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  <p:sldId id="284" r:id="rId31"/>
    <p:sldId id="287" r:id="rId32"/>
    <p:sldId id="285" r:id="rId33"/>
  </p:sldIdLst>
  <p:sldSz cx="9144000" cy="5143500" type="screen16x9"/>
  <p:notesSz cx="6858000" cy="9144000"/>
  <p:embeddedFontLst>
    <p:embeddedFont>
      <p:font typeface="Garamond" panose="02020404030301010803" pitchFamily="18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3"/>
    <p:restoredTop sz="94700"/>
  </p:normalViewPr>
  <p:slideViewPr>
    <p:cSldViewPr snapToGrid="0">
      <p:cViewPr varScale="1">
        <p:scale>
          <a:sx n="155" d="100"/>
          <a:sy n="155" d="100"/>
        </p:scale>
        <p:origin x="200" y="4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236186ea7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1236186ea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7717698288_0_5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17717698288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7717698288_0_6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17717698288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7717698288_0_6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17717698288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7717698288_0_6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17717698288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7717698288_0_6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17717698288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7717698288_0_6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17717698288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7717698288_0_6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17717698288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7717698288_0_6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17717698288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7717698288_0_6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17717698288_0_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7717698288_0_7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17717698288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7717698288_0_4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17717698288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7717698288_0_7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17717698288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7717698288_0_7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17717698288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7717698288_0_7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17717698288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7717698288_0_8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17717698288_0_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7717698288_0_8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17717698288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62aa610e2c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g262aa610e2c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ccb2fbcbd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2ccb2fbcb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ccb2fbcbd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ccb2fbcbd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>
          <a:extLst>
            <a:ext uri="{FF2B5EF4-FFF2-40B4-BE49-F238E27FC236}">
              <a16:creationId xmlns:a16="http://schemas.microsoft.com/office/drawing/2014/main" id="{563F2D38-ECF8-8553-987E-D8C699175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ccb2fbcbd9_0_28:notes">
            <a:extLst>
              <a:ext uri="{FF2B5EF4-FFF2-40B4-BE49-F238E27FC236}">
                <a16:creationId xmlns:a16="http://schemas.microsoft.com/office/drawing/2014/main" id="{1F7D19FB-6D85-6775-4704-E9A2479589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ccb2fbcbd9_0_28:notes">
            <a:extLst>
              <a:ext uri="{FF2B5EF4-FFF2-40B4-BE49-F238E27FC236}">
                <a16:creationId xmlns:a16="http://schemas.microsoft.com/office/drawing/2014/main" id="{D05C1CAC-2995-A6D2-DEF2-6ADF64E020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94333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62aa610e2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262aa610e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7717698288_0_4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17717698288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>
          <a:extLst>
            <a:ext uri="{FF2B5EF4-FFF2-40B4-BE49-F238E27FC236}">
              <a16:creationId xmlns:a16="http://schemas.microsoft.com/office/drawing/2014/main" id="{10A63FD4-9902-AEF2-5BEA-8D289523F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62aa610e2c_0_0:notes">
            <a:extLst>
              <a:ext uri="{FF2B5EF4-FFF2-40B4-BE49-F238E27FC236}">
                <a16:creationId xmlns:a16="http://schemas.microsoft.com/office/drawing/2014/main" id="{DFC14F99-330C-789A-5BA3-7FA9302147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262aa610e2c_0_0:notes">
            <a:extLst>
              <a:ext uri="{FF2B5EF4-FFF2-40B4-BE49-F238E27FC236}">
                <a16:creationId xmlns:a16="http://schemas.microsoft.com/office/drawing/2014/main" id="{99152E43-ACE6-40A9-7402-097DC70946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12623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7717698288_0_8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g17717698288_0_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7717698288_0_4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17717698288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7717698288_0_4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17717698288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7717698288_0_4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17717698288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a0ef9b1815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a0ef9b181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a0ef9b1815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2a0ef9b181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7717698288_0_4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17717698288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609881" y="1906355"/>
            <a:ext cx="7751100" cy="14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609881" y="4329922"/>
            <a:ext cx="77511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09881" y="3376083"/>
            <a:ext cx="7751100" cy="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9562" y="4316316"/>
            <a:ext cx="2428876" cy="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16">
          <p15:clr>
            <a:srgbClr val="FBAE40"/>
          </p15:clr>
        </p15:guide>
        <p15:guide id="4" pos="270">
          <p15:clr>
            <a:srgbClr val="FBAE40"/>
          </p15:clr>
        </p15:guide>
        <p15:guide id="5" pos="5490">
          <p15:clr>
            <a:srgbClr val="FBAE40"/>
          </p15:clr>
        </p15:guide>
        <p15:guide id="6" orient="horz" pos="298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428625" y="2738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428625" y="1369219"/>
            <a:ext cx="8286900" cy="3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ctrTitle"/>
          </p:nvPr>
        </p:nvSpPr>
        <p:spPr>
          <a:xfrm>
            <a:off x="609881" y="1906355"/>
            <a:ext cx="7751100" cy="14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ubTitle" idx="1"/>
          </p:nvPr>
        </p:nvSpPr>
        <p:spPr>
          <a:xfrm>
            <a:off x="609881" y="4329922"/>
            <a:ext cx="77511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2"/>
          </p:nvPr>
        </p:nvSpPr>
        <p:spPr>
          <a:xfrm>
            <a:off x="609881" y="3376083"/>
            <a:ext cx="7751100" cy="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67" name="Google Shape;6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9562" y="4316316"/>
            <a:ext cx="2428874" cy="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16">
          <p15:clr>
            <a:srgbClr val="FBAE40"/>
          </p15:clr>
        </p15:guide>
        <p15:guide id="4" pos="270">
          <p15:clr>
            <a:srgbClr val="FBAE40"/>
          </p15:clr>
        </p15:guide>
        <p15:guide id="5" pos="5490">
          <p15:clr>
            <a:srgbClr val="FBAE40"/>
          </p15:clr>
        </p15:guide>
        <p15:guide id="6" orient="horz" pos="29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_Print-friendly">
  <p:cSld name="1_Title Slide_Print-friend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ctrTitle"/>
          </p:nvPr>
        </p:nvSpPr>
        <p:spPr>
          <a:xfrm>
            <a:off x="609881" y="1906355"/>
            <a:ext cx="7751100" cy="14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ubTitle" idx="1"/>
          </p:nvPr>
        </p:nvSpPr>
        <p:spPr>
          <a:xfrm>
            <a:off x="609881" y="4329922"/>
            <a:ext cx="77511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2"/>
          </p:nvPr>
        </p:nvSpPr>
        <p:spPr>
          <a:xfrm>
            <a:off x="609881" y="3376083"/>
            <a:ext cx="7751100" cy="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72" name="Google Shape;7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9562" y="4307183"/>
            <a:ext cx="2428874" cy="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16">
          <p15:clr>
            <a:srgbClr val="FBAE40"/>
          </p15:clr>
        </p15:guide>
        <p15:guide id="4" pos="270">
          <p15:clr>
            <a:srgbClr val="FBAE40"/>
          </p15:clr>
        </p15:guide>
        <p15:guide id="5" pos="5490">
          <p15:clr>
            <a:srgbClr val="FBAE40"/>
          </p15:clr>
        </p15:guide>
        <p15:guide id="6" orient="horz" pos="298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428625" y="2738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428625" y="1369219"/>
            <a:ext cx="8286900" cy="3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title"/>
          </p:nvPr>
        </p:nvSpPr>
        <p:spPr>
          <a:xfrm>
            <a:off x="428625" y="2738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ctrTitle"/>
          </p:nvPr>
        </p:nvSpPr>
        <p:spPr>
          <a:xfrm>
            <a:off x="609881" y="1906355"/>
            <a:ext cx="7751100" cy="14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body" idx="1"/>
          </p:nvPr>
        </p:nvSpPr>
        <p:spPr>
          <a:xfrm>
            <a:off x="609881" y="3376083"/>
            <a:ext cx="7751100" cy="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_Print-friendly">
  <p:cSld name="1_Section Header_Print-friend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ctrTitle"/>
          </p:nvPr>
        </p:nvSpPr>
        <p:spPr>
          <a:xfrm>
            <a:off x="609881" y="1906355"/>
            <a:ext cx="7751100" cy="14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1"/>
          </p:nvPr>
        </p:nvSpPr>
        <p:spPr>
          <a:xfrm>
            <a:off x="609881" y="3376083"/>
            <a:ext cx="7751100" cy="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>
            <a:spLocks noGrp="1"/>
          </p:cNvSpPr>
          <p:nvPr>
            <p:ph type="title"/>
          </p:nvPr>
        </p:nvSpPr>
        <p:spPr>
          <a:xfrm>
            <a:off x="428625" y="2738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1"/>
          </p:nvPr>
        </p:nvSpPr>
        <p:spPr>
          <a:xfrm>
            <a:off x="428625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body" idx="2"/>
          </p:nvPr>
        </p:nvSpPr>
        <p:spPr>
          <a:xfrm>
            <a:off x="457200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/>
          </p:nvPr>
        </p:nvSpPr>
        <p:spPr>
          <a:xfrm>
            <a:off x="428625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428625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2"/>
          </p:nvPr>
        </p:nvSpPr>
        <p:spPr>
          <a:xfrm>
            <a:off x="428625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3"/>
          </p:nvPr>
        </p:nvSpPr>
        <p:spPr>
          <a:xfrm>
            <a:off x="457200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body" idx="4"/>
          </p:nvPr>
        </p:nvSpPr>
        <p:spPr>
          <a:xfrm>
            <a:off x="457200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>
            <a:spLocks noGrp="1"/>
          </p:cNvSpPr>
          <p:nvPr>
            <p:ph type="title"/>
          </p:nvPr>
        </p:nvSpPr>
        <p:spPr>
          <a:xfrm>
            <a:off x="428625" y="2738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body" idx="1"/>
          </p:nvPr>
        </p:nvSpPr>
        <p:spPr>
          <a:xfrm rot="5400000">
            <a:off x="2994375" y="-1196381"/>
            <a:ext cx="3155400" cy="82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428625" y="2738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428625" y="1369219"/>
            <a:ext cx="8286900" cy="3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70">
          <p15:clr>
            <a:srgbClr val="F26B43"/>
          </p15:clr>
        </p15:guide>
        <p15:guide id="4" orient="horz" pos="2916">
          <p15:clr>
            <a:srgbClr val="F26B43"/>
          </p15:clr>
        </p15:guide>
        <p15:guide id="5" pos="5490">
          <p15:clr>
            <a:srgbClr val="F26B43"/>
          </p15:clr>
        </p15:guide>
        <p15:guide id="6" orient="horz" pos="30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ndc.bnl.gov/nuda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ndc.bnl.gov/nudat3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hyperlink" Target="mailto:dmason@bnl.gov" TargetMode="Externa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9"/>
          <p:cNvSpPr txBox="1">
            <a:spLocks noGrp="1"/>
          </p:cNvSpPr>
          <p:nvPr>
            <p:ph type="ctrTitle"/>
          </p:nvPr>
        </p:nvSpPr>
        <p:spPr>
          <a:xfrm>
            <a:off x="609881" y="1753955"/>
            <a:ext cx="7751100" cy="14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dirty="0"/>
              <a:t>From ENSDF to </a:t>
            </a:r>
            <a:r>
              <a:rPr lang="en" sz="3000" dirty="0" err="1"/>
              <a:t>NuDat</a:t>
            </a:r>
            <a:r>
              <a:rPr lang="en" sz="3000" dirty="0"/>
              <a:t>: </a:t>
            </a:r>
            <a:endParaRPr sz="3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dirty="0"/>
              <a:t>Search, Filter and Visualize Nuclear Data</a:t>
            </a:r>
            <a:endParaRPr sz="3000" dirty="0"/>
          </a:p>
        </p:txBody>
      </p:sp>
      <p:sp>
        <p:nvSpPr>
          <p:cNvPr id="125" name="Google Shape;125;p29"/>
          <p:cNvSpPr txBox="1">
            <a:spLocks noGrp="1"/>
          </p:cNvSpPr>
          <p:nvPr>
            <p:ph type="subTitle" idx="1"/>
          </p:nvPr>
        </p:nvSpPr>
        <p:spPr>
          <a:xfrm>
            <a:off x="609881" y="4743450"/>
            <a:ext cx="81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400"/>
              <a:buNone/>
            </a:pPr>
            <a:r>
              <a:rPr lang="en" dirty="0"/>
              <a:t>11/12/2024</a:t>
            </a:r>
            <a:endParaRPr dirty="0"/>
          </a:p>
        </p:txBody>
      </p:sp>
      <p:sp>
        <p:nvSpPr>
          <p:cNvPr id="126" name="Google Shape;126;p29"/>
          <p:cNvSpPr txBox="1">
            <a:spLocks noGrp="1"/>
          </p:cNvSpPr>
          <p:nvPr>
            <p:ph type="body" idx="2"/>
          </p:nvPr>
        </p:nvSpPr>
        <p:spPr>
          <a:xfrm>
            <a:off x="609875" y="3366949"/>
            <a:ext cx="8105400" cy="14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dirty="0"/>
              <a:t>Donnie Mason</a:t>
            </a:r>
            <a:endParaRPr dirty="0"/>
          </a:p>
          <a:p>
            <a:pPr marL="0" lvl="0" indent="0" algn="l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dirty="0"/>
              <a:t>National Nuclear Data Center</a:t>
            </a:r>
            <a:endParaRPr dirty="0"/>
          </a:p>
          <a:p>
            <a:pPr marL="0" lvl="0" indent="0" algn="l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dirty="0"/>
              <a:t>Elizabeth Ricard-McCutchan</a:t>
            </a:r>
            <a:endParaRPr dirty="0"/>
          </a:p>
          <a:p>
            <a:pPr marL="0" lvl="0" indent="0" algn="l" rtl="0">
              <a:lnSpc>
                <a:spcPct val="5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dirty="0"/>
              <a:t>Alejandro A. </a:t>
            </a:r>
            <a:r>
              <a:rPr lang="en" dirty="0" err="1"/>
              <a:t>Sonzogni</a:t>
            </a:r>
            <a:r>
              <a:rPr lang="en" dirty="0"/>
              <a:t>		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8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09" name="Google Shape;209;p38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10" name="Google Shape;210;p38"/>
          <p:cNvSpPr txBox="1">
            <a:spLocks noGrp="1"/>
          </p:cNvSpPr>
          <p:nvPr>
            <p:ph type="body" idx="1"/>
          </p:nvPr>
        </p:nvSpPr>
        <p:spPr>
          <a:xfrm>
            <a:off x="428625" y="1268050"/>
            <a:ext cx="4143300" cy="3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Customizable filter:</a:t>
            </a:r>
            <a:endParaRPr sz="1800">
              <a:solidFill>
                <a:schemeClr val="dk1"/>
              </a:solidFill>
            </a:endParaRPr>
          </a:p>
          <a:p>
            <a:pPr marL="9144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Number of protons</a:t>
            </a:r>
            <a:endParaRPr sz="1800">
              <a:solidFill>
                <a:schemeClr val="dk1"/>
              </a:solidFill>
            </a:endParaRPr>
          </a:p>
          <a:p>
            <a:pPr marL="9144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Number of neutrons</a:t>
            </a:r>
            <a:endParaRPr sz="1800">
              <a:solidFill>
                <a:schemeClr val="dk1"/>
              </a:solidFill>
            </a:endParaRPr>
          </a:p>
          <a:p>
            <a:pPr marL="9144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Atomic mass</a:t>
            </a:r>
            <a:endParaRPr sz="1800">
              <a:solidFill>
                <a:schemeClr val="dk1"/>
              </a:solidFill>
            </a:endParaRPr>
          </a:p>
          <a:p>
            <a:pPr marL="9144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NuDat observables</a:t>
            </a:r>
            <a:endParaRPr sz="1800">
              <a:solidFill>
                <a:schemeClr val="dk1"/>
              </a:solidFill>
            </a:endParaRPr>
          </a:p>
          <a:p>
            <a:pPr marL="13716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</a:rPr>
              <a:t>Half-life</a:t>
            </a:r>
            <a:endParaRPr>
              <a:solidFill>
                <a:schemeClr val="dk1"/>
              </a:solidFill>
            </a:endParaRPr>
          </a:p>
          <a:p>
            <a:pPr marL="13716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</a:rPr>
              <a:t>Decay mode</a:t>
            </a:r>
            <a:endParaRPr>
              <a:solidFill>
                <a:schemeClr val="dk1"/>
              </a:solidFill>
            </a:endParaRPr>
          </a:p>
          <a:p>
            <a:pPr marL="13716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</a:rPr>
              <a:t>Q-Values</a:t>
            </a:r>
            <a:endParaRPr>
              <a:solidFill>
                <a:schemeClr val="dk1"/>
              </a:solidFill>
            </a:endParaRPr>
          </a:p>
          <a:p>
            <a:pPr marL="13716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</a:rPr>
              <a:t>Separation energies</a:t>
            </a:r>
            <a:endParaRPr>
              <a:solidFill>
                <a:schemeClr val="dk1"/>
              </a:solidFill>
            </a:endParaRPr>
          </a:p>
          <a:p>
            <a:pPr marL="13716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</a:rPr>
              <a:t>And more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pic>
        <p:nvPicPr>
          <p:cNvPr id="211" name="Google Shape;21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250" y="1268050"/>
            <a:ext cx="4074275" cy="317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8"/>
          <p:cNvSpPr txBox="1">
            <a:spLocks noGrp="1"/>
          </p:cNvSpPr>
          <p:nvPr>
            <p:ph type="title"/>
          </p:nvPr>
        </p:nvSpPr>
        <p:spPr>
          <a:xfrm>
            <a:off x="428550" y="1214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400"/>
              <a:t>NuDat Data Filter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18" name="Google Shape;218;p39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19" name="Google Shape;219;p39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20" name="Google Shape;22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2425" y="2497600"/>
            <a:ext cx="2796325" cy="218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9"/>
          <p:cNvSpPr txBox="1">
            <a:spLocks noGrp="1"/>
          </p:cNvSpPr>
          <p:nvPr>
            <p:ph type="title"/>
          </p:nvPr>
        </p:nvSpPr>
        <p:spPr>
          <a:xfrm>
            <a:off x="428550" y="1214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400"/>
              <a:t>NuDat Data Filter</a:t>
            </a:r>
            <a:endParaRPr sz="2400"/>
          </a:p>
        </p:txBody>
      </p:sp>
      <p:pic>
        <p:nvPicPr>
          <p:cNvPr id="222" name="Google Shape;22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768" y="1252728"/>
            <a:ext cx="5486400" cy="376688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9"/>
          <p:cNvSpPr txBox="1"/>
          <p:nvPr/>
        </p:nvSpPr>
        <p:spPr>
          <a:xfrm>
            <a:off x="428563" y="867800"/>
            <a:ext cx="5853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Half-life</a:t>
            </a:r>
            <a:endParaRPr sz="1800"/>
          </a:p>
        </p:txBody>
      </p:sp>
      <p:sp>
        <p:nvSpPr>
          <p:cNvPr id="224" name="Google Shape;224;p39"/>
          <p:cNvSpPr txBox="1">
            <a:spLocks noGrp="1"/>
          </p:cNvSpPr>
          <p:nvPr>
            <p:ph type="body" idx="1"/>
          </p:nvPr>
        </p:nvSpPr>
        <p:spPr>
          <a:xfrm>
            <a:off x="6282463" y="791600"/>
            <a:ext cx="2796300" cy="14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Nuclides with half-life from 1s to 1m </a:t>
            </a:r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0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30" name="Google Shape;230;p40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31" name="Google Shape;231;p40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32" name="Google Shape;232;p40"/>
          <p:cNvSpPr txBox="1">
            <a:spLocks noGrp="1"/>
          </p:cNvSpPr>
          <p:nvPr>
            <p:ph type="title"/>
          </p:nvPr>
        </p:nvSpPr>
        <p:spPr>
          <a:xfrm>
            <a:off x="428550" y="1214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400"/>
              <a:t>NuDat Data Filter</a:t>
            </a:r>
            <a:endParaRPr sz="2400"/>
          </a:p>
        </p:txBody>
      </p:sp>
      <p:sp>
        <p:nvSpPr>
          <p:cNvPr id="233" name="Google Shape;233;p40"/>
          <p:cNvSpPr txBox="1"/>
          <p:nvPr/>
        </p:nvSpPr>
        <p:spPr>
          <a:xfrm>
            <a:off x="428563" y="867800"/>
            <a:ext cx="5853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Half-life</a:t>
            </a:r>
            <a:endParaRPr sz="1800"/>
          </a:p>
        </p:txBody>
      </p:sp>
      <p:sp>
        <p:nvSpPr>
          <p:cNvPr id="234" name="Google Shape;234;p40"/>
          <p:cNvSpPr txBox="1">
            <a:spLocks noGrp="1"/>
          </p:cNvSpPr>
          <p:nvPr>
            <p:ph type="body" idx="1"/>
          </p:nvPr>
        </p:nvSpPr>
        <p:spPr>
          <a:xfrm>
            <a:off x="6282463" y="791600"/>
            <a:ext cx="2796300" cy="14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Nuclides with half-life from 1s to 1m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+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# of neutrons 60-80 </a:t>
            </a:r>
            <a:endParaRPr sz="1800"/>
          </a:p>
        </p:txBody>
      </p:sp>
      <p:pic>
        <p:nvPicPr>
          <p:cNvPr id="235" name="Google Shape;235;p40"/>
          <p:cNvPicPr preferRelativeResize="0"/>
          <p:nvPr/>
        </p:nvPicPr>
        <p:blipFill rotWithShape="1">
          <a:blip r:embed="rId3">
            <a:alphaModFix/>
          </a:blip>
          <a:srcRect l="872" t="1816"/>
          <a:stretch/>
        </p:blipFill>
        <p:spPr>
          <a:xfrm>
            <a:off x="6282438" y="2511298"/>
            <a:ext cx="2796325" cy="217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550" y="1253299"/>
            <a:ext cx="5486401" cy="375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title"/>
          </p:nvPr>
        </p:nvSpPr>
        <p:spPr>
          <a:xfrm>
            <a:off x="428550" y="1214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400"/>
              <a:t>NuDat Data Filter</a:t>
            </a:r>
            <a:endParaRPr sz="2400"/>
          </a:p>
        </p:txBody>
      </p:sp>
      <p:pic>
        <p:nvPicPr>
          <p:cNvPr id="245" name="Google Shape;24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68" y="1252728"/>
            <a:ext cx="5486399" cy="376478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1"/>
          <p:cNvSpPr txBox="1"/>
          <p:nvPr/>
        </p:nvSpPr>
        <p:spPr>
          <a:xfrm>
            <a:off x="428575" y="867800"/>
            <a:ext cx="5853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Thermal Neutron Fission Yields for 235U</a:t>
            </a:r>
            <a:endParaRPr sz="1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7" name="Google Shape;247;p41"/>
          <p:cNvSpPr txBox="1">
            <a:spLocks noGrp="1"/>
          </p:cNvSpPr>
          <p:nvPr>
            <p:ph type="body" idx="1"/>
          </p:nvPr>
        </p:nvSpPr>
        <p:spPr>
          <a:xfrm>
            <a:off x="6282463" y="791600"/>
            <a:ext cx="2796300" cy="14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Nuclides with half-life from 1s to 1m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+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# of neutrons 60-80 </a:t>
            </a:r>
            <a:endParaRPr sz="1800"/>
          </a:p>
        </p:txBody>
      </p:sp>
      <p:pic>
        <p:nvPicPr>
          <p:cNvPr id="248" name="Google Shape;248;p41"/>
          <p:cNvPicPr preferRelativeResize="0"/>
          <p:nvPr/>
        </p:nvPicPr>
        <p:blipFill rotWithShape="1">
          <a:blip r:embed="rId4">
            <a:alphaModFix/>
          </a:blip>
          <a:srcRect l="872" t="1816"/>
          <a:stretch/>
        </p:blipFill>
        <p:spPr>
          <a:xfrm>
            <a:off x="6282438" y="2511298"/>
            <a:ext cx="2796325" cy="2175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2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54" name="Google Shape;254;p42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55" name="Google Shape;255;p42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56" name="Google Shape;256;p42"/>
          <p:cNvSpPr txBox="1">
            <a:spLocks noGrp="1"/>
          </p:cNvSpPr>
          <p:nvPr>
            <p:ph type="title"/>
          </p:nvPr>
        </p:nvSpPr>
        <p:spPr>
          <a:xfrm>
            <a:off x="428550" y="1214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400"/>
              <a:t>NuDat Data Filter</a:t>
            </a:r>
            <a:endParaRPr sz="2400"/>
          </a:p>
        </p:txBody>
      </p:sp>
      <p:sp>
        <p:nvSpPr>
          <p:cNvPr id="257" name="Google Shape;257;p42"/>
          <p:cNvSpPr txBox="1"/>
          <p:nvPr/>
        </p:nvSpPr>
        <p:spPr>
          <a:xfrm>
            <a:off x="428575" y="867800"/>
            <a:ext cx="5853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Thermal Neutron Fission Yields for 235U</a:t>
            </a:r>
            <a:endParaRPr sz="1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2"/>
          <p:cNvSpPr txBox="1">
            <a:spLocks noGrp="1"/>
          </p:cNvSpPr>
          <p:nvPr>
            <p:ph type="body" idx="1"/>
          </p:nvPr>
        </p:nvSpPr>
        <p:spPr>
          <a:xfrm>
            <a:off x="6282475" y="791600"/>
            <a:ext cx="2796300" cy="1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Nuclides with half-life from 1s to 1m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+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# of neutrons 60-80 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+</a:t>
            </a:r>
            <a:endParaRPr sz="1800"/>
          </a:p>
        </p:txBody>
      </p:sp>
      <p:pic>
        <p:nvPicPr>
          <p:cNvPr id="259" name="Google Shape;2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68" y="1252728"/>
            <a:ext cx="5486400" cy="3751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9675" y="2128475"/>
            <a:ext cx="1421325" cy="3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1928" y="2516888"/>
            <a:ext cx="2798065" cy="2163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67" name="Google Shape;267;p43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68" name="Google Shape;268;p43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69" name="Google Shape;269;p43"/>
          <p:cNvSpPr txBox="1">
            <a:spLocks noGrp="1"/>
          </p:cNvSpPr>
          <p:nvPr>
            <p:ph type="title"/>
          </p:nvPr>
        </p:nvSpPr>
        <p:spPr>
          <a:xfrm>
            <a:off x="428550" y="1214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400" dirty="0" err="1"/>
              <a:t>NuDat</a:t>
            </a:r>
            <a:r>
              <a:rPr lang="en" sz="2400" dirty="0"/>
              <a:t> Data Export</a:t>
            </a:r>
            <a:endParaRPr sz="2400" dirty="0"/>
          </a:p>
        </p:txBody>
      </p:sp>
      <p:sp>
        <p:nvSpPr>
          <p:cNvPr id="270" name="Google Shape;270;p43"/>
          <p:cNvSpPr txBox="1">
            <a:spLocks noGrp="1"/>
          </p:cNvSpPr>
          <p:nvPr>
            <p:ph type="body" idx="1"/>
          </p:nvPr>
        </p:nvSpPr>
        <p:spPr>
          <a:xfrm>
            <a:off x="428625" y="1189220"/>
            <a:ext cx="4505100" cy="3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Customizable </a:t>
            </a:r>
            <a:r>
              <a:rPr lang="en" sz="1800" dirty="0"/>
              <a:t>data export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endParaRPr sz="1800" dirty="0">
              <a:solidFill>
                <a:schemeClr val="dk1"/>
              </a:solidFill>
            </a:endParaRPr>
          </a:p>
          <a:p>
            <a:pPr marL="9144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/>
              <a:t>JSON/CSV formats</a:t>
            </a:r>
            <a:endParaRPr sz="1800" dirty="0">
              <a:solidFill>
                <a:schemeClr val="dk1"/>
              </a:solidFill>
            </a:endParaRPr>
          </a:p>
          <a:p>
            <a:pPr marL="9144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/>
              <a:t>Specify which datasets to export</a:t>
            </a:r>
            <a:endParaRPr sz="1800" dirty="0">
              <a:solidFill>
                <a:schemeClr val="dk1"/>
              </a:solidFill>
            </a:endParaRPr>
          </a:p>
          <a:p>
            <a:pPr marL="9144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/>
              <a:t>Export filtered observables</a:t>
            </a:r>
            <a:endParaRPr sz="1800" dirty="0"/>
          </a:p>
          <a:p>
            <a:pPr marL="9144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Export filtered nuclides</a:t>
            </a:r>
            <a:endParaRPr sz="18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271" name="Google Shape;27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000" y="2603636"/>
            <a:ext cx="4505099" cy="2025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3480" y="1289304"/>
            <a:ext cx="3328416" cy="332139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3"/>
          <p:cNvSpPr txBox="1">
            <a:spLocks noGrp="1"/>
          </p:cNvSpPr>
          <p:nvPr>
            <p:ph type="body" idx="1"/>
          </p:nvPr>
        </p:nvSpPr>
        <p:spPr>
          <a:xfrm>
            <a:off x="5027750" y="719275"/>
            <a:ext cx="32481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Export all datasets and nuclides</a:t>
            </a: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4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79" name="Google Shape;279;p44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80" name="Google Shape;280;p44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81" name="Google Shape;281;p44"/>
          <p:cNvSpPr txBox="1">
            <a:spLocks noGrp="1"/>
          </p:cNvSpPr>
          <p:nvPr>
            <p:ph type="title"/>
          </p:nvPr>
        </p:nvSpPr>
        <p:spPr>
          <a:xfrm>
            <a:off x="428550" y="1214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400"/>
              <a:t>NuDat Data Export</a:t>
            </a:r>
            <a:endParaRPr sz="2400"/>
          </a:p>
        </p:txBody>
      </p:sp>
      <p:sp>
        <p:nvSpPr>
          <p:cNvPr id="282" name="Google Shape;282;p44"/>
          <p:cNvSpPr txBox="1"/>
          <p:nvPr/>
        </p:nvSpPr>
        <p:spPr>
          <a:xfrm>
            <a:off x="428575" y="867800"/>
            <a:ext cx="5853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Thermal Neutron Fission Yields for 235U</a:t>
            </a:r>
            <a:endParaRPr sz="1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44"/>
          <p:cNvSpPr txBox="1">
            <a:spLocks noGrp="1"/>
          </p:cNvSpPr>
          <p:nvPr>
            <p:ph type="body" idx="1"/>
          </p:nvPr>
        </p:nvSpPr>
        <p:spPr>
          <a:xfrm>
            <a:off x="6282475" y="791600"/>
            <a:ext cx="2796300" cy="1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Nuclides with half-life from 1s to 1m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+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# of neutrons 60-80 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+</a:t>
            </a:r>
            <a:endParaRPr sz="1800"/>
          </a:p>
        </p:txBody>
      </p:sp>
      <p:pic>
        <p:nvPicPr>
          <p:cNvPr id="284" name="Google Shape;28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68" y="1252728"/>
            <a:ext cx="5486400" cy="3751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1928" y="2516888"/>
            <a:ext cx="2798065" cy="2163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9675" y="2128475"/>
            <a:ext cx="1421325" cy="38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5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92" name="Google Shape;292;p45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93" name="Google Shape;293;p45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94" name="Google Shape;294;p45"/>
          <p:cNvSpPr txBox="1">
            <a:spLocks noGrp="1"/>
          </p:cNvSpPr>
          <p:nvPr>
            <p:ph type="title"/>
          </p:nvPr>
        </p:nvSpPr>
        <p:spPr>
          <a:xfrm>
            <a:off x="428550" y="1214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400"/>
              <a:t>NuDat Data Export</a:t>
            </a:r>
            <a:endParaRPr sz="2400"/>
          </a:p>
        </p:txBody>
      </p:sp>
      <p:pic>
        <p:nvPicPr>
          <p:cNvPr id="295" name="Google Shape;295;p45"/>
          <p:cNvPicPr preferRelativeResize="0"/>
          <p:nvPr/>
        </p:nvPicPr>
        <p:blipFill rotWithShape="1">
          <a:blip r:embed="rId3">
            <a:alphaModFix/>
          </a:blip>
          <a:srcRect l="1044" t="1044" r="1356" b="1366"/>
          <a:stretch/>
        </p:blipFill>
        <p:spPr>
          <a:xfrm>
            <a:off x="5027750" y="1287675"/>
            <a:ext cx="3248150" cy="324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5"/>
          <p:cNvSpPr/>
          <p:nvPr/>
        </p:nvSpPr>
        <p:spPr>
          <a:xfrm>
            <a:off x="5150725" y="2380050"/>
            <a:ext cx="455700" cy="191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5"/>
          <p:cNvSpPr txBox="1">
            <a:spLocks noGrp="1"/>
          </p:cNvSpPr>
          <p:nvPr>
            <p:ph type="body" idx="1"/>
          </p:nvPr>
        </p:nvSpPr>
        <p:spPr>
          <a:xfrm>
            <a:off x="5027750" y="719275"/>
            <a:ext cx="32481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Export filtered datasets and nuclides</a:t>
            </a:r>
            <a:endParaRPr sz="1800"/>
          </a:p>
        </p:txBody>
      </p:sp>
      <p:pic>
        <p:nvPicPr>
          <p:cNvPr id="298" name="Google Shape;298;p45"/>
          <p:cNvPicPr preferRelativeResize="0"/>
          <p:nvPr/>
        </p:nvPicPr>
        <p:blipFill rotWithShape="1">
          <a:blip r:embed="rId4">
            <a:alphaModFix/>
          </a:blip>
          <a:srcRect r="10570"/>
          <a:stretch/>
        </p:blipFill>
        <p:spPr>
          <a:xfrm>
            <a:off x="232450" y="1287675"/>
            <a:ext cx="4223800" cy="218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304" name="Google Shape;304;p46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305" name="Google Shape;305;p46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306" name="Google Shape;306;p46"/>
          <p:cNvSpPr txBox="1">
            <a:spLocks noGrp="1"/>
          </p:cNvSpPr>
          <p:nvPr>
            <p:ph type="title"/>
          </p:nvPr>
        </p:nvSpPr>
        <p:spPr>
          <a:xfrm>
            <a:off x="428550" y="1214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400"/>
              <a:t>NuDat Data Export</a:t>
            </a:r>
            <a:endParaRPr sz="2400"/>
          </a:p>
        </p:txBody>
      </p:sp>
      <p:pic>
        <p:nvPicPr>
          <p:cNvPr id="307" name="Google Shape;307;p46"/>
          <p:cNvPicPr preferRelativeResize="0"/>
          <p:nvPr/>
        </p:nvPicPr>
        <p:blipFill rotWithShape="1">
          <a:blip r:embed="rId3">
            <a:alphaModFix/>
          </a:blip>
          <a:srcRect l="1044" t="1044" r="1356" b="1366"/>
          <a:stretch/>
        </p:blipFill>
        <p:spPr>
          <a:xfrm>
            <a:off x="5027750" y="1287675"/>
            <a:ext cx="3248150" cy="32481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6"/>
          <p:cNvSpPr txBox="1">
            <a:spLocks noGrp="1"/>
          </p:cNvSpPr>
          <p:nvPr>
            <p:ph type="body" idx="1"/>
          </p:nvPr>
        </p:nvSpPr>
        <p:spPr>
          <a:xfrm>
            <a:off x="5027750" y="719275"/>
            <a:ext cx="32481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Add columns from available datasets</a:t>
            </a:r>
            <a:endParaRPr sz="1800"/>
          </a:p>
        </p:txBody>
      </p:sp>
      <p:pic>
        <p:nvPicPr>
          <p:cNvPr id="309" name="Google Shape;30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450" y="1287669"/>
            <a:ext cx="4722949" cy="2184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8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26" name="Google Shape;326;p48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27" name="Google Shape;327;p48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28" name="Google Shape;328;p48"/>
          <p:cNvSpPr txBox="1">
            <a:spLocks noGrp="1"/>
          </p:cNvSpPr>
          <p:nvPr>
            <p:ph type="title"/>
          </p:nvPr>
        </p:nvSpPr>
        <p:spPr>
          <a:xfrm>
            <a:off x="428550" y="1214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400"/>
              <a:t>NuDat SVG Export </a:t>
            </a:r>
            <a:endParaRPr sz="2400"/>
          </a:p>
        </p:txBody>
      </p:sp>
      <p:sp>
        <p:nvSpPr>
          <p:cNvPr id="329" name="Google Shape;329;p48"/>
          <p:cNvSpPr txBox="1">
            <a:spLocks noGrp="1"/>
          </p:cNvSpPr>
          <p:nvPr>
            <p:ph type="body" idx="1"/>
          </p:nvPr>
        </p:nvSpPr>
        <p:spPr>
          <a:xfrm>
            <a:off x="428625" y="1268050"/>
            <a:ext cx="4505100" cy="3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Customizable </a:t>
            </a:r>
            <a:r>
              <a:rPr lang="en" sz="1800"/>
              <a:t>SVG export</a:t>
            </a:r>
            <a:r>
              <a:rPr lang="en" sz="1800">
                <a:solidFill>
                  <a:schemeClr val="dk1"/>
                </a:solidFill>
              </a:rPr>
              <a:t>:</a:t>
            </a:r>
            <a:endParaRPr sz="1800">
              <a:solidFill>
                <a:schemeClr val="dk1"/>
              </a:solidFill>
            </a:endParaRPr>
          </a:p>
          <a:p>
            <a:pPr marL="9144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/>
              <a:t>Export chart of nuclides</a:t>
            </a:r>
            <a:endParaRPr sz="1800"/>
          </a:p>
          <a:p>
            <a:pPr marL="13716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Full chart</a:t>
            </a:r>
            <a:endParaRPr/>
          </a:p>
          <a:p>
            <a:pPr marL="13716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Current view</a:t>
            </a:r>
            <a:endParaRPr/>
          </a:p>
          <a:p>
            <a:pPr marL="13716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Z/N Ranges</a:t>
            </a:r>
            <a:endParaRPr/>
          </a:p>
          <a:p>
            <a:pPr marL="9144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/>
              <a:t>Include text</a:t>
            </a:r>
            <a:endParaRPr sz="1800"/>
          </a:p>
          <a:p>
            <a:pPr marL="13716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None</a:t>
            </a:r>
            <a:endParaRPr/>
          </a:p>
          <a:p>
            <a:pPr marL="13716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Element symbol</a:t>
            </a:r>
            <a:endParaRPr/>
          </a:p>
          <a:p>
            <a:pPr marL="13716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Nuclide name</a:t>
            </a:r>
            <a:endParaRPr/>
          </a:p>
          <a:p>
            <a:pPr marL="13716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Dataset details</a:t>
            </a:r>
            <a:endParaRPr/>
          </a:p>
          <a:p>
            <a:pPr marL="9144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Shadow (flat or blur)</a:t>
            </a:r>
            <a:endParaRPr sz="1800"/>
          </a:p>
          <a:p>
            <a:pPr marL="9144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Color Key</a:t>
            </a:r>
            <a:endParaRPr sz="1800"/>
          </a:p>
          <a:p>
            <a:pPr marL="9144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Magic Numbers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pic>
        <p:nvPicPr>
          <p:cNvPr id="330" name="Google Shape;33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6300" y="1222960"/>
            <a:ext cx="4505101" cy="2708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0"/>
          <p:cNvSpPr txBox="1">
            <a:spLocks noGrp="1"/>
          </p:cNvSpPr>
          <p:nvPr>
            <p:ph type="title"/>
          </p:nvPr>
        </p:nvSpPr>
        <p:spPr>
          <a:xfrm>
            <a:off x="428625" y="273850"/>
            <a:ext cx="41433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/>
              <a:t>NuDat Overview</a:t>
            </a:r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body" idx="1"/>
          </p:nvPr>
        </p:nvSpPr>
        <p:spPr>
          <a:xfrm>
            <a:off x="428625" y="1039450"/>
            <a:ext cx="4423800" cy="3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1"/>
                </a:solidFill>
              </a:rPr>
              <a:t>NuDat </a:t>
            </a:r>
            <a:r>
              <a:rPr lang="en" sz="1600">
                <a:solidFill>
                  <a:srgbClr val="434343"/>
                </a:solidFill>
              </a:rPr>
              <a:t>is the main application used to query and visualize nuclear data from </a:t>
            </a:r>
            <a:r>
              <a:rPr lang="en" sz="1600" b="1">
                <a:solidFill>
                  <a:schemeClr val="accent1"/>
                </a:solidFill>
              </a:rPr>
              <a:t>ENSDF</a:t>
            </a:r>
            <a:endParaRPr sz="16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</a:rPr>
              <a:t>Search and visualize:</a:t>
            </a:r>
            <a:endParaRPr sz="1600">
              <a:solidFill>
                <a:srgbClr val="434343"/>
              </a:solidFill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en" sz="1500">
                <a:solidFill>
                  <a:srgbClr val="434343"/>
                </a:solidFill>
              </a:rPr>
              <a:t>Wallet Cards</a:t>
            </a:r>
            <a:endParaRPr sz="1500">
              <a:solidFill>
                <a:srgbClr val="434343"/>
              </a:solidFill>
            </a:endParaRPr>
          </a:p>
          <a:p>
            <a:pPr marL="91440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○"/>
            </a:pPr>
            <a:r>
              <a:rPr lang="en" sz="1500">
                <a:solidFill>
                  <a:srgbClr val="434343"/>
                </a:solidFill>
              </a:rPr>
              <a:t>Half-life</a:t>
            </a:r>
            <a:endParaRPr sz="1500">
              <a:solidFill>
                <a:srgbClr val="434343"/>
              </a:solidFill>
            </a:endParaRPr>
          </a:p>
          <a:p>
            <a:pPr marL="91440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○"/>
            </a:pPr>
            <a:r>
              <a:rPr lang="en" sz="1500">
                <a:solidFill>
                  <a:srgbClr val="434343"/>
                </a:solidFill>
              </a:rPr>
              <a:t>Decay Modes</a:t>
            </a:r>
            <a:endParaRPr sz="1500">
              <a:solidFill>
                <a:srgbClr val="434343"/>
              </a:solidFill>
            </a:endParaRPr>
          </a:p>
          <a:p>
            <a:pPr marL="91440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○"/>
            </a:pPr>
            <a:r>
              <a:rPr lang="en" sz="1500">
                <a:solidFill>
                  <a:srgbClr val="434343"/>
                </a:solidFill>
              </a:rPr>
              <a:t>Ground/Isomeric level energy, Jπ</a:t>
            </a:r>
            <a:endParaRPr sz="1500">
              <a:solidFill>
                <a:srgbClr val="434343"/>
              </a:solidFill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en" sz="1500">
                <a:solidFill>
                  <a:srgbClr val="434343"/>
                </a:solidFill>
              </a:rPr>
              <a:t>ENSDF</a:t>
            </a:r>
            <a:endParaRPr sz="1500">
              <a:solidFill>
                <a:srgbClr val="434343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○"/>
            </a:pPr>
            <a:r>
              <a:rPr lang="en" sz="1500">
                <a:solidFill>
                  <a:srgbClr val="434343"/>
                </a:solidFill>
              </a:rPr>
              <a:t>Excited States</a:t>
            </a:r>
            <a:endParaRPr sz="1500">
              <a:solidFill>
                <a:srgbClr val="434343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○"/>
            </a:pPr>
            <a:r>
              <a:rPr lang="en" sz="1300"/>
              <a:t>Β</a:t>
            </a:r>
            <a:r>
              <a:rPr lang="en" sz="1300" baseline="-25000"/>
              <a:t>2</a:t>
            </a:r>
            <a:endParaRPr sz="1500">
              <a:solidFill>
                <a:srgbClr val="434343"/>
              </a:solidFill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en" sz="1500">
                <a:solidFill>
                  <a:srgbClr val="434343"/>
                </a:solidFill>
              </a:rPr>
              <a:t>Atomic Mass Evaluation</a:t>
            </a:r>
            <a:endParaRPr sz="1500">
              <a:solidFill>
                <a:srgbClr val="434343"/>
              </a:solidFill>
            </a:endParaRPr>
          </a:p>
          <a:p>
            <a:pPr marL="91440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○"/>
            </a:pPr>
            <a:r>
              <a:rPr lang="en" sz="1500">
                <a:solidFill>
                  <a:srgbClr val="434343"/>
                </a:solidFill>
              </a:rPr>
              <a:t>Q-Values/Separation Energies</a:t>
            </a:r>
            <a:endParaRPr sz="1500">
              <a:solidFill>
                <a:srgbClr val="434343"/>
              </a:solidFill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en" sz="1500">
                <a:solidFill>
                  <a:srgbClr val="434343"/>
                </a:solidFill>
              </a:rPr>
              <a:t>ENDF</a:t>
            </a:r>
            <a:endParaRPr sz="1500">
              <a:solidFill>
                <a:srgbClr val="434343"/>
              </a:solidFill>
            </a:endParaRPr>
          </a:p>
          <a:p>
            <a:pPr marL="91440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○"/>
            </a:pPr>
            <a:r>
              <a:rPr lang="en" sz="1500">
                <a:solidFill>
                  <a:srgbClr val="434343"/>
                </a:solidFill>
              </a:rPr>
              <a:t>Fission Yields</a:t>
            </a:r>
            <a:endParaRPr sz="1500">
              <a:solidFill>
                <a:srgbClr val="434343"/>
              </a:solidFill>
            </a:endParaRPr>
          </a:p>
          <a:p>
            <a:pPr marL="91440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○"/>
            </a:pPr>
            <a:r>
              <a:rPr lang="en" sz="1500">
                <a:solidFill>
                  <a:srgbClr val="434343"/>
                </a:solidFill>
              </a:rPr>
              <a:t>Cross Sections</a:t>
            </a:r>
            <a:endParaRPr sz="15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30"/>
          <p:cNvSpPr txBox="1">
            <a:spLocks noGrp="1"/>
          </p:cNvSpPr>
          <p:nvPr>
            <p:ph type="body" idx="1"/>
          </p:nvPr>
        </p:nvSpPr>
        <p:spPr>
          <a:xfrm>
            <a:off x="5467575" y="3924750"/>
            <a:ext cx="41433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www.nndc.bnl.gov/nudat</a:t>
            </a: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35" name="Google Shape;13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275" y="3924750"/>
            <a:ext cx="324300" cy="3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2500" y="1706800"/>
            <a:ext cx="4143299" cy="217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2500" y="1516639"/>
            <a:ext cx="4143299" cy="190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9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336" name="Google Shape;336;p49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337" name="Google Shape;337;p49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338" name="Google Shape;338;p49"/>
          <p:cNvSpPr txBox="1">
            <a:spLocks noGrp="1"/>
          </p:cNvSpPr>
          <p:nvPr>
            <p:ph type="title"/>
          </p:nvPr>
        </p:nvSpPr>
        <p:spPr>
          <a:xfrm>
            <a:off x="428550" y="1214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400"/>
              <a:t>NuDat SVG Export </a:t>
            </a:r>
            <a:endParaRPr sz="2400"/>
          </a:p>
        </p:txBody>
      </p:sp>
      <p:pic>
        <p:nvPicPr>
          <p:cNvPr id="339" name="Google Shape;33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225" y="1029300"/>
            <a:ext cx="5219951" cy="34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9"/>
          <p:cNvSpPr txBox="1">
            <a:spLocks noGrp="1"/>
          </p:cNvSpPr>
          <p:nvPr>
            <p:ph type="body" idx="1"/>
          </p:nvPr>
        </p:nvSpPr>
        <p:spPr>
          <a:xfrm>
            <a:off x="6264525" y="1084200"/>
            <a:ext cx="27963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Q(</a:t>
            </a:r>
            <a:r>
              <a:rPr lang="en" sz="1800">
                <a:latin typeface="Garamond"/>
                <a:ea typeface="Garamond"/>
                <a:cs typeface="Garamond"/>
                <a:sym typeface="Garamond"/>
              </a:rPr>
              <a:t>ɑ</a:t>
            </a:r>
            <a:r>
              <a:rPr lang="en" sz="1800"/>
              <a:t>) full chart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without text </a:t>
            </a:r>
            <a:endParaRPr sz="1800"/>
          </a:p>
        </p:txBody>
      </p:sp>
      <p:pic>
        <p:nvPicPr>
          <p:cNvPr id="341" name="Google Shape;34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6587" y="2901425"/>
            <a:ext cx="2874239" cy="172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0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347" name="Google Shape;347;p50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348" name="Google Shape;348;p50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349" name="Google Shape;349;p50"/>
          <p:cNvSpPr txBox="1">
            <a:spLocks noGrp="1"/>
          </p:cNvSpPr>
          <p:nvPr>
            <p:ph type="title"/>
          </p:nvPr>
        </p:nvSpPr>
        <p:spPr>
          <a:xfrm>
            <a:off x="428550" y="1214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400"/>
              <a:t>NuDat SVG Export </a:t>
            </a:r>
            <a:endParaRPr sz="2400"/>
          </a:p>
        </p:txBody>
      </p:sp>
      <p:sp>
        <p:nvSpPr>
          <p:cNvPr id="350" name="Google Shape;350;p50"/>
          <p:cNvSpPr txBox="1">
            <a:spLocks noGrp="1"/>
          </p:cNvSpPr>
          <p:nvPr>
            <p:ph type="body" idx="1"/>
          </p:nvPr>
        </p:nvSpPr>
        <p:spPr>
          <a:xfrm>
            <a:off x="6264525" y="1084200"/>
            <a:ext cx="27963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Q(</a:t>
            </a:r>
            <a:r>
              <a:rPr lang="en" sz="1800">
                <a:latin typeface="Garamond"/>
                <a:ea typeface="Garamond"/>
                <a:cs typeface="Garamond"/>
                <a:sym typeface="Garamond"/>
              </a:rPr>
              <a:t>ɑ</a:t>
            </a:r>
            <a:r>
              <a:rPr lang="en" sz="1800"/>
              <a:t>) current view 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with element symbols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and bottom-right shadow </a:t>
            </a:r>
            <a:endParaRPr sz="1800"/>
          </a:p>
        </p:txBody>
      </p:sp>
      <p:pic>
        <p:nvPicPr>
          <p:cNvPr id="351" name="Google Shape;35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325" y="917700"/>
            <a:ext cx="5718075" cy="40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9509" y="2901425"/>
            <a:ext cx="2881315" cy="172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1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358" name="Google Shape;358;p51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359" name="Google Shape;359;p51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360" name="Google Shape;360;p51"/>
          <p:cNvSpPr txBox="1">
            <a:spLocks noGrp="1"/>
          </p:cNvSpPr>
          <p:nvPr>
            <p:ph type="title"/>
          </p:nvPr>
        </p:nvSpPr>
        <p:spPr>
          <a:xfrm>
            <a:off x="428550" y="1214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400"/>
              <a:t>NuDat SVG Export </a:t>
            </a:r>
            <a:endParaRPr sz="2400"/>
          </a:p>
        </p:txBody>
      </p:sp>
      <p:sp>
        <p:nvSpPr>
          <p:cNvPr id="361" name="Google Shape;361;p51"/>
          <p:cNvSpPr txBox="1">
            <a:spLocks noGrp="1"/>
          </p:cNvSpPr>
          <p:nvPr>
            <p:ph type="body" idx="1"/>
          </p:nvPr>
        </p:nvSpPr>
        <p:spPr>
          <a:xfrm>
            <a:off x="6264525" y="1084200"/>
            <a:ext cx="27963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Q(</a:t>
            </a:r>
            <a:r>
              <a:rPr lang="en" sz="1800">
                <a:latin typeface="Garamond"/>
                <a:ea typeface="Garamond"/>
                <a:cs typeface="Garamond"/>
                <a:sym typeface="Garamond"/>
              </a:rPr>
              <a:t>ɑ</a:t>
            </a:r>
            <a:r>
              <a:rPr lang="en" sz="1800"/>
              <a:t>) chart z/n range 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with element symbols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and top-left shadow</a:t>
            </a:r>
            <a:endParaRPr sz="1800"/>
          </a:p>
        </p:txBody>
      </p:sp>
      <p:pic>
        <p:nvPicPr>
          <p:cNvPr id="362" name="Google Shape;36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9500" y="2904597"/>
            <a:ext cx="2881325" cy="172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000" y="2003404"/>
            <a:ext cx="8894826" cy="948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2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369" name="Google Shape;369;p52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370" name="Google Shape;370;p52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371" name="Google Shape;371;p52"/>
          <p:cNvSpPr txBox="1">
            <a:spLocks noGrp="1"/>
          </p:cNvSpPr>
          <p:nvPr>
            <p:ph type="title"/>
          </p:nvPr>
        </p:nvSpPr>
        <p:spPr>
          <a:xfrm>
            <a:off x="428550" y="1214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400"/>
              <a:t>NuDat SVG Export </a:t>
            </a:r>
            <a:endParaRPr sz="2400"/>
          </a:p>
        </p:txBody>
      </p:sp>
      <p:sp>
        <p:nvSpPr>
          <p:cNvPr id="372" name="Google Shape;372;p52"/>
          <p:cNvSpPr txBox="1">
            <a:spLocks noGrp="1"/>
          </p:cNvSpPr>
          <p:nvPr>
            <p:ph type="body" idx="1"/>
          </p:nvPr>
        </p:nvSpPr>
        <p:spPr>
          <a:xfrm>
            <a:off x="6264525" y="1084200"/>
            <a:ext cx="27963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Select specific nuclides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using the”Multiple” select mode</a:t>
            </a:r>
            <a:endParaRPr sz="1800"/>
          </a:p>
        </p:txBody>
      </p:sp>
      <p:pic>
        <p:nvPicPr>
          <p:cNvPr id="373" name="Google Shape;37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600" y="1115654"/>
            <a:ext cx="5863877" cy="389862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2"/>
          <p:cNvSpPr/>
          <p:nvPr/>
        </p:nvSpPr>
        <p:spPr>
          <a:xfrm>
            <a:off x="6034250" y="2225250"/>
            <a:ext cx="1029900" cy="2739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" name="Google Shape;37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2477" y="2904600"/>
            <a:ext cx="2888348" cy="172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225" y="1092000"/>
            <a:ext cx="5863250" cy="3889474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3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382" name="Google Shape;382;p53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383" name="Google Shape;383;p53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384" name="Google Shape;384;p53"/>
          <p:cNvSpPr txBox="1">
            <a:spLocks noGrp="1"/>
          </p:cNvSpPr>
          <p:nvPr>
            <p:ph type="title"/>
          </p:nvPr>
        </p:nvSpPr>
        <p:spPr>
          <a:xfrm>
            <a:off x="428550" y="1214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400"/>
              <a:t>NuDat SVG Export </a:t>
            </a:r>
            <a:endParaRPr sz="2400"/>
          </a:p>
        </p:txBody>
      </p:sp>
      <p:pic>
        <p:nvPicPr>
          <p:cNvPr id="385" name="Google Shape;38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2477" y="2904600"/>
            <a:ext cx="2888348" cy="172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4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391" name="Google Shape;391;p54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392" name="Google Shape;392;p54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393" name="Google Shape;393;p54"/>
          <p:cNvSpPr txBox="1">
            <a:spLocks noGrp="1"/>
          </p:cNvSpPr>
          <p:nvPr>
            <p:ph type="title"/>
          </p:nvPr>
        </p:nvSpPr>
        <p:spPr>
          <a:xfrm>
            <a:off x="428550" y="1214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400"/>
              <a:t>Additional Color Palettes</a:t>
            </a:r>
            <a:endParaRPr sz="2400"/>
          </a:p>
        </p:txBody>
      </p:sp>
      <p:pic>
        <p:nvPicPr>
          <p:cNvPr id="394" name="Google Shape;394;p54"/>
          <p:cNvPicPr preferRelativeResize="0"/>
          <p:nvPr/>
        </p:nvPicPr>
        <p:blipFill rotWithShape="1">
          <a:blip r:embed="rId3">
            <a:alphaModFix/>
          </a:blip>
          <a:srcRect t="11344" b="4438"/>
          <a:stretch/>
        </p:blipFill>
        <p:spPr>
          <a:xfrm>
            <a:off x="316850" y="1596825"/>
            <a:ext cx="3624300" cy="197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4"/>
          <p:cNvPicPr preferRelativeResize="0"/>
          <p:nvPr/>
        </p:nvPicPr>
        <p:blipFill rotWithShape="1">
          <a:blip r:embed="rId4">
            <a:alphaModFix/>
          </a:blip>
          <a:srcRect t="10819" b="4657"/>
          <a:stretch/>
        </p:blipFill>
        <p:spPr>
          <a:xfrm>
            <a:off x="5225575" y="3422500"/>
            <a:ext cx="2905037" cy="158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4"/>
          <p:cNvPicPr preferRelativeResize="0"/>
          <p:nvPr/>
        </p:nvPicPr>
        <p:blipFill rotWithShape="1">
          <a:blip r:embed="rId5">
            <a:alphaModFix/>
          </a:blip>
          <a:srcRect t="10793" b="4481"/>
          <a:stretch/>
        </p:blipFill>
        <p:spPr>
          <a:xfrm>
            <a:off x="5225575" y="1765925"/>
            <a:ext cx="2898227" cy="1587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54"/>
          <p:cNvPicPr preferRelativeResize="0"/>
          <p:nvPr/>
        </p:nvPicPr>
        <p:blipFill rotWithShape="1">
          <a:blip r:embed="rId6">
            <a:alphaModFix/>
          </a:blip>
          <a:srcRect t="9983" b="5119"/>
          <a:stretch/>
        </p:blipFill>
        <p:spPr>
          <a:xfrm>
            <a:off x="5225575" y="106125"/>
            <a:ext cx="2898227" cy="15907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8" name="Google Shape;398;p54"/>
          <p:cNvCxnSpPr>
            <a:stCxn id="394" idx="3"/>
            <a:endCxn id="397" idx="1"/>
          </p:cNvCxnSpPr>
          <p:nvPr/>
        </p:nvCxnSpPr>
        <p:spPr>
          <a:xfrm rot="10800000" flipH="1">
            <a:off x="3941150" y="901612"/>
            <a:ext cx="1284300" cy="16818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9" name="Google Shape;399;p54"/>
          <p:cNvCxnSpPr>
            <a:stCxn id="394" idx="3"/>
            <a:endCxn id="396" idx="1"/>
          </p:cNvCxnSpPr>
          <p:nvPr/>
        </p:nvCxnSpPr>
        <p:spPr>
          <a:xfrm rot="10800000" flipH="1">
            <a:off x="3941150" y="2559712"/>
            <a:ext cx="1284300" cy="237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0" name="Google Shape;400;p54"/>
          <p:cNvCxnSpPr>
            <a:stCxn id="394" idx="3"/>
            <a:endCxn id="395" idx="1"/>
          </p:cNvCxnSpPr>
          <p:nvPr/>
        </p:nvCxnSpPr>
        <p:spPr>
          <a:xfrm>
            <a:off x="3941150" y="2583412"/>
            <a:ext cx="1284300" cy="1632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1" name="Google Shape;401;p54"/>
          <p:cNvSpPr txBox="1">
            <a:spLocks noGrp="1"/>
          </p:cNvSpPr>
          <p:nvPr>
            <p:ph type="body" idx="1"/>
          </p:nvPr>
        </p:nvSpPr>
        <p:spPr>
          <a:xfrm rot="5400000">
            <a:off x="7562200" y="2580650"/>
            <a:ext cx="15036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Accessible </a:t>
            </a:r>
            <a:endParaRPr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5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407" name="Google Shape;407;p55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408" name="Google Shape;408;p55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409" name="Google Shape;409;p55"/>
          <p:cNvSpPr txBox="1">
            <a:spLocks noGrp="1"/>
          </p:cNvSpPr>
          <p:nvPr>
            <p:ph type="title"/>
          </p:nvPr>
        </p:nvSpPr>
        <p:spPr>
          <a:xfrm>
            <a:off x="428550" y="1214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400"/>
              <a:t>Discovery of Isotopes</a:t>
            </a:r>
            <a:endParaRPr sz="2400"/>
          </a:p>
        </p:txBody>
      </p:sp>
      <p:sp>
        <p:nvSpPr>
          <p:cNvPr id="410" name="Google Shape;410;p55"/>
          <p:cNvSpPr txBox="1">
            <a:spLocks noGrp="1"/>
          </p:cNvSpPr>
          <p:nvPr>
            <p:ph type="body" idx="1"/>
          </p:nvPr>
        </p:nvSpPr>
        <p:spPr>
          <a:xfrm>
            <a:off x="428625" y="1268050"/>
            <a:ext cx="5099400" cy="3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Collaboration with Michael Thoennessen and Jun Chen at MSU / FRIB  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34343"/>
                </a:solidFill>
              </a:rPr>
              <a:t>Included Discovery Datasets:</a:t>
            </a:r>
            <a:endParaRPr sz="1800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>
                <a:solidFill>
                  <a:srgbClr val="434343"/>
                </a:solidFill>
              </a:rPr>
              <a:t> Year</a:t>
            </a:r>
            <a:endParaRPr sz="1600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>
                <a:solidFill>
                  <a:srgbClr val="434343"/>
                </a:solidFill>
              </a:rPr>
              <a:t> Method</a:t>
            </a:r>
            <a:endParaRPr sz="1600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>
                <a:solidFill>
                  <a:srgbClr val="434343"/>
                </a:solidFill>
              </a:rPr>
              <a:t> Country</a:t>
            </a:r>
            <a:endParaRPr sz="1600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>
                <a:solidFill>
                  <a:srgbClr val="434343"/>
                </a:solidFill>
              </a:rPr>
              <a:t> Lab</a:t>
            </a: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	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11" name="Google Shape;411;p55"/>
          <p:cNvPicPr preferRelativeResize="0"/>
          <p:nvPr/>
        </p:nvPicPr>
        <p:blipFill rotWithShape="1">
          <a:blip r:embed="rId3">
            <a:alphaModFix/>
          </a:blip>
          <a:srcRect l="6305" b="6305"/>
          <a:stretch/>
        </p:blipFill>
        <p:spPr>
          <a:xfrm>
            <a:off x="5639525" y="289956"/>
            <a:ext cx="3311176" cy="209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9513" y="2621963"/>
            <a:ext cx="3311186" cy="209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7125" y="2827387"/>
            <a:ext cx="3534152" cy="22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5"/>
          <p:cNvSpPr txBox="1"/>
          <p:nvPr/>
        </p:nvSpPr>
        <p:spPr>
          <a:xfrm>
            <a:off x="2511275" y="3227875"/>
            <a:ext cx="3187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Country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415" name="Google Shape;415;p55"/>
          <p:cNvSpPr txBox="1"/>
          <p:nvPr/>
        </p:nvSpPr>
        <p:spPr>
          <a:xfrm>
            <a:off x="6042450" y="2910525"/>
            <a:ext cx="3187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Method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416" name="Google Shape;416;p55"/>
          <p:cNvSpPr txBox="1"/>
          <p:nvPr/>
        </p:nvSpPr>
        <p:spPr>
          <a:xfrm>
            <a:off x="6176650" y="697600"/>
            <a:ext cx="3187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Lab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417" name="Google Shape;417;p55"/>
          <p:cNvSpPr/>
          <p:nvPr/>
        </p:nvSpPr>
        <p:spPr>
          <a:xfrm>
            <a:off x="8353361" y="1898063"/>
            <a:ext cx="723900" cy="723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55"/>
          <p:cNvSpPr/>
          <p:nvPr/>
        </p:nvSpPr>
        <p:spPr>
          <a:xfrm>
            <a:off x="8784750" y="4419600"/>
            <a:ext cx="324300" cy="591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55"/>
          <p:cNvSpPr/>
          <p:nvPr/>
        </p:nvSpPr>
        <p:spPr>
          <a:xfrm>
            <a:off x="4645875" y="4267200"/>
            <a:ext cx="723900" cy="723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scoveryLapse(1)">
            <a:hlinkClick r:id="" action="ppaction://media"/>
            <a:extLst>
              <a:ext uri="{FF2B5EF4-FFF2-40B4-BE49-F238E27FC236}">
                <a16:creationId xmlns:a16="http://schemas.microsoft.com/office/drawing/2014/main" id="{590BD86E-8093-FEEC-E6AB-AE98E5FFFC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4603" y="60943"/>
            <a:ext cx="6951024" cy="5089563"/>
          </a:xfrm>
          <a:prstGeom prst="rect">
            <a:avLst/>
          </a:prstGeom>
        </p:spPr>
      </p:pic>
      <p:sp>
        <p:nvSpPr>
          <p:cNvPr id="424" name="Google Shape;424;p56"/>
          <p:cNvSpPr txBox="1">
            <a:spLocks noGrp="1"/>
          </p:cNvSpPr>
          <p:nvPr>
            <p:ph type="title"/>
          </p:nvPr>
        </p:nvSpPr>
        <p:spPr>
          <a:xfrm>
            <a:off x="1900363" y="123825"/>
            <a:ext cx="5907818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Year of Discovery Timelapse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>
          <a:extLst>
            <a:ext uri="{FF2B5EF4-FFF2-40B4-BE49-F238E27FC236}">
              <a16:creationId xmlns:a16="http://schemas.microsoft.com/office/drawing/2014/main" id="{37EE8155-81A5-80E5-AD16-FC19C5F8D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72F86A-D7E6-C42D-C0AF-5316EAD78123}"/>
              </a:ext>
            </a:extLst>
          </p:cNvPr>
          <p:cNvSpPr/>
          <p:nvPr/>
        </p:nvSpPr>
        <p:spPr>
          <a:xfrm>
            <a:off x="315311" y="4587764"/>
            <a:ext cx="1250602" cy="354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webStats">
            <a:hlinkClick r:id="" action="ppaction://media"/>
            <a:extLst>
              <a:ext uri="{FF2B5EF4-FFF2-40B4-BE49-F238E27FC236}">
                <a16:creationId xmlns:a16="http://schemas.microsoft.com/office/drawing/2014/main" id="{5D399558-4DFF-586A-DB63-BCEF305F8F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8257" y="59919"/>
            <a:ext cx="6892030" cy="5023662"/>
          </a:xfrm>
          <a:prstGeom prst="rect">
            <a:avLst/>
          </a:prstGeom>
        </p:spPr>
      </p:pic>
      <p:sp>
        <p:nvSpPr>
          <p:cNvPr id="424" name="Google Shape;424;p56">
            <a:extLst>
              <a:ext uri="{FF2B5EF4-FFF2-40B4-BE49-F238E27FC236}">
                <a16:creationId xmlns:a16="http://schemas.microsoft.com/office/drawing/2014/main" id="{A0B6ACEB-5FC4-66DA-4F37-FE97AA2615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0">
            <a:off x="-2110196" y="2011812"/>
            <a:ext cx="5907818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Searched Nuclides Timelapse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360166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7"/>
          <p:cNvSpPr txBox="1">
            <a:spLocks noGrp="1"/>
          </p:cNvSpPr>
          <p:nvPr>
            <p:ph type="title"/>
          </p:nvPr>
        </p:nvSpPr>
        <p:spPr>
          <a:xfrm>
            <a:off x="428625" y="2738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/>
              <a:t>3D Chart of Nuclides (Coming soon)</a:t>
            </a:r>
            <a:endParaRPr/>
          </a:p>
        </p:txBody>
      </p:sp>
      <p:sp>
        <p:nvSpPr>
          <p:cNvPr id="430" name="Google Shape;430;p57"/>
          <p:cNvSpPr txBox="1">
            <a:spLocks noGrp="1"/>
          </p:cNvSpPr>
          <p:nvPr>
            <p:ph type="body" idx="1"/>
          </p:nvPr>
        </p:nvSpPr>
        <p:spPr>
          <a:xfrm>
            <a:off x="606525" y="4045950"/>
            <a:ext cx="41433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57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432" name="Google Shape;432;p57"/>
          <p:cNvPicPr preferRelativeResize="0"/>
          <p:nvPr/>
        </p:nvPicPr>
        <p:blipFill rotWithShape="1">
          <a:blip r:embed="rId3">
            <a:alphaModFix/>
          </a:blip>
          <a:srcRect t="10626" b="5035"/>
          <a:stretch/>
        </p:blipFill>
        <p:spPr>
          <a:xfrm>
            <a:off x="3734075" y="1268050"/>
            <a:ext cx="3455677" cy="1884234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7"/>
          <p:cNvSpPr txBox="1">
            <a:spLocks noGrp="1"/>
          </p:cNvSpPr>
          <p:nvPr>
            <p:ph type="body" idx="1"/>
          </p:nvPr>
        </p:nvSpPr>
        <p:spPr>
          <a:xfrm>
            <a:off x="3734075" y="1268038"/>
            <a:ext cx="19263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</a:rPr>
              <a:t>Half-life</a:t>
            </a:r>
            <a:endParaRPr sz="1200" b="1">
              <a:solidFill>
                <a:schemeClr val="lt2"/>
              </a:solidFill>
            </a:endParaRPr>
          </a:p>
        </p:txBody>
      </p:sp>
      <p:pic>
        <p:nvPicPr>
          <p:cNvPr id="434" name="Google Shape;434;p57"/>
          <p:cNvPicPr preferRelativeResize="0"/>
          <p:nvPr/>
        </p:nvPicPr>
        <p:blipFill rotWithShape="1">
          <a:blip r:embed="rId4">
            <a:alphaModFix/>
          </a:blip>
          <a:srcRect t="10481" b="4923"/>
          <a:stretch/>
        </p:blipFill>
        <p:spPr>
          <a:xfrm>
            <a:off x="228188" y="1268062"/>
            <a:ext cx="3455688" cy="1889861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57"/>
          <p:cNvSpPr txBox="1">
            <a:spLocks noGrp="1"/>
          </p:cNvSpPr>
          <p:nvPr>
            <p:ph type="body" idx="1"/>
          </p:nvPr>
        </p:nvSpPr>
        <p:spPr>
          <a:xfrm>
            <a:off x="588475" y="1268038"/>
            <a:ext cx="19263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</a:rPr>
              <a:t>235U FY</a:t>
            </a:r>
            <a:endParaRPr sz="1200" b="1">
              <a:solidFill>
                <a:schemeClr val="lt2"/>
              </a:solidFill>
            </a:endParaRPr>
          </a:p>
        </p:txBody>
      </p:sp>
      <p:pic>
        <p:nvPicPr>
          <p:cNvPr id="436" name="Google Shape;436;p57"/>
          <p:cNvPicPr preferRelativeResize="0"/>
          <p:nvPr/>
        </p:nvPicPr>
        <p:blipFill rotWithShape="1">
          <a:blip r:embed="rId5">
            <a:alphaModFix/>
          </a:blip>
          <a:srcRect l="18443" t="12911" r="13296" b="27618"/>
          <a:stretch/>
        </p:blipFill>
        <p:spPr>
          <a:xfrm>
            <a:off x="228200" y="3213850"/>
            <a:ext cx="3455677" cy="1839824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7"/>
          <p:cNvSpPr txBox="1">
            <a:spLocks noGrp="1"/>
          </p:cNvSpPr>
          <p:nvPr>
            <p:ph type="body" idx="1"/>
          </p:nvPr>
        </p:nvSpPr>
        <p:spPr>
          <a:xfrm>
            <a:off x="276175" y="3213838"/>
            <a:ext cx="19263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</a:rPr>
              <a:t>(BE-LDM Fit) / A</a:t>
            </a:r>
            <a:endParaRPr sz="1200" b="1">
              <a:solidFill>
                <a:schemeClr val="lt2"/>
              </a:solidFill>
            </a:endParaRPr>
          </a:p>
        </p:txBody>
      </p:sp>
      <p:pic>
        <p:nvPicPr>
          <p:cNvPr id="438" name="Google Shape;438;p57"/>
          <p:cNvPicPr preferRelativeResize="0"/>
          <p:nvPr/>
        </p:nvPicPr>
        <p:blipFill rotWithShape="1">
          <a:blip r:embed="rId6">
            <a:alphaModFix/>
          </a:blip>
          <a:srcRect l="12119" t="10769" r="11129" b="26027"/>
          <a:stretch/>
        </p:blipFill>
        <p:spPr>
          <a:xfrm>
            <a:off x="3734075" y="3213850"/>
            <a:ext cx="3455677" cy="1839824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7"/>
          <p:cNvSpPr txBox="1">
            <a:spLocks noGrp="1"/>
          </p:cNvSpPr>
          <p:nvPr>
            <p:ph type="body" idx="1"/>
          </p:nvPr>
        </p:nvSpPr>
        <p:spPr>
          <a:xfrm>
            <a:off x="3734075" y="3213838"/>
            <a:ext cx="19263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</a:rPr>
              <a:t>Q(α)</a:t>
            </a:r>
            <a:endParaRPr sz="1200" b="1">
              <a:solidFill>
                <a:schemeClr val="lt2"/>
              </a:solidFill>
            </a:endParaRPr>
          </a:p>
        </p:txBody>
      </p:sp>
      <p:pic>
        <p:nvPicPr>
          <p:cNvPr id="440" name="Google Shape;440;p57"/>
          <p:cNvPicPr preferRelativeResize="0"/>
          <p:nvPr/>
        </p:nvPicPr>
        <p:blipFill rotWithShape="1">
          <a:blip r:embed="rId7">
            <a:alphaModFix/>
          </a:blip>
          <a:srcRect l="37174" t="10919" b="23810"/>
          <a:stretch/>
        </p:blipFill>
        <p:spPr>
          <a:xfrm>
            <a:off x="7239950" y="2544312"/>
            <a:ext cx="1828127" cy="1227752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7"/>
          <p:cNvSpPr txBox="1">
            <a:spLocks noGrp="1"/>
          </p:cNvSpPr>
          <p:nvPr>
            <p:ph type="body" idx="1"/>
          </p:nvPr>
        </p:nvSpPr>
        <p:spPr>
          <a:xfrm>
            <a:off x="7239950" y="2597213"/>
            <a:ext cx="19263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</a:rPr>
              <a:t>Q(ß+)</a:t>
            </a:r>
            <a:endParaRPr sz="1200" b="1">
              <a:solidFill>
                <a:schemeClr val="lt2"/>
              </a:solidFill>
            </a:endParaRPr>
          </a:p>
        </p:txBody>
      </p:sp>
      <p:pic>
        <p:nvPicPr>
          <p:cNvPr id="442" name="Google Shape;442;p57"/>
          <p:cNvPicPr preferRelativeResize="0"/>
          <p:nvPr/>
        </p:nvPicPr>
        <p:blipFill rotWithShape="1">
          <a:blip r:embed="rId8">
            <a:alphaModFix/>
          </a:blip>
          <a:srcRect l="15228" t="15491" r="8400" b="22886"/>
          <a:stretch/>
        </p:blipFill>
        <p:spPr>
          <a:xfrm>
            <a:off x="7239950" y="3825900"/>
            <a:ext cx="1828127" cy="12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7"/>
          <p:cNvPicPr preferRelativeResize="0"/>
          <p:nvPr/>
        </p:nvPicPr>
        <p:blipFill rotWithShape="1">
          <a:blip r:embed="rId9">
            <a:alphaModFix/>
          </a:blip>
          <a:srcRect l="15534" t="16247" r="11669" b="25351"/>
          <a:stretch/>
        </p:blipFill>
        <p:spPr>
          <a:xfrm>
            <a:off x="7239950" y="1268047"/>
            <a:ext cx="1828127" cy="12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7"/>
          <p:cNvSpPr txBox="1">
            <a:spLocks noGrp="1"/>
          </p:cNvSpPr>
          <p:nvPr>
            <p:ph type="body" idx="1"/>
          </p:nvPr>
        </p:nvSpPr>
        <p:spPr>
          <a:xfrm>
            <a:off x="7239950" y="1268038"/>
            <a:ext cx="19263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</a:rPr>
              <a:t>Q(ß-)</a:t>
            </a:r>
            <a:endParaRPr sz="1200" b="1">
              <a:solidFill>
                <a:schemeClr val="lt2"/>
              </a:solidFill>
            </a:endParaRPr>
          </a:p>
        </p:txBody>
      </p:sp>
      <p:sp>
        <p:nvSpPr>
          <p:cNvPr id="445" name="Google Shape;445;p57"/>
          <p:cNvSpPr txBox="1">
            <a:spLocks noGrp="1"/>
          </p:cNvSpPr>
          <p:nvPr>
            <p:ph type="body" idx="1"/>
          </p:nvPr>
        </p:nvSpPr>
        <p:spPr>
          <a:xfrm>
            <a:off x="7239950" y="3820538"/>
            <a:ext cx="19263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</a:rPr>
              <a:t>ΔQ(α)</a:t>
            </a:r>
            <a:endParaRPr sz="1200" b="1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>
            <a:spLocks noGrp="1"/>
          </p:cNvSpPr>
          <p:nvPr>
            <p:ph type="title"/>
          </p:nvPr>
        </p:nvSpPr>
        <p:spPr>
          <a:xfrm>
            <a:off x="428625" y="2738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/>
              <a:t>NuDat 3.0</a:t>
            </a:r>
            <a:endParaRPr/>
          </a:p>
        </p:txBody>
      </p:sp>
      <p:sp>
        <p:nvSpPr>
          <p:cNvPr id="143" name="Google Shape;143;p31"/>
          <p:cNvSpPr txBox="1">
            <a:spLocks noGrp="1"/>
          </p:cNvSpPr>
          <p:nvPr>
            <p:ph type="body" idx="1"/>
          </p:nvPr>
        </p:nvSpPr>
        <p:spPr>
          <a:xfrm>
            <a:off x="428625" y="1369225"/>
            <a:ext cx="3829200" cy="3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1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45" name="Google Shape;145;p31"/>
          <p:cNvSpPr txBox="1">
            <a:spLocks noGrp="1"/>
          </p:cNvSpPr>
          <p:nvPr>
            <p:ph type="body" idx="1"/>
          </p:nvPr>
        </p:nvSpPr>
        <p:spPr>
          <a:xfrm>
            <a:off x="428625" y="1268050"/>
            <a:ext cx="3390300" cy="3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</a:rPr>
              <a:t>NuDat 3.0 </a:t>
            </a:r>
            <a:r>
              <a:rPr lang="en" sz="1800">
                <a:solidFill>
                  <a:srgbClr val="434343"/>
                </a:solidFill>
              </a:rPr>
              <a:t>supports exploring nuclear data using responsive visualizations</a:t>
            </a: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Fully interactive nuclide chart and 1-D plots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Smooth pan and zoom using intuitive gestures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	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46" name="Google Shape;1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9100" y="1402000"/>
            <a:ext cx="5396700" cy="283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9100" y="1154289"/>
            <a:ext cx="5396700" cy="247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>
          <a:extLst>
            <a:ext uri="{FF2B5EF4-FFF2-40B4-BE49-F238E27FC236}">
              <a16:creationId xmlns:a16="http://schemas.microsoft.com/office/drawing/2014/main" id="{18D3D39D-FECC-CAF0-35AB-837DFC139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7">
            <a:extLst>
              <a:ext uri="{FF2B5EF4-FFF2-40B4-BE49-F238E27FC236}">
                <a16:creationId xmlns:a16="http://schemas.microsoft.com/office/drawing/2014/main" id="{327D94CB-0191-F496-09E8-63C3A34E37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525" y="4045950"/>
            <a:ext cx="41433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57">
            <a:extLst>
              <a:ext uri="{FF2B5EF4-FFF2-40B4-BE49-F238E27FC236}">
                <a16:creationId xmlns:a16="http://schemas.microsoft.com/office/drawing/2014/main" id="{98E4CC2B-6B17-82DA-AF65-FDEE6A65BB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433" name="Google Shape;433;p57">
            <a:extLst>
              <a:ext uri="{FF2B5EF4-FFF2-40B4-BE49-F238E27FC236}">
                <a16:creationId xmlns:a16="http://schemas.microsoft.com/office/drawing/2014/main" id="{53DD48A5-3E23-F324-BF9D-DB718143EF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34075" y="1268038"/>
            <a:ext cx="19263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</a:rPr>
              <a:t>Half-life</a:t>
            </a:r>
            <a:endParaRPr sz="1200" b="1">
              <a:solidFill>
                <a:schemeClr val="lt2"/>
              </a:solidFill>
            </a:endParaRPr>
          </a:p>
        </p:txBody>
      </p:sp>
      <p:sp>
        <p:nvSpPr>
          <p:cNvPr id="435" name="Google Shape;435;p57">
            <a:extLst>
              <a:ext uri="{FF2B5EF4-FFF2-40B4-BE49-F238E27FC236}">
                <a16:creationId xmlns:a16="http://schemas.microsoft.com/office/drawing/2014/main" id="{62C274EF-4583-F066-4E27-69AB5CE44C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8475" y="1268038"/>
            <a:ext cx="19263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2"/>
                </a:solidFill>
              </a:rPr>
              <a:t>235U FY</a:t>
            </a:r>
            <a:endParaRPr sz="1200" b="1" dirty="0">
              <a:solidFill>
                <a:schemeClr val="lt2"/>
              </a:solidFill>
            </a:endParaRPr>
          </a:p>
        </p:txBody>
      </p:sp>
      <p:sp>
        <p:nvSpPr>
          <p:cNvPr id="437" name="Google Shape;437;p57">
            <a:extLst>
              <a:ext uri="{FF2B5EF4-FFF2-40B4-BE49-F238E27FC236}">
                <a16:creationId xmlns:a16="http://schemas.microsoft.com/office/drawing/2014/main" id="{4C54A5F2-474B-E7D3-9CA7-41C3EBC952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6175" y="3213838"/>
            <a:ext cx="19263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</a:rPr>
              <a:t>(BE-LDM Fit) / A</a:t>
            </a:r>
            <a:endParaRPr sz="1200" b="1">
              <a:solidFill>
                <a:schemeClr val="lt2"/>
              </a:solidFill>
            </a:endParaRPr>
          </a:p>
        </p:txBody>
      </p:sp>
      <p:sp>
        <p:nvSpPr>
          <p:cNvPr id="439" name="Google Shape;439;p57">
            <a:extLst>
              <a:ext uri="{FF2B5EF4-FFF2-40B4-BE49-F238E27FC236}">
                <a16:creationId xmlns:a16="http://schemas.microsoft.com/office/drawing/2014/main" id="{B49BDBAB-1694-B2FC-E014-B0EC6F13BB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34075" y="3213838"/>
            <a:ext cx="19263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</a:rPr>
              <a:t>Q(α)</a:t>
            </a:r>
            <a:endParaRPr sz="1200" b="1">
              <a:solidFill>
                <a:schemeClr val="lt2"/>
              </a:solidFill>
            </a:endParaRPr>
          </a:p>
        </p:txBody>
      </p:sp>
      <p:sp>
        <p:nvSpPr>
          <p:cNvPr id="441" name="Google Shape;441;p57">
            <a:extLst>
              <a:ext uri="{FF2B5EF4-FFF2-40B4-BE49-F238E27FC236}">
                <a16:creationId xmlns:a16="http://schemas.microsoft.com/office/drawing/2014/main" id="{0883D4BC-8786-223A-8AAC-5C14E2B76A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39950" y="2597213"/>
            <a:ext cx="19263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</a:rPr>
              <a:t>Q(ß+)</a:t>
            </a:r>
            <a:endParaRPr sz="1200" b="1">
              <a:solidFill>
                <a:schemeClr val="lt2"/>
              </a:solidFill>
            </a:endParaRPr>
          </a:p>
        </p:txBody>
      </p:sp>
      <p:sp>
        <p:nvSpPr>
          <p:cNvPr id="444" name="Google Shape;444;p57">
            <a:extLst>
              <a:ext uri="{FF2B5EF4-FFF2-40B4-BE49-F238E27FC236}">
                <a16:creationId xmlns:a16="http://schemas.microsoft.com/office/drawing/2014/main" id="{465F5486-2729-8764-8B21-607B99D8F4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39950" y="1268038"/>
            <a:ext cx="19263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</a:rPr>
              <a:t>Q(ß-)</a:t>
            </a:r>
            <a:endParaRPr sz="1200" b="1">
              <a:solidFill>
                <a:schemeClr val="lt2"/>
              </a:solidFill>
            </a:endParaRPr>
          </a:p>
        </p:txBody>
      </p:sp>
      <p:sp>
        <p:nvSpPr>
          <p:cNvPr id="445" name="Google Shape;445;p57">
            <a:extLst>
              <a:ext uri="{FF2B5EF4-FFF2-40B4-BE49-F238E27FC236}">
                <a16:creationId xmlns:a16="http://schemas.microsoft.com/office/drawing/2014/main" id="{4192B73F-163F-4AC7-38C0-896A51A6C6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39950" y="3820538"/>
            <a:ext cx="19263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</a:rPr>
              <a:t>ΔQ(α)</a:t>
            </a:r>
            <a:endParaRPr sz="1200" b="1">
              <a:solidFill>
                <a:schemeClr val="lt2"/>
              </a:solidFill>
            </a:endParaRPr>
          </a:p>
        </p:txBody>
      </p:sp>
      <p:pic>
        <p:nvPicPr>
          <p:cNvPr id="4" name="3d3">
            <a:hlinkClick r:id="" action="ppaction://media"/>
            <a:extLst>
              <a:ext uri="{FF2B5EF4-FFF2-40B4-BE49-F238E27FC236}">
                <a16:creationId xmlns:a16="http://schemas.microsoft.com/office/drawing/2014/main" id="{0DA643B7-8C05-131E-B8CF-3AD37398DF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627" y="204343"/>
            <a:ext cx="8843985" cy="476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8"/>
          <p:cNvSpPr txBox="1">
            <a:spLocks noGrp="1"/>
          </p:cNvSpPr>
          <p:nvPr>
            <p:ph type="title"/>
          </p:nvPr>
        </p:nvSpPr>
        <p:spPr>
          <a:xfrm>
            <a:off x="428625" y="2738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/>
              <a:t>Contact Us</a:t>
            </a:r>
            <a:endParaRPr/>
          </a:p>
        </p:txBody>
      </p:sp>
      <p:sp>
        <p:nvSpPr>
          <p:cNvPr id="451" name="Google Shape;451;p58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452" name="Google Shape;452;p58"/>
          <p:cNvSpPr txBox="1">
            <a:spLocks noGrp="1"/>
          </p:cNvSpPr>
          <p:nvPr>
            <p:ph type="body" idx="1"/>
          </p:nvPr>
        </p:nvSpPr>
        <p:spPr>
          <a:xfrm>
            <a:off x="428625" y="1039450"/>
            <a:ext cx="3087600" cy="29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NuDat 3 is available here: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www.nndc.bnl.gov/nudat3/</a:t>
            </a:r>
            <a:endParaRPr sz="14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</a:rPr>
              <a:t>Improvements based on community feedback</a:t>
            </a: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</a:rPr>
              <a:t>We encourage you to send us your feedback and suggestions</a:t>
            </a: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434343"/>
                </a:solidFill>
              </a:rPr>
              <a:t>Thank you!</a:t>
            </a: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53" name="Google Shape;45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5850" y="4186988"/>
            <a:ext cx="536076" cy="536076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8"/>
          <p:cNvSpPr txBox="1"/>
          <p:nvPr/>
        </p:nvSpPr>
        <p:spPr>
          <a:xfrm>
            <a:off x="2731925" y="4255825"/>
            <a:ext cx="40638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95959"/>
                </a:solidFill>
              </a:rPr>
              <a:t>Donnie Mason -</a:t>
            </a:r>
            <a:r>
              <a:rPr lang="en" sz="2000"/>
              <a:t> </a:t>
            </a:r>
            <a:r>
              <a:rPr lang="en" sz="2000" u="sng">
                <a:solidFill>
                  <a:schemeClr val="hlink"/>
                </a:solidFill>
                <a:hlinkClick r:id="rId5"/>
              </a:rPr>
              <a:t>dmason@bnl.gov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5" name="Google Shape;455;p58"/>
          <p:cNvPicPr preferRelativeResize="0"/>
          <p:nvPr/>
        </p:nvPicPr>
        <p:blipFill rotWithShape="1">
          <a:blip r:embed="rId6">
            <a:alphaModFix/>
          </a:blip>
          <a:srcRect t="10735" b="5652"/>
          <a:stretch/>
        </p:blipFill>
        <p:spPr>
          <a:xfrm>
            <a:off x="3553575" y="1086525"/>
            <a:ext cx="5441874" cy="2941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 txBox="1">
            <a:spLocks noGrp="1"/>
          </p:cNvSpPr>
          <p:nvPr>
            <p:ph type="title"/>
          </p:nvPr>
        </p:nvSpPr>
        <p:spPr>
          <a:xfrm>
            <a:off x="428625" y="2738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/>
              <a:t>NuDat 3.0</a:t>
            </a: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body" idx="1"/>
          </p:nvPr>
        </p:nvSpPr>
        <p:spPr>
          <a:xfrm>
            <a:off x="428625" y="1369225"/>
            <a:ext cx="3829200" cy="3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2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55" name="Google Shape;155;p32"/>
          <p:cNvSpPr txBox="1">
            <a:spLocks noGrp="1"/>
          </p:cNvSpPr>
          <p:nvPr>
            <p:ph type="body" idx="1"/>
          </p:nvPr>
        </p:nvSpPr>
        <p:spPr>
          <a:xfrm>
            <a:off x="428625" y="1268050"/>
            <a:ext cx="3390300" cy="3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</a:rPr>
              <a:t>NuDat 3.0 </a:t>
            </a:r>
            <a:r>
              <a:rPr lang="en" sz="1800">
                <a:solidFill>
                  <a:srgbClr val="434343"/>
                </a:solidFill>
              </a:rPr>
              <a:t>supports exploring nuclear data using responsive visualizations</a:t>
            </a: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200">
              <a:highlight>
                <a:srgbClr val="F1F1F1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Features:</a:t>
            </a:r>
            <a:endParaRPr sz="1800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 b="1">
                <a:solidFill>
                  <a:srgbClr val="434343"/>
                </a:solidFill>
              </a:rPr>
              <a:t> Interactive chart of nuclides</a:t>
            </a:r>
            <a:endParaRPr sz="1600" b="1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>
                <a:solidFill>
                  <a:srgbClr val="434343"/>
                </a:solidFill>
              </a:rPr>
              <a:t> 1-D neutron and proton plots</a:t>
            </a:r>
            <a:endParaRPr sz="1600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>
                <a:solidFill>
                  <a:srgbClr val="434343"/>
                </a:solidFill>
              </a:rPr>
              <a:t> Data Filtering</a:t>
            </a:r>
            <a:endParaRPr sz="1600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>
                <a:solidFill>
                  <a:srgbClr val="434343"/>
                </a:solidFill>
              </a:rPr>
              <a:t> Export Data (CSV, PNG, Link)</a:t>
            </a:r>
            <a:endParaRPr sz="1600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>
                <a:solidFill>
                  <a:srgbClr val="434343"/>
                </a:solidFill>
              </a:rPr>
              <a:t> Additional Resources</a:t>
            </a: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	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56" name="Google Shape;15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0075" y="1037925"/>
            <a:ext cx="5127649" cy="364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3"/>
          <p:cNvSpPr txBox="1">
            <a:spLocks noGrp="1"/>
          </p:cNvSpPr>
          <p:nvPr>
            <p:ph type="title"/>
          </p:nvPr>
        </p:nvSpPr>
        <p:spPr>
          <a:xfrm>
            <a:off x="428625" y="2738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/>
              <a:t>NuDat 3.0</a:t>
            </a:r>
            <a:endParaRPr/>
          </a:p>
        </p:txBody>
      </p:sp>
      <p:sp>
        <p:nvSpPr>
          <p:cNvPr id="162" name="Google Shape;162;p33"/>
          <p:cNvSpPr txBox="1">
            <a:spLocks noGrp="1"/>
          </p:cNvSpPr>
          <p:nvPr>
            <p:ph type="body" idx="1"/>
          </p:nvPr>
        </p:nvSpPr>
        <p:spPr>
          <a:xfrm>
            <a:off x="428625" y="1369225"/>
            <a:ext cx="4409100" cy="3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3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body" idx="1"/>
          </p:nvPr>
        </p:nvSpPr>
        <p:spPr>
          <a:xfrm>
            <a:off x="428625" y="1268050"/>
            <a:ext cx="4409100" cy="3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</a:rPr>
              <a:t>NuDat 3.0 </a:t>
            </a:r>
            <a:r>
              <a:rPr lang="en" sz="1800">
                <a:solidFill>
                  <a:srgbClr val="434343"/>
                </a:solidFill>
              </a:rPr>
              <a:t>supports exploring nuclear data using responsive visualizations</a:t>
            </a: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200">
              <a:highlight>
                <a:srgbClr val="F1F1F1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Features:</a:t>
            </a:r>
            <a:endParaRPr sz="1800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>
                <a:solidFill>
                  <a:srgbClr val="434343"/>
                </a:solidFill>
              </a:rPr>
              <a:t> Interactive chart of nuclides</a:t>
            </a:r>
            <a:endParaRPr sz="1600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 b="1">
                <a:solidFill>
                  <a:srgbClr val="434343"/>
                </a:solidFill>
              </a:rPr>
              <a:t> 1-D neutron and proton plots</a:t>
            </a:r>
            <a:endParaRPr sz="1600" b="1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>
                <a:solidFill>
                  <a:srgbClr val="434343"/>
                </a:solidFill>
              </a:rPr>
              <a:t> Data Filtering</a:t>
            </a:r>
            <a:endParaRPr sz="1600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>
                <a:solidFill>
                  <a:srgbClr val="434343"/>
                </a:solidFill>
              </a:rPr>
              <a:t> Export Data (CSV, PNG, Link)</a:t>
            </a:r>
            <a:endParaRPr sz="1600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>
                <a:solidFill>
                  <a:srgbClr val="434343"/>
                </a:solidFill>
              </a:rPr>
              <a:t> Additional Resources</a:t>
            </a: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	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65" name="Google Shape;1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3025" y="81075"/>
            <a:ext cx="3184749" cy="498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4"/>
          <p:cNvSpPr txBox="1">
            <a:spLocks noGrp="1"/>
          </p:cNvSpPr>
          <p:nvPr>
            <p:ph type="title"/>
          </p:nvPr>
        </p:nvSpPr>
        <p:spPr>
          <a:xfrm>
            <a:off x="428625" y="2738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/>
              <a:t>Synchronized 1-D Plots</a:t>
            </a:r>
            <a:endParaRPr/>
          </a:p>
        </p:txBody>
      </p:sp>
      <p:sp>
        <p:nvSpPr>
          <p:cNvPr id="171" name="Google Shape;171;p34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72" name="Google Shape;172;p34"/>
          <p:cNvSpPr txBox="1">
            <a:spLocks noGrp="1"/>
          </p:cNvSpPr>
          <p:nvPr>
            <p:ph type="body" idx="1"/>
          </p:nvPr>
        </p:nvSpPr>
        <p:spPr>
          <a:xfrm>
            <a:off x="4120350" y="938200"/>
            <a:ext cx="42561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</a:rPr>
              <a:t>ΔQ</a:t>
            </a:r>
            <a:r>
              <a:rPr lang="en" sz="1600" baseline="-25000">
                <a:solidFill>
                  <a:schemeClr val="accent1"/>
                </a:solidFill>
              </a:rPr>
              <a:t>α</a:t>
            </a:r>
            <a:r>
              <a:rPr lang="en" sz="1600"/>
              <a:t>=0.5 x ( Q</a:t>
            </a:r>
            <a:r>
              <a:rPr lang="en" sz="1600" baseline="-25000"/>
              <a:t>α</a:t>
            </a:r>
            <a:r>
              <a:rPr lang="en" sz="1600"/>
              <a:t>(Z+2, N+2) - Q</a:t>
            </a:r>
            <a:r>
              <a:rPr lang="en" sz="1600" baseline="-25000"/>
              <a:t>α</a:t>
            </a:r>
            <a:r>
              <a:rPr lang="en" sz="1600"/>
              <a:t>(Z, N) ), in keV.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4"/>
          <p:cNvSpPr txBox="1">
            <a:spLocks noGrp="1"/>
          </p:cNvSpPr>
          <p:nvPr>
            <p:ph type="body" idx="1"/>
          </p:nvPr>
        </p:nvSpPr>
        <p:spPr>
          <a:xfrm>
            <a:off x="428625" y="1268050"/>
            <a:ext cx="2655900" cy="3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Optionally sync plots: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1-D plots update to the current view of the chart of nuclides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Visualize patterns in regions of chart, such as peaks	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174" name="Google Shape;174;p34"/>
          <p:cNvPicPr preferRelativeResize="0"/>
          <p:nvPr/>
        </p:nvPicPr>
        <p:blipFill rotWithShape="1">
          <a:blip r:embed="rId3">
            <a:alphaModFix/>
          </a:blip>
          <a:srcRect t="11411" b="6546"/>
          <a:stretch/>
        </p:blipFill>
        <p:spPr>
          <a:xfrm>
            <a:off x="3171900" y="1389000"/>
            <a:ext cx="5840051" cy="309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>
            <a:spLocks noGrp="1"/>
          </p:cNvSpPr>
          <p:nvPr>
            <p:ph type="title"/>
          </p:nvPr>
        </p:nvSpPr>
        <p:spPr>
          <a:xfrm>
            <a:off x="428625" y="2738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/>
              <a:t>Synchronized 1-D Plots</a:t>
            </a:r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body" idx="1"/>
          </p:nvPr>
        </p:nvSpPr>
        <p:spPr>
          <a:xfrm>
            <a:off x="4120350" y="938200"/>
            <a:ext cx="42561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</a:rPr>
              <a:t>ΔQ</a:t>
            </a:r>
            <a:r>
              <a:rPr lang="en" sz="1600" baseline="-25000">
                <a:solidFill>
                  <a:schemeClr val="accent1"/>
                </a:solidFill>
              </a:rPr>
              <a:t>α</a:t>
            </a:r>
            <a:r>
              <a:rPr lang="en" sz="1600"/>
              <a:t>=0.5 x ( Q</a:t>
            </a:r>
            <a:r>
              <a:rPr lang="en" sz="1600" baseline="-25000"/>
              <a:t>α</a:t>
            </a:r>
            <a:r>
              <a:rPr lang="en" sz="1600"/>
              <a:t>(Z+2, N+2) - Q</a:t>
            </a:r>
            <a:r>
              <a:rPr lang="en" sz="1600" baseline="-25000"/>
              <a:t>α</a:t>
            </a:r>
            <a:r>
              <a:rPr lang="en" sz="1600"/>
              <a:t>(Z, N) ), in keV.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5"/>
          <p:cNvSpPr txBox="1">
            <a:spLocks noGrp="1"/>
          </p:cNvSpPr>
          <p:nvPr>
            <p:ph type="body" idx="1"/>
          </p:nvPr>
        </p:nvSpPr>
        <p:spPr>
          <a:xfrm>
            <a:off x="428625" y="1268050"/>
            <a:ext cx="2655900" cy="3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Optionally sync plots: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1-D plots update to the current view of the chart of nuclides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Visualize patterns in regions of chart, such as peaks	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183" name="Google Shape;183;p35"/>
          <p:cNvPicPr preferRelativeResize="0"/>
          <p:nvPr/>
        </p:nvPicPr>
        <p:blipFill rotWithShape="1">
          <a:blip r:embed="rId3">
            <a:alphaModFix/>
          </a:blip>
          <a:srcRect t="11411" b="6546"/>
          <a:stretch/>
        </p:blipFill>
        <p:spPr>
          <a:xfrm>
            <a:off x="3171900" y="1389000"/>
            <a:ext cx="5840051" cy="309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5"/>
          <p:cNvPicPr preferRelativeResize="0"/>
          <p:nvPr/>
        </p:nvPicPr>
        <p:blipFill rotWithShape="1">
          <a:blip r:embed="rId4">
            <a:alphaModFix/>
          </a:blip>
          <a:srcRect t="11177" b="5530"/>
          <a:stretch/>
        </p:blipFill>
        <p:spPr>
          <a:xfrm>
            <a:off x="3171900" y="1341665"/>
            <a:ext cx="5840051" cy="3144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28625" y="2738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/>
              <a:t>Synchronized 1-D Plots</a:t>
            </a:r>
            <a:endParaRPr/>
          </a:p>
        </p:txBody>
      </p:sp>
      <p:sp>
        <p:nvSpPr>
          <p:cNvPr id="190" name="Google Shape;190;p36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91" name="Google Shape;191;p36"/>
          <p:cNvSpPr txBox="1">
            <a:spLocks noGrp="1"/>
          </p:cNvSpPr>
          <p:nvPr>
            <p:ph type="body" idx="1"/>
          </p:nvPr>
        </p:nvSpPr>
        <p:spPr>
          <a:xfrm>
            <a:off x="4120350" y="938200"/>
            <a:ext cx="42561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</a:rPr>
              <a:t>ΔQ</a:t>
            </a:r>
            <a:r>
              <a:rPr lang="en" sz="1600" baseline="-25000">
                <a:solidFill>
                  <a:schemeClr val="accent1"/>
                </a:solidFill>
              </a:rPr>
              <a:t>α</a:t>
            </a:r>
            <a:r>
              <a:rPr lang="en" sz="1600"/>
              <a:t>=0.5 x ( Q</a:t>
            </a:r>
            <a:r>
              <a:rPr lang="en" sz="1600" baseline="-25000"/>
              <a:t>α</a:t>
            </a:r>
            <a:r>
              <a:rPr lang="en" sz="1600"/>
              <a:t>(Z+2, N+2) - Q</a:t>
            </a:r>
            <a:r>
              <a:rPr lang="en" sz="1600" baseline="-25000"/>
              <a:t>α</a:t>
            </a:r>
            <a:r>
              <a:rPr lang="en" sz="1600"/>
              <a:t>(Z, N) ), in keV.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1"/>
          </p:nvPr>
        </p:nvSpPr>
        <p:spPr>
          <a:xfrm>
            <a:off x="428625" y="1268050"/>
            <a:ext cx="2655900" cy="3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Optionally sync plots: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1-D plots update to the current view of the chart of nuclides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Visualize patterns in regions of chart, such as peaks	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193" name="Google Shape;193;p36"/>
          <p:cNvPicPr preferRelativeResize="0"/>
          <p:nvPr/>
        </p:nvPicPr>
        <p:blipFill rotWithShape="1">
          <a:blip r:embed="rId3">
            <a:alphaModFix/>
          </a:blip>
          <a:srcRect t="11069" b="5451"/>
          <a:stretch/>
        </p:blipFill>
        <p:spPr>
          <a:xfrm>
            <a:off x="3171911" y="1388988"/>
            <a:ext cx="5739474" cy="309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>
            <a:spLocks noGrp="1"/>
          </p:cNvSpPr>
          <p:nvPr>
            <p:ph type="title"/>
          </p:nvPr>
        </p:nvSpPr>
        <p:spPr>
          <a:xfrm>
            <a:off x="428625" y="273844"/>
            <a:ext cx="8286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/>
              <a:t>NuDat 3.0</a:t>
            </a:r>
            <a:endParaRPr/>
          </a:p>
        </p:txBody>
      </p:sp>
      <p:sp>
        <p:nvSpPr>
          <p:cNvPr id="199" name="Google Shape;199;p37"/>
          <p:cNvSpPr txBox="1">
            <a:spLocks noGrp="1"/>
          </p:cNvSpPr>
          <p:nvPr>
            <p:ph type="body" idx="1"/>
          </p:nvPr>
        </p:nvSpPr>
        <p:spPr>
          <a:xfrm>
            <a:off x="428625" y="1369225"/>
            <a:ext cx="3829200" cy="3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7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01" name="Google Shape;201;p37"/>
          <p:cNvSpPr txBox="1">
            <a:spLocks noGrp="1"/>
          </p:cNvSpPr>
          <p:nvPr>
            <p:ph type="body" idx="1"/>
          </p:nvPr>
        </p:nvSpPr>
        <p:spPr>
          <a:xfrm>
            <a:off x="428625" y="1268050"/>
            <a:ext cx="3390300" cy="3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</a:rPr>
              <a:t>NuDat 3.0 </a:t>
            </a:r>
            <a:r>
              <a:rPr lang="en" sz="1800">
                <a:solidFill>
                  <a:srgbClr val="434343"/>
                </a:solidFill>
              </a:rPr>
              <a:t>supports exploring nuclear data using responsive visualizations</a:t>
            </a: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200">
              <a:highlight>
                <a:srgbClr val="F1F1F1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Features:</a:t>
            </a:r>
            <a:endParaRPr sz="1800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>
                <a:solidFill>
                  <a:srgbClr val="434343"/>
                </a:solidFill>
              </a:rPr>
              <a:t> Interactive chart of nuclides</a:t>
            </a:r>
            <a:endParaRPr sz="1600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>
                <a:solidFill>
                  <a:srgbClr val="434343"/>
                </a:solidFill>
              </a:rPr>
              <a:t> 1-D neutron and proton plots</a:t>
            </a:r>
            <a:endParaRPr sz="1600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 b="1">
                <a:solidFill>
                  <a:srgbClr val="434343"/>
                </a:solidFill>
              </a:rPr>
              <a:t> Data Filtering</a:t>
            </a:r>
            <a:endParaRPr sz="1600" b="1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>
                <a:solidFill>
                  <a:srgbClr val="434343"/>
                </a:solidFill>
              </a:rPr>
              <a:t> Export Data (CSV, PNG, Link)</a:t>
            </a:r>
            <a:endParaRPr sz="1600">
              <a:solidFill>
                <a:srgbClr val="434343"/>
              </a:solidFill>
            </a:endParaRPr>
          </a:p>
          <a:p>
            <a:pPr marL="342900" lvl="1" indent="-101600" algn="l" rtl="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" sz="1600">
                <a:solidFill>
                  <a:srgbClr val="434343"/>
                </a:solidFill>
              </a:rPr>
              <a:t> Additional Resources</a:t>
            </a: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/>
              <a:t>	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02" name="Google Shape;20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9897" y="865490"/>
            <a:ext cx="5191451" cy="379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8675" y="901475"/>
            <a:ext cx="2035525" cy="158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862</Words>
  <Application>Microsoft Macintosh PowerPoint</Application>
  <PresentationFormat>On-screen Show (16:9)</PresentationFormat>
  <Paragraphs>270</Paragraphs>
  <Slides>31</Slides>
  <Notes>31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Garamond</vt:lpstr>
      <vt:lpstr>Arial</vt:lpstr>
      <vt:lpstr>Simple Light</vt:lpstr>
      <vt:lpstr>BNL</vt:lpstr>
      <vt:lpstr>From ENSDF to NuDat:  Search, Filter and Visualize Nuclear Data</vt:lpstr>
      <vt:lpstr>NuDat Overview</vt:lpstr>
      <vt:lpstr>NuDat 3.0</vt:lpstr>
      <vt:lpstr>NuDat 3.0</vt:lpstr>
      <vt:lpstr>NuDat 3.0</vt:lpstr>
      <vt:lpstr>Synchronized 1-D Plots</vt:lpstr>
      <vt:lpstr>Synchronized 1-D Plots</vt:lpstr>
      <vt:lpstr>Synchronized 1-D Plots</vt:lpstr>
      <vt:lpstr>NuDat 3.0</vt:lpstr>
      <vt:lpstr>NuDat Data Filter</vt:lpstr>
      <vt:lpstr>NuDat Data Filter</vt:lpstr>
      <vt:lpstr>NuDat Data Filter</vt:lpstr>
      <vt:lpstr>NuDat Data Filter</vt:lpstr>
      <vt:lpstr>NuDat Data Filter</vt:lpstr>
      <vt:lpstr>NuDat Data Export</vt:lpstr>
      <vt:lpstr>NuDat Data Export</vt:lpstr>
      <vt:lpstr>NuDat Data Export</vt:lpstr>
      <vt:lpstr>NuDat Data Export</vt:lpstr>
      <vt:lpstr>NuDat SVG Export </vt:lpstr>
      <vt:lpstr>NuDat SVG Export </vt:lpstr>
      <vt:lpstr>NuDat SVG Export </vt:lpstr>
      <vt:lpstr>NuDat SVG Export </vt:lpstr>
      <vt:lpstr>NuDat SVG Export </vt:lpstr>
      <vt:lpstr>NuDat SVG Export </vt:lpstr>
      <vt:lpstr>Additional Color Palettes</vt:lpstr>
      <vt:lpstr>Discovery of Isotopes</vt:lpstr>
      <vt:lpstr>Year of Discovery Timelapse</vt:lpstr>
      <vt:lpstr>Searched Nuclides Timelapse</vt:lpstr>
      <vt:lpstr>3D Chart of Nuclides (Coming soon)</vt:lpstr>
      <vt:lpstr>PowerPoint Presentation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ENSDF to NuDat:  Search, Filter and Visualize Nuclear Data</dc:title>
  <cp:lastModifiedBy>Mason, Donnie</cp:lastModifiedBy>
  <cp:revision>9</cp:revision>
  <dcterms:modified xsi:type="dcterms:W3CDTF">2024-11-13T09:53:27Z</dcterms:modified>
</cp:coreProperties>
</file>