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DEC"/>
          </a:solidFill>
        </a:fill>
      </a:tcStyle>
    </a:wholeTbl>
    <a:band2H>
      <a:tcTxStyle b="def" i="def"/>
      <a:tcStyle>
        <a:tcBdr/>
        <a:fill>
          <a:solidFill>
            <a:srgbClr val="EAEF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A"/>
          </a:solidFill>
        </a:fill>
      </a:tcStyle>
    </a:wholeTbl>
    <a:band2H>
      <a:tcTxStyle b="def" i="def"/>
      <a:tcStyle>
        <a:tcBdr/>
        <a:fill>
          <a:solidFill>
            <a:srgbClr val="EFF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FF"/>
          </a:solidFill>
        </a:fill>
      </a:tcStyle>
    </a:wholeTbl>
    <a:band2H>
      <a:tcTxStyle b="def" i="def"/>
      <a:tcStyle>
        <a:tcBdr/>
        <a:fill>
          <a:solidFill>
            <a:srgbClr val="EFF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hape 4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2" name="Shape 5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4777"/>
            <a:ext cx="250880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" name="Picture Placeholder 2"/>
          <p:cNvSpPr/>
          <p:nvPr>
            <p:ph type="pic" sz="half" idx="21"/>
          </p:nvPr>
        </p:nvSpPr>
        <p:spPr>
          <a:xfrm>
            <a:off x="1792288" y="1124742"/>
            <a:ext cx="5486404" cy="36028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ndaar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Text"/>
          <p:cNvSpPr txBox="1"/>
          <p:nvPr>
            <p:ph type="title"/>
          </p:nvPr>
        </p:nvSpPr>
        <p:spPr>
          <a:xfrm>
            <a:off x="1115616" y="274638"/>
            <a:ext cx="7200801" cy="114300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9E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xfrm>
            <a:off x="1115616" y="1556791"/>
            <a:ext cx="7200801" cy="4320481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714500" indent="-342900">
              <a:lnSpc>
                <a:spcPct val="100000"/>
              </a:lnSpc>
              <a:spcBef>
                <a:spcPts val="500"/>
              </a:spcBef>
              <a:buChar char="–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71700" indent="-342900">
              <a:lnSpc>
                <a:spcPct val="100000"/>
              </a:lnSpc>
              <a:spcBef>
                <a:spcPts val="500"/>
              </a:spcBef>
              <a:buChar char="»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8116386" y="6447856"/>
            <a:ext cx="245399" cy="226983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1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fol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6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icture 4" descr="Picture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1449" y="190496"/>
              <a:ext cx="8799515" cy="632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9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le Text"/>
          <p:cNvSpPr txBox="1"/>
          <p:nvPr>
            <p:ph type="title"/>
          </p:nvPr>
        </p:nvSpPr>
        <p:spPr>
          <a:xfrm>
            <a:off x="3203575" y="1268412"/>
            <a:ext cx="5495925" cy="936626"/>
          </a:xfrm>
          <a:prstGeom prst="rect">
            <a:avLst/>
          </a:prstGeom>
        </p:spPr>
        <p:txBody>
          <a:bodyPr lIns="18000" tIns="18000" rIns="18000" bIns="18000" anchor="t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4572000" y="2349500"/>
            <a:ext cx="4103688" cy="403225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ctr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idx="1"/>
          </p:nvPr>
        </p:nvSpPr>
        <p:spPr>
          <a:xfrm>
            <a:off x="762000" y="1371600"/>
            <a:ext cx="6477000" cy="41910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742950" indent="-28575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Bef>
                <a:spcPts val="400"/>
              </a:spcBef>
              <a:buFontTx/>
              <a:buChar char="-"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s-&#10;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100000"/>
              </a:lnSpc>
              <a:defRPr b="1" cap="all" sz="4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6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wei Inhal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" name="Body Level One…"/>
          <p:cNvSpPr txBox="1"/>
          <p:nvPr>
            <p:ph type="body" sz="half" idx="1"/>
          </p:nvPr>
        </p:nvSpPr>
        <p:spPr>
          <a:xfrm>
            <a:off x="762000" y="1371600"/>
            <a:ext cx="3162300" cy="4191000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FontTx/>
              <a:buChar char="-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leich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platzhalter 4"/>
          <p:cNvSpPr/>
          <p:nvPr>
            <p:ph type="body" sz="quarter" idx="21"/>
          </p:nvPr>
        </p:nvSpPr>
        <p:spPr>
          <a:xfrm>
            <a:off x="4645025" y="1535112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le Text"/>
          <p:cNvSpPr txBox="1"/>
          <p:nvPr>
            <p:ph type="title"/>
          </p:nvPr>
        </p:nvSpPr>
        <p:spPr>
          <a:xfrm>
            <a:off x="762000" y="457200"/>
            <a:ext cx="6477000" cy="685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alt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4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FontTx/>
              <a:buChar char="-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Textplatzhalt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251518" y="1268758"/>
            <a:ext cx="8712973" cy="4857409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" y="190500"/>
            <a:ext cx="8799515" cy="6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8600" y="457200"/>
            <a:ext cx="850900" cy="67627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le Text"/>
          <p:cNvSpPr txBox="1"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" name="Bildplatzhalter 2"/>
          <p:cNvSpPr/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8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xfrm>
            <a:off x="8633491" y="655320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b="1" sz="1000">
                <a:solidFill>
                  <a:srgbClr val="6664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hteck 12"/>
          <p:cNvSpPr/>
          <p:nvPr/>
        </p:nvSpPr>
        <p:spPr>
          <a:xfrm>
            <a:off x="0" y="1412874"/>
            <a:ext cx="720725" cy="727907"/>
          </a:xfrm>
          <a:prstGeom prst="rect">
            <a:avLst/>
          </a:prstGeom>
          <a:solidFill>
            <a:srgbClr val="B9B9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67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85750"/>
            <a:ext cx="101600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traight Connector 6"/>
          <p:cNvSpPr/>
          <p:nvPr/>
        </p:nvSpPr>
        <p:spPr>
          <a:xfrm>
            <a:off x="-2" y="6722391"/>
            <a:ext cx="9144004" cy="1"/>
          </a:xfrm>
          <a:prstGeom prst="line">
            <a:avLst/>
          </a:prstGeom>
          <a:solidFill>
            <a:srgbClr val="FDCA00"/>
          </a:solidFill>
          <a:ln>
            <a:solidFill>
              <a:srgbClr val="96969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6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86783"/>
            <a:ext cx="548666" cy="27122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ext Box 18"/>
          <p:cNvSpPr txBox="1"/>
          <p:nvPr/>
        </p:nvSpPr>
        <p:spPr>
          <a:xfrm>
            <a:off x="590916" y="6614669"/>
            <a:ext cx="1130158" cy="196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  <a:defRPr b="1" sz="8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http://www.psi.ch/stars</a:t>
            </a:r>
          </a:p>
        </p:txBody>
      </p:sp>
      <p:sp>
        <p:nvSpPr>
          <p:cNvPr id="271" name="Body Level One…"/>
          <p:cNvSpPr txBox="1"/>
          <p:nvPr>
            <p:ph type="body" idx="1"/>
          </p:nvPr>
        </p:nvSpPr>
        <p:spPr>
          <a:xfrm>
            <a:off x="1042987" y="1341437"/>
            <a:ext cx="7742240" cy="4679954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lvl1pPr>
            <a:lvl2pPr marL="3556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2pPr>
            <a:lvl3pPr marL="539750" indent="-18415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3pPr>
            <a:lvl4pPr marL="7175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4pPr>
            <a:lvl5pPr marL="8953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Title Text"/>
          <p:cNvSpPr txBox="1"/>
          <p:nvPr>
            <p:ph type="title"/>
          </p:nvPr>
        </p:nvSpPr>
        <p:spPr>
          <a:xfrm>
            <a:off x="2077198" y="291600"/>
            <a:ext cx="6708028" cy="5085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xfrm>
            <a:off x="7279416" y="6614669"/>
            <a:ext cx="1800205" cy="257953"/>
          </a:xfrm>
          <a:prstGeom prst="rect">
            <a:avLst/>
          </a:prstGeom>
          <a:solidFill>
            <a:srgbClr val="FFFFFF"/>
          </a:solidFill>
        </p:spPr>
        <p:txBody>
          <a:bodyPr wrap="square" lIns="18000" tIns="18000" rIns="18000" bIns="18000" anchor="t"/>
          <a:lstStyle>
            <a:lvl1pPr algn="l" defTabSz="914400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6"/>
          <p:cNvSpPr/>
          <p:nvPr/>
        </p:nvSpPr>
        <p:spPr>
          <a:xfrm flipH="1" flipV="1">
            <a:off x="-4" y="5301207"/>
            <a:ext cx="6372206" cy="1556798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1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8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4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4" name="Body Level One…"/>
          <p:cNvSpPr txBox="1"/>
          <p:nvPr>
            <p:ph type="body" idx="1"/>
          </p:nvPr>
        </p:nvSpPr>
        <p:spPr>
          <a:xfrm>
            <a:off x="251518" y="1268758"/>
            <a:ext cx="8712973" cy="4857409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xfrm>
            <a:off x="8736679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hteck 12"/>
          <p:cNvSpPr/>
          <p:nvPr/>
        </p:nvSpPr>
        <p:spPr>
          <a:xfrm>
            <a:off x="0" y="1412874"/>
            <a:ext cx="720725" cy="727907"/>
          </a:xfrm>
          <a:prstGeom prst="rect">
            <a:avLst/>
          </a:prstGeom>
          <a:solidFill>
            <a:srgbClr val="B9B9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pic>
        <p:nvPicPr>
          <p:cNvPr id="293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85750"/>
            <a:ext cx="101600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traight Connector 6"/>
          <p:cNvSpPr/>
          <p:nvPr/>
        </p:nvSpPr>
        <p:spPr>
          <a:xfrm>
            <a:off x="-2" y="6722391"/>
            <a:ext cx="9144004" cy="1"/>
          </a:xfrm>
          <a:prstGeom prst="line">
            <a:avLst/>
          </a:prstGeom>
          <a:solidFill>
            <a:srgbClr val="FDCA00"/>
          </a:solidFill>
          <a:ln>
            <a:solidFill>
              <a:srgbClr val="96969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86783"/>
            <a:ext cx="548666" cy="27122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Text Box 18"/>
          <p:cNvSpPr txBox="1"/>
          <p:nvPr/>
        </p:nvSpPr>
        <p:spPr>
          <a:xfrm>
            <a:off x="590916" y="6614669"/>
            <a:ext cx="1130158" cy="1960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  <a:defRPr b="1" sz="8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http://www.psi.ch/stars</a:t>
            </a:r>
          </a:p>
        </p:txBody>
      </p:sp>
      <p:sp>
        <p:nvSpPr>
          <p:cNvPr id="297" name="Body Level One…"/>
          <p:cNvSpPr txBox="1"/>
          <p:nvPr>
            <p:ph type="body" idx="1"/>
          </p:nvPr>
        </p:nvSpPr>
        <p:spPr>
          <a:xfrm>
            <a:off x="1042987" y="1341437"/>
            <a:ext cx="7742240" cy="4679954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lvl1pPr>
            <a:lvl2pPr marL="3556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2pPr>
            <a:lvl3pPr marL="539750" indent="-18415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3pPr>
            <a:lvl4pPr marL="7175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4pPr>
            <a:lvl5pPr marL="89535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Char char="−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Title Text"/>
          <p:cNvSpPr txBox="1"/>
          <p:nvPr>
            <p:ph type="title"/>
          </p:nvPr>
        </p:nvSpPr>
        <p:spPr>
          <a:xfrm>
            <a:off x="2077198" y="291600"/>
            <a:ext cx="6708028" cy="5085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xfrm>
            <a:off x="7279416" y="6614669"/>
            <a:ext cx="1800205" cy="257953"/>
          </a:xfrm>
          <a:prstGeom prst="rect">
            <a:avLst/>
          </a:prstGeom>
          <a:solidFill>
            <a:srgbClr val="FFFFFF"/>
          </a:solidFill>
        </p:spPr>
        <p:txBody>
          <a:bodyPr wrap="square" lIns="18000" tIns="18000" rIns="18000" bIns="18000" anchor="t"/>
          <a:lstStyle>
            <a:lvl1pPr algn="l" defTabSz="914400">
              <a:spcBef>
                <a:spcPts val="9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16"/>
          <p:cNvSpPr/>
          <p:nvPr/>
        </p:nvSpPr>
        <p:spPr>
          <a:xfrm flipH="1" flipV="1">
            <a:off x="-1" y="5301207"/>
            <a:ext cx="6372201" cy="1556793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7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Title Text"/>
          <p:cNvSpPr txBox="1"/>
          <p:nvPr>
            <p:ph type="title"/>
          </p:nvPr>
        </p:nvSpPr>
        <p:spPr>
          <a:xfrm>
            <a:off x="251519" y="116632"/>
            <a:ext cx="6120681" cy="8640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9" name="Body Level One…"/>
          <p:cNvSpPr txBox="1"/>
          <p:nvPr>
            <p:ph type="body" idx="1"/>
          </p:nvPr>
        </p:nvSpPr>
        <p:spPr>
          <a:xfrm>
            <a:off x="251519" y="1268759"/>
            <a:ext cx="8712970" cy="485740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/>
          <p:nvPr>
            <p:ph type="sldNum" sz="quarter" idx="2"/>
          </p:nvPr>
        </p:nvSpPr>
        <p:spPr>
          <a:xfrm>
            <a:off x="8736672" y="6482724"/>
            <a:ext cx="245404" cy="226987"/>
          </a:xfrm>
          <a:prstGeom prst="rect">
            <a:avLst/>
          </a:prstGeom>
        </p:spPr>
        <p:txBody>
          <a:bodyPr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7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2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1" name="Body Level One…"/>
          <p:cNvSpPr txBox="1"/>
          <p:nvPr>
            <p:ph type="body" idx="1"/>
          </p:nvPr>
        </p:nvSpPr>
        <p:spPr>
          <a:xfrm>
            <a:off x="251518" y="1268758"/>
            <a:ext cx="8712971" cy="485740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16"/>
          <p:cNvSpPr/>
          <p:nvPr/>
        </p:nvSpPr>
        <p:spPr>
          <a:xfrm flipH="1" flipV="1">
            <a:off x="-3" y="5301207"/>
            <a:ext cx="6372204" cy="1556796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0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2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4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5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4777"/>
            <a:ext cx="250880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lide Number"/>
          <p:cNvSpPr txBox="1"/>
          <p:nvPr>
            <p:ph type="sldNum" sz="quarter" idx="2"/>
          </p:nvPr>
        </p:nvSpPr>
        <p:spPr>
          <a:xfrm>
            <a:off x="6307802" y="6356350"/>
            <a:ext cx="245399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4487767" y="5740844"/>
            <a:ext cx="163780" cy="162256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292100"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/>
          <p:nvPr>
            <p:ph type="title"/>
          </p:nvPr>
        </p:nvSpPr>
        <p:spPr>
          <a:xfrm>
            <a:off x="323527" y="1772816"/>
            <a:ext cx="8568953" cy="108012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96" y="174777"/>
            <a:ext cx="2500460" cy="80595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6307802" y="6356350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3"/>
          <p:cNvSpPr/>
          <p:nvPr/>
        </p:nvSpPr>
        <p:spPr>
          <a:xfrm>
            <a:off x="92494" y="5564514"/>
            <a:ext cx="1151043" cy="368475"/>
          </a:xfrm>
          <a:prstGeom prst="rect">
            <a:avLst/>
          </a:prstGeom>
          <a:solidFill>
            <a:srgbClr val="384C81"/>
          </a:solidFill>
          <a:ln w="3175">
            <a:solidFill>
              <a:srgbClr val="364A7E"/>
            </a:solidFill>
            <a:miter/>
          </a:ln>
        </p:spPr>
        <p:txBody>
          <a:bodyPr lIns="34289" tIns="34289" rIns="34289" bIns="34289" anchor="ctr"/>
          <a:lstStyle/>
          <a:p>
            <a:pPr algn="ctr">
              <a:defRPr sz="1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94" y="5601329"/>
            <a:ext cx="1135352" cy="34060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itle Text"/>
          <p:cNvSpPr txBox="1"/>
          <p:nvPr>
            <p:ph type="title"/>
          </p:nvPr>
        </p:nvSpPr>
        <p:spPr>
          <a:xfrm>
            <a:off x="373742" y="959643"/>
            <a:ext cx="8411029" cy="600341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lnSpc>
                <a:spcPct val="95000"/>
              </a:lnSpc>
              <a:defRPr b="1" sz="3600">
                <a:solidFill>
                  <a:srgbClr val="4A66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3" name="Body Level One…"/>
          <p:cNvSpPr txBox="1"/>
          <p:nvPr>
            <p:ph type="body" idx="1"/>
          </p:nvPr>
        </p:nvSpPr>
        <p:spPr>
          <a:xfrm>
            <a:off x="373742" y="1703917"/>
            <a:ext cx="8411029" cy="3786057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Slide Number"/>
          <p:cNvSpPr txBox="1"/>
          <p:nvPr>
            <p:ph type="sldNum" sz="quarter" idx="2"/>
          </p:nvPr>
        </p:nvSpPr>
        <p:spPr>
          <a:xfrm>
            <a:off x="5859603" y="5624512"/>
            <a:ext cx="335554" cy="327802"/>
          </a:xfrm>
          <a:prstGeom prst="rect">
            <a:avLst/>
          </a:prstGeom>
        </p:spPr>
        <p:txBody>
          <a:bodyPr lIns="34289" tIns="34289" rIns="34289" bIns="34289" anchor="t"/>
          <a:lstStyle>
            <a:lvl1pPr algn="l" defTabSz="914400">
              <a:lnSpc>
                <a:spcPct val="95000"/>
              </a:lnSpc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8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16"/>
          <p:cNvSpPr/>
          <p:nvPr/>
        </p:nvSpPr>
        <p:spPr>
          <a:xfrm flipH="1" flipV="1">
            <a:off x="-2" y="5301207"/>
            <a:ext cx="6372202" cy="1556794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0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5" name="Body Level One…"/>
          <p:cNvSpPr txBox="1"/>
          <p:nvPr>
            <p:ph type="body" idx="1"/>
          </p:nvPr>
        </p:nvSpPr>
        <p:spPr>
          <a:xfrm>
            <a:off x="251518" y="1268758"/>
            <a:ext cx="8712971" cy="4857407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Slide Number"/>
          <p:cNvSpPr txBox="1"/>
          <p:nvPr>
            <p:ph type="sldNum" sz="quarter" idx="2"/>
          </p:nvPr>
        </p:nvSpPr>
        <p:spPr>
          <a:xfrm>
            <a:off x="8736675" y="6482724"/>
            <a:ext cx="245401" cy="226984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100000"/>
              </a:lnSpc>
              <a:defRPr b="1" cap="all" sz="4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100000"/>
              </a:lnSpc>
              <a:spcBef>
                <a:spcPts val="600"/>
              </a:spcBef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100000"/>
              </a:lnSpc>
              <a:spcBef>
                <a:spcPts val="600"/>
              </a:spcBef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6"/>
          <p:cNvSpPr/>
          <p:nvPr/>
        </p:nvSpPr>
        <p:spPr>
          <a:xfrm rot="10800000">
            <a:off x="547268" y="4981965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251518" y="116632"/>
            <a:ext cx="6120683" cy="86409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36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EXFOR…"/>
          <p:cNvSpPr txBox="1"/>
          <p:nvPr/>
        </p:nvSpPr>
        <p:spPr>
          <a:xfrm>
            <a:off x="184549" y="1427481"/>
            <a:ext cx="2429539" cy="400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EXFOR</a:t>
            </a:r>
          </a:p>
          <a:p>
            <a:pPr>
              <a:defRPr>
                <a:solidFill>
                  <a:srgbClr val="000000"/>
                </a:solidFill>
              </a:defRPr>
            </a:pPr>
          </a:p>
          <a:p>
            <a:pPr>
              <a:defRPr>
                <a:solidFill>
                  <a:srgbClr val="000000"/>
                </a:solidFill>
              </a:defRPr>
            </a:pPr>
            <a:r>
              <a:t>Evaluated experiments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 -Resonance Atlas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 -thermal c.s.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 -MACS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 -etc.</a:t>
            </a:r>
          </a:p>
          <a:p>
            <a:pPr>
              <a:defRPr>
                <a:solidFill>
                  <a:srgbClr val="000000"/>
                </a:solidFill>
              </a:defRPr>
            </a:pPr>
          </a:p>
          <a:p>
            <a:pPr>
              <a:defRPr>
                <a:solidFill>
                  <a:srgbClr val="000000"/>
                </a:solidFill>
              </a:defRPr>
            </a:pPr>
            <a:r>
              <a:t>TALYS, EMPIRE, etc.</a:t>
            </a:r>
          </a:p>
          <a:p>
            <a:pPr>
              <a:defRPr>
                <a:solidFill>
                  <a:srgbClr val="000000"/>
                </a:solidFill>
              </a:defRPr>
            </a:pPr>
          </a:p>
          <a:p>
            <a:pPr>
              <a:defRPr>
                <a:solidFill>
                  <a:srgbClr val="000000"/>
                </a:solidFill>
              </a:defRPr>
            </a:pPr>
            <a:r>
              <a:t>Non-model evaluation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 -GLS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 -model defects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 - etc</a:t>
            </a:r>
          </a:p>
        </p:txBody>
      </p:sp>
      <p:sp>
        <p:nvSpPr>
          <p:cNvPr id="93" name="Nuclear…"/>
          <p:cNvSpPr txBox="1"/>
          <p:nvPr/>
        </p:nvSpPr>
        <p:spPr>
          <a:xfrm>
            <a:off x="3356698" y="3008584"/>
            <a:ext cx="1510824" cy="939162"/>
          </a:xfrm>
          <a:prstGeom prst="rect">
            <a:avLst/>
          </a:prstGeom>
          <a:gradFill>
            <a:gsLst>
              <a:gs pos="0">
                <a:srgbClr val="21B243"/>
              </a:gs>
              <a:gs pos="100000">
                <a:srgbClr val="9CF7A8"/>
              </a:gs>
            </a:gsLst>
            <a:lin ang="16200000"/>
          </a:gradFill>
          <a:ln>
            <a:solidFill>
              <a:srgbClr val="2EA04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Nuclear</a:t>
            </a:r>
          </a:p>
          <a:p>
            <a:pPr/>
            <a:r>
              <a:t>Data library</a:t>
            </a:r>
          </a:p>
          <a:p>
            <a:pPr/>
            <a:r>
              <a:t>(Often ENDF)</a:t>
            </a:r>
          </a:p>
        </p:txBody>
      </p:sp>
      <p:sp>
        <p:nvSpPr>
          <p:cNvPr id="94" name="Diagnosis…"/>
          <p:cNvSpPr txBox="1"/>
          <p:nvPr/>
        </p:nvSpPr>
        <p:spPr>
          <a:xfrm>
            <a:off x="6022115" y="1336946"/>
            <a:ext cx="2137204" cy="512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10202"/>
                </a:solidFill>
              </a:defRPr>
            </a:pPr>
            <a:r>
              <a:t>Diagnosis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CHECKR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FIZCON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PSYCHE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PREPRO, etc.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Processing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NJOY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FRENDY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FUDGE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etc.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Manipulation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ENDFtk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DECE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Endfparser_py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etc.</a:t>
            </a:r>
          </a:p>
          <a:p>
            <a:pPr>
              <a:defRPr>
                <a:solidFill>
                  <a:srgbClr val="CA2717"/>
                </a:solidFill>
              </a:defRPr>
            </a:pPr>
            <a:r>
              <a:t>Making observables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</a:t>
            </a:r>
            <a:r>
              <a:rPr>
                <a:solidFill>
                  <a:srgbClr val="EB2F15"/>
                </a:solidFill>
              </a:rPr>
              <a:t>ENDVER</a:t>
            </a:r>
          </a:p>
          <a:p>
            <a:pPr>
              <a:defRPr>
                <a:solidFill>
                  <a:srgbClr val="010202"/>
                </a:solidFill>
              </a:defRPr>
            </a:pPr>
            <a:r>
              <a:t>  - </a:t>
            </a:r>
            <a:r>
              <a:rPr>
                <a:solidFill>
                  <a:srgbClr val="C03027"/>
                </a:solidFill>
              </a:rPr>
              <a:t>Endftables</a:t>
            </a:r>
          </a:p>
        </p:txBody>
      </p:sp>
      <p:sp>
        <p:nvSpPr>
          <p:cNvPr id="95" name="Line"/>
          <p:cNvSpPr/>
          <p:nvPr/>
        </p:nvSpPr>
        <p:spPr>
          <a:xfrm>
            <a:off x="2584567" y="3429000"/>
            <a:ext cx="738533" cy="0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6" name="Line"/>
          <p:cNvSpPr/>
          <p:nvPr/>
        </p:nvSpPr>
        <p:spPr>
          <a:xfrm>
            <a:off x="7571299" y="3429000"/>
            <a:ext cx="738533" cy="0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7" name="Line"/>
          <p:cNvSpPr/>
          <p:nvPr/>
        </p:nvSpPr>
        <p:spPr>
          <a:xfrm>
            <a:off x="5077933" y="3478164"/>
            <a:ext cx="738533" cy="1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8" name="Applications"/>
          <p:cNvSpPr txBox="1"/>
          <p:nvPr/>
        </p:nvSpPr>
        <p:spPr>
          <a:xfrm>
            <a:off x="7844771" y="2974380"/>
            <a:ext cx="133676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10202"/>
                </a:solidFill>
              </a:defRPr>
            </a:lvl1pPr>
          </a:lstStyle>
          <a:p>
            <a:pPr/>
            <a:r>
              <a:t>Applications</a:t>
            </a:r>
          </a:p>
        </p:txBody>
      </p:sp>
      <p:sp>
        <p:nvSpPr>
          <p:cNvPr id="99" name="Apply ENDF multiplication rules!…"/>
          <p:cNvSpPr txBox="1"/>
          <p:nvPr/>
        </p:nvSpPr>
        <p:spPr>
          <a:xfrm>
            <a:off x="2048788" y="5335513"/>
            <a:ext cx="3369166" cy="1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3C2B"/>
                </a:solidFill>
              </a:defRPr>
            </a:pPr>
            <a:r>
              <a:t>Apply ENDF multiplication rules!</a:t>
            </a:r>
          </a:p>
          <a:p>
            <a:pPr>
              <a:defRPr>
                <a:solidFill>
                  <a:srgbClr val="FF3C2B"/>
                </a:solidFill>
              </a:defRPr>
            </a:pPr>
            <a:r>
              <a:t>Only observables in ENDF:</a:t>
            </a:r>
          </a:p>
          <a:p>
            <a:pPr>
              <a:defRPr>
                <a:solidFill>
                  <a:srgbClr val="FF3C2B"/>
                </a:solidFill>
              </a:defRPr>
            </a:pPr>
            <a:r>
              <a:t>  - simple cross sections</a:t>
            </a:r>
          </a:p>
          <a:p>
            <a:pPr>
              <a:defRPr>
                <a:solidFill>
                  <a:srgbClr val="FF3C2B"/>
                </a:solidFill>
              </a:defRPr>
            </a:pPr>
            <a:r>
              <a:t>  - nubar</a:t>
            </a:r>
          </a:p>
          <a:p>
            <a:pPr>
              <a:defRPr>
                <a:solidFill>
                  <a:srgbClr val="FF3C2B"/>
                </a:solidFill>
              </a:defRPr>
            </a:pPr>
            <a:r>
              <a:t>The rest: relative distributions</a:t>
            </a:r>
          </a:p>
        </p:txBody>
      </p:sp>
      <p:sp>
        <p:nvSpPr>
          <p:cNvPr id="100" name="Line"/>
          <p:cNvSpPr/>
          <p:nvPr/>
        </p:nvSpPr>
        <p:spPr>
          <a:xfrm flipH="1" flipV="1">
            <a:off x="2718836" y="4071168"/>
            <a:ext cx="3363202" cy="1727692"/>
          </a:xfrm>
          <a:prstGeom prst="line">
            <a:avLst/>
          </a:prstGeom>
          <a:ln w="25400">
            <a:solidFill>
              <a:srgbClr val="C82E22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6"/>
          <p:cNvSpPr/>
          <p:nvPr/>
        </p:nvSpPr>
        <p:spPr>
          <a:xfrm flipH="1" flipV="1">
            <a:off x="-3" y="5301207"/>
            <a:ext cx="6372205" cy="1556797"/>
          </a:xfrm>
          <a:prstGeom prst="rect">
            <a:avLst/>
          </a:prstGeom>
          <a:gradFill>
            <a:gsLst>
              <a:gs pos="0">
                <a:schemeClr val="accent6"/>
              </a:gs>
              <a:gs pos="48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" name="Rectangle 10"/>
          <p:cNvSpPr/>
          <p:nvPr/>
        </p:nvSpPr>
        <p:spPr>
          <a:xfrm>
            <a:off x="-1" y="-1"/>
            <a:ext cx="9144001" cy="2132858"/>
          </a:xfrm>
          <a:prstGeom prst="rect">
            <a:avLst/>
          </a:prstGeom>
          <a:gradFill>
            <a:gsLst>
              <a:gs pos="0">
                <a:schemeClr val="accent6"/>
              </a:gs>
              <a:gs pos="56000">
                <a:srgbClr val="FFFFFF"/>
              </a:gs>
            </a:gsLst>
            <a:lin ang="60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288" y="135562"/>
            <a:ext cx="1758653" cy="56496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177800" indent="-1778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defRPr sz="1800"/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8736677" y="6482724"/>
            <a:ext cx="245400" cy="22698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6858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"/><Relationship Id="rId3" Type="http://schemas.openxmlformats.org/officeDocument/2006/relationships/image" Target="../media/image8.tif"/><Relationship Id="rId4" Type="http://schemas.openxmlformats.org/officeDocument/2006/relationships/image" Target="../media/image9.tif"/><Relationship Id="rId5" Type="http://schemas.openxmlformats.org/officeDocument/2006/relationships/image" Target="../media/image10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2"/>
          <p:cNvSpPr txBox="1"/>
          <p:nvPr>
            <p:ph type="title"/>
          </p:nvPr>
        </p:nvSpPr>
        <p:spPr>
          <a:xfrm>
            <a:off x="-361" y="1772815"/>
            <a:ext cx="9144001" cy="1684218"/>
          </a:xfrm>
          <a:prstGeom prst="rect">
            <a:avLst/>
          </a:prstGeom>
        </p:spPr>
        <p:txBody>
          <a:bodyPr/>
          <a:lstStyle/>
          <a:p>
            <a:pPr lvl="8">
              <a:lnSpc>
                <a:spcPct val="100000"/>
              </a:lnSpc>
              <a:defRPr b="1" sz="3200">
                <a:solidFill>
                  <a:srgbClr val="FFD6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Challenges in unifying nuclear data access                    </a:t>
            </a:r>
            <a:br>
              <a:rPr sz="3600">
                <a:solidFill>
                  <a:srgbClr val="FFFFFF"/>
                </a:solidFill>
              </a:rPr>
            </a:br>
          </a:p>
        </p:txBody>
      </p:sp>
      <p:sp>
        <p:nvSpPr>
          <p:cNvPr id="406" name="Rectangle 3"/>
          <p:cNvSpPr txBox="1"/>
          <p:nvPr>
            <p:ph type="body" sz="half" idx="1"/>
          </p:nvPr>
        </p:nvSpPr>
        <p:spPr>
          <a:xfrm>
            <a:off x="233597" y="3933054"/>
            <a:ext cx="8886826" cy="26150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solidFill>
                  <a:srgbClr val="FF0000"/>
                </a:solidFill>
              </a:defRPr>
            </a:pPr>
            <a:r>
              <a:t>			</a:t>
            </a:r>
            <a:r>
              <a:rPr>
                <a:solidFill>
                  <a:srgbClr val="FFEBCC"/>
                </a:solidFill>
              </a:rPr>
              <a:t>Arjan Koning, IAEA</a:t>
            </a:r>
          </a:p>
          <a:p>
            <a:pPr>
              <a:lnSpc>
                <a:spcPct val="90000"/>
              </a:lnSpc>
              <a:defRPr>
                <a:solidFill>
                  <a:srgbClr val="FFEBCC"/>
                </a:solidFill>
              </a:defRPr>
            </a:pPr>
            <a:r>
              <a:t>                           		</a:t>
            </a:r>
            <a:endParaRPr sz="200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r>
              <a:t>IAEA Technical Meeting on Nuclear Data retrieval, dissemination and data portals, November 11-15  2024, Vienna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EXFOR"/>
          <p:cNvSpPr/>
          <p:nvPr/>
        </p:nvSpPr>
        <p:spPr>
          <a:xfrm>
            <a:off x="565844" y="2794000"/>
            <a:ext cx="1063180" cy="10795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  EXFOR</a:t>
            </a:r>
          </a:p>
        </p:txBody>
      </p:sp>
      <p:sp>
        <p:nvSpPr>
          <p:cNvPr id="478" name="Text"/>
          <p:cNvSpPr txBox="1"/>
          <p:nvPr/>
        </p:nvSpPr>
        <p:spPr>
          <a:xfrm>
            <a:off x="4310306" y="3148331"/>
            <a:ext cx="523388" cy="370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/>
          </a:p>
        </p:txBody>
      </p:sp>
      <p:sp>
        <p:nvSpPr>
          <p:cNvPr id="479" name="Dictio-…"/>
          <p:cNvSpPr/>
          <p:nvPr/>
        </p:nvSpPr>
        <p:spPr>
          <a:xfrm>
            <a:off x="152400" y="1460500"/>
            <a:ext cx="879475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3399"/>
                </a:solidFill>
              </a:defRPr>
            </a:pPr>
            <a:r>
              <a:t> Dictio-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naries</a:t>
            </a:r>
          </a:p>
        </p:txBody>
      </p:sp>
      <p:sp>
        <p:nvSpPr>
          <p:cNvPr id="480" name="Quality…"/>
          <p:cNvSpPr/>
          <p:nvPr/>
        </p:nvSpPr>
        <p:spPr>
          <a:xfrm>
            <a:off x="1435100" y="1460500"/>
            <a:ext cx="879475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3399"/>
                </a:solidFill>
              </a:defRPr>
            </a:pPr>
            <a:r>
              <a:t>Quality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scoresctio-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naries</a:t>
            </a:r>
          </a:p>
        </p:txBody>
      </p:sp>
      <p:sp>
        <p:nvSpPr>
          <p:cNvPr id="481" name="Monitor/Stand.…"/>
          <p:cNvSpPr/>
          <p:nvPr/>
        </p:nvSpPr>
        <p:spPr>
          <a:xfrm>
            <a:off x="152400" y="4432300"/>
            <a:ext cx="879475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3399"/>
                </a:solidFill>
              </a:defRPr>
            </a:pPr>
            <a:r>
              <a:t>Monitor/Stand.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dards</a:t>
            </a:r>
          </a:p>
        </p:txBody>
      </p:sp>
      <p:sp>
        <p:nvSpPr>
          <p:cNvPr id="482" name="Correc.factors…"/>
          <p:cNvSpPr/>
          <p:nvPr/>
        </p:nvSpPr>
        <p:spPr>
          <a:xfrm>
            <a:off x="1600200" y="4432300"/>
            <a:ext cx="879475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3399"/>
                </a:solidFill>
              </a:defRPr>
            </a:pPr>
            <a:r>
              <a:t>Correc.factors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dards</a:t>
            </a:r>
          </a:p>
        </p:txBody>
      </p:sp>
      <p:sp>
        <p:nvSpPr>
          <p:cNvPr id="483" name="exforparser_py…"/>
          <p:cNvSpPr/>
          <p:nvPr/>
        </p:nvSpPr>
        <p:spPr>
          <a:xfrm>
            <a:off x="2715014" y="2813099"/>
            <a:ext cx="1063180" cy="107950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3399"/>
                </a:solidFill>
              </a:defRPr>
            </a:pPr>
            <a:r>
              <a:t>  exforparser_py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database</a:t>
            </a:r>
          </a:p>
        </p:txBody>
      </p:sp>
      <p:sp>
        <p:nvSpPr>
          <p:cNvPr id="484" name="EXFOR-…"/>
          <p:cNvSpPr/>
          <p:nvPr/>
        </p:nvSpPr>
        <p:spPr>
          <a:xfrm>
            <a:off x="3951510" y="5538489"/>
            <a:ext cx="1063180" cy="1082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3399"/>
                </a:solidFill>
              </a:defRPr>
            </a:pPr>
            <a:r>
              <a:t> EXFOR-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Tables</a:t>
            </a:r>
          </a:p>
        </p:txBody>
      </p:sp>
      <p:sp>
        <p:nvSpPr>
          <p:cNvPr id="485" name="Line"/>
          <p:cNvSpPr/>
          <p:nvPr/>
        </p:nvSpPr>
        <p:spPr>
          <a:xfrm flipV="1">
            <a:off x="444499" y="3898843"/>
            <a:ext cx="514408" cy="51440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86" name="Line"/>
          <p:cNvSpPr/>
          <p:nvPr/>
        </p:nvSpPr>
        <p:spPr>
          <a:xfrm flipH="1" flipV="1">
            <a:off x="1272817" y="3898843"/>
            <a:ext cx="514408" cy="51440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87" name="Line"/>
          <p:cNvSpPr/>
          <p:nvPr/>
        </p:nvSpPr>
        <p:spPr>
          <a:xfrm>
            <a:off x="542624" y="2317657"/>
            <a:ext cx="472827" cy="47282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88" name="Line"/>
          <p:cNvSpPr/>
          <p:nvPr/>
        </p:nvSpPr>
        <p:spPr>
          <a:xfrm flipH="1">
            <a:off x="1293607" y="2317657"/>
            <a:ext cx="472828" cy="47282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89" name="Line"/>
          <p:cNvSpPr/>
          <p:nvPr/>
        </p:nvSpPr>
        <p:spPr>
          <a:xfrm>
            <a:off x="1622124" y="3360514"/>
            <a:ext cx="1088579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0" name="Line"/>
          <p:cNvSpPr/>
          <p:nvPr/>
        </p:nvSpPr>
        <p:spPr>
          <a:xfrm>
            <a:off x="3193948" y="5447801"/>
            <a:ext cx="778503" cy="53794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1" name="Line"/>
          <p:cNvSpPr/>
          <p:nvPr/>
        </p:nvSpPr>
        <p:spPr>
          <a:xfrm flipV="1">
            <a:off x="2654300" y="1185108"/>
            <a:ext cx="1" cy="4335482"/>
          </a:xfrm>
          <a:prstGeom prst="line">
            <a:avLst/>
          </a:prstGeom>
          <a:ln w="25400">
            <a:solidFill>
              <a:srgbClr val="CC2719"/>
            </a:solidFill>
            <a:prstDash val="sysDot"/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2" name="Line"/>
          <p:cNvSpPr/>
          <p:nvPr/>
        </p:nvSpPr>
        <p:spPr>
          <a:xfrm flipV="1">
            <a:off x="108494" y="1261259"/>
            <a:ext cx="1" cy="4335482"/>
          </a:xfrm>
          <a:prstGeom prst="line">
            <a:avLst/>
          </a:prstGeom>
          <a:ln w="25400">
            <a:solidFill>
              <a:srgbClr val="CC2719"/>
            </a:solidFill>
            <a:prstDash val="sysDot"/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3" name="Line"/>
          <p:cNvSpPr/>
          <p:nvPr/>
        </p:nvSpPr>
        <p:spPr>
          <a:xfrm flipH="1" flipV="1">
            <a:off x="146594" y="1189642"/>
            <a:ext cx="2463059" cy="1"/>
          </a:xfrm>
          <a:prstGeom prst="line">
            <a:avLst/>
          </a:prstGeom>
          <a:ln w="25400">
            <a:solidFill>
              <a:srgbClr val="CC2719"/>
            </a:solidFill>
            <a:prstDash val="sysDot"/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4" name="Line"/>
          <p:cNvSpPr/>
          <p:nvPr/>
        </p:nvSpPr>
        <p:spPr>
          <a:xfrm flipH="1">
            <a:off x="146594" y="5541265"/>
            <a:ext cx="2463059" cy="1"/>
          </a:xfrm>
          <a:prstGeom prst="line">
            <a:avLst/>
          </a:prstGeom>
          <a:ln w="25400">
            <a:solidFill>
              <a:srgbClr val="CC2719"/>
            </a:solidFill>
            <a:prstDash val="sysDot"/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5" name="EXFOR parsing"/>
          <p:cNvSpPr txBox="1"/>
          <p:nvPr/>
        </p:nvSpPr>
        <p:spPr>
          <a:xfrm>
            <a:off x="80989" y="233213"/>
            <a:ext cx="277206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1C36"/>
                </a:solidFill>
              </a:defRPr>
            </a:lvl1pPr>
          </a:lstStyle>
          <a:p>
            <a:pPr/>
            <a:r>
              <a:t>EXFOR parsing</a:t>
            </a:r>
          </a:p>
        </p:txBody>
      </p:sp>
      <p:sp>
        <p:nvSpPr>
          <p:cNvPr id="496" name="Data mining"/>
          <p:cNvSpPr txBox="1"/>
          <p:nvPr/>
        </p:nvSpPr>
        <p:spPr>
          <a:xfrm>
            <a:off x="5948389" y="143726"/>
            <a:ext cx="2137131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1C36"/>
                </a:solidFill>
              </a:defRPr>
            </a:lvl1pPr>
          </a:lstStyle>
          <a:p>
            <a:pPr/>
            <a:r>
              <a:t>Data mining</a:t>
            </a:r>
          </a:p>
        </p:txBody>
      </p:sp>
      <p:sp>
        <p:nvSpPr>
          <p:cNvPr id="497" name="Line"/>
          <p:cNvSpPr/>
          <p:nvPr/>
        </p:nvSpPr>
        <p:spPr>
          <a:xfrm>
            <a:off x="3280686" y="720891"/>
            <a:ext cx="920314" cy="1"/>
          </a:xfrm>
          <a:prstGeom prst="line">
            <a:avLst/>
          </a:prstGeom>
          <a:ln w="88900">
            <a:solidFill>
              <a:srgbClr val="CC245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8" name="Line"/>
          <p:cNvSpPr/>
          <p:nvPr/>
        </p:nvSpPr>
        <p:spPr>
          <a:xfrm flipH="1" flipV="1">
            <a:off x="4913073" y="418045"/>
            <a:ext cx="920314" cy="1"/>
          </a:xfrm>
          <a:prstGeom prst="line">
            <a:avLst/>
          </a:prstGeom>
          <a:ln w="88900">
            <a:solidFill>
              <a:srgbClr val="CC245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499" name="Data mining code"/>
          <p:cNvSpPr/>
          <p:nvPr/>
        </p:nvSpPr>
        <p:spPr>
          <a:xfrm>
            <a:off x="7514976" y="2725514"/>
            <a:ext cx="1270001" cy="127000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169332"/>
                  <a:lumOff val="11466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Data mining code</a:t>
            </a:r>
          </a:p>
        </p:txBody>
      </p:sp>
      <p:sp>
        <p:nvSpPr>
          <p:cNvPr id="500" name="Text"/>
          <p:cNvSpPr txBox="1"/>
          <p:nvPr/>
        </p:nvSpPr>
        <p:spPr>
          <a:xfrm>
            <a:off x="4221406" y="3148331"/>
            <a:ext cx="523388" cy="370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/>
          </a:p>
        </p:txBody>
      </p:sp>
      <p:sp>
        <p:nvSpPr>
          <p:cNvPr id="501" name="Text"/>
          <p:cNvSpPr txBox="1"/>
          <p:nvPr/>
        </p:nvSpPr>
        <p:spPr>
          <a:xfrm>
            <a:off x="4348406" y="3275331"/>
            <a:ext cx="523388" cy="370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/>
          </a:p>
        </p:txBody>
      </p:sp>
      <p:sp>
        <p:nvSpPr>
          <p:cNvPr id="502" name="Nuclear…"/>
          <p:cNvSpPr txBox="1"/>
          <p:nvPr/>
        </p:nvSpPr>
        <p:spPr>
          <a:xfrm>
            <a:off x="7853606" y="2030731"/>
            <a:ext cx="980700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3039FF"/>
                </a:solidFill>
              </a:defRPr>
            </a:pPr>
            <a:r>
              <a:t>Nuclear </a:t>
            </a:r>
          </a:p>
          <a:p>
            <a:pPr>
              <a:defRPr>
                <a:solidFill>
                  <a:srgbClr val="3039FF"/>
                </a:solidFill>
              </a:defRPr>
            </a:pPr>
            <a:r>
              <a:t>physicist</a:t>
            </a:r>
          </a:p>
        </p:txBody>
      </p:sp>
      <p:sp>
        <p:nvSpPr>
          <p:cNvPr id="503" name="Line"/>
          <p:cNvSpPr/>
          <p:nvPr/>
        </p:nvSpPr>
        <p:spPr>
          <a:xfrm flipH="1">
            <a:off x="6966697" y="3360514"/>
            <a:ext cx="523388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504" name="Line"/>
          <p:cNvSpPr/>
          <p:nvPr/>
        </p:nvSpPr>
        <p:spPr>
          <a:xfrm>
            <a:off x="3828993" y="3429000"/>
            <a:ext cx="481314" cy="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  <p:sp>
        <p:nvSpPr>
          <p:cNvPr id="505" name="No…"/>
          <p:cNvSpPr txBox="1"/>
          <p:nvPr/>
        </p:nvSpPr>
        <p:spPr>
          <a:xfrm>
            <a:off x="4830786" y="2401511"/>
            <a:ext cx="1349328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700">
                <a:solidFill>
                  <a:srgbClr val="72FF2F"/>
                </a:solidFill>
              </a:defRPr>
            </a:pPr>
            <a:r>
              <a:t>No</a:t>
            </a:r>
          </a:p>
          <a:p>
            <a:pPr>
              <a:defRPr sz="3700">
                <a:solidFill>
                  <a:srgbClr val="72FF2F"/>
                </a:solidFill>
              </a:defRPr>
            </a:pPr>
            <a:r>
              <a:t>Man’s</a:t>
            </a:r>
          </a:p>
          <a:p>
            <a:pPr>
              <a:defRPr sz="3700">
                <a:solidFill>
                  <a:srgbClr val="72FF2F"/>
                </a:solidFill>
              </a:defRPr>
            </a:pPr>
            <a:r>
              <a:t>Land</a:t>
            </a:r>
          </a:p>
        </p:txBody>
      </p:sp>
      <p:sp>
        <p:nvSpPr>
          <p:cNvPr id="506" name="XC4/C5…"/>
          <p:cNvSpPr/>
          <p:nvPr/>
        </p:nvSpPr>
        <p:spPr>
          <a:xfrm>
            <a:off x="3048000" y="4305300"/>
            <a:ext cx="1063179" cy="1082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3399"/>
                </a:solidFill>
              </a:defRPr>
            </a:pPr>
            <a:r>
              <a:t>  XC4/C5</a:t>
            </a:r>
          </a:p>
          <a:p>
            <a:pPr>
              <a:defRPr>
                <a:solidFill>
                  <a:srgbClr val="003399"/>
                </a:solidFill>
              </a:defRPr>
            </a:pPr>
            <a:r>
              <a:t>database</a:t>
            </a:r>
          </a:p>
        </p:txBody>
      </p:sp>
      <p:sp>
        <p:nvSpPr>
          <p:cNvPr id="507" name="Line"/>
          <p:cNvSpPr/>
          <p:nvPr/>
        </p:nvSpPr>
        <p:spPr>
          <a:xfrm>
            <a:off x="2508989" y="4079860"/>
            <a:ext cx="516675" cy="33974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003399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itle 1"/>
          <p:cNvSpPr txBox="1"/>
          <p:nvPr>
            <p:ph type="title"/>
          </p:nvPr>
        </p:nvSpPr>
        <p:spPr>
          <a:xfrm>
            <a:off x="251519" y="116632"/>
            <a:ext cx="8712970" cy="864097"/>
          </a:xfrm>
          <a:prstGeom prst="rect">
            <a:avLst/>
          </a:prstGeom>
        </p:spPr>
        <p:txBody>
          <a:bodyPr/>
          <a:lstStyle>
            <a:lvl1pPr defTabSz="905255">
              <a:defRPr sz="3100"/>
            </a:lvl1pPr>
          </a:lstStyle>
          <a:p>
            <a:pPr/>
            <a:r>
              <a:t>EXFORTABLES code and database</a:t>
            </a:r>
          </a:p>
        </p:txBody>
      </p:sp>
      <p:pic>
        <p:nvPicPr>
          <p:cNvPr id="51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18368" y="-123675"/>
            <a:ext cx="7535700" cy="4857450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Very complete output of statistics of EXFOR entries (quality vs data libraries)"/>
          <p:cNvSpPr txBox="1"/>
          <p:nvPr/>
        </p:nvSpPr>
        <p:spPr>
          <a:xfrm>
            <a:off x="284404" y="6034968"/>
            <a:ext cx="8883696" cy="61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Very complete output of statistics of EXFOR entries: C/E of all data libraries for a large part of EXFOR  —&gt; EXFOR quality scoring</a:t>
            </a:r>
          </a:p>
        </p:txBody>
      </p:sp>
      <p:pic>
        <p:nvPicPr>
          <p:cNvPr id="5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684" y="1143000"/>
            <a:ext cx="8603517" cy="4935774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nds.iaea.org/talys"/>
          <p:cNvSpPr txBox="1"/>
          <p:nvPr/>
        </p:nvSpPr>
        <p:spPr>
          <a:xfrm>
            <a:off x="4266749" y="1173480"/>
            <a:ext cx="1895881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EE280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nds.iaea.org/talys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ENDFtables"/>
          <p:cNvSpPr/>
          <p:nvPr/>
        </p:nvSpPr>
        <p:spPr>
          <a:xfrm>
            <a:off x="3743174" y="2317987"/>
            <a:ext cx="1468220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C0C0C"/>
                </a:solidFill>
              </a:defRPr>
            </a:lvl1pPr>
          </a:lstStyle>
          <a:p>
            <a:pPr/>
            <a:r>
              <a:t>ENDFtables</a:t>
            </a:r>
          </a:p>
        </p:txBody>
      </p:sp>
      <p:sp>
        <p:nvSpPr>
          <p:cNvPr id="516" name="ENDF file"/>
          <p:cNvSpPr txBox="1"/>
          <p:nvPr/>
        </p:nvSpPr>
        <p:spPr>
          <a:xfrm>
            <a:off x="1083684" y="2767569"/>
            <a:ext cx="108216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40404"/>
                </a:solidFill>
              </a:defRPr>
            </a:lvl1pPr>
          </a:lstStyle>
          <a:p>
            <a:pPr/>
            <a:r>
              <a:t>ENDF file</a:t>
            </a:r>
          </a:p>
        </p:txBody>
      </p:sp>
      <p:sp>
        <p:nvSpPr>
          <p:cNvPr id="517" name="Many output files of…"/>
          <p:cNvSpPr txBox="1"/>
          <p:nvPr/>
        </p:nvSpPr>
        <p:spPr>
          <a:xfrm>
            <a:off x="6651905" y="2598130"/>
            <a:ext cx="2175601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40404"/>
                </a:solidFill>
              </a:defRPr>
            </a:pPr>
            <a:r>
              <a:t>Many output files of </a:t>
            </a:r>
          </a:p>
          <a:p>
            <a:pPr>
              <a:defRPr>
                <a:solidFill>
                  <a:srgbClr val="040404"/>
                </a:solidFill>
              </a:defRPr>
            </a:pPr>
            <a:r>
              <a:rPr>
                <a:solidFill>
                  <a:srgbClr val="C0252C"/>
                </a:solidFill>
              </a:rPr>
              <a:t>observables</a:t>
            </a:r>
            <a:r>
              <a:t>:</a:t>
            </a:r>
          </a:p>
          <a:p>
            <a:pPr>
              <a:defRPr>
                <a:solidFill>
                  <a:srgbClr val="040404"/>
                </a:solidFill>
              </a:defRPr>
            </a:pPr>
            <a:r>
              <a:t>One x-y (-dy) table</a:t>
            </a:r>
          </a:p>
          <a:p>
            <a:pPr>
              <a:defRPr>
                <a:solidFill>
                  <a:srgbClr val="040404"/>
                </a:solidFill>
              </a:defRPr>
            </a:pPr>
            <a:r>
              <a:t>per reaction channel</a:t>
            </a:r>
          </a:p>
        </p:txBody>
      </p:sp>
      <p:sp>
        <p:nvSpPr>
          <p:cNvPr id="518" name="Line"/>
          <p:cNvSpPr/>
          <p:nvPr/>
        </p:nvSpPr>
        <p:spPr>
          <a:xfrm>
            <a:off x="5293778" y="3062948"/>
            <a:ext cx="1080568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9" name="Line"/>
          <p:cNvSpPr/>
          <p:nvPr/>
        </p:nvSpPr>
        <p:spPr>
          <a:xfrm>
            <a:off x="2407875" y="2952987"/>
            <a:ext cx="1080569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5649" y="3425500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2649" y="3552500"/>
            <a:ext cx="12701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14100"/>
            <a:ext cx="9398000" cy="5286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59031" y="658917"/>
            <a:ext cx="6823569" cy="199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001" y="2980062"/>
            <a:ext cx="4838701" cy="199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624" y="5470004"/>
            <a:ext cx="6769101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36970" y="2535141"/>
            <a:ext cx="3802881" cy="2714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50759" y="713405"/>
            <a:ext cx="4575303" cy="1601816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GNDS"/>
          <p:cNvSpPr txBox="1"/>
          <p:nvPr/>
        </p:nvSpPr>
        <p:spPr>
          <a:xfrm>
            <a:off x="3061224" y="1074447"/>
            <a:ext cx="76459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181A"/>
                </a:solidFill>
              </a:defRPr>
            </a:lvl1pPr>
          </a:lstStyle>
          <a:p>
            <a:pPr/>
            <a:r>
              <a:t>GNDS</a:t>
            </a:r>
          </a:p>
        </p:txBody>
      </p:sp>
      <p:sp>
        <p:nvSpPr>
          <p:cNvPr id="531" name="Text"/>
          <p:cNvSpPr txBox="1"/>
          <p:nvPr/>
        </p:nvSpPr>
        <p:spPr>
          <a:xfrm>
            <a:off x="4310307" y="3240731"/>
            <a:ext cx="523386" cy="370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/>
          </a:p>
        </p:txBody>
      </p:sp>
      <p:sp>
        <p:nvSpPr>
          <p:cNvPr id="532" name="EXFOR"/>
          <p:cNvSpPr txBox="1"/>
          <p:nvPr/>
        </p:nvSpPr>
        <p:spPr>
          <a:xfrm>
            <a:off x="7401696" y="1470449"/>
            <a:ext cx="89162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D28"/>
                </a:solidFill>
              </a:defRPr>
            </a:lvl1pPr>
          </a:lstStyle>
          <a:p>
            <a:pPr/>
            <a:r>
              <a:t>EXFOR</a:t>
            </a:r>
          </a:p>
        </p:txBody>
      </p:sp>
      <p:sp>
        <p:nvSpPr>
          <p:cNvPr id="533" name="TALYS-1.97"/>
          <p:cNvSpPr txBox="1"/>
          <p:nvPr/>
        </p:nvSpPr>
        <p:spPr>
          <a:xfrm>
            <a:off x="2966514" y="3187827"/>
            <a:ext cx="1315673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D1F"/>
                </a:solidFill>
              </a:defRPr>
            </a:lvl1pPr>
          </a:lstStyle>
          <a:p>
            <a:pPr/>
            <a:r>
              <a:t>TALYS-1.97</a:t>
            </a:r>
          </a:p>
        </p:txBody>
      </p:sp>
      <p:sp>
        <p:nvSpPr>
          <p:cNvPr id="534" name="EXFORtables"/>
          <p:cNvSpPr txBox="1"/>
          <p:nvPr/>
        </p:nvSpPr>
        <p:spPr>
          <a:xfrm>
            <a:off x="7185068" y="2899849"/>
            <a:ext cx="1501633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3D2E"/>
                </a:solidFill>
              </a:defRPr>
            </a:lvl1pPr>
          </a:lstStyle>
          <a:p>
            <a:pPr/>
            <a:r>
              <a:t>EXFORtables</a:t>
            </a:r>
          </a:p>
        </p:txBody>
      </p:sp>
      <p:sp>
        <p:nvSpPr>
          <p:cNvPr id="535" name="ENDF"/>
          <p:cNvSpPr txBox="1"/>
          <p:nvPr/>
        </p:nvSpPr>
        <p:spPr>
          <a:xfrm>
            <a:off x="4014962" y="5638803"/>
            <a:ext cx="72642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3122"/>
                </a:solidFill>
              </a:defRPr>
            </a:lvl1pPr>
          </a:lstStyle>
          <a:p>
            <a:pPr/>
            <a:r>
              <a:t>ENDF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YANDF: Yet Another Nuclear Data Format"/>
          <p:cNvSpPr txBox="1"/>
          <p:nvPr>
            <p:ph type="title"/>
          </p:nvPr>
        </p:nvSpPr>
        <p:spPr>
          <a:xfrm>
            <a:off x="251518" y="116632"/>
            <a:ext cx="8489224" cy="864097"/>
          </a:xfrm>
          <a:prstGeom prst="rect">
            <a:avLst/>
          </a:prstGeom>
        </p:spPr>
        <p:txBody>
          <a:bodyPr/>
          <a:lstStyle>
            <a:lvl1pPr defTabSz="850391">
              <a:defRPr sz="3348"/>
            </a:lvl1pPr>
          </a:lstStyle>
          <a:p>
            <a:pPr/>
            <a:r>
              <a:t>YANDF: Yet Another Nuclear Data Format</a:t>
            </a:r>
          </a:p>
        </p:txBody>
      </p:sp>
      <p:sp>
        <p:nvSpPr>
          <p:cNvPr id="538" name="Zen of Python: Explicit is better than implicit…"/>
          <p:cNvSpPr txBox="1"/>
          <p:nvPr>
            <p:ph type="body" idx="1"/>
          </p:nvPr>
        </p:nvSpPr>
        <p:spPr>
          <a:xfrm>
            <a:off x="40826" y="1268758"/>
            <a:ext cx="9062348" cy="5452524"/>
          </a:xfrm>
          <a:prstGeom prst="rect">
            <a:avLst/>
          </a:prstGeom>
        </p:spPr>
        <p:txBody>
          <a:bodyPr/>
          <a:lstStyle/>
          <a:p>
            <a:pPr marL="246888" indent="-246888" defTabSz="658368">
              <a:spcBef>
                <a:spcPts val="500"/>
              </a:spcBef>
              <a:defRPr sz="2304"/>
            </a:pPr>
            <a:r>
              <a:t>Zen of Python: Explicit is better than implicit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Key - value approach: allow ‘easy’ parsing into JSON, YAML, GNDS/XML etc.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Not as non-descriptive as ENDF 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Not as ‘heavy’ as GNDS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Not as extensive and abbreviated as EXFOR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More metadata than in previous output files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Human-readable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Same schema for TALYS, EXFOR and ENDF</a:t>
            </a:r>
          </a:p>
          <a:p>
            <a:pPr marL="246888" indent="-246888" defTabSz="658368">
              <a:spcBef>
                <a:spcPts val="500"/>
              </a:spcBef>
              <a:defRPr sz="2304"/>
            </a:pPr>
            <a:r>
              <a:t>Data model from the point of view of a nuclear physicist, not from the specialised EXFOR or ENDF formats</a:t>
            </a:r>
          </a:p>
          <a:p>
            <a:pPr marL="246888" indent="-246888" defTabSz="658368">
              <a:spcBef>
                <a:spcPts val="500"/>
              </a:spcBef>
              <a:defRPr sz="2304">
                <a:solidFill>
                  <a:srgbClr val="1E39D3"/>
                </a:solidFill>
              </a:defRPr>
            </a:pPr>
            <a:r>
              <a:t>Would make ALL nuclear reaction data programmatically available at the same time: good for TENDL, other large data projects, AI/ML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Structure</a:t>
            </a:r>
          </a:p>
        </p:txBody>
      </p:sp>
      <p:sp>
        <p:nvSpPr>
          <p:cNvPr id="541" name="Inspired by YAM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Inspired by YAML</a:t>
            </a:r>
          </a:p>
          <a:p>
            <a:pPr/>
            <a:r>
              <a:t>Multi-level</a:t>
            </a:r>
          </a:p>
          <a:p>
            <a:pPr/>
            <a:r>
              <a:t>Using ‘#’ for attributes</a:t>
            </a:r>
          </a:p>
          <a:p>
            <a:pPr/>
            <a:r>
              <a:t>A relative small number of main attributes</a:t>
            </a:r>
          </a:p>
          <a:p>
            <a:pPr/>
            <a:r>
              <a:t>Use of defaults: if not relevant for particular reaction then metadata is not given</a:t>
            </a:r>
          </a:p>
          <a:p>
            <a:pPr/>
            <a:r>
              <a:t>Consistent, clean and parsable (I hope)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‘#’ for direct use in…"/>
          <p:cNvSpPr txBox="1"/>
          <p:nvPr/>
        </p:nvSpPr>
        <p:spPr>
          <a:xfrm>
            <a:off x="6545000" y="881009"/>
            <a:ext cx="2607240" cy="344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02CB1"/>
                </a:solidFill>
              </a:defRPr>
            </a:pPr>
            <a:r>
              <a:t>‘#’ for direct use in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various software, e.g.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Gnuplot</a:t>
            </a:r>
          </a:p>
          <a:p>
            <a:pPr>
              <a:defRPr>
                <a:solidFill>
                  <a:srgbClr val="102CB1"/>
                </a:solidFill>
              </a:defRPr>
            </a:pPr>
          </a:p>
          <a:p>
            <a:pPr>
              <a:defRPr>
                <a:solidFill>
                  <a:srgbClr val="102CB1"/>
                </a:solidFill>
              </a:defRPr>
            </a:pPr>
            <a:r>
              <a:t>Without ‘#’: YAMLesque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2 space indentation per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level</a:t>
            </a:r>
          </a:p>
          <a:p>
            <a:pPr>
              <a:defRPr>
                <a:solidFill>
                  <a:srgbClr val="102CB1"/>
                </a:solidFill>
              </a:defRPr>
            </a:pPr>
          </a:p>
          <a:p>
            <a:pPr>
              <a:defRPr>
                <a:solidFill>
                  <a:srgbClr val="102CB1"/>
                </a:solidFill>
              </a:defRPr>
            </a:pPr>
            <a:r>
              <a:t>Parsing to JSON should </a:t>
            </a:r>
          </a:p>
          <a:p>
            <a:pPr>
              <a:defRPr>
                <a:solidFill>
                  <a:srgbClr val="102CB1"/>
                </a:solidFill>
              </a:defRPr>
            </a:pPr>
            <a:r>
              <a:t>be easy</a:t>
            </a:r>
          </a:p>
          <a:p>
            <a:pPr>
              <a:defRPr>
                <a:solidFill>
                  <a:srgbClr val="102CB1"/>
                </a:solidFill>
              </a:defRPr>
            </a:pPr>
          </a:p>
        </p:txBody>
      </p:sp>
      <p:sp>
        <p:nvSpPr>
          <p:cNvPr id="544" name="TALYS output file: rp039090.L02"/>
          <p:cNvSpPr txBox="1"/>
          <p:nvPr/>
        </p:nvSpPr>
        <p:spPr>
          <a:xfrm>
            <a:off x="2865595" y="14108"/>
            <a:ext cx="3387472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3A78FF"/>
                </a:solidFill>
              </a:defRPr>
            </a:lvl1pPr>
          </a:lstStyle>
          <a:p>
            <a:pPr/>
            <a:r>
              <a:t>TALYS output file: rp039090.L02</a:t>
            </a:r>
          </a:p>
        </p:txBody>
      </p:sp>
      <p:pic>
        <p:nvPicPr>
          <p:cNvPr id="5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807" y="328329"/>
            <a:ext cx="5308692" cy="6464113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Only 5 main attributes for…"/>
          <p:cNvSpPr txBox="1"/>
          <p:nvPr/>
        </p:nvSpPr>
        <p:spPr>
          <a:xfrm>
            <a:off x="6519662" y="3765588"/>
            <a:ext cx="2657916" cy="288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184FCD"/>
                </a:solidFill>
              </a:defRPr>
            </a:pPr>
            <a:r>
              <a:t>Only 5 main attributes for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nuclear reactions</a:t>
            </a:r>
          </a:p>
          <a:p>
            <a:pPr>
              <a:defRPr>
                <a:solidFill>
                  <a:srgbClr val="184FCD"/>
                </a:solidFill>
              </a:defRPr>
            </a:pPr>
          </a:p>
          <a:p>
            <a:pPr>
              <a:defRPr>
                <a:solidFill>
                  <a:srgbClr val="184FCD"/>
                </a:solidFill>
              </a:defRPr>
            </a:pPr>
            <a:r>
              <a:t>TALYS: 2 more main 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attributes: ‘parameters’ 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and ‘observables’</a:t>
            </a:r>
          </a:p>
          <a:p>
            <a:pPr>
              <a:defRPr>
                <a:solidFill>
                  <a:srgbClr val="184FCD"/>
                </a:solidFill>
              </a:defRPr>
            </a:pPr>
          </a:p>
          <a:p>
            <a:pPr>
              <a:defRPr>
                <a:solidFill>
                  <a:srgbClr val="184FCD"/>
                </a:solidFill>
              </a:defRPr>
            </a:pPr>
            <a:r>
              <a:t>EXFOR: All specific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metadata may follow</a:t>
            </a:r>
          </a:p>
          <a:p>
            <a:pPr>
              <a:defRPr>
                <a:solidFill>
                  <a:srgbClr val="184FCD"/>
                </a:solidFill>
              </a:defRPr>
            </a:pPr>
            <a:r>
              <a:t>after the datablock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5650" y="3419799"/>
            <a:ext cx="12700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TALYS"/>
          <p:cNvSpPr txBox="1"/>
          <p:nvPr/>
        </p:nvSpPr>
        <p:spPr>
          <a:xfrm>
            <a:off x="1130873" y="61605"/>
            <a:ext cx="79462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3A21"/>
                </a:solidFill>
              </a:defRPr>
            </a:lvl1pPr>
          </a:lstStyle>
          <a:p>
            <a:pPr/>
            <a:r>
              <a:t>TALYS</a:t>
            </a:r>
          </a:p>
        </p:txBody>
      </p:sp>
      <p:sp>
        <p:nvSpPr>
          <p:cNvPr id="550" name="JENDL5.0"/>
          <p:cNvSpPr txBox="1"/>
          <p:nvPr/>
        </p:nvSpPr>
        <p:spPr>
          <a:xfrm>
            <a:off x="4523464" y="881009"/>
            <a:ext cx="114600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372B"/>
                </a:solidFill>
              </a:defRPr>
            </a:lvl1pPr>
          </a:lstStyle>
          <a:p>
            <a:pPr/>
            <a:r>
              <a:t>JENDL5.0</a:t>
            </a:r>
          </a:p>
        </p:txBody>
      </p:sp>
      <p:sp>
        <p:nvSpPr>
          <p:cNvPr id="551" name="EXFOR…"/>
          <p:cNvSpPr txBox="1"/>
          <p:nvPr/>
        </p:nvSpPr>
        <p:spPr>
          <a:xfrm>
            <a:off x="6823761" y="1712020"/>
            <a:ext cx="243970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140B"/>
                </a:solidFill>
              </a:defRPr>
            </a:pPr>
            <a:r>
              <a:t>EXFOR</a:t>
            </a:r>
          </a:p>
          <a:p>
            <a:pPr>
              <a:defRPr>
                <a:solidFill>
                  <a:srgbClr val="FF140B"/>
                </a:solidFill>
              </a:defRPr>
            </a:pPr>
            <a:r>
              <a:t>(One file per data set)</a:t>
            </a:r>
          </a:p>
        </p:txBody>
      </p:sp>
      <p:sp>
        <p:nvSpPr>
          <p:cNvPr id="552" name="Oval"/>
          <p:cNvSpPr/>
          <p:nvPr/>
        </p:nvSpPr>
        <p:spPr>
          <a:xfrm>
            <a:off x="2116040" y="225855"/>
            <a:ext cx="577182" cy="202295"/>
          </a:xfrm>
          <a:prstGeom prst="ellipse">
            <a:avLst/>
          </a:prstGeom>
          <a:gradFill>
            <a:gsLst>
              <a:gs pos="0">
                <a:schemeClr val="accent6">
                  <a:alpha val="24827"/>
                </a:schemeClr>
              </a:gs>
              <a:gs pos="100000">
                <a:schemeClr val="accent6">
                  <a:hueOff val="169332"/>
                  <a:lumOff val="11466"/>
                  <a:alpha val="24827"/>
                </a:schemeClr>
              </a:gs>
            </a:gsLst>
            <a:lin ang="16200000"/>
          </a:gradFill>
          <a:ln w="25400">
            <a:solidFill>
              <a:schemeClr val="accent1">
                <a:alpha val="24827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53" name="Line"/>
          <p:cNvSpPr/>
          <p:nvPr/>
        </p:nvSpPr>
        <p:spPr>
          <a:xfrm>
            <a:off x="1774121" y="1066428"/>
            <a:ext cx="40535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4" name="Line"/>
          <p:cNvSpPr/>
          <p:nvPr/>
        </p:nvSpPr>
        <p:spPr>
          <a:xfrm>
            <a:off x="1774121" y="2037138"/>
            <a:ext cx="40535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31" y="418197"/>
            <a:ext cx="409135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5489" y="1365280"/>
            <a:ext cx="3500960" cy="549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96415" y="2560268"/>
            <a:ext cx="4086832" cy="3935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058"/>
            <a:ext cx="9144001" cy="6412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1"/>
          <p:cNvSpPr txBox="1"/>
          <p:nvPr>
            <p:ph type="title"/>
          </p:nvPr>
        </p:nvSpPr>
        <p:spPr>
          <a:xfrm>
            <a:off x="251515" y="116632"/>
            <a:ext cx="6120689" cy="864097"/>
          </a:xfrm>
          <a:prstGeom prst="rect">
            <a:avLst/>
          </a:prstGeom>
        </p:spPr>
        <p:txBody>
          <a:bodyPr/>
          <a:lstStyle/>
          <a:p>
            <a:pPr/>
            <a:r>
              <a:t>Contents</a:t>
            </a:r>
          </a:p>
        </p:txBody>
      </p:sp>
      <p:sp>
        <p:nvSpPr>
          <p:cNvPr id="409" name="Content Placeholder 2"/>
          <p:cNvSpPr txBox="1"/>
          <p:nvPr>
            <p:ph type="body" idx="1"/>
          </p:nvPr>
        </p:nvSpPr>
        <p:spPr>
          <a:xfrm>
            <a:off x="0" y="1566859"/>
            <a:ext cx="9144000" cy="4594232"/>
          </a:xfrm>
          <a:prstGeom prst="rect">
            <a:avLst/>
          </a:prstGeom>
        </p:spPr>
        <p:txBody>
          <a:bodyPr/>
          <a:lstStyle/>
          <a:p>
            <a:pPr/>
            <a:r>
              <a:t>Some points to consider</a:t>
            </a:r>
          </a:p>
          <a:p>
            <a:pPr/>
            <a:r>
              <a:t>Some data formats: TALYS, ENDF, EXFOR, GNDS</a:t>
            </a:r>
          </a:p>
          <a:p>
            <a:pPr/>
            <a:r>
              <a:t>Attempt to unify, at least, EXFOR, TALYS and ENDF, with a “light” format: YANDF</a:t>
            </a:r>
          </a:p>
        </p:txBody>
      </p:sp>
      <p:sp>
        <p:nvSpPr>
          <p:cNvPr id="410" name="Slide Number Placeholder 3"/>
          <p:cNvSpPr txBox="1"/>
          <p:nvPr>
            <p:ph type="sldNum" sz="quarter" idx="4294967295"/>
          </p:nvPr>
        </p:nvSpPr>
        <p:spPr>
          <a:xfrm>
            <a:off x="8807300" y="6482724"/>
            <a:ext cx="174769" cy="2269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t"/>
          <a:lstStyle>
            <a:lvl1pPr defTabSz="914400">
              <a:defRPr sz="1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ALYS output file: nn0011.000ang.L00"/>
          <p:cNvSpPr txBox="1"/>
          <p:nvPr/>
        </p:nvSpPr>
        <p:spPr>
          <a:xfrm>
            <a:off x="2865595" y="14108"/>
            <a:ext cx="399368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3A78FF"/>
                </a:solidFill>
              </a:defRPr>
            </a:lvl1pPr>
          </a:lstStyle>
          <a:p>
            <a:pPr/>
            <a:r>
              <a:t>TALYS output file: nn0011.000ang.L00</a:t>
            </a:r>
          </a:p>
        </p:txBody>
      </p:sp>
      <p:pic>
        <p:nvPicPr>
          <p:cNvPr id="5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471" y="707255"/>
            <a:ext cx="6562746" cy="577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ALYS output file: gam082207L09L03.tot"/>
          <p:cNvSpPr txBox="1"/>
          <p:nvPr/>
        </p:nvSpPr>
        <p:spPr>
          <a:xfrm>
            <a:off x="2987734" y="173729"/>
            <a:ext cx="4458783" cy="294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4A61D9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/>
            <a:r>
              <a:t>TALYS output file: gam082207L09L03.tot</a:t>
            </a:r>
          </a:p>
        </p:txBody>
      </p:sp>
      <p:pic>
        <p:nvPicPr>
          <p:cNvPr id="5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9267" y="762808"/>
            <a:ext cx="5725466" cy="5995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510" y="919331"/>
            <a:ext cx="6732980" cy="5690687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Uncertainties: Variance, in-channel covariance, cross-channel covariance"/>
          <p:cNvSpPr txBox="1"/>
          <p:nvPr/>
        </p:nvSpPr>
        <p:spPr>
          <a:xfrm>
            <a:off x="811711" y="232628"/>
            <a:ext cx="752057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2240FF"/>
                </a:solidFill>
              </a:defRPr>
            </a:lvl1pPr>
          </a:lstStyle>
          <a:p>
            <a:pPr/>
            <a:r>
              <a:t>Uncertainties: Variance, in-channel covariance, cross-channel covariance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itle 1"/>
          <p:cNvSpPr txBox="1"/>
          <p:nvPr>
            <p:ph type="ctrTitle"/>
          </p:nvPr>
        </p:nvSpPr>
        <p:spPr>
          <a:xfrm>
            <a:off x="323527" y="4365104"/>
            <a:ext cx="8568953" cy="1080125"/>
          </a:xfrm>
          <a:prstGeom prst="rect">
            <a:avLst/>
          </a:prstGeom>
        </p:spPr>
        <p:txBody>
          <a:bodyPr/>
          <a:lstStyle>
            <a:lvl1pPr>
              <a:defRPr b="0" i="1" sz="4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ome points to consi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points to consider</a:t>
            </a:r>
          </a:p>
        </p:txBody>
      </p:sp>
      <p:sp>
        <p:nvSpPr>
          <p:cNvPr id="413" name="General trend: Transition from web-GUI’s to programmatic access (Web-API’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832104">
              <a:spcBef>
                <a:spcPts val="600"/>
              </a:spcBef>
              <a:defRPr sz="2912"/>
            </a:pPr>
            <a:r>
              <a:t>General trend: Transition from web-GUI’s to programmatic access (Web-API’s)</a:t>
            </a:r>
          </a:p>
          <a:p>
            <a:pPr marL="312039" indent="-312039" defTabSz="832104">
              <a:spcBef>
                <a:spcPts val="600"/>
              </a:spcBef>
              <a:defRPr sz="2912"/>
            </a:pPr>
            <a:r>
              <a:t>3 dominant databases in nuclear data</a:t>
            </a:r>
          </a:p>
          <a:p>
            <a:pPr lvl="1" marL="728091" indent="-312039" defTabSz="832104">
              <a:spcBef>
                <a:spcPts val="600"/>
              </a:spcBef>
              <a:buChar char="•"/>
              <a:defRPr sz="2912"/>
            </a:pPr>
            <a:r>
              <a:t>ENSDF (evaluated nuclear structure)</a:t>
            </a:r>
          </a:p>
          <a:p>
            <a:pPr lvl="1" marL="728091" indent="-312039" defTabSz="832104">
              <a:spcBef>
                <a:spcPts val="600"/>
              </a:spcBef>
              <a:buChar char="•"/>
              <a:defRPr sz="2912"/>
            </a:pPr>
            <a:r>
              <a:t>ENDF (evaluated nuclear reactions)</a:t>
            </a:r>
          </a:p>
          <a:p>
            <a:pPr lvl="1" marL="728091" indent="-312039" defTabSz="832104">
              <a:spcBef>
                <a:spcPts val="600"/>
              </a:spcBef>
              <a:buChar char="•"/>
              <a:defRPr sz="2912"/>
            </a:pPr>
            <a:r>
              <a:t>EXFOR (experimental nuclear reactions)</a:t>
            </a:r>
          </a:p>
          <a:p>
            <a:pPr lvl="1" marL="728091" indent="-312039" defTabSz="832104">
              <a:spcBef>
                <a:spcPts val="600"/>
              </a:spcBef>
              <a:buChar char="•"/>
              <a:defRPr sz="2912"/>
            </a:pPr>
            <a:r>
              <a:t>….all with &gt; 50 year old formats</a:t>
            </a:r>
          </a:p>
          <a:p>
            <a:pPr lvl="1" marL="728091" indent="-312039" defTabSz="832104">
              <a:spcBef>
                <a:spcPts val="600"/>
              </a:spcBef>
              <a:buChar char="•"/>
              <a:defRPr sz="2912"/>
            </a:pPr>
            <a:r>
              <a:t>Parsers and entirely new formats underway, </a:t>
            </a:r>
            <a:r>
              <a:rPr>
                <a:solidFill>
                  <a:srgbClr val="B80F10"/>
                </a:solidFill>
              </a:rPr>
              <a:t>interpretation</a:t>
            </a:r>
            <a:r>
              <a:t> of the databases is the challenge to allow general 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ome points to consi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points to consider</a:t>
            </a:r>
          </a:p>
        </p:txBody>
      </p:sp>
      <p:sp>
        <p:nvSpPr>
          <p:cNvPr id="416" name="IAEA Nuclear Data Section hosts many other basic nuclear databases of which many are in need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61162" indent="-161162" defTabSz="429768">
              <a:spcBef>
                <a:spcPts val="300"/>
              </a:spcBef>
              <a:defRPr sz="1504"/>
            </a:pPr>
            <a:r>
              <a:t>IAEA Nuclear Data Section hosts many other basic nuclear databases of which many are in need of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Unified format (if possible) 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Richer metadata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Programmatic access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…to allow for more automation and AI/ML applications</a:t>
            </a:r>
          </a:p>
          <a:p>
            <a:pPr marL="161162" indent="-161162" defTabSz="429768">
              <a:spcBef>
                <a:spcPts val="300"/>
              </a:spcBef>
              <a:defRPr sz="1504"/>
            </a:pPr>
            <a:r>
              <a:t>Examples: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Nuclear model parameters - Reference Input Parameter Library (RIPL)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Essential experimental/evaluated databases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Thermal cross sections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Full resonance parameter collections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Resonance integrals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30 keV Maxwellian-averaged cross sections</a:t>
            </a:r>
          </a:p>
          <a:p>
            <a:pPr lvl="2" marL="590930" indent="-161162" defTabSz="429768">
              <a:spcBef>
                <a:spcPts val="300"/>
              </a:spcBef>
              <a:defRPr sz="1504"/>
            </a:pPr>
            <a:r>
              <a:t>Average radiative widths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Evaluated Gamma-ray Activation file (EGAF)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Evaluated cross sections for medical isotopes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Reference database for beta-delayed neutron emission</a:t>
            </a:r>
          </a:p>
          <a:p>
            <a:pPr lvl="1" marL="376047" indent="-161162" defTabSz="429768">
              <a:spcBef>
                <a:spcPts val="300"/>
              </a:spcBef>
              <a:buChar char="•"/>
              <a:defRPr sz="1504"/>
            </a:pPr>
            <a:r>
              <a:t>Etc.</a:t>
            </a:r>
          </a:p>
          <a:p>
            <a:pPr marL="161162" indent="-161162" defTabSz="429768">
              <a:spcBef>
                <a:spcPts val="300"/>
              </a:spcBef>
              <a:defRPr sz="1504"/>
            </a:pPr>
            <a:r>
              <a:t>A new website with emphasis on “Findable” of the FAIR principle.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Line"/>
          <p:cNvSpPr/>
          <p:nvPr/>
        </p:nvSpPr>
        <p:spPr>
          <a:xfrm>
            <a:off x="4053895" y="1535331"/>
            <a:ext cx="621016" cy="1902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9"/>
                </a:moveTo>
                <a:lnTo>
                  <a:pt x="21456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AB8E"/>
            </a:solidFill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2162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1219169">
              <a:defRPr sz="11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19" name="Line"/>
          <p:cNvSpPr/>
          <p:nvPr/>
        </p:nvSpPr>
        <p:spPr>
          <a:xfrm>
            <a:off x="3874111" y="3461971"/>
            <a:ext cx="2869051" cy="1"/>
          </a:xfrm>
          <a:prstGeom prst="line">
            <a:avLst/>
          </a:prstGeom>
          <a:ln w="76200">
            <a:solidFill>
              <a:srgbClr val="00AB8E"/>
            </a:solidFill>
            <a:miter lim="400000"/>
            <a:tailEnd type="triangle"/>
          </a:ln>
          <a:effectLst>
            <a:outerShdw sx="100000" sy="100000" kx="0" ky="0" algn="b" rotWithShape="0" blurRad="38100" dist="12700" dir="5400000">
              <a:srgbClr val="000000">
                <a:alpha val="52162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1219169">
              <a:defRPr sz="11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20" name="Line"/>
          <p:cNvSpPr/>
          <p:nvPr/>
        </p:nvSpPr>
        <p:spPr>
          <a:xfrm>
            <a:off x="1074707" y="1525873"/>
            <a:ext cx="2224481" cy="1"/>
          </a:xfrm>
          <a:prstGeom prst="line">
            <a:avLst/>
          </a:prstGeom>
          <a:ln w="76200">
            <a:solidFill>
              <a:srgbClr val="56C1FF"/>
            </a:solidFill>
            <a:miter lim="400000"/>
            <a:tailEnd type="triangle"/>
          </a:ln>
          <a:effectLst>
            <a:outerShdw sx="100000" sy="100000" kx="0" ky="0" algn="b" rotWithShape="0" blurRad="38100" dist="12700" dir="5400000">
              <a:srgbClr val="000000">
                <a:alpha val="52162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1219169">
              <a:defRPr sz="11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21" name="TEFAL + TALYS"/>
          <p:cNvSpPr txBox="1"/>
          <p:nvPr/>
        </p:nvSpPr>
        <p:spPr>
          <a:xfrm>
            <a:off x="3378379" y="72727"/>
            <a:ext cx="1459993" cy="26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 defTabSz="1219169">
              <a:defRPr sz="1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TEFAL + TALYS</a:t>
            </a:r>
          </a:p>
        </p:txBody>
      </p:sp>
      <p:sp>
        <p:nvSpPr>
          <p:cNvPr id="422" name="Input"/>
          <p:cNvSpPr/>
          <p:nvPr/>
        </p:nvSpPr>
        <p:spPr>
          <a:xfrm>
            <a:off x="361178" y="1272387"/>
            <a:ext cx="1001346" cy="47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423" name="gam13 y…"/>
          <p:cNvSpPr/>
          <p:nvPr/>
        </p:nvSpPr>
        <p:spPr>
          <a:xfrm>
            <a:off x="3344950" y="3744850"/>
            <a:ext cx="859382" cy="1112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/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gam13 y</a:t>
            </a: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eswitch 30.</a:t>
            </a:r>
          </a:p>
          <a:p>
            <a:pPr defTabSz="412750">
              <a:defRPr sz="8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adopt 3 1 </a:t>
            </a:r>
          </a:p>
        </p:txBody>
      </p:sp>
      <p:sp>
        <p:nvSpPr>
          <p:cNvPr id="424" name="Output"/>
          <p:cNvSpPr/>
          <p:nvPr/>
        </p:nvSpPr>
        <p:spPr>
          <a:xfrm>
            <a:off x="3196137" y="1288288"/>
            <a:ext cx="1001346" cy="47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425" name="TALYS"/>
          <p:cNvSpPr/>
          <p:nvPr/>
        </p:nvSpPr>
        <p:spPr>
          <a:xfrm>
            <a:off x="1683818" y="1266683"/>
            <a:ext cx="1006259" cy="475171"/>
          </a:xfrm>
          <a:prstGeom prst="rect">
            <a:avLst/>
          </a:prstGeom>
          <a:solidFill>
            <a:srgbClr val="56C1FF"/>
          </a:solidFill>
          <a:ln w="3175">
            <a:solidFill>
              <a:srgbClr val="0076B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TALYS</a:t>
            </a:r>
          </a:p>
        </p:txBody>
      </p:sp>
      <p:sp>
        <p:nvSpPr>
          <p:cNvPr id="426" name="Input"/>
          <p:cNvSpPr/>
          <p:nvPr/>
        </p:nvSpPr>
        <p:spPr>
          <a:xfrm>
            <a:off x="3142001" y="3224387"/>
            <a:ext cx="1001346" cy="47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427" name="TEFAL"/>
          <p:cNvSpPr/>
          <p:nvPr/>
        </p:nvSpPr>
        <p:spPr>
          <a:xfrm>
            <a:off x="5045294" y="3224387"/>
            <a:ext cx="1006260" cy="475170"/>
          </a:xfrm>
          <a:prstGeom prst="rect">
            <a:avLst/>
          </a:prstGeom>
          <a:solidFill>
            <a:srgbClr val="00AB8E"/>
          </a:solidFill>
          <a:ln w="3175">
            <a:solidFill>
              <a:srgbClr val="006C6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TEFAL</a:t>
            </a:r>
          </a:p>
        </p:txBody>
      </p:sp>
      <p:sp>
        <p:nvSpPr>
          <p:cNvPr id="428" name="Output"/>
          <p:cNvSpPr/>
          <p:nvPr/>
        </p:nvSpPr>
        <p:spPr>
          <a:xfrm>
            <a:off x="6677207" y="3204651"/>
            <a:ext cx="1001347" cy="47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12750">
              <a:defRPr sz="1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429" name="ENDF file"/>
          <p:cNvSpPr txBox="1"/>
          <p:nvPr/>
        </p:nvSpPr>
        <p:spPr>
          <a:xfrm>
            <a:off x="6745939" y="4969630"/>
            <a:ext cx="1709786" cy="49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ENDF file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30" name="TEFAL input file…"/>
          <p:cNvSpPr txBox="1"/>
          <p:nvPr/>
        </p:nvSpPr>
        <p:spPr>
          <a:xfrm>
            <a:off x="3299187" y="4918348"/>
            <a:ext cx="1618378" cy="79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TEFAL input file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19169"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~ 60 keywords (all optional)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31" name="TEFAL processes the output of TALYS, and data from other sources, into an ENDF-6 data library"/>
          <p:cNvSpPr txBox="1"/>
          <p:nvPr/>
        </p:nvSpPr>
        <p:spPr>
          <a:xfrm>
            <a:off x="290618" y="621955"/>
            <a:ext cx="8315883" cy="236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marL="160020" indent="-160020" defTabSz="1219169">
              <a:buSzPct val="100000"/>
              <a:buChar char="•"/>
              <a:defRPr sz="1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TEFAL processes the output of TALYS, and data from other sources, into an ENDF-6 data library</a:t>
            </a:r>
          </a:p>
        </p:txBody>
      </p:sp>
      <p:sp>
        <p:nvSpPr>
          <p:cNvPr id="432" name="Document"/>
          <p:cNvSpPr/>
          <p:nvPr/>
        </p:nvSpPr>
        <p:spPr>
          <a:xfrm>
            <a:off x="3335047" y="1815141"/>
            <a:ext cx="448295" cy="58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433" name="Document"/>
          <p:cNvSpPr/>
          <p:nvPr/>
        </p:nvSpPr>
        <p:spPr>
          <a:xfrm>
            <a:off x="3470811" y="1882448"/>
            <a:ext cx="448295" cy="58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434" name="Document"/>
          <p:cNvSpPr/>
          <p:nvPr/>
        </p:nvSpPr>
        <p:spPr>
          <a:xfrm>
            <a:off x="3603787" y="1960054"/>
            <a:ext cx="448295" cy="58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435" name="TALYS output files"/>
          <p:cNvSpPr txBox="1"/>
          <p:nvPr/>
        </p:nvSpPr>
        <p:spPr>
          <a:xfrm>
            <a:off x="3299187" y="2568418"/>
            <a:ext cx="1618378" cy="18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TALYS output files</a:t>
            </a:r>
          </a:p>
        </p:txBody>
      </p:sp>
      <p:sp>
        <p:nvSpPr>
          <p:cNvPr id="436" name="TALYS input file…"/>
          <p:cNvSpPr txBox="1"/>
          <p:nvPr/>
        </p:nvSpPr>
        <p:spPr>
          <a:xfrm>
            <a:off x="563026" y="2521714"/>
            <a:ext cx="1618378" cy="49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TALYS input file</a:t>
            </a:r>
          </a:p>
          <a:p>
            <a:pPr defTabSz="1219169">
              <a:defRPr b="1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19169">
              <a:defRPr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‘endf y’</a:t>
            </a:r>
          </a:p>
        </p:txBody>
      </p:sp>
      <p:sp>
        <p:nvSpPr>
          <p:cNvPr id="437" name="Document"/>
          <p:cNvSpPr/>
          <p:nvPr/>
        </p:nvSpPr>
        <p:spPr>
          <a:xfrm>
            <a:off x="616361" y="1801984"/>
            <a:ext cx="448295" cy="580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defTabSz="412750">
              <a:defRPr sz="7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438" name="11023.0000 22.7920000          0          0          0          01125 3  1…"/>
          <p:cNvSpPr/>
          <p:nvPr/>
        </p:nvSpPr>
        <p:spPr>
          <a:xfrm>
            <a:off x="6831258" y="3725115"/>
            <a:ext cx="859381" cy="1112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/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11023.0000 22.7920000          0          0          0          01125 3  1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0.0        0.0                 0          0          1       16331125 3  1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1633          2                                            1125 3  1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1.00000E-5 30.01000001.090516E-5 28.88378281.176413E-5 27.93758371125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1.257105E-5 27.13857751.332237E-5 26.46086031.474673E-5 25.32124481125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1.591407E-5 24.50371641.684983E-5 23.91068111.835751E-5 23.05234531125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2.00000E-5 22.23004902.181024E-5 21.4336445 2.35281E-5 20.76452741125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2.514186E-5 20.19948982.664444E-5 19.72021662.949314E-5 18.91424921125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3.182781E-5 18.33605613.369931E-5 17.91662593.671479E-5 17.30952461125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4.00000E-5 16.72787884.362039E-5 16.16458234.705604E-5 15.69129701125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5.028349E-5 15.29161415.328858E-5 14.95258445.898596E-5 14.38241631125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6.365529E-5 13.97335646.739828E-5 13.67660147.342935E-5 13.24703021125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8.00000E-5 12.83542868.724079E-5 12.4367866 9.41123E-5 12.10179941125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1.005679E-4 11.81885951.065787E-4 11.57883431.179737E-4 11.17514101125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1.273126E-4 10.88546451.347988E-4 10.67528531.468603E-4 10.37100291125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1.60000E-4 10.07939391.744821E-4 9.796840691.882251E-4 9.559341041125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2.011354E-4 9.358695902.131561E-4 9.188433632.359458E-4 8.901941581125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2.546232E-4 8.696257792.695952E-4 8.546955432.937188E-4 8.330684881125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3.20000E-4 8.123269843.489633E-4 7.922156003.764486E-4 7.752966031125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4.022684E-4 7.609911274.263093E-4 7.488420994.718883E-4 7.283756031125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5.09243E-4 7.13660721 5.39187E-4 7.029664965.874353E-4 6.874528761125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6.40000E-4 6.725454556.767185E-4 6.631531297.461161E-4 6.472807891125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8.02796E-4 6.358266288.481141E-4 6.274777049.209316E-4 6.153261151125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.001000000 6.03600000.0010905086 5.92308619.0011763986 5.828188921125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.0012570838 5.74802770.0013322101 5.68001327.0014746442 5.565584741125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.0015913772 5.48345048 .001684952 5.42384184.0018357303 5.337512701125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.002000000 5.25474099.0021810163 5.17451983.0023527956 5.107057261125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.0025141652 5.05003618.0026644172 5.00162729.0029492852 4.920115391125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.0031827511 4.86154670.0033699007 4.81900328.0036714583 4.757324471125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.004000000 4.69810390.0043620318 4.64061662.0047055896 4.592189681125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.0050283281 4.55118966.0053288314 4.51632611.0058985672 4.457487391125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.0063654989 4.41508851 .006739798 4.38421641.0073429143 4.339330731125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.008000000 4.29606921.0084589708 4.26873941.0091972669 4.228908191125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.010000000 4.19040000.0109050782 4.15292906.0117639715 4.121243991125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.0125708168 4.09431934.0133220739 4.07134362.0147464132 4.032373621125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.0159137422 4.00411715.0168494898 3.98343622.0183572823 3.953185001125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.020000000 3.92379338.0212105848 3.90409888.0231652286 3.875199481125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.025300000 3.84700000 .026790941 3.83119247.0296146078 3.804404691125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.0319259991 3.78500433.0337771793 3.77081994.0367571382 3.750097951125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.040000000 3.73000000.0436203101 3.71065148.0470558813 3.694226761125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.0502832602 3.68021721.0532882864 3.66821961 .058985643 3.647767701125 3  1</a:t>
            </a:r>
          </a:p>
          <a:p>
            <a:pPr defTabSz="412750">
              <a:defRPr sz="1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.0636549587 3.63284665.0673979492 3.62187048.0734291223 3.605720251125 3  1 </a:t>
            </a:r>
          </a:p>
        </p:txBody>
      </p:sp>
      <p:sp>
        <p:nvSpPr>
          <p:cNvPr id="439" name="TAGNDS…"/>
          <p:cNvSpPr txBox="1"/>
          <p:nvPr/>
        </p:nvSpPr>
        <p:spPr>
          <a:xfrm>
            <a:off x="5843029" y="835015"/>
            <a:ext cx="3175279" cy="232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201B"/>
                </a:solidFill>
              </a:defRPr>
            </a:pPr>
            <a:r>
              <a:t>TAGNDS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Other  processing software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Automated plotting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EXFOR outlier detection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Astrophysical databases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Medical isotope data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AI/ML</a:t>
            </a:r>
          </a:p>
          <a:p>
            <a:pPr>
              <a:defRPr>
                <a:solidFill>
                  <a:srgbClr val="FF201B"/>
                </a:solidFill>
              </a:defRPr>
            </a:pPr>
            <a:r>
              <a:t>Replace NDL’s by prob. tables</a:t>
            </a:r>
          </a:p>
        </p:txBody>
      </p:sp>
      <p:sp>
        <p:nvSpPr>
          <p:cNvPr id="440" name="Line"/>
          <p:cNvSpPr/>
          <p:nvPr/>
        </p:nvSpPr>
        <p:spPr>
          <a:xfrm flipV="1">
            <a:off x="4183469" y="1614517"/>
            <a:ext cx="1397184" cy="837648"/>
          </a:xfrm>
          <a:prstGeom prst="line">
            <a:avLst/>
          </a:prstGeom>
          <a:ln w="25400">
            <a:solidFill>
              <a:srgbClr val="F56649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1" name="But also:"/>
          <p:cNvSpPr txBox="1"/>
          <p:nvPr/>
        </p:nvSpPr>
        <p:spPr>
          <a:xfrm>
            <a:off x="4811814" y="1139136"/>
            <a:ext cx="99364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1D1C"/>
                </a:solidFill>
              </a:defRPr>
            </a:lvl1pPr>
          </a:lstStyle>
          <a:p>
            <a:pPr/>
            <a:r>
              <a:t>But also: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Nuclear data pipeline should flow in 2 directions!"/>
          <p:cNvSpPr txBox="1"/>
          <p:nvPr>
            <p:ph type="title"/>
          </p:nvPr>
        </p:nvSpPr>
        <p:spPr>
          <a:xfrm>
            <a:off x="251518" y="116632"/>
            <a:ext cx="8433425" cy="864097"/>
          </a:xfrm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pPr/>
            <a:r>
              <a:t>Nuclear data pipeline should flow in 2 directions!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Vertical nuclear data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168"/>
            </a:lvl1pPr>
          </a:lstStyle>
          <a:p>
            <a:pPr/>
            <a:r>
              <a:t>Vertical nuclear data evaluation</a:t>
            </a:r>
          </a:p>
        </p:txBody>
      </p:sp>
      <p:sp>
        <p:nvSpPr>
          <p:cNvPr id="446" name="Improve nuclear data evaluation of a particular projectile - target (- reaction) combin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1736" indent="-181736" defTabSz="484631">
              <a:spcBef>
                <a:spcPts val="300"/>
              </a:spcBef>
              <a:defRPr sz="1695"/>
            </a:pPr>
            <a:r>
              <a:t>Improve nuclear data evaluation of a particular projectile - target (- reaction) combination: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Sometimes driven by a sponsor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Sometimes driven by a new measurement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Sometimes driven by feedback from suboptimal integral validation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Hackatons needed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Frankenstein files</a:t>
            </a:r>
          </a:p>
          <a:p>
            <a:pPr lvl="2" marL="666368" indent="-181736" defTabSz="484631">
              <a:spcBef>
                <a:spcPts val="300"/>
              </a:spcBef>
              <a:defRPr sz="1695"/>
            </a:pPr>
            <a:r>
              <a:t>We should </a:t>
            </a:r>
            <a:r>
              <a:rPr>
                <a:solidFill>
                  <a:srgbClr val="CD1818"/>
                </a:solidFill>
              </a:rPr>
              <a:t>never</a:t>
            </a:r>
            <a:r>
              <a:t> throw away data which work well (although we may not remember why), often in the RR</a:t>
            </a:r>
          </a:p>
          <a:p>
            <a:pPr lvl="2" marL="666368" indent="-181736" defTabSz="484631">
              <a:spcBef>
                <a:spcPts val="300"/>
              </a:spcBef>
              <a:defRPr sz="1695"/>
            </a:pPr>
            <a:r>
              <a:t>If safe, add missing categories: emission spectra, gamma data, covariances, data above 20 MeV, etc.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Major ‘continental’ NDL’s, ENDF/B-VIII.1, JEFF-3.3, JENDL-5.0, CENDL-3.2, based on this.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Leads to currently the best nuclear data libraries for fission applications 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IAEA-INDEN wish list a good example</a:t>
            </a:r>
          </a:p>
          <a:p>
            <a:pPr lvl="1" marL="424052" indent="-181736" defTabSz="484631">
              <a:spcBef>
                <a:spcPts val="300"/>
              </a:spcBef>
              <a:buChar char="•"/>
              <a:defRPr sz="1695"/>
            </a:pPr>
            <a:r>
              <a:t>No evaluators left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Horizontal nuclear data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1520">
              <a:defRPr sz="2880"/>
            </a:lvl1pPr>
          </a:lstStyle>
          <a:p>
            <a:pPr/>
            <a:r>
              <a:t>Horizontal nuclear data evaluation</a:t>
            </a:r>
          </a:p>
        </p:txBody>
      </p:sp>
      <p:sp>
        <p:nvSpPr>
          <p:cNvPr id="449" name="Ensure a reproducible nuclear data flow with all experimental, theoretical and evaluated data directly available. Requir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2310" indent="-202310" defTabSz="539495">
              <a:spcBef>
                <a:spcPts val="400"/>
              </a:spcBef>
              <a:defRPr sz="1887"/>
            </a:pPr>
            <a:r>
              <a:t>Ensure a reproducible nuclear data flow with all experimental, theoretical and evaluated data directly available. Requires:</a:t>
            </a:r>
          </a:p>
          <a:p>
            <a:pPr lvl="1" marL="472058" indent="-202310" defTabSz="539495">
              <a:spcBef>
                <a:spcPts val="400"/>
              </a:spcBef>
              <a:buChar char="•"/>
              <a:defRPr sz="1887"/>
            </a:pPr>
            <a:r>
              <a:t>a parsed and </a:t>
            </a:r>
            <a:r>
              <a:rPr>
                <a:solidFill>
                  <a:srgbClr val="CF070C"/>
                </a:solidFill>
              </a:rPr>
              <a:t>interpreted</a:t>
            </a:r>
            <a:r>
              <a:t> EXFOR database</a:t>
            </a:r>
          </a:p>
          <a:p>
            <a:pPr lvl="1" marL="472058" indent="-202310" defTabSz="539495">
              <a:spcBef>
                <a:spcPts val="400"/>
              </a:spcBef>
              <a:buChar char="•"/>
              <a:defRPr sz="1887"/>
            </a:pPr>
            <a:r>
              <a:t>evaluated experimental databases with rich metadata:</a:t>
            </a:r>
          </a:p>
          <a:p>
            <a:pPr lvl="2" marL="741806" indent="-202310" defTabSz="539495">
              <a:spcBef>
                <a:spcPts val="400"/>
              </a:spcBef>
              <a:defRPr sz="1887"/>
            </a:pPr>
            <a:r>
              <a:t>Thermal cross sections, resonance integrals</a:t>
            </a:r>
          </a:p>
          <a:p>
            <a:pPr lvl="2" marL="741806" indent="-202310" defTabSz="539495">
              <a:spcBef>
                <a:spcPts val="400"/>
              </a:spcBef>
              <a:defRPr sz="1887"/>
            </a:pPr>
            <a:r>
              <a:t>Full resonance databases</a:t>
            </a:r>
          </a:p>
          <a:p>
            <a:pPr lvl="2" marL="741806" indent="-202310" defTabSz="539495">
              <a:spcBef>
                <a:spcPts val="400"/>
              </a:spcBef>
              <a:defRPr sz="1887"/>
            </a:pPr>
            <a:r>
              <a:t>Maxwellian cross sections (MACS), average radiative widths etc. </a:t>
            </a:r>
          </a:p>
          <a:p>
            <a:pPr lvl="1" marL="472058" indent="-202310" defTabSz="539495">
              <a:spcBef>
                <a:spcPts val="400"/>
              </a:spcBef>
              <a:buChar char="•"/>
              <a:defRPr sz="1887"/>
            </a:pPr>
            <a:r>
              <a:t>Automated non-model evaluation software for low energies</a:t>
            </a:r>
          </a:p>
          <a:p>
            <a:pPr lvl="1" marL="472058" indent="-202310" defTabSz="539495">
              <a:spcBef>
                <a:spcPts val="400"/>
              </a:spcBef>
              <a:buChar char="•"/>
              <a:defRPr sz="1887"/>
            </a:pPr>
            <a:r>
              <a:t>Full control over evaluated nuclear data libraries for optimisation, ML, plotting etc.</a:t>
            </a:r>
          </a:p>
          <a:p>
            <a:pPr lvl="1" marL="472058" indent="-202310" defTabSz="539495">
              <a:spcBef>
                <a:spcPts val="400"/>
              </a:spcBef>
              <a:buChar char="•"/>
              <a:defRPr sz="1887"/>
            </a:pPr>
            <a:r>
              <a:t>Time spent on correct retrieval of all the above should be minimal</a:t>
            </a:r>
          </a:p>
          <a:p>
            <a:pPr marL="202310" indent="-202310" defTabSz="539495">
              <a:spcBef>
                <a:spcPts val="400"/>
              </a:spcBef>
              <a:defRPr sz="1887"/>
            </a:pPr>
            <a:r>
              <a:t>Can go (far) beyond ENDF</a:t>
            </a:r>
          </a:p>
          <a:p>
            <a:pPr marL="202310" indent="-202310" defTabSz="539495">
              <a:spcBef>
                <a:spcPts val="400"/>
              </a:spcBef>
              <a:defRPr sz="1887"/>
            </a:pPr>
            <a:r>
              <a:t>TALYS code system and TENDL is based on this</a:t>
            </a:r>
          </a:p>
          <a:p>
            <a:pPr marL="202310" indent="-202310" defTabSz="539495">
              <a:spcBef>
                <a:spcPts val="400"/>
              </a:spcBef>
              <a:defRPr sz="1887">
                <a:solidFill>
                  <a:srgbClr val="C90D14"/>
                </a:solidFill>
              </a:defRPr>
            </a:pPr>
            <a:r>
              <a:t>Ideal situation: A Horizontal nuclear data approach in which vertical knowledge is inserted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Data"/>
          <p:cNvSpPr/>
          <p:nvPr/>
        </p:nvSpPr>
        <p:spPr>
          <a:xfrm>
            <a:off x="152400" y="1460500"/>
            <a:ext cx="879475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 Data</a:t>
            </a:r>
          </a:p>
        </p:txBody>
      </p:sp>
      <p:sp>
        <p:nvSpPr>
          <p:cNvPr id="452" name="Data"/>
          <p:cNvSpPr/>
          <p:nvPr/>
        </p:nvSpPr>
        <p:spPr>
          <a:xfrm>
            <a:off x="152400" y="4551889"/>
            <a:ext cx="879475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 Data</a:t>
            </a:r>
          </a:p>
        </p:txBody>
      </p:sp>
      <p:sp>
        <p:nvSpPr>
          <p:cNvPr id="453" name="Data"/>
          <p:cNvSpPr/>
          <p:nvPr/>
        </p:nvSpPr>
        <p:spPr>
          <a:xfrm>
            <a:off x="2615745" y="4551889"/>
            <a:ext cx="879476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 Data</a:t>
            </a:r>
          </a:p>
        </p:txBody>
      </p:sp>
      <p:sp>
        <p:nvSpPr>
          <p:cNvPr id="454" name="Data"/>
          <p:cNvSpPr/>
          <p:nvPr/>
        </p:nvSpPr>
        <p:spPr>
          <a:xfrm>
            <a:off x="5189063" y="4551889"/>
            <a:ext cx="879476" cy="82822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FFFFFF"/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 Data</a:t>
            </a:r>
          </a:p>
        </p:txBody>
      </p:sp>
      <p:sp>
        <p:nvSpPr>
          <p:cNvPr id="455" name="Super code"/>
          <p:cNvSpPr/>
          <p:nvPr/>
        </p:nvSpPr>
        <p:spPr>
          <a:xfrm>
            <a:off x="2053660" y="1239614"/>
            <a:ext cx="1270001" cy="127000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169332"/>
                  <a:lumOff val="11466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Super code</a:t>
            </a:r>
          </a:p>
        </p:txBody>
      </p:sp>
      <p:sp>
        <p:nvSpPr>
          <p:cNvPr id="456" name="Code"/>
          <p:cNvSpPr/>
          <p:nvPr/>
        </p:nvSpPr>
        <p:spPr>
          <a:xfrm>
            <a:off x="1253883" y="4393144"/>
            <a:ext cx="1139854" cy="1145719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169332"/>
                  <a:lumOff val="11466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457" name="Code"/>
          <p:cNvSpPr/>
          <p:nvPr/>
        </p:nvSpPr>
        <p:spPr>
          <a:xfrm>
            <a:off x="3744722" y="4393144"/>
            <a:ext cx="1139854" cy="1145719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169332"/>
                  <a:lumOff val="11466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458" name="Code"/>
          <p:cNvSpPr/>
          <p:nvPr/>
        </p:nvSpPr>
        <p:spPr>
          <a:xfrm>
            <a:off x="6440894" y="4393144"/>
            <a:ext cx="1139854" cy="1145719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169332"/>
                  <a:lumOff val="11466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/>
            <a:r>
              <a:t>Code</a:t>
            </a:r>
          </a:p>
        </p:txBody>
      </p:sp>
      <p:sp>
        <p:nvSpPr>
          <p:cNvPr id="459" name="User"/>
          <p:cNvSpPr txBox="1"/>
          <p:nvPr/>
        </p:nvSpPr>
        <p:spPr>
          <a:xfrm>
            <a:off x="4278607" y="1689196"/>
            <a:ext cx="58678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70808"/>
                </a:solidFill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460" name="User"/>
          <p:cNvSpPr txBox="1"/>
          <p:nvPr/>
        </p:nvSpPr>
        <p:spPr>
          <a:xfrm>
            <a:off x="8551703" y="4780585"/>
            <a:ext cx="58678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20202"/>
                </a:solidFill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461" name="Line"/>
          <p:cNvSpPr/>
          <p:nvPr/>
        </p:nvSpPr>
        <p:spPr>
          <a:xfrm>
            <a:off x="1090330" y="1874614"/>
            <a:ext cx="904876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2" name="Line"/>
          <p:cNvSpPr/>
          <p:nvPr/>
        </p:nvSpPr>
        <p:spPr>
          <a:xfrm>
            <a:off x="3382115" y="1874614"/>
            <a:ext cx="904876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3" name="Line"/>
          <p:cNvSpPr/>
          <p:nvPr/>
        </p:nvSpPr>
        <p:spPr>
          <a:xfrm>
            <a:off x="1013931" y="4966003"/>
            <a:ext cx="342791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4" name="Line"/>
          <p:cNvSpPr/>
          <p:nvPr/>
        </p:nvSpPr>
        <p:spPr>
          <a:xfrm>
            <a:off x="6083321" y="4966003"/>
            <a:ext cx="342791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5" name="Line"/>
          <p:cNvSpPr/>
          <p:nvPr/>
        </p:nvSpPr>
        <p:spPr>
          <a:xfrm>
            <a:off x="4913938" y="4966003"/>
            <a:ext cx="342791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6" name="Line"/>
          <p:cNvSpPr/>
          <p:nvPr/>
        </p:nvSpPr>
        <p:spPr>
          <a:xfrm>
            <a:off x="3447200" y="4966003"/>
            <a:ext cx="342791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7" name="Line"/>
          <p:cNvSpPr/>
          <p:nvPr/>
        </p:nvSpPr>
        <p:spPr>
          <a:xfrm>
            <a:off x="2372976" y="4966003"/>
            <a:ext cx="342791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8" name="Line"/>
          <p:cNvSpPr/>
          <p:nvPr/>
        </p:nvSpPr>
        <p:spPr>
          <a:xfrm>
            <a:off x="7601073" y="4966003"/>
            <a:ext cx="904876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9" name="Line"/>
          <p:cNvSpPr/>
          <p:nvPr/>
        </p:nvSpPr>
        <p:spPr>
          <a:xfrm>
            <a:off x="510437" y="5456267"/>
            <a:ext cx="547008" cy="547008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0" name="User"/>
          <p:cNvSpPr txBox="1"/>
          <p:nvPr/>
        </p:nvSpPr>
        <p:spPr>
          <a:xfrm>
            <a:off x="1130913" y="5894187"/>
            <a:ext cx="58678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20202"/>
                </a:solidFill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471" name="Line"/>
          <p:cNvSpPr/>
          <p:nvPr/>
        </p:nvSpPr>
        <p:spPr>
          <a:xfrm>
            <a:off x="2921575" y="5456267"/>
            <a:ext cx="547009" cy="547008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2" name="Line"/>
          <p:cNvSpPr/>
          <p:nvPr/>
        </p:nvSpPr>
        <p:spPr>
          <a:xfrm>
            <a:off x="5556904" y="5456267"/>
            <a:ext cx="547009" cy="547008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3" name="User"/>
          <p:cNvSpPr txBox="1"/>
          <p:nvPr/>
        </p:nvSpPr>
        <p:spPr>
          <a:xfrm>
            <a:off x="6114950" y="5894187"/>
            <a:ext cx="58678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20202"/>
                </a:solidFill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474" name="User"/>
          <p:cNvSpPr txBox="1"/>
          <p:nvPr/>
        </p:nvSpPr>
        <p:spPr>
          <a:xfrm>
            <a:off x="3541160" y="5894187"/>
            <a:ext cx="58678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20202"/>
                </a:solidFill>
              </a:defRPr>
            </a:lvl1pPr>
          </a:lstStyle>
          <a:p>
            <a:pPr/>
            <a:r>
              <a:t>User</a:t>
            </a:r>
          </a:p>
        </p:txBody>
      </p:sp>
      <p:sp>
        <p:nvSpPr>
          <p:cNvPr id="475" name="Versus"/>
          <p:cNvSpPr txBox="1"/>
          <p:nvPr/>
        </p:nvSpPr>
        <p:spPr>
          <a:xfrm>
            <a:off x="2984051" y="3154682"/>
            <a:ext cx="1269089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>
                <a:solidFill>
                  <a:srgbClr val="FF2133"/>
                </a:solidFill>
              </a:defRPr>
            </a:lvl1pPr>
          </a:lstStyle>
          <a:p>
            <a:pPr/>
            <a:r>
              <a:t>Versus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