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1336" r:id="rId2"/>
    <p:sldId id="1337" r:id="rId3"/>
    <p:sldId id="1494" r:id="rId4"/>
    <p:sldId id="1495" r:id="rId5"/>
    <p:sldId id="1402" r:id="rId6"/>
    <p:sldId id="1468" r:id="rId7"/>
    <p:sldId id="1496" r:id="rId8"/>
    <p:sldId id="1497" r:id="rId9"/>
    <p:sldId id="1498" r:id="rId10"/>
    <p:sldId id="1500" r:id="rId11"/>
    <p:sldId id="1506" r:id="rId12"/>
    <p:sldId id="1499" r:id="rId13"/>
    <p:sldId id="1470" r:id="rId14"/>
    <p:sldId id="1474" r:id="rId15"/>
    <p:sldId id="1502" r:id="rId16"/>
    <p:sldId id="1501" r:id="rId17"/>
    <p:sldId id="1503" r:id="rId18"/>
    <p:sldId id="1504" r:id="rId19"/>
    <p:sldId id="1488" r:id="rId20"/>
    <p:sldId id="1505" r:id="rId21"/>
    <p:sldId id="1507" r:id="rId22"/>
    <p:sldId id="1509" r:id="rId23"/>
    <p:sldId id="362" r:id="rId24"/>
  </p:sldIdLst>
  <p:sldSz cx="12192000" cy="6858000"/>
  <p:notesSz cx="6797675" cy="9928225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13BA"/>
    <a:srgbClr val="034C9C"/>
    <a:srgbClr val="0808F8"/>
    <a:srgbClr val="0000FF"/>
    <a:srgbClr val="F5E4D0"/>
    <a:srgbClr val="EBFFFF"/>
    <a:srgbClr val="E6F1FE"/>
    <a:srgbClr val="5B9BD5"/>
    <a:srgbClr val="5878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57" autoAdjust="0"/>
  </p:normalViewPr>
  <p:slideViewPr>
    <p:cSldViewPr showGuides="1">
      <p:cViewPr varScale="1">
        <p:scale>
          <a:sx n="82" d="100"/>
          <a:sy n="82" d="100"/>
        </p:scale>
        <p:origin x="572" y="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E67DF-6C27-47BD-BE5E-7523B3643BFA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128A7-F151-4B2F-A608-A172947F52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211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128A7-F151-4B2F-A608-A172947F522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513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128A7-F151-4B2F-A608-A172947F522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99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128A7-F151-4B2F-A608-A172947F522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212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128A7-F151-4B2F-A608-A172947F522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606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128A7-F151-4B2F-A608-A172947F522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96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59E54-25B2-B0C4-E2FE-B6CB24D51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496273-EDFD-B3B6-84A2-E2D53348CB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E4CC904-CCB3-7D3D-4709-C474D04A4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9219D9-E5B8-407F-A204-C8A8A8F67B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128A7-F151-4B2F-A608-A172947F522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719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A7D6C-E8A8-CA89-C169-5032F400B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6C78838-C961-E5A4-E84A-BC3D0ACE40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13E72A4-9166-8A20-1864-32DF125A7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C26FFC4-D03F-5850-7F20-C5A2F7EF1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128A7-F151-4B2F-A608-A172947F522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106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81858-B4FA-3643-CAD5-79F0E58AE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73CA6AC-157A-BD10-EABD-CC0A074814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3E823C9-87E5-F0EF-22B5-4DF2CE26B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0B57F2-B419-D287-4981-DDEBEB1107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128A7-F151-4B2F-A608-A172947F522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78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128A7-F151-4B2F-A608-A172947F522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14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 userDrawn="1"/>
        </p:nvGrpSpPr>
        <p:grpSpPr>
          <a:xfrm>
            <a:off x="2135560" y="1216848"/>
            <a:ext cx="7463681" cy="4801271"/>
            <a:chOff x="2033987" y="1108763"/>
            <a:chExt cx="7463681" cy="4801271"/>
          </a:xfrm>
        </p:grpSpPr>
        <p:pic>
          <p:nvPicPr>
            <p:cNvPr id="71" name="图片 70"/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20" r="2134"/>
            <a:stretch>
              <a:fillRect/>
            </a:stretch>
          </p:blipFill>
          <p:spPr>
            <a:xfrm>
              <a:off x="2639616" y="4581829"/>
              <a:ext cx="6711182" cy="991532"/>
            </a:xfrm>
            <a:prstGeom prst="rect">
              <a:avLst/>
            </a:prstGeom>
          </p:spPr>
        </p:pic>
        <p:grpSp>
          <p:nvGrpSpPr>
            <p:cNvPr id="72" name="组合 71"/>
            <p:cNvGrpSpPr/>
            <p:nvPr userDrawn="1"/>
          </p:nvGrpSpPr>
          <p:grpSpPr>
            <a:xfrm>
              <a:off x="2033987" y="1108763"/>
              <a:ext cx="7463681" cy="4801271"/>
              <a:chOff x="2231478" y="1230056"/>
              <a:chExt cx="7504179" cy="5193032"/>
            </a:xfrm>
          </p:grpSpPr>
          <p:pic>
            <p:nvPicPr>
              <p:cNvPr id="73" name="图片 72"/>
              <p:cNvPicPr>
                <a:picLocks noChangeAspect="1"/>
              </p:cNvPicPr>
              <p:nvPr userDrawn="1"/>
            </p:nvPicPr>
            <p:blipFill rotWithShape="1"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401"/>
              <a:stretch>
                <a:fillRect/>
              </a:stretch>
            </p:blipFill>
            <p:spPr>
              <a:xfrm>
                <a:off x="2448674" y="1230056"/>
                <a:ext cx="6256015" cy="4011564"/>
              </a:xfrm>
              <a:prstGeom prst="rect">
                <a:avLst/>
              </a:prstGeom>
            </p:spPr>
          </p:pic>
          <p:sp>
            <p:nvSpPr>
              <p:cNvPr id="74" name="矩形 73"/>
              <p:cNvSpPr/>
              <p:nvPr userDrawn="1"/>
            </p:nvSpPr>
            <p:spPr>
              <a:xfrm>
                <a:off x="2231478" y="1364087"/>
                <a:ext cx="7504179" cy="5059001"/>
              </a:xfrm>
              <a:prstGeom prst="rect">
                <a:avLst/>
              </a:prstGeom>
              <a:solidFill>
                <a:schemeClr val="bg1"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13" name="矩形 12"/>
          <p:cNvSpPr/>
          <p:nvPr userDrawn="1"/>
        </p:nvSpPr>
        <p:spPr>
          <a:xfrm>
            <a:off x="3503711" y="-1222"/>
            <a:ext cx="8688287" cy="7608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0" y="0"/>
            <a:ext cx="3034083" cy="7695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3111149" y="-935"/>
            <a:ext cx="119215" cy="7695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3307430" y="2734"/>
            <a:ext cx="119215" cy="7695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Picture 2" descr="C:\Users\w\Desktop\日常\新版院标--透明.png"/>
          <p:cNvPicPr>
            <a:picLocks noChangeAspect="1" noChangeArrowheads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" y="37134"/>
            <a:ext cx="2873411" cy="68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5877"/>
            <a:ext cx="12192000" cy="482123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0" y="6399820"/>
            <a:ext cx="12192000" cy="45544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中国核数据中心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76" y="6378829"/>
            <a:ext cx="873355" cy="4791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39361" y="0"/>
            <a:ext cx="1679781" cy="12602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515262" y="0"/>
            <a:ext cx="1915046" cy="1260292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5329" r="4309" b="6439"/>
          <a:stretch>
            <a:fillRect/>
          </a:stretch>
        </p:blipFill>
        <p:spPr bwMode="auto">
          <a:xfrm>
            <a:off x="-1" y="-3209"/>
            <a:ext cx="1947911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.jpeg" descr="image.jpe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275434" y="-330175"/>
            <a:ext cx="1260000" cy="191504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9" name="图片 8"/>
          <p:cNvPicPr/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388556" y="2125"/>
            <a:ext cx="2196000" cy="126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9572252" y="-2220"/>
            <a:ext cx="2618161" cy="12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921666" y="610104"/>
            <a:ext cx="9070878" cy="5051144"/>
            <a:chOff x="2408245" y="1196752"/>
            <a:chExt cx="7573955" cy="4132292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245" y="1196752"/>
              <a:ext cx="7573955" cy="4011563"/>
            </a:xfrm>
            <a:prstGeom prst="rect">
              <a:avLst/>
            </a:prstGeom>
          </p:spPr>
        </p:pic>
        <p:sp>
          <p:nvSpPr>
            <p:cNvPr id="4" name="矩形 3"/>
            <p:cNvSpPr/>
            <p:nvPr userDrawn="1"/>
          </p:nvSpPr>
          <p:spPr>
            <a:xfrm>
              <a:off x="2448069" y="1224588"/>
              <a:ext cx="7504179" cy="4104456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r="26431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5877"/>
            <a:ext cx="12192000" cy="4821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-30" r="138" b="12611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93122" y="0"/>
            <a:ext cx="1915046" cy="1260292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5329" r="4309" b="6439"/>
          <a:stretch>
            <a:fillRect/>
          </a:stretch>
        </p:blipFill>
        <p:spPr bwMode="auto">
          <a:xfrm>
            <a:off x="-2" y="-3209"/>
            <a:ext cx="1899591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.jpeg" descr="image.jpe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204221" y="-327523"/>
            <a:ext cx="1260000" cy="191504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" name="图片 18"/>
          <p:cNvPicPr/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572408" y="2125"/>
            <a:ext cx="2233744" cy="1260000"/>
          </a:xfrm>
          <a:prstGeom prst="rect">
            <a:avLst/>
          </a:prstGeom>
        </p:spPr>
      </p:pic>
      <p:pic>
        <p:nvPicPr>
          <p:cNvPr id="20" name="图片 19"/>
          <p:cNvPicPr/>
          <p:nvPr userDrawn="1"/>
        </p:nvPicPr>
        <p:blipFill>
          <a:blip r:embed="rId7" cstate="print"/>
          <a:stretch>
            <a:fillRect/>
          </a:stretch>
        </p:blipFill>
        <p:spPr>
          <a:xfrm>
            <a:off x="9768680" y="-2220"/>
            <a:ext cx="2448000" cy="1260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3791943" y="-1"/>
            <a:ext cx="1944017" cy="126568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-30" r="138" b="12611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-48739"/>
            <a:ext cx="12192000" cy="68580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5E22C6C-4B17-F4F4-E342-59A2CE9B49CB}"/>
              </a:ext>
            </a:extLst>
          </p:cNvPr>
          <p:cNvSpPr/>
          <p:nvPr userDrawn="1"/>
        </p:nvSpPr>
        <p:spPr>
          <a:xfrm>
            <a:off x="1" y="-1222"/>
            <a:ext cx="12191998" cy="7608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 descr="C:\Users\w\Desktop\日常\新版院标--透明.png">
            <a:extLst>
              <a:ext uri="{FF2B5EF4-FFF2-40B4-BE49-F238E27FC236}">
                <a16:creationId xmlns:a16="http://schemas.microsoft.com/office/drawing/2014/main" id="{12AFDCD5-BFF6-A579-7904-844711C9EB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2" y="32704"/>
            <a:ext cx="2873411" cy="68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367C152-A1F0-FC07-9546-C89FB8AD96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588" y="48738"/>
            <a:ext cx="2736582" cy="68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2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-30" r="138" b="12611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36780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21020-7931-4610-B95E-80A53469F597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6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2"/>
          <p:cNvGrpSpPr/>
          <p:nvPr/>
        </p:nvGrpSpPr>
        <p:grpSpPr>
          <a:xfrm>
            <a:off x="2351582" y="4093680"/>
            <a:ext cx="7056786" cy="1800197"/>
            <a:chOff x="654087" y="1854381"/>
            <a:chExt cx="2178608" cy="544042"/>
          </a:xfrm>
        </p:grpSpPr>
        <p:sp>
          <p:nvSpPr>
            <p:cNvPr id="54" name="矩形: 圆角 53"/>
            <p:cNvSpPr/>
            <p:nvPr/>
          </p:nvSpPr>
          <p:spPr>
            <a:xfrm>
              <a:off x="654087" y="1854381"/>
              <a:ext cx="2178608" cy="54404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JIN </a:t>
              </a:r>
              <a:r>
                <a:rPr lang="en-US" altLang="zh-CN" sz="24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Yongli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  WU </a:t>
              </a:r>
              <a:r>
                <a:rPr lang="en-US" altLang="zh-CN" sz="24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Xiaofei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endPara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China Nuclear Data Center</a:t>
              </a:r>
            </a:p>
            <a:p>
              <a:pPr algn="ctr">
                <a:defRPr/>
              </a:pP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China Institute of Atomic Energy</a:t>
              </a:r>
            </a:p>
            <a:p>
              <a:pPr algn="ctr">
                <a:defRPr/>
              </a:pP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副标题 16"/>
            <p:cNvSpPr txBox="1"/>
            <p:nvPr/>
          </p:nvSpPr>
          <p:spPr>
            <a:xfrm>
              <a:off x="816257" y="1958504"/>
              <a:ext cx="33" cy="333407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1800" b="0" kern="1200" dirty="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ea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28" name="直接连接符 27"/>
          <p:cNvCxnSpPr/>
          <p:nvPr/>
        </p:nvCxnSpPr>
        <p:spPr>
          <a:xfrm>
            <a:off x="659396" y="3672899"/>
            <a:ext cx="10873208" cy="0"/>
          </a:xfrm>
          <a:prstGeom prst="line">
            <a:avLst/>
          </a:prstGeom>
          <a:ln w="76200" cmpd="thinThick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659396" y="3816915"/>
            <a:ext cx="10873208" cy="0"/>
          </a:xfrm>
          <a:prstGeom prst="line">
            <a:avLst/>
          </a:prstGeom>
          <a:ln w="76200" cmpd="thinThick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54100" y="1116279"/>
            <a:ext cx="11868151" cy="2616097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en-US" altLang="zh-CN" sz="5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Nuclear Data Service System of the China Nuclear Data Center (NDS-C)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1CC88F2-4C08-2077-8B6B-F9F00ED898BF}"/>
              </a:ext>
            </a:extLst>
          </p:cNvPr>
          <p:cNvSpPr txBox="1"/>
          <p:nvPr/>
        </p:nvSpPr>
        <p:spPr>
          <a:xfrm>
            <a:off x="6744072" y="6044854"/>
            <a:ext cx="424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11 Nov.-15 Nov.</a:t>
            </a:r>
            <a:r>
              <a:rPr lang="zh-CN" altLang="en-US" b="1" dirty="0">
                <a:latin typeface="Cambria Math" panose="02040503050406030204" pitchFamily="18" charset="0"/>
              </a:rPr>
              <a:t>，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2024, Vienna,  Austria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0C84AB2-888E-CB0B-BECE-D071A1D0D4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36360" y="6467919"/>
            <a:ext cx="2743200" cy="365125"/>
          </a:xfrm>
        </p:spPr>
        <p:txBody>
          <a:bodyPr/>
          <a:lstStyle/>
          <a:p>
            <a:pPr algn="r"/>
            <a:fld id="{40321020-7931-4610-B95E-80A53469F597}" type="slidenum">
              <a:rPr lang="zh-CN" altLang="en-US" sz="1800" b="1" smtClean="0">
                <a:solidFill>
                  <a:srgbClr val="FF0000"/>
                </a:solidFill>
              </a:rPr>
              <a:pPr algn="r"/>
              <a:t>1</a:t>
            </a:fld>
            <a:endParaRPr lang="zh-CN" alt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47919-86F9-0EE8-742D-9B776250D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B99341CC-5411-A96D-A8F3-C0043018ADC2}"/>
              </a:ext>
            </a:extLst>
          </p:cNvPr>
          <p:cNvSpPr txBox="1">
            <a:spLocks/>
          </p:cNvSpPr>
          <p:nvPr/>
        </p:nvSpPr>
        <p:spPr>
          <a:xfrm>
            <a:off x="119180" y="5534178"/>
            <a:ext cx="10369308" cy="911347"/>
          </a:xfrm>
          <a:prstGeom prst="rect">
            <a:avLst/>
          </a:prstGeom>
        </p:spPr>
        <p:txBody>
          <a:bodyPr lIns="119137" tIns="59569" rIns="119137" bIns="59569"/>
          <a:lstStyle/>
          <a:p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A0210EDB-2D16-4031-FAD4-C9BE4639A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11357" r="9378" b="2317"/>
          <a:stretch/>
        </p:blipFill>
        <p:spPr bwMode="auto">
          <a:xfrm>
            <a:off x="0" y="1004661"/>
            <a:ext cx="5231904" cy="42048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0C3CCCB5-DFA8-66CA-998D-7871DAC3842E}"/>
              </a:ext>
            </a:extLst>
          </p:cNvPr>
          <p:cNvSpPr/>
          <p:nvPr/>
        </p:nvSpPr>
        <p:spPr>
          <a:xfrm>
            <a:off x="119180" y="5789796"/>
            <a:ext cx="11527106" cy="40011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Improve Fe-0 Data for Radiation Shield Design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FE9105-9AA8-6227-E5F1-22CCDAE04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945" y="1008929"/>
            <a:ext cx="7014148" cy="419631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F0358EB-3793-5877-BBE5-315F7D56B254}"/>
              </a:ext>
            </a:extLst>
          </p:cNvPr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 Examples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D1B878F9-3E4C-5A16-7D7A-A1CD2252F8A0}"/>
              </a:ext>
            </a:extLst>
          </p:cNvPr>
          <p:cNvSpPr txBox="1">
            <a:spLocks/>
          </p:cNvSpPr>
          <p:nvPr/>
        </p:nvSpPr>
        <p:spPr>
          <a:xfrm>
            <a:off x="10992544" y="6467919"/>
            <a:ext cx="1087016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10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AEC6BA6-4D98-D0CF-6C0A-B16AE05FB064}"/>
              </a:ext>
            </a:extLst>
          </p:cNvPr>
          <p:cNvSpPr txBox="1"/>
          <p:nvPr/>
        </p:nvSpPr>
        <p:spPr>
          <a:xfrm>
            <a:off x="3063341" y="6372947"/>
            <a:ext cx="5968421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http://www.nuclear.csdb.cn/ndplot/</a:t>
            </a:r>
            <a:endParaRPr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0395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D8507-0706-4F75-7095-611A22F0F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B58F37B-CF7B-ADA2-5914-4A60E0718C38}"/>
              </a:ext>
            </a:extLst>
          </p:cNvPr>
          <p:cNvSpPr txBox="1">
            <a:spLocks/>
          </p:cNvSpPr>
          <p:nvPr/>
        </p:nvSpPr>
        <p:spPr>
          <a:xfrm>
            <a:off x="119180" y="5534178"/>
            <a:ext cx="10369308" cy="911347"/>
          </a:xfrm>
          <a:prstGeom prst="rect">
            <a:avLst/>
          </a:prstGeom>
        </p:spPr>
        <p:txBody>
          <a:bodyPr lIns="119137" tIns="59569" rIns="119137" bIns="59569"/>
          <a:lstStyle/>
          <a:p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C22E17D-8F5E-1ADA-6C78-C46B21799BB0}"/>
              </a:ext>
            </a:extLst>
          </p:cNvPr>
          <p:cNvSpPr/>
          <p:nvPr/>
        </p:nvSpPr>
        <p:spPr>
          <a:xfrm>
            <a:off x="407368" y="5816239"/>
            <a:ext cx="11449272" cy="40011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U-233(n, abs),ALF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3FD7697-7B51-C156-5B85-C80B6FE50D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40" t="24150" r="7190" b="36208"/>
          <a:stretch/>
        </p:blipFill>
        <p:spPr>
          <a:xfrm>
            <a:off x="191344" y="1107006"/>
            <a:ext cx="6499951" cy="42290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C61F943-D011-140B-2C13-0A11C2D91AF0}"/>
              </a:ext>
            </a:extLst>
          </p:cNvPr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 Examples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096AEBE6-3E08-8AFA-4B50-B75B0A30FC9A}"/>
              </a:ext>
            </a:extLst>
          </p:cNvPr>
          <p:cNvSpPr txBox="1">
            <a:spLocks/>
          </p:cNvSpPr>
          <p:nvPr/>
        </p:nvSpPr>
        <p:spPr>
          <a:xfrm>
            <a:off x="11352584" y="6467919"/>
            <a:ext cx="726976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11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878717A-AD38-1D6D-21AD-7128828DF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981" y="849542"/>
            <a:ext cx="5136773" cy="479715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E7D85E8-9F6D-E193-B72A-C42A362A1636}"/>
              </a:ext>
            </a:extLst>
          </p:cNvPr>
          <p:cNvSpPr txBox="1"/>
          <p:nvPr/>
        </p:nvSpPr>
        <p:spPr>
          <a:xfrm>
            <a:off x="3063341" y="6372947"/>
            <a:ext cx="5968421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http://www.nuclear.csdb.cn/ndplot/</a:t>
            </a:r>
            <a:endParaRPr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0898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ABA0A-D9C3-0E1E-7BE1-4168DF231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FDD5A8F-ED8B-032D-5CC4-4C861CEC25BB}"/>
              </a:ext>
            </a:extLst>
          </p:cNvPr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 Examples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6F76B986-1CCE-FF81-8114-EB9AA5719255}"/>
              </a:ext>
            </a:extLst>
          </p:cNvPr>
          <p:cNvSpPr txBox="1">
            <a:spLocks/>
          </p:cNvSpPr>
          <p:nvPr/>
        </p:nvSpPr>
        <p:spPr>
          <a:xfrm>
            <a:off x="119180" y="5534178"/>
            <a:ext cx="10369308" cy="911347"/>
          </a:xfrm>
          <a:prstGeom prst="rect">
            <a:avLst/>
          </a:prstGeom>
        </p:spPr>
        <p:txBody>
          <a:bodyPr lIns="119137" tIns="59569" rIns="119137" bIns="59569"/>
          <a:lstStyle/>
          <a:p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D6C27D6-B220-8928-6187-0F916B70ADEE}"/>
              </a:ext>
            </a:extLst>
          </p:cNvPr>
          <p:cNvSpPr/>
          <p:nvPr/>
        </p:nvSpPr>
        <p:spPr>
          <a:xfrm>
            <a:off x="226600" y="5513565"/>
            <a:ext cx="5005303" cy="70788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Comparison of the gamma production cross sections Cu-63(</a:t>
            </a:r>
            <a:r>
              <a:rPr lang="en-US" altLang="zh-CN"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n,n’g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D1AF878-239A-9A40-3A6B-3C2C0FB03C40}"/>
              </a:ext>
            </a:extLst>
          </p:cNvPr>
          <p:cNvSpPr/>
          <p:nvPr/>
        </p:nvSpPr>
        <p:spPr>
          <a:xfrm>
            <a:off x="5663952" y="5534178"/>
            <a:ext cx="5801575" cy="70788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Deviation to ENDF/BVIII.1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Pu-239(</a:t>
            </a:r>
            <a:r>
              <a:rPr lang="en-US" altLang="zh-CN"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n,f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514056-9EA3-69B0-75DB-129C4E6D9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76" y="801175"/>
            <a:ext cx="4135056" cy="4692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62CA17B-3C3D-7251-9375-75CBF5D14B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216" b="21797"/>
          <a:stretch/>
        </p:blipFill>
        <p:spPr>
          <a:xfrm>
            <a:off x="4943872" y="1052737"/>
            <a:ext cx="6467008" cy="4409214"/>
          </a:xfrm>
          <a:prstGeom prst="rect">
            <a:avLst/>
          </a:prstGeom>
        </p:spPr>
      </p:pic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ACD86A67-8296-79F5-2CE2-0FA9F53AA464}"/>
              </a:ext>
            </a:extLst>
          </p:cNvPr>
          <p:cNvSpPr txBox="1">
            <a:spLocks/>
          </p:cNvSpPr>
          <p:nvPr/>
        </p:nvSpPr>
        <p:spPr>
          <a:xfrm>
            <a:off x="11410880" y="6467919"/>
            <a:ext cx="66868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12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412C616-CD3F-1220-3253-98E817363AE0}"/>
              </a:ext>
            </a:extLst>
          </p:cNvPr>
          <p:cNvSpPr txBox="1"/>
          <p:nvPr/>
        </p:nvSpPr>
        <p:spPr>
          <a:xfrm>
            <a:off x="3063341" y="6372947"/>
            <a:ext cx="5968421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http://www.nuclear.csdb.cn/ndplot/</a:t>
            </a:r>
            <a:endParaRPr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70284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52E39A-1A55-63FB-3B8F-C11F69A85AC0}"/>
              </a:ext>
            </a:extLst>
          </p:cNvPr>
          <p:cNvSpPr txBox="1">
            <a:spLocks/>
          </p:cNvSpPr>
          <p:nvPr/>
        </p:nvSpPr>
        <p:spPr>
          <a:xfrm>
            <a:off x="94732" y="903380"/>
            <a:ext cx="6215582" cy="576000"/>
          </a:xfrm>
          <a:prstGeom prst="rect">
            <a:avLst/>
          </a:prstGeom>
        </p:spPr>
        <p:txBody>
          <a:bodyPr lIns="119137" tIns="59569" rIns="119137" bIns="59569"/>
          <a:lstStyle/>
          <a:p>
            <a:endParaRPr lang="zh-CN" altLang="en-US" sz="28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5B626CA-D953-A3B4-379C-DB15EDD4AAA8}"/>
              </a:ext>
            </a:extLst>
          </p:cNvPr>
          <p:cNvSpPr/>
          <p:nvPr/>
        </p:nvSpPr>
        <p:spPr>
          <a:xfrm>
            <a:off x="7079432" y="1755198"/>
            <a:ext cx="5112568" cy="3702051"/>
          </a:xfrm>
          <a:prstGeom prst="rect">
            <a:avLst/>
          </a:prstGeom>
        </p:spPr>
        <p:txBody>
          <a:bodyPr wrap="square" lIns="119137" tIns="59569" rIns="119137" bIns="59569">
            <a:spAutoFit/>
          </a:bodyPr>
          <a:lstStyle/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0613BA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Correlation coefficient Matrix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0613BA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2D</a:t>
            </a:r>
            <a:r>
              <a:rPr lang="zh-CN" altLang="en-US" sz="2400" b="1" dirty="0">
                <a:solidFill>
                  <a:srgbClr val="0613BA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、</a:t>
            </a:r>
            <a:r>
              <a:rPr lang="en-US" altLang="zh-CN" sz="2400" b="1" dirty="0">
                <a:solidFill>
                  <a:srgbClr val="0613BA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3D 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0613BA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covariance matrix</a:t>
            </a:r>
          </a:p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0613BA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cross-sections with standard deviation</a:t>
            </a:r>
            <a:endParaRPr lang="zh-CN" altLang="en-US" sz="2400" b="1" dirty="0">
              <a:solidFill>
                <a:srgbClr val="0613BA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6A340D5-AA38-9367-D1F2-A4C8464AB74E}"/>
              </a:ext>
            </a:extLst>
          </p:cNvPr>
          <p:cNvSpPr/>
          <p:nvPr/>
        </p:nvSpPr>
        <p:spPr>
          <a:xfrm>
            <a:off x="1703512" y="5954620"/>
            <a:ext cx="6809707" cy="428078"/>
          </a:xfrm>
          <a:prstGeom prst="rect">
            <a:avLst/>
          </a:prstGeom>
        </p:spPr>
        <p:txBody>
          <a:bodyPr wrap="none" lIns="119137" tIns="59569" rIns="119137" bIns="59569">
            <a:spAutoFit/>
          </a:bodyPr>
          <a:lstStyle/>
          <a:p>
            <a:pPr lvl="0"/>
            <a:r>
              <a:rPr lang="en-US" alt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itchFamily="18" charset="0"/>
              </a:rPr>
              <a:t>Gd-155(n,2n)</a:t>
            </a:r>
            <a:r>
              <a:rPr lang="zh-CN" altLang="en-US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itchFamily="18" charset="0"/>
              </a:rPr>
              <a:t>vs.</a:t>
            </a:r>
            <a:r>
              <a:rPr lang="zh-CN" altLang="en-US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itchFamily="18" charset="0"/>
              </a:rPr>
              <a:t>Gd-155(n,2n)</a:t>
            </a:r>
            <a:r>
              <a:rPr lang="zh-CN" altLang="en-US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itchFamily="18" charset="0"/>
              </a:rPr>
              <a:t>from ENDF/B-VIII.0 </a:t>
            </a:r>
            <a:endParaRPr lang="zh-CN" altLang="en-US" sz="20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2" y="1443282"/>
            <a:ext cx="6890657" cy="432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C0FCB730-AD3A-5899-8126-EEF8E0A996B4}"/>
              </a:ext>
            </a:extLst>
          </p:cNvPr>
          <p:cNvSpPr txBox="1">
            <a:spLocks/>
          </p:cNvSpPr>
          <p:nvPr/>
        </p:nvSpPr>
        <p:spPr>
          <a:xfrm>
            <a:off x="8847" y="791127"/>
            <a:ext cx="6215582" cy="576000"/>
          </a:xfrm>
          <a:prstGeom prst="rect">
            <a:avLst/>
          </a:prstGeom>
        </p:spPr>
        <p:txBody>
          <a:bodyPr lIns="119137" tIns="59569" rIns="119137" bIns="59569"/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CovPlot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528786-A438-943C-A4A4-104494E2726E}"/>
              </a:ext>
            </a:extLst>
          </p:cNvPr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 Examples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D5152DE-3B29-1A6F-C275-2B49F3D6777A}"/>
              </a:ext>
            </a:extLst>
          </p:cNvPr>
          <p:cNvSpPr txBox="1">
            <a:spLocks/>
          </p:cNvSpPr>
          <p:nvPr/>
        </p:nvSpPr>
        <p:spPr>
          <a:xfrm>
            <a:off x="11208568" y="6467919"/>
            <a:ext cx="870992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13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9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A66B7700-6390-C13B-8ADC-794D0D3C9506}"/>
              </a:ext>
            </a:extLst>
          </p:cNvPr>
          <p:cNvSpPr txBox="1">
            <a:spLocks/>
          </p:cNvSpPr>
          <p:nvPr/>
        </p:nvSpPr>
        <p:spPr>
          <a:xfrm>
            <a:off x="8847" y="791127"/>
            <a:ext cx="6215582" cy="576000"/>
          </a:xfrm>
          <a:prstGeom prst="rect">
            <a:avLst/>
          </a:prstGeom>
        </p:spPr>
        <p:txBody>
          <a:bodyPr lIns="119137" tIns="59569" rIns="119137" bIns="59569"/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BatchPlot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FD0965-52B8-E4B5-895D-E890FF065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" y="2276872"/>
            <a:ext cx="9646591" cy="413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33B0944-84B4-0DD6-97C0-F000733A5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848" y="1128291"/>
            <a:ext cx="6414062" cy="45101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右箭头 20">
            <a:extLst>
              <a:ext uri="{FF2B5EF4-FFF2-40B4-BE49-F238E27FC236}">
                <a16:creationId xmlns:a16="http://schemas.microsoft.com/office/drawing/2014/main" id="{7BA1AE3B-9E2C-E453-BDBC-61EA3FE8A2E0}"/>
              </a:ext>
            </a:extLst>
          </p:cNvPr>
          <p:cNvSpPr/>
          <p:nvPr/>
        </p:nvSpPr>
        <p:spPr>
          <a:xfrm>
            <a:off x="2492032" y="1542585"/>
            <a:ext cx="767985" cy="21607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137" tIns="59569" rIns="119137" bIns="59569"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1C6FE4D-06D9-0537-0C38-2E1A371B06C1}"/>
              </a:ext>
            </a:extLst>
          </p:cNvPr>
          <p:cNvSpPr/>
          <p:nvPr/>
        </p:nvSpPr>
        <p:spPr>
          <a:xfrm>
            <a:off x="711400" y="1290499"/>
            <a:ext cx="1823965" cy="7202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9137" tIns="59569" rIns="119137" bIns="59569" rtlCol="0" anchor="ctr"/>
          <a:lstStyle/>
          <a:p>
            <a:r>
              <a:rPr lang="en-US" altLang="zh-CN" b="1" kern="0" dirty="0" err="1">
                <a:solidFill>
                  <a:srgbClr val="080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NDPlot</a:t>
            </a:r>
            <a:endParaRPr lang="zh-CN" altLang="zh-CN" b="1" kern="0" dirty="0">
              <a:solidFill>
                <a:srgbClr val="080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9CA7637-BB26-4793-8AD9-E7762FC41384}"/>
              </a:ext>
            </a:extLst>
          </p:cNvPr>
          <p:cNvSpPr/>
          <p:nvPr/>
        </p:nvSpPr>
        <p:spPr>
          <a:xfrm>
            <a:off x="3260017" y="1268760"/>
            <a:ext cx="2504692" cy="7202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9137" tIns="59569" rIns="119137" bIns="59569" rtlCol="0" anchor="ctr"/>
          <a:lstStyle/>
          <a:p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Detailed analysis</a:t>
            </a:r>
            <a:endParaRPr lang="zh-CN" altLang="zh-CN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右箭头 23">
            <a:extLst>
              <a:ext uri="{FF2B5EF4-FFF2-40B4-BE49-F238E27FC236}">
                <a16:creationId xmlns:a16="http://schemas.microsoft.com/office/drawing/2014/main" id="{6E2D1E37-7811-839E-5726-493560EE8329}"/>
              </a:ext>
            </a:extLst>
          </p:cNvPr>
          <p:cNvSpPr/>
          <p:nvPr/>
        </p:nvSpPr>
        <p:spPr>
          <a:xfrm>
            <a:off x="2480969" y="4257913"/>
            <a:ext cx="839150" cy="21607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137" tIns="59569" rIns="119137" bIns="59569"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304DBE5-82A3-ED7C-01F8-A17D4A70870B}"/>
              </a:ext>
            </a:extLst>
          </p:cNvPr>
          <p:cNvSpPr/>
          <p:nvPr/>
        </p:nvSpPr>
        <p:spPr>
          <a:xfrm>
            <a:off x="695400" y="4005827"/>
            <a:ext cx="1823965" cy="7202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9137" tIns="59569" rIns="119137" bIns="59569" rtlCol="0" anchor="ctr"/>
          <a:lstStyle/>
          <a:p>
            <a:r>
              <a:rPr lang="en-US" altLang="zh-CN" b="1" kern="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BatchPlot</a:t>
            </a:r>
            <a:endParaRPr lang="zh-CN" altLang="zh-CN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243B897-CB85-21C1-CDE9-A85448E435D8}"/>
              </a:ext>
            </a:extLst>
          </p:cNvPr>
          <p:cNvSpPr/>
          <p:nvPr/>
        </p:nvSpPr>
        <p:spPr>
          <a:xfrm>
            <a:off x="3253393" y="2685331"/>
            <a:ext cx="2555454" cy="7202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9137" tIns="59569" rIns="119137" bIns="59569" rtlCol="0" anchor="ctr"/>
          <a:lstStyle/>
          <a:p>
            <a:r>
              <a:rPr lang="en-US" altLang="zh-CN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browsing</a:t>
            </a:r>
            <a:endParaRPr lang="zh-CN" altLang="zh-CN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42B5C3B-AB08-C716-AE74-3C1AE4326AAF}"/>
              </a:ext>
            </a:extLst>
          </p:cNvPr>
          <p:cNvSpPr/>
          <p:nvPr/>
        </p:nvSpPr>
        <p:spPr>
          <a:xfrm>
            <a:off x="695400" y="2663101"/>
            <a:ext cx="1785569" cy="7202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9137" tIns="59569" rIns="119137" bIns="59569" rtlCol="0" anchor="ctr"/>
          <a:lstStyle/>
          <a:p>
            <a:r>
              <a:rPr lang="en-US" altLang="zh-CN" b="1" kern="0" dirty="0">
                <a:solidFill>
                  <a:srgbClr val="080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NDD FILE</a:t>
            </a:r>
            <a:endParaRPr lang="zh-CN" altLang="zh-CN" b="1" kern="0" dirty="0">
              <a:solidFill>
                <a:srgbClr val="080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右箭头 28">
            <a:extLst>
              <a:ext uri="{FF2B5EF4-FFF2-40B4-BE49-F238E27FC236}">
                <a16:creationId xmlns:a16="http://schemas.microsoft.com/office/drawing/2014/main" id="{EE8C25EA-1D83-712B-CEA0-D36E34921254}"/>
              </a:ext>
            </a:extLst>
          </p:cNvPr>
          <p:cNvSpPr/>
          <p:nvPr/>
        </p:nvSpPr>
        <p:spPr>
          <a:xfrm rot="16200000">
            <a:off x="1229394" y="2187169"/>
            <a:ext cx="617934" cy="26508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137" tIns="59569" rIns="119137" bIns="59569"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29">
            <a:extLst>
              <a:ext uri="{FF2B5EF4-FFF2-40B4-BE49-F238E27FC236}">
                <a16:creationId xmlns:a16="http://schemas.microsoft.com/office/drawing/2014/main" id="{6CD33A19-BC96-BCCE-B44D-EC5F85F9C099}"/>
              </a:ext>
            </a:extLst>
          </p:cNvPr>
          <p:cNvSpPr/>
          <p:nvPr/>
        </p:nvSpPr>
        <p:spPr>
          <a:xfrm rot="16200000">
            <a:off x="1249392" y="3553815"/>
            <a:ext cx="577937" cy="26508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137" tIns="59569" rIns="119137" bIns="59569"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E2CED77-067C-5F41-4275-2C6CB9493B1B}"/>
              </a:ext>
            </a:extLst>
          </p:cNvPr>
          <p:cNvSpPr/>
          <p:nvPr/>
        </p:nvSpPr>
        <p:spPr>
          <a:xfrm>
            <a:off x="6390425" y="5705289"/>
            <a:ext cx="5801575" cy="70788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One PDF file per target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DAE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Exp.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Eva.) 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0C43837-CC0C-B707-5F9C-731C30D9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905" y="5207378"/>
            <a:ext cx="3155363" cy="72024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49CD057-F813-692D-85FC-ED2937477ED1}"/>
              </a:ext>
            </a:extLst>
          </p:cNvPr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 Examples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E72B301-CCDB-3624-2B50-0FBA7795628A}"/>
              </a:ext>
            </a:extLst>
          </p:cNvPr>
          <p:cNvSpPr txBox="1">
            <a:spLocks/>
          </p:cNvSpPr>
          <p:nvPr/>
        </p:nvSpPr>
        <p:spPr>
          <a:xfrm>
            <a:off x="10992544" y="6467919"/>
            <a:ext cx="1087016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14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39BA901-0529-3F56-38F9-0442C866ABB0}"/>
              </a:ext>
            </a:extLst>
          </p:cNvPr>
          <p:cNvSpPr/>
          <p:nvPr/>
        </p:nvSpPr>
        <p:spPr>
          <a:xfrm>
            <a:off x="3316427" y="3901561"/>
            <a:ext cx="2444591" cy="7202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19137" tIns="59569" rIns="119137" bIns="59569" rtlCol="0" anchor="ctr"/>
          <a:lstStyle/>
          <a:p>
            <a:r>
              <a:rPr lang="en-US" altLang="zh-CN" b="1" kern="0" dirty="0">
                <a:solidFill>
                  <a:srgbClr val="080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PDF,PNG</a:t>
            </a:r>
            <a:endParaRPr lang="zh-CN" altLang="zh-CN" b="1" kern="0" dirty="0">
              <a:solidFill>
                <a:srgbClr val="080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右箭头 29">
            <a:extLst>
              <a:ext uri="{FF2B5EF4-FFF2-40B4-BE49-F238E27FC236}">
                <a16:creationId xmlns:a16="http://schemas.microsoft.com/office/drawing/2014/main" id="{ED57F5AC-16A6-17F9-2CA2-CDAF08AA39D6}"/>
              </a:ext>
            </a:extLst>
          </p:cNvPr>
          <p:cNvSpPr/>
          <p:nvPr/>
        </p:nvSpPr>
        <p:spPr>
          <a:xfrm rot="16200000">
            <a:off x="4111626" y="3543851"/>
            <a:ext cx="494791" cy="26508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137" tIns="59569" rIns="119137" bIns="59569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728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DBF06-A953-19EC-DEF5-01B14DF84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8F355B70-E9F6-1842-37E8-CE1D7D6A6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139722"/>
            <a:ext cx="6227801" cy="41764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3837A4B7-2327-04CD-641E-581F42086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176445"/>
            <a:ext cx="4555756" cy="422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1730C383-4AE0-876B-A838-DD1E4B812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600" y="1501819"/>
            <a:ext cx="17764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 bmk="_Toc109051461">
                <a:ln>
                  <a:noFill/>
                </a:ln>
                <a:solidFill>
                  <a:srgbClr val="FF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itchFamily="18" charset="0"/>
              </a:rPr>
              <a:t>Fission Yield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cs typeface="宋体" pitchFamily="2" charset="-122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CC43F419-83B1-39E3-00AC-92530860C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911" y="1501819"/>
            <a:ext cx="9444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 bmk="_Toc109051461">
                <a:ln>
                  <a:noFill/>
                </a:ln>
                <a:solidFill>
                  <a:srgbClr val="FF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itchFamily="18" charset="0"/>
              </a:rPr>
              <a:t>Decay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cs typeface="宋体" pitchFamily="2" charset="-122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56C9EA64-4479-021C-1420-CC8013E8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233" y="1305979"/>
            <a:ext cx="8667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75B48EDD-D52E-949A-825B-43A590FF4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11" y="1379686"/>
            <a:ext cx="7905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C866B2D2-30EC-C477-FF38-D3EC2671794F}"/>
              </a:ext>
            </a:extLst>
          </p:cNvPr>
          <p:cNvSpPr txBox="1">
            <a:spLocks/>
          </p:cNvSpPr>
          <p:nvPr/>
        </p:nvSpPr>
        <p:spPr>
          <a:xfrm>
            <a:off x="8847" y="791127"/>
            <a:ext cx="6215582" cy="576000"/>
          </a:xfrm>
          <a:prstGeom prst="rect">
            <a:avLst/>
          </a:prstGeom>
        </p:spPr>
        <p:txBody>
          <a:bodyPr lIns="119137" tIns="59569" rIns="119137" bIns="59569"/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2.4 Mobile App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86CD426-7F69-8563-6684-497B48CDB96D}"/>
              </a:ext>
            </a:extLst>
          </p:cNvPr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 Examples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13AEAC7-70AC-50D1-1C6E-CDF7059584D2}"/>
              </a:ext>
            </a:extLst>
          </p:cNvPr>
          <p:cNvSpPr txBox="1">
            <a:spLocks/>
          </p:cNvSpPr>
          <p:nvPr/>
        </p:nvSpPr>
        <p:spPr>
          <a:xfrm>
            <a:off x="11208568" y="6467919"/>
            <a:ext cx="870992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15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82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DF0342-FE83-5DAC-07CE-5811AC65BEA9}"/>
              </a:ext>
            </a:extLst>
          </p:cNvPr>
          <p:cNvSpPr txBox="1">
            <a:spLocks/>
          </p:cNvSpPr>
          <p:nvPr/>
        </p:nvSpPr>
        <p:spPr>
          <a:xfrm>
            <a:off x="8847" y="791127"/>
            <a:ext cx="6215582" cy="576000"/>
          </a:xfrm>
          <a:prstGeom prst="rect">
            <a:avLst/>
          </a:prstGeom>
        </p:spPr>
        <p:txBody>
          <a:bodyPr lIns="119137" tIns="59569" rIns="119137" bIns="59569"/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2.5 Decay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desktop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329419"/>
            <a:ext cx="5494946" cy="506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" b="3452"/>
          <a:stretch/>
        </p:blipFill>
        <p:spPr bwMode="auto">
          <a:xfrm>
            <a:off x="5974002" y="758771"/>
            <a:ext cx="6060944" cy="358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4094110"/>
            <a:ext cx="6516638" cy="200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直接箭头连接符 8"/>
          <p:cNvCxnSpPr/>
          <p:nvPr/>
        </p:nvCxnSpPr>
        <p:spPr>
          <a:xfrm flipH="1">
            <a:off x="5951984" y="2060848"/>
            <a:ext cx="5904656" cy="295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8D6C27D6-B220-8928-6187-0F916B70ADEE}"/>
              </a:ext>
            </a:extLst>
          </p:cNvPr>
          <p:cNvSpPr/>
          <p:nvPr/>
        </p:nvSpPr>
        <p:spPr>
          <a:xfrm>
            <a:off x="6216383" y="5849871"/>
            <a:ext cx="3336001" cy="40011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Decay Chain for A=100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214170A-353A-AA98-2208-815955407325}"/>
              </a:ext>
            </a:extLst>
          </p:cNvPr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 Examples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30B7C383-9B4E-DC7D-C801-1F4ED7D2882B}"/>
              </a:ext>
            </a:extLst>
          </p:cNvPr>
          <p:cNvSpPr txBox="1">
            <a:spLocks/>
          </p:cNvSpPr>
          <p:nvPr/>
        </p:nvSpPr>
        <p:spPr>
          <a:xfrm>
            <a:off x="11496600" y="6467919"/>
            <a:ext cx="58296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16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30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DF0342-FE83-5DAC-07CE-5811AC65BEA9}"/>
              </a:ext>
            </a:extLst>
          </p:cNvPr>
          <p:cNvSpPr txBox="1">
            <a:spLocks/>
          </p:cNvSpPr>
          <p:nvPr/>
        </p:nvSpPr>
        <p:spPr>
          <a:xfrm>
            <a:off x="8847" y="791127"/>
            <a:ext cx="6215582" cy="576000"/>
          </a:xfrm>
          <a:prstGeom prst="rect">
            <a:avLst/>
          </a:prstGeom>
        </p:spPr>
        <p:txBody>
          <a:bodyPr lIns="119137" tIns="59569" rIns="119137" bIns="59569"/>
          <a:lstStyle/>
          <a:p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842638"/>
            <a:ext cx="10176493" cy="502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D6C27D6-B220-8928-6187-0F916B70ADEE}"/>
              </a:ext>
            </a:extLst>
          </p:cNvPr>
          <p:cNvSpPr/>
          <p:nvPr/>
        </p:nvSpPr>
        <p:spPr>
          <a:xfrm>
            <a:off x="2507282" y="5920720"/>
            <a:ext cx="5544616" cy="40011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decay data for 39-Y-88</a:t>
            </a:r>
          </a:p>
        </p:txBody>
      </p:sp>
      <p:sp>
        <p:nvSpPr>
          <p:cNvPr id="3" name="矩形 2"/>
          <p:cNvSpPr/>
          <p:nvPr/>
        </p:nvSpPr>
        <p:spPr>
          <a:xfrm>
            <a:off x="10632504" y="1090809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080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Yttrium-88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39443CF-E440-1578-2C09-51565DDDC2D3}"/>
              </a:ext>
            </a:extLst>
          </p:cNvPr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 Examples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2">
            <a:extLst>
              <a:ext uri="{FF2B5EF4-FFF2-40B4-BE49-F238E27FC236}">
                <a16:creationId xmlns:a16="http://schemas.microsoft.com/office/drawing/2014/main" id="{47CA1DC5-46FA-5DD8-B6EE-E831C14DA645}"/>
              </a:ext>
            </a:extLst>
          </p:cNvPr>
          <p:cNvSpPr txBox="1">
            <a:spLocks/>
          </p:cNvSpPr>
          <p:nvPr/>
        </p:nvSpPr>
        <p:spPr>
          <a:xfrm>
            <a:off x="10992544" y="6467919"/>
            <a:ext cx="1087016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17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77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DF0342-FE83-5DAC-07CE-5811AC65BEA9}"/>
              </a:ext>
            </a:extLst>
          </p:cNvPr>
          <p:cNvSpPr txBox="1">
            <a:spLocks/>
          </p:cNvSpPr>
          <p:nvPr/>
        </p:nvSpPr>
        <p:spPr>
          <a:xfrm>
            <a:off x="8847" y="791127"/>
            <a:ext cx="6215582" cy="576000"/>
          </a:xfrm>
          <a:prstGeom prst="rect">
            <a:avLst/>
          </a:prstGeom>
        </p:spPr>
        <p:txBody>
          <a:bodyPr lIns="119137" tIns="59569" rIns="119137" bIns="59569"/>
          <a:lstStyle/>
          <a:p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D6C27D6-B220-8928-6187-0F916B70ADEE}"/>
              </a:ext>
            </a:extLst>
          </p:cNvPr>
          <p:cNvSpPr/>
          <p:nvPr/>
        </p:nvSpPr>
        <p:spPr>
          <a:xfrm>
            <a:off x="7176120" y="5630031"/>
            <a:ext cx="3143791" cy="40011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" y="966107"/>
            <a:ext cx="5532335" cy="509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47" y="1271002"/>
            <a:ext cx="6586951" cy="359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3F27FAF-AA23-DDCB-2FF6-5E1E988F9338}"/>
              </a:ext>
            </a:extLst>
          </p:cNvPr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 Examples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17C161F6-C395-9F4A-3473-3D11B767F627}"/>
              </a:ext>
            </a:extLst>
          </p:cNvPr>
          <p:cNvSpPr txBox="1">
            <a:spLocks/>
          </p:cNvSpPr>
          <p:nvPr/>
        </p:nvSpPr>
        <p:spPr>
          <a:xfrm>
            <a:off x="11136560" y="6467919"/>
            <a:ext cx="9430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18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60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52E39A-1A55-63FB-3B8F-C11F69A85AC0}"/>
              </a:ext>
            </a:extLst>
          </p:cNvPr>
          <p:cNvSpPr txBox="1">
            <a:spLocks/>
          </p:cNvSpPr>
          <p:nvPr/>
        </p:nvSpPr>
        <p:spPr>
          <a:xfrm>
            <a:off x="94732" y="903380"/>
            <a:ext cx="6215582" cy="576000"/>
          </a:xfrm>
          <a:prstGeom prst="rect">
            <a:avLst/>
          </a:prstGeom>
        </p:spPr>
        <p:txBody>
          <a:bodyPr lIns="119137" tIns="59569" rIns="119137" bIns="59569"/>
          <a:lstStyle/>
          <a:p>
            <a:endParaRPr lang="zh-CN" altLang="en-US" sz="28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 Works in Progress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4173459-FCB7-F02E-849D-B8CC146FE81C}"/>
              </a:ext>
            </a:extLst>
          </p:cNvPr>
          <p:cNvSpPr/>
          <p:nvPr/>
        </p:nvSpPr>
        <p:spPr>
          <a:xfrm>
            <a:off x="335360" y="1367127"/>
            <a:ext cx="1296144" cy="97829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Perl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右箭头 2">
            <a:extLst>
              <a:ext uri="{FF2B5EF4-FFF2-40B4-BE49-F238E27FC236}">
                <a16:creationId xmlns:a16="http://schemas.microsoft.com/office/drawing/2014/main" id="{76C84AB9-D08F-A264-8D9C-B8B31687AB55}"/>
              </a:ext>
            </a:extLst>
          </p:cNvPr>
          <p:cNvSpPr/>
          <p:nvPr/>
        </p:nvSpPr>
        <p:spPr>
          <a:xfrm>
            <a:off x="1656926" y="1479380"/>
            <a:ext cx="782513" cy="50405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51A7030-95BE-0928-1BC0-CD58FE9AF553}"/>
              </a:ext>
            </a:extLst>
          </p:cNvPr>
          <p:cNvSpPr/>
          <p:nvPr/>
        </p:nvSpPr>
        <p:spPr>
          <a:xfrm>
            <a:off x="2439439" y="1338241"/>
            <a:ext cx="1296144" cy="103606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Python</a:t>
            </a:r>
          </a:p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Plotly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Dash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7EDF0342-FE83-5DAC-07CE-5811AC65BEA9}"/>
              </a:ext>
            </a:extLst>
          </p:cNvPr>
          <p:cNvSpPr txBox="1">
            <a:spLocks/>
          </p:cNvSpPr>
          <p:nvPr/>
        </p:nvSpPr>
        <p:spPr>
          <a:xfrm>
            <a:off x="8847" y="791127"/>
            <a:ext cx="6215582" cy="576000"/>
          </a:xfrm>
          <a:prstGeom prst="rect">
            <a:avLst/>
          </a:prstGeom>
        </p:spPr>
        <p:txBody>
          <a:bodyPr lIns="119137" tIns="59569" rIns="119137" bIns="59569"/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3.1 Modernization of Legacy Code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5953252" cy="326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4" y="740388"/>
            <a:ext cx="5158037" cy="282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58" y="3717032"/>
            <a:ext cx="5197793" cy="284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091349-05CB-CE29-8D1C-70904393434D}"/>
              </a:ext>
            </a:extLst>
          </p:cNvPr>
          <p:cNvSpPr txBox="1">
            <a:spLocks/>
          </p:cNvSpPr>
          <p:nvPr/>
        </p:nvSpPr>
        <p:spPr>
          <a:xfrm>
            <a:off x="11280576" y="6467919"/>
            <a:ext cx="79898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19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9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/>
        </p:nvSpPr>
        <p:spPr>
          <a:xfrm>
            <a:off x="6623087" y="467072"/>
            <a:ext cx="4711293" cy="86409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6084064" y="-21100"/>
            <a:ext cx="0" cy="6879100"/>
          </a:xfrm>
          <a:prstGeom prst="line">
            <a:avLst/>
          </a:prstGeom>
          <a:ln w="111125" cmpd="thickThin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6528048" y="2200865"/>
            <a:ext cx="5521579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zh-CN"/>
            </a:defPPr>
            <a:lvl1pPr lvl="0">
              <a:defRPr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dirty="0"/>
              <a:t>1 Introduction to NDS-C</a:t>
            </a:r>
            <a:endParaRPr lang="zh-CN" altLang="en-US" sz="3200" dirty="0"/>
          </a:p>
        </p:txBody>
      </p:sp>
      <p:sp>
        <p:nvSpPr>
          <p:cNvPr id="21" name="文本框 20"/>
          <p:cNvSpPr txBox="1"/>
          <p:nvPr/>
        </p:nvSpPr>
        <p:spPr>
          <a:xfrm>
            <a:off x="6591859" y="3890348"/>
            <a:ext cx="4873505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Works in Progress</a:t>
            </a:r>
            <a:endParaRPr lang="zh-CN" altLang="en-US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23087" y="4746225"/>
            <a:ext cx="4063890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Summary</a:t>
            </a:r>
            <a:endParaRPr lang="zh-CN" altLang="en-US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52532" y="3037879"/>
            <a:ext cx="5112565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zh-CN"/>
            </a:defPPr>
            <a:lvl1pPr lvl="0">
              <a:defRPr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dirty="0"/>
              <a:t>2 Examples</a:t>
            </a:r>
            <a:endParaRPr lang="zh-CN" altLang="en-US" sz="32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023994" cy="6858000"/>
          </a:xfrm>
          <a:prstGeom prst="rect">
            <a:avLst/>
          </a:prstGeom>
        </p:spPr>
      </p:pic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8B7755C1-8655-19A7-8888-CD067CE3345C}"/>
              </a:ext>
            </a:extLst>
          </p:cNvPr>
          <p:cNvSpPr txBox="1">
            <a:spLocks/>
          </p:cNvSpPr>
          <p:nvPr/>
        </p:nvSpPr>
        <p:spPr>
          <a:xfrm>
            <a:off x="9336360" y="646791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2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BFD00C42-FBFD-5329-42B5-05CE8BE72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2" t="3333" r="21775" b="7476"/>
          <a:stretch/>
        </p:blipFill>
        <p:spPr bwMode="auto">
          <a:xfrm>
            <a:off x="5754367" y="3728564"/>
            <a:ext cx="3651008" cy="312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76244E6-D58F-A854-92BD-4A5FE933F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6"/>
          <a:stretch/>
        </p:blipFill>
        <p:spPr bwMode="auto">
          <a:xfrm>
            <a:off x="5498536" y="791127"/>
            <a:ext cx="4176464" cy="344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4090875-4BFC-C1F5-8E85-792163E9A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5" y="1484784"/>
            <a:ext cx="5689656" cy="421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 Works in Progress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7EDF0342-FE83-5DAC-07CE-5811AC65BEA9}"/>
              </a:ext>
            </a:extLst>
          </p:cNvPr>
          <p:cNvSpPr txBox="1">
            <a:spLocks/>
          </p:cNvSpPr>
          <p:nvPr/>
        </p:nvSpPr>
        <p:spPr>
          <a:xfrm>
            <a:off x="8847" y="791127"/>
            <a:ext cx="6215582" cy="576000"/>
          </a:xfrm>
          <a:prstGeom prst="rect">
            <a:avLst/>
          </a:prstGeom>
        </p:spPr>
        <p:txBody>
          <a:bodyPr lIns="119137" tIns="59569" rIns="119137" bIns="59569"/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3.2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NDPlot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3D</a:t>
            </a:r>
          </a:p>
        </p:txBody>
      </p:sp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102D9E09-8BBC-9574-7FB7-88FB7E6AE7FD}"/>
              </a:ext>
            </a:extLst>
          </p:cNvPr>
          <p:cNvSpPr txBox="1">
            <a:spLocks/>
          </p:cNvSpPr>
          <p:nvPr/>
        </p:nvSpPr>
        <p:spPr>
          <a:xfrm>
            <a:off x="10776520" y="6467919"/>
            <a:ext cx="130304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20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017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37517-D501-FC54-14F1-077B83D84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CEF5FA7-8B69-96FA-22D3-91F7A8E46B89}"/>
              </a:ext>
            </a:extLst>
          </p:cNvPr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 Works in Progress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FAB52EB2-8669-5698-68AA-3088486B426C}"/>
              </a:ext>
            </a:extLst>
          </p:cNvPr>
          <p:cNvSpPr txBox="1">
            <a:spLocks/>
          </p:cNvSpPr>
          <p:nvPr/>
        </p:nvSpPr>
        <p:spPr>
          <a:xfrm>
            <a:off x="8846" y="791127"/>
            <a:ext cx="11199722" cy="576000"/>
          </a:xfrm>
          <a:prstGeom prst="rect">
            <a:avLst/>
          </a:prstGeom>
        </p:spPr>
        <p:txBody>
          <a:bodyPr lIns="119137" tIns="59569" rIns="119137" bIns="59569"/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3.3 Revise  EXFOR Data with Standard Coss-sections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0FB5DE2-F5C2-F5AB-5F47-87E7DEB14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403" y="1466501"/>
            <a:ext cx="6298554" cy="43349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F412F6-AA63-70EF-6813-99A559883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79" y="1338331"/>
            <a:ext cx="5312528" cy="375094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1DF597F-A9F2-F26D-775F-82890733B756}"/>
              </a:ext>
            </a:extLst>
          </p:cNvPr>
          <p:cNvSpPr txBox="1"/>
          <p:nvPr/>
        </p:nvSpPr>
        <p:spPr>
          <a:xfrm>
            <a:off x="551384" y="5335003"/>
            <a:ext cx="453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Reference Cross Section </a:t>
            </a:r>
            <a:r>
              <a:rPr lang="en-US" altLang="zh-CN" sz="1800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235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U(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n,f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ENDF/B-VI</a:t>
            </a:r>
            <a:endParaRPr lang="zh-CN" altLang="en-US" dirty="0"/>
          </a:p>
        </p:txBody>
      </p:sp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82B984D5-4F7D-4F11-FEE8-E0E1B00C9BE6}"/>
              </a:ext>
            </a:extLst>
          </p:cNvPr>
          <p:cNvSpPr txBox="1">
            <a:spLocks/>
          </p:cNvSpPr>
          <p:nvPr/>
        </p:nvSpPr>
        <p:spPr>
          <a:xfrm>
            <a:off x="10992544" y="6467919"/>
            <a:ext cx="1087016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21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937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D3209-E091-5028-E9FE-BC3FB0127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99D6B6DB-62D8-EADD-1B9D-422DCA7745EA}"/>
              </a:ext>
            </a:extLst>
          </p:cNvPr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 Summary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DAA02FD-D378-9D77-D073-7C8256D2B5DC}"/>
              </a:ext>
            </a:extLst>
          </p:cNvPr>
          <p:cNvSpPr txBox="1">
            <a:spLocks/>
          </p:cNvSpPr>
          <p:nvPr/>
        </p:nvSpPr>
        <p:spPr>
          <a:xfrm>
            <a:off x="17692" y="1411070"/>
            <a:ext cx="12174308" cy="4975080"/>
          </a:xfrm>
          <a:prstGeom prst="rect">
            <a:avLst/>
          </a:prstGeom>
        </p:spPr>
        <p:txBody>
          <a:bodyPr lIns="119137" tIns="59569" rIns="119137" bIns="59569"/>
          <a:lstStyle/>
          <a:p>
            <a:pPr algn="ctr"/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NDS-C mainly utilizes a client-server architecture(desktop applications</a:t>
            </a:r>
            <a:r>
              <a:rPr lang="zh-CN" alt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b="1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 can </a:t>
            </a:r>
            <a:r>
              <a:rPr lang="en-US" altLang="zh-CN" sz="2000" b="1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satisfy some </a:t>
            </a:r>
            <a:r>
              <a:rPr lang="en-US" altLang="zh-CN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needs of both evaluators and non-evaluators.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b="1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Desktop applications are complementary to the web service.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b="1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 faces the challenges of modernization, including the upgrading of legacy codes and the adoption of the GNDS format.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b="1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fields it covers are limited to our major works, not as extensive as other systems.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11796A06-23E5-F94C-A999-B676218B7749}"/>
              </a:ext>
            </a:extLst>
          </p:cNvPr>
          <p:cNvSpPr txBox="1">
            <a:spLocks/>
          </p:cNvSpPr>
          <p:nvPr/>
        </p:nvSpPr>
        <p:spPr>
          <a:xfrm>
            <a:off x="8846" y="791127"/>
            <a:ext cx="11199722" cy="576000"/>
          </a:xfrm>
          <a:prstGeom prst="rect">
            <a:avLst/>
          </a:prstGeom>
        </p:spPr>
        <p:txBody>
          <a:bodyPr lIns="119137" tIns="59569" rIns="119137" bIns="59569"/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Summary</a:t>
            </a:r>
          </a:p>
        </p:txBody>
      </p: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F364F118-7EFB-60C7-C73D-CFF9C4BA769A}"/>
              </a:ext>
            </a:extLst>
          </p:cNvPr>
          <p:cNvSpPr txBox="1">
            <a:spLocks/>
          </p:cNvSpPr>
          <p:nvPr/>
        </p:nvSpPr>
        <p:spPr>
          <a:xfrm>
            <a:off x="10992544" y="6467919"/>
            <a:ext cx="1087016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22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16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-1176808" y="2132856"/>
            <a:ext cx="13753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altLang="zh-CN" sz="4800" b="1" i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Thank you for your attention</a:t>
            </a:r>
          </a:p>
          <a:p>
            <a:pPr algn="ctr"/>
            <a:endParaRPr lang="en-US" altLang="zh-CN" sz="7200" b="1" dirty="0">
              <a:solidFill>
                <a:srgbClr val="FF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771A3D97-CAFB-F7E8-3FE4-9751EEB6C40B}"/>
              </a:ext>
            </a:extLst>
          </p:cNvPr>
          <p:cNvSpPr txBox="1">
            <a:spLocks/>
          </p:cNvSpPr>
          <p:nvPr/>
        </p:nvSpPr>
        <p:spPr>
          <a:xfrm>
            <a:off x="10992544" y="6467919"/>
            <a:ext cx="1087016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23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 Introduction to NDS-C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D58E8B0-C375-599E-9A1F-03D845B7C7FF}"/>
              </a:ext>
            </a:extLst>
          </p:cNvPr>
          <p:cNvSpPr txBox="1"/>
          <p:nvPr/>
        </p:nvSpPr>
        <p:spPr>
          <a:xfrm>
            <a:off x="191344" y="912157"/>
            <a:ext cx="12072664" cy="938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1.1 Nuclear Data Service in China</a:t>
            </a:r>
          </a:p>
          <a:p>
            <a:pPr algn="l">
              <a:lnSpc>
                <a:spcPct val="130000"/>
              </a:lnSpc>
            </a:pPr>
            <a:r>
              <a:rPr lang="en-US" altLang="zh-CN" sz="20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Data Services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4173459-FCB7-F02E-849D-B8CC146FE81C}"/>
              </a:ext>
            </a:extLst>
          </p:cNvPr>
          <p:cNvSpPr/>
          <p:nvPr/>
        </p:nvSpPr>
        <p:spPr>
          <a:xfrm>
            <a:off x="157976" y="2221929"/>
            <a:ext cx="1584176" cy="97829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On-line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E4ED7DC-45F1-8F2E-3FC4-1CF9FC4E61E0}"/>
              </a:ext>
            </a:extLst>
          </p:cNvPr>
          <p:cNvSpPr/>
          <p:nvPr/>
        </p:nvSpPr>
        <p:spPr>
          <a:xfrm>
            <a:off x="166359" y="4569054"/>
            <a:ext cx="1584175" cy="9512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Offline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右箭头 2">
            <a:extLst>
              <a:ext uri="{FF2B5EF4-FFF2-40B4-BE49-F238E27FC236}">
                <a16:creationId xmlns:a16="http://schemas.microsoft.com/office/drawing/2014/main" id="{76C84AB9-D08F-A264-8D9C-B8B31687AB55}"/>
              </a:ext>
            </a:extLst>
          </p:cNvPr>
          <p:cNvSpPr/>
          <p:nvPr/>
        </p:nvSpPr>
        <p:spPr>
          <a:xfrm>
            <a:off x="1882713" y="2513052"/>
            <a:ext cx="504056" cy="50405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右箭头 2">
            <a:extLst>
              <a:ext uri="{FF2B5EF4-FFF2-40B4-BE49-F238E27FC236}">
                <a16:creationId xmlns:a16="http://schemas.microsoft.com/office/drawing/2014/main" id="{06C38314-B258-2C85-EA95-BE17477FA50F}"/>
              </a:ext>
            </a:extLst>
          </p:cNvPr>
          <p:cNvSpPr/>
          <p:nvPr/>
        </p:nvSpPr>
        <p:spPr>
          <a:xfrm>
            <a:off x="1859922" y="4572457"/>
            <a:ext cx="504056" cy="50405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51A7030-95BE-0928-1BC0-CD58FE9AF553}"/>
              </a:ext>
            </a:extLst>
          </p:cNvPr>
          <p:cNvSpPr/>
          <p:nvPr/>
        </p:nvSpPr>
        <p:spPr>
          <a:xfrm>
            <a:off x="2535713" y="2203516"/>
            <a:ext cx="1944216" cy="103606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NDS-C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E24BA67-DD82-18FF-A81B-BA1EABBE87C0}"/>
              </a:ext>
            </a:extLst>
          </p:cNvPr>
          <p:cNvSpPr/>
          <p:nvPr/>
        </p:nvSpPr>
        <p:spPr>
          <a:xfrm>
            <a:off x="2437414" y="4569054"/>
            <a:ext cx="2060189" cy="17402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Evaluation</a:t>
            </a: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Processing</a:t>
            </a: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</a:t>
            </a: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右箭头 2">
            <a:extLst>
              <a:ext uri="{FF2B5EF4-FFF2-40B4-BE49-F238E27FC236}">
                <a16:creationId xmlns:a16="http://schemas.microsoft.com/office/drawing/2014/main" id="{403D41EB-C49C-E040-74F9-F1671A1276D5}"/>
              </a:ext>
            </a:extLst>
          </p:cNvPr>
          <p:cNvSpPr/>
          <p:nvPr/>
        </p:nvSpPr>
        <p:spPr>
          <a:xfrm>
            <a:off x="4574700" y="2513052"/>
            <a:ext cx="504056" cy="50405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E3C42C9-1509-CC5A-07FF-8AF50E3CBEB0}"/>
              </a:ext>
            </a:extLst>
          </p:cNvPr>
          <p:cNvSpPr/>
          <p:nvPr/>
        </p:nvSpPr>
        <p:spPr>
          <a:xfrm>
            <a:off x="5273490" y="1943364"/>
            <a:ext cx="2694718" cy="3960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reactor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BEA9DD5-0018-3E14-7CDC-3BC20B4665BA}"/>
              </a:ext>
            </a:extLst>
          </p:cNvPr>
          <p:cNvSpPr/>
          <p:nvPr/>
        </p:nvSpPr>
        <p:spPr>
          <a:xfrm>
            <a:off x="5281874" y="2513052"/>
            <a:ext cx="2694718" cy="3960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fuel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4983F5E-5FAB-565B-1F55-6ADF1007C58A}"/>
              </a:ext>
            </a:extLst>
          </p:cNvPr>
          <p:cNvSpPr/>
          <p:nvPr/>
        </p:nvSpPr>
        <p:spPr>
          <a:xfrm>
            <a:off x="5273490" y="3041555"/>
            <a:ext cx="2694718" cy="3960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chemistry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11718E1-A7C0-A295-1DB8-85559C8EBF00}"/>
              </a:ext>
            </a:extLst>
          </p:cNvPr>
          <p:cNvSpPr/>
          <p:nvPr/>
        </p:nvSpPr>
        <p:spPr>
          <a:xfrm>
            <a:off x="5284140" y="4122548"/>
            <a:ext cx="2694718" cy="3960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AF455C3-8B2D-799F-69A4-A455D5D9FB50}"/>
              </a:ext>
            </a:extLst>
          </p:cNvPr>
          <p:cNvSpPr/>
          <p:nvPr/>
        </p:nvSpPr>
        <p:spPr>
          <a:xfrm>
            <a:off x="5273490" y="3570058"/>
            <a:ext cx="2694718" cy="3960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 research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33F5758-2A51-D27B-785F-CE6A9230B3CC}"/>
              </a:ext>
            </a:extLst>
          </p:cNvPr>
          <p:cNvSpPr/>
          <p:nvPr/>
        </p:nvSpPr>
        <p:spPr>
          <a:xfrm>
            <a:off x="5281874" y="5478516"/>
            <a:ext cx="2694718" cy="3960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evaluations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679E1F6-C89F-75DA-CFBF-31B714C3D2FA}"/>
              </a:ext>
            </a:extLst>
          </p:cNvPr>
          <p:cNvSpPr txBox="1"/>
          <p:nvPr/>
        </p:nvSpPr>
        <p:spPr>
          <a:xfrm>
            <a:off x="6303561" y="4709302"/>
            <a:ext cx="216024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dirty="0">
                <a:latin typeface="+mn-ea"/>
              </a:rPr>
              <a:t>…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46E850D-3F2D-C2F8-93F1-679DA5A6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324" y="5022584"/>
            <a:ext cx="1738700" cy="1214728"/>
          </a:xfrm>
          <a:prstGeom prst="rect">
            <a:avLst/>
          </a:prstGeom>
        </p:spPr>
      </p:pic>
      <p:pic>
        <p:nvPicPr>
          <p:cNvPr id="5" name="Picture 6" descr="切尔诺贝利诞生了新的群体，能够“吃掉”辐射，还能转化成能量|切尔诺贝利|微生物|核事故_新浪新闻">
            <a:extLst>
              <a:ext uri="{FF2B5EF4-FFF2-40B4-BE49-F238E27FC236}">
                <a16:creationId xmlns:a16="http://schemas.microsoft.com/office/drawing/2014/main" id="{4F4E2E95-C077-FDB7-BCD5-60340C8C4E9D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437" y="3499313"/>
            <a:ext cx="2004293" cy="135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3FC24CC-9B1F-23CC-6493-A026DF374A56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0"/>
          <a:stretch>
            <a:fillRect/>
          </a:stretch>
        </p:blipFill>
        <p:spPr bwMode="auto">
          <a:xfrm>
            <a:off x="8272081" y="4921392"/>
            <a:ext cx="2095574" cy="143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D1057D0-8093-C75D-C3E9-4DD8821BF532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007" y="2023051"/>
            <a:ext cx="2009723" cy="140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56D1B8-7B39-D285-59DA-0E6C3B6EE5BB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0443111" y="1983877"/>
            <a:ext cx="1603269" cy="1436548"/>
          </a:xfrm>
          <a:prstGeom prst="rect">
            <a:avLst/>
          </a:prstGeom>
        </p:spPr>
      </p:pic>
      <p:sp>
        <p:nvSpPr>
          <p:cNvPr id="11" name="右箭头 2">
            <a:extLst>
              <a:ext uri="{FF2B5EF4-FFF2-40B4-BE49-F238E27FC236}">
                <a16:creationId xmlns:a16="http://schemas.microsoft.com/office/drawing/2014/main" id="{AE963D71-F327-41DD-4193-217E8B28AA10}"/>
              </a:ext>
            </a:extLst>
          </p:cNvPr>
          <p:cNvSpPr/>
          <p:nvPr/>
        </p:nvSpPr>
        <p:spPr>
          <a:xfrm>
            <a:off x="4628195" y="4572457"/>
            <a:ext cx="504056" cy="50405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8552E6E-193D-0B98-70BB-C4132E8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384" y="3529724"/>
            <a:ext cx="1719044" cy="132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12C3BDE-B94F-62F5-37D2-10114B5EC8A4}"/>
              </a:ext>
            </a:extLst>
          </p:cNvPr>
          <p:cNvSpPr txBox="1"/>
          <p:nvPr/>
        </p:nvSpPr>
        <p:spPr>
          <a:xfrm>
            <a:off x="46431" y="3656913"/>
            <a:ext cx="4681417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Starting about 2000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，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Over 20 years</a:t>
            </a:r>
            <a:endParaRPr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右箭头 2">
            <a:extLst>
              <a:ext uri="{FF2B5EF4-FFF2-40B4-BE49-F238E27FC236}">
                <a16:creationId xmlns:a16="http://schemas.microsoft.com/office/drawing/2014/main" id="{40EF713E-7776-FDAB-F702-7137C50976DD}"/>
              </a:ext>
            </a:extLst>
          </p:cNvPr>
          <p:cNvSpPr/>
          <p:nvPr/>
        </p:nvSpPr>
        <p:spPr>
          <a:xfrm rot="16200000">
            <a:off x="1069011" y="3162192"/>
            <a:ext cx="446793" cy="50405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灯片编号占位符 2">
            <a:extLst>
              <a:ext uri="{FF2B5EF4-FFF2-40B4-BE49-F238E27FC236}">
                <a16:creationId xmlns:a16="http://schemas.microsoft.com/office/drawing/2014/main" id="{82E089AB-534D-0E87-BEF8-8BA0AA6891E9}"/>
              </a:ext>
            </a:extLst>
          </p:cNvPr>
          <p:cNvSpPr txBox="1">
            <a:spLocks/>
          </p:cNvSpPr>
          <p:nvPr/>
        </p:nvSpPr>
        <p:spPr>
          <a:xfrm>
            <a:off x="10992544" y="6467919"/>
            <a:ext cx="1087016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3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9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D2034-131A-FF8D-1B36-12792A0AA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>
            <a:extLst>
              <a:ext uri="{FF2B5EF4-FFF2-40B4-BE49-F238E27FC236}">
                <a16:creationId xmlns:a16="http://schemas.microsoft.com/office/drawing/2014/main" id="{B40F0725-392A-A99B-4D7A-A6AE00BC5F07}"/>
              </a:ext>
            </a:extLst>
          </p:cNvPr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 Introduction to NDS-C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右箭头 2">
            <a:extLst>
              <a:ext uri="{FF2B5EF4-FFF2-40B4-BE49-F238E27FC236}">
                <a16:creationId xmlns:a16="http://schemas.microsoft.com/office/drawing/2014/main" id="{F52190F7-633D-C5B2-4E28-80ADDDC685FE}"/>
              </a:ext>
            </a:extLst>
          </p:cNvPr>
          <p:cNvSpPr/>
          <p:nvPr/>
        </p:nvSpPr>
        <p:spPr>
          <a:xfrm>
            <a:off x="2407662" y="1980531"/>
            <a:ext cx="504056" cy="50405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highlight>
                <a:srgbClr val="0000FF"/>
              </a:highlight>
            </a:endParaRPr>
          </a:p>
        </p:txBody>
      </p:sp>
      <p:sp>
        <p:nvSpPr>
          <p:cNvPr id="49" name="右箭头 48">
            <a:extLst>
              <a:ext uri="{FF2B5EF4-FFF2-40B4-BE49-F238E27FC236}">
                <a16:creationId xmlns:a16="http://schemas.microsoft.com/office/drawing/2014/main" id="{078C528A-62AE-5B6F-109A-3C43F4280FBF}"/>
              </a:ext>
            </a:extLst>
          </p:cNvPr>
          <p:cNvSpPr/>
          <p:nvPr/>
        </p:nvSpPr>
        <p:spPr>
          <a:xfrm>
            <a:off x="2468239" y="4361541"/>
            <a:ext cx="504056" cy="50405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3958290F-E04C-F6F6-75D8-A01DF96DDAAC}"/>
              </a:ext>
            </a:extLst>
          </p:cNvPr>
          <p:cNvSpPr/>
          <p:nvPr/>
        </p:nvSpPr>
        <p:spPr>
          <a:xfrm>
            <a:off x="8024285" y="1331067"/>
            <a:ext cx="1672111" cy="363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CNDC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F4734E3-D99E-9C2C-4302-7F2E9DC8B901}"/>
              </a:ext>
            </a:extLst>
          </p:cNvPr>
          <p:cNvSpPr txBox="1"/>
          <p:nvPr/>
        </p:nvSpPr>
        <p:spPr>
          <a:xfrm>
            <a:off x="59668" y="812927"/>
            <a:ext cx="6540388" cy="52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1.2 The Goal of the NDS-C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1C7290-90E3-71FC-79A3-9BEFA57B64AD}"/>
              </a:ext>
            </a:extLst>
          </p:cNvPr>
          <p:cNvSpPr/>
          <p:nvPr/>
        </p:nvSpPr>
        <p:spPr>
          <a:xfrm>
            <a:off x="1127448" y="1764397"/>
            <a:ext cx="1228120" cy="978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Evaluators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D595014-7A71-EED2-B123-6C7F4B9D8522}"/>
              </a:ext>
            </a:extLst>
          </p:cNvPr>
          <p:cNvSpPr/>
          <p:nvPr/>
        </p:nvSpPr>
        <p:spPr>
          <a:xfrm>
            <a:off x="1138066" y="4102039"/>
            <a:ext cx="1228120" cy="97829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Non-evaluators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37720D1-BF3A-B724-C921-8EE0A7395157}"/>
              </a:ext>
            </a:extLst>
          </p:cNvPr>
          <p:cNvSpPr/>
          <p:nvPr/>
        </p:nvSpPr>
        <p:spPr>
          <a:xfrm>
            <a:off x="8024285" y="1868956"/>
            <a:ext cx="1672112" cy="363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Institutes</a:t>
            </a:r>
            <a:endParaRPr lang="zh-CN" altLang="en-US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5E40FB-B4AF-70C3-2EBD-7F7D19755FF9}"/>
              </a:ext>
            </a:extLst>
          </p:cNvPr>
          <p:cNvSpPr/>
          <p:nvPr/>
        </p:nvSpPr>
        <p:spPr>
          <a:xfrm>
            <a:off x="8004403" y="2419649"/>
            <a:ext cx="1672112" cy="363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Universities</a:t>
            </a:r>
            <a:endParaRPr lang="zh-CN" altLang="en-US" b="1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25AE8AC-E844-1290-3648-DAB9805287C0}"/>
              </a:ext>
            </a:extLst>
          </p:cNvPr>
          <p:cNvSpPr/>
          <p:nvPr/>
        </p:nvSpPr>
        <p:spPr>
          <a:xfrm>
            <a:off x="3065630" y="3286969"/>
            <a:ext cx="2628543" cy="36360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Institutes</a:t>
            </a:r>
            <a:endParaRPr lang="zh-CN" altLang="en-US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36A10AF-B2D9-D26E-49DA-9C7F0AC71CCE}"/>
              </a:ext>
            </a:extLst>
          </p:cNvPr>
          <p:cNvSpPr/>
          <p:nvPr/>
        </p:nvSpPr>
        <p:spPr>
          <a:xfrm>
            <a:off x="3047753" y="3837365"/>
            <a:ext cx="2664296" cy="36360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Universities</a:t>
            </a:r>
            <a:endParaRPr lang="zh-CN" altLang="en-US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3EB9421-B198-B4EE-A49E-1FDCB1A7D3E1}"/>
              </a:ext>
            </a:extLst>
          </p:cNvPr>
          <p:cNvSpPr/>
          <p:nvPr/>
        </p:nvSpPr>
        <p:spPr>
          <a:xfrm>
            <a:off x="3039804" y="4401312"/>
            <a:ext cx="2664296" cy="36360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Nuclear Power Plants</a:t>
            </a:r>
            <a:endParaRPr lang="zh-CN" altLang="en-US" b="1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340D689-18AA-EDBB-961E-60F5974E5843}"/>
              </a:ext>
            </a:extLst>
          </p:cNvPr>
          <p:cNvSpPr/>
          <p:nvPr/>
        </p:nvSpPr>
        <p:spPr>
          <a:xfrm>
            <a:off x="3047753" y="4971671"/>
            <a:ext cx="2664295" cy="36360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Nuclear Fuel Factories</a:t>
            </a:r>
            <a:endParaRPr lang="zh-CN" altLang="en-US" b="1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7EC36D-DD62-46AD-1A80-35B87DE1903D}"/>
              </a:ext>
            </a:extLst>
          </p:cNvPr>
          <p:cNvSpPr/>
          <p:nvPr/>
        </p:nvSpPr>
        <p:spPr>
          <a:xfrm>
            <a:off x="2983726" y="1704527"/>
            <a:ext cx="4611862" cy="978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/>
              <a:t>Nuclear Data Collaboration Network </a:t>
            </a:r>
            <a:r>
              <a:rPr lang="en-US" altLang="zh-CN" dirty="0"/>
              <a:t>of China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0406691-AFC8-ABD1-AAE2-1513B56111F0}"/>
              </a:ext>
            </a:extLst>
          </p:cNvPr>
          <p:cNvSpPr/>
          <p:nvPr/>
        </p:nvSpPr>
        <p:spPr>
          <a:xfrm>
            <a:off x="8024285" y="3863243"/>
            <a:ext cx="1744121" cy="36360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ENDF</a:t>
            </a:r>
            <a:endParaRPr lang="zh-CN" altLang="en-US" b="1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A5EC673-2E41-F664-024B-CF28C8ABB4CB}"/>
              </a:ext>
            </a:extLst>
          </p:cNvPr>
          <p:cNvSpPr/>
          <p:nvPr/>
        </p:nvSpPr>
        <p:spPr>
          <a:xfrm>
            <a:off x="8024285" y="4385834"/>
            <a:ext cx="1744121" cy="36360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EXFOR</a:t>
            </a:r>
            <a:endParaRPr lang="zh-CN" altLang="en-US" b="1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0977AD5-30FF-7FDB-1566-D2A68CD9E58B}"/>
              </a:ext>
            </a:extLst>
          </p:cNvPr>
          <p:cNvSpPr/>
          <p:nvPr/>
        </p:nvSpPr>
        <p:spPr>
          <a:xfrm>
            <a:off x="8024285" y="4865597"/>
            <a:ext cx="1744123" cy="36360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Free Format</a:t>
            </a:r>
            <a:endParaRPr lang="zh-CN" altLang="en-US" b="1" dirty="0"/>
          </a:p>
        </p:txBody>
      </p:sp>
      <p:sp>
        <p:nvSpPr>
          <p:cNvPr id="27" name="右箭头 2">
            <a:extLst>
              <a:ext uri="{FF2B5EF4-FFF2-40B4-BE49-F238E27FC236}">
                <a16:creationId xmlns:a16="http://schemas.microsoft.com/office/drawing/2014/main" id="{D4CB2225-67F0-E425-9E8B-1CDC62AB4EAF}"/>
              </a:ext>
            </a:extLst>
          </p:cNvPr>
          <p:cNvSpPr/>
          <p:nvPr/>
        </p:nvSpPr>
        <p:spPr>
          <a:xfrm rot="5400000">
            <a:off x="8563956" y="3007407"/>
            <a:ext cx="910941" cy="60200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D68AED8-BE66-4C22-5A3F-E3CBE0DA0D88}"/>
              </a:ext>
            </a:extLst>
          </p:cNvPr>
          <p:cNvSpPr/>
          <p:nvPr/>
        </p:nvSpPr>
        <p:spPr>
          <a:xfrm>
            <a:off x="3066495" y="5924175"/>
            <a:ext cx="2664295" cy="36360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Nuclear Instruments</a:t>
            </a:r>
          </a:p>
        </p:txBody>
      </p:sp>
      <p:sp>
        <p:nvSpPr>
          <p:cNvPr id="29" name="右箭头 48">
            <a:extLst>
              <a:ext uri="{FF2B5EF4-FFF2-40B4-BE49-F238E27FC236}">
                <a16:creationId xmlns:a16="http://schemas.microsoft.com/office/drawing/2014/main" id="{F6D11166-ED8E-DBA9-4F95-7FBCFF1E44B5}"/>
              </a:ext>
            </a:extLst>
          </p:cNvPr>
          <p:cNvSpPr/>
          <p:nvPr/>
        </p:nvSpPr>
        <p:spPr>
          <a:xfrm>
            <a:off x="6040681" y="4126479"/>
            <a:ext cx="1603682" cy="63843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95AF858-6067-F8F3-4903-18B5F8A18642}"/>
              </a:ext>
            </a:extLst>
          </p:cNvPr>
          <p:cNvSpPr/>
          <p:nvPr/>
        </p:nvSpPr>
        <p:spPr>
          <a:xfrm>
            <a:off x="8004404" y="5395969"/>
            <a:ext cx="1764004" cy="36360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Images</a:t>
            </a:r>
            <a:endParaRPr lang="zh-CN" altLang="en-US" b="1" dirty="0"/>
          </a:p>
        </p:txBody>
      </p:sp>
      <p:sp>
        <p:nvSpPr>
          <p:cNvPr id="2" name="右箭头 2">
            <a:extLst>
              <a:ext uri="{FF2B5EF4-FFF2-40B4-BE49-F238E27FC236}">
                <a16:creationId xmlns:a16="http://schemas.microsoft.com/office/drawing/2014/main" id="{CCA63197-66EC-5902-DB5B-A547AEA5C31B}"/>
              </a:ext>
            </a:extLst>
          </p:cNvPr>
          <p:cNvSpPr/>
          <p:nvPr/>
        </p:nvSpPr>
        <p:spPr>
          <a:xfrm>
            <a:off x="7644363" y="1958073"/>
            <a:ext cx="360040" cy="3636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highlight>
                <a:srgbClr val="0000FF"/>
              </a:highlight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E9DB7C5-0206-6C78-0022-CC040E6B1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826" y="1451966"/>
            <a:ext cx="2247900" cy="71913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631497D-92D8-F354-AC7F-FF6B66808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8826" y="2363128"/>
            <a:ext cx="2125994" cy="69112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829AA1-907D-7A66-97E6-A570BC1F3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440" y="3167871"/>
            <a:ext cx="2180876" cy="60179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A499F0A-EF7C-FE71-7A1F-8C06559DB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8826" y="4000154"/>
            <a:ext cx="2255992" cy="66511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EBACDF7-C693-4556-5BF6-5F131B30CB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0440" y="4835373"/>
            <a:ext cx="2240746" cy="45712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ED78714-2351-6C64-F3E3-A443EE866EC7}"/>
              </a:ext>
            </a:extLst>
          </p:cNvPr>
          <p:cNvSpPr txBox="1"/>
          <p:nvPr/>
        </p:nvSpPr>
        <p:spPr>
          <a:xfrm>
            <a:off x="3775814" y="5153472"/>
            <a:ext cx="698257" cy="67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3200" b="1" dirty="0">
                <a:latin typeface="+mn-ea"/>
              </a:rPr>
              <a:t>…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4F5347A-396E-8A9F-05C0-1331010676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94" y="5611259"/>
            <a:ext cx="2240746" cy="4775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A49B9A4-14C9-1F61-D850-174EE36414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3186" y="834120"/>
            <a:ext cx="2131632" cy="58222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33C61D2-2A28-C1EC-2A7B-1536D1EA28DF}"/>
              </a:ext>
            </a:extLst>
          </p:cNvPr>
          <p:cNvSpPr/>
          <p:nvPr/>
        </p:nvSpPr>
        <p:spPr>
          <a:xfrm>
            <a:off x="56647" y="2837933"/>
            <a:ext cx="742349" cy="11118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Users</a:t>
            </a:r>
            <a:endParaRPr lang="zh-CN" altLang="en-US" b="1" dirty="0"/>
          </a:p>
        </p:txBody>
      </p:sp>
      <p:sp>
        <p:nvSpPr>
          <p:cNvPr id="19" name="左大括号 18">
            <a:extLst>
              <a:ext uri="{FF2B5EF4-FFF2-40B4-BE49-F238E27FC236}">
                <a16:creationId xmlns:a16="http://schemas.microsoft.com/office/drawing/2014/main" id="{5C437FFE-70F9-C244-57A6-F8E5CB32B8C0}"/>
              </a:ext>
            </a:extLst>
          </p:cNvPr>
          <p:cNvSpPr/>
          <p:nvPr/>
        </p:nvSpPr>
        <p:spPr>
          <a:xfrm>
            <a:off x="839416" y="2171103"/>
            <a:ext cx="235938" cy="24941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73AFE90-E430-2B46-F9C8-735291901A24}"/>
              </a:ext>
            </a:extLst>
          </p:cNvPr>
          <p:cNvSpPr txBox="1"/>
          <p:nvPr/>
        </p:nvSpPr>
        <p:spPr>
          <a:xfrm>
            <a:off x="6159185" y="4230608"/>
            <a:ext cx="1436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utilization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9912628-7351-61DC-9140-28BD78CE2617}"/>
              </a:ext>
            </a:extLst>
          </p:cNvPr>
          <p:cNvSpPr txBox="1"/>
          <p:nvPr/>
        </p:nvSpPr>
        <p:spPr>
          <a:xfrm>
            <a:off x="8441206" y="2963544"/>
            <a:ext cx="1436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utilization</a:t>
            </a:r>
          </a:p>
        </p:txBody>
      </p:sp>
      <p:sp>
        <p:nvSpPr>
          <p:cNvPr id="31" name="灯片编号占位符 2">
            <a:extLst>
              <a:ext uri="{FF2B5EF4-FFF2-40B4-BE49-F238E27FC236}">
                <a16:creationId xmlns:a16="http://schemas.microsoft.com/office/drawing/2014/main" id="{13D416B7-2C0A-9907-3148-8A3EF50BC9AC}"/>
              </a:ext>
            </a:extLst>
          </p:cNvPr>
          <p:cNvSpPr txBox="1">
            <a:spLocks/>
          </p:cNvSpPr>
          <p:nvPr/>
        </p:nvSpPr>
        <p:spPr>
          <a:xfrm>
            <a:off x="10992544" y="6467919"/>
            <a:ext cx="1087016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4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C314918-F3B9-1E32-6DF8-0BA2F70DAC0A}"/>
              </a:ext>
            </a:extLst>
          </p:cNvPr>
          <p:cNvSpPr/>
          <p:nvPr/>
        </p:nvSpPr>
        <p:spPr>
          <a:xfrm>
            <a:off x="6310314" y="2965367"/>
            <a:ext cx="1374134" cy="11611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Def.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Purposes</a:t>
            </a:r>
          </a:p>
        </p:txBody>
      </p:sp>
    </p:spTree>
    <p:extLst>
      <p:ext uri="{BB962C8B-B14F-4D97-AF65-F5344CB8AC3E}">
        <p14:creationId xmlns:p14="http://schemas.microsoft.com/office/powerpoint/2010/main" val="3635754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AE992A6E-5636-0093-953A-8537B5591891}"/>
              </a:ext>
            </a:extLst>
          </p:cNvPr>
          <p:cNvSpPr txBox="1">
            <a:spLocks/>
          </p:cNvSpPr>
          <p:nvPr/>
        </p:nvSpPr>
        <p:spPr>
          <a:xfrm>
            <a:off x="94732" y="903380"/>
            <a:ext cx="7441428" cy="576000"/>
          </a:xfrm>
          <a:prstGeom prst="rect">
            <a:avLst/>
          </a:prstGeom>
        </p:spPr>
        <p:txBody>
          <a:bodyPr lIns="119137" tIns="59569" rIns="119137" bIns="59569"/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1.3 API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Provides Uniform Data Processing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5F63917-FB81-9D0C-6B4D-6459851E5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488016"/>
            <a:ext cx="1102825" cy="4370455"/>
          </a:xfrm>
          <a:prstGeom prst="rect">
            <a:avLst/>
          </a:prstGeom>
        </p:spPr>
      </p:pic>
      <p:sp>
        <p:nvSpPr>
          <p:cNvPr id="10" name="右箭头 48">
            <a:extLst>
              <a:ext uri="{FF2B5EF4-FFF2-40B4-BE49-F238E27FC236}">
                <a16:creationId xmlns:a16="http://schemas.microsoft.com/office/drawing/2014/main" id="{F0445A05-F379-C603-58D8-039E6B52606E}"/>
              </a:ext>
            </a:extLst>
          </p:cNvPr>
          <p:cNvSpPr/>
          <p:nvPr/>
        </p:nvSpPr>
        <p:spPr>
          <a:xfrm>
            <a:off x="3736792" y="2870339"/>
            <a:ext cx="504056" cy="50405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8670CEA-4FC1-0AC9-BB34-054055CF881C}"/>
              </a:ext>
            </a:extLst>
          </p:cNvPr>
          <p:cNvSpPr/>
          <p:nvPr/>
        </p:nvSpPr>
        <p:spPr>
          <a:xfrm>
            <a:off x="2719467" y="1988840"/>
            <a:ext cx="784245" cy="29523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API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DB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82183B8-33E1-0322-1FE9-2A3BDFA77A5F}"/>
              </a:ext>
            </a:extLst>
          </p:cNvPr>
          <p:cNvSpPr/>
          <p:nvPr/>
        </p:nvSpPr>
        <p:spPr>
          <a:xfrm>
            <a:off x="4568970" y="2708919"/>
            <a:ext cx="2160240" cy="16923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NDS-C</a:t>
            </a:r>
            <a:endParaRPr lang="zh-CN" altLang="en-US" dirty="0"/>
          </a:p>
        </p:txBody>
      </p:sp>
      <p:sp>
        <p:nvSpPr>
          <p:cNvPr id="13" name="右箭头 48">
            <a:extLst>
              <a:ext uri="{FF2B5EF4-FFF2-40B4-BE49-F238E27FC236}">
                <a16:creationId xmlns:a16="http://schemas.microsoft.com/office/drawing/2014/main" id="{B0FFFE5F-AA30-0995-EF2D-F8E5EDF5479A}"/>
              </a:ext>
            </a:extLst>
          </p:cNvPr>
          <p:cNvSpPr/>
          <p:nvPr/>
        </p:nvSpPr>
        <p:spPr>
          <a:xfrm rot="10800000">
            <a:off x="3641751" y="3878451"/>
            <a:ext cx="504056" cy="50405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4" name="右箭头 48">
            <a:extLst>
              <a:ext uri="{FF2B5EF4-FFF2-40B4-BE49-F238E27FC236}">
                <a16:creationId xmlns:a16="http://schemas.microsoft.com/office/drawing/2014/main" id="{D0935983-154F-ED2E-2CC1-F323A91F48C7}"/>
              </a:ext>
            </a:extLst>
          </p:cNvPr>
          <p:cNvSpPr/>
          <p:nvPr/>
        </p:nvSpPr>
        <p:spPr>
          <a:xfrm>
            <a:off x="1956309" y="2889055"/>
            <a:ext cx="504056" cy="50405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5" name="右箭头 48">
            <a:extLst>
              <a:ext uri="{FF2B5EF4-FFF2-40B4-BE49-F238E27FC236}">
                <a16:creationId xmlns:a16="http://schemas.microsoft.com/office/drawing/2014/main" id="{7DAA24AD-F03E-BD80-1CC3-4CBA7865E522}"/>
              </a:ext>
            </a:extLst>
          </p:cNvPr>
          <p:cNvSpPr/>
          <p:nvPr/>
        </p:nvSpPr>
        <p:spPr>
          <a:xfrm rot="10800000">
            <a:off x="1861268" y="3897167"/>
            <a:ext cx="504056" cy="50405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071959B1-0EB7-7FA7-7523-3728F165D708}"/>
              </a:ext>
            </a:extLst>
          </p:cNvPr>
          <p:cNvSpPr txBox="1">
            <a:spLocks/>
          </p:cNvSpPr>
          <p:nvPr/>
        </p:nvSpPr>
        <p:spPr>
          <a:xfrm>
            <a:off x="7311920" y="1700840"/>
            <a:ext cx="4680520" cy="576000"/>
          </a:xfrm>
          <a:prstGeom prst="rect">
            <a:avLst/>
          </a:prstGeom>
        </p:spPr>
        <p:txBody>
          <a:bodyPr lIns="119137" tIns="59569" rIns="119137" bIns="59569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A9C3077-4878-CD3B-D6DE-5BA2C1845E3F}"/>
              </a:ext>
            </a:extLst>
          </p:cNvPr>
          <p:cNvSpPr txBox="1">
            <a:spLocks/>
          </p:cNvSpPr>
          <p:nvPr/>
        </p:nvSpPr>
        <p:spPr>
          <a:xfrm>
            <a:off x="6960097" y="1758240"/>
            <a:ext cx="5137172" cy="3269742"/>
          </a:xfrm>
          <a:prstGeom prst="rect">
            <a:avLst/>
          </a:prstGeom>
        </p:spPr>
        <p:txBody>
          <a:bodyPr lIns="119137" tIns="59569" rIns="119137" bIns="59569"/>
          <a:lstStyle/>
          <a:p>
            <a:pPr algn="ctr"/>
            <a:r>
              <a:rPr lang="en-US" altLang="zh-CN" sz="2400" b="1" dirty="0">
                <a:solidFill>
                  <a:srgbClr val="0613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Advantages</a:t>
            </a:r>
          </a:p>
          <a:p>
            <a:pPr algn="ctr"/>
            <a:endParaRPr lang="en-US" altLang="zh-CN" sz="2400" b="1" dirty="0">
              <a:solidFill>
                <a:srgbClr val="0613B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613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Easy to maintain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613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Reduce codes redundancy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613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Enhance flexibility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613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Cross-Platform Compatibility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613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Increase Dev. Efficiency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1E7317D-EAC3-1CCE-2E4C-6F075CD6615F}"/>
              </a:ext>
            </a:extLst>
          </p:cNvPr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 Introduction to NDS-C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1B09DC9-FBA8-3E86-243D-837A0A336211}"/>
              </a:ext>
            </a:extLst>
          </p:cNvPr>
          <p:cNvSpPr txBox="1">
            <a:spLocks/>
          </p:cNvSpPr>
          <p:nvPr/>
        </p:nvSpPr>
        <p:spPr>
          <a:xfrm>
            <a:off x="11280576" y="6467919"/>
            <a:ext cx="79898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5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A14C040C-653A-5E84-A226-793AD1823B7A}"/>
              </a:ext>
            </a:extLst>
          </p:cNvPr>
          <p:cNvSpPr/>
          <p:nvPr/>
        </p:nvSpPr>
        <p:spPr>
          <a:xfrm>
            <a:off x="61726" y="1423139"/>
            <a:ext cx="12068548" cy="539564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1">
            <a:extLst>
              <a:ext uri="{FF2B5EF4-FFF2-40B4-BE49-F238E27FC236}">
                <a16:creationId xmlns:a16="http://schemas.microsoft.com/office/drawing/2014/main" id="{05C5D7D1-69ED-2D96-C238-E2C67FE54E85}"/>
              </a:ext>
            </a:extLst>
          </p:cNvPr>
          <p:cNvSpPr/>
          <p:nvPr/>
        </p:nvSpPr>
        <p:spPr>
          <a:xfrm>
            <a:off x="61726" y="2886514"/>
            <a:ext cx="1857810" cy="110623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000" b="1" i="0" dirty="0">
                <a:solidFill>
                  <a:srgbClr val="060607"/>
                </a:solidFill>
                <a:effectLst/>
                <a:latin typeface="-apple-system"/>
              </a:rPr>
              <a:t>Desktop Applications</a:t>
            </a:r>
            <a:endParaRPr lang="zh-CN" altLang="en-US" sz="20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8105301C-636E-2FBA-E67C-1FA85A4D75A0}"/>
              </a:ext>
            </a:extLst>
          </p:cNvPr>
          <p:cNvSpPr/>
          <p:nvPr/>
        </p:nvSpPr>
        <p:spPr>
          <a:xfrm>
            <a:off x="2028553" y="1538905"/>
            <a:ext cx="2736000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NDPlot</a:t>
            </a:r>
          </a:p>
        </p:txBody>
      </p:sp>
      <p:sp>
        <p:nvSpPr>
          <p:cNvPr id="5" name="圆角矩形 10">
            <a:extLst>
              <a:ext uri="{FF2B5EF4-FFF2-40B4-BE49-F238E27FC236}">
                <a16:creationId xmlns:a16="http://schemas.microsoft.com/office/drawing/2014/main" id="{D3077062-AAE1-AF2F-58A1-3C41AEFED4F3}"/>
              </a:ext>
            </a:extLst>
          </p:cNvPr>
          <p:cNvSpPr/>
          <p:nvPr/>
        </p:nvSpPr>
        <p:spPr>
          <a:xfrm>
            <a:off x="2028553" y="3056398"/>
            <a:ext cx="2736000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CovPlot</a:t>
            </a:r>
          </a:p>
        </p:txBody>
      </p:sp>
      <p:sp>
        <p:nvSpPr>
          <p:cNvPr id="9" name="圆角矩形 17">
            <a:extLst>
              <a:ext uri="{FF2B5EF4-FFF2-40B4-BE49-F238E27FC236}">
                <a16:creationId xmlns:a16="http://schemas.microsoft.com/office/drawing/2014/main" id="{BBD5CF8C-878F-CBB0-6027-C4CA57EF30BC}"/>
              </a:ext>
            </a:extLst>
          </p:cNvPr>
          <p:cNvSpPr/>
          <p:nvPr/>
        </p:nvSpPr>
        <p:spPr>
          <a:xfrm>
            <a:off x="6056653" y="1532005"/>
            <a:ext cx="5328000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Nuclear Reaction Data Analysis,</a:t>
            </a:r>
            <a:r>
              <a:rPr lang="zh-CN" altLang="en-US" sz="20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Comparison, Visualization</a:t>
            </a:r>
          </a:p>
        </p:txBody>
      </p:sp>
      <p:sp>
        <p:nvSpPr>
          <p:cNvPr id="10" name="右箭头 19">
            <a:extLst>
              <a:ext uri="{FF2B5EF4-FFF2-40B4-BE49-F238E27FC236}">
                <a16:creationId xmlns:a16="http://schemas.microsoft.com/office/drawing/2014/main" id="{C9079A86-EEA8-310D-F50E-02194A3793B5}"/>
              </a:ext>
            </a:extLst>
          </p:cNvPr>
          <p:cNvSpPr/>
          <p:nvPr/>
        </p:nvSpPr>
        <p:spPr>
          <a:xfrm>
            <a:off x="5219749" y="1780017"/>
            <a:ext cx="447650" cy="235877"/>
          </a:xfrm>
          <a:prstGeom prst="rightArrow">
            <a:avLst/>
          </a:prstGeom>
          <a:noFill/>
          <a:ln>
            <a:solidFill>
              <a:srgbClr val="034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20">
            <a:extLst>
              <a:ext uri="{FF2B5EF4-FFF2-40B4-BE49-F238E27FC236}">
                <a16:creationId xmlns:a16="http://schemas.microsoft.com/office/drawing/2014/main" id="{835DA709-78FB-4E73-EECC-0F0230CE09F7}"/>
              </a:ext>
            </a:extLst>
          </p:cNvPr>
          <p:cNvSpPr/>
          <p:nvPr/>
        </p:nvSpPr>
        <p:spPr>
          <a:xfrm>
            <a:off x="6055271" y="2991389"/>
            <a:ext cx="5328000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Covariance Data</a:t>
            </a:r>
          </a:p>
          <a:p>
            <a:pPr algn="ctr"/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Analysis,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Visualization  </a:t>
            </a:r>
          </a:p>
        </p:txBody>
      </p:sp>
      <p:sp>
        <p:nvSpPr>
          <p:cNvPr id="12" name="右箭头 22">
            <a:extLst>
              <a:ext uri="{FF2B5EF4-FFF2-40B4-BE49-F238E27FC236}">
                <a16:creationId xmlns:a16="http://schemas.microsoft.com/office/drawing/2014/main" id="{A5EA5F73-3744-3952-9509-AEF223012108}"/>
              </a:ext>
            </a:extLst>
          </p:cNvPr>
          <p:cNvSpPr/>
          <p:nvPr/>
        </p:nvSpPr>
        <p:spPr>
          <a:xfrm>
            <a:off x="5219749" y="2437846"/>
            <a:ext cx="447650" cy="235877"/>
          </a:xfrm>
          <a:prstGeom prst="rightArrow">
            <a:avLst/>
          </a:prstGeom>
          <a:noFill/>
          <a:ln>
            <a:solidFill>
              <a:srgbClr val="034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43">
            <a:extLst>
              <a:ext uri="{FF2B5EF4-FFF2-40B4-BE49-F238E27FC236}">
                <a16:creationId xmlns:a16="http://schemas.microsoft.com/office/drawing/2014/main" id="{CBD1D753-E2D9-50E8-6C90-3EEEF528FE07}"/>
              </a:ext>
            </a:extLst>
          </p:cNvPr>
          <p:cNvSpPr/>
          <p:nvPr/>
        </p:nvSpPr>
        <p:spPr>
          <a:xfrm>
            <a:off x="2021064" y="3735496"/>
            <a:ext cx="2736000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GDGraph</a:t>
            </a:r>
            <a:endParaRPr lang="en-US" altLang="zh-CN" sz="20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右箭头 44">
            <a:extLst>
              <a:ext uri="{FF2B5EF4-FFF2-40B4-BE49-F238E27FC236}">
                <a16:creationId xmlns:a16="http://schemas.microsoft.com/office/drawing/2014/main" id="{E4F724B9-33E6-87A9-CF51-B61C0736BC3A}"/>
              </a:ext>
            </a:extLst>
          </p:cNvPr>
          <p:cNvSpPr/>
          <p:nvPr/>
        </p:nvSpPr>
        <p:spPr>
          <a:xfrm>
            <a:off x="5205253" y="3227256"/>
            <a:ext cx="447650" cy="235877"/>
          </a:xfrm>
          <a:prstGeom prst="rightArrow">
            <a:avLst/>
          </a:prstGeom>
          <a:noFill/>
          <a:ln>
            <a:solidFill>
              <a:srgbClr val="034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45">
            <a:extLst>
              <a:ext uri="{FF2B5EF4-FFF2-40B4-BE49-F238E27FC236}">
                <a16:creationId xmlns:a16="http://schemas.microsoft.com/office/drawing/2014/main" id="{5DFC13DA-C4FA-D11C-9EDF-C6CA49CCDB23}"/>
              </a:ext>
            </a:extLst>
          </p:cNvPr>
          <p:cNvSpPr/>
          <p:nvPr/>
        </p:nvSpPr>
        <p:spPr>
          <a:xfrm>
            <a:off x="6032783" y="3779308"/>
            <a:ext cx="5328000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Image Digitization</a:t>
            </a:r>
          </a:p>
        </p:txBody>
      </p:sp>
      <p:sp>
        <p:nvSpPr>
          <p:cNvPr id="21" name="圆角矩形 25">
            <a:extLst>
              <a:ext uri="{FF2B5EF4-FFF2-40B4-BE49-F238E27FC236}">
                <a16:creationId xmlns:a16="http://schemas.microsoft.com/office/drawing/2014/main" id="{E0A0CBF8-93EA-3D2C-F315-E82FC9CDC83D}"/>
              </a:ext>
            </a:extLst>
          </p:cNvPr>
          <p:cNvSpPr/>
          <p:nvPr/>
        </p:nvSpPr>
        <p:spPr>
          <a:xfrm>
            <a:off x="2017943" y="4401354"/>
            <a:ext cx="2736000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FissionYield</a:t>
            </a:r>
            <a:endParaRPr lang="en-US" altLang="zh-CN" sz="20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2" name="右箭头 26">
            <a:extLst>
              <a:ext uri="{FF2B5EF4-FFF2-40B4-BE49-F238E27FC236}">
                <a16:creationId xmlns:a16="http://schemas.microsoft.com/office/drawing/2014/main" id="{0F917EE8-0CB6-0FEF-289C-4A742B307A9D}"/>
              </a:ext>
            </a:extLst>
          </p:cNvPr>
          <p:cNvSpPr/>
          <p:nvPr/>
        </p:nvSpPr>
        <p:spPr>
          <a:xfrm>
            <a:off x="5188913" y="3885085"/>
            <a:ext cx="447650" cy="235877"/>
          </a:xfrm>
          <a:prstGeom prst="rightArrow">
            <a:avLst/>
          </a:prstGeom>
          <a:noFill/>
          <a:ln>
            <a:solidFill>
              <a:srgbClr val="034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7">
            <a:extLst>
              <a:ext uri="{FF2B5EF4-FFF2-40B4-BE49-F238E27FC236}">
                <a16:creationId xmlns:a16="http://schemas.microsoft.com/office/drawing/2014/main" id="{AB0298EC-A38A-3890-3880-199D85454763}"/>
              </a:ext>
            </a:extLst>
          </p:cNvPr>
          <p:cNvSpPr/>
          <p:nvPr/>
        </p:nvSpPr>
        <p:spPr>
          <a:xfrm>
            <a:off x="6032783" y="4485838"/>
            <a:ext cx="5328000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Fission Yield Data</a:t>
            </a:r>
          </a:p>
          <a:p>
            <a:pPr algn="ctr"/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Batch Retrieval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27D213BF-6DAE-662D-5EEC-8C15485C4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58" y="1947250"/>
            <a:ext cx="938087" cy="74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E0A5CA56-D271-29EF-23AD-7F276B55EA68}"/>
              </a:ext>
            </a:extLst>
          </p:cNvPr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 Introduction to NDS-C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25">
            <a:extLst>
              <a:ext uri="{FF2B5EF4-FFF2-40B4-BE49-F238E27FC236}">
                <a16:creationId xmlns:a16="http://schemas.microsoft.com/office/drawing/2014/main" id="{AB917B62-A53D-10BD-7073-EEF6DBF2361F}"/>
              </a:ext>
            </a:extLst>
          </p:cNvPr>
          <p:cNvSpPr/>
          <p:nvPr/>
        </p:nvSpPr>
        <p:spPr>
          <a:xfrm>
            <a:off x="1991544" y="5080452"/>
            <a:ext cx="2736000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Decay</a:t>
            </a:r>
          </a:p>
        </p:txBody>
      </p:sp>
      <p:sp>
        <p:nvSpPr>
          <p:cNvPr id="37" name="圆角矩形 7">
            <a:extLst>
              <a:ext uri="{FF2B5EF4-FFF2-40B4-BE49-F238E27FC236}">
                <a16:creationId xmlns:a16="http://schemas.microsoft.com/office/drawing/2014/main" id="{FD0DF717-C702-9D03-85BF-1E56713FC687}"/>
              </a:ext>
            </a:extLst>
          </p:cNvPr>
          <p:cNvSpPr/>
          <p:nvPr/>
        </p:nvSpPr>
        <p:spPr>
          <a:xfrm>
            <a:off x="2040144" y="2320401"/>
            <a:ext cx="2736000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BatchPlot</a:t>
            </a:r>
            <a:endParaRPr lang="en-US" altLang="zh-CN" sz="20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8" name="圆角矩形 17">
            <a:extLst>
              <a:ext uri="{FF2B5EF4-FFF2-40B4-BE49-F238E27FC236}">
                <a16:creationId xmlns:a16="http://schemas.microsoft.com/office/drawing/2014/main" id="{DB746399-0F75-5352-8F18-0AF4F8A73052}"/>
              </a:ext>
            </a:extLst>
          </p:cNvPr>
          <p:cNvSpPr/>
          <p:nvPr/>
        </p:nvSpPr>
        <p:spPr>
          <a:xfrm>
            <a:off x="6056655" y="2239436"/>
            <a:ext cx="5328000" cy="632699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Batch</a:t>
            </a:r>
            <a:r>
              <a:rPr lang="en-US" altLang="zh-CN" sz="20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sz="20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Plotting,mparison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Visualization</a:t>
            </a:r>
          </a:p>
        </p:txBody>
      </p:sp>
      <p:sp>
        <p:nvSpPr>
          <p:cNvPr id="39" name="右箭头 26">
            <a:extLst>
              <a:ext uri="{FF2B5EF4-FFF2-40B4-BE49-F238E27FC236}">
                <a16:creationId xmlns:a16="http://schemas.microsoft.com/office/drawing/2014/main" id="{4859D4EF-F8A1-F9E1-2EF2-BF8C8FB375FD}"/>
              </a:ext>
            </a:extLst>
          </p:cNvPr>
          <p:cNvSpPr/>
          <p:nvPr/>
        </p:nvSpPr>
        <p:spPr>
          <a:xfrm>
            <a:off x="5159896" y="4611879"/>
            <a:ext cx="447650" cy="235877"/>
          </a:xfrm>
          <a:prstGeom prst="rightArrow">
            <a:avLst/>
          </a:prstGeom>
          <a:noFill/>
          <a:ln>
            <a:solidFill>
              <a:srgbClr val="034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右箭头 26">
            <a:extLst>
              <a:ext uri="{FF2B5EF4-FFF2-40B4-BE49-F238E27FC236}">
                <a16:creationId xmlns:a16="http://schemas.microsoft.com/office/drawing/2014/main" id="{08826833-D4C7-6E0B-D0D5-FCC277FDDCA1}"/>
              </a:ext>
            </a:extLst>
          </p:cNvPr>
          <p:cNvSpPr/>
          <p:nvPr/>
        </p:nvSpPr>
        <p:spPr>
          <a:xfrm>
            <a:off x="5188913" y="5279313"/>
            <a:ext cx="447650" cy="235877"/>
          </a:xfrm>
          <a:prstGeom prst="rightArrow">
            <a:avLst/>
          </a:prstGeom>
          <a:noFill/>
          <a:ln>
            <a:solidFill>
              <a:srgbClr val="034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圆角矩形 27">
            <a:extLst>
              <a:ext uri="{FF2B5EF4-FFF2-40B4-BE49-F238E27FC236}">
                <a16:creationId xmlns:a16="http://schemas.microsoft.com/office/drawing/2014/main" id="{F4865C27-16A0-1A24-E0A3-15D4CFFA0CDC}"/>
              </a:ext>
            </a:extLst>
          </p:cNvPr>
          <p:cNvSpPr/>
          <p:nvPr/>
        </p:nvSpPr>
        <p:spPr>
          <a:xfrm>
            <a:off x="6017272" y="5222268"/>
            <a:ext cx="5328000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Decay Data</a:t>
            </a:r>
          </a:p>
          <a:p>
            <a:pPr algn="ctr"/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Batch Retrieval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4" name="圆角矩形 25">
            <a:extLst>
              <a:ext uri="{FF2B5EF4-FFF2-40B4-BE49-F238E27FC236}">
                <a16:creationId xmlns:a16="http://schemas.microsoft.com/office/drawing/2014/main" id="{8E3B88FD-16E1-DBE1-AC14-2E82416F0A39}"/>
              </a:ext>
            </a:extLst>
          </p:cNvPr>
          <p:cNvSpPr/>
          <p:nvPr/>
        </p:nvSpPr>
        <p:spPr>
          <a:xfrm>
            <a:off x="2016811" y="5855868"/>
            <a:ext cx="2736000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EXFOR-SIG</a:t>
            </a:r>
          </a:p>
        </p:txBody>
      </p:sp>
      <p:sp>
        <p:nvSpPr>
          <p:cNvPr id="45" name="圆角矩形 27">
            <a:extLst>
              <a:ext uri="{FF2B5EF4-FFF2-40B4-BE49-F238E27FC236}">
                <a16:creationId xmlns:a16="http://schemas.microsoft.com/office/drawing/2014/main" id="{406A39A6-543F-3C23-578D-14D23186C824}"/>
              </a:ext>
            </a:extLst>
          </p:cNvPr>
          <p:cNvSpPr/>
          <p:nvPr/>
        </p:nvSpPr>
        <p:spPr>
          <a:xfrm>
            <a:off x="6023992" y="5942348"/>
            <a:ext cx="5328000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EXFOR Cross-sections Data </a:t>
            </a:r>
          </a:p>
          <a:p>
            <a:pPr algn="ctr"/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Batch Retrieval, ML Datasets</a:t>
            </a:r>
          </a:p>
        </p:txBody>
      </p:sp>
      <p:sp>
        <p:nvSpPr>
          <p:cNvPr id="46" name="右箭头 26">
            <a:extLst>
              <a:ext uri="{FF2B5EF4-FFF2-40B4-BE49-F238E27FC236}">
                <a16:creationId xmlns:a16="http://schemas.microsoft.com/office/drawing/2014/main" id="{4AD68354-0459-9592-E262-36E01E944FA4}"/>
              </a:ext>
            </a:extLst>
          </p:cNvPr>
          <p:cNvSpPr/>
          <p:nvPr/>
        </p:nvSpPr>
        <p:spPr>
          <a:xfrm>
            <a:off x="5189198" y="6138586"/>
            <a:ext cx="447650" cy="235877"/>
          </a:xfrm>
          <a:prstGeom prst="rightArrow">
            <a:avLst/>
          </a:prstGeom>
          <a:noFill/>
          <a:ln>
            <a:solidFill>
              <a:srgbClr val="034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6C04E1ED-DF11-710B-87C8-7C532AFE07B5}"/>
              </a:ext>
            </a:extLst>
          </p:cNvPr>
          <p:cNvSpPr txBox="1">
            <a:spLocks/>
          </p:cNvSpPr>
          <p:nvPr/>
        </p:nvSpPr>
        <p:spPr>
          <a:xfrm>
            <a:off x="8846" y="791127"/>
            <a:ext cx="8247393" cy="576000"/>
          </a:xfrm>
          <a:prstGeom prst="rect">
            <a:avLst/>
          </a:prstGeom>
        </p:spPr>
        <p:txBody>
          <a:bodyPr lIns="119137" tIns="59569" rIns="119137" bIns="59569"/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1.4 Software and Tools Based on NDS-C’s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API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3A8D9861-A3B4-08CD-7423-4B50EF8A3644}"/>
              </a:ext>
            </a:extLst>
          </p:cNvPr>
          <p:cNvSpPr txBox="1">
            <a:spLocks/>
          </p:cNvSpPr>
          <p:nvPr/>
        </p:nvSpPr>
        <p:spPr>
          <a:xfrm>
            <a:off x="11496600" y="6467919"/>
            <a:ext cx="58296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6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95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FB075-A8DE-3D0E-0583-FCD5C417E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CCF2A7DB-D3B7-B314-4B4F-236335907C86}"/>
              </a:ext>
            </a:extLst>
          </p:cNvPr>
          <p:cNvSpPr/>
          <p:nvPr/>
        </p:nvSpPr>
        <p:spPr>
          <a:xfrm>
            <a:off x="5579765" y="1215344"/>
            <a:ext cx="5436936" cy="187408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45A174B-05EE-7F38-0CA6-5027C15E4A93}"/>
              </a:ext>
            </a:extLst>
          </p:cNvPr>
          <p:cNvSpPr/>
          <p:nvPr/>
        </p:nvSpPr>
        <p:spPr>
          <a:xfrm>
            <a:off x="167958" y="1181055"/>
            <a:ext cx="5278668" cy="1784987"/>
          </a:xfrm>
          <a:prstGeom prst="roundRect">
            <a:avLst/>
          </a:prstGeom>
          <a:solidFill>
            <a:srgbClr val="F5E4D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" name="圆角矩形 13">
            <a:extLst>
              <a:ext uri="{FF2B5EF4-FFF2-40B4-BE49-F238E27FC236}">
                <a16:creationId xmlns:a16="http://schemas.microsoft.com/office/drawing/2014/main" id="{E8F10032-B099-E1B0-F935-37FE517490E3}"/>
              </a:ext>
            </a:extLst>
          </p:cNvPr>
          <p:cNvSpPr/>
          <p:nvPr/>
        </p:nvSpPr>
        <p:spPr>
          <a:xfrm>
            <a:off x="34819" y="2295655"/>
            <a:ext cx="1628668" cy="94593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i="0" dirty="0">
                <a:solidFill>
                  <a:srgbClr val="060607"/>
                </a:solidFill>
                <a:effectLst/>
                <a:latin typeface="-apple-system"/>
              </a:rPr>
              <a:t>Mobile Apps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圆角矩形 14">
            <a:extLst>
              <a:ext uri="{FF2B5EF4-FFF2-40B4-BE49-F238E27FC236}">
                <a16:creationId xmlns:a16="http://schemas.microsoft.com/office/drawing/2014/main" id="{1D72C526-036A-18D3-1D24-DAA87B4665ED}"/>
              </a:ext>
            </a:extLst>
          </p:cNvPr>
          <p:cNvSpPr/>
          <p:nvPr/>
        </p:nvSpPr>
        <p:spPr>
          <a:xfrm>
            <a:off x="1696928" y="1563184"/>
            <a:ext cx="1954449" cy="40419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FY APP</a:t>
            </a:r>
          </a:p>
        </p:txBody>
      </p:sp>
      <p:sp>
        <p:nvSpPr>
          <p:cNvPr id="8" name="圆角矩形 15">
            <a:extLst>
              <a:ext uri="{FF2B5EF4-FFF2-40B4-BE49-F238E27FC236}">
                <a16:creationId xmlns:a16="http://schemas.microsoft.com/office/drawing/2014/main" id="{7CEFF3DE-65D0-52F5-66D6-E584462D8482}"/>
              </a:ext>
            </a:extLst>
          </p:cNvPr>
          <p:cNvSpPr/>
          <p:nvPr/>
        </p:nvSpPr>
        <p:spPr>
          <a:xfrm>
            <a:off x="1730698" y="2275596"/>
            <a:ext cx="1954449" cy="40419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Decay APP</a:t>
            </a:r>
          </a:p>
        </p:txBody>
      </p:sp>
      <p:sp>
        <p:nvSpPr>
          <p:cNvPr id="13" name="圆角矩形 39">
            <a:extLst>
              <a:ext uri="{FF2B5EF4-FFF2-40B4-BE49-F238E27FC236}">
                <a16:creationId xmlns:a16="http://schemas.microsoft.com/office/drawing/2014/main" id="{0FFD6FF1-0EEF-1EFF-B822-00A98E18B006}"/>
              </a:ext>
            </a:extLst>
          </p:cNvPr>
          <p:cNvSpPr/>
          <p:nvPr/>
        </p:nvSpPr>
        <p:spPr>
          <a:xfrm>
            <a:off x="5755518" y="2340897"/>
            <a:ext cx="1702226" cy="67778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i="0" dirty="0">
                <a:solidFill>
                  <a:srgbClr val="060607"/>
                </a:solidFill>
                <a:effectLst/>
                <a:latin typeface="-apple-system"/>
              </a:rPr>
              <a:t>Web Applications</a:t>
            </a:r>
            <a:endParaRPr lang="zh-CN" altLang="en-US" sz="2000" dirty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圆角矩形 40">
            <a:extLst>
              <a:ext uri="{FF2B5EF4-FFF2-40B4-BE49-F238E27FC236}">
                <a16:creationId xmlns:a16="http://schemas.microsoft.com/office/drawing/2014/main" id="{6403A51C-050D-0F70-5880-438888FAA8CE}"/>
              </a:ext>
            </a:extLst>
          </p:cNvPr>
          <p:cNvSpPr/>
          <p:nvPr/>
        </p:nvSpPr>
        <p:spPr>
          <a:xfrm>
            <a:off x="7937688" y="1340768"/>
            <a:ext cx="2226543" cy="404192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Calculations</a:t>
            </a:r>
          </a:p>
        </p:txBody>
      </p:sp>
      <p:sp>
        <p:nvSpPr>
          <p:cNvPr id="15" name="圆角矩形 41">
            <a:extLst>
              <a:ext uri="{FF2B5EF4-FFF2-40B4-BE49-F238E27FC236}">
                <a16:creationId xmlns:a16="http://schemas.microsoft.com/office/drawing/2014/main" id="{36682CEF-9ABF-ADC6-42CA-365B1C2B11F8}"/>
              </a:ext>
            </a:extLst>
          </p:cNvPr>
          <p:cNvSpPr/>
          <p:nvPr/>
        </p:nvSpPr>
        <p:spPr>
          <a:xfrm>
            <a:off x="7926665" y="1912425"/>
            <a:ext cx="2226543" cy="404192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Retrieval</a:t>
            </a:r>
          </a:p>
        </p:txBody>
      </p:sp>
      <p:sp>
        <p:nvSpPr>
          <p:cNvPr id="16" name="圆角矩形 42">
            <a:extLst>
              <a:ext uri="{FF2B5EF4-FFF2-40B4-BE49-F238E27FC236}">
                <a16:creationId xmlns:a16="http://schemas.microsoft.com/office/drawing/2014/main" id="{93918000-B94E-3A4F-11B9-30A498F0F0BD}"/>
              </a:ext>
            </a:extLst>
          </p:cNvPr>
          <p:cNvSpPr/>
          <p:nvPr/>
        </p:nvSpPr>
        <p:spPr>
          <a:xfrm>
            <a:off x="7937689" y="2536026"/>
            <a:ext cx="2226542" cy="404192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Visualization</a:t>
            </a:r>
          </a:p>
        </p:txBody>
      </p:sp>
      <p:sp>
        <p:nvSpPr>
          <p:cNvPr id="20" name="右箭头 48">
            <a:extLst>
              <a:ext uri="{FF2B5EF4-FFF2-40B4-BE49-F238E27FC236}">
                <a16:creationId xmlns:a16="http://schemas.microsoft.com/office/drawing/2014/main" id="{72DD605B-3146-E2F2-CBEE-EAC6B1AFF84B}"/>
              </a:ext>
            </a:extLst>
          </p:cNvPr>
          <p:cNvSpPr/>
          <p:nvPr/>
        </p:nvSpPr>
        <p:spPr>
          <a:xfrm>
            <a:off x="7235826" y="1938989"/>
            <a:ext cx="447650" cy="235877"/>
          </a:xfrm>
          <a:prstGeom prst="rightArrow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0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EEFEB8F1-A229-FC9E-5E38-FAE9FBC8B5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21703" y="1576374"/>
            <a:ext cx="771633" cy="905001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88B1604D-1B86-8D8B-F017-3512FCD4D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00" y="2194168"/>
            <a:ext cx="720080" cy="70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34BA7D1F-E4D1-9A16-A22E-9354D47D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710" y="1468934"/>
            <a:ext cx="630397" cy="64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F95C9D73-D3E7-404D-83E6-EFF1A6D4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823" y="1526815"/>
            <a:ext cx="709484" cy="7094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</p:pic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C81A90B5-DE9E-74E2-38D6-5B487005887F}"/>
              </a:ext>
            </a:extLst>
          </p:cNvPr>
          <p:cNvSpPr/>
          <p:nvPr/>
        </p:nvSpPr>
        <p:spPr>
          <a:xfrm>
            <a:off x="51943" y="3869813"/>
            <a:ext cx="1939601" cy="187408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</a:rPr>
              <a:t>Why is Desktop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38" name="圆角矩形 7">
            <a:extLst>
              <a:ext uri="{FF2B5EF4-FFF2-40B4-BE49-F238E27FC236}">
                <a16:creationId xmlns:a16="http://schemas.microsoft.com/office/drawing/2014/main" id="{0DC48DE2-E693-EDA1-0207-0B84A56A7AF4}"/>
              </a:ext>
            </a:extLst>
          </p:cNvPr>
          <p:cNvSpPr/>
          <p:nvPr/>
        </p:nvSpPr>
        <p:spPr>
          <a:xfrm>
            <a:off x="2217147" y="3425930"/>
            <a:ext cx="2138343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Local File</a:t>
            </a:r>
          </a:p>
        </p:txBody>
      </p:sp>
      <p:sp>
        <p:nvSpPr>
          <p:cNvPr id="39" name="圆角矩形 7">
            <a:extLst>
              <a:ext uri="{FF2B5EF4-FFF2-40B4-BE49-F238E27FC236}">
                <a16:creationId xmlns:a16="http://schemas.microsoft.com/office/drawing/2014/main" id="{016D4D48-4FC0-6250-4B94-6457464403ED}"/>
              </a:ext>
            </a:extLst>
          </p:cNvPr>
          <p:cNvSpPr/>
          <p:nvPr/>
        </p:nvSpPr>
        <p:spPr>
          <a:xfrm>
            <a:off x="2217147" y="4303816"/>
            <a:ext cx="2163942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Data </a:t>
            </a:r>
            <a:r>
              <a:rPr lang="en-US" alt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Mining</a:t>
            </a:r>
          </a:p>
        </p:txBody>
      </p:sp>
      <p:sp>
        <p:nvSpPr>
          <p:cNvPr id="40" name="圆角矩形 7">
            <a:extLst>
              <a:ext uri="{FF2B5EF4-FFF2-40B4-BE49-F238E27FC236}">
                <a16:creationId xmlns:a16="http://schemas.microsoft.com/office/drawing/2014/main" id="{B2EA6A6A-AF5C-81B5-0646-6790CBAFDC4C}"/>
              </a:ext>
            </a:extLst>
          </p:cNvPr>
          <p:cNvSpPr/>
          <p:nvPr/>
        </p:nvSpPr>
        <p:spPr>
          <a:xfrm>
            <a:off x="2191548" y="5153019"/>
            <a:ext cx="2163942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Batch Task</a:t>
            </a:r>
          </a:p>
        </p:txBody>
      </p:sp>
      <p:sp>
        <p:nvSpPr>
          <p:cNvPr id="41" name="圆角矩形 7">
            <a:extLst>
              <a:ext uri="{FF2B5EF4-FFF2-40B4-BE49-F238E27FC236}">
                <a16:creationId xmlns:a16="http://schemas.microsoft.com/office/drawing/2014/main" id="{974362D5-FFD2-F3EE-66CF-21D7D1E3D844}"/>
              </a:ext>
            </a:extLst>
          </p:cNvPr>
          <p:cNvSpPr/>
          <p:nvPr/>
        </p:nvSpPr>
        <p:spPr>
          <a:xfrm>
            <a:off x="4785253" y="3429000"/>
            <a:ext cx="2534883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Dev. For GUI is easier </a:t>
            </a:r>
          </a:p>
        </p:txBody>
      </p:sp>
      <p:sp>
        <p:nvSpPr>
          <p:cNvPr id="42" name="圆角矩形 7">
            <a:extLst>
              <a:ext uri="{FF2B5EF4-FFF2-40B4-BE49-F238E27FC236}">
                <a16:creationId xmlns:a16="http://schemas.microsoft.com/office/drawing/2014/main" id="{487B102C-B653-F934-9BE2-2CAF0BC28E08}"/>
              </a:ext>
            </a:extLst>
          </p:cNvPr>
          <p:cNvSpPr/>
          <p:nvPr/>
        </p:nvSpPr>
        <p:spPr>
          <a:xfrm>
            <a:off x="4738261" y="5153457"/>
            <a:ext cx="2630998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Powerful</a:t>
            </a: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DF435F74-3AD8-3E27-E6C6-E433AA843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4712" y="5231116"/>
            <a:ext cx="582167" cy="555503"/>
          </a:xfrm>
          <a:prstGeom prst="rect">
            <a:avLst/>
          </a:prstGeom>
        </p:spPr>
      </p:pic>
      <p:sp>
        <p:nvSpPr>
          <p:cNvPr id="47" name="圆角矩形 7">
            <a:extLst>
              <a:ext uri="{FF2B5EF4-FFF2-40B4-BE49-F238E27FC236}">
                <a16:creationId xmlns:a16="http://schemas.microsoft.com/office/drawing/2014/main" id="{E9CA14A2-4CA2-3197-81C3-A870E9304222}"/>
              </a:ext>
            </a:extLst>
          </p:cNvPr>
          <p:cNvSpPr/>
          <p:nvPr/>
        </p:nvSpPr>
        <p:spPr>
          <a:xfrm>
            <a:off x="4716783" y="4318104"/>
            <a:ext cx="2630998" cy="633600"/>
          </a:xfrm>
          <a:prstGeom prst="roundRect">
            <a:avLst/>
          </a:prstGeom>
          <a:noFill/>
          <a:ln>
            <a:solidFill>
              <a:srgbClr val="034C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Save work in progress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A58E332-DF0E-CB67-E8AE-8E1B35E8D5ED}"/>
              </a:ext>
            </a:extLst>
          </p:cNvPr>
          <p:cNvSpPr txBox="1">
            <a:spLocks/>
          </p:cNvSpPr>
          <p:nvPr/>
        </p:nvSpPr>
        <p:spPr>
          <a:xfrm>
            <a:off x="7570380" y="3287620"/>
            <a:ext cx="4518747" cy="2339373"/>
          </a:xfrm>
          <a:prstGeom prst="rect">
            <a:avLst/>
          </a:prstGeom>
        </p:spPr>
        <p:txBody>
          <a:bodyPr lIns="119137" tIns="59569" rIns="119137" bIns="59569"/>
          <a:lstStyle/>
          <a:p>
            <a:pPr algn="ctr"/>
            <a:r>
              <a:rPr lang="en-US" altLang="zh-CN" sz="2400" b="1" dirty="0">
                <a:solidFill>
                  <a:srgbClr val="0613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Disadvantages</a:t>
            </a:r>
          </a:p>
          <a:p>
            <a:pPr algn="ctr"/>
            <a:endParaRPr lang="en-US" altLang="zh-CN" sz="2400" b="1" dirty="0">
              <a:solidFill>
                <a:srgbClr val="0613B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613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Less Convenient for 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613B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613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Platform-dependent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F8A7289-8580-4509-BA3A-BCFE04B6A715}"/>
              </a:ext>
            </a:extLst>
          </p:cNvPr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 Introduction to NDS-C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52E04488-EB7B-F42B-5DE0-DFE324083334}"/>
              </a:ext>
            </a:extLst>
          </p:cNvPr>
          <p:cNvSpPr txBox="1">
            <a:spLocks/>
          </p:cNvSpPr>
          <p:nvPr/>
        </p:nvSpPr>
        <p:spPr>
          <a:xfrm>
            <a:off x="11568608" y="6467919"/>
            <a:ext cx="510952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7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27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CEF5CD2-8159-86B0-9CE0-BBE9A59F10F6}"/>
              </a:ext>
            </a:extLst>
          </p:cNvPr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 Examples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614C635F-BEB1-D94F-B577-388BBD469773}"/>
              </a:ext>
            </a:extLst>
          </p:cNvPr>
          <p:cNvSpPr txBox="1">
            <a:spLocks/>
          </p:cNvSpPr>
          <p:nvPr/>
        </p:nvSpPr>
        <p:spPr>
          <a:xfrm>
            <a:off x="8847" y="791127"/>
            <a:ext cx="6215582" cy="576000"/>
          </a:xfrm>
          <a:prstGeom prst="rect">
            <a:avLst/>
          </a:prstGeom>
        </p:spPr>
        <p:txBody>
          <a:bodyPr lIns="119137" tIns="59569" rIns="119137" bIns="59569"/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2.1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NDPlot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0B77769-70AB-F2C7-8C2D-397CA7819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824" y="4490541"/>
            <a:ext cx="1584176" cy="788504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35FFAE10-D413-6DDA-D163-29DEA9B2A7A9}"/>
              </a:ext>
            </a:extLst>
          </p:cNvPr>
          <p:cNvSpPr txBox="1">
            <a:spLocks/>
          </p:cNvSpPr>
          <p:nvPr/>
        </p:nvSpPr>
        <p:spPr>
          <a:xfrm>
            <a:off x="133667" y="1700808"/>
            <a:ext cx="6215582" cy="576000"/>
          </a:xfrm>
          <a:prstGeom prst="rect">
            <a:avLst/>
          </a:prstGeom>
        </p:spPr>
        <p:txBody>
          <a:bodyPr lIns="119137" tIns="59569" rIns="119137" bIns="59569"/>
          <a:lstStyle>
            <a:defPPr>
              <a:defRPr lang="zh-CN"/>
            </a:defPPr>
            <a:lvl1pPr algn="ctr"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613BA"/>
                </a:solidFill>
              </a:rPr>
              <a:t>All-in-one project file</a:t>
            </a:r>
            <a:r>
              <a:rPr lang="zh-CN" altLang="en-US" dirty="0">
                <a:solidFill>
                  <a:srgbClr val="0613BA"/>
                </a:solidFill>
              </a:rPr>
              <a:t>： </a:t>
            </a:r>
            <a:r>
              <a:rPr lang="en-US" altLang="zh-CN" dirty="0">
                <a:solidFill>
                  <a:srgbClr val="0613BA"/>
                </a:solidFill>
              </a:rPr>
              <a:t>ND </a:t>
            </a:r>
            <a:r>
              <a:rPr lang="zh-CN" altLang="en-US" dirty="0">
                <a:solidFill>
                  <a:srgbClr val="0613BA"/>
                </a:solidFill>
              </a:rPr>
              <a:t>、</a:t>
            </a:r>
            <a:r>
              <a:rPr lang="en-US" altLang="zh-CN" dirty="0">
                <a:solidFill>
                  <a:srgbClr val="0613BA"/>
                </a:solidFill>
              </a:rPr>
              <a:t>NDS</a:t>
            </a:r>
            <a:endParaRPr lang="zh-CN" altLang="en-US" dirty="0">
              <a:solidFill>
                <a:srgbClr val="0613BA"/>
              </a:solidFill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09CC0046-A516-CAE9-0AE4-D8B940E2EBC4}"/>
              </a:ext>
            </a:extLst>
          </p:cNvPr>
          <p:cNvSpPr txBox="1">
            <a:spLocks/>
          </p:cNvSpPr>
          <p:nvPr/>
        </p:nvSpPr>
        <p:spPr>
          <a:xfrm>
            <a:off x="133667" y="2283599"/>
            <a:ext cx="6215582" cy="576000"/>
          </a:xfrm>
          <a:prstGeom prst="rect">
            <a:avLst/>
          </a:prstGeom>
        </p:spPr>
        <p:txBody>
          <a:bodyPr lIns="119137" tIns="59569" rIns="119137" bIns="59569"/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sz="2400" b="1">
                <a:solidFill>
                  <a:srgbClr val="0613B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ENDF/EXFOR/FREE format</a:t>
            </a:r>
          </a:p>
          <a:p>
            <a:endParaRPr lang="zh-CN" altLang="en-US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CD508C3C-A716-78AF-ED54-EE6A93326478}"/>
              </a:ext>
            </a:extLst>
          </p:cNvPr>
          <p:cNvSpPr txBox="1">
            <a:spLocks/>
          </p:cNvSpPr>
          <p:nvPr/>
        </p:nvSpPr>
        <p:spPr>
          <a:xfrm>
            <a:off x="120602" y="2863741"/>
            <a:ext cx="5885479" cy="576000"/>
          </a:xfrm>
          <a:prstGeom prst="rect">
            <a:avLst/>
          </a:prstGeom>
        </p:spPr>
        <p:txBody>
          <a:bodyPr lIns="119137" tIns="59569" rIns="119137" bIns="59569"/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sz="2400" b="1">
                <a:solidFill>
                  <a:srgbClr val="0613B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Work with </a:t>
            </a:r>
            <a:r>
              <a:rPr lang="en-US" altLang="zh-CN" dirty="0" err="1"/>
              <a:t>GDGraph</a:t>
            </a:r>
            <a:r>
              <a:rPr lang="en-US" altLang="zh-CN" dirty="0"/>
              <a:t>, </a:t>
            </a:r>
            <a:r>
              <a:rPr lang="en-US" altLang="zh-CN" dirty="0" err="1"/>
              <a:t>BatchPlot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B39D9ECF-D6F2-CC34-6E8F-18CEAB423917}"/>
              </a:ext>
            </a:extLst>
          </p:cNvPr>
          <p:cNvSpPr txBox="1">
            <a:spLocks/>
          </p:cNvSpPr>
          <p:nvPr/>
        </p:nvSpPr>
        <p:spPr>
          <a:xfrm>
            <a:off x="156074" y="4005709"/>
            <a:ext cx="6215582" cy="576000"/>
          </a:xfrm>
          <a:prstGeom prst="rect">
            <a:avLst/>
          </a:prstGeom>
        </p:spPr>
        <p:txBody>
          <a:bodyPr lIns="119137" tIns="59569" rIns="119137" bIns="59569"/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sz="2400" b="1">
                <a:solidFill>
                  <a:srgbClr val="0613B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clipboard</a:t>
            </a:r>
            <a:r>
              <a:rPr lang="zh-CN" altLang="en-US" dirty="0"/>
              <a:t>：</a:t>
            </a:r>
            <a:r>
              <a:rPr lang="en-US" altLang="zh-CN" dirty="0"/>
              <a:t>data, image</a:t>
            </a:r>
            <a:endParaRPr lang="zh-CN" altLang="en-US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C4429491-6FC0-03C6-1C8E-0DF4B52DB559}"/>
              </a:ext>
            </a:extLst>
          </p:cNvPr>
          <p:cNvSpPr txBox="1">
            <a:spLocks/>
          </p:cNvSpPr>
          <p:nvPr/>
        </p:nvSpPr>
        <p:spPr>
          <a:xfrm>
            <a:off x="141765" y="4741508"/>
            <a:ext cx="10369308" cy="911347"/>
          </a:xfrm>
          <a:prstGeom prst="rect">
            <a:avLst/>
          </a:prstGeom>
        </p:spPr>
        <p:txBody>
          <a:bodyPr lIns="119137" tIns="59569" rIns="119137" bIns="59569"/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sz="2400" b="1">
                <a:solidFill>
                  <a:srgbClr val="0613B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CS,</a:t>
            </a:r>
            <a:r>
              <a:rPr lang="zh-CN" altLang="en-US" dirty="0"/>
              <a:t> </a:t>
            </a:r>
            <a:r>
              <a:rPr lang="en-US" altLang="zh-CN" dirty="0"/>
              <a:t>DA, DE, DAE, FY, natural nuclide data processing, photon  production CS, Radioactive production  CS … 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B6DE3FE-4349-735B-0FA1-63F303E5E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920" y="1042160"/>
            <a:ext cx="5831409" cy="3178928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B8918A0E-62AF-D74C-96C8-344D4DF87C70}"/>
              </a:ext>
            </a:extLst>
          </p:cNvPr>
          <p:cNvSpPr txBox="1">
            <a:spLocks/>
          </p:cNvSpPr>
          <p:nvPr/>
        </p:nvSpPr>
        <p:spPr>
          <a:xfrm>
            <a:off x="110937" y="5589240"/>
            <a:ext cx="10369308" cy="911347"/>
          </a:xfrm>
          <a:prstGeom prst="rect">
            <a:avLst/>
          </a:prstGeom>
        </p:spPr>
        <p:txBody>
          <a:bodyPr lIns="119137" tIns="59569" rIns="119137" bIns="59569"/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sz="2400" b="1">
                <a:solidFill>
                  <a:srgbClr val="0613B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Ratio, summation, emitted particle energy spectrum shape analysis, covariance data analysis, integral, interpolation</a:t>
            </a:r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17A83F2-7ADE-8864-2B80-63DE2C10F51E}"/>
              </a:ext>
            </a:extLst>
          </p:cNvPr>
          <p:cNvSpPr txBox="1">
            <a:spLocks/>
          </p:cNvSpPr>
          <p:nvPr/>
        </p:nvSpPr>
        <p:spPr>
          <a:xfrm>
            <a:off x="120602" y="3434725"/>
            <a:ext cx="6215582" cy="576000"/>
          </a:xfrm>
          <a:prstGeom prst="rect">
            <a:avLst/>
          </a:prstGeom>
        </p:spPr>
        <p:txBody>
          <a:bodyPr lIns="119137" tIns="59569" rIns="119137" bIns="59569"/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sz="2400" b="1">
                <a:solidFill>
                  <a:srgbClr val="0613B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Template is available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44CD221-CD4D-CA5B-3193-3CD6363C4CE1}"/>
              </a:ext>
            </a:extLst>
          </p:cNvPr>
          <p:cNvSpPr txBox="1">
            <a:spLocks/>
          </p:cNvSpPr>
          <p:nvPr/>
        </p:nvSpPr>
        <p:spPr>
          <a:xfrm>
            <a:off x="11498103" y="6426407"/>
            <a:ext cx="58296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8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12B45227-AAF5-B45C-9011-B9FAEF402658}"/>
              </a:ext>
            </a:extLst>
          </p:cNvPr>
          <p:cNvSpPr txBox="1">
            <a:spLocks/>
          </p:cNvSpPr>
          <p:nvPr/>
        </p:nvSpPr>
        <p:spPr>
          <a:xfrm>
            <a:off x="286067" y="1268760"/>
            <a:ext cx="6215582" cy="576000"/>
          </a:xfrm>
          <a:prstGeom prst="rect">
            <a:avLst/>
          </a:prstGeom>
        </p:spPr>
        <p:txBody>
          <a:bodyPr lIns="119137" tIns="59569" rIns="119137" bIns="59569"/>
          <a:lstStyle/>
          <a:p>
            <a:pPr algn="ctr"/>
            <a:r>
              <a:rPr lang="en-US" altLang="zh-CN" sz="2400" b="1" dirty="0">
                <a:solidFill>
                  <a:srgbClr val="0613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Features</a:t>
            </a:r>
            <a:endParaRPr lang="zh-CN" altLang="en-US" sz="2400" b="1" dirty="0">
              <a:solidFill>
                <a:srgbClr val="0613B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9AF3D22-80F7-9398-3512-8C6B99D663CB}"/>
              </a:ext>
            </a:extLst>
          </p:cNvPr>
          <p:cNvSpPr txBox="1"/>
          <p:nvPr/>
        </p:nvSpPr>
        <p:spPr>
          <a:xfrm>
            <a:off x="3063341" y="6372947"/>
            <a:ext cx="5968421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http://www.nuclear.csdb.cn/ndplot/</a:t>
            </a:r>
            <a:endParaRPr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83531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47630-24AE-A5EE-3955-CA813A55A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3C604DC-D715-6DCF-2508-73F755ED317C}"/>
              </a:ext>
            </a:extLst>
          </p:cNvPr>
          <p:cNvSpPr/>
          <p:nvPr/>
        </p:nvSpPr>
        <p:spPr>
          <a:xfrm>
            <a:off x="6310314" y="95227"/>
            <a:ext cx="5881686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 Examples</a:t>
            </a:r>
            <a:endParaRPr lang="zh-CN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CD38D127-A0A2-0E3A-4B7B-6A8134A9BBAA}"/>
              </a:ext>
            </a:extLst>
          </p:cNvPr>
          <p:cNvSpPr txBox="1">
            <a:spLocks/>
          </p:cNvSpPr>
          <p:nvPr/>
        </p:nvSpPr>
        <p:spPr>
          <a:xfrm>
            <a:off x="119180" y="5534178"/>
            <a:ext cx="10369308" cy="911347"/>
          </a:xfrm>
          <a:prstGeom prst="rect">
            <a:avLst/>
          </a:prstGeom>
        </p:spPr>
        <p:txBody>
          <a:bodyPr lIns="119137" tIns="59569" rIns="119137" bIns="59569"/>
          <a:lstStyle/>
          <a:p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74C7E46-5F78-6D23-94F0-5092C2CBAC47}"/>
              </a:ext>
            </a:extLst>
          </p:cNvPr>
          <p:cNvSpPr/>
          <p:nvPr/>
        </p:nvSpPr>
        <p:spPr>
          <a:xfrm>
            <a:off x="44724" y="5508667"/>
            <a:ext cx="5419742" cy="70788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Total Emitted Gamma Spectrum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Fe-0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14.6MeV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90degree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613F3D2-0C49-E96F-0A00-4E237F748881}"/>
              </a:ext>
            </a:extLst>
          </p:cNvPr>
          <p:cNvSpPr/>
          <p:nvPr/>
        </p:nvSpPr>
        <p:spPr>
          <a:xfrm>
            <a:off x="5622931" y="5528530"/>
            <a:ext cx="6305717" cy="70788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Emitted Gamma Spectrum Analysis of Fe-56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（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14.6MeV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90degree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2">
            <a:extLst>
              <a:ext uri="{FF2B5EF4-FFF2-40B4-BE49-F238E27FC236}">
                <a16:creationId xmlns:a16="http://schemas.microsoft.com/office/drawing/2014/main" id="{20622585-7C63-8A60-3B72-BC0EE17214B8}"/>
              </a:ext>
            </a:extLst>
          </p:cNvPr>
          <p:cNvSpPr txBox="1">
            <a:spLocks/>
          </p:cNvSpPr>
          <p:nvPr/>
        </p:nvSpPr>
        <p:spPr>
          <a:xfrm>
            <a:off x="11496600" y="6467919"/>
            <a:ext cx="58296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321020-7931-4610-B95E-80A53469F597}" type="slidenum">
              <a:rPr lang="zh-CN" altLang="en-US" b="1" smtClean="0">
                <a:solidFill>
                  <a:srgbClr val="FF0000"/>
                </a:solidFill>
              </a:rPr>
              <a:pPr algn="r"/>
              <a:t>9</a:t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B00A988-286B-4127-86DE-5F3534A4C5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39" t="24462" r="11601" b="36689"/>
          <a:stretch/>
        </p:blipFill>
        <p:spPr>
          <a:xfrm>
            <a:off x="-115908" y="1124744"/>
            <a:ext cx="5776207" cy="38164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6FC367C-625B-5CFD-349E-182F9F2457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01" t="26250" r="5599" b="28941"/>
          <a:stretch/>
        </p:blipFill>
        <p:spPr>
          <a:xfrm>
            <a:off x="5464466" y="954523"/>
            <a:ext cx="6268052" cy="445825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BC212AD-79DD-C562-5233-DC68AA5DF27E}"/>
              </a:ext>
            </a:extLst>
          </p:cNvPr>
          <p:cNvSpPr txBox="1"/>
          <p:nvPr/>
        </p:nvSpPr>
        <p:spPr>
          <a:xfrm>
            <a:off x="3063341" y="6372947"/>
            <a:ext cx="5968421" cy="45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http://www.nuclear.csdb.cn/ndplot/</a:t>
            </a:r>
            <a:endParaRPr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12107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98057543-8d4d-4a55-928e-c24ad7818de0"/>
  <p:tag name="COMMONDATA" val="eyJoZGlkIjoiZTM0NWVmYzk0Yzc1NDc1MGVjOWU5NGQ0OWMyM2JiMjYifQ=="/>
</p:tagLst>
</file>

<file path=ppt/theme/theme1.xml><?xml version="1.0" encoding="utf-8"?>
<a:theme xmlns:a="http://schemas.openxmlformats.org/drawingml/2006/main" name="Office 主题​​">
  <a:themeElements>
    <a:clrScheme name="西大模板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34C9C"/>
      </a:accent1>
      <a:accent2>
        <a:srgbClr val="FFA405"/>
      </a:accent2>
      <a:accent3>
        <a:srgbClr val="B5B5B5"/>
      </a:accent3>
      <a:accent4>
        <a:srgbClr val="D4D9DD"/>
      </a:accent4>
      <a:accent5>
        <a:srgbClr val="66BE96"/>
      </a:accent5>
      <a:accent6>
        <a:srgbClr val="104685"/>
      </a:accent6>
      <a:hlink>
        <a:srgbClr val="0563C1"/>
      </a:hlink>
      <a:folHlink>
        <a:srgbClr val="954F72"/>
      </a:folHlink>
    </a:clrScheme>
    <a:fontScheme name="西大模板">
      <a:majorFont>
        <a:latin typeface="Segoe UI Black"/>
        <a:ea typeface="思源宋体 CN Heavy"/>
        <a:cs typeface=""/>
      </a:majorFont>
      <a:minorFont>
        <a:latin typeface="Segoe UI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 sz="2000" dirty="0" smtClean="0"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4361</TotalTime>
  <Words>719</Words>
  <Application>Microsoft Office PowerPoint</Application>
  <PresentationFormat>宽屏</PresentationFormat>
  <Paragraphs>218</Paragraphs>
  <Slides>23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-apple-system</vt:lpstr>
      <vt:lpstr>黑体</vt:lpstr>
      <vt:lpstr>华文中宋</vt:lpstr>
      <vt:lpstr>微软雅黑</vt:lpstr>
      <vt:lpstr>Arial</vt:lpstr>
      <vt:lpstr>Calibri</vt:lpstr>
      <vt:lpstr>Cambria Math</vt:lpstr>
      <vt:lpstr>Segoe UI Black</vt:lpstr>
      <vt:lpstr>Segoe UI Light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锅炉爷爷</dc:creator>
  <cp:lastModifiedBy>jyl</cp:lastModifiedBy>
  <cp:revision>819</cp:revision>
  <dcterms:created xsi:type="dcterms:W3CDTF">2020-05-09T22:50:00Z</dcterms:created>
  <dcterms:modified xsi:type="dcterms:W3CDTF">2024-11-12T10:35:42Z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91ECEAA3F3A84B22866BADAA1152B4E5_12</vt:lpwstr>
  </property>
  <property fmtid="{D5CDD505-2E9C-101B-9397-08002B2CF9AE}" pid="3" name="KSOProductBuildVer">
    <vt:lpwstr>2052-11.1.0.14309</vt:lpwstr>
  </property>
</Properties>
</file>