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57" r:id="rId4"/>
    <p:sldId id="267" r:id="rId5"/>
    <p:sldId id="258" r:id="rId6"/>
    <p:sldId id="259" r:id="rId7"/>
    <p:sldId id="260" r:id="rId8"/>
    <p:sldId id="264" r:id="rId9"/>
    <p:sldId id="261" r:id="rId10"/>
    <p:sldId id="262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3D626-1918-44DD-8EB7-261A2A1EB7A4}" v="21" dt="2025-10-31T09:03:29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439A7-752E-4DBE-80DF-ABB4376C3B9C}" type="datetimeFigureOut">
              <a:rPr lang="en-GB" smtClean="0"/>
              <a:t>2025-10-31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74B12-E5C7-41B2-8BBB-87367CBCA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4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74B12-E5C7-41B2-8BBB-87367CBCA8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5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52F2-82FF-B72D-0D6B-2F631A770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41B91-16E5-3347-1AA2-C096F9BE5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99AD1-EF7C-B572-1B57-D603FE07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7AA-D906-4909-95D4-87C617C13E85}" type="datetimeFigureOut">
              <a:rPr lang="en-GB" smtClean="0"/>
              <a:t>2025-10-31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B2AF2-6F1B-4B32-BC47-81A57578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2EEC9-CF84-9228-83D5-F94FE477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5978-9315-4998-A59C-153DD9404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0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82D8-9975-F907-1918-4BADD7BE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9A21C-159F-DBD5-CDD9-F01476D22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4FD6F-2CFE-562E-A688-BFADECE0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7AA-D906-4909-95D4-87C617C13E85}" type="datetimeFigureOut">
              <a:rPr lang="en-GB" smtClean="0"/>
              <a:t>2025-10-31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B2FEA-45FD-8AD2-4379-2DE4C2E7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F05BB-7A24-6189-AFD2-85F84F41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5978-9315-4998-A59C-153DD9404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681054-7D8C-E5C2-EC50-C9BAAB19C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87C03-92CF-FBAA-C2BB-328BB04E4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323D-B3DB-F872-1B65-48EA2A1F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7AA-D906-4909-95D4-87C617C13E85}" type="datetimeFigureOut">
              <a:rPr lang="en-GB" smtClean="0"/>
              <a:t>2025-10-31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9078-1D47-A219-39DF-C50FBA500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EB4A4-D4DD-5B78-A24E-842CB076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5978-9315-4998-A59C-153DD9404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0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39D2-3162-0C08-13B7-A7A78A39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83190-46D8-C5A3-E663-D23EABD99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9F45A-861E-D6B5-A67D-D5E9C40E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7AA-D906-4909-95D4-87C617C13E85}" type="datetimeFigureOut">
              <a:rPr lang="en-GB" smtClean="0"/>
              <a:t>2025-10-31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DA53A-B07F-9721-5CF2-6F455EFB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FA451-F7BE-B0C2-50E2-C901E72D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5978-9315-4998-A59C-153DD9404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64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B90A4-28BF-85C7-8888-EF425DC2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298F2-A01A-540E-D794-A3CBA40A4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CF924-DD83-7014-1577-8DAE0C24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7AA-D906-4909-95D4-87C617C13E85}" type="datetimeFigureOut">
              <a:rPr lang="en-GB" smtClean="0"/>
              <a:t>2025-10-31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DE62D-6685-F11C-D79B-681EAD34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67129-12B0-37B7-5B3E-84C29195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5978-9315-4998-A59C-153DD9404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7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9885-6ADF-1052-A450-84E56756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29FAB-DF7A-50B1-D1CD-E1E35F1AC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7CB68-19A4-7CF1-F032-71D084318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0FE4D-69CF-0448-B6EB-63E4A3B5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7AA-D906-4909-95D4-87C617C13E85}" type="datetimeFigureOut">
              <a:rPr lang="en-GB" smtClean="0"/>
              <a:t>2025-10-31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4682E-F81E-74D4-72D0-94009790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2CDCC-C74E-DF00-0F59-A32874CC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5978-9315-4998-A59C-153DD9404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89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7239-4760-0721-26A8-97F8C52A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B24A2-6D51-D29F-D9CA-7189F4CD5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10309-D49D-59D1-A318-8EFC48392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C4DD7-DB1D-E65F-42AD-5DD0C1195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05729-1802-E3E3-770A-D0AA978C9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371274-61C8-BDB8-2B0C-7CE2FECA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7AA-D906-4909-95D4-87C617C13E85}" type="datetimeFigureOut">
              <a:rPr lang="en-GB" smtClean="0"/>
              <a:t>2025-10-31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06C8A-6110-3CA1-11E3-AB33DCCE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594AB-112C-F428-E102-2BFC00F7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5978-9315-4998-A59C-153DD9404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60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612-C6B5-A6D6-4BF4-F65C92D2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5326F-7666-1821-3CEB-884143A4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7AA-D906-4909-95D4-87C617C13E85}" type="datetimeFigureOut">
              <a:rPr lang="en-GB" smtClean="0"/>
              <a:t>2025-10-31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66BA3-D0D4-9938-9182-5E6282EC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8D34D-5AD4-E0CC-3D28-DD9871E5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5978-9315-4998-A59C-153DD9404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8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954E3-BCB0-5735-116C-50E0257F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7AA-D906-4909-95D4-87C617C13E85}" type="datetimeFigureOut">
              <a:rPr lang="en-GB" smtClean="0"/>
              <a:t>2025-10-31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A7CA3-6E00-299C-2806-34934B21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AD167-3E1F-4EF5-7BB2-17CAF7D5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5978-9315-4998-A59C-153DD9404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2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37BA-BBA3-995D-50E8-89277832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240D3-89E8-CE42-2A50-507B54D7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CAE22-DBC7-D729-B0FE-7E0CD04D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4E3C7-967F-FEA2-BE56-2816537F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7AA-D906-4909-95D4-87C617C13E85}" type="datetimeFigureOut">
              <a:rPr lang="en-GB" smtClean="0"/>
              <a:t>2025-10-31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2254A-5EE0-6160-5556-0BF80C20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D9F90-C3A7-3133-5D07-525A2B76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5978-9315-4998-A59C-153DD9404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5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B87C-BC97-2FC5-A6BB-7A8D2BA0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D940A7-B541-1865-CDFC-B3867B511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5AE8E-2C9C-CCB3-CEFE-F0BCD3708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87039-8C4B-3CC4-79CB-CDF4A37F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7AA-D906-4909-95D4-87C617C13E85}" type="datetimeFigureOut">
              <a:rPr lang="en-GB" smtClean="0"/>
              <a:t>2025-10-31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1FBC6-28AB-26F2-0EF3-96879540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16176-2489-CA73-6BC2-B2F208AF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5978-9315-4998-A59C-153DD9404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3D240-42D6-36DE-3DAE-8D2916D6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31FE1-419E-FEC6-0A41-AA2239B2A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2181B-6EA8-81D3-0EF8-F9DFD2B2A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1D7AA-D906-4909-95D4-87C617C13E85}" type="datetimeFigureOut">
              <a:rPr lang="en-GB" smtClean="0"/>
              <a:t>2025-10-31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100A3-9296-18C2-80B3-795AC53B8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AC163-1E92-867E-03D7-C5F749A74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2E5978-9315-4998-A59C-153DD9404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E192-7C3F-54ED-F954-5CAB4D72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General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613D-B90A-B889-6F2B-A498D3BD9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The quality of the results presented were excellent, clearly articulating advances in understanding of many key issues facing the development of divertor concepts for future fusion devices</a:t>
            </a:r>
          </a:p>
          <a:p>
            <a:endParaRPr lang="en-GB" sz="2400" dirty="0"/>
          </a:p>
          <a:p>
            <a:r>
              <a:rPr lang="en-GB" sz="2400" dirty="0"/>
              <a:t>Increased participation from the stellarator community is very welcome, with signs of research priorities in common with tokamaks</a:t>
            </a:r>
          </a:p>
          <a:p>
            <a:endParaRPr lang="en-GB" sz="2400" dirty="0"/>
          </a:p>
          <a:p>
            <a:r>
              <a:rPr lang="en-GB" sz="2400" dirty="0"/>
              <a:t>We need to increase participation from engineering community to improve balance between engineering constraints and plasma physics-based solutions to the plasma exhaust problem</a:t>
            </a:r>
          </a:p>
          <a:p>
            <a:endParaRPr lang="en-GB" sz="2400" dirty="0"/>
          </a:p>
          <a:p>
            <a:r>
              <a:rPr lang="en-GB" sz="2400" dirty="0"/>
              <a:t>We will prepare a conference report paper summarising the topics discussed, conclusions and recommendations for future research priorities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FC1A6-16FD-17C4-45BD-1717F4A9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6678648" cy="365125"/>
          </a:xfrm>
        </p:spPr>
        <p:txBody>
          <a:bodyPr/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5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IAEA Technical Meeting on Divertor Concepts | Closing Session | 31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October 2025</a:t>
            </a:r>
          </a:p>
        </p:txBody>
      </p:sp>
    </p:spTree>
    <p:extLst>
      <p:ext uri="{BB962C8B-B14F-4D97-AF65-F5344CB8AC3E}">
        <p14:creationId xmlns:p14="http://schemas.microsoft.com/office/powerpoint/2010/main" val="334161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C36F-6187-780D-65A3-45F11B00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SOL and Divertor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04AEF-A4FC-DF4A-03EE-9E5F9FFC6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Understanding and predicting radial transport is a key issue</a:t>
            </a:r>
          </a:p>
          <a:p>
            <a:pPr lvl="1"/>
            <a:r>
              <a:rPr lang="en-GB" sz="2000" dirty="0"/>
              <a:t>Substantial progress on development and testing of predictive models has been made in recent years and more (de-)validation against experiments is needed</a:t>
            </a:r>
          </a:p>
          <a:p>
            <a:pPr lvl="1"/>
            <a:r>
              <a:rPr lang="en-GB" sz="2000" dirty="0"/>
              <a:t>This is a common issue for tokamaks and </a:t>
            </a:r>
            <a:r>
              <a:rPr lang="en-GB" sz="2000" dirty="0" err="1"/>
              <a:t>stellerators</a:t>
            </a:r>
            <a:r>
              <a:rPr lang="en-GB" sz="2000"/>
              <a:t> (?)</a:t>
            </a:r>
            <a:endParaRPr lang="en-GB" sz="2000" dirty="0"/>
          </a:p>
          <a:p>
            <a:pPr lvl="1"/>
            <a:r>
              <a:rPr lang="en-GB" sz="2000" dirty="0"/>
              <a:t>Given the importance of this topic, it is recommended that the next IAEA TM has a session dedicated to this</a:t>
            </a:r>
          </a:p>
          <a:p>
            <a:pPr lvl="1"/>
            <a:endParaRPr lang="en-GB" sz="2000" dirty="0"/>
          </a:p>
          <a:p>
            <a:r>
              <a:rPr lang="en-GB" sz="2000" dirty="0">
                <a:solidFill>
                  <a:srgbClr val="0000FF"/>
                </a:solidFill>
              </a:rPr>
              <a:t>The legacy of wall recycling and impurity trapping in long pulses with impurity seeding is an issue (e.g. EAST, WEST) but is not universal (e.g. AUG)</a:t>
            </a:r>
          </a:p>
          <a:p>
            <a:pPr lvl="1"/>
            <a:endParaRPr lang="en-GB" sz="2000" dirty="0"/>
          </a:p>
          <a:p>
            <a:r>
              <a:rPr lang="en-GB" sz="2000" dirty="0">
                <a:solidFill>
                  <a:srgbClr val="0000FF"/>
                </a:solidFill>
              </a:rPr>
              <a:t>New devices, including BEST, JT-60SA, DTT, SPARC offer opportunities to test models in new regimes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2F5FE-B3FD-E4D3-7E41-251CC7F7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6678648" cy="365125"/>
          </a:xfrm>
        </p:spPr>
        <p:txBody>
          <a:bodyPr/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5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IAEA Technical Meeting on Divertor Concepts | Closing Session | 31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October 2025</a:t>
            </a:r>
          </a:p>
        </p:txBody>
      </p:sp>
    </p:spTree>
    <p:extLst>
      <p:ext uri="{BB962C8B-B14F-4D97-AF65-F5344CB8AC3E}">
        <p14:creationId xmlns:p14="http://schemas.microsoft.com/office/powerpoint/2010/main" val="19830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CE2B-CCAD-7B73-F943-F21B1AF1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Towards Integrated Scenarios for Exhaust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EB319-AE8D-AD64-35BF-185B375CF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ELM-free edge and pedestal regimes offer the possibility of combining acceptable core confinement and power exhaust</a:t>
            </a:r>
          </a:p>
          <a:p>
            <a:pPr lvl="1"/>
            <a:r>
              <a:rPr lang="en-GB" sz="2000" dirty="0"/>
              <a:t>Compatibility with He pumping is an open question and needs further research</a:t>
            </a:r>
          </a:p>
          <a:p>
            <a:pPr lvl="1"/>
            <a:r>
              <a:rPr lang="en-GB" sz="2000" dirty="0"/>
              <a:t>Underlying mechanisms governing pedestal transport in these regimes is not fully understood, hampering extrapolation to future devices</a:t>
            </a:r>
          </a:p>
          <a:p>
            <a:pPr lvl="1"/>
            <a:endParaRPr lang="en-GB" sz="2000" dirty="0"/>
          </a:p>
          <a:p>
            <a:r>
              <a:rPr lang="en-GB" sz="2000" dirty="0">
                <a:solidFill>
                  <a:srgbClr val="0000FF"/>
                </a:solidFill>
              </a:rPr>
              <a:t>There is emerging evidence that core-divertor decoupling predicted in ITER-scale devices is observed in tightly baffled current experiments</a:t>
            </a:r>
          </a:p>
          <a:p>
            <a:pPr lvl="1"/>
            <a:r>
              <a:rPr lang="en-GB" sz="2000" dirty="0"/>
              <a:t>Eases independent control of density in the confined plasma and divertor detachment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7028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47BF91-7469-6824-87C1-7DDE5A73D5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34593" y="0"/>
            <a:ext cx="12461185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E0B6B83B-6532-5078-8163-8FDF7E44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49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The 6</a:t>
            </a:r>
            <a:r>
              <a:rPr lang="en-GB" baseline="30000" dirty="0"/>
              <a:t>th</a:t>
            </a:r>
            <a:r>
              <a:rPr lang="en-GB" dirty="0"/>
              <a:t> IAEA Technical Meeting on Divertor Concepts will be hosted by ASIPP Hefei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7893E46-5D75-D9EA-E6FA-67A5B23D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6678648" cy="365125"/>
          </a:xfrm>
        </p:spPr>
        <p:txBody>
          <a:bodyPr/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5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IAEA Technical Meeting on Divertor Concepts | Closing Session | 31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October 2025</a:t>
            </a:r>
          </a:p>
        </p:txBody>
      </p:sp>
    </p:spTree>
    <p:extLst>
      <p:ext uri="{BB962C8B-B14F-4D97-AF65-F5344CB8AC3E}">
        <p14:creationId xmlns:p14="http://schemas.microsoft.com/office/powerpoint/2010/main" val="350261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32DA66-8117-AF8B-7CDD-42A61D5F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Divertors for Next-Generation Devices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FFC021-FDF2-901B-AE68-384300677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5802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Substantial progress has been made to quantify the relative benefits of alternative divertor configurations</a:t>
            </a:r>
          </a:p>
          <a:p>
            <a:pPr marL="800100" lvl="1" indent="-342900"/>
            <a:r>
              <a:rPr lang="en-GB" sz="2000" dirty="0"/>
              <a:t>Reduced steady-state heat loads</a:t>
            </a:r>
          </a:p>
          <a:p>
            <a:pPr marL="800100" lvl="1" indent="-342900"/>
            <a:r>
              <a:rPr lang="en-GB" sz="2000" dirty="0"/>
              <a:t>Reduced sensitivity of detachment front position to actuator actions (e.g. upstream density, divertor radiated power, P</a:t>
            </a:r>
            <a:r>
              <a:rPr lang="en-GB" sz="2000" baseline="-25000" dirty="0"/>
              <a:t>SOL</a:t>
            </a:r>
            <a:r>
              <a:rPr lang="en-GB" sz="2000" dirty="0"/>
              <a:t>)</a:t>
            </a:r>
          </a:p>
          <a:p>
            <a:pPr marL="800100" lvl="1" indent="-342900"/>
            <a:r>
              <a:rPr lang="en-GB" sz="2000" dirty="0"/>
              <a:t>Improved buffering of “small” transients</a:t>
            </a:r>
          </a:p>
          <a:p>
            <a:pPr marL="800100" lvl="1" indent="-342900"/>
            <a:r>
              <a:rPr lang="en-GB" sz="2000" dirty="0"/>
              <a:t>Can test modelling tools in novel regimes (accentuates effects of drifts/cross-field transport, plasma-molecule interactions)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0000FF"/>
                </a:solidFill>
              </a:rPr>
              <a:t>The ITER divertor design is complete but outstanding physics issues remain</a:t>
            </a:r>
          </a:p>
          <a:p>
            <a:pPr marL="800100" lvl="1" indent="-342900"/>
            <a:r>
              <a:rPr lang="en-GB" sz="2000" dirty="0"/>
              <a:t>The conditions to access RMP ELM suppression are not fully understood</a:t>
            </a:r>
          </a:p>
          <a:p>
            <a:pPr marL="800100" lvl="1" indent="-342900"/>
            <a:r>
              <a:rPr lang="en-GB" sz="2000" dirty="0"/>
              <a:t>The fidelity of the physics model in SOLPS-ITER simulations can significantly affect the predicted neutral pressure required for tolerable power loads.  Improved ADAS rates for low ionisation states of </a:t>
            </a:r>
            <a:r>
              <a:rPr lang="en-GB" sz="2000" dirty="0" err="1"/>
              <a:t>Ar</a:t>
            </a:r>
            <a:r>
              <a:rPr lang="en-GB" sz="2000" dirty="0"/>
              <a:t> are required.</a:t>
            </a:r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65953B3-09B0-8FF9-BE64-D1CE9DBB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6678648" cy="365125"/>
          </a:xfrm>
        </p:spPr>
        <p:txBody>
          <a:bodyPr/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5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IAEA Technical Meeting on Divertor Concepts | Closing Session | 31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October 2025</a:t>
            </a:r>
          </a:p>
        </p:txBody>
      </p:sp>
    </p:spTree>
    <p:extLst>
      <p:ext uri="{BB962C8B-B14F-4D97-AF65-F5344CB8AC3E}">
        <p14:creationId xmlns:p14="http://schemas.microsoft.com/office/powerpoint/2010/main" val="145617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3616-D3F9-E4EE-16E9-7DC56FD6D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The development of modelling tools continues to support divertor design and operation</a:t>
            </a:r>
          </a:p>
          <a:p>
            <a:pPr marL="800100" lvl="1" indent="-342900"/>
            <a:r>
              <a:rPr lang="en-GB" sz="2000" dirty="0"/>
              <a:t>Frameworks to design divertors for complex geometries</a:t>
            </a:r>
          </a:p>
          <a:p>
            <a:pPr marL="800100" lvl="1" indent="-342900"/>
            <a:r>
              <a:rPr lang="en-GB" sz="2000" dirty="0"/>
              <a:t>Neural network surrogates of higher fidelity plasma models for model-based control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0000FF"/>
                </a:solidFill>
              </a:rPr>
              <a:t>Divertors should be as simple as possible to meet operational requirements(?)</a:t>
            </a:r>
          </a:p>
          <a:p>
            <a:pPr marL="800100" lvl="1" indent="-342900"/>
            <a:r>
              <a:rPr lang="en-GB" sz="2000" dirty="0"/>
              <a:t>Simplicity/complexity depends on anticipated loads, which are highly device and concept dependent</a:t>
            </a:r>
          </a:p>
          <a:p>
            <a:pPr marL="800100" lvl="1" indent="-342900"/>
            <a:r>
              <a:rPr lang="en-GB" sz="2000" dirty="0"/>
              <a:t>Operational requirements are uncertain – </a:t>
            </a:r>
            <a:r>
              <a:rPr lang="el-GR" sz="2000" dirty="0"/>
              <a:t>λ</a:t>
            </a:r>
            <a:r>
              <a:rPr lang="en-GB" sz="2000" baseline="-25000" dirty="0"/>
              <a:t>q</a:t>
            </a:r>
            <a:r>
              <a:rPr lang="en-GB" sz="2000" dirty="0"/>
              <a:t> (q</a:t>
            </a:r>
            <a:r>
              <a:rPr lang="en-GB" sz="2000" baseline="-25000" dirty="0"/>
              <a:t>||</a:t>
            </a:r>
            <a:r>
              <a:rPr lang="en-GB" sz="2000" dirty="0"/>
              <a:t>) a key design driver as well as transient load cases</a:t>
            </a:r>
          </a:p>
          <a:p>
            <a:pPr marL="800100" lvl="1" indent="-342900"/>
            <a:r>
              <a:rPr lang="en-GB" sz="2000" dirty="0"/>
              <a:t>What is the relative importance of detachment state controllability vs power and particle handling?</a:t>
            </a:r>
          </a:p>
          <a:p>
            <a:pPr marL="800100" lvl="1" indent="-342900"/>
            <a:r>
              <a:rPr lang="en-GB" sz="2000" dirty="0"/>
              <a:t>Physics basis for conventional divertors is most mature, understanding of alternative divertors is improving but need to be tested under more reactor-relevant fluxes to quantify benefits</a:t>
            </a:r>
          </a:p>
          <a:p>
            <a:pPr marL="342900" indent="-342900"/>
            <a:endParaRPr lang="en-GB" sz="2000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525AFF-3347-65B7-4CB6-5EF470F2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Divertors for Next-Generation Devices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63AFF96-C752-A3E5-B365-5525DAE8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6678648" cy="365125"/>
          </a:xfrm>
        </p:spPr>
        <p:txBody>
          <a:bodyPr/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5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IAEA Technical Meeting on Divertor Concepts | Closing Session | 31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October 2025</a:t>
            </a:r>
          </a:p>
        </p:txBody>
      </p:sp>
    </p:spTree>
    <p:extLst>
      <p:ext uri="{BB962C8B-B14F-4D97-AF65-F5344CB8AC3E}">
        <p14:creationId xmlns:p14="http://schemas.microsoft.com/office/powerpoint/2010/main" val="392778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F2A98D-4ADA-5083-A279-F6BFCEEA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706" y="671127"/>
            <a:ext cx="6182588" cy="5515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AC7E15-042D-3017-A19A-78C3D0C0AE2A}"/>
              </a:ext>
            </a:extLst>
          </p:cNvPr>
          <p:cNvSpPr txBox="1"/>
          <p:nvPr/>
        </p:nvSpPr>
        <p:spPr>
          <a:xfrm>
            <a:off x="6005258" y="6186872"/>
            <a:ext cx="608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R. O. Dendy et al. “Plasma Physics: An Introductory Course”</a:t>
            </a:r>
          </a:p>
        </p:txBody>
      </p:sp>
    </p:spTree>
    <p:extLst>
      <p:ext uri="{BB962C8B-B14F-4D97-AF65-F5344CB8AC3E}">
        <p14:creationId xmlns:p14="http://schemas.microsoft.com/office/powerpoint/2010/main" val="337527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729F7-E93E-A591-5E83-A90D09B4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X-Point Radiators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D0491-247D-FDA1-6E9B-B9C11DCA6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454366"/>
            <a:ext cx="11587162" cy="4775200"/>
          </a:xfrm>
        </p:spPr>
        <p:txBody>
          <a:bodyPr>
            <a:noAutofit/>
          </a:bodyPr>
          <a:lstStyle/>
          <a:p>
            <a:pPr marL="342900" indent="-342900"/>
            <a:r>
              <a:rPr lang="en-GB" sz="2000" dirty="0">
                <a:solidFill>
                  <a:srgbClr val="0000FF"/>
                </a:solidFill>
              </a:rPr>
              <a:t>X-point radiators have been demonstrated in several experiments (TCV, MAST-U, AUG, DIII-D, EAST, JET) with multiple impurities (N, Ne, </a:t>
            </a:r>
            <a:r>
              <a:rPr lang="en-GB" sz="2000" dirty="0" err="1">
                <a:solidFill>
                  <a:srgbClr val="0000FF"/>
                </a:solidFill>
              </a:rPr>
              <a:t>Ar</a:t>
            </a:r>
            <a:r>
              <a:rPr lang="en-GB" sz="2000" dirty="0">
                <a:solidFill>
                  <a:srgbClr val="0000FF"/>
                </a:solidFill>
              </a:rPr>
              <a:t>, Kr)</a:t>
            </a:r>
          </a:p>
          <a:p>
            <a:pPr marL="1143000" lvl="1"/>
            <a:r>
              <a:rPr lang="en-GB" sz="2000" dirty="0"/>
              <a:t>Clear trends of XPR stability/sensitivity observed with different impurities (e.g. Ne vs </a:t>
            </a:r>
            <a:r>
              <a:rPr lang="en-GB" sz="2000" dirty="0" err="1"/>
              <a:t>Ar</a:t>
            </a:r>
            <a:r>
              <a:rPr lang="en-GB" sz="2000" dirty="0"/>
              <a:t>), non-coronal effects play a role</a:t>
            </a:r>
          </a:p>
          <a:p>
            <a:pPr marL="1143000" lvl="1"/>
            <a:r>
              <a:rPr lang="en-GB" sz="2000" dirty="0"/>
              <a:t>Changes in confinement are observed but no clear trends emerge</a:t>
            </a:r>
          </a:p>
          <a:p>
            <a:pPr marL="1143000" lvl="1"/>
            <a:r>
              <a:rPr lang="en-GB" sz="2000" dirty="0"/>
              <a:t>Real-time control has been demonstrated with different sensors (bolometry, spectroscopy, interferometry), finding control is easier on larger machines</a:t>
            </a:r>
          </a:p>
          <a:p>
            <a:pPr marL="1143000" lvl="1"/>
            <a:r>
              <a:rPr lang="en-GB" sz="2000" dirty="0"/>
              <a:t>But, control is required to avoid H-L transitions</a:t>
            </a:r>
          </a:p>
          <a:p>
            <a:pPr marL="1143000" lvl="1"/>
            <a:r>
              <a:rPr lang="en-GB" sz="2000" dirty="0"/>
              <a:t>More work is needed to quantify neutral pressure/compression in CRD</a:t>
            </a:r>
          </a:p>
          <a:p>
            <a:pPr marL="1143000" lvl="1"/>
            <a:r>
              <a:rPr lang="en-GB" sz="2000" dirty="0"/>
              <a:t>Need to understand and mitigate high far SOL heat fluxes in CRD</a:t>
            </a:r>
          </a:p>
          <a:p>
            <a:pPr marL="1143000" lvl="1"/>
            <a:r>
              <a:rPr lang="en-GB" sz="2000" dirty="0"/>
              <a:t>Role of alternative divertor configurations needs to be quantified, clarifying role of radiators inside/outside LCFS</a:t>
            </a:r>
          </a:p>
          <a:p>
            <a:pPr marL="1143000" lvl="1"/>
            <a:endParaRPr lang="en-GB" sz="2000" dirty="0"/>
          </a:p>
          <a:p>
            <a:pPr marL="271463"/>
            <a:r>
              <a:rPr lang="en-GB" sz="2000" dirty="0">
                <a:solidFill>
                  <a:srgbClr val="0000FF"/>
                </a:solidFill>
              </a:rPr>
              <a:t>The pedestal becomes part of the plasma exhaust solution, a joint ITPA </a:t>
            </a:r>
            <a:r>
              <a:rPr lang="en-GB" sz="2000" dirty="0" err="1">
                <a:solidFill>
                  <a:srgbClr val="0000FF"/>
                </a:solidFill>
              </a:rPr>
              <a:t>DivSOL</a:t>
            </a:r>
            <a:r>
              <a:rPr lang="en-GB" sz="2000" dirty="0">
                <a:solidFill>
                  <a:srgbClr val="0000FF"/>
                </a:solidFill>
              </a:rPr>
              <a:t>-PEP meeting to discuss XPR research could be beneficial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45B86-383D-86BA-C53B-41F5F4FD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6678648" cy="365125"/>
          </a:xfrm>
        </p:spPr>
        <p:txBody>
          <a:bodyPr/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5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IAEA Technical Meeting on Divertor Concepts | Closing Session | 31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October 2025</a:t>
            </a:r>
          </a:p>
        </p:txBody>
      </p:sp>
    </p:spTree>
    <p:extLst>
      <p:ext uri="{BB962C8B-B14F-4D97-AF65-F5344CB8AC3E}">
        <p14:creationId xmlns:p14="http://schemas.microsoft.com/office/powerpoint/2010/main" val="130394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512FB-9900-4E70-EEF3-0B1F7A3A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4444"/>
            <a:ext cx="12192000" cy="5575300"/>
          </a:xfrm>
        </p:spPr>
        <p:txBody>
          <a:bodyPr>
            <a:noAutofit/>
          </a:bodyPr>
          <a:lstStyle/>
          <a:p>
            <a:pPr marL="342900" indent="-342900"/>
            <a:r>
              <a:rPr lang="en-GB" sz="2000" dirty="0">
                <a:solidFill>
                  <a:srgbClr val="0000FF"/>
                </a:solidFill>
              </a:rPr>
              <a:t>Modelling can qualitatively reproduce trends observed in experiments</a:t>
            </a:r>
          </a:p>
          <a:p>
            <a:pPr marL="685800"/>
            <a:r>
              <a:rPr lang="en-GB" sz="2000" dirty="0"/>
              <a:t>More work is needed to achieve good quantitative agreement (recombination, timescales, distribution of radiation losses)</a:t>
            </a:r>
          </a:p>
          <a:p>
            <a:pPr marL="685800"/>
            <a:r>
              <a:rPr lang="en-GB" sz="2000" dirty="0"/>
              <a:t>Influence of turbulent transport, drifts, neoclassical transport of impurities in the pedestal need to be assessed in multiple devices</a:t>
            </a:r>
            <a:endParaRPr lang="en-GB" sz="2000" b="1" dirty="0"/>
          </a:p>
          <a:p>
            <a:pPr lvl="1" indent="0">
              <a:buNone/>
            </a:pPr>
            <a:endParaRPr lang="en-GB" sz="2000" dirty="0"/>
          </a:p>
          <a:p>
            <a:pPr marL="342900" indent="-342900"/>
            <a:r>
              <a:rPr lang="en-GB" sz="2000" dirty="0">
                <a:solidFill>
                  <a:srgbClr val="0000FF"/>
                </a:solidFill>
              </a:rPr>
              <a:t>Core-edge integrated modelling  is needed for extrapolation from current devices</a:t>
            </a:r>
          </a:p>
          <a:p>
            <a:pPr marL="685800"/>
            <a:r>
              <a:rPr lang="en-GB" sz="2000" dirty="0"/>
              <a:t>Issues with quality of </a:t>
            </a:r>
            <a:r>
              <a:rPr lang="en-GB" sz="2000" dirty="0" err="1"/>
              <a:t>Ar</a:t>
            </a:r>
            <a:r>
              <a:rPr lang="en-GB" sz="2000" dirty="0"/>
              <a:t> atomic data for low ionisation states need to be addressed</a:t>
            </a:r>
          </a:p>
          <a:p>
            <a:pPr marL="685800"/>
            <a:r>
              <a:rPr lang="en-GB" sz="2000" dirty="0"/>
              <a:t>Development of 2D pedestal models including effects of impurities on transport is needed</a:t>
            </a:r>
          </a:p>
          <a:p>
            <a:pPr marL="685800"/>
            <a:r>
              <a:rPr lang="en-GB" sz="2000" dirty="0"/>
              <a:t>Improved models of pedestal transport in regimes with strong poloidal asymmetries is required</a:t>
            </a:r>
          </a:p>
          <a:p>
            <a:pPr marL="685800"/>
            <a:r>
              <a:rPr lang="en-GB" sz="2000" dirty="0"/>
              <a:t>Coupling of (normally) 1D core transport models with 2D descriptions of the pedestal</a:t>
            </a:r>
          </a:p>
          <a:p>
            <a:pPr marL="685800"/>
            <a:r>
              <a:rPr lang="en-GB" sz="2000" dirty="0"/>
              <a:t>Core-edge integrated modelling  is needed for extrapolation from current devices</a:t>
            </a:r>
          </a:p>
          <a:p>
            <a:pPr marL="914400" lvl="1" indent="0">
              <a:buNone/>
            </a:pPr>
            <a:endParaRPr lang="en-GB" sz="2000" dirty="0"/>
          </a:p>
          <a:p>
            <a:pPr marL="363538" lvl="1" indent="-342900"/>
            <a:r>
              <a:rPr lang="en-GB" sz="2000" dirty="0">
                <a:solidFill>
                  <a:srgbClr val="0000FF"/>
                </a:solidFill>
              </a:rPr>
              <a:t>Further work is needed to define the characteristics of divertors optimised for the XPR regime</a:t>
            </a:r>
          </a:p>
          <a:p>
            <a:pPr marL="820738" lvl="2" indent="-342900"/>
            <a:r>
              <a:rPr lang="en-GB" dirty="0"/>
              <a:t>Do XPRs offer the possibility of simplified divertor designs?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F3A726-5ED1-8D98-9F35-92472B15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X-Point Radiators</a:t>
            </a:r>
          </a:p>
        </p:txBody>
      </p:sp>
    </p:spTree>
    <p:extLst>
      <p:ext uri="{BB962C8B-B14F-4D97-AF65-F5344CB8AC3E}">
        <p14:creationId xmlns:p14="http://schemas.microsoft.com/office/powerpoint/2010/main" val="198286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E54D-14C3-FFBF-D110-E2F4B20C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Divertor Engineering &amp;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5B61B-8F4B-2BDD-8ACD-532598D3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476"/>
            <a:ext cx="10515600" cy="4727921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Consensus that reactor divertor designs should seek simplicity over complexity</a:t>
            </a:r>
          </a:p>
          <a:p>
            <a:pPr lvl="1"/>
            <a:r>
              <a:rPr lang="en-GB" sz="2000" dirty="0"/>
              <a:t>Try to keep HHF areas to the minimum possible and screen as much as possible from direct neutron impact</a:t>
            </a:r>
          </a:p>
          <a:p>
            <a:pPr lvl="1"/>
            <a:r>
              <a:rPr lang="en-GB" sz="2000" dirty="0"/>
              <a:t>Avoid curved target regions and segment targets with non-</a:t>
            </a:r>
            <a:r>
              <a:rPr lang="en-GB" sz="2000" dirty="0" err="1"/>
              <a:t>monoblock</a:t>
            </a:r>
            <a:r>
              <a:rPr lang="en-GB" sz="2000" dirty="0"/>
              <a:t> technology in areas where heat fluxes are lower (e.g. due only to photons + CX) → different and adapted cooling circuits for each segment</a:t>
            </a:r>
          </a:p>
          <a:p>
            <a:pPr lvl="1"/>
            <a:r>
              <a:rPr lang="en-GB" sz="2000" dirty="0"/>
              <a:t>Do we know enough about neutron irradiation of advanced materials – too much Cu in W-Cu?</a:t>
            </a:r>
          </a:p>
          <a:p>
            <a:r>
              <a:rPr lang="en-GB" sz="2000" dirty="0">
                <a:solidFill>
                  <a:srgbClr val="0000FF"/>
                </a:solidFill>
              </a:rPr>
              <a:t>Give more thought to optimized </a:t>
            </a:r>
            <a:r>
              <a:rPr lang="en-GB" sz="2000" dirty="0" err="1">
                <a:solidFill>
                  <a:srgbClr val="0000FF"/>
                </a:solidFill>
              </a:rPr>
              <a:t>monoblock</a:t>
            </a:r>
            <a:r>
              <a:rPr lang="en-GB" sz="2000" dirty="0">
                <a:solidFill>
                  <a:srgbClr val="0000FF"/>
                </a:solidFill>
              </a:rPr>
              <a:t> design for HHF areas</a:t>
            </a:r>
          </a:p>
          <a:p>
            <a:pPr lvl="1"/>
            <a:r>
              <a:rPr lang="en-GB" sz="2000" dirty="0"/>
              <a:t>Bonding technology stable, but has been reticence in the community to probe beyond established recipe → study alternatives with wider MB’s, different cooling tube diameters and thicknesses → reduce number of welds, reduce bevel angles to hide leading edges → increase projected area</a:t>
            </a:r>
          </a:p>
          <a:p>
            <a:pPr lvl="1"/>
            <a:r>
              <a:rPr lang="en-GB" sz="2000" dirty="0"/>
              <a:t>MB thickness above cooling channel a compromise between resilience to heat impulses due to transients and stationary + slow transient power fluxes</a:t>
            </a:r>
          </a:p>
          <a:p>
            <a:pPr lvl="1"/>
            <a:r>
              <a:rPr lang="en-GB" sz="2000" dirty="0"/>
              <a:t>Optimise cooling efficiency by more sophisticated cooling channel design  role of additive manufacture?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567DF-22DF-8A45-797C-B60E7F35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6678648" cy="365125"/>
          </a:xfrm>
        </p:spPr>
        <p:txBody>
          <a:bodyPr/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5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IAEA Technical Meeting on Divertor Concepts | Closing Session | 31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October 2025</a:t>
            </a:r>
          </a:p>
        </p:txBody>
      </p:sp>
    </p:spTree>
    <p:extLst>
      <p:ext uri="{BB962C8B-B14F-4D97-AF65-F5344CB8AC3E}">
        <p14:creationId xmlns:p14="http://schemas.microsoft.com/office/powerpoint/2010/main" val="170824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663F-A258-5B3A-89B3-E0031192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Divertor Engineering &amp;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28DF3-7C43-2D3F-BD0D-A7BD772AB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4078"/>
            <a:ext cx="10515600" cy="5748195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Composite materials look promising but care required in case of W-Cu → too high activation? </a:t>
            </a:r>
          </a:p>
          <a:p>
            <a:pPr lvl="1"/>
            <a:r>
              <a:rPr lang="en-GB" sz="2000" dirty="0"/>
              <a:t>Still many unknowns regarding even pure W response under high fluence, real tokamak exposure  latest results from WEST</a:t>
            </a:r>
          </a:p>
          <a:p>
            <a:r>
              <a:rPr lang="en-GB" sz="2000" dirty="0">
                <a:solidFill>
                  <a:srgbClr val="0000FF"/>
                </a:solidFill>
              </a:rPr>
              <a:t>Make divertor as compact as possible </a:t>
            </a:r>
          </a:p>
          <a:p>
            <a:pPr lvl="1"/>
            <a:r>
              <a:rPr lang="en-GB" sz="2000" dirty="0"/>
              <a:t>Easier to achieve required alignment tolerances on smaller sized components</a:t>
            </a:r>
          </a:p>
          <a:p>
            <a:pPr lvl="1"/>
            <a:r>
              <a:rPr lang="en-GB" sz="2000" dirty="0"/>
              <a:t>Reduce VV area with reduced neutron screening (divertor replaces blanket)</a:t>
            </a:r>
          </a:p>
          <a:p>
            <a:r>
              <a:rPr lang="en-GB" sz="2000" dirty="0">
                <a:solidFill>
                  <a:srgbClr val="0000FF"/>
                </a:solidFill>
              </a:rPr>
              <a:t>Consensus that reactor divertor cassettes can only be extracted as single units </a:t>
            </a:r>
          </a:p>
          <a:p>
            <a:pPr lvl="1"/>
            <a:r>
              <a:rPr lang="en-GB" sz="2000" dirty="0"/>
              <a:t>Cassette body fills blanket role at divertor location  objective is ensure PFCs and cassette body reach end-of-life (activation) simultaneously requiring exchange of the entire unit</a:t>
            </a:r>
          </a:p>
          <a:p>
            <a:pPr lvl="1"/>
            <a:r>
              <a:rPr lang="en-GB" sz="2000" dirty="0"/>
              <a:t>PFCs and cassette body can be decoupled in experimental reactors with lower fluence (see BEST)</a:t>
            </a:r>
          </a:p>
          <a:p>
            <a:r>
              <a:rPr lang="en-GB" sz="2000" dirty="0">
                <a:solidFill>
                  <a:srgbClr val="0000FF"/>
                </a:solidFill>
              </a:rPr>
              <a:t>Strong constrains on divertor engineering even if progress in physics:</a:t>
            </a:r>
          </a:p>
          <a:p>
            <a:pPr lvl="1"/>
            <a:r>
              <a:rPr lang="en-GB" sz="2000" dirty="0"/>
              <a:t>Physics : scenario development targets detached divertor regimes / no or mitigated ELM scenario / mitigated disruptions … but still need to design for off normal events (fast transients from unmitigated ELM/disruption or slow transients from re-attachment) : can we design a “inherently detached” solution ?</a:t>
            </a:r>
          </a:p>
        </p:txBody>
      </p:sp>
    </p:spTree>
    <p:extLst>
      <p:ext uri="{BB962C8B-B14F-4D97-AF65-F5344CB8AC3E}">
        <p14:creationId xmlns:p14="http://schemas.microsoft.com/office/powerpoint/2010/main" val="31490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EBA1-2371-0724-9D97-794F755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SOL and Divertor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10300-562D-0B23-9FE5-BFC00182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n-GB" sz="2000" dirty="0">
                <a:solidFill>
                  <a:srgbClr val="0000FF"/>
                </a:solidFill>
              </a:rPr>
              <a:t>Significant advances have been made in the </a:t>
            </a:r>
            <a:r>
              <a:rPr lang="en-GB" sz="2000" dirty="0" err="1">
                <a:solidFill>
                  <a:srgbClr val="0000FF"/>
                </a:solidFill>
              </a:rPr>
              <a:t>stellerator</a:t>
            </a:r>
            <a:r>
              <a:rPr lang="en-GB" sz="2000" dirty="0">
                <a:solidFill>
                  <a:srgbClr val="0000FF"/>
                </a:solidFill>
              </a:rPr>
              <a:t> community</a:t>
            </a:r>
          </a:p>
          <a:p>
            <a:pPr marL="800100" lvl="1" indent="-342900"/>
            <a:r>
              <a:rPr lang="en-GB" sz="2000" dirty="0"/>
              <a:t>Clearly identified aspects in common with tokamaks, e.g. volumetric losses and others that are distinct, e.g. role of Kelvin-Helmholtz instabilities driving radial transport, distribution of vol. losses</a:t>
            </a:r>
          </a:p>
          <a:p>
            <a:pPr marL="800100" lvl="1" indent="-342900"/>
            <a:endParaRPr lang="en-GB" sz="2000" dirty="0"/>
          </a:p>
          <a:p>
            <a:pPr marL="342900" indent="-342900"/>
            <a:r>
              <a:rPr lang="en-GB" sz="2000" dirty="0">
                <a:solidFill>
                  <a:srgbClr val="0000FF"/>
                </a:solidFill>
              </a:rPr>
              <a:t>Good progress has been made to develop and apply frameworks such as </a:t>
            </a:r>
            <a:r>
              <a:rPr lang="en-GB" sz="2000" dirty="0" err="1">
                <a:solidFill>
                  <a:srgbClr val="0000FF"/>
                </a:solidFill>
              </a:rPr>
              <a:t>SepOS</a:t>
            </a:r>
            <a:r>
              <a:rPr lang="en-GB" sz="2000" dirty="0">
                <a:solidFill>
                  <a:srgbClr val="0000FF"/>
                </a:solidFill>
              </a:rPr>
              <a:t> to understand and predict operational space and the processes that govern it</a:t>
            </a:r>
          </a:p>
          <a:p>
            <a:pPr marL="800100" lvl="1" indent="-342900"/>
            <a:r>
              <a:rPr lang="en-GB" sz="2000" dirty="0"/>
              <a:t>Approach would benefit from being applied to more and different devices to rigorously test underlying assumptions</a:t>
            </a:r>
          </a:p>
          <a:p>
            <a:pPr marL="800100" lvl="1" indent="-342900"/>
            <a:r>
              <a:rPr lang="en-GB" sz="2000" dirty="0"/>
              <a:t>How can this approach be applied to </a:t>
            </a:r>
            <a:r>
              <a:rPr lang="en-GB" sz="2000" dirty="0" err="1"/>
              <a:t>stellerators</a:t>
            </a:r>
            <a:r>
              <a:rPr lang="en-GB" sz="2000" dirty="0"/>
              <a:t>?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523B4-5D4C-284C-B0BB-FA9EAB17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6678648" cy="365125"/>
          </a:xfrm>
        </p:spPr>
        <p:txBody>
          <a:bodyPr/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5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IAEA Technical Meeting on Divertor Concepts | Closing Session | 31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October 2025</a:t>
            </a:r>
          </a:p>
        </p:txBody>
      </p:sp>
    </p:spTree>
    <p:extLst>
      <p:ext uri="{BB962C8B-B14F-4D97-AF65-F5344CB8AC3E}">
        <p14:creationId xmlns:p14="http://schemas.microsoft.com/office/powerpoint/2010/main" val="272798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1475</Words>
  <Application>Microsoft Office PowerPoint</Application>
  <PresentationFormat>Widescreen</PresentationFormat>
  <Paragraphs>107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General Comments</vt:lpstr>
      <vt:lpstr>Divertors for Next-Generation Devices</vt:lpstr>
      <vt:lpstr>Divertors for Next-Generation Devices</vt:lpstr>
      <vt:lpstr>PowerPoint Presentation</vt:lpstr>
      <vt:lpstr>X-Point Radiators</vt:lpstr>
      <vt:lpstr>X-Point Radiators</vt:lpstr>
      <vt:lpstr>Divertor Engineering &amp; Materials</vt:lpstr>
      <vt:lpstr>Divertor Engineering &amp; Materials</vt:lpstr>
      <vt:lpstr>SOL and Divertor Physics</vt:lpstr>
      <vt:lpstr>SOL and Divertor Physics</vt:lpstr>
      <vt:lpstr>Towards Integrated Scenarios for Exhaust</vt:lpstr>
      <vt:lpstr>The 6th IAEA Technical Meeting on Divertor Concepts will be hosted by ASIPP Hefei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Harrison, James R</dc:creator>
  <cp:lastModifiedBy>KOIKE, Yota</cp:lastModifiedBy>
  <cp:revision>2</cp:revision>
  <dcterms:created xsi:type="dcterms:W3CDTF">2025-10-30T21:54:52Z</dcterms:created>
  <dcterms:modified xsi:type="dcterms:W3CDTF">2025-10-31T09:56:55Z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759de7-3255-46b5-8dfe-736652f9c6c1_Enabled">
    <vt:lpwstr>true</vt:lpwstr>
  </property>
  <property fmtid="{D5CDD505-2E9C-101B-9397-08002B2CF9AE}" pid="3" name="MSIP_Label_22759de7-3255-46b5-8dfe-736652f9c6c1_SetDate">
    <vt:lpwstr>2025-10-30T22:29:00Z</vt:lpwstr>
  </property>
  <property fmtid="{D5CDD505-2E9C-101B-9397-08002B2CF9AE}" pid="4" name="MSIP_Label_22759de7-3255-46b5-8dfe-736652f9c6c1_Method">
    <vt:lpwstr>Standard</vt:lpwstr>
  </property>
  <property fmtid="{D5CDD505-2E9C-101B-9397-08002B2CF9AE}" pid="5" name="MSIP_Label_22759de7-3255-46b5-8dfe-736652f9c6c1_Name">
    <vt:lpwstr>22759de7-3255-46b5-8dfe-736652f9c6c1</vt:lpwstr>
  </property>
  <property fmtid="{D5CDD505-2E9C-101B-9397-08002B2CF9AE}" pid="6" name="MSIP_Label_22759de7-3255-46b5-8dfe-736652f9c6c1_SiteId">
    <vt:lpwstr>c6ac664b-ae27-4d5d-b4e6-bb5717196fc7</vt:lpwstr>
  </property>
  <property fmtid="{D5CDD505-2E9C-101B-9397-08002B2CF9AE}" pid="7" name="MSIP_Label_22759de7-3255-46b5-8dfe-736652f9c6c1_ActionId">
    <vt:lpwstr>44c9ff84-a3c2-4b1c-b83b-a243f9a8daf9</vt:lpwstr>
  </property>
  <property fmtid="{D5CDD505-2E9C-101B-9397-08002B2CF9AE}" pid="8" name="MSIP_Label_22759de7-3255-46b5-8dfe-736652f9c6c1_ContentBits">
    <vt:lpwstr>0</vt:lpwstr>
  </property>
  <property fmtid="{D5CDD505-2E9C-101B-9397-08002B2CF9AE}" pid="9" name="MSIP_Label_22759de7-3255-46b5-8dfe-736652f9c6c1_Tag">
    <vt:lpwstr>10, 3, 0, 1</vt:lpwstr>
  </property>
</Properties>
</file>