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145706525" r:id="rId2"/>
    <p:sldId id="214570652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2881" autoAdjust="0"/>
  </p:normalViewPr>
  <p:slideViewPr>
    <p:cSldViewPr snapToGrid="0" showGuides="1">
      <p:cViewPr varScale="1">
        <p:scale>
          <a:sx n="69" d="100"/>
          <a:sy n="69" d="100"/>
        </p:scale>
        <p:origin x="2112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1C72F-DC6F-41D4-9947-D57F79107C09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BEFAE1-B92A-4723-99E6-50BA20DC8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844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C3805-3DB0-BB52-36E3-6010707A8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689FDA-7543-AFD5-D4C9-2699A99F05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03B085F-7373-364F-26E8-B1C1993B3E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962E0-E6E3-3A93-A372-E696E890F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41C8-293B-EF4D-B6A0-B59951CEC87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518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2635D-DBDD-5CBF-7C9C-1718A1A86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C52454-D178-A24A-6986-87F9F3ADAA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BF9ADC-E09F-FDE2-EFF5-BFBE46A241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C0F81-C279-86DC-BDBF-264B05CE88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CA41C8-293B-EF4D-B6A0-B59951CEC87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116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2CA85-96C4-4EA2-7D5F-63C08FD97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89BC34-548D-33FE-EDBD-2EC0C19C5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28EB4-68CB-BA72-5AEB-1F9AA05D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1D9BB-111E-AA60-DEF5-A14277F6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4C5F4F-CDB1-3AAC-51AB-2DE48116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84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5805F-4FA6-F722-FCF1-25C182CB7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1AA5E-91E2-90F3-C2B7-E933F597E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AA220-C303-104E-E47B-4ECA1F4DF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CCFFF-DA8F-8C6F-E93B-51AEF1A46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E69D0-98BB-4A16-7D02-C55C4F71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580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EA6C59-FCCF-54FD-926E-44C3F3DAC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1F1EB-1457-7BEA-181D-D10DC5C3C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9CB00-9637-34C3-411B-2272F3AA2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03426-5B51-E8DA-0991-A5F07F6EF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5043E-C1E0-1F4F-5407-DC2BFDDDE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95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Rich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4FBC44AE-DB0E-BBD8-F18F-F54E40BAEA68}"/>
              </a:ext>
            </a:extLst>
          </p:cNvPr>
          <p:cNvCxnSpPr>
            <a:cxnSpLocks/>
          </p:cNvCxnSpPr>
          <p:nvPr userDrawn="1"/>
        </p:nvCxnSpPr>
        <p:spPr>
          <a:xfrm>
            <a:off x="10333843" y="6263867"/>
            <a:ext cx="0" cy="321722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>
            <a:extLst>
              <a:ext uri="{FF2B5EF4-FFF2-40B4-BE49-F238E27FC236}">
                <a16:creationId xmlns:a16="http://schemas.microsoft.com/office/drawing/2014/main" id="{511143E7-9EC8-11F4-EE6D-2A04807E9021}"/>
              </a:ext>
            </a:extLst>
          </p:cNvPr>
          <p:cNvSpPr txBox="1"/>
          <p:nvPr userDrawn="1"/>
        </p:nvSpPr>
        <p:spPr>
          <a:xfrm>
            <a:off x="10318295" y="6281109"/>
            <a:ext cx="4576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7C4C52B0-8C01-7849-9FBD-81D69A89DA73}" type="slidenum">
              <a:rPr lang="fr-FR" sz="1200">
                <a:solidFill>
                  <a:schemeClr val="tx2"/>
                </a:solidFill>
                <a:latin typeface="+mn-lt"/>
                <a:ea typeface="Open Sans" pitchFamily="2" charset="0"/>
                <a:cs typeface="Open Sans" pitchFamily="2" charset="0"/>
              </a:rPr>
              <a:t>‹#›</a:t>
            </a:fld>
            <a:endParaRPr lang="fr-FR" sz="1200" dirty="0">
              <a:solidFill>
                <a:schemeClr val="tx2"/>
              </a:solidFill>
              <a:latin typeface="+mn-lt"/>
              <a:ea typeface="Open Sans" pitchFamily="2" charset="0"/>
              <a:cs typeface="Open Sans" pitchFamily="2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E0DE28D-F7C6-CBFD-C020-D027F2F33AC1}"/>
              </a:ext>
            </a:extLst>
          </p:cNvPr>
          <p:cNvGrpSpPr/>
          <p:nvPr userDrawn="1"/>
        </p:nvGrpSpPr>
        <p:grpSpPr>
          <a:xfrm>
            <a:off x="191911" y="5955968"/>
            <a:ext cx="11808178" cy="716693"/>
            <a:chOff x="191911" y="5955968"/>
            <a:chExt cx="11808178" cy="716693"/>
          </a:xfrm>
        </p:grpSpPr>
        <p:sp>
          <p:nvSpPr>
            <p:cNvPr id="11" name="ZoneTexte 16">
              <a:extLst>
                <a:ext uri="{FF2B5EF4-FFF2-40B4-BE49-F238E27FC236}">
                  <a16:creationId xmlns:a16="http://schemas.microsoft.com/office/drawing/2014/main" id="{1EE29EDE-FCC0-39DE-2FD1-6D37651A67D3}"/>
                </a:ext>
              </a:extLst>
            </p:cNvPr>
            <p:cNvSpPr txBox="1"/>
            <p:nvPr userDrawn="1"/>
          </p:nvSpPr>
          <p:spPr>
            <a:xfrm>
              <a:off x="4456596" y="6210996"/>
              <a:ext cx="5861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GB" sz="1200" i="0" u="none" strike="noStrike" baseline="30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Technical Meeting on Divertor Concepts, </a:t>
              </a:r>
              <a:r>
                <a:rPr lang="en-GB" sz="1200" b="0" i="0" u="none" strike="noStrike" baseline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IAEA HQ</a:t>
              </a:r>
              <a:r>
                <a:rPr lang="en-GB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</a:rPr>
                <a:t>, Vienna, Austria 28 Oct. 202</a:t>
              </a:r>
              <a:r>
                <a:rPr lang="en-US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5</a:t>
              </a:r>
              <a:b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IDM UID: </a:t>
              </a:r>
              <a:r>
                <a:rPr lang="en-US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EEG3BQ</a:t>
              </a:r>
              <a:endParaRPr lang="fr-FR" sz="1200" dirty="0">
                <a:solidFill>
                  <a:schemeClr val="tx2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C26BC208-B99B-C6A1-9437-7AC7BD6B8FC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91911" y="5955968"/>
              <a:ext cx="11808178" cy="258304"/>
            </a:xfrm>
            <a:prstGeom prst="rect">
              <a:avLst/>
            </a:prstGeom>
          </p:spPr>
        </p:pic>
      </p:grpSp>
      <p:pic>
        <p:nvPicPr>
          <p:cNvPr id="13" name="Graphique 12">
            <a:extLst>
              <a:ext uri="{FF2B5EF4-FFF2-40B4-BE49-F238E27FC236}">
                <a16:creationId xmlns:a16="http://schemas.microsoft.com/office/drawing/2014/main" id="{B293B4AA-4BAA-70CD-79BB-3EE093EB60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87075" y="6104225"/>
            <a:ext cx="981831" cy="489653"/>
          </a:xfrm>
          <a:prstGeom prst="rect">
            <a:avLst/>
          </a:prstGeom>
        </p:spPr>
      </p:pic>
      <p:sp>
        <p:nvSpPr>
          <p:cNvPr id="14" name="Espace réservé pour une image  3">
            <a:extLst>
              <a:ext uri="{FF2B5EF4-FFF2-40B4-BE49-F238E27FC236}">
                <a16:creationId xmlns:a16="http://schemas.microsoft.com/office/drawing/2014/main" id="{68D1566A-1AED-031F-B9D4-ABC61F9E3221}"/>
              </a:ext>
            </a:extLst>
          </p:cNvPr>
          <p:cNvSpPr>
            <a:spLocks noGrp="1"/>
          </p:cNvSpPr>
          <p:nvPr userDrawn="1">
            <p:ph type="pic" sz="quarter" idx="10"/>
          </p:nvPr>
        </p:nvSpPr>
        <p:spPr>
          <a:xfrm>
            <a:off x="6304902" y="1230515"/>
            <a:ext cx="2609865" cy="1468049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60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Espace réservé pour une image  3">
            <a:extLst>
              <a:ext uri="{FF2B5EF4-FFF2-40B4-BE49-F238E27FC236}">
                <a16:creationId xmlns:a16="http://schemas.microsoft.com/office/drawing/2014/main" id="{F36F08B9-9289-486A-086A-82BE8E982607}"/>
              </a:ext>
            </a:extLst>
          </p:cNvPr>
          <p:cNvSpPr>
            <a:spLocks noGrp="1"/>
          </p:cNvSpPr>
          <p:nvPr userDrawn="1">
            <p:ph type="pic" sz="quarter" idx="12"/>
          </p:nvPr>
        </p:nvSpPr>
        <p:spPr>
          <a:xfrm>
            <a:off x="9029208" y="1230515"/>
            <a:ext cx="2609865" cy="1468049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60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Espace réservé pour une image  3">
            <a:extLst>
              <a:ext uri="{FF2B5EF4-FFF2-40B4-BE49-F238E27FC236}">
                <a16:creationId xmlns:a16="http://schemas.microsoft.com/office/drawing/2014/main" id="{01F4F76B-136B-6EC8-3982-6D9D215F4D7B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303205" y="2794899"/>
            <a:ext cx="2609865" cy="1468049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60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Espace réservé pour une image  3">
            <a:extLst>
              <a:ext uri="{FF2B5EF4-FFF2-40B4-BE49-F238E27FC236}">
                <a16:creationId xmlns:a16="http://schemas.microsoft.com/office/drawing/2014/main" id="{6E8341BD-19A4-573D-B628-C94418B67F3B}"/>
              </a:ext>
            </a:extLst>
          </p:cNvPr>
          <p:cNvSpPr>
            <a:spLocks noGrp="1"/>
          </p:cNvSpPr>
          <p:nvPr userDrawn="1">
            <p:ph type="pic" sz="quarter" idx="14"/>
          </p:nvPr>
        </p:nvSpPr>
        <p:spPr>
          <a:xfrm>
            <a:off x="9027511" y="2794899"/>
            <a:ext cx="2609865" cy="1468049"/>
          </a:xfrm>
          <a:prstGeom prst="rect">
            <a:avLst/>
          </a:prstGeom>
          <a:solidFill>
            <a:schemeClr val="bg2"/>
          </a:solidFill>
        </p:spPr>
        <p:txBody>
          <a:bodyPr/>
          <a:lstStyle>
            <a:lvl1pPr marL="0" indent="0">
              <a:buNone/>
              <a:defRPr sz="1600">
                <a:noFill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685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A5D96-5C56-5679-E71C-2F0D383FD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E6835-2D41-6BE6-4A3B-CA4C925D2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0C1CA-ACBA-C20C-1760-57D3AD61A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880FA-1A73-001E-4749-7CBAD0BEB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AECA8-05E5-9FF0-C4E3-771E241E9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7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3E0DB-9E4A-D5F5-108B-CBDB8C8DF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10CD9-EB4D-C7D3-5F96-BAC3C1AD3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F905BA-3CFF-3CD6-6B97-FC030EEE8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9B3876-0E90-9E84-A78D-F7925F392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2BE201-D649-1C91-C895-D523BF022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0191E-5721-8F14-23A6-E38212372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8E061-DB95-4438-A069-0DD1A57728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01181-1C0D-4F1B-1225-F320EA04A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2B6B2-4C9F-AC08-9D3F-0D843270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AED96-4516-5805-6C12-0CCA6C94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8E88-CAC5-E254-5544-87C0E95BB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62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A9CC7-104D-38AC-AC96-B6EDD1755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DB08F-0528-9C88-7C48-293475CA4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6C97CE-27B9-54FC-A087-03D1D82DDC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681F1F-ABF5-D14A-26B2-7FF6A3BF03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078324-C51C-1E8A-2974-94B03BC6C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223731-CC71-9475-E3E2-4902E183D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694B30-7EF9-A542-61D3-9EFE7B1DF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6E083A-79AC-79FD-A9A2-71293D8EF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1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6DE0D-4F23-CFE9-4ED2-5E067801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79F459-7D77-37AB-D892-CC14E37AA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BC55FC-5739-8A9F-0057-6DDFEECF7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34EB4-3688-425B-FF63-152203B4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93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A3A4F2-09FE-1AD2-4F49-212465500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FB96CE-2409-692D-25D3-D47702A3A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819FFB-0AC1-06EA-CFDE-03689AF32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699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B3D08-8951-16BB-D5B7-2161AAD56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91F6-EF7B-3A45-A7DF-E970072E8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25B29E-FCAD-42D2-B852-B3E9DCC57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BEA04-9FA1-B9C2-5F4A-DC6565771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FF5586-80CF-E33F-2760-9737ACD92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D669D-E407-CB8D-A34C-3E521085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27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75DFF-4102-E02E-7223-009E5FC1A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948D7-AF77-2904-E0F7-289F41723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E0EB3-F40B-4612-B114-6D50C2AD3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BD794D-2D1D-70A8-64A2-BAD833B0C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E45E9-59EF-742D-1613-93E3DA948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71EC2-3F9D-F826-8575-900098CB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79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327442-6DB4-3775-D9A2-0ACE6B7A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186D7-6648-274F-1785-6CB7202EF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93219-4806-168A-21D2-E77EA4816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87635-19A8-40C9-A990-77512865165C}" type="datetimeFigureOut">
              <a:rPr lang="en-GB" smtClean="0"/>
              <a:t>29/10/2025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BC26A-38F8-57D5-DEC9-CA7C87692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A16D1-6643-12C5-3C4B-67AC74A91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AB44D-3B63-4546-906D-01AA3E4047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60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hyperlink" Target="https://doi.org/10.1016/j.ijrmhm.2025.10745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doi.org/10.1016/j.nme.2024.101838" TargetMode="External"/><Relationship Id="rId5" Type="http://schemas.openxmlformats.org/officeDocument/2006/relationships/image" Target="../media/image5.em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3293C-C6CE-526B-78D2-D684B18D5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C7B874CD-EE84-082F-A228-7B16A53A0CBA}"/>
              </a:ext>
            </a:extLst>
          </p:cNvPr>
          <p:cNvGrpSpPr/>
          <p:nvPr/>
        </p:nvGrpSpPr>
        <p:grpSpPr>
          <a:xfrm>
            <a:off x="191911" y="5955968"/>
            <a:ext cx="11808178" cy="716693"/>
            <a:chOff x="191911" y="5955968"/>
            <a:chExt cx="11808178" cy="716693"/>
          </a:xfrm>
        </p:grpSpPr>
        <p:sp>
          <p:nvSpPr>
            <p:cNvPr id="30" name="ZoneTexte 16">
              <a:extLst>
                <a:ext uri="{FF2B5EF4-FFF2-40B4-BE49-F238E27FC236}">
                  <a16:creationId xmlns:a16="http://schemas.microsoft.com/office/drawing/2014/main" id="{FF768597-A022-49CD-709F-CFC8D51FF356}"/>
                </a:ext>
              </a:extLst>
            </p:cNvPr>
            <p:cNvSpPr txBox="1"/>
            <p:nvPr userDrawn="1"/>
          </p:nvSpPr>
          <p:spPr>
            <a:xfrm>
              <a:off x="4456596" y="6210996"/>
              <a:ext cx="5861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GB" sz="1200" i="0" u="none" strike="noStrike" baseline="30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Technical Meeting on Divertor Concepts, </a:t>
              </a:r>
              <a:r>
                <a:rPr lang="en-GB" sz="1200" b="0" i="0" u="none" strike="noStrike" baseline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IAEA HQ</a:t>
              </a:r>
              <a:r>
                <a:rPr lang="en-GB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</a:rPr>
                <a:t>, Vienna, Austria 28 Oct. 202</a:t>
              </a:r>
              <a:r>
                <a:rPr lang="en-US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5</a:t>
              </a:r>
              <a:b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IDM UID: </a:t>
              </a:r>
              <a:r>
                <a:rPr lang="en-US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EEG3BQ</a:t>
              </a:r>
              <a:endParaRPr lang="fr-FR" sz="1200" dirty="0">
                <a:solidFill>
                  <a:schemeClr val="tx2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31" name="Image 7">
              <a:extLst>
                <a:ext uri="{FF2B5EF4-FFF2-40B4-BE49-F238E27FC236}">
                  <a16:creationId xmlns:a16="http://schemas.microsoft.com/office/drawing/2014/main" id="{666EA7FB-DA7C-A99A-EC82-6D92729F8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91911" y="5955968"/>
              <a:ext cx="11808178" cy="258304"/>
            </a:xfrm>
            <a:prstGeom prst="rect">
              <a:avLst/>
            </a:prstGeom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D714DEBF-1450-6FAB-AB6C-D0C1D16EBD91}"/>
              </a:ext>
            </a:extLst>
          </p:cNvPr>
          <p:cNvSpPr/>
          <p:nvPr/>
        </p:nvSpPr>
        <p:spPr>
          <a:xfrm>
            <a:off x="4391025" y="5834270"/>
            <a:ext cx="7800975" cy="1023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A3B29CBA-810C-9B77-7515-A81A23B7BA1D}"/>
              </a:ext>
            </a:extLst>
          </p:cNvPr>
          <p:cNvSpPr/>
          <p:nvPr/>
        </p:nvSpPr>
        <p:spPr>
          <a:xfrm rot="5400000">
            <a:off x="-618117" y="552709"/>
            <a:ext cx="7029177" cy="5899048"/>
          </a:xfrm>
          <a:custGeom>
            <a:avLst/>
            <a:gdLst>
              <a:gd name="connsiteX0" fmla="*/ 0 w 12192001"/>
              <a:gd name="connsiteY0" fmla="*/ 0 h 2272897"/>
              <a:gd name="connsiteX1" fmla="*/ 12192001 w 12192001"/>
              <a:gd name="connsiteY1" fmla="*/ 0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0 h 2272897"/>
              <a:gd name="connsiteX1" fmla="*/ 12192001 w 12192001"/>
              <a:gd name="connsiteY1" fmla="*/ 553155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0 h 2272897"/>
              <a:gd name="connsiteX1" fmla="*/ 12192001 w 12192001"/>
              <a:gd name="connsiteY1" fmla="*/ 553155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1720 h 2274617"/>
              <a:gd name="connsiteX1" fmla="*/ 12192001 w 12192001"/>
              <a:gd name="connsiteY1" fmla="*/ 554875 h 2274617"/>
              <a:gd name="connsiteX2" fmla="*/ 12192001 w 12192001"/>
              <a:gd name="connsiteY2" fmla="*/ 2274617 h 2274617"/>
              <a:gd name="connsiteX3" fmla="*/ 0 w 12192001"/>
              <a:gd name="connsiteY3" fmla="*/ 2274617 h 2274617"/>
              <a:gd name="connsiteX4" fmla="*/ 0 w 12192001"/>
              <a:gd name="connsiteY4" fmla="*/ 1720 h 2274617"/>
              <a:gd name="connsiteX0" fmla="*/ 0 w 12213973"/>
              <a:gd name="connsiteY0" fmla="*/ 15781 h 2288678"/>
              <a:gd name="connsiteX1" fmla="*/ 12213973 w 12213973"/>
              <a:gd name="connsiteY1" fmla="*/ 455559 h 2288678"/>
              <a:gd name="connsiteX2" fmla="*/ 12192001 w 12213973"/>
              <a:gd name="connsiteY2" fmla="*/ 2288678 h 2288678"/>
              <a:gd name="connsiteX3" fmla="*/ 0 w 12213973"/>
              <a:gd name="connsiteY3" fmla="*/ 2288678 h 2288678"/>
              <a:gd name="connsiteX4" fmla="*/ 0 w 12213973"/>
              <a:gd name="connsiteY4" fmla="*/ 15781 h 2288678"/>
              <a:gd name="connsiteX0" fmla="*/ 0 w 12213973"/>
              <a:gd name="connsiteY0" fmla="*/ 754 h 2273651"/>
              <a:gd name="connsiteX1" fmla="*/ 12213973 w 12213973"/>
              <a:gd name="connsiteY1" fmla="*/ 440532 h 2273651"/>
              <a:gd name="connsiteX2" fmla="*/ 12192001 w 12213973"/>
              <a:gd name="connsiteY2" fmla="*/ 2273651 h 2273651"/>
              <a:gd name="connsiteX3" fmla="*/ 0 w 12213973"/>
              <a:gd name="connsiteY3" fmla="*/ 2273651 h 2273651"/>
              <a:gd name="connsiteX4" fmla="*/ 0 w 12213973"/>
              <a:gd name="connsiteY4" fmla="*/ 754 h 2273651"/>
              <a:gd name="connsiteX0" fmla="*/ 0 w 12213973"/>
              <a:gd name="connsiteY0" fmla="*/ 286 h 2273183"/>
              <a:gd name="connsiteX1" fmla="*/ 12213973 w 12213973"/>
              <a:gd name="connsiteY1" fmla="*/ 440064 h 2273183"/>
              <a:gd name="connsiteX2" fmla="*/ 12192001 w 12213973"/>
              <a:gd name="connsiteY2" fmla="*/ 2273183 h 2273183"/>
              <a:gd name="connsiteX3" fmla="*/ 0 w 12213973"/>
              <a:gd name="connsiteY3" fmla="*/ 2273183 h 2273183"/>
              <a:gd name="connsiteX4" fmla="*/ 0 w 12213973"/>
              <a:gd name="connsiteY4" fmla="*/ 286 h 2273183"/>
              <a:gd name="connsiteX0" fmla="*/ 0 w 12235941"/>
              <a:gd name="connsiteY0" fmla="*/ 780 h 2273677"/>
              <a:gd name="connsiteX1" fmla="*/ 12235941 w 12235941"/>
              <a:gd name="connsiteY1" fmla="*/ 341354 h 2273677"/>
              <a:gd name="connsiteX2" fmla="*/ 12192001 w 12235941"/>
              <a:gd name="connsiteY2" fmla="*/ 2273677 h 2273677"/>
              <a:gd name="connsiteX3" fmla="*/ 0 w 12235941"/>
              <a:gd name="connsiteY3" fmla="*/ 2273677 h 2273677"/>
              <a:gd name="connsiteX4" fmla="*/ 0 w 12235941"/>
              <a:gd name="connsiteY4" fmla="*/ 780 h 2273677"/>
              <a:gd name="connsiteX0" fmla="*/ 0 w 12257907"/>
              <a:gd name="connsiteY0" fmla="*/ 2331 h 2275228"/>
              <a:gd name="connsiteX1" fmla="*/ 12257907 w 12257907"/>
              <a:gd name="connsiteY1" fmla="*/ 293303 h 2275228"/>
              <a:gd name="connsiteX2" fmla="*/ 12192001 w 12257907"/>
              <a:gd name="connsiteY2" fmla="*/ 2275228 h 2275228"/>
              <a:gd name="connsiteX3" fmla="*/ 0 w 12257907"/>
              <a:gd name="connsiteY3" fmla="*/ 2275228 h 2275228"/>
              <a:gd name="connsiteX4" fmla="*/ 0 w 12257907"/>
              <a:gd name="connsiteY4" fmla="*/ 2331 h 2275228"/>
              <a:gd name="connsiteX0" fmla="*/ 0 w 12257907"/>
              <a:gd name="connsiteY0" fmla="*/ 712 h 2273609"/>
              <a:gd name="connsiteX1" fmla="*/ 12257907 w 12257907"/>
              <a:gd name="connsiteY1" fmla="*/ 291684 h 2273609"/>
              <a:gd name="connsiteX2" fmla="*/ 12192001 w 12257907"/>
              <a:gd name="connsiteY2" fmla="*/ 2273609 h 2273609"/>
              <a:gd name="connsiteX3" fmla="*/ 0 w 12257907"/>
              <a:gd name="connsiteY3" fmla="*/ 2273609 h 2273609"/>
              <a:gd name="connsiteX4" fmla="*/ 0 w 12257907"/>
              <a:gd name="connsiteY4" fmla="*/ 712 h 2273609"/>
              <a:gd name="connsiteX0" fmla="*/ 0 w 12279997"/>
              <a:gd name="connsiteY0" fmla="*/ 457 h 2273354"/>
              <a:gd name="connsiteX1" fmla="*/ 12279998 w 12279997"/>
              <a:gd name="connsiteY1" fmla="*/ 326859 h 2273354"/>
              <a:gd name="connsiteX2" fmla="*/ 12192001 w 12279997"/>
              <a:gd name="connsiteY2" fmla="*/ 2273354 h 2273354"/>
              <a:gd name="connsiteX3" fmla="*/ 0 w 12279997"/>
              <a:gd name="connsiteY3" fmla="*/ 2273354 h 2273354"/>
              <a:gd name="connsiteX4" fmla="*/ 0 w 12279997"/>
              <a:gd name="connsiteY4" fmla="*/ 457 h 22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79997" h="2273354">
                <a:moveTo>
                  <a:pt x="0" y="457"/>
                </a:moveTo>
                <a:cubicBezTo>
                  <a:pt x="4188178" y="-7069"/>
                  <a:pt x="7698848" y="77523"/>
                  <a:pt x="12279998" y="326859"/>
                </a:cubicBezTo>
                <a:lnTo>
                  <a:pt x="12192001" y="2273354"/>
                </a:lnTo>
                <a:lnTo>
                  <a:pt x="0" y="2273354"/>
                </a:lnTo>
                <a:lnTo>
                  <a:pt x="0" y="457"/>
                </a:lnTo>
                <a:close/>
              </a:path>
            </a:pathLst>
          </a:cu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934616-D59A-3782-2644-F2158E6F5CF0}"/>
              </a:ext>
            </a:extLst>
          </p:cNvPr>
          <p:cNvSpPr txBox="1">
            <a:spLocks/>
          </p:cNvSpPr>
          <p:nvPr/>
        </p:nvSpPr>
        <p:spPr>
          <a:xfrm>
            <a:off x="271570" y="1217413"/>
            <a:ext cx="11920430" cy="5455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Is impact of neutron irradiation sufficiently well understood? 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Should trying to shield HHF areas from neutron flux be more of a design driver?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Structures behind main </a:t>
            </a:r>
            <a:r>
              <a:rPr lang="en-US" sz="2000" dirty="0" err="1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armour</a:t>
            </a: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 are they determining the limit instead of the W?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Do we know enough about neutron irradiation of advanced materials – too much Cu in W-Cu?</a:t>
            </a:r>
            <a:endParaRPr lang="en-US" sz="2000" dirty="0">
              <a:solidFill>
                <a:srgbClr val="0066CC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Is the </a:t>
            </a: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monoblock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design optimized?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Bonding technology stable, but: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Width </a:t>
            </a: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 can relax bevel angle to limit reduction in projected area, fewer welds etc.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Thickness above cooling channel (1.4 margin to CHF) – physics load spec, trade-off between stationary surface temperature and resilience to transients</a:t>
            </a:r>
            <a:endParaRPr lang="en-US" sz="2000" dirty="0">
              <a:solidFill>
                <a:srgbClr val="0066CC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Cooling pipe dimensions (increased diameter, tube thickness)</a:t>
            </a:r>
          </a:p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Are </a:t>
            </a: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monoblocks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 even really necessary everywhere?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Minimize curved PFU designs – unnecessary complexity – MB’s only on straight regions?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XPR/CRD type solutions may relax the need for extremely high stationary heat flux resilience and we should restrict the HHF areas to the absolute minimum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A701132-CEE0-7551-CEFA-9A8FDC8789E0}"/>
              </a:ext>
            </a:extLst>
          </p:cNvPr>
          <p:cNvSpPr txBox="1">
            <a:spLocks/>
          </p:cNvSpPr>
          <p:nvPr/>
        </p:nvSpPr>
        <p:spPr>
          <a:xfrm>
            <a:off x="231739" y="106348"/>
            <a:ext cx="11808177" cy="746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Divertor engineering and materials session: discussion (I)</a:t>
            </a:r>
            <a:br>
              <a:rPr lang="en-US" sz="32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A. Pitts, E. </a:t>
            </a:r>
            <a:r>
              <a:rPr lang="en-US" kern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Tsitrone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665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9437D-9BB6-0B74-6DC3-77CB79BF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C7606CF2-9AD0-EEEC-A962-907E73320FF3}"/>
              </a:ext>
            </a:extLst>
          </p:cNvPr>
          <p:cNvGrpSpPr/>
          <p:nvPr/>
        </p:nvGrpSpPr>
        <p:grpSpPr>
          <a:xfrm>
            <a:off x="191911" y="5955968"/>
            <a:ext cx="11808178" cy="716693"/>
            <a:chOff x="191911" y="5955968"/>
            <a:chExt cx="11808178" cy="716693"/>
          </a:xfrm>
        </p:grpSpPr>
        <p:sp>
          <p:nvSpPr>
            <p:cNvPr id="30" name="ZoneTexte 16">
              <a:extLst>
                <a:ext uri="{FF2B5EF4-FFF2-40B4-BE49-F238E27FC236}">
                  <a16:creationId xmlns:a16="http://schemas.microsoft.com/office/drawing/2014/main" id="{02998418-182B-AE34-13A0-54DA5D4B690B}"/>
                </a:ext>
              </a:extLst>
            </p:cNvPr>
            <p:cNvSpPr txBox="1"/>
            <p:nvPr userDrawn="1"/>
          </p:nvSpPr>
          <p:spPr>
            <a:xfrm>
              <a:off x="4456596" y="6210996"/>
              <a:ext cx="5861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GB" sz="1200" i="0" u="none" strike="noStrike" baseline="30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GB" sz="1200" i="0" u="none" strike="noStrike" baseline="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Technical Meeting on Divertor Concepts, </a:t>
              </a:r>
              <a:r>
                <a:rPr lang="en-GB" sz="1200" b="0" i="0" u="none" strike="noStrike" baseline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IAEA HQ</a:t>
              </a:r>
              <a:r>
                <a:rPr lang="en-GB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</a:rPr>
                <a:t>, Vienna, Austria 28 Oct. 202</a:t>
              </a:r>
              <a:r>
                <a:rPr lang="en-US" sz="1200" b="0" i="0" dirty="0">
                  <a:solidFill>
                    <a:schemeClr val="tx2"/>
                  </a:solidFill>
                  <a:effectLst/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5</a:t>
              </a:r>
              <a:b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</a:br>
              <a:r>
                <a:rPr lang="fr-FR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IDM UID: </a:t>
              </a:r>
              <a:r>
                <a:rPr lang="en-US" sz="1200" dirty="0">
                  <a:solidFill>
                    <a:schemeClr val="tx2"/>
                  </a:solidFill>
                  <a:latin typeface="Arial" panose="020B0604020202020204" pitchFamily="34" charset="0"/>
                  <a:ea typeface="Open Sans" pitchFamily="2" charset="0"/>
                  <a:cs typeface="Arial" panose="020B0604020202020204" pitchFamily="34" charset="0"/>
                </a:rPr>
                <a:t>EEG3BQ</a:t>
              </a:r>
              <a:endParaRPr lang="fr-FR" sz="1200" dirty="0">
                <a:solidFill>
                  <a:schemeClr val="tx2"/>
                </a:solidFill>
                <a:latin typeface="Arial" panose="020B0604020202020204" pitchFamily="34" charset="0"/>
                <a:ea typeface="Open Sans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31" name="Image 7">
              <a:extLst>
                <a:ext uri="{FF2B5EF4-FFF2-40B4-BE49-F238E27FC236}">
                  <a16:creationId xmlns:a16="http://schemas.microsoft.com/office/drawing/2014/main" id="{F36F20E6-2268-4364-8514-B1B381E5F7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91911" y="5955968"/>
              <a:ext cx="11808178" cy="258304"/>
            </a:xfrm>
            <a:prstGeom prst="rect">
              <a:avLst/>
            </a:prstGeom>
          </p:spPr>
        </p:pic>
      </p:grpSp>
      <p:pic>
        <p:nvPicPr>
          <p:cNvPr id="1028" name="Picture 4">
            <a:extLst>
              <a:ext uri="{FF2B5EF4-FFF2-40B4-BE49-F238E27FC236}">
                <a16:creationId xmlns:a16="http://schemas.microsoft.com/office/drawing/2014/main" id="{8688A749-FA9E-64BE-7E29-22D8BDBF9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8673" y="673558"/>
            <a:ext cx="4189112" cy="2960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536070E-6146-60C4-D01E-C02A5737E7F9}"/>
              </a:ext>
            </a:extLst>
          </p:cNvPr>
          <p:cNvSpPr/>
          <p:nvPr/>
        </p:nvSpPr>
        <p:spPr>
          <a:xfrm>
            <a:off x="4391025" y="5834270"/>
            <a:ext cx="7800975" cy="10237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32">
            <a:extLst>
              <a:ext uri="{FF2B5EF4-FFF2-40B4-BE49-F238E27FC236}">
                <a16:creationId xmlns:a16="http://schemas.microsoft.com/office/drawing/2014/main" id="{3BB9FB7E-BB24-3CA3-1D70-E3F4B96D8F9B}"/>
              </a:ext>
            </a:extLst>
          </p:cNvPr>
          <p:cNvSpPr/>
          <p:nvPr/>
        </p:nvSpPr>
        <p:spPr>
          <a:xfrm rot="5400000">
            <a:off x="-618117" y="552709"/>
            <a:ext cx="7029177" cy="5899048"/>
          </a:xfrm>
          <a:custGeom>
            <a:avLst/>
            <a:gdLst>
              <a:gd name="connsiteX0" fmla="*/ 0 w 12192001"/>
              <a:gd name="connsiteY0" fmla="*/ 0 h 2272897"/>
              <a:gd name="connsiteX1" fmla="*/ 12192001 w 12192001"/>
              <a:gd name="connsiteY1" fmla="*/ 0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0 h 2272897"/>
              <a:gd name="connsiteX1" fmla="*/ 12192001 w 12192001"/>
              <a:gd name="connsiteY1" fmla="*/ 553155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0 h 2272897"/>
              <a:gd name="connsiteX1" fmla="*/ 12192001 w 12192001"/>
              <a:gd name="connsiteY1" fmla="*/ 553155 h 2272897"/>
              <a:gd name="connsiteX2" fmla="*/ 12192001 w 12192001"/>
              <a:gd name="connsiteY2" fmla="*/ 2272897 h 2272897"/>
              <a:gd name="connsiteX3" fmla="*/ 0 w 12192001"/>
              <a:gd name="connsiteY3" fmla="*/ 2272897 h 2272897"/>
              <a:gd name="connsiteX4" fmla="*/ 0 w 12192001"/>
              <a:gd name="connsiteY4" fmla="*/ 0 h 2272897"/>
              <a:gd name="connsiteX0" fmla="*/ 0 w 12192001"/>
              <a:gd name="connsiteY0" fmla="*/ 1720 h 2274617"/>
              <a:gd name="connsiteX1" fmla="*/ 12192001 w 12192001"/>
              <a:gd name="connsiteY1" fmla="*/ 554875 h 2274617"/>
              <a:gd name="connsiteX2" fmla="*/ 12192001 w 12192001"/>
              <a:gd name="connsiteY2" fmla="*/ 2274617 h 2274617"/>
              <a:gd name="connsiteX3" fmla="*/ 0 w 12192001"/>
              <a:gd name="connsiteY3" fmla="*/ 2274617 h 2274617"/>
              <a:gd name="connsiteX4" fmla="*/ 0 w 12192001"/>
              <a:gd name="connsiteY4" fmla="*/ 1720 h 2274617"/>
              <a:gd name="connsiteX0" fmla="*/ 0 w 12213973"/>
              <a:gd name="connsiteY0" fmla="*/ 15781 h 2288678"/>
              <a:gd name="connsiteX1" fmla="*/ 12213973 w 12213973"/>
              <a:gd name="connsiteY1" fmla="*/ 455559 h 2288678"/>
              <a:gd name="connsiteX2" fmla="*/ 12192001 w 12213973"/>
              <a:gd name="connsiteY2" fmla="*/ 2288678 h 2288678"/>
              <a:gd name="connsiteX3" fmla="*/ 0 w 12213973"/>
              <a:gd name="connsiteY3" fmla="*/ 2288678 h 2288678"/>
              <a:gd name="connsiteX4" fmla="*/ 0 w 12213973"/>
              <a:gd name="connsiteY4" fmla="*/ 15781 h 2288678"/>
              <a:gd name="connsiteX0" fmla="*/ 0 w 12213973"/>
              <a:gd name="connsiteY0" fmla="*/ 754 h 2273651"/>
              <a:gd name="connsiteX1" fmla="*/ 12213973 w 12213973"/>
              <a:gd name="connsiteY1" fmla="*/ 440532 h 2273651"/>
              <a:gd name="connsiteX2" fmla="*/ 12192001 w 12213973"/>
              <a:gd name="connsiteY2" fmla="*/ 2273651 h 2273651"/>
              <a:gd name="connsiteX3" fmla="*/ 0 w 12213973"/>
              <a:gd name="connsiteY3" fmla="*/ 2273651 h 2273651"/>
              <a:gd name="connsiteX4" fmla="*/ 0 w 12213973"/>
              <a:gd name="connsiteY4" fmla="*/ 754 h 2273651"/>
              <a:gd name="connsiteX0" fmla="*/ 0 w 12213973"/>
              <a:gd name="connsiteY0" fmla="*/ 286 h 2273183"/>
              <a:gd name="connsiteX1" fmla="*/ 12213973 w 12213973"/>
              <a:gd name="connsiteY1" fmla="*/ 440064 h 2273183"/>
              <a:gd name="connsiteX2" fmla="*/ 12192001 w 12213973"/>
              <a:gd name="connsiteY2" fmla="*/ 2273183 h 2273183"/>
              <a:gd name="connsiteX3" fmla="*/ 0 w 12213973"/>
              <a:gd name="connsiteY3" fmla="*/ 2273183 h 2273183"/>
              <a:gd name="connsiteX4" fmla="*/ 0 w 12213973"/>
              <a:gd name="connsiteY4" fmla="*/ 286 h 2273183"/>
              <a:gd name="connsiteX0" fmla="*/ 0 w 12235941"/>
              <a:gd name="connsiteY0" fmla="*/ 780 h 2273677"/>
              <a:gd name="connsiteX1" fmla="*/ 12235941 w 12235941"/>
              <a:gd name="connsiteY1" fmla="*/ 341354 h 2273677"/>
              <a:gd name="connsiteX2" fmla="*/ 12192001 w 12235941"/>
              <a:gd name="connsiteY2" fmla="*/ 2273677 h 2273677"/>
              <a:gd name="connsiteX3" fmla="*/ 0 w 12235941"/>
              <a:gd name="connsiteY3" fmla="*/ 2273677 h 2273677"/>
              <a:gd name="connsiteX4" fmla="*/ 0 w 12235941"/>
              <a:gd name="connsiteY4" fmla="*/ 780 h 2273677"/>
              <a:gd name="connsiteX0" fmla="*/ 0 w 12257907"/>
              <a:gd name="connsiteY0" fmla="*/ 2331 h 2275228"/>
              <a:gd name="connsiteX1" fmla="*/ 12257907 w 12257907"/>
              <a:gd name="connsiteY1" fmla="*/ 293303 h 2275228"/>
              <a:gd name="connsiteX2" fmla="*/ 12192001 w 12257907"/>
              <a:gd name="connsiteY2" fmla="*/ 2275228 h 2275228"/>
              <a:gd name="connsiteX3" fmla="*/ 0 w 12257907"/>
              <a:gd name="connsiteY3" fmla="*/ 2275228 h 2275228"/>
              <a:gd name="connsiteX4" fmla="*/ 0 w 12257907"/>
              <a:gd name="connsiteY4" fmla="*/ 2331 h 2275228"/>
              <a:gd name="connsiteX0" fmla="*/ 0 w 12257907"/>
              <a:gd name="connsiteY0" fmla="*/ 712 h 2273609"/>
              <a:gd name="connsiteX1" fmla="*/ 12257907 w 12257907"/>
              <a:gd name="connsiteY1" fmla="*/ 291684 h 2273609"/>
              <a:gd name="connsiteX2" fmla="*/ 12192001 w 12257907"/>
              <a:gd name="connsiteY2" fmla="*/ 2273609 h 2273609"/>
              <a:gd name="connsiteX3" fmla="*/ 0 w 12257907"/>
              <a:gd name="connsiteY3" fmla="*/ 2273609 h 2273609"/>
              <a:gd name="connsiteX4" fmla="*/ 0 w 12257907"/>
              <a:gd name="connsiteY4" fmla="*/ 712 h 2273609"/>
              <a:gd name="connsiteX0" fmla="*/ 0 w 12279997"/>
              <a:gd name="connsiteY0" fmla="*/ 457 h 2273354"/>
              <a:gd name="connsiteX1" fmla="*/ 12279998 w 12279997"/>
              <a:gd name="connsiteY1" fmla="*/ 326859 h 2273354"/>
              <a:gd name="connsiteX2" fmla="*/ 12192001 w 12279997"/>
              <a:gd name="connsiteY2" fmla="*/ 2273354 h 2273354"/>
              <a:gd name="connsiteX3" fmla="*/ 0 w 12279997"/>
              <a:gd name="connsiteY3" fmla="*/ 2273354 h 2273354"/>
              <a:gd name="connsiteX4" fmla="*/ 0 w 12279997"/>
              <a:gd name="connsiteY4" fmla="*/ 457 h 22733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79997" h="2273354">
                <a:moveTo>
                  <a:pt x="0" y="457"/>
                </a:moveTo>
                <a:cubicBezTo>
                  <a:pt x="4188178" y="-7069"/>
                  <a:pt x="7698848" y="77523"/>
                  <a:pt x="12279998" y="326859"/>
                </a:cubicBezTo>
                <a:lnTo>
                  <a:pt x="12192001" y="2273354"/>
                </a:lnTo>
                <a:lnTo>
                  <a:pt x="0" y="2273354"/>
                </a:lnTo>
                <a:lnTo>
                  <a:pt x="0" y="457"/>
                </a:lnTo>
                <a:close/>
              </a:path>
            </a:pathLst>
          </a:cu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32A777-1790-30AF-6BAD-F72B8F1548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1395" y="3820829"/>
            <a:ext cx="4005121" cy="253206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91A840-B616-F764-1B3F-A1E849D345F7}"/>
              </a:ext>
            </a:extLst>
          </p:cNvPr>
          <p:cNvSpPr txBox="1">
            <a:spLocks/>
          </p:cNvSpPr>
          <p:nvPr/>
        </p:nvSpPr>
        <p:spPr>
          <a:xfrm>
            <a:off x="7677107" y="6358525"/>
            <a:ext cx="4472300" cy="507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hlinkClick r:id="rId6"/>
              </a:rPr>
              <a:t>J. P. Gunn et al., NME 42 (2025) 101838 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F394093-A34D-7350-0162-418C543BDB35}"/>
              </a:ext>
            </a:extLst>
          </p:cNvPr>
          <p:cNvSpPr txBox="1">
            <a:spLocks/>
          </p:cNvSpPr>
          <p:nvPr/>
        </p:nvSpPr>
        <p:spPr>
          <a:xfrm>
            <a:off x="231739" y="106348"/>
            <a:ext cx="11808177" cy="746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lang="en-US" sz="32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Divertor engineering and materials session: discussion (II)</a:t>
            </a:r>
            <a:br>
              <a:rPr lang="en-US" sz="3200" b="1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A. Pitts, E. </a:t>
            </a:r>
            <a:r>
              <a:rPr lang="en-US" kern="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Tsitrone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DBB69BD-C232-1B14-BF6D-1D47F9FEB93F}"/>
              </a:ext>
            </a:extLst>
          </p:cNvPr>
          <p:cNvSpPr txBox="1">
            <a:spLocks/>
          </p:cNvSpPr>
          <p:nvPr/>
        </p:nvSpPr>
        <p:spPr>
          <a:xfrm>
            <a:off x="7948673" y="3578295"/>
            <a:ext cx="4472300" cy="5074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</a:pP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hlinkClick r:id="rId7"/>
              </a:rPr>
              <a:t>T. Liu et al., IJRMHM 134 (2026) 107459 </a:t>
            </a: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50703B-DDED-E9DE-F1E9-306CB09D5D12}"/>
              </a:ext>
            </a:extLst>
          </p:cNvPr>
          <p:cNvSpPr txBox="1">
            <a:spLocks/>
          </p:cNvSpPr>
          <p:nvPr/>
        </p:nvSpPr>
        <p:spPr>
          <a:xfrm>
            <a:off x="271571" y="970836"/>
            <a:ext cx="8029948" cy="630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Can MB’s be replaced by flat tile technology 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 combined with new advanced materials (e.g. W-K, W-Y</a:t>
            </a:r>
            <a:r>
              <a:rPr lang="en-US" baseline="-2500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O</a:t>
            </a:r>
            <a:r>
              <a:rPr lang="en-US" baseline="-25000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)?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What comprehensive test program to be ready for DEMOs</a:t>
            </a:r>
            <a:endParaRPr lang="en-US" sz="2000" dirty="0">
              <a:solidFill>
                <a:srgbClr val="0066CC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What about completely different designs the for HHF components?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Or use AM for more complex/optimized cooling channels?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Need for permeation barrier?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Liquid metal concepts losing any traction now?</a:t>
            </a:r>
            <a:endParaRPr lang="en-US" dirty="0">
              <a:solidFill>
                <a:srgbClr val="0066CC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269875" indent="-269875" algn="l">
              <a:lnSpc>
                <a:spcPct val="95000"/>
              </a:lnSpc>
              <a:spcBef>
                <a:spcPts val="300"/>
              </a:spcBef>
              <a:spcAft>
                <a:spcPts val="600"/>
              </a:spcAft>
              <a:buSzPct val="1250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Cassette design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?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Should reactors decouple cassette body from PFC’s  BEST solution, easier for remote maintenance /replacement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Should any form of embedded diagnostic be simply excluded in reactor designs </a:t>
            </a: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 makes cassette integration extremely difficult on ITER</a:t>
            </a:r>
          </a:p>
          <a:p>
            <a:pPr marL="539750" lvl="2" indent="-269875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SzPct val="11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66CC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  <a:sym typeface="Wingdings" panose="05000000000000000000" pitchFamily="2" charset="2"/>
              </a:rPr>
              <a:t>Consider designs optimized for new regimes (XPR)</a:t>
            </a:r>
          </a:p>
        </p:txBody>
      </p:sp>
    </p:spTree>
    <p:extLst>
      <p:ext uri="{BB962C8B-B14F-4D97-AF65-F5344CB8AC3E}">
        <p14:creationId xmlns:p14="http://schemas.microsoft.com/office/powerpoint/2010/main" val="214746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397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>ITER ORGANISATION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Pitts Richard</dc:creator>
  <cp:lastModifiedBy>Pitts Richard</cp:lastModifiedBy>
  <cp:revision>20</cp:revision>
  <dcterms:created xsi:type="dcterms:W3CDTF">2025-10-29T12:33:19Z</dcterms:created>
  <dcterms:modified xsi:type="dcterms:W3CDTF">2025-10-30T08:43:02Z</dcterms:modified>
</cp:coreProperties>
</file>