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4" r:id="rId2"/>
  </p:sldMasterIdLst>
  <p:notesMasterIdLst>
    <p:notesMasterId r:id="rId8"/>
  </p:notesMasterIdLst>
  <p:handoutMasterIdLst>
    <p:handoutMasterId r:id="rId9"/>
  </p:handoutMasterIdLst>
  <p:sldIdLst>
    <p:sldId id="258" r:id="rId3"/>
    <p:sldId id="751" r:id="rId4"/>
    <p:sldId id="752" r:id="rId5"/>
    <p:sldId id="754" r:id="rId6"/>
    <p:sldId id="753" r:id="rId7"/>
  </p:sldIdLst>
  <p:sldSz cx="12192000" cy="6858000"/>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elix Reimold" initials="FR" lastIdx="68" clrIdx="0">
    <p:extLst>
      <p:ext uri="{19B8F6BF-5375-455C-9EA6-DF929625EA0E}">
        <p15:presenceInfo xmlns:p15="http://schemas.microsoft.com/office/powerpoint/2012/main" userId="Felix Reimo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E"/>
    <a:srgbClr val="009A25"/>
    <a:srgbClr val="FF3399"/>
    <a:srgbClr val="006C66"/>
    <a:srgbClr val="FF0066"/>
    <a:srgbClr val="006E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7" autoAdjust="0"/>
    <p:restoredTop sz="90000" autoAdjust="0"/>
  </p:normalViewPr>
  <p:slideViewPr>
    <p:cSldViewPr snapToGrid="0">
      <p:cViewPr varScale="1">
        <p:scale>
          <a:sx n="86" d="100"/>
          <a:sy n="86" d="100"/>
        </p:scale>
        <p:origin x="374" y="4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B09E5958-9FB2-4043-A4CC-6344DA949821}" type="datetimeFigureOut">
              <a:rPr lang="de-DE" smtClean="0"/>
              <a:t>28.10.2025</a:t>
            </a:fld>
            <a:endParaRPr lang="de-DE"/>
          </a:p>
        </p:txBody>
      </p:sp>
      <p:sp>
        <p:nvSpPr>
          <p:cNvPr id="4" name="Fußzeilenplatzhalter 3"/>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CFBA4AAB-2482-4BBC-A8E9-C975D5633B68}" type="slidenum">
              <a:rPr lang="de-DE" smtClean="0"/>
              <a:t>‹#›</a:t>
            </a:fld>
            <a:endParaRPr lang="de-DE"/>
          </a:p>
        </p:txBody>
      </p:sp>
    </p:spTree>
    <p:extLst>
      <p:ext uri="{BB962C8B-B14F-4D97-AF65-F5344CB8AC3E}">
        <p14:creationId xmlns:p14="http://schemas.microsoft.com/office/powerpoint/2010/main" val="128066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43E7EAE9-CD22-4919-B9F6-1A82D6CE1B33}" type="datetimeFigureOut">
              <a:rPr lang="de-DE" smtClean="0"/>
              <a:t>28.10.2025</a:t>
            </a:fld>
            <a:endParaRPr lang="de-DE"/>
          </a:p>
        </p:txBody>
      </p:sp>
      <p:sp>
        <p:nvSpPr>
          <p:cNvPr id="4" name="Folienbildplatzhalt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5E968-FCE0-431C-99B4-EC8EA971DFFE}" type="slidenum">
              <a:rPr lang="de-DE" smtClean="0"/>
              <a:t>1</a:t>
            </a:fld>
            <a:endParaRPr lang="de-DE"/>
          </a:p>
        </p:txBody>
      </p:sp>
    </p:spTree>
    <p:extLst>
      <p:ext uri="{BB962C8B-B14F-4D97-AF65-F5344CB8AC3E}">
        <p14:creationId xmlns:p14="http://schemas.microsoft.com/office/powerpoint/2010/main" val="100314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546895-DAEF-47E5-8529-7A3EBD8431C8}" type="slidenum">
              <a:rPr lang="de-DE" smtClean="0"/>
              <a:t>2</a:t>
            </a:fld>
            <a:endParaRPr lang="de-DE"/>
          </a:p>
        </p:txBody>
      </p:sp>
    </p:spTree>
    <p:extLst>
      <p:ext uri="{BB962C8B-B14F-4D97-AF65-F5344CB8AC3E}">
        <p14:creationId xmlns:p14="http://schemas.microsoft.com/office/powerpoint/2010/main" val="121799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546895-DAEF-47E5-8529-7A3EBD8431C8}" type="slidenum">
              <a:rPr lang="de-DE" smtClean="0"/>
              <a:t>3</a:t>
            </a:fld>
            <a:endParaRPr lang="de-DE"/>
          </a:p>
        </p:txBody>
      </p:sp>
    </p:spTree>
    <p:extLst>
      <p:ext uri="{BB962C8B-B14F-4D97-AF65-F5344CB8AC3E}">
        <p14:creationId xmlns:p14="http://schemas.microsoft.com/office/powerpoint/2010/main" val="92376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546895-DAEF-47E5-8529-7A3EBD8431C8}" type="slidenum">
              <a:rPr lang="de-DE" smtClean="0"/>
              <a:t>4</a:t>
            </a:fld>
            <a:endParaRPr lang="de-DE"/>
          </a:p>
        </p:txBody>
      </p:sp>
    </p:spTree>
    <p:extLst>
      <p:ext uri="{BB962C8B-B14F-4D97-AF65-F5344CB8AC3E}">
        <p14:creationId xmlns:p14="http://schemas.microsoft.com/office/powerpoint/2010/main" val="12858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546895-DAEF-47E5-8529-7A3EBD8431C8}" type="slidenum">
              <a:rPr lang="de-DE" smtClean="0"/>
              <a:t>5</a:t>
            </a:fld>
            <a:endParaRPr lang="de-DE"/>
          </a:p>
        </p:txBody>
      </p:sp>
    </p:spTree>
    <p:extLst>
      <p:ext uri="{BB962C8B-B14F-4D97-AF65-F5344CB8AC3E}">
        <p14:creationId xmlns:p14="http://schemas.microsoft.com/office/powerpoint/2010/main" val="1717999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fld id="{642C02BB-697F-4D69-AC24-F4E3798BDBD8}" type="datetime1">
              <a:rPr lang="de-DE" smtClean="0"/>
              <a:t>28.10.2025</a:t>
            </a:fld>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a:t>
            </a:fld>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3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Datumsplatzhalter 3"/>
          <p:cNvSpPr>
            <a:spLocks noGrp="1"/>
          </p:cNvSpPr>
          <p:nvPr>
            <p:ph type="dt" sz="half" idx="10"/>
          </p:nvPr>
        </p:nvSpPr>
        <p:spPr/>
        <p:txBody>
          <a:bodyPr/>
          <a:lstStyle/>
          <a:p>
            <a:fld id="{7D035E14-4AB6-436E-860F-BC9A90DDE836}" type="datetime1">
              <a:rPr lang="de-DE" smtClean="0"/>
              <a:t>28.10.2025</a:t>
            </a:fld>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sp>
        <p:nvSpPr>
          <p:cNvPr id="12" name="Titel 11"/>
          <p:cNvSpPr>
            <a:spLocks noGrp="1"/>
          </p:cNvSpPr>
          <p:nvPr>
            <p:ph type="title"/>
          </p:nvPr>
        </p:nvSpPr>
        <p:spPr>
          <a:xfrm>
            <a:off x="403492" y="383141"/>
            <a:ext cx="9576472" cy="524909"/>
          </a:xfrm>
        </p:spPr>
        <p:txBody>
          <a:bodyPr/>
          <a:lstStyle/>
          <a:p>
            <a:r>
              <a:rPr lang="de-DE"/>
              <a:t>Titelmasterformat durch Klicken bearbeiten</a:t>
            </a:r>
          </a:p>
        </p:txBody>
      </p:sp>
      <p:cxnSp>
        <p:nvCxnSpPr>
          <p:cNvPr id="13" name="Gerader Verbinder 12"/>
          <p:cNvCxnSpPr/>
          <p:nvPr userDrawn="1"/>
        </p:nvCxnSpPr>
        <p:spPr bwMode="auto">
          <a:xfrm>
            <a:off x="291830" y="908050"/>
            <a:ext cx="11678498"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6536345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59"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hasCustomPrompt="1"/>
          </p:nvPr>
        </p:nvSpPr>
        <p:spPr>
          <a:xfrm>
            <a:off x="695325" y="3782794"/>
            <a:ext cx="9499262" cy="2287266"/>
          </a:xfrm>
          <a:solidFill>
            <a:schemeClr val="bg1">
              <a:alpha val="60000"/>
            </a:schemeClr>
          </a:solidFill>
        </p:spPr>
        <p:txBody>
          <a:bodyPr/>
          <a:lstStyle>
            <a:lvl1pPr>
              <a:defRPr/>
            </a:lvl1pPr>
          </a:lstStyle>
          <a:p>
            <a:r>
              <a:rPr lang="de-DE" dirty="0"/>
              <a:t/>
            </a:r>
            <a:br>
              <a:rPr lang="de-DE" dirty="0"/>
            </a:br>
            <a:r>
              <a:rPr lang="de-DE" dirty="0"/>
              <a:t>Titelmasterformat durch Klicken bearbeiten</a:t>
            </a:r>
          </a:p>
        </p:txBody>
      </p:sp>
      <p:sp>
        <p:nvSpPr>
          <p:cNvPr id="2" name="Datumsplatzhalter 1"/>
          <p:cNvSpPr>
            <a:spLocks noGrp="1"/>
          </p:cNvSpPr>
          <p:nvPr>
            <p:ph type="dt" sz="half" idx="10"/>
          </p:nvPr>
        </p:nvSpPr>
        <p:spPr/>
        <p:txBody>
          <a:bodyPr/>
          <a:lstStyle/>
          <a:p>
            <a:fld id="{DAC8FB17-B46B-434A-8AEA-616C96B60E0B}" type="datetime1">
              <a:rPr lang="de-DE" smtClean="0"/>
              <a:t>28.10.2025</a:t>
            </a:fld>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8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dirty="0"/>
              <a:t>Titelmasterformat durch Klicken bearbeiten</a:t>
            </a:r>
          </a:p>
        </p:txBody>
      </p:sp>
      <p:sp>
        <p:nvSpPr>
          <p:cNvPr id="2" name="Datumsplatzhalter 1"/>
          <p:cNvSpPr>
            <a:spLocks noGrp="1"/>
          </p:cNvSpPr>
          <p:nvPr>
            <p:ph type="dt" sz="half" idx="14"/>
          </p:nvPr>
        </p:nvSpPr>
        <p:spPr/>
        <p:txBody>
          <a:bodyPr/>
          <a:lstStyle/>
          <a:p>
            <a:fld id="{1365DE83-37E6-4BC1-9733-712B19C7BEC8}" type="datetime1">
              <a:rPr lang="de-DE" smtClean="0"/>
              <a:t>28.10.2025</a:t>
            </a:fld>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en-US" smtClean="0"/>
              <a:t>F. Reimold - IAEA Divertor Technical Meeting 2025</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fld id="{772A4B18-4E81-4C51-90A6-80CFA66CEE42}" type="datetime1">
              <a:rPr lang="de-DE" smtClean="0"/>
              <a:t>28.10.2025</a:t>
            </a:fld>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a:t>
            </a:fld>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2309272461"/>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Titelmasterformat durch Klicken bearbeiten</a:t>
            </a:r>
            <a:endParaRPr lang="de-DE" dirty="0"/>
          </a:p>
        </p:txBody>
      </p:sp>
      <p:sp>
        <p:nvSpPr>
          <p:cNvPr id="12" name="Datumsplatzhalter 11"/>
          <p:cNvSpPr>
            <a:spLocks noGrp="1"/>
          </p:cNvSpPr>
          <p:nvPr>
            <p:ph type="dt" sz="half" idx="10"/>
          </p:nvPr>
        </p:nvSpPr>
        <p:spPr/>
        <p:txBody>
          <a:bodyPr/>
          <a:lstStyle/>
          <a:p>
            <a:fld id="{3E978E37-1513-4416-9C6B-A4CCF77E95FE}" type="datetime1">
              <a:rPr lang="de-DE" smtClean="0"/>
              <a:t>28.10.2025</a:t>
            </a:fld>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a:t>
            </a:fld>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23952926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2753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3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fld id="{C591625D-F081-4ED3-B2C0-27AF077875BA}" type="datetime1">
              <a:rPr lang="de-DE" smtClean="0"/>
              <a:t>28.10.2025</a:t>
            </a:fld>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en-US" smtClean="0"/>
              <a:t>F. Reimold - IAEA Divertor Technical Meeting 2025</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037685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62948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54"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Titelmasterformat durch Klicken bearbeiten</a:t>
            </a:r>
          </a:p>
        </p:txBody>
      </p:sp>
      <p:sp>
        <p:nvSpPr>
          <p:cNvPr id="2" name="Datumsplatzhalter 1"/>
          <p:cNvSpPr>
            <a:spLocks noGrp="1"/>
          </p:cNvSpPr>
          <p:nvPr>
            <p:ph type="dt" sz="half" idx="10"/>
          </p:nvPr>
        </p:nvSpPr>
        <p:spPr/>
        <p:txBody>
          <a:bodyPr/>
          <a:lstStyle/>
          <a:p>
            <a:fld id="{CA7578A3-D22A-467A-B71A-6D3CCB5946EA}" type="datetime1">
              <a:rPr lang="de-DE" smtClean="0"/>
              <a:t>28.10.2025</a:t>
            </a:fld>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4153087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fld id="{8DD2EA64-0764-42BE-9EA5-6982F2D3CF03}" type="datetime1">
              <a:rPr lang="de-DE" smtClean="0"/>
              <a:t>28.10.2025</a:t>
            </a:fld>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en-US" smtClean="0"/>
              <a:t>F. Reimold - IAEA Divertor Technical Meeting 2025</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033371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773D6104-6117-40EE-B84B-40CD10699739}" type="datetime1">
              <a:rPr lang="de-DE" smtClean="0"/>
              <a:t>28.10.2025</a:t>
            </a:fld>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484898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811139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7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p>
            <a:fld id="{1312080F-BFC1-40C3-9368-83DD22AC7F15}" type="datetime1">
              <a:rPr lang="de-DE" smtClean="0"/>
              <a:t>28.10.2025</a:t>
            </a:fld>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23192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Titelmasterformat durch Klicken bearbeiten</a:t>
            </a:r>
            <a:endParaRPr lang="de-DE" dirty="0"/>
          </a:p>
        </p:txBody>
      </p:sp>
      <p:sp>
        <p:nvSpPr>
          <p:cNvPr id="12" name="Datumsplatzhalter 11"/>
          <p:cNvSpPr>
            <a:spLocks noGrp="1"/>
          </p:cNvSpPr>
          <p:nvPr>
            <p:ph type="dt" sz="half" idx="10"/>
          </p:nvPr>
        </p:nvSpPr>
        <p:spPr/>
        <p:txBody>
          <a:bodyPr/>
          <a:lstStyle/>
          <a:p>
            <a:fld id="{80DA6587-FCD1-49BF-A0AA-192E4EA2BE0F}" type="datetime1">
              <a:rPr lang="de-DE" smtClean="0"/>
              <a:t>28.10.2025</a:t>
            </a:fld>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a:t>
            </a:fld>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535600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0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Titelmasterformat durch Klicken bearbeiten</a:t>
            </a:r>
            <a:endParaRPr lang="de-DE" dirty="0"/>
          </a:p>
        </p:txBody>
      </p:sp>
      <p:sp>
        <p:nvSpPr>
          <p:cNvPr id="2" name="Datumsplatzhalter 1"/>
          <p:cNvSpPr>
            <a:spLocks noGrp="1"/>
          </p:cNvSpPr>
          <p:nvPr>
            <p:ph type="dt" sz="half" idx="10"/>
          </p:nvPr>
        </p:nvSpPr>
        <p:spPr/>
        <p:txBody>
          <a:bodyPr/>
          <a:lstStyle/>
          <a:p>
            <a:fld id="{8617BA4E-7B0F-42C4-B0D0-6F28318CF95C}" type="datetime1">
              <a:rPr lang="de-DE" smtClean="0"/>
              <a:t>28.10.2025</a:t>
            </a:fld>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797742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681784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72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fld id="{53F46460-AB43-4BD4-BBBE-423524336943}" type="datetime1">
              <a:rPr lang="de-DE" smtClean="0"/>
              <a:t>28.10.2025</a:t>
            </a:fld>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en-US" smtClean="0"/>
              <a:t>F. Reimold - IAEA Divertor Technical Meeting 2025</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16969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8" y="1807154"/>
            <a:ext cx="8584969"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a:t>Titelmasterformat durch Klicken bearbeiten</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74" y="6022938"/>
            <a:ext cx="10113954" cy="566770"/>
            <a:chOff x="515924" y="5792918"/>
            <a:chExt cx="9461999" cy="566770"/>
          </a:xfrm>
        </p:grpSpPr>
        <p:pic>
          <p:nvPicPr>
            <p:cNvPr id="22" name="Grafik 2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2" name="Datumsplatzhalter 1"/>
          <p:cNvSpPr>
            <a:spLocks noGrp="1"/>
          </p:cNvSpPr>
          <p:nvPr>
            <p:ph type="dt" sz="half" idx="10"/>
          </p:nvPr>
        </p:nvSpPr>
        <p:spPr/>
        <p:txBody>
          <a:bodyPr/>
          <a:lstStyle/>
          <a:p>
            <a:fld id="{9AD68262-6A74-4FDE-A39B-13354B50BF27}" type="datetime1">
              <a:rPr lang="de-DE" smtClean="0"/>
              <a:t>28.10.2025</a:t>
            </a:fld>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a:t>Titelmasterformat durch Klicken bearbeiten</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2" name="Datumsplatzhalter 1"/>
          <p:cNvSpPr>
            <a:spLocks noGrp="1"/>
          </p:cNvSpPr>
          <p:nvPr>
            <p:ph type="dt" sz="half" idx="10"/>
          </p:nvPr>
        </p:nvSpPr>
        <p:spPr/>
        <p:txBody>
          <a:bodyPr/>
          <a:lstStyle/>
          <a:p>
            <a:fld id="{4EC6C679-A960-4EA2-B948-13D8BBD09B93}" type="datetime1">
              <a:rPr lang="de-DE" smtClean="0"/>
              <a:t>28.10.2025</a:t>
            </a:fld>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106423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91"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2" name="Datumsplatzhalter 1"/>
          <p:cNvSpPr>
            <a:spLocks noGrp="1"/>
          </p:cNvSpPr>
          <p:nvPr>
            <p:ph type="dt" sz="half" idx="14"/>
          </p:nvPr>
        </p:nvSpPr>
        <p:spPr/>
        <p:txBody>
          <a:bodyPr/>
          <a:lstStyle/>
          <a:p>
            <a:fld id="{C595EF8C-EC5D-47DC-B310-A4903F80C09D}" type="datetime1">
              <a:rPr lang="de-DE" smtClean="0"/>
              <a:t>28.10.2025</a:t>
            </a:fld>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en-US" smtClean="0"/>
              <a:t>F. Reimold - IAEA Divertor Technical Meeting 2025</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
        <p:nvSpPr>
          <p:cNvPr id="12" name="Content Placeholder 2"/>
          <p:cNvSpPr>
            <a:spLocks noGrp="1"/>
          </p:cNvSpPr>
          <p:nvPr>
            <p:ph sz="half" idx="1"/>
          </p:nvPr>
        </p:nvSpPr>
        <p:spPr>
          <a:xfrm>
            <a:off x="403492" y="1098822"/>
            <a:ext cx="11352328" cy="5209655"/>
          </a:xfrm>
          <a:prstGeom prst="rect">
            <a:avLst/>
          </a:prstGeom>
        </p:spPr>
        <p:txBody>
          <a:bodyPr/>
          <a:lstStyle>
            <a:lvl3pPr>
              <a:defRPr b="0">
                <a:solidFill>
                  <a:schemeClr val="tx1"/>
                </a:solidFill>
              </a:defRPr>
            </a:lvl3pPr>
            <a:lvl4pPr>
              <a:defRPr b="1">
                <a:solidFill>
                  <a:schemeClr val="tx2"/>
                </a:solidFill>
              </a:defRPr>
            </a:lvl4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cxnSp>
        <p:nvCxnSpPr>
          <p:cNvPr id="16" name="Gerader Verbinder 15"/>
          <p:cNvCxnSpPr/>
          <p:nvPr userDrawn="1"/>
        </p:nvCxnSpPr>
        <p:spPr bwMode="auto">
          <a:xfrm>
            <a:off x="291830" y="908050"/>
            <a:ext cx="11678498"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8" name="Titel 8"/>
          <p:cNvSpPr>
            <a:spLocks noGrp="1"/>
          </p:cNvSpPr>
          <p:nvPr>
            <p:ph type="title"/>
          </p:nvPr>
        </p:nvSpPr>
        <p:spPr>
          <a:xfrm>
            <a:off x="403492" y="383141"/>
            <a:ext cx="9576472" cy="524909"/>
          </a:xfrm>
        </p:spPr>
        <p:txBody>
          <a:bodyPr/>
          <a:lstStyle/>
          <a:p>
            <a:r>
              <a:rPr lang="de-DE" dirty="0"/>
              <a:t>Titelmasterformat durch Klicken bearbeiten</a:t>
            </a:r>
          </a:p>
        </p:txBody>
      </p:sp>
    </p:spTree>
    <p:extLst>
      <p:ext uri="{BB962C8B-B14F-4D97-AF65-F5344CB8AC3E}">
        <p14:creationId xmlns:p14="http://schemas.microsoft.com/office/powerpoint/2010/main" val="10742970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15"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403491" y="1094046"/>
            <a:ext cx="5501197" cy="5209655"/>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31079" y="1094046"/>
            <a:ext cx="5642042" cy="5209655"/>
          </a:xfrm>
          <a:prstGeom prst="rect">
            <a:avLst/>
          </a:prstGeom>
        </p:spPr>
        <p:txBody>
          <a:bodyPr/>
          <a:lstStyle>
            <a:lvl3pPr>
              <a:defRPr b="0">
                <a:solidFill>
                  <a:schemeClr val="tx1"/>
                </a:solidFill>
              </a:defRPr>
            </a:lvl3pPr>
            <a:lvl4pPr>
              <a:defRPr b="1">
                <a:solidFill>
                  <a:schemeClr val="tx2"/>
                </a:solidFill>
              </a:defRPr>
            </a:lvl4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Datumsplatzhalter 1"/>
          <p:cNvSpPr>
            <a:spLocks noGrp="1"/>
          </p:cNvSpPr>
          <p:nvPr>
            <p:ph type="dt" sz="half" idx="10"/>
          </p:nvPr>
        </p:nvSpPr>
        <p:spPr/>
        <p:txBody>
          <a:bodyPr/>
          <a:lstStyle/>
          <a:p>
            <a:fld id="{0AE6CC2D-0490-4C35-8358-A96A7150A28E}" type="datetime1">
              <a:rPr lang="de-DE" smtClean="0"/>
              <a:t>28.10.2025</a:t>
            </a:fld>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cxnSp>
        <p:nvCxnSpPr>
          <p:cNvPr id="16" name="Gerader Verbinder 15"/>
          <p:cNvCxnSpPr/>
          <p:nvPr userDrawn="1"/>
        </p:nvCxnSpPr>
        <p:spPr bwMode="auto">
          <a:xfrm>
            <a:off x="291830" y="908050"/>
            <a:ext cx="11678498"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7" name="Titel 8"/>
          <p:cNvSpPr>
            <a:spLocks noGrp="1"/>
          </p:cNvSpPr>
          <p:nvPr>
            <p:ph type="title"/>
          </p:nvPr>
        </p:nvSpPr>
        <p:spPr>
          <a:xfrm>
            <a:off x="403492" y="383141"/>
            <a:ext cx="9576472" cy="524907"/>
          </a:xfrm>
        </p:spPr>
        <p:txBody>
          <a:bodyPr/>
          <a:lstStyle/>
          <a:p>
            <a:r>
              <a:rPr lang="de-DE" dirty="0"/>
              <a:t>Titelmasterformat durch Klicken bearbeiten</a:t>
            </a:r>
          </a:p>
        </p:txBody>
      </p:sp>
    </p:spTree>
    <p:extLst>
      <p:ext uri="{BB962C8B-B14F-4D97-AF65-F5344CB8AC3E}">
        <p14:creationId xmlns:p14="http://schemas.microsoft.com/office/powerpoint/2010/main" val="24047026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49"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403492" y="1089095"/>
            <a:ext cx="6639334" cy="5209655"/>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umsplatzhalter 1"/>
          <p:cNvSpPr>
            <a:spLocks noGrp="1"/>
          </p:cNvSpPr>
          <p:nvPr>
            <p:ph type="dt" sz="half" idx="10"/>
          </p:nvPr>
        </p:nvSpPr>
        <p:spPr/>
        <p:txBody>
          <a:bodyPr/>
          <a:lstStyle/>
          <a:p>
            <a:fld id="{74A7698B-A5AC-495D-A01D-AE1FF96187E1}" type="datetime1">
              <a:rPr lang="de-DE" smtClean="0"/>
              <a:t>28.10.2025</a:t>
            </a:fld>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cxnSp>
        <p:nvCxnSpPr>
          <p:cNvPr id="13" name="Gerader Verbinder 12"/>
          <p:cNvCxnSpPr/>
          <p:nvPr userDrawn="1"/>
        </p:nvCxnSpPr>
        <p:spPr bwMode="auto">
          <a:xfrm>
            <a:off x="291830" y="908050"/>
            <a:ext cx="11678498"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15" name="Titel 8"/>
          <p:cNvSpPr>
            <a:spLocks noGrp="1"/>
          </p:cNvSpPr>
          <p:nvPr>
            <p:ph type="title"/>
          </p:nvPr>
        </p:nvSpPr>
        <p:spPr>
          <a:xfrm>
            <a:off x="403492" y="383141"/>
            <a:ext cx="9576472" cy="524909"/>
          </a:xfrm>
        </p:spPr>
        <p:txBody>
          <a:bodyPr/>
          <a:lstStyle/>
          <a:p>
            <a:r>
              <a:rPr lang="de-DE" dirty="0"/>
              <a:t>Titelmasterformat durch Klicken bearbeiten</a:t>
            </a:r>
          </a:p>
        </p:txBody>
      </p:sp>
    </p:spTree>
    <p:extLst>
      <p:ext uri="{BB962C8B-B14F-4D97-AF65-F5344CB8AC3E}">
        <p14:creationId xmlns:p14="http://schemas.microsoft.com/office/powerpoint/2010/main" val="35894809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fld id="{F209EE51-B542-48C0-A7A9-9513DC2F75BC}" type="datetime1">
              <a:rPr lang="de-DE" smtClean="0"/>
              <a:t>28.10.2025</a:t>
            </a:fld>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en-US" smtClean="0"/>
              <a:t>F. Reimold - IAEA Divertor Technical Meeting 2025</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840C910-10DD-4585-BC55-FDB4BE0742D6}" type="datetime1">
              <a:rPr lang="de-DE" smtClean="0"/>
              <a:t>28.10.2025</a:t>
            </a:fld>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6.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15.xml"/><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vmlDrawing" Target="../drawings/vmlDrawing8.v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6"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en-US" smtClean="0"/>
              <a:t>F. Reimold - IAEA Divertor Technical Meeting 2025</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0CF011DD-3106-4058-BC26-012E715FAFB9}" type="datetime1">
              <a:rPr lang="de-DE" smtClean="0"/>
              <a:t>28.10.2025</a:t>
            </a:fld>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664" r:id="rId6"/>
    <p:sldLayoutId id="2147483727" r:id="rId7"/>
    <p:sldLayoutId id="2147483696" r:id="rId8"/>
    <p:sldLayoutId id="2147483667" r:id="rId9"/>
    <p:sldLayoutId id="2147483700" r:id="rId10"/>
    <p:sldLayoutId id="2147483711" r:id="rId11"/>
    <p:sldLayoutId id="2147483701" r:id="rId12"/>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2"/>
            </p:custDataLst>
            <p:extLst>
              <p:ext uri="{D42A27DB-BD31-4B8C-83A1-F6EECF244321}">
                <p14:modId xmlns:p14="http://schemas.microsoft.com/office/powerpoint/2010/main" val="3728219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06" name="think-cell Folie" r:id="rId15" imgW="384" imgH="385" progId="TCLayout.ActiveDocument.1">
                  <p:embed/>
                </p:oleObj>
              </mc:Choice>
              <mc:Fallback>
                <p:oleObj name="think-cell Folie" r:id="rId15"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en-US" smtClean="0"/>
              <a:t>F. Reimold - IAEA Divertor Technical Meeting 2025</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182837AD-A99A-4367-8499-8022417012B8}" type="datetime1">
              <a:rPr lang="de-DE" smtClean="0"/>
              <a:t>28.10.2025</a:t>
            </a:fld>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1" i="0" u="none" strike="noStrike" kern="600" cap="none" spc="40" normalizeH="0" baseline="0" noProof="0" dirty="0">
                <a:ln>
                  <a:noFill/>
                </a:ln>
                <a:solidFill>
                  <a:srgbClr val="005555"/>
                </a:solidFill>
                <a:effectLst/>
                <a:uLnTx/>
                <a:uFillTx/>
                <a:latin typeface="+mn-lt"/>
                <a:ea typeface="+mn-ea"/>
                <a:cs typeface="+mn-cs"/>
              </a:rPr>
              <a:t>Ebene 1: Headlines</a:t>
            </a:r>
          </a:p>
          <a:p>
            <a:pPr marL="0" marR="0" lvl="1"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2: Fließtext</a:t>
            </a:r>
          </a:p>
          <a:p>
            <a:pPr marL="179388" marR="0" lvl="2"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1" i="0" u="none" strike="noStrike" kern="400" cap="none" spc="40" normalizeH="0" baseline="0" noProof="0" dirty="0">
                <a:ln>
                  <a:noFill/>
                </a:ln>
                <a:solidFill>
                  <a:srgbClr val="29485D"/>
                </a:solidFill>
                <a:effectLst/>
                <a:uLnTx/>
                <a:uFillTx/>
                <a:latin typeface="+mn-lt"/>
                <a:ea typeface="+mn-ea"/>
                <a:cs typeface="+mn-cs"/>
              </a:rPr>
              <a:t>Ebene 3: Stichpunkte</a:t>
            </a:r>
          </a:p>
          <a:p>
            <a:pPr marL="179388" marR="0" lvl="3"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4: Stichpunkte hervorgehoben</a:t>
            </a:r>
          </a:p>
          <a:p>
            <a:pPr marL="357188" marR="0" lvl="4"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5: Stichpunkte eingerückt</a:t>
            </a:r>
          </a:p>
          <a:p>
            <a:pPr marL="645750" marR="0" lvl="5"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6: Stichpunkte weiter eingerückt</a:t>
            </a:r>
          </a:p>
          <a:p>
            <a:pPr marL="0" marR="0" lvl="6"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a:pPr>
            <a:r>
              <a:rPr kumimoji="0" lang="de-DE" sz="1500" b="0" i="1" u="none" strike="noStrike" kern="600" cap="none" spc="40" normalizeH="0" baseline="0" noProof="0" dirty="0">
                <a:ln>
                  <a:noFill/>
                </a:ln>
                <a:solidFill>
                  <a:srgbClr val="005555"/>
                </a:solidFill>
                <a:effectLst/>
                <a:uLnTx/>
                <a:uFillTx/>
                <a:latin typeface="+mn-lt"/>
                <a:ea typeface="+mn-ea"/>
                <a:cs typeface="+mn-cs"/>
              </a:rPr>
              <a:t>Ebene 7: Zusatzinfo</a:t>
            </a:r>
          </a:p>
          <a:p>
            <a:pPr marL="0" marR="0" lvl="7" indent="0" algn="l" defTabSz="914400" rtl="0" eaLnBrk="1" fontAlgn="auto" latinLnBrk="0" hangingPunct="1">
              <a:lnSpc>
                <a:spcPct val="100000"/>
              </a:lnSpc>
              <a:spcBef>
                <a:spcPts val="525"/>
              </a:spcBef>
              <a:spcAft>
                <a:spcPts val="0"/>
              </a:spcAft>
              <a:buClrTx/>
              <a:buSzPct val="110000"/>
              <a:buFont typeface=".SF NS Symbols Regular"/>
              <a:buNone/>
              <a:tabLst/>
              <a:defRPr/>
            </a:pPr>
            <a:r>
              <a:rPr kumimoji="0" lang="de-DE" sz="1000" b="0" i="1" u="none" strike="noStrike" kern="600" cap="none" spc="120" normalizeH="0" baseline="0" noProof="0" dirty="0">
                <a:ln>
                  <a:noFill/>
                </a:ln>
                <a:solidFill>
                  <a:srgbClr val="000000">
                    <a:lumMod val="50000"/>
                    <a:lumOff val="50000"/>
                  </a:srgbClr>
                </a:solidFill>
                <a:effectLst/>
                <a:uLnTx/>
                <a:uFillTx/>
                <a:latin typeface="+mn-lt"/>
                <a:ea typeface="+mn-ea"/>
                <a:cs typeface="+mn-cs"/>
              </a:rPr>
              <a:t>Ebene 8: Bildunterschrift</a:t>
            </a:r>
          </a:p>
          <a:p>
            <a:pPr lvl="0"/>
            <a:endParaRPr lang="de-DE" dirty="0"/>
          </a:p>
        </p:txBody>
      </p:sp>
    </p:spTree>
    <p:extLst>
      <p:ext uri="{BB962C8B-B14F-4D97-AF65-F5344CB8AC3E}">
        <p14:creationId xmlns:p14="http://schemas.microsoft.com/office/powerpoint/2010/main" val="16070658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9" r:id="rId3"/>
    <p:sldLayoutId id="2147483720" r:id="rId4"/>
    <p:sldLayoutId id="2147483721" r:id="rId5"/>
    <p:sldLayoutId id="2147483722" r:id="rId6"/>
    <p:sldLayoutId id="2147483723" r:id="rId7"/>
    <p:sldLayoutId id="2147483724" r:id="rId8"/>
    <p:sldLayoutId id="2147483725" r:id="rId9"/>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sz="1800" kern="600" spc="40" baseline="0">
          <a:solidFill>
            <a:schemeClr val="tx1"/>
          </a:solidFill>
          <a:latin typeface="+mn-lt"/>
          <a:ea typeface="+mn-ea"/>
          <a:cs typeface="+mn-cs"/>
        </a:defRPr>
      </a:lvl2pPr>
      <a:lvl3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1" kern="400" spc="40" baseline="0">
          <a:solidFill>
            <a:schemeClr val="accent3"/>
          </a:solidFill>
          <a:latin typeface="+mn-lt"/>
          <a:ea typeface="+mn-ea"/>
          <a:cs typeface="+mn-cs"/>
        </a:defRPr>
      </a:lvl3pPr>
      <a:lvl4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kern="600" spc="40" baseline="0">
          <a:solidFill>
            <a:schemeClr val="tx1"/>
          </a:solidFill>
          <a:latin typeface="+mn-lt"/>
          <a:ea typeface="+mn-ea"/>
          <a:cs typeface="+mn-cs"/>
        </a:defRPr>
      </a:lvl4pPr>
      <a:lvl5pPr marL="3571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lang="de-DE" sz="1800" b="0" i="0" kern="600" spc="40" baseline="0" dirty="0" smtClean="0">
          <a:solidFill>
            <a:schemeClr val="tx1"/>
          </a:solidFill>
          <a:latin typeface="+mn-lt"/>
          <a:ea typeface="+mn-ea"/>
          <a:cs typeface="+mn-cs"/>
        </a:defRPr>
      </a:lvl5pPr>
      <a:lvl6pPr marL="645750" marR="0"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sz="1800" b="0" i="0" kern="600" spc="40" baseline="0">
          <a:solidFill>
            <a:schemeClr val="tx1"/>
          </a:solidFill>
          <a:latin typeface="+mn-lt"/>
          <a:ea typeface="+mn-ea"/>
          <a:cs typeface="+mn-cs"/>
        </a:defRPr>
      </a:lvl6pPr>
      <a:lvl7pPr marL="0" marR="0"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sz="1500" b="0" i="1" kern="600" spc="40" baseline="0">
          <a:solidFill>
            <a:schemeClr val="tx2"/>
          </a:solidFill>
          <a:latin typeface="+mn-lt"/>
          <a:ea typeface="+mn-ea"/>
          <a:cs typeface="+mn-cs"/>
        </a:defRPr>
      </a:lvl7pPr>
      <a:lvl8pPr marL="0" marR="0" indent="0" algn="l" defTabSz="914400" rtl="0" eaLnBrk="1" fontAlgn="auto" latinLnBrk="0" hangingPunct="1">
        <a:lnSpc>
          <a:spcPct val="100000"/>
        </a:lnSpc>
        <a:spcBef>
          <a:spcPts val="525"/>
        </a:spcBef>
        <a:spcAft>
          <a:spcPts val="0"/>
        </a:spcAft>
        <a:buClrTx/>
        <a:buSzPct val="110000"/>
        <a:buFont typeface=".SF NS Symbols Regular"/>
        <a:buNone/>
        <a:tabLst/>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normAutofit/>
          </a:bodyPr>
          <a:lstStyle/>
          <a:p>
            <a:pPr>
              <a:spcBef>
                <a:spcPts val="0"/>
              </a:spcBef>
            </a:pPr>
            <a:r>
              <a:rPr lang="en-GB" dirty="0"/>
              <a:t>F. </a:t>
            </a:r>
            <a:r>
              <a:rPr lang="en-GB" dirty="0" smtClean="0"/>
              <a:t>Reimold</a:t>
            </a:r>
            <a:endParaRPr lang="en-GB" dirty="0"/>
          </a:p>
        </p:txBody>
      </p:sp>
      <p:sp>
        <p:nvSpPr>
          <p:cNvPr id="7" name="Titel 6"/>
          <p:cNvSpPr>
            <a:spLocks noGrp="1"/>
          </p:cNvSpPr>
          <p:nvPr>
            <p:ph type="title"/>
          </p:nvPr>
        </p:nvSpPr>
        <p:spPr>
          <a:xfrm>
            <a:off x="695324" y="1891147"/>
            <a:ext cx="8215920" cy="1766455"/>
          </a:xfrm>
        </p:spPr>
        <p:txBody>
          <a:bodyPr/>
          <a:lstStyle/>
          <a:p>
            <a:pPr algn="ctr"/>
            <a:r>
              <a:rPr lang="en-US" sz="2400" dirty="0" smtClean="0"/>
              <a:t>IAEA </a:t>
            </a:r>
            <a:r>
              <a:rPr lang="en-US" sz="2400" dirty="0" err="1" smtClean="0"/>
              <a:t>Divertor</a:t>
            </a:r>
            <a:r>
              <a:rPr lang="en-US" sz="2400" dirty="0" smtClean="0"/>
              <a:t> Technical Meeting</a:t>
            </a:r>
            <a:br>
              <a:rPr lang="en-US" sz="2400" dirty="0" smtClean="0"/>
            </a:br>
            <a:r>
              <a:rPr lang="en-US" sz="2400" dirty="0" smtClean="0"/>
              <a:t>Session Discussion – X-point Radiator </a:t>
            </a:r>
            <a:endParaRPr lang="en-GB" dirty="0"/>
          </a:p>
        </p:txBody>
      </p:sp>
      <p:sp>
        <p:nvSpPr>
          <p:cNvPr id="2" name="Fußzeilenplatzhalter 1"/>
          <p:cNvSpPr>
            <a:spLocks noGrp="1"/>
          </p:cNvSpPr>
          <p:nvPr>
            <p:ph type="ftr" sz="quarter" idx="11"/>
          </p:nvPr>
        </p:nvSpPr>
        <p:spPr/>
        <p:txBody>
          <a:bodyPr/>
          <a:lstStyle/>
          <a:p>
            <a:pPr algn="l">
              <a:tabLst>
                <a:tab pos="9775825" algn="r"/>
                <a:tab pos="10226675" algn="r"/>
              </a:tabLst>
            </a:pPr>
            <a:r>
              <a:rPr lang="en-US" smtClean="0"/>
              <a:t>F. Reimold - IAEA Divertor Technical Meeting 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fontScale="92500"/>
          </a:bodyPr>
          <a:lstStyle/>
          <a:p>
            <a:pPr marL="285750" lvl="1" indent="-285750">
              <a:buFont typeface="Arial" panose="020B0604020202020204" pitchFamily="34" charset="0"/>
              <a:buChar char="•"/>
            </a:pPr>
            <a:r>
              <a:rPr lang="en-US" b="1" dirty="0" smtClean="0">
                <a:solidFill>
                  <a:srgbClr val="005555"/>
                </a:solidFill>
              </a:rPr>
              <a:t>X-point radiator observed </a:t>
            </a:r>
            <a:r>
              <a:rPr lang="en-US" b="1" dirty="0">
                <a:solidFill>
                  <a:srgbClr val="005555"/>
                </a:solidFill>
              </a:rPr>
              <a:t>&amp; </a:t>
            </a:r>
            <a:r>
              <a:rPr lang="en-US" b="1" dirty="0" smtClean="0">
                <a:solidFill>
                  <a:srgbClr val="005555"/>
                </a:solidFill>
              </a:rPr>
              <a:t>controlled</a:t>
            </a:r>
          </a:p>
          <a:p>
            <a:pPr marL="642938" lvl="4" indent="-285750"/>
            <a:r>
              <a:rPr lang="en-US" b="1" dirty="0" smtClean="0"/>
              <a:t>On </a:t>
            </a:r>
            <a:r>
              <a:rPr lang="en-US" b="1" dirty="0"/>
              <a:t>all machines along the ITER step-ladder </a:t>
            </a:r>
            <a:endParaRPr lang="en-US" b="1" dirty="0" smtClean="0"/>
          </a:p>
          <a:p>
            <a:pPr lvl="5" indent="0">
              <a:buNone/>
            </a:pPr>
            <a:r>
              <a:rPr lang="en-US" dirty="0" smtClean="0"/>
              <a:t>TCV</a:t>
            </a:r>
            <a:r>
              <a:rPr lang="en-US" dirty="0"/>
              <a:t>, </a:t>
            </a:r>
            <a:r>
              <a:rPr lang="en-US" dirty="0" smtClean="0"/>
              <a:t>MAST-U, AUG, DIII-D, EAST JET(, C-Mod)</a:t>
            </a:r>
            <a:endParaRPr lang="en-US" b="1" dirty="0" smtClean="0"/>
          </a:p>
          <a:p>
            <a:pPr marL="642938" lvl="4" indent="-285750"/>
            <a:r>
              <a:rPr lang="en-US" b="1" dirty="0" smtClean="0"/>
              <a:t>With </a:t>
            </a:r>
            <a:r>
              <a:rPr lang="en-US" b="1" dirty="0"/>
              <a:t>multiple impurities (N, Ne, </a:t>
            </a:r>
            <a:r>
              <a:rPr lang="en-US" b="1" dirty="0" err="1" smtClean="0"/>
              <a:t>Ar</a:t>
            </a:r>
            <a:r>
              <a:rPr lang="en-US" b="1" dirty="0" smtClean="0"/>
              <a:t>, Kr)</a:t>
            </a:r>
          </a:p>
          <a:p>
            <a:pPr lvl="5" indent="0">
              <a:buNone/>
            </a:pPr>
            <a:r>
              <a:rPr lang="en-US" dirty="0" smtClean="0"/>
              <a:t>Sensitivity &amp; stability different (Ne vs </a:t>
            </a:r>
            <a:r>
              <a:rPr lang="en-US" dirty="0" err="1" smtClean="0"/>
              <a:t>Ar</a:t>
            </a:r>
            <a:r>
              <a:rPr lang="en-US" dirty="0" smtClean="0"/>
              <a:t>)</a:t>
            </a:r>
          </a:p>
          <a:p>
            <a:pPr marL="642938" lvl="4" indent="-285750"/>
            <a:r>
              <a:rPr lang="en-US" b="1" dirty="0" smtClean="0"/>
              <a:t>In multiple mag. configurations/shapes </a:t>
            </a:r>
            <a:r>
              <a:rPr lang="en-US" dirty="0" err="1" smtClean="0"/>
              <a:t>Triangularity</a:t>
            </a:r>
            <a:r>
              <a:rPr lang="en-US" dirty="0" smtClean="0"/>
              <a:t>, Snowflake,…</a:t>
            </a:r>
            <a:endParaRPr lang="en-US" dirty="0"/>
          </a:p>
          <a:p>
            <a:pPr marL="285750" lvl="1" indent="-285750">
              <a:buFont typeface="Arial" panose="020B0604020202020204" pitchFamily="34" charset="0"/>
              <a:buChar char="•"/>
            </a:pPr>
            <a:endParaRPr lang="en-US" b="1" dirty="0">
              <a:solidFill>
                <a:srgbClr val="005555"/>
              </a:solidFill>
            </a:endParaRPr>
          </a:p>
          <a:p>
            <a:pPr marL="285750" lvl="1" indent="-285750">
              <a:buFont typeface="Arial" panose="020B0604020202020204" pitchFamily="34" charset="0"/>
              <a:buChar char="•"/>
            </a:pPr>
            <a:r>
              <a:rPr lang="en-US" b="1" dirty="0">
                <a:solidFill>
                  <a:srgbClr val="005555"/>
                </a:solidFill>
              </a:rPr>
              <a:t>Modeling </a:t>
            </a:r>
            <a:r>
              <a:rPr lang="en-US" b="1" dirty="0" smtClean="0">
                <a:solidFill>
                  <a:srgbClr val="005555"/>
                </a:solidFill>
              </a:rPr>
              <a:t>show XPR consistently</a:t>
            </a:r>
          </a:p>
          <a:p>
            <a:pPr marL="642938" lvl="4"/>
            <a:r>
              <a:rPr lang="en-US" b="1" dirty="0" smtClean="0"/>
              <a:t>Qualitative match </a:t>
            </a:r>
            <a:r>
              <a:rPr lang="en-US" b="1" dirty="0"/>
              <a:t>(mean field &amp; turbulence)</a:t>
            </a:r>
            <a:endParaRPr lang="en-US" b="1" dirty="0" smtClean="0"/>
          </a:p>
          <a:p>
            <a:pPr marL="642938" lvl="4"/>
            <a:r>
              <a:rPr lang="en-US" b="1" dirty="0" smtClean="0"/>
              <a:t>Quantitative status less clear</a:t>
            </a:r>
          </a:p>
          <a:p>
            <a:pPr marL="642938" lvl="4" indent="-285750"/>
            <a:r>
              <a:rPr lang="en-US" b="1" dirty="0" smtClean="0"/>
              <a:t>Extrapolation </a:t>
            </a:r>
            <a:r>
              <a:rPr lang="en-US" b="1" dirty="0"/>
              <a:t>to ITER </a:t>
            </a:r>
            <a:r>
              <a:rPr lang="en-US" b="1" dirty="0" smtClean="0"/>
              <a:t>&amp; reactors promising</a:t>
            </a:r>
          </a:p>
          <a:p>
            <a:pPr lvl="5" indent="0">
              <a:buNone/>
            </a:pPr>
            <a:endParaRPr lang="en-US" dirty="0">
              <a:solidFill>
                <a:srgbClr val="FFC000"/>
              </a:solidFill>
            </a:endParaRPr>
          </a:p>
          <a:p>
            <a:pPr marL="0" lvl="5" indent="0">
              <a:buNone/>
            </a:pPr>
            <a:endParaRPr lang="en-US" dirty="0">
              <a:solidFill>
                <a:srgbClr val="7030A0"/>
              </a:solidFill>
            </a:endParaRPr>
          </a:p>
        </p:txBody>
      </p:sp>
      <p:sp>
        <p:nvSpPr>
          <p:cNvPr id="2" name="Inhaltsplatzhalter 1"/>
          <p:cNvSpPr>
            <a:spLocks noGrp="1"/>
          </p:cNvSpPr>
          <p:nvPr>
            <p:ph sz="half" idx="2"/>
          </p:nvPr>
        </p:nvSpPr>
        <p:spPr/>
        <p:txBody>
          <a:bodyPr/>
          <a:lstStyle/>
          <a:p>
            <a:pPr marL="285750" indent="-285750">
              <a:buFont typeface="Arial" panose="020B0604020202020204" pitchFamily="34" charset="0"/>
              <a:buChar char="•"/>
            </a:pPr>
            <a:r>
              <a:rPr lang="en-US" dirty="0" smtClean="0"/>
              <a:t>XPR control seems benign</a:t>
            </a:r>
          </a:p>
          <a:p>
            <a:pPr marL="465138" lvl="2" indent="-285750"/>
            <a:r>
              <a:rPr lang="en-US" b="1" dirty="0" smtClean="0"/>
              <a:t>Easier for larger machines</a:t>
            </a:r>
          </a:p>
          <a:p>
            <a:pPr marL="465138" lvl="2" indent="-285750"/>
            <a:r>
              <a:rPr lang="en-US" b="1" dirty="0" smtClean="0"/>
              <a:t>Different actuators (fast &amp; slow)</a:t>
            </a:r>
          </a:p>
          <a:p>
            <a:pPr marL="465138" lvl="2" indent="-285750"/>
            <a:r>
              <a:rPr lang="en-US" b="1" kern="600" dirty="0" smtClean="0"/>
              <a:t>BUT: Occurrence </a:t>
            </a:r>
            <a:r>
              <a:rPr lang="en-US" b="1" kern="600" dirty="0"/>
              <a:t>of H-L transition (MAST-U)</a:t>
            </a:r>
          </a:p>
          <a:p>
            <a:pPr lvl="2" indent="0">
              <a:buNone/>
            </a:pPr>
            <a:endParaRPr lang="de-DE" dirty="0" smtClean="0"/>
          </a:p>
          <a:p>
            <a:pPr marL="285750" indent="-285750">
              <a:buFont typeface="Arial" panose="020B0604020202020204" pitchFamily="34" charset="0"/>
              <a:buChar char="•"/>
            </a:pPr>
            <a:r>
              <a:rPr lang="de-DE" dirty="0" smtClean="0"/>
              <a:t>ELM </a:t>
            </a:r>
            <a:r>
              <a:rPr lang="de-DE" dirty="0" err="1" smtClean="0"/>
              <a:t>suppression</a:t>
            </a:r>
            <a:r>
              <a:rPr lang="de-DE" dirty="0" smtClean="0"/>
              <a:t> at moderate </a:t>
            </a:r>
            <a:r>
              <a:rPr lang="de-DE" dirty="0" err="1" smtClean="0"/>
              <a:t>confinement</a:t>
            </a:r>
            <a:r>
              <a:rPr lang="de-DE" dirty="0" smtClean="0"/>
              <a:t> </a:t>
            </a:r>
            <a:r>
              <a:rPr lang="de-DE" dirty="0" err="1" smtClean="0"/>
              <a:t>degradation</a:t>
            </a:r>
            <a:endParaRPr lang="de-DE" dirty="0" smtClean="0"/>
          </a:p>
          <a:p>
            <a:pPr marL="465138" lvl="2" indent="-285750"/>
            <a:r>
              <a:rPr lang="en-US" b="1" dirty="0" smtClean="0"/>
              <a:t>Pedestal stability analysis (AUG, JET)</a:t>
            </a:r>
          </a:p>
          <a:p>
            <a:pPr marL="465138" lvl="2" indent="-285750"/>
            <a:endParaRPr lang="en-US" b="1" dirty="0"/>
          </a:p>
          <a:p>
            <a:pPr marL="285750" lvl="1" indent="-285750">
              <a:buFont typeface="Arial" panose="020B0604020202020204" pitchFamily="34" charset="0"/>
              <a:buChar char="•"/>
            </a:pPr>
            <a:r>
              <a:rPr lang="en-US" b="1" dirty="0">
                <a:solidFill>
                  <a:srgbClr val="005555"/>
                </a:solidFill>
              </a:rPr>
              <a:t>Confinement improvement </a:t>
            </a:r>
            <a:r>
              <a:rPr lang="en-US" b="1" dirty="0" smtClean="0">
                <a:solidFill>
                  <a:srgbClr val="005555"/>
                </a:solidFill>
              </a:rPr>
              <a:t>possible</a:t>
            </a:r>
          </a:p>
          <a:p>
            <a:pPr marL="465138" lvl="2" indent="-285750"/>
            <a:r>
              <a:rPr lang="en-US" b="1" dirty="0" smtClean="0"/>
              <a:t>JET (Ne), AUG (N), DIII-D</a:t>
            </a:r>
            <a:endParaRPr lang="de-DE" b="1" dirty="0"/>
          </a:p>
        </p:txBody>
      </p:sp>
      <p:sp>
        <p:nvSpPr>
          <p:cNvPr id="7" name="Fußzeilenplatzhalter 6"/>
          <p:cNvSpPr>
            <a:spLocks noGrp="1"/>
          </p:cNvSpPr>
          <p:nvPr>
            <p:ph type="ftr" sz="quarter" idx="11"/>
          </p:nvPr>
        </p:nvSpPr>
        <p:spPr>
          <a:xfrm>
            <a:off x="665938" y="6546849"/>
            <a:ext cx="10477499" cy="142876"/>
          </a:xfrm>
        </p:spPr>
        <p:txBody>
          <a:bodyPr/>
          <a:lstStyle/>
          <a:p>
            <a:pPr algn="l"/>
            <a:r>
              <a:rPr lang="en-US" smtClean="0"/>
              <a:t>F. Reimold - IAEA Divertor Technical Meeting 2025</a:t>
            </a:r>
            <a:endParaRPr lang="en-US"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2</a:t>
            </a:fld>
            <a:endParaRPr lang="de-DE" dirty="0"/>
          </a:p>
        </p:txBody>
      </p:sp>
      <p:sp>
        <p:nvSpPr>
          <p:cNvPr id="9" name="Titel 8"/>
          <p:cNvSpPr>
            <a:spLocks noGrp="1"/>
          </p:cNvSpPr>
          <p:nvPr>
            <p:ph type="title"/>
          </p:nvPr>
        </p:nvSpPr>
        <p:spPr/>
        <p:txBody>
          <a:bodyPr>
            <a:normAutofit/>
          </a:bodyPr>
          <a:lstStyle/>
          <a:p>
            <a:r>
              <a:rPr lang="en-US" dirty="0" smtClean="0"/>
              <a:t>Current Status of the X-point radiator scenarios</a:t>
            </a:r>
            <a:endParaRPr lang="de-DE" dirty="0"/>
          </a:p>
        </p:txBody>
      </p:sp>
    </p:spTree>
    <p:extLst>
      <p:ext uri="{BB962C8B-B14F-4D97-AF65-F5344CB8AC3E}">
        <p14:creationId xmlns:p14="http://schemas.microsoft.com/office/powerpoint/2010/main" val="2700106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fontScale="92500" lnSpcReduction="20000"/>
          </a:bodyPr>
          <a:lstStyle/>
          <a:p>
            <a:pPr lvl="2"/>
            <a:r>
              <a:rPr lang="en-US" b="1" kern="600" dirty="0">
                <a:solidFill>
                  <a:srgbClr val="005555"/>
                </a:solidFill>
              </a:rPr>
              <a:t>Model validation </a:t>
            </a:r>
          </a:p>
          <a:p>
            <a:pPr lvl="4"/>
            <a:r>
              <a:rPr lang="en-US" b="1" dirty="0" smtClean="0"/>
              <a:t>Quantitative comparison (recombination,…)</a:t>
            </a:r>
          </a:p>
          <a:p>
            <a:pPr lvl="4"/>
            <a:r>
              <a:rPr lang="en-US" b="1" dirty="0" smtClean="0"/>
              <a:t>Timescales</a:t>
            </a:r>
          </a:p>
          <a:p>
            <a:pPr lvl="4"/>
            <a:r>
              <a:rPr lang="en-US" b="1" dirty="0" smtClean="0"/>
              <a:t>Detailed radiation distribution</a:t>
            </a:r>
          </a:p>
          <a:p>
            <a:pPr marL="931500" lvl="5"/>
            <a:r>
              <a:rPr lang="en-US" dirty="0" smtClean="0"/>
              <a:t>Radiation distribution (pol. smearing)</a:t>
            </a:r>
          </a:p>
          <a:p>
            <a:pPr marL="931500" lvl="5"/>
            <a:r>
              <a:rPr lang="en-US" dirty="0"/>
              <a:t>R</a:t>
            </a:r>
            <a:r>
              <a:rPr lang="en-US" dirty="0" smtClean="0"/>
              <a:t>adiation </a:t>
            </a:r>
            <a:r>
              <a:rPr lang="en-US" dirty="0"/>
              <a:t>features away from X-point in exp. </a:t>
            </a:r>
            <a:endParaRPr lang="en-US" b="1" dirty="0"/>
          </a:p>
          <a:p>
            <a:pPr lvl="4"/>
            <a:r>
              <a:rPr lang="en-US" b="1" dirty="0"/>
              <a:t>Impact on </a:t>
            </a:r>
            <a:r>
              <a:rPr lang="en-US" b="1" dirty="0" smtClean="0"/>
              <a:t>turbulence, drifts, </a:t>
            </a:r>
            <a:r>
              <a:rPr lang="en-US" b="1" dirty="0" err="1" smtClean="0"/>
              <a:t>neoclassics</a:t>
            </a:r>
            <a:r>
              <a:rPr lang="en-US" b="1" dirty="0" smtClean="0"/>
              <a:t> (transport)</a:t>
            </a:r>
          </a:p>
          <a:p>
            <a:pPr marL="177800" lvl="4" indent="0">
              <a:buNone/>
            </a:pPr>
            <a:endParaRPr lang="en-US" b="1" dirty="0"/>
          </a:p>
          <a:p>
            <a:pPr lvl="2"/>
            <a:r>
              <a:rPr lang="en-US" b="1" kern="600" dirty="0" smtClean="0">
                <a:solidFill>
                  <a:srgbClr val="005555"/>
                </a:solidFill>
              </a:rPr>
              <a:t>Validated Core-Edge </a:t>
            </a:r>
            <a:r>
              <a:rPr lang="en-US" b="1" kern="600" dirty="0">
                <a:solidFill>
                  <a:srgbClr val="005555"/>
                </a:solidFill>
              </a:rPr>
              <a:t>Integrated Modeling </a:t>
            </a:r>
            <a:r>
              <a:rPr lang="en-US" b="1" kern="600" dirty="0" smtClean="0">
                <a:solidFill>
                  <a:srgbClr val="005555"/>
                </a:solidFill>
              </a:rPr>
              <a:t>	</a:t>
            </a:r>
          </a:p>
          <a:p>
            <a:pPr lvl="4"/>
            <a:r>
              <a:rPr lang="en-US" b="1" dirty="0" smtClean="0"/>
              <a:t>Impact on </a:t>
            </a:r>
            <a:r>
              <a:rPr lang="en-US" b="1" dirty="0"/>
              <a:t>transport </a:t>
            </a:r>
            <a:r>
              <a:rPr lang="en-US" b="1" dirty="0" smtClean="0"/>
              <a:t>in pedestal</a:t>
            </a:r>
          </a:p>
          <a:p>
            <a:pPr lvl="5"/>
            <a:r>
              <a:rPr lang="en-US" dirty="0" smtClean="0"/>
              <a:t>Performance</a:t>
            </a:r>
          </a:p>
          <a:p>
            <a:pPr lvl="5"/>
            <a:r>
              <a:rPr lang="en-US" dirty="0" smtClean="0"/>
              <a:t>Impurity transport</a:t>
            </a:r>
          </a:p>
          <a:p>
            <a:pPr lvl="5"/>
            <a:r>
              <a:rPr lang="en-US" dirty="0" smtClean="0"/>
              <a:t>ELM-suppression</a:t>
            </a:r>
          </a:p>
          <a:p>
            <a:pPr lvl="4"/>
            <a:r>
              <a:rPr lang="en-US" b="1" dirty="0" smtClean="0"/>
              <a:t>Particle Exhaust</a:t>
            </a:r>
          </a:p>
          <a:p>
            <a:pPr lvl="4"/>
            <a:r>
              <a:rPr lang="en-US" b="1" dirty="0" smtClean="0"/>
              <a:t>Stability &amp; Controllability </a:t>
            </a:r>
          </a:p>
          <a:p>
            <a:pPr lvl="5"/>
            <a:r>
              <a:rPr lang="en-US" dirty="0" err="1" smtClean="0"/>
              <a:t>Marfe</a:t>
            </a:r>
            <a:r>
              <a:rPr lang="en-US" dirty="0" smtClean="0"/>
              <a:t>, HL-transitions</a:t>
            </a:r>
            <a:endParaRPr lang="en-US" kern="600" dirty="0" smtClean="0">
              <a:solidFill>
                <a:srgbClr val="005555"/>
              </a:solidFill>
            </a:endParaRPr>
          </a:p>
          <a:p>
            <a:endParaRPr lang="de-DE" dirty="0"/>
          </a:p>
        </p:txBody>
      </p:sp>
      <p:sp>
        <p:nvSpPr>
          <p:cNvPr id="2" name="Inhaltsplatzhalter 1"/>
          <p:cNvSpPr>
            <a:spLocks noGrp="1"/>
          </p:cNvSpPr>
          <p:nvPr>
            <p:ph sz="half" idx="2"/>
          </p:nvPr>
        </p:nvSpPr>
        <p:spPr/>
        <p:txBody>
          <a:bodyPr>
            <a:normAutofit fontScale="92500" lnSpcReduction="10000"/>
          </a:bodyPr>
          <a:lstStyle/>
          <a:p>
            <a:pPr lvl="2"/>
            <a:r>
              <a:rPr lang="en-US" b="1" kern="600" dirty="0">
                <a:solidFill>
                  <a:srgbClr val="005555"/>
                </a:solidFill>
              </a:rPr>
              <a:t>Particle </a:t>
            </a:r>
            <a:r>
              <a:rPr lang="en-US" b="1" kern="600" dirty="0" smtClean="0">
                <a:solidFill>
                  <a:srgbClr val="005555"/>
                </a:solidFill>
              </a:rPr>
              <a:t>exhaust (D &amp; He)</a:t>
            </a:r>
          </a:p>
          <a:p>
            <a:pPr lvl="4"/>
            <a:r>
              <a:rPr lang="en-US" b="1" dirty="0" smtClean="0"/>
              <a:t>Little analysis on neutral pressure/compression (CRD)</a:t>
            </a:r>
          </a:p>
          <a:p>
            <a:pPr lvl="5"/>
            <a:r>
              <a:rPr lang="en-US" dirty="0" smtClean="0"/>
              <a:t>(</a:t>
            </a:r>
            <a:r>
              <a:rPr lang="en-US" dirty="0"/>
              <a:t>far) SOL </a:t>
            </a:r>
            <a:r>
              <a:rPr lang="en-US" dirty="0" err="1"/>
              <a:t>heatfluxes</a:t>
            </a:r>
            <a:r>
              <a:rPr lang="en-US" dirty="0"/>
              <a:t> for </a:t>
            </a:r>
            <a:r>
              <a:rPr lang="en-US" dirty="0" smtClean="0"/>
              <a:t>compression?</a:t>
            </a:r>
          </a:p>
          <a:p>
            <a:pPr lvl="5"/>
            <a:r>
              <a:rPr lang="en-US" dirty="0" smtClean="0"/>
              <a:t>He enrichment possible?</a:t>
            </a:r>
          </a:p>
          <a:p>
            <a:pPr lvl="4"/>
            <a:endParaRPr lang="en-US" b="1" dirty="0"/>
          </a:p>
          <a:p>
            <a:pPr lvl="3"/>
            <a:r>
              <a:rPr lang="en-US" dirty="0" smtClean="0"/>
              <a:t>Heat transport</a:t>
            </a:r>
            <a:endParaRPr lang="en-US" b="1" dirty="0" smtClean="0"/>
          </a:p>
          <a:p>
            <a:pPr marL="465138" lvl="2" indent="-285750"/>
            <a:r>
              <a:rPr lang="en-US" b="1" dirty="0" smtClean="0"/>
              <a:t>Long-range transport &amp; </a:t>
            </a:r>
            <a:r>
              <a:rPr lang="el-GR" b="1" dirty="0"/>
              <a:t>λ</a:t>
            </a:r>
            <a:r>
              <a:rPr lang="en-US" b="1" baseline="-25000" dirty="0" smtClean="0"/>
              <a:t>q </a:t>
            </a:r>
          </a:p>
          <a:p>
            <a:pPr marL="931500" lvl="5"/>
            <a:r>
              <a:rPr lang="en-US" dirty="0" smtClean="0"/>
              <a:t>far SOL load (detachment)</a:t>
            </a:r>
          </a:p>
          <a:p>
            <a:pPr marL="931500" lvl="5"/>
            <a:r>
              <a:rPr lang="en-US" dirty="0" smtClean="0"/>
              <a:t>Baffling limits</a:t>
            </a:r>
          </a:p>
          <a:p>
            <a:pPr lvl="5" indent="0">
              <a:buNone/>
            </a:pPr>
            <a:endParaRPr lang="en-US" dirty="0" smtClean="0"/>
          </a:p>
          <a:p>
            <a:pPr marL="285750" indent="-285750">
              <a:buFont typeface="Arial" panose="020B0604020202020204" pitchFamily="34" charset="0"/>
              <a:buChar char="•"/>
            </a:pPr>
            <a:r>
              <a:rPr lang="en-US" dirty="0" smtClean="0"/>
              <a:t>Scaling to ITER/DEMO</a:t>
            </a:r>
          </a:p>
          <a:p>
            <a:pPr marL="465138" lvl="2" indent="-285750"/>
            <a:r>
              <a:rPr lang="en-US" b="1" dirty="0" smtClean="0"/>
              <a:t>ELM-suppression</a:t>
            </a:r>
          </a:p>
          <a:p>
            <a:pPr marL="465138" lvl="2" indent="-285750"/>
            <a:r>
              <a:rPr lang="en-US" b="1" dirty="0" smtClean="0"/>
              <a:t>Pedestal performance (screening/confinement)</a:t>
            </a:r>
          </a:p>
          <a:p>
            <a:pPr marL="465138" lvl="2" indent="-285750"/>
            <a:r>
              <a:rPr lang="en-US" b="1" dirty="0" smtClean="0"/>
              <a:t>SOL </a:t>
            </a:r>
            <a:r>
              <a:rPr lang="en-US" b="1" dirty="0" smtClean="0"/>
              <a:t>tr</a:t>
            </a:r>
            <a:r>
              <a:rPr lang="en-US" b="1" dirty="0" smtClean="0"/>
              <a:t>ansport</a:t>
            </a:r>
            <a:endParaRPr lang="en-US" b="1" dirty="0"/>
          </a:p>
        </p:txBody>
      </p:sp>
      <p:sp>
        <p:nvSpPr>
          <p:cNvPr id="7" name="Fußzeilenplatzhalter 6"/>
          <p:cNvSpPr>
            <a:spLocks noGrp="1"/>
          </p:cNvSpPr>
          <p:nvPr>
            <p:ph type="ftr" sz="quarter" idx="11"/>
          </p:nvPr>
        </p:nvSpPr>
        <p:spPr>
          <a:xfrm>
            <a:off x="665938" y="6546849"/>
            <a:ext cx="10477499" cy="142876"/>
          </a:xfrm>
        </p:spPr>
        <p:txBody>
          <a:bodyPr/>
          <a:lstStyle/>
          <a:p>
            <a:pPr algn="l"/>
            <a:r>
              <a:rPr lang="en-US" smtClean="0"/>
              <a:t>F. Reimold - IAEA Divertor Technical Meeting 2025</a:t>
            </a:r>
            <a:endParaRPr lang="en-US"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3</a:t>
            </a:fld>
            <a:endParaRPr lang="de-DE" dirty="0"/>
          </a:p>
        </p:txBody>
      </p:sp>
      <p:sp>
        <p:nvSpPr>
          <p:cNvPr id="9" name="Titel 8"/>
          <p:cNvSpPr>
            <a:spLocks noGrp="1"/>
          </p:cNvSpPr>
          <p:nvPr>
            <p:ph type="title"/>
          </p:nvPr>
        </p:nvSpPr>
        <p:spPr/>
        <p:txBody>
          <a:bodyPr>
            <a:normAutofit/>
          </a:bodyPr>
          <a:lstStyle/>
          <a:p>
            <a:r>
              <a:rPr lang="en-US" dirty="0" smtClean="0"/>
              <a:t>Open challenges of the X-point radiator scenario</a:t>
            </a:r>
            <a:endParaRPr lang="de-DE" dirty="0"/>
          </a:p>
        </p:txBody>
      </p:sp>
    </p:spTree>
    <p:extLst>
      <p:ext uri="{BB962C8B-B14F-4D97-AF65-F5344CB8AC3E}">
        <p14:creationId xmlns:p14="http://schemas.microsoft.com/office/powerpoint/2010/main" val="4122940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6096000" y="3657534"/>
            <a:ext cx="5501197" cy="3282645"/>
          </a:xfrm>
        </p:spPr>
        <p:txBody>
          <a:bodyPr>
            <a:normAutofit/>
          </a:bodyPr>
          <a:lstStyle/>
          <a:p>
            <a:pPr marL="0" lvl="2" indent="0">
              <a:buNone/>
            </a:pPr>
            <a:r>
              <a:rPr lang="en-US" sz="2000" b="1" i="1" kern="600" dirty="0" smtClean="0">
                <a:solidFill>
                  <a:srgbClr val="005555"/>
                </a:solidFill>
              </a:rPr>
              <a:t>Modeling for extrapolation</a:t>
            </a:r>
          </a:p>
          <a:p>
            <a:pPr lvl="2"/>
            <a:r>
              <a:rPr lang="en-US" b="1" kern="600" dirty="0" smtClean="0">
                <a:solidFill>
                  <a:srgbClr val="005555"/>
                </a:solidFill>
              </a:rPr>
              <a:t>Validation – current mismatches:</a:t>
            </a:r>
          </a:p>
          <a:p>
            <a:pPr lvl="5"/>
            <a:r>
              <a:rPr lang="en-US" dirty="0" smtClean="0"/>
              <a:t>Timescales, (a)symmetries, recombination, non-coronal effects, drift effects (</a:t>
            </a:r>
            <a:r>
              <a:rPr lang="en-US" dirty="0" err="1" smtClean="0"/>
              <a:t>ExB</a:t>
            </a:r>
            <a:r>
              <a:rPr lang="en-US" dirty="0" smtClean="0"/>
              <a:t> vortex)</a:t>
            </a:r>
            <a:endParaRPr lang="en-US" kern="600" dirty="0" smtClean="0"/>
          </a:p>
          <a:p>
            <a:pPr lvl="2"/>
            <a:r>
              <a:rPr lang="en-US" b="1" kern="600" dirty="0" smtClean="0">
                <a:solidFill>
                  <a:srgbClr val="005555"/>
                </a:solidFill>
              </a:rPr>
              <a:t>Predictive </a:t>
            </a:r>
            <a:r>
              <a:rPr lang="en-US" b="1" kern="600" dirty="0">
                <a:solidFill>
                  <a:srgbClr val="005555"/>
                </a:solidFill>
              </a:rPr>
              <a:t>Core-Edge Integrated Modeling (incl. validation</a:t>
            </a:r>
            <a:r>
              <a:rPr lang="en-US" b="1" kern="600" dirty="0" smtClean="0">
                <a:solidFill>
                  <a:srgbClr val="005555"/>
                </a:solidFill>
              </a:rPr>
              <a:t>)</a:t>
            </a:r>
            <a:endParaRPr lang="en-US" kern="600" dirty="0" smtClean="0">
              <a:solidFill>
                <a:srgbClr val="005555"/>
              </a:solidFill>
            </a:endParaRPr>
          </a:p>
          <a:p>
            <a:pPr lvl="5"/>
            <a:r>
              <a:rPr lang="en-US" dirty="0"/>
              <a:t>Validation effort for an ITER-step ladder?</a:t>
            </a:r>
          </a:p>
          <a:p>
            <a:pPr lvl="5"/>
            <a:r>
              <a:rPr lang="en-US" dirty="0"/>
              <a:t>What parts are missing?</a:t>
            </a:r>
            <a:endParaRPr lang="de-DE" dirty="0"/>
          </a:p>
        </p:txBody>
      </p:sp>
      <p:sp>
        <p:nvSpPr>
          <p:cNvPr id="2" name="Inhaltsplatzhalter 1"/>
          <p:cNvSpPr>
            <a:spLocks noGrp="1"/>
          </p:cNvSpPr>
          <p:nvPr>
            <p:ph sz="half" idx="2"/>
          </p:nvPr>
        </p:nvSpPr>
        <p:spPr>
          <a:xfrm>
            <a:off x="325083" y="987514"/>
            <a:ext cx="5642042" cy="5209655"/>
          </a:xfrm>
        </p:spPr>
        <p:txBody>
          <a:bodyPr>
            <a:normAutofit fontScale="85000" lnSpcReduction="20000"/>
          </a:bodyPr>
          <a:lstStyle/>
          <a:p>
            <a:pPr marL="0" lvl="2" indent="0">
              <a:buNone/>
            </a:pPr>
            <a:r>
              <a:rPr lang="en-US" sz="1900" b="1" i="1" kern="600" dirty="0" smtClean="0">
                <a:solidFill>
                  <a:srgbClr val="005555"/>
                </a:solidFill>
              </a:rPr>
              <a:t>Physics base</a:t>
            </a:r>
          </a:p>
          <a:p>
            <a:pPr lvl="2"/>
            <a:r>
              <a:rPr lang="en-US" b="1" kern="600" dirty="0" smtClean="0">
                <a:solidFill>
                  <a:srgbClr val="005555"/>
                </a:solidFill>
              </a:rPr>
              <a:t>Do we understand particle exhaust?</a:t>
            </a:r>
          </a:p>
          <a:p>
            <a:pPr lvl="5"/>
            <a:r>
              <a:rPr lang="en-US" dirty="0" smtClean="0"/>
              <a:t>Sufficient coverage/analysis?</a:t>
            </a:r>
          </a:p>
          <a:p>
            <a:pPr lvl="5"/>
            <a:r>
              <a:rPr lang="en-US" dirty="0" smtClean="0"/>
              <a:t>He-exhaust</a:t>
            </a:r>
          </a:p>
          <a:p>
            <a:pPr lvl="3"/>
            <a:endParaRPr lang="en-US" sz="300" dirty="0" smtClean="0"/>
          </a:p>
          <a:p>
            <a:pPr lvl="3"/>
            <a:r>
              <a:rPr lang="en-US" dirty="0" smtClean="0"/>
              <a:t>What aspects of heat transport is missing?</a:t>
            </a:r>
          </a:p>
          <a:p>
            <a:pPr lvl="5"/>
            <a:r>
              <a:rPr lang="el-GR" dirty="0" smtClean="0"/>
              <a:t>Λ</a:t>
            </a:r>
            <a:r>
              <a:rPr lang="en-US" baseline="-25000" dirty="0" smtClean="0"/>
              <a:t>q</a:t>
            </a:r>
            <a:r>
              <a:rPr lang="en-US" dirty="0" smtClean="0"/>
              <a:t> scaling</a:t>
            </a:r>
            <a:endParaRPr lang="en-US" dirty="0"/>
          </a:p>
          <a:p>
            <a:pPr lvl="5"/>
            <a:r>
              <a:rPr lang="en-US" dirty="0" smtClean="0"/>
              <a:t>far SOL loads (baffling/MC erosion)</a:t>
            </a:r>
          </a:p>
          <a:p>
            <a:pPr lvl="3"/>
            <a:endParaRPr lang="en-US" sz="300" dirty="0" smtClean="0"/>
          </a:p>
          <a:p>
            <a:pPr lvl="3"/>
            <a:r>
              <a:rPr lang="en-US" dirty="0" smtClean="0"/>
              <a:t>Fundamental </a:t>
            </a:r>
            <a:r>
              <a:rPr lang="en-US" dirty="0"/>
              <a:t>data complete</a:t>
            </a:r>
          </a:p>
          <a:p>
            <a:pPr lvl="5"/>
            <a:r>
              <a:rPr lang="en-US" dirty="0" smtClean="0"/>
              <a:t>Atomic </a:t>
            </a:r>
            <a:r>
              <a:rPr lang="en-US" dirty="0"/>
              <a:t>data (</a:t>
            </a:r>
            <a:r>
              <a:rPr lang="en-US" dirty="0" err="1"/>
              <a:t>Ar</a:t>
            </a:r>
            <a:r>
              <a:rPr lang="en-US" dirty="0" smtClean="0"/>
              <a:t>)?</a:t>
            </a:r>
            <a:endParaRPr lang="en-US" sz="600" b="1" kern="600" dirty="0" smtClean="0">
              <a:solidFill>
                <a:schemeClr val="tx2"/>
              </a:solidFill>
            </a:endParaRPr>
          </a:p>
          <a:p>
            <a:pPr lvl="2"/>
            <a:endParaRPr lang="en-US" sz="300" b="1" kern="600" dirty="0" smtClean="0">
              <a:solidFill>
                <a:schemeClr val="tx2"/>
              </a:solidFill>
            </a:endParaRPr>
          </a:p>
          <a:p>
            <a:pPr lvl="2"/>
            <a:r>
              <a:rPr lang="en-US" b="1" kern="600" dirty="0" smtClean="0">
                <a:solidFill>
                  <a:schemeClr val="tx2"/>
                </a:solidFill>
              </a:rPr>
              <a:t>Do we have the tools to understand the impact on pedestal and core edge?</a:t>
            </a:r>
            <a:endParaRPr lang="en-US" dirty="0" smtClean="0"/>
          </a:p>
          <a:p>
            <a:pPr lvl="5"/>
            <a:r>
              <a:rPr lang="en-US" dirty="0" smtClean="0"/>
              <a:t>Impurity transport (flux surface asymmetries)</a:t>
            </a:r>
          </a:p>
          <a:p>
            <a:pPr lvl="5"/>
            <a:r>
              <a:rPr lang="en-US" dirty="0" smtClean="0"/>
              <a:t>Confinement </a:t>
            </a:r>
            <a:r>
              <a:rPr lang="en-US" dirty="0"/>
              <a:t>improvement in </a:t>
            </a:r>
            <a:r>
              <a:rPr lang="en-US" dirty="0" smtClean="0"/>
              <a:t>JET/AUG</a:t>
            </a:r>
            <a:endParaRPr lang="en-US" sz="600" b="1" kern="600" dirty="0" smtClean="0">
              <a:solidFill>
                <a:schemeClr val="tx2"/>
              </a:solidFill>
            </a:endParaRPr>
          </a:p>
          <a:p>
            <a:pPr lvl="2"/>
            <a:endParaRPr lang="en-US" sz="300" b="1" kern="600" dirty="0" smtClean="0">
              <a:solidFill>
                <a:schemeClr val="tx2"/>
              </a:solidFill>
            </a:endParaRPr>
          </a:p>
          <a:p>
            <a:pPr lvl="2"/>
            <a:r>
              <a:rPr lang="en-US" b="1" kern="600" dirty="0" smtClean="0">
                <a:solidFill>
                  <a:schemeClr val="tx2"/>
                </a:solidFill>
              </a:rPr>
              <a:t>XPR location should matters: Role of ADCs?</a:t>
            </a:r>
          </a:p>
          <a:p>
            <a:pPr lvl="5"/>
            <a:r>
              <a:rPr lang="en-US" dirty="0" smtClean="0"/>
              <a:t>Inside/outside LCFS</a:t>
            </a:r>
          </a:p>
          <a:p>
            <a:pPr lvl="3"/>
            <a:endParaRPr lang="en-US" sz="200" dirty="0" smtClean="0"/>
          </a:p>
          <a:p>
            <a:pPr lvl="3"/>
            <a:r>
              <a:rPr lang="en-US" dirty="0" smtClean="0"/>
              <a:t>Tungsten </a:t>
            </a:r>
            <a:r>
              <a:rPr lang="en-US" dirty="0"/>
              <a:t>transport &amp; </a:t>
            </a:r>
            <a:r>
              <a:rPr lang="en-US" dirty="0" err="1"/>
              <a:t>redeposition</a:t>
            </a:r>
            <a:r>
              <a:rPr lang="en-US" dirty="0"/>
              <a:t> </a:t>
            </a:r>
            <a:r>
              <a:rPr lang="en-US" dirty="0" smtClean="0"/>
              <a:t>				(</a:t>
            </a:r>
            <a:r>
              <a:rPr lang="en-US" dirty="0"/>
              <a:t>pedestal &amp; SOL</a:t>
            </a:r>
            <a:r>
              <a:rPr lang="en-US" dirty="0" smtClean="0"/>
              <a:t>)</a:t>
            </a:r>
          </a:p>
          <a:p>
            <a:pPr marL="360000" lvl="5" indent="0">
              <a:buNone/>
            </a:pPr>
            <a:endParaRPr lang="en-US" dirty="0" smtClean="0"/>
          </a:p>
        </p:txBody>
      </p:sp>
      <p:sp>
        <p:nvSpPr>
          <p:cNvPr id="7" name="Fußzeilenplatzhalter 6"/>
          <p:cNvSpPr>
            <a:spLocks noGrp="1"/>
          </p:cNvSpPr>
          <p:nvPr>
            <p:ph type="ftr" sz="quarter" idx="11"/>
          </p:nvPr>
        </p:nvSpPr>
        <p:spPr>
          <a:xfrm>
            <a:off x="665938" y="6546849"/>
            <a:ext cx="10477499" cy="142876"/>
          </a:xfrm>
        </p:spPr>
        <p:txBody>
          <a:bodyPr/>
          <a:lstStyle/>
          <a:p>
            <a:pPr algn="l"/>
            <a:r>
              <a:rPr lang="en-US" smtClean="0"/>
              <a:t>F. Reimold - IAEA Divertor Technical Meeting 2025</a:t>
            </a:r>
            <a:endParaRPr lang="en-US"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4</a:t>
            </a:fld>
            <a:endParaRPr lang="de-DE" dirty="0"/>
          </a:p>
        </p:txBody>
      </p:sp>
      <p:sp>
        <p:nvSpPr>
          <p:cNvPr id="9" name="Titel 8"/>
          <p:cNvSpPr>
            <a:spLocks noGrp="1"/>
          </p:cNvSpPr>
          <p:nvPr>
            <p:ph type="title"/>
          </p:nvPr>
        </p:nvSpPr>
        <p:spPr/>
        <p:txBody>
          <a:bodyPr>
            <a:normAutofit/>
          </a:bodyPr>
          <a:lstStyle/>
          <a:p>
            <a:r>
              <a:rPr lang="en-US" dirty="0" smtClean="0"/>
              <a:t>Guiding questions</a:t>
            </a:r>
            <a:endParaRPr lang="de-DE" dirty="0"/>
          </a:p>
        </p:txBody>
      </p:sp>
      <p:sp>
        <p:nvSpPr>
          <p:cNvPr id="3" name="Rectangle 2"/>
          <p:cNvSpPr/>
          <p:nvPr/>
        </p:nvSpPr>
        <p:spPr>
          <a:xfrm>
            <a:off x="6096000" y="1026745"/>
            <a:ext cx="6096000" cy="1769715"/>
          </a:xfrm>
          <a:prstGeom prst="rect">
            <a:avLst/>
          </a:prstGeom>
        </p:spPr>
        <p:txBody>
          <a:bodyPr>
            <a:spAutoFit/>
          </a:bodyPr>
          <a:lstStyle/>
          <a:p>
            <a:r>
              <a:rPr lang="en-US" sz="1900" b="1" i="1" kern="600" spc="40" dirty="0" smtClean="0">
                <a:solidFill>
                  <a:srgbClr val="005555"/>
                </a:solidFill>
              </a:rPr>
              <a:t>What is required to trust scaling </a:t>
            </a:r>
            <a:r>
              <a:rPr lang="en-US" sz="1900" b="1" i="1" kern="600" spc="40" dirty="0">
                <a:solidFill>
                  <a:srgbClr val="005555"/>
                </a:solidFill>
              </a:rPr>
              <a:t>to </a:t>
            </a:r>
            <a:r>
              <a:rPr lang="en-US" sz="1900" b="1" i="1" kern="600" spc="40" dirty="0" smtClean="0">
                <a:solidFill>
                  <a:srgbClr val="005555"/>
                </a:solidFill>
              </a:rPr>
              <a:t>ITER/DEMO?</a:t>
            </a:r>
            <a:endParaRPr lang="en-US" sz="1900" b="1" i="1" kern="600" spc="40" dirty="0">
              <a:solidFill>
                <a:srgbClr val="005555"/>
              </a:solidFill>
            </a:endParaRPr>
          </a:p>
          <a:p>
            <a:pPr marL="465138" lvl="2" indent="-285750">
              <a:buFont typeface="Arial" panose="020B0604020202020204" pitchFamily="34" charset="0"/>
              <a:buChar char="•"/>
            </a:pPr>
            <a:r>
              <a:rPr lang="en-US" dirty="0"/>
              <a:t>Pedestal performance </a:t>
            </a:r>
            <a:endParaRPr lang="en-US" dirty="0" smtClean="0"/>
          </a:p>
          <a:p>
            <a:pPr marL="922338" lvl="3" indent="-285750">
              <a:buFont typeface="Symbol" panose="05050102010706020507" pitchFamily="18" charset="2"/>
              <a:buChar char="-"/>
            </a:pPr>
            <a:r>
              <a:rPr lang="en-US" dirty="0" smtClean="0"/>
              <a:t>Imp. Screening&amp; confinement (improvement)</a:t>
            </a:r>
            <a:endParaRPr lang="en-US" dirty="0"/>
          </a:p>
          <a:p>
            <a:pPr marL="465138" lvl="2" indent="-285750">
              <a:buFont typeface="Arial" panose="020B0604020202020204" pitchFamily="34" charset="0"/>
              <a:buChar char="•"/>
            </a:pPr>
            <a:r>
              <a:rPr lang="en-US" dirty="0" smtClean="0"/>
              <a:t>ELM-suppression</a:t>
            </a:r>
            <a:endParaRPr lang="en-US" dirty="0"/>
          </a:p>
          <a:p>
            <a:pPr marL="465138" lvl="2" indent="-285750">
              <a:buFont typeface="Arial" panose="020B0604020202020204" pitchFamily="34" charset="0"/>
              <a:buChar char="•"/>
            </a:pPr>
            <a:r>
              <a:rPr lang="en-US" dirty="0" smtClean="0"/>
              <a:t>SOL transport</a:t>
            </a:r>
          </a:p>
          <a:p>
            <a:pPr marL="465138" lvl="2" indent="-285750">
              <a:buFont typeface="Arial" panose="020B0604020202020204" pitchFamily="34" charset="0"/>
              <a:buChar char="•"/>
            </a:pPr>
            <a:r>
              <a:rPr lang="en-US" dirty="0" smtClean="0"/>
              <a:t>Device size scaling (JET pedestal)</a:t>
            </a:r>
          </a:p>
        </p:txBody>
      </p:sp>
      <p:sp>
        <p:nvSpPr>
          <p:cNvPr id="5" name="Rectangle 4"/>
          <p:cNvSpPr/>
          <p:nvPr/>
        </p:nvSpPr>
        <p:spPr>
          <a:xfrm>
            <a:off x="4429698" y="6320393"/>
            <a:ext cx="184731" cy="369332"/>
          </a:xfrm>
          <a:prstGeom prst="rect">
            <a:avLst/>
          </a:prstGeom>
        </p:spPr>
        <p:txBody>
          <a:bodyPr wrap="none">
            <a:spAutoFit/>
          </a:bodyPr>
          <a:lstStyle/>
          <a:p>
            <a:endParaRPr lang="de-DE" dirty="0"/>
          </a:p>
        </p:txBody>
      </p:sp>
    </p:spTree>
    <p:extLst>
      <p:ext uri="{BB962C8B-B14F-4D97-AF65-F5344CB8AC3E}">
        <p14:creationId xmlns:p14="http://schemas.microsoft.com/office/powerpoint/2010/main" val="2516221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a:xfrm>
            <a:off x="665938" y="6546849"/>
            <a:ext cx="10477499" cy="142876"/>
          </a:xfrm>
        </p:spPr>
        <p:txBody>
          <a:bodyPr/>
          <a:lstStyle/>
          <a:p>
            <a:pPr algn="l"/>
            <a:r>
              <a:rPr lang="en-US" smtClean="0"/>
              <a:t>F. Reimold - IAEA Divertor Technical Meeting 2025</a:t>
            </a:r>
            <a:endParaRPr lang="en-US"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5</a:t>
            </a:fld>
            <a:endParaRPr lang="de-DE" dirty="0"/>
          </a:p>
        </p:txBody>
      </p:sp>
      <p:sp>
        <p:nvSpPr>
          <p:cNvPr id="9" name="Titel 8"/>
          <p:cNvSpPr>
            <a:spLocks noGrp="1"/>
          </p:cNvSpPr>
          <p:nvPr>
            <p:ph type="title"/>
          </p:nvPr>
        </p:nvSpPr>
        <p:spPr/>
        <p:txBody>
          <a:bodyPr>
            <a:normAutofit/>
          </a:bodyPr>
          <a:lstStyle/>
          <a:p>
            <a:r>
              <a:rPr lang="en-US" dirty="0" smtClean="0"/>
              <a:t>Open challenges of the X-point radiator scenario</a:t>
            </a:r>
            <a:endParaRPr lang="de-DE" dirty="0"/>
          </a:p>
        </p:txBody>
      </p:sp>
      <p:pic>
        <p:nvPicPr>
          <p:cNvPr id="6" name="Picture 5"/>
          <p:cNvPicPr>
            <a:picLocks noChangeAspect="1"/>
          </p:cNvPicPr>
          <p:nvPr/>
        </p:nvPicPr>
        <p:blipFill>
          <a:blip r:embed="rId3"/>
          <a:stretch>
            <a:fillRect/>
          </a:stretch>
        </p:blipFill>
        <p:spPr>
          <a:xfrm>
            <a:off x="403492" y="1145433"/>
            <a:ext cx="6835732" cy="4442845"/>
          </a:xfrm>
          <a:prstGeom prst="rect">
            <a:avLst/>
          </a:prstGeom>
        </p:spPr>
      </p:pic>
      <p:sp>
        <p:nvSpPr>
          <p:cNvPr id="10" name="TextBox 9"/>
          <p:cNvSpPr txBox="1"/>
          <p:nvPr/>
        </p:nvSpPr>
        <p:spPr>
          <a:xfrm>
            <a:off x="7599285" y="1216241"/>
            <a:ext cx="1147750" cy="250390"/>
          </a:xfrm>
          <a:prstGeom prst="rect">
            <a:avLst/>
          </a:prstGeom>
          <a:noFill/>
        </p:spPr>
        <p:txBody>
          <a:bodyPr wrap="none" lIns="0" tIns="0" rIns="0" bIns="0" rtlCol="0" anchor="t" anchorCtr="0">
            <a:spAutoFit/>
          </a:bodyPr>
          <a:lstStyle/>
          <a:p>
            <a:pPr algn="l">
              <a:lnSpc>
                <a:spcPts val="2300"/>
              </a:lnSpc>
              <a:spcBef>
                <a:spcPts val="1150"/>
              </a:spcBef>
            </a:pPr>
            <a:r>
              <a:rPr lang="en-US" sz="1000" dirty="0" err="1" smtClean="0"/>
              <a:t>O.Pan</a:t>
            </a:r>
            <a:r>
              <a:rPr lang="en-US" sz="1000" dirty="0" smtClean="0"/>
              <a:t> NF 63 (2022)</a:t>
            </a:r>
            <a:endParaRPr lang="de-DE" sz="1000" dirty="0" err="1" smtClean="0"/>
          </a:p>
        </p:txBody>
      </p:sp>
      <p:pic>
        <p:nvPicPr>
          <p:cNvPr id="11" name="Picture 10"/>
          <p:cNvPicPr>
            <a:picLocks noChangeAspect="1"/>
          </p:cNvPicPr>
          <p:nvPr/>
        </p:nvPicPr>
        <p:blipFill>
          <a:blip r:embed="rId4"/>
          <a:stretch>
            <a:fillRect/>
          </a:stretch>
        </p:blipFill>
        <p:spPr>
          <a:xfrm>
            <a:off x="8330265" y="2691610"/>
            <a:ext cx="2225233" cy="3375953"/>
          </a:xfrm>
          <a:prstGeom prst="rect">
            <a:avLst/>
          </a:prstGeom>
        </p:spPr>
      </p:pic>
      <p:sp>
        <p:nvSpPr>
          <p:cNvPr id="12" name="TextBox 11"/>
          <p:cNvSpPr txBox="1"/>
          <p:nvPr/>
        </p:nvSpPr>
        <p:spPr>
          <a:xfrm>
            <a:off x="10264066" y="6067563"/>
            <a:ext cx="1497205" cy="294953"/>
          </a:xfrm>
          <a:prstGeom prst="rect">
            <a:avLst/>
          </a:prstGeom>
          <a:noFill/>
        </p:spPr>
        <p:txBody>
          <a:bodyPr wrap="none" lIns="0" tIns="0" rIns="0" bIns="0" rtlCol="0" anchor="t" anchorCtr="0">
            <a:spAutoFit/>
          </a:bodyPr>
          <a:lstStyle/>
          <a:p>
            <a:pPr algn="l">
              <a:lnSpc>
                <a:spcPts val="2300"/>
              </a:lnSpc>
              <a:spcBef>
                <a:spcPts val="1150"/>
              </a:spcBef>
            </a:pPr>
            <a:r>
              <a:rPr lang="en-US" sz="1000" dirty="0" smtClean="0"/>
              <a:t>M. </a:t>
            </a:r>
            <a:r>
              <a:rPr lang="en-US" sz="1000" dirty="0" err="1" smtClean="0"/>
              <a:t>Bernert</a:t>
            </a:r>
            <a:r>
              <a:rPr lang="en-US" sz="1000" dirty="0" smtClean="0"/>
              <a:t> NME 43 (2025)</a:t>
            </a:r>
            <a:endParaRPr lang="de-DE" sz="1000" dirty="0" err="1" smtClean="0"/>
          </a:p>
        </p:txBody>
      </p:sp>
    </p:spTree>
    <p:extLst>
      <p:ext uri="{BB962C8B-B14F-4D97-AF65-F5344CB8AC3E}">
        <p14:creationId xmlns:p14="http://schemas.microsoft.com/office/powerpoint/2010/main" val="40399452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8.potx" id="{D2DA0B10-2BA6-44DB-B950-CA041C561F12}" vid="{43F89877-7080-4C7C-9358-8AA6B1915611}"/>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8.potx" id="{D2DA0B10-2BA6-44DB-B950-CA041C561F12}" vid="{E15EC6A8-E453-40A4-9111-A5809108EB1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Template>
  <TotalTime>0</TotalTime>
  <Words>505</Words>
  <Application>Microsoft Office PowerPoint</Application>
  <PresentationFormat>Widescreen</PresentationFormat>
  <Paragraphs>106</Paragraphs>
  <Slides>5</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4" baseType="lpstr">
      <vt:lpstr>.SF NS Symbols Regular</vt:lpstr>
      <vt:lpstr>Arial</vt:lpstr>
      <vt:lpstr>Arial Narrow</vt:lpstr>
      <vt:lpstr>Calibri</vt:lpstr>
      <vt:lpstr>Symbol</vt:lpstr>
      <vt:lpstr>Wingdings 3</vt:lpstr>
      <vt:lpstr>W7X</vt:lpstr>
      <vt:lpstr>IPP</vt:lpstr>
      <vt:lpstr>think-cell Folie</vt:lpstr>
      <vt:lpstr>IAEA Divertor Technical Meeting Session Discussion – X-point Radiator </vt:lpstr>
      <vt:lpstr>Current Status of the X-point radiator scenarios</vt:lpstr>
      <vt:lpstr>Open challenges of the X-point radiator scenario</vt:lpstr>
      <vt:lpstr>Guiding questions</vt:lpstr>
      <vt:lpstr>Open challenges of the X-point radiator scenario</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(1/2)</dc:title>
  <dc:creator>Felix Reimold</dc:creator>
  <cp:lastModifiedBy>Felix Reimold</cp:lastModifiedBy>
  <cp:revision>609</cp:revision>
  <cp:lastPrinted>2025-06-08T16:22:23Z</cp:lastPrinted>
  <dcterms:created xsi:type="dcterms:W3CDTF">2022-06-07T07:24:32Z</dcterms:created>
  <dcterms:modified xsi:type="dcterms:W3CDTF">2025-10-29T12:50:07Z</dcterms:modified>
</cp:coreProperties>
</file>