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9" r:id="rId2"/>
    <p:sldId id="28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1"/>
    <p:restoredTop sz="94626"/>
  </p:normalViewPr>
  <p:slideViewPr>
    <p:cSldViewPr snapToGrid="0">
      <p:cViewPr varScale="1">
        <p:scale>
          <a:sx n="105" d="100"/>
          <a:sy n="105" d="100"/>
        </p:scale>
        <p:origin x="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192000" cy="914400"/>
          </a:xfrm>
          <a:prstGeom prst="rect">
            <a:avLst/>
          </a:prstGeom>
        </p:spPr>
        <p:txBody>
          <a:bodyPr/>
          <a:lstStyle>
            <a:lvl1pPr algn="ctr"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58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133929"/>
            <a:ext cx="2743200" cy="49922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33929"/>
            <a:ext cx="8026400" cy="4992234"/>
          </a:xfrm>
        </p:spPr>
        <p:txBody>
          <a:bodyPr vert="eaVert"/>
          <a:lstStyle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4422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Char char="•"/>
              <a:tabLst/>
              <a:defRPr/>
            </a:lvl1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17256"/>
            <a:ext cx="10972801" cy="4929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99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Char char="•"/>
              <a:tabLst/>
              <a:defRPr sz="2000">
                <a:solidFill>
                  <a:schemeClr val="tx1"/>
                </a:solidFill>
              </a:defRPr>
            </a:lvl1pPr>
            <a:lvl2pPr marL="800100" indent="-342900">
              <a:buFont typeface="Lucida Grande"/>
              <a:buChar char="−"/>
              <a:defRPr sz="1800">
                <a:solidFill>
                  <a:srgbClr val="000000"/>
                </a:solidFill>
              </a:defRPr>
            </a:lvl2pPr>
            <a:lvl3pPr marL="1371600" indent="-457200">
              <a:buFont typeface="Arial"/>
              <a:buChar char="•"/>
              <a:defRPr sz="1600">
                <a:solidFill>
                  <a:srgbClr val="000000"/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7813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Char char="•"/>
              <a:tabLst/>
              <a:defRPr sz="2000"/>
            </a:lvl1pPr>
            <a:lvl2pPr>
              <a:defRPr sz="1800"/>
            </a:lvl2pPr>
            <a:lvl3pPr>
              <a:defRPr sz="1600"/>
            </a:lvl3pPr>
            <a:lvl4pPr>
              <a:buClr>
                <a:schemeClr val="tx2"/>
              </a:buClr>
              <a:defRPr sz="1400"/>
            </a:lvl4pPr>
            <a:lvl5pPr>
              <a:buClr>
                <a:schemeClr val="tx2"/>
              </a:buCl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Char char="•"/>
              <a:tabLst/>
              <a:defRPr sz="2000"/>
            </a:lvl1pPr>
            <a:lvl2pPr>
              <a:defRPr sz="1800"/>
            </a:lvl2pPr>
            <a:lvl3pPr marL="1257300" indent="-342900">
              <a:buFont typeface="Arial"/>
              <a:buChar char="•"/>
              <a:defRPr lang="en-US" dirty="0" smtClean="0"/>
            </a:lvl3pPr>
            <a:lvl4pPr>
              <a:buClr>
                <a:schemeClr val="tx2"/>
              </a:buClr>
              <a:defRPr sz="1400"/>
            </a:lvl4pPr>
            <a:lvl5pPr>
              <a:buClr>
                <a:schemeClr val="tx2"/>
              </a:buCl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17256"/>
            <a:ext cx="10972800" cy="4929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1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None/>
              <a:tabLst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Char char="•"/>
              <a:tabLst/>
              <a:defRPr sz="2000"/>
            </a:lvl1pPr>
            <a:lvl2pPr>
              <a:defRPr sz="1800"/>
            </a:lvl2pPr>
            <a:lvl3pPr>
              <a:defRPr sz="1600"/>
            </a:lvl3pPr>
            <a:lvl4pPr>
              <a:buClr>
                <a:schemeClr val="tx2"/>
              </a:buClr>
              <a:defRPr sz="1400"/>
            </a:lvl4pPr>
            <a:lvl5pPr>
              <a:buClr>
                <a:schemeClr val="tx2"/>
              </a:buCl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Font typeface="Arial"/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Char char="•"/>
              <a:tabLst/>
              <a:defRPr sz="2000"/>
            </a:lvl1pPr>
            <a:lvl2pPr>
              <a:defRPr sz="1800"/>
            </a:lvl2pPr>
            <a:lvl3pPr>
              <a:defRPr sz="1600"/>
            </a:lvl3pPr>
            <a:lvl4pPr>
              <a:buClr>
                <a:schemeClr val="tx2"/>
              </a:buClr>
              <a:defRPr sz="1400"/>
            </a:lvl4pPr>
            <a:lvl5pPr>
              <a:buClr>
                <a:schemeClr val="tx2"/>
              </a:buCl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17256"/>
            <a:ext cx="10972801" cy="4929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805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17256"/>
            <a:ext cx="10972801" cy="4929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87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197430"/>
            <a:ext cx="4011084" cy="1006927"/>
          </a:xfrm>
        </p:spPr>
        <p:txBody>
          <a:bodyPr anchor="b"/>
          <a:lstStyle>
            <a:lvl1pPr algn="l">
              <a:defRPr sz="2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197429"/>
            <a:ext cx="6815667" cy="4928734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Char char="•"/>
              <a:tabLst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204357"/>
            <a:ext cx="4011084" cy="392180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550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170214"/>
            <a:ext cx="7315200" cy="3557361"/>
          </a:xfrm>
        </p:spPr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690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17256"/>
            <a:ext cx="10972801" cy="49299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owerPoint_Template_Cover_2012_white.jp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0"/>
            <a:ext cx="10972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320800"/>
            <a:ext cx="10972800" cy="475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Century gothic 20 bold</a:t>
            </a:r>
          </a:p>
          <a:p>
            <a:pPr lvl="0"/>
            <a:r>
              <a:rPr lang="en-US"/>
              <a:t>Century gothic 20 bold</a:t>
            </a:r>
          </a:p>
          <a:p>
            <a:pPr lvl="1"/>
            <a:r>
              <a:rPr lang="en-US"/>
              <a:t>Century gothic 18</a:t>
            </a:r>
          </a:p>
          <a:p>
            <a:pPr lvl="1"/>
            <a:r>
              <a:rPr lang="en-US"/>
              <a:t>Century gothic 18</a:t>
            </a:r>
          </a:p>
          <a:p>
            <a:pPr lvl="2"/>
            <a:r>
              <a:rPr lang="en-US"/>
              <a:t>Century gothic 16</a:t>
            </a:r>
          </a:p>
          <a:p>
            <a:pPr lvl="2"/>
            <a:r>
              <a:rPr lang="en-US"/>
              <a:t>Century gothic 16</a:t>
            </a:r>
          </a:p>
          <a:p>
            <a:pPr lvl="0"/>
            <a:r>
              <a:rPr lang="en-US"/>
              <a:t>Century gothic 20 bold</a:t>
            </a:r>
          </a:p>
          <a:p>
            <a:pPr lvl="0"/>
            <a:endParaRPr lang="en-US"/>
          </a:p>
          <a:p>
            <a:pPr lvl="0"/>
            <a:endParaRPr lang="en-US"/>
          </a:p>
          <a:p>
            <a:pPr lvl="2"/>
            <a:endParaRPr lang="en-US"/>
          </a:p>
          <a:p>
            <a:pPr lvl="0"/>
            <a:endParaRPr lang="en-US"/>
          </a:p>
        </p:txBody>
      </p:sp>
      <p:sp>
        <p:nvSpPr>
          <p:cNvPr id="1029" name="Rectangle 13"/>
          <p:cNvSpPr>
            <a:spLocks noChangeArrowheads="1"/>
          </p:cNvSpPr>
          <p:nvPr userDrawn="1"/>
        </p:nvSpPr>
        <p:spPr bwMode="auto">
          <a:xfrm>
            <a:off x="0" y="6484938"/>
            <a:ext cx="1117600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BDA8FE2B-1E2F-7342-912C-86ABC3A4E0A1}" type="slidenum">
              <a:rPr lang="en-US" sz="1000">
                <a:solidFill>
                  <a:srgbClr val="000090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>
              <a:solidFill>
                <a:srgbClr val="000090"/>
              </a:solidFill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950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FFFFFF"/>
          </a:solidFill>
          <a:latin typeface="+mj-lt"/>
          <a:ea typeface="ＭＳ Ｐゴシック" charset="0"/>
          <a:cs typeface="ＭＳ Ｐゴシック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Century Gothic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Century Gothic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Century Gothic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Century Gothic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Century Gothic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Century Gothic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Century Gothic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Century Gothic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sz="2000" b="1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2573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E7A298-158A-2642-9EC9-4EB67367C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4100" y="1346009"/>
            <a:ext cx="8636701" cy="4771013"/>
          </a:xfrm>
        </p:spPr>
        <p:txBody>
          <a:bodyPr/>
          <a:lstStyle/>
          <a:p>
            <a:pPr>
              <a:spcBef>
                <a:spcPts val="1080"/>
              </a:spcBef>
            </a:pPr>
            <a:r>
              <a:rPr lang="en-US" dirty="0"/>
              <a:t>Follow-up questions?</a:t>
            </a:r>
          </a:p>
          <a:p>
            <a:pPr>
              <a:spcBef>
                <a:spcPts val="1080"/>
              </a:spcBef>
            </a:pPr>
            <a:r>
              <a:rPr lang="en-US" dirty="0"/>
              <a:t>How credible are reactor divertor designs?</a:t>
            </a:r>
          </a:p>
          <a:p>
            <a:pPr lvl="1">
              <a:spcBef>
                <a:spcPts val="1080"/>
              </a:spcBef>
            </a:pPr>
            <a:r>
              <a:rPr lang="en-US" dirty="0"/>
              <a:t>Hardware constraints</a:t>
            </a:r>
          </a:p>
          <a:p>
            <a:pPr lvl="1">
              <a:spcBef>
                <a:spcPts val="1080"/>
              </a:spcBef>
            </a:pPr>
            <a:r>
              <a:rPr lang="en-US" dirty="0"/>
              <a:t>Reactor plasma scenarios</a:t>
            </a:r>
          </a:p>
          <a:p>
            <a:pPr lvl="1">
              <a:spcBef>
                <a:spcPts val="1080"/>
              </a:spcBef>
            </a:pPr>
            <a:r>
              <a:rPr lang="en-US" dirty="0"/>
              <a:t>Plasma physics of divertors</a:t>
            </a:r>
          </a:p>
          <a:p>
            <a:pPr lvl="1">
              <a:spcBef>
                <a:spcPts val="1080"/>
              </a:spcBef>
            </a:pPr>
            <a:r>
              <a:rPr lang="en-US" dirty="0"/>
              <a:t>PMI</a:t>
            </a:r>
          </a:p>
          <a:p>
            <a:pPr>
              <a:spcBef>
                <a:spcPts val="1080"/>
              </a:spcBef>
            </a:pPr>
            <a:r>
              <a:rPr lang="en-US" dirty="0"/>
              <a:t>How much advanced geometry is needed?</a:t>
            </a:r>
          </a:p>
          <a:p>
            <a:pPr lvl="1">
              <a:spcBef>
                <a:spcPts val="1080"/>
              </a:spcBef>
            </a:pPr>
            <a:r>
              <a:rPr lang="en-US" dirty="0"/>
              <a:t>What is primary driver, steady-state or control?</a:t>
            </a:r>
          </a:p>
          <a:p>
            <a:pPr>
              <a:spcBef>
                <a:spcPts val="1080"/>
              </a:spcBef>
            </a:pPr>
            <a:r>
              <a:rPr lang="en-US" dirty="0"/>
              <a:t>How much does divertor control affect divertor design</a:t>
            </a:r>
          </a:p>
          <a:p>
            <a:pPr lvl="1">
              <a:spcBef>
                <a:spcPts val="1080"/>
              </a:spcBef>
            </a:pPr>
            <a:r>
              <a:rPr lang="en-US" dirty="0"/>
              <a:t>If divertor re-attachment is eliminated, how much is divertor and overall reactor design affected? Cheaper, smaller?</a:t>
            </a:r>
          </a:p>
          <a:p>
            <a:pPr>
              <a:spcBef>
                <a:spcPts val="1080"/>
              </a:spcBef>
            </a:pPr>
            <a:r>
              <a:rPr lang="en-US" dirty="0"/>
              <a:t>Divertor design with 3D fields for ELM control</a:t>
            </a:r>
          </a:p>
          <a:p>
            <a:pPr>
              <a:spcBef>
                <a:spcPts val="1080"/>
              </a:spcBef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5DD453-4F07-E34B-930D-0F5FA72EF9CC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600" dirty="0"/>
              <a:t>Reactor Divertor Discussion</a:t>
            </a:r>
          </a:p>
        </p:txBody>
      </p:sp>
    </p:spTree>
    <p:extLst>
      <p:ext uri="{BB962C8B-B14F-4D97-AF65-F5344CB8AC3E}">
        <p14:creationId xmlns:p14="http://schemas.microsoft.com/office/powerpoint/2010/main" val="2690224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AE8C2-2699-890E-FCAC-826A8942D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B5509DB-B944-C276-1DA8-CD6B0521D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4100" y="1346009"/>
            <a:ext cx="8636701" cy="5371783"/>
          </a:xfrm>
        </p:spPr>
        <p:txBody>
          <a:bodyPr/>
          <a:lstStyle/>
          <a:p>
            <a:pPr>
              <a:spcBef>
                <a:spcPts val="1080"/>
              </a:spcBef>
            </a:pPr>
            <a:r>
              <a:rPr lang="en-US" dirty="0"/>
              <a:t>What will we learn/need from SPARC, BEST?</a:t>
            </a:r>
          </a:p>
          <a:p>
            <a:pPr>
              <a:spcBef>
                <a:spcPts val="1080"/>
              </a:spcBef>
            </a:pPr>
            <a:r>
              <a:rPr lang="en-US" dirty="0"/>
              <a:t>What issues aren’t covered in our sessions?</a:t>
            </a:r>
          </a:p>
          <a:p>
            <a:pPr lvl="1">
              <a:spcBef>
                <a:spcPts val="1080"/>
              </a:spcBef>
            </a:pPr>
            <a:r>
              <a:rPr lang="en-US" dirty="0"/>
              <a:t>3D fields</a:t>
            </a:r>
          </a:p>
          <a:p>
            <a:pPr lvl="1">
              <a:spcBef>
                <a:spcPts val="1080"/>
              </a:spcBef>
            </a:pPr>
            <a:r>
              <a:rPr lang="en-US" dirty="0"/>
              <a:t>PMI affects beyond hardware lifetime, operation, geometry, etc.</a:t>
            </a:r>
          </a:p>
          <a:p>
            <a:pPr>
              <a:spcBef>
                <a:spcPts val="1080"/>
              </a:spcBef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076880-16DB-FC38-C8A7-FC1838BEF12E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600" dirty="0"/>
              <a:t>Reactor Divertor Discussion</a:t>
            </a:r>
          </a:p>
        </p:txBody>
      </p:sp>
    </p:spTree>
    <p:extLst>
      <p:ext uri="{BB962C8B-B14F-4D97-AF65-F5344CB8AC3E}">
        <p14:creationId xmlns:p14="http://schemas.microsoft.com/office/powerpoint/2010/main" val="111336471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111</Words>
  <Application>Microsoft Macintosh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Lucida Grande</vt:lpstr>
      <vt:lpstr>2_Office Theme</vt:lpstr>
      <vt:lpstr>Reactor Divertor Discussion</vt:lpstr>
      <vt:lpstr>Reactor Divertor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Tony Leonard</dc:creator>
  <cp:lastModifiedBy>Tony Leonard</cp:lastModifiedBy>
  <cp:revision>1</cp:revision>
  <dcterms:created xsi:type="dcterms:W3CDTF">2025-10-27T10:01:34Z</dcterms:created>
  <dcterms:modified xsi:type="dcterms:W3CDTF">2025-10-27T23:07:15Z</dcterms:modified>
</cp:coreProperties>
</file>