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64" r:id="rId4"/>
    <p:sldId id="266" r:id="rId5"/>
    <p:sldId id="265" r:id="rId6"/>
    <p:sldId id="269" r:id="rId7"/>
    <p:sldId id="270" r:id="rId8"/>
    <p:sldId id="272" r:id="rId9"/>
    <p:sldId id="271" r:id="rId10"/>
    <p:sldId id="275" r:id="rId11"/>
    <p:sldId id="276" r:id="rId12"/>
    <p:sldId id="273" r:id="rId13"/>
    <p:sldId id="282" r:id="rId14"/>
    <p:sldId id="277" r:id="rId15"/>
    <p:sldId id="278" r:id="rId16"/>
    <p:sldId id="279" r:id="rId17"/>
    <p:sldId id="283" r:id="rId18"/>
    <p:sldId id="280" r:id="rId19"/>
    <p:sldId id="262" r:id="rId20"/>
    <p:sldId id="284" r:id="rId21"/>
    <p:sldId id="285" r:id="rId22"/>
  </p:sldIdLst>
  <p:sldSz cx="9144000" cy="5143500" type="screen16x9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2C1"/>
    <a:srgbClr val="E685C3"/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194" y="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252" y="7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6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>
                <a:latin typeface="+mn-lt"/>
              </a:rPr>
              <a:t>Disclaimer</a:t>
            </a:r>
            <a:r>
              <a:rPr lang="fr-FR" sz="1100" i="1" dirty="0">
                <a:latin typeface="+mn-lt"/>
              </a:rPr>
              <a:t>: The </a:t>
            </a:r>
            <a:r>
              <a:rPr lang="fr-FR" sz="1100" i="1" dirty="0" err="1">
                <a:latin typeface="+mn-lt"/>
              </a:rPr>
              <a:t>views</a:t>
            </a:r>
            <a:r>
              <a:rPr lang="fr-FR" sz="1100" i="1" dirty="0">
                <a:latin typeface="+mn-lt"/>
              </a:rPr>
              <a:t> and opinions </a:t>
            </a:r>
            <a:r>
              <a:rPr lang="fr-FR" sz="1100" i="1" dirty="0" err="1">
                <a:latin typeface="+mn-lt"/>
              </a:rPr>
              <a:t>expressed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herein</a:t>
            </a:r>
            <a:r>
              <a:rPr lang="fr-FR" sz="1100" i="1" dirty="0">
                <a:latin typeface="+mn-lt"/>
              </a:rPr>
              <a:t> do not </a:t>
            </a:r>
            <a:r>
              <a:rPr lang="fr-FR" sz="1100" i="1" dirty="0" err="1">
                <a:latin typeface="+mn-lt"/>
              </a:rPr>
              <a:t>necessarily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reflect</a:t>
            </a:r>
            <a:r>
              <a:rPr lang="fr-FR" sz="1100" i="1" dirty="0">
                <a:latin typeface="+mn-lt"/>
              </a:rPr>
              <a:t> </a:t>
            </a:r>
            <a:r>
              <a:rPr lang="fr-FR" sz="1100" i="1" dirty="0" err="1">
                <a:latin typeface="+mn-lt"/>
              </a:rPr>
              <a:t>those</a:t>
            </a:r>
            <a:r>
              <a:rPr lang="fr-FR" sz="1100" i="1" dirty="0">
                <a:latin typeface="+mn-lt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1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+mj-lt"/>
              </a:rPr>
              <a:t>IAEA 5</a:t>
            </a:r>
            <a:r>
              <a:rPr lang="en-GB" sz="800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GB" sz="800" dirty="0">
                <a:solidFill>
                  <a:schemeClr val="tx1"/>
                </a:solidFill>
                <a:latin typeface="+mj-lt"/>
              </a:rPr>
              <a:t> TM Divertor Concepts, Vienna, Oct 29 </a:t>
            </a:r>
          </a:p>
          <a:p>
            <a:pPr algn="ctr">
              <a:spcBef>
                <a:spcPct val="50000"/>
              </a:spcBef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2025, ITER Organization</a:t>
            </a:r>
            <a:r>
              <a:rPr lang="en-GB" sz="800" dirty="0">
                <a:solidFill>
                  <a:schemeClr val="tx1"/>
                </a:solidFill>
                <a:latin typeface="+mj-lt"/>
              </a:rPr>
              <a:t>	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788000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>
                <a:latin typeface="+mj-lt"/>
              </a:rPr>
              <a:t>IDM</a:t>
            </a:r>
            <a:r>
              <a:rPr lang="en-US" sz="800" baseline="0" dirty="0">
                <a:latin typeface="+mj-lt"/>
              </a:rPr>
              <a:t> UID: F77LE8 </a:t>
            </a:r>
            <a:endParaRPr lang="en-GB" sz="800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627534"/>
            <a:ext cx="7772400" cy="857250"/>
          </a:xfrm>
        </p:spPr>
        <p:txBody>
          <a:bodyPr/>
          <a:lstStyle/>
          <a:p>
            <a:r>
              <a:rPr lang="en-US" dirty="0"/>
              <a:t>Progress towards JINTRAC integrated modelling of X-point radiators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79662"/>
            <a:ext cx="9036496" cy="2736304"/>
          </a:xfrm>
        </p:spPr>
        <p:txBody>
          <a:bodyPr/>
          <a:lstStyle/>
          <a:p>
            <a:r>
              <a:rPr lang="en-US" dirty="0"/>
              <a:t>S.Q. Korving</a:t>
            </a:r>
            <a:r>
              <a:rPr lang="en-US" baseline="30000" dirty="0"/>
              <a:t>1</a:t>
            </a:r>
            <a:r>
              <a:rPr lang="en-US" dirty="0"/>
              <a:t>, A. Loarte</a:t>
            </a:r>
            <a:r>
              <a:rPr lang="en-US" baseline="30000" dirty="0"/>
              <a:t>1</a:t>
            </a:r>
            <a:r>
              <a:rPr lang="en-US" dirty="0"/>
              <a:t>, A. Pshenov</a:t>
            </a:r>
            <a:r>
              <a:rPr lang="en-US" baseline="30000" dirty="0"/>
              <a:t>1</a:t>
            </a:r>
            <a:r>
              <a:rPr lang="en-US" dirty="0"/>
              <a:t>, F. Köchl</a:t>
            </a:r>
            <a:r>
              <a:rPr lang="en-US" baseline="30000" dirty="0"/>
              <a:t>1</a:t>
            </a:r>
            <a:r>
              <a:rPr lang="en-US" dirty="0"/>
              <a:t>, M. Bernert</a:t>
            </a:r>
            <a:r>
              <a:rPr lang="en-US" baseline="30000" dirty="0"/>
              <a:t>2</a:t>
            </a:r>
            <a:r>
              <a:rPr lang="en-US" dirty="0"/>
              <a:t>, O. Pan</a:t>
            </a:r>
            <a:r>
              <a:rPr lang="en-US" baseline="30000" dirty="0"/>
              <a:t>2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R.A. Pitts</a:t>
            </a:r>
            <a:r>
              <a:rPr lang="en-US" baseline="30000" dirty="0"/>
              <a:t>1</a:t>
            </a:r>
            <a:r>
              <a:rPr lang="en-US" dirty="0"/>
              <a:t>, R. Futtersack</a:t>
            </a:r>
            <a:r>
              <a:rPr lang="en-US" baseline="30000" dirty="0"/>
              <a:t>3</a:t>
            </a:r>
            <a:r>
              <a:rPr lang="en-US" dirty="0"/>
              <a:t>, S.D. Pinches</a:t>
            </a:r>
            <a:r>
              <a:rPr lang="en-US" baseline="30000" dirty="0"/>
              <a:t>1</a:t>
            </a:r>
            <a:r>
              <a:rPr lang="en-US" dirty="0"/>
              <a:t>, S. Wiesen</a:t>
            </a:r>
            <a:r>
              <a:rPr lang="en-US" baseline="30000" dirty="0"/>
              <a:t>4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ASDEX Upgrade team, WPTE team.</a:t>
            </a:r>
          </a:p>
          <a:p>
            <a:r>
              <a:rPr lang="en-US" sz="1400" i="1" baseline="30000" dirty="0"/>
              <a:t>1 </a:t>
            </a:r>
            <a:r>
              <a:rPr lang="en-US" sz="1400" i="1" dirty="0"/>
              <a:t>ITER Organization, </a:t>
            </a:r>
            <a:r>
              <a:rPr lang="en-US" sz="1400" i="1" baseline="30000" dirty="0"/>
              <a:t>2</a:t>
            </a:r>
            <a:r>
              <a:rPr lang="en-US" sz="1400" i="1" dirty="0"/>
              <a:t>Max-Planch-institute fur </a:t>
            </a:r>
            <a:r>
              <a:rPr lang="en-US" sz="1400" i="1" dirty="0" err="1"/>
              <a:t>Plasmaphysik</a:t>
            </a:r>
            <a:r>
              <a:rPr lang="en-US" sz="1400" i="1" dirty="0"/>
              <a:t>,</a:t>
            </a:r>
            <a:r>
              <a:rPr lang="en-US" sz="1400" i="1" baseline="30000" dirty="0"/>
              <a:t> 3</a:t>
            </a:r>
            <a:r>
              <a:rPr lang="en-US" sz="1400" i="1" dirty="0"/>
              <a:t>CCFE, </a:t>
            </a:r>
            <a:r>
              <a:rPr lang="en-US" sz="1400" i="1" baseline="30000" dirty="0"/>
              <a:t>4</a:t>
            </a:r>
            <a:r>
              <a:rPr lang="en-US" sz="1400" i="1" dirty="0"/>
              <a:t>DIFFER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F6430A2-6554-526C-1A1C-B5A40808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01" y="3220476"/>
            <a:ext cx="1741975" cy="4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BB7F9-5EA0-104A-E367-2DA9A864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74" y="3795886"/>
            <a:ext cx="2225335" cy="6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ser registration | MPI for Plasma Physics (IPP)">
            <a:extLst>
              <a:ext uri="{FF2B5EF4-FFF2-40B4-BE49-F238E27FC236}">
                <a16:creationId xmlns:a16="http://schemas.microsoft.com/office/drawing/2014/main" id="{B20B143F-AD8B-6828-BA29-94D9EB61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58" y="3687695"/>
            <a:ext cx="2749342" cy="8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CFE - Culham Centre for Fusion Energ | EUDAT">
            <a:extLst>
              <a:ext uri="{FF2B5EF4-FFF2-40B4-BE49-F238E27FC236}">
                <a16:creationId xmlns:a16="http://schemas.microsoft.com/office/drawing/2014/main" id="{855C8716-AD93-7C5C-D95A-15A275D7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4" b="22827"/>
          <a:stretch/>
        </p:blipFill>
        <p:spPr bwMode="auto">
          <a:xfrm>
            <a:off x="3925978" y="3216243"/>
            <a:ext cx="1510118" cy="5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243E561-E916-393C-73D5-870A0EF8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06854"/>
            <a:ext cx="1159286" cy="5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4E625B5-2C62-044D-05AC-C04DE0A2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4059"/>
            <a:ext cx="868763" cy="5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23E12-1AB6-A3A7-BBFA-D5566B9ADAD7}"/>
              </a:ext>
            </a:extLst>
          </p:cNvPr>
          <p:cNvSpPr txBox="1"/>
          <p:nvPr/>
        </p:nvSpPr>
        <p:spPr>
          <a:xfrm>
            <a:off x="107504" y="4487709"/>
            <a:ext cx="9001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+mn-lt"/>
              </a:rPr>
              <a:t>Disclaimer: The views and opinions expressed herein do no necessarily reflect those of the ITER Organization, European Union or the European Commission </a:t>
            </a:r>
            <a:endParaRPr lang="en-GB" sz="1000" i="1" dirty="0" err="1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AB35-F33E-3639-7652-91AF02C9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F248-79FC-F4C7-93A9-65D8F9D7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-164554"/>
            <a:ext cx="8001000" cy="685800"/>
          </a:xfrm>
        </p:spPr>
        <p:txBody>
          <a:bodyPr/>
          <a:lstStyle/>
          <a:p>
            <a:r>
              <a:rPr lang="en-US" dirty="0"/>
              <a:t>ITER 15MA XPR – SOLPS-ITER w/ drifts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B8D4-A74C-7407-DC4F-66A0F2AB2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3236"/>
            <a:ext cx="8001000" cy="1575548"/>
          </a:xfrm>
        </p:spPr>
        <p:txBody>
          <a:bodyPr/>
          <a:lstStyle/>
          <a:p>
            <a:r>
              <a:rPr lang="en-US" sz="1800" dirty="0"/>
              <a:t>First ITER XPR by Poletaeva et al. NF, 2024</a:t>
            </a:r>
            <a:endParaRPr lang="en-US" sz="1400" dirty="0"/>
          </a:p>
          <a:p>
            <a:pPr lvl="1"/>
            <a:r>
              <a:rPr lang="en-US" sz="1600" dirty="0"/>
              <a:t>Shows an XPR regime can exists, explores driving mechanisms of XPR location</a:t>
            </a:r>
          </a:p>
          <a:p>
            <a:pPr lvl="1"/>
            <a:r>
              <a:rPr lang="en-US" sz="1600" dirty="0"/>
              <a:t>Deep XPR, Fixed core BCs, high Zeff</a:t>
            </a:r>
          </a:p>
          <a:p>
            <a:pPr lvl="1"/>
            <a:r>
              <a:rPr lang="en-US" sz="1600" dirty="0"/>
              <a:t>Needed 150MW input power to stabilize XPR.</a:t>
            </a:r>
          </a:p>
          <a:p>
            <a:pPr lvl="1"/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2B75E-9FEF-A55E-E685-9FCFEC0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30" y="2020774"/>
            <a:ext cx="2654706" cy="2746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1AA43-1B21-6450-6220-E64B894BE567}"/>
              </a:ext>
            </a:extLst>
          </p:cNvPr>
          <p:cNvSpPr txBox="1"/>
          <p:nvPr/>
        </p:nvSpPr>
        <p:spPr>
          <a:xfrm>
            <a:off x="7154335" y="192765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+mn-lt"/>
              </a:rPr>
              <a:t>Poletaeva et al. NF, 2024</a:t>
            </a:r>
            <a:endParaRPr lang="en-GB" sz="1200" i="1" dirty="0" err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D78D9-E977-17F4-7ACD-69993097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71"/>
          <a:stretch>
            <a:fillRect/>
          </a:stretch>
        </p:blipFill>
        <p:spPr>
          <a:xfrm>
            <a:off x="3111954" y="1916077"/>
            <a:ext cx="2860991" cy="28393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70560E-5A86-B5A8-7752-503C656D2A10}"/>
                  </a:ext>
                </a:extLst>
              </p:cNvPr>
              <p:cNvSpPr txBox="1"/>
              <p:nvPr/>
            </p:nvSpPr>
            <p:spPr>
              <a:xfrm>
                <a:off x="5828929" y="2066286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70560E-5A86-B5A8-7752-503C656D2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929" y="2066286"/>
                <a:ext cx="59829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51CDB6-51DD-AB6D-AC70-4F91D50F4ED6}"/>
                  </a:ext>
                </a:extLst>
              </p:cNvPr>
              <p:cNvSpPr txBox="1"/>
              <p:nvPr/>
            </p:nvSpPr>
            <p:spPr>
              <a:xfrm>
                <a:off x="5828929" y="2639936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51CDB6-51DD-AB6D-AC70-4F91D50F4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929" y="2639936"/>
                <a:ext cx="59829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68A73C-D751-5634-EE76-871623CBCB89}"/>
                  </a:ext>
                </a:extLst>
              </p:cNvPr>
              <p:cNvSpPr txBox="1"/>
              <p:nvPr/>
            </p:nvSpPr>
            <p:spPr>
              <a:xfrm>
                <a:off x="5828929" y="3176898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68A73C-D751-5634-EE76-871623CB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929" y="3176898"/>
                <a:ext cx="598290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E2876F-0A70-5BD6-66A2-EAAA389B5FBA}"/>
                  </a:ext>
                </a:extLst>
              </p:cNvPr>
              <p:cNvSpPr txBox="1"/>
              <p:nvPr/>
            </p:nvSpPr>
            <p:spPr>
              <a:xfrm>
                <a:off x="5828929" y="3713860"/>
                <a:ext cx="598290" cy="279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E2876F-0A70-5BD6-66A2-EAAA389B5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929" y="3713860"/>
                <a:ext cx="598290" cy="2791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956CDE-17C8-2FE2-9E5F-E0A8A4B12A96}"/>
                  </a:ext>
                </a:extLst>
              </p:cNvPr>
              <p:cNvSpPr txBox="1"/>
              <p:nvPr/>
            </p:nvSpPr>
            <p:spPr>
              <a:xfrm>
                <a:off x="5843271" y="4249862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956CDE-17C8-2FE2-9E5F-E0A8A4B12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71" y="4249862"/>
                <a:ext cx="59829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4C75DB-3C9A-07D2-48AE-2AFE05F829F6}"/>
              </a:ext>
            </a:extLst>
          </p:cNvPr>
          <p:cNvCxnSpPr/>
          <p:nvPr/>
        </p:nvCxnSpPr>
        <p:spPr bwMode="auto">
          <a:xfrm>
            <a:off x="5128531" y="2420278"/>
            <a:ext cx="360040" cy="296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750267-3483-84B2-8C57-AED79A31F7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456"/>
          <a:stretch>
            <a:fillRect/>
          </a:stretch>
        </p:blipFill>
        <p:spPr>
          <a:xfrm>
            <a:off x="13381" y="1962667"/>
            <a:ext cx="2860991" cy="28136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30651-7F09-EC14-BF1D-A7C431E5244F}"/>
                  </a:ext>
                </a:extLst>
              </p:cNvPr>
              <p:cNvSpPr txBox="1"/>
              <p:nvPr/>
            </p:nvSpPr>
            <p:spPr>
              <a:xfrm>
                <a:off x="2738251" y="2143279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30651-7F09-EC14-BF1D-A7C431E5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251" y="2143279"/>
                <a:ext cx="59829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7DB6AB-80AD-891F-7E71-915C7B857F59}"/>
                  </a:ext>
                </a:extLst>
              </p:cNvPr>
              <p:cNvSpPr txBox="1"/>
              <p:nvPr/>
            </p:nvSpPr>
            <p:spPr>
              <a:xfrm>
                <a:off x="2690603" y="2853034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7DB6AB-80AD-891F-7E71-915C7B857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603" y="2853034"/>
                <a:ext cx="59829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75EB9D-5564-F048-4609-0F8336C5DD09}"/>
                  </a:ext>
                </a:extLst>
              </p:cNvPr>
              <p:cNvSpPr txBox="1"/>
              <p:nvPr/>
            </p:nvSpPr>
            <p:spPr>
              <a:xfrm>
                <a:off x="2690603" y="3576418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75EB9D-5564-F048-4609-0F8336C5D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603" y="3576418"/>
                <a:ext cx="59829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BA51EE-A567-FEC7-ED18-622ADCED30B7}"/>
                  </a:ext>
                </a:extLst>
              </p:cNvPr>
              <p:cNvSpPr txBox="1"/>
              <p:nvPr/>
            </p:nvSpPr>
            <p:spPr>
              <a:xfrm>
                <a:off x="2702440" y="4249861"/>
                <a:ext cx="5982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BA51EE-A567-FEC7-ED18-622ADCED3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440" y="4249861"/>
                <a:ext cx="598290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6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EF2E-11C4-AAD7-AB96-254153E8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58204"/>
            <a:ext cx="8001000" cy="685800"/>
          </a:xfrm>
        </p:spPr>
        <p:txBody>
          <a:bodyPr/>
          <a:lstStyle/>
          <a:p>
            <a:r>
              <a:rPr lang="en-US" dirty="0"/>
              <a:t>ITER 15MA XPR – EDGE2D w/o drifts</a:t>
            </a:r>
            <a:endParaRPr lang="en-GB" dirty="0"/>
          </a:p>
        </p:txBody>
      </p:sp>
      <p:pic>
        <p:nvPicPr>
          <p:cNvPr id="7" name="Picture 6" descr="A diagram of a plane&#10;&#10;AI-generated content may be incorrect.">
            <a:extLst>
              <a:ext uri="{FF2B5EF4-FFF2-40B4-BE49-F238E27FC236}">
                <a16:creationId xmlns:a16="http://schemas.microsoft.com/office/drawing/2014/main" id="{E745E407-5F15-EF83-095C-BA8C209C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0" b="28300"/>
          <a:stretch>
            <a:fillRect/>
          </a:stretch>
        </p:blipFill>
        <p:spPr>
          <a:xfrm>
            <a:off x="3164926" y="2341159"/>
            <a:ext cx="2604629" cy="2366032"/>
          </a:xfrm>
          <a:prstGeom prst="rect">
            <a:avLst/>
          </a:prstGeom>
        </p:spPr>
      </p:pic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6BED2EAE-6935-1B1B-0C30-26A501F3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0" b="28724"/>
          <a:stretch>
            <a:fillRect/>
          </a:stretch>
        </p:blipFill>
        <p:spPr>
          <a:xfrm>
            <a:off x="272815" y="2365958"/>
            <a:ext cx="2722012" cy="2366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41C66C-EED5-B356-7644-0A8C9305EC0A}"/>
                  </a:ext>
                </a:extLst>
              </p:cNvPr>
              <p:cNvSpPr txBox="1"/>
              <p:nvPr/>
            </p:nvSpPr>
            <p:spPr>
              <a:xfrm>
                <a:off x="1619672" y="2101295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>
                  <a:latin typeface="+mn-lt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41C66C-EED5-B356-7644-0A8C9305E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101295"/>
                <a:ext cx="720080" cy="276999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942370-F518-E782-5CA9-03ABF5E2525D}"/>
                  </a:ext>
                </a:extLst>
              </p:cNvPr>
              <p:cNvSpPr txBox="1"/>
              <p:nvPr/>
            </p:nvSpPr>
            <p:spPr>
              <a:xfrm>
                <a:off x="3954097" y="2077033"/>
                <a:ext cx="1314990" cy="288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𝑁𝑒</m:t>
                          </m:r>
                        </m:sub>
                      </m:sSub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MW</m:t>
                      </m:r>
                      <m:sSup>
                        <m:sSupPr>
                          <m:ctrlPr>
                            <a:rPr lang="en-US" sz="1200" b="0" i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>
                  <a:latin typeface="+mn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942370-F518-E782-5CA9-03ABF5E2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097" y="2077033"/>
                <a:ext cx="1314990" cy="288925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E86548-4E48-C10B-0ADE-46E2A668C140}"/>
                  </a:ext>
                </a:extLst>
              </p:cNvPr>
              <p:cNvSpPr txBox="1"/>
              <p:nvPr/>
            </p:nvSpPr>
            <p:spPr>
              <a:xfrm>
                <a:off x="7205849" y="2094969"/>
                <a:ext cx="1080120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GB" sz="1200" dirty="0">
                    <a:latin typeface="+mn-lt"/>
                  </a:rPr>
                  <a:t> on MP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E86548-4E48-C10B-0ADE-46E2A668C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49" y="2094969"/>
                <a:ext cx="1080120" cy="291811"/>
              </a:xfrm>
              <a:prstGeom prst="rect">
                <a:avLst/>
              </a:prstGeom>
              <a:blipFill>
                <a:blip r:embed="rId6"/>
                <a:stretch>
                  <a:fillRect t="-4167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F8B97A-1C7E-7B6B-D23D-499CB5C682D3}"/>
                  </a:ext>
                </a:extLst>
              </p:cNvPr>
              <p:cNvSpPr txBox="1"/>
              <p:nvPr/>
            </p:nvSpPr>
            <p:spPr>
              <a:xfrm>
                <a:off x="747464" y="551180"/>
                <a:ext cx="7056784" cy="158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n-lt"/>
                  </a:rPr>
                  <a:t>Flux-driven boundary condition in preparation of integrated modeling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n-lt"/>
                  </a:rPr>
                  <a:t>Time-dependent approach, careful buildup, not to overshoot Ne content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n-lt"/>
                  </a:rPr>
                  <a:t>Stable EDGE2D XPR with Neon seeding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n-lt"/>
                  </a:rPr>
                  <a:t>100MW input power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 81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lang="en-GB" sz="1600" dirty="0">
                  <a:latin typeface="+mn-lt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Access and stabilization at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GB" sz="1600" dirty="0">
                  <a:latin typeface="+mn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F8B97A-1C7E-7B6B-D23D-499CB5C68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64" y="551180"/>
                <a:ext cx="7056784" cy="1589409"/>
              </a:xfrm>
              <a:prstGeom prst="rect">
                <a:avLst/>
              </a:prstGeom>
              <a:blipFill>
                <a:blip r:embed="rId7"/>
                <a:stretch>
                  <a:fillRect l="-346" t="-1149" b="-26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AA6A5E6-586F-6616-3A56-53BDCE784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276" y="2381635"/>
            <a:ext cx="2604629" cy="228508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41CA0A-9234-6D0D-3512-AC786EB7B218}"/>
              </a:ext>
            </a:extLst>
          </p:cNvPr>
          <p:cNvCxnSpPr/>
          <p:nvPr/>
        </p:nvCxnSpPr>
        <p:spPr bwMode="auto">
          <a:xfrm flipH="1">
            <a:off x="4535820" y="3033360"/>
            <a:ext cx="186534" cy="342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6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1465-D0E2-2882-E7B5-772AC47A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-164554"/>
            <a:ext cx="8001000" cy="685800"/>
          </a:xfrm>
        </p:spPr>
        <p:txBody>
          <a:bodyPr/>
          <a:lstStyle/>
          <a:p>
            <a:r>
              <a:rPr lang="en-US" dirty="0"/>
              <a:t>ITER 15MA XPR - EDGE2D w/o drifts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0CCB83-838F-8242-9236-2257C4802F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960" y="679157"/>
                <a:ext cx="3939131" cy="2131498"/>
              </a:xfrm>
            </p:spPr>
            <p:txBody>
              <a:bodyPr/>
              <a:lstStyle/>
              <a:p>
                <a:r>
                  <a:rPr lang="en-US" sz="1800" dirty="0"/>
                  <a:t>Indication on </a:t>
                </a:r>
                <a:r>
                  <a:rPr lang="en-US" sz="1800" dirty="0" err="1"/>
                  <a:t>subdivertor</a:t>
                </a:r>
                <a:r>
                  <a:rPr lang="en-US" sz="1800" dirty="0"/>
                  <a:t> pressure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GB" sz="1400" dirty="0"/>
                  <a:t> 7 Pa</a:t>
                </a:r>
              </a:p>
              <a:p>
                <a:pPr lvl="1" algn="l"/>
                <a:r>
                  <a:rPr lang="en-GB" sz="1400" dirty="0"/>
                  <a:t>no n-n collision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0CCB83-838F-8242-9236-2257C4802F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960" y="679157"/>
                <a:ext cx="3939131" cy="2131498"/>
              </a:xfrm>
              <a:blipFill>
                <a:blip r:embed="rId2"/>
                <a:stretch>
                  <a:fillRect l="-1084" t="-1429" r="-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A4C0D82-A600-DA7C-243A-996FF294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512" y="1314450"/>
            <a:ext cx="1972669" cy="3075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C2005-C94D-F068-8C82-AB7A5B209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1" y="1314450"/>
            <a:ext cx="109381" cy="307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7F6B51-1346-2E09-82DA-6F12508E7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800" y="1314450"/>
            <a:ext cx="2063626" cy="3075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61A73-ECBA-0706-07FA-B0CEF043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426" y="1314450"/>
            <a:ext cx="109381" cy="3075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2517E1-FB4C-C627-2E5C-1B0C2FE6A031}"/>
              </a:ext>
            </a:extLst>
          </p:cNvPr>
          <p:cNvSpPr txBox="1"/>
          <p:nvPr/>
        </p:nvSpPr>
        <p:spPr>
          <a:xfrm>
            <a:off x="6093189" y="1635646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4</a:t>
            </a:r>
            <a:endParaRPr lang="en-GB" sz="1200" dirty="0" err="1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7EE30-14F4-5D23-EC19-FA3CA6F9EFF5}"/>
              </a:ext>
            </a:extLst>
          </p:cNvPr>
          <p:cNvSpPr txBox="1"/>
          <p:nvPr/>
        </p:nvSpPr>
        <p:spPr>
          <a:xfrm>
            <a:off x="6064736" y="3207257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1.6</a:t>
            </a:r>
            <a:endParaRPr lang="en-GB" sz="1200" dirty="0" err="1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260FCC-275B-1BA8-4A95-39DB13674833}"/>
              </a:ext>
            </a:extLst>
          </p:cNvPr>
          <p:cNvSpPr txBox="1"/>
          <p:nvPr/>
        </p:nvSpPr>
        <p:spPr>
          <a:xfrm>
            <a:off x="6064736" y="3723878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0.8</a:t>
            </a:r>
            <a:endParaRPr lang="en-GB" sz="1200" dirty="0" err="1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AEF1B-558A-06A0-47E5-45FAE0CB09EE}"/>
              </a:ext>
            </a:extLst>
          </p:cNvPr>
          <p:cNvSpPr txBox="1"/>
          <p:nvPr/>
        </p:nvSpPr>
        <p:spPr>
          <a:xfrm>
            <a:off x="6075871" y="2666639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2.4</a:t>
            </a:r>
            <a:endParaRPr lang="en-GB" sz="1200" dirty="0" err="1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C3CDF-6700-4C50-3776-8985D35A1F88}"/>
              </a:ext>
            </a:extLst>
          </p:cNvPr>
          <p:cNvSpPr txBox="1"/>
          <p:nvPr/>
        </p:nvSpPr>
        <p:spPr>
          <a:xfrm>
            <a:off x="6065469" y="2181230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3.2</a:t>
            </a:r>
            <a:endParaRPr lang="en-GB" sz="1200" dirty="0" err="1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A935F-5FBC-F9DF-A5BC-FBB5D38CD633}"/>
              </a:ext>
            </a:extLst>
          </p:cNvPr>
          <p:cNvSpPr txBox="1"/>
          <p:nvPr/>
        </p:nvSpPr>
        <p:spPr>
          <a:xfrm>
            <a:off x="6092140" y="1131590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4.8</a:t>
            </a:r>
            <a:endParaRPr lang="en-GB" sz="1200" dirty="0" err="1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933E0E-5858-52DD-545D-99418C9FAC8A}"/>
              </a:ext>
            </a:extLst>
          </p:cNvPr>
          <p:cNvSpPr txBox="1"/>
          <p:nvPr/>
        </p:nvSpPr>
        <p:spPr>
          <a:xfrm>
            <a:off x="8790947" y="1664246"/>
            <a:ext cx="40085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96</a:t>
            </a:r>
            <a:endParaRPr lang="en-GB" sz="1200" dirty="0" err="1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A48CA-1415-F32C-C26D-AE718783A579}"/>
              </a:ext>
            </a:extLst>
          </p:cNvPr>
          <p:cNvSpPr txBox="1"/>
          <p:nvPr/>
        </p:nvSpPr>
        <p:spPr>
          <a:xfrm>
            <a:off x="6104982" y="897651"/>
            <a:ext cx="50405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Pa</a:t>
            </a:r>
            <a:endParaRPr lang="en-GB" sz="1200" dirty="0" err="1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15781-B7F9-0DB6-7F6D-FA5D9EE67879}"/>
              </a:ext>
            </a:extLst>
          </p:cNvPr>
          <p:cNvSpPr txBox="1"/>
          <p:nvPr/>
        </p:nvSpPr>
        <p:spPr>
          <a:xfrm>
            <a:off x="8765061" y="3731508"/>
            <a:ext cx="40085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32</a:t>
            </a:r>
            <a:endParaRPr lang="en-GB" sz="1200" dirty="0" err="1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FB33D-36F1-70FC-55D6-A9D35404E326}"/>
              </a:ext>
            </a:extLst>
          </p:cNvPr>
          <p:cNvSpPr txBox="1"/>
          <p:nvPr/>
        </p:nvSpPr>
        <p:spPr>
          <a:xfrm>
            <a:off x="8743143" y="2522974"/>
            <a:ext cx="40085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64</a:t>
            </a:r>
            <a:endParaRPr lang="en-GB" sz="1200" dirty="0" err="1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26578E-9815-E18B-6EA7-3B2935C919DE}"/>
                  </a:ext>
                </a:extLst>
              </p:cNvPr>
              <p:cNvSpPr txBox="1"/>
              <p:nvPr/>
            </p:nvSpPr>
            <p:spPr>
              <a:xfrm>
                <a:off x="4565374" y="982705"/>
                <a:ext cx="938943" cy="359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600" dirty="0" err="1">
                  <a:latin typeface="+mn-lt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26578E-9815-E18B-6EA7-3B2935C91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374" y="982705"/>
                <a:ext cx="938943" cy="359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B46EBE-1911-3E93-0908-BDEF443136CD}"/>
                  </a:ext>
                </a:extLst>
              </p:cNvPr>
              <p:cNvSpPr txBox="1"/>
              <p:nvPr/>
            </p:nvSpPr>
            <p:spPr>
              <a:xfrm>
                <a:off x="7315370" y="984100"/>
                <a:ext cx="9389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600" dirty="0" err="1">
                  <a:latin typeface="+mn-lt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B46EBE-1911-3E93-0908-BDEF44313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370" y="984100"/>
                <a:ext cx="938943" cy="338554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985E64D-DE9B-FEB1-046F-57678142A4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88" b="11704"/>
          <a:stretch>
            <a:fillRect/>
          </a:stretch>
        </p:blipFill>
        <p:spPr>
          <a:xfrm>
            <a:off x="202962" y="2438990"/>
            <a:ext cx="3000886" cy="21287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B9EE73-28C0-3610-8C4B-69276BD50FFB}"/>
              </a:ext>
            </a:extLst>
          </p:cNvPr>
          <p:cNvSpPr txBox="1"/>
          <p:nvPr/>
        </p:nvSpPr>
        <p:spPr>
          <a:xfrm>
            <a:off x="979596" y="219418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SOPS-ITER</a:t>
            </a:r>
            <a:endParaRPr lang="en-GB" sz="1200" b="1" dirty="0" err="1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AC1959-70C0-A434-A31C-FC92070112FD}"/>
              </a:ext>
            </a:extLst>
          </p:cNvPr>
          <p:cNvSpPr txBox="1"/>
          <p:nvPr/>
        </p:nvSpPr>
        <p:spPr>
          <a:xfrm>
            <a:off x="186580" y="4492521"/>
            <a:ext cx="2812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+mn-lt"/>
              </a:rPr>
              <a:t>Courtesy of A. Poletaeva</a:t>
            </a:r>
            <a:endParaRPr lang="en-GB" sz="1200" i="1" dirty="0" err="1">
              <a:latin typeface="+mn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AC9C4B-29DD-F010-CD17-959A9504FA33}"/>
              </a:ext>
            </a:extLst>
          </p:cNvPr>
          <p:cNvCxnSpPr/>
          <p:nvPr/>
        </p:nvCxnSpPr>
        <p:spPr bwMode="auto">
          <a:xfrm flipV="1">
            <a:off x="899592" y="4083918"/>
            <a:ext cx="936104" cy="206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0F0F39-E004-2B19-922C-74F79CD01873}"/>
                  </a:ext>
                </a:extLst>
              </p:cNvPr>
              <p:cNvSpPr txBox="1"/>
              <p:nvPr/>
            </p:nvSpPr>
            <p:spPr>
              <a:xfrm>
                <a:off x="1866966" y="3915382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~6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0F0F39-E004-2B19-922C-74F79CD01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66" y="3915382"/>
                <a:ext cx="576064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8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413E-4567-0B3B-C14C-7C4543CD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420BC95-21F5-542C-4F39-95E1FD6D4869}"/>
              </a:ext>
            </a:extLst>
          </p:cNvPr>
          <p:cNvSpPr txBox="1"/>
          <p:nvPr/>
        </p:nvSpPr>
        <p:spPr>
          <a:xfrm>
            <a:off x="323528" y="753426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Simplest implementing modeling approach, use EDGE2D parameters as inputs for JETTO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Then run JETTO standalone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Try several heating schemes and transport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Could such a scenario be at least stable?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Perhaps an indication on the worst-case scenario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E154E-A0F1-7BE6-8015-6053B39C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-164554"/>
            <a:ext cx="8001000" cy="685800"/>
          </a:xfrm>
        </p:spPr>
        <p:txBody>
          <a:bodyPr/>
          <a:lstStyle/>
          <a:p>
            <a:r>
              <a:rPr lang="en-US" dirty="0"/>
              <a:t>ITER 15MA XPR - JETTO</a:t>
            </a:r>
            <a:endParaRPr lang="en-GB" dirty="0"/>
          </a:p>
        </p:txBody>
      </p:sp>
      <p:pic>
        <p:nvPicPr>
          <p:cNvPr id="5" name="Content Placeholder 4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EECB05D7-0A16-F3A8-ED5D-31CFBEEA6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33457" r="89637" b="44744"/>
          <a:stretch>
            <a:fillRect/>
          </a:stretch>
        </p:blipFill>
        <p:spPr bwMode="auto">
          <a:xfrm>
            <a:off x="6518058" y="1271224"/>
            <a:ext cx="324036" cy="114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7B978A25-8547-A957-6E18-07EC42B66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3" t="54265" b="3481"/>
          <a:stretch>
            <a:fillRect/>
          </a:stretch>
        </p:blipFill>
        <p:spPr bwMode="auto">
          <a:xfrm>
            <a:off x="1864265" y="2571750"/>
            <a:ext cx="2537985" cy="18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2D5129B0-4617-E2C3-8F5A-2EFCAA0D7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5" t="2106" r="25147" b="65627"/>
          <a:stretch>
            <a:fillRect/>
          </a:stretch>
        </p:blipFill>
        <p:spPr>
          <a:xfrm>
            <a:off x="4494415" y="2486554"/>
            <a:ext cx="2741881" cy="199129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4D0DC-FA9E-895C-7E83-F20EF159FB26}"/>
                  </a:ext>
                </a:extLst>
              </p:cNvPr>
              <p:cNvSpPr txBox="1"/>
              <p:nvPr/>
            </p:nvSpPr>
            <p:spPr>
              <a:xfrm>
                <a:off x="5445213" y="2423057"/>
                <a:ext cx="648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𝐹𝑢𝑠𝑖𝑜𝑛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[−]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4D0DC-FA9E-895C-7E83-F20EF159F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213" y="2423057"/>
                <a:ext cx="648072" cy="276999"/>
              </a:xfrm>
              <a:prstGeom prst="rect">
                <a:avLst/>
              </a:prstGeom>
              <a:blipFill>
                <a:blip r:embed="rId4"/>
                <a:stretch>
                  <a:fillRect r="-59813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3558D1-5323-8697-379E-F71468DE9A15}"/>
                  </a:ext>
                </a:extLst>
              </p:cNvPr>
              <p:cNvSpPr txBox="1"/>
              <p:nvPr/>
            </p:nvSpPr>
            <p:spPr>
              <a:xfrm>
                <a:off x="2749044" y="2403389"/>
                <a:ext cx="17137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𝑁𝑒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1200" b="0" i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sSup>
                        <m:sSupPr>
                          <m:ctrlPr>
                            <a:rPr lang="en-US" sz="1200" b="0" i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3558D1-5323-8697-379E-F71468DE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044" y="2403389"/>
                <a:ext cx="1713755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82A5E-34E7-402F-A11A-6098F49349DE}"/>
                  </a:ext>
                </a:extLst>
              </p:cNvPr>
              <p:cNvSpPr txBox="1"/>
              <p:nvPr/>
            </p:nvSpPr>
            <p:spPr>
              <a:xfrm>
                <a:off x="3091412" y="4417259"/>
                <a:ext cx="5040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[−]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82A5E-34E7-402F-A11A-6098F4934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412" y="4417259"/>
                <a:ext cx="504056" cy="276999"/>
              </a:xfrm>
              <a:prstGeom prst="rect">
                <a:avLst/>
              </a:prstGeom>
              <a:blipFill>
                <a:blip r:embed="rId6"/>
                <a:stretch>
                  <a:fillRect r="-241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4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6C59D005-2DDA-E008-D362-E13DB8C23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95023" r="50337" b="2656"/>
          <a:stretch>
            <a:fillRect/>
          </a:stretch>
        </p:blipFill>
        <p:spPr bwMode="auto">
          <a:xfrm>
            <a:off x="4649289" y="4362748"/>
            <a:ext cx="2560720" cy="14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8BCBEB-64D6-D515-5D66-41550C0F8D2C}"/>
                  </a:ext>
                </a:extLst>
              </p:cNvPr>
              <p:cNvSpPr txBox="1"/>
              <p:nvPr/>
            </p:nvSpPr>
            <p:spPr>
              <a:xfrm>
                <a:off x="5467832" y="4454069"/>
                <a:ext cx="9361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8BCBEB-64D6-D515-5D66-41550C0F8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832" y="4454069"/>
                <a:ext cx="936104" cy="276999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26EA751-FCB2-0937-E3C5-71A43E34908C}"/>
              </a:ext>
            </a:extLst>
          </p:cNvPr>
          <p:cNvSpPr txBox="1"/>
          <p:nvPr/>
        </p:nvSpPr>
        <p:spPr>
          <a:xfrm>
            <a:off x="6804248" y="1216438"/>
            <a:ext cx="2411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60MW EC, no EM turbulence</a:t>
            </a:r>
          </a:p>
          <a:p>
            <a:r>
              <a:rPr lang="en-US" sz="900" dirty="0">
                <a:latin typeface="+mn-lt"/>
              </a:rPr>
              <a:t>60MW EC, 20MW IC</a:t>
            </a:r>
          </a:p>
          <a:p>
            <a:r>
              <a:rPr lang="en-US" sz="900" dirty="0">
                <a:latin typeface="+mn-lt"/>
              </a:rPr>
              <a:t>60MW EC, 20MW IC, 50 MW NBI</a:t>
            </a:r>
          </a:p>
          <a:p>
            <a:r>
              <a:rPr lang="en-US" sz="900" dirty="0">
                <a:latin typeface="+mn-lt"/>
              </a:rPr>
              <a:t>60MW EC</a:t>
            </a:r>
          </a:p>
          <a:p>
            <a:r>
              <a:rPr lang="en-US" sz="900" dirty="0">
                <a:latin typeface="+mn-lt"/>
              </a:rPr>
              <a:t>40MW EC, no EM turbulence</a:t>
            </a:r>
          </a:p>
          <a:p>
            <a:r>
              <a:rPr lang="en-US" sz="900" dirty="0">
                <a:latin typeface="+mn-lt"/>
              </a:rPr>
              <a:t>60MW EC, no EM turbulence</a:t>
            </a:r>
          </a:p>
          <a:p>
            <a:r>
              <a:rPr lang="pt-BR" sz="900" dirty="0">
                <a:latin typeface="+mn-lt"/>
              </a:rPr>
              <a:t>40MW EC, no EM turbulence</a:t>
            </a:r>
          </a:p>
          <a:p>
            <a:r>
              <a:rPr lang="en-US" sz="900" dirty="0">
                <a:latin typeface="+mn-lt"/>
              </a:rPr>
              <a:t>60MW EC</a:t>
            </a:r>
            <a:endParaRPr lang="en-GB" sz="900" dirty="0" err="1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24942C-5F6F-3F31-30E3-2C368F0DB5F6}"/>
                  </a:ext>
                </a:extLst>
              </p:cNvPr>
              <p:cNvSpPr txBox="1"/>
              <p:nvPr/>
            </p:nvSpPr>
            <p:spPr>
              <a:xfrm>
                <a:off x="2763599" y="2820415"/>
                <a:ext cx="17281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~2%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𝑁𝑒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𝑐𝑜𝑛𝑐𝑒𝑛𝑡𝑟𝑎𝑡𝑖𝑜𝑛</m:t>
                      </m:r>
                    </m:oMath>
                  </m:oMathPara>
                </a14:m>
                <a:endParaRPr lang="en-GB" sz="1200" dirty="0" err="1">
                  <a:latin typeface="+mn-lt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24942C-5F6F-3F31-30E3-2C368F0DB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99" y="2820415"/>
                <a:ext cx="1728192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7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0" grpId="0"/>
      <p:bldP spid="33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6D0A-4E21-1F27-55EB-1CDADB7D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-164554"/>
            <a:ext cx="9793088" cy="685800"/>
          </a:xfrm>
        </p:spPr>
        <p:txBody>
          <a:bodyPr/>
          <a:lstStyle/>
          <a:p>
            <a:r>
              <a:rPr lang="en-US" sz="2800" dirty="0"/>
              <a:t>Current state of integrated modeling with JINTRAC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2175-E4E4-24C3-7062-04B3D26C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76" y="693104"/>
            <a:ext cx="8001000" cy="1725963"/>
          </a:xfrm>
        </p:spPr>
        <p:txBody>
          <a:bodyPr/>
          <a:lstStyle/>
          <a:p>
            <a:r>
              <a:rPr lang="en-US" dirty="0"/>
              <a:t>Core-edge coupling at separatrix</a:t>
            </a:r>
          </a:p>
          <a:p>
            <a:r>
              <a:rPr lang="en-GB" dirty="0"/>
              <a:t>JETTO takes flux-surface average</a:t>
            </a:r>
          </a:p>
          <a:p>
            <a:r>
              <a:rPr lang="en-GB" dirty="0"/>
              <a:t>Need for 2D description of pedestal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3333F-ECB1-DED1-58C4-2B5867E3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365" y="844330"/>
            <a:ext cx="1628600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81B33-B170-B0BD-6314-6929090A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43758"/>
            <a:ext cx="6833277" cy="1958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340BCB-778D-DF14-BA45-3E99FE3C14C3}"/>
              </a:ext>
            </a:extLst>
          </p:cNvPr>
          <p:cNvSpPr txBox="1"/>
          <p:nvPr/>
        </p:nvSpPr>
        <p:spPr>
          <a:xfrm rot="2206125">
            <a:off x="7905325" y="130557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EDGE2D</a:t>
            </a:r>
            <a:endParaRPr lang="en-GB" sz="1400" dirty="0" err="1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E81290-B149-B7C5-3DC5-88A391BB6275}"/>
                  </a:ext>
                </a:extLst>
              </p:cNvPr>
              <p:cNvSpPr txBox="1"/>
              <p:nvPr/>
            </p:nvSpPr>
            <p:spPr>
              <a:xfrm>
                <a:off x="687542" y="2661247"/>
                <a:ext cx="1730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[#/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E81290-B149-B7C5-3DC5-88A391BB6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42" y="2661247"/>
                <a:ext cx="1730145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291761-A675-800D-3E19-AFB4824E5B50}"/>
                  </a:ext>
                </a:extLst>
              </p:cNvPr>
              <p:cNvSpPr txBox="1"/>
              <p:nvPr/>
            </p:nvSpPr>
            <p:spPr>
              <a:xfrm>
                <a:off x="3021097" y="2661247"/>
                <a:ext cx="1730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291761-A675-800D-3E19-AFB4824E5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097" y="2661247"/>
                <a:ext cx="1730145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0C62C6-853E-CAC6-3460-A52C7F7443F2}"/>
                  </a:ext>
                </a:extLst>
              </p:cNvPr>
              <p:cNvSpPr txBox="1"/>
              <p:nvPr/>
            </p:nvSpPr>
            <p:spPr>
              <a:xfrm>
                <a:off x="5201825" y="2643758"/>
                <a:ext cx="1715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0C62C6-853E-CAC6-3460-A52C7F744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825" y="2643758"/>
                <a:ext cx="1715063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C09DDCF-E2B5-175C-2A99-1E26617AFFB2}"/>
              </a:ext>
            </a:extLst>
          </p:cNvPr>
          <p:cNvSpPr txBox="1"/>
          <p:nvPr/>
        </p:nvSpPr>
        <p:spPr>
          <a:xfrm>
            <a:off x="2699792" y="2345393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Example for ASDEX Upgrade</a:t>
            </a:r>
            <a:endParaRPr lang="en-GB" sz="12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7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7B87-B9E6-85C1-0443-E4ACD375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33375"/>
            <a:ext cx="8001000" cy="685800"/>
          </a:xfrm>
        </p:spPr>
        <p:txBody>
          <a:bodyPr/>
          <a:lstStyle/>
          <a:p>
            <a:r>
              <a:rPr lang="en-US" dirty="0"/>
              <a:t>Current development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142960-4901-D323-1DAD-E3AA2B511D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9545" y="949828"/>
                <a:ext cx="4632455" cy="2970329"/>
              </a:xfrm>
            </p:spPr>
            <p:txBody>
              <a:bodyPr/>
              <a:lstStyle/>
              <a:p>
                <a:r>
                  <a:rPr lang="en-US" sz="1600" dirty="0"/>
                  <a:t>2D descriptions of pedestal region with EDGE2D-EIRENE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Core-edge coupling to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∼0.8−0.9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JETTO provides transport components on overlap region</a:t>
                </a:r>
              </a:p>
              <a:p>
                <a:pPr lvl="1"/>
                <a:r>
                  <a:rPr lang="en-US" sz="1200" dirty="0"/>
                  <a:t>Ad-hoc diffusion coefficients needed in the pedestal</a:t>
                </a:r>
              </a:p>
              <a:p>
                <a:pPr lvl="1"/>
                <a:r>
                  <a:rPr lang="en-US" sz="1200" dirty="0"/>
                  <a:t>Advection velocities important for impurity profile</a:t>
                </a:r>
              </a:p>
              <a:p>
                <a:pPr lvl="1"/>
                <a:endParaRPr lang="en-US" sz="1200" dirty="0"/>
              </a:p>
              <a:p>
                <a:endParaRPr lang="en-GB" sz="1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142960-4901-D323-1DAD-E3AA2B511D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545" y="949828"/>
                <a:ext cx="4632455" cy="2970329"/>
              </a:xfrm>
              <a:blipFill>
                <a:blip r:embed="rId2"/>
                <a:stretch>
                  <a:fillRect l="-526" t="-616" r="-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608716-761A-51CA-D679-A55CBADB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71" y="915566"/>
            <a:ext cx="1628600" cy="3829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8004B-3F01-C3D6-42A0-0143349AF034}"/>
              </a:ext>
            </a:extLst>
          </p:cNvPr>
          <p:cNvSpPr txBox="1"/>
          <p:nvPr/>
        </p:nvSpPr>
        <p:spPr>
          <a:xfrm rot="2206125">
            <a:off x="5639040" y="137681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EDGE2D</a:t>
            </a:r>
            <a:endParaRPr lang="en-GB" sz="1400" dirty="0" err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C92C4-97D4-EBBD-E463-F1634E1B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306" y="1053315"/>
            <a:ext cx="1586755" cy="3669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276C4-F0EC-4761-DC1C-7E8D1B0CD6B7}"/>
              </a:ext>
            </a:extLst>
          </p:cNvPr>
          <p:cNvSpPr txBox="1"/>
          <p:nvPr/>
        </p:nvSpPr>
        <p:spPr>
          <a:xfrm rot="2206125">
            <a:off x="7690831" y="150483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EDGE2D</a:t>
            </a:r>
            <a:endParaRPr lang="en-GB" sz="1400" dirty="0" err="1"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99B6A8-3DBB-C528-5F40-C3274B79A1BD}"/>
              </a:ext>
            </a:extLst>
          </p:cNvPr>
          <p:cNvCxnSpPr/>
          <p:nvPr/>
        </p:nvCxnSpPr>
        <p:spPr bwMode="auto">
          <a:xfrm>
            <a:off x="6768680" y="2643758"/>
            <a:ext cx="37462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78DC1C-D2BF-6C18-AA4D-5D214807075F}"/>
              </a:ext>
            </a:extLst>
          </p:cNvPr>
          <p:cNvSpPr txBox="1"/>
          <p:nvPr/>
        </p:nvSpPr>
        <p:spPr>
          <a:xfrm>
            <a:off x="6257956" y="392015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Overlap</a:t>
            </a:r>
            <a:endParaRPr lang="en-GB" sz="1400" dirty="0" err="1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0E412B-283F-EC7F-3605-081906B7762A}"/>
              </a:ext>
            </a:extLst>
          </p:cNvPr>
          <p:cNvCxnSpPr/>
          <p:nvPr/>
        </p:nvCxnSpPr>
        <p:spPr bwMode="auto">
          <a:xfrm flipV="1">
            <a:off x="7035458" y="3795886"/>
            <a:ext cx="677860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7275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CB93-A9EB-E73B-0A5D-1A9AFA62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64554"/>
            <a:ext cx="8001000" cy="685800"/>
          </a:xfrm>
        </p:spPr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72AE9-3B9E-1987-4C66-5148A36B5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71550"/>
            <a:ext cx="8001000" cy="3147510"/>
          </a:xfrm>
        </p:spPr>
        <p:txBody>
          <a:bodyPr/>
          <a:lstStyle/>
          <a:p>
            <a:r>
              <a:rPr lang="en-US" sz="1800" dirty="0"/>
              <a:t>Integrated modeling needed as the feedback of the SOL/edge on the core are important.</a:t>
            </a:r>
          </a:p>
          <a:p>
            <a:pPr lvl="1"/>
            <a:r>
              <a:rPr lang="en-GB" sz="1400" dirty="0"/>
              <a:t>core-edge compatibility of XPR regime in ITER</a:t>
            </a:r>
          </a:p>
          <a:p>
            <a:pPr lvl="1"/>
            <a:endParaRPr lang="en-GB" sz="1400" dirty="0"/>
          </a:p>
          <a:p>
            <a:r>
              <a:rPr lang="en-GB" sz="1800" dirty="0"/>
              <a:t>EDGE2D-Eirene can produce stable XPR regime simulations</a:t>
            </a:r>
          </a:p>
          <a:p>
            <a:endParaRPr lang="en-GB" sz="1800" dirty="0"/>
          </a:p>
          <a:p>
            <a:r>
              <a:rPr lang="en-US" sz="1800" dirty="0"/>
              <a:t>Ongoing:</a:t>
            </a:r>
          </a:p>
          <a:p>
            <a:pPr lvl="1"/>
            <a:r>
              <a:rPr lang="en-US" sz="1400" dirty="0"/>
              <a:t>Test new core-edge coupling scheme with overlap region</a:t>
            </a:r>
          </a:p>
          <a:p>
            <a:pPr lvl="1"/>
            <a:r>
              <a:rPr lang="en-US" sz="1400" dirty="0"/>
              <a:t>Validation of Integrated model with ASDEX Upgrade scenario</a:t>
            </a:r>
          </a:p>
          <a:p>
            <a:pPr lvl="1"/>
            <a:endParaRPr lang="en-US" sz="1400" dirty="0"/>
          </a:p>
          <a:p>
            <a:endParaRPr lang="en-US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2214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7BB9-ACB1-D637-BAD6-8F98F3B0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7494"/>
            <a:ext cx="8001000" cy="685800"/>
          </a:xfrm>
        </p:spPr>
        <p:txBody>
          <a:bodyPr/>
          <a:lstStyle/>
          <a:p>
            <a:r>
              <a:rPr lang="en-US" dirty="0"/>
              <a:t>Status of research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19302-735A-9F44-7FFC-2791CE587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997995"/>
            <a:ext cx="9001000" cy="1421355"/>
          </a:xfrm>
        </p:spPr>
        <p:txBody>
          <a:bodyPr/>
          <a:lstStyle/>
          <a:p>
            <a:r>
              <a:rPr lang="en-US" dirty="0"/>
              <a:t>1 Multiple models/codes arrive to very similar XPR conditions.</a:t>
            </a:r>
          </a:p>
          <a:p>
            <a:r>
              <a:rPr lang="en-US" dirty="0"/>
              <a:t>2 Time-dependent XPR modeling with feedback control</a:t>
            </a:r>
          </a:p>
          <a:p>
            <a:r>
              <a:rPr lang="en-US" dirty="0"/>
              <a:t>3 Core-edge integration with 2D edge is now possible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535FE-69D6-36F9-5FF6-BE8335A4FF87}"/>
              </a:ext>
            </a:extLst>
          </p:cNvPr>
          <p:cNvSpPr txBox="1">
            <a:spLocks/>
          </p:cNvSpPr>
          <p:nvPr/>
        </p:nvSpPr>
        <p:spPr bwMode="auto">
          <a:xfrm>
            <a:off x="395536" y="2381251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Open questions</a:t>
            </a:r>
            <a:endParaRPr lang="en-GB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8BD151-F71C-0024-8EFA-2CA522EF5CE4}"/>
              </a:ext>
            </a:extLst>
          </p:cNvPr>
          <p:cNvSpPr txBox="1">
            <a:spLocks/>
          </p:cNvSpPr>
          <p:nvPr/>
        </p:nvSpPr>
        <p:spPr bwMode="auto">
          <a:xfrm>
            <a:off x="35496" y="3219822"/>
            <a:ext cx="9001000" cy="142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1 Core-edge compatibility for high-performance ITER plasmas</a:t>
            </a:r>
          </a:p>
          <a:p>
            <a:r>
              <a:rPr lang="en-US" kern="0" dirty="0"/>
              <a:t>2 ELM-free access to high-performance plasma’s</a:t>
            </a:r>
          </a:p>
          <a:p>
            <a:r>
              <a:rPr lang="en-US" kern="0" dirty="0"/>
              <a:t>3 Correct XPR pedestal transport model &amp; validation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813654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725E-BF77-1810-9BCC-BC5D3016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43273-A68D-CAEF-F553-835A4E01D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70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B86C-C843-A0CC-53DB-935F7610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177442"/>
            <a:ext cx="8001000" cy="685800"/>
          </a:xfrm>
        </p:spPr>
        <p:txBody>
          <a:bodyPr/>
          <a:lstStyle/>
          <a:p>
            <a:r>
              <a:rPr lang="en-US" dirty="0"/>
              <a:t>XPR might sit above the divertor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42949-64C3-3ED7-D066-D02B6E6E0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622771"/>
            <a:ext cx="8001000" cy="3147510"/>
          </a:xfrm>
        </p:spPr>
        <p:txBody>
          <a:bodyPr/>
          <a:lstStyle/>
          <a:p>
            <a:r>
              <a:rPr lang="en-US" dirty="0"/>
              <a:t>Bolometers do cover sufficient lines of sight to measure the radiation spot.</a:t>
            </a:r>
            <a:endParaRPr lang="en-GB" dirty="0"/>
          </a:p>
        </p:txBody>
      </p:sp>
      <p:pic>
        <p:nvPicPr>
          <p:cNvPr id="5" name="Picture 4" descr="A white object with a black background&#10;&#10;AI-generated content may be incorrect.">
            <a:extLst>
              <a:ext uri="{FF2B5EF4-FFF2-40B4-BE49-F238E27FC236}">
                <a16:creationId xmlns:a16="http://schemas.microsoft.com/office/drawing/2014/main" id="{79802C8F-7CEB-9B04-35D2-B75000760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13742"/>
          <a:stretch>
            <a:fillRect/>
          </a:stretch>
        </p:blipFill>
        <p:spPr>
          <a:xfrm>
            <a:off x="6213243" y="2063958"/>
            <a:ext cx="2768327" cy="2538282"/>
          </a:xfrm>
          <a:prstGeom prst="rect">
            <a:avLst/>
          </a:prstGeom>
        </p:spPr>
      </p:pic>
      <p:pic>
        <p:nvPicPr>
          <p:cNvPr id="7" name="Picture 6" descr="A group of images of different shapes&#10;&#10;AI-generated content may be incorrect.">
            <a:extLst>
              <a:ext uri="{FF2B5EF4-FFF2-40B4-BE49-F238E27FC236}">
                <a16:creationId xmlns:a16="http://schemas.microsoft.com/office/drawing/2014/main" id="{277848D7-EBEC-3AFA-7187-30E8CB938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49545"/>
            <a:ext cx="6048672" cy="27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3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F505-FD2B-7ABD-F25B-D4DD9AC5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57830"/>
            <a:ext cx="8001000" cy="685800"/>
          </a:xfrm>
        </p:spPr>
        <p:txBody>
          <a:bodyPr/>
          <a:lstStyle/>
          <a:p>
            <a:r>
              <a:rPr lang="en-US" dirty="0"/>
              <a:t>The need for integrated modelling tools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DB61-52C2-BF27-1554-64B74E45F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699542"/>
            <a:ext cx="5472608" cy="3960440"/>
          </a:xfrm>
        </p:spPr>
        <p:txBody>
          <a:bodyPr/>
          <a:lstStyle/>
          <a:p>
            <a:r>
              <a:rPr lang="en-US" sz="1600" dirty="0"/>
              <a:t>Modeling work regarding the XPR has been focused on divertor and SOL characteristics</a:t>
            </a:r>
            <a:endParaRPr lang="en-GB" sz="1600" dirty="0"/>
          </a:p>
          <a:p>
            <a:endParaRPr lang="en-GB" sz="1000" dirty="0"/>
          </a:p>
          <a:p>
            <a:r>
              <a:rPr lang="en-GB" sz="1600" dirty="0"/>
              <a:t>For burning plasmas, a critical question is the core-edge compatibility of these XPR regimes</a:t>
            </a:r>
          </a:p>
          <a:p>
            <a:pPr lvl="1"/>
            <a:r>
              <a:rPr lang="en-GB" sz="1400" dirty="0"/>
              <a:t>Such assessments require integrated modelling</a:t>
            </a:r>
          </a:p>
          <a:p>
            <a:pPr lvl="1"/>
            <a:endParaRPr lang="en-GB" sz="900" dirty="0"/>
          </a:p>
          <a:p>
            <a:r>
              <a:rPr lang="en-GB" sz="1600" dirty="0"/>
              <a:t>Our approach is to deploy and further develop the modelling code suite JINTRAC in IMAS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6229A-57B5-867D-5CA4-2DC7891E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661"/>
          <a:stretch>
            <a:fillRect/>
          </a:stretch>
        </p:blipFill>
        <p:spPr>
          <a:xfrm>
            <a:off x="6156176" y="771550"/>
            <a:ext cx="2456378" cy="199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9A230-E955-4413-8A53-EC2C80C6A1EE}"/>
              </a:ext>
            </a:extLst>
          </p:cNvPr>
          <p:cNvSpPr txBox="1"/>
          <p:nvPr/>
        </p:nvSpPr>
        <p:spPr>
          <a:xfrm>
            <a:off x="7380312" y="568737"/>
            <a:ext cx="1830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+mn-lt"/>
              </a:rPr>
              <a:t>Bernert et al, NME 2025</a:t>
            </a:r>
            <a:endParaRPr lang="en-GB" sz="11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9E9D0-1D45-D6E1-FBB5-591DDC6753CE}"/>
              </a:ext>
            </a:extLst>
          </p:cNvPr>
          <p:cNvSpPr txBox="1"/>
          <p:nvPr/>
        </p:nvSpPr>
        <p:spPr>
          <a:xfrm>
            <a:off x="5579270" y="798791"/>
            <a:ext cx="576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+mn-lt"/>
              </a:rPr>
              <a:t>ELMy</a:t>
            </a:r>
            <a:endParaRPr lang="en-GB" sz="1200" dirty="0" err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FFA10-EC1A-6DE7-B4B6-A491E0F0D85B}"/>
              </a:ext>
            </a:extLst>
          </p:cNvPr>
          <p:cNvSpPr txBox="1"/>
          <p:nvPr/>
        </p:nvSpPr>
        <p:spPr>
          <a:xfrm>
            <a:off x="5508104" y="110303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+mn-lt"/>
              </a:rPr>
              <a:t>No ELMs</a:t>
            </a:r>
          </a:p>
          <a:p>
            <a:r>
              <a:rPr lang="en-US" sz="1200" dirty="0">
                <a:solidFill>
                  <a:srgbClr val="0070C0"/>
                </a:solidFill>
                <a:latin typeface="+mn-lt"/>
              </a:rPr>
              <a:t>XPR</a:t>
            </a:r>
            <a:endParaRPr lang="en-GB" sz="1200" dirty="0" err="1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2DF765-10AB-E424-42D5-8AC69FD3D8AD}"/>
              </a:ext>
            </a:extLst>
          </p:cNvPr>
          <p:cNvCxnSpPr/>
          <p:nvPr/>
        </p:nvCxnSpPr>
        <p:spPr bwMode="auto">
          <a:xfrm flipV="1">
            <a:off x="7164288" y="1851670"/>
            <a:ext cx="432048" cy="34254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027E06-0B76-8C0A-65C2-734D2DFB7D72}"/>
              </a:ext>
            </a:extLst>
          </p:cNvPr>
          <p:cNvCxnSpPr/>
          <p:nvPr/>
        </p:nvCxnSpPr>
        <p:spPr bwMode="auto">
          <a:xfrm flipV="1">
            <a:off x="6833276" y="1196341"/>
            <a:ext cx="0" cy="429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11CE665-D59F-F0FD-BBA0-9A2773C0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9" y="2957317"/>
            <a:ext cx="1754116" cy="15574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A4D295-0007-483C-01F6-F0D2AA4B13BD}"/>
              </a:ext>
            </a:extLst>
          </p:cNvPr>
          <p:cNvSpPr txBox="1"/>
          <p:nvPr/>
        </p:nvSpPr>
        <p:spPr>
          <a:xfrm>
            <a:off x="7161566" y="4502953"/>
            <a:ext cx="1830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+mn-lt"/>
              </a:rPr>
              <a:t>Giroud, IAEA FEC 2025</a:t>
            </a:r>
            <a:endParaRPr lang="en-GB" sz="1100" dirty="0"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3B69A3-6DCD-2EA9-F010-A8972CBBF0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81" t="10027" r="6222" b="23244"/>
          <a:stretch>
            <a:fillRect/>
          </a:stretch>
        </p:blipFill>
        <p:spPr>
          <a:xfrm>
            <a:off x="5004048" y="3293213"/>
            <a:ext cx="1830025" cy="10697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74E122-CC87-2104-FE1E-641EE77C9188}"/>
              </a:ext>
            </a:extLst>
          </p:cNvPr>
          <p:cNvSpPr txBox="1"/>
          <p:nvPr/>
        </p:nvSpPr>
        <p:spPr>
          <a:xfrm>
            <a:off x="5134425" y="4514735"/>
            <a:ext cx="1830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+mn-lt"/>
              </a:rPr>
              <a:t>Giroud et al, NF 2024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E54F-47D2-B1FD-846E-E9C2FFC5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A2B2-3C80-0F7B-19A4-063B6544E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FEB63F86-942F-968B-7800-E80AA22E7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995" y="631626"/>
            <a:ext cx="9163523" cy="408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23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0324-C5BA-405C-65DF-3C2F7AC7A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B0D1B-FC65-3112-B76C-7CC34C20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C2537ACC-43CF-A033-4274-16C71A002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79626"/>
            <a:ext cx="8136904" cy="474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03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A251-BF50-3074-6F9B-2E9F845B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55CF-9306-34DD-A94F-B3534463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164554"/>
            <a:ext cx="8001000" cy="685800"/>
          </a:xfrm>
        </p:spPr>
        <p:txBody>
          <a:bodyPr/>
          <a:lstStyle/>
          <a:p>
            <a:r>
              <a:rPr lang="en-US" dirty="0"/>
              <a:t>What is the JINTRAC code suite?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69E4-61E6-7CC3-CFD5-433848B11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35710"/>
            <a:ext cx="8577064" cy="3404191"/>
          </a:xfrm>
        </p:spPr>
        <p:txBody>
          <a:bodyPr/>
          <a:lstStyle/>
          <a:p>
            <a:r>
              <a:rPr lang="en-US" sz="2000" dirty="0"/>
              <a:t>Consists of 1.5D core model</a:t>
            </a:r>
          </a:p>
          <a:p>
            <a:r>
              <a:rPr lang="en-US" sz="2000" dirty="0"/>
              <a:t>And 2D edge/SOL model</a:t>
            </a:r>
          </a:p>
          <a:p>
            <a:r>
              <a:rPr lang="en-US" sz="2000" dirty="0"/>
              <a:t>Running JETTO + EDGE2D together</a:t>
            </a:r>
          </a:p>
          <a:p>
            <a:pPr lvl="1"/>
            <a:r>
              <a:rPr lang="en-US" sz="1800" dirty="0"/>
              <a:t>“Coconut”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24ED0-85BC-40DE-F95F-6251E5EFE3F3}"/>
              </a:ext>
            </a:extLst>
          </p:cNvPr>
          <p:cNvSpPr txBox="1"/>
          <p:nvPr/>
        </p:nvSpPr>
        <p:spPr>
          <a:xfrm>
            <a:off x="-36512" y="4443958"/>
            <a:ext cx="1830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+mn-lt"/>
              </a:rPr>
              <a:t>Tholerus</a:t>
            </a:r>
            <a:r>
              <a:rPr lang="en-US" sz="1100" i="1" dirty="0">
                <a:latin typeface="+mn-lt"/>
              </a:rPr>
              <a:t> et al, NF 2025</a:t>
            </a:r>
            <a:endParaRPr lang="en-GB" sz="11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F1A81E-C172-E9A9-41C6-08A6DFFE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11710"/>
            <a:ext cx="47115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79B49EF-664A-0ECB-DD24-55AED6B9CE5E}"/>
              </a:ext>
            </a:extLst>
          </p:cNvPr>
          <p:cNvSpPr/>
          <p:nvPr/>
        </p:nvSpPr>
        <p:spPr bwMode="auto">
          <a:xfrm>
            <a:off x="6084168" y="819923"/>
            <a:ext cx="2880320" cy="1296144"/>
          </a:xfrm>
          <a:prstGeom prst="cloudCallout">
            <a:avLst>
              <a:gd name="adj1" fmla="val -51269"/>
              <a:gd name="adj2" fmla="val 796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When coupled to DINA, we call it the High-Fidelity Plasma Simulator (HFPS)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1E91CE7-B1EC-2EA9-9DD1-2E23261FC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89" t="9680" r="38174" b="8063"/>
          <a:stretch/>
        </p:blipFill>
        <p:spPr>
          <a:xfrm>
            <a:off x="6558762" y="2817508"/>
            <a:ext cx="1404745" cy="2325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AFD15-F9A2-69CA-C4C4-DAA27BA8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164554"/>
            <a:ext cx="9252520" cy="685800"/>
          </a:xfrm>
        </p:spPr>
        <p:txBody>
          <a:bodyPr/>
          <a:lstStyle/>
          <a:p>
            <a:r>
              <a:rPr lang="en-US" dirty="0"/>
              <a:t>First steps: benchmark EDGE2D-EIRENE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E189F-6D51-B48C-B45B-48C1943C00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064" y="521246"/>
                <a:ext cx="8001000" cy="4282752"/>
              </a:xfrm>
            </p:spPr>
            <p:txBody>
              <a:bodyPr/>
              <a:lstStyle/>
              <a:p>
                <a:pPr marL="342900" indent="-342900" algn="l" defTabSz="9144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charset="0"/>
                    <a:ea typeface="ＭＳ Ｐゴシック" pitchFamily="-64" charset="-128"/>
                  </a:rPr>
                  <a:t>ASDEX Upgrade shot #38773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Transition from detached to XPR and back, in H-mode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Including ELM-suppression phase</a:t>
                </a:r>
              </a:p>
              <a:p>
                <a:pPr marL="342900" indent="-342900" algn="l" defTabSz="9144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charset="0"/>
                    <a:ea typeface="ＭＳ Ｐゴシック" pitchFamily="-64" charset="-128"/>
                  </a:rPr>
                  <a:t>Plasma parameters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𝐼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𝑝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=0.8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MA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𝐵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𝑡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</m:t>
                    </m:r>
                    <m: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1.8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T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=2⋅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22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e</m:t>
                            </m:r>
                          </m:e>
                          <m:sup>
                            <m: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s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:br>
                  <a:rPr lang="en-US" sz="1200" dirty="0">
                    <a:latin typeface="Arial" charset="0"/>
                    <a:ea typeface="ＭＳ Ｐゴシック" pitchFamily="-64" charset="-128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ＭＳ Ｐゴシック" pitchFamily="-64" charset="-128"/>
                      </a:rPr>
                      <m:t>1</m:t>
                    </m:r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.4∼3.6⋅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22</m:t>
                        </m:r>
                      </m:sup>
                    </m:sSup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 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e</m:t>
                            </m:r>
                          </m:e>
                          <m:sup>
                            <m: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s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h𝑒𝑎𝑡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=10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MW</m:t>
                    </m:r>
                  </m:oMath>
                </a14:m>
                <a:br>
                  <a:rPr lang="en-US" sz="1200" dirty="0">
                    <a:latin typeface="Arial" charset="0"/>
                    <a:ea typeface="ＭＳ Ｐゴシック" pitchFamily="-64" charset="-128"/>
                  </a:rPr>
                </a:br>
                <a:endParaRPr lang="en-US" sz="1200" dirty="0">
                  <a:latin typeface="Arial" charset="0"/>
                  <a:ea typeface="ＭＳ Ｐゴシック" pitchFamily="-64" charset="-128"/>
                </a:endParaRPr>
              </a:p>
              <a:p>
                <a:pPr marL="342900" indent="-342900" algn="l" defTabSz="9144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charset="0"/>
                    <a:ea typeface="ＭＳ Ｐゴシック" pitchFamily="-64" charset="-128"/>
                  </a:rPr>
                  <a:t>SOLPS-ITER run </a:t>
                </a:r>
                <a:r>
                  <a:rPr lang="en-US" sz="1400" dirty="0">
                    <a:latin typeface="Arial" charset="0"/>
                    <a:ea typeface="ＭＳ Ｐゴシック" pitchFamily="-64" charset="-128"/>
                  </a:rPr>
                  <a:t>[</a:t>
                </a:r>
                <a:r>
                  <a:rPr lang="en-US" sz="1400" i="1" dirty="0">
                    <a:latin typeface="Arial" charset="0"/>
                    <a:ea typeface="ＭＳ Ｐゴシック" pitchFamily="-64" charset="-128"/>
                  </a:rPr>
                  <a:t>Ou Pan et al 2023,NF</a:t>
                </a:r>
                <a:r>
                  <a:rPr lang="en-US" sz="1400" dirty="0">
                    <a:latin typeface="Arial" charset="0"/>
                    <a:ea typeface="ＭＳ Ｐゴシック" pitchFamily="-64" charset="-128"/>
                  </a:rPr>
                  <a:t>] at 5.5s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𝐼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𝑝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=0.8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MA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𝐵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𝑡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</m:t>
                    </m:r>
                    <m: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1.8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T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=1⋅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22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e</m:t>
                            </m:r>
                          </m:e>
                          <m:sup>
                            <m: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s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:br>
                  <a:rPr lang="en-US" sz="1200" dirty="0">
                    <a:latin typeface="Arial" charset="0"/>
                    <a:ea typeface="ＭＳ Ｐゴシック" pitchFamily="-64" charset="-128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ＭＳ Ｐゴシック" pitchFamily="-64" charset="-128"/>
                      </a:rPr>
                      <m:t>1</m:t>
                    </m:r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.4∼2.1⋅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21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e</m:t>
                            </m:r>
                          </m:e>
                          <m:sup>
                            <m:r>
                              <a:rPr lang="en-US" sz="1200">
                                <a:latin typeface="Cambria Math" panose="02040503050406030204" pitchFamily="18" charset="0"/>
                                <a:ea typeface="ＭＳ Ｐゴシック" pitchFamily="-64" charset="-128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s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𝑃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𝑖𝑛𝑝𝑢𝑡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=</m:t>
                    </m:r>
                    <m: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7.5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ＭＳ Ｐゴシック" pitchFamily="-64" charset="-128"/>
                      </a:rPr>
                      <m:t>MW</m:t>
                    </m:r>
                  </m:oMath>
                </a14:m>
                <a:endParaRPr lang="en-US" sz="1200" dirty="0">
                  <a:latin typeface="Arial" charset="0"/>
                  <a:ea typeface="ＭＳ Ｐゴシック" pitchFamily="-64" charset="-128"/>
                </a:endParaRP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2 temperatures,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ＭＳ Ｐゴシック" pitchFamily="-64" charset="-128"/>
                      </a:rPr>
                      <m:t>𝐷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𝐷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 panose="02040503050406030204" pitchFamily="18" charset="0"/>
                        <a:ea typeface="ＭＳ Ｐゴシック" pitchFamily="-64" charset="-128"/>
                      </a:rPr>
                      <m:t>𝑁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ＭＳ Ｐゴシック" pitchFamily="-64" charset="-128"/>
                      </a:rPr>
                      <m:t>,</m:t>
                    </m:r>
                  </m:oMath>
                </a14:m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 w/ and w/o drifts, no neutral-neutral collisions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Dirichlet boundary conditions (BCs) on core boundary</a:t>
                </a:r>
              </a:p>
              <a:p>
                <a:pPr marL="1179512" lvl="2" indent="-342900" algn="l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charset="0"/>
                    <a:ea typeface="ＭＳ Ｐゴシック" pitchFamily="-64" charset="-128"/>
                  </a:rPr>
                  <a:t>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𝑛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charset="0"/>
                    <a:ea typeface="ＭＳ Ｐゴシック" pitchFamily="-64" charset="-128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</m:ctrlPr>
                      </m:sSubPr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𝑇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𝑖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,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ＭＳ Ｐゴシック" pitchFamily="-64" charset="-128"/>
                          </a:rPr>
                          <m:t>𝑒</m:t>
                        </m:r>
                      </m:sub>
                    </m:sSub>
                  </m:oMath>
                </a14:m>
                <a:endParaRPr lang="en-US" sz="1000" dirty="0">
                  <a:latin typeface="Arial" charset="0"/>
                  <a:ea typeface="ＭＳ Ｐゴシック" pitchFamily="-64" charset="-128"/>
                </a:endParaRPr>
              </a:p>
              <a:p>
                <a:pPr marL="0" indent="0" algn="l" defTabSz="914400" eaLnBrk="0" hangingPunct="0">
                  <a:spcBef>
                    <a:spcPct val="0"/>
                  </a:spcBef>
                  <a:buNone/>
                </a:pPr>
                <a:endParaRPr lang="en-US" sz="1400" dirty="0">
                  <a:latin typeface="Arial" charset="0"/>
                  <a:ea typeface="ＭＳ Ｐゴシック" pitchFamily="-64" charset="-128"/>
                </a:endParaRPr>
              </a:p>
              <a:p>
                <a:pPr marL="342900" indent="-342900" algn="l" defTabSz="914400" eaLnBrk="0" hangingPunct="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charset="0"/>
                    <a:ea typeface="ＭＳ Ｐゴシック" pitchFamily="-64" charset="-128"/>
                  </a:rPr>
                  <a:t>Edge-2D standalone set-up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Identical grid with SOLPS-ITER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No drifts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Dirichlet core BCs and Neumann BCs  </a:t>
                </a:r>
                <a:br>
                  <a:rPr lang="en-US" sz="1200" dirty="0">
                    <a:latin typeface="Arial" charset="0"/>
                    <a:ea typeface="ＭＳ Ｐゴシック" pitchFamily="-64" charset="-128"/>
                  </a:rPr>
                </a:br>
                <a:r>
                  <a:rPr lang="en-US" sz="1200" dirty="0">
                    <a:latin typeface="Arial" charset="0"/>
                    <a:ea typeface="ＭＳ Ｐゴシック" pitchFamily="-64" charset="-128"/>
                  </a:rPr>
                  <a:t>(w/ feedback control)</a:t>
                </a:r>
              </a:p>
              <a:p>
                <a:pPr algn="l"/>
                <a:endParaRPr lang="en-GB" sz="1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E189F-6D51-B48C-B45B-48C1943C00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64" y="521246"/>
                <a:ext cx="8001000" cy="4282752"/>
              </a:xfrm>
              <a:blipFill>
                <a:blip r:embed="rId5"/>
                <a:stretch>
                  <a:fillRect l="-152" t="-2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3479398-D06E-32F9-C721-94512BC65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764" y="402214"/>
            <a:ext cx="4051880" cy="2252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5FABF-58F9-5EA1-0BBC-A8C8D20CED77}"/>
              </a:ext>
            </a:extLst>
          </p:cNvPr>
          <p:cNvSpPr txBox="1"/>
          <p:nvPr/>
        </p:nvSpPr>
        <p:spPr>
          <a:xfrm>
            <a:off x="6762583" y="256889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+mn-lt"/>
              </a:rPr>
              <a:t>Pan et al, NF 2023</a:t>
            </a:r>
            <a:endParaRPr lang="en-GB" sz="10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3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9A00-56AC-9EA6-71B5-1F02099F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64554"/>
            <a:ext cx="8001000" cy="685800"/>
          </a:xfrm>
        </p:spPr>
        <p:txBody>
          <a:bodyPr/>
          <a:lstStyle/>
          <a:p>
            <a:r>
              <a:rPr lang="en-US" dirty="0"/>
              <a:t>Comparison of ELM suppressing XPR</a:t>
            </a:r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DDDAEF-E8F3-819D-B8C4-7AEF71E3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55526"/>
            <a:ext cx="3904782" cy="18378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DC69BC-B2CE-7370-C188-09607946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26"/>
          <a:stretch>
            <a:fillRect/>
          </a:stretch>
        </p:blipFill>
        <p:spPr>
          <a:xfrm>
            <a:off x="4427984" y="555526"/>
            <a:ext cx="4278790" cy="1899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F3219F-BDE1-E4DB-E4E7-F1CE83C9A2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351"/>
          <a:stretch>
            <a:fillRect/>
          </a:stretch>
        </p:blipFill>
        <p:spPr>
          <a:xfrm>
            <a:off x="4413546" y="2643758"/>
            <a:ext cx="4278790" cy="18708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928F749-A226-E188-38EB-5619DFBC333C}"/>
              </a:ext>
            </a:extLst>
          </p:cNvPr>
          <p:cNvSpPr txBox="1"/>
          <p:nvPr/>
        </p:nvSpPr>
        <p:spPr>
          <a:xfrm>
            <a:off x="451664" y="252247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SOLPS-ITER, Dirichlet core BC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01AEAF-DFD8-5B22-7564-2427C7AADF77}"/>
              </a:ext>
            </a:extLst>
          </p:cNvPr>
          <p:cNvSpPr txBox="1"/>
          <p:nvPr/>
        </p:nvSpPr>
        <p:spPr>
          <a:xfrm>
            <a:off x="5004048" y="2410753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EDGE2D-Eirene Dirichlet core BC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8E24BA-EC95-BC2B-FFD1-6F72C2BB00A0}"/>
              </a:ext>
            </a:extLst>
          </p:cNvPr>
          <p:cNvSpPr txBox="1"/>
          <p:nvPr/>
        </p:nvSpPr>
        <p:spPr>
          <a:xfrm>
            <a:off x="4856479" y="4449474"/>
            <a:ext cx="367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EDGE2D-Eirene, Neumann core BC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A36638-4B53-37E8-C94D-8A192F19BA34}"/>
              </a:ext>
            </a:extLst>
          </p:cNvPr>
          <p:cNvCxnSpPr/>
          <p:nvPr/>
        </p:nvCxnSpPr>
        <p:spPr bwMode="auto">
          <a:xfrm flipV="1">
            <a:off x="3488988" y="2110330"/>
            <a:ext cx="0" cy="546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E685C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816A75-3BA2-D7B4-8B95-42D8CF664578}"/>
              </a:ext>
            </a:extLst>
          </p:cNvPr>
          <p:cNvSpPr txBox="1"/>
          <p:nvPr/>
        </p:nvSpPr>
        <p:spPr>
          <a:xfrm>
            <a:off x="2976189" y="2620141"/>
            <a:ext cx="132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Divertor Thompson scattering</a:t>
            </a:r>
            <a:endParaRPr lang="en-GB" sz="900" dirty="0" err="1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CEF733-DCE5-2DE4-E465-0FF7D48CDD72}"/>
              </a:ext>
            </a:extLst>
          </p:cNvPr>
          <p:cNvSpPr txBox="1"/>
          <p:nvPr/>
        </p:nvSpPr>
        <p:spPr>
          <a:xfrm>
            <a:off x="354557" y="226149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+mn-lt"/>
              </a:rPr>
              <a:t>Pan et al, NF 2023</a:t>
            </a:r>
            <a:endParaRPr lang="en-GB" sz="10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17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25752-E6A0-FBD5-D9B1-9A4C14C4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05F9F12A-828C-477E-BF84-FB39ADAC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/>
          <a:stretch>
            <a:fillRect/>
          </a:stretch>
        </p:blipFill>
        <p:spPr>
          <a:xfrm>
            <a:off x="0" y="470639"/>
            <a:ext cx="4399381" cy="3268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7303B-7FEE-4E15-C585-9C23D424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64554"/>
            <a:ext cx="8001000" cy="685800"/>
          </a:xfrm>
        </p:spPr>
        <p:txBody>
          <a:bodyPr/>
          <a:lstStyle/>
          <a:p>
            <a:r>
              <a:rPr lang="en-US" dirty="0"/>
              <a:t>Comparison of ELM suppressing XPR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041692-A102-64B4-08FC-5876F4413902}"/>
                  </a:ext>
                </a:extLst>
              </p:cNvPr>
              <p:cNvSpPr txBox="1"/>
              <p:nvPr/>
            </p:nvSpPr>
            <p:spPr>
              <a:xfrm>
                <a:off x="323528" y="3688239"/>
                <a:ext cx="457581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XPR height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+mn-lt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+mn-lt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+mn-lt"/>
                          </a:rPr>
                          <m:t>𝑋𝑃𝑅</m:t>
                        </m:r>
                      </m:sub>
                    </m:sSub>
                  </m:oMath>
                </a14:m>
                <a:r>
                  <a:rPr lang="en-GB" sz="1400" dirty="0">
                    <a:latin typeface="+mn-lt"/>
                  </a:rPr>
                  <a:t> [cm above X-point] </a:t>
                </a:r>
              </a:p>
              <a:p>
                <a:r>
                  <a:rPr lang="en-GB" sz="1400" dirty="0">
                    <a:latin typeface="+mn-lt"/>
                  </a:rPr>
                  <a:t>Experiment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+mn-lt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+mn-lt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+mn-lt"/>
                          </a:rPr>
                          <m:t>𝑋𝑃𝑅</m:t>
                        </m:r>
                      </m:sub>
                    </m:sSub>
                    <m:r>
                      <a:rPr lang="en-US" sz="1400" b="0" i="1" smtClean="0">
                        <a:latin typeface="+mn-lt"/>
                      </a:rPr>
                      <m:t>∼9.3−10.7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+mn-lt"/>
                      </a:rPr>
                      <m:t>cm</m:t>
                    </m:r>
                  </m:oMath>
                </a14:m>
                <a:endParaRPr lang="en-GB" sz="1400" dirty="0">
                  <a:latin typeface="+mn-lt"/>
                </a:endParaRPr>
              </a:p>
              <a:p>
                <a:r>
                  <a:rPr lang="en-GB" sz="1400" dirty="0">
                    <a:solidFill>
                      <a:srgbClr val="FF0000"/>
                    </a:solidFill>
                    <a:latin typeface="+mn-lt"/>
                  </a:rPr>
                  <a:t>E2D Dirichlet </a:t>
                </a:r>
                <a:r>
                  <a:rPr lang="en-GB" sz="14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+mn-lt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+mn-lt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+mn-lt"/>
                          </a:rPr>
                          <m:t>𝑋𝑃𝑅</m:t>
                        </m:r>
                      </m:sub>
                    </m:sSub>
                    <m:r>
                      <a:rPr lang="en-US" sz="1400" b="0" i="1" smtClean="0">
                        <a:latin typeface="+mn-lt"/>
                      </a:rPr>
                      <m:t>∼9.2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+mn-lt"/>
                      </a:rPr>
                      <m:t>cm</m:t>
                    </m:r>
                  </m:oMath>
                </a14:m>
                <a:endParaRPr lang="en-GB" sz="1400" dirty="0">
                  <a:latin typeface="+mn-lt"/>
                </a:endParaRPr>
              </a:p>
              <a:p>
                <a:r>
                  <a:rPr lang="en-GB" sz="1400" dirty="0">
                    <a:solidFill>
                      <a:srgbClr val="C00000"/>
                    </a:solidFill>
                    <a:latin typeface="+mn-lt"/>
                  </a:rPr>
                  <a:t>E2D Neumann </a:t>
                </a:r>
                <a:r>
                  <a:rPr lang="en-GB" sz="14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+mn-lt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+mn-lt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+mn-lt"/>
                          </a:rPr>
                          <m:t>𝑋𝑃𝑅</m:t>
                        </m:r>
                      </m:sub>
                    </m:sSub>
                    <m:r>
                      <a:rPr lang="en-US" sz="1400" b="0" i="1" smtClean="0">
                        <a:latin typeface="+mn-lt"/>
                      </a:rPr>
                      <m:t>∼6.3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+mn-lt"/>
                      </a:rPr>
                      <m:t>cm</m:t>
                    </m:r>
                  </m:oMath>
                </a14:m>
                <a:endParaRPr lang="en-GB" sz="1400" dirty="0">
                  <a:latin typeface="+mn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041692-A102-64B4-08FC-5876F4413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688239"/>
                <a:ext cx="4575810" cy="954107"/>
              </a:xfrm>
              <a:prstGeom prst="rect">
                <a:avLst/>
              </a:prstGeom>
              <a:blipFill>
                <a:blip r:embed="rId3"/>
                <a:stretch>
                  <a:fillRect l="-399" t="-1274" b="-57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1AAE8A6-A6E0-F63A-5907-1CA25C14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26"/>
          <a:stretch>
            <a:fillRect/>
          </a:stretch>
        </p:blipFill>
        <p:spPr>
          <a:xfrm>
            <a:off x="4427984" y="555526"/>
            <a:ext cx="4278790" cy="189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C3AF2-0362-3B6B-1D82-65FF0DAD5E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351"/>
          <a:stretch>
            <a:fillRect/>
          </a:stretch>
        </p:blipFill>
        <p:spPr>
          <a:xfrm>
            <a:off x="4413546" y="2643758"/>
            <a:ext cx="4278790" cy="1870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C0A64B-59E2-DC4D-FA06-A6D9C86AD171}"/>
              </a:ext>
            </a:extLst>
          </p:cNvPr>
          <p:cNvSpPr txBox="1"/>
          <p:nvPr/>
        </p:nvSpPr>
        <p:spPr>
          <a:xfrm>
            <a:off x="5004048" y="2410753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EDGE2D-Eirene Dirichlet core BC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5823F-4078-C1C9-0619-D8DB32DA4C56}"/>
              </a:ext>
            </a:extLst>
          </p:cNvPr>
          <p:cNvSpPr txBox="1"/>
          <p:nvPr/>
        </p:nvSpPr>
        <p:spPr>
          <a:xfrm>
            <a:off x="4856479" y="4449474"/>
            <a:ext cx="367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EDGE2D-Eirene, Neumann core BC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5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99E3-78F0-BCD7-4298-ACFDB3E30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274"/>
            <a:ext cx="9144000" cy="685800"/>
          </a:xfrm>
        </p:spPr>
        <p:txBody>
          <a:bodyPr/>
          <a:lstStyle/>
          <a:p>
            <a:r>
              <a:rPr lang="en-US" sz="2500" dirty="0"/>
              <a:t>Flux-driven boundary conditions &amp; time dependent runs</a:t>
            </a:r>
            <a:endParaRPr lang="en-GB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122D-04C1-C6CB-842A-C3B5ABCE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83518"/>
            <a:ext cx="8001000" cy="3147510"/>
          </a:xfrm>
        </p:spPr>
        <p:txBody>
          <a:bodyPr/>
          <a:lstStyle/>
          <a:p>
            <a:r>
              <a:rPr lang="en-US" sz="1400" dirty="0">
                <a:latin typeface="Arial" charset="0"/>
                <a:ea typeface="ＭＳ Ｐゴシック" pitchFamily="-64" charset="-128"/>
              </a:rPr>
              <a:t>Neumann boundary conditions are applied at the core boundary, as it would for core-edge coupling. </a:t>
            </a:r>
          </a:p>
          <a:p>
            <a:r>
              <a:rPr lang="en-US" sz="1400" dirty="0">
                <a:latin typeface="Arial" charset="0"/>
                <a:ea typeface="ＭＳ Ｐゴシック" pitchFamily="-64" charset="-128"/>
              </a:rPr>
              <a:t>Heating power is prescribed.</a:t>
            </a:r>
          </a:p>
          <a:p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BB3E83-76B5-2587-4C53-CD37B9419B98}"/>
                  </a:ext>
                </a:extLst>
              </p:cNvPr>
              <p:cNvSpPr txBox="1"/>
              <p:nvPr/>
            </p:nvSpPr>
            <p:spPr>
              <a:xfrm>
                <a:off x="1557681" y="2492229"/>
                <a:ext cx="1730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BB3E83-76B5-2587-4C53-CD37B9419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681" y="2492229"/>
                <a:ext cx="1730145" cy="30777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B71B37-20EC-68B8-1D1C-44A693AE0862}"/>
                  </a:ext>
                </a:extLst>
              </p:cNvPr>
              <p:cNvSpPr txBox="1"/>
              <p:nvPr/>
            </p:nvSpPr>
            <p:spPr>
              <a:xfrm>
                <a:off x="1835696" y="3612525"/>
                <a:ext cx="1715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B71B37-20EC-68B8-1D1C-44A693AE0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612525"/>
                <a:ext cx="1715063" cy="30777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44CC3-B934-6DF2-0120-9FA14E8D5945}"/>
                  </a:ext>
                </a:extLst>
              </p:cNvPr>
              <p:cNvSpPr txBox="1"/>
              <p:nvPr/>
            </p:nvSpPr>
            <p:spPr>
              <a:xfrm>
                <a:off x="1691680" y="1384059"/>
                <a:ext cx="17301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𝑛𝑒𝑢𝑡𝑟𝑎𝑙𝑠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Pa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D44CC3-B934-6DF2-0120-9FA14E8D5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384059"/>
                <a:ext cx="1730145" cy="307777"/>
              </a:xfrm>
              <a:prstGeom prst="rect">
                <a:avLst/>
              </a:prstGeom>
              <a:blipFill>
                <a:blip r:embed="rId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D4B30A59-83DE-B5D6-2DCB-50DB0D7C1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398" t="31331" r="7794" b="30659"/>
          <a:stretch/>
        </p:blipFill>
        <p:spPr>
          <a:xfrm>
            <a:off x="3029912" y="861725"/>
            <a:ext cx="5976064" cy="12583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BF7DE5-DC0E-4BB0-3AF8-AB86C8EFC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442" t="32362" r="7567" b="29612"/>
          <a:stretch>
            <a:fillRect/>
          </a:stretch>
        </p:blipFill>
        <p:spPr>
          <a:xfrm>
            <a:off x="3029912" y="2092519"/>
            <a:ext cx="6036264" cy="12686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2CF0BE0-6C60-64F2-ADC4-89ECAA2EB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1258" t="32357" r="7568" b="30930"/>
          <a:stretch/>
        </p:blipFill>
        <p:spPr>
          <a:xfrm>
            <a:off x="3014018" y="3286175"/>
            <a:ext cx="6085613" cy="12320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A06C11-A1EF-E50D-BA3F-2E7FC53059B3}"/>
                  </a:ext>
                </a:extLst>
              </p:cNvPr>
              <p:cNvSpPr txBox="1"/>
              <p:nvPr/>
            </p:nvSpPr>
            <p:spPr>
              <a:xfrm>
                <a:off x="586561" y="4400149"/>
                <a:ext cx="971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ms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]=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A06C11-A1EF-E50D-BA3F-2E7FC5305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1" y="4400149"/>
                <a:ext cx="971120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F78E791-8219-F9F4-3973-C8B4DA1679FB}"/>
              </a:ext>
            </a:extLst>
          </p:cNvPr>
          <p:cNvSpPr txBox="1"/>
          <p:nvPr/>
        </p:nvSpPr>
        <p:spPr>
          <a:xfrm>
            <a:off x="3550759" y="4418722"/>
            <a:ext cx="25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D2C59E-FEB4-DBEF-E326-01543A1A2B0F}"/>
              </a:ext>
            </a:extLst>
          </p:cNvPr>
          <p:cNvSpPr txBox="1"/>
          <p:nvPr/>
        </p:nvSpPr>
        <p:spPr>
          <a:xfrm>
            <a:off x="4605946" y="4423105"/>
            <a:ext cx="58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B2D7-3568-5990-7C3D-BCE285D67B65}"/>
              </a:ext>
            </a:extLst>
          </p:cNvPr>
          <p:cNvSpPr txBox="1"/>
          <p:nvPr/>
        </p:nvSpPr>
        <p:spPr>
          <a:xfrm>
            <a:off x="5809460" y="4427161"/>
            <a:ext cx="5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AA5E91-33B5-2EBB-27E1-A3BB993B26EC}"/>
              </a:ext>
            </a:extLst>
          </p:cNvPr>
          <p:cNvSpPr txBox="1"/>
          <p:nvPr/>
        </p:nvSpPr>
        <p:spPr>
          <a:xfrm>
            <a:off x="6918201" y="4427128"/>
            <a:ext cx="54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40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1E0ED-A04C-6A75-C61D-F340A9BEBC4C}"/>
              </a:ext>
            </a:extLst>
          </p:cNvPr>
          <p:cNvSpPr txBox="1"/>
          <p:nvPr/>
        </p:nvSpPr>
        <p:spPr>
          <a:xfrm>
            <a:off x="8108504" y="4418721"/>
            <a:ext cx="541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870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DA8D4-5644-87A2-831C-D8D1D202A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136D-8DA2-78E3-8335-7D2C4B3F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164554"/>
            <a:ext cx="8001000" cy="685800"/>
          </a:xfrm>
        </p:spPr>
        <p:txBody>
          <a:bodyPr/>
          <a:lstStyle/>
          <a:p>
            <a:r>
              <a:rPr lang="en-US" dirty="0"/>
              <a:t>Active feedback control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4CA5B0-FAAA-C945-DAC4-F68EC4962F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513547"/>
                <a:ext cx="5256577" cy="3147510"/>
              </a:xfrm>
            </p:spPr>
            <p:txBody>
              <a:bodyPr/>
              <a:lstStyle/>
              <a:p>
                <a:pPr algn="l"/>
                <a:r>
                  <a:rPr lang="en-US" sz="1600" dirty="0"/>
                  <a:t>Control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𝑟𝑎𝑑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en-GB" sz="1600" dirty="0"/>
                  <a:t>, actuator: seeding rate. </a:t>
                </a:r>
              </a:p>
              <a:p>
                <a:pPr lvl="1" algn="l"/>
                <a:r>
                  <a:rPr lang="en-GB" sz="1400" dirty="0"/>
                  <a:t>XPR height as diagnostic</a:t>
                </a:r>
              </a:p>
              <a:p>
                <a:pPr algn="l"/>
                <a:r>
                  <a:rPr lang="en-GB" sz="1600" dirty="0"/>
                  <a:t>Using XPR height as control parameter is being implemented in EDGE2D.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4CA5B0-FAAA-C945-DAC4-F68EC4962F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513547"/>
                <a:ext cx="5256577" cy="3147510"/>
              </a:xfrm>
              <a:blipFill>
                <a:blip r:embed="rId2"/>
                <a:stretch>
                  <a:fillRect l="-464" t="-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86A1383-13F1-D818-08B4-EB420DD68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8" r="1926"/>
          <a:stretch>
            <a:fillRect/>
          </a:stretch>
        </p:blipFill>
        <p:spPr>
          <a:xfrm>
            <a:off x="5942265" y="2283217"/>
            <a:ext cx="2651584" cy="22928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C66917-EBAF-D837-83F4-4838FA58264F}"/>
              </a:ext>
            </a:extLst>
          </p:cNvPr>
          <p:cNvCxnSpPr/>
          <p:nvPr/>
        </p:nvCxnSpPr>
        <p:spPr bwMode="auto">
          <a:xfrm>
            <a:off x="7071533" y="2240662"/>
            <a:ext cx="0" cy="1962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0FFFF70-A39C-8B46-DB17-1B854C7E8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87524"/>
            <a:ext cx="3087857" cy="1844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E789F-3FF7-DCAB-2C53-75A35A3348F8}"/>
              </a:ext>
            </a:extLst>
          </p:cNvPr>
          <p:cNvSpPr txBox="1"/>
          <p:nvPr/>
        </p:nvSpPr>
        <p:spPr>
          <a:xfrm rot="16200000">
            <a:off x="4857274" y="894339"/>
            <a:ext cx="1290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DLX signals</a:t>
            </a:r>
            <a:endParaRPr lang="en-GB" sz="1200" dirty="0" err="1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19F23-4A55-7940-99CE-0B3FBDD9E75A}"/>
              </a:ext>
            </a:extLst>
          </p:cNvPr>
          <p:cNvSpPr txBox="1"/>
          <p:nvPr/>
        </p:nvSpPr>
        <p:spPr>
          <a:xfrm>
            <a:off x="7622123" y="4523586"/>
            <a:ext cx="1830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+mn-lt"/>
              </a:rPr>
              <a:t>Bernert et al, NF 2021</a:t>
            </a:r>
            <a:endParaRPr lang="en-GB" sz="11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C4456-0D8B-4FA4-07A7-C51A0B629E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14"/>
          <a:stretch>
            <a:fillRect/>
          </a:stretch>
        </p:blipFill>
        <p:spPr>
          <a:xfrm>
            <a:off x="268475" y="1635646"/>
            <a:ext cx="4151415" cy="30337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7BD2E1-125B-31BE-960F-716257BE458C}"/>
                  </a:ext>
                </a:extLst>
              </p:cNvPr>
              <p:cNvSpPr txBox="1"/>
              <p:nvPr/>
            </p:nvSpPr>
            <p:spPr>
              <a:xfrm rot="16200000">
                <a:off x="-252722" y="2759338"/>
                <a:ext cx="126719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𝑋𝑃𝑅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 err="1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7BD2E1-125B-31BE-960F-716257BE4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2722" y="2759338"/>
                <a:ext cx="1267192" cy="338554"/>
              </a:xfrm>
              <a:prstGeom prst="rect">
                <a:avLst/>
              </a:prstGeom>
              <a:blipFill>
                <a:blip r:embed="rId6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B405F6A-9CB4-36C0-7D3C-5E055E97B493}"/>
              </a:ext>
            </a:extLst>
          </p:cNvPr>
          <p:cNvSpPr/>
          <p:nvPr/>
        </p:nvSpPr>
        <p:spPr bwMode="auto">
          <a:xfrm>
            <a:off x="2837729" y="2571750"/>
            <a:ext cx="7200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EDB53-BD44-C63E-4DDA-2A46A5909916}"/>
              </a:ext>
            </a:extLst>
          </p:cNvPr>
          <p:cNvSpPr txBox="1"/>
          <p:nvPr/>
        </p:nvSpPr>
        <p:spPr>
          <a:xfrm>
            <a:off x="2755244" y="2505120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672C1"/>
                </a:solidFill>
                <a:latin typeface="+mn-lt"/>
              </a:rPr>
              <a:t>N</a:t>
            </a:r>
            <a:endParaRPr lang="en-GB" sz="1050" dirty="0" err="1">
              <a:solidFill>
                <a:srgbClr val="0672C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06FCE3-A12D-BF45-2A68-B1344F365EB3}"/>
              </a:ext>
            </a:extLst>
          </p:cNvPr>
          <p:cNvSpPr/>
          <p:nvPr/>
        </p:nvSpPr>
        <p:spPr bwMode="auto">
          <a:xfrm>
            <a:off x="3036056" y="2839744"/>
            <a:ext cx="80654" cy="140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CE9E2-ABFA-52BB-939C-E0DFF7730578}"/>
              </a:ext>
            </a:extLst>
          </p:cNvPr>
          <p:cNvSpPr txBox="1"/>
          <p:nvPr/>
        </p:nvSpPr>
        <p:spPr>
          <a:xfrm>
            <a:off x="2948698" y="2840909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n-lt"/>
              </a:rPr>
              <a:t>N</a:t>
            </a:r>
            <a:endParaRPr lang="en-GB" sz="1050" dirty="0" err="1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24E7A2-4552-85EB-78E9-088FD36FEB40}"/>
              </a:ext>
            </a:extLst>
          </p:cNvPr>
          <p:cNvSpPr/>
          <p:nvPr/>
        </p:nvSpPr>
        <p:spPr bwMode="auto">
          <a:xfrm>
            <a:off x="3010317" y="3221771"/>
            <a:ext cx="80654" cy="140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577AB7-7E55-6BDF-D755-A3054C73E0C4}"/>
              </a:ext>
            </a:extLst>
          </p:cNvPr>
          <p:cNvSpPr txBox="1"/>
          <p:nvPr/>
        </p:nvSpPr>
        <p:spPr>
          <a:xfrm>
            <a:off x="2917082" y="3209988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n-lt"/>
              </a:rPr>
              <a:t>N</a:t>
            </a:r>
            <a:endParaRPr lang="en-GB" sz="105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5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6" grpId="0" animBg="1"/>
      <p:bldP spid="15" grpId="0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C864-3AC3-4D52-5AE9-B527335B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164554"/>
            <a:ext cx="8001000" cy="685800"/>
          </a:xfrm>
        </p:spPr>
        <p:txBody>
          <a:bodyPr/>
          <a:lstStyle/>
          <a:p>
            <a:r>
              <a:rPr lang="en-US" dirty="0"/>
              <a:t>Active feedback control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D4315-29F9-30BA-BB63-2978C711B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504" y="513547"/>
                <a:ext cx="5140774" cy="1338123"/>
              </a:xfrm>
            </p:spPr>
            <p:txBody>
              <a:bodyPr/>
              <a:lstStyle/>
              <a:p>
                <a:pPr algn="l"/>
                <a:r>
                  <a:rPr lang="en-US" sz="1600" dirty="0"/>
                  <a:t>Control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𝑟𝑎𝑑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en-GB" sz="1600" dirty="0"/>
                  <a:t>, actuator: seeding rate. </a:t>
                </a:r>
              </a:p>
              <a:p>
                <a:pPr lvl="1" algn="l"/>
                <a:r>
                  <a:rPr lang="en-GB" sz="1400" dirty="0"/>
                  <a:t>XPR height as diagnostic</a:t>
                </a:r>
                <a:endParaRPr lang="en-GB" sz="1800" dirty="0"/>
              </a:p>
              <a:p>
                <a:pPr algn="l"/>
                <a:r>
                  <a:rPr lang="en-GB" sz="1600" dirty="0"/>
                  <a:t>Using XPR height as control parameter is being implemented in EDGE2D.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D4315-29F9-30BA-BB63-2978C711B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513547"/>
                <a:ext cx="5140774" cy="1338123"/>
              </a:xfrm>
              <a:blipFill>
                <a:blip r:embed="rId2"/>
                <a:stretch>
                  <a:fillRect l="-474" t="-1364" r="-1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3BDE456-A224-39DD-730E-622B17A47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14"/>
          <a:stretch>
            <a:fillRect/>
          </a:stretch>
        </p:blipFill>
        <p:spPr>
          <a:xfrm>
            <a:off x="268475" y="1635646"/>
            <a:ext cx="4151415" cy="3033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D6C44B-C286-A892-902C-3177688EE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950" y="1275606"/>
            <a:ext cx="4036501" cy="33938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393CCC-C2D1-3E99-37E7-449CF6B4FD89}"/>
              </a:ext>
            </a:extLst>
          </p:cNvPr>
          <p:cNvSpPr txBox="1"/>
          <p:nvPr/>
        </p:nvSpPr>
        <p:spPr>
          <a:xfrm>
            <a:off x="4148048" y="213970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+mn-lt"/>
              </a:rPr>
              <a:t>Unstable XPR</a:t>
            </a:r>
          </a:p>
          <a:p>
            <a:r>
              <a:rPr lang="en-US" sz="1200" dirty="0">
                <a:solidFill>
                  <a:srgbClr val="C00000"/>
                </a:solidFill>
                <a:latin typeface="+mn-lt"/>
              </a:rPr>
              <a:t>(MARFE)</a:t>
            </a:r>
            <a:endParaRPr lang="en-GB" sz="1200" dirty="0" err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BCF41A-7F53-C19B-3C6E-34770BB88434}"/>
                  </a:ext>
                </a:extLst>
              </p:cNvPr>
              <p:cNvSpPr txBox="1"/>
              <p:nvPr/>
            </p:nvSpPr>
            <p:spPr>
              <a:xfrm>
                <a:off x="4096150" y="3661057"/>
                <a:ext cx="1152128" cy="28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MW</m:t>
                      </m:r>
                    </m:oMath>
                  </m:oMathPara>
                </a14:m>
                <a:endParaRPr lang="en-GB" sz="1200" dirty="0" err="1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BCF41A-7F53-C19B-3C6E-34770BB88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150" y="3661057"/>
                <a:ext cx="1152128" cy="2852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82810B-DCE9-19C3-1466-442A00047AF5}"/>
                  </a:ext>
                </a:extLst>
              </p:cNvPr>
              <p:cNvSpPr txBox="1"/>
              <p:nvPr/>
            </p:nvSpPr>
            <p:spPr>
              <a:xfrm rot="16200000">
                <a:off x="-252722" y="2759338"/>
                <a:ext cx="126719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𝑋𝑃𝑅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 err="1">
                  <a:latin typeface="+mn-lt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82810B-DCE9-19C3-1466-442A00047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2722" y="2759338"/>
                <a:ext cx="1267192" cy="338554"/>
              </a:xfrm>
              <a:prstGeom prst="rect">
                <a:avLst/>
              </a:prstGeom>
              <a:blipFill>
                <a:blip r:embed="rId6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57834F3-1C09-B3B2-B386-922E1E8CA4DD}"/>
              </a:ext>
            </a:extLst>
          </p:cNvPr>
          <p:cNvSpPr/>
          <p:nvPr/>
        </p:nvSpPr>
        <p:spPr bwMode="auto">
          <a:xfrm>
            <a:off x="2837729" y="2571750"/>
            <a:ext cx="7200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05D48E-67A4-7B33-40B4-70B21B6CD739}"/>
              </a:ext>
            </a:extLst>
          </p:cNvPr>
          <p:cNvSpPr txBox="1"/>
          <p:nvPr/>
        </p:nvSpPr>
        <p:spPr>
          <a:xfrm>
            <a:off x="2755244" y="2505120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672C1"/>
                </a:solidFill>
                <a:latin typeface="+mn-lt"/>
              </a:rPr>
              <a:t>N</a:t>
            </a:r>
            <a:endParaRPr lang="en-GB" sz="1050" dirty="0" err="1">
              <a:solidFill>
                <a:srgbClr val="0672C1"/>
              </a:solidFill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B8E005-BFD9-6BBF-BDC9-DCF4A292654B}"/>
              </a:ext>
            </a:extLst>
          </p:cNvPr>
          <p:cNvSpPr/>
          <p:nvPr/>
        </p:nvSpPr>
        <p:spPr bwMode="auto">
          <a:xfrm>
            <a:off x="3036056" y="2839744"/>
            <a:ext cx="80654" cy="140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0AA6FB-8130-07BF-363C-A53D96F5D043}"/>
              </a:ext>
            </a:extLst>
          </p:cNvPr>
          <p:cNvSpPr txBox="1"/>
          <p:nvPr/>
        </p:nvSpPr>
        <p:spPr>
          <a:xfrm>
            <a:off x="2948698" y="2840909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n-lt"/>
              </a:rPr>
              <a:t>N</a:t>
            </a:r>
            <a:endParaRPr lang="en-GB" sz="1050" dirty="0" err="1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B11A08-5D7E-F15F-DC61-8041B2CC8A41}"/>
              </a:ext>
            </a:extLst>
          </p:cNvPr>
          <p:cNvSpPr/>
          <p:nvPr/>
        </p:nvSpPr>
        <p:spPr bwMode="auto">
          <a:xfrm>
            <a:off x="3010317" y="3221771"/>
            <a:ext cx="80654" cy="1408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8B0428-ABB7-8B88-8D97-6815C07A6F93}"/>
              </a:ext>
            </a:extLst>
          </p:cNvPr>
          <p:cNvSpPr txBox="1"/>
          <p:nvPr/>
        </p:nvSpPr>
        <p:spPr>
          <a:xfrm>
            <a:off x="2917082" y="3209988"/>
            <a:ext cx="223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+mn-lt"/>
              </a:rPr>
              <a:t>N</a:t>
            </a:r>
            <a:endParaRPr lang="en-GB" sz="105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880135"/>
      </p:ext>
    </p:extLst>
  </p:cSld>
  <p:clrMapOvr>
    <a:masterClrMapping/>
  </p:clrMapOvr>
</p:sld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TER_Scientific_and_General_Presentation_N4CUXK_v1_8 (3).pptx" id="{84690348-23F2-4165-BCE0-733FB791AA1E}" vid="{99E8E174-E2F5-4CD3-9D90-FE22B113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ITER_Scientific_and_General_Presentation_N4CUXK_v1_8</Template>
  <TotalTime>71018</TotalTime>
  <Words>1074</Words>
  <Application>Microsoft Office PowerPoint</Application>
  <PresentationFormat>On-screen Show (16:9)</PresentationFormat>
  <Paragraphs>194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Century Gothic</vt:lpstr>
      <vt:lpstr>ITER_Scientific_and_General_Presentation_N4CUXK_v1_2</vt:lpstr>
      <vt:lpstr>Progress towards JINTRAC integrated modelling of X-point radiators</vt:lpstr>
      <vt:lpstr>The need for integrated modelling tools</vt:lpstr>
      <vt:lpstr>What is the JINTRAC code suite?</vt:lpstr>
      <vt:lpstr>First steps: benchmark EDGE2D-EIRENE</vt:lpstr>
      <vt:lpstr>Comparison of ELM suppressing XPR</vt:lpstr>
      <vt:lpstr>Comparison of ELM suppressing XPR</vt:lpstr>
      <vt:lpstr>Flux-driven boundary conditions &amp; time dependent runs</vt:lpstr>
      <vt:lpstr>Active feedback control</vt:lpstr>
      <vt:lpstr>Active feedback control</vt:lpstr>
      <vt:lpstr>ITER 15MA XPR – SOLPS-ITER w/ drifts</vt:lpstr>
      <vt:lpstr>ITER 15MA XPR – EDGE2D w/o drifts</vt:lpstr>
      <vt:lpstr>ITER 15MA XPR - EDGE2D w/o drifts</vt:lpstr>
      <vt:lpstr>ITER 15MA XPR - JETTO</vt:lpstr>
      <vt:lpstr>Current state of integrated modeling with JINTRAC</vt:lpstr>
      <vt:lpstr>Current development</vt:lpstr>
      <vt:lpstr>Conclusion</vt:lpstr>
      <vt:lpstr>Status of research</vt:lpstr>
      <vt:lpstr>Backup slides</vt:lpstr>
      <vt:lpstr>XPR might sit above the divertor</vt:lpstr>
      <vt:lpstr>PowerPoint Presentation</vt:lpstr>
      <vt:lpstr>PowerPoint Presentation</vt:lpstr>
    </vt:vector>
  </TitlesOfParts>
  <Company>ITER ORGANISATION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Korving Sven</dc:creator>
  <cp:lastModifiedBy>Korving Sven</cp:lastModifiedBy>
  <cp:revision>68</cp:revision>
  <cp:lastPrinted>2013-12-05T09:32:24Z</cp:lastPrinted>
  <dcterms:created xsi:type="dcterms:W3CDTF">2025-09-09T12:29:38Z</dcterms:created>
  <dcterms:modified xsi:type="dcterms:W3CDTF">2025-10-28T21:46:54Z</dcterms:modified>
</cp:coreProperties>
</file>