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diagrams/data2.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20"/>
  </p:notesMasterIdLst>
  <p:handoutMasterIdLst>
    <p:handoutMasterId r:id="rId21"/>
  </p:handoutMasterIdLst>
  <p:sldIdLst>
    <p:sldId id="274" r:id="rId2"/>
    <p:sldId id="1009" r:id="rId3"/>
    <p:sldId id="1010" r:id="rId4"/>
    <p:sldId id="1011" r:id="rId5"/>
    <p:sldId id="975" r:id="rId6"/>
    <p:sldId id="1012" r:id="rId7"/>
    <p:sldId id="976" r:id="rId8"/>
    <p:sldId id="977" r:id="rId9"/>
    <p:sldId id="985" r:id="rId10"/>
    <p:sldId id="1013" r:id="rId11"/>
    <p:sldId id="986" r:id="rId12"/>
    <p:sldId id="992" r:id="rId13"/>
    <p:sldId id="998" r:id="rId14"/>
    <p:sldId id="990" r:id="rId15"/>
    <p:sldId id="1014" r:id="rId16"/>
    <p:sldId id="999" r:id="rId17"/>
    <p:sldId id="1015" r:id="rId18"/>
    <p:sldId id="979" r:id="rId19"/>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EC0CF3-9848-959A-C3E3-659FAA9C2DEA}" name="DULL Raffael" initials="DR" userId="S::raffael.dull@etu.univ-amu.fr::64d7784c-8e4f-4411-ada3-e5fdf095a46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Hatzky, Roman" initials="HR"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FF"/>
    <a:srgbClr val="8EFA00"/>
    <a:srgbClr val="008000"/>
    <a:srgbClr val="FF40FF"/>
    <a:srgbClr val="0000CC"/>
    <a:srgbClr val="00FDFF"/>
    <a:srgbClr val="4C7EBE"/>
    <a:srgbClr val="365A89"/>
    <a:srgbClr val="006600"/>
    <a:srgbClr val="E3E3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74" autoAdjust="0"/>
    <p:restoredTop sz="90814" autoAdjust="0"/>
  </p:normalViewPr>
  <p:slideViewPr>
    <p:cSldViewPr showGuides="1">
      <p:cViewPr>
        <p:scale>
          <a:sx n="91" d="100"/>
          <a:sy n="91" d="100"/>
        </p:scale>
        <p:origin x="928" y="-12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0"/>
    </p:cViewPr>
  </p:sorterViewPr>
  <p:notesViewPr>
    <p:cSldViewPr showGuides="1">
      <p:cViewPr varScale="1">
        <p:scale>
          <a:sx n="86" d="100"/>
          <a:sy n="86" d="100"/>
        </p:scale>
        <p:origin x="3296" y="232"/>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8/10/relationships/authors" Target="authors.xml"/></Relationships>
</file>

<file path=ppt/diagrams/_rels/data2.xml.rels><?xml version="1.0" encoding="UTF-8" standalone="yes"?>
<Relationships xmlns="http://schemas.openxmlformats.org/package/2006/relationships"><Relationship Id="rId2" Type="http://schemas.openxmlformats.org/officeDocument/2006/relationships/image" Target="../media/image500.png"/><Relationship Id="rId1" Type="http://schemas.openxmlformats.org/officeDocument/2006/relationships/image" Target="../media/image49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4A487F-BC44-CC4F-9299-D2DA690B9AC8}" type="doc">
      <dgm:prSet loTypeId="urn:microsoft.com/office/officeart/2005/8/layout/cycle2" loCatId="" qsTypeId="urn:microsoft.com/office/officeart/2005/8/quickstyle/simple1" qsCatId="simple" csTypeId="urn:microsoft.com/office/officeart/2005/8/colors/accent1_2" csCatId="accent1" phldr="1"/>
      <dgm:spPr/>
      <dgm:t>
        <a:bodyPr/>
        <a:lstStyle/>
        <a:p>
          <a:endParaRPr lang="fr-FR"/>
        </a:p>
      </dgm:t>
    </dgm:pt>
    <dgm:pt modelId="{5608D463-93A3-E64C-8389-F88A36468290}">
      <dgm:prSet phldrT="[Texte]"/>
      <dgm:spPr/>
      <dgm:t>
        <a:bodyPr/>
        <a:lstStyle/>
        <a:p>
          <a:r>
            <a:rPr lang="fr-FR" dirty="0"/>
            <a:t>Plasma </a:t>
          </a:r>
          <a:r>
            <a:rPr lang="fr-FR" dirty="0" err="1"/>
            <a:t>cooling</a:t>
          </a:r>
          <a:endParaRPr lang="fr-FR" dirty="0"/>
        </a:p>
      </dgm:t>
    </dgm:pt>
    <dgm:pt modelId="{8EE97019-B1C6-0A44-B7E2-7EDF4221E5B6}" type="parTrans" cxnId="{E5B84AA9-1B15-4745-897F-2CFB17C41E32}">
      <dgm:prSet/>
      <dgm:spPr/>
      <dgm:t>
        <a:bodyPr/>
        <a:lstStyle/>
        <a:p>
          <a:endParaRPr lang="fr-FR"/>
        </a:p>
      </dgm:t>
    </dgm:pt>
    <dgm:pt modelId="{CA98B353-57D6-5842-BFD5-7DA73A59920F}" type="sibTrans" cxnId="{E5B84AA9-1B15-4745-897F-2CFB17C41E32}">
      <dgm:prSet/>
      <dgm:spPr/>
      <dgm:t>
        <a:bodyPr/>
        <a:lstStyle/>
        <a:p>
          <a:endParaRPr lang="fr-FR"/>
        </a:p>
      </dgm:t>
    </dgm:pt>
    <mc:AlternateContent xmlns:mc="http://schemas.openxmlformats.org/markup-compatibility/2006" xmlns:a14="http://schemas.microsoft.com/office/drawing/2010/main">
      <mc:Choice Requires="a14">
        <dgm:pt modelId="{0BEF8B2C-1C31-794E-A736-91A592EE0243}">
          <dgm:prSet phldrT="[Texte]"/>
          <dgm:spPr/>
          <dgm:t>
            <a:bodyPr/>
            <a:lstStyle/>
            <a:p>
              <a:r>
                <a:rPr lang="fr-FR" dirty="0"/>
                <a:t>Change in </a:t>
              </a:r>
              <a14:m>
                <m:oMath xmlns:m="http://schemas.openxmlformats.org/officeDocument/2006/math">
                  <m:sSub>
                    <m:sSubPr>
                      <m:ctrlPr>
                        <a:rPr lang="fr-FR" i="1" smtClean="0">
                          <a:latin typeface="Cambria Math" panose="02040503050406030204" pitchFamily="18" charset="0"/>
                        </a:rPr>
                      </m:ctrlPr>
                    </m:sSubPr>
                    <m:e>
                      <m:r>
                        <m:rPr>
                          <m:sty m:val="p"/>
                        </m:rPr>
                        <a:rPr lang="fr-FR" i="1" smtClean="0">
                          <a:latin typeface="Cambria Math" panose="02040503050406030204" pitchFamily="18" charset="0"/>
                          <a:ea typeface="Cambria Math" panose="02040503050406030204" pitchFamily="18" charset="0"/>
                        </a:rPr>
                        <m:t>∇</m:t>
                      </m:r>
                    </m:e>
                    <m:sub>
                      <m:r>
                        <a:rPr lang="fr-FR" i="1" smtClean="0">
                          <a:latin typeface="Cambria Math" panose="02040503050406030204" pitchFamily="18" charset="0"/>
                          <a:ea typeface="Cambria Math" panose="02040503050406030204" pitchFamily="18" charset="0"/>
                        </a:rPr>
                        <m:t>∥</m:t>
                      </m:r>
                    </m:sub>
                  </m:sSub>
                  <m:r>
                    <a:rPr lang="fr-FR" b="0" i="1" smtClean="0">
                      <a:latin typeface="Cambria Math" panose="02040503050406030204" pitchFamily="18" charset="0"/>
                    </a:rPr>
                    <m:t>𝑇</m:t>
                  </m:r>
                </m:oMath>
              </a14:m>
              <a:endParaRPr lang="fr-FR" dirty="0"/>
            </a:p>
          </dgm:t>
        </dgm:pt>
      </mc:Choice>
      <mc:Fallback xmlns="">
        <dgm:pt modelId="{0BEF8B2C-1C31-794E-A736-91A592EE0243}">
          <dgm:prSet phldrT="[Texte]"/>
          <dgm:spPr/>
          <dgm:t>
            <a:bodyPr/>
            <a:lstStyle/>
            <a:p>
              <a:r>
                <a:rPr lang="fr-FR" dirty="0"/>
                <a:t>Change in </a:t>
              </a:r>
              <a:r>
                <a:rPr lang="fr-FR" i="0">
                  <a:latin typeface="Cambria Math" panose="02040503050406030204" pitchFamily="18" charset="0"/>
                  <a:ea typeface="Cambria Math" panose="02040503050406030204" pitchFamily="18" charset="0"/>
                </a:rPr>
                <a:t>∇_∥</a:t>
              </a:r>
              <a:r>
                <a:rPr lang="fr-FR" b="0" i="0">
                  <a:latin typeface="Cambria Math" panose="02040503050406030204" pitchFamily="18" charset="0"/>
                  <a:ea typeface="Cambria Math" panose="02040503050406030204" pitchFamily="18" charset="0"/>
                </a:rPr>
                <a:t> </a:t>
              </a:r>
              <a:r>
                <a:rPr lang="fr-FR" b="0" i="0">
                  <a:latin typeface="Cambria Math" panose="02040503050406030204" pitchFamily="18" charset="0"/>
                </a:rPr>
                <a:t>𝑇</a:t>
              </a:r>
              <a:endParaRPr lang="fr-FR" dirty="0"/>
            </a:p>
          </dgm:t>
        </dgm:pt>
      </mc:Fallback>
    </mc:AlternateContent>
    <dgm:pt modelId="{141B2A0E-2352-0449-8C51-076033B437DB}" type="parTrans" cxnId="{F47CB3CE-C674-FC4A-AE3E-B87C9670E4D0}">
      <dgm:prSet/>
      <dgm:spPr/>
      <dgm:t>
        <a:bodyPr/>
        <a:lstStyle/>
        <a:p>
          <a:endParaRPr lang="fr-FR"/>
        </a:p>
      </dgm:t>
    </dgm:pt>
    <dgm:pt modelId="{E8B0356E-55C5-2045-A1F4-424F7C605E4F}" type="sibTrans" cxnId="{F47CB3CE-C674-FC4A-AE3E-B87C9670E4D0}">
      <dgm:prSet/>
      <dgm:spPr/>
      <dgm:t>
        <a:bodyPr/>
        <a:lstStyle/>
        <a:p>
          <a:endParaRPr lang="fr-FR"/>
        </a:p>
      </dgm:t>
    </dgm:pt>
    <mc:AlternateContent xmlns:mc="http://schemas.openxmlformats.org/markup-compatibility/2006" xmlns:a14="http://schemas.microsoft.com/office/drawing/2010/main">
      <mc:Choice Requires="a14">
        <dgm:pt modelId="{C31DBDAF-D77F-A746-B26B-D3C884669084}">
          <dgm:prSet phldrT="[Texte]"/>
          <dgm:spPr/>
          <dgm:t>
            <a:bodyPr/>
            <a:lstStyle/>
            <a:p>
              <a:r>
                <a:rPr lang="fr-FR" dirty="0"/>
                <a:t>Change in </a:t>
              </a:r>
              <a14:m>
                <m:oMath xmlns:m="http://schemas.openxmlformats.org/officeDocument/2006/math">
                  <m:sSub>
                    <m:sSubPr>
                      <m:ctrlPr>
                        <a:rPr lang="fr-FR" i="1" smtClean="0">
                          <a:latin typeface="Cambria Math" panose="02040503050406030204" pitchFamily="18" charset="0"/>
                        </a:rPr>
                      </m:ctrlPr>
                    </m:sSubPr>
                    <m:e>
                      <m:r>
                        <m:rPr>
                          <m:sty m:val="p"/>
                        </m:rPr>
                        <a:rPr lang="el-GR" i="1" smtClean="0">
                          <a:latin typeface="Cambria Math" panose="02040503050406030204" pitchFamily="18" charset="0"/>
                          <a:ea typeface="Cambria Math" panose="02040503050406030204" pitchFamily="18" charset="0"/>
                        </a:rPr>
                        <m:t>Φ</m:t>
                      </m:r>
                    </m:e>
                    <m:sub/>
                  </m:sSub>
                </m:oMath>
              </a14:m>
              <a:endParaRPr lang="fr-FR" dirty="0"/>
            </a:p>
          </dgm:t>
        </dgm:pt>
      </mc:Choice>
      <mc:Fallback xmlns="">
        <dgm:pt modelId="{C31DBDAF-D77F-A746-B26B-D3C884669084}">
          <dgm:prSet phldrT="[Texte]"/>
          <dgm:spPr/>
          <dgm:t>
            <a:bodyPr/>
            <a:lstStyle/>
            <a:p>
              <a:r>
                <a:rPr lang="fr-FR" dirty="0"/>
                <a:t>Change in </a:t>
              </a:r>
              <a:r>
                <a:rPr lang="el-GR" i="0">
                  <a:latin typeface="Cambria Math" panose="02040503050406030204" pitchFamily="18" charset="0"/>
                  <a:ea typeface="Cambria Math" panose="02040503050406030204" pitchFamily="18" charset="0"/>
                </a:rPr>
                <a:t>Φ</a:t>
              </a:r>
              <a:r>
                <a:rPr lang="fr-FR" i="0">
                  <a:latin typeface="Cambria Math" panose="02040503050406030204" pitchFamily="18" charset="0"/>
                  <a:ea typeface="Cambria Math" panose="02040503050406030204" pitchFamily="18" charset="0"/>
                </a:rPr>
                <a:t>_</a:t>
              </a:r>
              <a:endParaRPr lang="fr-FR" dirty="0"/>
            </a:p>
          </dgm:t>
        </dgm:pt>
      </mc:Fallback>
    </mc:AlternateContent>
    <dgm:pt modelId="{48B079AB-07C1-324B-8B36-143D5A2FA39C}" type="parTrans" cxnId="{07B8D18F-C9E7-8447-9945-6C1808222D7D}">
      <dgm:prSet/>
      <dgm:spPr/>
      <dgm:t>
        <a:bodyPr/>
        <a:lstStyle/>
        <a:p>
          <a:endParaRPr lang="fr-FR"/>
        </a:p>
      </dgm:t>
    </dgm:pt>
    <dgm:pt modelId="{DD222273-9433-8643-9F80-D613A967B1C1}" type="sibTrans" cxnId="{07B8D18F-C9E7-8447-9945-6C1808222D7D}">
      <dgm:prSet/>
      <dgm:spPr/>
      <dgm:t>
        <a:bodyPr/>
        <a:lstStyle/>
        <a:p>
          <a:endParaRPr lang="fr-FR"/>
        </a:p>
      </dgm:t>
    </dgm:pt>
    <dgm:pt modelId="{863182EA-BFFC-8249-8B6B-422603A27C2E}">
      <dgm:prSet phldrT="[Texte]"/>
      <dgm:spPr/>
      <dgm:t>
        <a:bodyPr/>
        <a:lstStyle/>
        <a:p>
          <a:r>
            <a:rPr lang="fr-FR" dirty="0"/>
            <a:t>E X B fluxes modification</a:t>
          </a:r>
        </a:p>
      </dgm:t>
    </dgm:pt>
    <dgm:pt modelId="{7C097567-E9A2-8649-AA67-4974F46E3C9A}" type="parTrans" cxnId="{0BA9C608-57AA-5146-B419-8C68AD153578}">
      <dgm:prSet/>
      <dgm:spPr/>
      <dgm:t>
        <a:bodyPr/>
        <a:lstStyle/>
        <a:p>
          <a:endParaRPr lang="fr-FR"/>
        </a:p>
      </dgm:t>
    </dgm:pt>
    <dgm:pt modelId="{6D6B59D6-384E-A64C-8E41-D229446E3676}" type="sibTrans" cxnId="{0BA9C608-57AA-5146-B419-8C68AD153578}">
      <dgm:prSet/>
      <dgm:spPr/>
      <dgm:t>
        <a:bodyPr/>
        <a:lstStyle/>
        <a:p>
          <a:endParaRPr lang="fr-FR"/>
        </a:p>
      </dgm:t>
    </dgm:pt>
    <dgm:pt modelId="{619B2E34-9FBD-2049-A2C0-565E43A963F0}" type="pres">
      <dgm:prSet presAssocID="{904A487F-BC44-CC4F-9299-D2DA690B9AC8}" presName="cycle" presStyleCnt="0">
        <dgm:presLayoutVars>
          <dgm:dir/>
          <dgm:resizeHandles val="exact"/>
        </dgm:presLayoutVars>
      </dgm:prSet>
      <dgm:spPr/>
    </dgm:pt>
    <dgm:pt modelId="{69DAA8C3-EC75-9848-A9F7-B3C083262FAD}" type="pres">
      <dgm:prSet presAssocID="{5608D463-93A3-E64C-8389-F88A36468290}" presName="node" presStyleLbl="node1" presStyleIdx="0" presStyleCnt="4">
        <dgm:presLayoutVars>
          <dgm:bulletEnabled val="1"/>
        </dgm:presLayoutVars>
      </dgm:prSet>
      <dgm:spPr/>
    </dgm:pt>
    <dgm:pt modelId="{962A7BAA-B1BF-D54B-A0B1-55E03FF16A47}" type="pres">
      <dgm:prSet presAssocID="{CA98B353-57D6-5842-BFD5-7DA73A59920F}" presName="sibTrans" presStyleLbl="sibTrans2D1" presStyleIdx="0" presStyleCnt="4"/>
      <dgm:spPr/>
    </dgm:pt>
    <dgm:pt modelId="{FD86F4A7-8B59-B44E-B367-533A21123161}" type="pres">
      <dgm:prSet presAssocID="{CA98B353-57D6-5842-BFD5-7DA73A59920F}" presName="connectorText" presStyleLbl="sibTrans2D1" presStyleIdx="0" presStyleCnt="4"/>
      <dgm:spPr/>
    </dgm:pt>
    <dgm:pt modelId="{79E28457-1F52-C446-B507-F9210893B60C}" type="pres">
      <dgm:prSet presAssocID="{0BEF8B2C-1C31-794E-A736-91A592EE0243}" presName="node" presStyleLbl="node1" presStyleIdx="1" presStyleCnt="4">
        <dgm:presLayoutVars>
          <dgm:bulletEnabled val="1"/>
        </dgm:presLayoutVars>
      </dgm:prSet>
      <dgm:spPr/>
    </dgm:pt>
    <dgm:pt modelId="{C85E6767-4C2B-5049-AE3D-81DFEE34E7C7}" type="pres">
      <dgm:prSet presAssocID="{E8B0356E-55C5-2045-A1F4-424F7C605E4F}" presName="sibTrans" presStyleLbl="sibTrans2D1" presStyleIdx="1" presStyleCnt="4"/>
      <dgm:spPr/>
    </dgm:pt>
    <dgm:pt modelId="{DFC698D3-B85F-D44A-8086-210DA8F5F593}" type="pres">
      <dgm:prSet presAssocID="{E8B0356E-55C5-2045-A1F4-424F7C605E4F}" presName="connectorText" presStyleLbl="sibTrans2D1" presStyleIdx="1" presStyleCnt="4"/>
      <dgm:spPr/>
    </dgm:pt>
    <dgm:pt modelId="{E2C1328C-D6DF-D54A-A375-15FB9BE610B4}" type="pres">
      <dgm:prSet presAssocID="{C31DBDAF-D77F-A746-B26B-D3C884669084}" presName="node" presStyleLbl="node1" presStyleIdx="2" presStyleCnt="4">
        <dgm:presLayoutVars>
          <dgm:bulletEnabled val="1"/>
        </dgm:presLayoutVars>
      </dgm:prSet>
      <dgm:spPr/>
    </dgm:pt>
    <dgm:pt modelId="{5950DA9E-CA59-7745-9578-70556B89432E}" type="pres">
      <dgm:prSet presAssocID="{DD222273-9433-8643-9F80-D613A967B1C1}" presName="sibTrans" presStyleLbl="sibTrans2D1" presStyleIdx="2" presStyleCnt="4"/>
      <dgm:spPr/>
    </dgm:pt>
    <dgm:pt modelId="{3AE9AFED-31C4-FB42-8877-2AAB20A56850}" type="pres">
      <dgm:prSet presAssocID="{DD222273-9433-8643-9F80-D613A967B1C1}" presName="connectorText" presStyleLbl="sibTrans2D1" presStyleIdx="2" presStyleCnt="4"/>
      <dgm:spPr/>
    </dgm:pt>
    <dgm:pt modelId="{97274425-5B75-7745-B15C-472A0846288E}" type="pres">
      <dgm:prSet presAssocID="{863182EA-BFFC-8249-8B6B-422603A27C2E}" presName="node" presStyleLbl="node1" presStyleIdx="3" presStyleCnt="4">
        <dgm:presLayoutVars>
          <dgm:bulletEnabled val="1"/>
        </dgm:presLayoutVars>
      </dgm:prSet>
      <dgm:spPr/>
    </dgm:pt>
    <dgm:pt modelId="{16F6D78C-16BA-FE48-A31B-2AF8FD2813AD}" type="pres">
      <dgm:prSet presAssocID="{6D6B59D6-384E-A64C-8E41-D229446E3676}" presName="sibTrans" presStyleLbl="sibTrans2D1" presStyleIdx="3" presStyleCnt="4"/>
      <dgm:spPr/>
    </dgm:pt>
    <dgm:pt modelId="{48EBC591-BD76-B348-B6DB-CEEB3ABEB912}" type="pres">
      <dgm:prSet presAssocID="{6D6B59D6-384E-A64C-8E41-D229446E3676}" presName="connectorText" presStyleLbl="sibTrans2D1" presStyleIdx="3" presStyleCnt="4"/>
      <dgm:spPr/>
    </dgm:pt>
  </dgm:ptLst>
  <dgm:cxnLst>
    <dgm:cxn modelId="{0BA9C608-57AA-5146-B419-8C68AD153578}" srcId="{904A487F-BC44-CC4F-9299-D2DA690B9AC8}" destId="{863182EA-BFFC-8249-8B6B-422603A27C2E}" srcOrd="3" destOrd="0" parTransId="{7C097567-E9A2-8649-AA67-4974F46E3C9A}" sibTransId="{6D6B59D6-384E-A64C-8E41-D229446E3676}"/>
    <dgm:cxn modelId="{6076460E-E578-5F44-8F7A-A79D147CA58D}" type="presOf" srcId="{E8B0356E-55C5-2045-A1F4-424F7C605E4F}" destId="{DFC698D3-B85F-D44A-8086-210DA8F5F593}" srcOrd="1" destOrd="0" presId="urn:microsoft.com/office/officeart/2005/8/layout/cycle2"/>
    <dgm:cxn modelId="{39CB071D-40FF-BE40-987F-1DCB20C6DD50}" type="presOf" srcId="{863182EA-BFFC-8249-8B6B-422603A27C2E}" destId="{97274425-5B75-7745-B15C-472A0846288E}" srcOrd="0" destOrd="0" presId="urn:microsoft.com/office/officeart/2005/8/layout/cycle2"/>
    <dgm:cxn modelId="{787E2F23-F4F0-9743-8223-8E4F2B2F6635}" type="presOf" srcId="{E8B0356E-55C5-2045-A1F4-424F7C605E4F}" destId="{C85E6767-4C2B-5049-AE3D-81DFEE34E7C7}" srcOrd="0" destOrd="0" presId="urn:microsoft.com/office/officeart/2005/8/layout/cycle2"/>
    <dgm:cxn modelId="{99798D47-C0FA-8040-B8F3-BFAFE342E9CF}" type="presOf" srcId="{C31DBDAF-D77F-A746-B26B-D3C884669084}" destId="{E2C1328C-D6DF-D54A-A375-15FB9BE610B4}" srcOrd="0" destOrd="0" presId="urn:microsoft.com/office/officeart/2005/8/layout/cycle2"/>
    <dgm:cxn modelId="{8215D559-71E9-654B-B889-93337E71F099}" type="presOf" srcId="{DD222273-9433-8643-9F80-D613A967B1C1}" destId="{5950DA9E-CA59-7745-9578-70556B89432E}" srcOrd="0" destOrd="0" presId="urn:microsoft.com/office/officeart/2005/8/layout/cycle2"/>
    <dgm:cxn modelId="{9152B370-D647-9149-A41E-A7362D20B80E}" type="presOf" srcId="{CA98B353-57D6-5842-BFD5-7DA73A59920F}" destId="{FD86F4A7-8B59-B44E-B367-533A21123161}" srcOrd="1" destOrd="0" presId="urn:microsoft.com/office/officeart/2005/8/layout/cycle2"/>
    <dgm:cxn modelId="{B23E4B77-381A-F44B-B542-E739F4B069BD}" type="presOf" srcId="{0BEF8B2C-1C31-794E-A736-91A592EE0243}" destId="{79E28457-1F52-C446-B507-F9210893B60C}" srcOrd="0" destOrd="0" presId="urn:microsoft.com/office/officeart/2005/8/layout/cycle2"/>
    <dgm:cxn modelId="{07B8D18F-C9E7-8447-9945-6C1808222D7D}" srcId="{904A487F-BC44-CC4F-9299-D2DA690B9AC8}" destId="{C31DBDAF-D77F-A746-B26B-D3C884669084}" srcOrd="2" destOrd="0" parTransId="{48B079AB-07C1-324B-8B36-143D5A2FA39C}" sibTransId="{DD222273-9433-8643-9F80-D613A967B1C1}"/>
    <dgm:cxn modelId="{E5B84AA9-1B15-4745-897F-2CFB17C41E32}" srcId="{904A487F-BC44-CC4F-9299-D2DA690B9AC8}" destId="{5608D463-93A3-E64C-8389-F88A36468290}" srcOrd="0" destOrd="0" parTransId="{8EE97019-B1C6-0A44-B7E2-7EDF4221E5B6}" sibTransId="{CA98B353-57D6-5842-BFD5-7DA73A59920F}"/>
    <dgm:cxn modelId="{5EFCB9AE-D64E-C540-9C36-97D24C05D4C6}" type="presOf" srcId="{904A487F-BC44-CC4F-9299-D2DA690B9AC8}" destId="{619B2E34-9FBD-2049-A2C0-565E43A963F0}" srcOrd="0" destOrd="0" presId="urn:microsoft.com/office/officeart/2005/8/layout/cycle2"/>
    <dgm:cxn modelId="{39B248B5-96A2-1B49-AA69-884A5FFF8621}" type="presOf" srcId="{5608D463-93A3-E64C-8389-F88A36468290}" destId="{69DAA8C3-EC75-9848-A9F7-B3C083262FAD}" srcOrd="0" destOrd="0" presId="urn:microsoft.com/office/officeart/2005/8/layout/cycle2"/>
    <dgm:cxn modelId="{F47CB3CE-C674-FC4A-AE3E-B87C9670E4D0}" srcId="{904A487F-BC44-CC4F-9299-D2DA690B9AC8}" destId="{0BEF8B2C-1C31-794E-A736-91A592EE0243}" srcOrd="1" destOrd="0" parTransId="{141B2A0E-2352-0449-8C51-076033B437DB}" sibTransId="{E8B0356E-55C5-2045-A1F4-424F7C605E4F}"/>
    <dgm:cxn modelId="{76E0CEDD-F3D3-9946-AB21-16FAE6847E6C}" type="presOf" srcId="{DD222273-9433-8643-9F80-D613A967B1C1}" destId="{3AE9AFED-31C4-FB42-8877-2AAB20A56850}" srcOrd="1" destOrd="0" presId="urn:microsoft.com/office/officeart/2005/8/layout/cycle2"/>
    <dgm:cxn modelId="{B8D193E6-F78F-544A-815B-B65593EA3EF7}" type="presOf" srcId="{6D6B59D6-384E-A64C-8E41-D229446E3676}" destId="{48EBC591-BD76-B348-B6DB-CEEB3ABEB912}" srcOrd="1" destOrd="0" presId="urn:microsoft.com/office/officeart/2005/8/layout/cycle2"/>
    <dgm:cxn modelId="{61E1C7EE-6A7F-854E-A398-3E8F0DC13BF9}" type="presOf" srcId="{6D6B59D6-384E-A64C-8E41-D229446E3676}" destId="{16F6D78C-16BA-FE48-A31B-2AF8FD2813AD}" srcOrd="0" destOrd="0" presId="urn:microsoft.com/office/officeart/2005/8/layout/cycle2"/>
    <dgm:cxn modelId="{4AC599FE-8C26-264A-A55A-773E488D3D4A}" type="presOf" srcId="{CA98B353-57D6-5842-BFD5-7DA73A59920F}" destId="{962A7BAA-B1BF-D54B-A0B1-55E03FF16A47}" srcOrd="0" destOrd="0" presId="urn:microsoft.com/office/officeart/2005/8/layout/cycle2"/>
    <dgm:cxn modelId="{9F01A373-3A2A-5A4C-BDE0-D56FFA1E64ED}" type="presParOf" srcId="{619B2E34-9FBD-2049-A2C0-565E43A963F0}" destId="{69DAA8C3-EC75-9848-A9F7-B3C083262FAD}" srcOrd="0" destOrd="0" presId="urn:microsoft.com/office/officeart/2005/8/layout/cycle2"/>
    <dgm:cxn modelId="{84E89928-6E81-514E-87AF-8331F113F35C}" type="presParOf" srcId="{619B2E34-9FBD-2049-A2C0-565E43A963F0}" destId="{962A7BAA-B1BF-D54B-A0B1-55E03FF16A47}" srcOrd="1" destOrd="0" presId="urn:microsoft.com/office/officeart/2005/8/layout/cycle2"/>
    <dgm:cxn modelId="{F3CB44D2-E30D-724E-95EF-B65E76785799}" type="presParOf" srcId="{962A7BAA-B1BF-D54B-A0B1-55E03FF16A47}" destId="{FD86F4A7-8B59-B44E-B367-533A21123161}" srcOrd="0" destOrd="0" presId="urn:microsoft.com/office/officeart/2005/8/layout/cycle2"/>
    <dgm:cxn modelId="{4F14B45C-EFE6-2141-BE09-59383BB24D3C}" type="presParOf" srcId="{619B2E34-9FBD-2049-A2C0-565E43A963F0}" destId="{79E28457-1F52-C446-B507-F9210893B60C}" srcOrd="2" destOrd="0" presId="urn:microsoft.com/office/officeart/2005/8/layout/cycle2"/>
    <dgm:cxn modelId="{C4D4ABF1-74A6-2646-8A9C-1500D4B2E183}" type="presParOf" srcId="{619B2E34-9FBD-2049-A2C0-565E43A963F0}" destId="{C85E6767-4C2B-5049-AE3D-81DFEE34E7C7}" srcOrd="3" destOrd="0" presId="urn:microsoft.com/office/officeart/2005/8/layout/cycle2"/>
    <dgm:cxn modelId="{46BEA5F6-8BA0-7E46-A5DB-8E1EC4C6692D}" type="presParOf" srcId="{C85E6767-4C2B-5049-AE3D-81DFEE34E7C7}" destId="{DFC698D3-B85F-D44A-8086-210DA8F5F593}" srcOrd="0" destOrd="0" presId="urn:microsoft.com/office/officeart/2005/8/layout/cycle2"/>
    <dgm:cxn modelId="{CD3B52A2-FA59-6A42-85EA-F1610864E154}" type="presParOf" srcId="{619B2E34-9FBD-2049-A2C0-565E43A963F0}" destId="{E2C1328C-D6DF-D54A-A375-15FB9BE610B4}" srcOrd="4" destOrd="0" presId="urn:microsoft.com/office/officeart/2005/8/layout/cycle2"/>
    <dgm:cxn modelId="{F2975D0A-E857-3544-9322-76EB91508241}" type="presParOf" srcId="{619B2E34-9FBD-2049-A2C0-565E43A963F0}" destId="{5950DA9E-CA59-7745-9578-70556B89432E}" srcOrd="5" destOrd="0" presId="urn:microsoft.com/office/officeart/2005/8/layout/cycle2"/>
    <dgm:cxn modelId="{E1B1838B-F3F8-F547-A6E5-0234D8167765}" type="presParOf" srcId="{5950DA9E-CA59-7745-9578-70556B89432E}" destId="{3AE9AFED-31C4-FB42-8877-2AAB20A56850}" srcOrd="0" destOrd="0" presId="urn:microsoft.com/office/officeart/2005/8/layout/cycle2"/>
    <dgm:cxn modelId="{8CE209E3-F23E-F545-A457-9F08A0FB752E}" type="presParOf" srcId="{619B2E34-9FBD-2049-A2C0-565E43A963F0}" destId="{97274425-5B75-7745-B15C-472A0846288E}" srcOrd="6" destOrd="0" presId="urn:microsoft.com/office/officeart/2005/8/layout/cycle2"/>
    <dgm:cxn modelId="{EC75DCB6-7EB8-144C-873C-EBC127F45F0E}" type="presParOf" srcId="{619B2E34-9FBD-2049-A2C0-565E43A963F0}" destId="{16F6D78C-16BA-FE48-A31B-2AF8FD2813AD}" srcOrd="7" destOrd="0" presId="urn:microsoft.com/office/officeart/2005/8/layout/cycle2"/>
    <dgm:cxn modelId="{D94D13F5-BF92-4743-970A-49AD55CB0B32}" type="presParOf" srcId="{16F6D78C-16BA-FE48-A31B-2AF8FD2813AD}" destId="{48EBC591-BD76-B348-B6DB-CEEB3ABEB912}"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4A487F-BC44-CC4F-9299-D2DA690B9AC8}" type="doc">
      <dgm:prSet loTypeId="urn:microsoft.com/office/officeart/2005/8/layout/cycle2" loCatId="" qsTypeId="urn:microsoft.com/office/officeart/2005/8/quickstyle/simple1" qsCatId="simple" csTypeId="urn:microsoft.com/office/officeart/2005/8/colors/accent1_2" csCatId="accent1" phldr="1"/>
      <dgm:spPr/>
      <dgm:t>
        <a:bodyPr/>
        <a:lstStyle/>
        <a:p>
          <a:endParaRPr lang="fr-FR"/>
        </a:p>
      </dgm:t>
    </dgm:pt>
    <dgm:pt modelId="{5608D463-93A3-E64C-8389-F88A36468290}">
      <dgm:prSet phldrT="[Texte]"/>
      <dgm:spPr/>
      <dgm:t>
        <a:bodyPr/>
        <a:lstStyle/>
        <a:p>
          <a:r>
            <a:rPr lang="fr-FR" dirty="0"/>
            <a:t>Plasma </a:t>
          </a:r>
          <a:r>
            <a:rPr lang="fr-FR" dirty="0" err="1"/>
            <a:t>cooling</a:t>
          </a:r>
          <a:endParaRPr lang="fr-FR" dirty="0"/>
        </a:p>
      </dgm:t>
    </dgm:pt>
    <dgm:pt modelId="{8EE97019-B1C6-0A44-B7E2-7EDF4221E5B6}" type="parTrans" cxnId="{E5B84AA9-1B15-4745-897F-2CFB17C41E32}">
      <dgm:prSet/>
      <dgm:spPr/>
      <dgm:t>
        <a:bodyPr/>
        <a:lstStyle/>
        <a:p>
          <a:endParaRPr lang="fr-FR"/>
        </a:p>
      </dgm:t>
    </dgm:pt>
    <dgm:pt modelId="{CA98B353-57D6-5842-BFD5-7DA73A59920F}" type="sibTrans" cxnId="{E5B84AA9-1B15-4745-897F-2CFB17C41E32}">
      <dgm:prSet/>
      <dgm:spPr/>
      <dgm:t>
        <a:bodyPr/>
        <a:lstStyle/>
        <a:p>
          <a:endParaRPr lang="fr-FR"/>
        </a:p>
      </dgm:t>
    </dgm:pt>
    <dgm:pt modelId="{0BEF8B2C-1C31-794E-A736-91A592EE0243}">
      <dgm:prSet phldrT="[Texte]"/>
      <dgm:spPr>
        <a:blipFill>
          <a:blip xmlns:r="http://schemas.openxmlformats.org/officeDocument/2006/relationships" r:embed="rId1"/>
          <a:stretch>
            <a:fillRect/>
          </a:stretch>
        </a:blipFill>
      </dgm:spPr>
      <dgm:t>
        <a:bodyPr/>
        <a:lstStyle/>
        <a:p>
          <a:r>
            <a:rPr lang="fr-FR">
              <a:noFill/>
            </a:rPr>
            <a:t> </a:t>
          </a:r>
        </a:p>
      </dgm:t>
    </dgm:pt>
    <dgm:pt modelId="{141B2A0E-2352-0449-8C51-076033B437DB}" type="parTrans" cxnId="{F47CB3CE-C674-FC4A-AE3E-B87C9670E4D0}">
      <dgm:prSet/>
      <dgm:spPr/>
      <dgm:t>
        <a:bodyPr/>
        <a:lstStyle/>
        <a:p>
          <a:endParaRPr lang="fr-FR"/>
        </a:p>
      </dgm:t>
    </dgm:pt>
    <dgm:pt modelId="{E8B0356E-55C5-2045-A1F4-424F7C605E4F}" type="sibTrans" cxnId="{F47CB3CE-C674-FC4A-AE3E-B87C9670E4D0}">
      <dgm:prSet/>
      <dgm:spPr/>
      <dgm:t>
        <a:bodyPr/>
        <a:lstStyle/>
        <a:p>
          <a:endParaRPr lang="fr-FR"/>
        </a:p>
      </dgm:t>
    </dgm:pt>
    <dgm:pt modelId="{C31DBDAF-D77F-A746-B26B-D3C884669084}">
      <dgm:prSet phldrT="[Texte]"/>
      <dgm:spPr>
        <a:blipFill>
          <a:blip xmlns:r="http://schemas.openxmlformats.org/officeDocument/2006/relationships" r:embed="rId2"/>
          <a:stretch>
            <a:fillRect/>
          </a:stretch>
        </a:blipFill>
      </dgm:spPr>
      <dgm:t>
        <a:bodyPr/>
        <a:lstStyle/>
        <a:p>
          <a:r>
            <a:rPr lang="fr-FR">
              <a:noFill/>
            </a:rPr>
            <a:t> </a:t>
          </a:r>
        </a:p>
      </dgm:t>
    </dgm:pt>
    <dgm:pt modelId="{48B079AB-07C1-324B-8B36-143D5A2FA39C}" type="parTrans" cxnId="{07B8D18F-C9E7-8447-9945-6C1808222D7D}">
      <dgm:prSet/>
      <dgm:spPr/>
      <dgm:t>
        <a:bodyPr/>
        <a:lstStyle/>
        <a:p>
          <a:endParaRPr lang="fr-FR"/>
        </a:p>
      </dgm:t>
    </dgm:pt>
    <dgm:pt modelId="{DD222273-9433-8643-9F80-D613A967B1C1}" type="sibTrans" cxnId="{07B8D18F-C9E7-8447-9945-6C1808222D7D}">
      <dgm:prSet/>
      <dgm:spPr/>
      <dgm:t>
        <a:bodyPr/>
        <a:lstStyle/>
        <a:p>
          <a:endParaRPr lang="fr-FR"/>
        </a:p>
      </dgm:t>
    </dgm:pt>
    <dgm:pt modelId="{863182EA-BFFC-8249-8B6B-422603A27C2E}">
      <dgm:prSet phldrT="[Texte]"/>
      <dgm:spPr/>
      <dgm:t>
        <a:bodyPr/>
        <a:lstStyle/>
        <a:p>
          <a:r>
            <a:rPr lang="fr-FR" dirty="0"/>
            <a:t>E X B fluxes modification</a:t>
          </a:r>
        </a:p>
      </dgm:t>
    </dgm:pt>
    <dgm:pt modelId="{7C097567-E9A2-8649-AA67-4974F46E3C9A}" type="parTrans" cxnId="{0BA9C608-57AA-5146-B419-8C68AD153578}">
      <dgm:prSet/>
      <dgm:spPr/>
      <dgm:t>
        <a:bodyPr/>
        <a:lstStyle/>
        <a:p>
          <a:endParaRPr lang="fr-FR"/>
        </a:p>
      </dgm:t>
    </dgm:pt>
    <dgm:pt modelId="{6D6B59D6-384E-A64C-8E41-D229446E3676}" type="sibTrans" cxnId="{0BA9C608-57AA-5146-B419-8C68AD153578}">
      <dgm:prSet/>
      <dgm:spPr/>
      <dgm:t>
        <a:bodyPr/>
        <a:lstStyle/>
        <a:p>
          <a:endParaRPr lang="fr-FR"/>
        </a:p>
      </dgm:t>
    </dgm:pt>
    <dgm:pt modelId="{619B2E34-9FBD-2049-A2C0-565E43A963F0}" type="pres">
      <dgm:prSet presAssocID="{904A487F-BC44-CC4F-9299-D2DA690B9AC8}" presName="cycle" presStyleCnt="0">
        <dgm:presLayoutVars>
          <dgm:dir/>
          <dgm:resizeHandles val="exact"/>
        </dgm:presLayoutVars>
      </dgm:prSet>
      <dgm:spPr/>
    </dgm:pt>
    <dgm:pt modelId="{69DAA8C3-EC75-9848-A9F7-B3C083262FAD}" type="pres">
      <dgm:prSet presAssocID="{5608D463-93A3-E64C-8389-F88A36468290}" presName="node" presStyleLbl="node1" presStyleIdx="0" presStyleCnt="4">
        <dgm:presLayoutVars>
          <dgm:bulletEnabled val="1"/>
        </dgm:presLayoutVars>
      </dgm:prSet>
      <dgm:spPr/>
    </dgm:pt>
    <dgm:pt modelId="{962A7BAA-B1BF-D54B-A0B1-55E03FF16A47}" type="pres">
      <dgm:prSet presAssocID="{CA98B353-57D6-5842-BFD5-7DA73A59920F}" presName="sibTrans" presStyleLbl="sibTrans2D1" presStyleIdx="0" presStyleCnt="4"/>
      <dgm:spPr/>
    </dgm:pt>
    <dgm:pt modelId="{FD86F4A7-8B59-B44E-B367-533A21123161}" type="pres">
      <dgm:prSet presAssocID="{CA98B353-57D6-5842-BFD5-7DA73A59920F}" presName="connectorText" presStyleLbl="sibTrans2D1" presStyleIdx="0" presStyleCnt="4"/>
      <dgm:spPr/>
    </dgm:pt>
    <dgm:pt modelId="{79E28457-1F52-C446-B507-F9210893B60C}" type="pres">
      <dgm:prSet presAssocID="{0BEF8B2C-1C31-794E-A736-91A592EE0243}" presName="node" presStyleLbl="node1" presStyleIdx="1" presStyleCnt="4">
        <dgm:presLayoutVars>
          <dgm:bulletEnabled val="1"/>
        </dgm:presLayoutVars>
      </dgm:prSet>
      <dgm:spPr/>
    </dgm:pt>
    <dgm:pt modelId="{C85E6767-4C2B-5049-AE3D-81DFEE34E7C7}" type="pres">
      <dgm:prSet presAssocID="{E8B0356E-55C5-2045-A1F4-424F7C605E4F}" presName="sibTrans" presStyleLbl="sibTrans2D1" presStyleIdx="1" presStyleCnt="4"/>
      <dgm:spPr/>
    </dgm:pt>
    <dgm:pt modelId="{DFC698D3-B85F-D44A-8086-210DA8F5F593}" type="pres">
      <dgm:prSet presAssocID="{E8B0356E-55C5-2045-A1F4-424F7C605E4F}" presName="connectorText" presStyleLbl="sibTrans2D1" presStyleIdx="1" presStyleCnt="4"/>
      <dgm:spPr/>
    </dgm:pt>
    <dgm:pt modelId="{E2C1328C-D6DF-D54A-A375-15FB9BE610B4}" type="pres">
      <dgm:prSet presAssocID="{C31DBDAF-D77F-A746-B26B-D3C884669084}" presName="node" presStyleLbl="node1" presStyleIdx="2" presStyleCnt="4">
        <dgm:presLayoutVars>
          <dgm:bulletEnabled val="1"/>
        </dgm:presLayoutVars>
      </dgm:prSet>
      <dgm:spPr/>
    </dgm:pt>
    <dgm:pt modelId="{5950DA9E-CA59-7745-9578-70556B89432E}" type="pres">
      <dgm:prSet presAssocID="{DD222273-9433-8643-9F80-D613A967B1C1}" presName="sibTrans" presStyleLbl="sibTrans2D1" presStyleIdx="2" presStyleCnt="4"/>
      <dgm:spPr/>
    </dgm:pt>
    <dgm:pt modelId="{3AE9AFED-31C4-FB42-8877-2AAB20A56850}" type="pres">
      <dgm:prSet presAssocID="{DD222273-9433-8643-9F80-D613A967B1C1}" presName="connectorText" presStyleLbl="sibTrans2D1" presStyleIdx="2" presStyleCnt="4"/>
      <dgm:spPr/>
    </dgm:pt>
    <dgm:pt modelId="{97274425-5B75-7745-B15C-472A0846288E}" type="pres">
      <dgm:prSet presAssocID="{863182EA-BFFC-8249-8B6B-422603A27C2E}" presName="node" presStyleLbl="node1" presStyleIdx="3" presStyleCnt="4">
        <dgm:presLayoutVars>
          <dgm:bulletEnabled val="1"/>
        </dgm:presLayoutVars>
      </dgm:prSet>
      <dgm:spPr/>
    </dgm:pt>
    <dgm:pt modelId="{16F6D78C-16BA-FE48-A31B-2AF8FD2813AD}" type="pres">
      <dgm:prSet presAssocID="{6D6B59D6-384E-A64C-8E41-D229446E3676}" presName="sibTrans" presStyleLbl="sibTrans2D1" presStyleIdx="3" presStyleCnt="4"/>
      <dgm:spPr/>
    </dgm:pt>
    <dgm:pt modelId="{48EBC591-BD76-B348-B6DB-CEEB3ABEB912}" type="pres">
      <dgm:prSet presAssocID="{6D6B59D6-384E-A64C-8E41-D229446E3676}" presName="connectorText" presStyleLbl="sibTrans2D1" presStyleIdx="3" presStyleCnt="4"/>
      <dgm:spPr/>
    </dgm:pt>
  </dgm:ptLst>
  <dgm:cxnLst>
    <dgm:cxn modelId="{0BA9C608-57AA-5146-B419-8C68AD153578}" srcId="{904A487F-BC44-CC4F-9299-D2DA690B9AC8}" destId="{863182EA-BFFC-8249-8B6B-422603A27C2E}" srcOrd="3" destOrd="0" parTransId="{7C097567-E9A2-8649-AA67-4974F46E3C9A}" sibTransId="{6D6B59D6-384E-A64C-8E41-D229446E3676}"/>
    <dgm:cxn modelId="{6076460E-E578-5F44-8F7A-A79D147CA58D}" type="presOf" srcId="{E8B0356E-55C5-2045-A1F4-424F7C605E4F}" destId="{DFC698D3-B85F-D44A-8086-210DA8F5F593}" srcOrd="1" destOrd="0" presId="urn:microsoft.com/office/officeart/2005/8/layout/cycle2"/>
    <dgm:cxn modelId="{39CB071D-40FF-BE40-987F-1DCB20C6DD50}" type="presOf" srcId="{863182EA-BFFC-8249-8B6B-422603A27C2E}" destId="{97274425-5B75-7745-B15C-472A0846288E}" srcOrd="0" destOrd="0" presId="urn:microsoft.com/office/officeart/2005/8/layout/cycle2"/>
    <dgm:cxn modelId="{787E2F23-F4F0-9743-8223-8E4F2B2F6635}" type="presOf" srcId="{E8B0356E-55C5-2045-A1F4-424F7C605E4F}" destId="{C85E6767-4C2B-5049-AE3D-81DFEE34E7C7}" srcOrd="0" destOrd="0" presId="urn:microsoft.com/office/officeart/2005/8/layout/cycle2"/>
    <dgm:cxn modelId="{99798D47-C0FA-8040-B8F3-BFAFE342E9CF}" type="presOf" srcId="{C31DBDAF-D77F-A746-B26B-D3C884669084}" destId="{E2C1328C-D6DF-D54A-A375-15FB9BE610B4}" srcOrd="0" destOrd="0" presId="urn:microsoft.com/office/officeart/2005/8/layout/cycle2"/>
    <dgm:cxn modelId="{8215D559-71E9-654B-B889-93337E71F099}" type="presOf" srcId="{DD222273-9433-8643-9F80-D613A967B1C1}" destId="{5950DA9E-CA59-7745-9578-70556B89432E}" srcOrd="0" destOrd="0" presId="urn:microsoft.com/office/officeart/2005/8/layout/cycle2"/>
    <dgm:cxn modelId="{9152B370-D647-9149-A41E-A7362D20B80E}" type="presOf" srcId="{CA98B353-57D6-5842-BFD5-7DA73A59920F}" destId="{FD86F4A7-8B59-B44E-B367-533A21123161}" srcOrd="1" destOrd="0" presId="urn:microsoft.com/office/officeart/2005/8/layout/cycle2"/>
    <dgm:cxn modelId="{B23E4B77-381A-F44B-B542-E739F4B069BD}" type="presOf" srcId="{0BEF8B2C-1C31-794E-A736-91A592EE0243}" destId="{79E28457-1F52-C446-B507-F9210893B60C}" srcOrd="0" destOrd="0" presId="urn:microsoft.com/office/officeart/2005/8/layout/cycle2"/>
    <dgm:cxn modelId="{07B8D18F-C9E7-8447-9945-6C1808222D7D}" srcId="{904A487F-BC44-CC4F-9299-D2DA690B9AC8}" destId="{C31DBDAF-D77F-A746-B26B-D3C884669084}" srcOrd="2" destOrd="0" parTransId="{48B079AB-07C1-324B-8B36-143D5A2FA39C}" sibTransId="{DD222273-9433-8643-9F80-D613A967B1C1}"/>
    <dgm:cxn modelId="{E5B84AA9-1B15-4745-897F-2CFB17C41E32}" srcId="{904A487F-BC44-CC4F-9299-D2DA690B9AC8}" destId="{5608D463-93A3-E64C-8389-F88A36468290}" srcOrd="0" destOrd="0" parTransId="{8EE97019-B1C6-0A44-B7E2-7EDF4221E5B6}" sibTransId="{CA98B353-57D6-5842-BFD5-7DA73A59920F}"/>
    <dgm:cxn modelId="{5EFCB9AE-D64E-C540-9C36-97D24C05D4C6}" type="presOf" srcId="{904A487F-BC44-CC4F-9299-D2DA690B9AC8}" destId="{619B2E34-9FBD-2049-A2C0-565E43A963F0}" srcOrd="0" destOrd="0" presId="urn:microsoft.com/office/officeart/2005/8/layout/cycle2"/>
    <dgm:cxn modelId="{39B248B5-96A2-1B49-AA69-884A5FFF8621}" type="presOf" srcId="{5608D463-93A3-E64C-8389-F88A36468290}" destId="{69DAA8C3-EC75-9848-A9F7-B3C083262FAD}" srcOrd="0" destOrd="0" presId="urn:microsoft.com/office/officeart/2005/8/layout/cycle2"/>
    <dgm:cxn modelId="{F47CB3CE-C674-FC4A-AE3E-B87C9670E4D0}" srcId="{904A487F-BC44-CC4F-9299-D2DA690B9AC8}" destId="{0BEF8B2C-1C31-794E-A736-91A592EE0243}" srcOrd="1" destOrd="0" parTransId="{141B2A0E-2352-0449-8C51-076033B437DB}" sibTransId="{E8B0356E-55C5-2045-A1F4-424F7C605E4F}"/>
    <dgm:cxn modelId="{76E0CEDD-F3D3-9946-AB21-16FAE6847E6C}" type="presOf" srcId="{DD222273-9433-8643-9F80-D613A967B1C1}" destId="{3AE9AFED-31C4-FB42-8877-2AAB20A56850}" srcOrd="1" destOrd="0" presId="urn:microsoft.com/office/officeart/2005/8/layout/cycle2"/>
    <dgm:cxn modelId="{B8D193E6-F78F-544A-815B-B65593EA3EF7}" type="presOf" srcId="{6D6B59D6-384E-A64C-8E41-D229446E3676}" destId="{48EBC591-BD76-B348-B6DB-CEEB3ABEB912}" srcOrd="1" destOrd="0" presId="urn:microsoft.com/office/officeart/2005/8/layout/cycle2"/>
    <dgm:cxn modelId="{61E1C7EE-6A7F-854E-A398-3E8F0DC13BF9}" type="presOf" srcId="{6D6B59D6-384E-A64C-8E41-D229446E3676}" destId="{16F6D78C-16BA-FE48-A31B-2AF8FD2813AD}" srcOrd="0" destOrd="0" presId="urn:microsoft.com/office/officeart/2005/8/layout/cycle2"/>
    <dgm:cxn modelId="{4AC599FE-8C26-264A-A55A-773E488D3D4A}" type="presOf" srcId="{CA98B353-57D6-5842-BFD5-7DA73A59920F}" destId="{962A7BAA-B1BF-D54B-A0B1-55E03FF16A47}" srcOrd="0" destOrd="0" presId="urn:microsoft.com/office/officeart/2005/8/layout/cycle2"/>
    <dgm:cxn modelId="{9F01A373-3A2A-5A4C-BDE0-D56FFA1E64ED}" type="presParOf" srcId="{619B2E34-9FBD-2049-A2C0-565E43A963F0}" destId="{69DAA8C3-EC75-9848-A9F7-B3C083262FAD}" srcOrd="0" destOrd="0" presId="urn:microsoft.com/office/officeart/2005/8/layout/cycle2"/>
    <dgm:cxn modelId="{84E89928-6E81-514E-87AF-8331F113F35C}" type="presParOf" srcId="{619B2E34-9FBD-2049-A2C0-565E43A963F0}" destId="{962A7BAA-B1BF-D54B-A0B1-55E03FF16A47}" srcOrd="1" destOrd="0" presId="urn:microsoft.com/office/officeart/2005/8/layout/cycle2"/>
    <dgm:cxn modelId="{F3CB44D2-E30D-724E-95EF-B65E76785799}" type="presParOf" srcId="{962A7BAA-B1BF-D54B-A0B1-55E03FF16A47}" destId="{FD86F4A7-8B59-B44E-B367-533A21123161}" srcOrd="0" destOrd="0" presId="urn:microsoft.com/office/officeart/2005/8/layout/cycle2"/>
    <dgm:cxn modelId="{4F14B45C-EFE6-2141-BE09-59383BB24D3C}" type="presParOf" srcId="{619B2E34-9FBD-2049-A2C0-565E43A963F0}" destId="{79E28457-1F52-C446-B507-F9210893B60C}" srcOrd="2" destOrd="0" presId="urn:microsoft.com/office/officeart/2005/8/layout/cycle2"/>
    <dgm:cxn modelId="{C4D4ABF1-74A6-2646-8A9C-1500D4B2E183}" type="presParOf" srcId="{619B2E34-9FBD-2049-A2C0-565E43A963F0}" destId="{C85E6767-4C2B-5049-AE3D-81DFEE34E7C7}" srcOrd="3" destOrd="0" presId="urn:microsoft.com/office/officeart/2005/8/layout/cycle2"/>
    <dgm:cxn modelId="{46BEA5F6-8BA0-7E46-A5DB-8E1EC4C6692D}" type="presParOf" srcId="{C85E6767-4C2B-5049-AE3D-81DFEE34E7C7}" destId="{DFC698D3-B85F-D44A-8086-210DA8F5F593}" srcOrd="0" destOrd="0" presId="urn:microsoft.com/office/officeart/2005/8/layout/cycle2"/>
    <dgm:cxn modelId="{CD3B52A2-FA59-6A42-85EA-F1610864E154}" type="presParOf" srcId="{619B2E34-9FBD-2049-A2C0-565E43A963F0}" destId="{E2C1328C-D6DF-D54A-A375-15FB9BE610B4}" srcOrd="4" destOrd="0" presId="urn:microsoft.com/office/officeart/2005/8/layout/cycle2"/>
    <dgm:cxn modelId="{F2975D0A-E857-3544-9322-76EB91508241}" type="presParOf" srcId="{619B2E34-9FBD-2049-A2C0-565E43A963F0}" destId="{5950DA9E-CA59-7745-9578-70556B89432E}" srcOrd="5" destOrd="0" presId="urn:microsoft.com/office/officeart/2005/8/layout/cycle2"/>
    <dgm:cxn modelId="{E1B1838B-F3F8-F547-A6E5-0234D8167765}" type="presParOf" srcId="{5950DA9E-CA59-7745-9578-70556B89432E}" destId="{3AE9AFED-31C4-FB42-8877-2AAB20A56850}" srcOrd="0" destOrd="0" presId="urn:microsoft.com/office/officeart/2005/8/layout/cycle2"/>
    <dgm:cxn modelId="{8CE209E3-F23E-F545-A457-9F08A0FB752E}" type="presParOf" srcId="{619B2E34-9FBD-2049-A2C0-565E43A963F0}" destId="{97274425-5B75-7745-B15C-472A0846288E}" srcOrd="6" destOrd="0" presId="urn:microsoft.com/office/officeart/2005/8/layout/cycle2"/>
    <dgm:cxn modelId="{EC75DCB6-7EB8-144C-873C-EBC127F45F0E}" type="presParOf" srcId="{619B2E34-9FBD-2049-A2C0-565E43A963F0}" destId="{16F6D78C-16BA-FE48-A31B-2AF8FD2813AD}" srcOrd="7" destOrd="0" presId="urn:microsoft.com/office/officeart/2005/8/layout/cycle2"/>
    <dgm:cxn modelId="{D94D13F5-BF92-4743-970A-49AD55CB0B32}" type="presParOf" srcId="{16F6D78C-16BA-FE48-A31B-2AF8FD2813AD}" destId="{48EBC591-BD76-B348-B6DB-CEEB3ABEB912}"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DAA8C3-EC75-9848-A9F7-B3C083262FAD}">
      <dsp:nvSpPr>
        <dsp:cNvPr id="0" name=""/>
        <dsp:cNvSpPr/>
      </dsp:nvSpPr>
      <dsp:spPr>
        <a:xfrm>
          <a:off x="1925362" y="779"/>
          <a:ext cx="1005361" cy="100536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fr-FR" sz="1000" kern="1200" dirty="0"/>
            <a:t>Plasma </a:t>
          </a:r>
          <a:r>
            <a:rPr lang="fr-FR" sz="1000" kern="1200" dirty="0" err="1"/>
            <a:t>cooling</a:t>
          </a:r>
          <a:endParaRPr lang="fr-FR" sz="1000" kern="1200" dirty="0"/>
        </a:p>
      </dsp:txBody>
      <dsp:txXfrm>
        <a:off x="2072594" y="148011"/>
        <a:ext cx="710897" cy="710897"/>
      </dsp:txXfrm>
    </dsp:sp>
    <dsp:sp modelId="{962A7BAA-B1BF-D54B-A0B1-55E03FF16A47}">
      <dsp:nvSpPr>
        <dsp:cNvPr id="0" name=""/>
        <dsp:cNvSpPr/>
      </dsp:nvSpPr>
      <dsp:spPr>
        <a:xfrm rot="2700000">
          <a:off x="2822772" y="862075"/>
          <a:ext cx="267082" cy="3393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fr-FR" sz="800" kern="1200"/>
        </a:p>
      </dsp:txBody>
      <dsp:txXfrm>
        <a:off x="2834506" y="901609"/>
        <a:ext cx="186957" cy="203585"/>
      </dsp:txXfrm>
    </dsp:sp>
    <dsp:sp modelId="{79E28457-1F52-C446-B507-F9210893B60C}">
      <dsp:nvSpPr>
        <dsp:cNvPr id="0" name=""/>
        <dsp:cNvSpPr/>
      </dsp:nvSpPr>
      <dsp:spPr>
        <a:xfrm>
          <a:off x="2992592" y="1068009"/>
          <a:ext cx="1005361" cy="100536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fr-FR" sz="1000" kern="1200" dirty="0"/>
            <a:t>Change in </a:t>
          </a:r>
          <a14:m xmlns:a14="http://schemas.microsoft.com/office/drawing/2010/main">
            <m:oMath xmlns:m="http://schemas.openxmlformats.org/officeDocument/2006/math">
              <m:sSub>
                <m:sSubPr>
                  <m:ctrlPr>
                    <a:rPr lang="fr-FR" sz="1000" i="1" kern="1200" smtClean="0">
                      <a:latin typeface="Cambria Math" panose="02040503050406030204" pitchFamily="18" charset="0"/>
                    </a:rPr>
                  </m:ctrlPr>
                </m:sSubPr>
                <m:e>
                  <m:r>
                    <m:rPr>
                      <m:sty m:val="p"/>
                    </m:rPr>
                    <a:rPr lang="fr-FR" sz="1000" i="1" kern="1200" smtClean="0">
                      <a:latin typeface="Cambria Math" panose="02040503050406030204" pitchFamily="18" charset="0"/>
                      <a:ea typeface="Cambria Math" panose="02040503050406030204" pitchFamily="18" charset="0"/>
                    </a:rPr>
                    <m:t>∇</m:t>
                  </m:r>
                </m:e>
                <m:sub>
                  <m:r>
                    <a:rPr lang="fr-FR" sz="1000" i="1" kern="1200" smtClean="0">
                      <a:latin typeface="Cambria Math" panose="02040503050406030204" pitchFamily="18" charset="0"/>
                      <a:ea typeface="Cambria Math" panose="02040503050406030204" pitchFamily="18" charset="0"/>
                    </a:rPr>
                    <m:t>∥</m:t>
                  </m:r>
                </m:sub>
              </m:sSub>
              <m:r>
                <a:rPr lang="fr-FR" sz="1000" b="0" i="1" kern="1200" smtClean="0">
                  <a:latin typeface="Cambria Math" panose="02040503050406030204" pitchFamily="18" charset="0"/>
                </a:rPr>
                <m:t>𝑇</m:t>
              </m:r>
            </m:oMath>
          </a14:m>
          <a:endParaRPr lang="fr-FR" sz="1000" kern="1200" dirty="0"/>
        </a:p>
      </dsp:txBody>
      <dsp:txXfrm>
        <a:off x="3139824" y="1215241"/>
        <a:ext cx="710897" cy="710897"/>
      </dsp:txXfrm>
    </dsp:sp>
    <dsp:sp modelId="{C85E6767-4C2B-5049-AE3D-81DFEE34E7C7}">
      <dsp:nvSpPr>
        <dsp:cNvPr id="0" name=""/>
        <dsp:cNvSpPr/>
      </dsp:nvSpPr>
      <dsp:spPr>
        <a:xfrm rot="8100000">
          <a:off x="2833462" y="1929305"/>
          <a:ext cx="267082" cy="3393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fr-FR" sz="800" kern="1200"/>
        </a:p>
      </dsp:txBody>
      <dsp:txXfrm rot="10800000">
        <a:off x="2901853" y="1968839"/>
        <a:ext cx="186957" cy="203585"/>
      </dsp:txXfrm>
    </dsp:sp>
    <dsp:sp modelId="{E2C1328C-D6DF-D54A-A375-15FB9BE610B4}">
      <dsp:nvSpPr>
        <dsp:cNvPr id="0" name=""/>
        <dsp:cNvSpPr/>
      </dsp:nvSpPr>
      <dsp:spPr>
        <a:xfrm>
          <a:off x="1925362" y="2135239"/>
          <a:ext cx="1005361" cy="100536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fr-FR" sz="1000" kern="1200" dirty="0"/>
            <a:t>Change in </a:t>
          </a:r>
          <a14:m xmlns:a14="http://schemas.microsoft.com/office/drawing/2010/main">
            <m:oMath xmlns:m="http://schemas.openxmlformats.org/officeDocument/2006/math">
              <m:sSub>
                <m:sSubPr>
                  <m:ctrlPr>
                    <a:rPr lang="fr-FR" sz="1000" i="1" kern="1200" smtClean="0">
                      <a:latin typeface="Cambria Math" panose="02040503050406030204" pitchFamily="18" charset="0"/>
                    </a:rPr>
                  </m:ctrlPr>
                </m:sSubPr>
                <m:e>
                  <m:r>
                    <m:rPr>
                      <m:sty m:val="p"/>
                    </m:rPr>
                    <a:rPr lang="el-GR" sz="1000" i="1" kern="1200" smtClean="0">
                      <a:latin typeface="Cambria Math" panose="02040503050406030204" pitchFamily="18" charset="0"/>
                      <a:ea typeface="Cambria Math" panose="02040503050406030204" pitchFamily="18" charset="0"/>
                    </a:rPr>
                    <m:t>Φ</m:t>
                  </m:r>
                </m:e>
                <m:sub/>
              </m:sSub>
            </m:oMath>
          </a14:m>
          <a:endParaRPr lang="fr-FR" sz="1000" kern="1200" dirty="0"/>
        </a:p>
      </dsp:txBody>
      <dsp:txXfrm>
        <a:off x="2072594" y="2282471"/>
        <a:ext cx="710897" cy="710897"/>
      </dsp:txXfrm>
    </dsp:sp>
    <dsp:sp modelId="{5950DA9E-CA59-7745-9578-70556B89432E}">
      <dsp:nvSpPr>
        <dsp:cNvPr id="0" name=""/>
        <dsp:cNvSpPr/>
      </dsp:nvSpPr>
      <dsp:spPr>
        <a:xfrm rot="13500000">
          <a:off x="1766232" y="1939995"/>
          <a:ext cx="267082" cy="3393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fr-FR" sz="800" kern="1200"/>
        </a:p>
      </dsp:txBody>
      <dsp:txXfrm rot="10800000">
        <a:off x="1834623" y="2036185"/>
        <a:ext cx="186957" cy="203585"/>
      </dsp:txXfrm>
    </dsp:sp>
    <dsp:sp modelId="{97274425-5B75-7745-B15C-472A0846288E}">
      <dsp:nvSpPr>
        <dsp:cNvPr id="0" name=""/>
        <dsp:cNvSpPr/>
      </dsp:nvSpPr>
      <dsp:spPr>
        <a:xfrm>
          <a:off x="858132" y="1068009"/>
          <a:ext cx="1005361" cy="100536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fr-FR" sz="1000" kern="1200" dirty="0"/>
            <a:t>E X B fluxes modification</a:t>
          </a:r>
        </a:p>
      </dsp:txBody>
      <dsp:txXfrm>
        <a:off x="1005364" y="1215241"/>
        <a:ext cx="710897" cy="710897"/>
      </dsp:txXfrm>
    </dsp:sp>
    <dsp:sp modelId="{16F6D78C-16BA-FE48-A31B-2AF8FD2813AD}">
      <dsp:nvSpPr>
        <dsp:cNvPr id="0" name=""/>
        <dsp:cNvSpPr/>
      </dsp:nvSpPr>
      <dsp:spPr>
        <a:xfrm rot="18900000">
          <a:off x="1755542" y="872765"/>
          <a:ext cx="267082" cy="3393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fr-FR" sz="800" kern="1200"/>
        </a:p>
      </dsp:txBody>
      <dsp:txXfrm>
        <a:off x="1767276" y="968955"/>
        <a:ext cx="186957" cy="203585"/>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3"/>
            <a:ext cx="3076363" cy="511731"/>
          </a:xfrm>
          <a:prstGeom prst="rect">
            <a:avLst/>
          </a:prstGeom>
        </p:spPr>
        <p:txBody>
          <a:bodyPr vert="horz" lIns="99016" tIns="49508" rIns="99016" bIns="49508" rtlCol="0"/>
          <a:lstStyle>
            <a:lvl1pPr algn="l">
              <a:defRPr sz="1300"/>
            </a:lvl1pPr>
          </a:lstStyle>
          <a:p>
            <a:endParaRPr lang="en-GB" dirty="0">
              <a:latin typeface="Arial" panose="020B0604020202020204" pitchFamily="34" charset="0"/>
            </a:endParaRPr>
          </a:p>
        </p:txBody>
      </p:sp>
      <p:sp>
        <p:nvSpPr>
          <p:cNvPr id="3" name="Date Placeholder 2"/>
          <p:cNvSpPr>
            <a:spLocks noGrp="1"/>
          </p:cNvSpPr>
          <p:nvPr>
            <p:ph type="dt" sz="quarter" idx="1"/>
          </p:nvPr>
        </p:nvSpPr>
        <p:spPr>
          <a:xfrm>
            <a:off x="4021295" y="3"/>
            <a:ext cx="3076363" cy="511731"/>
          </a:xfrm>
          <a:prstGeom prst="rect">
            <a:avLst/>
          </a:prstGeom>
        </p:spPr>
        <p:txBody>
          <a:bodyPr vert="horz" lIns="99016" tIns="49508" rIns="99016" bIns="49508" rtlCol="0"/>
          <a:lstStyle>
            <a:lvl1pPr algn="r">
              <a:defRPr sz="1300"/>
            </a:lvl1pPr>
          </a:lstStyle>
          <a:p>
            <a:fld id="{15B2C45A-E869-45FE-B529-AF49C0F3C669}" type="datetimeFigureOut">
              <a:rPr lang="en-GB" smtClean="0">
                <a:latin typeface="Arial" panose="020B0604020202020204" pitchFamily="34" charset="0"/>
              </a:rPr>
              <a:pPr/>
              <a:t>30/10/2025</a:t>
            </a:fld>
            <a:endParaRPr lang="en-GB" dirty="0">
              <a:latin typeface="Arial" panose="020B0604020202020204" pitchFamily="34" charset="0"/>
            </a:endParaRPr>
          </a:p>
        </p:txBody>
      </p:sp>
      <p:sp>
        <p:nvSpPr>
          <p:cNvPr id="4" name="Footer Placeholder 3"/>
          <p:cNvSpPr>
            <a:spLocks noGrp="1"/>
          </p:cNvSpPr>
          <p:nvPr>
            <p:ph type="ftr" sz="quarter" idx="2"/>
          </p:nvPr>
        </p:nvSpPr>
        <p:spPr>
          <a:xfrm>
            <a:off x="3" y="9721107"/>
            <a:ext cx="3076363" cy="511731"/>
          </a:xfrm>
          <a:prstGeom prst="rect">
            <a:avLst/>
          </a:prstGeom>
        </p:spPr>
        <p:txBody>
          <a:bodyPr vert="horz" lIns="99016" tIns="49508" rIns="99016" bIns="49508" rtlCol="0" anchor="b"/>
          <a:lstStyle>
            <a:lvl1pPr algn="l">
              <a:defRPr sz="1300"/>
            </a:lvl1pPr>
          </a:lstStyle>
          <a:p>
            <a:endParaRPr lang="en-GB" dirty="0">
              <a:latin typeface="Arial" panose="020B0604020202020204" pitchFamily="34" charset="0"/>
            </a:endParaRPr>
          </a:p>
        </p:txBody>
      </p:sp>
      <p:sp>
        <p:nvSpPr>
          <p:cNvPr id="5" name="Slide Number Placeholder 4"/>
          <p:cNvSpPr>
            <a:spLocks noGrp="1"/>
          </p:cNvSpPr>
          <p:nvPr>
            <p:ph type="sldNum" sz="quarter" idx="3"/>
          </p:nvPr>
        </p:nvSpPr>
        <p:spPr>
          <a:xfrm>
            <a:off x="4021295" y="9721107"/>
            <a:ext cx="3076363" cy="511731"/>
          </a:xfrm>
          <a:prstGeom prst="rect">
            <a:avLst/>
          </a:prstGeom>
        </p:spPr>
        <p:txBody>
          <a:bodyPr vert="horz" lIns="99016" tIns="49508" rIns="99016" bIns="49508" rtlCol="0" anchor="b"/>
          <a:lstStyle>
            <a:lvl1pPr algn="r">
              <a:defRPr sz="1300"/>
            </a:lvl1pPr>
          </a:lstStyle>
          <a:p>
            <a:fld id="{A1166760-0E69-430F-A97F-08802152DB5E}" type="slidenum">
              <a:rPr lang="en-GB" smtClean="0">
                <a:latin typeface="Arial" panose="020B0604020202020204" pitchFamily="34" charset="0"/>
              </a:rPr>
              <a:pPr/>
              <a:t>‹N°›</a:t>
            </a:fld>
            <a:endParaRPr lang="en-GB" dirty="0">
              <a:latin typeface="Arial" panose="020B0604020202020204" pitchFamily="34" charset="0"/>
            </a:endParaRPr>
          </a:p>
        </p:txBody>
      </p:sp>
    </p:spTree>
    <p:extLst>
      <p:ext uri="{BB962C8B-B14F-4D97-AF65-F5344CB8AC3E}">
        <p14:creationId xmlns:p14="http://schemas.microsoft.com/office/powerpoint/2010/main" val="29436496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3"/>
            <a:ext cx="3076363" cy="511731"/>
          </a:xfrm>
          <a:prstGeom prst="rect">
            <a:avLst/>
          </a:prstGeom>
        </p:spPr>
        <p:txBody>
          <a:bodyPr vert="horz" lIns="99016" tIns="49508" rIns="99016" bIns="49508" rtlCol="0"/>
          <a:lstStyle>
            <a:lvl1pPr algn="l">
              <a:defRPr sz="13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4021295" y="3"/>
            <a:ext cx="3076363" cy="511731"/>
          </a:xfrm>
          <a:prstGeom prst="rect">
            <a:avLst/>
          </a:prstGeom>
        </p:spPr>
        <p:txBody>
          <a:bodyPr vert="horz" lIns="99016" tIns="49508" rIns="99016" bIns="49508" rtlCol="0"/>
          <a:lstStyle>
            <a:lvl1pPr algn="r">
              <a:defRPr sz="1300">
                <a:latin typeface="Arial" panose="020B0604020202020204" pitchFamily="34" charset="0"/>
              </a:defRPr>
            </a:lvl1pPr>
          </a:lstStyle>
          <a:p>
            <a:fld id="{F93E6C17-F35F-4654-8DE9-B693AC206066}" type="datetimeFigureOut">
              <a:rPr lang="en-GB" smtClean="0"/>
              <a:pPr/>
              <a:t>30/10/2025</a:t>
            </a:fld>
            <a:endParaRPr lang="en-GB" dirty="0"/>
          </a:p>
        </p:txBody>
      </p:sp>
      <p:sp>
        <p:nvSpPr>
          <p:cNvPr id="4" name="Slide Image Placehold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16" tIns="49508" rIns="99016" bIns="49508" rtlCol="0" anchor="ctr"/>
          <a:lstStyle/>
          <a:p>
            <a:endParaRPr lang="en-GB" dirty="0"/>
          </a:p>
        </p:txBody>
      </p:sp>
      <p:sp>
        <p:nvSpPr>
          <p:cNvPr id="5" name="Notes Placeholder 4"/>
          <p:cNvSpPr>
            <a:spLocks noGrp="1"/>
          </p:cNvSpPr>
          <p:nvPr>
            <p:ph type="body" sz="quarter" idx="3"/>
          </p:nvPr>
        </p:nvSpPr>
        <p:spPr>
          <a:xfrm>
            <a:off x="709931" y="4861442"/>
            <a:ext cx="5679440" cy="4605576"/>
          </a:xfrm>
          <a:prstGeom prst="rect">
            <a:avLst/>
          </a:prstGeom>
        </p:spPr>
        <p:txBody>
          <a:bodyPr vert="horz" lIns="99016" tIns="49508" rIns="99016" bIns="49508"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3" y="9721107"/>
            <a:ext cx="3076363" cy="511731"/>
          </a:xfrm>
          <a:prstGeom prst="rect">
            <a:avLst/>
          </a:prstGeom>
        </p:spPr>
        <p:txBody>
          <a:bodyPr vert="horz" lIns="99016" tIns="49508" rIns="99016" bIns="49508" rtlCol="0" anchor="b"/>
          <a:lstStyle>
            <a:lvl1pPr algn="l">
              <a:defRPr sz="13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4021295" y="9721107"/>
            <a:ext cx="3076363" cy="511731"/>
          </a:xfrm>
          <a:prstGeom prst="rect">
            <a:avLst/>
          </a:prstGeom>
        </p:spPr>
        <p:txBody>
          <a:bodyPr vert="horz" lIns="99016" tIns="49508" rIns="99016" bIns="49508" rtlCol="0" anchor="b"/>
          <a:lstStyle>
            <a:lvl1pPr algn="r">
              <a:defRPr sz="1300">
                <a:latin typeface="Arial" panose="020B0604020202020204" pitchFamily="34" charset="0"/>
              </a:defRPr>
            </a:lvl1pPr>
          </a:lstStyle>
          <a:p>
            <a:fld id="{49027E0A-1465-4A40-B1D5-9126D49509FC}" type="slidenum">
              <a:rPr lang="en-GB" smtClean="0"/>
              <a:pPr/>
              <a:t>‹N°›</a:t>
            </a:fld>
            <a:endParaRPr lang="en-GB" dirty="0"/>
          </a:p>
        </p:txBody>
      </p:sp>
    </p:spTree>
    <p:extLst>
      <p:ext uri="{BB962C8B-B14F-4D97-AF65-F5344CB8AC3E}">
        <p14:creationId xmlns:p14="http://schemas.microsoft.com/office/powerpoint/2010/main" val="2513348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9027E0A-1465-4A40-B1D5-9126D49509FC}" type="slidenum">
              <a:rPr lang="en-GB" smtClean="0"/>
              <a:pPr/>
              <a:t>1</a:t>
            </a:fld>
            <a:endParaRPr lang="en-GB" dirty="0"/>
          </a:p>
        </p:txBody>
      </p:sp>
    </p:spTree>
    <p:extLst>
      <p:ext uri="{BB962C8B-B14F-4D97-AF65-F5344CB8AC3E}">
        <p14:creationId xmlns:p14="http://schemas.microsoft.com/office/powerpoint/2010/main" val="1125190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C2E65-6131-5BA6-D713-C3A6A33A361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439D57B-E827-45F2-F585-3AE597094AB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724D2FB-F282-C25C-B6E2-6DB266F7981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Aptos" panose="020B0004020202020204" pitchFamily="34" charset="0"/>
              </a:rPr>
              <a:t>ITER </a:t>
            </a:r>
            <a:r>
              <a:rPr lang="fr-FR" sz="1200" dirty="0" err="1">
                <a:latin typeface="Aptos" panose="020B0004020202020204" pitchFamily="34" charset="0"/>
              </a:rPr>
              <a:t>successful</a:t>
            </a:r>
            <a:r>
              <a:rPr lang="fr-FR" sz="1200" dirty="0">
                <a:latin typeface="Aptos" panose="020B0004020202020204" pitchFamily="34" charset="0"/>
              </a:rPr>
              <a:t> </a:t>
            </a:r>
            <a:r>
              <a:rPr lang="fr-FR" sz="1200" dirty="0" err="1">
                <a:latin typeface="Aptos" panose="020B0004020202020204" pitchFamily="34" charset="0"/>
              </a:rPr>
              <a:t>operation</a:t>
            </a:r>
            <a:r>
              <a:rPr lang="fr-FR" sz="1200" dirty="0">
                <a:latin typeface="Aptos" panose="020B0004020202020204" pitchFamily="34" charset="0"/>
              </a:rPr>
              <a:t> : high performance in the </a:t>
            </a:r>
            <a:r>
              <a:rPr lang="fr-FR" sz="1200" dirty="0" err="1">
                <a:latin typeface="Aptos" panose="020B0004020202020204" pitchFamily="34" charset="0"/>
              </a:rPr>
              <a:t>core</a:t>
            </a:r>
            <a:r>
              <a:rPr lang="fr-FR" sz="1200" dirty="0">
                <a:latin typeface="Aptos" panose="020B0004020202020204" pitchFamily="34" charset="0"/>
              </a:rPr>
              <a:t> + </a:t>
            </a:r>
            <a:r>
              <a:rPr lang="fr-FR" sz="1200" dirty="0" err="1">
                <a:latin typeface="Aptos" panose="020B0004020202020204" pitchFamily="34" charset="0"/>
              </a:rPr>
              <a:t>controlling</a:t>
            </a:r>
            <a:r>
              <a:rPr lang="fr-FR" sz="1200" dirty="0">
                <a:latin typeface="Aptos" panose="020B0004020202020204" pitchFamily="34" charset="0"/>
              </a:rPr>
              <a:t> </a:t>
            </a:r>
            <a:r>
              <a:rPr lang="fr-FR" sz="1200" dirty="0" err="1">
                <a:latin typeface="Aptos" panose="020B0004020202020204" pitchFamily="34" charset="0"/>
              </a:rPr>
              <a:t>heat</a:t>
            </a:r>
            <a:r>
              <a:rPr lang="fr-FR" sz="1200" dirty="0">
                <a:latin typeface="Aptos" panose="020B0004020202020204" pitchFamily="34" charset="0"/>
              </a:rPr>
              <a:t> </a:t>
            </a:r>
            <a:r>
              <a:rPr lang="fr-FR" sz="1200" dirty="0" err="1">
                <a:latin typeface="Aptos" panose="020B0004020202020204" pitchFamily="34" charset="0"/>
              </a:rPr>
              <a:t>exhaust</a:t>
            </a:r>
            <a:r>
              <a:rPr lang="fr-FR" sz="1200" dirty="0">
                <a:latin typeface="Aptos" panose="020B0004020202020204" pitchFamily="34" charset="0"/>
              </a:rPr>
              <a:t> [</a:t>
            </a:r>
            <a:r>
              <a:rPr lang="fr-FR" sz="1200" dirty="0" err="1">
                <a:latin typeface="Aptos" panose="020B0004020202020204" pitchFamily="34" charset="0"/>
              </a:rPr>
              <a:t>Pitts</a:t>
            </a:r>
            <a:r>
              <a:rPr lang="fr-FR" sz="1200" dirty="0">
                <a:latin typeface="Aptos" panose="020B0004020202020204" pitchFamily="34" charset="0"/>
              </a:rPr>
              <a:t> et al. 2019] </a:t>
            </a:r>
            <a:r>
              <a:rPr lang="fr-FR" sz="1200" dirty="0" err="1"/>
              <a:t>Pitts</a:t>
            </a:r>
            <a:r>
              <a:rPr lang="fr-FR" sz="1200" dirty="0"/>
              <a:t>  et al. </a:t>
            </a:r>
            <a:r>
              <a:rPr lang="fr-FR" sz="1200" dirty="0" err="1"/>
              <a:t>Nucl</a:t>
            </a:r>
            <a:r>
              <a:rPr lang="fr-FR" sz="1200" dirty="0"/>
              <a:t>. </a:t>
            </a:r>
            <a:r>
              <a:rPr lang="fr-FR" sz="1200" dirty="0" err="1"/>
              <a:t>Material</a:t>
            </a:r>
            <a:r>
              <a:rPr lang="fr-FR" sz="1200" dirty="0"/>
              <a:t> and Energy 2019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latin typeface="Aptos" panose="020B0004020202020204" pitchFamily="34" charset="0"/>
            </a:endParaRPr>
          </a:p>
          <a:p>
            <a:endParaRPr lang="fr-FR" dirty="0"/>
          </a:p>
        </p:txBody>
      </p:sp>
      <p:sp>
        <p:nvSpPr>
          <p:cNvPr id="4" name="Espace réservé du numéro de diapositive 3">
            <a:extLst>
              <a:ext uri="{FF2B5EF4-FFF2-40B4-BE49-F238E27FC236}">
                <a16:creationId xmlns:a16="http://schemas.microsoft.com/office/drawing/2014/main" id="{F5811012-0090-91B4-B1B3-C5DA6008773B}"/>
              </a:ext>
            </a:extLst>
          </p:cNvPr>
          <p:cNvSpPr>
            <a:spLocks noGrp="1"/>
          </p:cNvSpPr>
          <p:nvPr>
            <p:ph type="sldNum" sz="quarter" idx="5"/>
          </p:nvPr>
        </p:nvSpPr>
        <p:spPr/>
        <p:txBody>
          <a:bodyPr/>
          <a:lstStyle/>
          <a:p>
            <a:fld id="{49027E0A-1465-4A40-B1D5-9126D49509FC}" type="slidenum">
              <a:rPr lang="en-GB" smtClean="0"/>
              <a:pPr/>
              <a:t>2</a:t>
            </a:fld>
            <a:endParaRPr lang="en-GB" dirty="0"/>
          </a:p>
        </p:txBody>
      </p:sp>
    </p:spTree>
    <p:extLst>
      <p:ext uri="{BB962C8B-B14F-4D97-AF65-F5344CB8AC3E}">
        <p14:creationId xmlns:p14="http://schemas.microsoft.com/office/powerpoint/2010/main" val="2342163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 simu N </a:t>
            </a:r>
            <a:r>
              <a:rPr lang="fr-FR" dirty="0" err="1"/>
              <a:t>seeding</a:t>
            </a:r>
            <a:r>
              <a:rPr lang="fr-FR" dirty="0"/>
              <a:t> </a:t>
            </a:r>
            <a:r>
              <a:rPr lang="fr-FR" dirty="0" err="1"/>
              <a:t>is</a:t>
            </a:r>
            <a:r>
              <a:rPr lang="fr-FR" dirty="0"/>
              <a:t> X3 due to the </a:t>
            </a:r>
            <a:r>
              <a:rPr lang="fr-FR" dirty="0" err="1"/>
              <a:t>interplay</a:t>
            </a:r>
            <a:r>
              <a:rPr lang="fr-FR" dirty="0"/>
              <a:t> </a:t>
            </a:r>
            <a:r>
              <a:rPr lang="fr-FR" dirty="0" err="1"/>
              <a:t>with</a:t>
            </a:r>
            <a:r>
              <a:rPr lang="fr-FR" dirty="0"/>
              <a:t> the </a:t>
            </a:r>
            <a:r>
              <a:rPr lang="fr-FR" dirty="0" err="1"/>
              <a:t>recycling</a:t>
            </a:r>
            <a:r>
              <a:rPr lang="fr-FR" dirty="0"/>
              <a:t> R=0.9 </a:t>
            </a:r>
            <a:r>
              <a:rPr lang="fr-FR" dirty="0" err="1"/>
              <a:t>Reduce</a:t>
            </a:r>
            <a:r>
              <a:rPr lang="fr-FR" dirty="0"/>
              <a:t> R </a:t>
            </a:r>
            <a:r>
              <a:rPr lang="fr-FR" dirty="0" err="1"/>
              <a:t>will</a:t>
            </a:r>
            <a:r>
              <a:rPr lang="fr-FR" dirty="0"/>
              <a:t> </a:t>
            </a:r>
            <a:r>
              <a:rPr lang="fr-FR" dirty="0" err="1"/>
              <a:t>increase</a:t>
            </a:r>
            <a:r>
              <a:rPr lang="fr-FR" dirty="0"/>
              <a:t> the </a:t>
            </a:r>
            <a:r>
              <a:rPr lang="fr-FR" dirty="0" err="1"/>
              <a:t>seeding</a:t>
            </a:r>
            <a:r>
              <a:rPr lang="fr-FR" dirty="0"/>
              <a:t> rate</a:t>
            </a:r>
          </a:p>
          <a:p>
            <a:r>
              <a:rPr lang="fr-FR" dirty="0"/>
              <a:t>The jump in D feedback </a:t>
            </a:r>
            <a:r>
              <a:rPr lang="fr-FR" dirty="0" err="1"/>
              <a:t>is</a:t>
            </a:r>
            <a:r>
              <a:rPr lang="fr-FR" dirty="0"/>
              <a:t> to </a:t>
            </a:r>
            <a:r>
              <a:rPr lang="fr-FR" dirty="0" err="1"/>
              <a:t>maintain</a:t>
            </a:r>
            <a:r>
              <a:rPr lang="fr-FR" dirty="0"/>
              <a:t> </a:t>
            </a:r>
            <a:r>
              <a:rPr lang="fr-FR" dirty="0" err="1"/>
              <a:t>particle</a:t>
            </a:r>
            <a:r>
              <a:rPr lang="fr-FR" dirty="0"/>
              <a:t> balance </a:t>
            </a:r>
            <a:r>
              <a:rPr lang="fr-FR" dirty="0" err="1"/>
              <a:t>because</a:t>
            </a:r>
            <a:r>
              <a:rPr lang="fr-FR" dirty="0"/>
              <a:t> the </a:t>
            </a:r>
            <a:r>
              <a:rPr lang="fr-FR" dirty="0" err="1"/>
              <a:t>pumping</a:t>
            </a:r>
            <a:r>
              <a:rPr lang="fr-FR" dirty="0"/>
              <a:t> </a:t>
            </a:r>
            <a:r>
              <a:rPr lang="fr-FR" dirty="0" err="1"/>
              <a:t>is</a:t>
            </a:r>
            <a:r>
              <a:rPr lang="fr-FR" dirty="0"/>
              <a:t> X5 </a:t>
            </a:r>
            <a:r>
              <a:rPr lang="fr-FR" dirty="0" err="1"/>
              <a:t>larger</a:t>
            </a:r>
            <a:r>
              <a:rPr lang="fr-FR" dirty="0"/>
              <a:t> in simu </a:t>
            </a:r>
            <a:r>
              <a:rPr lang="fr-FR" dirty="0" err="1"/>
              <a:t>than</a:t>
            </a:r>
            <a:r>
              <a:rPr lang="fr-FR" dirty="0"/>
              <a:t> in </a:t>
            </a:r>
            <a:r>
              <a:rPr lang="fr-FR" dirty="0" err="1"/>
              <a:t>experiment</a:t>
            </a:r>
            <a:endParaRPr lang="fr-FR" dirty="0"/>
          </a:p>
          <a:p>
            <a:r>
              <a:rPr lang="fr-FR" dirty="0"/>
              <a:t>2MW correspond to 4.2 – 2 </a:t>
            </a:r>
            <a:r>
              <a:rPr lang="fr-FR" dirty="0" err="1"/>
              <a:t>supposed</a:t>
            </a:r>
            <a:r>
              <a:rPr lang="fr-FR" dirty="0"/>
              <a:t> to </a:t>
            </a:r>
            <a:r>
              <a:rPr lang="fr-FR" dirty="0" err="1"/>
              <a:t>be</a:t>
            </a:r>
            <a:r>
              <a:rPr lang="fr-FR" dirty="0"/>
              <a:t> </a:t>
            </a:r>
            <a:r>
              <a:rPr lang="fr-FR" dirty="0" err="1"/>
              <a:t>radiated</a:t>
            </a:r>
            <a:r>
              <a:rPr lang="fr-FR" dirty="0"/>
              <a:t>. </a:t>
            </a:r>
            <a:r>
              <a:rPr lang="fr-FR" dirty="0" err="1"/>
              <a:t>Since</a:t>
            </a:r>
            <a:r>
              <a:rPr lang="fr-FR" dirty="0"/>
              <a:t> the </a:t>
            </a:r>
            <a:r>
              <a:rPr lang="fr-FR" dirty="0" err="1"/>
              <a:t>core</a:t>
            </a:r>
            <a:r>
              <a:rPr lang="fr-FR" dirty="0"/>
              <a:t> </a:t>
            </a:r>
            <a:r>
              <a:rPr lang="fr-FR" dirty="0" err="1"/>
              <a:t>is</a:t>
            </a:r>
            <a:r>
              <a:rPr lang="fr-FR" dirty="0"/>
              <a:t> not </a:t>
            </a:r>
            <a:r>
              <a:rPr lang="fr-FR" dirty="0" err="1"/>
              <a:t>simulated</a:t>
            </a:r>
            <a:r>
              <a:rPr lang="fr-FR" dirty="0"/>
              <a:t> </a:t>
            </a:r>
            <a:r>
              <a:rPr lang="fr-FR" dirty="0" err="1"/>
              <a:t>it</a:t>
            </a:r>
            <a:r>
              <a:rPr lang="fr-FR" dirty="0"/>
              <a:t> </a:t>
            </a:r>
            <a:r>
              <a:rPr lang="fr-FR" dirty="0" err="1"/>
              <a:t>is</a:t>
            </a:r>
            <a:r>
              <a:rPr lang="fr-FR" dirty="0"/>
              <a:t> the power </a:t>
            </a:r>
            <a:r>
              <a:rPr lang="fr-FR" dirty="0" err="1"/>
              <a:t>enterinf</a:t>
            </a:r>
            <a:r>
              <a:rPr lang="fr-FR" dirty="0"/>
              <a:t> the SOL</a:t>
            </a:r>
          </a:p>
        </p:txBody>
      </p:sp>
      <p:sp>
        <p:nvSpPr>
          <p:cNvPr id="4" name="Espace réservé du numéro de diapositive 3"/>
          <p:cNvSpPr>
            <a:spLocks noGrp="1"/>
          </p:cNvSpPr>
          <p:nvPr>
            <p:ph type="sldNum" sz="quarter" idx="5"/>
          </p:nvPr>
        </p:nvSpPr>
        <p:spPr/>
        <p:txBody>
          <a:bodyPr/>
          <a:lstStyle/>
          <a:p>
            <a:fld id="{49027E0A-1465-4A40-B1D5-9126D49509FC}" type="slidenum">
              <a:rPr lang="en-GB" smtClean="0"/>
              <a:pPr/>
              <a:t>5</a:t>
            </a:fld>
            <a:endParaRPr lang="en-GB" dirty="0"/>
          </a:p>
        </p:txBody>
      </p:sp>
    </p:spTree>
    <p:extLst>
      <p:ext uri="{BB962C8B-B14F-4D97-AF65-F5344CB8AC3E}">
        <p14:creationId xmlns:p14="http://schemas.microsoft.com/office/powerpoint/2010/main" val="2557418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 the line </a:t>
            </a:r>
            <a:r>
              <a:rPr lang="fr-FR" dirty="0" err="1"/>
              <a:t>integrated</a:t>
            </a:r>
            <a:r>
              <a:rPr lang="fr-FR" dirty="0"/>
              <a:t> </a:t>
            </a:r>
            <a:r>
              <a:rPr lang="fr-FR" dirty="0" err="1"/>
              <a:t>density</a:t>
            </a:r>
            <a:r>
              <a:rPr lang="fr-FR" dirty="0"/>
              <a:t> </a:t>
            </a:r>
            <a:r>
              <a:rPr lang="fr-FR" dirty="0" err="1"/>
              <a:t>across</a:t>
            </a:r>
            <a:r>
              <a:rPr lang="fr-FR" dirty="0"/>
              <a:t> the X point</a:t>
            </a:r>
          </a:p>
          <a:p>
            <a:r>
              <a:rPr lang="en-US" sz="1200" kern="1200" dirty="0">
                <a:solidFill>
                  <a:schemeClr val="tx1"/>
                </a:solidFill>
                <a:effectLst/>
                <a:latin typeface="Arial" panose="020B0604020202020204" pitchFamily="34" charset="0"/>
                <a:ea typeface="+mn-ea"/>
                <a:cs typeface="+mn-cs"/>
              </a:rPr>
              <a:t>Why </a:t>
            </a:r>
            <a:r>
              <a:rPr lang="en-US" sz="1200" kern="1200" dirty="0" err="1">
                <a:solidFill>
                  <a:schemeClr val="tx1"/>
                </a:solidFill>
                <a:effectLst/>
                <a:latin typeface="Arial" panose="020B0604020202020204" pitchFamily="34" charset="0"/>
                <a:ea typeface="+mn-ea"/>
                <a:cs typeface="+mn-cs"/>
              </a:rPr>
              <a:t>Gamma_e</a:t>
            </a:r>
            <a:r>
              <a:rPr lang="en-US" sz="1200" kern="1200" dirty="0">
                <a:solidFill>
                  <a:schemeClr val="tx1"/>
                </a:solidFill>
                <a:effectLst/>
                <a:latin typeface="Arial" panose="020B0604020202020204" pitchFamily="34" charset="0"/>
                <a:ea typeface="+mn-ea"/>
                <a:cs typeface="+mn-cs"/>
              </a:rPr>
              <a:t> behaves differently  between </a:t>
            </a:r>
            <a:r>
              <a:rPr lang="en-US" sz="1200" kern="1200" dirty="0" err="1">
                <a:solidFill>
                  <a:schemeClr val="tx1"/>
                </a:solidFill>
                <a:effectLst/>
                <a:latin typeface="Arial" panose="020B0604020202020204" pitchFamily="34" charset="0"/>
                <a:ea typeface="+mn-ea"/>
                <a:cs typeface="+mn-cs"/>
              </a:rPr>
              <a:t>expe</a:t>
            </a:r>
            <a:r>
              <a:rPr lang="en-US" sz="1200" kern="1200" dirty="0">
                <a:solidFill>
                  <a:schemeClr val="tx1"/>
                </a:solidFill>
                <a:effectLst/>
                <a:latin typeface="Arial" panose="020B0604020202020204" pitchFamily="34" charset="0"/>
                <a:ea typeface="+mn-ea"/>
                <a:cs typeface="+mn-cs"/>
              </a:rPr>
              <a:t> and </a:t>
            </a:r>
            <a:r>
              <a:rPr lang="en-US" sz="1200" kern="1200" dirty="0" err="1">
                <a:solidFill>
                  <a:schemeClr val="tx1"/>
                </a:solidFill>
                <a:effectLst/>
                <a:latin typeface="Arial" panose="020B0604020202020204" pitchFamily="34" charset="0"/>
                <a:ea typeface="+mn-ea"/>
                <a:cs typeface="+mn-cs"/>
              </a:rPr>
              <a:t>simu?The</a:t>
            </a:r>
            <a:r>
              <a:rPr lang="en-US" sz="1200" kern="1200" dirty="0">
                <a:solidFill>
                  <a:schemeClr val="tx1"/>
                </a:solidFill>
                <a:effectLst/>
                <a:latin typeface="Arial" panose="020B0604020202020204" pitchFamily="34" charset="0"/>
                <a:ea typeface="+mn-ea"/>
                <a:cs typeface="+mn-cs"/>
              </a:rPr>
              <a:t> reason is that the HFS and LFS in the simulation are very ideally isolated from each other, the neutral particle transport is stopped by the hot plasma between two branches, but in the experiment, there is gaps between the Monoblock, which allow the neutral particle to move between the two branches. This makes the HFS deeper detached in the simulation compared with experiment, as more neutrals and impurities confined in the HFS. Thus we see the difference in particle flux.</a:t>
            </a:r>
            <a:endParaRPr lang="en-US" dirty="0">
              <a:effectLst/>
            </a:endParaRPr>
          </a:p>
          <a:p>
            <a:r>
              <a:rPr lang="en-US" sz="1200" kern="1200" dirty="0">
                <a:solidFill>
                  <a:schemeClr val="tx1"/>
                </a:solidFill>
                <a:effectLst/>
                <a:latin typeface="Arial" panose="020B0604020202020204" pitchFamily="34" charset="0"/>
                <a:ea typeface="+mn-ea"/>
                <a:cs typeface="+mn-cs"/>
              </a:rPr>
              <a:t> </a:t>
            </a:r>
            <a:endParaRPr lang="en-US" dirty="0"/>
          </a:p>
          <a:p>
            <a:endParaRPr lang="fr-FR" dirty="0"/>
          </a:p>
        </p:txBody>
      </p:sp>
      <p:sp>
        <p:nvSpPr>
          <p:cNvPr id="4" name="Espace réservé du numéro de diapositive 3"/>
          <p:cNvSpPr>
            <a:spLocks noGrp="1"/>
          </p:cNvSpPr>
          <p:nvPr>
            <p:ph type="sldNum" sz="quarter" idx="5"/>
          </p:nvPr>
        </p:nvSpPr>
        <p:spPr/>
        <p:txBody>
          <a:bodyPr/>
          <a:lstStyle/>
          <a:p>
            <a:fld id="{49027E0A-1465-4A40-B1D5-9126D49509FC}" type="slidenum">
              <a:rPr lang="en-GB" smtClean="0"/>
              <a:pPr/>
              <a:t>7</a:t>
            </a:fld>
            <a:endParaRPr lang="en-GB" dirty="0"/>
          </a:p>
        </p:txBody>
      </p:sp>
    </p:spTree>
    <p:extLst>
      <p:ext uri="{BB962C8B-B14F-4D97-AF65-F5344CB8AC3E}">
        <p14:creationId xmlns:p14="http://schemas.microsoft.com/office/powerpoint/2010/main" val="1247963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 quick transition to XPR </a:t>
            </a:r>
            <a:r>
              <a:rPr lang="fr-FR" dirty="0" err="1"/>
              <a:t>occurs</a:t>
            </a:r>
            <a:r>
              <a:rPr lang="fr-FR" dirty="0"/>
              <a:t> </a:t>
            </a:r>
            <a:r>
              <a:rPr lang="fr-FR" dirty="0" err="1"/>
              <a:t>only</a:t>
            </a:r>
            <a:r>
              <a:rPr lang="fr-FR" dirty="0"/>
              <a:t> in the cases </a:t>
            </a:r>
            <a:r>
              <a:rPr lang="fr-FR" dirty="0" err="1"/>
              <a:t>with</a:t>
            </a:r>
            <a:r>
              <a:rPr lang="fr-FR" dirty="0"/>
              <a:t> drifts</a:t>
            </a:r>
          </a:p>
        </p:txBody>
      </p:sp>
      <p:sp>
        <p:nvSpPr>
          <p:cNvPr id="4" name="Espace réservé du numéro de diapositive 3"/>
          <p:cNvSpPr>
            <a:spLocks noGrp="1"/>
          </p:cNvSpPr>
          <p:nvPr>
            <p:ph type="sldNum" sz="quarter" idx="5"/>
          </p:nvPr>
        </p:nvSpPr>
        <p:spPr/>
        <p:txBody>
          <a:bodyPr/>
          <a:lstStyle/>
          <a:p>
            <a:fld id="{49027E0A-1465-4A40-B1D5-9126D49509FC}" type="slidenum">
              <a:rPr lang="en-GB" smtClean="0"/>
              <a:pPr/>
              <a:t>8</a:t>
            </a:fld>
            <a:endParaRPr lang="en-GB" dirty="0"/>
          </a:p>
        </p:txBody>
      </p:sp>
    </p:spTree>
    <p:extLst>
      <p:ext uri="{BB962C8B-B14F-4D97-AF65-F5344CB8AC3E}">
        <p14:creationId xmlns:p14="http://schemas.microsoft.com/office/powerpoint/2010/main" val="3729594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Temperature</a:t>
            </a:r>
            <a:r>
              <a:rPr lang="fr-FR" dirty="0"/>
              <a:t> not </a:t>
            </a:r>
            <a:r>
              <a:rPr lang="fr-FR" dirty="0" err="1"/>
              <a:t>so</a:t>
            </a:r>
            <a:r>
              <a:rPr lang="fr-FR" dirty="0"/>
              <a:t> far but </a:t>
            </a:r>
            <a:r>
              <a:rPr lang="fr-FR" dirty="0" err="1"/>
              <a:t>density</a:t>
            </a:r>
            <a:r>
              <a:rPr lang="fr-FR" dirty="0"/>
              <a:t> </a:t>
            </a:r>
            <a:r>
              <a:rPr lang="fr-FR" dirty="0" err="1"/>
              <a:t>much</a:t>
            </a:r>
            <a:r>
              <a:rPr lang="fr-FR" dirty="0"/>
              <a:t> </a:t>
            </a:r>
            <a:r>
              <a:rPr lang="fr-FR" dirty="0" err="1"/>
              <a:t>higher</a:t>
            </a:r>
            <a:r>
              <a:rPr lang="fr-FR" dirty="0"/>
              <a:t> in simulation</a:t>
            </a:r>
          </a:p>
        </p:txBody>
      </p:sp>
      <p:sp>
        <p:nvSpPr>
          <p:cNvPr id="4" name="Espace réservé du numéro de diapositive 3"/>
          <p:cNvSpPr>
            <a:spLocks noGrp="1"/>
          </p:cNvSpPr>
          <p:nvPr>
            <p:ph type="sldNum" sz="quarter" idx="5"/>
          </p:nvPr>
        </p:nvSpPr>
        <p:spPr/>
        <p:txBody>
          <a:bodyPr/>
          <a:lstStyle/>
          <a:p>
            <a:fld id="{49027E0A-1465-4A40-B1D5-9126D49509FC}" type="slidenum">
              <a:rPr lang="en-GB" smtClean="0"/>
              <a:pPr/>
              <a:t>9</a:t>
            </a:fld>
            <a:endParaRPr lang="en-GB" dirty="0"/>
          </a:p>
        </p:txBody>
      </p:sp>
    </p:spTree>
    <p:extLst>
      <p:ext uri="{BB962C8B-B14F-4D97-AF65-F5344CB8AC3E}">
        <p14:creationId xmlns:p14="http://schemas.microsoft.com/office/powerpoint/2010/main" val="2201485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the condition ∇ · ( ∇ ∥</a:t>
            </a:r>
            <a:r>
              <a:rPr lang="el-GR" dirty="0" err="1"/>
              <a:t>ϕ</a:t>
            </a:r>
            <a:r>
              <a:rPr lang="el-GR" dirty="0"/>
              <a:t> ) &gt; 0 </a:t>
            </a:r>
            <a:r>
              <a:rPr lang="fr-FR" dirty="0" err="1"/>
              <a:t>indicates</a:t>
            </a:r>
            <a:r>
              <a:rPr lang="fr-FR" dirty="0"/>
              <a:t> </a:t>
            </a:r>
            <a:r>
              <a:rPr lang="fr-FR" dirty="0" err="1"/>
              <a:t>that</a:t>
            </a:r>
            <a:endParaRPr lang="fr-FR" dirty="0"/>
          </a:p>
          <a:p>
            <a:endParaRPr lang="fr-FR" dirty="0"/>
          </a:p>
          <a:p>
            <a:r>
              <a:rPr lang="el-GR" dirty="0" err="1"/>
              <a:t>ϕ</a:t>
            </a:r>
            <a:r>
              <a:rPr lang="el-GR" dirty="0"/>
              <a:t> </a:t>
            </a:r>
            <a:r>
              <a:rPr lang="fr-FR" dirty="0" err="1"/>
              <a:t>attains</a:t>
            </a:r>
            <a:r>
              <a:rPr lang="fr-FR" dirty="0"/>
              <a:t> a local minimum (“</a:t>
            </a:r>
            <a:r>
              <a:rPr lang="fr-FR" dirty="0" err="1"/>
              <a:t>potential</a:t>
            </a:r>
            <a:r>
              <a:rPr lang="fr-FR" dirty="0"/>
              <a:t> </a:t>
            </a:r>
            <a:r>
              <a:rPr lang="fr-FR" dirty="0" err="1"/>
              <a:t>well</a:t>
            </a:r>
            <a:r>
              <a:rPr lang="fr-FR" dirty="0"/>
              <a:t>”) </a:t>
            </a:r>
            <a:r>
              <a:rPr lang="fr-FR" dirty="0" err="1"/>
              <a:t>along</a:t>
            </a:r>
            <a:r>
              <a:rPr lang="fr-FR" dirty="0"/>
              <a:t> the </a:t>
            </a:r>
            <a:r>
              <a:rPr lang="fr-FR" dirty="0" err="1"/>
              <a:t>field</a:t>
            </a:r>
            <a:r>
              <a:rPr lang="fr-FR" dirty="0"/>
              <a:t> line relative to </a:t>
            </a:r>
            <a:r>
              <a:rPr lang="fr-FR" dirty="0" err="1"/>
              <a:t>neighboring</a:t>
            </a:r>
            <a:r>
              <a:rPr lang="fr-FR" dirty="0"/>
              <a:t> locations.</a:t>
            </a:r>
          </a:p>
        </p:txBody>
      </p:sp>
      <p:sp>
        <p:nvSpPr>
          <p:cNvPr id="4" name="Espace réservé du numéro de diapositive 3"/>
          <p:cNvSpPr>
            <a:spLocks noGrp="1"/>
          </p:cNvSpPr>
          <p:nvPr>
            <p:ph type="sldNum" sz="quarter" idx="5"/>
          </p:nvPr>
        </p:nvSpPr>
        <p:spPr/>
        <p:txBody>
          <a:bodyPr/>
          <a:lstStyle/>
          <a:p>
            <a:fld id="{49027E0A-1465-4A40-B1D5-9126D49509FC}" type="slidenum">
              <a:rPr lang="en-GB" smtClean="0"/>
              <a:pPr/>
              <a:t>12</a:t>
            </a:fld>
            <a:endParaRPr lang="en-GB" dirty="0"/>
          </a:p>
        </p:txBody>
      </p:sp>
    </p:spTree>
    <p:extLst>
      <p:ext uri="{BB962C8B-B14F-4D97-AF65-F5344CB8AC3E}">
        <p14:creationId xmlns:p14="http://schemas.microsoft.com/office/powerpoint/2010/main" val="1384632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BC66E-BC36-A8AD-963A-B5DE1B4063A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EBB0C54-4755-8377-530A-D3D3DCE02A6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FCF4321-2AD2-9EF9-3116-9AD54250CDEF}"/>
              </a:ext>
            </a:extLst>
          </p:cNvPr>
          <p:cNvSpPr>
            <a:spLocks noGrp="1"/>
          </p:cNvSpPr>
          <p:nvPr>
            <p:ph type="body" idx="1"/>
          </p:nvPr>
        </p:nvSpPr>
        <p:spPr/>
        <p:txBody>
          <a:bodyPr/>
          <a:lstStyle/>
          <a:p>
            <a:r>
              <a:rPr lang="fr-FR" dirty="0"/>
              <a:t>the condition ∇ · ( ∇ ∥</a:t>
            </a:r>
            <a:r>
              <a:rPr lang="el-GR" dirty="0" err="1"/>
              <a:t>ϕ</a:t>
            </a:r>
            <a:r>
              <a:rPr lang="el-GR" dirty="0"/>
              <a:t> ) &gt; 0 </a:t>
            </a:r>
            <a:r>
              <a:rPr lang="fr-FR" dirty="0" err="1"/>
              <a:t>indicates</a:t>
            </a:r>
            <a:r>
              <a:rPr lang="fr-FR" dirty="0"/>
              <a:t> </a:t>
            </a:r>
            <a:r>
              <a:rPr lang="fr-FR" dirty="0" err="1"/>
              <a:t>that</a:t>
            </a:r>
            <a:endParaRPr lang="fr-FR" dirty="0"/>
          </a:p>
          <a:p>
            <a:endParaRPr lang="fr-FR" dirty="0"/>
          </a:p>
          <a:p>
            <a:r>
              <a:rPr lang="el-GR" dirty="0" err="1"/>
              <a:t>ϕ</a:t>
            </a:r>
            <a:r>
              <a:rPr lang="el-GR" dirty="0"/>
              <a:t> </a:t>
            </a:r>
            <a:r>
              <a:rPr lang="fr-FR" dirty="0" err="1"/>
              <a:t>attains</a:t>
            </a:r>
            <a:r>
              <a:rPr lang="fr-FR" dirty="0"/>
              <a:t> a local minimum (“</a:t>
            </a:r>
            <a:r>
              <a:rPr lang="fr-FR" dirty="0" err="1"/>
              <a:t>potential</a:t>
            </a:r>
            <a:r>
              <a:rPr lang="fr-FR" dirty="0"/>
              <a:t> </a:t>
            </a:r>
            <a:r>
              <a:rPr lang="fr-FR" dirty="0" err="1"/>
              <a:t>well</a:t>
            </a:r>
            <a:r>
              <a:rPr lang="fr-FR" dirty="0"/>
              <a:t>”) </a:t>
            </a:r>
            <a:r>
              <a:rPr lang="fr-FR" dirty="0" err="1"/>
              <a:t>along</a:t>
            </a:r>
            <a:r>
              <a:rPr lang="fr-FR" dirty="0"/>
              <a:t> the </a:t>
            </a:r>
            <a:r>
              <a:rPr lang="fr-FR" dirty="0" err="1"/>
              <a:t>field</a:t>
            </a:r>
            <a:r>
              <a:rPr lang="fr-FR" dirty="0"/>
              <a:t> line relative to </a:t>
            </a:r>
            <a:r>
              <a:rPr lang="fr-FR" dirty="0" err="1"/>
              <a:t>neighboring</a:t>
            </a:r>
            <a:r>
              <a:rPr lang="fr-FR" dirty="0"/>
              <a:t> locations.</a:t>
            </a:r>
          </a:p>
        </p:txBody>
      </p:sp>
      <p:sp>
        <p:nvSpPr>
          <p:cNvPr id="4" name="Espace réservé du numéro de diapositive 3">
            <a:extLst>
              <a:ext uri="{FF2B5EF4-FFF2-40B4-BE49-F238E27FC236}">
                <a16:creationId xmlns:a16="http://schemas.microsoft.com/office/drawing/2014/main" id="{AF064BC0-BAFC-2C94-689F-E7366ECABF29}"/>
              </a:ext>
            </a:extLst>
          </p:cNvPr>
          <p:cNvSpPr>
            <a:spLocks noGrp="1"/>
          </p:cNvSpPr>
          <p:nvPr>
            <p:ph type="sldNum" sz="quarter" idx="5"/>
          </p:nvPr>
        </p:nvSpPr>
        <p:spPr/>
        <p:txBody>
          <a:bodyPr/>
          <a:lstStyle/>
          <a:p>
            <a:fld id="{49027E0A-1465-4A40-B1D5-9126D49509FC}" type="slidenum">
              <a:rPr lang="en-GB" smtClean="0"/>
              <a:pPr/>
              <a:t>13</a:t>
            </a:fld>
            <a:endParaRPr lang="en-GB" dirty="0"/>
          </a:p>
        </p:txBody>
      </p:sp>
    </p:spTree>
    <p:extLst>
      <p:ext uri="{BB962C8B-B14F-4D97-AF65-F5344CB8AC3E}">
        <p14:creationId xmlns:p14="http://schemas.microsoft.com/office/powerpoint/2010/main" val="1416436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AutoShape 2" descr="https://idw-online.de/pages/de/institutionlogo921"/>
          <p:cNvSpPr>
            <a:spLocks noChangeAspect="1" noChangeArrowheads="1"/>
          </p:cNvSpPr>
          <p:nvPr userDrawn="1"/>
        </p:nvSpPr>
        <p:spPr bwMode="auto">
          <a:xfrm>
            <a:off x="207434" y="-457200"/>
            <a:ext cx="1435100" cy="95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800"/>
          </a:p>
        </p:txBody>
      </p:sp>
      <p:sp>
        <p:nvSpPr>
          <p:cNvPr id="11" name="Rectangle 10"/>
          <p:cNvSpPr/>
          <p:nvPr userDrawn="1"/>
        </p:nvSpPr>
        <p:spPr>
          <a:xfrm>
            <a:off x="7632172" y="5661248"/>
            <a:ext cx="4224469" cy="9361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pic>
        <p:nvPicPr>
          <p:cNvPr id="8" name="Picture 2" descr="Charte graphique France 2030 et marque Etat | info.gouv.fr">
            <a:extLst>
              <a:ext uri="{FF2B5EF4-FFF2-40B4-BE49-F238E27FC236}">
                <a16:creationId xmlns:a16="http://schemas.microsoft.com/office/drawing/2014/main" id="{7CA70108-D3F9-7900-666F-7EF4ACDC232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645628" y="6316216"/>
            <a:ext cx="530315" cy="49912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e 13">
            <a:extLst>
              <a:ext uri="{FF2B5EF4-FFF2-40B4-BE49-F238E27FC236}">
                <a16:creationId xmlns:a16="http://schemas.microsoft.com/office/drawing/2014/main" id="{0C2BD9E6-DCA1-5C30-6340-A5587C7C98DC}"/>
              </a:ext>
            </a:extLst>
          </p:cNvPr>
          <p:cNvGrpSpPr/>
          <p:nvPr userDrawn="1"/>
        </p:nvGrpSpPr>
        <p:grpSpPr>
          <a:xfrm>
            <a:off x="2279577" y="6597352"/>
            <a:ext cx="9289031" cy="304383"/>
            <a:chOff x="2135560" y="6597352"/>
            <a:chExt cx="9289031" cy="304383"/>
          </a:xfrm>
        </p:grpSpPr>
        <p:sp>
          <p:nvSpPr>
            <p:cNvPr id="13" name="Rectangle 12">
              <a:extLst>
                <a:ext uri="{FF2B5EF4-FFF2-40B4-BE49-F238E27FC236}">
                  <a16:creationId xmlns:a16="http://schemas.microsoft.com/office/drawing/2014/main" id="{4E05BD45-3655-BA6C-8BE0-E43F8091E906}"/>
                </a:ext>
              </a:extLst>
            </p:cNvPr>
            <p:cNvSpPr/>
            <p:nvPr userDrawn="1"/>
          </p:nvSpPr>
          <p:spPr>
            <a:xfrm>
              <a:off x="2135560" y="6597352"/>
              <a:ext cx="9289031" cy="260648"/>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DC9C20DF-170C-861A-804C-B00BF0134D31}"/>
                </a:ext>
              </a:extLst>
            </p:cNvPr>
            <p:cNvSpPr txBox="1"/>
            <p:nvPr userDrawn="1"/>
          </p:nvSpPr>
          <p:spPr>
            <a:xfrm>
              <a:off x="3215679" y="6624736"/>
              <a:ext cx="7585090" cy="276999"/>
            </a:xfrm>
            <a:prstGeom prst="rect">
              <a:avLst/>
            </a:prstGeom>
            <a:noFill/>
          </p:spPr>
          <p:txBody>
            <a:bodyPr wrap="none" rtlCol="0">
              <a:spAutoFit/>
            </a:bodyPr>
            <a:lstStyle/>
            <a:p>
              <a:r>
                <a:rPr lang="fr-FR" sz="1200" dirty="0" err="1">
                  <a:solidFill>
                    <a:schemeClr val="bg1"/>
                  </a:solidFill>
                  <a:latin typeface="Aptos" panose="020B0004020202020204" pitchFamily="34" charset="0"/>
                </a:rPr>
                <a:t>Experimental</a:t>
              </a:r>
              <a:r>
                <a:rPr lang="fr-FR" sz="1200" dirty="0">
                  <a:solidFill>
                    <a:schemeClr val="bg1"/>
                  </a:solidFill>
                  <a:latin typeface="Aptos" panose="020B0004020202020204" pitchFamily="34" charset="0"/>
                </a:rPr>
                <a:t> and </a:t>
              </a:r>
              <a:r>
                <a:rPr lang="fr-FR" sz="1200" dirty="0" err="1">
                  <a:solidFill>
                    <a:schemeClr val="bg1"/>
                  </a:solidFill>
                  <a:latin typeface="Aptos" panose="020B0004020202020204" pitchFamily="34" charset="0"/>
                </a:rPr>
                <a:t>numerical</a:t>
              </a:r>
              <a:r>
                <a:rPr lang="fr-FR" sz="1200" dirty="0">
                  <a:solidFill>
                    <a:schemeClr val="bg1"/>
                  </a:solidFill>
                  <a:latin typeface="Aptos" panose="020B0004020202020204" pitchFamily="34" charset="0"/>
                </a:rPr>
                <a:t> investigation of XPR </a:t>
              </a:r>
              <a:r>
                <a:rPr lang="fr-FR" sz="1200" dirty="0" err="1">
                  <a:solidFill>
                    <a:schemeClr val="bg1"/>
                  </a:solidFill>
                  <a:latin typeface="Aptos" panose="020B0004020202020204" pitchFamily="34" charset="0"/>
                </a:rPr>
                <a:t>regime</a:t>
              </a:r>
              <a:r>
                <a:rPr lang="fr-FR" sz="1200" dirty="0">
                  <a:solidFill>
                    <a:schemeClr val="bg1"/>
                  </a:solidFill>
                  <a:latin typeface="Aptos" panose="020B0004020202020204" pitchFamily="34" charset="0"/>
                </a:rPr>
                <a:t> in WEST - E. Serre et al. – IAEA Vienna - </a:t>
              </a:r>
              <a:r>
                <a:rPr lang="fr-FR" sz="1200" dirty="0" err="1">
                  <a:solidFill>
                    <a:schemeClr val="bg1"/>
                  </a:solidFill>
                  <a:latin typeface="Aptos" panose="020B0004020202020204" pitchFamily="34" charset="0"/>
                </a:rPr>
                <a:t>October</a:t>
              </a:r>
              <a:r>
                <a:rPr lang="fr-FR" sz="1200" dirty="0">
                  <a:solidFill>
                    <a:schemeClr val="bg1"/>
                  </a:solidFill>
                  <a:latin typeface="Aptos" panose="020B0004020202020204" pitchFamily="34" charset="0"/>
                </a:rPr>
                <a:t> 29 2025</a:t>
              </a:r>
            </a:p>
          </p:txBody>
        </p:sp>
      </p:grpSp>
    </p:spTree>
    <p:extLst>
      <p:ext uri="{BB962C8B-B14F-4D97-AF65-F5344CB8AC3E}">
        <p14:creationId xmlns:p14="http://schemas.microsoft.com/office/powerpoint/2010/main" val="1694295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bg>
      <p:bgRef idx="1001">
        <a:schemeClr val="bg1"/>
      </p:bgRef>
    </p:bg>
    <p:spTree>
      <p:nvGrpSpPr>
        <p:cNvPr id="1" name=""/>
        <p:cNvGrpSpPr/>
        <p:nvPr/>
      </p:nvGrpSpPr>
      <p:grpSpPr>
        <a:xfrm>
          <a:off x="0" y="0"/>
          <a:ext cx="0" cy="0"/>
          <a:chOff x="0" y="0"/>
          <a:chExt cx="0" cy="0"/>
        </a:xfrm>
      </p:grpSpPr>
      <p:pic>
        <p:nvPicPr>
          <p:cNvPr id="1026" name="Picture 2" descr="Charte graphique France 2030 et marque Etat | info.gouv.fr">
            <a:extLst>
              <a:ext uri="{FF2B5EF4-FFF2-40B4-BE49-F238E27FC236}">
                <a16:creationId xmlns:a16="http://schemas.microsoft.com/office/drawing/2014/main" id="{DEFBC8A6-1730-F56A-D994-AE164A80D77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645628" y="6316216"/>
            <a:ext cx="530315" cy="49912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A03E75F-6BFD-BC57-ED06-E50D43798160}"/>
              </a:ext>
            </a:extLst>
          </p:cNvPr>
          <p:cNvSpPr/>
          <p:nvPr userDrawn="1"/>
        </p:nvSpPr>
        <p:spPr>
          <a:xfrm>
            <a:off x="2279577" y="6597352"/>
            <a:ext cx="9289031" cy="260648"/>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718326CA-9163-5600-ADF8-0741934C0859}"/>
              </a:ext>
            </a:extLst>
          </p:cNvPr>
          <p:cNvSpPr/>
          <p:nvPr userDrawn="1"/>
        </p:nvSpPr>
        <p:spPr>
          <a:xfrm flipV="1">
            <a:off x="0" y="404664"/>
            <a:ext cx="12174894" cy="45719"/>
          </a:xfrm>
          <a:prstGeom prst="rect">
            <a:avLst/>
          </a:prstGeom>
          <a:gradFill flip="none" rotWithShape="1">
            <a:gsLst>
              <a:gs pos="38000">
                <a:srgbClr val="AABCFF"/>
              </a:gs>
              <a:gs pos="0">
                <a:srgbClr val="0066E6">
                  <a:tint val="66000"/>
                  <a:satMod val="160000"/>
                </a:srgbClr>
              </a:gs>
              <a:gs pos="50000">
                <a:srgbClr val="0066E6">
                  <a:tint val="44500"/>
                  <a:satMod val="160000"/>
                </a:srgbClr>
              </a:gs>
              <a:gs pos="100000">
                <a:srgbClr val="0066E6">
                  <a:tint val="23500"/>
                  <a:satMod val="160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AEF2F5A0-8A95-89F2-FD6C-5AB4CE40E5C1}"/>
              </a:ext>
            </a:extLst>
          </p:cNvPr>
          <p:cNvSpPr txBox="1"/>
          <p:nvPr userDrawn="1"/>
        </p:nvSpPr>
        <p:spPr>
          <a:xfrm>
            <a:off x="3359696" y="6624736"/>
            <a:ext cx="7585090" cy="276999"/>
          </a:xfrm>
          <a:prstGeom prst="rect">
            <a:avLst/>
          </a:prstGeom>
          <a:noFill/>
        </p:spPr>
        <p:txBody>
          <a:bodyPr wrap="none" rtlCol="0">
            <a:spAutoFit/>
          </a:bodyPr>
          <a:lstStyle/>
          <a:p>
            <a:r>
              <a:rPr lang="fr-FR" sz="1200" dirty="0" err="1">
                <a:solidFill>
                  <a:schemeClr val="bg1"/>
                </a:solidFill>
                <a:latin typeface="Aptos" panose="020B0004020202020204" pitchFamily="34" charset="0"/>
              </a:rPr>
              <a:t>Experimental</a:t>
            </a:r>
            <a:r>
              <a:rPr lang="fr-FR" sz="1200" dirty="0">
                <a:solidFill>
                  <a:schemeClr val="bg1"/>
                </a:solidFill>
                <a:latin typeface="Aptos" panose="020B0004020202020204" pitchFamily="34" charset="0"/>
              </a:rPr>
              <a:t> and </a:t>
            </a:r>
            <a:r>
              <a:rPr lang="fr-FR" sz="1200" dirty="0" err="1">
                <a:solidFill>
                  <a:schemeClr val="bg1"/>
                </a:solidFill>
                <a:latin typeface="Aptos" panose="020B0004020202020204" pitchFamily="34" charset="0"/>
              </a:rPr>
              <a:t>numerical</a:t>
            </a:r>
            <a:r>
              <a:rPr lang="fr-FR" sz="1200" dirty="0">
                <a:solidFill>
                  <a:schemeClr val="bg1"/>
                </a:solidFill>
                <a:latin typeface="Aptos" panose="020B0004020202020204" pitchFamily="34" charset="0"/>
              </a:rPr>
              <a:t> investigation of XPR </a:t>
            </a:r>
            <a:r>
              <a:rPr lang="fr-FR" sz="1200" dirty="0" err="1">
                <a:solidFill>
                  <a:schemeClr val="bg1"/>
                </a:solidFill>
                <a:latin typeface="Aptos" panose="020B0004020202020204" pitchFamily="34" charset="0"/>
              </a:rPr>
              <a:t>regime</a:t>
            </a:r>
            <a:r>
              <a:rPr lang="fr-FR" sz="1200" dirty="0">
                <a:solidFill>
                  <a:schemeClr val="bg1"/>
                </a:solidFill>
                <a:latin typeface="Aptos" panose="020B0004020202020204" pitchFamily="34" charset="0"/>
              </a:rPr>
              <a:t> in WEST - E. Serre et al. – IAEA Vienna - </a:t>
            </a:r>
            <a:r>
              <a:rPr lang="fr-FR" sz="1200" dirty="0" err="1">
                <a:solidFill>
                  <a:schemeClr val="bg1"/>
                </a:solidFill>
                <a:latin typeface="Aptos" panose="020B0004020202020204" pitchFamily="34" charset="0"/>
              </a:rPr>
              <a:t>October</a:t>
            </a:r>
            <a:r>
              <a:rPr lang="fr-FR" sz="1200" dirty="0">
                <a:solidFill>
                  <a:schemeClr val="bg1"/>
                </a:solidFill>
                <a:latin typeface="Aptos" panose="020B0004020202020204" pitchFamily="34" charset="0"/>
              </a:rPr>
              <a:t> 29 2025</a:t>
            </a:r>
          </a:p>
        </p:txBody>
      </p:sp>
      <p:pic>
        <p:nvPicPr>
          <p:cNvPr id="3" name="Picture 12" descr="Contract between EC and EUROfusion is signed | FuseNet">
            <a:extLst>
              <a:ext uri="{FF2B5EF4-FFF2-40B4-BE49-F238E27FC236}">
                <a16:creationId xmlns:a16="http://schemas.microsoft.com/office/drawing/2014/main" id="{4253885B-B5D7-ADB0-62EB-4BFDE50AF33F}"/>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704512" y="27838"/>
            <a:ext cx="1388637" cy="35937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3E53C42-8B1C-CE8D-7313-9AD45D9F3A1D}"/>
              </a:ext>
            </a:extLst>
          </p:cNvPr>
          <p:cNvSpPr/>
          <p:nvPr userDrawn="1"/>
        </p:nvSpPr>
        <p:spPr>
          <a:xfrm>
            <a:off x="-28872" y="-44319"/>
            <a:ext cx="6124871" cy="503692"/>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17469483"/>
      </p:ext>
    </p:extLst>
  </p:cSld>
  <p:clrMapOvr>
    <a:overrideClrMapping bg1="lt1" tx1="dk1" bg2="lt2" tx2="dk2" accent1="accent1" accent2="accent2" accent3="accent3" accent4="accent4" accent5="accent5" accent6="accent6" hlink="hlink" folHlink="folHlink"/>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GB"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6A6D9FA1-99C7-4910-8E32-B85D378B0060}" type="slidenum">
              <a:rPr lang="en-GB" smtClean="0"/>
              <a:pPr/>
              <a:t>‹N°›</a:t>
            </a:fld>
            <a:endParaRPr lang="en-GB" dirty="0"/>
          </a:p>
        </p:txBody>
      </p:sp>
      <p:pic>
        <p:nvPicPr>
          <p:cNvPr id="11" name="Picture 2" descr="Charte graphique France 2030 et marque Etat | info.gouv.fr">
            <a:extLst>
              <a:ext uri="{FF2B5EF4-FFF2-40B4-BE49-F238E27FC236}">
                <a16:creationId xmlns:a16="http://schemas.microsoft.com/office/drawing/2014/main" id="{2B709AB4-C3C1-6453-3A2D-1DBF46DE50A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645628" y="6316216"/>
            <a:ext cx="530315" cy="49912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e 12">
            <a:extLst>
              <a:ext uri="{FF2B5EF4-FFF2-40B4-BE49-F238E27FC236}">
                <a16:creationId xmlns:a16="http://schemas.microsoft.com/office/drawing/2014/main" id="{F4E6CEBC-B133-B92E-BC86-828E3CB2ED92}"/>
              </a:ext>
            </a:extLst>
          </p:cNvPr>
          <p:cNvGrpSpPr/>
          <p:nvPr userDrawn="1"/>
        </p:nvGrpSpPr>
        <p:grpSpPr>
          <a:xfrm>
            <a:off x="-24680" y="6474083"/>
            <a:ext cx="2160240" cy="411301"/>
            <a:chOff x="-24680" y="6402075"/>
            <a:chExt cx="2160240" cy="411301"/>
          </a:xfrm>
        </p:grpSpPr>
        <p:pic>
          <p:nvPicPr>
            <p:cNvPr id="8" name="Image 7">
              <a:extLst>
                <a:ext uri="{FF2B5EF4-FFF2-40B4-BE49-F238E27FC236}">
                  <a16:creationId xmlns:a16="http://schemas.microsoft.com/office/drawing/2014/main" id="{B0E7F20F-BC43-D72C-ECEF-DDAFE82ECCF9}"/>
                </a:ext>
              </a:extLst>
            </p:cNvPr>
            <p:cNvPicPr>
              <a:picLocks noChangeAspect="1"/>
            </p:cNvPicPr>
            <p:nvPr userDrawn="1"/>
          </p:nvPicPr>
          <p:blipFill>
            <a:blip r:embed="rId5"/>
            <a:stretch>
              <a:fillRect/>
            </a:stretch>
          </p:blipFill>
          <p:spPr bwMode="auto">
            <a:xfrm>
              <a:off x="371375" y="6406003"/>
              <a:ext cx="698535" cy="375445"/>
            </a:xfrm>
            <a:prstGeom prst="rect">
              <a:avLst/>
            </a:prstGeom>
          </p:spPr>
        </p:pic>
        <p:pic>
          <p:nvPicPr>
            <p:cNvPr id="9" name="Google Shape;58;p13">
              <a:extLst>
                <a:ext uri="{FF2B5EF4-FFF2-40B4-BE49-F238E27FC236}">
                  <a16:creationId xmlns:a16="http://schemas.microsoft.com/office/drawing/2014/main" id="{8F96BB85-0F0B-4099-906E-F8CB6E525C53}"/>
                </a:ext>
              </a:extLst>
            </p:cNvPr>
            <p:cNvPicPr preferRelativeResize="0"/>
            <p:nvPr userDrawn="1"/>
          </p:nvPicPr>
          <p:blipFill>
            <a:blip r:embed="rId6">
              <a:alphaModFix/>
            </a:blip>
            <a:stretch>
              <a:fillRect/>
            </a:stretch>
          </p:blipFill>
          <p:spPr>
            <a:xfrm>
              <a:off x="-24680" y="6402075"/>
              <a:ext cx="348980" cy="390553"/>
            </a:xfrm>
            <a:prstGeom prst="rect">
              <a:avLst/>
            </a:prstGeom>
            <a:noFill/>
            <a:ln>
              <a:noFill/>
            </a:ln>
          </p:spPr>
        </p:pic>
        <p:pic>
          <p:nvPicPr>
            <p:cNvPr id="10" name="Google Shape;61;p13">
              <a:extLst>
                <a:ext uri="{FF2B5EF4-FFF2-40B4-BE49-F238E27FC236}">
                  <a16:creationId xmlns:a16="http://schemas.microsoft.com/office/drawing/2014/main" id="{21DF3121-EB20-F71A-E895-F1B9C3F0319F}"/>
                </a:ext>
              </a:extLst>
            </p:cNvPr>
            <p:cNvPicPr preferRelativeResize="0"/>
            <p:nvPr userDrawn="1"/>
          </p:nvPicPr>
          <p:blipFill>
            <a:blip r:embed="rId7">
              <a:alphaModFix/>
            </a:blip>
            <a:stretch>
              <a:fillRect/>
            </a:stretch>
          </p:blipFill>
          <p:spPr>
            <a:xfrm>
              <a:off x="1127448" y="6455135"/>
              <a:ext cx="607794" cy="300753"/>
            </a:xfrm>
            <a:prstGeom prst="rect">
              <a:avLst/>
            </a:prstGeom>
            <a:noFill/>
            <a:ln>
              <a:noFill/>
            </a:ln>
          </p:spPr>
        </p:pic>
        <p:pic>
          <p:nvPicPr>
            <p:cNvPr id="12" name="Picture 4">
              <a:extLst>
                <a:ext uri="{FF2B5EF4-FFF2-40B4-BE49-F238E27FC236}">
                  <a16:creationId xmlns:a16="http://schemas.microsoft.com/office/drawing/2014/main" id="{EB8B816F-50CD-962E-FCC6-0E7E6435DF31}"/>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263" y="6458273"/>
              <a:ext cx="377297" cy="3551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86642047"/>
      </p:ext>
    </p:extLst>
  </p:cSld>
  <p:clrMap bg1="lt1" tx1="dk1" bg2="lt2" tx2="dk2" accent1="accent1" accent2="accent2" accent3="accent3" accent4="accent4" accent5="accent5" accent6="accent6" hlink="hlink" folHlink="folHlink"/>
  <p:sldLayoutIdLst>
    <p:sldLayoutId id="2147483649" r:id="rId1"/>
    <p:sldLayoutId id="2147483651" r:id="rId2"/>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slideLayout" Target="../slideLayouts/slideLayout1.xml"/><Relationship Id="rId7" Type="http://schemas.openxmlformats.org/officeDocument/2006/relationships/image" Target="../media/image8.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notesSlide" Target="../notesSlides/notesSlide1.xml"/><Relationship Id="rId9" Type="http://schemas.openxmlformats.org/officeDocument/2006/relationships/image" Target="../media/image10.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3.emf"/><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13.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9.png"/><Relationship Id="rId7" Type="http://schemas.openxmlformats.org/officeDocument/2006/relationships/image" Target="../media/image39.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emf"/><Relationship Id="rId11" Type="http://schemas.openxmlformats.org/officeDocument/2006/relationships/image" Target="../media/image43.png"/><Relationship Id="rId5" Type="http://schemas.openxmlformats.org/officeDocument/2006/relationships/image" Target="../media/image41.png"/><Relationship Id="rId10" Type="http://schemas.openxmlformats.org/officeDocument/2006/relationships/image" Target="../media/image42.emf"/><Relationship Id="rId9" Type="http://schemas.openxmlformats.org/officeDocument/2006/relationships/image" Target="../media/image41.emf"/></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7" Type="http://schemas.openxmlformats.org/officeDocument/2006/relationships/image" Target="../media/image40.png"/><Relationship Id="rId12" Type="http://schemas.openxmlformats.org/officeDocument/2006/relationships/image" Target="../media/image48.emf"/><Relationship Id="rId2" Type="http://schemas.openxmlformats.org/officeDocument/2006/relationships/image" Target="../media/image44.emf"/><Relationship Id="rId1" Type="http://schemas.openxmlformats.org/officeDocument/2006/relationships/slideLayout" Target="../slideLayouts/slideLayout2.xml"/><Relationship Id="rId11" Type="http://schemas.openxmlformats.org/officeDocument/2006/relationships/image" Target="../media/image47.emf"/><Relationship Id="rId10" Type="http://schemas.openxmlformats.org/officeDocument/2006/relationships/image" Target="../media/image46.emf"/><Relationship Id="rId4" Type="http://schemas.openxmlformats.org/officeDocument/2006/relationships/image" Target="../media/image45.png"/><Relationship Id="rId9" Type="http://schemas.openxmlformats.org/officeDocument/2006/relationships/image" Target="../media/image45.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1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15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8.png"/><Relationship Id="rId7" Type="http://schemas.openxmlformats.org/officeDocument/2006/relationships/image" Target="../media/image22.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emf"/><Relationship Id="rId4" Type="http://schemas.openxmlformats.org/officeDocument/2006/relationships/image" Target="../media/image19.png"/><Relationship Id="rId9" Type="http://schemas.openxmlformats.org/officeDocument/2006/relationships/image" Target="../media/image24.emf"/></Relationships>
</file>

<file path=ppt/slides/_rels/slide9.xml.rels><?xml version="1.0" encoding="UTF-8" standalone="yes"?>
<Relationships xmlns="http://schemas.openxmlformats.org/package/2006/relationships"><Relationship Id="rId8" Type="http://schemas.openxmlformats.org/officeDocument/2006/relationships/image" Target="../media/image570.png"/><Relationship Id="rId3" Type="http://schemas.openxmlformats.org/officeDocument/2006/relationships/image" Target="../media/image18.png"/><Relationship Id="rId12"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emf"/><Relationship Id="rId11" Type="http://schemas.openxmlformats.org/officeDocument/2006/relationships/image" Target="../media/image28.emf"/><Relationship Id="rId5" Type="http://schemas.openxmlformats.org/officeDocument/2006/relationships/image" Target="../media/image26.emf"/><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58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e 22">
            <a:extLst>
              <a:ext uri="{FF2B5EF4-FFF2-40B4-BE49-F238E27FC236}">
                <a16:creationId xmlns:a16="http://schemas.microsoft.com/office/drawing/2014/main" id="{CFAF2956-724D-A0F5-E109-357F2BE908BA}"/>
              </a:ext>
            </a:extLst>
          </p:cNvPr>
          <p:cNvGrpSpPr/>
          <p:nvPr/>
        </p:nvGrpSpPr>
        <p:grpSpPr>
          <a:xfrm>
            <a:off x="0" y="-27384"/>
            <a:ext cx="5603358" cy="3170649"/>
            <a:chOff x="0" y="13068"/>
            <a:chExt cx="5603358" cy="3170649"/>
          </a:xfr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100000" t="100000"/>
            </a:path>
            <a:tileRect r="-100000" b="-100000"/>
          </a:gradFill>
        </p:grpSpPr>
        <p:sp>
          <p:nvSpPr>
            <p:cNvPr id="21" name="Rectangle 20">
              <a:extLst>
                <a:ext uri="{FF2B5EF4-FFF2-40B4-BE49-F238E27FC236}">
                  <a16:creationId xmlns:a16="http://schemas.microsoft.com/office/drawing/2014/main" id="{5BCF79DC-FA7F-434B-AC77-E85D7C6386F4}"/>
                </a:ext>
              </a:extLst>
            </p:cNvPr>
            <p:cNvSpPr/>
            <p:nvPr/>
          </p:nvSpPr>
          <p:spPr>
            <a:xfrm>
              <a:off x="0" y="13068"/>
              <a:ext cx="5603358" cy="243485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84E36C01-D11A-DBE7-CFCA-F91D081F4E14}"/>
                </a:ext>
              </a:extLst>
            </p:cNvPr>
            <p:cNvSpPr/>
            <p:nvPr/>
          </p:nvSpPr>
          <p:spPr>
            <a:xfrm>
              <a:off x="0" y="2424529"/>
              <a:ext cx="3863752" cy="75918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3" name="ZoneTexte 12">
            <a:extLst>
              <a:ext uri="{FF2B5EF4-FFF2-40B4-BE49-F238E27FC236}">
                <a16:creationId xmlns:a16="http://schemas.microsoft.com/office/drawing/2014/main" id="{0F82AF35-8788-B84C-ADBB-EE99E2DE92A7}"/>
              </a:ext>
            </a:extLst>
          </p:cNvPr>
          <p:cNvSpPr txBox="1"/>
          <p:nvPr/>
        </p:nvSpPr>
        <p:spPr>
          <a:xfrm>
            <a:off x="1" y="116632"/>
            <a:ext cx="5603358" cy="2708434"/>
          </a:xfrm>
          <a:prstGeom prst="rect">
            <a:avLst/>
          </a:prstGeom>
          <a:noFill/>
        </p:spPr>
        <p:txBody>
          <a:bodyPr wrap="square" rtlCol="0">
            <a:spAutoFit/>
          </a:bodyPr>
          <a:lstStyle/>
          <a:p>
            <a:pPr>
              <a:spcAft>
                <a:spcPts val="1200"/>
              </a:spcAft>
            </a:pPr>
            <a:r>
              <a:rPr lang="fr-FR" sz="3200" dirty="0" err="1">
                <a:solidFill>
                  <a:schemeClr val="bg1"/>
                </a:solidFill>
                <a:latin typeface="Avenir Next" panose="020B0503020202020204" pitchFamily="34" charset="0"/>
              </a:rPr>
              <a:t>Experimental</a:t>
            </a:r>
            <a:r>
              <a:rPr lang="fr-FR" sz="3200" dirty="0">
                <a:solidFill>
                  <a:schemeClr val="bg1"/>
                </a:solidFill>
                <a:latin typeface="Avenir Next" panose="020B0503020202020204" pitchFamily="34" charset="0"/>
              </a:rPr>
              <a:t> </a:t>
            </a:r>
            <a:r>
              <a:rPr lang="fr-FR" sz="3200" dirty="0" err="1">
                <a:solidFill>
                  <a:schemeClr val="bg1"/>
                </a:solidFill>
                <a:latin typeface="Avenir Next" panose="020B0503020202020204" pitchFamily="34" charset="0"/>
              </a:rPr>
              <a:t>characterization</a:t>
            </a:r>
            <a:r>
              <a:rPr lang="fr-FR" sz="3200" dirty="0">
                <a:solidFill>
                  <a:schemeClr val="bg1"/>
                </a:solidFill>
                <a:latin typeface="Avenir Next" panose="020B0503020202020204" pitchFamily="34" charset="0"/>
              </a:rPr>
              <a:t> and </a:t>
            </a:r>
            <a:r>
              <a:rPr lang="fr-FR" sz="3200" dirty="0" err="1">
                <a:solidFill>
                  <a:schemeClr val="bg1"/>
                </a:solidFill>
                <a:latin typeface="Avenir Next" panose="020B0503020202020204" pitchFamily="34" charset="0"/>
              </a:rPr>
              <a:t>numerical</a:t>
            </a:r>
            <a:r>
              <a:rPr lang="fr-FR" sz="3200" dirty="0">
                <a:solidFill>
                  <a:schemeClr val="bg1"/>
                </a:solidFill>
                <a:latin typeface="Avenir Next" panose="020B0503020202020204" pitchFamily="34" charset="0"/>
              </a:rPr>
              <a:t> investigation of </a:t>
            </a:r>
          </a:p>
          <a:p>
            <a:pPr>
              <a:spcAft>
                <a:spcPts val="1200"/>
              </a:spcAft>
            </a:pPr>
            <a:r>
              <a:rPr lang="fr-FR" sz="3200" dirty="0">
                <a:solidFill>
                  <a:schemeClr val="bg1"/>
                </a:solidFill>
                <a:latin typeface="Avenir Next" panose="020B0503020202020204" pitchFamily="34" charset="0"/>
              </a:rPr>
              <a:t>X-point </a:t>
            </a:r>
            <a:r>
              <a:rPr lang="fr-FR" sz="3200" dirty="0" err="1">
                <a:solidFill>
                  <a:schemeClr val="bg1"/>
                </a:solidFill>
                <a:latin typeface="Avenir Next" panose="020B0503020202020204" pitchFamily="34" charset="0"/>
              </a:rPr>
              <a:t>radiator</a:t>
            </a:r>
            <a:r>
              <a:rPr lang="fr-FR" sz="3200" dirty="0">
                <a:solidFill>
                  <a:schemeClr val="bg1"/>
                </a:solidFill>
                <a:latin typeface="Avenir Next" panose="020B0503020202020204" pitchFamily="34" charset="0"/>
              </a:rPr>
              <a:t> </a:t>
            </a:r>
            <a:r>
              <a:rPr lang="fr-FR" sz="3200" dirty="0" err="1">
                <a:solidFill>
                  <a:schemeClr val="bg1"/>
                </a:solidFill>
                <a:latin typeface="Avenir Next" panose="020B0503020202020204" pitchFamily="34" charset="0"/>
              </a:rPr>
              <a:t>regime</a:t>
            </a:r>
            <a:r>
              <a:rPr lang="fr-FR" sz="3200" dirty="0">
                <a:solidFill>
                  <a:schemeClr val="bg1"/>
                </a:solidFill>
                <a:latin typeface="Avenir Next" panose="020B0503020202020204" pitchFamily="34" charset="0"/>
              </a:rPr>
              <a:t> in WEST</a:t>
            </a:r>
            <a:endParaRPr lang="fr-FR" sz="3200" dirty="0">
              <a:solidFill>
                <a:schemeClr val="bg1"/>
              </a:solidFill>
              <a:latin typeface="Avenir Next" panose="020B0503020202020204" pitchFamily="34" charset="0"/>
              <a:ea typeface="Ayuthaya" pitchFamily="2" charset="-34"/>
              <a:cs typeface="Ayuthaya" pitchFamily="2" charset="-34"/>
            </a:endParaRPr>
          </a:p>
        </p:txBody>
      </p:sp>
      <p:sp>
        <p:nvSpPr>
          <p:cNvPr id="11" name="ZoneTexte 10">
            <a:extLst>
              <a:ext uri="{FF2B5EF4-FFF2-40B4-BE49-F238E27FC236}">
                <a16:creationId xmlns:a16="http://schemas.microsoft.com/office/drawing/2014/main" id="{B350EBB7-331E-E04D-A1A1-2F5703F49449}"/>
              </a:ext>
            </a:extLst>
          </p:cNvPr>
          <p:cNvSpPr txBox="1"/>
          <p:nvPr/>
        </p:nvSpPr>
        <p:spPr bwMode="auto">
          <a:xfrm>
            <a:off x="273898" y="3360789"/>
            <a:ext cx="6720408"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fr-FR" sz="2000" dirty="0">
                <a:latin typeface="Aptos" panose="020B0004020202020204" pitchFamily="34" charset="0"/>
              </a:rPr>
              <a:t>E. Serre</a:t>
            </a:r>
            <a:r>
              <a:rPr lang="fr-FR" sz="2000" baseline="30000" dirty="0">
                <a:latin typeface="Aptos" panose="020B0004020202020204" pitchFamily="34" charset="0"/>
              </a:rPr>
              <a:t>1</a:t>
            </a:r>
            <a:r>
              <a:rPr lang="fr-FR" sz="2000" dirty="0">
                <a:latin typeface="Aptos" panose="020B0004020202020204" pitchFamily="34" charset="0"/>
              </a:rPr>
              <a:t>, </a:t>
            </a:r>
            <a:r>
              <a:rPr lang="fr-FR" sz="2000" u="sng" dirty="0">
                <a:latin typeface="Aptos" panose="020B0004020202020204" pitchFamily="34" charset="0"/>
              </a:rPr>
              <a:t>H. Yang</a:t>
            </a:r>
            <a:r>
              <a:rPr lang="fr-FR" sz="2000" u="sng" baseline="30000" dirty="0">
                <a:latin typeface="Aptos" panose="020B0004020202020204" pitchFamily="34" charset="0"/>
              </a:rPr>
              <a:t>1</a:t>
            </a:r>
            <a:r>
              <a:rPr lang="fr-FR" sz="2000" dirty="0">
                <a:latin typeface="Aptos" panose="020B0004020202020204" pitchFamily="34" charset="0"/>
              </a:rPr>
              <a:t>, Y. Kudashev</a:t>
            </a:r>
            <a:r>
              <a:rPr lang="fr-FR" sz="2000" baseline="30000" dirty="0">
                <a:latin typeface="Aptos" panose="020B0004020202020204" pitchFamily="34" charset="0"/>
              </a:rPr>
              <a:t>1</a:t>
            </a:r>
            <a:r>
              <a:rPr lang="fr-FR" sz="2000" dirty="0">
                <a:latin typeface="Aptos" panose="020B0004020202020204" pitchFamily="34" charset="0"/>
              </a:rPr>
              <a:t>, H. Bufferand</a:t>
            </a:r>
            <a:r>
              <a:rPr lang="fr-FR" sz="2000" baseline="30000" dirty="0">
                <a:latin typeface="Aptos" panose="020B0004020202020204" pitchFamily="34" charset="0"/>
              </a:rPr>
              <a:t>2</a:t>
            </a:r>
            <a:r>
              <a:rPr lang="fr-FR" sz="2000" dirty="0">
                <a:latin typeface="Aptos" panose="020B0004020202020204" pitchFamily="34" charset="0"/>
              </a:rPr>
              <a:t>, G. Ciraolo</a:t>
            </a:r>
            <a:r>
              <a:rPr lang="fr-FR" sz="2000" baseline="30000" dirty="0">
                <a:latin typeface="Aptos" panose="020B0004020202020204" pitchFamily="34" charset="0"/>
              </a:rPr>
              <a:t>2</a:t>
            </a:r>
            <a:r>
              <a:rPr lang="fr-FR" sz="2000" dirty="0">
                <a:latin typeface="Aptos" panose="020B0004020202020204" pitchFamily="34" charset="0"/>
              </a:rPr>
              <a:t>, N. Fedorczak</a:t>
            </a:r>
            <a:r>
              <a:rPr lang="fr-FR" sz="2000" baseline="30000" dirty="0">
                <a:latin typeface="Aptos" panose="020B0004020202020204" pitchFamily="34" charset="0"/>
              </a:rPr>
              <a:t>2</a:t>
            </a:r>
            <a:r>
              <a:rPr lang="fr-FR" sz="2000" dirty="0">
                <a:latin typeface="Aptos" panose="020B0004020202020204" pitchFamily="34" charset="0"/>
              </a:rPr>
              <a:t>, N. Rivals</a:t>
            </a:r>
            <a:r>
              <a:rPr lang="fr-FR" sz="2000" baseline="30000" dirty="0">
                <a:latin typeface="Aptos" panose="020B0004020202020204" pitchFamily="34" charset="0"/>
              </a:rPr>
              <a:t>2</a:t>
            </a:r>
            <a:r>
              <a:rPr lang="fr-FR" sz="2000" dirty="0">
                <a:latin typeface="Aptos" panose="020B0004020202020204" pitchFamily="34" charset="0"/>
              </a:rPr>
              <a:t>, P. Tamain</a:t>
            </a:r>
            <a:r>
              <a:rPr lang="fr-FR" sz="2000" baseline="30000" dirty="0">
                <a:latin typeface="Aptos" panose="020B0004020202020204" pitchFamily="34" charset="0"/>
              </a:rPr>
              <a:t>2</a:t>
            </a:r>
            <a:r>
              <a:rPr lang="fr-FR" sz="2000" dirty="0">
                <a:latin typeface="Aptos" panose="020B0004020202020204" pitchFamily="34" charset="0"/>
              </a:rPr>
              <a:t> &amp; WEST team</a:t>
            </a:r>
            <a:r>
              <a:rPr lang="fr-FR" sz="2000" baseline="30000" dirty="0">
                <a:latin typeface="Aptos" panose="020B0004020202020204" pitchFamily="34" charset="0"/>
              </a:rPr>
              <a:t>2</a:t>
            </a:r>
          </a:p>
        </p:txBody>
      </p:sp>
      <p:sp>
        <p:nvSpPr>
          <p:cNvPr id="4" name="Rectangle 3">
            <a:extLst>
              <a:ext uri="{FF2B5EF4-FFF2-40B4-BE49-F238E27FC236}">
                <a16:creationId xmlns:a16="http://schemas.microsoft.com/office/drawing/2014/main" id="{F69F16C7-71AA-5349-B605-183BB0242853}"/>
              </a:ext>
            </a:extLst>
          </p:cNvPr>
          <p:cNvSpPr/>
          <p:nvPr/>
        </p:nvSpPr>
        <p:spPr>
          <a:xfrm>
            <a:off x="93878" y="4021380"/>
            <a:ext cx="7080448" cy="523220"/>
          </a:xfrm>
          <a:prstGeom prst="rect">
            <a:avLst/>
          </a:prstGeom>
        </p:spPr>
        <p:txBody>
          <a:bodyPr wrap="square">
            <a:spAutoFit/>
          </a:bodyPr>
          <a:lstStyle/>
          <a:p>
            <a:r>
              <a:rPr lang="fr-FR" sz="1400" i="1" baseline="30000" dirty="0">
                <a:latin typeface="Aptos" panose="020B0004020202020204" pitchFamily="34" charset="0"/>
              </a:rPr>
              <a:t>1</a:t>
            </a:r>
            <a:r>
              <a:rPr lang="fr-FR" sz="1400" i="1" dirty="0">
                <a:latin typeface="Aptos" panose="020B0004020202020204" pitchFamily="34" charset="0"/>
              </a:rPr>
              <a:t>Aix Marseille </a:t>
            </a:r>
            <a:r>
              <a:rPr lang="fr-FR" sz="1400" i="1" dirty="0" err="1">
                <a:latin typeface="Aptos" panose="020B0004020202020204" pitchFamily="34" charset="0"/>
              </a:rPr>
              <a:t>Univ</a:t>
            </a:r>
            <a:r>
              <a:rPr lang="fr-FR" sz="1400" i="1" dirty="0">
                <a:latin typeface="Aptos" panose="020B0004020202020204" pitchFamily="34" charset="0"/>
              </a:rPr>
              <a:t>., CNRS, Ecole Centrale Marseille, </a:t>
            </a:r>
            <a:r>
              <a:rPr lang="is-IS" sz="1400" i="1" dirty="0">
                <a:latin typeface="Aptos" panose="020B0004020202020204" pitchFamily="34" charset="0"/>
              </a:rPr>
              <a:t>M2P2 UMR 7340</a:t>
            </a:r>
          </a:p>
          <a:p>
            <a:r>
              <a:rPr lang="fr-FR" sz="1400" i="1" baseline="30000" dirty="0">
                <a:latin typeface="Aptos" panose="020B0004020202020204" pitchFamily="34" charset="0"/>
              </a:rPr>
              <a:t>2</a:t>
            </a:r>
            <a:r>
              <a:rPr lang="fr-FR" sz="1400" i="1" dirty="0">
                <a:latin typeface="Aptos" panose="020B0004020202020204" pitchFamily="34" charset="0"/>
              </a:rPr>
              <a:t>IRFM, CEA Cadarache, F-13108 St. Paul-lez-Durance</a:t>
            </a:r>
          </a:p>
        </p:txBody>
      </p:sp>
      <p:pic>
        <p:nvPicPr>
          <p:cNvPr id="16390" name="Picture 6" descr="Laboratoire de Mécanique, Modélisation &amp; Procédés Propres ...">
            <a:extLst>
              <a:ext uri="{FF2B5EF4-FFF2-40B4-BE49-F238E27FC236}">
                <a16:creationId xmlns:a16="http://schemas.microsoft.com/office/drawing/2014/main" id="{982654CB-2832-82B5-7651-8C7B230C47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376" y="4581128"/>
            <a:ext cx="1875100" cy="6051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descr="Contract between EC and EUROfusion is signed | FuseNet">
            <a:extLst>
              <a:ext uri="{FF2B5EF4-FFF2-40B4-BE49-F238E27FC236}">
                <a16:creationId xmlns:a16="http://schemas.microsoft.com/office/drawing/2014/main" id="{21AC24D7-57BA-3977-394B-065F4F9A319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659560" y="4765475"/>
            <a:ext cx="1388637" cy="359379"/>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8">
            <a:extLst>
              <a:ext uri="{FF2B5EF4-FFF2-40B4-BE49-F238E27FC236}">
                <a16:creationId xmlns:a16="http://schemas.microsoft.com/office/drawing/2014/main" id="{4EB7BEDF-1329-56CC-3525-ACB2255CAD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54475" y="4701720"/>
            <a:ext cx="1010743" cy="450673"/>
          </a:xfrm>
          <a:prstGeom prst="rect">
            <a:avLst/>
          </a:prstGeom>
        </p:spPr>
      </p:pic>
      <p:grpSp>
        <p:nvGrpSpPr>
          <p:cNvPr id="6" name="Gruppieren 3">
            <a:extLst>
              <a:ext uri="{FF2B5EF4-FFF2-40B4-BE49-F238E27FC236}">
                <a16:creationId xmlns:a16="http://schemas.microsoft.com/office/drawing/2014/main" id="{E065F08D-954D-CA9F-CCDA-E79E3E5DA3C6}"/>
              </a:ext>
            </a:extLst>
          </p:cNvPr>
          <p:cNvGrpSpPr/>
          <p:nvPr/>
        </p:nvGrpSpPr>
        <p:grpSpPr>
          <a:xfrm>
            <a:off x="7799512" y="5598035"/>
            <a:ext cx="4392488" cy="497896"/>
            <a:chOff x="5735960" y="5717360"/>
            <a:chExt cx="6120679" cy="713920"/>
          </a:xfrm>
        </p:grpSpPr>
        <p:pic>
          <p:nvPicPr>
            <p:cNvPr id="7" name="Grafik 24">
              <a:extLst>
                <a:ext uri="{FF2B5EF4-FFF2-40B4-BE49-F238E27FC236}">
                  <a16:creationId xmlns:a16="http://schemas.microsoft.com/office/drawing/2014/main" id="{1EA7E071-2315-D4CF-7B58-EC3862D5D4E8}"/>
                </a:ext>
              </a:extLst>
            </p:cNvPr>
            <p:cNvPicPr preferRelativeResize="0">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8" name="Rechteck 2">
              <a:extLst>
                <a:ext uri="{FF2B5EF4-FFF2-40B4-BE49-F238E27FC236}">
                  <a16:creationId xmlns:a16="http://schemas.microsoft.com/office/drawing/2014/main" id="{2E2000E1-212A-F336-83AB-F663EC4BEEB1}"/>
                </a:ext>
              </a:extLst>
            </p:cNvPr>
            <p:cNvSpPr/>
            <p:nvPr userDrawn="1"/>
          </p:nvSpPr>
          <p:spPr>
            <a:xfrm>
              <a:off x="6744072" y="5717360"/>
              <a:ext cx="5112567"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a:t>
              </a:r>
              <a:r>
                <a:rPr kumimoji="0" lang="en-GB" sz="700" b="0" i="0" u="none" strike="noStrike" kern="1200" cap="none" spc="0" normalizeH="0" baseline="0" noProof="0" dirty="0" err="1">
                  <a:ln>
                    <a:noFill/>
                  </a:ln>
                  <a:solidFill>
                    <a:prstClr val="black"/>
                  </a:solidFill>
                  <a:effectLst/>
                  <a:uLnTx/>
                  <a:uFillTx/>
                  <a:latin typeface="Calibri"/>
                  <a:ea typeface="+mn-ea"/>
                  <a:cs typeface="+mn-cs"/>
                </a:rPr>
                <a:t>EUROfusion</a:t>
              </a:r>
              <a:r>
                <a:rPr kumimoji="0" lang="en-GB" sz="700" b="0" i="0" u="none" strike="noStrike" kern="1200" cap="none" spc="0" normalizeH="0" baseline="0" noProof="0" dirty="0">
                  <a:ln>
                    <a:noFill/>
                  </a:ln>
                  <a:solidFill>
                    <a:prstClr val="black"/>
                  </a:solidFill>
                  <a:effectLst/>
                  <a:uLnTx/>
                  <a:uFillTx/>
                  <a:latin typeface="Calibri"/>
                  <a:ea typeface="+mn-ea"/>
                  <a:cs typeface="+mn-cs"/>
                </a:rPr>
                <a:t> Consortium, funded by the European Union via the Euratom Research and Training Programme (Grant Agreement No 101052200 — </a:t>
              </a:r>
              <a:r>
                <a:rPr kumimoji="0" lang="en-GB" sz="700" b="0" i="0" u="none" strike="noStrike" kern="1200" cap="none" spc="0" normalizeH="0" baseline="0" noProof="0" dirty="0" err="1">
                  <a:ln>
                    <a:noFill/>
                  </a:ln>
                  <a:solidFill>
                    <a:prstClr val="black"/>
                  </a:solidFill>
                  <a:effectLst/>
                  <a:uLnTx/>
                  <a:uFillTx/>
                  <a:latin typeface="Calibri"/>
                  <a:ea typeface="+mn-ea"/>
                  <a:cs typeface="+mn-cs"/>
                </a:rPr>
                <a:t>EUROfusion</a:t>
              </a:r>
              <a:r>
                <a:rPr kumimoji="0" lang="en-GB" sz="700" b="0" i="0" u="none" strike="noStrike" kern="1200" cap="none" spc="0" normalizeH="0" baseline="0" noProof="0" dirty="0">
                  <a:ln>
                    <a:noFill/>
                  </a:ln>
                  <a:solidFill>
                    <a:prstClr val="black"/>
                  </a:solidFill>
                  <a:effectLst/>
                  <a:uLnTx/>
                  <a:uFillTx/>
                  <a:latin typeface="Calibri"/>
                  <a:ea typeface="+mn-ea"/>
                  <a:cs typeface="+mn-cs"/>
                </a:rPr>
                <a:t>).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 name="图片 10" descr="图表&#10;&#10;AI 生成的内容可能不正确。">
            <a:extLst>
              <a:ext uri="{FF2B5EF4-FFF2-40B4-BE49-F238E27FC236}">
                <a16:creationId xmlns:a16="http://schemas.microsoft.com/office/drawing/2014/main" id="{BB1C2514-4531-530E-DD9D-54B121893251}"/>
              </a:ext>
            </a:extLst>
          </p:cNvPr>
          <p:cNvPicPr>
            <a:picLocks noChangeAspect="1"/>
          </p:cNvPicPr>
          <p:nvPr/>
        </p:nvPicPr>
        <p:blipFill>
          <a:blip r:embed="rId9">
            <a:extLst>
              <a:ext uri="{28A0092B-C50C-407E-A947-70E740481C1C}">
                <a14:useLocalDpi xmlns:a14="http://schemas.microsoft.com/office/drawing/2010/main" val="0"/>
              </a:ext>
            </a:extLst>
          </a:blip>
          <a:srcRect l="15243" r="11110"/>
          <a:stretch/>
        </p:blipFill>
        <p:spPr>
          <a:xfrm>
            <a:off x="5997214" y="293242"/>
            <a:ext cx="3184775" cy="2420333"/>
          </a:xfrm>
          <a:prstGeom prst="rect">
            <a:avLst/>
          </a:prstGeom>
        </p:spPr>
      </p:pic>
      <p:pic>
        <p:nvPicPr>
          <p:cNvPr id="9" name="camera_57929 (online-video-cutter.com)">
            <a:extLst>
              <a:ext uri="{FF2B5EF4-FFF2-40B4-BE49-F238E27FC236}">
                <a16:creationId xmlns:a16="http://schemas.microsoft.com/office/drawing/2014/main" id="{CA5EB832-8810-649C-8B2C-3C00D6E70AC9}"/>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9232261" y="2521278"/>
            <a:ext cx="2959739" cy="2420333"/>
          </a:xfrm>
          <a:prstGeom prst="rect">
            <a:avLst/>
          </a:prstGeom>
        </p:spPr>
      </p:pic>
      <p:cxnSp>
        <p:nvCxnSpPr>
          <p:cNvPr id="12" name="Connecteur droit 11">
            <a:extLst>
              <a:ext uri="{FF2B5EF4-FFF2-40B4-BE49-F238E27FC236}">
                <a16:creationId xmlns:a16="http://schemas.microsoft.com/office/drawing/2014/main" id="{909A26ED-8212-21E6-C9E3-B1266B06D535}"/>
              </a:ext>
            </a:extLst>
          </p:cNvPr>
          <p:cNvCxnSpPr/>
          <p:nvPr/>
        </p:nvCxnSpPr>
        <p:spPr>
          <a:xfrm>
            <a:off x="5603358" y="2447924"/>
            <a:ext cx="4093042" cy="290666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A1B8874E-1611-640B-A1B9-A1B02C32EDE5}"/>
              </a:ext>
            </a:extLst>
          </p:cNvPr>
          <p:cNvCxnSpPr>
            <a:cxnSpLocks/>
          </p:cNvCxnSpPr>
          <p:nvPr/>
        </p:nvCxnSpPr>
        <p:spPr>
          <a:xfrm>
            <a:off x="9696400" y="5354591"/>
            <a:ext cx="24956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CA563C16-F1C9-DBB8-A567-646025CE315D}"/>
              </a:ext>
            </a:extLst>
          </p:cNvPr>
          <p:cNvSpPr txBox="1"/>
          <p:nvPr/>
        </p:nvSpPr>
        <p:spPr>
          <a:xfrm>
            <a:off x="10184175" y="2053178"/>
            <a:ext cx="1251831" cy="523220"/>
          </a:xfrm>
          <a:prstGeom prst="rect">
            <a:avLst/>
          </a:prstGeom>
          <a:noFill/>
        </p:spPr>
        <p:txBody>
          <a:bodyPr wrap="square">
            <a:spAutoFit/>
          </a:bodyPr>
          <a:lstStyle/>
          <a:p>
            <a:r>
              <a:rPr lang="fr-FR" sz="1400" dirty="0">
                <a:latin typeface="Aptos" panose="020B0004020202020204" pitchFamily="34" charset="0"/>
              </a:rPr>
              <a:t>WEST EXP :</a:t>
            </a:r>
          </a:p>
          <a:p>
            <a:r>
              <a:rPr lang="fr-FR" sz="1400" dirty="0">
                <a:latin typeface="Aptos" panose="020B0004020202020204" pitchFamily="34" charset="0"/>
              </a:rPr>
              <a:t>#57929</a:t>
            </a:r>
          </a:p>
        </p:txBody>
      </p:sp>
      <p:sp>
        <p:nvSpPr>
          <p:cNvPr id="20" name="ZoneTexte 19">
            <a:extLst>
              <a:ext uri="{FF2B5EF4-FFF2-40B4-BE49-F238E27FC236}">
                <a16:creationId xmlns:a16="http://schemas.microsoft.com/office/drawing/2014/main" id="{7757E3B2-8FB5-2DDF-9299-B669A0D72738}"/>
              </a:ext>
            </a:extLst>
          </p:cNvPr>
          <p:cNvSpPr txBox="1"/>
          <p:nvPr/>
        </p:nvSpPr>
        <p:spPr>
          <a:xfrm>
            <a:off x="6372318" y="2521278"/>
            <a:ext cx="2358850" cy="307777"/>
          </a:xfrm>
          <a:prstGeom prst="rect">
            <a:avLst/>
          </a:prstGeom>
          <a:noFill/>
        </p:spPr>
        <p:txBody>
          <a:bodyPr wrap="square">
            <a:spAutoFit/>
          </a:bodyPr>
          <a:lstStyle/>
          <a:p>
            <a:r>
              <a:rPr lang="fr-FR" sz="1400" dirty="0">
                <a:latin typeface="Aptos" panose="020B0004020202020204" pitchFamily="34" charset="0"/>
              </a:rPr>
              <a:t>SOLEDGE3X-EIRENE SIMU</a:t>
            </a:r>
          </a:p>
        </p:txBody>
      </p:sp>
      <p:sp>
        <p:nvSpPr>
          <p:cNvPr id="15" name="ZoneTexte 14">
            <a:extLst>
              <a:ext uri="{FF2B5EF4-FFF2-40B4-BE49-F238E27FC236}">
                <a16:creationId xmlns:a16="http://schemas.microsoft.com/office/drawing/2014/main" id="{977D7EA3-E4D5-30AC-B969-3617DD54CCB4}"/>
              </a:ext>
            </a:extLst>
          </p:cNvPr>
          <p:cNvSpPr txBox="1"/>
          <p:nvPr/>
        </p:nvSpPr>
        <p:spPr>
          <a:xfrm>
            <a:off x="4706178" y="6207124"/>
            <a:ext cx="6186668" cy="307777"/>
          </a:xfrm>
          <a:prstGeom prst="rect">
            <a:avLst/>
          </a:prstGeom>
          <a:noFill/>
        </p:spPr>
        <p:txBody>
          <a:bodyPr wrap="square">
            <a:spAutoFit/>
          </a:bodyPr>
          <a:lstStyle/>
          <a:p>
            <a:r>
              <a:rPr lang="fr-FR" sz="1400" i="1" dirty="0" err="1">
                <a:latin typeface="Aptos" panose="020B0004020202020204" pitchFamily="34" charset="0"/>
              </a:rPr>
              <a:t>Fifth</a:t>
            </a:r>
            <a:r>
              <a:rPr lang="fr-FR" sz="1400" i="1" dirty="0">
                <a:latin typeface="Aptos" panose="020B0004020202020204" pitchFamily="34" charset="0"/>
              </a:rPr>
              <a:t> </a:t>
            </a:r>
            <a:r>
              <a:rPr lang="fr-FR" sz="1400" i="1" dirty="0" err="1">
                <a:latin typeface="Aptos" panose="020B0004020202020204" pitchFamily="34" charset="0"/>
              </a:rPr>
              <a:t>Technical</a:t>
            </a:r>
            <a:r>
              <a:rPr lang="fr-FR" sz="1400" i="1" dirty="0">
                <a:latin typeface="Aptos" panose="020B0004020202020204" pitchFamily="34" charset="0"/>
              </a:rPr>
              <a:t> Meeting on </a:t>
            </a:r>
            <a:r>
              <a:rPr lang="fr-FR" sz="1400" i="1" dirty="0" err="1">
                <a:latin typeface="Aptos" panose="020B0004020202020204" pitchFamily="34" charset="0"/>
              </a:rPr>
              <a:t>Divertor</a:t>
            </a:r>
            <a:r>
              <a:rPr lang="fr-FR" sz="1400" i="1" dirty="0">
                <a:latin typeface="Aptos" panose="020B0004020202020204" pitchFamily="34" charset="0"/>
              </a:rPr>
              <a:t> Concepts</a:t>
            </a:r>
          </a:p>
        </p:txBody>
      </p:sp>
    </p:spTree>
    <p:extLst>
      <p:ext uri="{BB962C8B-B14F-4D97-AF65-F5344CB8AC3E}">
        <p14:creationId xmlns:p14="http://schemas.microsoft.com/office/powerpoint/2010/main" val="77320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2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0DC4E-3E59-6182-4658-5E826732BBC7}"/>
            </a:ext>
          </a:extLst>
        </p:cNvPr>
        <p:cNvGrpSpPr/>
        <p:nvPr/>
      </p:nvGrpSpPr>
      <p:grpSpPr>
        <a:xfrm>
          <a:off x="0" y="0"/>
          <a:ext cx="0" cy="0"/>
          <a:chOff x="0" y="0"/>
          <a:chExt cx="0" cy="0"/>
        </a:xfrm>
      </p:grpSpPr>
      <p:sp>
        <p:nvSpPr>
          <p:cNvPr id="2" name="标题 2">
            <a:extLst>
              <a:ext uri="{FF2B5EF4-FFF2-40B4-BE49-F238E27FC236}">
                <a16:creationId xmlns:a16="http://schemas.microsoft.com/office/drawing/2014/main" id="{5C9AE2C0-D6FB-31E8-4A2A-D05A0DFD599E}"/>
              </a:ext>
            </a:extLst>
          </p:cNvPr>
          <p:cNvSpPr txBox="1">
            <a:spLocks/>
          </p:cNvSpPr>
          <p:nvPr/>
        </p:nvSpPr>
        <p:spPr>
          <a:xfrm>
            <a:off x="-1" y="26161"/>
            <a:ext cx="6365611" cy="567843"/>
          </a:xfrm>
          <a:prstGeom prst="rect">
            <a:avLst/>
          </a:prstGeom>
        </p:spPr>
        <p:txBody>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pPr algn="l"/>
            <a:r>
              <a:rPr lang="en-US" altLang="zh-CN" sz="2000" dirty="0">
                <a:solidFill>
                  <a:schemeClr val="bg1"/>
                </a:solidFill>
                <a:latin typeface="Avenir Next" panose="020B0503020202020204" pitchFamily="34" charset="0"/>
              </a:rPr>
              <a:t>OUTLINE</a:t>
            </a:r>
            <a:endParaRPr lang="zh-CN" altLang="en-US" sz="2000" dirty="0">
              <a:solidFill>
                <a:schemeClr val="bg1"/>
              </a:solidFill>
              <a:latin typeface="Avenir Next" panose="020B0503020202020204" pitchFamily="34" charset="0"/>
            </a:endParaRPr>
          </a:p>
        </p:txBody>
      </p:sp>
      <p:sp>
        <p:nvSpPr>
          <p:cNvPr id="3" name="标题 2">
            <a:extLst>
              <a:ext uri="{FF2B5EF4-FFF2-40B4-BE49-F238E27FC236}">
                <a16:creationId xmlns:a16="http://schemas.microsoft.com/office/drawing/2014/main" id="{50DD57ED-A529-49C0-B224-43CBD8425A27}"/>
              </a:ext>
            </a:extLst>
          </p:cNvPr>
          <p:cNvSpPr txBox="1">
            <a:spLocks/>
          </p:cNvSpPr>
          <p:nvPr/>
        </p:nvSpPr>
        <p:spPr>
          <a:xfrm>
            <a:off x="911424" y="1484784"/>
            <a:ext cx="7848872" cy="567843"/>
          </a:xfrm>
          <a:prstGeom prst="rect">
            <a:avLst/>
          </a:prstGeom>
        </p:spPr>
        <p:txBody>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pPr marL="342900" indent="-342900" algn="l">
              <a:buFont typeface="Police système Courant"/>
              <a:buChar char="▶"/>
            </a:pPr>
            <a:r>
              <a:rPr lang="en-US" altLang="zh-CN" sz="2000" dirty="0">
                <a:solidFill>
                  <a:schemeClr val="bg1">
                    <a:lumMod val="85000"/>
                  </a:schemeClr>
                </a:solidFill>
                <a:latin typeface="Avenir Next" panose="020B0503020202020204" pitchFamily="34" charset="0"/>
              </a:rPr>
              <a:t>WEST EXPERIMENT &amp; SOLEDGE3X-EIRENE SET-UP</a:t>
            </a:r>
          </a:p>
          <a:p>
            <a:pPr marL="342900" indent="-342900" algn="l">
              <a:buFont typeface="Police système Courant"/>
              <a:buChar char="▶"/>
            </a:pPr>
            <a:endParaRPr lang="en-US" altLang="zh-CN" sz="2000" dirty="0">
              <a:solidFill>
                <a:schemeClr val="bg1">
                  <a:lumMod val="85000"/>
                </a:schemeClr>
              </a:solidFill>
              <a:latin typeface="Avenir Next" panose="020B0503020202020204" pitchFamily="34" charset="0"/>
            </a:endParaRPr>
          </a:p>
          <a:p>
            <a:pPr marL="342900" indent="-342900" algn="l">
              <a:buFont typeface="Police système Courant"/>
              <a:buChar char="▶"/>
            </a:pPr>
            <a:r>
              <a:rPr lang="en-US" sz="2000" dirty="0">
                <a:solidFill>
                  <a:schemeClr val="bg1">
                    <a:lumMod val="85000"/>
                  </a:schemeClr>
                </a:solidFill>
                <a:latin typeface="Avenir Next" panose="020B0503020202020204" pitchFamily="34" charset="0"/>
                <a:ea typeface="Abadi MT Condensed Light" charset="0"/>
                <a:cs typeface="Abadi MT Condensed Light" charset="0"/>
              </a:rPr>
              <a:t>TRANSITION FROM ATTACHED TO XPR: EXPE VS SIMU</a:t>
            </a:r>
          </a:p>
          <a:p>
            <a:pPr algn="l"/>
            <a:endParaRPr lang="en-US" altLang="zh-CN" sz="2000" dirty="0">
              <a:latin typeface="Avenir Next" panose="020B0503020202020204" pitchFamily="34" charset="0"/>
            </a:endParaRPr>
          </a:p>
          <a:p>
            <a:pPr marL="342900" indent="-342900" algn="l">
              <a:buFont typeface="Police système Courant"/>
              <a:buChar char="▶"/>
            </a:pPr>
            <a:r>
              <a:rPr lang="en-US" altLang="zh-CN" sz="2000" dirty="0">
                <a:latin typeface="Avenir Next" panose="020B0503020202020204" pitchFamily="34" charset="0"/>
              </a:rPr>
              <a:t>NUMERICAL INSIGHTS ON XPR DEVELOPMENT</a:t>
            </a:r>
          </a:p>
          <a:p>
            <a:pPr marL="342900" indent="-342900" algn="l">
              <a:buFont typeface="Police système Courant"/>
              <a:buChar char="▶"/>
            </a:pPr>
            <a:endParaRPr lang="en-US" altLang="zh-CN" sz="2000" dirty="0">
              <a:latin typeface="Avenir Next" panose="020B0503020202020204" pitchFamily="34" charset="0"/>
            </a:endParaRPr>
          </a:p>
          <a:p>
            <a:pPr marL="342900" indent="-342900" algn="l">
              <a:buFont typeface="Police système Courant"/>
              <a:buChar char="▶"/>
            </a:pPr>
            <a:r>
              <a:rPr lang="en-US" altLang="zh-CN" sz="2000" dirty="0">
                <a:solidFill>
                  <a:schemeClr val="bg1">
                    <a:lumMod val="85000"/>
                  </a:schemeClr>
                </a:solidFill>
                <a:latin typeface="Avenir Next" panose="020B0503020202020204" pitchFamily="34" charset="0"/>
              </a:rPr>
              <a:t>CONCLUDING REMARKS AND PERSPECTIVES</a:t>
            </a:r>
            <a:endParaRPr lang="zh-CN" altLang="en-US" sz="2000" dirty="0">
              <a:solidFill>
                <a:schemeClr val="bg1">
                  <a:lumMod val="85000"/>
                </a:schemeClr>
              </a:solidFill>
              <a:latin typeface="Avenir Next" panose="020B0503020202020204" pitchFamily="34" charset="0"/>
            </a:endParaRPr>
          </a:p>
          <a:p>
            <a:pPr marL="342900" indent="-342900" algn="l">
              <a:buFont typeface="Police système Courant"/>
              <a:buChar char="▶"/>
            </a:pPr>
            <a:endParaRPr lang="zh-CN" altLang="en-US" sz="2000" dirty="0">
              <a:latin typeface="Avenir Next" panose="020B0503020202020204" pitchFamily="34" charset="0"/>
            </a:endParaRPr>
          </a:p>
          <a:p>
            <a:pPr algn="l"/>
            <a:endParaRPr lang="en-US" sz="2000" dirty="0">
              <a:latin typeface="Avenir Next" panose="020B0503020202020204" pitchFamily="34" charset="0"/>
              <a:ea typeface="Abadi MT Condensed Light" charset="0"/>
              <a:cs typeface="Abadi MT Condensed Light" charset="0"/>
            </a:endParaRPr>
          </a:p>
          <a:p>
            <a:pPr algn="l"/>
            <a:endParaRPr lang="zh-CN" altLang="en-US" sz="2000" dirty="0">
              <a:latin typeface="Avenir Next" panose="020B0503020202020204" pitchFamily="34" charset="0"/>
            </a:endParaRPr>
          </a:p>
        </p:txBody>
      </p:sp>
    </p:spTree>
    <p:extLst>
      <p:ext uri="{BB962C8B-B14F-4D97-AF65-F5344CB8AC3E}">
        <p14:creationId xmlns:p14="http://schemas.microsoft.com/office/powerpoint/2010/main" val="816254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2">
            <a:extLst>
              <a:ext uri="{FF2B5EF4-FFF2-40B4-BE49-F238E27FC236}">
                <a16:creationId xmlns:a16="http://schemas.microsoft.com/office/drawing/2014/main" id="{2F4A93E8-CEBA-A013-2D22-11E07A01021F}"/>
              </a:ext>
            </a:extLst>
          </p:cNvPr>
          <p:cNvSpPr txBox="1">
            <a:spLocks/>
          </p:cNvSpPr>
          <p:nvPr/>
        </p:nvSpPr>
        <p:spPr>
          <a:xfrm>
            <a:off x="6286935" y="44624"/>
            <a:ext cx="4273561" cy="379464"/>
          </a:xfrm>
          <a:prstGeom prst="rect">
            <a:avLst/>
          </a:prstGeom>
        </p:spPr>
        <p:txBody>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pPr algn="l"/>
            <a:r>
              <a:rPr lang="en-US" altLang="zh-CN" sz="1600" dirty="0">
                <a:latin typeface="Avenir Next" panose="020B0503020202020204" pitchFamily="34" charset="0"/>
              </a:rPr>
              <a:t>Formation of an electric potential well</a:t>
            </a:r>
            <a:endParaRPr lang="zh-CN" altLang="en-US" sz="1600" dirty="0">
              <a:latin typeface="Avenir Next" panose="020B0503020202020204" pitchFamily="34" charset="0"/>
            </a:endParaRPr>
          </a:p>
        </p:txBody>
      </p:sp>
      <p:sp>
        <p:nvSpPr>
          <p:cNvPr id="6" name="ZoneTexte 5">
            <a:extLst>
              <a:ext uri="{FF2B5EF4-FFF2-40B4-BE49-F238E27FC236}">
                <a16:creationId xmlns:a16="http://schemas.microsoft.com/office/drawing/2014/main" id="{73927E0A-A213-C0F8-0B93-B04FBE145D5F}"/>
              </a:ext>
            </a:extLst>
          </p:cNvPr>
          <p:cNvSpPr txBox="1"/>
          <p:nvPr/>
        </p:nvSpPr>
        <p:spPr>
          <a:xfrm>
            <a:off x="483718" y="1102355"/>
            <a:ext cx="5036218" cy="461665"/>
          </a:xfrm>
          <a:prstGeom prst="rect">
            <a:avLst/>
          </a:prstGeom>
          <a:noFill/>
        </p:spPr>
        <p:txBody>
          <a:bodyPr wrap="square">
            <a:spAutoFit/>
          </a:bodyPr>
          <a:lstStyle/>
          <a:p>
            <a:r>
              <a:rPr lang="fr-FR" sz="1200" i="1" dirty="0">
                <a:latin typeface="Aptos" panose="020B0004020202020204" pitchFamily="34" charset="0"/>
              </a:rPr>
              <a:t>2D </a:t>
            </a:r>
            <a:r>
              <a:rPr lang="fr-FR" sz="1200" i="1" dirty="0" err="1">
                <a:latin typeface="Aptos" panose="020B0004020202020204" pitchFamily="34" charset="0"/>
              </a:rPr>
              <a:t>map</a:t>
            </a:r>
            <a:r>
              <a:rPr lang="fr-FR" sz="1200" i="1" dirty="0">
                <a:latin typeface="Aptos" panose="020B0004020202020204" pitchFamily="34" charset="0"/>
              </a:rPr>
              <a:t> of the </a:t>
            </a:r>
            <a:r>
              <a:rPr lang="fr-FR" sz="1200" i="1" dirty="0" err="1">
                <a:latin typeface="Aptos" panose="020B0004020202020204" pitchFamily="34" charset="0"/>
              </a:rPr>
              <a:t>electric</a:t>
            </a:r>
            <a:r>
              <a:rPr lang="fr-FR" sz="1200" i="1" dirty="0">
                <a:latin typeface="Aptos" panose="020B0004020202020204" pitchFamily="34" charset="0"/>
              </a:rPr>
              <a:t> </a:t>
            </a:r>
            <a:r>
              <a:rPr lang="fr-FR" sz="1200" i="1" dirty="0" err="1">
                <a:latin typeface="Aptos" panose="020B0004020202020204" pitchFamily="34" charset="0"/>
              </a:rPr>
              <a:t>potential</a:t>
            </a:r>
            <a:r>
              <a:rPr lang="fr-FR" sz="1200" i="1" dirty="0">
                <a:latin typeface="Aptos" panose="020B0004020202020204" pitchFamily="34" charset="0"/>
              </a:rPr>
              <a:t> in the </a:t>
            </a:r>
            <a:r>
              <a:rPr lang="fr-FR" sz="1200" i="1" dirty="0" err="1">
                <a:latin typeface="Aptos" panose="020B0004020202020204" pitchFamily="34" charset="0"/>
              </a:rPr>
              <a:t>divertor</a:t>
            </a:r>
            <a:r>
              <a:rPr lang="fr-FR" sz="1200" i="1" dirty="0">
                <a:latin typeface="Aptos" panose="020B0004020202020204" pitchFamily="34" charset="0"/>
              </a:rPr>
              <a:t> </a:t>
            </a:r>
            <a:r>
              <a:rPr lang="fr-FR" sz="1200" i="1" dirty="0" err="1">
                <a:latin typeface="Aptos" panose="020B0004020202020204" pitchFamily="34" charset="0"/>
              </a:rPr>
              <a:t>region</a:t>
            </a:r>
            <a:r>
              <a:rPr lang="fr-FR" sz="1200" i="1" dirty="0">
                <a:latin typeface="Aptos" panose="020B0004020202020204" pitchFamily="34" charset="0"/>
              </a:rPr>
              <a:t> </a:t>
            </a:r>
            <a:r>
              <a:rPr lang="fr-FR" sz="1200" i="1" dirty="0" err="1">
                <a:latin typeface="Aptos" panose="020B0004020202020204" pitchFamily="34" charset="0"/>
              </a:rPr>
              <a:t>from</a:t>
            </a:r>
            <a:r>
              <a:rPr lang="fr-FR" sz="1200" i="1" dirty="0">
                <a:latin typeface="Aptos" panose="020B0004020202020204" pitchFamily="34" charset="0"/>
              </a:rPr>
              <a:t> the WEST simulation</a:t>
            </a:r>
          </a:p>
        </p:txBody>
      </p:sp>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A218AA3F-DF40-B1AB-38AB-3B96A7E25BD9}"/>
                  </a:ext>
                </a:extLst>
              </p:cNvPr>
              <p:cNvSpPr txBox="1"/>
              <p:nvPr/>
            </p:nvSpPr>
            <p:spPr>
              <a:xfrm>
                <a:off x="6528048" y="2099211"/>
                <a:ext cx="5002693" cy="2554545"/>
              </a:xfrm>
              <a:prstGeom prst="rect">
                <a:avLst/>
              </a:prstGeom>
              <a:noFill/>
            </p:spPr>
            <p:txBody>
              <a:bodyPr wrap="square">
                <a:spAutoFit/>
              </a:bodyPr>
              <a:lstStyle/>
              <a:p>
                <a:pPr marL="285750" indent="-285750">
                  <a:buClr>
                    <a:srgbClr val="4C7EBE"/>
                  </a:buClr>
                  <a:buFont typeface="Wingdings" pitchFamily="2" charset="2"/>
                  <a:buChar char="q"/>
                </a:pPr>
                <a:r>
                  <a:rPr lang="fr-FR" sz="1600" dirty="0">
                    <a:latin typeface="Aptos" panose="020B0004020202020204" pitchFamily="34" charset="0"/>
                  </a:rPr>
                  <a:t>During transition </a:t>
                </a:r>
                <a14:m>
                  <m:oMath xmlns:m="http://schemas.openxmlformats.org/officeDocument/2006/math">
                    <m:r>
                      <a:rPr lang="fr-FR" sz="1600" i="1" smtClean="0">
                        <a:latin typeface="Cambria Math" panose="02040503050406030204" pitchFamily="18" charset="0"/>
                        <a:ea typeface="Cambria Math" panose="02040503050406030204" pitchFamily="18" charset="0"/>
                      </a:rPr>
                      <m:t>𝜙</m:t>
                    </m:r>
                    <m:r>
                      <a:rPr lang="fr-FR" sz="1600" i="1" smtClean="0">
                        <a:latin typeface="Cambria Math" panose="02040503050406030204" pitchFamily="18" charset="0"/>
                        <a:ea typeface="Cambria Math" panose="02040503050406030204" pitchFamily="18" charset="0"/>
                      </a:rPr>
                      <m:t>↓</m:t>
                    </m:r>
                  </m:oMath>
                </a14:m>
                <a:r>
                  <a:rPr lang="fr-FR" sz="1600" dirty="0">
                    <a:latin typeface="Aptos" panose="020B0004020202020204" pitchFamily="34" charset="0"/>
                  </a:rPr>
                  <a:t> from about 80 V to a few volts or </a:t>
                </a:r>
                <a:r>
                  <a:rPr lang="fr-FR" sz="1600" dirty="0" err="1">
                    <a:latin typeface="Aptos" panose="020B0004020202020204" pitchFamily="34" charset="0"/>
                  </a:rPr>
                  <a:t>negative</a:t>
                </a:r>
                <a:r>
                  <a:rPr lang="fr-FR" sz="1600" dirty="0">
                    <a:latin typeface="Aptos" panose="020B0004020202020204" pitchFamily="34" charset="0"/>
                  </a:rPr>
                  <a:t> values (</a:t>
                </a:r>
                <a14:m>
                  <m:oMath xmlns:m="http://schemas.openxmlformats.org/officeDocument/2006/math">
                    <m:r>
                      <a:rPr lang="fr-FR" sz="1600" i="1">
                        <a:latin typeface="Cambria Math" panose="02040503050406030204" pitchFamily="18" charset="0"/>
                        <a:ea typeface="Cambria Math" panose="02040503050406030204" pitchFamily="18" charset="0"/>
                      </a:rPr>
                      <m:t>𝜙</m:t>
                    </m:r>
                    <m:r>
                      <a:rPr lang="fr-FR" sz="1600" i="1">
                        <a:latin typeface="Cambria Math" panose="02040503050406030204" pitchFamily="18" charset="0"/>
                        <a:ea typeface="Cambria Math" panose="02040503050406030204" pitchFamily="18" charset="0"/>
                      </a:rPr>
                      <m:t>~−30</m:t>
                    </m:r>
                    <m:r>
                      <a:rPr lang="fr-FR" sz="1600" b="0" i="1" smtClean="0">
                        <a:latin typeface="Cambria Math" panose="02040503050406030204" pitchFamily="18" charset="0"/>
                        <a:ea typeface="Cambria Math" panose="02040503050406030204" pitchFamily="18" charset="0"/>
                      </a:rPr>
                      <m:t>𝑉</m:t>
                    </m:r>
                  </m:oMath>
                </a14:m>
                <a:r>
                  <a:rPr lang="fr-FR" sz="1600" dirty="0">
                    <a:latin typeface="Aptos" panose="020B0004020202020204" pitchFamily="34" charset="0"/>
                  </a:rPr>
                  <a:t>).</a:t>
                </a:r>
              </a:p>
              <a:p>
                <a:pPr marL="285750" indent="-285750">
                  <a:buClr>
                    <a:srgbClr val="4C7EBE"/>
                  </a:buClr>
                  <a:buFont typeface="Wingdings" pitchFamily="2" charset="2"/>
                  <a:buChar char="q"/>
                </a:pPr>
                <a:endParaRPr lang="fr-FR" sz="1600" dirty="0">
                  <a:latin typeface="Aptos" panose="020B0004020202020204" pitchFamily="34" charset="0"/>
                </a:endParaRPr>
              </a:p>
              <a:p>
                <a:pPr marL="285750" indent="-285750">
                  <a:buClr>
                    <a:srgbClr val="4C7EBE"/>
                  </a:buClr>
                  <a:buFont typeface="Wingdings" pitchFamily="2" charset="2"/>
                  <a:buChar char="q"/>
                </a:pPr>
                <a:r>
                  <a:rPr lang="fr-FR" sz="1600" dirty="0" err="1">
                    <a:latin typeface="Aptos" panose="020B0004020202020204" pitchFamily="34" charset="0"/>
                  </a:rPr>
                  <a:t>Progressively</a:t>
                </a:r>
                <a:r>
                  <a:rPr lang="fr-FR" sz="1600" dirty="0">
                    <a:latin typeface="Aptos" panose="020B0004020202020204" pitchFamily="34" charset="0"/>
                  </a:rPr>
                  <a:t> a </a:t>
                </a:r>
                <a:r>
                  <a:rPr lang="fr-FR" sz="1600" dirty="0" err="1">
                    <a:latin typeface="Aptos" panose="020B0004020202020204" pitchFamily="34" charset="0"/>
                  </a:rPr>
                  <a:t>potential</a:t>
                </a:r>
                <a:r>
                  <a:rPr lang="fr-FR" sz="1600" dirty="0">
                    <a:latin typeface="Aptos" panose="020B0004020202020204" pitchFamily="34" charset="0"/>
                  </a:rPr>
                  <a:t> </a:t>
                </a:r>
                <a:r>
                  <a:rPr lang="fr-FR" sz="1600" dirty="0" err="1">
                    <a:latin typeface="Aptos" panose="020B0004020202020204" pitchFamily="34" charset="0"/>
                  </a:rPr>
                  <a:t>well</a:t>
                </a:r>
                <a:r>
                  <a:rPr lang="fr-FR" sz="1600" dirty="0">
                    <a:latin typeface="Aptos" panose="020B0004020202020204" pitchFamily="34" charset="0"/>
                  </a:rPr>
                  <a:t> </a:t>
                </a:r>
                <a:r>
                  <a:rPr lang="fr-FR" sz="1600" dirty="0" err="1">
                    <a:latin typeface="Aptos" panose="020B0004020202020204" pitchFamily="34" charset="0"/>
                  </a:rPr>
                  <a:t>forms</a:t>
                </a:r>
                <a:r>
                  <a:rPr lang="fr-FR" sz="1600" dirty="0">
                    <a:latin typeface="Aptos" panose="020B0004020202020204" pitchFamily="34" charset="0"/>
                  </a:rPr>
                  <a:t> </a:t>
                </a:r>
                <a:r>
                  <a:rPr lang="fr-FR" sz="1600" dirty="0" err="1">
                    <a:latin typeface="Aptos" panose="020B0004020202020204" pitchFamily="34" charset="0"/>
                  </a:rPr>
                  <a:t>around</a:t>
                </a:r>
                <a:r>
                  <a:rPr lang="fr-FR" sz="1600" dirty="0">
                    <a:latin typeface="Aptos" panose="020B0004020202020204" pitchFamily="34" charset="0"/>
                  </a:rPr>
                  <a:t> the </a:t>
                </a:r>
                <a:r>
                  <a:rPr lang="fr-FR" sz="1600" dirty="0" err="1">
                    <a:latin typeface="Aptos" panose="020B0004020202020204" pitchFamily="34" charset="0"/>
                  </a:rPr>
                  <a:t>onset</a:t>
                </a:r>
                <a:r>
                  <a:rPr lang="fr-FR" sz="1600" dirty="0">
                    <a:latin typeface="Aptos" panose="020B0004020202020204" pitchFamily="34" charset="0"/>
                  </a:rPr>
                  <a:t> of XPR at </a:t>
                </a:r>
                <a:r>
                  <a:rPr lang="fr-FR" sz="1600" dirty="0" err="1">
                    <a:latin typeface="Aptos" panose="020B0004020202020204" pitchFamily="34" charset="0"/>
                  </a:rPr>
                  <a:t>t</a:t>
                </a:r>
                <a:r>
                  <a:rPr lang="fr-FR" sz="1600" dirty="0">
                    <a:latin typeface="Aptos" panose="020B0004020202020204" pitchFamily="34" charset="0"/>
                  </a:rPr>
                  <a:t>=0.595s</a:t>
                </a:r>
              </a:p>
              <a:p>
                <a:pPr marL="285750" indent="-285750">
                  <a:buClr>
                    <a:srgbClr val="4C7EBE"/>
                  </a:buClr>
                  <a:buFont typeface="Wingdings" pitchFamily="2" charset="2"/>
                  <a:buChar char="q"/>
                </a:pPr>
                <a:endParaRPr lang="fr-FR" sz="1600" dirty="0">
                  <a:latin typeface="Aptos" panose="020B0004020202020204" pitchFamily="34" charset="0"/>
                </a:endParaRPr>
              </a:p>
              <a:p>
                <a:pPr marL="285750" indent="-285750">
                  <a:buClr>
                    <a:srgbClr val="4C7EBE"/>
                  </a:buClr>
                  <a:buFont typeface="Wingdings" pitchFamily="2" charset="2"/>
                  <a:buChar char="q"/>
                </a:pPr>
                <a:r>
                  <a:rPr lang="fr-FR" sz="1600" dirty="0">
                    <a:latin typeface="Aptos" panose="020B0004020202020204" pitchFamily="34" charset="0"/>
                  </a:rPr>
                  <a:t>The </a:t>
                </a:r>
                <a:r>
                  <a:rPr lang="fr-FR" sz="1600" dirty="0" err="1">
                    <a:latin typeface="Aptos" panose="020B0004020202020204" pitchFamily="34" charset="0"/>
                  </a:rPr>
                  <a:t>deepest</a:t>
                </a:r>
                <a:r>
                  <a:rPr lang="fr-FR" sz="1600" dirty="0">
                    <a:latin typeface="Aptos" panose="020B0004020202020204" pitchFamily="34" charset="0"/>
                  </a:rPr>
                  <a:t> </a:t>
                </a:r>
                <a:r>
                  <a:rPr lang="fr-FR" sz="1600" dirty="0" err="1">
                    <a:latin typeface="Aptos" panose="020B0004020202020204" pitchFamily="34" charset="0"/>
                  </a:rPr>
                  <a:t>well</a:t>
                </a:r>
                <a:r>
                  <a:rPr lang="fr-FR" sz="1600" dirty="0">
                    <a:latin typeface="Aptos" panose="020B0004020202020204" pitchFamily="34" charset="0"/>
                  </a:rPr>
                  <a:t> </a:t>
                </a:r>
                <a:r>
                  <a:rPr lang="fr-FR" sz="1600" dirty="0" err="1">
                    <a:latin typeface="Aptos" panose="020B0004020202020204" pitchFamily="34" charset="0"/>
                  </a:rPr>
                  <a:t>is</a:t>
                </a:r>
                <a:r>
                  <a:rPr lang="fr-FR" sz="1600" dirty="0">
                    <a:latin typeface="Aptos" panose="020B0004020202020204" pitchFamily="34" charset="0"/>
                  </a:rPr>
                  <a:t> </a:t>
                </a:r>
                <a:r>
                  <a:rPr lang="fr-FR" sz="1600" dirty="0" err="1">
                    <a:latin typeface="Aptos" panose="020B0004020202020204" pitchFamily="34" charset="0"/>
                  </a:rPr>
                  <a:t>observed</a:t>
                </a:r>
                <a:r>
                  <a:rPr lang="fr-FR" sz="1600" dirty="0">
                    <a:latin typeface="Aptos" panose="020B0004020202020204" pitchFamily="34" charset="0"/>
                  </a:rPr>
                  <a:t> in the post-</a:t>
                </a:r>
                <a:r>
                  <a:rPr lang="fr-FR" sz="1600" dirty="0" err="1">
                    <a:latin typeface="Aptos" panose="020B0004020202020204" pitchFamily="34" charset="0"/>
                  </a:rPr>
                  <a:t>onset</a:t>
                </a:r>
                <a:r>
                  <a:rPr lang="fr-FR" sz="1600" dirty="0">
                    <a:latin typeface="Aptos" panose="020B0004020202020204" pitchFamily="34" charset="0"/>
                  </a:rPr>
                  <a:t> XPR state </a:t>
                </a:r>
                <a:r>
                  <a:rPr lang="fr-FR" sz="1600" dirty="0" err="1">
                    <a:latin typeface="Aptos" panose="020B0004020202020204" pitchFamily="34" charset="0"/>
                  </a:rPr>
                  <a:t>t</a:t>
                </a:r>
                <a:r>
                  <a:rPr lang="fr-FR" sz="1600" dirty="0">
                    <a:latin typeface="Aptos" panose="020B0004020202020204" pitchFamily="34" charset="0"/>
                  </a:rPr>
                  <a:t>=0.599s </a:t>
                </a:r>
              </a:p>
              <a:p>
                <a:pPr marL="285750" indent="-285750">
                  <a:buClr>
                    <a:srgbClr val="4C7EBE"/>
                  </a:buClr>
                  <a:buFont typeface="Wingdings" pitchFamily="2" charset="2"/>
                  <a:buChar char="q"/>
                </a:pPr>
                <a:endParaRPr lang="fr-FR" sz="1600" dirty="0">
                  <a:latin typeface="Aptos" panose="020B0004020202020204" pitchFamily="34" charset="0"/>
                </a:endParaRPr>
              </a:p>
              <a:p>
                <a:pPr marL="285750" indent="-285750">
                  <a:buClr>
                    <a:srgbClr val="4C7EBE"/>
                  </a:buClr>
                  <a:buFont typeface="Wingdings" pitchFamily="2" charset="2"/>
                  <a:buChar char="q"/>
                </a:pPr>
                <a:r>
                  <a:rPr lang="fr-FR" sz="1600" dirty="0">
                    <a:latin typeface="Aptos" panose="020B0004020202020204" pitchFamily="34" charset="0"/>
                  </a:rPr>
                  <a:t>It </a:t>
                </a:r>
                <a:r>
                  <a:rPr lang="fr-FR" sz="1600" dirty="0" err="1">
                    <a:latin typeface="Aptos" panose="020B0004020202020204" pitchFamily="34" charset="0"/>
                  </a:rPr>
                  <a:t>is</a:t>
                </a:r>
                <a:r>
                  <a:rPr lang="fr-FR" sz="1600" dirty="0">
                    <a:latin typeface="Aptos" panose="020B0004020202020204" pitchFamily="34" charset="0"/>
                  </a:rPr>
                  <a:t> </a:t>
                </a:r>
                <a:r>
                  <a:rPr lang="fr-FR" sz="1600" dirty="0" err="1">
                    <a:latin typeface="Aptos" panose="020B0004020202020204" pitchFamily="34" charset="0"/>
                  </a:rPr>
                  <a:t>largely</a:t>
                </a:r>
                <a:r>
                  <a:rPr lang="fr-FR" sz="1600" dirty="0">
                    <a:latin typeface="Aptos" panose="020B0004020202020204" pitchFamily="34" charset="0"/>
                  </a:rPr>
                  <a:t> </a:t>
                </a:r>
                <a:r>
                  <a:rPr lang="fr-FR" sz="1600" dirty="0" err="1">
                    <a:latin typeface="Aptos" panose="020B0004020202020204" pitchFamily="34" charset="0"/>
                  </a:rPr>
                  <a:t>reduced</a:t>
                </a:r>
                <a:r>
                  <a:rPr lang="fr-FR" sz="1600" dirty="0">
                    <a:latin typeface="Aptos" panose="020B0004020202020204" pitchFamily="34" charset="0"/>
                  </a:rPr>
                  <a:t> in </a:t>
                </a:r>
                <a:r>
                  <a:rPr lang="fr-FR" sz="1600" dirty="0" err="1">
                    <a:latin typeface="Aptos" panose="020B0004020202020204" pitchFamily="34" charset="0"/>
                  </a:rPr>
                  <a:t>deep</a:t>
                </a:r>
                <a:r>
                  <a:rPr lang="fr-FR" sz="1600" dirty="0">
                    <a:latin typeface="Aptos" panose="020B0004020202020204" pitchFamily="34" charset="0"/>
                  </a:rPr>
                  <a:t> XPR,  </a:t>
                </a:r>
                <a:r>
                  <a:rPr lang="fr-FR" sz="1600" dirty="0" err="1">
                    <a:latin typeface="Aptos" panose="020B0004020202020204" pitchFamily="34" charset="0"/>
                  </a:rPr>
                  <a:t>t</a:t>
                </a:r>
                <a:r>
                  <a:rPr lang="fr-FR" sz="1600" dirty="0">
                    <a:latin typeface="Aptos" panose="020B0004020202020204" pitchFamily="34" charset="0"/>
                  </a:rPr>
                  <a:t>=0.869s </a:t>
                </a:r>
              </a:p>
            </p:txBody>
          </p:sp>
        </mc:Choice>
        <mc:Fallback xmlns="">
          <p:sp>
            <p:nvSpPr>
              <p:cNvPr id="8" name="ZoneTexte 7">
                <a:extLst>
                  <a:ext uri="{FF2B5EF4-FFF2-40B4-BE49-F238E27FC236}">
                    <a16:creationId xmlns:a16="http://schemas.microsoft.com/office/drawing/2014/main" id="{A218AA3F-DF40-B1AB-38AB-3B96A7E25BD9}"/>
                  </a:ext>
                </a:extLst>
              </p:cNvPr>
              <p:cNvSpPr txBox="1">
                <a:spLocks noRot="1" noChangeAspect="1" noMove="1" noResize="1" noEditPoints="1" noAdjustHandles="1" noChangeArrowheads="1" noChangeShapeType="1" noTextEdit="1"/>
              </p:cNvSpPr>
              <p:nvPr/>
            </p:nvSpPr>
            <p:spPr>
              <a:xfrm>
                <a:off x="6528048" y="2099211"/>
                <a:ext cx="5002693" cy="2554545"/>
              </a:xfrm>
              <a:prstGeom prst="rect">
                <a:avLst/>
              </a:prstGeom>
              <a:blipFill>
                <a:blip r:embed="rId3"/>
                <a:stretch>
                  <a:fillRect l="-506" t="-990" b="-1980"/>
                </a:stretch>
              </a:blipFill>
            </p:spPr>
            <p:txBody>
              <a:bodyPr/>
              <a:lstStyle/>
              <a:p>
                <a:r>
                  <a:rPr lang="fr-FR">
                    <a:noFill/>
                  </a:rPr>
                  <a:t> </a:t>
                </a:r>
              </a:p>
            </p:txBody>
          </p:sp>
        </mc:Fallback>
      </mc:AlternateContent>
      <p:sp>
        <p:nvSpPr>
          <p:cNvPr id="25" name="ZoneTexte 24">
            <a:extLst>
              <a:ext uri="{FF2B5EF4-FFF2-40B4-BE49-F238E27FC236}">
                <a16:creationId xmlns:a16="http://schemas.microsoft.com/office/drawing/2014/main" id="{AE9F6C22-818E-24BF-C2E9-83ED38628293}"/>
              </a:ext>
            </a:extLst>
          </p:cNvPr>
          <p:cNvSpPr txBox="1"/>
          <p:nvPr/>
        </p:nvSpPr>
        <p:spPr>
          <a:xfrm>
            <a:off x="0" y="-37871"/>
            <a:ext cx="7984434" cy="400110"/>
          </a:xfrm>
          <a:prstGeom prst="rect">
            <a:avLst/>
          </a:prstGeom>
          <a:noFill/>
        </p:spPr>
        <p:txBody>
          <a:bodyPr wrap="square">
            <a:spAutoFit/>
          </a:bodyPr>
          <a:lstStyle/>
          <a:p>
            <a:pPr algn="l"/>
            <a:r>
              <a:rPr lang="en-US" altLang="zh-CN" sz="2000" dirty="0">
                <a:solidFill>
                  <a:schemeClr val="bg1"/>
                </a:solidFill>
                <a:latin typeface="Avenir Next" panose="020B0503020202020204" pitchFamily="34" charset="0"/>
              </a:rPr>
              <a:t>NUMERICAL INSIGHTS ON XPR DEVELOPMENT</a:t>
            </a:r>
            <a:endParaRPr lang="zh-CN" altLang="en-US" sz="2000" dirty="0">
              <a:solidFill>
                <a:schemeClr val="bg1"/>
              </a:solidFill>
              <a:latin typeface="Avenir Next" panose="020B0503020202020204" pitchFamily="34" charset="0"/>
            </a:endParaRPr>
          </a:p>
        </p:txBody>
      </p:sp>
      <p:sp>
        <p:nvSpPr>
          <p:cNvPr id="27" name="ZoneTexte 26">
            <a:extLst>
              <a:ext uri="{FF2B5EF4-FFF2-40B4-BE49-F238E27FC236}">
                <a16:creationId xmlns:a16="http://schemas.microsoft.com/office/drawing/2014/main" id="{E128139E-5DD9-EB97-9BC4-EDD9D34E94C4}"/>
              </a:ext>
            </a:extLst>
          </p:cNvPr>
          <p:cNvSpPr txBox="1"/>
          <p:nvPr/>
        </p:nvSpPr>
        <p:spPr>
          <a:xfrm>
            <a:off x="-116669" y="6124172"/>
            <a:ext cx="4535222" cy="276999"/>
          </a:xfrm>
          <a:prstGeom prst="rect">
            <a:avLst/>
          </a:prstGeom>
          <a:noFill/>
        </p:spPr>
        <p:txBody>
          <a:bodyPr wrap="square">
            <a:spAutoFit/>
          </a:bodyPr>
          <a:lstStyle/>
          <a:p>
            <a:r>
              <a:rPr lang="fr-FR" sz="1200" dirty="0">
                <a:latin typeface="Aptos" panose="020B0004020202020204" pitchFamily="34" charset="0"/>
              </a:rPr>
              <a:t>The </a:t>
            </a:r>
            <a:r>
              <a:rPr lang="fr-FR" sz="1200" dirty="0" err="1">
                <a:latin typeface="Aptos" panose="020B0004020202020204" pitchFamily="34" charset="0"/>
              </a:rPr>
              <a:t>onset</a:t>
            </a:r>
            <a:r>
              <a:rPr lang="fr-FR" sz="1200" dirty="0">
                <a:latin typeface="Aptos" panose="020B0004020202020204" pitchFamily="34" charset="0"/>
              </a:rPr>
              <a:t> of the XPR data </a:t>
            </a:r>
            <a:r>
              <a:rPr lang="fr-FR" sz="1200" dirty="0" err="1">
                <a:latin typeface="Aptos" panose="020B0004020202020204" pitchFamily="34" charset="0"/>
              </a:rPr>
              <a:t>is</a:t>
            </a:r>
            <a:r>
              <a:rPr lang="fr-FR" sz="1200" dirty="0">
                <a:latin typeface="Aptos" panose="020B0004020202020204" pitchFamily="34" charset="0"/>
              </a:rPr>
              <a:t> </a:t>
            </a:r>
            <a:r>
              <a:rPr lang="fr-FR" sz="1200" dirty="0" err="1">
                <a:latin typeface="Aptos" panose="020B0004020202020204" pitchFamily="34" charset="0"/>
              </a:rPr>
              <a:t>obtained</a:t>
            </a:r>
            <a:r>
              <a:rPr lang="fr-FR" sz="1200" dirty="0">
                <a:latin typeface="Aptos" panose="020B0004020202020204" pitchFamily="34" charset="0"/>
              </a:rPr>
              <a:t> at </a:t>
            </a:r>
            <a:r>
              <a:rPr lang="fr-FR" sz="1200" dirty="0" err="1">
                <a:latin typeface="Aptos" panose="020B0004020202020204" pitchFamily="34" charset="0"/>
              </a:rPr>
              <a:t>t</a:t>
            </a:r>
            <a:r>
              <a:rPr lang="fr-FR" sz="1200" dirty="0">
                <a:latin typeface="Aptos" panose="020B0004020202020204" pitchFamily="34" charset="0"/>
              </a:rPr>
              <a:t> = 0.595 s</a:t>
            </a:r>
          </a:p>
        </p:txBody>
      </p:sp>
      <p:sp>
        <p:nvSpPr>
          <p:cNvPr id="3" name="ZoneTexte 2">
            <a:extLst>
              <a:ext uri="{FF2B5EF4-FFF2-40B4-BE49-F238E27FC236}">
                <a16:creationId xmlns:a16="http://schemas.microsoft.com/office/drawing/2014/main" id="{B5919E20-1118-3DA5-A3EC-513CA12729F0}"/>
              </a:ext>
            </a:extLst>
          </p:cNvPr>
          <p:cNvSpPr txBox="1"/>
          <p:nvPr/>
        </p:nvSpPr>
        <p:spPr>
          <a:xfrm>
            <a:off x="5591944" y="5605989"/>
            <a:ext cx="4168577" cy="584775"/>
          </a:xfrm>
          <a:prstGeom prst="rect">
            <a:avLst/>
          </a:prstGeom>
          <a:noFill/>
        </p:spPr>
        <p:txBody>
          <a:bodyPr wrap="none" rtlCol="0">
            <a:spAutoFit/>
          </a:bodyPr>
          <a:lstStyle/>
          <a:p>
            <a:endParaRPr lang="fr-FR" sz="1600" dirty="0">
              <a:solidFill>
                <a:srgbClr val="0070C0"/>
              </a:solidFill>
              <a:latin typeface="Aptos" panose="020B0004020202020204" pitchFamily="34" charset="0"/>
            </a:endParaRPr>
          </a:p>
          <a:p>
            <a:r>
              <a:rPr lang="fr-FR" sz="1600" dirty="0">
                <a:solidFill>
                  <a:srgbClr val="0070C0"/>
                </a:solidFill>
                <a:latin typeface="Aptos" panose="020B0004020202020204" pitchFamily="34" charset="0"/>
              </a:rPr>
              <a:t>→ </a:t>
            </a:r>
            <a:r>
              <a:rPr lang="fr-FR" sz="1600" dirty="0" err="1">
                <a:solidFill>
                  <a:srgbClr val="0070C0"/>
                </a:solidFill>
                <a:latin typeface="Aptos" panose="020B0004020202020204" pitchFamily="34" charset="0"/>
              </a:rPr>
              <a:t>Related</a:t>
            </a:r>
            <a:r>
              <a:rPr lang="fr-FR" sz="1600" dirty="0">
                <a:solidFill>
                  <a:srgbClr val="0070C0"/>
                </a:solidFill>
                <a:latin typeface="Aptos" panose="020B0004020202020204" pitchFamily="34" charset="0"/>
              </a:rPr>
              <a:t> to plasma </a:t>
            </a:r>
            <a:r>
              <a:rPr lang="fr-FR" sz="1600" dirty="0" err="1">
                <a:solidFill>
                  <a:srgbClr val="0070C0"/>
                </a:solidFill>
                <a:latin typeface="Aptos" panose="020B0004020202020204" pitchFamily="34" charset="0"/>
              </a:rPr>
              <a:t>cooling</a:t>
            </a:r>
            <a:r>
              <a:rPr lang="fr-FR" sz="1600" dirty="0">
                <a:solidFill>
                  <a:srgbClr val="0070C0"/>
                </a:solidFill>
                <a:latin typeface="Aptos" panose="020B0004020202020204" pitchFamily="34" charset="0"/>
              </a:rPr>
              <a:t> </a:t>
            </a:r>
            <a:r>
              <a:rPr lang="fr-FR" sz="1600" dirty="0" err="1">
                <a:solidFill>
                  <a:srgbClr val="0070C0"/>
                </a:solidFill>
                <a:latin typeface="Aptos" panose="020B0004020202020204" pitchFamily="34" charset="0"/>
              </a:rPr>
              <a:t>around</a:t>
            </a:r>
            <a:r>
              <a:rPr lang="fr-FR" sz="1600" dirty="0">
                <a:solidFill>
                  <a:srgbClr val="0070C0"/>
                </a:solidFill>
                <a:latin typeface="Aptos" panose="020B0004020202020204" pitchFamily="34" charset="0"/>
              </a:rPr>
              <a:t> X-point…</a:t>
            </a:r>
          </a:p>
        </p:txBody>
      </p:sp>
      <p:grpSp>
        <p:nvGrpSpPr>
          <p:cNvPr id="24" name="Groupe 23">
            <a:extLst>
              <a:ext uri="{FF2B5EF4-FFF2-40B4-BE49-F238E27FC236}">
                <a16:creationId xmlns:a16="http://schemas.microsoft.com/office/drawing/2014/main" id="{4535F0A4-37CB-03CA-44C2-814A7389A6B6}"/>
              </a:ext>
            </a:extLst>
          </p:cNvPr>
          <p:cNvGrpSpPr/>
          <p:nvPr/>
        </p:nvGrpSpPr>
        <p:grpSpPr>
          <a:xfrm>
            <a:off x="217426" y="1685522"/>
            <a:ext cx="9138464" cy="4022463"/>
            <a:chOff x="217426" y="1685522"/>
            <a:chExt cx="9138464" cy="4022463"/>
          </a:xfrm>
        </p:grpSpPr>
        <p:pic>
          <p:nvPicPr>
            <p:cNvPr id="9" name="Image 8">
              <a:extLst>
                <a:ext uri="{FF2B5EF4-FFF2-40B4-BE49-F238E27FC236}">
                  <a16:creationId xmlns:a16="http://schemas.microsoft.com/office/drawing/2014/main" id="{03523BD8-D561-E21E-2271-26AC29EC9728}"/>
                </a:ext>
              </a:extLst>
            </p:cNvPr>
            <p:cNvPicPr>
              <a:picLocks noChangeAspect="1"/>
            </p:cNvPicPr>
            <p:nvPr/>
          </p:nvPicPr>
          <p:blipFill>
            <a:blip r:embed="rId4"/>
            <a:stretch>
              <a:fillRect/>
            </a:stretch>
          </p:blipFill>
          <p:spPr>
            <a:xfrm>
              <a:off x="217426" y="3645024"/>
              <a:ext cx="2422190" cy="1585434"/>
            </a:xfrm>
            <a:prstGeom prst="rect">
              <a:avLst/>
            </a:prstGeom>
          </p:spPr>
        </p:pic>
        <p:pic>
          <p:nvPicPr>
            <p:cNvPr id="11" name="Image 10">
              <a:extLst>
                <a:ext uri="{FF2B5EF4-FFF2-40B4-BE49-F238E27FC236}">
                  <a16:creationId xmlns:a16="http://schemas.microsoft.com/office/drawing/2014/main" id="{4335A36F-4709-4008-4EF2-F52E518E0554}"/>
                </a:ext>
              </a:extLst>
            </p:cNvPr>
            <p:cNvPicPr>
              <a:picLocks noChangeAspect="1"/>
            </p:cNvPicPr>
            <p:nvPr/>
          </p:nvPicPr>
          <p:blipFill>
            <a:blip r:embed="rId5"/>
            <a:stretch>
              <a:fillRect/>
            </a:stretch>
          </p:blipFill>
          <p:spPr>
            <a:xfrm>
              <a:off x="245368" y="1685522"/>
              <a:ext cx="2398967" cy="1570233"/>
            </a:xfrm>
            <a:prstGeom prst="rect">
              <a:avLst/>
            </a:prstGeom>
          </p:spPr>
        </p:pic>
        <p:pic>
          <p:nvPicPr>
            <p:cNvPr id="13" name="Image 12">
              <a:extLst>
                <a:ext uri="{FF2B5EF4-FFF2-40B4-BE49-F238E27FC236}">
                  <a16:creationId xmlns:a16="http://schemas.microsoft.com/office/drawing/2014/main" id="{8552BC9B-06B5-CCFB-3118-93C4C4C98304}"/>
                </a:ext>
              </a:extLst>
            </p:cNvPr>
            <p:cNvPicPr>
              <a:picLocks noChangeAspect="1"/>
            </p:cNvPicPr>
            <p:nvPr/>
          </p:nvPicPr>
          <p:blipFill>
            <a:blip r:embed="rId6"/>
            <a:stretch>
              <a:fillRect/>
            </a:stretch>
          </p:blipFill>
          <p:spPr>
            <a:xfrm>
              <a:off x="3211046" y="1685522"/>
              <a:ext cx="2380898" cy="1558405"/>
            </a:xfrm>
            <a:prstGeom prst="rect">
              <a:avLst/>
            </a:prstGeom>
          </p:spPr>
        </p:pic>
        <p:pic>
          <p:nvPicPr>
            <p:cNvPr id="15" name="Image 14">
              <a:extLst>
                <a:ext uri="{FF2B5EF4-FFF2-40B4-BE49-F238E27FC236}">
                  <a16:creationId xmlns:a16="http://schemas.microsoft.com/office/drawing/2014/main" id="{AC471BAD-09A7-E1D7-A074-0A7A83736023}"/>
                </a:ext>
              </a:extLst>
            </p:cNvPr>
            <p:cNvPicPr>
              <a:picLocks noChangeAspect="1"/>
            </p:cNvPicPr>
            <p:nvPr/>
          </p:nvPicPr>
          <p:blipFill>
            <a:blip r:embed="rId7"/>
            <a:stretch>
              <a:fillRect/>
            </a:stretch>
          </p:blipFill>
          <p:spPr>
            <a:xfrm>
              <a:off x="3211046" y="3670794"/>
              <a:ext cx="2380898" cy="1558406"/>
            </a:xfrm>
            <a:prstGeom prst="rect">
              <a:avLst/>
            </a:prstGeom>
          </p:spPr>
        </p:pic>
        <p:sp>
          <p:nvSpPr>
            <p:cNvPr id="17" name="ZoneTexte 16">
              <a:extLst>
                <a:ext uri="{FF2B5EF4-FFF2-40B4-BE49-F238E27FC236}">
                  <a16:creationId xmlns:a16="http://schemas.microsoft.com/office/drawing/2014/main" id="{37A15FD8-E562-BBA3-1F86-AF0D0D2C93E4}"/>
                </a:ext>
              </a:extLst>
            </p:cNvPr>
            <p:cNvSpPr txBox="1"/>
            <p:nvPr/>
          </p:nvSpPr>
          <p:spPr>
            <a:xfrm>
              <a:off x="698838" y="3213054"/>
              <a:ext cx="2591569" cy="276999"/>
            </a:xfrm>
            <a:prstGeom prst="rect">
              <a:avLst/>
            </a:prstGeom>
            <a:noFill/>
          </p:spPr>
          <p:txBody>
            <a:bodyPr wrap="square">
              <a:spAutoFit/>
            </a:bodyPr>
            <a:lstStyle/>
            <a:p>
              <a:r>
                <a:rPr lang="fr-FR" sz="1200" dirty="0">
                  <a:latin typeface="Aptos" panose="020B0004020202020204" pitchFamily="34" charset="0"/>
                </a:rPr>
                <a:t>(a) </a:t>
              </a:r>
              <a:r>
                <a:rPr lang="fr-FR" sz="1200" dirty="0" err="1">
                  <a:latin typeface="Aptos" panose="020B0004020202020204" pitchFamily="34" charset="0"/>
                </a:rPr>
                <a:t>t</a:t>
              </a:r>
              <a:r>
                <a:rPr lang="fr-FR" sz="1200" dirty="0">
                  <a:latin typeface="Aptos" panose="020B0004020202020204" pitchFamily="34" charset="0"/>
                </a:rPr>
                <a:t> = 0.019 s, </a:t>
              </a:r>
              <a:r>
                <a:rPr lang="fr-FR" sz="1200" dirty="0" err="1">
                  <a:latin typeface="Aptos" panose="020B0004020202020204" pitchFamily="34" charset="0"/>
                </a:rPr>
                <a:t>attached</a:t>
              </a:r>
              <a:endParaRPr lang="fr-FR" sz="1200" dirty="0">
                <a:latin typeface="Aptos" panose="020B0004020202020204" pitchFamily="34" charset="0"/>
              </a:endParaRPr>
            </a:p>
          </p:txBody>
        </p:sp>
        <p:sp>
          <p:nvSpPr>
            <p:cNvPr id="19" name="ZoneTexte 18">
              <a:extLst>
                <a:ext uri="{FF2B5EF4-FFF2-40B4-BE49-F238E27FC236}">
                  <a16:creationId xmlns:a16="http://schemas.microsoft.com/office/drawing/2014/main" id="{84EA57BE-D4C3-662F-B716-10EF84A94263}"/>
                </a:ext>
              </a:extLst>
            </p:cNvPr>
            <p:cNvSpPr txBox="1"/>
            <p:nvPr/>
          </p:nvSpPr>
          <p:spPr>
            <a:xfrm>
              <a:off x="3109639" y="3165617"/>
              <a:ext cx="3820509" cy="461665"/>
            </a:xfrm>
            <a:prstGeom prst="rect">
              <a:avLst/>
            </a:prstGeom>
            <a:noFill/>
          </p:spPr>
          <p:txBody>
            <a:bodyPr wrap="square">
              <a:spAutoFit/>
            </a:bodyPr>
            <a:lstStyle/>
            <a:p>
              <a:r>
                <a:rPr lang="fr-FR" sz="1200" dirty="0">
                  <a:latin typeface="Aptos" panose="020B0004020202020204" pitchFamily="34" charset="0"/>
                </a:rPr>
                <a:t>(b) </a:t>
              </a:r>
              <a:r>
                <a:rPr lang="fr-FR" sz="1200" dirty="0" err="1">
                  <a:latin typeface="Aptos" panose="020B0004020202020204" pitchFamily="34" charset="0"/>
                </a:rPr>
                <a:t>t</a:t>
              </a:r>
              <a:r>
                <a:rPr lang="fr-FR" sz="1200" dirty="0">
                  <a:latin typeface="Aptos" panose="020B0004020202020204" pitchFamily="34" charset="0"/>
                </a:rPr>
                <a:t> = 0.551 s, </a:t>
              </a:r>
              <a:r>
                <a:rPr lang="fr-FR" sz="1200" dirty="0" err="1">
                  <a:latin typeface="Aptos" panose="020B0004020202020204" pitchFamily="34" charset="0"/>
                </a:rPr>
                <a:t>inner</a:t>
              </a:r>
              <a:r>
                <a:rPr lang="fr-FR" sz="1200" dirty="0">
                  <a:latin typeface="Aptos" panose="020B0004020202020204" pitchFamily="34" charset="0"/>
                </a:rPr>
                <a:t> </a:t>
              </a:r>
              <a:r>
                <a:rPr lang="fr-FR" sz="1200" dirty="0" err="1">
                  <a:latin typeface="Aptos" panose="020B0004020202020204" pitchFamily="34" charset="0"/>
                </a:rPr>
                <a:t>divertor</a:t>
              </a:r>
              <a:r>
                <a:rPr lang="fr-FR" sz="1200" dirty="0">
                  <a:latin typeface="Aptos" panose="020B0004020202020204" pitchFamily="34" charset="0"/>
                </a:rPr>
                <a:t> </a:t>
              </a:r>
            </a:p>
            <a:p>
              <a:r>
                <a:rPr lang="fr-FR" sz="1200" dirty="0" err="1">
                  <a:latin typeface="Aptos" panose="020B0004020202020204" pitchFamily="34" charset="0"/>
                </a:rPr>
                <a:t>detached</a:t>
              </a:r>
              <a:endParaRPr lang="fr-FR" sz="1200" dirty="0">
                <a:latin typeface="Aptos" panose="020B0004020202020204" pitchFamily="34" charset="0"/>
              </a:endParaRPr>
            </a:p>
          </p:txBody>
        </p:sp>
        <p:sp>
          <p:nvSpPr>
            <p:cNvPr id="21" name="ZoneTexte 20">
              <a:extLst>
                <a:ext uri="{FF2B5EF4-FFF2-40B4-BE49-F238E27FC236}">
                  <a16:creationId xmlns:a16="http://schemas.microsoft.com/office/drawing/2014/main" id="{29CD23BF-12E2-4C46-DB74-D4CB5E801593}"/>
                </a:ext>
              </a:extLst>
            </p:cNvPr>
            <p:cNvSpPr txBox="1"/>
            <p:nvPr/>
          </p:nvSpPr>
          <p:spPr>
            <a:xfrm>
              <a:off x="619477" y="5246320"/>
              <a:ext cx="2591569" cy="461665"/>
            </a:xfrm>
            <a:prstGeom prst="rect">
              <a:avLst/>
            </a:prstGeom>
            <a:noFill/>
          </p:spPr>
          <p:txBody>
            <a:bodyPr wrap="square">
              <a:spAutoFit/>
            </a:bodyPr>
            <a:lstStyle/>
            <a:p>
              <a:r>
                <a:rPr lang="fr-FR" sz="1200" dirty="0">
                  <a:latin typeface="Aptos" panose="020B0004020202020204" pitchFamily="34" charset="0"/>
                </a:rPr>
                <a:t>(c) </a:t>
              </a:r>
              <a:r>
                <a:rPr lang="fr-FR" sz="1200" dirty="0" err="1">
                  <a:latin typeface="Aptos" panose="020B0004020202020204" pitchFamily="34" charset="0"/>
                </a:rPr>
                <a:t>t</a:t>
              </a:r>
              <a:r>
                <a:rPr lang="fr-FR" sz="1200" dirty="0">
                  <a:latin typeface="Aptos" panose="020B0004020202020204" pitchFamily="34" charset="0"/>
                </a:rPr>
                <a:t> = 0.599 s, post-</a:t>
              </a:r>
              <a:r>
                <a:rPr lang="fr-FR" sz="1200" dirty="0" err="1">
                  <a:latin typeface="Aptos" panose="020B0004020202020204" pitchFamily="34" charset="0"/>
                </a:rPr>
                <a:t>onset</a:t>
              </a:r>
              <a:r>
                <a:rPr lang="fr-FR" sz="1200" dirty="0">
                  <a:latin typeface="Aptos" panose="020B0004020202020204" pitchFamily="34" charset="0"/>
                </a:rPr>
                <a:t> </a:t>
              </a:r>
            </a:p>
            <a:p>
              <a:r>
                <a:rPr lang="fr-FR" sz="1200" dirty="0">
                  <a:latin typeface="Aptos" panose="020B0004020202020204" pitchFamily="34" charset="0"/>
                </a:rPr>
                <a:t>of XPR</a:t>
              </a:r>
            </a:p>
          </p:txBody>
        </p:sp>
        <p:sp>
          <p:nvSpPr>
            <p:cNvPr id="23" name="ZoneTexte 22">
              <a:extLst>
                <a:ext uri="{FF2B5EF4-FFF2-40B4-BE49-F238E27FC236}">
                  <a16:creationId xmlns:a16="http://schemas.microsoft.com/office/drawing/2014/main" id="{0D180C1B-E859-CF50-CF2A-D482DF60C769}"/>
                </a:ext>
              </a:extLst>
            </p:cNvPr>
            <p:cNvSpPr txBox="1"/>
            <p:nvPr/>
          </p:nvSpPr>
          <p:spPr>
            <a:xfrm>
              <a:off x="3217980" y="5200153"/>
              <a:ext cx="6137910" cy="276999"/>
            </a:xfrm>
            <a:prstGeom prst="rect">
              <a:avLst/>
            </a:prstGeom>
            <a:noFill/>
          </p:spPr>
          <p:txBody>
            <a:bodyPr wrap="square">
              <a:spAutoFit/>
            </a:bodyPr>
            <a:lstStyle/>
            <a:p>
              <a:r>
                <a:rPr lang="fr-FR" sz="1200" dirty="0">
                  <a:latin typeface="Aptos" panose="020B0004020202020204" pitchFamily="34" charset="0"/>
                </a:rPr>
                <a:t>(d) </a:t>
              </a:r>
              <a:r>
                <a:rPr lang="fr-FR" sz="1200" dirty="0" err="1">
                  <a:latin typeface="Aptos" panose="020B0004020202020204" pitchFamily="34" charset="0"/>
                </a:rPr>
                <a:t>t</a:t>
              </a:r>
              <a:r>
                <a:rPr lang="fr-FR" sz="1200" dirty="0">
                  <a:latin typeface="Aptos" panose="020B0004020202020204" pitchFamily="34" charset="0"/>
                </a:rPr>
                <a:t> = 0.869 s, </a:t>
              </a:r>
              <a:r>
                <a:rPr lang="fr-FR" sz="1200" dirty="0" err="1">
                  <a:latin typeface="Aptos" panose="020B0004020202020204" pitchFamily="34" charset="0"/>
                </a:rPr>
                <a:t>deep</a:t>
              </a:r>
              <a:r>
                <a:rPr lang="fr-FR" sz="1200" dirty="0">
                  <a:latin typeface="Aptos" panose="020B0004020202020204" pitchFamily="34" charset="0"/>
                </a:rPr>
                <a:t> XPR</a:t>
              </a:r>
            </a:p>
          </p:txBody>
        </p:sp>
      </p:grpSp>
    </p:spTree>
    <p:extLst>
      <p:ext uri="{BB962C8B-B14F-4D97-AF65-F5344CB8AC3E}">
        <p14:creationId xmlns:p14="http://schemas.microsoft.com/office/powerpoint/2010/main" val="1924572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3AB31-D8B9-C4F6-1342-4E454082C80D}"/>
            </a:ext>
          </a:extLst>
        </p:cNvPr>
        <p:cNvGrpSpPr/>
        <p:nvPr/>
      </p:nvGrpSpPr>
      <p:grpSpPr>
        <a:xfrm>
          <a:off x="0" y="0"/>
          <a:ext cx="0" cy="0"/>
          <a:chOff x="0" y="0"/>
          <a:chExt cx="0" cy="0"/>
        </a:xfrm>
      </p:grpSpPr>
      <p:sp>
        <p:nvSpPr>
          <p:cNvPr id="25" name="ZoneTexte 24">
            <a:extLst>
              <a:ext uri="{FF2B5EF4-FFF2-40B4-BE49-F238E27FC236}">
                <a16:creationId xmlns:a16="http://schemas.microsoft.com/office/drawing/2014/main" id="{190DA446-4143-4C9B-8E11-F4334531C3CB}"/>
              </a:ext>
            </a:extLst>
          </p:cNvPr>
          <p:cNvSpPr txBox="1"/>
          <p:nvPr/>
        </p:nvSpPr>
        <p:spPr>
          <a:xfrm>
            <a:off x="0" y="-37871"/>
            <a:ext cx="7984434" cy="400110"/>
          </a:xfrm>
          <a:prstGeom prst="rect">
            <a:avLst/>
          </a:prstGeom>
          <a:noFill/>
        </p:spPr>
        <p:txBody>
          <a:bodyPr wrap="square">
            <a:spAutoFit/>
          </a:bodyPr>
          <a:lstStyle/>
          <a:p>
            <a:r>
              <a:rPr lang="en-US" altLang="zh-CN" sz="2000" dirty="0">
                <a:solidFill>
                  <a:schemeClr val="bg1"/>
                </a:solidFill>
                <a:latin typeface="Avenir Next" panose="020B0503020202020204" pitchFamily="34" charset="0"/>
              </a:rPr>
              <a:t>NUMERICAL INSIGHTS ON XPR DEVELOPMENT</a:t>
            </a:r>
            <a:endParaRPr lang="zh-CN" altLang="en-US" sz="2000" dirty="0">
              <a:solidFill>
                <a:schemeClr val="bg1"/>
              </a:solidFill>
              <a:latin typeface="Avenir Next" panose="020B0503020202020204" pitchFamily="34" charset="0"/>
            </a:endParaRPr>
          </a:p>
        </p:txBody>
      </p:sp>
      <p:sp>
        <p:nvSpPr>
          <p:cNvPr id="3" name="标题 2">
            <a:extLst>
              <a:ext uri="{FF2B5EF4-FFF2-40B4-BE49-F238E27FC236}">
                <a16:creationId xmlns:a16="http://schemas.microsoft.com/office/drawing/2014/main" id="{B6AB4C2D-8CB9-F27B-69E7-57C584505691}"/>
              </a:ext>
            </a:extLst>
          </p:cNvPr>
          <p:cNvSpPr txBox="1">
            <a:spLocks/>
          </p:cNvSpPr>
          <p:nvPr/>
        </p:nvSpPr>
        <p:spPr>
          <a:xfrm>
            <a:off x="6286935" y="1403"/>
            <a:ext cx="4273561" cy="379464"/>
          </a:xfrm>
          <a:prstGeom prst="rect">
            <a:avLst/>
          </a:prstGeom>
        </p:spPr>
        <p:txBody>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pPr algn="l"/>
            <a:r>
              <a:rPr lang="en-US" altLang="zh-CN" sz="1600" dirty="0">
                <a:latin typeface="Avenir Next" panose="020B0503020202020204" pitchFamily="34" charset="0"/>
              </a:rPr>
              <a:t>Formation of an electric potential well</a:t>
            </a:r>
            <a:endParaRPr lang="zh-CN" altLang="en-US" sz="1600" dirty="0">
              <a:latin typeface="Avenir Next" panose="020B0503020202020204" pitchFamily="34" charset="0"/>
            </a:endParaRPr>
          </a:p>
        </p:txBody>
      </p:sp>
      <mc:AlternateContent xmlns:mc="http://schemas.openxmlformats.org/markup-compatibility/2006">
        <mc:Choice xmlns:a14="http://schemas.microsoft.com/office/drawing/2010/main" Requires="a14">
          <p:sp>
            <p:nvSpPr>
              <p:cNvPr id="14" name="ZoneTexte 13">
                <a:extLst>
                  <a:ext uri="{FF2B5EF4-FFF2-40B4-BE49-F238E27FC236}">
                    <a16:creationId xmlns:a16="http://schemas.microsoft.com/office/drawing/2014/main" id="{2F46AEAB-9BE8-9857-D175-21105F6B9F50}"/>
                  </a:ext>
                </a:extLst>
              </p:cNvPr>
              <p:cNvSpPr txBox="1"/>
              <p:nvPr/>
            </p:nvSpPr>
            <p:spPr>
              <a:xfrm>
                <a:off x="6279987" y="2139323"/>
                <a:ext cx="5751888" cy="1815882"/>
              </a:xfrm>
              <a:prstGeom prst="rect">
                <a:avLst/>
              </a:prstGeom>
              <a:noFill/>
            </p:spPr>
            <p:txBody>
              <a:bodyPr wrap="square">
                <a:spAutoFit/>
              </a:bodyPr>
              <a:lstStyle/>
              <a:p>
                <a:pPr marL="285750" indent="-285750">
                  <a:buClr>
                    <a:srgbClr val="4C7EBE"/>
                  </a:buClr>
                  <a:buFont typeface="Wingdings" pitchFamily="2" charset="2"/>
                  <a:buChar char="q"/>
                </a:pPr>
                <a:r>
                  <a:rPr lang="fr-FR" sz="1600" dirty="0" err="1">
                    <a:latin typeface="Aptos" panose="020B0004020202020204" pitchFamily="34" charset="0"/>
                  </a:rPr>
                  <a:t>With</a:t>
                </a:r>
                <a:r>
                  <a:rPr lang="fr-FR" sz="1600" dirty="0">
                    <a:latin typeface="Aptos" panose="020B0004020202020204" pitchFamily="34" charset="0"/>
                  </a:rPr>
                  <a:t> </a:t>
                </a:r>
                <a:r>
                  <a:rPr lang="fr-FR" sz="1600" dirty="0" err="1">
                    <a:latin typeface="Aptos" panose="020B0004020202020204" pitchFamily="34" charset="0"/>
                  </a:rPr>
                  <a:t>detachment</a:t>
                </a:r>
                <a:r>
                  <a:rPr lang="fr-FR" sz="1600" dirty="0">
                    <a:latin typeface="Aptos" panose="020B0004020202020204" pitchFamily="34" charset="0"/>
                  </a:rPr>
                  <a:t>,  </a:t>
                </a:r>
                <a:r>
                  <a:rPr lang="fr-FR" sz="1600" dirty="0" err="1">
                    <a:latin typeface="Aptos" panose="020B0004020202020204" pitchFamily="34" charset="0"/>
                  </a:rPr>
                  <a:t>T</a:t>
                </a:r>
                <a:r>
                  <a:rPr lang="fr-FR" sz="1600" dirty="0">
                    <a:latin typeface="Aptos" panose="020B0004020202020204" pitchFamily="34" charset="0"/>
                  </a:rPr>
                  <a:t> </a:t>
                </a:r>
                <a14:m>
                  <m:oMath xmlns:m="http://schemas.openxmlformats.org/officeDocument/2006/math">
                    <m:r>
                      <a:rPr lang="fr-FR" sz="1600" i="1" smtClean="0">
                        <a:latin typeface="Cambria Math" panose="02040503050406030204" pitchFamily="18" charset="0"/>
                        <a:ea typeface="Cambria Math" panose="02040503050406030204" pitchFamily="18" charset="0"/>
                      </a:rPr>
                      <m:t>↓</m:t>
                    </m:r>
                  </m:oMath>
                </a14:m>
                <a:r>
                  <a:rPr lang="fr-FR" sz="1600" dirty="0">
                    <a:latin typeface="Aptos" panose="020B0004020202020204" pitchFamily="34" charset="0"/>
                  </a:rPr>
                  <a:t> </a:t>
                </a:r>
                <a:r>
                  <a:rPr lang="fr-FR" sz="1600" dirty="0" err="1">
                    <a:latin typeface="Aptos" panose="020B0004020202020204" pitchFamily="34" charset="0"/>
                  </a:rPr>
                  <a:t>significantly</a:t>
                </a:r>
                <a:r>
                  <a:rPr lang="fr-FR" sz="1600" dirty="0">
                    <a:latin typeface="Aptos" panose="020B0004020202020204" pitchFamily="34" charset="0"/>
                  </a:rPr>
                  <a:t> at HFS &amp; </a:t>
                </a:r>
                <a:r>
                  <a:rPr lang="fr-FR" sz="1600" dirty="0" err="1">
                    <a:latin typeface="Aptos" panose="020B0004020202020204" pitchFamily="34" charset="0"/>
                  </a:rPr>
                  <a:t>along</a:t>
                </a:r>
                <a:r>
                  <a:rPr lang="fr-FR" sz="1600" dirty="0">
                    <a:latin typeface="Aptos" panose="020B0004020202020204" pitchFamily="34" charset="0"/>
                  </a:rPr>
                  <a:t> the </a:t>
                </a:r>
                <a:r>
                  <a:rPr lang="fr-FR" sz="1600" dirty="0" err="1">
                    <a:latin typeface="Aptos" panose="020B0004020202020204" pitchFamily="34" charset="0"/>
                  </a:rPr>
                  <a:t>separatrix</a:t>
                </a:r>
                <a:endParaRPr lang="fr-FR" sz="1600" dirty="0">
                  <a:latin typeface="Aptos" panose="020B0004020202020204" pitchFamily="34" charset="0"/>
                </a:endParaRPr>
              </a:p>
              <a:p>
                <a:pPr marL="285750" indent="-285750">
                  <a:buClr>
                    <a:srgbClr val="4C7EBE"/>
                  </a:buClr>
                  <a:buFont typeface="Wingdings" pitchFamily="2" charset="2"/>
                  <a:buChar char="q"/>
                </a:pPr>
                <a:endParaRPr lang="fr-FR" sz="1600" dirty="0">
                  <a:latin typeface="Aptos" panose="020B0004020202020204" pitchFamily="34" charset="0"/>
                </a:endParaRPr>
              </a:p>
              <a:p>
                <a:pPr marL="285750" indent="-285750">
                  <a:buClr>
                    <a:srgbClr val="4C7EBE"/>
                  </a:buClr>
                  <a:buFont typeface="Wingdings" pitchFamily="2" charset="2"/>
                  <a:buChar char="q"/>
                </a:pPr>
                <a:r>
                  <a:rPr lang="fr-FR" sz="1600" dirty="0" err="1">
                    <a:latin typeface="Aptos" panose="020B0004020202020204" pitchFamily="34" charset="0"/>
                  </a:rPr>
                  <a:t>Further</a:t>
                </a:r>
                <a:r>
                  <a:rPr lang="fr-FR" sz="1600" dirty="0">
                    <a:latin typeface="Aptos" panose="020B0004020202020204" pitchFamily="34" charset="0"/>
                  </a:rPr>
                  <a:t> HFS </a:t>
                </a:r>
                <a:r>
                  <a:rPr lang="fr-FR" sz="1600" dirty="0" err="1">
                    <a:latin typeface="Aptos" panose="020B0004020202020204" pitchFamily="34" charset="0"/>
                  </a:rPr>
                  <a:t>detachment</a:t>
                </a:r>
                <a:r>
                  <a:rPr lang="fr-FR" sz="1600" dirty="0">
                    <a:latin typeface="Aptos" panose="020B0004020202020204" pitchFamily="34" charset="0"/>
                  </a:rPr>
                  <a:t> →neutral and N</a:t>
                </a:r>
                <a:r>
                  <a:rPr lang="fr-FR" sz="1600" baseline="-25000" dirty="0">
                    <a:latin typeface="Aptos" panose="020B0004020202020204" pitchFamily="34" charset="0"/>
                  </a:rPr>
                  <a:t>2</a:t>
                </a:r>
                <a:r>
                  <a:rPr lang="fr-FR" sz="1600" dirty="0">
                    <a:latin typeface="Aptos" panose="020B0004020202020204" pitchFamily="34" charset="0"/>
                  </a:rPr>
                  <a:t> </a:t>
                </a:r>
                <a:r>
                  <a:rPr lang="fr-FR" sz="1600" dirty="0" err="1">
                    <a:latin typeface="Aptos" panose="020B0004020202020204" pitchFamily="34" charset="0"/>
                  </a:rPr>
                  <a:t>penetration</a:t>
                </a:r>
                <a:r>
                  <a:rPr lang="fr-FR" sz="1600" dirty="0">
                    <a:latin typeface="Aptos" panose="020B0004020202020204" pitchFamily="34" charset="0"/>
                  </a:rPr>
                  <a:t> cool the PFR  + LFS </a:t>
                </a:r>
                <a:r>
                  <a:rPr lang="fr-FR" sz="1600" dirty="0" err="1">
                    <a:latin typeface="Aptos" panose="020B0004020202020204" pitchFamily="34" charset="0"/>
                  </a:rPr>
                  <a:t>below</a:t>
                </a:r>
                <a:r>
                  <a:rPr lang="fr-FR" sz="1600" dirty="0">
                    <a:latin typeface="Aptos" panose="020B0004020202020204" pitchFamily="34" charset="0"/>
                  </a:rPr>
                  <a:t> the X-point</a:t>
                </a:r>
              </a:p>
              <a:p>
                <a:pPr marL="285750" indent="-285750">
                  <a:buClr>
                    <a:srgbClr val="4C7EBE"/>
                  </a:buClr>
                  <a:buFont typeface="Wingdings" pitchFamily="2" charset="2"/>
                  <a:buChar char="q"/>
                </a:pPr>
                <a:endParaRPr lang="fr-FR" sz="1600" dirty="0">
                  <a:latin typeface="Aptos" panose="020B0004020202020204" pitchFamily="34" charset="0"/>
                </a:endParaRPr>
              </a:p>
              <a:p>
                <a:pPr marL="285750" indent="-285750">
                  <a:buClr>
                    <a:srgbClr val="4C7EBE"/>
                  </a:buClr>
                  <a:buFont typeface="Wingdings" pitchFamily="2" charset="2"/>
                  <a:buChar char="q"/>
                </a:pPr>
                <a:r>
                  <a:rPr lang="fr-FR" sz="1600" dirty="0">
                    <a:latin typeface="Aptos" panose="020B0004020202020204" pitchFamily="34" charset="0"/>
                  </a:rPr>
                  <a:t>All </a:t>
                </a:r>
                <a:r>
                  <a:rPr lang="fr-FR" sz="1600" dirty="0" err="1">
                    <a:latin typeface="Aptos" panose="020B0004020202020204" pitchFamily="34" charset="0"/>
                  </a:rPr>
                  <a:t>regions</a:t>
                </a:r>
                <a:r>
                  <a:rPr lang="fr-FR" sz="1600" dirty="0">
                    <a:latin typeface="Aptos" panose="020B0004020202020204" pitchFamily="34" charset="0"/>
                  </a:rPr>
                  <a:t> </a:t>
                </a:r>
                <a:r>
                  <a:rPr lang="fr-FR" sz="1600" dirty="0" err="1">
                    <a:latin typeface="Aptos" panose="020B0004020202020204" pitchFamily="34" charset="0"/>
                  </a:rPr>
                  <a:t>beside</a:t>
                </a:r>
                <a:r>
                  <a:rPr lang="fr-FR" sz="1600" dirty="0">
                    <a:latin typeface="Aptos" panose="020B0004020202020204" pitchFamily="34" charset="0"/>
                  </a:rPr>
                  <a:t> X-point cool down </a:t>
                </a:r>
                <a:r>
                  <a:rPr lang="fr-FR" sz="1600" dirty="0" err="1">
                    <a:latin typeface="Aptos" panose="020B0004020202020204" pitchFamily="34" charset="0"/>
                  </a:rPr>
                  <a:t>progressively</a:t>
                </a:r>
                <a:endParaRPr lang="fr-FR" sz="1600" dirty="0">
                  <a:latin typeface="Aptos" panose="020B0004020202020204" pitchFamily="34" charset="0"/>
                </a:endParaRPr>
              </a:p>
            </p:txBody>
          </p:sp>
        </mc:Choice>
        <mc:Fallback>
          <p:sp>
            <p:nvSpPr>
              <p:cNvPr id="14" name="ZoneTexte 13">
                <a:extLst>
                  <a:ext uri="{FF2B5EF4-FFF2-40B4-BE49-F238E27FC236}">
                    <a16:creationId xmlns:a16="http://schemas.microsoft.com/office/drawing/2014/main" id="{2F46AEAB-9BE8-9857-D175-21105F6B9F50}"/>
                  </a:ext>
                </a:extLst>
              </p:cNvPr>
              <p:cNvSpPr txBox="1">
                <a:spLocks noRot="1" noChangeAspect="1" noMove="1" noResize="1" noEditPoints="1" noAdjustHandles="1" noChangeArrowheads="1" noChangeShapeType="1" noTextEdit="1"/>
              </p:cNvSpPr>
              <p:nvPr/>
            </p:nvSpPr>
            <p:spPr>
              <a:xfrm>
                <a:off x="6279987" y="2139323"/>
                <a:ext cx="5751888" cy="1815882"/>
              </a:xfrm>
              <a:prstGeom prst="rect">
                <a:avLst/>
              </a:prstGeom>
              <a:blipFill>
                <a:blip r:embed="rId3"/>
                <a:stretch>
                  <a:fillRect l="-441" t="-694" b="-2778"/>
                </a:stretch>
              </a:blipFill>
            </p:spPr>
            <p:txBody>
              <a:bodyPr/>
              <a:lstStyle/>
              <a:p>
                <a:r>
                  <a:rPr lang="fr-FR">
                    <a:noFill/>
                  </a:rPr>
                  <a:t> </a:t>
                </a:r>
              </a:p>
            </p:txBody>
          </p:sp>
        </mc:Fallback>
      </mc:AlternateContent>
      <p:sp>
        <p:nvSpPr>
          <p:cNvPr id="21" name="ZoneTexte 20">
            <a:extLst>
              <a:ext uri="{FF2B5EF4-FFF2-40B4-BE49-F238E27FC236}">
                <a16:creationId xmlns:a16="http://schemas.microsoft.com/office/drawing/2014/main" id="{5E5403A9-4B15-3276-3667-67433D852584}"/>
              </a:ext>
            </a:extLst>
          </p:cNvPr>
          <p:cNvSpPr txBox="1"/>
          <p:nvPr/>
        </p:nvSpPr>
        <p:spPr>
          <a:xfrm>
            <a:off x="623392" y="6063679"/>
            <a:ext cx="5472608" cy="461665"/>
          </a:xfrm>
          <a:prstGeom prst="rect">
            <a:avLst/>
          </a:prstGeom>
          <a:noFill/>
        </p:spPr>
        <p:txBody>
          <a:bodyPr wrap="square">
            <a:spAutoFit/>
          </a:bodyPr>
          <a:lstStyle/>
          <a:p>
            <a:r>
              <a:rPr lang="fr-FR" sz="1200" i="1" dirty="0">
                <a:latin typeface="Aptos" panose="020B0004020202020204" pitchFamily="34" charset="0"/>
              </a:rPr>
              <a:t>2D </a:t>
            </a:r>
            <a:r>
              <a:rPr lang="fr-FR" sz="1200" i="1" dirty="0" err="1">
                <a:latin typeface="Aptos" panose="020B0004020202020204" pitchFamily="34" charset="0"/>
              </a:rPr>
              <a:t>maps</a:t>
            </a:r>
            <a:r>
              <a:rPr lang="fr-FR" sz="1200" i="1" dirty="0">
                <a:latin typeface="Aptos" panose="020B0004020202020204" pitchFamily="34" charset="0"/>
              </a:rPr>
              <a:t> of </a:t>
            </a:r>
            <a:r>
              <a:rPr lang="fr-FR" sz="1200" i="1" dirty="0" err="1">
                <a:latin typeface="Aptos" panose="020B0004020202020204" pitchFamily="34" charset="0"/>
              </a:rPr>
              <a:t>electron</a:t>
            </a:r>
            <a:r>
              <a:rPr lang="fr-FR" sz="1200" i="1" dirty="0">
                <a:latin typeface="Aptos" panose="020B0004020202020204" pitchFamily="34" charset="0"/>
              </a:rPr>
              <a:t> </a:t>
            </a:r>
            <a:r>
              <a:rPr lang="fr-FR" sz="1200" i="1" dirty="0" err="1">
                <a:latin typeface="Aptos" panose="020B0004020202020204" pitchFamily="34" charset="0"/>
              </a:rPr>
              <a:t>temperature</a:t>
            </a:r>
            <a:r>
              <a:rPr lang="fr-FR" sz="1200" i="1" dirty="0">
                <a:latin typeface="Aptos" panose="020B0004020202020204" pitchFamily="34" charset="0"/>
              </a:rPr>
              <a:t> in the WEST simulation, </a:t>
            </a:r>
            <a:r>
              <a:rPr lang="fr-FR" sz="1200" i="1" dirty="0" err="1">
                <a:latin typeface="Aptos" panose="020B0004020202020204" pitchFamily="34" charset="0"/>
              </a:rPr>
              <a:t>showing</a:t>
            </a:r>
            <a:r>
              <a:rPr lang="fr-FR" sz="1200" i="1" dirty="0">
                <a:latin typeface="Aptos" panose="020B0004020202020204" pitchFamily="34" charset="0"/>
              </a:rPr>
              <a:t> the transition process to XPR</a:t>
            </a:r>
          </a:p>
        </p:txBody>
      </p:sp>
      <p:pic>
        <p:nvPicPr>
          <p:cNvPr id="4" name="Image 3">
            <a:extLst>
              <a:ext uri="{FF2B5EF4-FFF2-40B4-BE49-F238E27FC236}">
                <a16:creationId xmlns:a16="http://schemas.microsoft.com/office/drawing/2014/main" id="{9B2F116C-500E-9C36-127F-1EDD19AFB293}"/>
              </a:ext>
            </a:extLst>
          </p:cNvPr>
          <p:cNvPicPr>
            <a:picLocks noChangeAspect="1"/>
          </p:cNvPicPr>
          <p:nvPr/>
        </p:nvPicPr>
        <p:blipFill>
          <a:blip r:embed="rId4"/>
          <a:stretch>
            <a:fillRect/>
          </a:stretch>
        </p:blipFill>
        <p:spPr>
          <a:xfrm>
            <a:off x="331752" y="855604"/>
            <a:ext cx="2752752" cy="2060394"/>
          </a:xfrm>
          <a:prstGeom prst="rect">
            <a:avLst/>
          </a:prstGeom>
        </p:spPr>
      </p:pic>
      <p:pic>
        <p:nvPicPr>
          <p:cNvPr id="7" name="Image 6">
            <a:extLst>
              <a:ext uri="{FF2B5EF4-FFF2-40B4-BE49-F238E27FC236}">
                <a16:creationId xmlns:a16="http://schemas.microsoft.com/office/drawing/2014/main" id="{07AD56A1-5858-0457-03E9-444875CB2BB1}"/>
              </a:ext>
            </a:extLst>
          </p:cNvPr>
          <p:cNvPicPr>
            <a:picLocks noChangeAspect="1"/>
          </p:cNvPicPr>
          <p:nvPr/>
        </p:nvPicPr>
        <p:blipFill>
          <a:blip r:embed="rId5"/>
          <a:stretch>
            <a:fillRect/>
          </a:stretch>
        </p:blipFill>
        <p:spPr>
          <a:xfrm>
            <a:off x="3198974" y="855604"/>
            <a:ext cx="2752752" cy="2060394"/>
          </a:xfrm>
          <a:prstGeom prst="rect">
            <a:avLst/>
          </a:prstGeom>
        </p:spPr>
      </p:pic>
      <p:pic>
        <p:nvPicPr>
          <p:cNvPr id="9" name="Image 8">
            <a:extLst>
              <a:ext uri="{FF2B5EF4-FFF2-40B4-BE49-F238E27FC236}">
                <a16:creationId xmlns:a16="http://schemas.microsoft.com/office/drawing/2014/main" id="{FFCCA2C8-1ED6-1480-9619-5A8C69F58FE9}"/>
              </a:ext>
            </a:extLst>
          </p:cNvPr>
          <p:cNvPicPr>
            <a:picLocks noChangeAspect="1"/>
          </p:cNvPicPr>
          <p:nvPr/>
        </p:nvPicPr>
        <p:blipFill>
          <a:blip r:embed="rId6"/>
          <a:stretch>
            <a:fillRect/>
          </a:stretch>
        </p:blipFill>
        <p:spPr>
          <a:xfrm>
            <a:off x="331752" y="3409363"/>
            <a:ext cx="2752752" cy="2060394"/>
          </a:xfrm>
          <a:prstGeom prst="rect">
            <a:avLst/>
          </a:prstGeom>
        </p:spPr>
      </p:pic>
      <p:pic>
        <p:nvPicPr>
          <p:cNvPr id="11" name="Image 10">
            <a:extLst>
              <a:ext uri="{FF2B5EF4-FFF2-40B4-BE49-F238E27FC236}">
                <a16:creationId xmlns:a16="http://schemas.microsoft.com/office/drawing/2014/main" id="{76D9C26B-AE93-E40B-ACBA-02A3F8760622}"/>
              </a:ext>
            </a:extLst>
          </p:cNvPr>
          <p:cNvPicPr>
            <a:picLocks noChangeAspect="1"/>
          </p:cNvPicPr>
          <p:nvPr/>
        </p:nvPicPr>
        <p:blipFill>
          <a:blip r:embed="rId7"/>
          <a:stretch>
            <a:fillRect/>
          </a:stretch>
        </p:blipFill>
        <p:spPr>
          <a:xfrm>
            <a:off x="3298037" y="3361987"/>
            <a:ext cx="2752752" cy="2060394"/>
          </a:xfrm>
          <a:prstGeom prst="rect">
            <a:avLst/>
          </a:prstGeom>
        </p:spPr>
      </p:pic>
      <p:sp>
        <p:nvSpPr>
          <p:cNvPr id="12" name="ZoneTexte 11">
            <a:extLst>
              <a:ext uri="{FF2B5EF4-FFF2-40B4-BE49-F238E27FC236}">
                <a16:creationId xmlns:a16="http://schemas.microsoft.com/office/drawing/2014/main" id="{BEB358AA-77E4-B2A5-C7C2-1C695945D9D2}"/>
              </a:ext>
            </a:extLst>
          </p:cNvPr>
          <p:cNvSpPr txBox="1"/>
          <p:nvPr/>
        </p:nvSpPr>
        <p:spPr>
          <a:xfrm>
            <a:off x="698838" y="2900373"/>
            <a:ext cx="2591569" cy="276999"/>
          </a:xfrm>
          <a:prstGeom prst="rect">
            <a:avLst/>
          </a:prstGeom>
          <a:noFill/>
        </p:spPr>
        <p:txBody>
          <a:bodyPr wrap="square">
            <a:spAutoFit/>
          </a:bodyPr>
          <a:lstStyle/>
          <a:p>
            <a:r>
              <a:rPr lang="fr-FR" sz="1200" dirty="0">
                <a:latin typeface="Aptos" panose="020B0004020202020204" pitchFamily="34" charset="0"/>
              </a:rPr>
              <a:t>(a) </a:t>
            </a:r>
            <a:r>
              <a:rPr lang="fr-FR" sz="1200" dirty="0" err="1">
                <a:latin typeface="Aptos" panose="020B0004020202020204" pitchFamily="34" charset="0"/>
              </a:rPr>
              <a:t>t</a:t>
            </a:r>
            <a:r>
              <a:rPr lang="fr-FR" sz="1200" dirty="0">
                <a:latin typeface="Aptos" panose="020B0004020202020204" pitchFamily="34" charset="0"/>
              </a:rPr>
              <a:t> = 0.019 s, </a:t>
            </a:r>
            <a:r>
              <a:rPr lang="fr-FR" sz="1200" dirty="0" err="1">
                <a:latin typeface="Aptos" panose="020B0004020202020204" pitchFamily="34" charset="0"/>
              </a:rPr>
              <a:t>attached</a:t>
            </a:r>
            <a:endParaRPr lang="fr-FR" sz="1200" dirty="0">
              <a:latin typeface="Aptos" panose="020B0004020202020204" pitchFamily="34" charset="0"/>
            </a:endParaRPr>
          </a:p>
        </p:txBody>
      </p:sp>
      <p:sp>
        <p:nvSpPr>
          <p:cNvPr id="13" name="ZoneTexte 12">
            <a:extLst>
              <a:ext uri="{FF2B5EF4-FFF2-40B4-BE49-F238E27FC236}">
                <a16:creationId xmlns:a16="http://schemas.microsoft.com/office/drawing/2014/main" id="{EF525762-31AB-D474-801C-632DCFC04402}"/>
              </a:ext>
            </a:extLst>
          </p:cNvPr>
          <p:cNvSpPr txBox="1"/>
          <p:nvPr/>
        </p:nvSpPr>
        <p:spPr>
          <a:xfrm>
            <a:off x="3427619" y="2895327"/>
            <a:ext cx="3820509" cy="461665"/>
          </a:xfrm>
          <a:prstGeom prst="rect">
            <a:avLst/>
          </a:prstGeom>
          <a:noFill/>
        </p:spPr>
        <p:txBody>
          <a:bodyPr wrap="square">
            <a:spAutoFit/>
          </a:bodyPr>
          <a:lstStyle/>
          <a:p>
            <a:r>
              <a:rPr lang="fr-FR" sz="1200" dirty="0">
                <a:latin typeface="Aptos" panose="020B0004020202020204" pitchFamily="34" charset="0"/>
              </a:rPr>
              <a:t>(b) </a:t>
            </a:r>
            <a:r>
              <a:rPr lang="fr-FR" sz="1200" dirty="0" err="1">
                <a:latin typeface="Aptos" panose="020B0004020202020204" pitchFamily="34" charset="0"/>
              </a:rPr>
              <a:t>t</a:t>
            </a:r>
            <a:r>
              <a:rPr lang="fr-FR" sz="1200" dirty="0">
                <a:latin typeface="Aptos" panose="020B0004020202020204" pitchFamily="34" charset="0"/>
              </a:rPr>
              <a:t> = 0.551 s, </a:t>
            </a:r>
            <a:r>
              <a:rPr lang="fr-FR" sz="1200" dirty="0" err="1">
                <a:latin typeface="Aptos" panose="020B0004020202020204" pitchFamily="34" charset="0"/>
              </a:rPr>
              <a:t>inner</a:t>
            </a:r>
            <a:r>
              <a:rPr lang="fr-FR" sz="1200" dirty="0">
                <a:latin typeface="Aptos" panose="020B0004020202020204" pitchFamily="34" charset="0"/>
              </a:rPr>
              <a:t> </a:t>
            </a:r>
            <a:r>
              <a:rPr lang="fr-FR" sz="1200" dirty="0" err="1">
                <a:latin typeface="Aptos" panose="020B0004020202020204" pitchFamily="34" charset="0"/>
              </a:rPr>
              <a:t>divertor</a:t>
            </a:r>
            <a:r>
              <a:rPr lang="fr-FR" sz="1200" dirty="0">
                <a:latin typeface="Aptos" panose="020B0004020202020204" pitchFamily="34" charset="0"/>
              </a:rPr>
              <a:t> </a:t>
            </a:r>
          </a:p>
          <a:p>
            <a:r>
              <a:rPr lang="fr-FR" sz="1200" dirty="0" err="1">
                <a:latin typeface="Aptos" panose="020B0004020202020204" pitchFamily="34" charset="0"/>
              </a:rPr>
              <a:t>detached</a:t>
            </a:r>
            <a:endParaRPr lang="fr-FR" sz="1200" dirty="0">
              <a:latin typeface="Aptos" panose="020B0004020202020204" pitchFamily="34" charset="0"/>
            </a:endParaRPr>
          </a:p>
        </p:txBody>
      </p:sp>
      <p:sp>
        <p:nvSpPr>
          <p:cNvPr id="15" name="ZoneTexte 14">
            <a:extLst>
              <a:ext uri="{FF2B5EF4-FFF2-40B4-BE49-F238E27FC236}">
                <a16:creationId xmlns:a16="http://schemas.microsoft.com/office/drawing/2014/main" id="{A1EE1E37-BBCA-C323-8D31-2E1B4406C155}"/>
              </a:ext>
            </a:extLst>
          </p:cNvPr>
          <p:cNvSpPr txBox="1"/>
          <p:nvPr/>
        </p:nvSpPr>
        <p:spPr>
          <a:xfrm>
            <a:off x="619477" y="5487615"/>
            <a:ext cx="2591569" cy="461665"/>
          </a:xfrm>
          <a:prstGeom prst="rect">
            <a:avLst/>
          </a:prstGeom>
          <a:noFill/>
        </p:spPr>
        <p:txBody>
          <a:bodyPr wrap="square">
            <a:spAutoFit/>
          </a:bodyPr>
          <a:lstStyle/>
          <a:p>
            <a:r>
              <a:rPr lang="fr-FR" sz="1200" dirty="0">
                <a:latin typeface="Aptos" panose="020B0004020202020204" pitchFamily="34" charset="0"/>
              </a:rPr>
              <a:t>(c) </a:t>
            </a:r>
            <a:r>
              <a:rPr lang="fr-FR" sz="1200" dirty="0" err="1">
                <a:latin typeface="Aptos" panose="020B0004020202020204" pitchFamily="34" charset="0"/>
              </a:rPr>
              <a:t>t</a:t>
            </a:r>
            <a:r>
              <a:rPr lang="fr-FR" sz="1200" dirty="0">
                <a:latin typeface="Aptos" panose="020B0004020202020204" pitchFamily="34" charset="0"/>
              </a:rPr>
              <a:t> = 0.599 s, post-</a:t>
            </a:r>
            <a:r>
              <a:rPr lang="fr-FR" sz="1200" dirty="0" err="1">
                <a:latin typeface="Aptos" panose="020B0004020202020204" pitchFamily="34" charset="0"/>
              </a:rPr>
              <a:t>onset</a:t>
            </a:r>
            <a:r>
              <a:rPr lang="fr-FR" sz="1200" dirty="0">
                <a:latin typeface="Aptos" panose="020B0004020202020204" pitchFamily="34" charset="0"/>
              </a:rPr>
              <a:t> </a:t>
            </a:r>
          </a:p>
          <a:p>
            <a:r>
              <a:rPr lang="fr-FR" sz="1200" dirty="0">
                <a:latin typeface="Aptos" panose="020B0004020202020204" pitchFamily="34" charset="0"/>
              </a:rPr>
              <a:t>of XPR</a:t>
            </a:r>
          </a:p>
        </p:txBody>
      </p:sp>
      <p:sp>
        <p:nvSpPr>
          <p:cNvPr id="16" name="ZoneTexte 15">
            <a:extLst>
              <a:ext uri="{FF2B5EF4-FFF2-40B4-BE49-F238E27FC236}">
                <a16:creationId xmlns:a16="http://schemas.microsoft.com/office/drawing/2014/main" id="{4140E335-121C-3F61-BB0C-9344E15032FB}"/>
              </a:ext>
            </a:extLst>
          </p:cNvPr>
          <p:cNvSpPr txBox="1"/>
          <p:nvPr/>
        </p:nvSpPr>
        <p:spPr>
          <a:xfrm>
            <a:off x="3558490" y="5456257"/>
            <a:ext cx="6137910" cy="276999"/>
          </a:xfrm>
          <a:prstGeom prst="rect">
            <a:avLst/>
          </a:prstGeom>
          <a:noFill/>
        </p:spPr>
        <p:txBody>
          <a:bodyPr wrap="square">
            <a:spAutoFit/>
          </a:bodyPr>
          <a:lstStyle/>
          <a:p>
            <a:r>
              <a:rPr lang="fr-FR" sz="1200" dirty="0">
                <a:latin typeface="Aptos" panose="020B0004020202020204" pitchFamily="34" charset="0"/>
              </a:rPr>
              <a:t>(d) </a:t>
            </a:r>
            <a:r>
              <a:rPr lang="fr-FR" sz="1200" dirty="0" err="1">
                <a:latin typeface="Aptos" panose="020B0004020202020204" pitchFamily="34" charset="0"/>
              </a:rPr>
              <a:t>t</a:t>
            </a:r>
            <a:r>
              <a:rPr lang="fr-FR" sz="1200" dirty="0">
                <a:latin typeface="Aptos" panose="020B0004020202020204" pitchFamily="34" charset="0"/>
              </a:rPr>
              <a:t> = 0.869 s, </a:t>
            </a:r>
            <a:r>
              <a:rPr lang="fr-FR" sz="1200" dirty="0" err="1">
                <a:latin typeface="Aptos" panose="020B0004020202020204" pitchFamily="34" charset="0"/>
              </a:rPr>
              <a:t>deep</a:t>
            </a:r>
            <a:r>
              <a:rPr lang="fr-FR" sz="1200" dirty="0">
                <a:latin typeface="Aptos" panose="020B0004020202020204" pitchFamily="34" charset="0"/>
              </a:rPr>
              <a:t> XPR</a:t>
            </a:r>
          </a:p>
        </p:txBody>
      </p:sp>
    </p:spTree>
    <p:extLst>
      <p:ext uri="{BB962C8B-B14F-4D97-AF65-F5344CB8AC3E}">
        <p14:creationId xmlns:p14="http://schemas.microsoft.com/office/powerpoint/2010/main" val="407397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DFCA3-1ED6-F614-DC62-3F4614C3D7AF}"/>
            </a:ext>
          </a:extLst>
        </p:cNvPr>
        <p:cNvGrpSpPr/>
        <p:nvPr/>
      </p:nvGrpSpPr>
      <p:grpSpPr>
        <a:xfrm>
          <a:off x="0" y="0"/>
          <a:ext cx="0" cy="0"/>
          <a:chOff x="0" y="0"/>
          <a:chExt cx="0" cy="0"/>
        </a:xfrm>
      </p:grpSpPr>
      <p:sp>
        <p:nvSpPr>
          <p:cNvPr id="25" name="ZoneTexte 24">
            <a:extLst>
              <a:ext uri="{FF2B5EF4-FFF2-40B4-BE49-F238E27FC236}">
                <a16:creationId xmlns:a16="http://schemas.microsoft.com/office/drawing/2014/main" id="{B4C18685-78DA-10ED-F2CD-465E8C6801D7}"/>
              </a:ext>
            </a:extLst>
          </p:cNvPr>
          <p:cNvSpPr txBox="1"/>
          <p:nvPr/>
        </p:nvSpPr>
        <p:spPr>
          <a:xfrm>
            <a:off x="0" y="-37871"/>
            <a:ext cx="7984434" cy="400110"/>
          </a:xfrm>
          <a:prstGeom prst="rect">
            <a:avLst/>
          </a:prstGeom>
          <a:noFill/>
        </p:spPr>
        <p:txBody>
          <a:bodyPr wrap="square">
            <a:spAutoFit/>
          </a:bodyPr>
          <a:lstStyle/>
          <a:p>
            <a:r>
              <a:rPr lang="en-US" altLang="zh-CN" sz="2000" dirty="0">
                <a:solidFill>
                  <a:schemeClr val="bg1"/>
                </a:solidFill>
                <a:latin typeface="Avenir Next" panose="020B0503020202020204" pitchFamily="34" charset="0"/>
              </a:rPr>
              <a:t>NUMERICAL INSIGHTS ON XPR DEVELOPMENT</a:t>
            </a:r>
            <a:endParaRPr lang="zh-CN" altLang="en-US" sz="2000" dirty="0">
              <a:solidFill>
                <a:schemeClr val="bg1"/>
              </a:solidFill>
              <a:latin typeface="Avenir Next" panose="020B0503020202020204" pitchFamily="34" charset="0"/>
            </a:endParaRPr>
          </a:p>
        </p:txBody>
      </p:sp>
      <p:sp>
        <p:nvSpPr>
          <p:cNvPr id="3" name="标题 2">
            <a:extLst>
              <a:ext uri="{FF2B5EF4-FFF2-40B4-BE49-F238E27FC236}">
                <a16:creationId xmlns:a16="http://schemas.microsoft.com/office/drawing/2014/main" id="{2C309C1B-896A-0FB4-DA62-C6DD07687F07}"/>
              </a:ext>
            </a:extLst>
          </p:cNvPr>
          <p:cNvSpPr txBox="1">
            <a:spLocks/>
          </p:cNvSpPr>
          <p:nvPr/>
        </p:nvSpPr>
        <p:spPr>
          <a:xfrm>
            <a:off x="6286935" y="1403"/>
            <a:ext cx="4273561" cy="379464"/>
          </a:xfrm>
          <a:prstGeom prst="rect">
            <a:avLst/>
          </a:prstGeom>
        </p:spPr>
        <p:txBody>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pPr algn="l"/>
            <a:r>
              <a:rPr lang="en-US" altLang="zh-CN" sz="1600" dirty="0">
                <a:latin typeface="Avenir Next" panose="020B0503020202020204" pitchFamily="34" charset="0"/>
              </a:rPr>
              <a:t>Formation of an electric potential well</a:t>
            </a:r>
            <a:endParaRPr lang="zh-CN" altLang="en-US" sz="1600" dirty="0">
              <a:latin typeface="Avenir Next" panose="020B0503020202020204" pitchFamily="34" charset="0"/>
            </a:endParaRPr>
          </a:p>
        </p:txBody>
      </p:sp>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5B9A98C6-40BE-38ED-E4D8-C9999FD2EFFB}"/>
                  </a:ext>
                </a:extLst>
              </p:cNvPr>
              <p:cNvSpPr txBox="1"/>
              <p:nvPr/>
            </p:nvSpPr>
            <p:spPr>
              <a:xfrm>
                <a:off x="6248768" y="831232"/>
                <a:ext cx="5751888" cy="1569660"/>
              </a:xfrm>
              <a:prstGeom prst="rect">
                <a:avLst/>
              </a:prstGeom>
              <a:noFill/>
            </p:spPr>
            <p:txBody>
              <a:bodyPr wrap="square">
                <a:spAutoFit/>
              </a:bodyPr>
              <a:lstStyle/>
              <a:p>
                <a:pPr marL="285750" indent="-285750">
                  <a:buClr>
                    <a:srgbClr val="4C7EBE"/>
                  </a:buClr>
                  <a:buFont typeface="Wingdings" pitchFamily="2" charset="2"/>
                  <a:buChar char="q"/>
                </a:pPr>
                <a:r>
                  <a:rPr lang="fr-FR" sz="1600" dirty="0">
                    <a:solidFill>
                      <a:schemeClr val="bg1">
                        <a:lumMod val="95000"/>
                      </a:schemeClr>
                    </a:solidFill>
                    <a:latin typeface="Aptos" panose="020B0004020202020204" pitchFamily="34" charset="0"/>
                  </a:rPr>
                  <a:t>With </a:t>
                </a:r>
                <a:r>
                  <a:rPr lang="fr-FR" sz="1600" dirty="0" err="1">
                    <a:solidFill>
                      <a:schemeClr val="bg1">
                        <a:lumMod val="95000"/>
                      </a:schemeClr>
                    </a:solidFill>
                    <a:latin typeface="Aptos" panose="020B0004020202020204" pitchFamily="34" charset="0"/>
                  </a:rPr>
                  <a:t>detachment</a:t>
                </a:r>
                <a:r>
                  <a:rPr lang="fr-FR" sz="1600" dirty="0">
                    <a:solidFill>
                      <a:schemeClr val="bg1">
                        <a:lumMod val="95000"/>
                      </a:schemeClr>
                    </a:solidFill>
                    <a:latin typeface="Aptos" panose="020B0004020202020204" pitchFamily="34" charset="0"/>
                  </a:rPr>
                  <a:t>,  </a:t>
                </a:r>
                <a:r>
                  <a:rPr lang="fr-FR" sz="1600" dirty="0" err="1">
                    <a:solidFill>
                      <a:schemeClr val="bg1">
                        <a:lumMod val="95000"/>
                      </a:schemeClr>
                    </a:solidFill>
                    <a:latin typeface="Aptos" panose="020B0004020202020204" pitchFamily="34" charset="0"/>
                  </a:rPr>
                  <a:t>T</a:t>
                </a:r>
                <a:r>
                  <a:rPr lang="fr-FR" sz="1600" dirty="0">
                    <a:solidFill>
                      <a:schemeClr val="bg1">
                        <a:lumMod val="95000"/>
                      </a:schemeClr>
                    </a:solidFill>
                    <a:latin typeface="Aptos" panose="020B0004020202020204" pitchFamily="34" charset="0"/>
                  </a:rPr>
                  <a:t> </a:t>
                </a:r>
                <a14:m>
                  <m:oMath xmlns:m="http://schemas.openxmlformats.org/officeDocument/2006/math">
                    <m:r>
                      <a:rPr lang="fr-FR" sz="1600" i="1">
                        <a:solidFill>
                          <a:schemeClr val="bg1">
                            <a:lumMod val="95000"/>
                          </a:schemeClr>
                        </a:solidFill>
                        <a:latin typeface="Cambria Math" panose="02040503050406030204" pitchFamily="18" charset="0"/>
                        <a:ea typeface="Cambria Math" panose="02040503050406030204" pitchFamily="18" charset="0"/>
                      </a:rPr>
                      <m:t>↓</m:t>
                    </m:r>
                  </m:oMath>
                </a14:m>
                <a:r>
                  <a:rPr lang="fr-FR" sz="1600" dirty="0">
                    <a:solidFill>
                      <a:schemeClr val="bg1">
                        <a:lumMod val="95000"/>
                      </a:schemeClr>
                    </a:solidFill>
                    <a:latin typeface="Aptos" panose="020B0004020202020204" pitchFamily="34" charset="0"/>
                  </a:rPr>
                  <a:t> </a:t>
                </a:r>
                <a:r>
                  <a:rPr lang="fr-FR" sz="1600" dirty="0" err="1">
                    <a:solidFill>
                      <a:schemeClr val="bg1">
                        <a:lumMod val="95000"/>
                      </a:schemeClr>
                    </a:solidFill>
                    <a:latin typeface="Aptos" panose="020B0004020202020204" pitchFamily="34" charset="0"/>
                  </a:rPr>
                  <a:t>significantly</a:t>
                </a:r>
                <a:r>
                  <a:rPr lang="fr-FR" sz="1600" dirty="0">
                    <a:solidFill>
                      <a:schemeClr val="bg1">
                        <a:lumMod val="95000"/>
                      </a:schemeClr>
                    </a:solidFill>
                    <a:latin typeface="Aptos" panose="020B0004020202020204" pitchFamily="34" charset="0"/>
                  </a:rPr>
                  <a:t> </a:t>
                </a:r>
                <a:r>
                  <a:rPr lang="fr-FR" sz="1600" dirty="0" err="1">
                    <a:solidFill>
                      <a:schemeClr val="bg1">
                        <a:lumMod val="95000"/>
                      </a:schemeClr>
                    </a:solidFill>
                    <a:latin typeface="Aptos" panose="020B0004020202020204" pitchFamily="34" charset="0"/>
                  </a:rPr>
                  <a:t>along</a:t>
                </a:r>
                <a:r>
                  <a:rPr lang="fr-FR" sz="1600" dirty="0">
                    <a:solidFill>
                      <a:schemeClr val="bg1">
                        <a:lumMod val="95000"/>
                      </a:schemeClr>
                    </a:solidFill>
                    <a:latin typeface="Aptos" panose="020B0004020202020204" pitchFamily="34" charset="0"/>
                  </a:rPr>
                  <a:t> the </a:t>
                </a:r>
                <a:r>
                  <a:rPr lang="fr-FR" sz="1600" dirty="0" err="1">
                    <a:solidFill>
                      <a:schemeClr val="bg1">
                        <a:lumMod val="95000"/>
                      </a:schemeClr>
                    </a:solidFill>
                    <a:latin typeface="Aptos" panose="020B0004020202020204" pitchFamily="34" charset="0"/>
                  </a:rPr>
                  <a:t>separatrix</a:t>
                </a:r>
                <a:endParaRPr lang="fr-FR" sz="1600" dirty="0">
                  <a:solidFill>
                    <a:schemeClr val="bg1">
                      <a:lumMod val="95000"/>
                    </a:schemeClr>
                  </a:solidFill>
                  <a:latin typeface="Aptos" panose="020B0004020202020204" pitchFamily="34" charset="0"/>
                </a:endParaRPr>
              </a:p>
              <a:p>
                <a:pPr marL="285750" indent="-285750">
                  <a:buClr>
                    <a:srgbClr val="4C7EBE"/>
                  </a:buClr>
                  <a:buFont typeface="Wingdings" pitchFamily="2" charset="2"/>
                  <a:buChar char="q"/>
                </a:pPr>
                <a:endParaRPr lang="fr-FR" sz="1600" dirty="0">
                  <a:solidFill>
                    <a:schemeClr val="bg1">
                      <a:lumMod val="95000"/>
                    </a:schemeClr>
                  </a:solidFill>
                  <a:latin typeface="Aptos" panose="020B0004020202020204" pitchFamily="34" charset="0"/>
                </a:endParaRPr>
              </a:p>
              <a:p>
                <a:pPr marL="285750" indent="-285750">
                  <a:buClr>
                    <a:srgbClr val="4C7EBE"/>
                  </a:buClr>
                  <a:buFont typeface="Wingdings" pitchFamily="2" charset="2"/>
                  <a:buChar char="q"/>
                </a:pPr>
                <a:r>
                  <a:rPr lang="fr-FR" sz="1600" dirty="0" err="1">
                    <a:solidFill>
                      <a:schemeClr val="bg1">
                        <a:lumMod val="95000"/>
                      </a:schemeClr>
                    </a:solidFill>
                    <a:latin typeface="Aptos" panose="020B0004020202020204" pitchFamily="34" charset="0"/>
                  </a:rPr>
                  <a:t>Further</a:t>
                </a:r>
                <a:r>
                  <a:rPr lang="fr-FR" sz="1600" dirty="0">
                    <a:solidFill>
                      <a:schemeClr val="bg1">
                        <a:lumMod val="95000"/>
                      </a:schemeClr>
                    </a:solidFill>
                    <a:latin typeface="Aptos" panose="020B0004020202020204" pitchFamily="34" charset="0"/>
                  </a:rPr>
                  <a:t> </a:t>
                </a:r>
                <a:r>
                  <a:rPr lang="fr-FR" sz="1600" dirty="0" err="1">
                    <a:solidFill>
                      <a:schemeClr val="bg1">
                        <a:lumMod val="95000"/>
                      </a:schemeClr>
                    </a:solidFill>
                    <a:latin typeface="Aptos" panose="020B0004020202020204" pitchFamily="34" charset="0"/>
                  </a:rPr>
                  <a:t>detachment</a:t>
                </a:r>
                <a:r>
                  <a:rPr lang="fr-FR" sz="1600" dirty="0">
                    <a:solidFill>
                      <a:schemeClr val="bg1">
                        <a:lumMod val="95000"/>
                      </a:schemeClr>
                    </a:solidFill>
                    <a:latin typeface="Aptos" panose="020B0004020202020204" pitchFamily="34" charset="0"/>
                  </a:rPr>
                  <a:t> →neutral and </a:t>
                </a:r>
                <a:r>
                  <a:rPr lang="fr-FR" sz="1600" dirty="0" err="1">
                    <a:solidFill>
                      <a:schemeClr val="bg1">
                        <a:lumMod val="95000"/>
                      </a:schemeClr>
                    </a:solidFill>
                    <a:latin typeface="Aptos" panose="020B0004020202020204" pitchFamily="34" charset="0"/>
                  </a:rPr>
                  <a:t>impurity</a:t>
                </a:r>
                <a:r>
                  <a:rPr lang="fr-FR" sz="1600" dirty="0">
                    <a:solidFill>
                      <a:schemeClr val="bg1">
                        <a:lumMod val="95000"/>
                      </a:schemeClr>
                    </a:solidFill>
                    <a:latin typeface="Aptos" panose="020B0004020202020204" pitchFamily="34" charset="0"/>
                  </a:rPr>
                  <a:t> </a:t>
                </a:r>
                <a:r>
                  <a:rPr lang="fr-FR" sz="1600" dirty="0" err="1">
                    <a:solidFill>
                      <a:schemeClr val="bg1">
                        <a:lumMod val="95000"/>
                      </a:schemeClr>
                    </a:solidFill>
                    <a:latin typeface="Aptos" panose="020B0004020202020204" pitchFamily="34" charset="0"/>
                  </a:rPr>
                  <a:t>penetration</a:t>
                </a:r>
                <a:r>
                  <a:rPr lang="fr-FR" sz="1600" dirty="0">
                    <a:solidFill>
                      <a:schemeClr val="bg1">
                        <a:lumMod val="95000"/>
                      </a:schemeClr>
                    </a:solidFill>
                    <a:latin typeface="Aptos" panose="020B0004020202020204" pitchFamily="34" charset="0"/>
                  </a:rPr>
                  <a:t> cool the PFR  + LFS </a:t>
                </a:r>
                <a:r>
                  <a:rPr lang="fr-FR" sz="1600" dirty="0" err="1">
                    <a:solidFill>
                      <a:schemeClr val="bg1">
                        <a:lumMod val="95000"/>
                      </a:schemeClr>
                    </a:solidFill>
                    <a:latin typeface="Aptos" panose="020B0004020202020204" pitchFamily="34" charset="0"/>
                  </a:rPr>
                  <a:t>below</a:t>
                </a:r>
                <a:r>
                  <a:rPr lang="fr-FR" sz="1600" dirty="0">
                    <a:solidFill>
                      <a:schemeClr val="bg1">
                        <a:lumMod val="95000"/>
                      </a:schemeClr>
                    </a:solidFill>
                    <a:latin typeface="Aptos" panose="020B0004020202020204" pitchFamily="34" charset="0"/>
                  </a:rPr>
                  <a:t> the X-point</a:t>
                </a:r>
              </a:p>
              <a:p>
                <a:pPr marL="285750" indent="-285750">
                  <a:buClr>
                    <a:srgbClr val="4C7EBE"/>
                  </a:buClr>
                  <a:buFont typeface="Wingdings" pitchFamily="2" charset="2"/>
                  <a:buChar char="q"/>
                </a:pPr>
                <a:endParaRPr lang="fr-FR" sz="1600" dirty="0">
                  <a:solidFill>
                    <a:schemeClr val="bg1">
                      <a:lumMod val="95000"/>
                    </a:schemeClr>
                  </a:solidFill>
                  <a:latin typeface="Aptos" panose="020B0004020202020204" pitchFamily="34" charset="0"/>
                </a:endParaRPr>
              </a:p>
              <a:p>
                <a:pPr marL="285750" indent="-285750">
                  <a:buClr>
                    <a:srgbClr val="4C7EBE"/>
                  </a:buClr>
                  <a:buFont typeface="Wingdings" pitchFamily="2" charset="2"/>
                  <a:buChar char="q"/>
                </a:pPr>
                <a:r>
                  <a:rPr lang="fr-FR" sz="1600" dirty="0">
                    <a:solidFill>
                      <a:schemeClr val="bg1">
                        <a:lumMod val="95000"/>
                      </a:schemeClr>
                    </a:solidFill>
                    <a:latin typeface="Aptos" panose="020B0004020202020204" pitchFamily="34" charset="0"/>
                  </a:rPr>
                  <a:t>All </a:t>
                </a:r>
                <a:r>
                  <a:rPr lang="fr-FR" sz="1600" dirty="0" err="1">
                    <a:solidFill>
                      <a:schemeClr val="bg1">
                        <a:lumMod val="95000"/>
                      </a:schemeClr>
                    </a:solidFill>
                    <a:latin typeface="Aptos" panose="020B0004020202020204" pitchFamily="34" charset="0"/>
                  </a:rPr>
                  <a:t>regions</a:t>
                </a:r>
                <a:r>
                  <a:rPr lang="fr-FR" sz="1600" dirty="0">
                    <a:solidFill>
                      <a:schemeClr val="bg1">
                        <a:lumMod val="95000"/>
                      </a:schemeClr>
                    </a:solidFill>
                    <a:latin typeface="Aptos" panose="020B0004020202020204" pitchFamily="34" charset="0"/>
                  </a:rPr>
                  <a:t> </a:t>
                </a:r>
                <a:r>
                  <a:rPr lang="fr-FR" sz="1600" dirty="0" err="1">
                    <a:solidFill>
                      <a:schemeClr val="bg1">
                        <a:lumMod val="95000"/>
                      </a:schemeClr>
                    </a:solidFill>
                    <a:latin typeface="Aptos" panose="020B0004020202020204" pitchFamily="34" charset="0"/>
                  </a:rPr>
                  <a:t>beside</a:t>
                </a:r>
                <a:r>
                  <a:rPr lang="fr-FR" sz="1600" dirty="0">
                    <a:solidFill>
                      <a:schemeClr val="bg1">
                        <a:lumMod val="95000"/>
                      </a:schemeClr>
                    </a:solidFill>
                    <a:latin typeface="Aptos" panose="020B0004020202020204" pitchFamily="34" charset="0"/>
                  </a:rPr>
                  <a:t> X-point cool down </a:t>
                </a:r>
                <a:r>
                  <a:rPr lang="fr-FR" sz="1600" dirty="0" err="1">
                    <a:solidFill>
                      <a:schemeClr val="bg1">
                        <a:lumMod val="95000"/>
                      </a:schemeClr>
                    </a:solidFill>
                    <a:latin typeface="Aptos" panose="020B0004020202020204" pitchFamily="34" charset="0"/>
                  </a:rPr>
                  <a:t>progressively</a:t>
                </a:r>
                <a:endParaRPr lang="fr-FR" sz="1600" dirty="0">
                  <a:solidFill>
                    <a:schemeClr val="bg1">
                      <a:lumMod val="95000"/>
                    </a:schemeClr>
                  </a:solidFill>
                  <a:latin typeface="Aptos" panose="020B0004020202020204" pitchFamily="34" charset="0"/>
                </a:endParaRPr>
              </a:p>
            </p:txBody>
          </p:sp>
        </mc:Choice>
        <mc:Fallback xmlns="">
          <p:sp>
            <p:nvSpPr>
              <p:cNvPr id="14" name="ZoneTexte 13">
                <a:extLst>
                  <a:ext uri="{FF2B5EF4-FFF2-40B4-BE49-F238E27FC236}">
                    <a16:creationId xmlns:a16="http://schemas.microsoft.com/office/drawing/2014/main" id="{5B9A98C6-40BE-38ED-E4D8-C9999FD2EFFB}"/>
                  </a:ext>
                </a:extLst>
              </p:cNvPr>
              <p:cNvSpPr txBox="1">
                <a:spLocks noRot="1" noChangeAspect="1" noMove="1" noResize="1" noEditPoints="1" noAdjustHandles="1" noChangeArrowheads="1" noChangeShapeType="1" noTextEdit="1"/>
              </p:cNvSpPr>
              <p:nvPr/>
            </p:nvSpPr>
            <p:spPr>
              <a:xfrm>
                <a:off x="6248768" y="831232"/>
                <a:ext cx="5751888" cy="1569660"/>
              </a:xfrm>
              <a:prstGeom prst="rect">
                <a:avLst/>
              </a:prstGeom>
              <a:blipFill>
                <a:blip r:embed="rId3"/>
                <a:stretch>
                  <a:fillRect l="-441" t="-1600" b="-3200"/>
                </a:stretch>
              </a:blipFill>
            </p:spPr>
            <p:txBody>
              <a:bodyPr/>
              <a:lstStyle/>
              <a:p>
                <a:r>
                  <a:rPr lang="fr-FR">
                    <a:noFill/>
                  </a:rPr>
                  <a:t> </a:t>
                </a:r>
              </a:p>
            </p:txBody>
          </p:sp>
        </mc:Fallback>
      </mc:AlternateContent>
      <p:sp>
        <p:nvSpPr>
          <p:cNvPr id="2" name="ZoneTexte 1">
            <a:extLst>
              <a:ext uri="{FF2B5EF4-FFF2-40B4-BE49-F238E27FC236}">
                <a16:creationId xmlns:a16="http://schemas.microsoft.com/office/drawing/2014/main" id="{68CD8746-9B99-CB60-C6C8-440070EC119D}"/>
              </a:ext>
            </a:extLst>
          </p:cNvPr>
          <p:cNvSpPr txBox="1"/>
          <p:nvPr/>
        </p:nvSpPr>
        <p:spPr>
          <a:xfrm>
            <a:off x="777723" y="4910529"/>
            <a:ext cx="4703577" cy="286680"/>
          </a:xfrm>
          <a:prstGeom prst="rect">
            <a:avLst/>
          </a:prstGeom>
          <a:noFill/>
        </p:spPr>
        <p:txBody>
          <a:bodyPr wrap="square">
            <a:spAutoFit/>
          </a:bodyPr>
          <a:lstStyle/>
          <a:p>
            <a:r>
              <a:rPr lang="fr-FR" sz="1200" i="1" dirty="0">
                <a:latin typeface="Aptos" panose="020B0004020202020204" pitchFamily="34" charset="0"/>
              </a:rPr>
              <a:t>Time </a:t>
            </a:r>
            <a:r>
              <a:rPr lang="fr-FR" sz="1200" i="1" dirty="0" err="1">
                <a:latin typeface="Aptos" panose="020B0004020202020204" pitchFamily="34" charset="0"/>
              </a:rPr>
              <a:t>evolution</a:t>
            </a:r>
            <a:r>
              <a:rPr lang="fr-FR" sz="1200" i="1" dirty="0">
                <a:latin typeface="Aptos" panose="020B0004020202020204" pitchFamily="34" charset="0"/>
              </a:rPr>
              <a:t> of the </a:t>
            </a:r>
            <a:r>
              <a:rPr lang="fr-FR" sz="1200" i="1" dirty="0" err="1">
                <a:latin typeface="Aptos" panose="020B0004020202020204" pitchFamily="34" charset="0"/>
              </a:rPr>
              <a:t>terms</a:t>
            </a:r>
            <a:r>
              <a:rPr lang="fr-FR" sz="1200" i="1" dirty="0">
                <a:latin typeface="Aptos" panose="020B0004020202020204" pitchFamily="34" charset="0"/>
              </a:rPr>
              <a:t> in Eq. (1) at points </a:t>
            </a:r>
            <a:r>
              <a:rPr lang="fr-FR" sz="1200" i="1" dirty="0" err="1">
                <a:latin typeface="Aptos" panose="020B0004020202020204" pitchFamily="34" charset="0"/>
              </a:rPr>
              <a:t>beside</a:t>
            </a:r>
            <a:r>
              <a:rPr lang="fr-FR" sz="1200" i="1" dirty="0">
                <a:latin typeface="Aptos" panose="020B0004020202020204" pitchFamily="34" charset="0"/>
              </a:rPr>
              <a:t> the X-point.</a:t>
            </a:r>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85972B13-F7DD-12FE-D642-7B1BE1613857}"/>
                  </a:ext>
                </a:extLst>
              </p:cNvPr>
              <p:cNvSpPr txBox="1"/>
              <p:nvPr/>
            </p:nvSpPr>
            <p:spPr>
              <a:xfrm>
                <a:off x="6258544" y="3539151"/>
                <a:ext cx="5751887" cy="1082476"/>
              </a:xfrm>
              <a:prstGeom prst="rect">
                <a:avLst/>
              </a:prstGeom>
              <a:noFill/>
            </p:spPr>
            <p:txBody>
              <a:bodyPr wrap="square">
                <a:spAutoFit/>
              </a:bodyPr>
              <a:lstStyle/>
              <a:p>
                <a:pPr>
                  <a:buClr>
                    <a:srgbClr val="4C7EBE"/>
                  </a:buClr>
                </a:pPr>
                <a:endParaRPr lang="fr-FR" sz="1600" dirty="0">
                  <a:latin typeface="Aptos" panose="020B0004020202020204" pitchFamily="34" charset="0"/>
                </a:endParaRPr>
              </a:p>
              <a:p>
                <a:pPr marL="285750" indent="-285750">
                  <a:buClr>
                    <a:srgbClr val="4C7EBE"/>
                  </a:buClr>
                  <a:buFont typeface="Wingdings" pitchFamily="2" charset="2"/>
                  <a:buChar char="q"/>
                </a:pPr>
                <a:r>
                  <a:rPr lang="fr-FR" sz="1600" dirty="0" err="1">
                    <a:latin typeface="Aptos" panose="020B0004020202020204" pitchFamily="34" charset="0"/>
                  </a:rPr>
                  <a:t>Mainly</a:t>
                </a:r>
                <a:r>
                  <a:rPr lang="fr-FR" sz="1600" dirty="0">
                    <a:latin typeface="Aptos" panose="020B0004020202020204" pitchFamily="34" charset="0"/>
                  </a:rPr>
                  <a:t> </a:t>
                </a:r>
                <a:r>
                  <a:rPr lang="fr-FR" sz="1600" dirty="0" err="1">
                    <a:latin typeface="Aptos" panose="020B0004020202020204" pitchFamily="34" charset="0"/>
                  </a:rPr>
                  <a:t>driven</a:t>
                </a:r>
                <a:r>
                  <a:rPr lang="fr-FR" sz="1600" dirty="0">
                    <a:latin typeface="Aptos" panose="020B0004020202020204" pitchFamily="34" charset="0"/>
                  </a:rPr>
                  <a:t> by an </a:t>
                </a:r>
                <a:r>
                  <a:rPr lang="fr-FR" sz="1600" dirty="0" err="1">
                    <a:latin typeface="Aptos" panose="020B0004020202020204" pitchFamily="34" charset="0"/>
                  </a:rPr>
                  <a:t>increase</a:t>
                </a:r>
                <a:r>
                  <a:rPr lang="fr-FR" sz="1600" dirty="0">
                    <a:latin typeface="Aptos" panose="020B0004020202020204" pitchFamily="34" charset="0"/>
                  </a:rPr>
                  <a:t> of </a:t>
                </a:r>
                <a14:m>
                  <m:oMath xmlns:m="http://schemas.openxmlformats.org/officeDocument/2006/math">
                    <m:r>
                      <m:rPr>
                        <m:sty m:val="p"/>
                      </m:rPr>
                      <a:rPr lang="fr-FR" sz="1600" i="1" smtClean="0">
                        <a:latin typeface="Cambria Math" panose="02040503050406030204" pitchFamily="18" charset="0"/>
                        <a:ea typeface="Cambria Math" panose="02040503050406030204" pitchFamily="18" charset="0"/>
                      </a:rPr>
                      <m:t>∇</m:t>
                    </m:r>
                    <m:r>
                      <a:rPr lang="fr-FR" sz="1600" b="0" i="1" smtClean="0">
                        <a:latin typeface="Cambria Math" panose="02040503050406030204" pitchFamily="18" charset="0"/>
                        <a:ea typeface="Cambria Math" panose="02040503050406030204" pitchFamily="18" charset="0"/>
                      </a:rPr>
                      <m:t>.(0.71</m:t>
                    </m:r>
                    <m:sSub>
                      <m:sSubPr>
                        <m:ctrlPr>
                          <a:rPr lang="fr-FR" sz="1600" b="0" i="1" smtClean="0">
                            <a:latin typeface="Cambria Math" panose="02040503050406030204" pitchFamily="18" charset="0"/>
                            <a:ea typeface="Cambria Math" panose="02040503050406030204" pitchFamily="18" charset="0"/>
                          </a:rPr>
                        </m:ctrlPr>
                      </m:sSubPr>
                      <m:e>
                        <m:r>
                          <m:rPr>
                            <m:sty m:val="p"/>
                          </m:rPr>
                          <a:rPr lang="fr-FR" sz="1600" b="0" i="1" smtClean="0">
                            <a:latin typeface="Cambria Math" panose="02040503050406030204" pitchFamily="18" charset="0"/>
                            <a:ea typeface="Cambria Math" panose="02040503050406030204" pitchFamily="18" charset="0"/>
                          </a:rPr>
                          <m:t>∇</m:t>
                        </m:r>
                      </m:e>
                      <m:sub>
                        <m:r>
                          <a:rPr lang="fr-FR" sz="1600" b="0" i="1" smtClean="0">
                            <a:latin typeface="Cambria Math" panose="02040503050406030204" pitchFamily="18" charset="0"/>
                            <a:ea typeface="Cambria Math" panose="02040503050406030204" pitchFamily="18" charset="0"/>
                          </a:rPr>
                          <m:t>∥</m:t>
                        </m:r>
                      </m:sub>
                    </m:sSub>
                    <m:sSub>
                      <m:sSubPr>
                        <m:ctrlPr>
                          <a:rPr lang="fr-FR" sz="1600" b="0" i="1" smtClean="0">
                            <a:latin typeface="Cambria Math" panose="02040503050406030204" pitchFamily="18" charset="0"/>
                            <a:ea typeface="Cambria Math" panose="02040503050406030204" pitchFamily="18" charset="0"/>
                          </a:rPr>
                        </m:ctrlPr>
                      </m:sSubPr>
                      <m:e>
                        <m:r>
                          <a:rPr lang="fr-FR" sz="1600" b="0" i="1" smtClean="0">
                            <a:latin typeface="Cambria Math" panose="02040503050406030204" pitchFamily="18" charset="0"/>
                            <a:ea typeface="Cambria Math" panose="02040503050406030204" pitchFamily="18" charset="0"/>
                          </a:rPr>
                          <m:t>𝑇</m:t>
                        </m:r>
                      </m:e>
                      <m:sub>
                        <m:r>
                          <a:rPr lang="fr-FR" sz="1600" b="0" i="1" smtClean="0">
                            <a:latin typeface="Cambria Math" panose="02040503050406030204" pitchFamily="18" charset="0"/>
                            <a:ea typeface="Cambria Math" panose="02040503050406030204" pitchFamily="18" charset="0"/>
                          </a:rPr>
                          <m:t>𝑒</m:t>
                        </m:r>
                      </m:sub>
                    </m:sSub>
                    <m:r>
                      <a:rPr lang="fr-FR" sz="1600" b="0" i="1" smtClean="0">
                        <a:latin typeface="Cambria Math" panose="02040503050406030204" pitchFamily="18" charset="0"/>
                        <a:ea typeface="Cambria Math" panose="02040503050406030204" pitchFamily="18" charset="0"/>
                      </a:rPr>
                      <m:t>/</m:t>
                    </m:r>
                    <m:r>
                      <a:rPr lang="fr-FR" sz="1600" b="0" i="1" smtClean="0">
                        <a:latin typeface="Cambria Math" panose="02040503050406030204" pitchFamily="18" charset="0"/>
                        <a:ea typeface="Cambria Math" panose="02040503050406030204" pitchFamily="18" charset="0"/>
                      </a:rPr>
                      <m:t>𝑒</m:t>
                    </m:r>
                  </m:oMath>
                </a14:m>
                <a:r>
                  <a:rPr lang="fr-FR" sz="1600" dirty="0">
                    <a:latin typeface="Aptos" panose="020B0004020202020204" pitchFamily="34" charset="0"/>
                  </a:rPr>
                  <a:t>) (          </a:t>
                </a:r>
                <a:r>
                  <a:rPr lang="fr-FR" sz="1600" dirty="0"/>
                  <a:t>line)</a:t>
                </a:r>
                <a:r>
                  <a:rPr lang="fr-FR" sz="1600" dirty="0">
                    <a:latin typeface="Aptos" panose="020B0004020202020204" pitchFamily="34" charset="0"/>
                  </a:rPr>
                  <a:t> </a:t>
                </a:r>
                <a:r>
                  <a:rPr lang="fr-FR" sz="1600" dirty="0" err="1">
                    <a:latin typeface="Aptos" panose="020B0004020202020204" pitchFamily="34" charset="0"/>
                  </a:rPr>
                  <a:t>corresponding</a:t>
                </a:r>
                <a:r>
                  <a:rPr lang="fr-FR" sz="1600" dirty="0">
                    <a:latin typeface="Aptos" panose="020B0004020202020204" pitchFamily="34" charset="0"/>
                  </a:rPr>
                  <a:t> to the formation of a </a:t>
                </a:r>
                <a:r>
                  <a:rPr lang="fr-FR" sz="1600" dirty="0" err="1">
                    <a:latin typeface="Aptos" panose="020B0004020202020204" pitchFamily="34" charset="0"/>
                  </a:rPr>
                  <a:t>temperature</a:t>
                </a:r>
                <a:r>
                  <a:rPr lang="fr-FR" sz="1600" dirty="0">
                    <a:latin typeface="Aptos" panose="020B0004020202020204" pitchFamily="34" charset="0"/>
                  </a:rPr>
                  <a:t> </a:t>
                </a:r>
                <a:r>
                  <a:rPr lang="fr-FR" sz="1600" dirty="0" err="1">
                    <a:latin typeface="Aptos" panose="020B0004020202020204" pitchFamily="34" charset="0"/>
                  </a:rPr>
                  <a:t>well</a:t>
                </a:r>
                <a:r>
                  <a:rPr lang="fr-FR" sz="1600" dirty="0">
                    <a:latin typeface="Aptos" panose="020B0004020202020204" pitchFamily="34" charset="0"/>
                  </a:rPr>
                  <a:t>, </a:t>
                </a:r>
                <a:r>
                  <a:rPr lang="fr-FR" sz="1600" dirty="0" err="1">
                    <a:latin typeface="Aptos" panose="020B0004020202020204" pitchFamily="34" charset="0"/>
                  </a:rPr>
                  <a:t>which</a:t>
                </a:r>
                <a:r>
                  <a:rPr lang="fr-FR" sz="1600" dirty="0">
                    <a:latin typeface="Aptos" panose="020B0004020202020204" pitchFamily="34" charset="0"/>
                  </a:rPr>
                  <a:t> </a:t>
                </a:r>
                <a:r>
                  <a:rPr lang="fr-FR" sz="1600" dirty="0" err="1">
                    <a:latin typeface="Aptos" panose="020B0004020202020204" pitchFamily="34" charset="0"/>
                  </a:rPr>
                  <a:t>indicates</a:t>
                </a:r>
                <a:r>
                  <a:rPr lang="fr-FR" sz="1600" dirty="0">
                    <a:latin typeface="Aptos" panose="020B0004020202020204" pitchFamily="34" charset="0"/>
                  </a:rPr>
                  <a:t> </a:t>
                </a:r>
                <a:r>
                  <a:rPr lang="fr-FR" sz="1600" dirty="0" err="1">
                    <a:latin typeface="Aptos" panose="020B0004020202020204" pitchFamily="34" charset="0"/>
                  </a:rPr>
                  <a:t>that</a:t>
                </a:r>
                <a:r>
                  <a:rPr lang="fr-FR" sz="1600" dirty="0">
                    <a:latin typeface="Aptos" panose="020B0004020202020204" pitchFamily="34" charset="0"/>
                  </a:rPr>
                  <a:t> </a:t>
                </a:r>
                <a:r>
                  <a:rPr lang="fr-FR" sz="1600" dirty="0" err="1">
                    <a:latin typeface="Aptos" panose="020B0004020202020204" pitchFamily="34" charset="0"/>
                  </a:rPr>
                  <a:t>strong</a:t>
                </a:r>
                <a:r>
                  <a:rPr lang="fr-FR" sz="1600" dirty="0">
                    <a:latin typeface="Aptos" panose="020B0004020202020204" pitchFamily="34" charset="0"/>
                  </a:rPr>
                  <a:t> local </a:t>
                </a:r>
                <a:r>
                  <a:rPr lang="fr-FR" sz="1600" dirty="0" err="1">
                    <a:latin typeface="Aptos" panose="020B0004020202020204" pitchFamily="34" charset="0"/>
                  </a:rPr>
                  <a:t>cooling</a:t>
                </a:r>
                <a:r>
                  <a:rPr lang="fr-FR" sz="1600" dirty="0">
                    <a:latin typeface="Aptos" panose="020B0004020202020204" pitchFamily="34" charset="0"/>
                  </a:rPr>
                  <a:t> </a:t>
                </a:r>
                <a:r>
                  <a:rPr lang="fr-FR" sz="1600" dirty="0" err="1">
                    <a:latin typeface="Aptos" panose="020B0004020202020204" pitchFamily="34" charset="0"/>
                  </a:rPr>
                  <a:t>takes</a:t>
                </a:r>
                <a:r>
                  <a:rPr lang="fr-FR" sz="1600" dirty="0">
                    <a:latin typeface="Aptos" panose="020B0004020202020204" pitchFamily="34" charset="0"/>
                  </a:rPr>
                  <a:t> place.</a:t>
                </a:r>
              </a:p>
            </p:txBody>
          </p:sp>
        </mc:Choice>
        <mc:Fallback xmlns="">
          <p:sp>
            <p:nvSpPr>
              <p:cNvPr id="5" name="ZoneTexte 4">
                <a:extLst>
                  <a:ext uri="{FF2B5EF4-FFF2-40B4-BE49-F238E27FC236}">
                    <a16:creationId xmlns:a16="http://schemas.microsoft.com/office/drawing/2014/main" id="{85972B13-F7DD-12FE-D642-7B1BE1613857}"/>
                  </a:ext>
                </a:extLst>
              </p:cNvPr>
              <p:cNvSpPr txBox="1">
                <a:spLocks noRot="1" noChangeAspect="1" noMove="1" noResize="1" noEditPoints="1" noAdjustHandles="1" noChangeArrowheads="1" noChangeShapeType="1" noTextEdit="1"/>
              </p:cNvSpPr>
              <p:nvPr/>
            </p:nvSpPr>
            <p:spPr>
              <a:xfrm>
                <a:off x="6258544" y="3539151"/>
                <a:ext cx="5751887" cy="1082476"/>
              </a:xfrm>
              <a:prstGeom prst="rect">
                <a:avLst/>
              </a:prstGeom>
              <a:blipFill>
                <a:blip r:embed="rId5"/>
                <a:stretch>
                  <a:fillRect l="-441" b="-6977"/>
                </a:stretch>
              </a:blipFill>
            </p:spPr>
            <p:txBody>
              <a:bodyPr/>
              <a:lstStyle/>
              <a:p>
                <a:r>
                  <a:rPr lang="fr-FR">
                    <a:noFill/>
                  </a:rPr>
                  <a:t> </a:t>
                </a:r>
              </a:p>
            </p:txBody>
          </p:sp>
        </mc:Fallback>
      </mc:AlternateContent>
      <p:sp>
        <p:nvSpPr>
          <p:cNvPr id="8" name="ZoneTexte 7">
            <a:extLst>
              <a:ext uri="{FF2B5EF4-FFF2-40B4-BE49-F238E27FC236}">
                <a16:creationId xmlns:a16="http://schemas.microsoft.com/office/drawing/2014/main" id="{DA97853A-43E0-705E-B339-DBC9CDE57B73}"/>
              </a:ext>
            </a:extLst>
          </p:cNvPr>
          <p:cNvSpPr txBox="1"/>
          <p:nvPr/>
        </p:nvSpPr>
        <p:spPr>
          <a:xfrm>
            <a:off x="7760440" y="5517231"/>
            <a:ext cx="4273504" cy="243866"/>
          </a:xfrm>
          <a:prstGeom prst="rect">
            <a:avLst/>
          </a:prstGeom>
          <a:noFill/>
        </p:spPr>
        <p:txBody>
          <a:bodyPr wrap="square">
            <a:spAutoFit/>
          </a:bodyPr>
          <a:lstStyle/>
          <a:p>
            <a:pPr>
              <a:buClr>
                <a:srgbClr val="4C7EBE"/>
              </a:buClr>
            </a:pPr>
            <a:r>
              <a:rPr lang="fr-FR" sz="1200" dirty="0">
                <a:latin typeface="Aptos" panose="020B0004020202020204" pitchFamily="34" charset="0"/>
              </a:rPr>
              <a:t>In the quasi-neutral </a:t>
            </a:r>
            <a:r>
              <a:rPr lang="fr-FR" sz="1200" dirty="0" err="1">
                <a:latin typeface="Aptos" panose="020B0004020202020204" pitchFamily="34" charset="0"/>
              </a:rPr>
              <a:t>limit</a:t>
            </a:r>
            <a:r>
              <a:rPr lang="fr-FR" sz="1200" dirty="0">
                <a:latin typeface="Aptos" panose="020B0004020202020204" pitchFamily="34" charset="0"/>
              </a:rPr>
              <a:t>, the </a:t>
            </a:r>
            <a:r>
              <a:rPr lang="fr-FR" sz="1200" dirty="0" err="1">
                <a:latin typeface="Aptos" panose="020B0004020202020204" pitchFamily="34" charset="0"/>
              </a:rPr>
              <a:t>overall</a:t>
            </a:r>
            <a:r>
              <a:rPr lang="fr-FR" sz="1200" dirty="0">
                <a:latin typeface="Aptos" panose="020B0004020202020204" pitchFamily="34" charset="0"/>
              </a:rPr>
              <a:t> charge balance leads to</a:t>
            </a:r>
          </a:p>
        </p:txBody>
      </p:sp>
      <p:sp>
        <p:nvSpPr>
          <p:cNvPr id="11" name="ZoneTexte 10">
            <a:extLst>
              <a:ext uri="{FF2B5EF4-FFF2-40B4-BE49-F238E27FC236}">
                <a16:creationId xmlns:a16="http://schemas.microsoft.com/office/drawing/2014/main" id="{F4AF090B-FDB3-82A4-A04F-5946AEE19172}"/>
              </a:ext>
            </a:extLst>
          </p:cNvPr>
          <p:cNvSpPr txBox="1"/>
          <p:nvPr/>
        </p:nvSpPr>
        <p:spPr>
          <a:xfrm>
            <a:off x="6240016" y="2598003"/>
            <a:ext cx="5751888" cy="830997"/>
          </a:xfrm>
          <a:prstGeom prst="rect">
            <a:avLst/>
          </a:prstGeom>
          <a:noFill/>
        </p:spPr>
        <p:txBody>
          <a:bodyPr wrap="square">
            <a:spAutoFit/>
          </a:bodyPr>
          <a:lstStyle/>
          <a:p>
            <a:pPr>
              <a:buClr>
                <a:srgbClr val="4C7EBE"/>
              </a:buClr>
            </a:pPr>
            <a:endParaRPr lang="fr-FR" sz="1600" dirty="0">
              <a:latin typeface="Aptos" panose="020B0004020202020204" pitchFamily="34" charset="0"/>
            </a:endParaRPr>
          </a:p>
          <a:p>
            <a:pPr marL="285750" indent="-285750">
              <a:buClr>
                <a:srgbClr val="4C7EBE"/>
              </a:buClr>
              <a:buFont typeface="Wingdings" pitchFamily="2" charset="2"/>
              <a:buChar char="q"/>
            </a:pPr>
            <a:r>
              <a:rPr lang="fr-FR" sz="1600" dirty="0">
                <a:latin typeface="Aptos" panose="020B0004020202020204" pitchFamily="34" charset="0"/>
              </a:rPr>
              <a:t>Occurrence at successive times of </a:t>
            </a:r>
            <a:r>
              <a:rPr lang="fr-FR" sz="1600" dirty="0" err="1">
                <a:latin typeface="Aptos" panose="020B0004020202020204" pitchFamily="34" charset="0"/>
              </a:rPr>
              <a:t>potential</a:t>
            </a:r>
            <a:r>
              <a:rPr lang="fr-FR" sz="1600" dirty="0">
                <a:latin typeface="Aptos" panose="020B0004020202020204" pitchFamily="34" charset="0"/>
              </a:rPr>
              <a:t> </a:t>
            </a:r>
            <a:r>
              <a:rPr lang="fr-FR" sz="1600" dirty="0" err="1">
                <a:latin typeface="Aptos" panose="020B0004020202020204" pitchFamily="34" charset="0"/>
              </a:rPr>
              <a:t>wells</a:t>
            </a:r>
            <a:r>
              <a:rPr lang="fr-FR" sz="1600" dirty="0">
                <a:latin typeface="Aptos" panose="020B0004020202020204" pitchFamily="34" charset="0"/>
              </a:rPr>
              <a:t> </a:t>
            </a:r>
            <a:r>
              <a:rPr lang="fr-FR" sz="1600" dirty="0" err="1">
                <a:latin typeface="Aptos" panose="020B0004020202020204" pitchFamily="34" charset="0"/>
              </a:rPr>
              <a:t>beside</a:t>
            </a:r>
            <a:r>
              <a:rPr lang="fr-FR" sz="1600" dirty="0">
                <a:latin typeface="Aptos" panose="020B0004020202020204" pitchFamily="34" charset="0"/>
              </a:rPr>
              <a:t> X-point </a:t>
            </a:r>
            <a:r>
              <a:rPr lang="fr-FR" sz="1600" dirty="0" err="1">
                <a:latin typeface="Aptos" panose="020B0004020202020204" pitchFamily="34" charset="0"/>
              </a:rPr>
              <a:t>characterized</a:t>
            </a:r>
            <a:r>
              <a:rPr lang="fr-FR" sz="1600" dirty="0">
                <a:latin typeface="Aptos" panose="020B0004020202020204" pitchFamily="34" charset="0"/>
              </a:rPr>
              <a:t> by ∇·(∇</a:t>
            </a:r>
            <a:r>
              <a:rPr lang="fr-FR" sz="1600" baseline="-25000" dirty="0">
                <a:latin typeface="Aptos" panose="020B0004020202020204" pitchFamily="34" charset="0"/>
              </a:rPr>
              <a:t>∥</a:t>
            </a:r>
            <a:r>
              <a:rPr lang="el-GR" sz="1600" dirty="0">
                <a:latin typeface="Aptos" panose="020B0004020202020204" pitchFamily="34" charset="0"/>
              </a:rPr>
              <a:t> </a:t>
            </a:r>
            <a:r>
              <a:rPr lang="fr-FR" sz="1600" dirty="0">
                <a:latin typeface="Symbol" pitchFamily="2" charset="2"/>
              </a:rPr>
              <a:t>f</a:t>
            </a:r>
            <a:r>
              <a:rPr lang="el-GR" sz="1600" dirty="0">
                <a:latin typeface="Aptos" panose="020B0004020202020204" pitchFamily="34" charset="0"/>
              </a:rPr>
              <a:t>) &gt; 0</a:t>
            </a:r>
            <a:r>
              <a:rPr lang="el-GR" sz="1600" dirty="0"/>
              <a:t> </a:t>
            </a:r>
            <a:r>
              <a:rPr lang="fr-FR" sz="1600" dirty="0"/>
              <a:t>              </a:t>
            </a:r>
            <a:r>
              <a:rPr lang="fr-FR" sz="1600" dirty="0" err="1"/>
              <a:t>lines</a:t>
            </a:r>
            <a:r>
              <a:rPr lang="fr-FR" sz="1600" dirty="0"/>
              <a:t>            </a:t>
            </a:r>
            <a:endParaRPr lang="fr-FR" sz="1600" dirty="0">
              <a:latin typeface="Aptos" panose="020B0004020202020204" pitchFamily="34" charset="0"/>
            </a:endParaRPr>
          </a:p>
        </p:txBody>
      </p:sp>
      <p:cxnSp>
        <p:nvCxnSpPr>
          <p:cNvPr id="35" name="Connecteur droit 34">
            <a:extLst>
              <a:ext uri="{FF2B5EF4-FFF2-40B4-BE49-F238E27FC236}">
                <a16:creationId xmlns:a16="http://schemas.microsoft.com/office/drawing/2014/main" id="{F458293D-FC8A-BB3B-1A3B-A0F90E9F0348}"/>
              </a:ext>
            </a:extLst>
          </p:cNvPr>
          <p:cNvCxnSpPr/>
          <p:nvPr/>
        </p:nvCxnSpPr>
        <p:spPr>
          <a:xfrm>
            <a:off x="9768408" y="3284984"/>
            <a:ext cx="360000" cy="0"/>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CF42CBBC-A0D9-A8B1-3720-C2ADB3171252}"/>
              </a:ext>
            </a:extLst>
          </p:cNvPr>
          <p:cNvCxnSpPr/>
          <p:nvPr/>
        </p:nvCxnSpPr>
        <p:spPr>
          <a:xfrm>
            <a:off x="10776520" y="3933056"/>
            <a:ext cx="360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47" name="ZoneTexte 46">
            <a:extLst>
              <a:ext uri="{FF2B5EF4-FFF2-40B4-BE49-F238E27FC236}">
                <a16:creationId xmlns:a16="http://schemas.microsoft.com/office/drawing/2014/main" id="{E4EB8F8E-16C0-99A2-1317-86AB4C9030B7}"/>
              </a:ext>
            </a:extLst>
          </p:cNvPr>
          <p:cNvSpPr txBox="1"/>
          <p:nvPr/>
        </p:nvSpPr>
        <p:spPr>
          <a:xfrm>
            <a:off x="1602489" y="5929098"/>
            <a:ext cx="2651076" cy="553998"/>
          </a:xfrm>
          <a:prstGeom prst="rect">
            <a:avLst/>
          </a:prstGeom>
          <a:noFill/>
        </p:spPr>
        <p:txBody>
          <a:bodyPr wrap="square" rtlCol="0">
            <a:spAutoFit/>
          </a:bodyPr>
          <a:lstStyle/>
          <a:p>
            <a:r>
              <a:rPr lang="fr-FR" sz="1000" dirty="0">
                <a:latin typeface="Aptos" panose="020B0004020202020204" pitchFamily="34" charset="0"/>
              </a:rPr>
              <a:t>Sketch of the X-point </a:t>
            </a:r>
            <a:r>
              <a:rPr lang="fr-FR" sz="1000" dirty="0" err="1">
                <a:latin typeface="Aptos" panose="020B0004020202020204" pitchFamily="34" charset="0"/>
              </a:rPr>
              <a:t>region</a:t>
            </a:r>
            <a:r>
              <a:rPr lang="fr-FR" sz="1000" dirty="0">
                <a:latin typeface="Aptos" panose="020B0004020202020204" pitchFamily="34" charset="0"/>
              </a:rPr>
              <a:t>. </a:t>
            </a:r>
            <a:r>
              <a:rPr lang="fr-FR" sz="1000" dirty="0" err="1">
                <a:latin typeface="Aptos" panose="020B0004020202020204" pitchFamily="34" charset="0"/>
              </a:rPr>
              <a:t>Potential</a:t>
            </a:r>
            <a:r>
              <a:rPr lang="fr-FR" sz="1000" dirty="0">
                <a:latin typeface="Aptos" panose="020B0004020202020204" pitchFamily="34" charset="0"/>
              </a:rPr>
              <a:t> </a:t>
            </a:r>
            <a:r>
              <a:rPr lang="fr-FR" sz="1000" dirty="0" err="1">
                <a:latin typeface="Aptos" panose="020B0004020202020204" pitchFamily="34" charset="0"/>
              </a:rPr>
              <a:t>wells</a:t>
            </a:r>
            <a:r>
              <a:rPr lang="fr-FR" sz="1000" dirty="0">
                <a:latin typeface="Aptos" panose="020B0004020202020204" pitchFamily="34" charset="0"/>
              </a:rPr>
              <a:t> </a:t>
            </a:r>
            <a:r>
              <a:rPr lang="fr-FR" sz="1000" dirty="0" err="1">
                <a:latin typeface="Aptos" panose="020B0004020202020204" pitchFamily="34" charset="0"/>
              </a:rPr>
              <a:t>occur</a:t>
            </a:r>
            <a:r>
              <a:rPr lang="fr-FR" sz="1000" dirty="0">
                <a:latin typeface="Aptos" panose="020B0004020202020204" pitchFamily="34" charset="0"/>
              </a:rPr>
              <a:t> </a:t>
            </a:r>
            <a:r>
              <a:rPr lang="fr-FR" sz="1000" dirty="0" err="1">
                <a:latin typeface="Aptos" panose="020B0004020202020204" pitchFamily="34" charset="0"/>
              </a:rPr>
              <a:t>successively</a:t>
            </a:r>
            <a:r>
              <a:rPr lang="fr-FR" sz="1000" dirty="0">
                <a:latin typeface="Aptos" panose="020B0004020202020204" pitchFamily="34" charset="0"/>
              </a:rPr>
              <a:t> on time,</a:t>
            </a:r>
          </a:p>
          <a:p>
            <a:r>
              <a:rPr lang="fr-FR" sz="1000" dirty="0">
                <a:latin typeface="Aptos" panose="020B0004020202020204" pitchFamily="34" charset="0"/>
              </a:rPr>
              <a:t> </a:t>
            </a:r>
            <a:r>
              <a:rPr lang="fr-FR" sz="1000" dirty="0" err="1">
                <a:latin typeface="Aptos" panose="020B0004020202020204" pitchFamily="34" charset="0"/>
              </a:rPr>
              <a:t>from</a:t>
            </a:r>
            <a:r>
              <a:rPr lang="fr-FR" sz="1000" dirty="0">
                <a:latin typeface="Aptos" panose="020B0004020202020204" pitchFamily="34" charset="0"/>
              </a:rPr>
              <a:t> 1 to 4</a:t>
            </a:r>
          </a:p>
        </p:txBody>
      </p:sp>
      <p:pic>
        <p:nvPicPr>
          <p:cNvPr id="50" name="Image 49">
            <a:extLst>
              <a:ext uri="{FF2B5EF4-FFF2-40B4-BE49-F238E27FC236}">
                <a16:creationId xmlns:a16="http://schemas.microsoft.com/office/drawing/2014/main" id="{7E9482C7-2627-06F6-1A0E-11D055452890}"/>
              </a:ext>
            </a:extLst>
          </p:cNvPr>
          <p:cNvPicPr>
            <a:picLocks noChangeAspect="1"/>
          </p:cNvPicPr>
          <p:nvPr/>
        </p:nvPicPr>
        <p:blipFill>
          <a:blip r:embed="rId6"/>
          <a:stretch>
            <a:fillRect/>
          </a:stretch>
        </p:blipFill>
        <p:spPr>
          <a:xfrm>
            <a:off x="29202" y="5322664"/>
            <a:ext cx="1576728" cy="1212868"/>
          </a:xfrm>
          <a:prstGeom prst="rect">
            <a:avLst/>
          </a:prstGeom>
        </p:spPr>
      </p:pic>
      <p:pic>
        <p:nvPicPr>
          <p:cNvPr id="52" name="Image 51">
            <a:extLst>
              <a:ext uri="{FF2B5EF4-FFF2-40B4-BE49-F238E27FC236}">
                <a16:creationId xmlns:a16="http://schemas.microsoft.com/office/drawing/2014/main" id="{07EC3D32-56D4-4C23-D3D3-6AB8D75C3AC1}"/>
              </a:ext>
            </a:extLst>
          </p:cNvPr>
          <p:cNvPicPr>
            <a:picLocks noChangeAspect="1"/>
          </p:cNvPicPr>
          <p:nvPr/>
        </p:nvPicPr>
        <p:blipFill>
          <a:blip r:embed="rId7"/>
          <a:stretch>
            <a:fillRect/>
          </a:stretch>
        </p:blipFill>
        <p:spPr>
          <a:xfrm>
            <a:off x="3431704" y="507364"/>
            <a:ext cx="3069344" cy="1974887"/>
          </a:xfrm>
          <a:prstGeom prst="rect">
            <a:avLst/>
          </a:prstGeom>
        </p:spPr>
      </p:pic>
      <p:pic>
        <p:nvPicPr>
          <p:cNvPr id="54" name="Image 53">
            <a:extLst>
              <a:ext uri="{FF2B5EF4-FFF2-40B4-BE49-F238E27FC236}">
                <a16:creationId xmlns:a16="http://schemas.microsoft.com/office/drawing/2014/main" id="{DFE49453-EF65-0F5E-9EDE-46AB4E2AC7AB}"/>
              </a:ext>
            </a:extLst>
          </p:cNvPr>
          <p:cNvPicPr>
            <a:picLocks noChangeAspect="1"/>
          </p:cNvPicPr>
          <p:nvPr/>
        </p:nvPicPr>
        <p:blipFill>
          <a:blip r:embed="rId8"/>
          <a:stretch>
            <a:fillRect/>
          </a:stretch>
        </p:blipFill>
        <p:spPr>
          <a:xfrm>
            <a:off x="298942" y="2768284"/>
            <a:ext cx="3069345" cy="1984321"/>
          </a:xfrm>
          <a:prstGeom prst="rect">
            <a:avLst/>
          </a:prstGeom>
        </p:spPr>
      </p:pic>
      <p:pic>
        <p:nvPicPr>
          <p:cNvPr id="56" name="Image 55">
            <a:extLst>
              <a:ext uri="{FF2B5EF4-FFF2-40B4-BE49-F238E27FC236}">
                <a16:creationId xmlns:a16="http://schemas.microsoft.com/office/drawing/2014/main" id="{41D2535C-3EAA-1B29-1D47-9A9CA62939F2}"/>
              </a:ext>
            </a:extLst>
          </p:cNvPr>
          <p:cNvPicPr>
            <a:picLocks noChangeAspect="1"/>
          </p:cNvPicPr>
          <p:nvPr/>
        </p:nvPicPr>
        <p:blipFill>
          <a:blip r:embed="rId9"/>
          <a:stretch>
            <a:fillRect/>
          </a:stretch>
        </p:blipFill>
        <p:spPr>
          <a:xfrm>
            <a:off x="290351" y="548680"/>
            <a:ext cx="3069345" cy="1984321"/>
          </a:xfrm>
          <a:prstGeom prst="rect">
            <a:avLst/>
          </a:prstGeom>
        </p:spPr>
      </p:pic>
      <p:pic>
        <p:nvPicPr>
          <p:cNvPr id="58" name="Image 57">
            <a:extLst>
              <a:ext uri="{FF2B5EF4-FFF2-40B4-BE49-F238E27FC236}">
                <a16:creationId xmlns:a16="http://schemas.microsoft.com/office/drawing/2014/main" id="{462A51B0-732F-CFB5-74DF-8DD0E3A3F677}"/>
              </a:ext>
            </a:extLst>
          </p:cNvPr>
          <p:cNvPicPr>
            <a:picLocks noChangeAspect="1"/>
          </p:cNvPicPr>
          <p:nvPr/>
        </p:nvPicPr>
        <p:blipFill>
          <a:blip r:embed="rId10"/>
          <a:stretch>
            <a:fillRect/>
          </a:stretch>
        </p:blipFill>
        <p:spPr>
          <a:xfrm>
            <a:off x="3397955" y="2754613"/>
            <a:ext cx="3185958" cy="2011662"/>
          </a:xfrm>
          <a:prstGeom prst="rect">
            <a:avLst/>
          </a:prstGeom>
        </p:spPr>
      </p:pic>
      <p:grpSp>
        <p:nvGrpSpPr>
          <p:cNvPr id="15" name="Groupe 14">
            <a:extLst>
              <a:ext uri="{FF2B5EF4-FFF2-40B4-BE49-F238E27FC236}">
                <a16:creationId xmlns:a16="http://schemas.microsoft.com/office/drawing/2014/main" id="{70EBEFD5-23A8-90B1-3663-02DCFD3735D2}"/>
              </a:ext>
            </a:extLst>
          </p:cNvPr>
          <p:cNvGrpSpPr/>
          <p:nvPr/>
        </p:nvGrpSpPr>
        <p:grpSpPr>
          <a:xfrm>
            <a:off x="47328" y="2276872"/>
            <a:ext cx="383097" cy="370428"/>
            <a:chOff x="623392" y="5468036"/>
            <a:chExt cx="455105" cy="481244"/>
          </a:xfrm>
        </p:grpSpPr>
        <p:sp>
          <p:nvSpPr>
            <p:cNvPr id="12" name="ZoneTexte 11">
              <a:extLst>
                <a:ext uri="{FF2B5EF4-FFF2-40B4-BE49-F238E27FC236}">
                  <a16:creationId xmlns:a16="http://schemas.microsoft.com/office/drawing/2014/main" id="{D3D2F060-12F6-742E-3026-4A0C03B66583}"/>
                </a:ext>
              </a:extLst>
            </p:cNvPr>
            <p:cNvSpPr txBox="1"/>
            <p:nvPr/>
          </p:nvSpPr>
          <p:spPr>
            <a:xfrm>
              <a:off x="695400" y="5517232"/>
              <a:ext cx="305071" cy="339872"/>
            </a:xfrm>
            <a:prstGeom prst="rect">
              <a:avLst/>
            </a:prstGeom>
            <a:noFill/>
          </p:spPr>
          <p:txBody>
            <a:bodyPr wrap="none" rtlCol="0">
              <a:spAutoFit/>
            </a:bodyPr>
            <a:lstStyle/>
            <a:p>
              <a:r>
                <a:rPr lang="fr-FR" sz="1100" dirty="0">
                  <a:solidFill>
                    <a:srgbClr val="FF0000"/>
                  </a:solidFill>
                </a:rPr>
                <a:t>1</a:t>
              </a:r>
            </a:p>
          </p:txBody>
        </p:sp>
        <p:sp>
          <p:nvSpPr>
            <p:cNvPr id="13" name="Ellipse 12">
              <a:extLst>
                <a:ext uri="{FF2B5EF4-FFF2-40B4-BE49-F238E27FC236}">
                  <a16:creationId xmlns:a16="http://schemas.microsoft.com/office/drawing/2014/main" id="{E0B04566-775F-5508-D056-0AB7B36EE4BF}"/>
                </a:ext>
              </a:extLst>
            </p:cNvPr>
            <p:cNvSpPr/>
            <p:nvPr/>
          </p:nvSpPr>
          <p:spPr>
            <a:xfrm>
              <a:off x="623392" y="5468036"/>
              <a:ext cx="455105" cy="48124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highlight>
                  <a:srgbClr val="FF0000"/>
                </a:highlight>
              </a:endParaRPr>
            </a:p>
          </p:txBody>
        </p:sp>
      </p:grpSp>
      <p:grpSp>
        <p:nvGrpSpPr>
          <p:cNvPr id="16" name="Groupe 15">
            <a:extLst>
              <a:ext uri="{FF2B5EF4-FFF2-40B4-BE49-F238E27FC236}">
                <a16:creationId xmlns:a16="http://schemas.microsoft.com/office/drawing/2014/main" id="{DDA68270-6C0C-66C2-82B0-3254A6BAE288}"/>
              </a:ext>
            </a:extLst>
          </p:cNvPr>
          <p:cNvGrpSpPr/>
          <p:nvPr/>
        </p:nvGrpSpPr>
        <p:grpSpPr>
          <a:xfrm>
            <a:off x="3132045" y="2276872"/>
            <a:ext cx="383097" cy="370428"/>
            <a:chOff x="623392" y="5468036"/>
            <a:chExt cx="455105" cy="481244"/>
          </a:xfrm>
        </p:grpSpPr>
        <p:sp>
          <p:nvSpPr>
            <p:cNvPr id="17" name="ZoneTexte 16">
              <a:extLst>
                <a:ext uri="{FF2B5EF4-FFF2-40B4-BE49-F238E27FC236}">
                  <a16:creationId xmlns:a16="http://schemas.microsoft.com/office/drawing/2014/main" id="{2D877756-2174-646F-BA9E-763B3F1A5241}"/>
                </a:ext>
              </a:extLst>
            </p:cNvPr>
            <p:cNvSpPr txBox="1"/>
            <p:nvPr/>
          </p:nvSpPr>
          <p:spPr>
            <a:xfrm>
              <a:off x="695400" y="5517232"/>
              <a:ext cx="305071" cy="339872"/>
            </a:xfrm>
            <a:prstGeom prst="rect">
              <a:avLst/>
            </a:prstGeom>
            <a:noFill/>
          </p:spPr>
          <p:txBody>
            <a:bodyPr wrap="none" rtlCol="0">
              <a:spAutoFit/>
            </a:bodyPr>
            <a:lstStyle/>
            <a:p>
              <a:r>
                <a:rPr lang="fr-FR" sz="1100" dirty="0">
                  <a:solidFill>
                    <a:srgbClr val="FF0000"/>
                  </a:solidFill>
                </a:rPr>
                <a:t>2</a:t>
              </a:r>
            </a:p>
          </p:txBody>
        </p:sp>
        <p:sp>
          <p:nvSpPr>
            <p:cNvPr id="18" name="Ellipse 17">
              <a:extLst>
                <a:ext uri="{FF2B5EF4-FFF2-40B4-BE49-F238E27FC236}">
                  <a16:creationId xmlns:a16="http://schemas.microsoft.com/office/drawing/2014/main" id="{63E4E633-B256-511C-5994-C86E96ACD7EB}"/>
                </a:ext>
              </a:extLst>
            </p:cNvPr>
            <p:cNvSpPr/>
            <p:nvPr/>
          </p:nvSpPr>
          <p:spPr>
            <a:xfrm>
              <a:off x="623392" y="5468036"/>
              <a:ext cx="455105" cy="48124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highlight>
                  <a:srgbClr val="FF0000"/>
                </a:highlight>
              </a:endParaRPr>
            </a:p>
          </p:txBody>
        </p:sp>
      </p:grpSp>
      <p:grpSp>
        <p:nvGrpSpPr>
          <p:cNvPr id="19" name="Groupe 18">
            <a:extLst>
              <a:ext uri="{FF2B5EF4-FFF2-40B4-BE49-F238E27FC236}">
                <a16:creationId xmlns:a16="http://schemas.microsoft.com/office/drawing/2014/main" id="{4FB14A78-0674-1B0D-BA51-49F1C5B40EF0}"/>
              </a:ext>
            </a:extLst>
          </p:cNvPr>
          <p:cNvGrpSpPr/>
          <p:nvPr/>
        </p:nvGrpSpPr>
        <p:grpSpPr>
          <a:xfrm>
            <a:off x="33390" y="4385138"/>
            <a:ext cx="383097" cy="370428"/>
            <a:chOff x="623392" y="5468036"/>
            <a:chExt cx="455105" cy="481244"/>
          </a:xfrm>
        </p:grpSpPr>
        <p:sp>
          <p:nvSpPr>
            <p:cNvPr id="20" name="ZoneTexte 19">
              <a:extLst>
                <a:ext uri="{FF2B5EF4-FFF2-40B4-BE49-F238E27FC236}">
                  <a16:creationId xmlns:a16="http://schemas.microsoft.com/office/drawing/2014/main" id="{921FE3FB-BE5F-1F62-97D9-A6634C29C46F}"/>
                </a:ext>
              </a:extLst>
            </p:cNvPr>
            <p:cNvSpPr txBox="1"/>
            <p:nvPr/>
          </p:nvSpPr>
          <p:spPr>
            <a:xfrm>
              <a:off x="695400" y="5517232"/>
              <a:ext cx="305071" cy="339872"/>
            </a:xfrm>
            <a:prstGeom prst="rect">
              <a:avLst/>
            </a:prstGeom>
            <a:noFill/>
          </p:spPr>
          <p:txBody>
            <a:bodyPr wrap="none" rtlCol="0">
              <a:spAutoFit/>
            </a:bodyPr>
            <a:lstStyle/>
            <a:p>
              <a:r>
                <a:rPr lang="fr-FR" sz="1100" dirty="0">
                  <a:solidFill>
                    <a:srgbClr val="FF0000"/>
                  </a:solidFill>
                </a:rPr>
                <a:t>3</a:t>
              </a:r>
            </a:p>
          </p:txBody>
        </p:sp>
        <p:sp>
          <p:nvSpPr>
            <p:cNvPr id="21" name="Ellipse 20">
              <a:extLst>
                <a:ext uri="{FF2B5EF4-FFF2-40B4-BE49-F238E27FC236}">
                  <a16:creationId xmlns:a16="http://schemas.microsoft.com/office/drawing/2014/main" id="{3BBD1901-4B97-1403-2F2E-18148F9BDD11}"/>
                </a:ext>
              </a:extLst>
            </p:cNvPr>
            <p:cNvSpPr/>
            <p:nvPr/>
          </p:nvSpPr>
          <p:spPr>
            <a:xfrm>
              <a:off x="623392" y="5468036"/>
              <a:ext cx="455105" cy="48124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highlight>
                  <a:srgbClr val="FF0000"/>
                </a:highlight>
              </a:endParaRPr>
            </a:p>
          </p:txBody>
        </p:sp>
      </p:grpSp>
      <p:grpSp>
        <p:nvGrpSpPr>
          <p:cNvPr id="22" name="Groupe 21">
            <a:extLst>
              <a:ext uri="{FF2B5EF4-FFF2-40B4-BE49-F238E27FC236}">
                <a16:creationId xmlns:a16="http://schemas.microsoft.com/office/drawing/2014/main" id="{E254E277-4108-294D-E874-41DF23FC17F8}"/>
              </a:ext>
            </a:extLst>
          </p:cNvPr>
          <p:cNvGrpSpPr/>
          <p:nvPr/>
        </p:nvGrpSpPr>
        <p:grpSpPr>
          <a:xfrm>
            <a:off x="3129512" y="4400100"/>
            <a:ext cx="383097" cy="370428"/>
            <a:chOff x="623392" y="5468036"/>
            <a:chExt cx="455105" cy="481244"/>
          </a:xfrm>
        </p:grpSpPr>
        <p:sp>
          <p:nvSpPr>
            <p:cNvPr id="23" name="ZoneTexte 22">
              <a:extLst>
                <a:ext uri="{FF2B5EF4-FFF2-40B4-BE49-F238E27FC236}">
                  <a16:creationId xmlns:a16="http://schemas.microsoft.com/office/drawing/2014/main" id="{1CC4762D-2D74-1F16-3A86-2A280084B878}"/>
                </a:ext>
              </a:extLst>
            </p:cNvPr>
            <p:cNvSpPr txBox="1"/>
            <p:nvPr/>
          </p:nvSpPr>
          <p:spPr>
            <a:xfrm>
              <a:off x="695400" y="5517232"/>
              <a:ext cx="305071" cy="339872"/>
            </a:xfrm>
            <a:prstGeom prst="rect">
              <a:avLst/>
            </a:prstGeom>
            <a:noFill/>
          </p:spPr>
          <p:txBody>
            <a:bodyPr wrap="none" rtlCol="0">
              <a:spAutoFit/>
            </a:bodyPr>
            <a:lstStyle/>
            <a:p>
              <a:r>
                <a:rPr lang="fr-FR" sz="1100" dirty="0">
                  <a:solidFill>
                    <a:srgbClr val="FF0000"/>
                  </a:solidFill>
                </a:rPr>
                <a:t>4</a:t>
              </a:r>
            </a:p>
          </p:txBody>
        </p:sp>
        <p:sp>
          <p:nvSpPr>
            <p:cNvPr id="24" name="Ellipse 23">
              <a:extLst>
                <a:ext uri="{FF2B5EF4-FFF2-40B4-BE49-F238E27FC236}">
                  <a16:creationId xmlns:a16="http://schemas.microsoft.com/office/drawing/2014/main" id="{64E70536-BA9A-0310-2A7A-2A27049CCFED}"/>
                </a:ext>
              </a:extLst>
            </p:cNvPr>
            <p:cNvSpPr/>
            <p:nvPr/>
          </p:nvSpPr>
          <p:spPr>
            <a:xfrm>
              <a:off x="623392" y="5468036"/>
              <a:ext cx="455105" cy="48124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highlight>
                  <a:srgbClr val="FF0000"/>
                </a:highlight>
              </a:endParaRPr>
            </a:p>
          </p:txBody>
        </p:sp>
      </p:grpSp>
      <p:grpSp>
        <p:nvGrpSpPr>
          <p:cNvPr id="59" name="Groupe 58">
            <a:extLst>
              <a:ext uri="{FF2B5EF4-FFF2-40B4-BE49-F238E27FC236}">
                <a16:creationId xmlns:a16="http://schemas.microsoft.com/office/drawing/2014/main" id="{9EBB5D31-E7F9-92EE-EB1C-D4BC702C40E2}"/>
              </a:ext>
            </a:extLst>
          </p:cNvPr>
          <p:cNvGrpSpPr/>
          <p:nvPr/>
        </p:nvGrpSpPr>
        <p:grpSpPr>
          <a:xfrm>
            <a:off x="1775520" y="904557"/>
            <a:ext cx="720075" cy="1410183"/>
            <a:chOff x="1703512" y="980728"/>
            <a:chExt cx="720075" cy="1410183"/>
          </a:xfrm>
        </p:grpSpPr>
        <p:cxnSp>
          <p:nvCxnSpPr>
            <p:cNvPr id="60" name="Connecteur droit 59">
              <a:extLst>
                <a:ext uri="{FF2B5EF4-FFF2-40B4-BE49-F238E27FC236}">
                  <a16:creationId xmlns:a16="http://schemas.microsoft.com/office/drawing/2014/main" id="{51D90980-3D1C-1993-41CD-BBBAA39543AB}"/>
                </a:ext>
              </a:extLst>
            </p:cNvPr>
            <p:cNvCxnSpPr/>
            <p:nvPr/>
          </p:nvCxnSpPr>
          <p:spPr>
            <a:xfrm>
              <a:off x="1703512" y="980728"/>
              <a:ext cx="0" cy="1410183"/>
            </a:xfrm>
            <a:prstGeom prst="line">
              <a:avLst/>
            </a:prstGeom>
            <a:ln w="28575">
              <a:solidFill>
                <a:srgbClr val="6600FF"/>
              </a:solidFill>
              <a:prstDash val="dash"/>
            </a:ln>
          </p:spPr>
          <p:style>
            <a:lnRef idx="1">
              <a:schemeClr val="accent1"/>
            </a:lnRef>
            <a:fillRef idx="0">
              <a:schemeClr val="accent1"/>
            </a:fillRef>
            <a:effectRef idx="0">
              <a:schemeClr val="accent1"/>
            </a:effectRef>
            <a:fontRef idx="minor">
              <a:schemeClr val="tx1"/>
            </a:fontRef>
          </p:style>
        </p:cxnSp>
        <p:sp>
          <p:nvSpPr>
            <p:cNvPr id="61" name="ZoneTexte 60">
              <a:extLst>
                <a:ext uri="{FF2B5EF4-FFF2-40B4-BE49-F238E27FC236}">
                  <a16:creationId xmlns:a16="http://schemas.microsoft.com/office/drawing/2014/main" id="{D680D485-5765-62BB-2A14-E308C1FC4340}"/>
                </a:ext>
              </a:extLst>
            </p:cNvPr>
            <p:cNvSpPr txBox="1"/>
            <p:nvPr/>
          </p:nvSpPr>
          <p:spPr>
            <a:xfrm>
              <a:off x="1775520" y="1052736"/>
              <a:ext cx="648067" cy="338554"/>
            </a:xfrm>
            <a:prstGeom prst="rect">
              <a:avLst/>
            </a:prstGeom>
            <a:noFill/>
          </p:spPr>
          <p:txBody>
            <a:bodyPr wrap="square" rtlCol="0">
              <a:spAutoFit/>
            </a:bodyPr>
            <a:lstStyle/>
            <a:p>
              <a:r>
                <a:rPr lang="fr-FR" sz="800" dirty="0">
                  <a:solidFill>
                    <a:srgbClr val="7030A0"/>
                  </a:solidFill>
                  <a:latin typeface="Aptos" panose="020B0004020202020204" pitchFamily="34" charset="0"/>
                </a:rPr>
                <a:t>XPR transition</a:t>
              </a:r>
            </a:p>
          </p:txBody>
        </p:sp>
      </p:grpSp>
      <p:grpSp>
        <p:nvGrpSpPr>
          <p:cNvPr id="37" name="Groupe 36">
            <a:extLst>
              <a:ext uri="{FF2B5EF4-FFF2-40B4-BE49-F238E27FC236}">
                <a16:creationId xmlns:a16="http://schemas.microsoft.com/office/drawing/2014/main" id="{FB7CB838-C102-476E-71CC-B94DFAD9DB13}"/>
              </a:ext>
            </a:extLst>
          </p:cNvPr>
          <p:cNvGrpSpPr/>
          <p:nvPr/>
        </p:nvGrpSpPr>
        <p:grpSpPr>
          <a:xfrm>
            <a:off x="4253565" y="866689"/>
            <a:ext cx="648067" cy="1410183"/>
            <a:chOff x="1085213" y="980728"/>
            <a:chExt cx="648067" cy="1410183"/>
          </a:xfrm>
        </p:grpSpPr>
        <p:cxnSp>
          <p:nvCxnSpPr>
            <p:cNvPr id="28" name="Connecteur droit 27">
              <a:extLst>
                <a:ext uri="{FF2B5EF4-FFF2-40B4-BE49-F238E27FC236}">
                  <a16:creationId xmlns:a16="http://schemas.microsoft.com/office/drawing/2014/main" id="{327DE622-4888-16A9-521E-9C982F021A64}"/>
                </a:ext>
              </a:extLst>
            </p:cNvPr>
            <p:cNvCxnSpPr/>
            <p:nvPr/>
          </p:nvCxnSpPr>
          <p:spPr>
            <a:xfrm>
              <a:off x="1703512" y="980728"/>
              <a:ext cx="0" cy="1410183"/>
            </a:xfrm>
            <a:prstGeom prst="line">
              <a:avLst/>
            </a:prstGeom>
            <a:ln w="28575">
              <a:solidFill>
                <a:srgbClr val="6600FF"/>
              </a:solidFill>
              <a:prstDash val="dash"/>
            </a:ln>
          </p:spPr>
          <p:style>
            <a:lnRef idx="1">
              <a:schemeClr val="accent1"/>
            </a:lnRef>
            <a:fillRef idx="0">
              <a:schemeClr val="accent1"/>
            </a:fillRef>
            <a:effectRef idx="0">
              <a:schemeClr val="accent1"/>
            </a:effectRef>
            <a:fontRef idx="minor">
              <a:schemeClr val="tx1"/>
            </a:fontRef>
          </p:style>
        </p:cxnSp>
        <p:sp>
          <p:nvSpPr>
            <p:cNvPr id="34" name="ZoneTexte 33">
              <a:extLst>
                <a:ext uri="{FF2B5EF4-FFF2-40B4-BE49-F238E27FC236}">
                  <a16:creationId xmlns:a16="http://schemas.microsoft.com/office/drawing/2014/main" id="{31D20097-5F60-B381-E966-469C755E272D}"/>
                </a:ext>
              </a:extLst>
            </p:cNvPr>
            <p:cNvSpPr txBox="1"/>
            <p:nvPr/>
          </p:nvSpPr>
          <p:spPr>
            <a:xfrm>
              <a:off x="1085213" y="1250038"/>
              <a:ext cx="648067" cy="338554"/>
            </a:xfrm>
            <a:prstGeom prst="rect">
              <a:avLst/>
            </a:prstGeom>
            <a:noFill/>
          </p:spPr>
          <p:txBody>
            <a:bodyPr wrap="square" rtlCol="0">
              <a:spAutoFit/>
            </a:bodyPr>
            <a:lstStyle/>
            <a:p>
              <a:r>
                <a:rPr lang="fr-FR" sz="800" dirty="0">
                  <a:solidFill>
                    <a:srgbClr val="7030A0"/>
                  </a:solidFill>
                  <a:latin typeface="Aptos" panose="020B0004020202020204" pitchFamily="34" charset="0"/>
                </a:rPr>
                <a:t>XPR transition</a:t>
              </a:r>
            </a:p>
          </p:txBody>
        </p:sp>
      </p:grpSp>
      <p:grpSp>
        <p:nvGrpSpPr>
          <p:cNvPr id="62" name="Groupe 61">
            <a:extLst>
              <a:ext uri="{FF2B5EF4-FFF2-40B4-BE49-F238E27FC236}">
                <a16:creationId xmlns:a16="http://schemas.microsoft.com/office/drawing/2014/main" id="{19BD2155-D2CF-4402-EFFB-E056152588F3}"/>
              </a:ext>
            </a:extLst>
          </p:cNvPr>
          <p:cNvGrpSpPr/>
          <p:nvPr/>
        </p:nvGrpSpPr>
        <p:grpSpPr>
          <a:xfrm>
            <a:off x="1210425" y="3104138"/>
            <a:ext cx="648067" cy="1410183"/>
            <a:chOff x="1138417" y="980728"/>
            <a:chExt cx="648067" cy="1410183"/>
          </a:xfrm>
        </p:grpSpPr>
        <p:cxnSp>
          <p:nvCxnSpPr>
            <p:cNvPr id="63" name="Connecteur droit 62">
              <a:extLst>
                <a:ext uri="{FF2B5EF4-FFF2-40B4-BE49-F238E27FC236}">
                  <a16:creationId xmlns:a16="http://schemas.microsoft.com/office/drawing/2014/main" id="{ABB6F685-30F4-87B8-DE25-3425DAEFB4F5}"/>
                </a:ext>
              </a:extLst>
            </p:cNvPr>
            <p:cNvCxnSpPr/>
            <p:nvPr/>
          </p:nvCxnSpPr>
          <p:spPr>
            <a:xfrm>
              <a:off x="1703512" y="980728"/>
              <a:ext cx="0" cy="1410183"/>
            </a:xfrm>
            <a:prstGeom prst="line">
              <a:avLst/>
            </a:prstGeom>
            <a:ln w="28575">
              <a:solidFill>
                <a:srgbClr val="6600FF"/>
              </a:solidFill>
              <a:prstDash val="dash"/>
            </a:ln>
          </p:spPr>
          <p:style>
            <a:lnRef idx="1">
              <a:schemeClr val="accent1"/>
            </a:lnRef>
            <a:fillRef idx="0">
              <a:schemeClr val="accent1"/>
            </a:fillRef>
            <a:effectRef idx="0">
              <a:schemeClr val="accent1"/>
            </a:effectRef>
            <a:fontRef idx="minor">
              <a:schemeClr val="tx1"/>
            </a:fontRef>
          </p:style>
        </p:cxnSp>
        <p:sp>
          <p:nvSpPr>
            <p:cNvPr id="64" name="ZoneTexte 63">
              <a:extLst>
                <a:ext uri="{FF2B5EF4-FFF2-40B4-BE49-F238E27FC236}">
                  <a16:creationId xmlns:a16="http://schemas.microsoft.com/office/drawing/2014/main" id="{43082822-CCBD-9576-0DAA-D744A4F920FD}"/>
                </a:ext>
              </a:extLst>
            </p:cNvPr>
            <p:cNvSpPr txBox="1"/>
            <p:nvPr/>
          </p:nvSpPr>
          <p:spPr>
            <a:xfrm>
              <a:off x="1138417" y="1111537"/>
              <a:ext cx="648067" cy="338554"/>
            </a:xfrm>
            <a:prstGeom prst="rect">
              <a:avLst/>
            </a:prstGeom>
            <a:noFill/>
          </p:spPr>
          <p:txBody>
            <a:bodyPr wrap="square" rtlCol="0">
              <a:spAutoFit/>
            </a:bodyPr>
            <a:lstStyle/>
            <a:p>
              <a:r>
                <a:rPr lang="fr-FR" sz="800" dirty="0">
                  <a:solidFill>
                    <a:srgbClr val="7030A0"/>
                  </a:solidFill>
                  <a:latin typeface="Aptos" panose="020B0004020202020204" pitchFamily="34" charset="0"/>
                </a:rPr>
                <a:t>XPR transition</a:t>
              </a:r>
            </a:p>
          </p:txBody>
        </p:sp>
      </p:grpSp>
      <p:grpSp>
        <p:nvGrpSpPr>
          <p:cNvPr id="65" name="Groupe 64">
            <a:extLst>
              <a:ext uri="{FF2B5EF4-FFF2-40B4-BE49-F238E27FC236}">
                <a16:creationId xmlns:a16="http://schemas.microsoft.com/office/drawing/2014/main" id="{4ECA90D7-5850-C53F-CFD1-7C879BE0ACBE}"/>
              </a:ext>
            </a:extLst>
          </p:cNvPr>
          <p:cNvGrpSpPr/>
          <p:nvPr/>
        </p:nvGrpSpPr>
        <p:grpSpPr>
          <a:xfrm>
            <a:off x="4406041" y="2991034"/>
            <a:ext cx="648067" cy="1554437"/>
            <a:chOff x="1143177" y="836474"/>
            <a:chExt cx="648067" cy="1554437"/>
          </a:xfrm>
        </p:grpSpPr>
        <p:cxnSp>
          <p:nvCxnSpPr>
            <p:cNvPr id="66" name="Connecteur droit 65">
              <a:extLst>
                <a:ext uri="{FF2B5EF4-FFF2-40B4-BE49-F238E27FC236}">
                  <a16:creationId xmlns:a16="http://schemas.microsoft.com/office/drawing/2014/main" id="{238FC0B1-1616-C4A4-E127-1F32700708C4}"/>
                </a:ext>
              </a:extLst>
            </p:cNvPr>
            <p:cNvCxnSpPr/>
            <p:nvPr/>
          </p:nvCxnSpPr>
          <p:spPr>
            <a:xfrm>
              <a:off x="1703512" y="980728"/>
              <a:ext cx="0" cy="1410183"/>
            </a:xfrm>
            <a:prstGeom prst="line">
              <a:avLst/>
            </a:prstGeom>
            <a:ln w="28575">
              <a:solidFill>
                <a:srgbClr val="6600FF"/>
              </a:solidFill>
              <a:prstDash val="dash"/>
            </a:ln>
          </p:spPr>
          <p:style>
            <a:lnRef idx="1">
              <a:schemeClr val="accent1"/>
            </a:lnRef>
            <a:fillRef idx="0">
              <a:schemeClr val="accent1"/>
            </a:fillRef>
            <a:effectRef idx="0">
              <a:schemeClr val="accent1"/>
            </a:effectRef>
            <a:fontRef idx="minor">
              <a:schemeClr val="tx1"/>
            </a:fontRef>
          </p:style>
        </p:cxnSp>
        <p:sp>
          <p:nvSpPr>
            <p:cNvPr id="67" name="ZoneTexte 66">
              <a:extLst>
                <a:ext uri="{FF2B5EF4-FFF2-40B4-BE49-F238E27FC236}">
                  <a16:creationId xmlns:a16="http://schemas.microsoft.com/office/drawing/2014/main" id="{F7114ABA-AD19-D451-9648-D37966D22528}"/>
                </a:ext>
              </a:extLst>
            </p:cNvPr>
            <p:cNvSpPr txBox="1"/>
            <p:nvPr/>
          </p:nvSpPr>
          <p:spPr>
            <a:xfrm>
              <a:off x="1143177" y="836474"/>
              <a:ext cx="648067" cy="338554"/>
            </a:xfrm>
            <a:prstGeom prst="rect">
              <a:avLst/>
            </a:prstGeom>
            <a:noFill/>
          </p:spPr>
          <p:txBody>
            <a:bodyPr wrap="square" rtlCol="0">
              <a:spAutoFit/>
            </a:bodyPr>
            <a:lstStyle/>
            <a:p>
              <a:r>
                <a:rPr lang="fr-FR" sz="800" dirty="0">
                  <a:solidFill>
                    <a:srgbClr val="7030A0"/>
                  </a:solidFill>
                  <a:latin typeface="Aptos" panose="020B0004020202020204" pitchFamily="34" charset="0"/>
                </a:rPr>
                <a:t>XPR transition</a:t>
              </a:r>
            </a:p>
          </p:txBody>
        </p:sp>
      </p:grpSp>
      <mc:AlternateContent xmlns:mc="http://schemas.openxmlformats.org/markup-compatibility/2006">
        <mc:Choice xmlns:a14="http://schemas.microsoft.com/office/drawing/2010/main" Requires="a14">
          <p:sp>
            <p:nvSpPr>
              <p:cNvPr id="68" name="ZoneTexte 67">
                <a:extLst>
                  <a:ext uri="{FF2B5EF4-FFF2-40B4-BE49-F238E27FC236}">
                    <a16:creationId xmlns:a16="http://schemas.microsoft.com/office/drawing/2014/main" id="{FCB1A634-A0F6-E520-1434-49DAD71D86E0}"/>
                  </a:ext>
                </a:extLst>
              </p:cNvPr>
              <p:cNvSpPr txBox="1"/>
              <p:nvPr/>
            </p:nvSpPr>
            <p:spPr>
              <a:xfrm>
                <a:off x="7683157" y="5791543"/>
                <a:ext cx="4170501" cy="470450"/>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d>
                        <m:dPr>
                          <m:ctrlPr>
                            <a:rPr lang="fr-FR" sz="1200" b="0" i="1" smtClean="0">
                              <a:latin typeface="Cambria Math" panose="02040503050406030204" pitchFamily="18" charset="0"/>
                              <a:ea typeface="Cambria Math" panose="02040503050406030204" pitchFamily="18" charset="0"/>
                            </a:rPr>
                          </m:ctrlPr>
                        </m:dPr>
                        <m:e>
                          <m:r>
                            <a:rPr lang="fr-FR" sz="1200" b="0" i="1" smtClean="0">
                              <a:latin typeface="Cambria Math" panose="02040503050406030204" pitchFamily="18" charset="0"/>
                              <a:ea typeface="Cambria Math" panose="02040503050406030204" pitchFamily="18" charset="0"/>
                            </a:rPr>
                            <m:t>1</m:t>
                          </m:r>
                        </m:e>
                      </m:d>
                      <m:r>
                        <a:rPr lang="fr-FR" sz="1200" b="0" i="1" smtClean="0">
                          <a:latin typeface="Cambria Math" panose="02040503050406030204" pitchFamily="18" charset="0"/>
                          <a:ea typeface="Cambria Math" panose="02040503050406030204" pitchFamily="18" charset="0"/>
                        </a:rPr>
                        <m:t>     </m:t>
                      </m:r>
                      <m:r>
                        <m:rPr>
                          <m:sty m:val="p"/>
                        </m:rPr>
                        <a:rPr lang="fr-FR" sz="1200" i="1" smtClean="0">
                          <a:latin typeface="Cambria Math" panose="02040503050406030204" pitchFamily="18" charset="0"/>
                          <a:ea typeface="Cambria Math" panose="02040503050406030204" pitchFamily="18" charset="0"/>
                        </a:rPr>
                        <m:t>∇</m:t>
                      </m:r>
                      <m:r>
                        <a:rPr lang="fr-FR" sz="1200" b="0" i="1" smtClean="0">
                          <a:latin typeface="Cambria Math" panose="02040503050406030204" pitchFamily="18" charset="0"/>
                          <a:ea typeface="Cambria Math" panose="02040503050406030204" pitchFamily="18" charset="0"/>
                        </a:rPr>
                        <m:t>.</m:t>
                      </m:r>
                      <m:sSub>
                        <m:sSubPr>
                          <m:ctrlPr>
                            <a:rPr lang="fr-FR" sz="1200" b="0" i="1" smtClean="0">
                              <a:latin typeface="Cambria Math" panose="02040503050406030204" pitchFamily="18" charset="0"/>
                              <a:ea typeface="Cambria Math" panose="02040503050406030204" pitchFamily="18" charset="0"/>
                            </a:rPr>
                          </m:ctrlPr>
                        </m:sSubPr>
                        <m:e>
                          <m:r>
                            <a:rPr lang="fr-FR" sz="1200" b="0" i="1" smtClean="0">
                              <a:latin typeface="Cambria Math" panose="02040503050406030204" pitchFamily="18" charset="0"/>
                              <a:ea typeface="Cambria Math" panose="02040503050406030204" pitchFamily="18" charset="0"/>
                            </a:rPr>
                            <m:t>(</m:t>
                          </m:r>
                          <m:r>
                            <a:rPr lang="fr-FR" sz="1200" b="0" i="1" smtClean="0">
                              <a:latin typeface="Cambria Math" panose="02040503050406030204" pitchFamily="18" charset="0"/>
                              <a:ea typeface="Cambria Math" panose="02040503050406030204" pitchFamily="18" charset="0"/>
                            </a:rPr>
                            <m:t>𝜎</m:t>
                          </m:r>
                        </m:e>
                        <m:sub>
                          <m:r>
                            <a:rPr lang="fr-FR" sz="1200" b="0" i="1" smtClean="0">
                              <a:latin typeface="Cambria Math" panose="02040503050406030204" pitchFamily="18" charset="0"/>
                              <a:ea typeface="Cambria Math" panose="02040503050406030204" pitchFamily="18" charset="0"/>
                            </a:rPr>
                            <m:t>∥</m:t>
                          </m:r>
                        </m:sub>
                      </m:sSub>
                      <m:sSub>
                        <m:sSubPr>
                          <m:ctrlPr>
                            <a:rPr lang="fr-FR" sz="1200" b="0" i="1" smtClean="0">
                              <a:latin typeface="Cambria Math" panose="02040503050406030204" pitchFamily="18" charset="0"/>
                              <a:ea typeface="Cambria Math" panose="02040503050406030204" pitchFamily="18" charset="0"/>
                            </a:rPr>
                          </m:ctrlPr>
                        </m:sSubPr>
                        <m:e>
                          <m:r>
                            <m:rPr>
                              <m:sty m:val="p"/>
                            </m:rPr>
                            <a:rPr lang="fr-FR" sz="1200" b="0" i="1" smtClean="0">
                              <a:latin typeface="Cambria Math" panose="02040503050406030204" pitchFamily="18" charset="0"/>
                              <a:ea typeface="Cambria Math" panose="02040503050406030204" pitchFamily="18" charset="0"/>
                            </a:rPr>
                            <m:t>∇</m:t>
                          </m:r>
                        </m:e>
                        <m:sub>
                          <m:r>
                            <a:rPr lang="fr-FR" sz="1200" i="1">
                              <a:latin typeface="Cambria Math" panose="02040503050406030204" pitchFamily="18" charset="0"/>
                              <a:ea typeface="Cambria Math" panose="02040503050406030204" pitchFamily="18" charset="0"/>
                            </a:rPr>
                            <m:t>∥</m:t>
                          </m:r>
                        </m:sub>
                      </m:sSub>
                      <m:r>
                        <a:rPr lang="fr-FR" sz="1200" b="0" i="1" smtClean="0">
                          <a:latin typeface="Cambria Math" panose="02040503050406030204" pitchFamily="18" charset="0"/>
                          <a:ea typeface="Cambria Math" panose="02040503050406030204" pitchFamily="18" charset="0"/>
                        </a:rPr>
                        <m:t>𝜙</m:t>
                      </m:r>
                      <m:r>
                        <a:rPr lang="fr-FR" sz="1200" b="0" i="1" smtClean="0">
                          <a:latin typeface="Cambria Math" panose="02040503050406030204" pitchFamily="18" charset="0"/>
                          <a:ea typeface="Cambria Math" panose="02040503050406030204" pitchFamily="18" charset="0"/>
                        </a:rPr>
                        <m:t>)=</m:t>
                      </m:r>
                      <m:r>
                        <m:rPr>
                          <m:sty m:val="p"/>
                        </m:rPr>
                        <a:rPr lang="fr-FR" sz="1200" i="1">
                          <a:latin typeface="Cambria Math" panose="02040503050406030204" pitchFamily="18" charset="0"/>
                          <a:ea typeface="Cambria Math" panose="02040503050406030204" pitchFamily="18" charset="0"/>
                        </a:rPr>
                        <m:t>∇</m:t>
                      </m:r>
                      <m:r>
                        <a:rPr lang="fr-FR" sz="1200" i="1">
                          <a:latin typeface="Cambria Math" panose="02040503050406030204" pitchFamily="18" charset="0"/>
                          <a:ea typeface="Cambria Math" panose="02040503050406030204" pitchFamily="18" charset="0"/>
                        </a:rPr>
                        <m:t>.</m:t>
                      </m:r>
                      <m:d>
                        <m:dPr>
                          <m:begChr m:val="["/>
                          <m:endChr m:val="]"/>
                          <m:ctrlPr>
                            <a:rPr lang="fr-FR" sz="1200" i="1" smtClean="0">
                              <a:latin typeface="Cambria Math" panose="02040503050406030204" pitchFamily="18" charset="0"/>
                              <a:ea typeface="Cambria Math" panose="02040503050406030204" pitchFamily="18" charset="0"/>
                            </a:rPr>
                          </m:ctrlPr>
                        </m:dPr>
                        <m:e>
                          <m:sSub>
                            <m:sSubPr>
                              <m:ctrlPr>
                                <a:rPr lang="fr-FR" sz="1200" i="1">
                                  <a:latin typeface="Cambria Math" panose="02040503050406030204" pitchFamily="18" charset="0"/>
                                  <a:ea typeface="Cambria Math" panose="02040503050406030204" pitchFamily="18" charset="0"/>
                                </a:rPr>
                              </m:ctrlPr>
                            </m:sSubPr>
                            <m:e>
                              <m:r>
                                <a:rPr lang="fr-FR" sz="1200" i="1">
                                  <a:latin typeface="Cambria Math" panose="02040503050406030204" pitchFamily="18" charset="0"/>
                                  <a:ea typeface="Cambria Math" panose="02040503050406030204" pitchFamily="18" charset="0"/>
                                </a:rPr>
                                <m:t>𝜎</m:t>
                              </m:r>
                            </m:e>
                            <m:sub>
                              <m:r>
                                <a:rPr lang="fr-FR" sz="1200" i="1">
                                  <a:latin typeface="Cambria Math" panose="02040503050406030204" pitchFamily="18" charset="0"/>
                                  <a:ea typeface="Cambria Math" panose="02040503050406030204" pitchFamily="18" charset="0"/>
                                </a:rPr>
                                <m:t>∥</m:t>
                              </m:r>
                            </m:sub>
                          </m:sSub>
                          <m:d>
                            <m:dPr>
                              <m:ctrlPr>
                                <a:rPr lang="fr-FR" sz="1200" i="1" smtClean="0">
                                  <a:latin typeface="Cambria Math" panose="02040503050406030204" pitchFamily="18" charset="0"/>
                                  <a:ea typeface="Cambria Math" panose="02040503050406030204" pitchFamily="18" charset="0"/>
                                </a:rPr>
                              </m:ctrlPr>
                            </m:dPr>
                            <m:e>
                              <m:f>
                                <m:fPr>
                                  <m:ctrlPr>
                                    <a:rPr lang="fr-FR" sz="1200" i="1" smtClean="0">
                                      <a:latin typeface="Cambria Math" panose="02040503050406030204" pitchFamily="18" charset="0"/>
                                      <a:ea typeface="Cambria Math" panose="02040503050406030204" pitchFamily="18" charset="0"/>
                                    </a:rPr>
                                  </m:ctrlPr>
                                </m:fPr>
                                <m:num>
                                  <m:sSub>
                                    <m:sSubPr>
                                      <m:ctrlPr>
                                        <a:rPr lang="fr-FR" sz="1200" i="1">
                                          <a:latin typeface="Cambria Math" panose="02040503050406030204" pitchFamily="18" charset="0"/>
                                          <a:ea typeface="Cambria Math" panose="02040503050406030204" pitchFamily="18" charset="0"/>
                                        </a:rPr>
                                      </m:ctrlPr>
                                    </m:sSubPr>
                                    <m:e>
                                      <m:r>
                                        <m:rPr>
                                          <m:sty m:val="p"/>
                                        </m:rPr>
                                        <a:rPr lang="fr-FR" sz="1200" i="1">
                                          <a:latin typeface="Cambria Math" panose="02040503050406030204" pitchFamily="18" charset="0"/>
                                          <a:ea typeface="Cambria Math" panose="02040503050406030204" pitchFamily="18" charset="0"/>
                                        </a:rPr>
                                        <m:t>∇</m:t>
                                      </m:r>
                                    </m:e>
                                    <m:sub>
                                      <m:r>
                                        <a:rPr lang="fr-FR" sz="1200" i="1">
                                          <a:latin typeface="Cambria Math" panose="02040503050406030204" pitchFamily="18" charset="0"/>
                                          <a:ea typeface="Cambria Math" panose="02040503050406030204" pitchFamily="18" charset="0"/>
                                        </a:rPr>
                                        <m:t>∥</m:t>
                                      </m:r>
                                    </m:sub>
                                  </m:sSub>
                                  <m:sSub>
                                    <m:sSubPr>
                                      <m:ctrlPr>
                                        <a:rPr lang="fr-FR" sz="1200" i="1" smtClean="0">
                                          <a:latin typeface="Cambria Math" panose="02040503050406030204" pitchFamily="18" charset="0"/>
                                          <a:ea typeface="Cambria Math" panose="02040503050406030204" pitchFamily="18" charset="0"/>
                                        </a:rPr>
                                      </m:ctrlPr>
                                    </m:sSubPr>
                                    <m:e>
                                      <m:r>
                                        <a:rPr lang="fr-FR" sz="1200" b="0" i="1" smtClean="0">
                                          <a:latin typeface="Cambria Math" panose="02040503050406030204" pitchFamily="18" charset="0"/>
                                          <a:ea typeface="Cambria Math" panose="02040503050406030204" pitchFamily="18" charset="0"/>
                                        </a:rPr>
                                        <m:t>𝑝</m:t>
                                      </m:r>
                                    </m:e>
                                    <m:sub>
                                      <m:r>
                                        <a:rPr lang="fr-FR" sz="1200" b="0" i="1" smtClean="0">
                                          <a:latin typeface="Cambria Math" panose="02040503050406030204" pitchFamily="18" charset="0"/>
                                          <a:ea typeface="Cambria Math" panose="02040503050406030204" pitchFamily="18" charset="0"/>
                                        </a:rPr>
                                        <m:t>𝑒</m:t>
                                      </m:r>
                                    </m:sub>
                                  </m:sSub>
                                </m:num>
                                <m:den>
                                  <m:r>
                                    <a:rPr lang="fr-FR" sz="1200" b="0" i="1" smtClean="0">
                                      <a:latin typeface="Cambria Math" panose="02040503050406030204" pitchFamily="18" charset="0"/>
                                      <a:ea typeface="Cambria Math" panose="02040503050406030204" pitchFamily="18" charset="0"/>
                                    </a:rPr>
                                    <m:t>𝑒</m:t>
                                  </m:r>
                                  <m:sSub>
                                    <m:sSubPr>
                                      <m:ctrlPr>
                                        <a:rPr lang="fr-FR" sz="1200" b="0" i="1" smtClean="0">
                                          <a:latin typeface="Cambria Math" panose="02040503050406030204" pitchFamily="18" charset="0"/>
                                          <a:ea typeface="Cambria Math" panose="02040503050406030204" pitchFamily="18" charset="0"/>
                                        </a:rPr>
                                      </m:ctrlPr>
                                    </m:sSubPr>
                                    <m:e>
                                      <m:r>
                                        <a:rPr lang="fr-FR" sz="1200" b="0" i="1" smtClean="0">
                                          <a:latin typeface="Cambria Math" panose="02040503050406030204" pitchFamily="18" charset="0"/>
                                          <a:ea typeface="Cambria Math" panose="02040503050406030204" pitchFamily="18" charset="0"/>
                                        </a:rPr>
                                        <m:t>𝑛</m:t>
                                      </m:r>
                                    </m:e>
                                    <m:sub>
                                      <m:r>
                                        <a:rPr lang="fr-FR" sz="1200" b="0" i="1" smtClean="0">
                                          <a:latin typeface="Cambria Math" panose="02040503050406030204" pitchFamily="18" charset="0"/>
                                          <a:ea typeface="Cambria Math" panose="02040503050406030204" pitchFamily="18" charset="0"/>
                                        </a:rPr>
                                        <m:t>𝑒</m:t>
                                      </m:r>
                                    </m:sub>
                                  </m:sSub>
                                </m:den>
                              </m:f>
                              <m:r>
                                <a:rPr lang="fr-FR" sz="1200" b="0" i="1" smtClean="0">
                                  <a:latin typeface="Cambria Math" panose="02040503050406030204" pitchFamily="18" charset="0"/>
                                  <a:ea typeface="Cambria Math" panose="02040503050406030204" pitchFamily="18" charset="0"/>
                                </a:rPr>
                                <m:t>+</m:t>
                              </m:r>
                              <m:f>
                                <m:fPr>
                                  <m:ctrlPr>
                                    <a:rPr lang="fr-FR" sz="1200" b="0" i="1" smtClean="0">
                                      <a:latin typeface="Cambria Math" panose="02040503050406030204" pitchFamily="18" charset="0"/>
                                      <a:ea typeface="Cambria Math" panose="02040503050406030204" pitchFamily="18" charset="0"/>
                                    </a:rPr>
                                  </m:ctrlPr>
                                </m:fPr>
                                <m:num>
                                  <m:r>
                                    <a:rPr lang="fr-FR" sz="1200" b="0" i="1" smtClean="0">
                                      <a:latin typeface="Cambria Math" panose="02040503050406030204" pitchFamily="18" charset="0"/>
                                      <a:ea typeface="Cambria Math" panose="02040503050406030204" pitchFamily="18" charset="0"/>
                                    </a:rPr>
                                    <m:t>0.71</m:t>
                                  </m:r>
                                  <m:sSub>
                                    <m:sSubPr>
                                      <m:ctrlPr>
                                        <a:rPr lang="fr-FR" sz="1200" i="1">
                                          <a:latin typeface="Cambria Math" panose="02040503050406030204" pitchFamily="18" charset="0"/>
                                          <a:ea typeface="Cambria Math" panose="02040503050406030204" pitchFamily="18" charset="0"/>
                                        </a:rPr>
                                      </m:ctrlPr>
                                    </m:sSubPr>
                                    <m:e>
                                      <m:r>
                                        <m:rPr>
                                          <m:sty m:val="p"/>
                                        </m:rPr>
                                        <a:rPr lang="fr-FR" sz="1200" i="1">
                                          <a:latin typeface="Cambria Math" panose="02040503050406030204" pitchFamily="18" charset="0"/>
                                          <a:ea typeface="Cambria Math" panose="02040503050406030204" pitchFamily="18" charset="0"/>
                                        </a:rPr>
                                        <m:t>∇</m:t>
                                      </m:r>
                                    </m:e>
                                    <m:sub>
                                      <m:r>
                                        <a:rPr lang="fr-FR" sz="1200" i="1">
                                          <a:latin typeface="Cambria Math" panose="02040503050406030204" pitchFamily="18" charset="0"/>
                                          <a:ea typeface="Cambria Math" panose="02040503050406030204" pitchFamily="18" charset="0"/>
                                        </a:rPr>
                                        <m:t>∥</m:t>
                                      </m:r>
                                    </m:sub>
                                  </m:sSub>
                                  <m:sSub>
                                    <m:sSubPr>
                                      <m:ctrlPr>
                                        <a:rPr lang="fr-FR" sz="1200" i="1">
                                          <a:latin typeface="Cambria Math" panose="02040503050406030204" pitchFamily="18" charset="0"/>
                                          <a:ea typeface="Cambria Math" panose="02040503050406030204" pitchFamily="18" charset="0"/>
                                        </a:rPr>
                                      </m:ctrlPr>
                                    </m:sSubPr>
                                    <m:e>
                                      <m:r>
                                        <a:rPr lang="fr-FR" sz="1200" b="0" i="1" smtClean="0">
                                          <a:latin typeface="Cambria Math" panose="02040503050406030204" pitchFamily="18" charset="0"/>
                                          <a:ea typeface="Cambria Math" panose="02040503050406030204" pitchFamily="18" charset="0"/>
                                        </a:rPr>
                                        <m:t>𝑇</m:t>
                                      </m:r>
                                    </m:e>
                                    <m:sub>
                                      <m:r>
                                        <a:rPr lang="fr-FR" sz="1200" i="1">
                                          <a:latin typeface="Cambria Math" panose="02040503050406030204" pitchFamily="18" charset="0"/>
                                          <a:ea typeface="Cambria Math" panose="02040503050406030204" pitchFamily="18" charset="0"/>
                                        </a:rPr>
                                        <m:t>𝑒</m:t>
                                      </m:r>
                                    </m:sub>
                                  </m:sSub>
                                </m:num>
                                <m:den>
                                  <m:r>
                                    <a:rPr lang="fr-FR" sz="1200" b="0" i="1" smtClean="0">
                                      <a:latin typeface="Cambria Math" panose="02040503050406030204" pitchFamily="18" charset="0"/>
                                      <a:ea typeface="Cambria Math" panose="02040503050406030204" pitchFamily="18" charset="0"/>
                                    </a:rPr>
                                    <m:t>𝑒</m:t>
                                  </m:r>
                                </m:den>
                              </m:f>
                            </m:e>
                          </m:d>
                          <m:r>
                            <a:rPr lang="fr-FR" sz="1200" b="0" i="1" smtClean="0">
                              <a:latin typeface="Cambria Math" panose="02040503050406030204" pitchFamily="18" charset="0"/>
                              <a:ea typeface="Cambria Math" panose="02040503050406030204" pitchFamily="18" charset="0"/>
                            </a:rPr>
                            <m:t>+</m:t>
                          </m:r>
                          <m:sSub>
                            <m:sSubPr>
                              <m:ctrlPr>
                                <a:rPr lang="fr-FR" sz="1200" b="0" i="1" smtClean="0">
                                  <a:latin typeface="Cambria Math" panose="02040503050406030204" pitchFamily="18" charset="0"/>
                                  <a:ea typeface="Cambria Math" panose="02040503050406030204" pitchFamily="18" charset="0"/>
                                </a:rPr>
                              </m:ctrlPr>
                            </m:sSubPr>
                            <m:e>
                              <m:r>
                                <a:rPr lang="fr-FR" sz="1200" b="0" i="1" smtClean="0">
                                  <a:latin typeface="Cambria Math" panose="02040503050406030204" pitchFamily="18" charset="0"/>
                                  <a:ea typeface="Cambria Math" panose="02040503050406030204" pitchFamily="18" charset="0"/>
                                </a:rPr>
                                <m:t>𝑗</m:t>
                              </m:r>
                            </m:e>
                            <m:sub>
                              <m:r>
                                <a:rPr lang="fr-FR" sz="1200" b="0" i="1" smtClean="0">
                                  <a:latin typeface="Cambria Math" panose="02040503050406030204" pitchFamily="18" charset="0"/>
                                  <a:ea typeface="Cambria Math" panose="02040503050406030204" pitchFamily="18" charset="0"/>
                                </a:rPr>
                                <m:t>⊥,</m:t>
                              </m:r>
                              <m:r>
                                <a:rPr lang="fr-FR" sz="1200" b="0" i="1" smtClean="0">
                                  <a:latin typeface="Cambria Math" panose="02040503050406030204" pitchFamily="18" charset="0"/>
                                  <a:ea typeface="Cambria Math" panose="02040503050406030204" pitchFamily="18" charset="0"/>
                                </a:rPr>
                                <m:t>𝑑𝑖𝑎</m:t>
                              </m:r>
                            </m:sub>
                          </m:sSub>
                          <m:r>
                            <a:rPr lang="fr-FR" sz="1200" b="0" i="1" smtClean="0">
                              <a:latin typeface="Cambria Math" panose="02040503050406030204" pitchFamily="18" charset="0"/>
                              <a:ea typeface="Cambria Math" panose="02040503050406030204" pitchFamily="18" charset="0"/>
                            </a:rPr>
                            <m:t>+</m:t>
                          </m:r>
                          <m:sSub>
                            <m:sSubPr>
                              <m:ctrlPr>
                                <a:rPr lang="fr-FR" sz="1200" i="1">
                                  <a:latin typeface="Cambria Math" panose="02040503050406030204" pitchFamily="18" charset="0"/>
                                  <a:ea typeface="Cambria Math" panose="02040503050406030204" pitchFamily="18" charset="0"/>
                                </a:rPr>
                              </m:ctrlPr>
                            </m:sSubPr>
                            <m:e>
                              <m:r>
                                <a:rPr lang="fr-FR" sz="1200" i="1">
                                  <a:latin typeface="Cambria Math" panose="02040503050406030204" pitchFamily="18" charset="0"/>
                                  <a:ea typeface="Cambria Math" panose="02040503050406030204" pitchFamily="18" charset="0"/>
                                </a:rPr>
                                <m:t>𝑗</m:t>
                              </m:r>
                            </m:e>
                            <m:sub>
                              <m:r>
                                <a:rPr lang="fr-FR" sz="1200" i="1">
                                  <a:latin typeface="Cambria Math" panose="02040503050406030204" pitchFamily="18" charset="0"/>
                                  <a:ea typeface="Cambria Math" panose="02040503050406030204" pitchFamily="18" charset="0"/>
                                </a:rPr>
                                <m:t>⊥,</m:t>
                              </m:r>
                              <m:r>
                                <a:rPr lang="fr-FR" sz="1200" b="0" i="1" smtClean="0">
                                  <a:latin typeface="Cambria Math" panose="02040503050406030204" pitchFamily="18" charset="0"/>
                                  <a:ea typeface="Cambria Math" panose="02040503050406030204" pitchFamily="18" charset="0"/>
                                </a:rPr>
                                <m:t>𝑟𝑒𝑠</m:t>
                              </m:r>
                            </m:sub>
                          </m:sSub>
                        </m:e>
                      </m:d>
                    </m:oMath>
                  </m:oMathPara>
                </a14:m>
                <a:endParaRPr lang="fr-FR" sz="1200" dirty="0"/>
              </a:p>
            </p:txBody>
          </p:sp>
        </mc:Choice>
        <mc:Fallback>
          <p:sp>
            <p:nvSpPr>
              <p:cNvPr id="68" name="ZoneTexte 67">
                <a:extLst>
                  <a:ext uri="{FF2B5EF4-FFF2-40B4-BE49-F238E27FC236}">
                    <a16:creationId xmlns:a16="http://schemas.microsoft.com/office/drawing/2014/main" id="{FCB1A634-A0F6-E520-1434-49DAD71D86E0}"/>
                  </a:ext>
                </a:extLst>
              </p:cNvPr>
              <p:cNvSpPr txBox="1">
                <a:spLocks noRot="1" noChangeAspect="1" noMove="1" noResize="1" noEditPoints="1" noAdjustHandles="1" noChangeArrowheads="1" noChangeShapeType="1" noTextEdit="1"/>
              </p:cNvSpPr>
              <p:nvPr/>
            </p:nvSpPr>
            <p:spPr>
              <a:xfrm>
                <a:off x="7683157" y="5791543"/>
                <a:ext cx="4170501" cy="470450"/>
              </a:xfrm>
              <a:prstGeom prst="rect">
                <a:avLst/>
              </a:prstGeom>
              <a:blipFill>
                <a:blip r:embed="rId11"/>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1499723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1E6EF-E2BF-E58C-7248-9D99EF019DEE}"/>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F01EBA3E-2D15-AB4C-40BC-168B56CC97DB}"/>
              </a:ext>
            </a:extLst>
          </p:cNvPr>
          <p:cNvPicPr>
            <a:picLocks noChangeAspect="1"/>
          </p:cNvPicPr>
          <p:nvPr/>
        </p:nvPicPr>
        <p:blipFill>
          <a:blip r:embed="rId2"/>
          <a:stretch>
            <a:fillRect/>
          </a:stretch>
        </p:blipFill>
        <p:spPr>
          <a:xfrm>
            <a:off x="9393113" y="979029"/>
            <a:ext cx="2751559" cy="2161939"/>
          </a:xfrm>
          <a:prstGeom prst="rect">
            <a:avLst/>
          </a:prstGeom>
        </p:spPr>
      </p:pic>
      <p:sp>
        <p:nvSpPr>
          <p:cNvPr id="2" name="标题 2">
            <a:extLst>
              <a:ext uri="{FF2B5EF4-FFF2-40B4-BE49-F238E27FC236}">
                <a16:creationId xmlns:a16="http://schemas.microsoft.com/office/drawing/2014/main" id="{C74494E9-9850-6451-A54B-253660BE3D9A}"/>
              </a:ext>
            </a:extLst>
          </p:cNvPr>
          <p:cNvSpPr txBox="1">
            <a:spLocks/>
          </p:cNvSpPr>
          <p:nvPr/>
        </p:nvSpPr>
        <p:spPr>
          <a:xfrm>
            <a:off x="7201767" y="29772"/>
            <a:ext cx="3405089" cy="400111"/>
          </a:xfrm>
          <a:prstGeom prst="rect">
            <a:avLst/>
          </a:prstGeom>
        </p:spPr>
        <p:txBody>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pPr algn="l"/>
            <a:r>
              <a:rPr lang="en-US" altLang="zh-CN" sz="1600" dirty="0">
                <a:latin typeface="Avenir Next" panose="020B0503020202020204" pitchFamily="34" charset="0"/>
              </a:rPr>
              <a:t>Formation of a “X-point vortex”</a:t>
            </a:r>
            <a:endParaRPr lang="zh-CN" altLang="en-US" sz="1600" dirty="0">
              <a:latin typeface="Avenir Next" panose="020B0503020202020204" pitchFamily="34" charset="0"/>
            </a:endParaRPr>
          </a:p>
        </p:txBody>
      </p:sp>
      <p:sp>
        <p:nvSpPr>
          <p:cNvPr id="20" name="ZoneTexte 19">
            <a:extLst>
              <a:ext uri="{FF2B5EF4-FFF2-40B4-BE49-F238E27FC236}">
                <a16:creationId xmlns:a16="http://schemas.microsoft.com/office/drawing/2014/main" id="{1F6AE8FB-CC51-9F7A-51A1-C691685970B2}"/>
              </a:ext>
            </a:extLst>
          </p:cNvPr>
          <p:cNvSpPr txBox="1"/>
          <p:nvPr/>
        </p:nvSpPr>
        <p:spPr>
          <a:xfrm>
            <a:off x="0" y="-37871"/>
            <a:ext cx="7984434" cy="400110"/>
          </a:xfrm>
          <a:prstGeom prst="rect">
            <a:avLst/>
          </a:prstGeom>
          <a:noFill/>
        </p:spPr>
        <p:txBody>
          <a:bodyPr wrap="square">
            <a:spAutoFit/>
          </a:bodyPr>
          <a:lstStyle/>
          <a:p>
            <a:r>
              <a:rPr lang="en-US" altLang="zh-CN" sz="2000" dirty="0">
                <a:solidFill>
                  <a:schemeClr val="bg1"/>
                </a:solidFill>
                <a:latin typeface="Avenir Next" panose="020B0503020202020204" pitchFamily="34" charset="0"/>
              </a:rPr>
              <a:t>NUMERICAL INSIGHTS ON XPR DEVELOPMENT</a:t>
            </a:r>
            <a:endParaRPr lang="zh-CN" altLang="en-US" sz="2000" dirty="0">
              <a:solidFill>
                <a:schemeClr val="bg1"/>
              </a:solidFill>
              <a:latin typeface="Avenir Next" panose="020B0503020202020204" pitchFamily="34" charset="0"/>
            </a:endParaRPr>
          </a:p>
        </p:txBody>
      </p:sp>
      <p:sp>
        <p:nvSpPr>
          <p:cNvPr id="22" name="ZoneTexte 21">
            <a:extLst>
              <a:ext uri="{FF2B5EF4-FFF2-40B4-BE49-F238E27FC236}">
                <a16:creationId xmlns:a16="http://schemas.microsoft.com/office/drawing/2014/main" id="{45021D38-7C07-2800-BBBC-B9F2D193837C}"/>
              </a:ext>
            </a:extLst>
          </p:cNvPr>
          <p:cNvSpPr txBox="1"/>
          <p:nvPr/>
        </p:nvSpPr>
        <p:spPr>
          <a:xfrm>
            <a:off x="479376" y="4220182"/>
            <a:ext cx="4200737" cy="461665"/>
          </a:xfrm>
          <a:prstGeom prst="rect">
            <a:avLst/>
          </a:prstGeom>
          <a:noFill/>
        </p:spPr>
        <p:txBody>
          <a:bodyPr wrap="square" rtlCol="0">
            <a:spAutoFit/>
          </a:bodyPr>
          <a:lstStyle/>
          <a:p>
            <a:r>
              <a:rPr lang="fr-FR" sz="1200" i="1" dirty="0">
                <a:latin typeface="Aptos" panose="020B0004020202020204" pitchFamily="34" charset="0"/>
              </a:rPr>
              <a:t>Time </a:t>
            </a:r>
            <a:r>
              <a:rPr lang="fr-FR" sz="1200" i="1" dirty="0" err="1">
                <a:latin typeface="Aptos" panose="020B0004020202020204" pitchFamily="34" charset="0"/>
              </a:rPr>
              <a:t>evolution</a:t>
            </a:r>
            <a:r>
              <a:rPr lang="fr-FR" sz="1200" i="1" dirty="0">
                <a:latin typeface="Aptos" panose="020B0004020202020204" pitchFamily="34" charset="0"/>
              </a:rPr>
              <a:t> of  </a:t>
            </a:r>
            <a:r>
              <a:rPr lang="fr-FR" sz="1200" i="1" dirty="0" err="1">
                <a:latin typeface="Aptos" panose="020B0004020202020204" pitchFamily="34" charset="0"/>
              </a:rPr>
              <a:t>integrated</a:t>
            </a:r>
            <a:r>
              <a:rPr lang="fr-FR" sz="1200" i="1" dirty="0">
                <a:latin typeface="Aptos" panose="020B0004020202020204" pitchFamily="34" charset="0"/>
              </a:rPr>
              <a:t>  radial component of the total and  EXB  fluxes (</a:t>
            </a:r>
            <a:r>
              <a:rPr lang="fr-FR" sz="1200" i="1" dirty="0" err="1">
                <a:latin typeface="Aptos" panose="020B0004020202020204" pitchFamily="34" charset="0"/>
              </a:rPr>
              <a:t>sum</a:t>
            </a:r>
            <a:r>
              <a:rPr lang="fr-FR" sz="1200" i="1" dirty="0">
                <a:latin typeface="Aptos" panose="020B0004020202020204" pitchFamily="34" charset="0"/>
              </a:rPr>
              <a:t> of all ion fluxes)</a:t>
            </a:r>
          </a:p>
        </p:txBody>
      </p:sp>
      <p:sp>
        <p:nvSpPr>
          <p:cNvPr id="8" name="ZoneTexte 7">
            <a:extLst>
              <a:ext uri="{FF2B5EF4-FFF2-40B4-BE49-F238E27FC236}">
                <a16:creationId xmlns:a16="http://schemas.microsoft.com/office/drawing/2014/main" id="{CB42B55F-2920-7C0D-D07A-EDBC57D635B5}"/>
              </a:ext>
            </a:extLst>
          </p:cNvPr>
          <p:cNvSpPr txBox="1"/>
          <p:nvPr/>
        </p:nvSpPr>
        <p:spPr>
          <a:xfrm>
            <a:off x="6388627" y="4545233"/>
            <a:ext cx="2869312" cy="276999"/>
          </a:xfrm>
          <a:prstGeom prst="rect">
            <a:avLst/>
          </a:prstGeom>
          <a:noFill/>
        </p:spPr>
        <p:txBody>
          <a:bodyPr wrap="none" rtlCol="0">
            <a:spAutoFit/>
          </a:bodyPr>
          <a:lstStyle/>
          <a:p>
            <a:r>
              <a:rPr lang="fr-FR" sz="1200" dirty="0">
                <a:latin typeface="Aptos" panose="020B0004020202020204" pitchFamily="34" charset="0"/>
              </a:rPr>
              <a:t>Green </a:t>
            </a:r>
            <a:r>
              <a:rPr lang="fr-FR" sz="1200" dirty="0" err="1">
                <a:latin typeface="Aptos" panose="020B0004020202020204" pitchFamily="34" charset="0"/>
              </a:rPr>
              <a:t>arrows</a:t>
            </a:r>
            <a:r>
              <a:rPr lang="fr-FR" sz="1200" dirty="0">
                <a:latin typeface="Aptos" panose="020B0004020202020204" pitchFamily="34" charset="0"/>
              </a:rPr>
              <a:t> </a:t>
            </a:r>
            <a:r>
              <a:rPr lang="fr-FR" sz="1200" dirty="0" err="1">
                <a:latin typeface="Aptos" panose="020B0004020202020204" pitchFamily="34" charset="0"/>
              </a:rPr>
              <a:t>indicate</a:t>
            </a:r>
            <a:r>
              <a:rPr lang="fr-FR" sz="1200" dirty="0">
                <a:latin typeface="Aptos" panose="020B0004020202020204" pitchFamily="34" charset="0"/>
              </a:rPr>
              <a:t> the flow direction.</a:t>
            </a:r>
          </a:p>
        </p:txBody>
      </p:sp>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F1FC0F63-96F8-7CA1-14E0-C71B3617DBE7}"/>
                  </a:ext>
                </a:extLst>
              </p:cNvPr>
              <p:cNvSpPr txBox="1"/>
              <p:nvPr/>
            </p:nvSpPr>
            <p:spPr>
              <a:xfrm>
                <a:off x="6421899" y="677118"/>
                <a:ext cx="5002693" cy="584775"/>
              </a:xfrm>
              <a:prstGeom prst="rect">
                <a:avLst/>
              </a:prstGeom>
              <a:noFill/>
            </p:spPr>
            <p:txBody>
              <a:bodyPr wrap="square">
                <a:spAutoFit/>
              </a:bodyPr>
              <a:lstStyle/>
              <a:p>
                <a:pPr marL="285750" indent="-285750">
                  <a:buClr>
                    <a:srgbClr val="4C7EBE"/>
                  </a:buClr>
                  <a:buFont typeface="Wingdings" pitchFamily="2" charset="2"/>
                  <a:buChar char="q"/>
                </a:pPr>
                <a:r>
                  <a:rPr lang="fr-FR" sz="1600" dirty="0" err="1">
                    <a:latin typeface="Aptos" panose="020B0004020202020204" pitchFamily="34" charset="0"/>
                  </a:rPr>
                  <a:t>Reversing</a:t>
                </a:r>
                <a:r>
                  <a:rPr lang="fr-FR" sz="1600" dirty="0">
                    <a:latin typeface="Aptos" panose="020B0004020202020204" pitchFamily="34" charset="0"/>
                  </a:rPr>
                  <a:t> the </a:t>
                </a:r>
                <a:r>
                  <a:rPr lang="fr-FR" sz="1600" dirty="0" err="1">
                    <a:latin typeface="Aptos" panose="020B0004020202020204" pitchFamily="34" charset="0"/>
                  </a:rPr>
                  <a:t>sign</a:t>
                </a:r>
                <a:r>
                  <a:rPr lang="fr-FR" sz="1600" dirty="0">
                    <a:latin typeface="Aptos" panose="020B0004020202020204" pitchFamily="34" charset="0"/>
                  </a:rPr>
                  <a:t> of </a:t>
                </a:r>
                <a14:m>
                  <m:oMath xmlns:m="http://schemas.openxmlformats.org/officeDocument/2006/math">
                    <m:r>
                      <a:rPr lang="fr-FR" sz="1600" i="1">
                        <a:latin typeface="Cambria Math" panose="02040503050406030204" pitchFamily="18" charset="0"/>
                        <a:ea typeface="Cambria Math" panose="02040503050406030204" pitchFamily="18" charset="0"/>
                      </a:rPr>
                      <m:t>𝜙</m:t>
                    </m:r>
                    <m:r>
                      <a:rPr lang="fr-FR" sz="1600" i="1">
                        <a:latin typeface="Cambria Math" panose="02040503050406030204" pitchFamily="18" charset="0"/>
                        <a:ea typeface="Cambria Math" panose="02040503050406030204" pitchFamily="18" charset="0"/>
                      </a:rPr>
                      <m:t> </m:t>
                    </m:r>
                  </m:oMath>
                </a14:m>
                <a:r>
                  <a:rPr lang="fr-FR" sz="1600" dirty="0">
                    <a:latin typeface="Aptos" panose="020B0004020202020204" pitchFamily="34" charset="0"/>
                  </a:rPr>
                  <a:t>modifies the E × B flow pattern</a:t>
                </a:r>
              </a:p>
            </p:txBody>
          </p:sp>
        </mc:Choice>
        <mc:Fallback xmlns="">
          <p:sp>
            <p:nvSpPr>
              <p:cNvPr id="10" name="ZoneTexte 9">
                <a:extLst>
                  <a:ext uri="{FF2B5EF4-FFF2-40B4-BE49-F238E27FC236}">
                    <a16:creationId xmlns:a16="http://schemas.microsoft.com/office/drawing/2014/main" id="{F1FC0F63-96F8-7CA1-14E0-C71B3617DBE7}"/>
                  </a:ext>
                </a:extLst>
              </p:cNvPr>
              <p:cNvSpPr txBox="1">
                <a:spLocks noRot="1" noChangeAspect="1" noMove="1" noResize="1" noEditPoints="1" noAdjustHandles="1" noChangeArrowheads="1" noChangeShapeType="1" noTextEdit="1"/>
              </p:cNvSpPr>
              <p:nvPr/>
            </p:nvSpPr>
            <p:spPr>
              <a:xfrm>
                <a:off x="6421899" y="677118"/>
                <a:ext cx="5002693" cy="584775"/>
              </a:xfrm>
              <a:prstGeom prst="rect">
                <a:avLst/>
              </a:prstGeom>
              <a:blipFill>
                <a:blip r:embed="rId4"/>
                <a:stretch>
                  <a:fillRect l="-506" t="-4255" b="-10638"/>
                </a:stretch>
              </a:blipFill>
            </p:spPr>
            <p:txBody>
              <a:bodyPr/>
              <a:lstStyle/>
              <a:p>
                <a:r>
                  <a:rPr lang="fr-FR">
                    <a:noFill/>
                  </a:rPr>
                  <a:t> </a:t>
                </a:r>
              </a:p>
            </p:txBody>
          </p:sp>
        </mc:Fallback>
      </mc:AlternateContent>
      <p:sp>
        <p:nvSpPr>
          <p:cNvPr id="13" name="ZoneTexte 12">
            <a:extLst>
              <a:ext uri="{FF2B5EF4-FFF2-40B4-BE49-F238E27FC236}">
                <a16:creationId xmlns:a16="http://schemas.microsoft.com/office/drawing/2014/main" id="{7735AC64-ECF1-394E-69E0-5E3E58A88BA6}"/>
              </a:ext>
            </a:extLst>
          </p:cNvPr>
          <p:cNvSpPr txBox="1"/>
          <p:nvPr/>
        </p:nvSpPr>
        <p:spPr>
          <a:xfrm>
            <a:off x="6456040" y="1991742"/>
            <a:ext cx="2751559" cy="1077218"/>
          </a:xfrm>
          <a:prstGeom prst="rect">
            <a:avLst/>
          </a:prstGeom>
          <a:noFill/>
        </p:spPr>
        <p:txBody>
          <a:bodyPr wrap="square">
            <a:spAutoFit/>
          </a:bodyPr>
          <a:lstStyle/>
          <a:p>
            <a:pPr marL="285750" indent="-285750">
              <a:buClr>
                <a:srgbClr val="4C7EBE"/>
              </a:buClr>
              <a:buFont typeface="Wingdings" pitchFamily="2" charset="2"/>
              <a:buChar char="q"/>
            </a:pPr>
            <a:r>
              <a:rPr lang="fr-FR" sz="1600" dirty="0" err="1">
                <a:latin typeface="Aptos" panose="020B0004020202020204" pitchFamily="34" charset="0"/>
              </a:rPr>
              <a:t>Between</a:t>
            </a:r>
            <a:r>
              <a:rPr lang="fr-FR" sz="1600" dirty="0">
                <a:latin typeface="Aptos" panose="020B0004020202020204" pitchFamily="34" charset="0"/>
              </a:rPr>
              <a:t> t</a:t>
            </a:r>
            <a:r>
              <a:rPr lang="fr-FR" sz="1600" baseline="-25000" dirty="0">
                <a:latin typeface="Aptos" panose="020B0004020202020204" pitchFamily="34" charset="0"/>
              </a:rPr>
              <a:t>3</a:t>
            </a:r>
            <a:r>
              <a:rPr lang="fr-FR" sz="1600" dirty="0">
                <a:latin typeface="Aptos" panose="020B0004020202020204" pitchFamily="34" charset="0"/>
              </a:rPr>
              <a:t> = 0.592s and  t</a:t>
            </a:r>
            <a:r>
              <a:rPr lang="fr-FR" sz="1600" baseline="-25000" dirty="0">
                <a:latin typeface="Aptos" panose="020B0004020202020204" pitchFamily="34" charset="0"/>
              </a:rPr>
              <a:t>6</a:t>
            </a:r>
            <a:r>
              <a:rPr lang="fr-FR" sz="1600" dirty="0">
                <a:latin typeface="Aptos" panose="020B0004020202020204" pitchFamily="34" charset="0"/>
              </a:rPr>
              <a:t> = 0.595s the E × B fluxes </a:t>
            </a:r>
            <a:r>
              <a:rPr lang="fr-FR" sz="1600" dirty="0" err="1">
                <a:latin typeface="Aptos" panose="020B0004020202020204" pitchFamily="34" charset="0"/>
              </a:rPr>
              <a:t>grow</a:t>
            </a:r>
            <a:r>
              <a:rPr lang="fr-FR" sz="1600" dirty="0">
                <a:latin typeface="Aptos" panose="020B0004020202020204" pitchFamily="34" charset="0"/>
              </a:rPr>
              <a:t> up to </a:t>
            </a:r>
            <a:r>
              <a:rPr lang="fr-FR" sz="1600" dirty="0" err="1">
                <a:latin typeface="Aptos" panose="020B0004020202020204" pitchFamily="34" charset="0"/>
              </a:rPr>
              <a:t>exceed</a:t>
            </a:r>
            <a:r>
              <a:rPr lang="fr-FR" sz="1600" dirty="0">
                <a:latin typeface="Aptos" panose="020B0004020202020204" pitchFamily="34" charset="0"/>
              </a:rPr>
              <a:t> the </a:t>
            </a:r>
            <a:r>
              <a:rPr lang="fr-FR" sz="1600" dirty="0" err="1">
                <a:latin typeface="Aptos" panose="020B0004020202020204" pitchFamily="34" charset="0"/>
              </a:rPr>
              <a:t>opposing</a:t>
            </a:r>
            <a:r>
              <a:rPr lang="fr-FR" sz="1600" dirty="0">
                <a:latin typeface="Aptos" panose="020B0004020202020204" pitchFamily="34" charset="0"/>
              </a:rPr>
              <a:t> diffusive fluxes </a:t>
            </a:r>
          </a:p>
        </p:txBody>
      </p:sp>
      <p:grpSp>
        <p:nvGrpSpPr>
          <p:cNvPr id="5" name="Groupe 4">
            <a:extLst>
              <a:ext uri="{FF2B5EF4-FFF2-40B4-BE49-F238E27FC236}">
                <a16:creationId xmlns:a16="http://schemas.microsoft.com/office/drawing/2014/main" id="{02BD7AD7-A0E9-FB67-A183-E2056B9A2352}"/>
              </a:ext>
            </a:extLst>
          </p:cNvPr>
          <p:cNvGrpSpPr/>
          <p:nvPr/>
        </p:nvGrpSpPr>
        <p:grpSpPr>
          <a:xfrm>
            <a:off x="8138894" y="6258672"/>
            <a:ext cx="3468945" cy="291034"/>
            <a:chOff x="7412856" y="5627249"/>
            <a:chExt cx="3468945" cy="291034"/>
          </a:xfrm>
        </p:grpSpPr>
        <p:sp>
          <p:nvSpPr>
            <p:cNvPr id="24" name="ZoneTexte 23">
              <a:extLst>
                <a:ext uri="{FF2B5EF4-FFF2-40B4-BE49-F238E27FC236}">
                  <a16:creationId xmlns:a16="http://schemas.microsoft.com/office/drawing/2014/main" id="{0904AC71-5E04-FF0C-2E75-EFBA1061B0A5}"/>
                </a:ext>
              </a:extLst>
            </p:cNvPr>
            <p:cNvSpPr txBox="1"/>
            <p:nvPr/>
          </p:nvSpPr>
          <p:spPr>
            <a:xfrm>
              <a:off x="7412856" y="5641284"/>
              <a:ext cx="451021" cy="276999"/>
            </a:xfrm>
            <a:prstGeom prst="rect">
              <a:avLst/>
            </a:prstGeom>
            <a:noFill/>
          </p:spPr>
          <p:txBody>
            <a:bodyPr wrap="none" rtlCol="0">
              <a:spAutoFit/>
            </a:bodyPr>
            <a:lstStyle/>
            <a:p>
              <a:r>
                <a:rPr lang="fr-FR" sz="1200" dirty="0">
                  <a:latin typeface="Aptos" panose="020B0004020202020204" pitchFamily="34" charset="0"/>
                </a:rPr>
                <a:t>at t</a:t>
              </a:r>
              <a:r>
                <a:rPr lang="fr-FR" sz="1200" baseline="-25000" dirty="0">
                  <a:latin typeface="Aptos" panose="020B0004020202020204" pitchFamily="34" charset="0"/>
                </a:rPr>
                <a:t>3</a:t>
              </a:r>
            </a:p>
          </p:txBody>
        </p:sp>
        <p:sp>
          <p:nvSpPr>
            <p:cNvPr id="25" name="ZoneTexte 24">
              <a:extLst>
                <a:ext uri="{FF2B5EF4-FFF2-40B4-BE49-F238E27FC236}">
                  <a16:creationId xmlns:a16="http://schemas.microsoft.com/office/drawing/2014/main" id="{A089DBA5-2A8C-2345-D0F9-297719AA4315}"/>
                </a:ext>
              </a:extLst>
            </p:cNvPr>
            <p:cNvSpPr txBox="1"/>
            <p:nvPr/>
          </p:nvSpPr>
          <p:spPr>
            <a:xfrm>
              <a:off x="9509181" y="5627249"/>
              <a:ext cx="1372620" cy="276999"/>
            </a:xfrm>
            <a:prstGeom prst="rect">
              <a:avLst/>
            </a:prstGeom>
            <a:noFill/>
          </p:spPr>
          <p:txBody>
            <a:bodyPr wrap="none" rtlCol="0">
              <a:spAutoFit/>
            </a:bodyPr>
            <a:lstStyle/>
            <a:p>
              <a:r>
                <a:rPr lang="fr-FR" sz="1200" dirty="0" err="1">
                  <a:latin typeface="Aptos" panose="020B0004020202020204" pitchFamily="34" charset="0"/>
                </a:rPr>
                <a:t>between</a:t>
              </a:r>
              <a:r>
                <a:rPr lang="fr-FR" sz="1200" dirty="0">
                  <a:latin typeface="Aptos" panose="020B0004020202020204" pitchFamily="34" charset="0"/>
                </a:rPr>
                <a:t> t4 and t7</a:t>
              </a:r>
              <a:endParaRPr lang="fr-FR" sz="1200" baseline="-25000" dirty="0">
                <a:latin typeface="Aptos" panose="020B0004020202020204" pitchFamily="34" charset="0"/>
              </a:endParaRPr>
            </a:p>
          </p:txBody>
        </p:sp>
      </p:grpSp>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295216CC-A1ED-6B1A-8524-D3AA835745BE}"/>
                  </a:ext>
                </a:extLst>
              </p:cNvPr>
              <p:cNvSpPr txBox="1"/>
              <p:nvPr/>
            </p:nvSpPr>
            <p:spPr>
              <a:xfrm>
                <a:off x="994314" y="5157192"/>
                <a:ext cx="5002693" cy="830997"/>
              </a:xfrm>
              <a:prstGeom prst="rect">
                <a:avLst/>
              </a:prstGeom>
              <a:noFill/>
            </p:spPr>
            <p:txBody>
              <a:bodyPr wrap="square">
                <a:spAutoFit/>
              </a:bodyPr>
              <a:lstStyle/>
              <a:p>
                <a:pPr>
                  <a:buClr>
                    <a:srgbClr val="4C7EBE"/>
                  </a:buClr>
                </a:pPr>
                <a:endParaRPr lang="fr-FR" sz="1600" dirty="0">
                  <a:latin typeface="Aptos" panose="020B0004020202020204" pitchFamily="34" charset="0"/>
                </a:endParaRPr>
              </a:p>
              <a:p>
                <a:pPr marL="285750" indent="-285750">
                  <a:buClr>
                    <a:srgbClr val="4C7EBE"/>
                  </a:buClr>
                  <a:buFont typeface="Wingdings" pitchFamily="2" charset="2"/>
                  <a:buChar char="q"/>
                </a:pPr>
                <a14:m>
                  <m:oMath xmlns:m="http://schemas.openxmlformats.org/officeDocument/2006/math">
                    <m:r>
                      <a:rPr lang="fr-FR" sz="1600" i="1">
                        <a:latin typeface="Cambria Math" panose="02040503050406030204" pitchFamily="18" charset="0"/>
                        <a:ea typeface="Cambria Math" panose="02040503050406030204" pitchFamily="18" charset="0"/>
                      </a:rPr>
                      <m:t>⇒ </m:t>
                    </m:r>
                  </m:oMath>
                </a14:m>
                <a:r>
                  <a:rPr lang="fr-FR" sz="1600" dirty="0">
                    <a:latin typeface="Aptos" panose="020B0004020202020204" pitchFamily="34" charset="0"/>
                  </a:rPr>
                  <a:t>Together these steps </a:t>
                </a:r>
                <a:r>
                  <a:rPr lang="fr-FR" sz="1600" dirty="0" err="1">
                    <a:latin typeface="Aptos" panose="020B0004020202020204" pitchFamily="34" charset="0"/>
                  </a:rPr>
                  <a:t>form</a:t>
                </a:r>
                <a:r>
                  <a:rPr lang="fr-FR" sz="1600" dirty="0">
                    <a:latin typeface="Aptos" panose="020B0004020202020204" pitchFamily="34" charset="0"/>
                  </a:rPr>
                  <a:t> a </a:t>
                </a:r>
                <a:r>
                  <a:rPr lang="fr-FR" sz="1600" dirty="0" err="1">
                    <a:latin typeface="Aptos" panose="020B0004020202020204" pitchFamily="34" charset="0"/>
                  </a:rPr>
                  <a:t>closed</a:t>
                </a:r>
                <a:r>
                  <a:rPr lang="fr-FR" sz="1600" dirty="0">
                    <a:latin typeface="Aptos" panose="020B0004020202020204" pitchFamily="34" charset="0"/>
                  </a:rPr>
                  <a:t> </a:t>
                </a:r>
                <a:r>
                  <a:rPr lang="fr-FR" sz="1600" dirty="0" err="1">
                    <a:latin typeface="Aptos" panose="020B0004020202020204" pitchFamily="34" charset="0"/>
                  </a:rPr>
                  <a:t>counterclockwise</a:t>
                </a:r>
                <a:r>
                  <a:rPr lang="fr-FR" sz="1600" dirty="0">
                    <a:latin typeface="Aptos" panose="020B0004020202020204" pitchFamily="34" charset="0"/>
                  </a:rPr>
                  <a:t> flow </a:t>
                </a:r>
              </a:p>
            </p:txBody>
          </p:sp>
        </mc:Choice>
        <mc:Fallback xmlns="">
          <p:sp>
            <p:nvSpPr>
              <p:cNvPr id="7" name="ZoneTexte 6">
                <a:extLst>
                  <a:ext uri="{FF2B5EF4-FFF2-40B4-BE49-F238E27FC236}">
                    <a16:creationId xmlns:a16="http://schemas.microsoft.com/office/drawing/2014/main" id="{295216CC-A1ED-6B1A-8524-D3AA835745BE}"/>
                  </a:ext>
                </a:extLst>
              </p:cNvPr>
              <p:cNvSpPr txBox="1">
                <a:spLocks noRot="1" noChangeAspect="1" noMove="1" noResize="1" noEditPoints="1" noAdjustHandles="1" noChangeArrowheads="1" noChangeShapeType="1" noTextEdit="1"/>
              </p:cNvSpPr>
              <p:nvPr/>
            </p:nvSpPr>
            <p:spPr>
              <a:xfrm>
                <a:off x="994314" y="5157192"/>
                <a:ext cx="5002693" cy="830997"/>
              </a:xfrm>
              <a:prstGeom prst="rect">
                <a:avLst/>
              </a:prstGeom>
              <a:blipFill>
                <a:blip r:embed="rId7"/>
                <a:stretch>
                  <a:fillRect l="-506" b="-7576"/>
                </a:stretch>
              </a:blipFill>
            </p:spPr>
            <p:txBody>
              <a:bodyPr/>
              <a:lstStyle/>
              <a:p>
                <a:r>
                  <a:rPr lang="fr-FR">
                    <a:noFill/>
                  </a:rPr>
                  <a:t> </a:t>
                </a:r>
              </a:p>
            </p:txBody>
          </p:sp>
        </mc:Fallback>
      </mc:AlternateContent>
      <p:grpSp>
        <p:nvGrpSpPr>
          <p:cNvPr id="16" name="Groupe 15">
            <a:extLst>
              <a:ext uri="{FF2B5EF4-FFF2-40B4-BE49-F238E27FC236}">
                <a16:creationId xmlns:a16="http://schemas.microsoft.com/office/drawing/2014/main" id="{F5387EA1-8683-0ABA-682E-E0330A41EBBE}"/>
              </a:ext>
            </a:extLst>
          </p:cNvPr>
          <p:cNvGrpSpPr/>
          <p:nvPr/>
        </p:nvGrpSpPr>
        <p:grpSpPr>
          <a:xfrm>
            <a:off x="6781207" y="3256062"/>
            <a:ext cx="5410793" cy="1077218"/>
            <a:chOff x="6781207" y="3256062"/>
            <a:chExt cx="5410793" cy="1077218"/>
          </a:xfrm>
        </p:grpSpPr>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D3176FDF-3F0A-C861-C788-329F64276E6A}"/>
                    </a:ext>
                  </a:extLst>
                </p:cNvPr>
                <p:cNvSpPr txBox="1"/>
                <p:nvPr/>
              </p:nvSpPr>
              <p:spPr>
                <a:xfrm>
                  <a:off x="6781207" y="3256062"/>
                  <a:ext cx="5410793" cy="1077218"/>
                </a:xfrm>
                <a:prstGeom prst="rect">
                  <a:avLst/>
                </a:prstGeom>
                <a:noFill/>
              </p:spPr>
              <p:txBody>
                <a:bodyPr wrap="square">
                  <a:spAutoFit/>
                </a:bodyPr>
                <a:lstStyle/>
                <a:p>
                  <a:pPr>
                    <a:buClr>
                      <a:srgbClr val="4C7EBE"/>
                    </a:buClr>
                  </a:pPr>
                  <a:endParaRPr lang="fr-FR" sz="1600" dirty="0">
                    <a:latin typeface="Aptos" panose="020B0004020202020204" pitchFamily="34" charset="0"/>
                  </a:endParaRPr>
                </a:p>
                <a:p>
                  <a:pPr>
                    <a:buClr>
                      <a:srgbClr val="4C7EBE"/>
                    </a:buClr>
                  </a:pPr>
                  <a:endParaRPr lang="fr-FR" sz="1600" dirty="0">
                    <a:latin typeface="Aptos" panose="020B0004020202020204" pitchFamily="34" charset="0"/>
                  </a:endParaRPr>
                </a:p>
                <a:p>
                  <a:pPr>
                    <a:buClr>
                      <a:srgbClr val="4C7EBE"/>
                    </a:buClr>
                  </a:pPr>
                  <a14:m>
                    <m:oMath xmlns:m="http://schemas.openxmlformats.org/officeDocument/2006/math">
                      <m:r>
                        <a:rPr lang="fr-FR" sz="1600" i="1" smtClean="0">
                          <a:latin typeface="Cambria Math" panose="02040503050406030204" pitchFamily="18" charset="0"/>
                          <a:ea typeface="Cambria Math" panose="02040503050406030204" pitchFamily="18" charset="0"/>
                        </a:rPr>
                        <m:t>⇒</m:t>
                      </m:r>
                    </m:oMath>
                  </a14:m>
                  <a:r>
                    <a:rPr lang="fr-FR" sz="1600" dirty="0">
                      <a:latin typeface="Aptos" panose="020B0004020202020204" pitchFamily="34" charset="0"/>
                    </a:rPr>
                    <a:t> </a:t>
                  </a:r>
                  <a:r>
                    <a:rPr lang="fr-FR" sz="1600" dirty="0" err="1">
                      <a:latin typeface="Aptos" panose="020B0004020202020204" pitchFamily="34" charset="0"/>
                    </a:rPr>
                    <a:t>reversing</a:t>
                  </a:r>
                  <a:r>
                    <a:rPr lang="fr-FR" sz="1600" dirty="0">
                      <a:latin typeface="Aptos" panose="020B0004020202020204" pitchFamily="34" charset="0"/>
                    </a:rPr>
                    <a:t> the total flux at the LFS </a:t>
                  </a:r>
                  <a:r>
                    <a:rPr lang="fr-FR" sz="1600" dirty="0" err="1">
                      <a:latin typeface="Aptos" panose="020B0004020202020204" pitchFamily="34" charset="0"/>
                    </a:rPr>
                    <a:t>above</a:t>
                  </a:r>
                  <a:r>
                    <a:rPr lang="fr-FR" sz="1600" dirty="0">
                      <a:latin typeface="Aptos" panose="020B0004020202020204" pitchFamily="34" charset="0"/>
                    </a:rPr>
                    <a:t> the X-point (        ) and </a:t>
                  </a:r>
                  <a:r>
                    <a:rPr lang="fr-FR" sz="1600" dirty="0" err="1">
                      <a:latin typeface="Aptos" panose="020B0004020202020204" pitchFamily="34" charset="0"/>
                    </a:rPr>
                    <a:t>below</a:t>
                  </a:r>
                  <a:r>
                    <a:rPr lang="fr-FR" sz="1600" dirty="0">
                      <a:latin typeface="Aptos" panose="020B0004020202020204" pitchFamily="34" charset="0"/>
                    </a:rPr>
                    <a:t> X-point  (         ), at the HFS </a:t>
                  </a:r>
                  <a:r>
                    <a:rPr lang="fr-FR" sz="1600" dirty="0" err="1">
                      <a:latin typeface="Aptos" panose="020B0004020202020204" pitchFamily="34" charset="0"/>
                    </a:rPr>
                    <a:t>below</a:t>
                  </a:r>
                  <a:r>
                    <a:rPr lang="fr-FR" sz="1600" dirty="0">
                      <a:latin typeface="Aptos" panose="020B0004020202020204" pitchFamily="34" charset="0"/>
                    </a:rPr>
                    <a:t> X-point (        )</a:t>
                  </a:r>
                </a:p>
              </p:txBody>
            </p:sp>
          </mc:Choice>
          <mc:Fallback xmlns="">
            <p:sp>
              <p:nvSpPr>
                <p:cNvPr id="9" name="ZoneTexte 8">
                  <a:extLst>
                    <a:ext uri="{FF2B5EF4-FFF2-40B4-BE49-F238E27FC236}">
                      <a16:creationId xmlns:a16="http://schemas.microsoft.com/office/drawing/2014/main" id="{D3176FDF-3F0A-C861-C788-329F64276E6A}"/>
                    </a:ext>
                  </a:extLst>
                </p:cNvPr>
                <p:cNvSpPr txBox="1">
                  <a:spLocks noRot="1" noChangeAspect="1" noMove="1" noResize="1" noEditPoints="1" noAdjustHandles="1" noChangeArrowheads="1" noChangeShapeType="1" noTextEdit="1"/>
                </p:cNvSpPr>
                <p:nvPr/>
              </p:nvSpPr>
              <p:spPr>
                <a:xfrm>
                  <a:off x="6781207" y="3256062"/>
                  <a:ext cx="5410793" cy="1077218"/>
                </a:xfrm>
                <a:prstGeom prst="rect">
                  <a:avLst/>
                </a:prstGeom>
                <a:blipFill>
                  <a:blip r:embed="rId8"/>
                  <a:stretch>
                    <a:fillRect l="-467" b="-4651"/>
                  </a:stretch>
                </a:blipFill>
              </p:spPr>
              <p:txBody>
                <a:bodyPr/>
                <a:lstStyle/>
                <a:p>
                  <a:r>
                    <a:rPr lang="fr-FR">
                      <a:noFill/>
                    </a:rPr>
                    <a:t> </a:t>
                  </a:r>
                </a:p>
              </p:txBody>
            </p:sp>
          </mc:Fallback>
        </mc:AlternateContent>
        <p:cxnSp>
          <p:nvCxnSpPr>
            <p:cNvPr id="11" name="Connecteur droit 10">
              <a:extLst>
                <a:ext uri="{FF2B5EF4-FFF2-40B4-BE49-F238E27FC236}">
                  <a16:creationId xmlns:a16="http://schemas.microsoft.com/office/drawing/2014/main" id="{394778C3-AF80-24F8-E305-976554B73ACF}"/>
                </a:ext>
              </a:extLst>
            </p:cNvPr>
            <p:cNvCxnSpPr>
              <a:cxnSpLocks/>
            </p:cNvCxnSpPr>
            <p:nvPr/>
          </p:nvCxnSpPr>
          <p:spPr>
            <a:xfrm>
              <a:off x="11607839" y="3933056"/>
              <a:ext cx="288032" cy="0"/>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031EFB2E-C3B7-0203-F19E-2C7D911205A3}"/>
                </a:ext>
              </a:extLst>
            </p:cNvPr>
            <p:cNvCxnSpPr>
              <a:cxnSpLocks/>
            </p:cNvCxnSpPr>
            <p:nvPr/>
          </p:nvCxnSpPr>
          <p:spPr>
            <a:xfrm>
              <a:off x="8616280" y="4149080"/>
              <a:ext cx="2880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7" name="ZoneTexte 16">
            <a:extLst>
              <a:ext uri="{FF2B5EF4-FFF2-40B4-BE49-F238E27FC236}">
                <a16:creationId xmlns:a16="http://schemas.microsoft.com/office/drawing/2014/main" id="{BB08D477-F8BF-B4C3-7933-145BDA3D6C2A}"/>
              </a:ext>
            </a:extLst>
          </p:cNvPr>
          <p:cNvSpPr txBox="1"/>
          <p:nvPr/>
        </p:nvSpPr>
        <p:spPr>
          <a:xfrm>
            <a:off x="10025743" y="3031065"/>
            <a:ext cx="2334953" cy="553998"/>
          </a:xfrm>
          <a:prstGeom prst="rect">
            <a:avLst/>
          </a:prstGeom>
          <a:noFill/>
        </p:spPr>
        <p:txBody>
          <a:bodyPr wrap="square" rtlCol="0">
            <a:spAutoFit/>
          </a:bodyPr>
          <a:lstStyle/>
          <a:p>
            <a:r>
              <a:rPr lang="fr-FR" sz="1000" dirty="0">
                <a:latin typeface="Aptos" panose="020B0004020202020204" pitchFamily="34" charset="0"/>
              </a:rPr>
              <a:t>Sketch of the fluxes </a:t>
            </a:r>
            <a:r>
              <a:rPr lang="fr-FR" sz="1000" dirty="0" err="1">
                <a:latin typeface="Aptos" panose="020B0004020202020204" pitchFamily="34" charset="0"/>
              </a:rPr>
              <a:t>crossing</a:t>
            </a:r>
            <a:r>
              <a:rPr lang="fr-FR" sz="1000" dirty="0">
                <a:latin typeface="Aptos" panose="020B0004020202020204" pitchFamily="34" charset="0"/>
              </a:rPr>
              <a:t> </a:t>
            </a:r>
            <a:r>
              <a:rPr lang="fr-FR" sz="1000" dirty="0" err="1">
                <a:latin typeface="Aptos" panose="020B0004020202020204" pitchFamily="34" charset="0"/>
              </a:rPr>
              <a:t>between</a:t>
            </a:r>
            <a:r>
              <a:rPr lang="fr-FR" sz="1000" dirty="0">
                <a:latin typeface="Aptos" panose="020B0004020202020204" pitchFamily="34" charset="0"/>
              </a:rPr>
              <a:t> the LFS </a:t>
            </a:r>
            <a:r>
              <a:rPr lang="fr-FR" sz="1000" dirty="0" err="1">
                <a:latin typeface="Aptos" panose="020B0004020202020204" pitchFamily="34" charset="0"/>
              </a:rPr>
              <a:t>sommon</a:t>
            </a:r>
            <a:r>
              <a:rPr lang="fr-FR" sz="1000" dirty="0">
                <a:latin typeface="Aptos" panose="020B0004020202020204" pitchFamily="34" charset="0"/>
              </a:rPr>
              <a:t> SOL and the </a:t>
            </a:r>
            <a:r>
              <a:rPr lang="fr-FR" sz="1000" dirty="0" err="1">
                <a:latin typeface="Aptos" panose="020B0004020202020204" pitchFamily="34" charset="0"/>
              </a:rPr>
              <a:t>closed</a:t>
            </a:r>
            <a:r>
              <a:rPr lang="fr-FR" sz="1000" dirty="0">
                <a:latin typeface="Aptos" panose="020B0004020202020204" pitchFamily="34" charset="0"/>
              </a:rPr>
              <a:t> flux </a:t>
            </a:r>
            <a:r>
              <a:rPr lang="fr-FR" sz="1000" dirty="0" err="1">
                <a:latin typeface="Aptos" panose="020B0004020202020204" pitchFamily="34" charset="0"/>
              </a:rPr>
              <a:t>region</a:t>
            </a:r>
            <a:endParaRPr lang="fr-FR" sz="1000" dirty="0">
              <a:latin typeface="Aptos" panose="020B0004020202020204" pitchFamily="34" charset="0"/>
            </a:endParaRPr>
          </a:p>
        </p:txBody>
      </p:sp>
      <p:cxnSp>
        <p:nvCxnSpPr>
          <p:cNvPr id="12" name="Connecteur droit 11">
            <a:extLst>
              <a:ext uri="{FF2B5EF4-FFF2-40B4-BE49-F238E27FC236}">
                <a16:creationId xmlns:a16="http://schemas.microsoft.com/office/drawing/2014/main" id="{F49248A3-D6D7-68F6-D2C2-532A51934066}"/>
              </a:ext>
            </a:extLst>
          </p:cNvPr>
          <p:cNvCxnSpPr>
            <a:cxnSpLocks/>
          </p:cNvCxnSpPr>
          <p:nvPr/>
        </p:nvCxnSpPr>
        <p:spPr>
          <a:xfrm>
            <a:off x="11352584" y="4149080"/>
            <a:ext cx="288032" cy="0"/>
          </a:xfrm>
          <a:prstGeom prst="line">
            <a:avLst/>
          </a:prstGeom>
          <a:ln w="38100">
            <a:solidFill>
              <a:srgbClr val="FF40FF"/>
            </a:solidFill>
          </a:ln>
        </p:spPr>
        <p:style>
          <a:lnRef idx="1">
            <a:schemeClr val="accent1"/>
          </a:lnRef>
          <a:fillRef idx="0">
            <a:schemeClr val="accent1"/>
          </a:fillRef>
          <a:effectRef idx="0">
            <a:schemeClr val="accent1"/>
          </a:effectRef>
          <a:fontRef idx="minor">
            <a:schemeClr val="tx1"/>
          </a:fontRef>
        </p:style>
      </p:cxnSp>
      <p:sp>
        <p:nvSpPr>
          <p:cNvPr id="27" name="ZoneTexte 26">
            <a:extLst>
              <a:ext uri="{FF2B5EF4-FFF2-40B4-BE49-F238E27FC236}">
                <a16:creationId xmlns:a16="http://schemas.microsoft.com/office/drawing/2014/main" id="{E3252AF1-8221-59B2-2B2F-C625E90ACE64}"/>
              </a:ext>
            </a:extLst>
          </p:cNvPr>
          <p:cNvSpPr txBox="1"/>
          <p:nvPr/>
        </p:nvSpPr>
        <p:spPr>
          <a:xfrm>
            <a:off x="5978476" y="6296681"/>
            <a:ext cx="402674" cy="276999"/>
          </a:xfrm>
          <a:prstGeom prst="rect">
            <a:avLst/>
          </a:prstGeom>
          <a:noFill/>
        </p:spPr>
        <p:txBody>
          <a:bodyPr wrap="none" rtlCol="0">
            <a:spAutoFit/>
          </a:bodyPr>
          <a:lstStyle/>
          <a:p>
            <a:r>
              <a:rPr lang="fr-FR" sz="1200" dirty="0">
                <a:latin typeface="Aptos" panose="020B0004020202020204" pitchFamily="34" charset="0"/>
              </a:rPr>
              <a:t>&lt; t</a:t>
            </a:r>
            <a:r>
              <a:rPr lang="fr-FR" sz="1200" baseline="-25000" dirty="0">
                <a:latin typeface="Aptos" panose="020B0004020202020204" pitchFamily="34" charset="0"/>
              </a:rPr>
              <a:t>3</a:t>
            </a:r>
          </a:p>
        </p:txBody>
      </p:sp>
      <p:pic>
        <p:nvPicPr>
          <p:cNvPr id="28" name="Image 27">
            <a:extLst>
              <a:ext uri="{FF2B5EF4-FFF2-40B4-BE49-F238E27FC236}">
                <a16:creationId xmlns:a16="http://schemas.microsoft.com/office/drawing/2014/main" id="{BA706FCE-DB84-8F49-4062-B0E8B712D4ED}"/>
              </a:ext>
            </a:extLst>
          </p:cNvPr>
          <p:cNvPicPr>
            <a:picLocks noChangeAspect="1"/>
          </p:cNvPicPr>
          <p:nvPr/>
        </p:nvPicPr>
        <p:blipFill>
          <a:blip r:embed="rId9"/>
          <a:stretch>
            <a:fillRect/>
          </a:stretch>
        </p:blipFill>
        <p:spPr>
          <a:xfrm>
            <a:off x="279004" y="576353"/>
            <a:ext cx="5699472" cy="3518091"/>
          </a:xfrm>
          <a:prstGeom prst="rect">
            <a:avLst/>
          </a:prstGeom>
        </p:spPr>
      </p:pic>
      <p:pic>
        <p:nvPicPr>
          <p:cNvPr id="32" name="Image 31">
            <a:extLst>
              <a:ext uri="{FF2B5EF4-FFF2-40B4-BE49-F238E27FC236}">
                <a16:creationId xmlns:a16="http://schemas.microsoft.com/office/drawing/2014/main" id="{9F50759B-B9AB-D449-CE49-8381F9803C56}"/>
              </a:ext>
            </a:extLst>
          </p:cNvPr>
          <p:cNvPicPr>
            <a:picLocks noChangeAspect="1"/>
          </p:cNvPicPr>
          <p:nvPr/>
        </p:nvPicPr>
        <p:blipFill>
          <a:blip r:embed="rId10"/>
          <a:stretch>
            <a:fillRect/>
          </a:stretch>
        </p:blipFill>
        <p:spPr>
          <a:xfrm>
            <a:off x="5403546" y="4941168"/>
            <a:ext cx="1916590" cy="1291616"/>
          </a:xfrm>
          <a:prstGeom prst="rect">
            <a:avLst/>
          </a:prstGeom>
        </p:spPr>
      </p:pic>
      <p:pic>
        <p:nvPicPr>
          <p:cNvPr id="34" name="Image 33">
            <a:extLst>
              <a:ext uri="{FF2B5EF4-FFF2-40B4-BE49-F238E27FC236}">
                <a16:creationId xmlns:a16="http://schemas.microsoft.com/office/drawing/2014/main" id="{0ECB1A52-0A6A-421B-3E22-60D50EFAA1EA}"/>
              </a:ext>
            </a:extLst>
          </p:cNvPr>
          <p:cNvPicPr>
            <a:picLocks noChangeAspect="1"/>
          </p:cNvPicPr>
          <p:nvPr/>
        </p:nvPicPr>
        <p:blipFill>
          <a:blip r:embed="rId11"/>
          <a:stretch>
            <a:fillRect/>
          </a:stretch>
        </p:blipFill>
        <p:spPr>
          <a:xfrm>
            <a:off x="7680240" y="4937964"/>
            <a:ext cx="2016160" cy="1358718"/>
          </a:xfrm>
          <a:prstGeom prst="rect">
            <a:avLst/>
          </a:prstGeom>
        </p:spPr>
      </p:pic>
      <p:pic>
        <p:nvPicPr>
          <p:cNvPr id="36" name="Image 35">
            <a:extLst>
              <a:ext uri="{FF2B5EF4-FFF2-40B4-BE49-F238E27FC236}">
                <a16:creationId xmlns:a16="http://schemas.microsoft.com/office/drawing/2014/main" id="{F20E1D38-9AC2-0E31-0D72-6957E1C7766C}"/>
              </a:ext>
            </a:extLst>
          </p:cNvPr>
          <p:cNvPicPr>
            <a:picLocks noChangeAspect="1"/>
          </p:cNvPicPr>
          <p:nvPr/>
        </p:nvPicPr>
        <p:blipFill>
          <a:blip r:embed="rId12"/>
          <a:stretch>
            <a:fillRect/>
          </a:stretch>
        </p:blipFill>
        <p:spPr>
          <a:xfrm>
            <a:off x="10025743" y="4967056"/>
            <a:ext cx="1916591" cy="1291616"/>
          </a:xfrm>
          <a:prstGeom prst="rect">
            <a:avLst/>
          </a:prstGeom>
        </p:spPr>
      </p:pic>
    </p:spTree>
    <p:extLst>
      <p:ext uri="{BB962C8B-B14F-4D97-AF65-F5344CB8AC3E}">
        <p14:creationId xmlns:p14="http://schemas.microsoft.com/office/powerpoint/2010/main" val="480274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7C48C-580B-05C2-ED90-7BF21A34E0B3}"/>
            </a:ext>
          </a:extLst>
        </p:cNvPr>
        <p:cNvGrpSpPr/>
        <p:nvPr/>
      </p:nvGrpSpPr>
      <p:grpSpPr>
        <a:xfrm>
          <a:off x="0" y="0"/>
          <a:ext cx="0" cy="0"/>
          <a:chOff x="0" y="0"/>
          <a:chExt cx="0" cy="0"/>
        </a:xfrm>
      </p:grpSpPr>
      <p:sp>
        <p:nvSpPr>
          <p:cNvPr id="2" name="标题 2">
            <a:extLst>
              <a:ext uri="{FF2B5EF4-FFF2-40B4-BE49-F238E27FC236}">
                <a16:creationId xmlns:a16="http://schemas.microsoft.com/office/drawing/2014/main" id="{BD405DF1-26F4-0E7B-0547-24FE2AABC808}"/>
              </a:ext>
            </a:extLst>
          </p:cNvPr>
          <p:cNvSpPr txBox="1">
            <a:spLocks/>
          </p:cNvSpPr>
          <p:nvPr/>
        </p:nvSpPr>
        <p:spPr>
          <a:xfrm>
            <a:off x="-1" y="26161"/>
            <a:ext cx="6365611" cy="567843"/>
          </a:xfrm>
          <a:prstGeom prst="rect">
            <a:avLst/>
          </a:prstGeom>
        </p:spPr>
        <p:txBody>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pPr algn="l"/>
            <a:r>
              <a:rPr lang="en-US" altLang="zh-CN" sz="2000" dirty="0">
                <a:solidFill>
                  <a:schemeClr val="bg1"/>
                </a:solidFill>
                <a:latin typeface="Avenir Next" panose="020B0503020202020204" pitchFamily="34" charset="0"/>
              </a:rPr>
              <a:t>OUTLINE</a:t>
            </a:r>
            <a:endParaRPr lang="zh-CN" altLang="en-US" sz="2000" dirty="0">
              <a:solidFill>
                <a:schemeClr val="bg1"/>
              </a:solidFill>
              <a:latin typeface="Avenir Next" panose="020B0503020202020204" pitchFamily="34" charset="0"/>
            </a:endParaRPr>
          </a:p>
        </p:txBody>
      </p:sp>
      <p:sp>
        <p:nvSpPr>
          <p:cNvPr id="3" name="标题 2">
            <a:extLst>
              <a:ext uri="{FF2B5EF4-FFF2-40B4-BE49-F238E27FC236}">
                <a16:creationId xmlns:a16="http://schemas.microsoft.com/office/drawing/2014/main" id="{4E84A987-F5EC-DF27-3499-ABC254B073D4}"/>
              </a:ext>
            </a:extLst>
          </p:cNvPr>
          <p:cNvSpPr txBox="1">
            <a:spLocks/>
          </p:cNvSpPr>
          <p:nvPr/>
        </p:nvSpPr>
        <p:spPr>
          <a:xfrm>
            <a:off x="911424" y="1484784"/>
            <a:ext cx="7848872" cy="567843"/>
          </a:xfrm>
          <a:prstGeom prst="rect">
            <a:avLst/>
          </a:prstGeom>
        </p:spPr>
        <p:txBody>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pPr marL="342900" indent="-342900" algn="l">
              <a:buFont typeface="Police système Courant"/>
              <a:buChar char="▶"/>
            </a:pPr>
            <a:r>
              <a:rPr lang="en-US" altLang="zh-CN" sz="2000" dirty="0">
                <a:solidFill>
                  <a:schemeClr val="bg1">
                    <a:lumMod val="85000"/>
                  </a:schemeClr>
                </a:solidFill>
                <a:latin typeface="Avenir Next" panose="020B0503020202020204" pitchFamily="34" charset="0"/>
              </a:rPr>
              <a:t>WEST EXPERIMENT &amp; SOLEDGE3X-EIRENE SET-UP</a:t>
            </a:r>
          </a:p>
          <a:p>
            <a:pPr marL="342900" indent="-342900" algn="l">
              <a:buFont typeface="Police système Courant"/>
              <a:buChar char="▶"/>
            </a:pPr>
            <a:endParaRPr lang="en-US" altLang="zh-CN" sz="2000" dirty="0">
              <a:solidFill>
                <a:schemeClr val="bg1">
                  <a:lumMod val="85000"/>
                </a:schemeClr>
              </a:solidFill>
              <a:latin typeface="Avenir Next" panose="020B0503020202020204" pitchFamily="34" charset="0"/>
            </a:endParaRPr>
          </a:p>
          <a:p>
            <a:pPr marL="342900" indent="-342900" algn="l">
              <a:buFont typeface="Police système Courant"/>
              <a:buChar char="▶"/>
            </a:pPr>
            <a:r>
              <a:rPr lang="en-US" sz="2000" dirty="0">
                <a:solidFill>
                  <a:schemeClr val="bg1">
                    <a:lumMod val="85000"/>
                  </a:schemeClr>
                </a:solidFill>
                <a:latin typeface="Avenir Next" panose="020B0503020202020204" pitchFamily="34" charset="0"/>
                <a:ea typeface="Abadi MT Condensed Light" charset="0"/>
                <a:cs typeface="Abadi MT Condensed Light" charset="0"/>
              </a:rPr>
              <a:t>TRANSITION FROM ATTACHED TO XPR: EXPE VS SIMU</a:t>
            </a:r>
          </a:p>
          <a:p>
            <a:pPr algn="l"/>
            <a:endParaRPr lang="en-US" altLang="zh-CN" sz="2000" dirty="0">
              <a:solidFill>
                <a:schemeClr val="bg1">
                  <a:lumMod val="85000"/>
                </a:schemeClr>
              </a:solidFill>
              <a:latin typeface="Avenir Next" panose="020B0503020202020204" pitchFamily="34" charset="0"/>
            </a:endParaRPr>
          </a:p>
          <a:p>
            <a:pPr marL="342900" indent="-342900" algn="l">
              <a:buFont typeface="Police système Courant"/>
              <a:buChar char="▶"/>
            </a:pPr>
            <a:r>
              <a:rPr lang="en-US" altLang="zh-CN" sz="2000" dirty="0">
                <a:solidFill>
                  <a:schemeClr val="bg1">
                    <a:lumMod val="85000"/>
                  </a:schemeClr>
                </a:solidFill>
                <a:latin typeface="Avenir Next" panose="020B0503020202020204" pitchFamily="34" charset="0"/>
              </a:rPr>
              <a:t>NUMERICAL INSIGHTS ON XPR DEVELOPMENT</a:t>
            </a:r>
          </a:p>
          <a:p>
            <a:pPr marL="342900" indent="-342900" algn="l">
              <a:buFont typeface="Police système Courant"/>
              <a:buChar char="▶"/>
            </a:pPr>
            <a:endParaRPr lang="en-US" altLang="zh-CN" sz="2000" dirty="0">
              <a:latin typeface="Avenir Next" panose="020B0503020202020204" pitchFamily="34" charset="0"/>
            </a:endParaRPr>
          </a:p>
          <a:p>
            <a:pPr marL="342900" indent="-342900" algn="l">
              <a:buFont typeface="Police système Courant"/>
              <a:buChar char="▶"/>
            </a:pPr>
            <a:r>
              <a:rPr lang="en-US" altLang="zh-CN" sz="2000" dirty="0">
                <a:latin typeface="Avenir Next" panose="020B0503020202020204" pitchFamily="34" charset="0"/>
              </a:rPr>
              <a:t>CONCLUDING REMARKS AND PERSPECTIVES</a:t>
            </a:r>
            <a:endParaRPr lang="zh-CN" altLang="en-US" sz="2000" dirty="0">
              <a:latin typeface="Avenir Next" panose="020B0503020202020204" pitchFamily="34" charset="0"/>
            </a:endParaRPr>
          </a:p>
          <a:p>
            <a:pPr marL="342900" indent="-342900" algn="l">
              <a:buFont typeface="Police système Courant"/>
              <a:buChar char="▶"/>
            </a:pPr>
            <a:endParaRPr lang="zh-CN" altLang="en-US" sz="2000" dirty="0">
              <a:latin typeface="Avenir Next" panose="020B0503020202020204" pitchFamily="34" charset="0"/>
            </a:endParaRPr>
          </a:p>
          <a:p>
            <a:pPr algn="l"/>
            <a:endParaRPr lang="en-US" sz="2000" dirty="0">
              <a:latin typeface="Avenir Next" panose="020B0503020202020204" pitchFamily="34" charset="0"/>
              <a:ea typeface="Abadi MT Condensed Light" charset="0"/>
              <a:cs typeface="Abadi MT Condensed Light" charset="0"/>
            </a:endParaRPr>
          </a:p>
          <a:p>
            <a:pPr algn="l"/>
            <a:endParaRPr lang="zh-CN" altLang="en-US" sz="2000" dirty="0">
              <a:latin typeface="Avenir Next" panose="020B0503020202020204" pitchFamily="34" charset="0"/>
            </a:endParaRPr>
          </a:p>
        </p:txBody>
      </p:sp>
    </p:spTree>
    <p:extLst>
      <p:ext uri="{BB962C8B-B14F-4D97-AF65-F5344CB8AC3E}">
        <p14:creationId xmlns:p14="http://schemas.microsoft.com/office/powerpoint/2010/main" val="251524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D17FF-DCA5-2EB7-3CBE-3D69A5374785}"/>
            </a:ext>
          </a:extLst>
        </p:cNvPr>
        <p:cNvGrpSpPr/>
        <p:nvPr/>
      </p:nvGrpSpPr>
      <p:grpSpPr>
        <a:xfrm>
          <a:off x="0" y="0"/>
          <a:ext cx="0" cy="0"/>
          <a:chOff x="0" y="0"/>
          <a:chExt cx="0" cy="0"/>
        </a:xfrm>
      </p:grpSpPr>
      <p:sp>
        <p:nvSpPr>
          <p:cNvPr id="8" name="ZoneTexte 7">
            <a:extLst>
              <a:ext uri="{FF2B5EF4-FFF2-40B4-BE49-F238E27FC236}">
                <a16:creationId xmlns:a16="http://schemas.microsoft.com/office/drawing/2014/main" id="{0C20A7C8-6F5F-39D7-48AC-56FD6D2C7225}"/>
              </a:ext>
            </a:extLst>
          </p:cNvPr>
          <p:cNvSpPr txBox="1"/>
          <p:nvPr/>
        </p:nvSpPr>
        <p:spPr>
          <a:xfrm>
            <a:off x="408066" y="2050970"/>
            <a:ext cx="7776166" cy="3970318"/>
          </a:xfrm>
          <a:prstGeom prst="rect">
            <a:avLst/>
          </a:prstGeom>
          <a:noFill/>
        </p:spPr>
        <p:txBody>
          <a:bodyPr wrap="square">
            <a:spAutoFit/>
          </a:bodyPr>
          <a:lstStyle/>
          <a:p>
            <a:pPr>
              <a:buClr>
                <a:srgbClr val="4C7EBE"/>
              </a:buClr>
            </a:pPr>
            <a:endParaRPr lang="fr-FR" dirty="0">
              <a:latin typeface="Aptos" panose="020B0004020202020204" pitchFamily="34" charset="0"/>
            </a:endParaRPr>
          </a:p>
          <a:p>
            <a:pPr marL="285750" indent="-285750">
              <a:buClr>
                <a:srgbClr val="4C7EBE"/>
              </a:buClr>
              <a:buFont typeface="Wingdings" pitchFamily="2" charset="2"/>
              <a:buChar char="q"/>
            </a:pPr>
            <a:r>
              <a:rPr lang="fr-FR" dirty="0">
                <a:latin typeface="Aptos" panose="020B0004020202020204" pitchFamily="34" charset="0"/>
              </a:rPr>
              <a:t>To </a:t>
            </a:r>
            <a:r>
              <a:rPr lang="fr-FR" dirty="0" err="1">
                <a:latin typeface="Aptos" panose="020B0004020202020204" pitchFamily="34" charset="0"/>
              </a:rPr>
              <a:t>our</a:t>
            </a:r>
            <a:r>
              <a:rPr lang="fr-FR" dirty="0">
                <a:latin typeface="Aptos" panose="020B0004020202020204" pitchFamily="34" charset="0"/>
              </a:rPr>
              <a:t> </a:t>
            </a:r>
            <a:r>
              <a:rPr lang="fr-FR" dirty="0" err="1">
                <a:latin typeface="Aptos" panose="020B0004020202020204" pitchFamily="34" charset="0"/>
              </a:rPr>
              <a:t>knowledge</a:t>
            </a:r>
            <a:r>
              <a:rPr lang="fr-FR" dirty="0">
                <a:latin typeface="Aptos" panose="020B0004020202020204" pitchFamily="34" charset="0"/>
              </a:rPr>
              <a:t>, first time-</a:t>
            </a:r>
            <a:r>
              <a:rPr lang="fr-FR" dirty="0" err="1">
                <a:latin typeface="Aptos" panose="020B0004020202020204" pitchFamily="34" charset="0"/>
              </a:rPr>
              <a:t>dependent</a:t>
            </a:r>
            <a:r>
              <a:rPr lang="fr-FR" dirty="0">
                <a:latin typeface="Aptos" panose="020B0004020202020204" pitchFamily="34" charset="0"/>
              </a:rPr>
              <a:t> simulations </a:t>
            </a:r>
            <a:r>
              <a:rPr lang="fr-FR" dirty="0" err="1">
                <a:latin typeface="Aptos" panose="020B0004020202020204" pitchFamily="34" charset="0"/>
              </a:rPr>
              <a:t>carried</a:t>
            </a:r>
            <a:r>
              <a:rPr lang="fr-FR" dirty="0">
                <a:latin typeface="Aptos" panose="020B0004020202020204" pitchFamily="34" charset="0"/>
              </a:rPr>
              <a:t> out about XPR transition:</a:t>
            </a:r>
          </a:p>
          <a:p>
            <a:pPr marL="285750" indent="-285750">
              <a:buClr>
                <a:srgbClr val="4C7EBE"/>
              </a:buClr>
              <a:buFont typeface="Wingdings" pitchFamily="2" charset="2"/>
              <a:buChar char="q"/>
            </a:pPr>
            <a:endParaRPr lang="fr-FR" dirty="0">
              <a:latin typeface="Aptos" panose="020B0004020202020204" pitchFamily="34" charset="0"/>
            </a:endParaRPr>
          </a:p>
          <a:p>
            <a:pPr lvl="1">
              <a:buClr>
                <a:srgbClr val="4C7EBE"/>
              </a:buClr>
            </a:pPr>
            <a:r>
              <a:rPr lang="fr-FR" dirty="0">
                <a:latin typeface="Aptos" panose="020B0004020202020204" pitchFamily="34" charset="0"/>
              </a:rPr>
              <a:t>	☞  Good </a:t>
            </a:r>
            <a:r>
              <a:rPr lang="fr-FR" dirty="0" err="1">
                <a:latin typeface="Aptos" panose="020B0004020202020204" pitchFamily="34" charset="0"/>
              </a:rPr>
              <a:t>overall</a:t>
            </a:r>
            <a:r>
              <a:rPr lang="fr-FR" dirty="0">
                <a:latin typeface="Aptos" panose="020B0004020202020204" pitchFamily="34" charset="0"/>
              </a:rPr>
              <a:t> agreement </a:t>
            </a:r>
            <a:r>
              <a:rPr lang="fr-FR" dirty="0" err="1">
                <a:latin typeface="Aptos" panose="020B0004020202020204" pitchFamily="34" charset="0"/>
              </a:rPr>
              <a:t>between</a:t>
            </a:r>
            <a:r>
              <a:rPr lang="fr-FR" dirty="0">
                <a:latin typeface="Aptos" panose="020B0004020202020204" pitchFamily="34" charset="0"/>
              </a:rPr>
              <a:t> SOLEDGE3X and  WEST</a:t>
            </a:r>
          </a:p>
          <a:p>
            <a:pPr lvl="1">
              <a:buClr>
                <a:srgbClr val="4C7EBE"/>
              </a:buClr>
            </a:pPr>
            <a:endParaRPr lang="fr-FR" dirty="0">
              <a:latin typeface="Aptos" panose="020B0004020202020204" pitchFamily="34" charset="0"/>
            </a:endParaRPr>
          </a:p>
          <a:p>
            <a:pPr lvl="1">
              <a:buClr>
                <a:srgbClr val="4C7EBE"/>
              </a:buClr>
            </a:pPr>
            <a:r>
              <a:rPr lang="fr-FR" dirty="0">
                <a:latin typeface="Aptos" panose="020B0004020202020204" pitchFamily="34" charset="0"/>
              </a:rPr>
              <a:t>	☞ Highlight of  a E×B  convective </a:t>
            </a:r>
            <a:r>
              <a:rPr lang="fr-FR" dirty="0" err="1">
                <a:latin typeface="Aptos" panose="020B0004020202020204" pitchFamily="34" charset="0"/>
              </a:rPr>
              <a:t>mechanism</a:t>
            </a:r>
            <a:r>
              <a:rPr lang="fr-FR" dirty="0">
                <a:latin typeface="Aptos" panose="020B0004020202020204" pitchFamily="34" charset="0"/>
              </a:rPr>
              <a:t> </a:t>
            </a:r>
            <a:r>
              <a:rPr lang="fr-FR" dirty="0" err="1">
                <a:latin typeface="Aptos" panose="020B0004020202020204" pitchFamily="34" charset="0"/>
              </a:rPr>
              <a:t>driven</a:t>
            </a:r>
            <a:r>
              <a:rPr lang="fr-FR" dirty="0">
                <a:latin typeface="Aptos" panose="020B0004020202020204" pitchFamily="34" charset="0"/>
              </a:rPr>
              <a:t> by the 	</a:t>
            </a:r>
            <a:r>
              <a:rPr lang="fr-FR" dirty="0" err="1">
                <a:latin typeface="Aptos" panose="020B0004020202020204" pitchFamily="34" charset="0"/>
              </a:rPr>
              <a:t>temperature</a:t>
            </a:r>
            <a:r>
              <a:rPr lang="fr-FR" dirty="0">
                <a:latin typeface="Aptos" panose="020B0004020202020204" pitchFamily="34" charset="0"/>
              </a:rPr>
              <a:t> collapse </a:t>
            </a:r>
            <a:r>
              <a:rPr lang="fr-FR" dirty="0" err="1">
                <a:latin typeface="Aptos" panose="020B0004020202020204" pitchFamily="34" charset="0"/>
              </a:rPr>
              <a:t>around</a:t>
            </a:r>
            <a:r>
              <a:rPr lang="fr-FR" dirty="0">
                <a:latin typeface="Aptos" panose="020B0004020202020204" pitchFamily="34" charset="0"/>
              </a:rPr>
              <a:t> X-point</a:t>
            </a:r>
          </a:p>
          <a:p>
            <a:pPr lvl="1">
              <a:buClr>
                <a:srgbClr val="4C7EBE"/>
              </a:buClr>
            </a:pPr>
            <a:endParaRPr lang="fr-FR" dirty="0">
              <a:latin typeface="Aptos" panose="020B0004020202020204" pitchFamily="34" charset="0"/>
            </a:endParaRPr>
          </a:p>
          <a:p>
            <a:pPr lvl="1">
              <a:buClr>
                <a:srgbClr val="4C7EBE"/>
              </a:buClr>
            </a:pPr>
            <a:r>
              <a:rPr lang="fr-FR" dirty="0">
                <a:latin typeface="Aptos" panose="020B0004020202020204" pitchFamily="34" charset="0"/>
              </a:rPr>
              <a:t>	☞ A</a:t>
            </a:r>
            <a:r>
              <a:rPr lang="fr-FR" dirty="0"/>
              <a:t> « </a:t>
            </a:r>
            <a:r>
              <a:rPr lang="fr-FR" dirty="0">
                <a:latin typeface="Aptos" panose="020B0004020202020204" pitchFamily="34" charset="0"/>
              </a:rPr>
              <a:t>E×B</a:t>
            </a:r>
            <a:r>
              <a:rPr lang="fr-FR" dirty="0"/>
              <a:t> X-point vortex » </a:t>
            </a:r>
            <a:r>
              <a:rPr lang="fr-FR" dirty="0" err="1"/>
              <a:t>forms</a:t>
            </a:r>
            <a:r>
              <a:rPr lang="fr-FR" dirty="0"/>
              <a:t> </a:t>
            </a:r>
            <a:r>
              <a:rPr lang="fr-FR" dirty="0" err="1"/>
              <a:t>that</a:t>
            </a:r>
            <a:r>
              <a:rPr lang="fr-FR" dirty="0"/>
              <a:t> </a:t>
            </a:r>
            <a:r>
              <a:rPr lang="fr-FR" dirty="0" err="1"/>
              <a:t>enhances</a:t>
            </a:r>
            <a:r>
              <a:rPr lang="fr-FR" dirty="0"/>
              <a:t> cross-</a:t>
            </a:r>
            <a:r>
              <a:rPr lang="fr-FR" dirty="0" err="1"/>
              <a:t>field</a:t>
            </a:r>
            <a:r>
              <a:rPr lang="fr-FR" dirty="0"/>
              <a:t> transport + 	</a:t>
            </a:r>
            <a:r>
              <a:rPr lang="fr-FR" dirty="0" err="1"/>
              <a:t>impurity</a:t>
            </a:r>
            <a:r>
              <a:rPr lang="fr-FR" dirty="0"/>
              <a:t> accumulation </a:t>
            </a:r>
            <a:r>
              <a:rPr lang="fr-FR" dirty="0" err="1"/>
              <a:t>above</a:t>
            </a:r>
            <a:r>
              <a:rPr lang="fr-FR" dirty="0"/>
              <a:t> the X-point</a:t>
            </a:r>
          </a:p>
          <a:p>
            <a:pPr lvl="1">
              <a:buClr>
                <a:srgbClr val="4C7EBE"/>
              </a:buClr>
            </a:pPr>
            <a:r>
              <a:rPr lang="fr-FR" dirty="0"/>
              <a:t>		➩ a </a:t>
            </a:r>
            <a:r>
              <a:rPr lang="fr-FR" dirty="0" err="1"/>
              <a:t>driving</a:t>
            </a:r>
            <a:r>
              <a:rPr lang="fr-FR" dirty="0"/>
              <a:t> a self-</a:t>
            </a:r>
            <a:r>
              <a:rPr lang="fr-FR" dirty="0" err="1"/>
              <a:t>reinforcing</a:t>
            </a:r>
            <a:r>
              <a:rPr lang="fr-FR" dirty="0"/>
              <a:t> cycle </a:t>
            </a:r>
            <a:r>
              <a:rPr lang="fr-FR" dirty="0" err="1"/>
              <a:t>that</a:t>
            </a:r>
            <a:r>
              <a:rPr lang="fr-FR" dirty="0"/>
              <a:t> speeds up the 			transition.</a:t>
            </a:r>
          </a:p>
          <a:p>
            <a:pPr lvl="1">
              <a:buClr>
                <a:srgbClr val="4C7EBE"/>
              </a:buClr>
            </a:pPr>
            <a:endParaRPr lang="fr-FR" dirty="0">
              <a:latin typeface="Aptos" panose="020B0004020202020204" pitchFamily="34" charset="0"/>
            </a:endParaRPr>
          </a:p>
        </p:txBody>
      </p:sp>
      <p:sp>
        <p:nvSpPr>
          <p:cNvPr id="25" name="ZoneTexte 24">
            <a:extLst>
              <a:ext uri="{FF2B5EF4-FFF2-40B4-BE49-F238E27FC236}">
                <a16:creationId xmlns:a16="http://schemas.microsoft.com/office/drawing/2014/main" id="{90DAF341-C9B9-DAF6-9BF2-03FC4197747E}"/>
              </a:ext>
            </a:extLst>
          </p:cNvPr>
          <p:cNvSpPr txBox="1"/>
          <p:nvPr/>
        </p:nvSpPr>
        <p:spPr>
          <a:xfrm>
            <a:off x="0" y="-37871"/>
            <a:ext cx="7984434" cy="400110"/>
          </a:xfrm>
          <a:prstGeom prst="rect">
            <a:avLst/>
          </a:prstGeom>
          <a:noFill/>
        </p:spPr>
        <p:txBody>
          <a:bodyPr wrap="square">
            <a:spAutoFit/>
          </a:bodyPr>
          <a:lstStyle/>
          <a:p>
            <a:pPr algn="l"/>
            <a:r>
              <a:rPr lang="en-US" altLang="zh-CN" sz="2000" dirty="0">
                <a:solidFill>
                  <a:schemeClr val="bg1"/>
                </a:solidFill>
                <a:latin typeface="Avenir Next" panose="020B0503020202020204" pitchFamily="34" charset="0"/>
              </a:rPr>
              <a:t>CONCLUDING REMARKS AND PERSPECTIVES</a:t>
            </a:r>
            <a:endParaRPr lang="zh-CN" altLang="en-US" sz="2000" dirty="0">
              <a:solidFill>
                <a:schemeClr val="bg1"/>
              </a:solidFill>
              <a:latin typeface="Avenir Next" panose="020B0503020202020204" pitchFamily="34" charset="0"/>
            </a:endParaRPr>
          </a:p>
        </p:txBody>
      </p:sp>
      <p:sp>
        <p:nvSpPr>
          <p:cNvPr id="10" name="ZoneTexte 9">
            <a:extLst>
              <a:ext uri="{FF2B5EF4-FFF2-40B4-BE49-F238E27FC236}">
                <a16:creationId xmlns:a16="http://schemas.microsoft.com/office/drawing/2014/main" id="{1C092E3A-06A9-575F-810B-C85E0D9ED465}"/>
              </a:ext>
            </a:extLst>
          </p:cNvPr>
          <p:cNvSpPr txBox="1"/>
          <p:nvPr/>
        </p:nvSpPr>
        <p:spPr>
          <a:xfrm>
            <a:off x="1406499" y="3513086"/>
            <a:ext cx="6864926" cy="369332"/>
          </a:xfrm>
          <a:prstGeom prst="rect">
            <a:avLst/>
          </a:prstGeom>
          <a:noFill/>
        </p:spPr>
        <p:txBody>
          <a:bodyPr wrap="square">
            <a:spAutoFit/>
          </a:bodyPr>
          <a:lstStyle/>
          <a:p>
            <a:endParaRPr lang="fr-FR" dirty="0"/>
          </a:p>
        </p:txBody>
      </p:sp>
      <mc:AlternateContent xmlns:mc="http://schemas.openxmlformats.org/markup-compatibility/2006" xmlns:a14="http://schemas.microsoft.com/office/drawing/2010/main">
        <mc:Choice Requires="a14">
          <p:graphicFrame>
            <p:nvGraphicFramePr>
              <p:cNvPr id="2" name="Diagramme 1">
                <a:extLst>
                  <a:ext uri="{FF2B5EF4-FFF2-40B4-BE49-F238E27FC236}">
                    <a16:creationId xmlns:a16="http://schemas.microsoft.com/office/drawing/2014/main" id="{43474B40-6136-A6F6-1C3A-F3094A1C43F6}"/>
                  </a:ext>
                </a:extLst>
              </p:cNvPr>
              <p:cNvGraphicFramePr/>
              <p:nvPr>
                <p:extLst>
                  <p:ext uri="{D42A27DB-BD31-4B8C-83A1-F6EECF244321}">
                    <p14:modId xmlns:p14="http://schemas.microsoft.com/office/powerpoint/2010/main" val="3822749805"/>
                  </p:ext>
                </p:extLst>
              </p:nvPr>
            </p:nvGraphicFramePr>
            <p:xfrm>
              <a:off x="7984434" y="2501109"/>
              <a:ext cx="4856087" cy="3141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2" name="Diagramme 1">
                <a:extLst>
                  <a:ext uri="{FF2B5EF4-FFF2-40B4-BE49-F238E27FC236}">
                    <a16:creationId xmlns:a16="http://schemas.microsoft.com/office/drawing/2014/main" id="{43474B40-6136-A6F6-1C3A-F3094A1C43F6}"/>
                  </a:ext>
                </a:extLst>
              </p:cNvPr>
              <p:cNvGraphicFramePr/>
              <p:nvPr>
                <p:extLst>
                  <p:ext uri="{D42A27DB-BD31-4B8C-83A1-F6EECF244321}">
                    <p14:modId xmlns:p14="http://schemas.microsoft.com/office/powerpoint/2010/main" val="3822749805"/>
                  </p:ext>
                </p:extLst>
              </p:nvPr>
            </p:nvGraphicFramePr>
            <p:xfrm>
              <a:off x="7984434" y="2501109"/>
              <a:ext cx="4856087" cy="314138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
        <p:nvSpPr>
          <p:cNvPr id="3" name="ZoneTexte 2">
            <a:extLst>
              <a:ext uri="{FF2B5EF4-FFF2-40B4-BE49-F238E27FC236}">
                <a16:creationId xmlns:a16="http://schemas.microsoft.com/office/drawing/2014/main" id="{67994242-52EA-5F85-3176-F6055D3F50B9}"/>
              </a:ext>
            </a:extLst>
          </p:cNvPr>
          <p:cNvSpPr txBox="1"/>
          <p:nvPr/>
        </p:nvSpPr>
        <p:spPr>
          <a:xfrm>
            <a:off x="407368" y="836712"/>
            <a:ext cx="11665296" cy="923330"/>
          </a:xfrm>
          <a:prstGeom prst="rect">
            <a:avLst/>
          </a:prstGeom>
          <a:noFill/>
        </p:spPr>
        <p:txBody>
          <a:bodyPr wrap="square" rtlCol="0">
            <a:spAutoFit/>
          </a:bodyPr>
          <a:lstStyle/>
          <a:p>
            <a:pPr marL="285750" indent="-285750">
              <a:buClr>
                <a:schemeClr val="accent1"/>
              </a:buClr>
              <a:buFont typeface="Wingdings" pitchFamily="2" charset="2"/>
              <a:buChar char="q"/>
            </a:pPr>
            <a:r>
              <a:rPr lang="fr-FR" dirty="0">
                <a:latin typeface="Aptos" panose="020B0004020202020204" pitchFamily="34" charset="0"/>
              </a:rPr>
              <a:t>The  XPR </a:t>
            </a:r>
            <a:r>
              <a:rPr lang="fr-FR" dirty="0" err="1">
                <a:latin typeface="Aptos" panose="020B0004020202020204" pitchFamily="34" charset="0"/>
              </a:rPr>
              <a:t>regime</a:t>
            </a:r>
            <a:r>
              <a:rPr lang="fr-FR" dirty="0">
                <a:latin typeface="Aptos" panose="020B0004020202020204" pitchFamily="34" charset="0"/>
              </a:rPr>
              <a:t> in WEST (</a:t>
            </a:r>
            <a:r>
              <a:rPr lang="en-GB" dirty="0">
                <a:latin typeface="Aptos" panose="020B0004020202020204" pitchFamily="34" charset="0"/>
                <a:sym typeface="Wingdings" panose="05000000000000000000" pitchFamily="2" charset="2"/>
              </a:rPr>
              <a:t>L-mode discharges with 4MW LHCD ) </a:t>
            </a:r>
            <a:r>
              <a:rPr lang="fr-FR" dirty="0" err="1">
                <a:latin typeface="Aptos" panose="020B0004020202020204" pitchFamily="34" charset="0"/>
              </a:rPr>
              <a:t>sustained</a:t>
            </a:r>
            <a:r>
              <a:rPr lang="fr-FR" dirty="0">
                <a:latin typeface="Aptos" panose="020B0004020202020204" pitchFamily="34" charset="0"/>
              </a:rPr>
              <a:t> by </a:t>
            </a:r>
            <a:r>
              <a:rPr lang="fr-FR" dirty="0" err="1">
                <a:latin typeface="Aptos" panose="020B0004020202020204" pitchFamily="34" charset="0"/>
              </a:rPr>
              <a:t>sufficient</a:t>
            </a:r>
            <a:r>
              <a:rPr lang="fr-FR" dirty="0">
                <a:latin typeface="Aptos" panose="020B0004020202020204" pitchFamily="34" charset="0"/>
              </a:rPr>
              <a:t> </a:t>
            </a:r>
            <a:r>
              <a:rPr lang="fr-FR" dirty="0" err="1">
                <a:latin typeface="Aptos" panose="020B0004020202020204" pitchFamily="34" charset="0"/>
              </a:rPr>
              <a:t>nitrogen</a:t>
            </a:r>
            <a:r>
              <a:rPr lang="fr-FR" dirty="0">
                <a:latin typeface="Aptos" panose="020B0004020202020204" pitchFamily="34" charset="0"/>
              </a:rPr>
              <a:t> </a:t>
            </a:r>
            <a:r>
              <a:rPr lang="fr-FR" dirty="0" err="1">
                <a:latin typeface="Aptos" panose="020B0004020202020204" pitchFamily="34" charset="0"/>
              </a:rPr>
              <a:t>seeding</a:t>
            </a:r>
            <a:r>
              <a:rPr lang="fr-FR" dirty="0">
                <a:latin typeface="Aptos" panose="020B0004020202020204" pitchFamily="34" charset="0"/>
              </a:rPr>
              <a:t> show a </a:t>
            </a:r>
            <a:r>
              <a:rPr lang="fr-FR" dirty="0" err="1">
                <a:latin typeface="Aptos" panose="020B0004020202020204" pitchFamily="34" charset="0"/>
              </a:rPr>
              <a:t>very</a:t>
            </a:r>
            <a:r>
              <a:rPr lang="fr-FR" dirty="0">
                <a:latin typeface="Aptos" panose="020B0004020202020204" pitchFamily="34" charset="0"/>
              </a:rPr>
              <a:t> </a:t>
            </a:r>
            <a:r>
              <a:rPr lang="fr-FR" dirty="0" err="1">
                <a:latin typeface="Aptos" panose="020B0004020202020204" pitchFamily="34" charset="0"/>
              </a:rPr>
              <a:t>sharp</a:t>
            </a:r>
            <a:r>
              <a:rPr lang="fr-FR" dirty="0">
                <a:latin typeface="Aptos" panose="020B0004020202020204" pitchFamily="34" charset="0"/>
              </a:rPr>
              <a:t> transition </a:t>
            </a:r>
            <a:r>
              <a:rPr lang="fr-FR" dirty="0" err="1">
                <a:latin typeface="Aptos" panose="020B0004020202020204" pitchFamily="34" charset="0"/>
              </a:rPr>
              <a:t>within</a:t>
            </a:r>
            <a:r>
              <a:rPr lang="fr-FR" dirty="0">
                <a:latin typeface="Aptos" panose="020B0004020202020204" pitchFamily="34" charset="0"/>
              </a:rPr>
              <a:t> </a:t>
            </a:r>
            <a:r>
              <a:rPr lang="fr-FR" dirty="0" err="1">
                <a:latin typeface="Aptos" panose="020B0004020202020204" pitchFamily="34" charset="0"/>
              </a:rPr>
              <a:t>milliseconds</a:t>
            </a:r>
            <a:endParaRPr lang="en-GB" b="1" dirty="0">
              <a:sym typeface="Wingdings" panose="05000000000000000000" pitchFamily="2" charset="2"/>
            </a:endParaRPr>
          </a:p>
          <a:p>
            <a:endParaRPr lang="fr-FR" dirty="0"/>
          </a:p>
        </p:txBody>
      </p:sp>
      <p:sp>
        <p:nvSpPr>
          <p:cNvPr id="4" name="ZoneTexte 3">
            <a:extLst>
              <a:ext uri="{FF2B5EF4-FFF2-40B4-BE49-F238E27FC236}">
                <a16:creationId xmlns:a16="http://schemas.microsoft.com/office/drawing/2014/main" id="{4DB6550A-25CE-0988-DAC5-55569865268A}"/>
              </a:ext>
            </a:extLst>
          </p:cNvPr>
          <p:cNvSpPr txBox="1"/>
          <p:nvPr/>
        </p:nvSpPr>
        <p:spPr>
          <a:xfrm>
            <a:off x="8408593" y="5659684"/>
            <a:ext cx="4007768" cy="461665"/>
          </a:xfrm>
          <a:prstGeom prst="rect">
            <a:avLst/>
          </a:prstGeom>
          <a:noFill/>
        </p:spPr>
        <p:txBody>
          <a:bodyPr wrap="square" rtlCol="0">
            <a:spAutoFit/>
          </a:bodyPr>
          <a:lstStyle/>
          <a:p>
            <a:r>
              <a:rPr lang="fr-FR" sz="1200" dirty="0">
                <a:latin typeface="Aptos" panose="020B0004020202020204" pitchFamily="34" charset="0"/>
              </a:rPr>
              <a:t>Sketch of </a:t>
            </a:r>
            <a:r>
              <a:rPr lang="fr-FR" sz="1200" dirty="0" err="1">
                <a:latin typeface="Aptos" panose="020B0004020202020204" pitchFamily="34" charset="0"/>
              </a:rPr>
              <a:t>what</a:t>
            </a:r>
            <a:r>
              <a:rPr lang="fr-FR" sz="1200" dirty="0">
                <a:latin typeface="Aptos" panose="020B0004020202020204" pitchFamily="34" charset="0"/>
              </a:rPr>
              <a:t> </a:t>
            </a:r>
            <a:r>
              <a:rPr lang="fr-FR" sz="1200" dirty="0" err="1">
                <a:latin typeface="Aptos" panose="020B0004020202020204" pitchFamily="34" charset="0"/>
              </a:rPr>
              <a:t>could</a:t>
            </a:r>
            <a:r>
              <a:rPr lang="fr-FR" sz="1200" dirty="0">
                <a:latin typeface="Aptos" panose="020B0004020202020204" pitchFamily="34" charset="0"/>
              </a:rPr>
              <a:t> </a:t>
            </a:r>
            <a:r>
              <a:rPr lang="fr-FR" sz="1200" dirty="0" err="1">
                <a:latin typeface="Aptos" panose="020B0004020202020204" pitchFamily="34" charset="0"/>
              </a:rPr>
              <a:t>be</a:t>
            </a:r>
            <a:r>
              <a:rPr lang="fr-FR" sz="1200" dirty="0">
                <a:latin typeface="Aptos" panose="020B0004020202020204" pitchFamily="34" charset="0"/>
              </a:rPr>
              <a:t> the self-</a:t>
            </a:r>
            <a:r>
              <a:rPr lang="fr-FR" sz="1200" dirty="0" err="1">
                <a:latin typeface="Aptos" panose="020B0004020202020204" pitchFamily="34" charset="0"/>
              </a:rPr>
              <a:t>reinforcing</a:t>
            </a:r>
            <a:r>
              <a:rPr lang="fr-FR" sz="1200" dirty="0">
                <a:latin typeface="Aptos" panose="020B0004020202020204" pitchFamily="34" charset="0"/>
              </a:rPr>
              <a:t> </a:t>
            </a:r>
            <a:r>
              <a:rPr lang="fr-FR" sz="1200" dirty="0" err="1">
                <a:latin typeface="Aptos" panose="020B0004020202020204" pitchFamily="34" charset="0"/>
              </a:rPr>
              <a:t>mechanism</a:t>
            </a:r>
            <a:r>
              <a:rPr lang="fr-FR" sz="1200" dirty="0">
                <a:latin typeface="Aptos" panose="020B0004020202020204" pitchFamily="34" charset="0"/>
              </a:rPr>
              <a:t> </a:t>
            </a:r>
            <a:r>
              <a:rPr lang="fr-FR" sz="1200" dirty="0" err="1">
                <a:latin typeface="Aptos" panose="020B0004020202020204" pitchFamily="34" charset="0"/>
              </a:rPr>
              <a:t>leading</a:t>
            </a:r>
            <a:r>
              <a:rPr lang="fr-FR" sz="1200" dirty="0">
                <a:latin typeface="Aptos" panose="020B0004020202020204" pitchFamily="34" charset="0"/>
              </a:rPr>
              <a:t> to </a:t>
            </a:r>
            <a:r>
              <a:rPr lang="fr-FR" sz="1200" dirty="0" err="1">
                <a:latin typeface="Aptos" panose="020B0004020202020204" pitchFamily="34" charset="0"/>
              </a:rPr>
              <a:t>this</a:t>
            </a:r>
            <a:r>
              <a:rPr lang="fr-FR" sz="1200" dirty="0">
                <a:latin typeface="Aptos" panose="020B0004020202020204" pitchFamily="34" charset="0"/>
              </a:rPr>
              <a:t> </a:t>
            </a:r>
            <a:r>
              <a:rPr lang="fr-FR" sz="1200" dirty="0" err="1">
                <a:latin typeface="Aptos" panose="020B0004020202020204" pitchFamily="34" charset="0"/>
              </a:rPr>
              <a:t>rapid</a:t>
            </a:r>
            <a:r>
              <a:rPr lang="fr-FR" sz="1200" dirty="0">
                <a:latin typeface="Aptos" panose="020B0004020202020204" pitchFamily="34" charset="0"/>
              </a:rPr>
              <a:t> transition</a:t>
            </a:r>
          </a:p>
        </p:txBody>
      </p:sp>
    </p:spTree>
    <p:extLst>
      <p:ext uri="{BB962C8B-B14F-4D97-AF65-F5344CB8AC3E}">
        <p14:creationId xmlns:p14="http://schemas.microsoft.com/office/powerpoint/2010/main" val="2122974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3D333-9140-F070-E984-115CF5DF5E79}"/>
            </a:ext>
          </a:extLst>
        </p:cNvPr>
        <p:cNvGrpSpPr/>
        <p:nvPr/>
      </p:nvGrpSpPr>
      <p:grpSpPr>
        <a:xfrm>
          <a:off x="0" y="0"/>
          <a:ext cx="0" cy="0"/>
          <a:chOff x="0" y="0"/>
          <a:chExt cx="0" cy="0"/>
        </a:xfrm>
      </p:grpSpPr>
      <p:sp>
        <p:nvSpPr>
          <p:cNvPr id="25" name="ZoneTexte 24">
            <a:extLst>
              <a:ext uri="{FF2B5EF4-FFF2-40B4-BE49-F238E27FC236}">
                <a16:creationId xmlns:a16="http://schemas.microsoft.com/office/drawing/2014/main" id="{AC6096E6-C316-3CC7-2F6A-1B814C41CEBC}"/>
              </a:ext>
            </a:extLst>
          </p:cNvPr>
          <p:cNvSpPr txBox="1"/>
          <p:nvPr/>
        </p:nvSpPr>
        <p:spPr>
          <a:xfrm>
            <a:off x="0" y="-37871"/>
            <a:ext cx="7984434" cy="400110"/>
          </a:xfrm>
          <a:prstGeom prst="rect">
            <a:avLst/>
          </a:prstGeom>
          <a:noFill/>
        </p:spPr>
        <p:txBody>
          <a:bodyPr wrap="square">
            <a:spAutoFit/>
          </a:bodyPr>
          <a:lstStyle/>
          <a:p>
            <a:pPr algn="l"/>
            <a:r>
              <a:rPr lang="en-US" altLang="zh-CN" sz="2000" dirty="0">
                <a:solidFill>
                  <a:schemeClr val="bg1"/>
                </a:solidFill>
                <a:latin typeface="Avenir Next" panose="020B0503020202020204" pitchFamily="34" charset="0"/>
              </a:rPr>
              <a:t>CONCLUDING REMARKS AND PERSPECTIVES</a:t>
            </a:r>
            <a:endParaRPr lang="zh-CN" altLang="en-US" sz="2000" dirty="0">
              <a:solidFill>
                <a:schemeClr val="bg1"/>
              </a:solidFill>
              <a:latin typeface="Avenir Next" panose="020B0503020202020204" pitchFamily="34" charset="0"/>
            </a:endParaRPr>
          </a:p>
        </p:txBody>
      </p:sp>
      <p:sp>
        <p:nvSpPr>
          <p:cNvPr id="2" name="ZoneTexte 1">
            <a:extLst>
              <a:ext uri="{FF2B5EF4-FFF2-40B4-BE49-F238E27FC236}">
                <a16:creationId xmlns:a16="http://schemas.microsoft.com/office/drawing/2014/main" id="{426A1201-52EA-89CE-22CB-BCF556F837FC}"/>
              </a:ext>
            </a:extLst>
          </p:cNvPr>
          <p:cNvSpPr txBox="1"/>
          <p:nvPr/>
        </p:nvSpPr>
        <p:spPr>
          <a:xfrm>
            <a:off x="443373" y="669877"/>
            <a:ext cx="10009112" cy="1200329"/>
          </a:xfrm>
          <a:prstGeom prst="rect">
            <a:avLst/>
          </a:prstGeom>
          <a:noFill/>
        </p:spPr>
        <p:txBody>
          <a:bodyPr wrap="square">
            <a:spAutoFit/>
          </a:bodyPr>
          <a:lstStyle/>
          <a:p>
            <a:pPr marL="285750" indent="-285750">
              <a:buClr>
                <a:srgbClr val="4C7EBE"/>
              </a:buClr>
              <a:buFont typeface="Wingdings" pitchFamily="2" charset="2"/>
              <a:buChar char="q"/>
            </a:pPr>
            <a:r>
              <a:rPr lang="fr-FR" b="1" dirty="0">
                <a:latin typeface="Aptos" panose="020B0004020202020204" pitchFamily="34" charset="0"/>
              </a:rPr>
              <a:t>Work in </a:t>
            </a:r>
            <a:r>
              <a:rPr lang="fr-FR" b="1" dirty="0" err="1">
                <a:latin typeface="Aptos" panose="020B0004020202020204" pitchFamily="34" charset="0"/>
              </a:rPr>
              <a:t>progress</a:t>
            </a:r>
            <a:r>
              <a:rPr lang="fr-FR" b="1" dirty="0">
                <a:latin typeface="Aptos" panose="020B0004020202020204" pitchFamily="34" charset="0"/>
              </a:rPr>
              <a:t> </a:t>
            </a:r>
            <a:r>
              <a:rPr lang="fr-FR" dirty="0">
                <a:latin typeface="Aptos" panose="020B0004020202020204" pitchFamily="34" charset="0"/>
              </a:rPr>
              <a:t>: </a:t>
            </a:r>
            <a:r>
              <a:rPr lang="fr-FR" dirty="0" err="1">
                <a:latin typeface="Aptos" panose="020B0004020202020204" pitchFamily="34" charset="0"/>
              </a:rPr>
              <a:t>Extend</a:t>
            </a:r>
            <a:r>
              <a:rPr lang="fr-FR" dirty="0">
                <a:latin typeface="Aptos" panose="020B0004020202020204" pitchFamily="34" charset="0"/>
              </a:rPr>
              <a:t> the</a:t>
            </a:r>
            <a:r>
              <a:rPr lang="fr-FR" dirty="0"/>
              <a:t> model</a:t>
            </a:r>
            <a:r>
              <a:rPr lang="fr-FR" dirty="0">
                <a:latin typeface="Aptos" panose="020B0004020202020204" pitchFamily="34" charset="0"/>
              </a:rPr>
              <a:t> </a:t>
            </a:r>
            <a:r>
              <a:rPr lang="fr-FR" dirty="0" err="1">
                <a:latin typeface="Aptos" panose="020B0004020202020204" pitchFamily="34" charset="0"/>
              </a:rPr>
              <a:t>proposed</a:t>
            </a:r>
            <a:r>
              <a:rPr lang="fr-FR" dirty="0">
                <a:latin typeface="Aptos" panose="020B0004020202020204" pitchFamily="34" charset="0"/>
              </a:rPr>
              <a:t> by </a:t>
            </a:r>
            <a:r>
              <a:rPr lang="fr-FR" dirty="0" err="1">
                <a:latin typeface="Aptos" panose="020B0004020202020204" pitchFamily="34" charset="0"/>
              </a:rPr>
              <a:t>Stroth</a:t>
            </a:r>
            <a:r>
              <a:rPr lang="fr-FR" dirty="0">
                <a:latin typeface="Aptos" panose="020B0004020202020204" pitchFamily="34" charset="0"/>
              </a:rPr>
              <a:t> et al. 22  and </a:t>
            </a:r>
            <a:r>
              <a:rPr lang="fr-FR" dirty="0" err="1">
                <a:latin typeface="Aptos" panose="020B0004020202020204" pitchFamily="34" charset="0"/>
              </a:rPr>
              <a:t>based</a:t>
            </a:r>
            <a:r>
              <a:rPr lang="fr-FR" dirty="0">
                <a:latin typeface="Aptos" panose="020B0004020202020204" pitchFamily="34" charset="0"/>
              </a:rPr>
              <a:t> </a:t>
            </a:r>
            <a:r>
              <a:rPr lang="fr-FR" dirty="0" err="1"/>
              <a:t>upon</a:t>
            </a:r>
            <a:r>
              <a:rPr lang="fr-FR" dirty="0"/>
              <a:t> a power balance </a:t>
            </a:r>
            <a:r>
              <a:rPr lang="fr-FR" dirty="0" err="1">
                <a:latin typeface="Aptos" panose="020B0004020202020204" pitchFamily="34" charset="0"/>
              </a:rPr>
              <a:t>with</a:t>
            </a:r>
            <a:r>
              <a:rPr lang="fr-FR" dirty="0">
                <a:latin typeface="Aptos" panose="020B0004020202020204" pitchFamily="34" charset="0"/>
              </a:rPr>
              <a:t>  X</a:t>
            </a:r>
            <a:r>
              <a:rPr lang="fr-FR" baseline="-25000" dirty="0">
                <a:latin typeface="Aptos" panose="020B0004020202020204" pitchFamily="34" charset="0"/>
              </a:rPr>
              <a:t>A </a:t>
            </a:r>
            <a:r>
              <a:rPr lang="fr-FR" dirty="0">
                <a:latin typeface="Aptos" panose="020B0004020202020204" pitchFamily="34" charset="0"/>
              </a:rPr>
              <a:t>&gt; 1</a:t>
            </a:r>
          </a:p>
          <a:p>
            <a:pPr marL="285750" indent="-285750">
              <a:buClr>
                <a:srgbClr val="4C7EBE"/>
              </a:buClr>
              <a:buFont typeface="Wingdings" pitchFamily="2" charset="2"/>
              <a:buChar char="q"/>
            </a:pPr>
            <a:endParaRPr lang="fr-FR" dirty="0">
              <a:latin typeface="Aptos" panose="020B0004020202020204" pitchFamily="34" charset="0"/>
            </a:endParaRPr>
          </a:p>
          <a:p>
            <a:pPr marL="285750" indent="-285750">
              <a:buClr>
                <a:srgbClr val="4C7EBE"/>
              </a:buClr>
              <a:buFont typeface="Wingdings" pitchFamily="2" charset="2"/>
              <a:buChar char="q"/>
            </a:pPr>
            <a:endParaRPr lang="fr-FR" dirty="0">
              <a:latin typeface="Aptos" panose="020B0004020202020204" pitchFamily="34" charset="0"/>
            </a:endParaRPr>
          </a:p>
        </p:txBody>
      </p:sp>
      <p:sp>
        <p:nvSpPr>
          <p:cNvPr id="7" name="ZoneTexte 6">
            <a:extLst>
              <a:ext uri="{FF2B5EF4-FFF2-40B4-BE49-F238E27FC236}">
                <a16:creationId xmlns:a16="http://schemas.microsoft.com/office/drawing/2014/main" id="{12F4D8EE-C1C2-66C9-8053-D3D4BE713F9B}"/>
              </a:ext>
            </a:extLst>
          </p:cNvPr>
          <p:cNvSpPr txBox="1"/>
          <p:nvPr/>
        </p:nvSpPr>
        <p:spPr>
          <a:xfrm>
            <a:off x="458669" y="4235983"/>
            <a:ext cx="7616142" cy="1477328"/>
          </a:xfrm>
          <a:prstGeom prst="rect">
            <a:avLst/>
          </a:prstGeom>
          <a:noFill/>
        </p:spPr>
        <p:txBody>
          <a:bodyPr wrap="square">
            <a:spAutoFit/>
          </a:bodyPr>
          <a:lstStyle/>
          <a:p>
            <a:r>
              <a:rPr lang="fr-FR" dirty="0" err="1">
                <a:latin typeface="Aptos" panose="020B0004020202020204" pitchFamily="34" charset="0"/>
              </a:rPr>
              <a:t>With</a:t>
            </a:r>
            <a:r>
              <a:rPr lang="fr-FR" dirty="0">
                <a:latin typeface="Aptos" panose="020B0004020202020204" pitchFamily="34" charset="0"/>
              </a:rPr>
              <a:t> respect to a </a:t>
            </a:r>
            <a:r>
              <a:rPr lang="fr-FR" dirty="0" err="1">
                <a:latin typeface="Aptos" panose="020B0004020202020204" pitchFamily="34" charset="0"/>
              </a:rPr>
              <a:t>fixed</a:t>
            </a:r>
            <a:r>
              <a:rPr lang="fr-FR" dirty="0">
                <a:latin typeface="Aptos" panose="020B0004020202020204" pitchFamily="34" charset="0"/>
              </a:rPr>
              <a:t> configuration:</a:t>
            </a:r>
          </a:p>
          <a:p>
            <a:r>
              <a:rPr lang="fr-FR" dirty="0">
                <a:latin typeface="Aptos" panose="020B0004020202020204" pitchFamily="34" charset="0"/>
              </a:rPr>
              <a:t>- </a:t>
            </a:r>
            <a:r>
              <a:rPr lang="fr-FR" dirty="0" err="1">
                <a:latin typeface="Aptos" panose="020B0004020202020204" pitchFamily="34" charset="0"/>
              </a:rPr>
              <a:t>when</a:t>
            </a:r>
            <a:r>
              <a:rPr lang="fr-FR" dirty="0">
                <a:latin typeface="Aptos" panose="020B0004020202020204" pitchFamily="34" charset="0"/>
              </a:rPr>
              <a:t> X</a:t>
            </a:r>
            <a:r>
              <a:rPr lang="fr-FR" baseline="-25000" dirty="0">
                <a:latin typeface="Aptos" panose="020B0004020202020204" pitchFamily="34" charset="0"/>
              </a:rPr>
              <a:t>A</a:t>
            </a:r>
            <a:r>
              <a:rPr lang="fr-FR" dirty="0">
                <a:latin typeface="Aptos" panose="020B0004020202020204" pitchFamily="34" charset="0"/>
              </a:rPr>
              <a:t>&gt;1 et F</a:t>
            </a:r>
            <a:r>
              <a:rPr lang="fr-FR" baseline="-25000" dirty="0">
                <a:latin typeface="Aptos" panose="020B0004020202020204" pitchFamily="34" charset="0"/>
              </a:rPr>
              <a:t>A</a:t>
            </a:r>
            <a:r>
              <a:rPr lang="fr-FR" dirty="0">
                <a:latin typeface="Aptos" panose="020B0004020202020204" pitchFamily="34" charset="0"/>
              </a:rPr>
              <a:t>&gt;1 at the LFS ⇨ the net plasma flow </a:t>
            </a:r>
            <a:r>
              <a:rPr lang="fr-FR" dirty="0" err="1">
                <a:latin typeface="Aptos" panose="020B0004020202020204" pitchFamily="34" charset="0"/>
              </a:rPr>
              <a:t>enters</a:t>
            </a:r>
            <a:r>
              <a:rPr lang="fr-FR" dirty="0">
                <a:latin typeface="Aptos" panose="020B0004020202020204" pitchFamily="34" charset="0"/>
              </a:rPr>
              <a:t> the </a:t>
            </a:r>
            <a:r>
              <a:rPr lang="fr-FR" dirty="0" err="1">
                <a:latin typeface="Aptos" panose="020B0004020202020204" pitchFamily="34" charset="0"/>
              </a:rPr>
              <a:t>closed</a:t>
            </a:r>
            <a:r>
              <a:rPr lang="fr-FR" dirty="0">
                <a:latin typeface="Aptos" panose="020B0004020202020204" pitchFamily="34" charset="0"/>
              </a:rPr>
              <a:t> flux </a:t>
            </a:r>
            <a:r>
              <a:rPr lang="fr-FR" dirty="0" err="1">
                <a:latin typeface="Aptos" panose="020B0004020202020204" pitchFamily="34" charset="0"/>
              </a:rPr>
              <a:t>region</a:t>
            </a:r>
            <a:r>
              <a:rPr lang="fr-FR" dirty="0">
                <a:latin typeface="Aptos" panose="020B0004020202020204" pitchFamily="34" charset="0"/>
              </a:rPr>
              <a:t> </a:t>
            </a:r>
            <a:r>
              <a:rPr lang="fr-FR" dirty="0" err="1">
                <a:latin typeface="Aptos" panose="020B0004020202020204" pitchFamily="34" charset="0"/>
              </a:rPr>
              <a:t>upstream</a:t>
            </a:r>
            <a:r>
              <a:rPr lang="fr-FR" dirty="0">
                <a:latin typeface="Aptos" panose="020B0004020202020204" pitchFamily="34" charset="0"/>
              </a:rPr>
              <a:t> of the X-point </a:t>
            </a:r>
          </a:p>
          <a:p>
            <a:r>
              <a:rPr lang="fr-FR" dirty="0">
                <a:latin typeface="Aptos" panose="020B0004020202020204" pitchFamily="34" charset="0"/>
              </a:rPr>
              <a:t>➩   ⤤ n</a:t>
            </a:r>
            <a:r>
              <a:rPr lang="fr-FR" baseline="-25000" dirty="0">
                <a:latin typeface="Aptos" panose="020B0004020202020204" pitchFamily="34" charset="0"/>
              </a:rPr>
              <a:t>u</a:t>
            </a:r>
            <a:r>
              <a:rPr lang="fr-FR" dirty="0">
                <a:latin typeface="Aptos" panose="020B0004020202020204" pitchFamily="34" charset="0"/>
              </a:rPr>
              <a:t> and ⤥ T</a:t>
            </a:r>
            <a:r>
              <a:rPr lang="fr-FR" baseline="-25000" dirty="0">
                <a:latin typeface="Aptos" panose="020B0004020202020204" pitchFamily="34" charset="0"/>
              </a:rPr>
              <a:t>u</a:t>
            </a:r>
            <a:r>
              <a:rPr lang="fr-FR" dirty="0">
                <a:latin typeface="Aptos" panose="020B0004020202020204" pitchFamily="34" charset="0"/>
              </a:rPr>
              <a:t>, </a:t>
            </a:r>
          </a:p>
          <a:p>
            <a:r>
              <a:rPr lang="fr-FR" dirty="0">
                <a:latin typeface="Aptos" panose="020B0004020202020204" pitchFamily="34" charset="0"/>
              </a:rPr>
              <a:t>➩ </a:t>
            </a:r>
            <a:r>
              <a:rPr lang="fr-FR" dirty="0" err="1">
                <a:latin typeface="Aptos" panose="020B0004020202020204" pitchFamily="34" charset="0"/>
              </a:rPr>
              <a:t>accelerating</a:t>
            </a:r>
            <a:r>
              <a:rPr lang="fr-FR" dirty="0">
                <a:latin typeface="Aptos" panose="020B0004020202020204" pitchFamily="34" charset="0"/>
              </a:rPr>
              <a:t> the transition </a:t>
            </a:r>
            <a:r>
              <a:rPr lang="fr-FR" dirty="0" err="1">
                <a:latin typeface="Aptos" panose="020B0004020202020204" pitchFamily="34" charset="0"/>
              </a:rPr>
              <a:t>towards</a:t>
            </a:r>
            <a:r>
              <a:rPr lang="fr-FR" dirty="0">
                <a:latin typeface="Aptos" panose="020B0004020202020204" pitchFamily="34" charset="0"/>
              </a:rPr>
              <a:t>  X</a:t>
            </a:r>
            <a:r>
              <a:rPr lang="fr-FR" baseline="-25000" dirty="0">
                <a:latin typeface="Aptos" panose="020B0004020202020204" pitchFamily="34" charset="0"/>
              </a:rPr>
              <a:t>A</a:t>
            </a:r>
            <a:r>
              <a:rPr lang="fr-FR" dirty="0">
                <a:latin typeface="Aptos" panose="020B0004020202020204" pitchFamily="34" charset="0"/>
              </a:rPr>
              <a:t>&gt; 1 in the </a:t>
            </a:r>
            <a:r>
              <a:rPr lang="fr-FR" dirty="0" err="1">
                <a:latin typeface="Aptos" panose="020B0004020202020204" pitchFamily="34" charset="0"/>
              </a:rPr>
              <a:t>closed</a:t>
            </a:r>
            <a:r>
              <a:rPr lang="fr-FR" dirty="0">
                <a:latin typeface="Aptos" panose="020B0004020202020204" pitchFamily="34" charset="0"/>
              </a:rPr>
              <a:t> flux surface</a:t>
            </a:r>
          </a:p>
        </p:txBody>
      </p:sp>
      <p:sp>
        <p:nvSpPr>
          <p:cNvPr id="6" name="ZoneTexte 5">
            <a:extLst>
              <a:ext uri="{FF2B5EF4-FFF2-40B4-BE49-F238E27FC236}">
                <a16:creationId xmlns:a16="http://schemas.microsoft.com/office/drawing/2014/main" id="{0AAC07BB-84FE-2DB8-7F83-B7ADD6FB7856}"/>
              </a:ext>
            </a:extLst>
          </p:cNvPr>
          <p:cNvSpPr txBox="1"/>
          <p:nvPr/>
        </p:nvSpPr>
        <p:spPr>
          <a:xfrm>
            <a:off x="6629183" y="1208613"/>
            <a:ext cx="5088431" cy="523220"/>
          </a:xfrm>
          <a:prstGeom prst="rect">
            <a:avLst/>
          </a:prstGeom>
          <a:noFill/>
        </p:spPr>
        <p:txBody>
          <a:bodyPr wrap="square">
            <a:spAutoFit/>
          </a:bodyPr>
          <a:lstStyle/>
          <a:p>
            <a:r>
              <a:rPr lang="fr-FR" sz="1400" dirty="0" err="1"/>
              <a:t>Mainly</a:t>
            </a:r>
            <a:r>
              <a:rPr lang="fr-FR" sz="1400" dirty="0"/>
              <a:t> </a:t>
            </a:r>
            <a:r>
              <a:rPr lang="fr-FR" sz="1400" dirty="0" err="1"/>
              <a:t>considers</a:t>
            </a:r>
            <a:r>
              <a:rPr lang="fr-FR" sz="1400" dirty="0"/>
              <a:t> the change of </a:t>
            </a:r>
            <a:r>
              <a:rPr lang="fr-FR" sz="1400" i="1" dirty="0"/>
              <a:t>n</a:t>
            </a:r>
            <a:r>
              <a:rPr lang="fr-FR" sz="1400" i="1" baseline="-25000" dirty="0"/>
              <a:t>u</a:t>
            </a:r>
            <a:r>
              <a:rPr lang="fr-FR" sz="1400" dirty="0"/>
              <a:t> and </a:t>
            </a:r>
            <a:r>
              <a:rPr lang="fr-FR" sz="1400" i="1" dirty="0"/>
              <a:t>T</a:t>
            </a:r>
            <a:r>
              <a:rPr lang="fr-FR" sz="1400" i="1" baseline="-25000" dirty="0"/>
              <a:t>u</a:t>
            </a:r>
            <a:r>
              <a:rPr lang="fr-FR" sz="1400" dirty="0"/>
              <a:t> </a:t>
            </a:r>
            <a:r>
              <a:rPr lang="fr-FR" sz="1400" dirty="0" err="1"/>
              <a:t>from</a:t>
            </a:r>
            <a:r>
              <a:rPr lang="fr-FR" sz="1400" dirty="0"/>
              <a:t> the </a:t>
            </a:r>
            <a:r>
              <a:rPr lang="fr-FR" sz="1400" dirty="0" err="1"/>
              <a:t>upstream</a:t>
            </a:r>
            <a:r>
              <a:rPr lang="fr-FR" sz="1400" dirty="0"/>
              <a:t> </a:t>
            </a:r>
            <a:r>
              <a:rPr lang="fr-FR" sz="1400" dirty="0" err="1"/>
              <a:t>midplane</a:t>
            </a:r>
            <a:r>
              <a:rPr lang="fr-FR" sz="1400" dirty="0"/>
              <a:t>, and the </a:t>
            </a:r>
            <a:r>
              <a:rPr lang="fr-FR" sz="1400" dirty="0" err="1"/>
              <a:t>increase</a:t>
            </a:r>
            <a:r>
              <a:rPr lang="fr-FR" sz="1400" dirty="0"/>
              <a:t> of </a:t>
            </a:r>
            <a:r>
              <a:rPr lang="fr-FR" sz="1400" i="1" dirty="0"/>
              <a:t>n</a:t>
            </a:r>
            <a:r>
              <a:rPr lang="fr-FR" sz="1400" i="1" baseline="-25000" dirty="0"/>
              <a:t>0</a:t>
            </a:r>
            <a:r>
              <a:rPr lang="fr-FR" sz="1400" dirty="0"/>
              <a:t>  </a:t>
            </a:r>
            <a:r>
              <a:rPr lang="fr-FR" sz="1400" dirty="0" err="1"/>
              <a:t>from</a:t>
            </a:r>
            <a:r>
              <a:rPr lang="fr-FR" sz="1400" dirty="0"/>
              <a:t> the </a:t>
            </a:r>
            <a:r>
              <a:rPr lang="fr-FR" sz="1400" dirty="0" err="1"/>
              <a:t>penetration</a:t>
            </a:r>
            <a:r>
              <a:rPr lang="fr-FR" sz="1400" dirty="0"/>
              <a:t> process.</a:t>
            </a:r>
          </a:p>
        </p:txBody>
      </p:sp>
      <p:sp>
        <p:nvSpPr>
          <p:cNvPr id="8" name="ZoneTexte 7">
            <a:extLst>
              <a:ext uri="{FF2B5EF4-FFF2-40B4-BE49-F238E27FC236}">
                <a16:creationId xmlns:a16="http://schemas.microsoft.com/office/drawing/2014/main" id="{7B91EC50-A794-549B-D5E1-3DFBA00995AF}"/>
              </a:ext>
            </a:extLst>
          </p:cNvPr>
          <p:cNvSpPr txBox="1"/>
          <p:nvPr/>
        </p:nvSpPr>
        <p:spPr>
          <a:xfrm>
            <a:off x="767408" y="1943458"/>
            <a:ext cx="10225136" cy="1200329"/>
          </a:xfrm>
          <a:prstGeom prst="rect">
            <a:avLst/>
          </a:prstGeom>
          <a:noFill/>
        </p:spPr>
        <p:txBody>
          <a:bodyPr wrap="square">
            <a:spAutoFit/>
          </a:bodyPr>
          <a:lstStyle/>
          <a:p>
            <a:r>
              <a:rPr lang="fr-FR" dirty="0"/>
              <a:t> - -&gt;The E × B </a:t>
            </a:r>
            <a:r>
              <a:rPr lang="fr-FR" dirty="0" err="1"/>
              <a:t>driven</a:t>
            </a:r>
            <a:r>
              <a:rPr lang="fr-FR" dirty="0"/>
              <a:t> flux </a:t>
            </a:r>
            <a:r>
              <a:rPr lang="fr-FR" dirty="0" err="1"/>
              <a:t>presented</a:t>
            </a:r>
            <a:r>
              <a:rPr lang="fr-FR" dirty="0"/>
              <a:t> </a:t>
            </a:r>
            <a:r>
              <a:rPr lang="fr-FR" dirty="0" err="1"/>
              <a:t>here</a:t>
            </a:r>
            <a:r>
              <a:rPr lang="fr-FR" dirty="0"/>
              <a:t> </a:t>
            </a:r>
            <a:r>
              <a:rPr lang="fr-FR" dirty="0" err="1"/>
              <a:t>could</a:t>
            </a:r>
            <a:r>
              <a:rPr lang="fr-FR" dirty="0"/>
              <a:t> </a:t>
            </a:r>
            <a:r>
              <a:rPr lang="fr-FR" dirty="0" err="1"/>
              <a:t>provide</a:t>
            </a:r>
            <a:r>
              <a:rPr lang="fr-FR" dirty="0"/>
              <a:t> an </a:t>
            </a:r>
            <a:r>
              <a:rPr lang="fr-FR" dirty="0" err="1"/>
              <a:t>additional</a:t>
            </a:r>
            <a:r>
              <a:rPr lang="fr-FR" dirty="0"/>
              <a:t> </a:t>
            </a:r>
            <a:r>
              <a:rPr lang="fr-FR" dirty="0" err="1"/>
              <a:t>driving</a:t>
            </a:r>
            <a:r>
              <a:rPr lang="fr-FR" dirty="0"/>
              <a:t> </a:t>
            </a:r>
            <a:r>
              <a:rPr lang="fr-FR" dirty="0" err="1"/>
              <a:t>mechanism</a:t>
            </a:r>
            <a:r>
              <a:rPr lang="fr-FR" dirty="0"/>
              <a:t> </a:t>
            </a:r>
            <a:r>
              <a:rPr lang="fr-FR" dirty="0" err="1"/>
              <a:t>that</a:t>
            </a:r>
            <a:r>
              <a:rPr lang="fr-FR" dirty="0"/>
              <a:t> modifies the </a:t>
            </a:r>
            <a:r>
              <a:rPr lang="fr-FR" dirty="0" err="1"/>
              <a:t>evolution</a:t>
            </a:r>
            <a:r>
              <a:rPr lang="fr-FR" dirty="0"/>
              <a:t> of X</a:t>
            </a:r>
            <a:r>
              <a:rPr lang="fr-FR" baseline="-25000" dirty="0"/>
              <a:t>A</a:t>
            </a:r>
            <a:r>
              <a:rPr lang="fr-FR" dirty="0"/>
              <a:t> , </a:t>
            </a:r>
            <a:r>
              <a:rPr lang="fr-FR" dirty="0" err="1"/>
              <a:t>which</a:t>
            </a:r>
            <a:r>
              <a:rPr lang="fr-FR" dirty="0"/>
              <a:t> has not been </a:t>
            </a:r>
            <a:r>
              <a:rPr lang="fr-FR" dirty="0" err="1"/>
              <a:t>considered</a:t>
            </a:r>
            <a:r>
              <a:rPr lang="fr-FR" dirty="0"/>
              <a:t> </a:t>
            </a:r>
            <a:r>
              <a:rPr lang="fr-FR" dirty="0" err="1"/>
              <a:t>before</a:t>
            </a:r>
            <a:r>
              <a:rPr lang="fr-FR" dirty="0"/>
              <a:t>.</a:t>
            </a:r>
          </a:p>
          <a:p>
            <a:endParaRPr lang="fr-FR" dirty="0"/>
          </a:p>
          <a:p>
            <a:r>
              <a:rPr lang="fr-FR" dirty="0"/>
              <a:t>As in </a:t>
            </a:r>
            <a:r>
              <a:rPr lang="fr-FR" dirty="0" err="1"/>
              <a:t>Stroth</a:t>
            </a:r>
            <a:r>
              <a:rPr lang="fr-FR" dirty="0"/>
              <a:t> et al. 22, </a:t>
            </a:r>
            <a:r>
              <a:rPr lang="fr-FR" dirty="0" err="1"/>
              <a:t>considering</a:t>
            </a:r>
            <a:r>
              <a:rPr lang="fr-FR" dirty="0"/>
              <a:t> a 1D </a:t>
            </a:r>
            <a:r>
              <a:rPr lang="fr-FR" dirty="0" err="1"/>
              <a:t>strongly</a:t>
            </a:r>
            <a:r>
              <a:rPr lang="fr-FR" dirty="0"/>
              <a:t> dissipative plasma volume leads </a:t>
            </a:r>
          </a:p>
        </p:txBody>
      </p:sp>
      <p:sp>
        <p:nvSpPr>
          <p:cNvPr id="23" name="ZoneTexte 22">
            <a:extLst>
              <a:ext uri="{FF2B5EF4-FFF2-40B4-BE49-F238E27FC236}">
                <a16:creationId xmlns:a16="http://schemas.microsoft.com/office/drawing/2014/main" id="{ECC5B379-1696-8377-496E-4F6811BDB9F3}"/>
              </a:ext>
            </a:extLst>
          </p:cNvPr>
          <p:cNvSpPr txBox="1"/>
          <p:nvPr/>
        </p:nvSpPr>
        <p:spPr>
          <a:xfrm>
            <a:off x="8760295" y="5723615"/>
            <a:ext cx="3431705" cy="461665"/>
          </a:xfrm>
          <a:prstGeom prst="rect">
            <a:avLst/>
          </a:prstGeom>
          <a:noFill/>
        </p:spPr>
        <p:txBody>
          <a:bodyPr wrap="square" rtlCol="0">
            <a:spAutoFit/>
          </a:bodyPr>
          <a:lstStyle/>
          <a:p>
            <a:r>
              <a:rPr lang="fr-FR" sz="1200" i="1" dirty="0">
                <a:latin typeface="Aptos" panose="020B0004020202020204" pitchFamily="34" charset="0"/>
              </a:rPr>
              <a:t>X</a:t>
            </a:r>
            <a:r>
              <a:rPr lang="fr-FR" sz="1200" i="1" baseline="-25000" dirty="0">
                <a:latin typeface="Aptos" panose="020B0004020202020204" pitchFamily="34" charset="0"/>
              </a:rPr>
              <a:t>A</a:t>
            </a:r>
            <a:r>
              <a:rPr lang="fr-FR" sz="1200" i="1" dirty="0">
                <a:latin typeface="Aptos" panose="020B0004020202020204" pitchFamily="34" charset="0"/>
              </a:rPr>
              <a:t> and F</a:t>
            </a:r>
            <a:r>
              <a:rPr lang="fr-FR" sz="1200" i="1" baseline="-25000" dirty="0">
                <a:latin typeface="Aptos" panose="020B0004020202020204" pitchFamily="34" charset="0"/>
              </a:rPr>
              <a:t>A</a:t>
            </a:r>
            <a:r>
              <a:rPr lang="fr-FR" sz="1200" i="1" dirty="0">
                <a:latin typeface="Aptos" panose="020B0004020202020204" pitchFamily="34" charset="0"/>
              </a:rPr>
              <a:t> </a:t>
            </a:r>
            <a:r>
              <a:rPr lang="fr-FR" sz="1200" i="1" dirty="0" err="1">
                <a:latin typeface="Aptos" panose="020B0004020202020204" pitchFamily="34" charset="0"/>
              </a:rPr>
              <a:t>evolutions</a:t>
            </a:r>
            <a:r>
              <a:rPr lang="fr-FR" sz="1200" i="1" dirty="0">
                <a:latin typeface="Aptos" panose="020B0004020202020204" pitchFamily="34" charset="0"/>
              </a:rPr>
              <a:t>. n</a:t>
            </a:r>
            <a:r>
              <a:rPr lang="fr-FR" sz="1200" i="1" baseline="-25000" dirty="0">
                <a:latin typeface="Aptos" panose="020B0004020202020204" pitchFamily="34" charset="0"/>
              </a:rPr>
              <a:t>u</a:t>
            </a:r>
            <a:r>
              <a:rPr lang="fr-FR" sz="1200" i="1" dirty="0">
                <a:latin typeface="Aptos" panose="020B0004020202020204" pitchFamily="34" charset="0"/>
              </a:rPr>
              <a:t> and T</a:t>
            </a:r>
            <a:r>
              <a:rPr lang="fr-FR" sz="1200" i="1" baseline="-25000" dirty="0">
                <a:latin typeface="Aptos" panose="020B0004020202020204" pitchFamily="34" charset="0"/>
              </a:rPr>
              <a:t>u</a:t>
            </a:r>
            <a:r>
              <a:rPr lang="fr-FR" sz="1200" i="1" dirty="0">
                <a:latin typeface="Aptos" panose="020B0004020202020204" pitchFamily="34" charset="0"/>
              </a:rPr>
              <a:t> and n</a:t>
            </a:r>
            <a:r>
              <a:rPr lang="fr-FR" sz="1200" i="1" baseline="-25000" dirty="0">
                <a:latin typeface="Aptos" panose="020B0004020202020204" pitchFamily="34" charset="0"/>
              </a:rPr>
              <a:t>0 </a:t>
            </a:r>
            <a:r>
              <a:rPr lang="fr-FR" sz="1200" i="1" dirty="0">
                <a:latin typeface="Aptos" panose="020B0004020202020204" pitchFamily="34" charset="0"/>
              </a:rPr>
              <a:t> are </a:t>
            </a:r>
            <a:r>
              <a:rPr lang="fr-FR" sz="1200" i="1" dirty="0" err="1">
                <a:latin typeface="Aptos" panose="020B0004020202020204" pitchFamily="34" charset="0"/>
              </a:rPr>
              <a:t>obtained</a:t>
            </a:r>
            <a:r>
              <a:rPr lang="fr-FR" sz="1200" i="1" dirty="0">
                <a:latin typeface="Aptos" panose="020B0004020202020204" pitchFamily="34" charset="0"/>
              </a:rPr>
              <a:t> </a:t>
            </a:r>
            <a:r>
              <a:rPr lang="fr-FR" sz="1200" i="1" dirty="0" err="1">
                <a:latin typeface="Aptos" panose="020B0004020202020204" pitchFamily="34" charset="0"/>
              </a:rPr>
              <a:t>from</a:t>
            </a:r>
            <a:r>
              <a:rPr lang="fr-FR" sz="1200" i="1" dirty="0">
                <a:latin typeface="Aptos" panose="020B0004020202020204" pitchFamily="34" charset="0"/>
              </a:rPr>
              <a:t> simulations</a:t>
            </a:r>
          </a:p>
        </p:txBody>
      </p:sp>
      <mc:AlternateContent xmlns:mc="http://schemas.openxmlformats.org/markup-compatibility/2006">
        <mc:Choice xmlns:a14="http://schemas.microsoft.com/office/drawing/2010/main" Requires="a14">
          <p:sp>
            <p:nvSpPr>
              <p:cNvPr id="5" name="ZoneTexte 4">
                <a:extLst>
                  <a:ext uri="{FF2B5EF4-FFF2-40B4-BE49-F238E27FC236}">
                    <a16:creationId xmlns:a16="http://schemas.microsoft.com/office/drawing/2014/main" id="{29A167BA-AEE0-9C06-9CA5-8949091E7D07}"/>
                  </a:ext>
                </a:extLst>
              </p:cNvPr>
              <p:cNvSpPr txBox="1"/>
              <p:nvPr/>
            </p:nvSpPr>
            <p:spPr>
              <a:xfrm>
                <a:off x="1182909" y="1305067"/>
                <a:ext cx="3973267" cy="538032"/>
              </a:xfrm>
              <a:prstGeom prst="rect">
                <a:avLst/>
              </a:prstGeom>
              <a:noFill/>
            </p:spPr>
            <p:txBody>
              <a:bodyPr wrap="none" rtlCol="0">
                <a:spAutoFit/>
              </a:bodyPr>
              <a:lstStyle/>
              <a:p>
                <a14:m>
                  <m:oMath xmlns:m="http://schemas.openxmlformats.org/officeDocument/2006/math">
                    <m:sSub>
                      <m:sSubPr>
                        <m:ctrlPr>
                          <a:rPr lang="fr-FR" sz="1600" b="0" i="1" smtClean="0">
                            <a:latin typeface="Cambria Math" panose="02040503050406030204" pitchFamily="18" charset="0"/>
                            <a:ea typeface="Cambria Math" panose="02040503050406030204" pitchFamily="18" charset="0"/>
                          </a:rPr>
                        </m:ctrlPr>
                      </m:sSubPr>
                      <m:e>
                        <m:r>
                          <a:rPr lang="fr-FR" sz="1600" b="0" i="1" smtClean="0">
                            <a:latin typeface="Cambria Math" panose="02040503050406030204" pitchFamily="18" charset="0"/>
                            <a:ea typeface="Cambria Math" panose="02040503050406030204" pitchFamily="18" charset="0"/>
                          </a:rPr>
                          <m:t>𝑋</m:t>
                        </m:r>
                      </m:e>
                      <m:sub>
                        <m:r>
                          <a:rPr lang="fr-FR" sz="1600" b="0" i="1" smtClean="0">
                            <a:latin typeface="Cambria Math" panose="02040503050406030204" pitchFamily="18" charset="0"/>
                            <a:ea typeface="Cambria Math" panose="02040503050406030204" pitchFamily="18" charset="0"/>
                          </a:rPr>
                          <m:t>𝐴</m:t>
                        </m:r>
                      </m:sub>
                    </m:sSub>
                    <m:r>
                      <a:rPr lang="fr-FR" sz="1600" b="0" i="1" smtClean="0">
                        <a:latin typeface="Cambria Math" panose="02040503050406030204" pitchFamily="18" charset="0"/>
                        <a:ea typeface="Cambria Math" panose="02040503050406030204" pitchFamily="18" charset="0"/>
                      </a:rPr>
                      <m:t>=</m:t>
                    </m:r>
                    <m:f>
                      <m:fPr>
                        <m:ctrlPr>
                          <a:rPr lang="fr-FR" sz="1600" i="1">
                            <a:latin typeface="Cambria Math" panose="02040503050406030204" pitchFamily="18" charset="0"/>
                            <a:ea typeface="Cambria Math" panose="02040503050406030204" pitchFamily="18" charset="0"/>
                          </a:rPr>
                        </m:ctrlPr>
                      </m:fPr>
                      <m:num>
                        <m:sSub>
                          <m:sSubPr>
                            <m:ctrlPr>
                              <a:rPr lang="fr-FR" sz="1600" i="1">
                                <a:latin typeface="Cambria Math" panose="02040503050406030204" pitchFamily="18" charset="0"/>
                                <a:ea typeface="Cambria Math" panose="02040503050406030204" pitchFamily="18" charset="0"/>
                              </a:rPr>
                            </m:ctrlPr>
                          </m:sSubPr>
                          <m:e>
                            <m:r>
                              <a:rPr lang="fr-FR" sz="1600" b="0" i="1" smtClean="0">
                                <a:latin typeface="Cambria Math" panose="02040503050406030204" pitchFamily="18" charset="0"/>
                                <a:ea typeface="Cambria Math" panose="02040503050406030204" pitchFamily="18" charset="0"/>
                              </a:rPr>
                              <m:t>𝑅</m:t>
                            </m:r>
                          </m:e>
                          <m:sub>
                            <m:r>
                              <a:rPr lang="fr-FR" sz="1600" b="0" i="1" smtClean="0">
                                <a:latin typeface="Cambria Math" panose="02040503050406030204" pitchFamily="18" charset="0"/>
                                <a:ea typeface="Cambria Math" panose="02040503050406030204" pitchFamily="18" charset="0"/>
                              </a:rPr>
                              <m:t>0</m:t>
                            </m:r>
                          </m:sub>
                        </m:sSub>
                        <m:sSub>
                          <m:sSubPr>
                            <m:ctrlPr>
                              <a:rPr lang="fr-FR" sz="1600" i="1">
                                <a:latin typeface="Cambria Math" panose="02040503050406030204" pitchFamily="18" charset="0"/>
                                <a:ea typeface="Cambria Math" panose="02040503050406030204" pitchFamily="18" charset="0"/>
                              </a:rPr>
                            </m:ctrlPr>
                          </m:sSubPr>
                          <m:e>
                            <m:r>
                              <a:rPr lang="fr-FR" sz="1600" b="0" i="1" smtClean="0">
                                <a:latin typeface="Cambria Math" panose="02040503050406030204" pitchFamily="18" charset="0"/>
                                <a:ea typeface="Cambria Math" panose="02040503050406030204" pitchFamily="18" charset="0"/>
                              </a:rPr>
                              <m:t>𝑞</m:t>
                            </m:r>
                          </m:e>
                          <m:sub>
                            <m:r>
                              <a:rPr lang="fr-FR" sz="1600" b="0" i="1" smtClean="0">
                                <a:latin typeface="Cambria Math" panose="02040503050406030204" pitchFamily="18" charset="0"/>
                                <a:ea typeface="Cambria Math" panose="02040503050406030204" pitchFamily="18" charset="0"/>
                              </a:rPr>
                              <m:t>𝑠</m:t>
                            </m:r>
                          </m:sub>
                        </m:sSub>
                        <m:sSub>
                          <m:sSubPr>
                            <m:ctrlPr>
                              <a:rPr lang="fr-FR" sz="1600" i="1" smtClean="0">
                                <a:latin typeface="Cambria Math" panose="02040503050406030204" pitchFamily="18" charset="0"/>
                                <a:ea typeface="Cambria Math" panose="02040503050406030204" pitchFamily="18" charset="0"/>
                              </a:rPr>
                            </m:ctrlPr>
                          </m:sSubPr>
                          <m:e>
                            <m:r>
                              <a:rPr lang="fr-FR" sz="1600" b="0" i="1" smtClean="0">
                                <a:latin typeface="Cambria Math" panose="02040503050406030204" pitchFamily="18" charset="0"/>
                                <a:ea typeface="Cambria Math" panose="02040503050406030204" pitchFamily="18" charset="0"/>
                              </a:rPr>
                              <m:t>𝑓</m:t>
                            </m:r>
                          </m:e>
                          <m:sub>
                            <m:r>
                              <a:rPr lang="fr-FR" sz="1600" b="0" i="1" smtClean="0">
                                <a:latin typeface="Cambria Math" panose="02040503050406030204" pitchFamily="18" charset="0"/>
                                <a:ea typeface="Cambria Math" panose="02040503050406030204" pitchFamily="18" charset="0"/>
                              </a:rPr>
                              <m:t>𝑒𝑥𝑝</m:t>
                            </m:r>
                          </m:sub>
                        </m:sSub>
                      </m:num>
                      <m:den>
                        <m:r>
                          <a:rPr lang="fr-FR" sz="1600" b="0" i="1" smtClean="0">
                            <a:latin typeface="Cambria Math" panose="02040503050406030204" pitchFamily="18" charset="0"/>
                            <a:ea typeface="Cambria Math" panose="02040503050406030204" pitchFamily="18" charset="0"/>
                          </a:rPr>
                          <m:t>𝑎</m:t>
                        </m:r>
                      </m:den>
                    </m:f>
                    <m:r>
                      <a:rPr lang="fr-FR" sz="1600" b="0" i="1" smtClean="0">
                        <a:latin typeface="Cambria Math" panose="02040503050406030204" pitchFamily="18" charset="0"/>
                        <a:ea typeface="Cambria Math" panose="02040503050406030204" pitchFamily="18" charset="0"/>
                      </a:rPr>
                      <m:t> </m:t>
                    </m:r>
                    <m:f>
                      <m:fPr>
                        <m:ctrlPr>
                          <a:rPr lang="fr-FR" sz="1600" b="0" i="1" smtClean="0">
                            <a:latin typeface="Cambria Math" panose="02040503050406030204" pitchFamily="18" charset="0"/>
                            <a:ea typeface="Cambria Math" panose="02040503050406030204" pitchFamily="18" charset="0"/>
                          </a:rPr>
                        </m:ctrlPr>
                      </m:fPr>
                      <m:num>
                        <m:r>
                          <a:rPr lang="fr-FR" sz="1600" b="0" i="1" smtClean="0">
                            <a:latin typeface="Cambria Math" panose="02040503050406030204" pitchFamily="18" charset="0"/>
                            <a:ea typeface="Cambria Math" panose="02040503050406030204" pitchFamily="18" charset="0"/>
                          </a:rPr>
                          <m:t>7</m:t>
                        </m:r>
                        <m:sSub>
                          <m:sSubPr>
                            <m:ctrlPr>
                              <a:rPr lang="fr-FR" sz="1600" b="0" i="1" smtClean="0">
                                <a:latin typeface="Cambria Math" panose="02040503050406030204" pitchFamily="18" charset="0"/>
                                <a:ea typeface="Cambria Math" panose="02040503050406030204" pitchFamily="18" charset="0"/>
                              </a:rPr>
                            </m:ctrlPr>
                          </m:sSubPr>
                          <m:e>
                            <m:r>
                              <a:rPr lang="fr-FR" sz="1600" b="0" i="1" smtClean="0">
                                <a:latin typeface="Cambria Math" panose="02040503050406030204" pitchFamily="18" charset="0"/>
                                <a:ea typeface="Cambria Math" panose="02040503050406030204" pitchFamily="18" charset="0"/>
                              </a:rPr>
                              <m:t>𝐿</m:t>
                            </m:r>
                          </m:e>
                          <m:sub>
                            <m:r>
                              <a:rPr lang="fr-FR" sz="1600" b="0" i="1" smtClean="0">
                                <a:latin typeface="Cambria Math" panose="02040503050406030204" pitchFamily="18" charset="0"/>
                                <a:ea typeface="Cambria Math" panose="02040503050406030204" pitchFamily="18" charset="0"/>
                              </a:rPr>
                              <m:t>∥</m:t>
                            </m:r>
                          </m:sub>
                        </m:sSub>
                      </m:num>
                      <m:den>
                        <m:r>
                          <a:rPr lang="fr-FR" sz="1600" b="0" i="1" smtClean="0">
                            <a:latin typeface="Cambria Math" panose="02040503050406030204" pitchFamily="18" charset="0"/>
                            <a:ea typeface="Cambria Math" panose="02040503050406030204" pitchFamily="18" charset="0"/>
                          </a:rPr>
                          <m:t>2</m:t>
                        </m:r>
                        <m:sSub>
                          <m:sSubPr>
                            <m:ctrlPr>
                              <a:rPr lang="fr-FR" sz="1600" b="0" i="1" smtClean="0">
                                <a:latin typeface="Cambria Math" panose="02040503050406030204" pitchFamily="18" charset="0"/>
                                <a:ea typeface="Cambria Math" panose="02040503050406030204" pitchFamily="18" charset="0"/>
                              </a:rPr>
                            </m:ctrlPr>
                          </m:sSubPr>
                          <m:e>
                            <m:r>
                              <a:rPr lang="fr-FR" sz="1600" b="0" i="1" smtClean="0">
                                <a:latin typeface="Cambria Math" panose="02040503050406030204" pitchFamily="18" charset="0"/>
                                <a:ea typeface="Cambria Math" panose="02040503050406030204" pitchFamily="18" charset="0"/>
                              </a:rPr>
                              <m:t>𝜅</m:t>
                            </m:r>
                          </m:e>
                          <m:sub>
                            <m:r>
                              <a:rPr lang="fr-FR" sz="1600" b="0" i="1" smtClean="0">
                                <a:latin typeface="Cambria Math" panose="02040503050406030204" pitchFamily="18" charset="0"/>
                                <a:ea typeface="Cambria Math" panose="02040503050406030204" pitchFamily="18" charset="0"/>
                              </a:rPr>
                              <m:t>0</m:t>
                            </m:r>
                            <m:r>
                              <a:rPr lang="fr-FR" sz="1600" b="0" i="1" smtClean="0">
                                <a:latin typeface="Cambria Math" panose="02040503050406030204" pitchFamily="18" charset="0"/>
                                <a:ea typeface="Cambria Math" panose="02040503050406030204" pitchFamily="18" charset="0"/>
                              </a:rPr>
                              <m:t>𝑒</m:t>
                            </m:r>
                          </m:sub>
                        </m:sSub>
                      </m:den>
                    </m:f>
                    <m:r>
                      <a:rPr lang="fr-FR" sz="1600" b="0" i="1" smtClean="0">
                        <a:latin typeface="Cambria Math" panose="02040503050406030204" pitchFamily="18" charset="0"/>
                        <a:ea typeface="Cambria Math" panose="02040503050406030204" pitchFamily="18" charset="0"/>
                      </a:rPr>
                      <m:t> </m:t>
                    </m:r>
                    <m:f>
                      <m:fPr>
                        <m:ctrlPr>
                          <a:rPr lang="fr-FR" sz="1600" b="0" i="1" smtClean="0">
                            <a:latin typeface="Cambria Math" panose="02040503050406030204" pitchFamily="18" charset="0"/>
                            <a:ea typeface="Cambria Math" panose="02040503050406030204" pitchFamily="18" charset="0"/>
                          </a:rPr>
                        </m:ctrlPr>
                      </m:fPr>
                      <m:num>
                        <m:d>
                          <m:dPr>
                            <m:ctrlPr>
                              <a:rPr lang="fr-FR" sz="1600" b="0" i="1" smtClean="0">
                                <a:latin typeface="Cambria Math" panose="02040503050406030204" pitchFamily="18" charset="0"/>
                                <a:ea typeface="Cambria Math" panose="02040503050406030204" pitchFamily="18" charset="0"/>
                              </a:rPr>
                            </m:ctrlPr>
                          </m:dPr>
                          <m:e>
                            <m:r>
                              <a:rPr lang="fr-FR" sz="1600" b="0" i="1" smtClean="0">
                                <a:latin typeface="Cambria Math" panose="02040503050406030204" pitchFamily="18" charset="0"/>
                                <a:ea typeface="Cambria Math" panose="02040503050406030204" pitchFamily="18" charset="0"/>
                              </a:rPr>
                              <m:t>2</m:t>
                            </m:r>
                            <m:sSub>
                              <m:sSubPr>
                                <m:ctrlPr>
                                  <a:rPr lang="fr-FR" sz="1600" b="0" i="1" smtClean="0">
                                    <a:latin typeface="Cambria Math" panose="02040503050406030204" pitchFamily="18" charset="0"/>
                                    <a:ea typeface="Cambria Math" panose="02040503050406030204" pitchFamily="18" charset="0"/>
                                  </a:rPr>
                                </m:ctrlPr>
                              </m:sSubPr>
                              <m:e>
                                <m:d>
                                  <m:dPr>
                                    <m:begChr m:val="⟨"/>
                                    <m:endChr m:val="⟩"/>
                                    <m:ctrlPr>
                                      <a:rPr lang="fr-FR" sz="1600" i="1">
                                        <a:latin typeface="Cambria Math" panose="02040503050406030204" pitchFamily="18" charset="0"/>
                                        <a:ea typeface="Cambria Math" panose="02040503050406030204" pitchFamily="18" charset="0"/>
                                      </a:rPr>
                                    </m:ctrlPr>
                                  </m:dPr>
                                  <m:e>
                                    <m:r>
                                      <a:rPr lang="fr-FR" sz="1600" i="1">
                                        <a:latin typeface="Cambria Math" panose="02040503050406030204" pitchFamily="18" charset="0"/>
                                        <a:ea typeface="Cambria Math" panose="02040503050406030204" pitchFamily="18" charset="0"/>
                                      </a:rPr>
                                      <m:t>𝜎</m:t>
                                    </m:r>
                                    <m:r>
                                      <a:rPr lang="fr-FR" sz="1600" i="1">
                                        <a:latin typeface="Cambria Math" panose="02040503050406030204" pitchFamily="18" charset="0"/>
                                        <a:ea typeface="Cambria Math" panose="02040503050406030204" pitchFamily="18" charset="0"/>
                                      </a:rPr>
                                      <m:t>𝑣</m:t>
                                    </m:r>
                                  </m:e>
                                </m:d>
                              </m:e>
                              <m:sub>
                                <m:r>
                                  <a:rPr lang="fr-FR" sz="1600" b="0" i="1" smtClean="0">
                                    <a:latin typeface="Cambria Math" panose="02040503050406030204" pitchFamily="18" charset="0"/>
                                    <a:ea typeface="Cambria Math" panose="02040503050406030204" pitchFamily="18" charset="0"/>
                                  </a:rPr>
                                  <m:t>𝑖𝑜𝑛</m:t>
                                </m:r>
                              </m:sub>
                            </m:sSub>
                            <m:r>
                              <a:rPr lang="fr-FR" sz="1600" b="0" i="1" smtClean="0">
                                <a:latin typeface="Cambria Math" panose="02040503050406030204" pitchFamily="18" charset="0"/>
                                <a:ea typeface="Cambria Math" panose="02040503050406030204" pitchFamily="18" charset="0"/>
                              </a:rPr>
                              <m:t>+</m:t>
                            </m:r>
                            <m:sSub>
                              <m:sSubPr>
                                <m:ctrlPr>
                                  <a:rPr lang="fr-FR" sz="1600" i="1">
                                    <a:latin typeface="Cambria Math" panose="02040503050406030204" pitchFamily="18" charset="0"/>
                                    <a:ea typeface="Cambria Math" panose="02040503050406030204" pitchFamily="18" charset="0"/>
                                  </a:rPr>
                                </m:ctrlPr>
                              </m:sSubPr>
                              <m:e>
                                <m:d>
                                  <m:dPr>
                                    <m:begChr m:val="⟨"/>
                                    <m:endChr m:val="⟩"/>
                                    <m:ctrlPr>
                                      <a:rPr lang="fr-FR" sz="1600" i="1">
                                        <a:latin typeface="Cambria Math" panose="02040503050406030204" pitchFamily="18" charset="0"/>
                                        <a:ea typeface="Cambria Math" panose="02040503050406030204" pitchFamily="18" charset="0"/>
                                      </a:rPr>
                                    </m:ctrlPr>
                                  </m:dPr>
                                  <m:e>
                                    <m:r>
                                      <a:rPr lang="fr-FR" sz="1600" i="1">
                                        <a:latin typeface="Cambria Math" panose="02040503050406030204" pitchFamily="18" charset="0"/>
                                        <a:ea typeface="Cambria Math" panose="02040503050406030204" pitchFamily="18" charset="0"/>
                                      </a:rPr>
                                      <m:t>𝜎</m:t>
                                    </m:r>
                                    <m:r>
                                      <a:rPr lang="fr-FR" sz="1600" i="1">
                                        <a:latin typeface="Cambria Math" panose="02040503050406030204" pitchFamily="18" charset="0"/>
                                        <a:ea typeface="Cambria Math" panose="02040503050406030204" pitchFamily="18" charset="0"/>
                                      </a:rPr>
                                      <m:t>𝑣</m:t>
                                    </m:r>
                                  </m:e>
                                </m:d>
                              </m:e>
                              <m:sub>
                                <m:r>
                                  <a:rPr lang="fr-FR" sz="1600" b="0" i="1" smtClean="0">
                                    <a:latin typeface="Cambria Math" panose="02040503050406030204" pitchFamily="18" charset="0"/>
                                    <a:ea typeface="Cambria Math" panose="02040503050406030204" pitchFamily="18" charset="0"/>
                                  </a:rPr>
                                  <m:t>𝑐𝑥</m:t>
                                </m:r>
                              </m:sub>
                            </m:sSub>
                          </m:e>
                        </m:d>
                        <m:sSub>
                          <m:sSubPr>
                            <m:ctrlPr>
                              <a:rPr lang="fr-FR" sz="1600" b="0" i="1" smtClean="0">
                                <a:latin typeface="Cambria Math" panose="02040503050406030204" pitchFamily="18" charset="0"/>
                                <a:ea typeface="Cambria Math" panose="02040503050406030204" pitchFamily="18" charset="0"/>
                              </a:rPr>
                            </m:ctrlPr>
                          </m:sSubPr>
                          <m:e>
                            <m:r>
                              <a:rPr lang="fr-FR" sz="1600" b="0" i="1" smtClean="0">
                                <a:latin typeface="Cambria Math" panose="02040503050406030204" pitchFamily="18" charset="0"/>
                                <a:ea typeface="Cambria Math" panose="02040503050406030204" pitchFamily="18" charset="0"/>
                              </a:rPr>
                              <m:t>𝑛</m:t>
                            </m:r>
                          </m:e>
                          <m:sub>
                            <m:r>
                              <a:rPr lang="fr-FR" sz="1600" b="0" i="1" smtClean="0">
                                <a:latin typeface="Cambria Math" panose="02040503050406030204" pitchFamily="18" charset="0"/>
                                <a:ea typeface="Cambria Math" panose="02040503050406030204" pitchFamily="18" charset="0"/>
                              </a:rPr>
                              <m:t>𝑢</m:t>
                            </m:r>
                          </m:sub>
                        </m:sSub>
                        <m:sSub>
                          <m:sSubPr>
                            <m:ctrlPr>
                              <a:rPr lang="fr-FR" sz="1600" b="0" i="1" smtClean="0">
                                <a:latin typeface="Cambria Math" panose="02040503050406030204" pitchFamily="18" charset="0"/>
                                <a:ea typeface="Cambria Math" panose="02040503050406030204" pitchFamily="18" charset="0"/>
                              </a:rPr>
                            </m:ctrlPr>
                          </m:sSubPr>
                          <m:e>
                            <m:r>
                              <a:rPr lang="fr-FR" sz="1600" b="0" i="1" smtClean="0">
                                <a:latin typeface="Cambria Math" panose="02040503050406030204" pitchFamily="18" charset="0"/>
                                <a:ea typeface="Cambria Math" panose="02040503050406030204" pitchFamily="18" charset="0"/>
                              </a:rPr>
                              <m:t>𝑛</m:t>
                            </m:r>
                          </m:e>
                          <m:sub>
                            <m:r>
                              <a:rPr lang="fr-FR" sz="1600" b="0" i="1" smtClean="0">
                                <a:latin typeface="Cambria Math" panose="02040503050406030204" pitchFamily="18" charset="0"/>
                                <a:ea typeface="Cambria Math" panose="02040503050406030204" pitchFamily="18" charset="0"/>
                              </a:rPr>
                              <m:t>0</m:t>
                            </m:r>
                          </m:sub>
                        </m:sSub>
                      </m:num>
                      <m:den>
                        <m:sSubSup>
                          <m:sSubSupPr>
                            <m:ctrlPr>
                              <a:rPr lang="fr-FR" sz="1600" b="0" i="1" smtClean="0">
                                <a:latin typeface="Cambria Math" panose="02040503050406030204" pitchFamily="18" charset="0"/>
                                <a:ea typeface="Cambria Math" panose="02040503050406030204" pitchFamily="18" charset="0"/>
                              </a:rPr>
                            </m:ctrlPr>
                          </m:sSubSupPr>
                          <m:e>
                            <m:r>
                              <a:rPr lang="fr-FR" sz="1600" b="0" i="1" smtClean="0">
                                <a:latin typeface="Cambria Math" panose="02040503050406030204" pitchFamily="18" charset="0"/>
                                <a:ea typeface="Cambria Math" panose="02040503050406030204" pitchFamily="18" charset="0"/>
                              </a:rPr>
                              <m:t>𝑇</m:t>
                            </m:r>
                          </m:e>
                          <m:sub>
                            <m:r>
                              <a:rPr lang="fr-FR" sz="1600" b="0" i="1" smtClean="0">
                                <a:latin typeface="Cambria Math" panose="02040503050406030204" pitchFamily="18" charset="0"/>
                                <a:ea typeface="Cambria Math" panose="02040503050406030204" pitchFamily="18" charset="0"/>
                              </a:rPr>
                              <m:t>𝑢</m:t>
                            </m:r>
                          </m:sub>
                          <m:sup>
                            <m:r>
                              <a:rPr lang="fr-FR" sz="1600" b="0" i="1" smtClean="0">
                                <a:latin typeface="Cambria Math" panose="02040503050406030204" pitchFamily="18" charset="0"/>
                                <a:ea typeface="Cambria Math" panose="02040503050406030204" pitchFamily="18" charset="0"/>
                              </a:rPr>
                              <m:t>5/2</m:t>
                            </m:r>
                          </m:sup>
                        </m:sSubSup>
                      </m:den>
                    </m:f>
                    <m:r>
                      <a:rPr lang="fr-FR" sz="1600" b="0" i="1" smtClean="0">
                        <a:latin typeface="Cambria Math" panose="02040503050406030204" pitchFamily="18" charset="0"/>
                        <a:ea typeface="Cambria Math" panose="02040503050406030204" pitchFamily="18" charset="0"/>
                      </a:rPr>
                      <m:t>∆</m:t>
                    </m:r>
                    <m:sSub>
                      <m:sSubPr>
                        <m:ctrlPr>
                          <a:rPr lang="fr-FR" sz="1600" b="0" i="1" smtClean="0">
                            <a:latin typeface="Cambria Math" panose="02040503050406030204" pitchFamily="18" charset="0"/>
                            <a:ea typeface="Cambria Math" panose="02040503050406030204" pitchFamily="18" charset="0"/>
                          </a:rPr>
                        </m:ctrlPr>
                      </m:sSubPr>
                      <m:e>
                        <m:r>
                          <a:rPr lang="fr-FR" sz="1600" b="0" i="1" smtClean="0">
                            <a:latin typeface="Cambria Math" panose="02040503050406030204" pitchFamily="18" charset="0"/>
                            <a:ea typeface="Cambria Math" panose="02040503050406030204" pitchFamily="18" charset="0"/>
                          </a:rPr>
                          <m:t>h</m:t>
                        </m:r>
                      </m:e>
                      <m:sub>
                        <m:r>
                          <a:rPr lang="fr-FR" sz="1600" b="0" i="1" smtClean="0">
                            <a:latin typeface="Cambria Math" panose="02040503050406030204" pitchFamily="18" charset="0"/>
                            <a:ea typeface="Cambria Math" panose="02040503050406030204" pitchFamily="18" charset="0"/>
                          </a:rPr>
                          <m:t>𝑋</m:t>
                        </m:r>
                      </m:sub>
                    </m:sSub>
                  </m:oMath>
                </a14:m>
                <a:r>
                  <a:rPr lang="fr-FR" sz="1600" dirty="0"/>
                  <a:t> </a:t>
                </a:r>
              </a:p>
            </p:txBody>
          </p:sp>
        </mc:Choice>
        <mc:Fallback>
          <p:sp>
            <p:nvSpPr>
              <p:cNvPr id="5" name="ZoneTexte 4">
                <a:extLst>
                  <a:ext uri="{FF2B5EF4-FFF2-40B4-BE49-F238E27FC236}">
                    <a16:creationId xmlns:a16="http://schemas.microsoft.com/office/drawing/2014/main" id="{29A167BA-AEE0-9C06-9CA5-8949091E7D07}"/>
                  </a:ext>
                </a:extLst>
              </p:cNvPr>
              <p:cNvSpPr txBox="1">
                <a:spLocks noRot="1" noChangeAspect="1" noMove="1" noResize="1" noEditPoints="1" noAdjustHandles="1" noChangeArrowheads="1" noChangeShapeType="1" noTextEdit="1"/>
              </p:cNvSpPr>
              <p:nvPr/>
            </p:nvSpPr>
            <p:spPr>
              <a:xfrm>
                <a:off x="1182909" y="1305067"/>
                <a:ext cx="3973267" cy="538032"/>
              </a:xfrm>
              <a:prstGeom prst="rect">
                <a:avLst/>
              </a:prstGeom>
              <a:blipFill>
                <a:blip r:embed="rId2"/>
                <a:stretch>
                  <a:fillRect/>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9" name="ZoneTexte 8">
                <a:extLst>
                  <a:ext uri="{FF2B5EF4-FFF2-40B4-BE49-F238E27FC236}">
                    <a16:creationId xmlns:a16="http://schemas.microsoft.com/office/drawing/2014/main" id="{7A83E714-48B4-BF3F-CA3F-C5674B3B93DF}"/>
                  </a:ext>
                </a:extLst>
              </p:cNvPr>
              <p:cNvSpPr txBox="1"/>
              <p:nvPr/>
            </p:nvSpPr>
            <p:spPr>
              <a:xfrm>
                <a:off x="1197039" y="3224960"/>
                <a:ext cx="2670988" cy="696153"/>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sSub>
                        <m:sSubPr>
                          <m:ctrlPr>
                            <a:rPr lang="fr-FR" sz="1600" b="0" i="1" smtClean="0">
                              <a:latin typeface="Cambria Math" panose="02040503050406030204" pitchFamily="18" charset="0"/>
                              <a:ea typeface="Cambria Math" panose="02040503050406030204" pitchFamily="18" charset="0"/>
                            </a:rPr>
                          </m:ctrlPr>
                        </m:sSubPr>
                        <m:e>
                          <m:r>
                            <a:rPr lang="fr-FR" sz="1600" b="0" i="1" smtClean="0">
                              <a:latin typeface="Cambria Math" panose="02040503050406030204" pitchFamily="18" charset="0"/>
                              <a:ea typeface="Cambria Math" panose="02040503050406030204" pitchFamily="18" charset="0"/>
                            </a:rPr>
                            <m:t>𝐹</m:t>
                          </m:r>
                        </m:e>
                        <m:sub>
                          <m:r>
                            <a:rPr lang="fr-FR" sz="1600" b="0" i="1" smtClean="0">
                              <a:latin typeface="Cambria Math" panose="02040503050406030204" pitchFamily="18" charset="0"/>
                              <a:ea typeface="Cambria Math" panose="02040503050406030204" pitchFamily="18" charset="0"/>
                            </a:rPr>
                            <m:t>𝐴</m:t>
                          </m:r>
                        </m:sub>
                      </m:sSub>
                      <m:r>
                        <a:rPr lang="fr-FR" sz="1600" i="1">
                          <a:latin typeface="Cambria Math" panose="02040503050406030204" pitchFamily="18" charset="0"/>
                          <a:ea typeface="Cambria Math" panose="02040503050406030204" pitchFamily="18" charset="0"/>
                        </a:rPr>
                        <m:t>≡</m:t>
                      </m:r>
                      <m:f>
                        <m:fPr>
                          <m:ctrlPr>
                            <a:rPr lang="fr-FR" sz="1600" i="1">
                              <a:latin typeface="Cambria Math" panose="02040503050406030204" pitchFamily="18" charset="0"/>
                              <a:ea typeface="Cambria Math" panose="02040503050406030204" pitchFamily="18" charset="0"/>
                            </a:rPr>
                          </m:ctrlPr>
                        </m:fPr>
                        <m:num>
                          <m:r>
                            <a:rPr lang="fr-FR" sz="1600" b="0" i="1" smtClean="0">
                              <a:latin typeface="Cambria Math" panose="02040503050406030204" pitchFamily="18" charset="0"/>
                              <a:ea typeface="Cambria Math" panose="02040503050406030204" pitchFamily="18" charset="0"/>
                            </a:rPr>
                            <m:t>−</m:t>
                          </m:r>
                          <m:nary>
                            <m:naryPr>
                              <m:limLoc m:val="undOvr"/>
                              <m:subHide m:val="on"/>
                              <m:supHide m:val="on"/>
                              <m:ctrlPr>
                                <a:rPr lang="fr-FR" sz="1600" b="0" i="1" smtClean="0">
                                  <a:latin typeface="Cambria Math" panose="02040503050406030204" pitchFamily="18" charset="0"/>
                                  <a:ea typeface="Cambria Math" panose="02040503050406030204" pitchFamily="18" charset="0"/>
                                </a:rPr>
                              </m:ctrlPr>
                            </m:naryPr>
                            <m:sub/>
                            <m:sup/>
                            <m:e>
                              <m:sSub>
                                <m:sSubPr>
                                  <m:ctrlPr>
                                    <a:rPr lang="fr-FR" sz="1600" b="0" i="1" smtClean="0">
                                      <a:latin typeface="Cambria Math" panose="02040503050406030204" pitchFamily="18" charset="0"/>
                                      <a:ea typeface="Cambria Math" panose="02040503050406030204" pitchFamily="18" charset="0"/>
                                    </a:rPr>
                                  </m:ctrlPr>
                                </m:sSubPr>
                                <m:e>
                                  <m:r>
                                    <m:rPr>
                                      <m:sty m:val="p"/>
                                    </m:rPr>
                                    <a:rPr lang="el-GR" sz="1600" b="0" i="1" smtClean="0">
                                      <a:latin typeface="Cambria Math" panose="02040503050406030204" pitchFamily="18" charset="0"/>
                                      <a:ea typeface="Cambria Math" panose="02040503050406030204" pitchFamily="18" charset="0"/>
                                    </a:rPr>
                                    <m:t>Γ</m:t>
                                  </m:r>
                                </m:e>
                                <m:sub>
                                  <m:r>
                                    <a:rPr lang="fr-FR" sz="1600" b="0" i="1" smtClean="0">
                                      <a:latin typeface="Cambria Math" panose="02040503050406030204" pitchFamily="18" charset="0"/>
                                      <a:ea typeface="Cambria Math" panose="02040503050406030204" pitchFamily="18" charset="0"/>
                                    </a:rPr>
                                    <m:t>𝜓</m:t>
                                  </m:r>
                                  <m:r>
                                    <a:rPr lang="fr-FR" sz="1600" b="0" i="1" smtClean="0">
                                      <a:latin typeface="Cambria Math" panose="02040503050406030204" pitchFamily="18" charset="0"/>
                                      <a:ea typeface="Cambria Math" panose="02040503050406030204" pitchFamily="18" charset="0"/>
                                    </a:rPr>
                                    <m:t>,</m:t>
                                  </m:r>
                                  <m:r>
                                    <a:rPr lang="fr-FR" sz="1600" b="0" i="1" smtClean="0">
                                      <a:latin typeface="Cambria Math" panose="02040503050406030204" pitchFamily="18" charset="0"/>
                                      <a:ea typeface="Cambria Math" panose="02040503050406030204" pitchFamily="18" charset="0"/>
                                    </a:rPr>
                                    <m:t>𝐸</m:t>
                                  </m:r>
                                  <m:r>
                                    <a:rPr lang="fr-FR" sz="1600" b="0" i="1" smtClean="0">
                                      <a:latin typeface="Cambria Math" panose="02040503050406030204" pitchFamily="18" charset="0"/>
                                      <a:ea typeface="Cambria Math" panose="02040503050406030204" pitchFamily="18" charset="0"/>
                                    </a:rPr>
                                    <m:t>×</m:t>
                                  </m:r>
                                  <m:r>
                                    <a:rPr lang="fr-FR" sz="1600" b="0" i="1" smtClean="0">
                                      <a:latin typeface="Cambria Math" panose="02040503050406030204" pitchFamily="18" charset="0"/>
                                      <a:ea typeface="Cambria Math" panose="02040503050406030204" pitchFamily="18" charset="0"/>
                                    </a:rPr>
                                    <m:t>𝐵</m:t>
                                  </m:r>
                                </m:sub>
                              </m:sSub>
                            </m:e>
                          </m:nary>
                        </m:num>
                        <m:den>
                          <m:nary>
                            <m:naryPr>
                              <m:limLoc m:val="undOvr"/>
                              <m:subHide m:val="on"/>
                              <m:supHide m:val="on"/>
                              <m:ctrlPr>
                                <a:rPr lang="fr-FR" sz="1600" i="1">
                                  <a:latin typeface="Cambria Math" panose="02040503050406030204" pitchFamily="18" charset="0"/>
                                  <a:ea typeface="Cambria Math" panose="02040503050406030204" pitchFamily="18" charset="0"/>
                                </a:rPr>
                              </m:ctrlPr>
                            </m:naryPr>
                            <m:sub/>
                            <m:sup/>
                            <m:e>
                              <m:sSub>
                                <m:sSubPr>
                                  <m:ctrlPr>
                                    <a:rPr lang="fr-FR" sz="1600" i="1">
                                      <a:latin typeface="Cambria Math" panose="02040503050406030204" pitchFamily="18" charset="0"/>
                                      <a:ea typeface="Cambria Math" panose="02040503050406030204" pitchFamily="18" charset="0"/>
                                    </a:rPr>
                                  </m:ctrlPr>
                                </m:sSubPr>
                                <m:e>
                                  <m:r>
                                    <m:rPr>
                                      <m:sty m:val="p"/>
                                    </m:rPr>
                                    <a:rPr lang="el-GR" sz="1600" i="1">
                                      <a:latin typeface="Cambria Math" panose="02040503050406030204" pitchFamily="18" charset="0"/>
                                      <a:ea typeface="Cambria Math" panose="02040503050406030204" pitchFamily="18" charset="0"/>
                                    </a:rPr>
                                    <m:t>Γ</m:t>
                                  </m:r>
                                </m:e>
                                <m:sub>
                                  <m:r>
                                    <a:rPr lang="fr-FR" sz="1600" i="1">
                                      <a:latin typeface="Cambria Math" panose="02040503050406030204" pitchFamily="18" charset="0"/>
                                      <a:ea typeface="Cambria Math" panose="02040503050406030204" pitchFamily="18" charset="0"/>
                                    </a:rPr>
                                    <m:t>𝜓</m:t>
                                  </m:r>
                                  <m:r>
                                    <a:rPr lang="fr-FR" sz="1600" i="1">
                                      <a:latin typeface="Cambria Math" panose="02040503050406030204" pitchFamily="18" charset="0"/>
                                      <a:ea typeface="Cambria Math" panose="02040503050406030204" pitchFamily="18" charset="0"/>
                                    </a:rPr>
                                    <m:t>,</m:t>
                                  </m:r>
                                  <m:r>
                                    <a:rPr lang="fr-FR" sz="1600" b="0" i="1" smtClean="0">
                                      <a:latin typeface="Cambria Math" panose="02040503050406030204" pitchFamily="18" charset="0"/>
                                      <a:ea typeface="Cambria Math" panose="02040503050406030204" pitchFamily="18" charset="0"/>
                                    </a:rPr>
                                    <m:t>𝑑𝑖𝑓𝑓</m:t>
                                  </m:r>
                                </m:sub>
                              </m:sSub>
                            </m:e>
                          </m:nary>
                        </m:den>
                      </m:f>
                      <m:r>
                        <a:rPr lang="fr-FR" sz="1600" i="1" smtClean="0">
                          <a:latin typeface="Cambria Math" panose="02040503050406030204" pitchFamily="18" charset="0"/>
                          <a:ea typeface="Cambria Math" panose="02040503050406030204" pitchFamily="18" charset="0"/>
                        </a:rPr>
                        <m:t>≈</m:t>
                      </m:r>
                      <m:f>
                        <m:fPr>
                          <m:ctrlPr>
                            <a:rPr lang="fr-FR" sz="1600" i="1" smtClean="0">
                              <a:latin typeface="Cambria Math" panose="02040503050406030204" pitchFamily="18" charset="0"/>
                              <a:ea typeface="Cambria Math" panose="02040503050406030204" pitchFamily="18" charset="0"/>
                            </a:rPr>
                          </m:ctrlPr>
                        </m:fPr>
                        <m:num>
                          <m:r>
                            <a:rPr lang="fr-FR" sz="1600" b="0" i="1" smtClean="0">
                              <a:latin typeface="Cambria Math" panose="02040503050406030204" pitchFamily="18" charset="0"/>
                              <a:ea typeface="Cambria Math" panose="02040503050406030204" pitchFamily="18" charset="0"/>
                            </a:rPr>
                            <m:t>1.71</m:t>
                          </m:r>
                          <m:sSub>
                            <m:sSubPr>
                              <m:ctrlPr>
                                <a:rPr lang="fr-FR" sz="1600" b="0" i="1" smtClean="0">
                                  <a:latin typeface="Cambria Math" panose="02040503050406030204" pitchFamily="18" charset="0"/>
                                  <a:ea typeface="Cambria Math" panose="02040503050406030204" pitchFamily="18" charset="0"/>
                                </a:rPr>
                              </m:ctrlPr>
                            </m:sSubPr>
                            <m:e>
                              <m:r>
                                <a:rPr lang="fr-FR" sz="1600" b="0" i="1" smtClean="0">
                                  <a:latin typeface="Cambria Math" panose="02040503050406030204" pitchFamily="18" charset="0"/>
                                  <a:ea typeface="Cambria Math" panose="02040503050406030204" pitchFamily="18" charset="0"/>
                                </a:rPr>
                                <m:t>𝑇</m:t>
                              </m:r>
                            </m:e>
                            <m:sub>
                              <m:r>
                                <a:rPr lang="fr-FR" sz="1600" b="0" i="1" smtClean="0">
                                  <a:latin typeface="Cambria Math" panose="02040503050406030204" pitchFamily="18" charset="0"/>
                                  <a:ea typeface="Cambria Math" panose="02040503050406030204" pitchFamily="18" charset="0"/>
                                </a:rPr>
                                <m:t>𝑢</m:t>
                              </m:r>
                            </m:sub>
                          </m:sSub>
                          <m:sSub>
                            <m:sSubPr>
                              <m:ctrlPr>
                                <a:rPr lang="fr-FR" sz="1600" b="0" i="1" smtClean="0">
                                  <a:latin typeface="Cambria Math" panose="02040503050406030204" pitchFamily="18" charset="0"/>
                                  <a:ea typeface="Cambria Math" panose="02040503050406030204" pitchFamily="18" charset="0"/>
                                </a:rPr>
                              </m:ctrlPr>
                            </m:sSubPr>
                            <m:e>
                              <m:r>
                                <a:rPr lang="fr-FR" sz="1600" b="0" i="1" smtClean="0">
                                  <a:latin typeface="Cambria Math" panose="02040503050406030204" pitchFamily="18" charset="0"/>
                                  <a:ea typeface="Cambria Math" panose="02040503050406030204" pitchFamily="18" charset="0"/>
                                </a:rPr>
                                <m:t>𝜆</m:t>
                              </m:r>
                            </m:e>
                            <m:sub>
                              <m:r>
                                <a:rPr lang="fr-FR" sz="1600" b="0" i="1" smtClean="0">
                                  <a:latin typeface="Cambria Math" panose="02040503050406030204" pitchFamily="18" charset="0"/>
                                  <a:ea typeface="Cambria Math" panose="02040503050406030204" pitchFamily="18" charset="0"/>
                                </a:rPr>
                                <m:t>𝑛</m:t>
                              </m:r>
                            </m:sub>
                          </m:sSub>
                        </m:num>
                        <m:den>
                          <m:sSub>
                            <m:sSubPr>
                              <m:ctrlPr>
                                <a:rPr lang="fr-FR" sz="1600" i="1" smtClean="0">
                                  <a:latin typeface="Cambria Math" panose="02040503050406030204" pitchFamily="18" charset="0"/>
                                  <a:ea typeface="Cambria Math" panose="02040503050406030204" pitchFamily="18" charset="0"/>
                                </a:rPr>
                              </m:ctrlPr>
                            </m:sSubPr>
                            <m:e>
                              <m:r>
                                <a:rPr lang="fr-FR" sz="1600" b="0" i="1" smtClean="0">
                                  <a:latin typeface="Cambria Math" panose="02040503050406030204" pitchFamily="18" charset="0"/>
                                  <a:ea typeface="Cambria Math" panose="02040503050406030204" pitchFamily="18" charset="0"/>
                                </a:rPr>
                                <m:t>𝐵</m:t>
                              </m:r>
                            </m:e>
                            <m:sub>
                              <m:r>
                                <a:rPr lang="fr-FR" sz="1600" b="0" i="1" smtClean="0">
                                  <a:latin typeface="Cambria Math" panose="02040503050406030204" pitchFamily="18" charset="0"/>
                                  <a:ea typeface="Cambria Math" panose="02040503050406030204" pitchFamily="18" charset="0"/>
                                </a:rPr>
                                <m:t>0</m:t>
                              </m:r>
                            </m:sub>
                          </m:sSub>
                          <m:sSub>
                            <m:sSubPr>
                              <m:ctrlPr>
                                <a:rPr lang="fr-FR" sz="1600" i="1" smtClean="0">
                                  <a:latin typeface="Cambria Math" panose="02040503050406030204" pitchFamily="18" charset="0"/>
                                  <a:ea typeface="Cambria Math" panose="02040503050406030204" pitchFamily="18" charset="0"/>
                                </a:rPr>
                              </m:ctrlPr>
                            </m:sSubPr>
                            <m:e>
                              <m:r>
                                <a:rPr lang="fr-FR" sz="1600" b="0" i="1" smtClean="0">
                                  <a:latin typeface="Cambria Math" panose="02040503050406030204" pitchFamily="18" charset="0"/>
                                  <a:ea typeface="Cambria Math" panose="02040503050406030204" pitchFamily="18" charset="0"/>
                                </a:rPr>
                                <m:t>𝐷</m:t>
                              </m:r>
                            </m:e>
                            <m:sub>
                              <m:r>
                                <a:rPr lang="fr-FR" sz="1600" i="1" smtClean="0">
                                  <a:latin typeface="Cambria Math" panose="02040503050406030204" pitchFamily="18" charset="0"/>
                                  <a:ea typeface="Cambria Math" panose="02040503050406030204" pitchFamily="18" charset="0"/>
                                </a:rPr>
                                <m:t>⊥</m:t>
                              </m:r>
                            </m:sub>
                          </m:sSub>
                          <m:r>
                            <a:rPr lang="fr-FR" sz="1600" i="1" smtClean="0">
                              <a:latin typeface="Cambria Math" panose="02040503050406030204" pitchFamily="18" charset="0"/>
                              <a:ea typeface="Cambria Math" panose="02040503050406030204" pitchFamily="18" charset="0"/>
                            </a:rPr>
                            <m:t>𝜋</m:t>
                          </m:r>
                          <m:r>
                            <a:rPr lang="fr-FR" sz="1600" b="0" i="1" smtClean="0">
                              <a:latin typeface="Cambria Math" panose="02040503050406030204" pitchFamily="18" charset="0"/>
                              <a:ea typeface="Cambria Math" panose="02040503050406030204" pitchFamily="18" charset="0"/>
                            </a:rPr>
                            <m:t>𝑎</m:t>
                          </m:r>
                        </m:den>
                      </m:f>
                    </m:oMath>
                  </m:oMathPara>
                </a14:m>
                <a:endParaRPr lang="fr-FR" sz="1600" dirty="0"/>
              </a:p>
            </p:txBody>
          </p:sp>
        </mc:Choice>
        <mc:Fallback>
          <p:sp>
            <p:nvSpPr>
              <p:cNvPr id="9" name="ZoneTexte 8">
                <a:extLst>
                  <a:ext uri="{FF2B5EF4-FFF2-40B4-BE49-F238E27FC236}">
                    <a16:creationId xmlns:a16="http://schemas.microsoft.com/office/drawing/2014/main" id="{7A83E714-48B4-BF3F-CA3F-C5674B3B93DF}"/>
                  </a:ext>
                </a:extLst>
              </p:cNvPr>
              <p:cNvSpPr txBox="1">
                <a:spLocks noRot="1" noChangeAspect="1" noMove="1" noResize="1" noEditPoints="1" noAdjustHandles="1" noChangeArrowheads="1" noChangeShapeType="1" noTextEdit="1"/>
              </p:cNvSpPr>
              <p:nvPr/>
            </p:nvSpPr>
            <p:spPr>
              <a:xfrm>
                <a:off x="1197039" y="3224960"/>
                <a:ext cx="2670988" cy="696153"/>
              </a:xfrm>
              <a:prstGeom prst="rect">
                <a:avLst/>
              </a:prstGeom>
              <a:blipFill>
                <a:blip r:embed="rId3"/>
                <a:stretch>
                  <a:fillRect t="-64286" b="-94643"/>
                </a:stretch>
              </a:blipFill>
            </p:spPr>
            <p:txBody>
              <a:bodyPr/>
              <a:lstStyle/>
              <a:p>
                <a:r>
                  <a:rPr lang="fr-FR">
                    <a:noFill/>
                  </a:rPr>
                  <a:t> </a:t>
                </a:r>
              </a:p>
            </p:txBody>
          </p:sp>
        </mc:Fallback>
      </mc:AlternateContent>
      <p:pic>
        <p:nvPicPr>
          <p:cNvPr id="12" name="Image 11">
            <a:extLst>
              <a:ext uri="{FF2B5EF4-FFF2-40B4-BE49-F238E27FC236}">
                <a16:creationId xmlns:a16="http://schemas.microsoft.com/office/drawing/2014/main" id="{68D54454-1224-34C6-92F7-FBB7551847B4}"/>
              </a:ext>
            </a:extLst>
          </p:cNvPr>
          <p:cNvPicPr>
            <a:picLocks noChangeAspect="1"/>
          </p:cNvPicPr>
          <p:nvPr/>
        </p:nvPicPr>
        <p:blipFill>
          <a:blip r:embed="rId4"/>
          <a:stretch>
            <a:fillRect/>
          </a:stretch>
        </p:blipFill>
        <p:spPr>
          <a:xfrm>
            <a:off x="8650874" y="3229153"/>
            <a:ext cx="3192297" cy="2376427"/>
          </a:xfrm>
          <a:prstGeom prst="rect">
            <a:avLst/>
          </a:prstGeom>
        </p:spPr>
      </p:pic>
      <p:grpSp>
        <p:nvGrpSpPr>
          <p:cNvPr id="10" name="Groupe 9">
            <a:extLst>
              <a:ext uri="{FF2B5EF4-FFF2-40B4-BE49-F238E27FC236}">
                <a16:creationId xmlns:a16="http://schemas.microsoft.com/office/drawing/2014/main" id="{C7325383-3843-C5C3-22E4-8C38B6528F67}"/>
              </a:ext>
            </a:extLst>
          </p:cNvPr>
          <p:cNvGrpSpPr/>
          <p:nvPr/>
        </p:nvGrpSpPr>
        <p:grpSpPr>
          <a:xfrm>
            <a:off x="9984431" y="2420888"/>
            <a:ext cx="1368153" cy="2370466"/>
            <a:chOff x="9912424" y="2432663"/>
            <a:chExt cx="1368153" cy="2370466"/>
          </a:xfrm>
        </p:grpSpPr>
        <p:cxnSp>
          <p:nvCxnSpPr>
            <p:cNvPr id="18" name="Connecteur droit 17">
              <a:extLst>
                <a:ext uri="{FF2B5EF4-FFF2-40B4-BE49-F238E27FC236}">
                  <a16:creationId xmlns:a16="http://schemas.microsoft.com/office/drawing/2014/main" id="{27D1CF48-951B-08F8-066E-A26EB3B2E24D}"/>
                </a:ext>
              </a:extLst>
            </p:cNvPr>
            <p:cNvCxnSpPr>
              <a:cxnSpLocks/>
            </p:cNvCxnSpPr>
            <p:nvPr/>
          </p:nvCxnSpPr>
          <p:spPr>
            <a:xfrm>
              <a:off x="10488488" y="2852936"/>
              <a:ext cx="0" cy="1950193"/>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595592EE-5096-912C-EFB4-71D6017C9BA0}"/>
                </a:ext>
              </a:extLst>
            </p:cNvPr>
            <p:cNvSpPr txBox="1"/>
            <p:nvPr/>
          </p:nvSpPr>
          <p:spPr>
            <a:xfrm>
              <a:off x="9912425" y="2432663"/>
              <a:ext cx="1368152" cy="461665"/>
            </a:xfrm>
            <a:prstGeom prst="rect">
              <a:avLst/>
            </a:prstGeom>
            <a:noFill/>
          </p:spPr>
          <p:txBody>
            <a:bodyPr wrap="square" rtlCol="0">
              <a:spAutoFit/>
            </a:bodyPr>
            <a:lstStyle/>
            <a:p>
              <a:r>
                <a:rPr lang="fr-FR" sz="1200" dirty="0">
                  <a:solidFill>
                    <a:srgbClr val="7030A0"/>
                  </a:solidFill>
                  <a:latin typeface="Aptos" panose="020B0004020202020204" pitchFamily="34" charset="0"/>
                </a:rPr>
                <a:t>XPR transition</a:t>
              </a:r>
            </a:p>
            <a:p>
              <a:r>
                <a:rPr lang="fr-FR" sz="1200" dirty="0">
                  <a:solidFill>
                    <a:srgbClr val="7030A0"/>
                  </a:solidFill>
                  <a:latin typeface="Aptos" panose="020B0004020202020204" pitchFamily="34" charset="0"/>
                </a:rPr>
                <a:t>(∽15ms)</a:t>
              </a:r>
            </a:p>
          </p:txBody>
        </p:sp>
        <p:cxnSp>
          <p:nvCxnSpPr>
            <p:cNvPr id="4" name="Connecteur droit 3">
              <a:extLst>
                <a:ext uri="{FF2B5EF4-FFF2-40B4-BE49-F238E27FC236}">
                  <a16:creationId xmlns:a16="http://schemas.microsoft.com/office/drawing/2014/main" id="{D587577A-7D35-FCAE-2B49-4FDBDBF21F14}"/>
                </a:ext>
              </a:extLst>
            </p:cNvPr>
            <p:cNvCxnSpPr>
              <a:cxnSpLocks/>
            </p:cNvCxnSpPr>
            <p:nvPr/>
          </p:nvCxnSpPr>
          <p:spPr>
            <a:xfrm>
              <a:off x="9912424" y="2852936"/>
              <a:ext cx="0" cy="1950193"/>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38261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20FF52B-42CF-05C3-7A07-0ABFEED06834}"/>
              </a:ext>
            </a:extLst>
          </p:cNvPr>
          <p:cNvSpPr txBox="1"/>
          <p:nvPr/>
        </p:nvSpPr>
        <p:spPr>
          <a:xfrm>
            <a:off x="1559496" y="3059668"/>
            <a:ext cx="2243884" cy="523220"/>
          </a:xfrm>
          <a:prstGeom prst="rect">
            <a:avLst/>
          </a:prstGeom>
          <a:noFill/>
        </p:spPr>
        <p:txBody>
          <a:bodyPr wrap="none" rtlCol="0">
            <a:spAutoFit/>
          </a:bodyPr>
          <a:lstStyle/>
          <a:p>
            <a:r>
              <a:rPr lang="fr-FR" sz="2800" dirty="0">
                <a:latin typeface="Avenir Next" panose="020B0503020202020204" pitchFamily="34" charset="0"/>
              </a:rPr>
              <a:t>THANK YOU</a:t>
            </a:r>
          </a:p>
        </p:txBody>
      </p:sp>
      <p:pic>
        <p:nvPicPr>
          <p:cNvPr id="3" name="图片 10" descr="图表&#10;&#10;AI 生成的内容可能不正确。">
            <a:extLst>
              <a:ext uri="{FF2B5EF4-FFF2-40B4-BE49-F238E27FC236}">
                <a16:creationId xmlns:a16="http://schemas.microsoft.com/office/drawing/2014/main" id="{F4A37ACE-03AD-7ABE-70EA-617EE918C4B4}"/>
              </a:ext>
            </a:extLst>
          </p:cNvPr>
          <p:cNvPicPr>
            <a:picLocks noChangeAspect="1"/>
          </p:cNvPicPr>
          <p:nvPr/>
        </p:nvPicPr>
        <p:blipFill>
          <a:blip r:embed="rId2">
            <a:extLst>
              <a:ext uri="{28A0092B-C50C-407E-A947-70E740481C1C}">
                <a14:useLocalDpi xmlns:a14="http://schemas.microsoft.com/office/drawing/2010/main" val="0"/>
              </a:ext>
            </a:extLst>
          </a:blip>
          <a:srcRect l="15243" r="11110"/>
          <a:stretch/>
        </p:blipFill>
        <p:spPr>
          <a:xfrm>
            <a:off x="6600056" y="480593"/>
            <a:ext cx="4896544" cy="3721226"/>
          </a:xfrm>
          <a:prstGeom prst="rect">
            <a:avLst/>
          </a:prstGeom>
        </p:spPr>
      </p:pic>
    </p:spTree>
    <p:extLst>
      <p:ext uri="{BB962C8B-B14F-4D97-AF65-F5344CB8AC3E}">
        <p14:creationId xmlns:p14="http://schemas.microsoft.com/office/powerpoint/2010/main" val="2606335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E7293-F5E9-68B2-B7F1-51FC3B7C9B5E}"/>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48055CDA-AD65-CF7C-0608-15B6B6177649}"/>
              </a:ext>
            </a:extLst>
          </p:cNvPr>
          <p:cNvSpPr txBox="1"/>
          <p:nvPr/>
        </p:nvSpPr>
        <p:spPr>
          <a:xfrm>
            <a:off x="-13252" y="38286"/>
            <a:ext cx="6109252" cy="369332"/>
          </a:xfrm>
          <a:prstGeom prst="rect">
            <a:avLst/>
          </a:prstGeom>
          <a:noFill/>
        </p:spPr>
        <p:txBody>
          <a:bodyPr wrap="square">
            <a:spAutoFit/>
          </a:bodyPr>
          <a:lstStyle/>
          <a:p>
            <a:pPr algn="l"/>
            <a:r>
              <a:rPr lang="en-US" sz="1800" dirty="0">
                <a:solidFill>
                  <a:schemeClr val="bg1"/>
                </a:solidFill>
                <a:latin typeface="Avenir Next" panose="020B0503020202020204" pitchFamily="34" charset="0"/>
                <a:ea typeface="Abadi MT Condensed Light" charset="0"/>
                <a:cs typeface="Abadi MT Condensed Light" charset="0"/>
              </a:rPr>
              <a:t>CONTEXT AND MOTIVATIONS</a:t>
            </a:r>
          </a:p>
        </p:txBody>
      </p:sp>
      <p:grpSp>
        <p:nvGrpSpPr>
          <p:cNvPr id="3" name="Groupe 2">
            <a:extLst>
              <a:ext uri="{FF2B5EF4-FFF2-40B4-BE49-F238E27FC236}">
                <a16:creationId xmlns:a16="http://schemas.microsoft.com/office/drawing/2014/main" id="{D9D62F3B-9619-56DF-5A1E-81A7DF9EACB6}"/>
              </a:ext>
            </a:extLst>
          </p:cNvPr>
          <p:cNvGrpSpPr/>
          <p:nvPr/>
        </p:nvGrpSpPr>
        <p:grpSpPr>
          <a:xfrm>
            <a:off x="118753" y="3871432"/>
            <a:ext cx="11881903" cy="2386491"/>
            <a:chOff x="129469" y="2535379"/>
            <a:chExt cx="11933061" cy="2386491"/>
          </a:xfrm>
        </p:grpSpPr>
        <p:sp>
          <p:nvSpPr>
            <p:cNvPr id="5" name="ZoneTexte 4">
              <a:extLst>
                <a:ext uri="{FF2B5EF4-FFF2-40B4-BE49-F238E27FC236}">
                  <a16:creationId xmlns:a16="http://schemas.microsoft.com/office/drawing/2014/main" id="{1F8EB0D2-6C60-02CF-810A-3012008FB9EF}"/>
                </a:ext>
              </a:extLst>
            </p:cNvPr>
            <p:cNvSpPr txBox="1"/>
            <p:nvPr/>
          </p:nvSpPr>
          <p:spPr>
            <a:xfrm>
              <a:off x="363936" y="2788316"/>
              <a:ext cx="10700616" cy="1846659"/>
            </a:xfrm>
            <a:prstGeom prst="rect">
              <a:avLst/>
            </a:prstGeom>
            <a:noFill/>
          </p:spPr>
          <p:txBody>
            <a:bodyPr wrap="square">
              <a:spAutoFit/>
            </a:bodyPr>
            <a:lstStyle/>
            <a:p>
              <a:pPr>
                <a:buClr>
                  <a:srgbClr val="0070C0"/>
                </a:buClr>
              </a:pPr>
              <a:endParaRPr lang="fr-FR" sz="1600" dirty="0">
                <a:latin typeface="Aptos" panose="020B0004020202020204" pitchFamily="34" charset="0"/>
              </a:endParaRPr>
            </a:p>
            <a:p>
              <a:pPr marL="285750" indent="-285750">
                <a:buClr>
                  <a:srgbClr val="0070C0"/>
                </a:buClr>
                <a:buFont typeface="Wingdings" pitchFamily="2" charset="2"/>
                <a:buChar char="q"/>
              </a:pPr>
              <a:r>
                <a:rPr lang="fr-FR" sz="1600" dirty="0">
                  <a:latin typeface="Aptos" panose="020B0004020202020204" pitchFamily="34" charset="0"/>
                </a:rPr>
                <a:t>Focus on the </a:t>
              </a:r>
              <a:r>
                <a:rPr lang="fr-FR" sz="1600" dirty="0" err="1">
                  <a:latin typeface="Aptos" panose="020B0004020202020204" pitchFamily="34" charset="0"/>
                </a:rPr>
                <a:t>rapid</a:t>
              </a:r>
              <a:r>
                <a:rPr lang="fr-FR" sz="1600" dirty="0">
                  <a:latin typeface="Aptos" panose="020B0004020202020204" pitchFamily="34" charset="0"/>
                </a:rPr>
                <a:t> </a:t>
              </a:r>
              <a:r>
                <a:rPr lang="fr-FR" sz="1600" dirty="0" err="1">
                  <a:latin typeface="Aptos" panose="020B0004020202020204" pitchFamily="34" charset="0"/>
                </a:rPr>
                <a:t>dynamics</a:t>
              </a:r>
              <a:r>
                <a:rPr lang="fr-FR" sz="1600" dirty="0">
                  <a:latin typeface="Aptos" panose="020B0004020202020204" pitchFamily="34" charset="0"/>
                </a:rPr>
                <a:t> </a:t>
              </a:r>
              <a:r>
                <a:rPr lang="en-GB" sz="1600" dirty="0"/>
                <a:t>(~</a:t>
              </a:r>
              <a:r>
                <a:rPr lang="en-GB" sz="1600" dirty="0" err="1"/>
                <a:t>ms</a:t>
              </a:r>
              <a:r>
                <a:rPr lang="en-GB" sz="1600" dirty="0"/>
                <a:t>) </a:t>
              </a:r>
              <a:r>
                <a:rPr lang="fr-FR" sz="1600" dirty="0" err="1">
                  <a:latin typeface="Aptos" panose="020B0004020202020204" pitchFamily="34" charset="0"/>
                </a:rPr>
                <a:t>observed</a:t>
              </a:r>
              <a:r>
                <a:rPr lang="fr-FR" sz="1600" dirty="0">
                  <a:latin typeface="Aptos" panose="020B0004020202020204" pitchFamily="34" charset="0"/>
                </a:rPr>
                <a:t> </a:t>
              </a:r>
              <a:r>
                <a:rPr lang="fr-FR" sz="1600" dirty="0" err="1">
                  <a:latin typeface="Aptos" panose="020B0004020202020204" pitchFamily="34" charset="0"/>
                </a:rPr>
                <a:t>from</a:t>
              </a:r>
              <a:r>
                <a:rPr lang="fr-FR" sz="1600" dirty="0">
                  <a:latin typeface="Aptos" panose="020B0004020202020204" pitchFamily="34" charset="0"/>
                </a:rPr>
                <a:t> </a:t>
              </a:r>
              <a:r>
                <a:rPr lang="fr-FR" sz="1600" dirty="0" err="1">
                  <a:latin typeface="Aptos" panose="020B0004020202020204" pitchFamily="34" charset="0"/>
                </a:rPr>
                <a:t>attached</a:t>
              </a:r>
              <a:r>
                <a:rPr lang="fr-FR" sz="1600" dirty="0">
                  <a:latin typeface="Aptos" panose="020B0004020202020204" pitchFamily="34" charset="0"/>
                </a:rPr>
                <a:t> </a:t>
              </a:r>
              <a:r>
                <a:rPr lang="fr-FR" sz="1600" dirty="0" err="1">
                  <a:latin typeface="Aptos" panose="020B0004020202020204" pitchFamily="34" charset="0"/>
                </a:rPr>
                <a:t>outer</a:t>
              </a:r>
              <a:r>
                <a:rPr lang="fr-FR" sz="1600" dirty="0">
                  <a:latin typeface="Aptos" panose="020B0004020202020204" pitchFamily="34" charset="0"/>
                </a:rPr>
                <a:t> </a:t>
              </a:r>
              <a:r>
                <a:rPr lang="fr-FR" sz="1600" dirty="0" err="1">
                  <a:latin typeface="Aptos" panose="020B0004020202020204" pitchFamily="34" charset="0"/>
                </a:rPr>
                <a:t>target</a:t>
              </a:r>
              <a:r>
                <a:rPr lang="fr-FR" sz="1600" dirty="0">
                  <a:latin typeface="Aptos" panose="020B0004020202020204" pitchFamily="34" charset="0"/>
                </a:rPr>
                <a:t> to XPR </a:t>
              </a:r>
              <a:r>
                <a:rPr lang="fr-FR" sz="1400" dirty="0">
                  <a:solidFill>
                    <a:schemeClr val="accent5">
                      <a:lumMod val="60000"/>
                      <a:lumOff val="40000"/>
                    </a:schemeClr>
                  </a:solidFill>
                  <a:latin typeface="Aptos" panose="020B0004020202020204" pitchFamily="34" charset="0"/>
                </a:rPr>
                <a:t>[</a:t>
              </a:r>
              <a:r>
                <a:rPr lang="fr-FR" sz="1400" dirty="0" err="1">
                  <a:solidFill>
                    <a:schemeClr val="accent5">
                      <a:lumMod val="60000"/>
                      <a:lumOff val="40000"/>
                    </a:schemeClr>
                  </a:solidFill>
                  <a:latin typeface="Aptos" panose="020B0004020202020204" pitchFamily="34" charset="0"/>
                </a:rPr>
                <a:t>Rivals</a:t>
              </a:r>
              <a:r>
                <a:rPr lang="fr-FR" sz="1400" dirty="0">
                  <a:solidFill>
                    <a:schemeClr val="accent5">
                      <a:lumMod val="60000"/>
                      <a:lumOff val="40000"/>
                    </a:schemeClr>
                  </a:solidFill>
                  <a:latin typeface="Aptos" panose="020B0004020202020204" pitchFamily="34" charset="0"/>
                </a:rPr>
                <a:t> et al. NME 2024]</a:t>
              </a:r>
            </a:p>
            <a:p>
              <a:pPr marL="285750" indent="-285750">
                <a:buClr>
                  <a:srgbClr val="0070C0"/>
                </a:buClr>
                <a:buFont typeface="Wingdings" pitchFamily="2" charset="2"/>
                <a:buChar char="q"/>
              </a:pPr>
              <a:endParaRPr lang="fr-FR" sz="1600" dirty="0">
                <a:latin typeface="Aptos" panose="020B0004020202020204" pitchFamily="34" charset="0"/>
              </a:endParaRPr>
            </a:p>
            <a:p>
              <a:pPr marL="285750" indent="-285750">
                <a:buClr>
                  <a:srgbClr val="0070C0"/>
                </a:buClr>
                <a:buFont typeface="Wingdings" pitchFamily="2" charset="2"/>
                <a:buChar char="q"/>
              </a:pPr>
              <a:r>
                <a:rPr lang="fr-FR" sz="1600" dirty="0" err="1">
                  <a:latin typeface="Aptos" panose="020B0004020202020204" pitchFamily="34" charset="0"/>
                </a:rPr>
                <a:t>Provide</a:t>
              </a:r>
              <a:r>
                <a:rPr lang="fr-FR" sz="1600" dirty="0">
                  <a:latin typeface="Aptos" panose="020B0004020202020204" pitchFamily="34" charset="0"/>
                </a:rPr>
                <a:t> new insights on the </a:t>
              </a:r>
              <a:r>
                <a:rPr lang="fr-FR" sz="1600" dirty="0" err="1">
                  <a:latin typeface="Aptos" panose="020B0004020202020204" pitchFamily="34" charset="0"/>
                </a:rPr>
                <a:t>mechanisms</a:t>
              </a:r>
              <a:r>
                <a:rPr lang="fr-FR" sz="1600" dirty="0">
                  <a:latin typeface="Aptos" panose="020B0004020202020204" pitchFamily="34" charset="0"/>
                </a:rPr>
                <a:t> </a:t>
              </a:r>
              <a:r>
                <a:rPr lang="fr-FR" sz="1600" dirty="0" err="1">
                  <a:latin typeface="Aptos" panose="020B0004020202020204" pitchFamily="34" charset="0"/>
                </a:rPr>
                <a:t>underlying</a:t>
              </a:r>
              <a:r>
                <a:rPr lang="fr-FR" sz="1600" dirty="0">
                  <a:latin typeface="Aptos" panose="020B0004020202020204" pitchFamily="34" charset="0"/>
                </a:rPr>
                <a:t> </a:t>
              </a:r>
              <a:r>
                <a:rPr lang="fr-FR" sz="1600" dirty="0" err="1">
                  <a:latin typeface="Aptos" panose="020B0004020202020204" pitchFamily="34" charset="0"/>
                </a:rPr>
                <a:t>this</a:t>
              </a:r>
              <a:r>
                <a:rPr lang="fr-FR" sz="1600" dirty="0">
                  <a:latin typeface="Aptos" panose="020B0004020202020204" pitchFamily="34" charset="0"/>
                </a:rPr>
                <a:t> transition </a:t>
              </a:r>
              <a:r>
                <a:rPr lang="fr-FR" sz="1600" dirty="0" err="1">
                  <a:latin typeface="Aptos" panose="020B0004020202020204" pitchFamily="34" charset="0"/>
                </a:rPr>
                <a:t>using</a:t>
              </a:r>
              <a:r>
                <a:rPr lang="fr-FR" sz="1600" dirty="0">
                  <a:latin typeface="Aptos" panose="020B0004020202020204" pitchFamily="34" charset="0"/>
                </a:rPr>
                <a:t> time-</a:t>
              </a:r>
              <a:r>
                <a:rPr lang="fr-FR" sz="1600" dirty="0" err="1">
                  <a:latin typeface="Aptos" panose="020B0004020202020204" pitchFamily="34" charset="0"/>
                </a:rPr>
                <a:t>dependent</a:t>
              </a:r>
              <a:r>
                <a:rPr lang="fr-FR" sz="1600" dirty="0">
                  <a:latin typeface="Aptos" panose="020B0004020202020204" pitchFamily="34" charset="0"/>
                </a:rPr>
                <a:t> transport simulations</a:t>
              </a:r>
            </a:p>
            <a:p>
              <a:pPr>
                <a:buClr>
                  <a:srgbClr val="0070C0"/>
                </a:buClr>
              </a:pPr>
              <a:endParaRPr lang="fr-FR" sz="1600" dirty="0">
                <a:latin typeface="Aptos" panose="020B0004020202020204" pitchFamily="34" charset="0"/>
              </a:endParaRPr>
            </a:p>
            <a:p>
              <a:pPr marL="285750" indent="-285750">
                <a:buClr>
                  <a:srgbClr val="0070C0"/>
                </a:buClr>
                <a:buFont typeface="Wingdings" pitchFamily="2" charset="2"/>
                <a:buChar char="q"/>
              </a:pPr>
              <a:r>
                <a:rPr lang="fr-FR" sz="1600" dirty="0" err="1">
                  <a:latin typeface="Aptos" panose="020B0004020202020204" pitchFamily="34" charset="0"/>
                </a:rPr>
                <a:t>Perform</a:t>
              </a:r>
              <a:r>
                <a:rPr lang="fr-FR" sz="1600" dirty="0">
                  <a:latin typeface="Aptos" panose="020B0004020202020204" pitchFamily="34" charset="0"/>
                </a:rPr>
                <a:t> a cross-validation exercice </a:t>
              </a:r>
              <a:r>
                <a:rPr lang="fr-FR" sz="1600" dirty="0" err="1">
                  <a:latin typeface="Aptos" panose="020B0004020202020204" pitchFamily="34" charset="0"/>
                </a:rPr>
                <a:t>between</a:t>
              </a:r>
              <a:r>
                <a:rPr lang="fr-FR" sz="1600" dirty="0">
                  <a:latin typeface="Aptos" panose="020B0004020202020204" pitchFamily="34" charset="0"/>
                </a:rPr>
                <a:t> WEST and SOLEDGE3X-EIRENE </a:t>
              </a:r>
              <a:r>
                <a:rPr lang="fr-FR" sz="1400" dirty="0">
                  <a:solidFill>
                    <a:schemeClr val="accent5">
                      <a:lumMod val="60000"/>
                      <a:lumOff val="40000"/>
                    </a:schemeClr>
                  </a:solidFill>
                  <a:latin typeface="Aptos" panose="020B0004020202020204" pitchFamily="34" charset="0"/>
                </a:rPr>
                <a:t>[</a:t>
              </a:r>
              <a:r>
                <a:rPr lang="fr-FR" sz="1400" dirty="0" err="1">
                  <a:solidFill>
                    <a:schemeClr val="accent5">
                      <a:lumMod val="60000"/>
                      <a:lumOff val="40000"/>
                    </a:schemeClr>
                  </a:solidFill>
                  <a:latin typeface="Aptos" panose="020B0004020202020204" pitchFamily="34" charset="0"/>
                </a:rPr>
                <a:t>Bufferand</a:t>
              </a:r>
              <a:r>
                <a:rPr lang="fr-FR" sz="1400" dirty="0">
                  <a:solidFill>
                    <a:schemeClr val="accent5">
                      <a:lumMod val="60000"/>
                      <a:lumOff val="40000"/>
                    </a:schemeClr>
                  </a:solidFill>
                  <a:latin typeface="Aptos" panose="020B0004020202020204" pitchFamily="34" charset="0"/>
                </a:rPr>
                <a:t> et al. NF 2021]</a:t>
              </a:r>
            </a:p>
            <a:p>
              <a:pPr marL="285750" indent="-285750">
                <a:buClr>
                  <a:srgbClr val="0070C0"/>
                </a:buClr>
                <a:buFont typeface="Wingdings" pitchFamily="2" charset="2"/>
                <a:buChar char="q"/>
              </a:pPr>
              <a:endParaRPr lang="fr-FR" sz="1600" dirty="0">
                <a:latin typeface="Aptos" panose="020B0004020202020204" pitchFamily="34" charset="0"/>
              </a:endParaRPr>
            </a:p>
          </p:txBody>
        </p:sp>
        <p:sp>
          <p:nvSpPr>
            <p:cNvPr id="8" name="ZoneTexte 7">
              <a:extLst>
                <a:ext uri="{FF2B5EF4-FFF2-40B4-BE49-F238E27FC236}">
                  <a16:creationId xmlns:a16="http://schemas.microsoft.com/office/drawing/2014/main" id="{A0F6C6EC-19EA-EEC3-43F3-8FBA43D05D04}"/>
                </a:ext>
              </a:extLst>
            </p:cNvPr>
            <p:cNvSpPr txBox="1"/>
            <p:nvPr/>
          </p:nvSpPr>
          <p:spPr>
            <a:xfrm>
              <a:off x="247552" y="2608436"/>
              <a:ext cx="4112405" cy="369332"/>
            </a:xfrm>
            <a:prstGeom prst="rect">
              <a:avLst/>
            </a:prstGeom>
            <a:noFill/>
            <a:ln>
              <a:noFill/>
            </a:ln>
          </p:spPr>
          <p:txBody>
            <a:bodyPr wrap="none" rtlCol="0">
              <a:spAutoFit/>
            </a:bodyPr>
            <a:lstStyle/>
            <a:p>
              <a:r>
                <a:rPr lang="fr-FR" u="sng" dirty="0">
                  <a:latin typeface="Aptos" panose="020B0004020202020204" pitchFamily="34" charset="0"/>
                </a:rPr>
                <a:t>Motivations</a:t>
              </a:r>
              <a:r>
                <a:rPr lang="fr-FR" b="1" dirty="0">
                  <a:solidFill>
                    <a:srgbClr val="0070C0"/>
                  </a:solidFill>
                  <a:latin typeface="Aptos" panose="020B0004020202020204" pitchFamily="34" charset="0"/>
                </a:rPr>
                <a:t> : </a:t>
              </a:r>
              <a:r>
                <a:rPr lang="fr-FR" dirty="0">
                  <a:solidFill>
                    <a:srgbClr val="0070C0"/>
                  </a:solidFill>
                  <a:latin typeface="Aptos" panose="020B0004020202020204" pitchFamily="34" charset="0"/>
                </a:rPr>
                <a:t>the </a:t>
              </a:r>
              <a:r>
                <a:rPr lang="fr-FR" dirty="0" err="1">
                  <a:solidFill>
                    <a:srgbClr val="0070C0"/>
                  </a:solidFill>
                  <a:latin typeface="Aptos" panose="020B0004020202020204" pitchFamily="34" charset="0"/>
                </a:rPr>
                <a:t>rapid</a:t>
              </a:r>
              <a:r>
                <a:rPr lang="fr-FR" dirty="0">
                  <a:solidFill>
                    <a:srgbClr val="0070C0"/>
                  </a:solidFill>
                  <a:latin typeface="Aptos" panose="020B0004020202020204" pitchFamily="34" charset="0"/>
                </a:rPr>
                <a:t> </a:t>
              </a:r>
              <a:r>
                <a:rPr lang="fr-FR" dirty="0" err="1">
                  <a:solidFill>
                    <a:srgbClr val="0070C0"/>
                  </a:solidFill>
                  <a:latin typeface="Aptos" panose="020B0004020202020204" pitchFamily="34" charset="0"/>
                </a:rPr>
                <a:t>dynamics</a:t>
              </a:r>
              <a:r>
                <a:rPr lang="fr-FR" dirty="0">
                  <a:solidFill>
                    <a:srgbClr val="0070C0"/>
                  </a:solidFill>
                  <a:latin typeface="Aptos" panose="020B0004020202020204" pitchFamily="34" charset="0"/>
                </a:rPr>
                <a:t> to XPR</a:t>
              </a:r>
            </a:p>
          </p:txBody>
        </p:sp>
        <p:sp>
          <p:nvSpPr>
            <p:cNvPr id="9" name="Rectangle 8">
              <a:extLst>
                <a:ext uri="{FF2B5EF4-FFF2-40B4-BE49-F238E27FC236}">
                  <a16:creationId xmlns:a16="http://schemas.microsoft.com/office/drawing/2014/main" id="{FDC4CAED-F717-DF20-7EC7-8EB58728B6CD}"/>
                </a:ext>
              </a:extLst>
            </p:cNvPr>
            <p:cNvSpPr/>
            <p:nvPr/>
          </p:nvSpPr>
          <p:spPr>
            <a:xfrm>
              <a:off x="129469" y="2535379"/>
              <a:ext cx="11933061" cy="238649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6" name="Groupe 15">
            <a:extLst>
              <a:ext uri="{FF2B5EF4-FFF2-40B4-BE49-F238E27FC236}">
                <a16:creationId xmlns:a16="http://schemas.microsoft.com/office/drawing/2014/main" id="{DA3D9A8F-D4C2-EE25-0511-ECE00C150207}"/>
              </a:ext>
            </a:extLst>
          </p:cNvPr>
          <p:cNvGrpSpPr/>
          <p:nvPr/>
        </p:nvGrpSpPr>
        <p:grpSpPr>
          <a:xfrm>
            <a:off x="119337" y="764704"/>
            <a:ext cx="7992887" cy="2677656"/>
            <a:chOff x="119336" y="695650"/>
            <a:chExt cx="8676555" cy="2677656"/>
          </a:xfrm>
        </p:grpSpPr>
        <p:sp>
          <p:nvSpPr>
            <p:cNvPr id="17" name="ZoneTexte 16">
              <a:extLst>
                <a:ext uri="{FF2B5EF4-FFF2-40B4-BE49-F238E27FC236}">
                  <a16:creationId xmlns:a16="http://schemas.microsoft.com/office/drawing/2014/main" id="{82389114-DCB3-2D2E-357C-AFDA8D975EE8}"/>
                </a:ext>
              </a:extLst>
            </p:cNvPr>
            <p:cNvSpPr txBox="1"/>
            <p:nvPr/>
          </p:nvSpPr>
          <p:spPr>
            <a:xfrm>
              <a:off x="247552" y="695650"/>
              <a:ext cx="3435544" cy="369332"/>
            </a:xfrm>
            <a:prstGeom prst="rect">
              <a:avLst/>
            </a:prstGeom>
            <a:noFill/>
            <a:ln>
              <a:noFill/>
            </a:ln>
          </p:spPr>
          <p:txBody>
            <a:bodyPr wrap="none" rtlCol="0">
              <a:spAutoFit/>
            </a:bodyPr>
            <a:lstStyle/>
            <a:p>
              <a:r>
                <a:rPr lang="fr-FR" u="sng" dirty="0" err="1">
                  <a:latin typeface="Aptos" panose="020B0004020202020204" pitchFamily="34" charset="0"/>
                </a:rPr>
                <a:t>Context</a:t>
              </a:r>
              <a:r>
                <a:rPr lang="fr-FR" u="sng" dirty="0">
                  <a:latin typeface="Aptos" panose="020B0004020202020204" pitchFamily="34" charset="0"/>
                </a:rPr>
                <a:t>:</a:t>
              </a:r>
              <a:r>
                <a:rPr lang="fr-FR" b="1" dirty="0">
                  <a:solidFill>
                    <a:srgbClr val="0070C0"/>
                  </a:solidFill>
                  <a:latin typeface="Aptos" panose="020B0004020202020204" pitchFamily="34" charset="0"/>
                </a:rPr>
                <a:t> </a:t>
              </a:r>
              <a:r>
                <a:rPr lang="fr-FR" dirty="0">
                  <a:solidFill>
                    <a:srgbClr val="0070C0"/>
                  </a:solidFill>
                  <a:latin typeface="Aptos" panose="020B0004020202020204" pitchFamily="34" charset="0"/>
                </a:rPr>
                <a:t>XPR </a:t>
              </a:r>
              <a:r>
                <a:rPr lang="fr-FR" dirty="0" err="1">
                  <a:solidFill>
                    <a:srgbClr val="0070C0"/>
                  </a:solidFill>
                  <a:latin typeface="Aptos" panose="020B0004020202020204" pitchFamily="34" charset="0"/>
                </a:rPr>
                <a:t>regime</a:t>
              </a:r>
              <a:r>
                <a:rPr lang="fr-FR" dirty="0">
                  <a:solidFill>
                    <a:srgbClr val="0070C0"/>
                  </a:solidFill>
                  <a:latin typeface="Aptos" panose="020B0004020202020204" pitchFamily="34" charset="0"/>
                </a:rPr>
                <a:t> in WEST</a:t>
              </a:r>
            </a:p>
          </p:txBody>
        </p:sp>
        <p:sp>
          <p:nvSpPr>
            <p:cNvPr id="18" name="ZoneTexte 17">
              <a:extLst>
                <a:ext uri="{FF2B5EF4-FFF2-40B4-BE49-F238E27FC236}">
                  <a16:creationId xmlns:a16="http://schemas.microsoft.com/office/drawing/2014/main" id="{9AAE16E5-F0DA-40AD-CF21-35C7C9F5BB98}"/>
                </a:ext>
              </a:extLst>
            </p:cNvPr>
            <p:cNvSpPr txBox="1"/>
            <p:nvPr/>
          </p:nvSpPr>
          <p:spPr>
            <a:xfrm>
              <a:off x="295596" y="1064982"/>
              <a:ext cx="8434320" cy="2308324"/>
            </a:xfrm>
            <a:prstGeom prst="rect">
              <a:avLst/>
            </a:prstGeom>
            <a:noFill/>
          </p:spPr>
          <p:txBody>
            <a:bodyPr wrap="square">
              <a:spAutoFit/>
            </a:bodyPr>
            <a:lstStyle/>
            <a:p>
              <a:pPr marL="285750" indent="-285750">
                <a:buClr>
                  <a:srgbClr val="0070C0"/>
                </a:buClr>
                <a:buFont typeface="Wingdings" pitchFamily="2" charset="2"/>
                <a:buChar char="q"/>
              </a:pPr>
              <a:r>
                <a:rPr lang="fr-FR" sz="1600" dirty="0">
                  <a:latin typeface="Aptos" panose="020B0004020202020204" pitchFamily="34" charset="0"/>
                </a:rPr>
                <a:t>WEST: a  </a:t>
              </a:r>
              <a:r>
                <a:rPr lang="fr-FR" sz="1600" dirty="0" err="1">
                  <a:latin typeface="Aptos" panose="020B0004020202020204" pitchFamily="34" charset="0"/>
                </a:rPr>
                <a:t>tungsten</a:t>
              </a:r>
              <a:r>
                <a:rPr lang="fr-FR" sz="1600" dirty="0">
                  <a:latin typeface="Aptos" panose="020B0004020202020204" pitchFamily="34" charset="0"/>
                </a:rPr>
                <a:t> </a:t>
              </a:r>
              <a:r>
                <a:rPr lang="fr-FR" sz="1600" dirty="0" err="1">
                  <a:latin typeface="Aptos" panose="020B0004020202020204" pitchFamily="34" charset="0"/>
                </a:rPr>
                <a:t>environment</a:t>
              </a:r>
              <a:r>
                <a:rPr lang="fr-FR" sz="1600" dirty="0">
                  <a:latin typeface="Aptos" panose="020B0004020202020204" pitchFamily="34" charset="0"/>
                </a:rPr>
                <a:t> tokamak </a:t>
              </a:r>
              <a:r>
                <a:rPr lang="fr-FR" sz="1600" dirty="0" err="1">
                  <a:latin typeface="Aptos" panose="020B0004020202020204" pitchFamily="34" charset="0"/>
                </a:rPr>
                <a:t>with</a:t>
              </a:r>
              <a:r>
                <a:rPr lang="fr-FR" sz="1600" dirty="0">
                  <a:latin typeface="Aptos" panose="020B0004020202020204" pitchFamily="34" charset="0"/>
                </a:rPr>
                <a:t> an </a:t>
              </a:r>
              <a:r>
                <a:rPr lang="fr-FR" sz="1600" dirty="0" err="1">
                  <a:latin typeface="Aptos" panose="020B0004020202020204" pitchFamily="34" charset="0"/>
                </a:rPr>
                <a:t>actively</a:t>
              </a:r>
              <a:r>
                <a:rPr lang="fr-FR" sz="1600" dirty="0">
                  <a:latin typeface="Aptos" panose="020B0004020202020204" pitchFamily="34" charset="0"/>
                </a:rPr>
                <a:t> </a:t>
              </a:r>
              <a:r>
                <a:rPr lang="fr-FR" sz="1600" dirty="0" err="1">
                  <a:latin typeface="Aptos" panose="020B0004020202020204" pitchFamily="34" charset="0"/>
                </a:rPr>
                <a:t>cooled</a:t>
              </a:r>
              <a:r>
                <a:rPr lang="fr-FR" sz="1600" dirty="0">
                  <a:latin typeface="Aptos" panose="020B0004020202020204" pitchFamily="34" charset="0"/>
                </a:rPr>
                <a:t> ITER-grade </a:t>
              </a:r>
              <a:r>
                <a:rPr lang="fr-FR" sz="1600" dirty="0" err="1">
                  <a:latin typeface="Aptos" panose="020B0004020202020204" pitchFamily="34" charset="0"/>
                </a:rPr>
                <a:t>divertor</a:t>
              </a:r>
              <a:r>
                <a:rPr lang="fr-FR" sz="1600" dirty="0">
                  <a:latin typeface="Aptos" panose="020B0004020202020204" pitchFamily="34" charset="0"/>
                </a:rPr>
                <a:t> </a:t>
              </a:r>
              <a:r>
                <a:rPr lang="fr-FR" sz="1600" dirty="0" err="1">
                  <a:latin typeface="Aptos" panose="020B0004020202020204" pitchFamily="34" charset="0"/>
                </a:rPr>
                <a:t>operated</a:t>
              </a:r>
              <a:r>
                <a:rPr lang="fr-FR" sz="1600" dirty="0">
                  <a:latin typeface="Aptos" panose="020B0004020202020204" pitchFamily="34" charset="0"/>
                </a:rPr>
                <a:t> at CEA Cadarache</a:t>
              </a:r>
            </a:p>
            <a:p>
              <a:pPr marL="285750" indent="-285750">
                <a:buClr>
                  <a:srgbClr val="0070C0"/>
                </a:buClr>
                <a:buFont typeface="Wingdings" pitchFamily="2" charset="2"/>
                <a:buChar char="q"/>
              </a:pPr>
              <a:endParaRPr lang="fr-FR" sz="1600" dirty="0">
                <a:latin typeface="Aptos" panose="020B0004020202020204" pitchFamily="34" charset="0"/>
              </a:endParaRPr>
            </a:p>
            <a:p>
              <a:pPr marL="285750" indent="-285750">
                <a:buClr>
                  <a:srgbClr val="0070C0"/>
                </a:buClr>
                <a:buFont typeface="Wingdings" pitchFamily="2" charset="2"/>
                <a:buChar char="q"/>
              </a:pPr>
              <a:r>
                <a:rPr lang="en-GB" sz="1600" dirty="0">
                  <a:latin typeface="Aptos" panose="020B0004020202020204" pitchFamily="34" charset="0"/>
                  <a:sym typeface="Wingdings" panose="05000000000000000000" pitchFamily="2" charset="2"/>
                </a:rPr>
                <a:t>Bifurcation into X-point radiator regime is obtained in L-mode discharges with 4MW LHCD</a:t>
              </a:r>
            </a:p>
            <a:p>
              <a:pPr>
                <a:buClr>
                  <a:srgbClr val="0070C0"/>
                </a:buClr>
              </a:pPr>
              <a:endParaRPr lang="en-GB" sz="1600" dirty="0">
                <a:latin typeface="Aptos" panose="020B0004020202020204" pitchFamily="34" charset="0"/>
                <a:sym typeface="Wingdings" panose="05000000000000000000" pitchFamily="2" charset="2"/>
              </a:endParaRPr>
            </a:p>
            <a:p>
              <a:pPr marL="285750" indent="-285750">
                <a:buClr>
                  <a:srgbClr val="0070C0"/>
                </a:buClr>
                <a:buFont typeface="Wingdings" pitchFamily="2" charset="2"/>
                <a:buChar char="q"/>
              </a:pPr>
              <a:r>
                <a:rPr lang="en-GB" sz="1600" dirty="0">
                  <a:latin typeface="Aptos" panose="020B0004020202020204" pitchFamily="34" charset="0"/>
                  <a:sym typeface="Wingdings" panose="05000000000000000000" pitchFamily="2" charset="2"/>
                </a:rPr>
                <a:t>Improved L-mode XPR scenario was obtained lasting &gt;20s</a:t>
              </a:r>
              <a:r>
                <a:rPr lang="en-GB" sz="1200" dirty="0">
                  <a:latin typeface="Aptos" panose="020B0004020202020204" pitchFamily="34" charset="0"/>
                  <a:sym typeface="Wingdings" panose="05000000000000000000" pitchFamily="2" charset="2"/>
                </a:rPr>
                <a:t> </a:t>
              </a:r>
              <a:r>
                <a:rPr lang="fr-FR" sz="1200" dirty="0">
                  <a:solidFill>
                    <a:schemeClr val="accent5">
                      <a:lumMod val="60000"/>
                      <a:lumOff val="40000"/>
                    </a:schemeClr>
                  </a:solidFill>
                  <a:latin typeface="Aptos" panose="020B0004020202020204" pitchFamily="34" charset="0"/>
                </a:rPr>
                <a:t>[</a:t>
              </a:r>
              <a:r>
                <a:rPr lang="en-GB" sz="1200" dirty="0" err="1">
                  <a:solidFill>
                    <a:schemeClr val="accent5">
                      <a:lumMod val="60000"/>
                      <a:lumOff val="40000"/>
                    </a:schemeClr>
                  </a:solidFill>
                </a:rPr>
                <a:t>Fedorczak</a:t>
              </a:r>
              <a:r>
                <a:rPr lang="fr-FR" sz="1200" dirty="0">
                  <a:solidFill>
                    <a:schemeClr val="accent5">
                      <a:lumMod val="60000"/>
                      <a:lumOff val="40000"/>
                    </a:schemeClr>
                  </a:solidFill>
                  <a:latin typeface="Aptos" panose="020B0004020202020204" pitchFamily="34" charset="0"/>
                </a:rPr>
                <a:t> et al. ITPA </a:t>
              </a:r>
              <a:r>
                <a:rPr lang="fr-FR" sz="1200" dirty="0" err="1">
                  <a:solidFill>
                    <a:schemeClr val="accent5">
                      <a:lumMod val="60000"/>
                      <a:lumOff val="40000"/>
                    </a:schemeClr>
                  </a:solidFill>
                  <a:latin typeface="Aptos" panose="020B0004020202020204" pitchFamily="34" charset="0"/>
                </a:rPr>
                <a:t>DivSOL</a:t>
              </a:r>
              <a:r>
                <a:rPr lang="fr-FR" sz="1200" dirty="0">
                  <a:solidFill>
                    <a:schemeClr val="accent5">
                      <a:lumMod val="60000"/>
                      <a:lumOff val="40000"/>
                    </a:schemeClr>
                  </a:solidFill>
                  <a:latin typeface="Aptos" panose="020B0004020202020204" pitchFamily="34" charset="0"/>
                </a:rPr>
                <a:t> 23]</a:t>
              </a:r>
            </a:p>
            <a:p>
              <a:pPr marL="285750" indent="-285750">
                <a:buClr>
                  <a:srgbClr val="0070C0"/>
                </a:buClr>
                <a:buFont typeface="Wingdings" pitchFamily="2" charset="2"/>
                <a:buChar char="q"/>
              </a:pPr>
              <a:endParaRPr lang="en-GB" sz="1600" dirty="0">
                <a:latin typeface="Aptos" panose="020B0004020202020204" pitchFamily="34" charset="0"/>
                <a:sym typeface="Wingdings" panose="05000000000000000000" pitchFamily="2" charset="2"/>
              </a:endParaRPr>
            </a:p>
            <a:p>
              <a:pPr marL="285750" indent="-285750">
                <a:buClr>
                  <a:srgbClr val="0070C0"/>
                </a:buClr>
                <a:buFont typeface="Wingdings" pitchFamily="2" charset="2"/>
                <a:buChar char="q"/>
              </a:pPr>
              <a:endParaRPr lang="fr-FR" sz="1600" dirty="0">
                <a:latin typeface="Aptos" panose="020B0004020202020204" pitchFamily="34" charset="0"/>
              </a:endParaRPr>
            </a:p>
          </p:txBody>
        </p:sp>
        <p:sp>
          <p:nvSpPr>
            <p:cNvPr id="20" name="Rectangle 19">
              <a:extLst>
                <a:ext uri="{FF2B5EF4-FFF2-40B4-BE49-F238E27FC236}">
                  <a16:creationId xmlns:a16="http://schemas.microsoft.com/office/drawing/2014/main" id="{0A8FD8A8-34F4-AAF9-5D77-7B852BF04577}"/>
                </a:ext>
              </a:extLst>
            </p:cNvPr>
            <p:cNvSpPr/>
            <p:nvPr/>
          </p:nvSpPr>
          <p:spPr>
            <a:xfrm>
              <a:off x="119336" y="695650"/>
              <a:ext cx="8676555" cy="224131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107445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2">
            <a:extLst>
              <a:ext uri="{FF2B5EF4-FFF2-40B4-BE49-F238E27FC236}">
                <a16:creationId xmlns:a16="http://schemas.microsoft.com/office/drawing/2014/main" id="{E1033498-1D10-97C5-4B9E-DB1F4A447819}"/>
              </a:ext>
            </a:extLst>
          </p:cNvPr>
          <p:cNvSpPr txBox="1">
            <a:spLocks/>
          </p:cNvSpPr>
          <p:nvPr/>
        </p:nvSpPr>
        <p:spPr>
          <a:xfrm>
            <a:off x="-1" y="26161"/>
            <a:ext cx="6365611" cy="567843"/>
          </a:xfrm>
          <a:prstGeom prst="rect">
            <a:avLst/>
          </a:prstGeom>
        </p:spPr>
        <p:txBody>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pPr algn="l"/>
            <a:r>
              <a:rPr lang="en-US" altLang="zh-CN" sz="2000" dirty="0">
                <a:solidFill>
                  <a:schemeClr val="bg1"/>
                </a:solidFill>
                <a:latin typeface="Avenir Next" panose="020B0503020202020204" pitchFamily="34" charset="0"/>
              </a:rPr>
              <a:t>OUTLINE</a:t>
            </a:r>
            <a:endParaRPr lang="zh-CN" altLang="en-US" sz="2000" dirty="0">
              <a:solidFill>
                <a:schemeClr val="bg1"/>
              </a:solidFill>
              <a:latin typeface="Avenir Next" panose="020B0503020202020204" pitchFamily="34" charset="0"/>
            </a:endParaRPr>
          </a:p>
        </p:txBody>
      </p:sp>
      <p:sp>
        <p:nvSpPr>
          <p:cNvPr id="3" name="标题 2">
            <a:extLst>
              <a:ext uri="{FF2B5EF4-FFF2-40B4-BE49-F238E27FC236}">
                <a16:creationId xmlns:a16="http://schemas.microsoft.com/office/drawing/2014/main" id="{CA00D48E-D98C-CC92-5677-DCC86377C8CB}"/>
              </a:ext>
            </a:extLst>
          </p:cNvPr>
          <p:cNvSpPr txBox="1">
            <a:spLocks/>
          </p:cNvSpPr>
          <p:nvPr/>
        </p:nvSpPr>
        <p:spPr>
          <a:xfrm>
            <a:off x="911424" y="1484784"/>
            <a:ext cx="7848872" cy="567843"/>
          </a:xfrm>
          <a:prstGeom prst="rect">
            <a:avLst/>
          </a:prstGeom>
        </p:spPr>
        <p:txBody>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pPr marL="342900" indent="-342900" algn="l">
              <a:buFont typeface="Police système Courant"/>
              <a:buChar char="▶"/>
            </a:pPr>
            <a:r>
              <a:rPr lang="en-US" altLang="zh-CN" sz="2000" dirty="0">
                <a:latin typeface="Avenir Next" panose="020B0503020202020204" pitchFamily="34" charset="0"/>
              </a:rPr>
              <a:t>WEST EXPERIMENT &amp; SOLEDGE3X-EIRENE SET-UP</a:t>
            </a:r>
          </a:p>
          <a:p>
            <a:pPr marL="342900" indent="-342900" algn="l">
              <a:buFont typeface="Police système Courant"/>
              <a:buChar char="▶"/>
            </a:pPr>
            <a:endParaRPr lang="en-US" altLang="zh-CN" sz="2000" dirty="0">
              <a:latin typeface="Avenir Next" panose="020B0503020202020204" pitchFamily="34" charset="0"/>
            </a:endParaRPr>
          </a:p>
          <a:p>
            <a:pPr marL="342900" indent="-342900" algn="l">
              <a:buFont typeface="Police système Courant"/>
              <a:buChar char="▶"/>
            </a:pPr>
            <a:r>
              <a:rPr lang="en-US" sz="2000" dirty="0">
                <a:latin typeface="Avenir Next" panose="020B0503020202020204" pitchFamily="34" charset="0"/>
                <a:ea typeface="Abadi MT Condensed Light" charset="0"/>
                <a:cs typeface="Abadi MT Condensed Light" charset="0"/>
              </a:rPr>
              <a:t>TRANSITION FROM ATTACHED TO XPR: EXPE VS SIMU</a:t>
            </a:r>
          </a:p>
          <a:p>
            <a:pPr algn="l"/>
            <a:endParaRPr lang="en-US" altLang="zh-CN" sz="2000" dirty="0">
              <a:latin typeface="Avenir Next" panose="020B0503020202020204" pitchFamily="34" charset="0"/>
            </a:endParaRPr>
          </a:p>
          <a:p>
            <a:pPr marL="342900" indent="-342900" algn="l">
              <a:buFont typeface="Police système Courant"/>
              <a:buChar char="▶"/>
            </a:pPr>
            <a:r>
              <a:rPr lang="en-US" altLang="zh-CN" sz="2000" dirty="0">
                <a:latin typeface="Avenir Next" panose="020B0503020202020204" pitchFamily="34" charset="0"/>
              </a:rPr>
              <a:t>NUMERICAL INSIGHTS ON XPR DEVELOPMENT</a:t>
            </a:r>
          </a:p>
          <a:p>
            <a:pPr marL="342900" indent="-342900" algn="l">
              <a:buFont typeface="Police système Courant"/>
              <a:buChar char="▶"/>
            </a:pPr>
            <a:endParaRPr lang="en-US" altLang="zh-CN" sz="2000" dirty="0">
              <a:latin typeface="Avenir Next" panose="020B0503020202020204" pitchFamily="34" charset="0"/>
            </a:endParaRPr>
          </a:p>
          <a:p>
            <a:pPr marL="342900" indent="-342900" algn="l">
              <a:buFont typeface="Police système Courant"/>
              <a:buChar char="▶"/>
            </a:pPr>
            <a:r>
              <a:rPr lang="en-US" altLang="zh-CN" sz="2000" dirty="0">
                <a:latin typeface="Avenir Next" panose="020B0503020202020204" pitchFamily="34" charset="0"/>
              </a:rPr>
              <a:t>CONCLUDING REMARKS AND PERSPECTIVES</a:t>
            </a:r>
            <a:endParaRPr lang="zh-CN" altLang="en-US" sz="2000" dirty="0">
              <a:latin typeface="Avenir Next" panose="020B0503020202020204" pitchFamily="34" charset="0"/>
            </a:endParaRPr>
          </a:p>
          <a:p>
            <a:pPr marL="342900" indent="-342900" algn="l">
              <a:buFont typeface="Police système Courant"/>
              <a:buChar char="▶"/>
            </a:pPr>
            <a:endParaRPr lang="zh-CN" altLang="en-US" sz="2000" dirty="0">
              <a:latin typeface="Avenir Next" panose="020B0503020202020204" pitchFamily="34" charset="0"/>
            </a:endParaRPr>
          </a:p>
          <a:p>
            <a:pPr algn="l"/>
            <a:endParaRPr lang="en-US" sz="2000" dirty="0">
              <a:latin typeface="Avenir Next" panose="020B0503020202020204" pitchFamily="34" charset="0"/>
              <a:ea typeface="Abadi MT Condensed Light" charset="0"/>
              <a:cs typeface="Abadi MT Condensed Light" charset="0"/>
            </a:endParaRPr>
          </a:p>
          <a:p>
            <a:pPr algn="l"/>
            <a:endParaRPr lang="zh-CN" altLang="en-US" sz="2000" dirty="0">
              <a:latin typeface="Avenir Next" panose="020B0503020202020204" pitchFamily="34" charset="0"/>
            </a:endParaRPr>
          </a:p>
        </p:txBody>
      </p:sp>
    </p:spTree>
    <p:extLst>
      <p:ext uri="{BB962C8B-B14F-4D97-AF65-F5344CB8AC3E}">
        <p14:creationId xmlns:p14="http://schemas.microsoft.com/office/powerpoint/2010/main" val="465205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2416E-71D3-8CC5-9969-FE91E3791A21}"/>
            </a:ext>
          </a:extLst>
        </p:cNvPr>
        <p:cNvGrpSpPr/>
        <p:nvPr/>
      </p:nvGrpSpPr>
      <p:grpSpPr>
        <a:xfrm>
          <a:off x="0" y="0"/>
          <a:ext cx="0" cy="0"/>
          <a:chOff x="0" y="0"/>
          <a:chExt cx="0" cy="0"/>
        </a:xfrm>
      </p:grpSpPr>
      <p:sp>
        <p:nvSpPr>
          <p:cNvPr id="2" name="标题 2">
            <a:extLst>
              <a:ext uri="{FF2B5EF4-FFF2-40B4-BE49-F238E27FC236}">
                <a16:creationId xmlns:a16="http://schemas.microsoft.com/office/drawing/2014/main" id="{1F242812-1601-23A0-9E29-4849C6EF9FCB}"/>
              </a:ext>
            </a:extLst>
          </p:cNvPr>
          <p:cNvSpPr txBox="1">
            <a:spLocks/>
          </p:cNvSpPr>
          <p:nvPr/>
        </p:nvSpPr>
        <p:spPr>
          <a:xfrm>
            <a:off x="-1" y="26161"/>
            <a:ext cx="6365611" cy="567843"/>
          </a:xfrm>
          <a:prstGeom prst="rect">
            <a:avLst/>
          </a:prstGeom>
        </p:spPr>
        <p:txBody>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pPr algn="l"/>
            <a:r>
              <a:rPr lang="en-US" altLang="zh-CN" sz="2000" dirty="0">
                <a:solidFill>
                  <a:schemeClr val="bg1"/>
                </a:solidFill>
                <a:latin typeface="Avenir Next" panose="020B0503020202020204" pitchFamily="34" charset="0"/>
              </a:rPr>
              <a:t>OUTLINE</a:t>
            </a:r>
            <a:endParaRPr lang="zh-CN" altLang="en-US" sz="2000" dirty="0">
              <a:solidFill>
                <a:schemeClr val="bg1"/>
              </a:solidFill>
              <a:latin typeface="Avenir Next" panose="020B0503020202020204" pitchFamily="34" charset="0"/>
            </a:endParaRPr>
          </a:p>
        </p:txBody>
      </p:sp>
      <p:sp>
        <p:nvSpPr>
          <p:cNvPr id="3" name="标题 2">
            <a:extLst>
              <a:ext uri="{FF2B5EF4-FFF2-40B4-BE49-F238E27FC236}">
                <a16:creationId xmlns:a16="http://schemas.microsoft.com/office/drawing/2014/main" id="{88872EF0-C3FB-77D5-5DC7-91C513351A72}"/>
              </a:ext>
            </a:extLst>
          </p:cNvPr>
          <p:cNvSpPr txBox="1">
            <a:spLocks/>
          </p:cNvSpPr>
          <p:nvPr/>
        </p:nvSpPr>
        <p:spPr>
          <a:xfrm>
            <a:off x="911424" y="1484784"/>
            <a:ext cx="7848872" cy="567843"/>
          </a:xfrm>
          <a:prstGeom prst="rect">
            <a:avLst/>
          </a:prstGeom>
        </p:spPr>
        <p:txBody>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pPr marL="342900" indent="-342900" algn="l">
              <a:buFont typeface="Police système Courant"/>
              <a:buChar char="▶"/>
            </a:pPr>
            <a:r>
              <a:rPr lang="en-US" altLang="zh-CN" sz="2000" dirty="0">
                <a:latin typeface="Avenir Next" panose="020B0503020202020204" pitchFamily="34" charset="0"/>
              </a:rPr>
              <a:t>WEST EXPERIMENT &amp; SOLEDGE3X-EIRENE SET-UP</a:t>
            </a:r>
          </a:p>
          <a:p>
            <a:pPr marL="342900" indent="-342900" algn="l">
              <a:buFont typeface="Police système Courant"/>
              <a:buChar char="▶"/>
            </a:pPr>
            <a:endParaRPr lang="en-US" altLang="zh-CN" sz="2000" dirty="0">
              <a:latin typeface="Avenir Next" panose="020B0503020202020204" pitchFamily="34" charset="0"/>
            </a:endParaRPr>
          </a:p>
          <a:p>
            <a:pPr marL="342900" indent="-342900" algn="l">
              <a:buFont typeface="Police système Courant"/>
              <a:buChar char="▶"/>
            </a:pPr>
            <a:r>
              <a:rPr lang="en-US" sz="2000" dirty="0">
                <a:solidFill>
                  <a:schemeClr val="bg1">
                    <a:lumMod val="85000"/>
                  </a:schemeClr>
                </a:solidFill>
                <a:latin typeface="Avenir Next" panose="020B0503020202020204" pitchFamily="34" charset="0"/>
                <a:ea typeface="Abadi MT Condensed Light" charset="0"/>
                <a:cs typeface="Abadi MT Condensed Light" charset="0"/>
              </a:rPr>
              <a:t>TRANSITION FROM ATTACHED TO XPR: EXPE VS SIMU</a:t>
            </a:r>
          </a:p>
          <a:p>
            <a:pPr algn="l"/>
            <a:endParaRPr lang="en-US" altLang="zh-CN" sz="2000" dirty="0">
              <a:solidFill>
                <a:schemeClr val="bg1">
                  <a:lumMod val="85000"/>
                </a:schemeClr>
              </a:solidFill>
              <a:latin typeface="Avenir Next" panose="020B0503020202020204" pitchFamily="34" charset="0"/>
            </a:endParaRPr>
          </a:p>
          <a:p>
            <a:pPr marL="342900" indent="-342900" algn="l">
              <a:buFont typeface="Police système Courant"/>
              <a:buChar char="▶"/>
            </a:pPr>
            <a:r>
              <a:rPr lang="en-US" altLang="zh-CN" sz="2000" dirty="0">
                <a:solidFill>
                  <a:schemeClr val="bg1">
                    <a:lumMod val="85000"/>
                  </a:schemeClr>
                </a:solidFill>
                <a:latin typeface="Avenir Next" panose="020B0503020202020204" pitchFamily="34" charset="0"/>
              </a:rPr>
              <a:t>NUMERICAL INSIGHTS ON XPR DEVELOPMENT</a:t>
            </a:r>
          </a:p>
          <a:p>
            <a:pPr marL="342900" indent="-342900" algn="l">
              <a:buFont typeface="Police système Courant"/>
              <a:buChar char="▶"/>
            </a:pPr>
            <a:endParaRPr lang="en-US" altLang="zh-CN" sz="2000" dirty="0">
              <a:solidFill>
                <a:schemeClr val="bg1">
                  <a:lumMod val="85000"/>
                </a:schemeClr>
              </a:solidFill>
              <a:latin typeface="Avenir Next" panose="020B0503020202020204" pitchFamily="34" charset="0"/>
            </a:endParaRPr>
          </a:p>
          <a:p>
            <a:pPr marL="342900" indent="-342900" algn="l">
              <a:buFont typeface="Police système Courant"/>
              <a:buChar char="▶"/>
            </a:pPr>
            <a:r>
              <a:rPr lang="en-US" altLang="zh-CN" sz="2000" dirty="0">
                <a:solidFill>
                  <a:schemeClr val="bg1">
                    <a:lumMod val="85000"/>
                  </a:schemeClr>
                </a:solidFill>
                <a:latin typeface="Avenir Next" panose="020B0503020202020204" pitchFamily="34" charset="0"/>
              </a:rPr>
              <a:t>CONCLUDING REMARKS AND PERSPECTIVES</a:t>
            </a:r>
            <a:endParaRPr lang="zh-CN" altLang="en-US" sz="2000" dirty="0">
              <a:solidFill>
                <a:schemeClr val="bg1">
                  <a:lumMod val="85000"/>
                </a:schemeClr>
              </a:solidFill>
              <a:latin typeface="Avenir Next" panose="020B0503020202020204" pitchFamily="34" charset="0"/>
            </a:endParaRPr>
          </a:p>
          <a:p>
            <a:pPr marL="342900" indent="-342900" algn="l">
              <a:buFont typeface="Police système Courant"/>
              <a:buChar char="▶"/>
            </a:pPr>
            <a:endParaRPr lang="zh-CN" altLang="en-US" sz="2000" dirty="0">
              <a:solidFill>
                <a:schemeClr val="bg1">
                  <a:lumMod val="85000"/>
                </a:schemeClr>
              </a:solidFill>
              <a:latin typeface="Avenir Next" panose="020B0503020202020204" pitchFamily="34" charset="0"/>
            </a:endParaRPr>
          </a:p>
          <a:p>
            <a:pPr algn="l"/>
            <a:endParaRPr lang="en-US" sz="2000" dirty="0">
              <a:solidFill>
                <a:schemeClr val="bg1">
                  <a:lumMod val="85000"/>
                </a:schemeClr>
              </a:solidFill>
              <a:latin typeface="Avenir Next" panose="020B0503020202020204" pitchFamily="34" charset="0"/>
              <a:ea typeface="Abadi MT Condensed Light" charset="0"/>
              <a:cs typeface="Abadi MT Condensed Light" charset="0"/>
            </a:endParaRPr>
          </a:p>
          <a:p>
            <a:pPr algn="l"/>
            <a:endParaRPr lang="zh-CN" altLang="en-US" sz="2000" dirty="0">
              <a:latin typeface="Avenir Next" panose="020B0503020202020204" pitchFamily="34" charset="0"/>
            </a:endParaRPr>
          </a:p>
        </p:txBody>
      </p:sp>
    </p:spTree>
    <p:extLst>
      <p:ext uri="{BB962C8B-B14F-4D97-AF65-F5344CB8AC3E}">
        <p14:creationId xmlns:p14="http://schemas.microsoft.com/office/powerpoint/2010/main" val="3555515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7B99F1EC-F0C5-33E4-BFC3-C7FA5E31622F}"/>
              </a:ext>
            </a:extLst>
          </p:cNvPr>
          <p:cNvSpPr txBox="1">
            <a:spLocks/>
          </p:cNvSpPr>
          <p:nvPr/>
        </p:nvSpPr>
        <p:spPr>
          <a:xfrm>
            <a:off x="-1" y="26161"/>
            <a:ext cx="6365611" cy="567843"/>
          </a:xfrm>
          <a:prstGeom prst="rect">
            <a:avLst/>
          </a:prstGeom>
        </p:spPr>
        <p:txBody>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pPr algn="l"/>
            <a:r>
              <a:rPr lang="en-US" altLang="zh-CN" sz="2000" dirty="0">
                <a:solidFill>
                  <a:schemeClr val="bg1"/>
                </a:solidFill>
                <a:latin typeface="Avenir Next" panose="020B0503020202020204" pitchFamily="34" charset="0"/>
              </a:rPr>
              <a:t>WEST EXPERIMENT &amp; SOLEDGE3X-EIRENE SET-UP</a:t>
            </a:r>
            <a:endParaRPr lang="zh-CN" altLang="en-US" sz="2000" dirty="0">
              <a:solidFill>
                <a:schemeClr val="bg1"/>
              </a:solidFill>
              <a:latin typeface="Avenir Next" panose="020B0503020202020204" pitchFamily="34" charset="0"/>
            </a:endParaRPr>
          </a:p>
        </p:txBody>
      </p:sp>
      <p:grpSp>
        <p:nvGrpSpPr>
          <p:cNvPr id="20" name="Groupe 19">
            <a:extLst>
              <a:ext uri="{FF2B5EF4-FFF2-40B4-BE49-F238E27FC236}">
                <a16:creationId xmlns:a16="http://schemas.microsoft.com/office/drawing/2014/main" id="{3874F6A4-AC0E-7AD3-795F-658CC691E79A}"/>
              </a:ext>
            </a:extLst>
          </p:cNvPr>
          <p:cNvGrpSpPr/>
          <p:nvPr/>
        </p:nvGrpSpPr>
        <p:grpSpPr>
          <a:xfrm>
            <a:off x="9012324" y="548680"/>
            <a:ext cx="2585510" cy="2858926"/>
            <a:chOff x="4799856" y="594004"/>
            <a:chExt cx="2374109" cy="2541287"/>
          </a:xfrm>
        </p:grpSpPr>
        <p:grpSp>
          <p:nvGrpSpPr>
            <p:cNvPr id="5" name="组合 44">
              <a:extLst>
                <a:ext uri="{FF2B5EF4-FFF2-40B4-BE49-F238E27FC236}">
                  <a16:creationId xmlns:a16="http://schemas.microsoft.com/office/drawing/2014/main" id="{3FDB2F6E-943D-991A-01C8-8964102D64C6}"/>
                </a:ext>
              </a:extLst>
            </p:cNvPr>
            <p:cNvGrpSpPr>
              <a:grpSpLocks noChangeAspect="1"/>
            </p:cNvGrpSpPr>
            <p:nvPr/>
          </p:nvGrpSpPr>
          <p:grpSpPr>
            <a:xfrm>
              <a:off x="4869688" y="718510"/>
              <a:ext cx="2304277" cy="2155498"/>
              <a:chOff x="8056207" y="1045581"/>
              <a:chExt cx="3909160" cy="3656757"/>
            </a:xfrm>
          </p:grpSpPr>
          <p:pic>
            <p:nvPicPr>
              <p:cNvPr id="6" name="图片 27">
                <a:extLst>
                  <a:ext uri="{FF2B5EF4-FFF2-40B4-BE49-F238E27FC236}">
                    <a16:creationId xmlns:a16="http://schemas.microsoft.com/office/drawing/2014/main" id="{639DE1AE-C741-3802-35FA-3A62E04315CA}"/>
                  </a:ext>
                </a:extLst>
              </p:cNvPr>
              <p:cNvPicPr>
                <a:picLocks noChangeAspect="1"/>
              </p:cNvPicPr>
              <p:nvPr/>
            </p:nvPicPr>
            <p:blipFill>
              <a:blip r:embed="rId3"/>
              <a:stretch>
                <a:fillRect/>
              </a:stretch>
            </p:blipFill>
            <p:spPr>
              <a:xfrm>
                <a:off x="8580897" y="1045581"/>
                <a:ext cx="2939590" cy="3269567"/>
              </a:xfrm>
              <a:prstGeom prst="rect">
                <a:avLst/>
              </a:prstGeom>
            </p:spPr>
          </p:pic>
          <p:sp>
            <p:nvSpPr>
              <p:cNvPr id="7" name="文本框 28">
                <a:extLst>
                  <a:ext uri="{FF2B5EF4-FFF2-40B4-BE49-F238E27FC236}">
                    <a16:creationId xmlns:a16="http://schemas.microsoft.com/office/drawing/2014/main" id="{24563CD8-8009-2223-E7D8-15016C619AD1}"/>
                  </a:ext>
                </a:extLst>
              </p:cNvPr>
              <p:cNvSpPr txBox="1"/>
              <p:nvPr/>
            </p:nvSpPr>
            <p:spPr>
              <a:xfrm rot="256880">
                <a:off x="9139371" y="4189511"/>
                <a:ext cx="631001" cy="373989"/>
              </a:xfrm>
              <a:prstGeom prst="rect">
                <a:avLst/>
              </a:prstGeom>
              <a:solidFill>
                <a:schemeClr val="bg1"/>
              </a:solidFill>
            </p:spPr>
            <p:txBody>
              <a:bodyPr wrap="square" rtlCol="0">
                <a:spAutoFit/>
              </a:bodyPr>
              <a:lstStyle/>
              <a:p>
                <a:endParaRPr lang="zh-CN" altLang="en-US" dirty="0"/>
              </a:p>
            </p:txBody>
          </p:sp>
          <p:sp>
            <p:nvSpPr>
              <p:cNvPr id="8" name="文本框 29">
                <a:extLst>
                  <a:ext uri="{FF2B5EF4-FFF2-40B4-BE49-F238E27FC236}">
                    <a16:creationId xmlns:a16="http://schemas.microsoft.com/office/drawing/2014/main" id="{FC02B030-6D2E-AFE3-36F8-5249C77D5329}"/>
                  </a:ext>
                </a:extLst>
              </p:cNvPr>
              <p:cNvSpPr txBox="1"/>
              <p:nvPr/>
            </p:nvSpPr>
            <p:spPr>
              <a:xfrm>
                <a:off x="11037093" y="2680364"/>
                <a:ext cx="514965" cy="517617"/>
              </a:xfrm>
              <a:prstGeom prst="rect">
                <a:avLst/>
              </a:prstGeom>
              <a:solidFill>
                <a:schemeClr val="bg1"/>
              </a:solidFill>
            </p:spPr>
            <p:txBody>
              <a:bodyPr wrap="square" rtlCol="0">
                <a:spAutoFit/>
              </a:bodyPr>
              <a:lstStyle/>
              <a:p>
                <a:endParaRPr lang="zh-CN" altLang="en-US" dirty="0"/>
              </a:p>
            </p:txBody>
          </p:sp>
          <p:cxnSp>
            <p:nvCxnSpPr>
              <p:cNvPr id="9" name="直接连接符 30">
                <a:extLst>
                  <a:ext uri="{FF2B5EF4-FFF2-40B4-BE49-F238E27FC236}">
                    <a16:creationId xmlns:a16="http://schemas.microsoft.com/office/drawing/2014/main" id="{DD40E345-F749-AE67-4EE8-206B180D96C6}"/>
                  </a:ext>
                </a:extLst>
              </p:cNvPr>
              <p:cNvCxnSpPr>
                <a:cxnSpLocks/>
              </p:cNvCxnSpPr>
              <p:nvPr/>
            </p:nvCxnSpPr>
            <p:spPr>
              <a:xfrm>
                <a:off x="8668112" y="2298095"/>
                <a:ext cx="2324040" cy="382269"/>
              </a:xfrm>
              <a:prstGeom prst="line">
                <a:avLst/>
              </a:prstGeom>
              <a:ln w="28575">
                <a:solidFill>
                  <a:srgbClr val="002060"/>
                </a:solidFill>
                <a:prstDash val="solid"/>
              </a:ln>
            </p:spPr>
            <p:style>
              <a:lnRef idx="1">
                <a:schemeClr val="accent1"/>
              </a:lnRef>
              <a:fillRef idx="0">
                <a:schemeClr val="accent1"/>
              </a:fillRef>
              <a:effectRef idx="0">
                <a:schemeClr val="accent1"/>
              </a:effectRef>
              <a:fontRef idx="minor">
                <a:schemeClr val="tx1"/>
              </a:fontRef>
            </p:style>
          </p:cxnSp>
          <p:sp>
            <p:nvSpPr>
              <p:cNvPr id="10" name="文本框 34">
                <a:extLst>
                  <a:ext uri="{FF2B5EF4-FFF2-40B4-BE49-F238E27FC236}">
                    <a16:creationId xmlns:a16="http://schemas.microsoft.com/office/drawing/2014/main" id="{DD644F36-3FDC-334B-3394-D5DCB5DC4350}"/>
                  </a:ext>
                </a:extLst>
              </p:cNvPr>
              <p:cNvSpPr txBox="1"/>
              <p:nvPr/>
            </p:nvSpPr>
            <p:spPr>
              <a:xfrm>
                <a:off x="8056207" y="2176574"/>
                <a:ext cx="993148" cy="417709"/>
              </a:xfrm>
              <a:prstGeom prst="rect">
                <a:avLst/>
              </a:prstGeom>
              <a:noFill/>
              <a:ln>
                <a:noFill/>
              </a:ln>
            </p:spPr>
            <p:txBody>
              <a:bodyPr wrap="none" rtlCol="0">
                <a:spAutoFit/>
              </a:bodyPr>
              <a:lstStyle/>
              <a:p>
                <a:r>
                  <a:rPr lang="en-US" altLang="zh-CN" sz="1000" dirty="0" err="1">
                    <a:solidFill>
                      <a:srgbClr val="002060"/>
                    </a:solidFill>
                  </a:rPr>
                  <a:t>n</a:t>
                </a:r>
                <a:r>
                  <a:rPr lang="en-US" altLang="zh-CN" sz="1000" baseline="-25000" dirty="0" err="1">
                    <a:solidFill>
                      <a:srgbClr val="002060"/>
                    </a:solidFill>
                  </a:rPr>
                  <a:t>e,int,core</a:t>
                </a:r>
                <a:endParaRPr lang="zh-CN" altLang="en-US" sz="1000" baseline="-25000" dirty="0">
                  <a:solidFill>
                    <a:srgbClr val="002060"/>
                  </a:solidFill>
                </a:endParaRPr>
              </a:p>
            </p:txBody>
          </p:sp>
          <p:cxnSp>
            <p:nvCxnSpPr>
              <p:cNvPr id="11" name="直接连接符 35">
                <a:extLst>
                  <a:ext uri="{FF2B5EF4-FFF2-40B4-BE49-F238E27FC236}">
                    <a16:creationId xmlns:a16="http://schemas.microsoft.com/office/drawing/2014/main" id="{56D0FC1A-AD8D-55D0-EF11-BC860D6D4314}"/>
                  </a:ext>
                </a:extLst>
              </p:cNvPr>
              <p:cNvCxnSpPr>
                <a:cxnSpLocks/>
              </p:cNvCxnSpPr>
              <p:nvPr/>
            </p:nvCxnSpPr>
            <p:spPr>
              <a:xfrm>
                <a:off x="8771467" y="3467017"/>
                <a:ext cx="1151466" cy="54376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文本框 38">
                <a:extLst>
                  <a:ext uri="{FF2B5EF4-FFF2-40B4-BE49-F238E27FC236}">
                    <a16:creationId xmlns:a16="http://schemas.microsoft.com/office/drawing/2014/main" id="{3054DDAD-01DB-56A8-A92A-D01076DF9044}"/>
                  </a:ext>
                </a:extLst>
              </p:cNvPr>
              <p:cNvSpPr txBox="1"/>
              <p:nvPr/>
            </p:nvSpPr>
            <p:spPr>
              <a:xfrm>
                <a:off x="8271928" y="3470043"/>
                <a:ext cx="805506" cy="417709"/>
              </a:xfrm>
              <a:prstGeom prst="rect">
                <a:avLst/>
              </a:prstGeom>
              <a:noFill/>
              <a:ln>
                <a:noFill/>
              </a:ln>
            </p:spPr>
            <p:txBody>
              <a:bodyPr wrap="none" rtlCol="0">
                <a:spAutoFit/>
              </a:bodyPr>
              <a:lstStyle>
                <a:defPPr>
                  <a:defRPr lang="zh-CN"/>
                </a:defPPr>
                <a:lvl1pPr>
                  <a:defRPr sz="1600">
                    <a:solidFill>
                      <a:srgbClr val="002060"/>
                    </a:solidFill>
                  </a:defRPr>
                </a:lvl1pPr>
              </a:lstStyle>
              <a:p>
                <a:r>
                  <a:rPr lang="en-US" altLang="zh-CN" sz="1000" dirty="0" err="1">
                    <a:solidFill>
                      <a:srgbClr val="002060"/>
                    </a:solidFill>
                  </a:rPr>
                  <a:t>n</a:t>
                </a:r>
                <a:r>
                  <a:rPr lang="en-US" altLang="zh-CN" sz="1000" baseline="-25000" dirty="0" err="1">
                    <a:solidFill>
                      <a:srgbClr val="002060"/>
                    </a:solidFill>
                  </a:rPr>
                  <a:t>e,int,X</a:t>
                </a:r>
                <a:endParaRPr lang="zh-CN" altLang="en-US" sz="1000" baseline="-25000" dirty="0">
                  <a:solidFill>
                    <a:srgbClr val="002060"/>
                  </a:solidFill>
                </a:endParaRPr>
              </a:p>
            </p:txBody>
          </p:sp>
          <p:cxnSp>
            <p:nvCxnSpPr>
              <p:cNvPr id="13" name="直接箭头连接符 39">
                <a:extLst>
                  <a:ext uri="{FF2B5EF4-FFF2-40B4-BE49-F238E27FC236}">
                    <a16:creationId xmlns:a16="http://schemas.microsoft.com/office/drawing/2014/main" id="{B40C9954-1A1A-6389-9C29-22AEBB25AEB8}"/>
                  </a:ext>
                </a:extLst>
              </p:cNvPr>
              <p:cNvCxnSpPr>
                <a:cxnSpLocks/>
              </p:cNvCxnSpPr>
              <p:nvPr/>
            </p:nvCxnSpPr>
            <p:spPr>
              <a:xfrm flipV="1">
                <a:off x="9211731" y="3852003"/>
                <a:ext cx="130631" cy="31447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4" name="文本框 40">
                <a:extLst>
                  <a:ext uri="{FF2B5EF4-FFF2-40B4-BE49-F238E27FC236}">
                    <a16:creationId xmlns:a16="http://schemas.microsoft.com/office/drawing/2014/main" id="{CC5147E3-2A25-7E7A-53CC-5E5737E5CBBA}"/>
                  </a:ext>
                </a:extLst>
              </p:cNvPr>
              <p:cNvSpPr txBox="1"/>
              <p:nvPr/>
            </p:nvSpPr>
            <p:spPr>
              <a:xfrm>
                <a:off x="8522020" y="4093648"/>
                <a:ext cx="1259655" cy="417709"/>
              </a:xfrm>
              <a:prstGeom prst="rect">
                <a:avLst/>
              </a:prstGeom>
              <a:noFill/>
            </p:spPr>
            <p:txBody>
              <a:bodyPr wrap="none" rtlCol="0">
                <a:spAutoFit/>
              </a:bodyPr>
              <a:lstStyle/>
              <a:p>
                <a:r>
                  <a:rPr lang="en-US" altLang="zh-CN" sz="1000" dirty="0">
                    <a:solidFill>
                      <a:srgbClr val="4A61FD"/>
                    </a:solidFill>
                  </a:rPr>
                  <a:t>N</a:t>
                </a:r>
                <a:r>
                  <a:rPr lang="en-US" altLang="zh-CN" sz="1000" baseline="-25000" dirty="0">
                    <a:solidFill>
                      <a:srgbClr val="4A61FD"/>
                    </a:solidFill>
                  </a:rPr>
                  <a:t>2</a:t>
                </a:r>
                <a:r>
                  <a:rPr lang="en-US" altLang="zh-CN" sz="1000" dirty="0">
                    <a:solidFill>
                      <a:srgbClr val="4A61FD"/>
                    </a:solidFill>
                  </a:rPr>
                  <a:t> seeding</a:t>
                </a:r>
                <a:endParaRPr lang="zh-CN" altLang="en-US" sz="1000" dirty="0">
                  <a:solidFill>
                    <a:srgbClr val="4A61FD"/>
                  </a:solidFill>
                </a:endParaRPr>
              </a:p>
            </p:txBody>
          </p:sp>
          <p:sp>
            <p:nvSpPr>
              <p:cNvPr id="15" name="文本框 42">
                <a:extLst>
                  <a:ext uri="{FF2B5EF4-FFF2-40B4-BE49-F238E27FC236}">
                    <a16:creationId xmlns:a16="http://schemas.microsoft.com/office/drawing/2014/main" id="{84B73884-8545-E55D-4ACB-EAE301D97A27}"/>
                  </a:ext>
                </a:extLst>
              </p:cNvPr>
              <p:cNvSpPr txBox="1"/>
              <p:nvPr/>
            </p:nvSpPr>
            <p:spPr>
              <a:xfrm>
                <a:off x="10962247" y="2158848"/>
                <a:ext cx="1003120" cy="417709"/>
              </a:xfrm>
              <a:prstGeom prst="rect">
                <a:avLst/>
              </a:prstGeom>
              <a:noFill/>
            </p:spPr>
            <p:txBody>
              <a:bodyPr wrap="square">
                <a:spAutoFit/>
              </a:bodyPr>
              <a:lstStyle/>
              <a:p>
                <a:r>
                  <a:rPr lang="en-US" altLang="zh-CN" sz="1000" dirty="0">
                    <a:solidFill>
                      <a:srgbClr val="008000"/>
                    </a:solidFill>
                  </a:rPr>
                  <a:t>D₂ puff </a:t>
                </a:r>
                <a:endParaRPr lang="zh-CN" altLang="en-US" sz="1000" dirty="0">
                  <a:solidFill>
                    <a:srgbClr val="008000"/>
                  </a:solidFill>
                </a:endParaRPr>
              </a:p>
            </p:txBody>
          </p:sp>
          <p:sp>
            <p:nvSpPr>
              <p:cNvPr id="16" name="文本框 43">
                <a:extLst>
                  <a:ext uri="{FF2B5EF4-FFF2-40B4-BE49-F238E27FC236}">
                    <a16:creationId xmlns:a16="http://schemas.microsoft.com/office/drawing/2014/main" id="{12E81228-D003-699F-7224-DB5674E8C3D9}"/>
                  </a:ext>
                </a:extLst>
              </p:cNvPr>
              <p:cNvSpPr txBox="1"/>
              <p:nvPr/>
            </p:nvSpPr>
            <p:spPr>
              <a:xfrm>
                <a:off x="9690659" y="4284629"/>
                <a:ext cx="827261" cy="417709"/>
              </a:xfrm>
              <a:prstGeom prst="rect">
                <a:avLst/>
              </a:prstGeom>
              <a:noFill/>
            </p:spPr>
            <p:txBody>
              <a:bodyPr wrap="none" rtlCol="0">
                <a:spAutoFit/>
              </a:bodyPr>
              <a:lstStyle/>
              <a:p>
                <a:r>
                  <a:rPr lang="en-US" altLang="zh-CN" sz="1000" dirty="0">
                    <a:solidFill>
                      <a:srgbClr val="FF00FF"/>
                    </a:solidFill>
                  </a:rPr>
                  <a:t>Pump</a:t>
                </a:r>
                <a:endParaRPr lang="zh-CN" altLang="en-US" sz="1000" dirty="0">
                  <a:solidFill>
                    <a:srgbClr val="FF00FF"/>
                  </a:solidFill>
                </a:endParaRPr>
              </a:p>
            </p:txBody>
          </p:sp>
        </p:grpSp>
        <p:sp>
          <p:nvSpPr>
            <p:cNvPr id="30" name="Rectangle 29">
              <a:extLst>
                <a:ext uri="{FF2B5EF4-FFF2-40B4-BE49-F238E27FC236}">
                  <a16:creationId xmlns:a16="http://schemas.microsoft.com/office/drawing/2014/main" id="{CCC32FDD-031E-9192-94C9-E79E885CFB2C}"/>
                </a:ext>
              </a:extLst>
            </p:cNvPr>
            <p:cNvSpPr/>
            <p:nvPr/>
          </p:nvSpPr>
          <p:spPr>
            <a:xfrm>
              <a:off x="4799856" y="594004"/>
              <a:ext cx="2304277" cy="2541287"/>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mc:AlternateContent xmlns:mc="http://schemas.openxmlformats.org/markup-compatibility/2006" xmlns:a14="http://schemas.microsoft.com/office/drawing/2010/main">
        <mc:Choice Requires="a14">
          <p:sp>
            <p:nvSpPr>
              <p:cNvPr id="34" name="ZoneTexte 33">
                <a:extLst>
                  <a:ext uri="{FF2B5EF4-FFF2-40B4-BE49-F238E27FC236}">
                    <a16:creationId xmlns:a16="http://schemas.microsoft.com/office/drawing/2014/main" id="{FBA0DCD2-6662-EF2B-2782-1E9FA22A5073}"/>
                  </a:ext>
                </a:extLst>
              </p:cNvPr>
              <p:cNvSpPr txBox="1"/>
              <p:nvPr/>
            </p:nvSpPr>
            <p:spPr>
              <a:xfrm>
                <a:off x="507067" y="3833753"/>
                <a:ext cx="8113599" cy="1323439"/>
              </a:xfrm>
              <a:prstGeom prst="rect">
                <a:avLst/>
              </a:prstGeom>
              <a:solidFill>
                <a:schemeClr val="bg1">
                  <a:lumMod val="95000"/>
                </a:schemeClr>
              </a:solidFill>
            </p:spPr>
            <p:txBody>
              <a:bodyPr wrap="square" rtlCol="0">
                <a:spAutoFit/>
              </a:bodyPr>
              <a:lstStyle/>
              <a:p>
                <a:pPr marL="285750" indent="-285750">
                  <a:buClr>
                    <a:srgbClr val="0070C0"/>
                  </a:buClr>
                  <a:buFont typeface="Wingdings" pitchFamily="2" charset="2"/>
                  <a:buChar char="q"/>
                </a:pPr>
                <a:r>
                  <a:rPr lang="en-US" altLang="zh-CN" sz="1600" b="1" dirty="0">
                    <a:latin typeface="Aptos" panose="020B0004020202020204" pitchFamily="34" charset="0"/>
                  </a:rPr>
                  <a:t>Dynamical set-up</a:t>
                </a:r>
                <a:r>
                  <a:rPr lang="en-US" altLang="zh-CN" sz="1600" dirty="0">
                    <a:latin typeface="Aptos" panose="020B0004020202020204" pitchFamily="34" charset="0"/>
                  </a:rPr>
                  <a:t>: </a:t>
                </a:r>
              </a:p>
              <a:p>
                <a:pPr marL="742950" lvl="1" indent="-285750">
                  <a:buClr>
                    <a:srgbClr val="0070C0"/>
                  </a:buClr>
                  <a:buFont typeface="Arial" panose="020B0604020202020204" pitchFamily="34" charset="0"/>
                  <a:buChar char="•"/>
                </a:pPr>
                <a:r>
                  <a:rPr lang="en-US" altLang="zh-CN" sz="1600" u="sng" dirty="0">
                    <a:latin typeface="Aptos" panose="020B0004020202020204" pitchFamily="34" charset="0"/>
                  </a:rPr>
                  <a:t>(D₂) puff feedback</a:t>
                </a:r>
                <a:r>
                  <a:rPr lang="en-US" altLang="zh-CN" sz="1600" dirty="0">
                    <a:latin typeface="Aptos" panose="020B0004020202020204" pitchFamily="34" charset="0"/>
                  </a:rPr>
                  <a:t> used to control </a:t>
                </a:r>
                <a:r>
                  <a:rPr lang="en-US" altLang="zh-CN" sz="1600" dirty="0" err="1">
                    <a:solidFill>
                      <a:srgbClr val="0070C0"/>
                    </a:solidFill>
                    <a:latin typeface="Aptos" panose="020B0004020202020204" pitchFamily="34" charset="0"/>
                  </a:rPr>
                  <a:t>n</a:t>
                </a:r>
                <a:r>
                  <a:rPr lang="en-US" altLang="zh-CN" sz="1600" baseline="-25000" dirty="0" err="1">
                    <a:solidFill>
                      <a:srgbClr val="0070C0"/>
                    </a:solidFill>
                    <a:latin typeface="Aptos" panose="020B0004020202020204" pitchFamily="34" charset="0"/>
                  </a:rPr>
                  <a:t>e,int,core</a:t>
                </a:r>
                <a:r>
                  <a:rPr lang="en-US" altLang="zh-CN" sz="1600" baseline="-25000" dirty="0">
                    <a:solidFill>
                      <a:srgbClr val="0070C0"/>
                    </a:solidFill>
                    <a:latin typeface="Aptos" panose="020B0004020202020204" pitchFamily="34" charset="0"/>
                  </a:rPr>
                  <a:t>  </a:t>
                </a:r>
                <a:r>
                  <a:rPr lang="en-US" altLang="zh-CN" sz="1600" dirty="0">
                    <a:solidFill>
                      <a:srgbClr val="0070C0"/>
                    </a:solidFill>
                    <a:latin typeface="Aptos" panose="020B0004020202020204" pitchFamily="34" charset="0"/>
                  </a:rPr>
                  <a:t>in WEST</a:t>
                </a:r>
                <a:r>
                  <a:rPr lang="en-US" altLang="zh-CN" sz="1600" dirty="0">
                    <a:latin typeface="Aptos" panose="020B0004020202020204" pitchFamily="34" charset="0"/>
                  </a:rPr>
                  <a:t>  and </a:t>
                </a:r>
                <a:r>
                  <a:rPr lang="en-US" altLang="zh-CN" sz="1600" dirty="0">
                    <a:solidFill>
                      <a:srgbClr val="0070C0"/>
                    </a:solidFill>
                    <a:latin typeface="Aptos" panose="020B0004020202020204" pitchFamily="34" charset="0"/>
                  </a:rPr>
                  <a:t>global particle balance  in SOLEDGE3X</a:t>
                </a:r>
              </a:p>
              <a:p>
                <a:pPr marL="742950" lvl="1" indent="-285750">
                  <a:buClr>
                    <a:srgbClr val="0070C0"/>
                  </a:buClr>
                  <a:buFont typeface="Arial" panose="020B0604020202020204" pitchFamily="34" charset="0"/>
                  <a:buChar char="•"/>
                </a:pPr>
                <a:r>
                  <a:rPr lang="en-US" altLang="zh-CN" sz="1600" u="sng" dirty="0">
                    <a:latin typeface="Aptos" panose="020B0004020202020204" pitchFamily="34" charset="0"/>
                  </a:rPr>
                  <a:t>N seeding </a:t>
                </a:r>
                <a:r>
                  <a:rPr lang="en-US" altLang="zh-CN" sz="1600" dirty="0">
                    <a:latin typeface="Aptos" panose="020B0004020202020204" pitchFamily="34" charset="0"/>
                  </a:rPr>
                  <a:t>prescribed through a feed-forward ramp in </a:t>
                </a:r>
                <a:r>
                  <a:rPr lang="en-US" altLang="zh-CN" sz="1600" dirty="0">
                    <a:solidFill>
                      <a:srgbClr val="0070C0"/>
                    </a:solidFill>
                    <a:latin typeface="Aptos" panose="020B0004020202020204" pitchFamily="34" charset="0"/>
                  </a:rPr>
                  <a:t>WEST </a:t>
                </a:r>
                <a:r>
                  <a:rPr lang="en-US" altLang="zh-CN" sz="1600" dirty="0">
                    <a:latin typeface="Aptos" panose="020B0004020202020204" pitchFamily="34" charset="0"/>
                  </a:rPr>
                  <a:t>and </a:t>
                </a:r>
                <a:r>
                  <a:rPr lang="en-US" altLang="zh-CN" sz="1600" dirty="0">
                    <a:solidFill>
                      <a:srgbClr val="0070C0"/>
                    </a:solidFill>
                    <a:latin typeface="Aptos" panose="020B0004020202020204" pitchFamily="34" charset="0"/>
                  </a:rPr>
                  <a:t>SOLEDGE3X</a:t>
                </a:r>
                <a:r>
                  <a:rPr lang="en-US" altLang="zh-CN" sz="1600" dirty="0">
                    <a:latin typeface="Aptos" panose="020B0004020202020204" pitchFamily="34" charset="0"/>
                  </a:rPr>
                  <a:t>:</a:t>
                </a:r>
              </a:p>
              <a:p>
                <a:pPr lvl="1">
                  <a:buClr>
                    <a:srgbClr val="0070C0"/>
                  </a:buClr>
                </a:pPr>
                <a:r>
                  <a:rPr lang="en-US" altLang="zh-CN" sz="1600" dirty="0">
                    <a:latin typeface="Aptos" panose="020B0004020202020204" pitchFamily="34" charset="0"/>
                    <a:ea typeface="Cambria Math" panose="02040503050406030204" pitchFamily="18" charset="0"/>
                  </a:rPr>
                  <a:t>	</a:t>
                </a:r>
                <a14:m>
                  <m:oMath xmlns:m="http://schemas.openxmlformats.org/officeDocument/2006/math">
                    <m:r>
                      <a:rPr lang="en-US" altLang="zh-CN" sz="1600" i="1">
                        <a:latin typeface="Cambria Math" panose="02040503050406030204" pitchFamily="18" charset="0"/>
                        <a:ea typeface="Cambria Math" panose="02040503050406030204" pitchFamily="18" charset="0"/>
                      </a:rPr>
                      <m:t>→ </m:t>
                    </m:r>
                  </m:oMath>
                </a14:m>
                <a:r>
                  <a:rPr lang="en-US" altLang="zh-CN" sz="1600" dirty="0">
                    <a:latin typeface="Aptos" panose="020B0004020202020204" pitchFamily="34" charset="0"/>
                  </a:rPr>
                  <a:t>in </a:t>
                </a:r>
                <a:r>
                  <a:rPr lang="en-US" altLang="zh-CN" sz="1600" dirty="0" err="1">
                    <a:latin typeface="Aptos" panose="020B0004020202020204" pitchFamily="34" charset="0"/>
                  </a:rPr>
                  <a:t>simu</a:t>
                </a:r>
                <a:r>
                  <a:rPr lang="en-US" altLang="zh-CN" sz="1600" dirty="0">
                    <a:latin typeface="Aptos" panose="020B0004020202020204" pitchFamily="34" charset="0"/>
                  </a:rPr>
                  <a:t> the N feed-forward ramp is accelerated to save running time</a:t>
                </a:r>
              </a:p>
            </p:txBody>
          </p:sp>
        </mc:Choice>
        <mc:Fallback xmlns="">
          <p:sp>
            <p:nvSpPr>
              <p:cNvPr id="34" name="ZoneTexte 33">
                <a:extLst>
                  <a:ext uri="{FF2B5EF4-FFF2-40B4-BE49-F238E27FC236}">
                    <a16:creationId xmlns:a16="http://schemas.microsoft.com/office/drawing/2014/main" id="{FBA0DCD2-6662-EF2B-2782-1E9FA22A5073}"/>
                  </a:ext>
                </a:extLst>
              </p:cNvPr>
              <p:cNvSpPr txBox="1">
                <a:spLocks noRot="1" noChangeAspect="1" noMove="1" noResize="1" noEditPoints="1" noAdjustHandles="1" noChangeArrowheads="1" noChangeShapeType="1" noTextEdit="1"/>
              </p:cNvSpPr>
              <p:nvPr/>
            </p:nvSpPr>
            <p:spPr>
              <a:xfrm>
                <a:off x="507067" y="3833753"/>
                <a:ext cx="8113599" cy="1323439"/>
              </a:xfrm>
              <a:prstGeom prst="rect">
                <a:avLst/>
              </a:prstGeom>
              <a:blipFill>
                <a:blip r:embed="rId4"/>
                <a:stretch>
                  <a:fillRect l="-313" t="-943" b="-4717"/>
                </a:stretch>
              </a:blipFill>
            </p:spPr>
            <p:txBody>
              <a:bodyPr/>
              <a:lstStyle/>
              <a:p>
                <a:r>
                  <a:rPr lang="fr-FR">
                    <a:noFill/>
                  </a:rPr>
                  <a:t> </a:t>
                </a:r>
              </a:p>
            </p:txBody>
          </p:sp>
        </mc:Fallback>
      </mc:AlternateContent>
      <p:graphicFrame>
        <p:nvGraphicFramePr>
          <p:cNvPr id="37" name="Tableau 36">
            <a:extLst>
              <a:ext uri="{FF2B5EF4-FFF2-40B4-BE49-F238E27FC236}">
                <a16:creationId xmlns:a16="http://schemas.microsoft.com/office/drawing/2014/main" id="{5062B55F-7CEE-AC8C-4FC5-EDFB356E1D34}"/>
              </a:ext>
            </a:extLst>
          </p:cNvPr>
          <p:cNvGraphicFramePr>
            <a:graphicFrameLocks noGrp="1"/>
          </p:cNvGraphicFramePr>
          <p:nvPr>
            <p:extLst>
              <p:ext uri="{D42A27DB-BD31-4B8C-83A1-F6EECF244321}">
                <p14:modId xmlns:p14="http://schemas.microsoft.com/office/powerpoint/2010/main" val="2050255388"/>
              </p:ext>
            </p:extLst>
          </p:nvPr>
        </p:nvGraphicFramePr>
        <p:xfrm>
          <a:off x="0" y="548680"/>
          <a:ext cx="8923830" cy="2926080"/>
        </p:xfrm>
        <a:graphic>
          <a:graphicData uri="http://schemas.openxmlformats.org/drawingml/2006/table">
            <a:tbl>
              <a:tblPr firstRow="1" bandRow="1">
                <a:tableStyleId>{5C22544A-7EE6-4342-B048-85BDC9FD1C3A}</a:tableStyleId>
              </a:tblPr>
              <a:tblGrid>
                <a:gridCol w="4461915">
                  <a:extLst>
                    <a:ext uri="{9D8B030D-6E8A-4147-A177-3AD203B41FA5}">
                      <a16:colId xmlns:a16="http://schemas.microsoft.com/office/drawing/2014/main" val="972330982"/>
                    </a:ext>
                  </a:extLst>
                </a:gridCol>
                <a:gridCol w="4461915">
                  <a:extLst>
                    <a:ext uri="{9D8B030D-6E8A-4147-A177-3AD203B41FA5}">
                      <a16:colId xmlns:a16="http://schemas.microsoft.com/office/drawing/2014/main" val="1457099948"/>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1" dirty="0">
                          <a:latin typeface="Aptos" panose="020B0004020202020204" pitchFamily="34" charset="0"/>
                        </a:rPr>
                        <a:t>#57929 WEST pulse</a:t>
                      </a:r>
                    </a:p>
                    <a:p>
                      <a:endParaRPr lang="fr-FR"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1" dirty="0">
                          <a:latin typeface="Aptos" panose="020B0004020202020204" pitchFamily="34" charset="0"/>
                        </a:rPr>
                        <a:t>SOLEDGE3X-EIRENE</a:t>
                      </a:r>
                    </a:p>
                    <a:p>
                      <a:endParaRPr lang="fr-FR" dirty="0"/>
                    </a:p>
                  </a:txBody>
                  <a:tcPr/>
                </a:tc>
                <a:extLst>
                  <a:ext uri="{0D108BD9-81ED-4DB2-BD59-A6C34878D82A}">
                    <a16:rowId xmlns:a16="http://schemas.microsoft.com/office/drawing/2014/main" val="836721985"/>
                  </a:ext>
                </a:extLst>
              </a:tr>
              <a:tr h="370840">
                <a:tc>
                  <a:txBody>
                    <a:bodyPr/>
                    <a:lstStyle/>
                    <a:p>
                      <a:pPr marL="285750" indent="-285750">
                        <a:spcBef>
                          <a:spcPts val="600"/>
                        </a:spcBef>
                        <a:spcAft>
                          <a:spcPts val="600"/>
                        </a:spcAft>
                        <a:buClr>
                          <a:srgbClr val="0070C0"/>
                        </a:buClr>
                        <a:buFont typeface="Wingdings" pitchFamily="2" charset="2"/>
                        <a:buChar char="q"/>
                      </a:pPr>
                      <a:r>
                        <a:rPr lang="en-US" altLang="zh-CN" sz="1600" dirty="0">
                          <a:latin typeface="Aptos" panose="020B0004020202020204" pitchFamily="34" charset="0"/>
                        </a:rPr>
                        <a:t>Lower Single Null + </a:t>
                      </a:r>
                      <a:r>
                        <a:rPr lang="en-US" altLang="zh-CN" sz="1600" dirty="0">
                          <a:solidFill>
                            <a:srgbClr val="0070C0"/>
                          </a:solidFill>
                          <a:latin typeface="Aptos" panose="020B0004020202020204" pitchFamily="34" charset="0"/>
                        </a:rPr>
                        <a:t>4.2 MW</a:t>
                      </a:r>
                      <a:r>
                        <a:rPr lang="en-US" altLang="zh-CN" sz="1600" dirty="0">
                          <a:latin typeface="Aptos" panose="020B0004020202020204" pitchFamily="34" charset="0"/>
                        </a:rPr>
                        <a:t> of Lower-hybrid resonance heating power injected</a:t>
                      </a:r>
                      <a:endParaRPr lang="en-US" altLang="zh-CN" sz="1600" dirty="0">
                        <a:latin typeface="Aptos" panose="020B0004020202020204" pitchFamily="34" charset="0"/>
                        <a:sym typeface="Wingdings" panose="05000000000000000000" pitchFamily="2" charset="2"/>
                      </a:endParaRPr>
                    </a:p>
                    <a:p>
                      <a:pPr marL="285750" indent="-285750">
                        <a:spcBef>
                          <a:spcPts val="600"/>
                        </a:spcBef>
                        <a:spcAft>
                          <a:spcPts val="600"/>
                        </a:spcAft>
                        <a:buClr>
                          <a:srgbClr val="0070C0"/>
                        </a:buClr>
                        <a:buFont typeface="Wingdings" pitchFamily="2" charset="2"/>
                        <a:buChar char="q"/>
                      </a:pPr>
                      <a:endParaRPr lang="en-GB" altLang="zh-CN" sz="1600" dirty="0">
                        <a:latin typeface="Aptos" panose="020B0004020202020204" pitchFamily="34" charset="0"/>
                      </a:endParaRPr>
                    </a:p>
                    <a:p>
                      <a:pPr marL="285750" indent="-285750">
                        <a:spcBef>
                          <a:spcPts val="600"/>
                        </a:spcBef>
                        <a:spcAft>
                          <a:spcPts val="600"/>
                        </a:spcAft>
                        <a:buClr>
                          <a:srgbClr val="0070C0"/>
                        </a:buClr>
                        <a:buFont typeface="Wingdings" pitchFamily="2" charset="2"/>
                        <a:buChar char="q"/>
                      </a:pPr>
                      <a:endParaRPr lang="en-GB" altLang="zh-CN" sz="1600" dirty="0">
                        <a:latin typeface="Aptos" panose="020B0004020202020204" pitchFamily="34" charset="0"/>
                      </a:endParaRPr>
                    </a:p>
                    <a:p>
                      <a:pPr marL="285750" indent="-285750">
                        <a:spcBef>
                          <a:spcPts val="600"/>
                        </a:spcBef>
                        <a:spcAft>
                          <a:spcPts val="600"/>
                        </a:spcAft>
                        <a:buClr>
                          <a:srgbClr val="0070C0"/>
                        </a:buClr>
                        <a:buFont typeface="Wingdings" pitchFamily="2" charset="2"/>
                        <a:buChar char="q"/>
                      </a:pPr>
                      <a:r>
                        <a:rPr lang="en-GB" altLang="zh-CN" sz="1600" dirty="0">
                          <a:latin typeface="Aptos" panose="020B0004020202020204" pitchFamily="34" charset="0"/>
                        </a:rPr>
                        <a:t>Key diagnostic : interferometry with line-integrated density in the core (</a:t>
                      </a:r>
                      <a:r>
                        <a:rPr lang="en-US" altLang="zh-CN" sz="1600" dirty="0" err="1">
                          <a:latin typeface="Aptos" panose="020B0004020202020204" pitchFamily="34" charset="0"/>
                        </a:rPr>
                        <a:t>n</a:t>
                      </a:r>
                      <a:r>
                        <a:rPr lang="en-US" altLang="zh-CN" sz="1600" baseline="-25000" dirty="0" err="1">
                          <a:latin typeface="Aptos" panose="020B0004020202020204" pitchFamily="34" charset="0"/>
                        </a:rPr>
                        <a:t>e,int,core</a:t>
                      </a:r>
                      <a:r>
                        <a:rPr lang="en-GB" altLang="zh-CN" sz="1600" dirty="0">
                          <a:latin typeface="Aptos" panose="020B0004020202020204" pitchFamily="34" charset="0"/>
                        </a:rPr>
                        <a:t>) and around X-point </a:t>
                      </a:r>
                      <a:r>
                        <a:rPr lang="en-US" altLang="zh-CN" sz="1600" dirty="0">
                          <a:latin typeface="Aptos" panose="020B0004020202020204" pitchFamily="34" charset="0"/>
                        </a:rPr>
                        <a:t>(</a:t>
                      </a:r>
                      <a:r>
                        <a:rPr lang="en-US" altLang="zh-CN" sz="1600" dirty="0" err="1">
                          <a:latin typeface="Aptos" panose="020B0004020202020204" pitchFamily="34" charset="0"/>
                        </a:rPr>
                        <a:t>n</a:t>
                      </a:r>
                      <a:r>
                        <a:rPr lang="en-US" altLang="zh-CN" sz="1600" baseline="-25000" dirty="0" err="1">
                          <a:latin typeface="Aptos" panose="020B0004020202020204" pitchFamily="34" charset="0"/>
                        </a:rPr>
                        <a:t>e,int,X</a:t>
                      </a:r>
                      <a:r>
                        <a:rPr lang="en-US" altLang="zh-CN" sz="1600" dirty="0">
                          <a:latin typeface="Aptos" panose="020B0004020202020204" pitchFamily="34" charset="0"/>
                        </a:rPr>
                        <a:t>) </a:t>
                      </a:r>
                      <a:endParaRPr lang="en-GB" altLang="zh-CN" sz="1600" dirty="0">
                        <a:latin typeface="Aptos" panose="020B0004020202020204" pitchFamily="34" charset="0"/>
                      </a:endParaRPr>
                    </a:p>
                  </a:txBody>
                  <a:tcPr/>
                </a:tc>
                <a:tc>
                  <a:txBody>
                    <a:bodyPr/>
                    <a:lstStyle/>
                    <a:p>
                      <a:pPr marL="285750" marR="0" lvl="0" indent="-285750" algn="l" defTabSz="914400" rtl="0" eaLnBrk="1" fontAlgn="auto" latinLnBrk="0" hangingPunct="1">
                        <a:lnSpc>
                          <a:spcPct val="100000"/>
                        </a:lnSpc>
                        <a:spcBef>
                          <a:spcPts val="0"/>
                        </a:spcBef>
                        <a:spcAft>
                          <a:spcPts val="0"/>
                        </a:spcAft>
                        <a:buClr>
                          <a:srgbClr val="0070C0"/>
                        </a:buClr>
                        <a:buSzTx/>
                        <a:buFont typeface="Wingdings" pitchFamily="2" charset="2"/>
                        <a:buChar char="q"/>
                        <a:tabLst/>
                        <a:defRPr/>
                      </a:pPr>
                      <a:r>
                        <a:rPr lang="en-US" altLang="zh-CN" sz="1600" dirty="0">
                          <a:latin typeface="Aptos" panose="020B0004020202020204" pitchFamily="34" charset="0"/>
                        </a:rPr>
                        <a:t>2D </a:t>
                      </a:r>
                      <a:r>
                        <a:rPr lang="en-US" altLang="zh-CN" sz="1600" dirty="0">
                          <a:solidFill>
                            <a:srgbClr val="0070C0"/>
                          </a:solidFill>
                          <a:latin typeface="Aptos" panose="020B0004020202020204" pitchFamily="34" charset="0"/>
                        </a:rPr>
                        <a:t>time-dependent</a:t>
                      </a:r>
                      <a:r>
                        <a:rPr lang="en-US" altLang="zh-CN" sz="1600" dirty="0">
                          <a:latin typeface="Aptos" panose="020B0004020202020204" pitchFamily="34" charset="0"/>
                        </a:rPr>
                        <a:t> transport mode with </a:t>
                      </a:r>
                      <a:r>
                        <a:rPr lang="en-US" altLang="zh-CN" sz="1600" dirty="0">
                          <a:solidFill>
                            <a:srgbClr val="0070C0"/>
                          </a:solidFill>
                          <a:latin typeface="Aptos" panose="020B0004020202020204" pitchFamily="34" charset="0"/>
                        </a:rPr>
                        <a:t>full drifts + kinetic neutrals</a:t>
                      </a:r>
                      <a:r>
                        <a:rPr lang="en-US" altLang="zh-CN" sz="1600" dirty="0">
                          <a:latin typeface="Aptos" panose="020B0004020202020204" pitchFamily="34" charset="0"/>
                        </a:rPr>
                        <a:t> with EIRENE</a:t>
                      </a:r>
                    </a:p>
                    <a:p>
                      <a:pPr marL="285750" indent="-285750">
                        <a:buClr>
                          <a:srgbClr val="0070C0"/>
                        </a:buClr>
                        <a:buFont typeface="Wingdings" pitchFamily="2" charset="2"/>
                        <a:buChar char="q"/>
                      </a:pPr>
                      <a:r>
                        <a:rPr lang="en-US" altLang="zh-CN" sz="1600" dirty="0">
                          <a:latin typeface="Aptos" panose="020B0004020202020204" pitchFamily="34" charset="0"/>
                        </a:rPr>
                        <a:t>Lower Single Null with </a:t>
                      </a:r>
                      <a:r>
                        <a:rPr lang="en-US" altLang="zh-CN" sz="1600" dirty="0">
                          <a:solidFill>
                            <a:srgbClr val="0070C0"/>
                          </a:solidFill>
                          <a:latin typeface="Aptos" panose="020B0004020202020204" pitchFamily="34" charset="0"/>
                        </a:rPr>
                        <a:t>2 MW  </a:t>
                      </a:r>
                      <a:r>
                        <a:rPr lang="en-US" altLang="zh-CN" sz="1600" dirty="0">
                          <a:latin typeface="Aptos" panose="020B0004020202020204" pitchFamily="34" charset="0"/>
                        </a:rPr>
                        <a:t>of injected power across core edge interface</a:t>
                      </a:r>
                    </a:p>
                    <a:p>
                      <a:pPr>
                        <a:buClr>
                          <a:srgbClr val="0070C0"/>
                        </a:buClr>
                      </a:pPr>
                      <a:endParaRPr lang="en-US" altLang="zh-CN" sz="1600" dirty="0">
                        <a:latin typeface="Aptos" panose="020B0004020202020204" pitchFamily="34" charset="0"/>
                      </a:endParaRPr>
                    </a:p>
                    <a:p>
                      <a:pPr>
                        <a:buClr>
                          <a:srgbClr val="0070C0"/>
                        </a:buClr>
                      </a:pPr>
                      <a:endParaRPr lang="en-US" altLang="zh-CN" sz="1600" dirty="0">
                        <a:latin typeface="Aptos" panose="020B0004020202020204" pitchFamily="34" charset="0"/>
                      </a:endParaRPr>
                    </a:p>
                    <a:p>
                      <a:pPr marL="285750" indent="-285750">
                        <a:buClr>
                          <a:srgbClr val="0070C0"/>
                        </a:buClr>
                        <a:buFont typeface="Wingdings" pitchFamily="2" charset="2"/>
                        <a:buChar char="q"/>
                      </a:pPr>
                      <a:r>
                        <a:rPr lang="en-US" altLang="zh-CN" sz="1600" dirty="0">
                          <a:latin typeface="Aptos" panose="020B0004020202020204" pitchFamily="34" charset="0"/>
                        </a:rPr>
                        <a:t>Exp. like diffusion profile + ballooning</a:t>
                      </a:r>
                    </a:p>
                    <a:p>
                      <a:pPr marL="285750" indent="-285750">
                        <a:buClr>
                          <a:srgbClr val="0070C0"/>
                        </a:buClr>
                        <a:buFont typeface="Wingdings" pitchFamily="2" charset="2"/>
                        <a:buChar char="q"/>
                      </a:pPr>
                      <a:r>
                        <a:rPr lang="en-US" altLang="zh-CN" sz="1600" dirty="0">
                          <a:latin typeface="Aptos" panose="020B0004020202020204" pitchFamily="34" charset="0"/>
                        </a:rPr>
                        <a:t>Recycling coefficients </a:t>
                      </a:r>
                      <a:r>
                        <a:rPr lang="en-US" altLang="zh-CN" sz="1600" dirty="0" err="1">
                          <a:latin typeface="Aptos" panose="020B0004020202020204" pitchFamily="34" charset="0"/>
                        </a:rPr>
                        <a:t>R</a:t>
                      </a:r>
                      <a:r>
                        <a:rPr lang="en-US" altLang="zh-CN" sz="1600" baseline="-25000" dirty="0" err="1">
                          <a:latin typeface="Aptos" panose="020B0004020202020204" pitchFamily="34" charset="0"/>
                        </a:rPr>
                        <a:t>wall,N</a:t>
                      </a:r>
                      <a:r>
                        <a:rPr lang="en-US" altLang="zh-CN" sz="1600" dirty="0">
                          <a:latin typeface="Aptos" panose="020B0004020202020204" pitchFamily="34" charset="0"/>
                        </a:rPr>
                        <a:t> = 0.9 &amp; </a:t>
                      </a:r>
                      <a:r>
                        <a:rPr lang="en-US" altLang="zh-CN" sz="1600" dirty="0" err="1">
                          <a:latin typeface="Aptos" panose="020B0004020202020204" pitchFamily="34" charset="0"/>
                        </a:rPr>
                        <a:t>R</a:t>
                      </a:r>
                      <a:r>
                        <a:rPr lang="en-US" altLang="zh-CN" sz="1600" baseline="-25000" dirty="0" err="1">
                          <a:latin typeface="Aptos" panose="020B0004020202020204" pitchFamily="34" charset="0"/>
                        </a:rPr>
                        <a:t>wall,D</a:t>
                      </a:r>
                      <a:r>
                        <a:rPr lang="en-US" altLang="zh-CN" sz="1600" dirty="0">
                          <a:latin typeface="Aptos" panose="020B0004020202020204" pitchFamily="34" charset="0"/>
                        </a:rPr>
                        <a:t> = 1</a:t>
                      </a:r>
                    </a:p>
                    <a:p>
                      <a:pPr marL="285750" indent="-285750">
                        <a:buClr>
                          <a:srgbClr val="0070C0"/>
                        </a:buClr>
                        <a:buFont typeface="Wingdings" pitchFamily="2" charset="2"/>
                        <a:buChar char="q"/>
                      </a:pPr>
                      <a:r>
                        <a:rPr lang="en-US" altLang="zh-CN" sz="1600" dirty="0">
                          <a:latin typeface="Aptos" panose="020B0004020202020204" pitchFamily="34" charset="0"/>
                        </a:rPr>
                        <a:t>Pump speed = 35 m</a:t>
                      </a:r>
                      <a:r>
                        <a:rPr lang="en-US" altLang="zh-CN" sz="1600" baseline="30000" dirty="0">
                          <a:latin typeface="Aptos" panose="020B0004020202020204" pitchFamily="34" charset="0"/>
                        </a:rPr>
                        <a:t>3</a:t>
                      </a:r>
                      <a:r>
                        <a:rPr lang="en-US" altLang="zh-CN" sz="1600" dirty="0">
                          <a:latin typeface="Aptos" panose="020B0004020202020204" pitchFamily="34" charset="0"/>
                        </a:rPr>
                        <a:t>/s</a:t>
                      </a:r>
                    </a:p>
                  </a:txBody>
                  <a:tcPr/>
                </a:tc>
                <a:extLst>
                  <a:ext uri="{0D108BD9-81ED-4DB2-BD59-A6C34878D82A}">
                    <a16:rowId xmlns:a16="http://schemas.microsoft.com/office/drawing/2014/main" val="3702595411"/>
                  </a:ext>
                </a:extLst>
              </a:tr>
            </a:tbl>
          </a:graphicData>
        </a:graphic>
      </p:graphicFrame>
      <p:sp>
        <p:nvSpPr>
          <p:cNvPr id="38" name="Rectangle 37">
            <a:extLst>
              <a:ext uri="{FF2B5EF4-FFF2-40B4-BE49-F238E27FC236}">
                <a16:creationId xmlns:a16="http://schemas.microsoft.com/office/drawing/2014/main" id="{A19C5D0D-8E25-FAD9-6B8C-6109BCEBAA55}"/>
              </a:ext>
            </a:extLst>
          </p:cNvPr>
          <p:cNvSpPr/>
          <p:nvPr/>
        </p:nvSpPr>
        <p:spPr>
          <a:xfrm>
            <a:off x="4127457" y="6309320"/>
            <a:ext cx="3278227" cy="2154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latin typeface="Aptos" panose="020B0004020202020204" pitchFamily="34" charset="0"/>
              </a:rPr>
              <a:t>Simu</a:t>
            </a:r>
          </a:p>
        </p:txBody>
      </p:sp>
      <p:pic>
        <p:nvPicPr>
          <p:cNvPr id="39" name="图片 5">
            <a:extLst>
              <a:ext uri="{FF2B5EF4-FFF2-40B4-BE49-F238E27FC236}">
                <a16:creationId xmlns:a16="http://schemas.microsoft.com/office/drawing/2014/main" id="{83833DE3-D475-252A-51D4-3DBDF91CFA95}"/>
              </a:ext>
            </a:extLst>
          </p:cNvPr>
          <p:cNvPicPr>
            <a:picLocks noChangeAspect="1"/>
          </p:cNvPicPr>
          <p:nvPr/>
        </p:nvPicPr>
        <p:blipFill>
          <a:blip r:embed="rId5"/>
          <a:stretch>
            <a:fillRect/>
          </a:stretch>
        </p:blipFill>
        <p:spPr>
          <a:xfrm>
            <a:off x="8832304" y="3702166"/>
            <a:ext cx="2945550" cy="2500939"/>
          </a:xfrm>
          <a:prstGeom prst="rect">
            <a:avLst/>
          </a:prstGeom>
        </p:spPr>
      </p:pic>
      <p:sp>
        <p:nvSpPr>
          <p:cNvPr id="40" name="ZoneTexte 39">
            <a:extLst>
              <a:ext uri="{FF2B5EF4-FFF2-40B4-BE49-F238E27FC236}">
                <a16:creationId xmlns:a16="http://schemas.microsoft.com/office/drawing/2014/main" id="{F7959E4F-E065-A993-41A7-72607DE663C6}"/>
              </a:ext>
            </a:extLst>
          </p:cNvPr>
          <p:cNvSpPr txBox="1"/>
          <p:nvPr/>
        </p:nvSpPr>
        <p:spPr>
          <a:xfrm>
            <a:off x="8909626" y="6063679"/>
            <a:ext cx="3278228" cy="461665"/>
          </a:xfrm>
          <a:prstGeom prst="rect">
            <a:avLst/>
          </a:prstGeom>
          <a:noFill/>
        </p:spPr>
        <p:txBody>
          <a:bodyPr wrap="square" rtlCol="0">
            <a:spAutoFit/>
          </a:bodyPr>
          <a:lstStyle/>
          <a:p>
            <a:r>
              <a:rPr lang="fr-FR" sz="1200" dirty="0" err="1">
                <a:latin typeface="Aptos" panose="020B0004020202020204" pitchFamily="34" charset="0"/>
              </a:rPr>
              <a:t>Everything</a:t>
            </a:r>
            <a:r>
              <a:rPr lang="fr-FR" sz="1200" dirty="0">
                <a:latin typeface="Aptos" panose="020B0004020202020204" pitchFamily="34" charset="0"/>
              </a:rPr>
              <a:t> </a:t>
            </a:r>
            <a:r>
              <a:rPr lang="fr-FR" sz="1200" dirty="0" err="1">
                <a:latin typeface="Aptos" panose="020B0004020202020204" pitchFamily="34" charset="0"/>
              </a:rPr>
              <a:t>is</a:t>
            </a:r>
            <a:r>
              <a:rPr lang="fr-FR" sz="1200" dirty="0">
                <a:latin typeface="Aptos" panose="020B0004020202020204" pitchFamily="34" charset="0"/>
              </a:rPr>
              <a:t> </a:t>
            </a:r>
            <a:r>
              <a:rPr lang="fr-FR" sz="1200" dirty="0" err="1">
                <a:latin typeface="Aptos" panose="020B0004020202020204" pitchFamily="34" charset="0"/>
              </a:rPr>
              <a:t>done</a:t>
            </a:r>
            <a:r>
              <a:rPr lang="fr-FR" sz="1200" dirty="0">
                <a:latin typeface="Aptos" panose="020B0004020202020204" pitchFamily="34" charset="0"/>
              </a:rPr>
              <a:t> to match n</a:t>
            </a:r>
            <a:r>
              <a:rPr lang="fr-FR" sz="1200" baseline="-25000" dirty="0">
                <a:latin typeface="Aptos" panose="020B0004020202020204" pitchFamily="34" charset="0"/>
              </a:rPr>
              <a:t>e</a:t>
            </a:r>
            <a:r>
              <a:rPr lang="fr-FR" sz="1200" dirty="0">
                <a:latin typeface="Aptos" panose="020B0004020202020204" pitchFamily="34" charset="0"/>
              </a:rPr>
              <a:t> profiles at the </a:t>
            </a:r>
            <a:r>
              <a:rPr lang="fr-FR" sz="1200" dirty="0" err="1">
                <a:latin typeface="Aptos" panose="020B0004020202020204" pitchFamily="34" charset="0"/>
              </a:rPr>
              <a:t>outer</a:t>
            </a:r>
            <a:r>
              <a:rPr lang="fr-FR" sz="1200" dirty="0">
                <a:latin typeface="Aptos" panose="020B0004020202020204" pitchFamily="34" charset="0"/>
              </a:rPr>
              <a:t> </a:t>
            </a:r>
            <a:r>
              <a:rPr lang="fr-FR" sz="1200" dirty="0" err="1">
                <a:latin typeface="Aptos" panose="020B0004020202020204" pitchFamily="34" charset="0"/>
              </a:rPr>
              <a:t>midplane</a:t>
            </a:r>
            <a:endParaRPr lang="fr-FR" sz="1200" dirty="0">
              <a:latin typeface="Aptos" panose="020B0004020202020204" pitchFamily="34" charset="0"/>
            </a:endParaRPr>
          </a:p>
        </p:txBody>
      </p:sp>
      <p:sp>
        <p:nvSpPr>
          <p:cNvPr id="41" name="ZoneTexte 40">
            <a:extLst>
              <a:ext uri="{FF2B5EF4-FFF2-40B4-BE49-F238E27FC236}">
                <a16:creationId xmlns:a16="http://schemas.microsoft.com/office/drawing/2014/main" id="{51ADBA3C-9498-EE7E-FC71-E8F921D48973}"/>
              </a:ext>
            </a:extLst>
          </p:cNvPr>
          <p:cNvSpPr txBox="1"/>
          <p:nvPr/>
        </p:nvSpPr>
        <p:spPr>
          <a:xfrm>
            <a:off x="2395364" y="2268161"/>
            <a:ext cx="4450449" cy="584775"/>
          </a:xfrm>
          <a:prstGeom prst="rect">
            <a:avLst/>
          </a:prstGeom>
          <a:noFill/>
        </p:spPr>
        <p:txBody>
          <a:bodyPr wrap="none" rtlCol="0">
            <a:spAutoFit/>
          </a:bodyPr>
          <a:lstStyle/>
          <a:p>
            <a:pPr marL="285750" indent="-285750">
              <a:buClr>
                <a:schemeClr val="accent1"/>
              </a:buClr>
              <a:buFont typeface="Wingdings" pitchFamily="2" charset="2"/>
              <a:buChar char="q"/>
            </a:pPr>
            <a:r>
              <a:rPr lang="en-GB" altLang="zh-CN" sz="1600" dirty="0">
                <a:latin typeface="Aptos" panose="020B0004020202020204" pitchFamily="34" charset="0"/>
                <a:sym typeface="Wingdings" panose="05000000000000000000" pitchFamily="2" charset="2"/>
              </a:rPr>
              <a:t>Nitrogen-seeded from the Private Flux Region</a:t>
            </a:r>
          </a:p>
          <a:p>
            <a:pPr>
              <a:buClr>
                <a:schemeClr val="tx2"/>
              </a:buClr>
            </a:pPr>
            <a:endParaRPr lang="fr-FR" sz="1600" dirty="0"/>
          </a:p>
        </p:txBody>
      </p:sp>
      <p:pic>
        <p:nvPicPr>
          <p:cNvPr id="29" name="Image 28">
            <a:extLst>
              <a:ext uri="{FF2B5EF4-FFF2-40B4-BE49-F238E27FC236}">
                <a16:creationId xmlns:a16="http://schemas.microsoft.com/office/drawing/2014/main" id="{59496FBA-CC3D-7B97-ED8E-202DE9EDA66F}"/>
              </a:ext>
            </a:extLst>
          </p:cNvPr>
          <p:cNvPicPr>
            <a:picLocks noChangeAspect="1"/>
          </p:cNvPicPr>
          <p:nvPr/>
        </p:nvPicPr>
        <p:blipFill>
          <a:blip r:embed="rId6"/>
          <a:stretch>
            <a:fillRect/>
          </a:stretch>
        </p:blipFill>
        <p:spPr>
          <a:xfrm>
            <a:off x="10748474" y="2595497"/>
            <a:ext cx="1445518" cy="1111937"/>
          </a:xfrm>
          <a:prstGeom prst="rect">
            <a:avLst/>
          </a:prstGeom>
        </p:spPr>
      </p:pic>
      <p:sp>
        <p:nvSpPr>
          <p:cNvPr id="42" name="Rectangle 41">
            <a:extLst>
              <a:ext uri="{FF2B5EF4-FFF2-40B4-BE49-F238E27FC236}">
                <a16:creationId xmlns:a16="http://schemas.microsoft.com/office/drawing/2014/main" id="{D2A909C3-8311-9E2C-2DA2-3F6A2C9F6704}"/>
              </a:ext>
            </a:extLst>
          </p:cNvPr>
          <p:cNvSpPr/>
          <p:nvPr/>
        </p:nvSpPr>
        <p:spPr>
          <a:xfrm>
            <a:off x="385373" y="6294511"/>
            <a:ext cx="3278227" cy="2154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err="1">
                <a:solidFill>
                  <a:schemeClr val="tx1"/>
                </a:solidFill>
                <a:latin typeface="Aptos" panose="020B0004020202020204" pitchFamily="34" charset="0"/>
              </a:rPr>
              <a:t>Expe</a:t>
            </a:r>
            <a:endParaRPr lang="fr-FR" sz="1200" dirty="0">
              <a:solidFill>
                <a:schemeClr val="tx1"/>
              </a:solidFill>
              <a:latin typeface="Aptos" panose="020B0004020202020204" pitchFamily="34" charset="0"/>
            </a:endParaRPr>
          </a:p>
        </p:txBody>
      </p:sp>
      <p:grpSp>
        <p:nvGrpSpPr>
          <p:cNvPr id="45" name="Groupe 44">
            <a:extLst>
              <a:ext uri="{FF2B5EF4-FFF2-40B4-BE49-F238E27FC236}">
                <a16:creationId xmlns:a16="http://schemas.microsoft.com/office/drawing/2014/main" id="{7832807D-AE63-5C55-FA71-332E72A1E920}"/>
              </a:ext>
            </a:extLst>
          </p:cNvPr>
          <p:cNvGrpSpPr/>
          <p:nvPr/>
        </p:nvGrpSpPr>
        <p:grpSpPr>
          <a:xfrm>
            <a:off x="191344" y="5193109"/>
            <a:ext cx="8427640" cy="1116211"/>
            <a:chOff x="191344" y="5193109"/>
            <a:chExt cx="8427640" cy="1116211"/>
          </a:xfrm>
        </p:grpSpPr>
        <p:pic>
          <p:nvPicPr>
            <p:cNvPr id="27" name="Image 26">
              <a:extLst>
                <a:ext uri="{FF2B5EF4-FFF2-40B4-BE49-F238E27FC236}">
                  <a16:creationId xmlns:a16="http://schemas.microsoft.com/office/drawing/2014/main" id="{086DB7A0-E4FF-15D1-AAD5-CFCF27C14B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344" y="5194241"/>
              <a:ext cx="3888532" cy="1008864"/>
            </a:xfrm>
            <a:prstGeom prst="rect">
              <a:avLst/>
            </a:prstGeom>
          </p:spPr>
        </p:pic>
        <p:pic>
          <p:nvPicPr>
            <p:cNvPr id="36" name="Image 35">
              <a:extLst>
                <a:ext uri="{FF2B5EF4-FFF2-40B4-BE49-F238E27FC236}">
                  <a16:creationId xmlns:a16="http://schemas.microsoft.com/office/drawing/2014/main" id="{294AAB3F-A913-1837-1CAC-940D51F0A2F3}"/>
                </a:ext>
              </a:extLst>
            </p:cNvPr>
            <p:cNvPicPr>
              <a:picLocks noChangeAspect="1"/>
            </p:cNvPicPr>
            <p:nvPr/>
          </p:nvPicPr>
          <p:blipFill>
            <a:blip r:embed="rId8"/>
            <a:stretch>
              <a:fillRect/>
            </a:stretch>
          </p:blipFill>
          <p:spPr>
            <a:xfrm>
              <a:off x="4295800" y="5193109"/>
              <a:ext cx="4323184" cy="1080796"/>
            </a:xfrm>
            <a:prstGeom prst="rect">
              <a:avLst/>
            </a:prstGeom>
          </p:spPr>
        </p:pic>
        <p:sp>
          <p:nvSpPr>
            <p:cNvPr id="43" name="Rectangle 42">
              <a:extLst>
                <a:ext uri="{FF2B5EF4-FFF2-40B4-BE49-F238E27FC236}">
                  <a16:creationId xmlns:a16="http://schemas.microsoft.com/office/drawing/2014/main" id="{4386584E-D782-79F3-1590-130289C18580}"/>
                </a:ext>
              </a:extLst>
            </p:cNvPr>
            <p:cNvSpPr/>
            <p:nvPr/>
          </p:nvSpPr>
          <p:spPr>
            <a:xfrm>
              <a:off x="4870642" y="6162924"/>
              <a:ext cx="3748342" cy="1315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a:extLst>
                <a:ext uri="{FF2B5EF4-FFF2-40B4-BE49-F238E27FC236}">
                  <a16:creationId xmlns:a16="http://schemas.microsoft.com/office/drawing/2014/main" id="{598BFEED-5C36-3694-1FAF-37EBDB0D570B}"/>
                </a:ext>
              </a:extLst>
            </p:cNvPr>
            <p:cNvSpPr/>
            <p:nvPr/>
          </p:nvSpPr>
          <p:spPr>
            <a:xfrm>
              <a:off x="595479" y="6093876"/>
              <a:ext cx="3888532" cy="2154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929417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FA00E-449A-91EB-6C04-22A7FD0C6744}"/>
            </a:ext>
          </a:extLst>
        </p:cNvPr>
        <p:cNvGrpSpPr/>
        <p:nvPr/>
      </p:nvGrpSpPr>
      <p:grpSpPr>
        <a:xfrm>
          <a:off x="0" y="0"/>
          <a:ext cx="0" cy="0"/>
          <a:chOff x="0" y="0"/>
          <a:chExt cx="0" cy="0"/>
        </a:xfrm>
      </p:grpSpPr>
      <p:sp>
        <p:nvSpPr>
          <p:cNvPr id="2" name="标题 2">
            <a:extLst>
              <a:ext uri="{FF2B5EF4-FFF2-40B4-BE49-F238E27FC236}">
                <a16:creationId xmlns:a16="http://schemas.microsoft.com/office/drawing/2014/main" id="{344AD6E0-7F53-A8F8-CB6C-6695FB86B4E3}"/>
              </a:ext>
            </a:extLst>
          </p:cNvPr>
          <p:cNvSpPr txBox="1">
            <a:spLocks/>
          </p:cNvSpPr>
          <p:nvPr/>
        </p:nvSpPr>
        <p:spPr>
          <a:xfrm>
            <a:off x="-1" y="26161"/>
            <a:ext cx="6365611" cy="567843"/>
          </a:xfrm>
          <a:prstGeom prst="rect">
            <a:avLst/>
          </a:prstGeom>
        </p:spPr>
        <p:txBody>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pPr algn="l"/>
            <a:r>
              <a:rPr lang="en-US" altLang="zh-CN" sz="2000" dirty="0">
                <a:solidFill>
                  <a:schemeClr val="bg1"/>
                </a:solidFill>
                <a:latin typeface="Avenir Next" panose="020B0503020202020204" pitchFamily="34" charset="0"/>
              </a:rPr>
              <a:t>OUTLINE</a:t>
            </a:r>
            <a:endParaRPr lang="zh-CN" altLang="en-US" sz="2000" dirty="0">
              <a:solidFill>
                <a:schemeClr val="bg1"/>
              </a:solidFill>
              <a:latin typeface="Avenir Next" panose="020B0503020202020204" pitchFamily="34" charset="0"/>
            </a:endParaRPr>
          </a:p>
        </p:txBody>
      </p:sp>
      <p:sp>
        <p:nvSpPr>
          <p:cNvPr id="3" name="标题 2">
            <a:extLst>
              <a:ext uri="{FF2B5EF4-FFF2-40B4-BE49-F238E27FC236}">
                <a16:creationId xmlns:a16="http://schemas.microsoft.com/office/drawing/2014/main" id="{76164F5F-8DC8-4A33-0EFE-26C8EFF715F7}"/>
              </a:ext>
            </a:extLst>
          </p:cNvPr>
          <p:cNvSpPr txBox="1">
            <a:spLocks/>
          </p:cNvSpPr>
          <p:nvPr/>
        </p:nvSpPr>
        <p:spPr>
          <a:xfrm>
            <a:off x="911424" y="1484784"/>
            <a:ext cx="7848872" cy="567843"/>
          </a:xfrm>
          <a:prstGeom prst="rect">
            <a:avLst/>
          </a:prstGeom>
        </p:spPr>
        <p:txBody>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pPr marL="342900" indent="-342900" algn="l">
              <a:buFont typeface="Police système Courant"/>
              <a:buChar char="▶"/>
            </a:pPr>
            <a:r>
              <a:rPr lang="en-US" altLang="zh-CN" sz="2000" dirty="0">
                <a:solidFill>
                  <a:schemeClr val="bg1">
                    <a:lumMod val="85000"/>
                  </a:schemeClr>
                </a:solidFill>
                <a:latin typeface="Avenir Next" panose="020B0503020202020204" pitchFamily="34" charset="0"/>
              </a:rPr>
              <a:t>WEST EXPERIMENT &amp; SOLEDGE3X-EIRENE SET-UP</a:t>
            </a:r>
          </a:p>
          <a:p>
            <a:pPr marL="342900" indent="-342900" algn="l">
              <a:buFont typeface="Police système Courant"/>
              <a:buChar char="▶"/>
            </a:pPr>
            <a:endParaRPr lang="en-US" altLang="zh-CN" sz="2000" dirty="0">
              <a:solidFill>
                <a:schemeClr val="bg1">
                  <a:lumMod val="85000"/>
                </a:schemeClr>
              </a:solidFill>
              <a:latin typeface="Avenir Next" panose="020B0503020202020204" pitchFamily="34" charset="0"/>
            </a:endParaRPr>
          </a:p>
          <a:p>
            <a:pPr marL="342900" indent="-342900" algn="l">
              <a:buFont typeface="Police système Courant"/>
              <a:buChar char="▶"/>
            </a:pPr>
            <a:r>
              <a:rPr lang="en-US" sz="2000" dirty="0">
                <a:latin typeface="Avenir Next" panose="020B0503020202020204" pitchFamily="34" charset="0"/>
                <a:ea typeface="Abadi MT Condensed Light" charset="0"/>
                <a:cs typeface="Abadi MT Condensed Light" charset="0"/>
              </a:rPr>
              <a:t>TRANSITION FROM ATTACHED TO XPR: EXPE VS SIMU</a:t>
            </a:r>
          </a:p>
          <a:p>
            <a:pPr algn="l"/>
            <a:endParaRPr lang="en-US" altLang="zh-CN" sz="2000" dirty="0">
              <a:solidFill>
                <a:schemeClr val="bg1">
                  <a:lumMod val="85000"/>
                </a:schemeClr>
              </a:solidFill>
              <a:latin typeface="Avenir Next" panose="020B0503020202020204" pitchFamily="34" charset="0"/>
            </a:endParaRPr>
          </a:p>
          <a:p>
            <a:pPr marL="342900" indent="-342900" algn="l">
              <a:buFont typeface="Police système Courant"/>
              <a:buChar char="▶"/>
            </a:pPr>
            <a:r>
              <a:rPr lang="en-US" altLang="zh-CN" sz="2000" dirty="0">
                <a:solidFill>
                  <a:schemeClr val="bg1">
                    <a:lumMod val="85000"/>
                  </a:schemeClr>
                </a:solidFill>
                <a:latin typeface="Avenir Next" panose="020B0503020202020204" pitchFamily="34" charset="0"/>
              </a:rPr>
              <a:t>NUMERICAL INSIGHTS ON XPR DEVELOPMENT</a:t>
            </a:r>
          </a:p>
          <a:p>
            <a:pPr marL="342900" indent="-342900" algn="l">
              <a:buFont typeface="Police système Courant"/>
              <a:buChar char="▶"/>
            </a:pPr>
            <a:endParaRPr lang="en-US" altLang="zh-CN" sz="2000" dirty="0">
              <a:solidFill>
                <a:schemeClr val="bg1">
                  <a:lumMod val="85000"/>
                </a:schemeClr>
              </a:solidFill>
              <a:latin typeface="Avenir Next" panose="020B0503020202020204" pitchFamily="34" charset="0"/>
            </a:endParaRPr>
          </a:p>
          <a:p>
            <a:pPr marL="342900" indent="-342900" algn="l">
              <a:buFont typeface="Police système Courant"/>
              <a:buChar char="▶"/>
            </a:pPr>
            <a:r>
              <a:rPr lang="en-US" altLang="zh-CN" sz="2000" dirty="0">
                <a:solidFill>
                  <a:schemeClr val="bg1">
                    <a:lumMod val="85000"/>
                  </a:schemeClr>
                </a:solidFill>
                <a:latin typeface="Avenir Next" panose="020B0503020202020204" pitchFamily="34" charset="0"/>
              </a:rPr>
              <a:t>CONCLUDING REMARKS AND PERSPECTIVES</a:t>
            </a:r>
            <a:endParaRPr lang="zh-CN" altLang="en-US" sz="2000" dirty="0">
              <a:solidFill>
                <a:schemeClr val="bg1">
                  <a:lumMod val="85000"/>
                </a:schemeClr>
              </a:solidFill>
              <a:latin typeface="Avenir Next" panose="020B0503020202020204" pitchFamily="34" charset="0"/>
            </a:endParaRPr>
          </a:p>
          <a:p>
            <a:pPr marL="342900" indent="-342900" algn="l">
              <a:buFont typeface="Police système Courant"/>
              <a:buChar char="▶"/>
            </a:pPr>
            <a:endParaRPr lang="zh-CN" altLang="en-US" sz="2000" dirty="0">
              <a:latin typeface="Avenir Next" panose="020B0503020202020204" pitchFamily="34" charset="0"/>
            </a:endParaRPr>
          </a:p>
          <a:p>
            <a:pPr algn="l"/>
            <a:endParaRPr lang="en-US" sz="2000" dirty="0">
              <a:latin typeface="Avenir Next" panose="020B0503020202020204" pitchFamily="34" charset="0"/>
              <a:ea typeface="Abadi MT Condensed Light" charset="0"/>
              <a:cs typeface="Abadi MT Condensed Light" charset="0"/>
            </a:endParaRPr>
          </a:p>
          <a:p>
            <a:pPr algn="l"/>
            <a:endParaRPr lang="zh-CN" altLang="en-US" sz="2000" dirty="0">
              <a:latin typeface="Avenir Next" panose="020B0503020202020204" pitchFamily="34" charset="0"/>
            </a:endParaRPr>
          </a:p>
        </p:txBody>
      </p:sp>
    </p:spTree>
    <p:extLst>
      <p:ext uri="{BB962C8B-B14F-4D97-AF65-F5344CB8AC3E}">
        <p14:creationId xmlns:p14="http://schemas.microsoft.com/office/powerpoint/2010/main" val="1580308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BAB5733-85FB-7809-3020-48411285CA22}"/>
              </a:ext>
            </a:extLst>
          </p:cNvPr>
          <p:cNvSpPr txBox="1"/>
          <p:nvPr/>
        </p:nvSpPr>
        <p:spPr>
          <a:xfrm>
            <a:off x="629381" y="681878"/>
            <a:ext cx="6108700" cy="276999"/>
          </a:xfrm>
          <a:prstGeom prst="rect">
            <a:avLst/>
          </a:prstGeom>
          <a:noFill/>
        </p:spPr>
        <p:txBody>
          <a:bodyPr wrap="square">
            <a:spAutoFit/>
          </a:bodyPr>
          <a:lstStyle/>
          <a:p>
            <a:r>
              <a:rPr lang="fr-FR" sz="1200" i="1" dirty="0">
                <a:latin typeface="Aptos" panose="020B0004020202020204" pitchFamily="34" charset="0"/>
              </a:rPr>
              <a:t>Evolution of </a:t>
            </a:r>
            <a:r>
              <a:rPr lang="fr-FR" sz="1200" i="1" dirty="0" err="1">
                <a:latin typeface="Aptos" panose="020B0004020202020204" pitchFamily="34" charset="0"/>
              </a:rPr>
              <a:t>parameters</a:t>
            </a:r>
            <a:r>
              <a:rPr lang="fr-FR" sz="1200" i="1" dirty="0">
                <a:latin typeface="Aptos" panose="020B0004020202020204" pitchFamily="34" charset="0"/>
              </a:rPr>
              <a:t> as a </a:t>
            </a:r>
            <a:r>
              <a:rPr lang="fr-FR" sz="1200" i="1" dirty="0" err="1">
                <a:latin typeface="Aptos" panose="020B0004020202020204" pitchFamily="34" charset="0"/>
              </a:rPr>
              <a:t>function</a:t>
            </a:r>
            <a:r>
              <a:rPr lang="fr-FR" sz="1200" i="1" dirty="0">
                <a:latin typeface="Aptos" panose="020B0004020202020204" pitchFamily="34" charset="0"/>
              </a:rPr>
              <a:t> of time in </a:t>
            </a:r>
            <a:r>
              <a:rPr lang="fr-FR" sz="1200" i="1" dirty="0" err="1">
                <a:latin typeface="Aptos" panose="020B0004020202020204" pitchFamily="34" charset="0"/>
              </a:rPr>
              <a:t>experiment</a:t>
            </a:r>
            <a:r>
              <a:rPr lang="fr-FR" sz="1200" i="1" dirty="0">
                <a:latin typeface="Aptos" panose="020B0004020202020204" pitchFamily="34" charset="0"/>
              </a:rPr>
              <a:t> and simulation</a:t>
            </a:r>
          </a:p>
        </p:txBody>
      </p:sp>
      <p:sp>
        <p:nvSpPr>
          <p:cNvPr id="10" name="ZoneTexte 9">
            <a:extLst>
              <a:ext uri="{FF2B5EF4-FFF2-40B4-BE49-F238E27FC236}">
                <a16:creationId xmlns:a16="http://schemas.microsoft.com/office/drawing/2014/main" id="{B7818D1B-77B6-F75A-C237-39B1A5B39B35}"/>
              </a:ext>
            </a:extLst>
          </p:cNvPr>
          <p:cNvSpPr txBox="1"/>
          <p:nvPr/>
        </p:nvSpPr>
        <p:spPr>
          <a:xfrm>
            <a:off x="6583158" y="1161689"/>
            <a:ext cx="5544616" cy="3600986"/>
          </a:xfrm>
          <a:prstGeom prst="rect">
            <a:avLst/>
          </a:prstGeom>
          <a:noFill/>
          <a:ln>
            <a:solidFill>
              <a:schemeClr val="tx1"/>
            </a:solidFill>
          </a:ln>
        </p:spPr>
        <p:txBody>
          <a:bodyPr wrap="square">
            <a:spAutoFit/>
          </a:bodyPr>
          <a:lstStyle/>
          <a:p>
            <a:pPr>
              <a:buClr>
                <a:srgbClr val="0070C0"/>
              </a:buClr>
            </a:pPr>
            <a:endParaRPr lang="en-US" altLang="zh-CN" sz="1600" dirty="0">
              <a:latin typeface="Aptos" panose="020B0004020202020204" pitchFamily="34" charset="0"/>
            </a:endParaRPr>
          </a:p>
          <a:p>
            <a:pPr marL="285750" indent="-285750">
              <a:buClr>
                <a:srgbClr val="0070C0"/>
              </a:buClr>
              <a:buFont typeface="Wingdings" pitchFamily="2" charset="2"/>
              <a:buChar char="q"/>
            </a:pPr>
            <a:r>
              <a:rPr lang="fr-FR" sz="1600" dirty="0" err="1">
                <a:solidFill>
                  <a:srgbClr val="4C7EBE"/>
                </a:solidFill>
                <a:latin typeface="Aptos" panose="020B0004020202020204" pitchFamily="34" charset="0"/>
              </a:rPr>
              <a:t>Overall</a:t>
            </a:r>
            <a:r>
              <a:rPr lang="fr-FR" sz="1600" dirty="0">
                <a:solidFill>
                  <a:srgbClr val="4C7EBE"/>
                </a:solidFill>
                <a:latin typeface="Aptos" panose="020B0004020202020204" pitchFamily="34" charset="0"/>
              </a:rPr>
              <a:t> agreement </a:t>
            </a:r>
            <a:r>
              <a:rPr lang="fr-FR" sz="1600" dirty="0" err="1">
                <a:latin typeface="Aptos" panose="020B0004020202020204" pitchFamily="34" charset="0"/>
              </a:rPr>
              <a:t>between</a:t>
            </a:r>
            <a:r>
              <a:rPr lang="fr-FR" sz="1600" dirty="0">
                <a:latin typeface="Aptos" panose="020B0004020202020204" pitchFamily="34" charset="0"/>
              </a:rPr>
              <a:t> the </a:t>
            </a:r>
            <a:r>
              <a:rPr lang="fr-FR" sz="1600" dirty="0" err="1">
                <a:latin typeface="Aptos" panose="020B0004020202020204" pitchFamily="34" charset="0"/>
              </a:rPr>
              <a:t>two</a:t>
            </a:r>
            <a:r>
              <a:rPr lang="fr-FR" sz="1600" dirty="0">
                <a:latin typeface="Aptos" panose="020B0004020202020204" pitchFamily="34" charset="0"/>
              </a:rPr>
              <a:t> </a:t>
            </a:r>
            <a:r>
              <a:rPr lang="fr-FR" sz="1600" dirty="0" err="1">
                <a:latin typeface="Aptos" panose="020B0004020202020204" pitchFamily="34" charset="0"/>
              </a:rPr>
              <a:t>dynamics</a:t>
            </a:r>
            <a:r>
              <a:rPr lang="fr-FR" sz="1600" dirty="0">
                <a:latin typeface="Aptos" panose="020B0004020202020204" pitchFamily="34" charset="0"/>
              </a:rPr>
              <a:t> </a:t>
            </a:r>
            <a:r>
              <a:rPr lang="fr-FR" sz="1600" dirty="0" err="1">
                <a:latin typeface="Aptos" panose="020B0004020202020204" pitchFamily="34" charset="0"/>
              </a:rPr>
              <a:t>despite</a:t>
            </a:r>
            <a:r>
              <a:rPr lang="fr-FR" sz="1600" dirty="0">
                <a:latin typeface="Aptos" panose="020B0004020202020204" pitchFamily="34" charset="0"/>
              </a:rPr>
              <a:t> a global time </a:t>
            </a:r>
            <a:r>
              <a:rPr lang="fr-FR" sz="1600" dirty="0" err="1">
                <a:latin typeface="Aptos" panose="020B0004020202020204" pitchFamily="34" charset="0"/>
              </a:rPr>
              <a:t>scale</a:t>
            </a:r>
            <a:r>
              <a:rPr lang="fr-FR" sz="1600" dirty="0">
                <a:latin typeface="Aptos" panose="020B0004020202020204" pitchFamily="34" charset="0"/>
              </a:rPr>
              <a:t> </a:t>
            </a:r>
            <a:r>
              <a:rPr lang="fr-FR" sz="1600" dirty="0" err="1">
                <a:latin typeface="Aptos" panose="020B0004020202020204" pitchFamily="34" charset="0"/>
              </a:rPr>
              <a:t>reduction</a:t>
            </a:r>
            <a:r>
              <a:rPr lang="fr-FR" sz="1600" dirty="0">
                <a:latin typeface="Aptos" panose="020B0004020202020204" pitchFamily="34" charset="0"/>
              </a:rPr>
              <a:t> in simu : </a:t>
            </a:r>
          </a:p>
          <a:p>
            <a:pPr marL="742950" lvl="1" indent="-285750">
              <a:buClr>
                <a:srgbClr val="0070C0"/>
              </a:buClr>
              <a:buFont typeface="Arial" panose="020B0604020202020204" pitchFamily="34" charset="0"/>
              <a:buChar char="•"/>
            </a:pPr>
            <a:r>
              <a:rPr lang="fr-FR" sz="1600" dirty="0" err="1">
                <a:solidFill>
                  <a:srgbClr val="0070C0"/>
                </a:solidFill>
                <a:latin typeface="Aptos" panose="020B0004020202020204" pitchFamily="34" charset="0"/>
              </a:rPr>
              <a:t>Continuous</a:t>
            </a:r>
            <a:r>
              <a:rPr lang="fr-FR" sz="1600" dirty="0">
                <a:solidFill>
                  <a:srgbClr val="0070C0"/>
                </a:solidFill>
                <a:latin typeface="Aptos" panose="020B0004020202020204" pitchFamily="34" charset="0"/>
              </a:rPr>
              <a:t> </a:t>
            </a:r>
            <a:r>
              <a:rPr lang="fr-FR" sz="1600" dirty="0" err="1">
                <a:solidFill>
                  <a:srgbClr val="0070C0"/>
                </a:solidFill>
                <a:latin typeface="Aptos" panose="020B0004020202020204" pitchFamily="34" charset="0"/>
              </a:rPr>
              <a:t>cooling</a:t>
            </a:r>
            <a:r>
              <a:rPr lang="fr-FR" sz="1600" dirty="0">
                <a:solidFill>
                  <a:srgbClr val="0070C0"/>
                </a:solidFill>
                <a:latin typeface="Aptos" panose="020B0004020202020204" pitchFamily="34" charset="0"/>
              </a:rPr>
              <a:t> of</a:t>
            </a:r>
            <a:r>
              <a:rPr lang="fr-FR" sz="1600" dirty="0">
                <a:latin typeface="Aptos" panose="020B0004020202020204" pitchFamily="34" charset="0"/>
              </a:rPr>
              <a:t> the </a:t>
            </a:r>
            <a:r>
              <a:rPr lang="fr-FR" sz="1600" dirty="0" err="1">
                <a:latin typeface="Aptos" panose="020B0004020202020204" pitchFamily="34" charset="0"/>
              </a:rPr>
              <a:t>inner</a:t>
            </a:r>
            <a:r>
              <a:rPr lang="fr-FR" sz="1600" dirty="0">
                <a:latin typeface="Aptos" panose="020B0004020202020204" pitchFamily="34" charset="0"/>
              </a:rPr>
              <a:t> </a:t>
            </a:r>
            <a:r>
              <a:rPr lang="fr-FR" sz="1600" dirty="0" err="1">
                <a:latin typeface="Aptos" panose="020B0004020202020204" pitchFamily="34" charset="0"/>
              </a:rPr>
              <a:t>target</a:t>
            </a:r>
            <a:r>
              <a:rPr lang="fr-FR" sz="1600" dirty="0">
                <a:solidFill>
                  <a:srgbClr val="0070C0"/>
                </a:solidFill>
                <a:latin typeface="Aptos" panose="020B0004020202020204" pitchFamily="34" charset="0"/>
              </a:rPr>
              <a:t> </a:t>
            </a:r>
            <a:r>
              <a:rPr lang="fr-FR" sz="1600" dirty="0">
                <a:latin typeface="Aptos" panose="020B0004020202020204" pitchFamily="34" charset="0"/>
              </a:rPr>
              <a:t>down to 5eV</a:t>
            </a:r>
          </a:p>
          <a:p>
            <a:pPr marL="742950" lvl="1" indent="-285750">
              <a:buClr>
                <a:srgbClr val="0070C0"/>
              </a:buClr>
              <a:buFont typeface="Arial" panose="020B0604020202020204" pitchFamily="34" charset="0"/>
              <a:buChar char="•"/>
            </a:pPr>
            <a:r>
              <a:rPr lang="fr-FR" sz="1600" dirty="0">
                <a:latin typeface="Aptos" panose="020B0004020202020204" pitchFamily="34" charset="0"/>
              </a:rPr>
              <a:t> </a:t>
            </a:r>
            <a:r>
              <a:rPr lang="fr-FR" sz="1600" dirty="0">
                <a:solidFill>
                  <a:schemeClr val="accent1"/>
                </a:solidFill>
                <a:latin typeface="Aptos" panose="020B0004020202020204" pitchFamily="34" charset="0"/>
              </a:rPr>
              <a:t>A</a:t>
            </a:r>
            <a:r>
              <a:rPr lang="fr-FR" sz="1600" dirty="0">
                <a:latin typeface="Aptos" panose="020B0004020202020204" pitchFamily="34" charset="0"/>
              </a:rPr>
              <a:t> </a:t>
            </a:r>
            <a:r>
              <a:rPr lang="fr-FR" sz="1600" dirty="0" err="1">
                <a:solidFill>
                  <a:srgbClr val="0070C0"/>
                </a:solidFill>
                <a:latin typeface="Aptos" panose="020B0004020202020204" pitchFamily="34" charset="0"/>
              </a:rPr>
              <a:t>sharp</a:t>
            </a:r>
            <a:r>
              <a:rPr lang="fr-FR" sz="1600" dirty="0">
                <a:solidFill>
                  <a:srgbClr val="0070C0"/>
                </a:solidFill>
                <a:latin typeface="Aptos" panose="020B0004020202020204" pitchFamily="34" charset="0"/>
              </a:rPr>
              <a:t> and </a:t>
            </a:r>
            <a:r>
              <a:rPr lang="fr-FR" sz="1600" dirty="0" err="1">
                <a:solidFill>
                  <a:srgbClr val="0070C0"/>
                </a:solidFill>
                <a:latin typeface="Aptos" panose="020B0004020202020204" pitchFamily="34" charset="0"/>
              </a:rPr>
              <a:t>rapid</a:t>
            </a:r>
            <a:r>
              <a:rPr lang="fr-FR" sz="1600" dirty="0">
                <a:solidFill>
                  <a:srgbClr val="0070C0"/>
                </a:solidFill>
                <a:latin typeface="Aptos" panose="020B0004020202020204" pitchFamily="34" charset="0"/>
              </a:rPr>
              <a:t> (&lt;10ms) transition</a:t>
            </a:r>
            <a:r>
              <a:rPr lang="fr-FR" sz="1600" dirty="0">
                <a:solidFill>
                  <a:srgbClr val="4C7EBE"/>
                </a:solidFill>
                <a:latin typeface="Aptos" panose="020B0004020202020204" pitchFamily="34" charset="0"/>
              </a:rPr>
              <a:t> </a:t>
            </a:r>
            <a:r>
              <a:rPr lang="fr-FR" sz="1200" dirty="0">
                <a:latin typeface="Aptos" panose="020B0004020202020204" pitchFamily="34" charset="0"/>
              </a:rPr>
              <a:t>[</a:t>
            </a:r>
            <a:r>
              <a:rPr lang="fr-FR" sz="1200" dirty="0" err="1">
                <a:latin typeface="Aptos" panose="020B0004020202020204" pitchFamily="34" charset="0"/>
              </a:rPr>
              <a:t>around</a:t>
            </a:r>
            <a:r>
              <a:rPr lang="fr-FR" sz="1200" dirty="0">
                <a:latin typeface="Aptos" panose="020B0004020202020204" pitchFamily="34" charset="0"/>
              </a:rPr>
              <a:t> t∼11s (</a:t>
            </a:r>
            <a:r>
              <a:rPr lang="fr-FR" sz="1200" dirty="0" err="1">
                <a:latin typeface="Aptos" panose="020B0004020202020204" pitchFamily="34" charset="0"/>
              </a:rPr>
              <a:t>expe</a:t>
            </a:r>
            <a:r>
              <a:rPr lang="fr-FR" sz="1200" dirty="0">
                <a:latin typeface="Aptos" panose="020B0004020202020204" pitchFamily="34" charset="0"/>
              </a:rPr>
              <a:t>) and </a:t>
            </a:r>
            <a:r>
              <a:rPr lang="fr-FR" sz="1200" dirty="0" err="1">
                <a:latin typeface="Aptos" panose="020B0004020202020204" pitchFamily="34" charset="0"/>
              </a:rPr>
              <a:t>t</a:t>
            </a:r>
            <a:r>
              <a:rPr lang="fr-FR" sz="1200" dirty="0">
                <a:latin typeface="Aptos" panose="020B0004020202020204" pitchFamily="34" charset="0"/>
              </a:rPr>
              <a:t> ∼ 0.6 (simu)]</a:t>
            </a:r>
            <a:endParaRPr lang="fr-FR" sz="1600" dirty="0">
              <a:latin typeface="Aptos" panose="020B0004020202020204" pitchFamily="34" charset="0"/>
            </a:endParaRPr>
          </a:p>
          <a:p>
            <a:pPr>
              <a:buClr>
                <a:srgbClr val="0070C0"/>
              </a:buClr>
            </a:pPr>
            <a:endParaRPr lang="fr-FR" sz="1600" dirty="0">
              <a:latin typeface="Aptos" panose="020B0004020202020204" pitchFamily="34" charset="0"/>
            </a:endParaRPr>
          </a:p>
          <a:p>
            <a:pPr>
              <a:buClr>
                <a:srgbClr val="0070C0"/>
              </a:buClr>
            </a:pPr>
            <a:endParaRPr lang="fr-FR" sz="1600" dirty="0">
              <a:latin typeface="Aptos" panose="020B0004020202020204" pitchFamily="34" charset="0"/>
            </a:endParaRPr>
          </a:p>
          <a:p>
            <a:pPr marL="285750" indent="-285750">
              <a:buClr>
                <a:srgbClr val="0070C0"/>
              </a:buClr>
              <a:buFont typeface="Wingdings" pitchFamily="2" charset="2"/>
              <a:buChar char="q"/>
            </a:pPr>
            <a:r>
              <a:rPr lang="fr-FR" sz="1600" dirty="0">
                <a:latin typeface="Aptos" panose="020B0004020202020204" pitchFamily="34" charset="0"/>
              </a:rPr>
              <a:t>XPR transition markers :</a:t>
            </a:r>
          </a:p>
          <a:p>
            <a:pPr marL="742950" lvl="1" indent="-285750">
              <a:buClr>
                <a:srgbClr val="0070C0"/>
              </a:buClr>
              <a:buFont typeface="Arial" panose="020B0604020202020204" pitchFamily="34" charset="0"/>
              <a:buChar char="•"/>
            </a:pPr>
            <a:r>
              <a:rPr lang="fr-FR" sz="1600" dirty="0">
                <a:latin typeface="Aptos" panose="020B0004020202020204" pitchFamily="34" charset="0"/>
              </a:rPr>
              <a:t>Initial </a:t>
            </a:r>
            <a:r>
              <a:rPr lang="fr-FR" sz="1600" dirty="0" err="1">
                <a:latin typeface="Aptos" panose="020B0004020202020204" pitchFamily="34" charset="0"/>
              </a:rPr>
              <a:t>rise</a:t>
            </a:r>
            <a:r>
              <a:rPr lang="fr-FR" sz="1600" dirty="0">
                <a:latin typeface="Aptos" panose="020B0004020202020204" pitchFamily="34" charset="0"/>
              </a:rPr>
              <a:t> of </a:t>
            </a:r>
            <a:r>
              <a:rPr lang="en-US" altLang="zh-CN" sz="1600" dirty="0" err="1">
                <a:solidFill>
                  <a:srgbClr val="0070C0"/>
                </a:solidFill>
                <a:latin typeface="Aptos" panose="020B0004020202020204" pitchFamily="34" charset="0"/>
              </a:rPr>
              <a:t>n</a:t>
            </a:r>
            <a:r>
              <a:rPr lang="en-US" altLang="zh-CN" sz="1600" baseline="-25000" dirty="0" err="1">
                <a:solidFill>
                  <a:srgbClr val="0070C0"/>
                </a:solidFill>
                <a:latin typeface="Aptos" panose="020B0004020202020204" pitchFamily="34" charset="0"/>
              </a:rPr>
              <a:t>e,int,X</a:t>
            </a:r>
            <a:r>
              <a:rPr lang="fr-FR" sz="1600" dirty="0">
                <a:latin typeface="Aptos" panose="020B0004020202020204" pitchFamily="34" charset="0"/>
              </a:rPr>
              <a:t> </a:t>
            </a:r>
            <a:r>
              <a:rPr lang="fr-FR" sz="1600" dirty="0" err="1">
                <a:latin typeface="Aptos" panose="020B0004020202020204" pitchFamily="34" charset="0"/>
              </a:rPr>
              <a:t>followed</a:t>
            </a:r>
            <a:r>
              <a:rPr lang="fr-FR" sz="1600" dirty="0">
                <a:latin typeface="Aptos" panose="020B0004020202020204" pitchFamily="34" charset="0"/>
              </a:rPr>
              <a:t> by a </a:t>
            </a:r>
            <a:r>
              <a:rPr lang="fr-FR" sz="1600" dirty="0" err="1">
                <a:latin typeface="Aptos" panose="020B0004020202020204" pitchFamily="34" charset="0"/>
              </a:rPr>
              <a:t>rapid</a:t>
            </a:r>
            <a:r>
              <a:rPr lang="fr-FR" sz="1600" dirty="0">
                <a:latin typeface="Aptos" panose="020B0004020202020204" pitchFamily="34" charset="0"/>
              </a:rPr>
              <a:t> drop</a:t>
            </a:r>
          </a:p>
          <a:p>
            <a:pPr marL="742950" lvl="1" indent="-285750">
              <a:buClr>
                <a:srgbClr val="0070C0"/>
              </a:buClr>
              <a:buFont typeface="Arial" panose="020B0604020202020204" pitchFamily="34" charset="0"/>
              <a:buChar char="•"/>
            </a:pPr>
            <a:r>
              <a:rPr lang="fr-FR" sz="1600" dirty="0">
                <a:latin typeface="Aptos" panose="020B0004020202020204" pitchFamily="34" charset="0"/>
              </a:rPr>
              <a:t>At </a:t>
            </a:r>
            <a:r>
              <a:rPr lang="fr-FR" sz="1600" dirty="0" err="1">
                <a:latin typeface="Aptos" panose="020B0004020202020204" pitchFamily="34" charset="0"/>
              </a:rPr>
              <a:t>outer</a:t>
            </a:r>
            <a:r>
              <a:rPr lang="fr-FR" sz="1600" dirty="0">
                <a:latin typeface="Aptos" panose="020B0004020202020204" pitchFamily="34" charset="0"/>
              </a:rPr>
              <a:t> </a:t>
            </a:r>
            <a:r>
              <a:rPr lang="fr-FR" sz="1600" dirty="0" err="1">
                <a:latin typeface="Aptos" panose="020B0004020202020204" pitchFamily="34" charset="0"/>
              </a:rPr>
              <a:t>target</a:t>
            </a:r>
            <a:r>
              <a:rPr lang="fr-FR" sz="1600" dirty="0">
                <a:latin typeface="Aptos" panose="020B0004020202020204" pitchFamily="34" charset="0"/>
              </a:rPr>
              <a:t> : </a:t>
            </a:r>
            <a:r>
              <a:rPr lang="fr-FR" sz="1600" dirty="0" err="1">
                <a:solidFill>
                  <a:srgbClr val="0070C0"/>
                </a:solidFill>
                <a:latin typeface="Aptos" panose="020B0004020202020204" pitchFamily="34" charset="0"/>
              </a:rPr>
              <a:t>temperature</a:t>
            </a:r>
            <a:r>
              <a:rPr lang="fr-FR" sz="1600" dirty="0">
                <a:solidFill>
                  <a:srgbClr val="0070C0"/>
                </a:solidFill>
                <a:latin typeface="Aptos" panose="020B0004020202020204" pitchFamily="34" charset="0"/>
              </a:rPr>
              <a:t> </a:t>
            </a:r>
            <a:r>
              <a:rPr lang="fr-FR" sz="1600" dirty="0" err="1">
                <a:solidFill>
                  <a:srgbClr val="0070C0"/>
                </a:solidFill>
                <a:latin typeface="Aptos" panose="020B0004020202020204" pitchFamily="34" charset="0"/>
              </a:rPr>
              <a:t>cliff</a:t>
            </a:r>
            <a:r>
              <a:rPr lang="fr-FR" sz="1600" dirty="0">
                <a:solidFill>
                  <a:srgbClr val="0070C0"/>
                </a:solidFill>
                <a:latin typeface="Aptos" panose="020B0004020202020204" pitchFamily="34" charset="0"/>
              </a:rPr>
              <a:t> + a </a:t>
            </a:r>
            <a:r>
              <a:rPr lang="fr-FR" sz="1600" dirty="0" err="1">
                <a:solidFill>
                  <a:srgbClr val="0070C0"/>
                </a:solidFill>
                <a:latin typeface="Aptos" panose="020B0004020202020204" pitchFamily="34" charset="0"/>
              </a:rPr>
              <a:t>sharp</a:t>
            </a:r>
            <a:r>
              <a:rPr lang="fr-FR" sz="1600" dirty="0">
                <a:solidFill>
                  <a:srgbClr val="0070C0"/>
                </a:solidFill>
                <a:latin typeface="Aptos" panose="020B0004020202020204" pitchFamily="34" charset="0"/>
              </a:rPr>
              <a:t> </a:t>
            </a:r>
            <a:r>
              <a:rPr lang="fr-FR" sz="1600" dirty="0" err="1">
                <a:solidFill>
                  <a:srgbClr val="0070C0"/>
                </a:solidFill>
                <a:latin typeface="Aptos" panose="020B0004020202020204" pitchFamily="34" charset="0"/>
              </a:rPr>
              <a:t>increase</a:t>
            </a:r>
            <a:r>
              <a:rPr lang="fr-FR" sz="1600" dirty="0">
                <a:solidFill>
                  <a:srgbClr val="0070C0"/>
                </a:solidFill>
                <a:latin typeface="Aptos" panose="020B0004020202020204" pitchFamily="34" charset="0"/>
              </a:rPr>
              <a:t> of </a:t>
            </a:r>
            <a:r>
              <a:rPr lang="fr-FR" sz="1600" dirty="0" err="1">
                <a:solidFill>
                  <a:srgbClr val="0070C0"/>
                </a:solidFill>
                <a:latin typeface="Aptos" panose="020B0004020202020204" pitchFamily="34" charset="0"/>
              </a:rPr>
              <a:t>particle</a:t>
            </a:r>
            <a:r>
              <a:rPr lang="fr-FR" sz="1600" dirty="0">
                <a:solidFill>
                  <a:srgbClr val="0070C0"/>
                </a:solidFill>
                <a:latin typeface="Aptos" panose="020B0004020202020204" pitchFamily="34" charset="0"/>
              </a:rPr>
              <a:t> flux</a:t>
            </a:r>
          </a:p>
          <a:p>
            <a:pPr marL="742950" lvl="1" indent="-285750">
              <a:buClr>
                <a:srgbClr val="0070C0"/>
              </a:buClr>
              <a:buFont typeface="Arial" panose="020B0604020202020204" pitchFamily="34" charset="0"/>
              <a:buChar char="•"/>
            </a:pPr>
            <a:r>
              <a:rPr lang="fr-FR" sz="1600" dirty="0">
                <a:solidFill>
                  <a:srgbClr val="4C7EBE"/>
                </a:solidFill>
                <a:latin typeface="Aptos" panose="020B0004020202020204" pitchFamily="34" charset="0"/>
              </a:rPr>
              <a:t> </a:t>
            </a:r>
            <a:r>
              <a:rPr lang="fr-FR" sz="1600" dirty="0">
                <a:solidFill>
                  <a:srgbClr val="0070C0"/>
                </a:solidFill>
                <a:latin typeface="Aptos" panose="020B0004020202020204" pitchFamily="34" charset="0"/>
              </a:rPr>
              <a:t>∼ X 2 </a:t>
            </a:r>
            <a:r>
              <a:rPr lang="fr-FR" sz="1600" dirty="0" err="1">
                <a:solidFill>
                  <a:srgbClr val="0070C0"/>
                </a:solidFill>
                <a:latin typeface="Aptos" panose="020B0004020202020204" pitchFamily="34" charset="0"/>
              </a:rPr>
              <a:t>divertor</a:t>
            </a:r>
            <a:r>
              <a:rPr lang="fr-FR" sz="1600" dirty="0">
                <a:solidFill>
                  <a:srgbClr val="0070C0"/>
                </a:solidFill>
                <a:latin typeface="Aptos" panose="020B0004020202020204" pitchFamily="34" charset="0"/>
              </a:rPr>
              <a:t> radiation </a:t>
            </a:r>
            <a:r>
              <a:rPr lang="fr-FR" sz="1200" dirty="0">
                <a:latin typeface="Aptos" panose="020B0004020202020204" pitchFamily="34" charset="0"/>
              </a:rPr>
              <a:t>(∼ 80% of the input power </a:t>
            </a:r>
            <a:r>
              <a:rPr lang="fr-FR" sz="1200" dirty="0" err="1">
                <a:latin typeface="Aptos" panose="020B0004020202020204" pitchFamily="34" charset="0"/>
              </a:rPr>
              <a:t>radiated</a:t>
            </a:r>
            <a:r>
              <a:rPr lang="fr-FR" sz="1200" dirty="0">
                <a:latin typeface="Aptos" panose="020B0004020202020204" pitchFamily="34" charset="0"/>
              </a:rPr>
              <a:t>)</a:t>
            </a:r>
          </a:p>
          <a:p>
            <a:pPr marL="742950" lvl="1" indent="-285750">
              <a:buClr>
                <a:srgbClr val="0070C0"/>
              </a:buClr>
              <a:buFont typeface="Arial" panose="020B0604020202020204" pitchFamily="34" charset="0"/>
              <a:buChar char="•"/>
            </a:pPr>
            <a:endParaRPr lang="fr-FR" sz="1200" dirty="0">
              <a:latin typeface="Aptos" panose="020B0004020202020204" pitchFamily="34" charset="0"/>
            </a:endParaRPr>
          </a:p>
          <a:p>
            <a:pPr marL="742950" lvl="1" indent="-285750">
              <a:buClr>
                <a:srgbClr val="0070C0"/>
              </a:buClr>
              <a:buFont typeface="Arial" panose="020B0604020202020204" pitchFamily="34" charset="0"/>
              <a:buChar char="•"/>
            </a:pPr>
            <a:endParaRPr lang="fr-FR" sz="1200" dirty="0">
              <a:latin typeface="Aptos" panose="020B0004020202020204" pitchFamily="34" charset="0"/>
            </a:endParaRPr>
          </a:p>
        </p:txBody>
      </p:sp>
      <p:grpSp>
        <p:nvGrpSpPr>
          <p:cNvPr id="36" name="Groupe 35">
            <a:extLst>
              <a:ext uri="{FF2B5EF4-FFF2-40B4-BE49-F238E27FC236}">
                <a16:creationId xmlns:a16="http://schemas.microsoft.com/office/drawing/2014/main" id="{E01076FC-D0A5-FEBA-39C8-2FEE3EFB74BD}"/>
              </a:ext>
            </a:extLst>
          </p:cNvPr>
          <p:cNvGrpSpPr/>
          <p:nvPr/>
        </p:nvGrpSpPr>
        <p:grpSpPr>
          <a:xfrm>
            <a:off x="1055440" y="1067539"/>
            <a:ext cx="4251208" cy="5065077"/>
            <a:chOff x="623393" y="1043598"/>
            <a:chExt cx="4251208" cy="5065077"/>
          </a:xfrm>
        </p:grpSpPr>
        <p:pic>
          <p:nvPicPr>
            <p:cNvPr id="35" name="Image 34">
              <a:extLst>
                <a:ext uri="{FF2B5EF4-FFF2-40B4-BE49-F238E27FC236}">
                  <a16:creationId xmlns:a16="http://schemas.microsoft.com/office/drawing/2014/main" id="{3146F496-1173-AF6B-59D4-9067AB245868}"/>
                </a:ext>
              </a:extLst>
            </p:cNvPr>
            <p:cNvPicPr>
              <a:picLocks noChangeAspect="1"/>
            </p:cNvPicPr>
            <p:nvPr/>
          </p:nvPicPr>
          <p:blipFill>
            <a:blip r:embed="rId3"/>
            <a:stretch>
              <a:fillRect/>
            </a:stretch>
          </p:blipFill>
          <p:spPr>
            <a:xfrm>
              <a:off x="623393" y="1043598"/>
              <a:ext cx="4007754" cy="5065077"/>
            </a:xfrm>
            <a:prstGeom prst="rect">
              <a:avLst/>
            </a:prstGeom>
          </p:spPr>
        </p:pic>
        <p:grpSp>
          <p:nvGrpSpPr>
            <p:cNvPr id="19" name="Groupe 18">
              <a:extLst>
                <a:ext uri="{FF2B5EF4-FFF2-40B4-BE49-F238E27FC236}">
                  <a16:creationId xmlns:a16="http://schemas.microsoft.com/office/drawing/2014/main" id="{18DE38BC-9093-FBCF-1ED8-0C624E68F155}"/>
                </a:ext>
              </a:extLst>
            </p:cNvPr>
            <p:cNvGrpSpPr/>
            <p:nvPr/>
          </p:nvGrpSpPr>
          <p:grpSpPr>
            <a:xfrm>
              <a:off x="3071664" y="2445478"/>
              <a:ext cx="1802937" cy="3264953"/>
              <a:chOff x="1991544" y="2616856"/>
              <a:chExt cx="1802937" cy="2580661"/>
            </a:xfrm>
          </p:grpSpPr>
          <p:sp>
            <p:nvSpPr>
              <p:cNvPr id="3" name="Rectangle 2">
                <a:extLst>
                  <a:ext uri="{FF2B5EF4-FFF2-40B4-BE49-F238E27FC236}">
                    <a16:creationId xmlns:a16="http://schemas.microsoft.com/office/drawing/2014/main" id="{FC72717B-82BC-176F-0D0C-7B3FDACE30D5}"/>
                  </a:ext>
                </a:extLst>
              </p:cNvPr>
              <p:cNvSpPr/>
              <p:nvPr/>
            </p:nvSpPr>
            <p:spPr>
              <a:xfrm>
                <a:off x="1991544" y="2749245"/>
                <a:ext cx="360040" cy="2448272"/>
              </a:xfrm>
              <a:prstGeom prst="rect">
                <a:avLst/>
              </a:prstGeom>
              <a:noFill/>
              <a:ln>
                <a:solidFill>
                  <a:srgbClr val="66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BC2B1B2C-FC7D-0D12-B607-7DC5B60E9B86}"/>
                  </a:ext>
                </a:extLst>
              </p:cNvPr>
              <p:cNvSpPr txBox="1"/>
              <p:nvPr/>
            </p:nvSpPr>
            <p:spPr>
              <a:xfrm>
                <a:off x="2423593" y="2616856"/>
                <a:ext cx="1370888" cy="194616"/>
              </a:xfrm>
              <a:prstGeom prst="rect">
                <a:avLst/>
              </a:prstGeom>
              <a:noFill/>
            </p:spPr>
            <p:txBody>
              <a:bodyPr wrap="none" rtlCol="0">
                <a:spAutoFit/>
              </a:bodyPr>
              <a:lstStyle/>
              <a:p>
                <a:r>
                  <a:rPr lang="fr-FR" sz="1000" dirty="0">
                    <a:solidFill>
                      <a:srgbClr val="6600FF"/>
                    </a:solidFill>
                  </a:rPr>
                  <a:t>XPR transition markers</a:t>
                </a:r>
              </a:p>
            </p:txBody>
          </p:sp>
        </p:grpSp>
      </p:grpSp>
      <p:sp>
        <p:nvSpPr>
          <p:cNvPr id="8" name="ZoneTexte 7">
            <a:extLst>
              <a:ext uri="{FF2B5EF4-FFF2-40B4-BE49-F238E27FC236}">
                <a16:creationId xmlns:a16="http://schemas.microsoft.com/office/drawing/2014/main" id="{7AF90DFB-8DF4-A4E6-A3C3-1016180A44E4}"/>
              </a:ext>
            </a:extLst>
          </p:cNvPr>
          <p:cNvSpPr txBox="1"/>
          <p:nvPr/>
        </p:nvSpPr>
        <p:spPr>
          <a:xfrm>
            <a:off x="-24681" y="0"/>
            <a:ext cx="5904657" cy="400110"/>
          </a:xfrm>
          <a:prstGeom prst="rect">
            <a:avLst/>
          </a:prstGeom>
          <a:noFill/>
        </p:spPr>
        <p:txBody>
          <a:bodyPr wrap="square">
            <a:spAutoFit/>
          </a:bodyPr>
          <a:lstStyle/>
          <a:p>
            <a:r>
              <a:rPr lang="en-US" sz="2000" dirty="0">
                <a:solidFill>
                  <a:schemeClr val="bg1"/>
                </a:solidFill>
                <a:latin typeface="Avenir Next" panose="020B0503020202020204" pitchFamily="34" charset="0"/>
                <a:ea typeface="Abadi MT Condensed Light" charset="0"/>
                <a:cs typeface="Abadi MT Condensed Light" charset="0"/>
              </a:rPr>
              <a:t>TRANSITION FROM ATTACHED TO XPR</a:t>
            </a:r>
          </a:p>
        </p:txBody>
      </p:sp>
      <p:sp>
        <p:nvSpPr>
          <p:cNvPr id="23" name="ZoneTexte 22">
            <a:extLst>
              <a:ext uri="{FF2B5EF4-FFF2-40B4-BE49-F238E27FC236}">
                <a16:creationId xmlns:a16="http://schemas.microsoft.com/office/drawing/2014/main" id="{BEB0D035-EA5B-5162-BD09-19F3C410F924}"/>
              </a:ext>
            </a:extLst>
          </p:cNvPr>
          <p:cNvSpPr txBox="1"/>
          <p:nvPr/>
        </p:nvSpPr>
        <p:spPr>
          <a:xfrm>
            <a:off x="6672736" y="5386107"/>
            <a:ext cx="4172031" cy="461665"/>
          </a:xfrm>
          <a:prstGeom prst="rect">
            <a:avLst/>
          </a:prstGeom>
          <a:noFill/>
        </p:spPr>
        <p:txBody>
          <a:bodyPr wrap="square">
            <a:spAutoFit/>
          </a:bodyPr>
          <a:lstStyle/>
          <a:p>
            <a:r>
              <a:rPr lang="fr-FR" sz="1200" dirty="0">
                <a:latin typeface="Aptos" panose="020B0004020202020204" pitchFamily="34" charset="0"/>
              </a:rPr>
              <a:t>Global time </a:t>
            </a:r>
            <a:r>
              <a:rPr lang="fr-FR" sz="1200" dirty="0" err="1">
                <a:latin typeface="Aptos" panose="020B0004020202020204" pitchFamily="34" charset="0"/>
              </a:rPr>
              <a:t>scale</a:t>
            </a:r>
            <a:r>
              <a:rPr lang="fr-FR" sz="1200" dirty="0">
                <a:latin typeface="Aptos" panose="020B0004020202020204" pitchFamily="34" charset="0"/>
              </a:rPr>
              <a:t> </a:t>
            </a:r>
            <a:r>
              <a:rPr lang="fr-FR" sz="1200" dirty="0" err="1">
                <a:latin typeface="Aptos" panose="020B0004020202020204" pitchFamily="34" charset="0"/>
              </a:rPr>
              <a:t>reduction</a:t>
            </a:r>
            <a:r>
              <a:rPr lang="fr-FR" sz="1200" dirty="0">
                <a:latin typeface="Aptos" panose="020B0004020202020204" pitchFamily="34" charset="0"/>
              </a:rPr>
              <a:t> in simulation due to a </a:t>
            </a:r>
            <a:r>
              <a:rPr lang="fr-FR" sz="1200" dirty="0" err="1">
                <a:latin typeface="Aptos" panose="020B0004020202020204" pitchFamily="34" charset="0"/>
              </a:rPr>
              <a:t>faster</a:t>
            </a:r>
            <a:r>
              <a:rPr lang="fr-FR" sz="1200" dirty="0">
                <a:latin typeface="Aptos" panose="020B0004020202020204" pitchFamily="34" charset="0"/>
              </a:rPr>
              <a:t> </a:t>
            </a:r>
            <a:r>
              <a:rPr lang="fr-FR" sz="1200" dirty="0" err="1">
                <a:latin typeface="Aptos" panose="020B0004020202020204" pitchFamily="34" charset="0"/>
              </a:rPr>
              <a:t>ramp</a:t>
            </a:r>
            <a:r>
              <a:rPr lang="fr-FR" sz="1200" dirty="0">
                <a:latin typeface="Aptos" panose="020B0004020202020204" pitchFamily="34" charset="0"/>
              </a:rPr>
              <a:t>-up + </a:t>
            </a:r>
            <a:r>
              <a:rPr lang="fr-FR" sz="1200" dirty="0" err="1">
                <a:latin typeface="Aptos" panose="020B0004020202020204" pitchFamily="34" charset="0"/>
              </a:rPr>
              <a:t>quicker</a:t>
            </a:r>
            <a:r>
              <a:rPr lang="fr-FR" sz="1200" dirty="0">
                <a:latin typeface="Aptos" panose="020B0004020202020204" pitchFamily="34" charset="0"/>
              </a:rPr>
              <a:t> </a:t>
            </a:r>
            <a:r>
              <a:rPr lang="fr-FR" sz="1200" dirty="0" err="1">
                <a:latin typeface="Aptos" panose="020B0004020202020204" pitchFamily="34" charset="0"/>
              </a:rPr>
              <a:t>wall</a:t>
            </a:r>
            <a:r>
              <a:rPr lang="fr-FR" sz="1200" dirty="0">
                <a:latin typeface="Aptos" panose="020B0004020202020204" pitchFamily="34" charset="0"/>
              </a:rPr>
              <a:t> </a:t>
            </a:r>
            <a:r>
              <a:rPr lang="fr-FR" sz="1200" dirty="0" err="1">
                <a:latin typeface="Aptos" panose="020B0004020202020204" pitchFamily="34" charset="0"/>
              </a:rPr>
              <a:t>recycling</a:t>
            </a:r>
            <a:r>
              <a:rPr lang="fr-FR" sz="1200" dirty="0">
                <a:latin typeface="Aptos" panose="020B0004020202020204" pitchFamily="34" charset="0"/>
              </a:rPr>
              <a:t> time</a:t>
            </a:r>
            <a:endParaRPr lang="fr-FR" sz="1200" dirty="0"/>
          </a:p>
        </p:txBody>
      </p:sp>
      <p:sp>
        <p:nvSpPr>
          <p:cNvPr id="33" name="ZoneTexte 32">
            <a:extLst>
              <a:ext uri="{FF2B5EF4-FFF2-40B4-BE49-F238E27FC236}">
                <a16:creationId xmlns:a16="http://schemas.microsoft.com/office/drawing/2014/main" id="{6B721B2B-0460-4E80-77BD-444173B58F74}"/>
              </a:ext>
            </a:extLst>
          </p:cNvPr>
          <p:cNvSpPr txBox="1"/>
          <p:nvPr/>
        </p:nvSpPr>
        <p:spPr>
          <a:xfrm>
            <a:off x="6384032" y="44624"/>
            <a:ext cx="4311614" cy="338554"/>
          </a:xfrm>
          <a:prstGeom prst="rect">
            <a:avLst/>
          </a:prstGeom>
          <a:noFill/>
        </p:spPr>
        <p:txBody>
          <a:bodyPr wrap="square">
            <a:spAutoFit/>
          </a:bodyPr>
          <a:lstStyle/>
          <a:p>
            <a:r>
              <a:rPr lang="fr-FR" sz="1600" dirty="0">
                <a:latin typeface="Avenir Next" panose="020B0503020202020204" pitchFamily="34" charset="0"/>
              </a:rPr>
              <a:t>A </a:t>
            </a:r>
            <a:r>
              <a:rPr lang="fr-FR" sz="1600" dirty="0" err="1">
                <a:latin typeface="Avenir Next" panose="020B0503020202020204" pitchFamily="34" charset="0"/>
              </a:rPr>
              <a:t>sharp</a:t>
            </a:r>
            <a:r>
              <a:rPr lang="fr-FR" sz="1600" dirty="0">
                <a:latin typeface="Avenir Next" panose="020B0503020202020204" pitchFamily="34" charset="0"/>
              </a:rPr>
              <a:t> and </a:t>
            </a:r>
            <a:r>
              <a:rPr lang="fr-FR" sz="1600" dirty="0" err="1">
                <a:latin typeface="Avenir Next" panose="020B0503020202020204" pitchFamily="34" charset="0"/>
              </a:rPr>
              <a:t>rapid</a:t>
            </a:r>
            <a:r>
              <a:rPr lang="fr-FR" sz="1600" dirty="0">
                <a:latin typeface="Avenir Next" panose="020B0503020202020204" pitchFamily="34" charset="0"/>
              </a:rPr>
              <a:t> </a:t>
            </a:r>
            <a:r>
              <a:rPr lang="fr-FR" sz="1600" dirty="0" err="1">
                <a:latin typeface="Avenir Next" panose="020B0503020202020204" pitchFamily="34" charset="0"/>
              </a:rPr>
              <a:t>dynamics</a:t>
            </a:r>
            <a:r>
              <a:rPr lang="fr-FR" sz="1600" dirty="0">
                <a:latin typeface="Avenir Next" panose="020B0503020202020204" pitchFamily="34" charset="0"/>
              </a:rPr>
              <a:t> : </a:t>
            </a:r>
            <a:r>
              <a:rPr lang="fr-FR" sz="1600" dirty="0" err="1">
                <a:latin typeface="Avenir Next" panose="020B0503020202020204" pitchFamily="34" charset="0"/>
              </a:rPr>
              <a:t>expe</a:t>
            </a:r>
            <a:r>
              <a:rPr lang="fr-FR" sz="1600" dirty="0">
                <a:latin typeface="Avenir Next" panose="020B0503020202020204" pitchFamily="34" charset="0"/>
              </a:rPr>
              <a:t> vs simu</a:t>
            </a:r>
          </a:p>
        </p:txBody>
      </p:sp>
      <p:sp>
        <p:nvSpPr>
          <p:cNvPr id="7" name="ZoneTexte 6">
            <a:extLst>
              <a:ext uri="{FF2B5EF4-FFF2-40B4-BE49-F238E27FC236}">
                <a16:creationId xmlns:a16="http://schemas.microsoft.com/office/drawing/2014/main" id="{1FCE292A-350A-14FF-76AB-3E6140407C16}"/>
              </a:ext>
            </a:extLst>
          </p:cNvPr>
          <p:cNvSpPr txBox="1"/>
          <p:nvPr/>
        </p:nvSpPr>
        <p:spPr>
          <a:xfrm>
            <a:off x="407368" y="6129540"/>
            <a:ext cx="7096366" cy="338554"/>
          </a:xfrm>
          <a:prstGeom prst="rect">
            <a:avLst/>
          </a:prstGeom>
          <a:noFill/>
        </p:spPr>
        <p:txBody>
          <a:bodyPr wrap="none" rtlCol="0">
            <a:spAutoFit/>
          </a:bodyPr>
          <a:lstStyle/>
          <a:p>
            <a:r>
              <a:rPr lang="fr-FR" sz="1600" u="sng" dirty="0" err="1">
                <a:latin typeface="Aptos" panose="020B0004020202020204" pitchFamily="34" charset="0"/>
              </a:rPr>
              <a:t>Remark</a:t>
            </a:r>
            <a:r>
              <a:rPr lang="fr-FR" sz="1600" dirty="0">
                <a:latin typeface="Aptos" panose="020B0004020202020204" pitchFamily="34" charset="0"/>
              </a:rPr>
              <a:t>: </a:t>
            </a:r>
            <a:r>
              <a:rPr lang="fr-FR" sz="1600" dirty="0" err="1">
                <a:latin typeface="Aptos" panose="020B0004020202020204" pitchFamily="34" charset="0"/>
              </a:rPr>
              <a:t>Such</a:t>
            </a:r>
            <a:r>
              <a:rPr lang="fr-FR" sz="1600" dirty="0">
                <a:latin typeface="Aptos" panose="020B0004020202020204" pitchFamily="34" charset="0"/>
              </a:rPr>
              <a:t> quick transition to XPR </a:t>
            </a:r>
            <a:r>
              <a:rPr lang="fr-FR" sz="1600" dirty="0" err="1">
                <a:latin typeface="Aptos" panose="020B0004020202020204" pitchFamily="34" charset="0"/>
              </a:rPr>
              <a:t>is</a:t>
            </a:r>
            <a:r>
              <a:rPr lang="fr-FR" sz="1600" dirty="0">
                <a:latin typeface="Aptos" panose="020B0004020202020204" pitchFamily="34" charset="0"/>
              </a:rPr>
              <a:t> </a:t>
            </a:r>
            <a:r>
              <a:rPr lang="fr-FR" sz="1600" dirty="0" err="1">
                <a:latin typeface="Aptos" panose="020B0004020202020204" pitchFamily="34" charset="0"/>
              </a:rPr>
              <a:t>only</a:t>
            </a:r>
            <a:r>
              <a:rPr lang="fr-FR" sz="1600" dirty="0">
                <a:latin typeface="Aptos" panose="020B0004020202020204" pitchFamily="34" charset="0"/>
              </a:rPr>
              <a:t> </a:t>
            </a:r>
            <a:r>
              <a:rPr lang="fr-FR" sz="1600" dirty="0" err="1">
                <a:latin typeface="Aptos" panose="020B0004020202020204" pitchFamily="34" charset="0"/>
              </a:rPr>
              <a:t>observed</a:t>
            </a:r>
            <a:r>
              <a:rPr lang="fr-FR" sz="1600" dirty="0">
                <a:latin typeface="Aptos" panose="020B0004020202020204" pitchFamily="34" charset="0"/>
              </a:rPr>
              <a:t> </a:t>
            </a:r>
            <a:r>
              <a:rPr lang="fr-FR" sz="1600" dirty="0" err="1">
                <a:latin typeface="Aptos" panose="020B0004020202020204" pitchFamily="34" charset="0"/>
              </a:rPr>
              <a:t>when</a:t>
            </a:r>
            <a:r>
              <a:rPr lang="fr-FR" sz="1600" dirty="0">
                <a:latin typeface="Aptos" panose="020B0004020202020204" pitchFamily="34" charset="0"/>
              </a:rPr>
              <a:t> drifts are </a:t>
            </a:r>
            <a:r>
              <a:rPr lang="fr-FR" sz="1600" dirty="0" err="1">
                <a:latin typeface="Aptos" panose="020B0004020202020204" pitchFamily="34" charset="0"/>
              </a:rPr>
              <a:t>included</a:t>
            </a:r>
            <a:endParaRPr lang="fr-FR" sz="1600" dirty="0">
              <a:latin typeface="Aptos" panose="020B0004020202020204" pitchFamily="34" charset="0"/>
            </a:endParaRPr>
          </a:p>
        </p:txBody>
      </p:sp>
    </p:spTree>
    <p:extLst>
      <p:ext uri="{BB962C8B-B14F-4D97-AF65-F5344CB8AC3E}">
        <p14:creationId xmlns:p14="http://schemas.microsoft.com/office/powerpoint/2010/main" val="2438420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Image 66">
            <a:extLst>
              <a:ext uri="{FF2B5EF4-FFF2-40B4-BE49-F238E27FC236}">
                <a16:creationId xmlns:a16="http://schemas.microsoft.com/office/drawing/2014/main" id="{11523389-E4E2-ABF5-2866-DDF05FA5393A}"/>
              </a:ext>
            </a:extLst>
          </p:cNvPr>
          <p:cNvPicPr>
            <a:picLocks noChangeAspect="1"/>
          </p:cNvPicPr>
          <p:nvPr/>
        </p:nvPicPr>
        <p:blipFill>
          <a:blip r:embed="rId3"/>
          <a:stretch>
            <a:fillRect/>
          </a:stretch>
        </p:blipFill>
        <p:spPr>
          <a:xfrm>
            <a:off x="3788572" y="2945951"/>
            <a:ext cx="3969613" cy="3324896"/>
          </a:xfrm>
          <a:prstGeom prst="rect">
            <a:avLst/>
          </a:prstGeom>
        </p:spPr>
      </p:pic>
      <p:sp>
        <p:nvSpPr>
          <p:cNvPr id="14" name="ZoneTexte 13">
            <a:extLst>
              <a:ext uri="{FF2B5EF4-FFF2-40B4-BE49-F238E27FC236}">
                <a16:creationId xmlns:a16="http://schemas.microsoft.com/office/drawing/2014/main" id="{D3B61A0D-BB02-C276-D2DF-45ED2C200194}"/>
              </a:ext>
            </a:extLst>
          </p:cNvPr>
          <p:cNvSpPr txBox="1"/>
          <p:nvPr/>
        </p:nvSpPr>
        <p:spPr>
          <a:xfrm>
            <a:off x="1913516" y="4322180"/>
            <a:ext cx="1225015" cy="276999"/>
          </a:xfrm>
          <a:prstGeom prst="rect">
            <a:avLst/>
          </a:prstGeom>
          <a:noFill/>
        </p:spPr>
        <p:txBody>
          <a:bodyPr wrap="none" rtlCol="0">
            <a:spAutoFit/>
          </a:bodyPr>
          <a:lstStyle/>
          <a:p>
            <a:r>
              <a:rPr lang="fr-FR" sz="1200" dirty="0">
                <a:latin typeface="Aptos" panose="020B0004020202020204" pitchFamily="34" charset="0"/>
              </a:rPr>
              <a:t>Simu (</a:t>
            </a:r>
            <a:r>
              <a:rPr lang="fr-FR" sz="1200" dirty="0" err="1">
                <a:latin typeface="Aptos" panose="020B0004020202020204" pitchFamily="34" charset="0"/>
              </a:rPr>
              <a:t>t</a:t>
            </a:r>
            <a:r>
              <a:rPr lang="fr-FR" sz="1200" dirty="0">
                <a:latin typeface="Aptos" panose="020B0004020202020204" pitchFamily="34" charset="0"/>
              </a:rPr>
              <a:t>=0.019s)</a:t>
            </a:r>
          </a:p>
        </p:txBody>
      </p:sp>
      <p:sp>
        <p:nvSpPr>
          <p:cNvPr id="15" name="ZoneTexte 14">
            <a:extLst>
              <a:ext uri="{FF2B5EF4-FFF2-40B4-BE49-F238E27FC236}">
                <a16:creationId xmlns:a16="http://schemas.microsoft.com/office/drawing/2014/main" id="{11C02564-6D60-EE1F-4827-34AB65523922}"/>
              </a:ext>
            </a:extLst>
          </p:cNvPr>
          <p:cNvSpPr txBox="1"/>
          <p:nvPr/>
        </p:nvSpPr>
        <p:spPr>
          <a:xfrm>
            <a:off x="1680553" y="1899401"/>
            <a:ext cx="3796232" cy="246221"/>
          </a:xfrm>
          <a:prstGeom prst="rect">
            <a:avLst/>
          </a:prstGeom>
          <a:noFill/>
        </p:spPr>
        <p:txBody>
          <a:bodyPr wrap="none" rtlCol="0">
            <a:spAutoFit/>
          </a:bodyPr>
          <a:lstStyle/>
          <a:p>
            <a:r>
              <a:rPr lang="en-GB" sz="1000" dirty="0">
                <a:latin typeface="Aptos" panose="020B0004020202020204" pitchFamily="34" charset="0"/>
                <a:sym typeface="Wingdings" panose="05000000000000000000" pitchFamily="2" charset="2"/>
              </a:rPr>
              <a:t>Radiation “filament” grows on the HFS divertor  before bifurcation</a:t>
            </a:r>
            <a:endParaRPr lang="fr-FR" sz="1000" dirty="0">
              <a:latin typeface="Aptos" panose="020B0004020202020204" pitchFamily="34" charset="0"/>
            </a:endParaRPr>
          </a:p>
        </p:txBody>
      </p:sp>
      <p:sp>
        <p:nvSpPr>
          <p:cNvPr id="17" name="ZoneTexte 16">
            <a:extLst>
              <a:ext uri="{FF2B5EF4-FFF2-40B4-BE49-F238E27FC236}">
                <a16:creationId xmlns:a16="http://schemas.microsoft.com/office/drawing/2014/main" id="{64E68273-ACC9-1832-157C-90F6E7BA2BFA}"/>
              </a:ext>
            </a:extLst>
          </p:cNvPr>
          <p:cNvSpPr txBox="1"/>
          <p:nvPr/>
        </p:nvSpPr>
        <p:spPr>
          <a:xfrm>
            <a:off x="9118615" y="5541436"/>
            <a:ext cx="1657906" cy="276999"/>
          </a:xfrm>
          <a:prstGeom prst="rect">
            <a:avLst/>
          </a:prstGeom>
          <a:noFill/>
        </p:spPr>
        <p:txBody>
          <a:bodyPr wrap="square" rtlCol="0">
            <a:spAutoFit/>
          </a:bodyPr>
          <a:lstStyle/>
          <a:p>
            <a:r>
              <a:rPr lang="fr-FR" sz="1200" dirty="0">
                <a:latin typeface="Aptos" panose="020B0004020202020204" pitchFamily="34" charset="0"/>
              </a:rPr>
              <a:t>Simu (</a:t>
            </a:r>
            <a:r>
              <a:rPr lang="fr-FR" sz="1200" dirty="0" err="1">
                <a:latin typeface="Aptos" panose="020B0004020202020204" pitchFamily="34" charset="0"/>
              </a:rPr>
              <a:t>t</a:t>
            </a:r>
            <a:r>
              <a:rPr lang="fr-FR" sz="1200" dirty="0">
                <a:latin typeface="Aptos" panose="020B0004020202020204" pitchFamily="34" charset="0"/>
              </a:rPr>
              <a:t>=0.869s) </a:t>
            </a:r>
          </a:p>
        </p:txBody>
      </p:sp>
      <p:sp>
        <p:nvSpPr>
          <p:cNvPr id="24" name="ZoneTexte 23">
            <a:extLst>
              <a:ext uri="{FF2B5EF4-FFF2-40B4-BE49-F238E27FC236}">
                <a16:creationId xmlns:a16="http://schemas.microsoft.com/office/drawing/2014/main" id="{31F0E171-1C87-88C7-9F0B-6EEE495A11B4}"/>
              </a:ext>
            </a:extLst>
          </p:cNvPr>
          <p:cNvSpPr txBox="1"/>
          <p:nvPr/>
        </p:nvSpPr>
        <p:spPr>
          <a:xfrm>
            <a:off x="1200083" y="2267580"/>
            <a:ext cx="301686" cy="369332"/>
          </a:xfrm>
          <a:prstGeom prst="rect">
            <a:avLst/>
          </a:prstGeom>
          <a:noFill/>
        </p:spPr>
        <p:txBody>
          <a:bodyPr wrap="none" rtlCol="0">
            <a:spAutoFit/>
          </a:bodyPr>
          <a:lstStyle/>
          <a:p>
            <a:r>
              <a:rPr lang="fr-FR" dirty="0"/>
              <a:t>1</a:t>
            </a:r>
          </a:p>
        </p:txBody>
      </p:sp>
      <p:sp>
        <p:nvSpPr>
          <p:cNvPr id="25" name="Ellipse 24">
            <a:extLst>
              <a:ext uri="{FF2B5EF4-FFF2-40B4-BE49-F238E27FC236}">
                <a16:creationId xmlns:a16="http://schemas.microsoft.com/office/drawing/2014/main" id="{20747A54-D51F-A934-AB87-A1F68538D6A3}"/>
              </a:ext>
            </a:extLst>
          </p:cNvPr>
          <p:cNvSpPr/>
          <p:nvPr/>
        </p:nvSpPr>
        <p:spPr>
          <a:xfrm>
            <a:off x="1200083" y="2267580"/>
            <a:ext cx="301686" cy="36933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8FF09266-AC1B-4A0D-BFB3-EBC16AA7B08C}"/>
              </a:ext>
            </a:extLst>
          </p:cNvPr>
          <p:cNvSpPr txBox="1"/>
          <p:nvPr/>
        </p:nvSpPr>
        <p:spPr>
          <a:xfrm>
            <a:off x="1055440" y="942318"/>
            <a:ext cx="301686" cy="369332"/>
          </a:xfrm>
          <a:prstGeom prst="rect">
            <a:avLst/>
          </a:prstGeom>
          <a:noFill/>
        </p:spPr>
        <p:txBody>
          <a:bodyPr wrap="none" rtlCol="0">
            <a:spAutoFit/>
          </a:bodyPr>
          <a:lstStyle/>
          <a:p>
            <a:r>
              <a:rPr lang="fr-FR" dirty="0"/>
              <a:t>2</a:t>
            </a:r>
          </a:p>
        </p:txBody>
      </p:sp>
      <p:sp>
        <p:nvSpPr>
          <p:cNvPr id="27" name="Ellipse 26">
            <a:extLst>
              <a:ext uri="{FF2B5EF4-FFF2-40B4-BE49-F238E27FC236}">
                <a16:creationId xmlns:a16="http://schemas.microsoft.com/office/drawing/2014/main" id="{83A053F8-C0E3-996C-59B4-5B3C0C92CC48}"/>
              </a:ext>
            </a:extLst>
          </p:cNvPr>
          <p:cNvSpPr/>
          <p:nvPr/>
        </p:nvSpPr>
        <p:spPr>
          <a:xfrm>
            <a:off x="1055440" y="935454"/>
            <a:ext cx="301686" cy="36933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4BAF8751-46AF-8656-14F8-FF487AD69A75}"/>
              </a:ext>
            </a:extLst>
          </p:cNvPr>
          <p:cNvSpPr/>
          <p:nvPr/>
        </p:nvSpPr>
        <p:spPr>
          <a:xfrm>
            <a:off x="5752533" y="942318"/>
            <a:ext cx="301686" cy="36933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A73DA139-5070-7A07-8DC1-D5E358EA7BA5}"/>
              </a:ext>
            </a:extLst>
          </p:cNvPr>
          <p:cNvSpPr/>
          <p:nvPr/>
        </p:nvSpPr>
        <p:spPr>
          <a:xfrm>
            <a:off x="7728852" y="3521277"/>
            <a:ext cx="301686" cy="36933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a:extLst>
              <a:ext uri="{FF2B5EF4-FFF2-40B4-BE49-F238E27FC236}">
                <a16:creationId xmlns:a16="http://schemas.microsoft.com/office/drawing/2014/main" id="{48DC0B2D-7CC4-075E-6279-DFCE921D7A74}"/>
              </a:ext>
            </a:extLst>
          </p:cNvPr>
          <p:cNvSpPr txBox="1"/>
          <p:nvPr/>
        </p:nvSpPr>
        <p:spPr>
          <a:xfrm>
            <a:off x="5762049" y="942318"/>
            <a:ext cx="301686" cy="369332"/>
          </a:xfrm>
          <a:prstGeom prst="rect">
            <a:avLst/>
          </a:prstGeom>
          <a:noFill/>
        </p:spPr>
        <p:txBody>
          <a:bodyPr wrap="none" rtlCol="0">
            <a:spAutoFit/>
          </a:bodyPr>
          <a:lstStyle/>
          <a:p>
            <a:r>
              <a:rPr lang="fr-FR" dirty="0"/>
              <a:t>3</a:t>
            </a:r>
          </a:p>
        </p:txBody>
      </p:sp>
      <p:sp>
        <p:nvSpPr>
          <p:cNvPr id="31" name="ZoneTexte 30">
            <a:extLst>
              <a:ext uri="{FF2B5EF4-FFF2-40B4-BE49-F238E27FC236}">
                <a16:creationId xmlns:a16="http://schemas.microsoft.com/office/drawing/2014/main" id="{0A36691A-A40F-8457-009D-321BFAB1173B}"/>
              </a:ext>
            </a:extLst>
          </p:cNvPr>
          <p:cNvSpPr txBox="1"/>
          <p:nvPr/>
        </p:nvSpPr>
        <p:spPr>
          <a:xfrm>
            <a:off x="7728852" y="3521277"/>
            <a:ext cx="301686" cy="369332"/>
          </a:xfrm>
          <a:prstGeom prst="rect">
            <a:avLst/>
          </a:prstGeom>
          <a:noFill/>
        </p:spPr>
        <p:txBody>
          <a:bodyPr wrap="none" rtlCol="0">
            <a:spAutoFit/>
          </a:bodyPr>
          <a:lstStyle/>
          <a:p>
            <a:r>
              <a:rPr lang="fr-FR" dirty="0"/>
              <a:t>4</a:t>
            </a:r>
          </a:p>
        </p:txBody>
      </p:sp>
      <p:sp>
        <p:nvSpPr>
          <p:cNvPr id="32" name="ZoneTexte 31">
            <a:extLst>
              <a:ext uri="{FF2B5EF4-FFF2-40B4-BE49-F238E27FC236}">
                <a16:creationId xmlns:a16="http://schemas.microsoft.com/office/drawing/2014/main" id="{4BFE54CA-1F08-8671-178F-6DD114F6C073}"/>
              </a:ext>
            </a:extLst>
          </p:cNvPr>
          <p:cNvSpPr txBox="1"/>
          <p:nvPr/>
        </p:nvSpPr>
        <p:spPr>
          <a:xfrm>
            <a:off x="8140352" y="3481672"/>
            <a:ext cx="3600399" cy="646331"/>
          </a:xfrm>
          <a:prstGeom prst="rect">
            <a:avLst/>
          </a:prstGeom>
          <a:noFill/>
        </p:spPr>
        <p:txBody>
          <a:bodyPr wrap="square" rtlCol="0">
            <a:spAutoFit/>
          </a:bodyPr>
          <a:lstStyle/>
          <a:p>
            <a:r>
              <a:rPr lang="fr-FR" sz="1200" b="1" dirty="0">
                <a:latin typeface="Aptos" panose="020B0004020202020204" pitchFamily="34" charset="0"/>
              </a:rPr>
              <a:t>Deep XPR</a:t>
            </a:r>
            <a:r>
              <a:rPr lang="fr-FR" sz="1200" dirty="0">
                <a:latin typeface="Aptos" panose="020B0004020202020204" pitchFamily="34" charset="0"/>
              </a:rPr>
              <a:t> Radiation center moves </a:t>
            </a:r>
            <a:r>
              <a:rPr lang="fr-FR" sz="1200" dirty="0" err="1">
                <a:latin typeface="Aptos" panose="020B0004020202020204" pitchFamily="34" charset="0"/>
              </a:rPr>
              <a:t>toward</a:t>
            </a:r>
            <a:r>
              <a:rPr lang="fr-FR" sz="1200" dirty="0">
                <a:latin typeface="Aptos" panose="020B0004020202020204" pitchFamily="34" charset="0"/>
              </a:rPr>
              <a:t> the LFS </a:t>
            </a:r>
            <a:r>
              <a:rPr lang="fr-FR" sz="1200" dirty="0" err="1">
                <a:latin typeface="Aptos" panose="020B0004020202020204" pitchFamily="34" charset="0"/>
              </a:rPr>
              <a:t>upstream</a:t>
            </a:r>
            <a:r>
              <a:rPr lang="fr-FR" sz="1200" dirty="0">
                <a:latin typeface="Aptos" panose="020B0004020202020204" pitchFamily="34" charset="0"/>
              </a:rPr>
              <a:t> </a:t>
            </a:r>
            <a:r>
              <a:rPr lang="fr-FR" sz="1200" dirty="0" err="1">
                <a:latin typeface="Aptos" panose="020B0004020202020204" pitchFamily="34" charset="0"/>
              </a:rPr>
              <a:t>inside</a:t>
            </a:r>
            <a:r>
              <a:rPr lang="fr-FR" sz="1200" dirty="0">
                <a:latin typeface="Aptos" panose="020B0004020202020204" pitchFamily="34" charset="0"/>
              </a:rPr>
              <a:t> the </a:t>
            </a:r>
            <a:r>
              <a:rPr lang="fr-FR" sz="1200" dirty="0" err="1">
                <a:latin typeface="Aptos" panose="020B0004020202020204" pitchFamily="34" charset="0"/>
              </a:rPr>
              <a:t>separatrix</a:t>
            </a:r>
            <a:r>
              <a:rPr lang="fr-FR" sz="1200" dirty="0">
                <a:latin typeface="Aptos" panose="020B0004020202020204" pitchFamily="34" charset="0"/>
              </a:rPr>
              <a:t> – consistent </a:t>
            </a:r>
            <a:r>
              <a:rPr lang="fr-FR" sz="1200" dirty="0" err="1">
                <a:latin typeface="Aptos" panose="020B0004020202020204" pitchFamily="34" charset="0"/>
              </a:rPr>
              <a:t>with</a:t>
            </a:r>
            <a:r>
              <a:rPr lang="fr-FR" sz="1200" dirty="0">
                <a:latin typeface="Aptos" panose="020B0004020202020204" pitchFamily="34" charset="0"/>
              </a:rPr>
              <a:t> </a:t>
            </a:r>
            <a:r>
              <a:rPr lang="fr-FR" sz="1200" dirty="0" err="1">
                <a:latin typeface="Aptos" panose="020B0004020202020204" pitchFamily="34" charset="0"/>
              </a:rPr>
              <a:t>expe</a:t>
            </a:r>
            <a:endParaRPr lang="fr-FR" sz="1200" dirty="0">
              <a:latin typeface="Aptos" panose="020B0004020202020204" pitchFamily="34" charset="0"/>
            </a:endParaRPr>
          </a:p>
        </p:txBody>
      </p:sp>
      <p:sp>
        <p:nvSpPr>
          <p:cNvPr id="33" name="ZoneTexte 32">
            <a:extLst>
              <a:ext uri="{FF2B5EF4-FFF2-40B4-BE49-F238E27FC236}">
                <a16:creationId xmlns:a16="http://schemas.microsoft.com/office/drawing/2014/main" id="{9437820A-7C09-0C09-1E9E-07BF0B51A7B0}"/>
              </a:ext>
            </a:extLst>
          </p:cNvPr>
          <p:cNvSpPr txBox="1"/>
          <p:nvPr/>
        </p:nvSpPr>
        <p:spPr>
          <a:xfrm>
            <a:off x="-22201" y="4314058"/>
            <a:ext cx="1620736" cy="646331"/>
          </a:xfrm>
          <a:prstGeom prst="rect">
            <a:avLst/>
          </a:prstGeom>
          <a:noFill/>
        </p:spPr>
        <p:txBody>
          <a:bodyPr wrap="square" rtlCol="0">
            <a:spAutoFit/>
          </a:bodyPr>
          <a:lstStyle/>
          <a:p>
            <a:r>
              <a:rPr lang="fr-FR" sz="1200" dirty="0">
                <a:latin typeface="Aptos" panose="020B0004020202020204" pitchFamily="34" charset="0"/>
              </a:rPr>
              <a:t>WEST visible </a:t>
            </a:r>
            <a:r>
              <a:rPr lang="fr-FR" sz="1200" dirty="0" err="1">
                <a:latin typeface="Aptos" panose="020B0004020202020204" pitchFamily="34" charset="0"/>
              </a:rPr>
              <a:t>synthetic</a:t>
            </a:r>
            <a:r>
              <a:rPr lang="fr-FR" sz="1200" dirty="0">
                <a:latin typeface="Aptos" panose="020B0004020202020204" pitchFamily="34" charset="0"/>
              </a:rPr>
              <a:t> camera model </a:t>
            </a:r>
          </a:p>
        </p:txBody>
      </p:sp>
      <p:sp>
        <p:nvSpPr>
          <p:cNvPr id="43" name="ZoneTexte 42">
            <a:extLst>
              <a:ext uri="{FF2B5EF4-FFF2-40B4-BE49-F238E27FC236}">
                <a16:creationId xmlns:a16="http://schemas.microsoft.com/office/drawing/2014/main" id="{ADB06C2A-C867-2D06-691B-47340F075D13}"/>
              </a:ext>
            </a:extLst>
          </p:cNvPr>
          <p:cNvSpPr txBox="1"/>
          <p:nvPr/>
        </p:nvSpPr>
        <p:spPr>
          <a:xfrm>
            <a:off x="6235866" y="839654"/>
            <a:ext cx="1418079" cy="830997"/>
          </a:xfrm>
          <a:prstGeom prst="rect">
            <a:avLst/>
          </a:prstGeom>
          <a:noFill/>
        </p:spPr>
        <p:txBody>
          <a:bodyPr wrap="square">
            <a:spAutoFit/>
          </a:bodyPr>
          <a:lstStyle/>
          <a:p>
            <a:r>
              <a:rPr lang="fr-FR" sz="1200" b="1" dirty="0">
                <a:latin typeface="Aptos" panose="020B0004020202020204" pitchFamily="34" charset="0"/>
              </a:rPr>
              <a:t>Post-</a:t>
            </a:r>
            <a:r>
              <a:rPr lang="fr-FR" sz="1200" b="1" dirty="0" err="1">
                <a:latin typeface="Aptos" panose="020B0004020202020204" pitchFamily="34" charset="0"/>
              </a:rPr>
              <a:t>onset</a:t>
            </a:r>
            <a:r>
              <a:rPr lang="fr-FR" sz="1200" b="1" dirty="0">
                <a:latin typeface="Aptos" panose="020B0004020202020204" pitchFamily="34" charset="0"/>
              </a:rPr>
              <a:t> XPR  </a:t>
            </a:r>
            <a:r>
              <a:rPr lang="fr-FR" sz="1200" dirty="0">
                <a:latin typeface="Aptos" panose="020B0004020202020204" pitchFamily="34" charset="0"/>
              </a:rPr>
              <a:t>Radiation front </a:t>
            </a:r>
            <a:r>
              <a:rPr lang="fr-FR" sz="1200" dirty="0" err="1">
                <a:latin typeface="Aptos" panose="020B0004020202020204" pitchFamily="34" charset="0"/>
              </a:rPr>
              <a:t>penetrates</a:t>
            </a:r>
            <a:r>
              <a:rPr lang="fr-FR" sz="1200" dirty="0">
                <a:latin typeface="Aptos" panose="020B0004020202020204" pitchFamily="34" charset="0"/>
              </a:rPr>
              <a:t> </a:t>
            </a:r>
            <a:r>
              <a:rPr lang="fr-FR" sz="1200" dirty="0" err="1">
                <a:latin typeface="Aptos" panose="020B0004020202020204" pitchFamily="34" charset="0"/>
              </a:rPr>
              <a:t>into</a:t>
            </a:r>
            <a:r>
              <a:rPr lang="fr-FR" sz="1200" dirty="0">
                <a:latin typeface="Aptos" panose="020B0004020202020204" pitchFamily="34" charset="0"/>
              </a:rPr>
              <a:t> the X-point </a:t>
            </a:r>
            <a:r>
              <a:rPr lang="fr-FR" sz="1200" dirty="0" err="1">
                <a:latin typeface="Aptos" panose="020B0004020202020204" pitchFamily="34" charset="0"/>
              </a:rPr>
              <a:t>region</a:t>
            </a:r>
            <a:endParaRPr lang="fr-FR" sz="1200" dirty="0">
              <a:latin typeface="Aptos" panose="020B0004020202020204" pitchFamily="34" charset="0"/>
            </a:endParaRPr>
          </a:p>
        </p:txBody>
      </p:sp>
      <p:sp>
        <p:nvSpPr>
          <p:cNvPr id="44" name="ZoneTexte 43">
            <a:extLst>
              <a:ext uri="{FF2B5EF4-FFF2-40B4-BE49-F238E27FC236}">
                <a16:creationId xmlns:a16="http://schemas.microsoft.com/office/drawing/2014/main" id="{7D2DE78D-B325-8343-5C1F-83CE229DF866}"/>
              </a:ext>
            </a:extLst>
          </p:cNvPr>
          <p:cNvSpPr txBox="1"/>
          <p:nvPr/>
        </p:nvSpPr>
        <p:spPr>
          <a:xfrm>
            <a:off x="1501769" y="2330821"/>
            <a:ext cx="823495" cy="276999"/>
          </a:xfrm>
          <a:prstGeom prst="rect">
            <a:avLst/>
          </a:prstGeom>
          <a:noFill/>
        </p:spPr>
        <p:txBody>
          <a:bodyPr wrap="none" rtlCol="0">
            <a:spAutoFit/>
          </a:bodyPr>
          <a:lstStyle/>
          <a:p>
            <a:r>
              <a:rPr lang="fr-FR" sz="1200" b="1" dirty="0" err="1">
                <a:latin typeface="Aptos" panose="020B0004020202020204" pitchFamily="34" charset="0"/>
              </a:rPr>
              <a:t>Attached</a:t>
            </a:r>
            <a:endParaRPr lang="fr-FR" sz="1200" dirty="0">
              <a:latin typeface="Aptos" panose="020B0004020202020204" pitchFamily="34" charset="0"/>
            </a:endParaRPr>
          </a:p>
        </p:txBody>
      </p:sp>
      <p:sp>
        <p:nvSpPr>
          <p:cNvPr id="45" name="ZoneTexte 44">
            <a:extLst>
              <a:ext uri="{FF2B5EF4-FFF2-40B4-BE49-F238E27FC236}">
                <a16:creationId xmlns:a16="http://schemas.microsoft.com/office/drawing/2014/main" id="{562AE710-78BF-EC4C-02DC-1044768EC2CE}"/>
              </a:ext>
            </a:extLst>
          </p:cNvPr>
          <p:cNvSpPr txBox="1"/>
          <p:nvPr/>
        </p:nvSpPr>
        <p:spPr>
          <a:xfrm>
            <a:off x="119337" y="1368729"/>
            <a:ext cx="1851028" cy="276999"/>
          </a:xfrm>
          <a:prstGeom prst="rect">
            <a:avLst/>
          </a:prstGeom>
          <a:noFill/>
        </p:spPr>
        <p:txBody>
          <a:bodyPr wrap="square" rtlCol="0">
            <a:spAutoFit/>
          </a:bodyPr>
          <a:lstStyle/>
          <a:p>
            <a:r>
              <a:rPr lang="fr-FR" sz="1200" b="1" dirty="0" err="1">
                <a:latin typeface="Aptos" panose="020B0004020202020204" pitchFamily="34" charset="0"/>
              </a:rPr>
              <a:t>Inner</a:t>
            </a:r>
            <a:r>
              <a:rPr lang="fr-FR" sz="1200" b="1" dirty="0">
                <a:latin typeface="Aptos" panose="020B0004020202020204" pitchFamily="34" charset="0"/>
              </a:rPr>
              <a:t> </a:t>
            </a:r>
            <a:r>
              <a:rPr lang="fr-FR" sz="1200" b="1" dirty="0" err="1">
                <a:latin typeface="Aptos" panose="020B0004020202020204" pitchFamily="34" charset="0"/>
              </a:rPr>
              <a:t>detached</a:t>
            </a:r>
            <a:r>
              <a:rPr lang="fr-FR" sz="1200" b="1" dirty="0">
                <a:latin typeface="Aptos" panose="020B0004020202020204" pitchFamily="34" charset="0"/>
              </a:rPr>
              <a:t> first</a:t>
            </a:r>
            <a:endParaRPr lang="fr-FR" sz="1200" dirty="0">
              <a:latin typeface="Aptos" panose="020B0004020202020204" pitchFamily="34" charset="0"/>
            </a:endParaRPr>
          </a:p>
        </p:txBody>
      </p:sp>
      <p:grpSp>
        <p:nvGrpSpPr>
          <p:cNvPr id="58" name="Groupe 57">
            <a:extLst>
              <a:ext uri="{FF2B5EF4-FFF2-40B4-BE49-F238E27FC236}">
                <a16:creationId xmlns:a16="http://schemas.microsoft.com/office/drawing/2014/main" id="{AE9C1BB2-9157-784F-86D0-F5294D8CBA5D}"/>
              </a:ext>
            </a:extLst>
          </p:cNvPr>
          <p:cNvGrpSpPr/>
          <p:nvPr/>
        </p:nvGrpSpPr>
        <p:grpSpPr>
          <a:xfrm>
            <a:off x="4302201" y="2701171"/>
            <a:ext cx="3386632" cy="685217"/>
            <a:chOff x="3884306" y="2452246"/>
            <a:chExt cx="3386632" cy="685217"/>
          </a:xfrm>
        </p:grpSpPr>
        <p:grpSp>
          <p:nvGrpSpPr>
            <p:cNvPr id="48" name="Groupe 47">
              <a:extLst>
                <a:ext uri="{FF2B5EF4-FFF2-40B4-BE49-F238E27FC236}">
                  <a16:creationId xmlns:a16="http://schemas.microsoft.com/office/drawing/2014/main" id="{ABB3C284-07DD-DF09-A7B0-82B2DE279007}"/>
                </a:ext>
              </a:extLst>
            </p:cNvPr>
            <p:cNvGrpSpPr/>
            <p:nvPr/>
          </p:nvGrpSpPr>
          <p:grpSpPr>
            <a:xfrm>
              <a:off x="3884306" y="2895708"/>
              <a:ext cx="235962" cy="241755"/>
              <a:chOff x="3934312" y="2800963"/>
              <a:chExt cx="235962" cy="241755"/>
            </a:xfrm>
          </p:grpSpPr>
          <p:sp>
            <p:nvSpPr>
              <p:cNvPr id="46" name="ZoneTexte 45">
                <a:extLst>
                  <a:ext uri="{FF2B5EF4-FFF2-40B4-BE49-F238E27FC236}">
                    <a16:creationId xmlns:a16="http://schemas.microsoft.com/office/drawing/2014/main" id="{2C6F878A-ADD5-49A3-A25B-F21AB403B95F}"/>
                  </a:ext>
                </a:extLst>
              </p:cNvPr>
              <p:cNvSpPr txBox="1"/>
              <p:nvPr/>
            </p:nvSpPr>
            <p:spPr>
              <a:xfrm>
                <a:off x="3934312" y="2800963"/>
                <a:ext cx="235962" cy="215444"/>
              </a:xfrm>
              <a:prstGeom prst="rect">
                <a:avLst/>
              </a:prstGeom>
              <a:noFill/>
            </p:spPr>
            <p:txBody>
              <a:bodyPr wrap="none" rtlCol="0">
                <a:spAutoFit/>
              </a:bodyPr>
              <a:lstStyle/>
              <a:p>
                <a:r>
                  <a:rPr lang="fr-FR" sz="800" dirty="0"/>
                  <a:t>1</a:t>
                </a:r>
              </a:p>
            </p:txBody>
          </p:sp>
          <p:sp>
            <p:nvSpPr>
              <p:cNvPr id="47" name="Ellipse 46">
                <a:extLst>
                  <a:ext uri="{FF2B5EF4-FFF2-40B4-BE49-F238E27FC236}">
                    <a16:creationId xmlns:a16="http://schemas.microsoft.com/office/drawing/2014/main" id="{0DDEC39F-0AB5-85D4-8694-8D7129A3F7E0}"/>
                  </a:ext>
                </a:extLst>
              </p:cNvPr>
              <p:cNvSpPr/>
              <p:nvPr/>
            </p:nvSpPr>
            <p:spPr>
              <a:xfrm>
                <a:off x="3934312" y="2800963"/>
                <a:ext cx="235962" cy="24175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9" name="Groupe 48">
              <a:extLst>
                <a:ext uri="{FF2B5EF4-FFF2-40B4-BE49-F238E27FC236}">
                  <a16:creationId xmlns:a16="http://schemas.microsoft.com/office/drawing/2014/main" id="{4BDF5116-CA45-C2E8-49D8-6A131F431D3F}"/>
                </a:ext>
              </a:extLst>
            </p:cNvPr>
            <p:cNvGrpSpPr/>
            <p:nvPr/>
          </p:nvGrpSpPr>
          <p:grpSpPr>
            <a:xfrm>
              <a:off x="5945754" y="2635941"/>
              <a:ext cx="235962" cy="241755"/>
              <a:chOff x="3934312" y="2800963"/>
              <a:chExt cx="235962" cy="241755"/>
            </a:xfrm>
          </p:grpSpPr>
          <p:sp>
            <p:nvSpPr>
              <p:cNvPr id="50" name="ZoneTexte 49">
                <a:extLst>
                  <a:ext uri="{FF2B5EF4-FFF2-40B4-BE49-F238E27FC236}">
                    <a16:creationId xmlns:a16="http://schemas.microsoft.com/office/drawing/2014/main" id="{23F77DBE-8A8E-8C0E-BB03-2B5A38861C75}"/>
                  </a:ext>
                </a:extLst>
              </p:cNvPr>
              <p:cNvSpPr txBox="1"/>
              <p:nvPr/>
            </p:nvSpPr>
            <p:spPr>
              <a:xfrm>
                <a:off x="3934312" y="2800963"/>
                <a:ext cx="235962" cy="215444"/>
              </a:xfrm>
              <a:prstGeom prst="rect">
                <a:avLst/>
              </a:prstGeom>
              <a:noFill/>
            </p:spPr>
            <p:txBody>
              <a:bodyPr wrap="none" rtlCol="0">
                <a:spAutoFit/>
              </a:bodyPr>
              <a:lstStyle/>
              <a:p>
                <a:r>
                  <a:rPr lang="fr-FR" sz="800" dirty="0"/>
                  <a:t>2</a:t>
                </a:r>
              </a:p>
            </p:txBody>
          </p:sp>
          <p:sp>
            <p:nvSpPr>
              <p:cNvPr id="51" name="Ellipse 50">
                <a:extLst>
                  <a:ext uri="{FF2B5EF4-FFF2-40B4-BE49-F238E27FC236}">
                    <a16:creationId xmlns:a16="http://schemas.microsoft.com/office/drawing/2014/main" id="{2EAE74C1-C80E-EEB9-1737-E94C65925498}"/>
                  </a:ext>
                </a:extLst>
              </p:cNvPr>
              <p:cNvSpPr/>
              <p:nvPr/>
            </p:nvSpPr>
            <p:spPr>
              <a:xfrm>
                <a:off x="3934312" y="2800963"/>
                <a:ext cx="235962" cy="24175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2" name="Groupe 51">
              <a:extLst>
                <a:ext uri="{FF2B5EF4-FFF2-40B4-BE49-F238E27FC236}">
                  <a16:creationId xmlns:a16="http://schemas.microsoft.com/office/drawing/2014/main" id="{A21C7D62-6D99-98F4-CE47-9A0BDF1A3666}"/>
                </a:ext>
              </a:extLst>
            </p:cNvPr>
            <p:cNvGrpSpPr/>
            <p:nvPr/>
          </p:nvGrpSpPr>
          <p:grpSpPr>
            <a:xfrm>
              <a:off x="6130142" y="2452246"/>
              <a:ext cx="235962" cy="241755"/>
              <a:chOff x="3934312" y="2800963"/>
              <a:chExt cx="235962" cy="241755"/>
            </a:xfrm>
          </p:grpSpPr>
          <p:sp>
            <p:nvSpPr>
              <p:cNvPr id="53" name="ZoneTexte 52">
                <a:extLst>
                  <a:ext uri="{FF2B5EF4-FFF2-40B4-BE49-F238E27FC236}">
                    <a16:creationId xmlns:a16="http://schemas.microsoft.com/office/drawing/2014/main" id="{C7069D5D-2917-1666-B37D-1B2A115765AE}"/>
                  </a:ext>
                </a:extLst>
              </p:cNvPr>
              <p:cNvSpPr txBox="1"/>
              <p:nvPr/>
            </p:nvSpPr>
            <p:spPr>
              <a:xfrm>
                <a:off x="3934312" y="2800963"/>
                <a:ext cx="235962" cy="215444"/>
              </a:xfrm>
              <a:prstGeom prst="rect">
                <a:avLst/>
              </a:prstGeom>
              <a:noFill/>
            </p:spPr>
            <p:txBody>
              <a:bodyPr wrap="none" rtlCol="0">
                <a:spAutoFit/>
              </a:bodyPr>
              <a:lstStyle/>
              <a:p>
                <a:r>
                  <a:rPr lang="fr-FR" sz="800" dirty="0"/>
                  <a:t>3</a:t>
                </a:r>
              </a:p>
            </p:txBody>
          </p:sp>
          <p:sp>
            <p:nvSpPr>
              <p:cNvPr id="54" name="Ellipse 53">
                <a:extLst>
                  <a:ext uri="{FF2B5EF4-FFF2-40B4-BE49-F238E27FC236}">
                    <a16:creationId xmlns:a16="http://schemas.microsoft.com/office/drawing/2014/main" id="{AC0E7CD1-32D5-16FC-FD31-86D8ACB5D88C}"/>
                  </a:ext>
                </a:extLst>
              </p:cNvPr>
              <p:cNvSpPr/>
              <p:nvPr/>
            </p:nvSpPr>
            <p:spPr>
              <a:xfrm>
                <a:off x="3934312" y="2800963"/>
                <a:ext cx="235962" cy="24175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5" name="Groupe 54">
              <a:extLst>
                <a:ext uri="{FF2B5EF4-FFF2-40B4-BE49-F238E27FC236}">
                  <a16:creationId xmlns:a16="http://schemas.microsoft.com/office/drawing/2014/main" id="{38EBD6F9-D165-611E-D31F-BCCFA6AB94B4}"/>
                </a:ext>
              </a:extLst>
            </p:cNvPr>
            <p:cNvGrpSpPr/>
            <p:nvPr/>
          </p:nvGrpSpPr>
          <p:grpSpPr>
            <a:xfrm>
              <a:off x="7034976" y="2546812"/>
              <a:ext cx="235962" cy="241755"/>
              <a:chOff x="3934312" y="2800963"/>
              <a:chExt cx="235962" cy="241755"/>
            </a:xfrm>
          </p:grpSpPr>
          <p:sp>
            <p:nvSpPr>
              <p:cNvPr id="56" name="ZoneTexte 55">
                <a:extLst>
                  <a:ext uri="{FF2B5EF4-FFF2-40B4-BE49-F238E27FC236}">
                    <a16:creationId xmlns:a16="http://schemas.microsoft.com/office/drawing/2014/main" id="{4EC64ECC-EEE5-7487-C1D3-ECE0F1585233}"/>
                  </a:ext>
                </a:extLst>
              </p:cNvPr>
              <p:cNvSpPr txBox="1"/>
              <p:nvPr/>
            </p:nvSpPr>
            <p:spPr>
              <a:xfrm>
                <a:off x="3934312" y="2800963"/>
                <a:ext cx="235962" cy="215444"/>
              </a:xfrm>
              <a:prstGeom prst="rect">
                <a:avLst/>
              </a:prstGeom>
              <a:noFill/>
            </p:spPr>
            <p:txBody>
              <a:bodyPr wrap="none" rtlCol="0">
                <a:spAutoFit/>
              </a:bodyPr>
              <a:lstStyle/>
              <a:p>
                <a:r>
                  <a:rPr lang="fr-FR" sz="800" dirty="0"/>
                  <a:t>4</a:t>
                </a:r>
              </a:p>
            </p:txBody>
          </p:sp>
          <p:sp>
            <p:nvSpPr>
              <p:cNvPr id="57" name="Ellipse 56">
                <a:extLst>
                  <a:ext uri="{FF2B5EF4-FFF2-40B4-BE49-F238E27FC236}">
                    <a16:creationId xmlns:a16="http://schemas.microsoft.com/office/drawing/2014/main" id="{7E8165FC-0F4A-7C4E-B5F6-C682441876B3}"/>
                  </a:ext>
                </a:extLst>
              </p:cNvPr>
              <p:cNvSpPr/>
              <p:nvPr/>
            </p:nvSpPr>
            <p:spPr>
              <a:xfrm>
                <a:off x="3934312" y="2800963"/>
                <a:ext cx="235962" cy="24175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59" name="ZoneTexte 58">
            <a:extLst>
              <a:ext uri="{FF2B5EF4-FFF2-40B4-BE49-F238E27FC236}">
                <a16:creationId xmlns:a16="http://schemas.microsoft.com/office/drawing/2014/main" id="{EF1E2ED5-EDC5-B9BA-BE4B-45E447B93A6E}"/>
              </a:ext>
            </a:extLst>
          </p:cNvPr>
          <p:cNvSpPr txBox="1"/>
          <p:nvPr/>
        </p:nvSpPr>
        <p:spPr>
          <a:xfrm>
            <a:off x="-24681" y="0"/>
            <a:ext cx="5904657" cy="400110"/>
          </a:xfrm>
          <a:prstGeom prst="rect">
            <a:avLst/>
          </a:prstGeom>
          <a:noFill/>
        </p:spPr>
        <p:txBody>
          <a:bodyPr wrap="square">
            <a:spAutoFit/>
          </a:bodyPr>
          <a:lstStyle/>
          <a:p>
            <a:r>
              <a:rPr lang="en-US" sz="2000" dirty="0">
                <a:solidFill>
                  <a:schemeClr val="bg1"/>
                </a:solidFill>
                <a:latin typeface="Avenir Next" panose="020B0503020202020204" pitchFamily="34" charset="0"/>
                <a:ea typeface="Abadi MT Condensed Light" charset="0"/>
                <a:cs typeface="Abadi MT Condensed Light" charset="0"/>
              </a:rPr>
              <a:t>TRANSITION FROM ATTACHED TO XPR</a:t>
            </a:r>
          </a:p>
        </p:txBody>
      </p:sp>
      <p:sp>
        <p:nvSpPr>
          <p:cNvPr id="66" name="ZoneTexte 65">
            <a:extLst>
              <a:ext uri="{FF2B5EF4-FFF2-40B4-BE49-F238E27FC236}">
                <a16:creationId xmlns:a16="http://schemas.microsoft.com/office/drawing/2014/main" id="{45849E75-A368-211F-D0E7-518ED4EDDDE5}"/>
              </a:ext>
            </a:extLst>
          </p:cNvPr>
          <p:cNvSpPr txBox="1"/>
          <p:nvPr/>
        </p:nvSpPr>
        <p:spPr>
          <a:xfrm>
            <a:off x="6366104" y="44624"/>
            <a:ext cx="4410416" cy="338554"/>
          </a:xfrm>
          <a:prstGeom prst="rect">
            <a:avLst/>
          </a:prstGeom>
          <a:noFill/>
        </p:spPr>
        <p:txBody>
          <a:bodyPr wrap="square">
            <a:spAutoFit/>
          </a:bodyPr>
          <a:lstStyle/>
          <a:p>
            <a:r>
              <a:rPr lang="fr-FR" sz="1600" dirty="0">
                <a:latin typeface="Avenir Next" panose="020B0503020202020204" pitchFamily="34" charset="0"/>
              </a:rPr>
              <a:t>A </a:t>
            </a:r>
            <a:r>
              <a:rPr lang="fr-FR" sz="1600" dirty="0" err="1">
                <a:latin typeface="Avenir Next" panose="020B0503020202020204" pitchFamily="34" charset="0"/>
              </a:rPr>
              <a:t>sharp</a:t>
            </a:r>
            <a:r>
              <a:rPr lang="fr-FR" sz="1600" dirty="0">
                <a:latin typeface="Avenir Next" panose="020B0503020202020204" pitchFamily="34" charset="0"/>
              </a:rPr>
              <a:t> and </a:t>
            </a:r>
            <a:r>
              <a:rPr lang="fr-FR" sz="1600" dirty="0" err="1">
                <a:latin typeface="Avenir Next" panose="020B0503020202020204" pitchFamily="34" charset="0"/>
              </a:rPr>
              <a:t>rapid</a:t>
            </a:r>
            <a:r>
              <a:rPr lang="fr-FR" sz="1600" dirty="0">
                <a:latin typeface="Avenir Next" panose="020B0503020202020204" pitchFamily="34" charset="0"/>
              </a:rPr>
              <a:t> </a:t>
            </a:r>
            <a:r>
              <a:rPr lang="fr-FR" sz="1600" dirty="0" err="1">
                <a:latin typeface="Avenir Next" panose="020B0503020202020204" pitchFamily="34" charset="0"/>
              </a:rPr>
              <a:t>dynamics</a:t>
            </a:r>
            <a:r>
              <a:rPr lang="fr-FR" sz="1600" dirty="0">
                <a:latin typeface="Avenir Next" panose="020B0503020202020204" pitchFamily="34" charset="0"/>
              </a:rPr>
              <a:t> : </a:t>
            </a:r>
            <a:r>
              <a:rPr lang="fr-FR" sz="1600" dirty="0" err="1">
                <a:latin typeface="Avenir Next" panose="020B0503020202020204" pitchFamily="34" charset="0"/>
              </a:rPr>
              <a:t>expe</a:t>
            </a:r>
            <a:r>
              <a:rPr lang="fr-FR" sz="1600" dirty="0">
                <a:latin typeface="Avenir Next" panose="020B0503020202020204" pitchFamily="34" charset="0"/>
              </a:rPr>
              <a:t> vs simu</a:t>
            </a:r>
          </a:p>
        </p:txBody>
      </p:sp>
      <p:sp>
        <p:nvSpPr>
          <p:cNvPr id="5" name="ZoneTexte 4">
            <a:extLst>
              <a:ext uri="{FF2B5EF4-FFF2-40B4-BE49-F238E27FC236}">
                <a16:creationId xmlns:a16="http://schemas.microsoft.com/office/drawing/2014/main" id="{85875B84-7C8F-9D5F-1F50-E3502D5075D3}"/>
              </a:ext>
            </a:extLst>
          </p:cNvPr>
          <p:cNvSpPr txBox="1"/>
          <p:nvPr/>
        </p:nvSpPr>
        <p:spPr>
          <a:xfrm>
            <a:off x="4120268" y="6276950"/>
            <a:ext cx="2959465" cy="246221"/>
          </a:xfrm>
          <a:prstGeom prst="rect">
            <a:avLst/>
          </a:prstGeom>
          <a:noFill/>
        </p:spPr>
        <p:txBody>
          <a:bodyPr wrap="none" rtlCol="0">
            <a:spAutoFit/>
          </a:bodyPr>
          <a:lstStyle/>
          <a:p>
            <a:r>
              <a:rPr lang="fr-FR" sz="1000" dirty="0">
                <a:latin typeface="Aptos" panose="020B0004020202020204" pitchFamily="34" charset="0"/>
              </a:rPr>
              <a:t>Time </a:t>
            </a:r>
            <a:r>
              <a:rPr lang="fr-FR" sz="1000" dirty="0" err="1">
                <a:latin typeface="Aptos" panose="020B0004020202020204" pitchFamily="34" charset="0"/>
              </a:rPr>
              <a:t>evolution</a:t>
            </a:r>
            <a:r>
              <a:rPr lang="fr-FR" sz="1000" dirty="0">
                <a:latin typeface="Aptos" panose="020B0004020202020204" pitchFamily="34" charset="0"/>
              </a:rPr>
              <a:t> of 2D </a:t>
            </a:r>
            <a:r>
              <a:rPr lang="fr-FR" sz="1000" dirty="0" err="1">
                <a:latin typeface="Aptos" panose="020B0004020202020204" pitchFamily="34" charset="0"/>
              </a:rPr>
              <a:t>maps</a:t>
            </a:r>
            <a:r>
              <a:rPr lang="fr-FR" sz="1000" dirty="0">
                <a:latin typeface="Aptos" panose="020B0004020202020204" pitchFamily="34" charset="0"/>
              </a:rPr>
              <a:t> of total power radiation</a:t>
            </a:r>
          </a:p>
        </p:txBody>
      </p:sp>
      <p:pic>
        <p:nvPicPr>
          <p:cNvPr id="6" name="Image 5">
            <a:extLst>
              <a:ext uri="{FF2B5EF4-FFF2-40B4-BE49-F238E27FC236}">
                <a16:creationId xmlns:a16="http://schemas.microsoft.com/office/drawing/2014/main" id="{EE18B911-3069-3395-861F-3F0BEE2F3FBD}"/>
              </a:ext>
            </a:extLst>
          </p:cNvPr>
          <p:cNvPicPr>
            <a:picLocks noChangeAspect="1"/>
          </p:cNvPicPr>
          <p:nvPr/>
        </p:nvPicPr>
        <p:blipFill>
          <a:blip r:embed="rId4"/>
          <a:stretch>
            <a:fillRect/>
          </a:stretch>
        </p:blipFill>
        <p:spPr>
          <a:xfrm>
            <a:off x="-14747" y="2822290"/>
            <a:ext cx="1489470" cy="1451279"/>
          </a:xfrm>
          <a:prstGeom prst="rect">
            <a:avLst/>
          </a:prstGeom>
        </p:spPr>
      </p:pic>
      <p:grpSp>
        <p:nvGrpSpPr>
          <p:cNvPr id="36" name="Groupe 35">
            <a:extLst>
              <a:ext uri="{FF2B5EF4-FFF2-40B4-BE49-F238E27FC236}">
                <a16:creationId xmlns:a16="http://schemas.microsoft.com/office/drawing/2014/main" id="{26835B1D-040A-2E52-8A01-E6DB852071E5}"/>
              </a:ext>
            </a:extLst>
          </p:cNvPr>
          <p:cNvGrpSpPr/>
          <p:nvPr/>
        </p:nvGrpSpPr>
        <p:grpSpPr>
          <a:xfrm>
            <a:off x="2042026" y="572019"/>
            <a:ext cx="1225015" cy="1349359"/>
            <a:chOff x="2042026" y="572019"/>
            <a:chExt cx="1225015" cy="1349359"/>
          </a:xfrm>
        </p:grpSpPr>
        <p:pic>
          <p:nvPicPr>
            <p:cNvPr id="7" name="Image 6">
              <a:extLst>
                <a:ext uri="{FF2B5EF4-FFF2-40B4-BE49-F238E27FC236}">
                  <a16:creationId xmlns:a16="http://schemas.microsoft.com/office/drawing/2014/main" id="{F183CB67-3603-F0A3-89FF-2F5D89CC3C26}"/>
                </a:ext>
              </a:extLst>
            </p:cNvPr>
            <p:cNvPicPr>
              <a:picLocks noChangeAspect="1"/>
            </p:cNvPicPr>
            <p:nvPr/>
          </p:nvPicPr>
          <p:blipFill>
            <a:blip r:embed="rId5"/>
            <a:stretch>
              <a:fillRect/>
            </a:stretch>
          </p:blipFill>
          <p:spPr>
            <a:xfrm>
              <a:off x="2042026" y="572019"/>
              <a:ext cx="1225015" cy="1349359"/>
            </a:xfrm>
            <a:prstGeom prst="rect">
              <a:avLst/>
            </a:prstGeom>
          </p:spPr>
        </p:pic>
        <p:grpSp>
          <p:nvGrpSpPr>
            <p:cNvPr id="12" name="Groupe 11">
              <a:extLst>
                <a:ext uri="{FF2B5EF4-FFF2-40B4-BE49-F238E27FC236}">
                  <a16:creationId xmlns:a16="http://schemas.microsoft.com/office/drawing/2014/main" id="{A955CB10-CA5E-C1CA-D97D-7FB4B8B2C570}"/>
                </a:ext>
              </a:extLst>
            </p:cNvPr>
            <p:cNvGrpSpPr/>
            <p:nvPr/>
          </p:nvGrpSpPr>
          <p:grpSpPr>
            <a:xfrm>
              <a:off x="2057271" y="1124744"/>
              <a:ext cx="549132" cy="545907"/>
              <a:chOff x="4135120" y="4104640"/>
              <a:chExt cx="1553389" cy="1203960"/>
            </a:xfrm>
          </p:grpSpPr>
          <p:sp>
            <p:nvSpPr>
              <p:cNvPr id="18" name="Ellipse 17">
                <a:extLst>
                  <a:ext uri="{FF2B5EF4-FFF2-40B4-BE49-F238E27FC236}">
                    <a16:creationId xmlns:a16="http://schemas.microsoft.com/office/drawing/2014/main" id="{76DE579C-A625-ADEA-27AF-1BC634C3CF0F}"/>
                  </a:ext>
                </a:extLst>
              </p:cNvPr>
              <p:cNvSpPr/>
              <p:nvPr/>
            </p:nvSpPr>
            <p:spPr>
              <a:xfrm>
                <a:off x="5462086" y="4373047"/>
                <a:ext cx="226423" cy="217714"/>
              </a:xfrm>
              <a:prstGeom prst="ellipse">
                <a:avLst/>
              </a:prstGeom>
              <a:solidFill>
                <a:srgbClr val="E50019">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GB" dirty="0"/>
              </a:p>
            </p:txBody>
          </p:sp>
          <p:sp>
            <p:nvSpPr>
              <p:cNvPr id="19" name="Forme libre 18">
                <a:extLst>
                  <a:ext uri="{FF2B5EF4-FFF2-40B4-BE49-F238E27FC236}">
                    <a16:creationId xmlns:a16="http://schemas.microsoft.com/office/drawing/2014/main" id="{F40FAA33-7243-C083-CCA0-6CF3434F14FC}"/>
                  </a:ext>
                </a:extLst>
              </p:cNvPr>
              <p:cNvSpPr/>
              <p:nvPr/>
            </p:nvSpPr>
            <p:spPr>
              <a:xfrm>
                <a:off x="4135120" y="4104640"/>
                <a:ext cx="1427498" cy="1203960"/>
              </a:xfrm>
              <a:custGeom>
                <a:avLst/>
                <a:gdLst>
                  <a:gd name="connsiteX0" fmla="*/ 0 w 1427498"/>
                  <a:gd name="connsiteY0" fmla="*/ 1203960 h 1203960"/>
                  <a:gd name="connsiteX1" fmla="*/ 1183640 w 1427498"/>
                  <a:gd name="connsiteY1" fmla="*/ 584200 h 1203960"/>
                  <a:gd name="connsiteX2" fmla="*/ 1427480 w 1427498"/>
                  <a:gd name="connsiteY2" fmla="*/ 360680 h 1203960"/>
                  <a:gd name="connsiteX3" fmla="*/ 1193800 w 1427498"/>
                  <a:gd name="connsiteY3" fmla="*/ 198120 h 1203960"/>
                  <a:gd name="connsiteX4" fmla="*/ 706120 w 1427498"/>
                  <a:gd name="connsiteY4" fmla="*/ 86360 h 1203960"/>
                  <a:gd name="connsiteX5" fmla="*/ 20320 w 1427498"/>
                  <a:gd name="connsiteY5" fmla="*/ 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7498" h="1203960">
                    <a:moveTo>
                      <a:pt x="0" y="1203960"/>
                    </a:moveTo>
                    <a:cubicBezTo>
                      <a:pt x="472863" y="964353"/>
                      <a:pt x="945727" y="724747"/>
                      <a:pt x="1183640" y="584200"/>
                    </a:cubicBezTo>
                    <a:cubicBezTo>
                      <a:pt x="1421553" y="443653"/>
                      <a:pt x="1425787" y="425027"/>
                      <a:pt x="1427480" y="360680"/>
                    </a:cubicBezTo>
                    <a:cubicBezTo>
                      <a:pt x="1429173" y="296333"/>
                      <a:pt x="1314027" y="243840"/>
                      <a:pt x="1193800" y="198120"/>
                    </a:cubicBezTo>
                    <a:cubicBezTo>
                      <a:pt x="1073573" y="152400"/>
                      <a:pt x="901700" y="119380"/>
                      <a:pt x="706120" y="86360"/>
                    </a:cubicBezTo>
                    <a:cubicBezTo>
                      <a:pt x="510540" y="53340"/>
                      <a:pt x="265430" y="26670"/>
                      <a:pt x="20320" y="0"/>
                    </a:cubicBezTo>
                  </a:path>
                </a:pathLst>
              </a:custGeom>
              <a:noFill/>
              <a:ln>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7" name="Groupe 36">
            <a:extLst>
              <a:ext uri="{FF2B5EF4-FFF2-40B4-BE49-F238E27FC236}">
                <a16:creationId xmlns:a16="http://schemas.microsoft.com/office/drawing/2014/main" id="{73E8A1D2-46CF-313B-948B-08AEF3027847}"/>
              </a:ext>
            </a:extLst>
          </p:cNvPr>
          <p:cNvGrpSpPr/>
          <p:nvPr/>
        </p:nvGrpSpPr>
        <p:grpSpPr>
          <a:xfrm>
            <a:off x="7653945" y="593077"/>
            <a:ext cx="1316869" cy="1451040"/>
            <a:chOff x="7653945" y="593077"/>
            <a:chExt cx="1316869" cy="1451040"/>
          </a:xfrm>
        </p:grpSpPr>
        <p:pic>
          <p:nvPicPr>
            <p:cNvPr id="8" name="Image 7">
              <a:extLst>
                <a:ext uri="{FF2B5EF4-FFF2-40B4-BE49-F238E27FC236}">
                  <a16:creationId xmlns:a16="http://schemas.microsoft.com/office/drawing/2014/main" id="{34F97A05-3784-6704-4C3A-00037B65EB03}"/>
                </a:ext>
              </a:extLst>
            </p:cNvPr>
            <p:cNvPicPr>
              <a:picLocks noChangeAspect="1"/>
            </p:cNvPicPr>
            <p:nvPr/>
          </p:nvPicPr>
          <p:blipFill>
            <a:blip r:embed="rId6"/>
            <a:stretch>
              <a:fillRect/>
            </a:stretch>
          </p:blipFill>
          <p:spPr>
            <a:xfrm>
              <a:off x="7653945" y="593077"/>
              <a:ext cx="1316869" cy="1451040"/>
            </a:xfrm>
            <a:prstGeom prst="rect">
              <a:avLst/>
            </a:prstGeom>
          </p:spPr>
        </p:pic>
        <p:grpSp>
          <p:nvGrpSpPr>
            <p:cNvPr id="20" name="Groupe 19">
              <a:extLst>
                <a:ext uri="{FF2B5EF4-FFF2-40B4-BE49-F238E27FC236}">
                  <a16:creationId xmlns:a16="http://schemas.microsoft.com/office/drawing/2014/main" id="{4ADD2589-5235-98BC-90F0-5824C8CD02F4}"/>
                </a:ext>
              </a:extLst>
            </p:cNvPr>
            <p:cNvGrpSpPr/>
            <p:nvPr/>
          </p:nvGrpSpPr>
          <p:grpSpPr>
            <a:xfrm>
              <a:off x="7968208" y="1284487"/>
              <a:ext cx="549132" cy="545907"/>
              <a:chOff x="4135120" y="4104640"/>
              <a:chExt cx="1553389" cy="1203960"/>
            </a:xfrm>
          </p:grpSpPr>
          <p:sp>
            <p:nvSpPr>
              <p:cNvPr id="21" name="Ellipse 20">
                <a:extLst>
                  <a:ext uri="{FF2B5EF4-FFF2-40B4-BE49-F238E27FC236}">
                    <a16:creationId xmlns:a16="http://schemas.microsoft.com/office/drawing/2014/main" id="{E22A846F-B0C4-DC26-3FB2-1AB4E2A9EAB8}"/>
                  </a:ext>
                </a:extLst>
              </p:cNvPr>
              <p:cNvSpPr/>
              <p:nvPr/>
            </p:nvSpPr>
            <p:spPr>
              <a:xfrm>
                <a:off x="5462086" y="4373047"/>
                <a:ext cx="226423" cy="217714"/>
              </a:xfrm>
              <a:prstGeom prst="ellipse">
                <a:avLst/>
              </a:prstGeom>
              <a:solidFill>
                <a:srgbClr val="E50019">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GB" dirty="0"/>
              </a:p>
            </p:txBody>
          </p:sp>
          <p:sp>
            <p:nvSpPr>
              <p:cNvPr id="22" name="Forme libre 21">
                <a:extLst>
                  <a:ext uri="{FF2B5EF4-FFF2-40B4-BE49-F238E27FC236}">
                    <a16:creationId xmlns:a16="http://schemas.microsoft.com/office/drawing/2014/main" id="{99D099A5-BB1B-6943-61D3-04126E4062BE}"/>
                  </a:ext>
                </a:extLst>
              </p:cNvPr>
              <p:cNvSpPr/>
              <p:nvPr/>
            </p:nvSpPr>
            <p:spPr>
              <a:xfrm>
                <a:off x="4135120" y="4104640"/>
                <a:ext cx="1427498" cy="1203960"/>
              </a:xfrm>
              <a:custGeom>
                <a:avLst/>
                <a:gdLst>
                  <a:gd name="connsiteX0" fmla="*/ 0 w 1427498"/>
                  <a:gd name="connsiteY0" fmla="*/ 1203960 h 1203960"/>
                  <a:gd name="connsiteX1" fmla="*/ 1183640 w 1427498"/>
                  <a:gd name="connsiteY1" fmla="*/ 584200 h 1203960"/>
                  <a:gd name="connsiteX2" fmla="*/ 1427480 w 1427498"/>
                  <a:gd name="connsiteY2" fmla="*/ 360680 h 1203960"/>
                  <a:gd name="connsiteX3" fmla="*/ 1193800 w 1427498"/>
                  <a:gd name="connsiteY3" fmla="*/ 198120 h 1203960"/>
                  <a:gd name="connsiteX4" fmla="*/ 706120 w 1427498"/>
                  <a:gd name="connsiteY4" fmla="*/ 86360 h 1203960"/>
                  <a:gd name="connsiteX5" fmla="*/ 20320 w 1427498"/>
                  <a:gd name="connsiteY5" fmla="*/ 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7498" h="1203960">
                    <a:moveTo>
                      <a:pt x="0" y="1203960"/>
                    </a:moveTo>
                    <a:cubicBezTo>
                      <a:pt x="472863" y="964353"/>
                      <a:pt x="945727" y="724747"/>
                      <a:pt x="1183640" y="584200"/>
                    </a:cubicBezTo>
                    <a:cubicBezTo>
                      <a:pt x="1421553" y="443653"/>
                      <a:pt x="1425787" y="425027"/>
                      <a:pt x="1427480" y="360680"/>
                    </a:cubicBezTo>
                    <a:cubicBezTo>
                      <a:pt x="1429173" y="296333"/>
                      <a:pt x="1314027" y="243840"/>
                      <a:pt x="1193800" y="198120"/>
                    </a:cubicBezTo>
                    <a:cubicBezTo>
                      <a:pt x="1073573" y="152400"/>
                      <a:pt x="901700" y="119380"/>
                      <a:pt x="706120" y="86360"/>
                    </a:cubicBezTo>
                    <a:cubicBezTo>
                      <a:pt x="510540" y="53340"/>
                      <a:pt x="265430" y="26670"/>
                      <a:pt x="20320" y="0"/>
                    </a:cubicBezTo>
                  </a:path>
                </a:pathLst>
              </a:custGeom>
              <a:noFill/>
              <a:ln>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35" name="ZoneTexte 34">
            <a:extLst>
              <a:ext uri="{FF2B5EF4-FFF2-40B4-BE49-F238E27FC236}">
                <a16:creationId xmlns:a16="http://schemas.microsoft.com/office/drawing/2014/main" id="{C109DEDC-45DD-CF4A-EE24-FDB47D8D37FB}"/>
              </a:ext>
            </a:extLst>
          </p:cNvPr>
          <p:cNvSpPr txBox="1"/>
          <p:nvPr/>
        </p:nvSpPr>
        <p:spPr>
          <a:xfrm>
            <a:off x="7536160" y="2044117"/>
            <a:ext cx="3600399" cy="400110"/>
          </a:xfrm>
          <a:prstGeom prst="rect">
            <a:avLst/>
          </a:prstGeom>
          <a:noFill/>
        </p:spPr>
        <p:txBody>
          <a:bodyPr wrap="square">
            <a:spAutoFit/>
          </a:bodyPr>
          <a:lstStyle/>
          <a:p>
            <a:r>
              <a:rPr lang="en-GB" sz="1000" dirty="0">
                <a:latin typeface="Aptos" panose="020B0004020202020204" pitchFamily="34" charset="0"/>
                <a:sym typeface="Wingdings" panose="05000000000000000000" pitchFamily="2" charset="2"/>
              </a:rPr>
              <a:t>Bifurcation (~1ms) : the radiation filament jumps from HFS to LFS region    </a:t>
            </a:r>
            <a:endParaRPr lang="en-GB" sz="1000" dirty="0">
              <a:latin typeface="Aptos" panose="020B0004020202020204" pitchFamily="34" charset="0"/>
            </a:endParaRPr>
          </a:p>
        </p:txBody>
      </p:sp>
      <p:sp>
        <p:nvSpPr>
          <p:cNvPr id="38" name="Arc 37">
            <a:extLst>
              <a:ext uri="{FF2B5EF4-FFF2-40B4-BE49-F238E27FC236}">
                <a16:creationId xmlns:a16="http://schemas.microsoft.com/office/drawing/2014/main" id="{B5BA405F-7F65-E5F0-964F-251A1E23E4D7}"/>
              </a:ext>
            </a:extLst>
          </p:cNvPr>
          <p:cNvSpPr/>
          <p:nvPr/>
        </p:nvSpPr>
        <p:spPr>
          <a:xfrm rot="14739931">
            <a:off x="718398" y="1617399"/>
            <a:ext cx="1064155" cy="962558"/>
          </a:xfrm>
          <a:prstGeom prst="arc">
            <a:avLst>
              <a:gd name="adj1" fmla="val 14065883"/>
              <a:gd name="adj2" fmla="val 0"/>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9" name="Arc 38">
            <a:extLst>
              <a:ext uri="{FF2B5EF4-FFF2-40B4-BE49-F238E27FC236}">
                <a16:creationId xmlns:a16="http://schemas.microsoft.com/office/drawing/2014/main" id="{480242B9-89D3-5DD2-EB75-A6488B4B7A99}"/>
              </a:ext>
            </a:extLst>
          </p:cNvPr>
          <p:cNvSpPr/>
          <p:nvPr/>
        </p:nvSpPr>
        <p:spPr>
          <a:xfrm rot="11065660" flipH="1">
            <a:off x="5088242" y="1198842"/>
            <a:ext cx="1649302" cy="898604"/>
          </a:xfrm>
          <a:prstGeom prst="arc">
            <a:avLst>
              <a:gd name="adj1" fmla="val 11456854"/>
              <a:gd name="adj2" fmla="val 0"/>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0" name="Arc 39">
            <a:extLst>
              <a:ext uri="{FF2B5EF4-FFF2-40B4-BE49-F238E27FC236}">
                <a16:creationId xmlns:a16="http://schemas.microsoft.com/office/drawing/2014/main" id="{578A1AD0-870A-A556-A904-89AC341A4587}"/>
              </a:ext>
            </a:extLst>
          </p:cNvPr>
          <p:cNvSpPr/>
          <p:nvPr/>
        </p:nvSpPr>
        <p:spPr>
          <a:xfrm rot="3796481">
            <a:off x="9286623" y="2468342"/>
            <a:ext cx="1064155" cy="962558"/>
          </a:xfrm>
          <a:prstGeom prst="arc">
            <a:avLst>
              <a:gd name="adj1" fmla="val 14065883"/>
              <a:gd name="adj2" fmla="val 0"/>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69" name="Image 68">
            <a:extLst>
              <a:ext uri="{FF2B5EF4-FFF2-40B4-BE49-F238E27FC236}">
                <a16:creationId xmlns:a16="http://schemas.microsoft.com/office/drawing/2014/main" id="{9A513977-0BB2-1146-F1E3-9578154FC787}"/>
              </a:ext>
            </a:extLst>
          </p:cNvPr>
          <p:cNvPicPr>
            <a:picLocks noChangeAspect="1"/>
          </p:cNvPicPr>
          <p:nvPr/>
        </p:nvPicPr>
        <p:blipFill>
          <a:blip r:embed="rId7"/>
          <a:stretch>
            <a:fillRect/>
          </a:stretch>
        </p:blipFill>
        <p:spPr>
          <a:xfrm>
            <a:off x="1532361" y="2851162"/>
            <a:ext cx="2024029" cy="1347264"/>
          </a:xfrm>
          <a:prstGeom prst="rect">
            <a:avLst/>
          </a:prstGeom>
        </p:spPr>
      </p:pic>
      <p:pic>
        <p:nvPicPr>
          <p:cNvPr id="79" name="Image 78">
            <a:extLst>
              <a:ext uri="{FF2B5EF4-FFF2-40B4-BE49-F238E27FC236}">
                <a16:creationId xmlns:a16="http://schemas.microsoft.com/office/drawing/2014/main" id="{F7B563F6-413C-FE5C-5685-B3670FDADDDA}"/>
              </a:ext>
            </a:extLst>
          </p:cNvPr>
          <p:cNvPicPr>
            <a:picLocks noChangeAspect="1"/>
          </p:cNvPicPr>
          <p:nvPr/>
        </p:nvPicPr>
        <p:blipFill>
          <a:blip r:embed="rId8"/>
          <a:stretch>
            <a:fillRect/>
          </a:stretch>
        </p:blipFill>
        <p:spPr>
          <a:xfrm>
            <a:off x="3266505" y="544869"/>
            <a:ext cx="1810671" cy="1381682"/>
          </a:xfrm>
          <a:prstGeom prst="rect">
            <a:avLst/>
          </a:prstGeom>
        </p:spPr>
      </p:pic>
      <p:pic>
        <p:nvPicPr>
          <p:cNvPr id="81" name="Image 80">
            <a:extLst>
              <a:ext uri="{FF2B5EF4-FFF2-40B4-BE49-F238E27FC236}">
                <a16:creationId xmlns:a16="http://schemas.microsoft.com/office/drawing/2014/main" id="{BB1AF2AF-3F27-AF60-5EFA-2B1F087A3E24}"/>
              </a:ext>
            </a:extLst>
          </p:cNvPr>
          <p:cNvPicPr>
            <a:picLocks noChangeAspect="1"/>
          </p:cNvPicPr>
          <p:nvPr/>
        </p:nvPicPr>
        <p:blipFill>
          <a:blip r:embed="rId9"/>
          <a:stretch>
            <a:fillRect/>
          </a:stretch>
        </p:blipFill>
        <p:spPr>
          <a:xfrm>
            <a:off x="9088599" y="614797"/>
            <a:ext cx="1887235" cy="1440106"/>
          </a:xfrm>
          <a:prstGeom prst="rect">
            <a:avLst/>
          </a:prstGeom>
        </p:spPr>
      </p:pic>
      <p:pic>
        <p:nvPicPr>
          <p:cNvPr id="83" name="Image 82">
            <a:extLst>
              <a:ext uri="{FF2B5EF4-FFF2-40B4-BE49-F238E27FC236}">
                <a16:creationId xmlns:a16="http://schemas.microsoft.com/office/drawing/2014/main" id="{4D905D5B-1832-5C74-CA33-07A1D9E01CB9}"/>
              </a:ext>
            </a:extLst>
          </p:cNvPr>
          <p:cNvPicPr>
            <a:picLocks noChangeAspect="1"/>
          </p:cNvPicPr>
          <p:nvPr/>
        </p:nvPicPr>
        <p:blipFill>
          <a:blip r:embed="rId10"/>
          <a:stretch>
            <a:fillRect/>
          </a:stretch>
        </p:blipFill>
        <p:spPr>
          <a:xfrm>
            <a:off x="8677993" y="3987848"/>
            <a:ext cx="1992084" cy="1520113"/>
          </a:xfrm>
          <a:prstGeom prst="rect">
            <a:avLst/>
          </a:prstGeom>
        </p:spPr>
      </p:pic>
    </p:spTree>
    <p:extLst>
      <p:ext uri="{BB962C8B-B14F-4D97-AF65-F5344CB8AC3E}">
        <p14:creationId xmlns:p14="http://schemas.microsoft.com/office/powerpoint/2010/main" val="1925740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28587C25-592C-D694-92F4-4ED8937D4A30}"/>
              </a:ext>
            </a:extLst>
          </p:cNvPr>
          <p:cNvPicPr>
            <a:picLocks noChangeAspect="1"/>
          </p:cNvPicPr>
          <p:nvPr/>
        </p:nvPicPr>
        <p:blipFill>
          <a:blip r:embed="rId3"/>
          <a:stretch>
            <a:fillRect/>
          </a:stretch>
        </p:blipFill>
        <p:spPr>
          <a:xfrm>
            <a:off x="9233835" y="4099160"/>
            <a:ext cx="2739128" cy="2294258"/>
          </a:xfrm>
          <a:prstGeom prst="rect">
            <a:avLst/>
          </a:prstGeom>
        </p:spPr>
      </p:pic>
      <p:sp>
        <p:nvSpPr>
          <p:cNvPr id="2" name="标题 2">
            <a:extLst>
              <a:ext uri="{FF2B5EF4-FFF2-40B4-BE49-F238E27FC236}">
                <a16:creationId xmlns:a16="http://schemas.microsoft.com/office/drawing/2014/main" id="{D89A1BA5-0E2D-4F71-B871-BF3E1E35E2B2}"/>
              </a:ext>
            </a:extLst>
          </p:cNvPr>
          <p:cNvSpPr txBox="1">
            <a:spLocks/>
          </p:cNvSpPr>
          <p:nvPr/>
        </p:nvSpPr>
        <p:spPr>
          <a:xfrm>
            <a:off x="6578485" y="17539"/>
            <a:ext cx="5283757" cy="400110"/>
          </a:xfrm>
          <a:prstGeom prst="rect">
            <a:avLst/>
          </a:prstGeom>
        </p:spPr>
        <p:txBody>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pPr algn="l"/>
            <a:r>
              <a:rPr lang="en-US" altLang="zh-CN" sz="1800" dirty="0">
                <a:latin typeface="Avenir Next" panose="020B0503020202020204" pitchFamily="34" charset="0"/>
              </a:rPr>
              <a:t>Target profiles:</a:t>
            </a:r>
            <a:r>
              <a:rPr lang="fr-FR" sz="1800" dirty="0">
                <a:latin typeface="Avenir Next" panose="020B0503020202020204" pitchFamily="34" charset="0"/>
              </a:rPr>
              <a:t> </a:t>
            </a:r>
            <a:r>
              <a:rPr lang="fr-FR" sz="1800" dirty="0" err="1">
                <a:latin typeface="Avenir Next" panose="020B0503020202020204" pitchFamily="34" charset="0"/>
              </a:rPr>
              <a:t>expe</a:t>
            </a:r>
            <a:r>
              <a:rPr lang="fr-FR" sz="1800" dirty="0">
                <a:latin typeface="Avenir Next" panose="020B0503020202020204" pitchFamily="34" charset="0"/>
              </a:rPr>
              <a:t> vs simu</a:t>
            </a:r>
            <a:r>
              <a:rPr lang="en-US" altLang="zh-CN" sz="1800" dirty="0">
                <a:latin typeface="Avenir Next" panose="020B0503020202020204" pitchFamily="34" charset="0"/>
              </a:rPr>
              <a:t> </a:t>
            </a:r>
            <a:endParaRPr lang="zh-CN" altLang="en-US" sz="1800" dirty="0">
              <a:latin typeface="Avenir Next" panose="020B0503020202020204" pitchFamily="34" charset="0"/>
            </a:endParaRPr>
          </a:p>
        </p:txBody>
      </p:sp>
      <p:sp>
        <p:nvSpPr>
          <p:cNvPr id="4" name="文本框 5">
            <a:extLst>
              <a:ext uri="{FF2B5EF4-FFF2-40B4-BE49-F238E27FC236}">
                <a16:creationId xmlns:a16="http://schemas.microsoft.com/office/drawing/2014/main" id="{3F1F082E-6052-20EB-94CB-3667AB876645}"/>
              </a:ext>
            </a:extLst>
          </p:cNvPr>
          <p:cNvSpPr txBox="1"/>
          <p:nvPr/>
        </p:nvSpPr>
        <p:spPr>
          <a:xfrm>
            <a:off x="10844015" y="2813801"/>
            <a:ext cx="1018227" cy="646331"/>
          </a:xfrm>
          <a:prstGeom prst="rect">
            <a:avLst/>
          </a:prstGeom>
          <a:noFill/>
        </p:spPr>
        <p:txBody>
          <a:bodyPr wrap="none" rtlCol="0">
            <a:spAutoFit/>
          </a:bodyPr>
          <a:lstStyle/>
          <a:p>
            <a:r>
              <a:rPr lang="en-US" altLang="zh-CN" dirty="0"/>
              <a:t>EXP:</a:t>
            </a:r>
          </a:p>
          <a:p>
            <a:r>
              <a:rPr lang="en-US" altLang="zh-CN" dirty="0"/>
              <a:t># 58089</a:t>
            </a:r>
            <a:endParaRPr lang="zh-CN" altLang="en-US" dirty="0"/>
          </a:p>
        </p:txBody>
      </p:sp>
      <mc:AlternateContent xmlns:mc="http://schemas.openxmlformats.org/markup-compatibility/2006" xmlns:a14="http://schemas.microsoft.com/office/drawing/2010/main">
        <mc:Choice Requires="a14">
          <p:sp>
            <p:nvSpPr>
              <p:cNvPr id="6" name="文本框 24">
                <a:extLst>
                  <a:ext uri="{FF2B5EF4-FFF2-40B4-BE49-F238E27FC236}">
                    <a16:creationId xmlns:a16="http://schemas.microsoft.com/office/drawing/2014/main" id="{8E09BAA3-725F-22FD-8FD1-2627F3302D41}"/>
                  </a:ext>
                </a:extLst>
              </p:cNvPr>
              <p:cNvSpPr txBox="1"/>
              <p:nvPr/>
            </p:nvSpPr>
            <p:spPr>
              <a:xfrm>
                <a:off x="219038" y="4099159"/>
                <a:ext cx="6538265" cy="1569660"/>
              </a:xfrm>
              <a:prstGeom prst="rect">
                <a:avLst/>
              </a:prstGeom>
              <a:noFill/>
            </p:spPr>
            <p:txBody>
              <a:bodyPr wrap="none" rtlCol="0">
                <a:spAutoFit/>
              </a:bodyPr>
              <a:lstStyle/>
              <a:p>
                <a:pPr>
                  <a:buClr>
                    <a:srgbClr val="0070C0"/>
                  </a:buClr>
                </a:pPr>
                <a:endParaRPr lang="fr-FR" sz="1600" dirty="0">
                  <a:latin typeface="Aptos" panose="020B0004020202020204" pitchFamily="34" charset="0"/>
                </a:endParaRPr>
              </a:p>
              <a:p>
                <a:pPr marL="285750" indent="-285750">
                  <a:buClr>
                    <a:srgbClr val="0070C0"/>
                  </a:buClr>
                  <a:buFont typeface="Wingdings" pitchFamily="2" charset="2"/>
                  <a:buChar char="q"/>
                </a:pPr>
                <a14:m>
                  <m:oMath xmlns:m="http://schemas.openxmlformats.org/officeDocument/2006/math">
                    <m:sSub>
                      <m:sSubPr>
                        <m:ctrlPr>
                          <a:rPr lang="en-US" altLang="zh-CN" sz="1600" i="1" smtClean="0">
                            <a:latin typeface="Cambria Math" panose="02040503050406030204" pitchFamily="18" charset="0"/>
                          </a:rPr>
                        </m:ctrlPr>
                      </m:sSubPr>
                      <m:e>
                        <m:r>
                          <a:rPr lang="fr-FR" altLang="zh-CN" sz="1600" b="0" i="1" smtClean="0">
                            <a:latin typeface="Cambria Math" panose="02040503050406030204" pitchFamily="18" charset="0"/>
                          </a:rPr>
                          <m:t>𝑇</m:t>
                        </m:r>
                      </m:e>
                      <m:sub>
                        <m:r>
                          <a:rPr lang="fr-FR" altLang="zh-CN" sz="1600" b="0" i="1" smtClean="0">
                            <a:latin typeface="Cambria Math" panose="02040503050406030204" pitchFamily="18" charset="0"/>
                          </a:rPr>
                          <m:t>𝑒</m:t>
                        </m:r>
                      </m:sub>
                    </m:sSub>
                    <m:r>
                      <a:rPr lang="en-US" altLang="zh-CN" sz="1600" i="1" smtClean="0">
                        <a:latin typeface="Cambria Math" panose="02040503050406030204" pitchFamily="18" charset="0"/>
                        <a:ea typeface="Cambria Math" panose="02040503050406030204" pitchFamily="18" charset="0"/>
                      </a:rPr>
                      <m:t>↓</m:t>
                    </m:r>
                  </m:oMath>
                </a14:m>
                <a:r>
                  <a:rPr lang="en-US" altLang="zh-CN" sz="1600" dirty="0">
                    <a:latin typeface="Aptos" panose="020B0004020202020204" pitchFamily="34" charset="0"/>
                  </a:rPr>
                  <a:t>: Detachment preliminary happens at inner side before XPR</a:t>
                </a:r>
              </a:p>
              <a:p>
                <a:pPr marL="285750" indent="-285750">
                  <a:buClr>
                    <a:srgbClr val="0070C0"/>
                  </a:buClr>
                  <a:buFont typeface="Wingdings" pitchFamily="2" charset="2"/>
                  <a:buChar char="q"/>
                </a:pPr>
                <a:endParaRPr lang="en-US" altLang="zh-CN" sz="1600" dirty="0">
                  <a:latin typeface="Aptos" panose="020B0004020202020204" pitchFamily="34" charset="0"/>
                </a:endParaRPr>
              </a:p>
              <a:p>
                <a:pPr marL="285750" indent="-285750">
                  <a:buClr>
                    <a:srgbClr val="0070C0"/>
                  </a:buClr>
                  <a:buFont typeface="Wingdings" pitchFamily="2" charset="2"/>
                  <a:buChar char="q"/>
                </a:pPr>
                <a14:m>
                  <m:oMath xmlns:m="http://schemas.openxmlformats.org/officeDocument/2006/math">
                    <m:sSub>
                      <m:sSubPr>
                        <m:ctrlPr>
                          <a:rPr lang="en-US" altLang="zh-CN" sz="1600" i="1">
                            <a:latin typeface="Cambria Math" panose="02040503050406030204" pitchFamily="18" charset="0"/>
                          </a:rPr>
                        </m:ctrlPr>
                      </m:sSubPr>
                      <m:e>
                        <m:r>
                          <a:rPr lang="fr-FR" altLang="zh-CN" sz="1600" i="1">
                            <a:latin typeface="Cambria Math" panose="02040503050406030204" pitchFamily="18" charset="0"/>
                          </a:rPr>
                          <m:t>𝑇</m:t>
                        </m:r>
                      </m:e>
                      <m:sub>
                        <m:r>
                          <a:rPr lang="fr-FR" altLang="zh-CN" sz="1600" i="1">
                            <a:latin typeface="Cambria Math" panose="02040503050406030204" pitchFamily="18" charset="0"/>
                          </a:rPr>
                          <m:t>𝑒</m:t>
                        </m:r>
                      </m:sub>
                    </m:sSub>
                    <m:r>
                      <a:rPr lang="en-US" altLang="zh-CN" sz="1600" i="1">
                        <a:latin typeface="Cambria Math" panose="02040503050406030204" pitchFamily="18" charset="0"/>
                        <a:ea typeface="Cambria Math" panose="02040503050406030204" pitchFamily="18" charset="0"/>
                      </a:rPr>
                      <m:t>↓</m:t>
                    </m:r>
                  </m:oMath>
                </a14:m>
                <a:r>
                  <a:rPr lang="en-US" altLang="zh-CN" sz="1600" dirty="0">
                    <a:latin typeface="Aptos" panose="020B0004020202020204" pitchFamily="34" charset="0"/>
                  </a:rPr>
                  <a:t>: rapidly once the XPR transition begins to </a:t>
                </a:r>
                <a14:m>
                  <m:oMath xmlns:m="http://schemas.openxmlformats.org/officeDocument/2006/math">
                    <m:sSub>
                      <m:sSubPr>
                        <m:ctrlPr>
                          <a:rPr lang="fr-FR" sz="1600" i="1">
                            <a:latin typeface="Cambria Math" panose="02040503050406030204" pitchFamily="18" charset="0"/>
                          </a:rPr>
                        </m:ctrlPr>
                      </m:sSubPr>
                      <m:e>
                        <m:r>
                          <a:rPr lang="fr-FR" sz="1600" i="1">
                            <a:latin typeface="Cambria Math" panose="02040503050406030204" pitchFamily="18" charset="0"/>
                          </a:rPr>
                          <m:t>𝑇</m:t>
                        </m:r>
                      </m:e>
                      <m:sub>
                        <m:r>
                          <a:rPr lang="fr-FR" sz="1600" i="1">
                            <a:latin typeface="Cambria Math" panose="02040503050406030204" pitchFamily="18" charset="0"/>
                          </a:rPr>
                          <m:t>𝑒</m:t>
                        </m:r>
                      </m:sub>
                    </m:sSub>
                    <m:r>
                      <a:rPr lang="fr-FR" sz="1600" i="1">
                        <a:latin typeface="Cambria Math" panose="02040503050406030204" pitchFamily="18" charset="0"/>
                        <a:ea typeface="Cambria Math" panose="02040503050406030204" pitchFamily="18" charset="0"/>
                      </a:rPr>
                      <m:t>≈2</m:t>
                    </m:r>
                    <m:r>
                      <a:rPr lang="fr-FR" sz="1600" i="1">
                        <a:latin typeface="Cambria Math" panose="02040503050406030204" pitchFamily="18" charset="0"/>
                        <a:ea typeface="Cambria Math" panose="02040503050406030204" pitchFamily="18" charset="0"/>
                      </a:rPr>
                      <m:t>𝑒𝑣</m:t>
                    </m:r>
                  </m:oMath>
                </a14:m>
                <a:r>
                  <a:rPr lang="fr-FR" sz="1600" dirty="0">
                    <a:ea typeface="Cambria Math" panose="02040503050406030204" pitchFamily="18" charset="0"/>
                  </a:rPr>
                  <a:t> </a:t>
                </a:r>
                <a14:m>
                  <m:oMath xmlns:m="http://schemas.openxmlformats.org/officeDocument/2006/math">
                    <m:r>
                      <m:rPr>
                        <m:sty m:val="p"/>
                      </m:rPr>
                      <a:rPr lang="fr-FR" sz="1600" i="0">
                        <a:latin typeface="Cambria Math" panose="02040503050406030204" pitchFamily="18" charset="0"/>
                        <a:ea typeface="Cambria Math" panose="02040503050406030204" pitchFamily="18" charset="0"/>
                      </a:rPr>
                      <m:t>on</m:t>
                    </m:r>
                    <m:r>
                      <a:rPr lang="fr-FR" sz="1600" i="0">
                        <a:latin typeface="Cambria Math" panose="02040503050406030204" pitchFamily="18" charset="0"/>
                        <a:ea typeface="Cambria Math" panose="02040503050406030204" pitchFamily="18" charset="0"/>
                      </a:rPr>
                      <m:t> </m:t>
                    </m:r>
                    <m:r>
                      <m:rPr>
                        <m:sty m:val="p"/>
                      </m:rPr>
                      <a:rPr lang="fr-FR" sz="1600" i="0">
                        <a:latin typeface="Cambria Math" panose="02040503050406030204" pitchFamily="18" charset="0"/>
                        <a:ea typeface="Cambria Math" panose="02040503050406030204" pitchFamily="18" charset="0"/>
                      </a:rPr>
                      <m:t>both</m:t>
                    </m:r>
                    <m:r>
                      <a:rPr lang="fr-FR" sz="1600" i="0">
                        <a:latin typeface="Cambria Math" panose="02040503050406030204" pitchFamily="18" charset="0"/>
                        <a:ea typeface="Cambria Math" panose="02040503050406030204" pitchFamily="18" charset="0"/>
                      </a:rPr>
                      <m:t> </m:t>
                    </m:r>
                    <m:r>
                      <m:rPr>
                        <m:sty m:val="p"/>
                      </m:rPr>
                      <a:rPr lang="fr-FR" sz="1600" i="0">
                        <a:latin typeface="Cambria Math" panose="02040503050406030204" pitchFamily="18" charset="0"/>
                        <a:ea typeface="Cambria Math" panose="02040503050406030204" pitchFamily="18" charset="0"/>
                      </a:rPr>
                      <m:t>sides</m:t>
                    </m:r>
                  </m:oMath>
                </a14:m>
                <a:r>
                  <a:rPr lang="en-US" altLang="zh-CN" sz="1600" dirty="0">
                    <a:latin typeface="Aptos" panose="020B0004020202020204" pitchFamily="34" charset="0"/>
                  </a:rPr>
                  <a:t> </a:t>
                </a:r>
              </a:p>
              <a:p>
                <a:pPr marL="285750" indent="-285750">
                  <a:buClr>
                    <a:srgbClr val="0070C0"/>
                  </a:buClr>
                  <a:buFont typeface="Wingdings" pitchFamily="2" charset="2"/>
                  <a:buChar char="q"/>
                </a:pPr>
                <a:endParaRPr lang="en-US" altLang="zh-CN" sz="1600" i="1" dirty="0">
                  <a:latin typeface="Aptos" panose="020B0004020202020204" pitchFamily="34" charset="0"/>
                </a:endParaRPr>
              </a:p>
              <a:p>
                <a:pPr marL="285750" indent="-285750">
                  <a:buClr>
                    <a:srgbClr val="0070C0"/>
                  </a:buClr>
                  <a:buFont typeface="Wingdings" pitchFamily="2" charset="2"/>
                  <a:buChar char="q"/>
                </a:pPr>
                <a14:m>
                  <m:oMath xmlns:m="http://schemas.openxmlformats.org/officeDocument/2006/math">
                    <m:sSub>
                      <m:sSubPr>
                        <m:ctrlPr>
                          <a:rPr lang="en-US" altLang="zh-CN" sz="1600" i="1" smtClean="0">
                            <a:latin typeface="Cambria Math" panose="02040503050406030204" pitchFamily="18" charset="0"/>
                          </a:rPr>
                        </m:ctrlPr>
                      </m:sSubPr>
                      <m:e>
                        <m:r>
                          <a:rPr lang="fr-FR" altLang="zh-CN" sz="1600" b="0" i="1" smtClean="0">
                            <a:latin typeface="Cambria Math" panose="02040503050406030204" pitchFamily="18" charset="0"/>
                          </a:rPr>
                          <m:t>𝑛</m:t>
                        </m:r>
                      </m:e>
                      <m:sub>
                        <m:r>
                          <a:rPr lang="fr-FR" altLang="zh-CN" sz="1600" b="0" i="1" smtClean="0">
                            <a:latin typeface="Cambria Math" panose="02040503050406030204" pitchFamily="18" charset="0"/>
                          </a:rPr>
                          <m:t>𝑒</m:t>
                        </m:r>
                      </m:sub>
                    </m:sSub>
                  </m:oMath>
                </a14:m>
                <a:r>
                  <a:rPr lang="en-US" altLang="zh-CN" sz="1600" dirty="0">
                    <a:latin typeface="Aptos" panose="020B0004020202020204" pitchFamily="34" charset="0"/>
                  </a:rPr>
                  <a:t> profile become almost symmetric after entering XPR</a:t>
                </a:r>
                <a:endParaRPr lang="zh-CN" altLang="en-US" sz="1600" dirty="0">
                  <a:latin typeface="Aptos" panose="020B0004020202020204" pitchFamily="34" charset="0"/>
                </a:endParaRPr>
              </a:p>
            </p:txBody>
          </p:sp>
        </mc:Choice>
        <mc:Fallback xmlns="">
          <p:sp>
            <p:nvSpPr>
              <p:cNvPr id="6" name="文本框 24">
                <a:extLst>
                  <a:ext uri="{FF2B5EF4-FFF2-40B4-BE49-F238E27FC236}">
                    <a16:creationId xmlns:a16="http://schemas.microsoft.com/office/drawing/2014/main" id="{8E09BAA3-725F-22FD-8FD1-2627F3302D41}"/>
                  </a:ext>
                </a:extLst>
              </p:cNvPr>
              <p:cNvSpPr txBox="1">
                <a:spLocks noRot="1" noChangeAspect="1" noMove="1" noResize="1" noEditPoints="1" noAdjustHandles="1" noChangeArrowheads="1" noChangeShapeType="1" noTextEdit="1"/>
              </p:cNvSpPr>
              <p:nvPr/>
            </p:nvSpPr>
            <p:spPr>
              <a:xfrm>
                <a:off x="219038" y="4099159"/>
                <a:ext cx="6538265" cy="1569660"/>
              </a:xfrm>
              <a:prstGeom prst="rect">
                <a:avLst/>
              </a:prstGeom>
              <a:blipFill>
                <a:blip r:embed="rId4"/>
                <a:stretch>
                  <a:fillRect l="-388" b="-4000"/>
                </a:stretch>
              </a:blipFill>
            </p:spPr>
            <p:txBody>
              <a:bodyPr/>
              <a:lstStyle/>
              <a:p>
                <a:r>
                  <a:rPr lang="fr-FR">
                    <a:noFill/>
                  </a:rPr>
                  <a:t> </a:t>
                </a:r>
              </a:p>
            </p:txBody>
          </p:sp>
        </mc:Fallback>
      </mc:AlternateContent>
      <p:sp>
        <p:nvSpPr>
          <p:cNvPr id="18" name="Ellipse 17">
            <a:extLst>
              <a:ext uri="{FF2B5EF4-FFF2-40B4-BE49-F238E27FC236}">
                <a16:creationId xmlns:a16="http://schemas.microsoft.com/office/drawing/2014/main" id="{7F0EB211-6BF4-607B-DEE4-B34B3F268990}"/>
              </a:ext>
            </a:extLst>
          </p:cNvPr>
          <p:cNvSpPr/>
          <p:nvPr/>
        </p:nvSpPr>
        <p:spPr>
          <a:xfrm>
            <a:off x="1257019" y="2775568"/>
            <a:ext cx="288032" cy="27870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3" name="Groupe 22">
            <a:extLst>
              <a:ext uri="{FF2B5EF4-FFF2-40B4-BE49-F238E27FC236}">
                <a16:creationId xmlns:a16="http://schemas.microsoft.com/office/drawing/2014/main" id="{A57D6E17-FE2F-AC35-4C3D-02E2428F32BF}"/>
              </a:ext>
            </a:extLst>
          </p:cNvPr>
          <p:cNvGrpSpPr/>
          <p:nvPr/>
        </p:nvGrpSpPr>
        <p:grpSpPr>
          <a:xfrm>
            <a:off x="9624392" y="3836818"/>
            <a:ext cx="1702525" cy="600294"/>
            <a:chOff x="3884306" y="2236802"/>
            <a:chExt cx="2607179" cy="1027768"/>
          </a:xfrm>
        </p:grpSpPr>
        <p:grpSp>
          <p:nvGrpSpPr>
            <p:cNvPr id="25" name="Groupe 24">
              <a:extLst>
                <a:ext uri="{FF2B5EF4-FFF2-40B4-BE49-F238E27FC236}">
                  <a16:creationId xmlns:a16="http://schemas.microsoft.com/office/drawing/2014/main" id="{0F8A892D-2D03-2C7E-AC20-216DA15A7715}"/>
                </a:ext>
              </a:extLst>
            </p:cNvPr>
            <p:cNvGrpSpPr/>
            <p:nvPr/>
          </p:nvGrpSpPr>
          <p:grpSpPr>
            <a:xfrm>
              <a:off x="3884306" y="2895708"/>
              <a:ext cx="361342" cy="368862"/>
              <a:chOff x="3934312" y="2800963"/>
              <a:chExt cx="361342" cy="368862"/>
            </a:xfrm>
          </p:grpSpPr>
          <p:sp>
            <p:nvSpPr>
              <p:cNvPr id="35" name="ZoneTexte 34">
                <a:extLst>
                  <a:ext uri="{FF2B5EF4-FFF2-40B4-BE49-F238E27FC236}">
                    <a16:creationId xmlns:a16="http://schemas.microsoft.com/office/drawing/2014/main" id="{768CE6E1-8561-D6BB-187F-159ABA3A71B8}"/>
                  </a:ext>
                </a:extLst>
              </p:cNvPr>
              <p:cNvSpPr txBox="1"/>
              <p:nvPr/>
            </p:nvSpPr>
            <p:spPr>
              <a:xfrm>
                <a:off x="3934312" y="2800963"/>
                <a:ext cx="361342" cy="368862"/>
              </a:xfrm>
              <a:prstGeom prst="rect">
                <a:avLst/>
              </a:prstGeom>
              <a:noFill/>
            </p:spPr>
            <p:txBody>
              <a:bodyPr wrap="none" rtlCol="0">
                <a:spAutoFit/>
              </a:bodyPr>
              <a:lstStyle/>
              <a:p>
                <a:r>
                  <a:rPr lang="fr-FR" sz="800" dirty="0">
                    <a:solidFill>
                      <a:srgbClr val="0000CC"/>
                    </a:solidFill>
                  </a:rPr>
                  <a:t>1</a:t>
                </a:r>
              </a:p>
            </p:txBody>
          </p:sp>
          <p:sp>
            <p:nvSpPr>
              <p:cNvPr id="36" name="Ellipse 35">
                <a:extLst>
                  <a:ext uri="{FF2B5EF4-FFF2-40B4-BE49-F238E27FC236}">
                    <a16:creationId xmlns:a16="http://schemas.microsoft.com/office/drawing/2014/main" id="{F7A47364-3D98-F534-6983-3ABB4562EE67}"/>
                  </a:ext>
                </a:extLst>
              </p:cNvPr>
              <p:cNvSpPr/>
              <p:nvPr/>
            </p:nvSpPr>
            <p:spPr>
              <a:xfrm>
                <a:off x="3972160" y="2830828"/>
                <a:ext cx="235962" cy="241755"/>
              </a:xfrm>
              <a:prstGeom prst="ellipse">
                <a:avLst/>
              </a:prstGeom>
              <a:noFill/>
              <a:ln>
                <a:solidFill>
                  <a:srgbClr val="0000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highlight>
                    <a:srgbClr val="0000CC"/>
                  </a:highlight>
                </a:endParaRPr>
              </a:p>
            </p:txBody>
          </p:sp>
        </p:grpSp>
        <p:grpSp>
          <p:nvGrpSpPr>
            <p:cNvPr id="26" name="Groupe 25">
              <a:extLst>
                <a:ext uri="{FF2B5EF4-FFF2-40B4-BE49-F238E27FC236}">
                  <a16:creationId xmlns:a16="http://schemas.microsoft.com/office/drawing/2014/main" id="{059F8CA2-FB15-794E-2F3D-B57922B5FFB2}"/>
                </a:ext>
              </a:extLst>
            </p:cNvPr>
            <p:cNvGrpSpPr/>
            <p:nvPr/>
          </p:nvGrpSpPr>
          <p:grpSpPr>
            <a:xfrm>
              <a:off x="5945754" y="2635941"/>
              <a:ext cx="361344" cy="368863"/>
              <a:chOff x="3934312" y="2800963"/>
              <a:chExt cx="361344" cy="368863"/>
            </a:xfrm>
          </p:grpSpPr>
          <p:sp>
            <p:nvSpPr>
              <p:cNvPr id="33" name="ZoneTexte 32">
                <a:extLst>
                  <a:ext uri="{FF2B5EF4-FFF2-40B4-BE49-F238E27FC236}">
                    <a16:creationId xmlns:a16="http://schemas.microsoft.com/office/drawing/2014/main" id="{62FC93BA-A03E-B6BB-FF22-CB3A6D701818}"/>
                  </a:ext>
                </a:extLst>
              </p:cNvPr>
              <p:cNvSpPr txBox="1"/>
              <p:nvPr/>
            </p:nvSpPr>
            <p:spPr>
              <a:xfrm>
                <a:off x="3934312" y="2800963"/>
                <a:ext cx="361344" cy="368863"/>
              </a:xfrm>
              <a:prstGeom prst="rect">
                <a:avLst/>
              </a:prstGeom>
              <a:noFill/>
            </p:spPr>
            <p:txBody>
              <a:bodyPr wrap="none" rtlCol="0">
                <a:spAutoFit/>
              </a:bodyPr>
              <a:lstStyle/>
              <a:p>
                <a:r>
                  <a:rPr lang="fr-FR" sz="800" dirty="0">
                    <a:solidFill>
                      <a:srgbClr val="00FDFF"/>
                    </a:solidFill>
                  </a:rPr>
                  <a:t>2</a:t>
                </a:r>
              </a:p>
            </p:txBody>
          </p:sp>
          <p:sp>
            <p:nvSpPr>
              <p:cNvPr id="34" name="Ellipse 33">
                <a:extLst>
                  <a:ext uri="{FF2B5EF4-FFF2-40B4-BE49-F238E27FC236}">
                    <a16:creationId xmlns:a16="http://schemas.microsoft.com/office/drawing/2014/main" id="{3CE08805-2DC9-6CF8-BAC6-22AED734E530}"/>
                  </a:ext>
                </a:extLst>
              </p:cNvPr>
              <p:cNvSpPr/>
              <p:nvPr/>
            </p:nvSpPr>
            <p:spPr>
              <a:xfrm>
                <a:off x="3987859" y="2852234"/>
                <a:ext cx="235962" cy="241754"/>
              </a:xfrm>
              <a:prstGeom prst="ellipse">
                <a:avLst/>
              </a:prstGeom>
              <a:noFill/>
              <a:ln>
                <a:solidFill>
                  <a:srgbClr val="00FD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FDFF"/>
                  </a:solidFill>
                </a:endParaRPr>
              </a:p>
            </p:txBody>
          </p:sp>
        </p:grpSp>
        <p:grpSp>
          <p:nvGrpSpPr>
            <p:cNvPr id="27" name="Groupe 26">
              <a:extLst>
                <a:ext uri="{FF2B5EF4-FFF2-40B4-BE49-F238E27FC236}">
                  <a16:creationId xmlns:a16="http://schemas.microsoft.com/office/drawing/2014/main" id="{3552F2C3-8E8F-6F57-A27B-9EF7D77684BF}"/>
                </a:ext>
              </a:extLst>
            </p:cNvPr>
            <p:cNvGrpSpPr/>
            <p:nvPr/>
          </p:nvGrpSpPr>
          <p:grpSpPr>
            <a:xfrm>
              <a:off x="6130142" y="2236802"/>
              <a:ext cx="361343" cy="368864"/>
              <a:chOff x="3934312" y="2585519"/>
              <a:chExt cx="361343" cy="368864"/>
            </a:xfrm>
          </p:grpSpPr>
          <p:sp>
            <p:nvSpPr>
              <p:cNvPr id="31" name="ZoneTexte 30">
                <a:extLst>
                  <a:ext uri="{FF2B5EF4-FFF2-40B4-BE49-F238E27FC236}">
                    <a16:creationId xmlns:a16="http://schemas.microsoft.com/office/drawing/2014/main" id="{220BD2F3-F108-6A2E-07F4-D0A0FBE24ADF}"/>
                  </a:ext>
                </a:extLst>
              </p:cNvPr>
              <p:cNvSpPr txBox="1"/>
              <p:nvPr/>
            </p:nvSpPr>
            <p:spPr>
              <a:xfrm>
                <a:off x="3934312" y="2585519"/>
                <a:ext cx="361343" cy="368864"/>
              </a:xfrm>
              <a:prstGeom prst="rect">
                <a:avLst/>
              </a:prstGeom>
              <a:noFill/>
            </p:spPr>
            <p:txBody>
              <a:bodyPr wrap="none" rtlCol="0">
                <a:spAutoFit/>
              </a:bodyPr>
              <a:lstStyle/>
              <a:p>
                <a:r>
                  <a:rPr lang="fr-FR" sz="800" dirty="0">
                    <a:solidFill>
                      <a:srgbClr val="FF0000"/>
                    </a:solidFill>
                  </a:rPr>
                  <a:t>3</a:t>
                </a:r>
              </a:p>
            </p:txBody>
          </p:sp>
          <p:sp>
            <p:nvSpPr>
              <p:cNvPr id="32" name="Ellipse 31">
                <a:extLst>
                  <a:ext uri="{FF2B5EF4-FFF2-40B4-BE49-F238E27FC236}">
                    <a16:creationId xmlns:a16="http://schemas.microsoft.com/office/drawing/2014/main" id="{949DB7F2-4A5F-E883-2A4A-61365B080290}"/>
                  </a:ext>
                </a:extLst>
              </p:cNvPr>
              <p:cNvSpPr/>
              <p:nvPr/>
            </p:nvSpPr>
            <p:spPr>
              <a:xfrm>
                <a:off x="3982982" y="2677677"/>
                <a:ext cx="235961" cy="24175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51" name="Groupe 50">
            <a:extLst>
              <a:ext uri="{FF2B5EF4-FFF2-40B4-BE49-F238E27FC236}">
                <a16:creationId xmlns:a16="http://schemas.microsoft.com/office/drawing/2014/main" id="{A7A9F8EC-E6B7-D94F-F6EE-22C29762F5CA}"/>
              </a:ext>
            </a:extLst>
          </p:cNvPr>
          <p:cNvGrpSpPr/>
          <p:nvPr/>
        </p:nvGrpSpPr>
        <p:grpSpPr>
          <a:xfrm>
            <a:off x="443402" y="482820"/>
            <a:ext cx="4788502" cy="3605760"/>
            <a:chOff x="75284" y="482820"/>
            <a:chExt cx="4788502" cy="3605760"/>
          </a:xfrm>
        </p:grpSpPr>
        <p:grpSp>
          <p:nvGrpSpPr>
            <p:cNvPr id="22" name="Groupe 21">
              <a:extLst>
                <a:ext uri="{FF2B5EF4-FFF2-40B4-BE49-F238E27FC236}">
                  <a16:creationId xmlns:a16="http://schemas.microsoft.com/office/drawing/2014/main" id="{82F62D19-8E5D-9579-D963-F027ABAEE9CF}"/>
                </a:ext>
              </a:extLst>
            </p:cNvPr>
            <p:cNvGrpSpPr/>
            <p:nvPr/>
          </p:nvGrpSpPr>
          <p:grpSpPr>
            <a:xfrm>
              <a:off x="75284" y="482820"/>
              <a:ext cx="4788502" cy="3605760"/>
              <a:chOff x="75284" y="482820"/>
              <a:chExt cx="4788502" cy="3605760"/>
            </a:xfrm>
          </p:grpSpPr>
          <p:grpSp>
            <p:nvGrpSpPr>
              <p:cNvPr id="20" name="Groupe 19">
                <a:extLst>
                  <a:ext uri="{FF2B5EF4-FFF2-40B4-BE49-F238E27FC236}">
                    <a16:creationId xmlns:a16="http://schemas.microsoft.com/office/drawing/2014/main" id="{B707CEC2-FEC2-6767-8677-53E0B536786A}"/>
                  </a:ext>
                </a:extLst>
              </p:cNvPr>
              <p:cNvGrpSpPr/>
              <p:nvPr/>
            </p:nvGrpSpPr>
            <p:grpSpPr>
              <a:xfrm>
                <a:off x="75284" y="482820"/>
                <a:ext cx="4788502" cy="3605760"/>
                <a:chOff x="218427" y="506736"/>
                <a:chExt cx="4788502" cy="3605760"/>
              </a:xfrm>
            </p:grpSpPr>
            <p:grpSp>
              <p:nvGrpSpPr>
                <p:cNvPr id="11" name="Groupe 10">
                  <a:extLst>
                    <a:ext uri="{FF2B5EF4-FFF2-40B4-BE49-F238E27FC236}">
                      <a16:creationId xmlns:a16="http://schemas.microsoft.com/office/drawing/2014/main" id="{678BF5EE-B872-96E1-43F6-049A0E3ED8DE}"/>
                    </a:ext>
                  </a:extLst>
                </p:cNvPr>
                <p:cNvGrpSpPr/>
                <p:nvPr/>
              </p:nvGrpSpPr>
              <p:grpSpPr>
                <a:xfrm>
                  <a:off x="218427" y="506736"/>
                  <a:ext cx="4788502" cy="3605760"/>
                  <a:chOff x="-60654" y="545213"/>
                  <a:chExt cx="4788502" cy="3605760"/>
                </a:xfrm>
              </p:grpSpPr>
              <p:pic>
                <p:nvPicPr>
                  <p:cNvPr id="5" name="图片 23">
                    <a:extLst>
                      <a:ext uri="{FF2B5EF4-FFF2-40B4-BE49-F238E27FC236}">
                        <a16:creationId xmlns:a16="http://schemas.microsoft.com/office/drawing/2014/main" id="{FEF8788C-A4A9-A5B3-5429-3DB076B93788}"/>
                      </a:ext>
                    </a:extLst>
                  </p:cNvPr>
                  <p:cNvPicPr>
                    <a:picLocks noChangeAspect="1"/>
                  </p:cNvPicPr>
                  <p:nvPr/>
                </p:nvPicPr>
                <p:blipFill>
                  <a:blip r:embed="rId5"/>
                  <a:stretch>
                    <a:fillRect/>
                  </a:stretch>
                </p:blipFill>
                <p:spPr>
                  <a:xfrm>
                    <a:off x="-24680" y="2007729"/>
                    <a:ext cx="4752528" cy="2143244"/>
                  </a:xfrm>
                  <a:prstGeom prst="rect">
                    <a:avLst/>
                  </a:prstGeom>
                </p:spPr>
              </p:pic>
              <p:pic>
                <p:nvPicPr>
                  <p:cNvPr id="7" name="图片 9">
                    <a:extLst>
                      <a:ext uri="{FF2B5EF4-FFF2-40B4-BE49-F238E27FC236}">
                        <a16:creationId xmlns:a16="http://schemas.microsoft.com/office/drawing/2014/main" id="{4FAC858B-178E-0771-4B82-35012297ADAF}"/>
                      </a:ext>
                    </a:extLst>
                  </p:cNvPr>
                  <p:cNvPicPr>
                    <a:picLocks noChangeAspect="1"/>
                  </p:cNvPicPr>
                  <p:nvPr/>
                </p:nvPicPr>
                <p:blipFill>
                  <a:blip r:embed="rId6"/>
                  <a:srcRect b="25658"/>
                  <a:stretch/>
                </p:blipFill>
                <p:spPr>
                  <a:xfrm>
                    <a:off x="-60654" y="545213"/>
                    <a:ext cx="4788502" cy="1609727"/>
                  </a:xfrm>
                  <a:prstGeom prst="rect">
                    <a:avLst/>
                  </a:prstGeom>
                </p:spPr>
              </p:pic>
            </p:grpSp>
            <p:sp>
              <p:nvSpPr>
                <p:cNvPr id="8" name="ZoneTexte 7">
                  <a:extLst>
                    <a:ext uri="{FF2B5EF4-FFF2-40B4-BE49-F238E27FC236}">
                      <a16:creationId xmlns:a16="http://schemas.microsoft.com/office/drawing/2014/main" id="{FA3EFF1B-37C8-724F-7CB8-8840797B8F79}"/>
                    </a:ext>
                  </a:extLst>
                </p:cNvPr>
                <p:cNvSpPr txBox="1"/>
                <p:nvPr/>
              </p:nvSpPr>
              <p:spPr>
                <a:xfrm>
                  <a:off x="1749170" y="2204864"/>
                  <a:ext cx="242374" cy="230832"/>
                </a:xfrm>
                <a:prstGeom prst="rect">
                  <a:avLst/>
                </a:prstGeom>
                <a:noFill/>
              </p:spPr>
              <p:txBody>
                <a:bodyPr wrap="none" rtlCol="0">
                  <a:spAutoFit/>
                </a:bodyPr>
                <a:lstStyle/>
                <a:p>
                  <a:r>
                    <a:rPr lang="fr-FR" sz="900" dirty="0">
                      <a:solidFill>
                        <a:srgbClr val="00FDFF"/>
                      </a:solidFill>
                    </a:rPr>
                    <a:t>2</a:t>
                  </a:r>
                </a:p>
              </p:txBody>
            </p:sp>
            <p:sp>
              <p:nvSpPr>
                <p:cNvPr id="15" name="ZoneTexte 14">
                  <a:extLst>
                    <a:ext uri="{FF2B5EF4-FFF2-40B4-BE49-F238E27FC236}">
                      <a16:creationId xmlns:a16="http://schemas.microsoft.com/office/drawing/2014/main" id="{2ECE11D5-8391-6A2C-6BDB-D1949733A264}"/>
                    </a:ext>
                  </a:extLst>
                </p:cNvPr>
                <p:cNvSpPr txBox="1"/>
                <p:nvPr/>
              </p:nvSpPr>
              <p:spPr>
                <a:xfrm>
                  <a:off x="1279848" y="2781535"/>
                  <a:ext cx="242374" cy="230832"/>
                </a:xfrm>
                <a:prstGeom prst="rect">
                  <a:avLst/>
                </a:prstGeom>
                <a:noFill/>
              </p:spPr>
              <p:txBody>
                <a:bodyPr wrap="none" rtlCol="0">
                  <a:spAutoFit/>
                </a:bodyPr>
                <a:lstStyle/>
                <a:p>
                  <a:r>
                    <a:rPr lang="fr-FR" sz="900" dirty="0">
                      <a:solidFill>
                        <a:srgbClr val="0000CC"/>
                      </a:solidFill>
                    </a:rPr>
                    <a:t>1</a:t>
                  </a:r>
                </a:p>
              </p:txBody>
            </p:sp>
            <p:sp>
              <p:nvSpPr>
                <p:cNvPr id="16" name="ZoneTexte 15">
                  <a:extLst>
                    <a:ext uri="{FF2B5EF4-FFF2-40B4-BE49-F238E27FC236}">
                      <a16:creationId xmlns:a16="http://schemas.microsoft.com/office/drawing/2014/main" id="{30875F71-5BC4-FDB4-ABCF-479A19848938}"/>
                    </a:ext>
                  </a:extLst>
                </p:cNvPr>
                <p:cNvSpPr txBox="1"/>
                <p:nvPr/>
              </p:nvSpPr>
              <p:spPr>
                <a:xfrm>
                  <a:off x="3209613" y="2309616"/>
                  <a:ext cx="242374" cy="230832"/>
                </a:xfrm>
                <a:prstGeom prst="rect">
                  <a:avLst/>
                </a:prstGeom>
                <a:noFill/>
              </p:spPr>
              <p:txBody>
                <a:bodyPr wrap="none" rtlCol="0">
                  <a:spAutoFit/>
                </a:bodyPr>
                <a:lstStyle/>
                <a:p>
                  <a:r>
                    <a:rPr lang="fr-FR" sz="900" dirty="0">
                      <a:solidFill>
                        <a:srgbClr val="FF0000"/>
                      </a:solidFill>
                    </a:rPr>
                    <a:t>3</a:t>
                  </a:r>
                </a:p>
              </p:txBody>
            </p:sp>
            <p:sp>
              <p:nvSpPr>
                <p:cNvPr id="17" name="Ellipse 16">
                  <a:extLst>
                    <a:ext uri="{FF2B5EF4-FFF2-40B4-BE49-F238E27FC236}">
                      <a16:creationId xmlns:a16="http://schemas.microsoft.com/office/drawing/2014/main" id="{A0FE9EE0-49F8-10B8-A3BE-B2FBE2BFD701}"/>
                    </a:ext>
                  </a:extLst>
                </p:cNvPr>
                <p:cNvSpPr/>
                <p:nvPr/>
              </p:nvSpPr>
              <p:spPr>
                <a:xfrm>
                  <a:off x="3186784" y="2275115"/>
                  <a:ext cx="288032" cy="27870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49F4B721-A57C-18C1-2DED-95E0CF583707}"/>
                    </a:ext>
                  </a:extLst>
                </p:cNvPr>
                <p:cNvSpPr/>
                <p:nvPr/>
              </p:nvSpPr>
              <p:spPr>
                <a:xfrm>
                  <a:off x="1703512" y="2180928"/>
                  <a:ext cx="288032" cy="278703"/>
                </a:xfrm>
                <a:prstGeom prst="ellipse">
                  <a:avLst/>
                </a:prstGeom>
                <a:noFill/>
                <a:ln>
                  <a:solidFill>
                    <a:srgbClr val="00FD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1" name="Ellipse 20">
                <a:extLst>
                  <a:ext uri="{FF2B5EF4-FFF2-40B4-BE49-F238E27FC236}">
                    <a16:creationId xmlns:a16="http://schemas.microsoft.com/office/drawing/2014/main" id="{ABA5BDB0-11BC-BF92-A4CA-32CC55591B80}"/>
                  </a:ext>
                </a:extLst>
              </p:cNvPr>
              <p:cNvSpPr/>
              <p:nvPr/>
            </p:nvSpPr>
            <p:spPr>
              <a:xfrm>
                <a:off x="1113003" y="2740857"/>
                <a:ext cx="288032" cy="278703"/>
              </a:xfrm>
              <a:prstGeom prst="ellipse">
                <a:avLst/>
              </a:prstGeom>
              <a:noFill/>
              <a:ln>
                <a:solidFill>
                  <a:srgbClr val="0000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highlight>
                    <a:srgbClr val="0000CC"/>
                  </a:highlight>
                </a:endParaRPr>
              </a:p>
            </p:txBody>
          </p:sp>
        </p:grpSp>
        <p:sp>
          <p:nvSpPr>
            <p:cNvPr id="37" name="ZoneTexte 36">
              <a:extLst>
                <a:ext uri="{FF2B5EF4-FFF2-40B4-BE49-F238E27FC236}">
                  <a16:creationId xmlns:a16="http://schemas.microsoft.com/office/drawing/2014/main" id="{AE2708D8-5DC9-672C-7B0D-066F7275D691}"/>
                </a:ext>
              </a:extLst>
            </p:cNvPr>
            <p:cNvSpPr txBox="1"/>
            <p:nvPr/>
          </p:nvSpPr>
          <p:spPr>
            <a:xfrm>
              <a:off x="1559496" y="548680"/>
              <a:ext cx="550151" cy="276999"/>
            </a:xfrm>
            <a:prstGeom prst="rect">
              <a:avLst/>
            </a:prstGeom>
            <a:noFill/>
          </p:spPr>
          <p:txBody>
            <a:bodyPr wrap="none" rtlCol="0">
              <a:spAutoFit/>
            </a:bodyPr>
            <a:lstStyle/>
            <a:p>
              <a:r>
                <a:rPr lang="fr-FR" sz="1200" b="1" dirty="0" err="1">
                  <a:latin typeface="Aptos" panose="020B0004020202020204" pitchFamily="34" charset="0"/>
                </a:rPr>
                <a:t>Inner</a:t>
              </a:r>
              <a:endParaRPr lang="fr-FR" sz="1200" b="1" dirty="0">
                <a:latin typeface="Aptos" panose="020B0004020202020204" pitchFamily="34" charset="0"/>
              </a:endParaRPr>
            </a:p>
          </p:txBody>
        </p:sp>
        <p:sp>
          <p:nvSpPr>
            <p:cNvPr id="38" name="ZoneTexte 37">
              <a:extLst>
                <a:ext uri="{FF2B5EF4-FFF2-40B4-BE49-F238E27FC236}">
                  <a16:creationId xmlns:a16="http://schemas.microsoft.com/office/drawing/2014/main" id="{8873576C-DF33-B243-25E7-1B38B352748F}"/>
                </a:ext>
              </a:extLst>
            </p:cNvPr>
            <p:cNvSpPr txBox="1"/>
            <p:nvPr/>
          </p:nvSpPr>
          <p:spPr>
            <a:xfrm>
              <a:off x="2814108" y="548680"/>
              <a:ext cx="583045" cy="276999"/>
            </a:xfrm>
            <a:prstGeom prst="rect">
              <a:avLst/>
            </a:prstGeom>
            <a:noFill/>
          </p:spPr>
          <p:txBody>
            <a:bodyPr wrap="none" rtlCol="0">
              <a:spAutoFit/>
            </a:bodyPr>
            <a:lstStyle/>
            <a:p>
              <a:r>
                <a:rPr lang="fr-FR" sz="1200" b="1" dirty="0">
                  <a:latin typeface="Aptos" panose="020B0004020202020204" pitchFamily="34" charset="0"/>
                </a:rPr>
                <a:t>Outer</a:t>
              </a:r>
            </a:p>
          </p:txBody>
        </p:sp>
      </p:grpSp>
      <mc:AlternateContent xmlns:mc="http://schemas.openxmlformats.org/markup-compatibility/2006" xmlns:a14="http://schemas.microsoft.com/office/drawing/2010/main">
        <mc:Choice Requires="a14">
          <p:sp>
            <p:nvSpPr>
              <p:cNvPr id="50" name="ZoneTexte 49">
                <a:extLst>
                  <a:ext uri="{FF2B5EF4-FFF2-40B4-BE49-F238E27FC236}">
                    <a16:creationId xmlns:a16="http://schemas.microsoft.com/office/drawing/2014/main" id="{C4140713-613F-8D02-4914-E90255B6C65A}"/>
                  </a:ext>
                </a:extLst>
              </p:cNvPr>
              <p:cNvSpPr txBox="1"/>
              <p:nvPr/>
            </p:nvSpPr>
            <p:spPr>
              <a:xfrm>
                <a:off x="1185010" y="1567825"/>
                <a:ext cx="806534" cy="276999"/>
              </a:xfrm>
              <a:prstGeom prst="rect">
                <a:avLst/>
              </a:prstGeom>
              <a:solidFill>
                <a:schemeClr val="bg1">
                  <a:lumMod val="85000"/>
                </a:schemeClr>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FR" sz="1200" i="1" smtClean="0">
                              <a:latin typeface="Cambria Math" panose="02040503050406030204" pitchFamily="18" charset="0"/>
                            </a:rPr>
                          </m:ctrlPr>
                        </m:sSubPr>
                        <m:e>
                          <m:r>
                            <a:rPr lang="fr-FR" sz="1200" b="0" i="1" smtClean="0">
                              <a:latin typeface="Cambria Math" panose="02040503050406030204" pitchFamily="18" charset="0"/>
                            </a:rPr>
                            <m:t>𝑇</m:t>
                          </m:r>
                        </m:e>
                        <m:sub>
                          <m:r>
                            <a:rPr lang="fr-FR" sz="1200" b="0" i="1" smtClean="0">
                              <a:latin typeface="Cambria Math" panose="02040503050406030204" pitchFamily="18" charset="0"/>
                            </a:rPr>
                            <m:t>𝑒</m:t>
                          </m:r>
                        </m:sub>
                      </m:sSub>
                      <m:r>
                        <a:rPr lang="fr-FR" sz="1200" i="1" smtClean="0">
                          <a:latin typeface="Cambria Math" panose="02040503050406030204" pitchFamily="18" charset="0"/>
                          <a:ea typeface="Cambria Math" panose="02040503050406030204" pitchFamily="18" charset="0"/>
                        </a:rPr>
                        <m:t>≈</m:t>
                      </m:r>
                      <m:r>
                        <a:rPr lang="fr-FR" sz="1200" b="0" i="1" smtClean="0">
                          <a:latin typeface="Cambria Math" panose="02040503050406030204" pitchFamily="18" charset="0"/>
                          <a:ea typeface="Cambria Math" panose="02040503050406030204" pitchFamily="18" charset="0"/>
                        </a:rPr>
                        <m:t>2</m:t>
                      </m:r>
                      <m:r>
                        <a:rPr lang="fr-FR" sz="1200" b="0" i="1" smtClean="0">
                          <a:latin typeface="Cambria Math" panose="02040503050406030204" pitchFamily="18" charset="0"/>
                          <a:ea typeface="Cambria Math" panose="02040503050406030204" pitchFamily="18" charset="0"/>
                        </a:rPr>
                        <m:t>𝑒𝑣</m:t>
                      </m:r>
                    </m:oMath>
                  </m:oMathPara>
                </a14:m>
                <a:endParaRPr lang="fr-FR" sz="1200" dirty="0"/>
              </a:p>
            </p:txBody>
          </p:sp>
        </mc:Choice>
        <mc:Fallback xmlns="">
          <p:sp>
            <p:nvSpPr>
              <p:cNvPr id="50" name="ZoneTexte 49">
                <a:extLst>
                  <a:ext uri="{FF2B5EF4-FFF2-40B4-BE49-F238E27FC236}">
                    <a16:creationId xmlns:a16="http://schemas.microsoft.com/office/drawing/2014/main" id="{C4140713-613F-8D02-4914-E90255B6C65A}"/>
                  </a:ext>
                </a:extLst>
              </p:cNvPr>
              <p:cNvSpPr txBox="1">
                <a:spLocks noRot="1" noChangeAspect="1" noMove="1" noResize="1" noEditPoints="1" noAdjustHandles="1" noChangeArrowheads="1" noChangeShapeType="1" noTextEdit="1"/>
              </p:cNvSpPr>
              <p:nvPr/>
            </p:nvSpPr>
            <p:spPr>
              <a:xfrm>
                <a:off x="1185010" y="1567825"/>
                <a:ext cx="806534" cy="276999"/>
              </a:xfrm>
              <a:prstGeom prst="rect">
                <a:avLst/>
              </a:prstGeom>
              <a:blipFill>
                <a:blip r:embed="rId8"/>
                <a:stretch>
                  <a:fillRect/>
                </a:stretch>
              </a:blipFill>
            </p:spPr>
            <p:txBody>
              <a:bodyPr/>
              <a:lstStyle/>
              <a:p>
                <a:r>
                  <a:rPr lang="fr-FR">
                    <a:noFill/>
                  </a:rPr>
                  <a:t> </a:t>
                </a:r>
              </a:p>
            </p:txBody>
          </p:sp>
        </mc:Fallback>
      </mc:AlternateContent>
      <p:grpSp>
        <p:nvGrpSpPr>
          <p:cNvPr id="67" name="Groupe 66">
            <a:extLst>
              <a:ext uri="{FF2B5EF4-FFF2-40B4-BE49-F238E27FC236}">
                <a16:creationId xmlns:a16="http://schemas.microsoft.com/office/drawing/2014/main" id="{0B480A12-8926-0680-8960-DA472AEDDE81}"/>
              </a:ext>
            </a:extLst>
          </p:cNvPr>
          <p:cNvGrpSpPr/>
          <p:nvPr/>
        </p:nvGrpSpPr>
        <p:grpSpPr>
          <a:xfrm>
            <a:off x="6852935" y="4323876"/>
            <a:ext cx="836116" cy="1121348"/>
            <a:chOff x="6361480" y="4279449"/>
            <a:chExt cx="836116" cy="1121348"/>
          </a:xfrm>
        </p:grpSpPr>
        <mc:AlternateContent xmlns:mc="http://schemas.openxmlformats.org/markup-compatibility/2006" xmlns:a14="http://schemas.microsoft.com/office/drawing/2010/main">
          <mc:Choice Requires="a14">
            <p:sp>
              <p:nvSpPr>
                <p:cNvPr id="54" name="ZoneTexte 53">
                  <a:extLst>
                    <a:ext uri="{FF2B5EF4-FFF2-40B4-BE49-F238E27FC236}">
                      <a16:creationId xmlns:a16="http://schemas.microsoft.com/office/drawing/2014/main" id="{4CDAC8F7-7DA2-B9E5-1493-AFB69CC86035}"/>
                    </a:ext>
                  </a:extLst>
                </p:cNvPr>
                <p:cNvSpPr txBox="1"/>
                <p:nvPr/>
              </p:nvSpPr>
              <p:spPr>
                <a:xfrm>
                  <a:off x="6363763" y="4279449"/>
                  <a:ext cx="825867" cy="307777"/>
                </a:xfrm>
                <a:prstGeom prst="rect">
                  <a:avLst/>
                </a:prstGeom>
                <a:noFill/>
                <a:ln>
                  <a:noFill/>
                </a:ln>
              </p:spPr>
              <p:txBody>
                <a:bodyPr wrap="none" rtlCol="0">
                  <a:spAutoFit/>
                </a:bodyPr>
                <a:lstStyle/>
                <a:p>
                  <a:r>
                    <a:rPr lang="fr-FR" sz="1400" dirty="0">
                      <a:solidFill>
                        <a:srgbClr val="0000CC"/>
                      </a:solidFill>
                      <a:latin typeface="Aptos" panose="020B0004020202020204" pitchFamily="34" charset="0"/>
                    </a:rPr>
                    <a:t>1</a:t>
                  </a:r>
                  <a:r>
                    <a:rPr lang="fr-FR" sz="1400" dirty="0">
                      <a:latin typeface="Aptos" panose="020B0004020202020204" pitchFamily="34" charset="0"/>
                    </a:rPr>
                    <a:t>   </a:t>
                  </a:r>
                  <a14:m>
                    <m:oMath xmlns:m="http://schemas.openxmlformats.org/officeDocument/2006/math">
                      <m:r>
                        <a:rPr lang="fr-FR" sz="1400" b="0" i="0" smtClean="0">
                          <a:latin typeface="Cambria Math" panose="02040503050406030204" pitchFamily="18" charset="0"/>
                          <a:ea typeface="Cambria Math" panose="02040503050406030204" pitchFamily="18" charset="0"/>
                        </a:rPr>
                        <m:t> </m:t>
                      </m:r>
                      <m:r>
                        <a:rPr lang="fr-FR" sz="1400" i="1" smtClean="0">
                          <a:latin typeface="Cambria Math" panose="02040503050406030204" pitchFamily="18" charset="0"/>
                          <a:ea typeface="Cambria Math" panose="02040503050406030204" pitchFamily="18" charset="0"/>
                        </a:rPr>
                        <m:t>→</m:t>
                      </m:r>
                    </m:oMath>
                  </a14:m>
                  <a:r>
                    <a:rPr lang="fr-FR" sz="1400" dirty="0">
                      <a:latin typeface="Aptos" panose="020B0004020202020204" pitchFamily="34" charset="0"/>
                    </a:rPr>
                    <a:t>    </a:t>
                  </a:r>
                  <a:r>
                    <a:rPr lang="fr-FR" sz="1400" dirty="0">
                      <a:solidFill>
                        <a:srgbClr val="00FDFF"/>
                      </a:solidFill>
                      <a:latin typeface="Aptos" panose="020B0004020202020204" pitchFamily="34" charset="0"/>
                    </a:rPr>
                    <a:t>2</a:t>
                  </a:r>
                </a:p>
              </p:txBody>
            </p:sp>
          </mc:Choice>
          <mc:Fallback xmlns="">
            <p:sp>
              <p:nvSpPr>
                <p:cNvPr id="54" name="ZoneTexte 53">
                  <a:extLst>
                    <a:ext uri="{FF2B5EF4-FFF2-40B4-BE49-F238E27FC236}">
                      <a16:creationId xmlns:a16="http://schemas.microsoft.com/office/drawing/2014/main" id="{4CDAC8F7-7DA2-B9E5-1493-AFB69CC86035}"/>
                    </a:ext>
                  </a:extLst>
                </p:cNvPr>
                <p:cNvSpPr txBox="1">
                  <a:spLocks noRot="1" noChangeAspect="1" noMove="1" noResize="1" noEditPoints="1" noAdjustHandles="1" noChangeArrowheads="1" noChangeShapeType="1" noTextEdit="1"/>
                </p:cNvSpPr>
                <p:nvPr/>
              </p:nvSpPr>
              <p:spPr>
                <a:xfrm>
                  <a:off x="6363763" y="4279449"/>
                  <a:ext cx="825867" cy="307777"/>
                </a:xfrm>
                <a:prstGeom prst="rect">
                  <a:avLst/>
                </a:prstGeom>
                <a:blipFill>
                  <a:blip r:embed="rId9"/>
                  <a:stretch>
                    <a:fillRect l="-3077" t="-4000" r="-1538" b="-20000"/>
                  </a:stretch>
                </a:blipFill>
                <a:ln>
                  <a:noFill/>
                </a:ln>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5" name="ZoneTexte 54">
                  <a:extLst>
                    <a:ext uri="{FF2B5EF4-FFF2-40B4-BE49-F238E27FC236}">
                      <a16:creationId xmlns:a16="http://schemas.microsoft.com/office/drawing/2014/main" id="{3FCDAA59-137F-4E20-60A7-5E9F419EF41A}"/>
                    </a:ext>
                  </a:extLst>
                </p:cNvPr>
                <p:cNvSpPr txBox="1"/>
                <p:nvPr/>
              </p:nvSpPr>
              <p:spPr>
                <a:xfrm>
                  <a:off x="6384032" y="5093020"/>
                  <a:ext cx="792205" cy="307777"/>
                </a:xfrm>
                <a:prstGeom prst="rect">
                  <a:avLst/>
                </a:prstGeom>
                <a:noFill/>
                <a:ln>
                  <a:noFill/>
                </a:ln>
              </p:spPr>
              <p:txBody>
                <a:bodyPr wrap="none" rtlCol="0">
                  <a:spAutoFit/>
                </a:bodyPr>
                <a:lstStyle/>
                <a:p>
                  <a:r>
                    <a:rPr lang="fr-FR" sz="1400" dirty="0">
                      <a:solidFill>
                        <a:srgbClr val="00FDFF"/>
                      </a:solidFill>
                      <a:latin typeface="Aptos" panose="020B0004020202020204" pitchFamily="34" charset="0"/>
                    </a:rPr>
                    <a:t>2 </a:t>
                  </a:r>
                  <a14:m>
                    <m:oMath xmlns:m="http://schemas.openxmlformats.org/officeDocument/2006/math">
                      <m:r>
                        <a:rPr lang="fr-FR" sz="1400" b="0" i="0" smtClean="0">
                          <a:latin typeface="Cambria Math" panose="02040503050406030204" pitchFamily="18" charset="0"/>
                          <a:ea typeface="Cambria Math" panose="02040503050406030204" pitchFamily="18" charset="0"/>
                        </a:rPr>
                        <m:t>  </m:t>
                      </m:r>
                      <m:r>
                        <a:rPr lang="fr-FR" sz="1400" i="1">
                          <a:latin typeface="Cambria Math" panose="02040503050406030204" pitchFamily="18" charset="0"/>
                          <a:ea typeface="Cambria Math" panose="02040503050406030204" pitchFamily="18" charset="0"/>
                        </a:rPr>
                        <m:t>→</m:t>
                      </m:r>
                    </m:oMath>
                  </a14:m>
                  <a:r>
                    <a:rPr lang="fr-FR" sz="1400" dirty="0">
                      <a:latin typeface="Aptos" panose="020B0004020202020204" pitchFamily="34" charset="0"/>
                    </a:rPr>
                    <a:t>    </a:t>
                  </a:r>
                  <a:r>
                    <a:rPr lang="fr-FR" sz="1400" dirty="0">
                      <a:solidFill>
                        <a:srgbClr val="FF0000"/>
                      </a:solidFill>
                      <a:latin typeface="Aptos" panose="020B0004020202020204" pitchFamily="34" charset="0"/>
                    </a:rPr>
                    <a:t>3</a:t>
                  </a:r>
                </a:p>
              </p:txBody>
            </p:sp>
          </mc:Choice>
          <mc:Fallback xmlns="">
            <p:sp>
              <p:nvSpPr>
                <p:cNvPr id="55" name="ZoneTexte 54">
                  <a:extLst>
                    <a:ext uri="{FF2B5EF4-FFF2-40B4-BE49-F238E27FC236}">
                      <a16:creationId xmlns:a16="http://schemas.microsoft.com/office/drawing/2014/main" id="{3FCDAA59-137F-4E20-60A7-5E9F419EF41A}"/>
                    </a:ext>
                  </a:extLst>
                </p:cNvPr>
                <p:cNvSpPr txBox="1">
                  <a:spLocks noRot="1" noChangeAspect="1" noMove="1" noResize="1" noEditPoints="1" noAdjustHandles="1" noChangeArrowheads="1" noChangeShapeType="1" noTextEdit="1"/>
                </p:cNvSpPr>
                <p:nvPr/>
              </p:nvSpPr>
              <p:spPr>
                <a:xfrm>
                  <a:off x="6384032" y="5093020"/>
                  <a:ext cx="792205" cy="307777"/>
                </a:xfrm>
                <a:prstGeom prst="rect">
                  <a:avLst/>
                </a:prstGeom>
                <a:blipFill>
                  <a:blip r:embed="rId10"/>
                  <a:stretch>
                    <a:fillRect l="-1587" t="-4000" r="-1587" b="-20000"/>
                  </a:stretch>
                </a:blipFill>
                <a:ln>
                  <a:noFill/>
                </a:ln>
              </p:spPr>
              <p:txBody>
                <a:bodyPr/>
                <a:lstStyle/>
                <a:p>
                  <a:r>
                    <a:rPr lang="fr-FR">
                      <a:noFill/>
                    </a:rPr>
                    <a:t> </a:t>
                  </a:r>
                </a:p>
              </p:txBody>
            </p:sp>
          </mc:Fallback>
        </mc:AlternateContent>
        <p:pic>
          <p:nvPicPr>
            <p:cNvPr id="62" name="Image 61">
              <a:extLst>
                <a:ext uri="{FF2B5EF4-FFF2-40B4-BE49-F238E27FC236}">
                  <a16:creationId xmlns:a16="http://schemas.microsoft.com/office/drawing/2014/main" id="{089827E1-D11D-9789-A7E2-20FA58579698}"/>
                </a:ext>
              </a:extLst>
            </p:cNvPr>
            <p:cNvPicPr>
              <a:picLocks noChangeAspect="1"/>
            </p:cNvPicPr>
            <p:nvPr/>
          </p:nvPicPr>
          <p:blipFill>
            <a:blip r:embed="rId11"/>
            <a:stretch>
              <a:fillRect/>
            </a:stretch>
          </p:blipFill>
          <p:spPr>
            <a:xfrm>
              <a:off x="6888088" y="5105153"/>
              <a:ext cx="309508" cy="283716"/>
            </a:xfrm>
            <a:prstGeom prst="rect">
              <a:avLst/>
            </a:prstGeom>
            <a:ln>
              <a:noFill/>
            </a:ln>
          </p:spPr>
        </p:pic>
        <p:sp>
          <p:nvSpPr>
            <p:cNvPr id="64" name="Ellipse 63">
              <a:extLst>
                <a:ext uri="{FF2B5EF4-FFF2-40B4-BE49-F238E27FC236}">
                  <a16:creationId xmlns:a16="http://schemas.microsoft.com/office/drawing/2014/main" id="{D8B688DF-4815-B291-3BC8-1681BAC05908}"/>
                </a:ext>
              </a:extLst>
            </p:cNvPr>
            <p:cNvSpPr/>
            <p:nvPr/>
          </p:nvSpPr>
          <p:spPr>
            <a:xfrm>
              <a:off x="6363763" y="4283524"/>
              <a:ext cx="288032" cy="293493"/>
            </a:xfrm>
            <a:prstGeom prst="ellipse">
              <a:avLst/>
            </a:prstGeom>
            <a:noFill/>
            <a:ln>
              <a:solidFill>
                <a:srgbClr val="0000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Ellipse 64">
              <a:extLst>
                <a:ext uri="{FF2B5EF4-FFF2-40B4-BE49-F238E27FC236}">
                  <a16:creationId xmlns:a16="http://schemas.microsoft.com/office/drawing/2014/main" id="{830769F5-5CB5-C804-B515-113671364A46}"/>
                </a:ext>
              </a:extLst>
            </p:cNvPr>
            <p:cNvSpPr/>
            <p:nvPr/>
          </p:nvSpPr>
          <p:spPr>
            <a:xfrm>
              <a:off x="6901598" y="4288460"/>
              <a:ext cx="288032" cy="293493"/>
            </a:xfrm>
            <a:prstGeom prst="ellipse">
              <a:avLst/>
            </a:prstGeom>
            <a:noFill/>
            <a:ln>
              <a:solidFill>
                <a:srgbClr val="00FD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Ellipse 65">
              <a:extLst>
                <a:ext uri="{FF2B5EF4-FFF2-40B4-BE49-F238E27FC236}">
                  <a16:creationId xmlns:a16="http://schemas.microsoft.com/office/drawing/2014/main" id="{AB82E4CB-894C-1BFB-D54B-19A45F1092EF}"/>
                </a:ext>
              </a:extLst>
            </p:cNvPr>
            <p:cNvSpPr/>
            <p:nvPr/>
          </p:nvSpPr>
          <p:spPr>
            <a:xfrm>
              <a:off x="6361480" y="5095376"/>
              <a:ext cx="288032" cy="293493"/>
            </a:xfrm>
            <a:prstGeom prst="ellipse">
              <a:avLst/>
            </a:prstGeom>
            <a:noFill/>
            <a:ln>
              <a:solidFill>
                <a:srgbClr val="00FD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68" name="Accolade fermante 67">
            <a:extLst>
              <a:ext uri="{FF2B5EF4-FFF2-40B4-BE49-F238E27FC236}">
                <a16:creationId xmlns:a16="http://schemas.microsoft.com/office/drawing/2014/main" id="{01C8E4BD-D6EE-2D6E-F828-0161C2304EF0}"/>
              </a:ext>
            </a:extLst>
          </p:cNvPr>
          <p:cNvSpPr/>
          <p:nvPr/>
        </p:nvSpPr>
        <p:spPr>
          <a:xfrm>
            <a:off x="6644827" y="4896121"/>
            <a:ext cx="112476" cy="77269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9" name="ZoneTexte 68">
            <a:extLst>
              <a:ext uri="{FF2B5EF4-FFF2-40B4-BE49-F238E27FC236}">
                <a16:creationId xmlns:a16="http://schemas.microsoft.com/office/drawing/2014/main" id="{7748F934-E411-934E-257D-6C9887D2C801}"/>
              </a:ext>
            </a:extLst>
          </p:cNvPr>
          <p:cNvSpPr txBox="1"/>
          <p:nvPr/>
        </p:nvSpPr>
        <p:spPr>
          <a:xfrm>
            <a:off x="9802975" y="6345448"/>
            <a:ext cx="1233030" cy="276999"/>
          </a:xfrm>
          <a:prstGeom prst="rect">
            <a:avLst/>
          </a:prstGeom>
          <a:noFill/>
        </p:spPr>
        <p:txBody>
          <a:bodyPr wrap="none" rtlCol="0">
            <a:spAutoFit/>
          </a:bodyPr>
          <a:lstStyle/>
          <a:p>
            <a:r>
              <a:rPr lang="fr-FR" sz="1200" i="1" dirty="0">
                <a:latin typeface="Aptos" panose="020B0004020202020204" pitchFamily="34" charset="0"/>
              </a:rPr>
              <a:t>Time </a:t>
            </a:r>
            <a:r>
              <a:rPr lang="fr-FR" sz="1200" i="1" dirty="0" err="1">
                <a:latin typeface="Aptos" panose="020B0004020202020204" pitchFamily="34" charset="0"/>
              </a:rPr>
              <a:t>evolutions</a:t>
            </a:r>
            <a:endParaRPr lang="fr-FR" sz="1200" i="1" dirty="0">
              <a:latin typeface="Aptos" panose="020B0004020202020204" pitchFamily="34" charset="0"/>
            </a:endParaRPr>
          </a:p>
        </p:txBody>
      </p:sp>
      <p:sp>
        <p:nvSpPr>
          <p:cNvPr id="10" name="ZoneTexte 9">
            <a:extLst>
              <a:ext uri="{FF2B5EF4-FFF2-40B4-BE49-F238E27FC236}">
                <a16:creationId xmlns:a16="http://schemas.microsoft.com/office/drawing/2014/main" id="{07DCF35C-6D40-8A97-FE86-1878D4C993B1}"/>
              </a:ext>
            </a:extLst>
          </p:cNvPr>
          <p:cNvSpPr txBox="1"/>
          <p:nvPr/>
        </p:nvSpPr>
        <p:spPr>
          <a:xfrm>
            <a:off x="1711836" y="5970766"/>
            <a:ext cx="6134582" cy="338554"/>
          </a:xfrm>
          <a:prstGeom prst="rect">
            <a:avLst/>
          </a:prstGeom>
          <a:noFill/>
        </p:spPr>
        <p:txBody>
          <a:bodyPr wrap="square">
            <a:spAutoFit/>
          </a:bodyPr>
          <a:lstStyle/>
          <a:p>
            <a:r>
              <a:rPr lang="en-GB" sz="1600" dirty="0">
                <a:solidFill>
                  <a:srgbClr val="FF0000"/>
                </a:solidFill>
                <a:latin typeface="Aptos" panose="020B0004020202020204" pitchFamily="34" charset="0"/>
                <a:sym typeface="Wingdings" panose="05000000000000000000" pitchFamily="2" charset="2"/>
              </a:rPr>
              <a:t>- -&gt; After bifurcation </a:t>
            </a:r>
            <a:r>
              <a:rPr lang="en-GB" sz="1600" dirty="0">
                <a:latin typeface="Aptos" panose="020B0004020202020204" pitchFamily="34" charset="0"/>
                <a:sym typeface="Wingdings" panose="05000000000000000000" pitchFamily="2" charset="2"/>
              </a:rPr>
              <a:t>both targets are cold (2∽3eV) and dense</a:t>
            </a:r>
          </a:p>
        </p:txBody>
      </p:sp>
      <p:sp>
        <p:nvSpPr>
          <p:cNvPr id="12" name="ZoneTexte 11">
            <a:extLst>
              <a:ext uri="{FF2B5EF4-FFF2-40B4-BE49-F238E27FC236}">
                <a16:creationId xmlns:a16="http://schemas.microsoft.com/office/drawing/2014/main" id="{DA1913B4-69D7-5E67-AE9F-0BDE2682E785}"/>
              </a:ext>
            </a:extLst>
          </p:cNvPr>
          <p:cNvSpPr txBox="1"/>
          <p:nvPr/>
        </p:nvSpPr>
        <p:spPr>
          <a:xfrm>
            <a:off x="-24681" y="0"/>
            <a:ext cx="5904657" cy="400110"/>
          </a:xfrm>
          <a:prstGeom prst="rect">
            <a:avLst/>
          </a:prstGeom>
          <a:noFill/>
        </p:spPr>
        <p:txBody>
          <a:bodyPr wrap="square">
            <a:spAutoFit/>
          </a:bodyPr>
          <a:lstStyle/>
          <a:p>
            <a:r>
              <a:rPr lang="en-US" sz="2000" dirty="0">
                <a:solidFill>
                  <a:schemeClr val="bg1"/>
                </a:solidFill>
                <a:latin typeface="Avenir Next" panose="020B0503020202020204" pitchFamily="34" charset="0"/>
                <a:ea typeface="Abadi MT Condensed Light" charset="0"/>
                <a:cs typeface="Abadi MT Condensed Light" charset="0"/>
              </a:rPr>
              <a:t>TRANSITION FROM ATTACHED TO XPR</a:t>
            </a:r>
          </a:p>
        </p:txBody>
      </p:sp>
      <p:pic>
        <p:nvPicPr>
          <p:cNvPr id="13" name="Image 12">
            <a:extLst>
              <a:ext uri="{FF2B5EF4-FFF2-40B4-BE49-F238E27FC236}">
                <a16:creationId xmlns:a16="http://schemas.microsoft.com/office/drawing/2014/main" id="{4EB1C143-E0D9-661E-C9BC-AD27517F25D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43008" y="673854"/>
            <a:ext cx="4918135" cy="3035192"/>
          </a:xfrm>
          <a:prstGeom prst="rect">
            <a:avLst/>
          </a:prstGeom>
        </p:spPr>
      </p:pic>
    </p:spTree>
    <p:extLst>
      <p:ext uri="{BB962C8B-B14F-4D97-AF65-F5344CB8AC3E}">
        <p14:creationId xmlns:p14="http://schemas.microsoft.com/office/powerpoint/2010/main" val="2317170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118661</TotalTime>
  <Words>2082</Words>
  <Application>Microsoft Macintosh PowerPoint</Application>
  <PresentationFormat>Grand écran</PresentationFormat>
  <Paragraphs>282</Paragraphs>
  <Slides>18</Slides>
  <Notes>8</Notes>
  <HiddenSlides>0</HiddenSlides>
  <MMClips>1</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18</vt:i4>
      </vt:variant>
    </vt:vector>
  </HeadingPairs>
  <TitlesOfParts>
    <vt:vector size="27" baseType="lpstr">
      <vt:lpstr>Aptos</vt:lpstr>
      <vt:lpstr>Arial</vt:lpstr>
      <vt:lpstr>Avenir Next</vt:lpstr>
      <vt:lpstr>Calibri</vt:lpstr>
      <vt:lpstr>Cambria Math</vt:lpstr>
      <vt:lpstr>Police système Courant</vt:lpstr>
      <vt:lpstr>Symbol</vt:lpstr>
      <vt:lpstr>Wingdings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Nieckchen Petra</dc:creator>
  <cp:lastModifiedBy>POGNANT Michel</cp:lastModifiedBy>
  <cp:revision>1756</cp:revision>
  <cp:lastPrinted>2020-07-23T12:52:39Z</cp:lastPrinted>
  <dcterms:created xsi:type="dcterms:W3CDTF">2014-10-27T16:40:37Z</dcterms:created>
  <dcterms:modified xsi:type="dcterms:W3CDTF">2025-11-04T16:27:01Z</dcterms:modified>
</cp:coreProperties>
</file>