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handoutMasterIdLst>
    <p:handoutMasterId r:id="rId20"/>
  </p:handoutMasterIdLst>
  <p:sldIdLst>
    <p:sldId id="257" r:id="rId5"/>
    <p:sldId id="367" r:id="rId6"/>
    <p:sldId id="350" r:id="rId7"/>
    <p:sldId id="366" r:id="rId8"/>
    <p:sldId id="364" r:id="rId9"/>
    <p:sldId id="353" r:id="rId10"/>
    <p:sldId id="354" r:id="rId11"/>
    <p:sldId id="356" r:id="rId12"/>
    <p:sldId id="365" r:id="rId13"/>
    <p:sldId id="357" r:id="rId14"/>
    <p:sldId id="359" r:id="rId15"/>
    <p:sldId id="360" r:id="rId16"/>
    <p:sldId id="361" r:id="rId17"/>
    <p:sldId id="36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8825"/>
    <a:srgbClr val="019AFF"/>
    <a:srgbClr val="BD3163"/>
    <a:srgbClr val="AC4295"/>
    <a:srgbClr val="C9D3DB"/>
    <a:srgbClr val="4EA72E"/>
    <a:srgbClr val="4B2CA2"/>
    <a:srgbClr val="D96C0C"/>
    <a:srgbClr val="86CDFF"/>
    <a:srgbClr val="42B1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2A406C-AFD4-46BB-BB43-6311F54747EF}" v="7" dt="2025-10-28T21:56:48.8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51" autoAdjust="0"/>
  </p:normalViewPr>
  <p:slideViewPr>
    <p:cSldViewPr snapToGrid="0">
      <p:cViewPr varScale="1">
        <p:scale>
          <a:sx n="78" d="100"/>
          <a:sy n="78" d="100"/>
        </p:scale>
        <p:origin x="850"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C494B7-3010-C04A-A8D2-3A67F5B3F740}" type="slidenum">
              <a:rPr lang="en-US" smtClean="0"/>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F9E3AD-85AA-4D4F-953B-BDDC046C417F}" type="datetimeFigureOut">
              <a:rPr lang="en-US" smtClean="0"/>
              <a:t>10/28/2025</a:t>
            </a:fld>
            <a:endParaRPr lang="en-US"/>
          </a:p>
        </p:txBody>
      </p:sp>
    </p:spTree>
    <p:extLst>
      <p:ext uri="{BB962C8B-B14F-4D97-AF65-F5344CB8AC3E}">
        <p14:creationId xmlns:p14="http://schemas.microsoft.com/office/powerpoint/2010/main" val="1743236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C9CD0D-D0C5-DD4D-B44E-98E59B6DF763}" type="datetimeFigureOut">
              <a:rPr lang="en-US" smtClean="0"/>
              <a:t>10/28/2025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C2E606-7E0B-0B4A-8955-4487729DC77D}" type="slidenum">
              <a:rPr lang="en-US" smtClean="0"/>
              <a:t>‹#›</a:t>
            </a:fld>
            <a:endParaRPr lang="en-US"/>
          </a:p>
        </p:txBody>
      </p:sp>
    </p:spTree>
    <p:extLst>
      <p:ext uri="{BB962C8B-B14F-4D97-AF65-F5344CB8AC3E}">
        <p14:creationId xmlns:p14="http://schemas.microsoft.com/office/powerpoint/2010/main" val="1976250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C2E606-7E0B-0B4A-8955-4487729DC77D}" type="slidenum">
              <a:rPr lang="en-US" smtClean="0"/>
              <a:t>1</a:t>
            </a:fld>
            <a:endParaRPr lang="en-US"/>
          </a:p>
        </p:txBody>
      </p:sp>
    </p:spTree>
    <p:extLst>
      <p:ext uri="{BB962C8B-B14F-4D97-AF65-F5344CB8AC3E}">
        <p14:creationId xmlns:p14="http://schemas.microsoft.com/office/powerpoint/2010/main" val="3589024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C2E606-7E0B-0B4A-8955-4487729DC77D}" type="slidenum">
              <a:rPr lang="en-US" smtClean="0"/>
              <a:t>4</a:t>
            </a:fld>
            <a:endParaRPr lang="en-US"/>
          </a:p>
        </p:txBody>
      </p:sp>
    </p:spTree>
    <p:extLst>
      <p:ext uri="{BB962C8B-B14F-4D97-AF65-F5344CB8AC3E}">
        <p14:creationId xmlns:p14="http://schemas.microsoft.com/office/powerpoint/2010/main" val="4114558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C2E606-7E0B-0B4A-8955-4487729DC77D}" type="slidenum">
              <a:rPr lang="en-US" smtClean="0"/>
              <a:t>7</a:t>
            </a:fld>
            <a:endParaRPr lang="en-US"/>
          </a:p>
        </p:txBody>
      </p:sp>
    </p:spTree>
    <p:extLst>
      <p:ext uri="{BB962C8B-B14F-4D97-AF65-F5344CB8AC3E}">
        <p14:creationId xmlns:p14="http://schemas.microsoft.com/office/powerpoint/2010/main" val="801653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C2E606-7E0B-0B4A-8955-4487729DC77D}" type="slidenum">
              <a:rPr lang="en-US" smtClean="0"/>
              <a:t>8</a:t>
            </a:fld>
            <a:endParaRPr lang="en-US"/>
          </a:p>
        </p:txBody>
      </p:sp>
    </p:spTree>
    <p:extLst>
      <p:ext uri="{BB962C8B-B14F-4D97-AF65-F5344CB8AC3E}">
        <p14:creationId xmlns:p14="http://schemas.microsoft.com/office/powerpoint/2010/main" val="3888432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C2E606-7E0B-0B4A-8955-4487729DC77D}" type="slidenum">
              <a:rPr lang="en-US" smtClean="0"/>
              <a:t>10</a:t>
            </a:fld>
            <a:endParaRPr lang="en-US"/>
          </a:p>
        </p:txBody>
      </p:sp>
    </p:spTree>
    <p:extLst>
      <p:ext uri="{BB962C8B-B14F-4D97-AF65-F5344CB8AC3E}">
        <p14:creationId xmlns:p14="http://schemas.microsoft.com/office/powerpoint/2010/main" val="2917101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C2E606-7E0B-0B4A-8955-4487729DC77D}" type="slidenum">
              <a:rPr lang="en-US" smtClean="0"/>
              <a:t>12</a:t>
            </a:fld>
            <a:endParaRPr lang="en-US"/>
          </a:p>
        </p:txBody>
      </p:sp>
    </p:spTree>
    <p:extLst>
      <p:ext uri="{BB962C8B-B14F-4D97-AF65-F5344CB8AC3E}">
        <p14:creationId xmlns:p14="http://schemas.microsoft.com/office/powerpoint/2010/main" val="3824431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C2E606-7E0B-0B4A-8955-4487729DC77D}" type="slidenum">
              <a:rPr lang="en-US" smtClean="0"/>
              <a:t>13</a:t>
            </a:fld>
            <a:endParaRPr lang="en-US"/>
          </a:p>
        </p:txBody>
      </p:sp>
    </p:spTree>
    <p:extLst>
      <p:ext uri="{BB962C8B-B14F-4D97-AF65-F5344CB8AC3E}">
        <p14:creationId xmlns:p14="http://schemas.microsoft.com/office/powerpoint/2010/main" val="36068560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image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710637-E575-9447-A555-DB547E0A158A}"/>
              </a:ext>
            </a:extLst>
          </p:cNvPr>
          <p:cNvPicPr>
            <a:picLocks noChangeAspect="1"/>
          </p:cNvPicPr>
          <p:nvPr userDrawn="1"/>
        </p:nvPicPr>
        <p:blipFill>
          <a:blip r:embed="rId2"/>
          <a:stretch>
            <a:fillRect/>
          </a:stretch>
        </p:blipFill>
        <p:spPr>
          <a:xfrm>
            <a:off x="0" y="-12652"/>
            <a:ext cx="12197227" cy="5308448"/>
          </a:xfrm>
          <a:prstGeom prst="rect">
            <a:avLst/>
          </a:prstGeom>
        </p:spPr>
      </p:pic>
      <p:sp>
        <p:nvSpPr>
          <p:cNvPr id="13" name="Freeform 12"/>
          <p:cNvSpPr/>
          <p:nvPr userDrawn="1"/>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4"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21"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a:t>UKAEA</a:t>
            </a:r>
          </a:p>
        </p:txBody>
      </p:sp>
      <p:sp>
        <p:nvSpPr>
          <p:cNvPr id="22"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title</a:t>
            </a:r>
          </a:p>
        </p:txBody>
      </p:sp>
      <p:sp>
        <p:nvSpPr>
          <p:cNvPr id="23"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a:t>Click to add text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image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F05E6A-D149-0847-8492-98A25A908D52}"/>
              </a:ext>
            </a:extLst>
          </p:cNvPr>
          <p:cNvPicPr>
            <a:picLocks noChangeAspect="1"/>
          </p:cNvPicPr>
          <p:nvPr userDrawn="1"/>
        </p:nvPicPr>
        <p:blipFill>
          <a:blip r:embed="rId2"/>
          <a:stretch>
            <a:fillRect/>
          </a:stretch>
        </p:blipFill>
        <p:spPr>
          <a:xfrm>
            <a:off x="-9697" y="-12652"/>
            <a:ext cx="12206924" cy="5324881"/>
          </a:xfrm>
          <a:prstGeom prst="rect">
            <a:avLst/>
          </a:prstGeom>
        </p:spPr>
      </p:pic>
      <p:sp>
        <p:nvSpPr>
          <p:cNvPr id="10" name="Freeform 9"/>
          <p:cNvSpPr/>
          <p:nvPr userDrawn="1"/>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9"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a:t>UKAEA</a:t>
            </a:r>
          </a:p>
        </p:txBody>
      </p:sp>
      <p:sp>
        <p:nvSpPr>
          <p:cNvPr id="16"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title</a:t>
            </a:r>
          </a:p>
        </p:txBody>
      </p:sp>
      <p:sp>
        <p:nvSpPr>
          <p:cNvPr id="17"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a:t>Click to add text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image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441264-3313-9B47-B87B-70DE9C28B821}"/>
              </a:ext>
            </a:extLst>
          </p:cNvPr>
          <p:cNvPicPr>
            <a:picLocks noChangeAspect="1"/>
          </p:cNvPicPr>
          <p:nvPr userDrawn="1"/>
        </p:nvPicPr>
        <p:blipFill>
          <a:blip r:embed="rId2"/>
          <a:stretch>
            <a:fillRect/>
          </a:stretch>
        </p:blipFill>
        <p:spPr>
          <a:xfrm>
            <a:off x="-20444" y="-12653"/>
            <a:ext cx="12236577" cy="5368423"/>
          </a:xfrm>
          <a:prstGeom prst="rect">
            <a:avLst/>
          </a:prstGeom>
        </p:spPr>
      </p:pic>
      <p:sp>
        <p:nvSpPr>
          <p:cNvPr id="10" name="Freeform 9"/>
          <p:cNvSpPr/>
          <p:nvPr userDrawn="1"/>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9"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a:t>UKAEA</a:t>
            </a:r>
          </a:p>
        </p:txBody>
      </p:sp>
      <p:sp>
        <p:nvSpPr>
          <p:cNvPr id="17"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title</a:t>
            </a:r>
          </a:p>
        </p:txBody>
      </p:sp>
      <p:sp>
        <p:nvSpPr>
          <p:cNvPr id="18"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a:t>Click to add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image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63430B-242D-C74B-B8F9-B32BD16FE8FF}"/>
              </a:ext>
            </a:extLst>
          </p:cNvPr>
          <p:cNvPicPr>
            <a:picLocks noChangeAspect="1"/>
          </p:cNvPicPr>
          <p:nvPr userDrawn="1"/>
        </p:nvPicPr>
        <p:blipFill>
          <a:blip r:embed="rId2"/>
          <a:stretch>
            <a:fillRect/>
          </a:stretch>
        </p:blipFill>
        <p:spPr>
          <a:xfrm>
            <a:off x="-17748" y="-12652"/>
            <a:ext cx="12214975" cy="5316172"/>
          </a:xfrm>
          <a:prstGeom prst="rect">
            <a:avLst/>
          </a:prstGeom>
        </p:spPr>
      </p:pic>
      <p:sp>
        <p:nvSpPr>
          <p:cNvPr id="10" name="Freeform 9"/>
          <p:cNvSpPr/>
          <p:nvPr userDrawn="1"/>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9"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a:t>UKAEA</a:t>
            </a:r>
          </a:p>
        </p:txBody>
      </p:sp>
      <p:sp>
        <p:nvSpPr>
          <p:cNvPr id="17"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title</a:t>
            </a:r>
          </a:p>
        </p:txBody>
      </p:sp>
      <p:sp>
        <p:nvSpPr>
          <p:cNvPr id="18"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a:t>Click to add text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image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013090-AD91-9E4E-A26F-8BC4969B062E}"/>
              </a:ext>
            </a:extLst>
          </p:cNvPr>
          <p:cNvPicPr>
            <a:picLocks noChangeAspect="1"/>
          </p:cNvPicPr>
          <p:nvPr userDrawn="1"/>
        </p:nvPicPr>
        <p:blipFill>
          <a:blip r:embed="rId2"/>
          <a:stretch>
            <a:fillRect/>
          </a:stretch>
        </p:blipFill>
        <p:spPr>
          <a:xfrm>
            <a:off x="-16038" y="-12653"/>
            <a:ext cx="12213265" cy="5307463"/>
          </a:xfrm>
          <a:prstGeom prst="rect">
            <a:avLst/>
          </a:prstGeom>
        </p:spPr>
      </p:pic>
      <p:sp>
        <p:nvSpPr>
          <p:cNvPr id="10" name="Freeform 9"/>
          <p:cNvSpPr/>
          <p:nvPr userDrawn="1"/>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9"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a:t>UKAEA</a:t>
            </a:r>
          </a:p>
        </p:txBody>
      </p:sp>
      <p:sp>
        <p:nvSpPr>
          <p:cNvPr id="17"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title</a:t>
            </a:r>
          </a:p>
        </p:txBody>
      </p:sp>
      <p:sp>
        <p:nvSpPr>
          <p:cNvPr id="18"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a:t>Click to add text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image6">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1CFDBE-C74D-5A41-A781-A9C298C50465}"/>
              </a:ext>
            </a:extLst>
          </p:cNvPr>
          <p:cNvPicPr>
            <a:picLocks noChangeAspect="1"/>
          </p:cNvPicPr>
          <p:nvPr userDrawn="1"/>
        </p:nvPicPr>
        <p:blipFill>
          <a:blip r:embed="rId2"/>
          <a:stretch>
            <a:fillRect/>
          </a:stretch>
        </p:blipFill>
        <p:spPr>
          <a:xfrm>
            <a:off x="-22975" y="-12652"/>
            <a:ext cx="12214975" cy="5316172"/>
          </a:xfrm>
          <a:prstGeom prst="rect">
            <a:avLst/>
          </a:prstGeom>
        </p:spPr>
      </p:pic>
      <p:sp>
        <p:nvSpPr>
          <p:cNvPr id="10" name="Freeform 9"/>
          <p:cNvSpPr/>
          <p:nvPr userDrawn="1"/>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9"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a:t>UKAEA</a:t>
            </a:r>
          </a:p>
        </p:txBody>
      </p:sp>
      <p:sp>
        <p:nvSpPr>
          <p:cNvPr id="16"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title</a:t>
            </a:r>
          </a:p>
        </p:txBody>
      </p:sp>
      <p:sp>
        <p:nvSpPr>
          <p:cNvPr id="18"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a:t>Click to add text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image7">
    <p:spTree>
      <p:nvGrpSpPr>
        <p:cNvPr id="1" name=""/>
        <p:cNvGrpSpPr/>
        <p:nvPr/>
      </p:nvGrpSpPr>
      <p:grpSpPr>
        <a:xfrm>
          <a:off x="0" y="0"/>
          <a:ext cx="0" cy="0"/>
          <a:chOff x="0" y="0"/>
          <a:chExt cx="0" cy="0"/>
        </a:xfrm>
      </p:grpSpPr>
      <p:pic>
        <p:nvPicPr>
          <p:cNvPr id="6" name="Picture 5" descr="A picture containing table, sitting, small, cake&#10;&#10;Description automatically generated">
            <a:extLst>
              <a:ext uri="{FF2B5EF4-FFF2-40B4-BE49-F238E27FC236}">
                <a16:creationId xmlns:a16="http://schemas.microsoft.com/office/drawing/2014/main" id="{43C8883A-1065-6C4E-AAE7-DA4A787ACE87}"/>
              </a:ext>
            </a:extLst>
          </p:cNvPr>
          <p:cNvPicPr>
            <a:picLocks noChangeAspect="1"/>
          </p:cNvPicPr>
          <p:nvPr userDrawn="1"/>
        </p:nvPicPr>
        <p:blipFill>
          <a:blip r:embed="rId2"/>
          <a:stretch>
            <a:fillRect/>
          </a:stretch>
        </p:blipFill>
        <p:spPr>
          <a:xfrm>
            <a:off x="0" y="-10633"/>
            <a:ext cx="12192000" cy="5283200"/>
          </a:xfrm>
          <a:prstGeom prst="rect">
            <a:avLst/>
          </a:prstGeom>
        </p:spPr>
      </p:pic>
      <p:sp>
        <p:nvSpPr>
          <p:cNvPr id="10" name="Freeform 9"/>
          <p:cNvSpPr/>
          <p:nvPr userDrawn="1"/>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9"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a:t>UKAEA</a:t>
            </a:r>
          </a:p>
        </p:txBody>
      </p:sp>
      <p:sp>
        <p:nvSpPr>
          <p:cNvPr id="16"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title</a:t>
            </a:r>
          </a:p>
        </p:txBody>
      </p:sp>
      <p:sp>
        <p:nvSpPr>
          <p:cNvPr id="18"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a:t>Click to add text</a:t>
            </a:r>
          </a:p>
        </p:txBody>
      </p:sp>
    </p:spTree>
    <p:extLst>
      <p:ext uri="{BB962C8B-B14F-4D97-AF65-F5344CB8AC3E}">
        <p14:creationId xmlns:p14="http://schemas.microsoft.com/office/powerpoint/2010/main" val="3426231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custom_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0" y="-12699"/>
            <a:ext cx="12202079" cy="5246988"/>
          </a:xfrm>
          <a:custGeom>
            <a:avLst/>
            <a:gdLst>
              <a:gd name="connsiteX0" fmla="*/ 0 w 12196763"/>
              <a:gd name="connsiteY0" fmla="*/ 0 h 5225723"/>
              <a:gd name="connsiteX1" fmla="*/ 10202575 w 12196763"/>
              <a:gd name="connsiteY1" fmla="*/ 0 h 5225723"/>
              <a:gd name="connsiteX2" fmla="*/ 12196763 w 12196763"/>
              <a:gd name="connsiteY2" fmla="*/ 1994188 h 5225723"/>
              <a:gd name="connsiteX3" fmla="*/ 12196763 w 12196763"/>
              <a:gd name="connsiteY3" fmla="*/ 5225723 h 5225723"/>
              <a:gd name="connsiteX4" fmla="*/ 0 w 12196763"/>
              <a:gd name="connsiteY4" fmla="*/ 5225723 h 5225723"/>
              <a:gd name="connsiteX5" fmla="*/ 0 w 12196763"/>
              <a:gd name="connsiteY5" fmla="*/ 0 h 5225723"/>
              <a:gd name="connsiteX6" fmla="*/ 0 w 12196763"/>
              <a:gd name="connsiteY6" fmla="*/ 0 h 5225723"/>
              <a:gd name="connsiteX0" fmla="*/ 0 w 12196763"/>
              <a:gd name="connsiteY0" fmla="*/ 0 h 5225723"/>
              <a:gd name="connsiteX1" fmla="*/ 10202575 w 12196763"/>
              <a:gd name="connsiteY1" fmla="*/ 0 h 5225723"/>
              <a:gd name="connsiteX2" fmla="*/ 12196763 w 12196763"/>
              <a:gd name="connsiteY2" fmla="*/ 1994188 h 5225723"/>
              <a:gd name="connsiteX3" fmla="*/ 12196763 w 12196763"/>
              <a:gd name="connsiteY3" fmla="*/ 5225723 h 5225723"/>
              <a:gd name="connsiteX4" fmla="*/ 0 w 12196763"/>
              <a:gd name="connsiteY4" fmla="*/ 2916156 h 5225723"/>
              <a:gd name="connsiteX5" fmla="*/ 0 w 12196763"/>
              <a:gd name="connsiteY5" fmla="*/ 0 h 5225723"/>
              <a:gd name="connsiteX6" fmla="*/ 0 w 12196763"/>
              <a:gd name="connsiteY6" fmla="*/ 0 h 5225723"/>
              <a:gd name="connsiteX0" fmla="*/ 0 w 12202079"/>
              <a:gd name="connsiteY0" fmla="*/ 0 h 5246988"/>
              <a:gd name="connsiteX1" fmla="*/ 10202575 w 12202079"/>
              <a:gd name="connsiteY1" fmla="*/ 0 h 5246988"/>
              <a:gd name="connsiteX2" fmla="*/ 12196763 w 12202079"/>
              <a:gd name="connsiteY2" fmla="*/ 1994188 h 5246988"/>
              <a:gd name="connsiteX3" fmla="*/ 12202079 w 12202079"/>
              <a:gd name="connsiteY3" fmla="*/ 5246988 h 5246988"/>
              <a:gd name="connsiteX4" fmla="*/ 0 w 12202079"/>
              <a:gd name="connsiteY4" fmla="*/ 2916156 h 5246988"/>
              <a:gd name="connsiteX5" fmla="*/ 0 w 12202079"/>
              <a:gd name="connsiteY5" fmla="*/ 0 h 5246988"/>
              <a:gd name="connsiteX6" fmla="*/ 0 w 12202079"/>
              <a:gd name="connsiteY6" fmla="*/ 0 h 524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2079" h="5246988">
                <a:moveTo>
                  <a:pt x="0" y="0"/>
                </a:moveTo>
                <a:lnTo>
                  <a:pt x="10202575" y="0"/>
                </a:lnTo>
                <a:lnTo>
                  <a:pt x="12196763" y="1994188"/>
                </a:lnTo>
                <a:lnTo>
                  <a:pt x="12202079" y="5246988"/>
                </a:lnTo>
                <a:lnTo>
                  <a:pt x="0" y="2916156"/>
                </a:lnTo>
                <a:lnTo>
                  <a:pt x="0" y="0"/>
                </a:lnTo>
                <a:lnTo>
                  <a:pt x="0" y="0"/>
                </a:lnTo>
                <a:close/>
              </a:path>
            </a:pathLst>
          </a:custGeom>
        </p:spPr>
        <p:txBody>
          <a:bodyPr anchor="ctr"/>
          <a:lstStyle>
            <a:lvl1pPr algn="ctr">
              <a:defRPr/>
            </a:lvl1pPr>
          </a:lstStyle>
          <a:p>
            <a:r>
              <a:rPr lang="en-US"/>
              <a:t>Click icon to add picture</a:t>
            </a:r>
          </a:p>
        </p:txBody>
      </p:sp>
      <p:sp>
        <p:nvSpPr>
          <p:cNvPr id="10" name="Freeform 9"/>
          <p:cNvSpPr/>
          <p:nvPr userDrawn="1"/>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9"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a:t>UKAEA</a:t>
            </a:r>
          </a:p>
        </p:txBody>
      </p:sp>
      <p:sp>
        <p:nvSpPr>
          <p:cNvPr id="14"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title</a:t>
            </a:r>
          </a:p>
        </p:txBody>
      </p:sp>
      <p:sp>
        <p:nvSpPr>
          <p:cNvPr id="15"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a:t>Click to add text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Content Placeholder 3"/>
          <p:cNvSpPr>
            <a:spLocks noGrp="1"/>
          </p:cNvSpPr>
          <p:nvPr>
            <p:ph sz="half" idx="2"/>
          </p:nvPr>
        </p:nvSpPr>
        <p:spPr>
          <a:xfrm>
            <a:off x="166867" y="1530994"/>
            <a:ext cx="11465690" cy="4491980"/>
          </a:xfrm>
        </p:spPr>
        <p:txBody>
          <a:bodyPr/>
          <a:lstStyle>
            <a:lvl1pPr>
              <a:defRPr sz="2400">
                <a:solidFill>
                  <a:schemeClr val="tx1"/>
                </a:solidFill>
              </a:defRPr>
            </a:lvl1pPr>
            <a:lvl2pPr>
              <a:defRPr sz="2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p:nvPr>
        </p:nvSpPr>
        <p:spPr>
          <a:xfrm>
            <a:off x="166868" y="205430"/>
            <a:ext cx="10018853" cy="1325564"/>
          </a:xfrm>
          <a:prstGeom prst="rect">
            <a:avLst/>
          </a:prstGeom>
        </p:spPr>
        <p:txBody>
          <a:bodyPr/>
          <a:lstStyle>
            <a:lvl1pPr>
              <a:defRPr>
                <a:solidFill>
                  <a:schemeClr val="tx1"/>
                </a:solidFill>
              </a:defRPr>
            </a:lvl1pPr>
          </a:lstStyle>
          <a:p>
            <a:r>
              <a:rPr lang="en-US"/>
              <a:t>Click to edit Master title style</a:t>
            </a:r>
          </a:p>
        </p:txBody>
      </p:sp>
      <p:sp>
        <p:nvSpPr>
          <p:cNvPr id="2" name="Footer Placeholder 1"/>
          <p:cNvSpPr>
            <a:spLocks noGrp="1"/>
          </p:cNvSpPr>
          <p:nvPr>
            <p:ph type="ftr" sz="quarter" idx="10"/>
          </p:nvPr>
        </p:nvSpPr>
        <p:spPr/>
        <p:txBody>
          <a:bodyPr/>
          <a:lstStyle>
            <a:lvl1pPr>
              <a:defRPr>
                <a:solidFill>
                  <a:schemeClr val="tx1"/>
                </a:solidFill>
              </a:defRPr>
            </a:lvl1pPr>
          </a:lstStyle>
          <a:p>
            <a:r>
              <a:rPr lang="en-US" dirty="0"/>
              <a:t>XPRs in MAST-U | S. Henderson | IAEA TM Div. Concepts | 29</a:t>
            </a:r>
            <a:r>
              <a:rPr lang="en-US" baseline="30000" dirty="0"/>
              <a:t>th</a:t>
            </a:r>
            <a:r>
              <a:rPr lang="en-US" dirty="0"/>
              <a:t> Oct. 2025</a:t>
            </a:r>
          </a:p>
        </p:txBody>
      </p:sp>
      <p:sp>
        <p:nvSpPr>
          <p:cNvPr id="7"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a:p>
        </p:txBody>
      </p:sp>
    </p:spTree>
    <p:extLst>
      <p:ext uri="{BB962C8B-B14F-4D97-AF65-F5344CB8AC3E}">
        <p14:creationId xmlns:p14="http://schemas.microsoft.com/office/powerpoint/2010/main" val="540680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ffiliations">
    <p:spTree>
      <p:nvGrpSpPr>
        <p:cNvPr id="1" name=""/>
        <p:cNvGrpSpPr/>
        <p:nvPr/>
      </p:nvGrpSpPr>
      <p:grpSpPr>
        <a:xfrm>
          <a:off x="0" y="0"/>
          <a:ext cx="0" cy="0"/>
          <a:chOff x="0" y="0"/>
          <a:chExt cx="0" cy="0"/>
        </a:xfrm>
      </p:grpSpPr>
      <p:sp>
        <p:nvSpPr>
          <p:cNvPr id="15" name="Content Placeholder 3"/>
          <p:cNvSpPr>
            <a:spLocks noGrp="1"/>
          </p:cNvSpPr>
          <p:nvPr>
            <p:ph sz="half" idx="2" hasCustomPrompt="1"/>
          </p:nvPr>
        </p:nvSpPr>
        <p:spPr>
          <a:xfrm>
            <a:off x="166867" y="1530994"/>
            <a:ext cx="11465690" cy="4491980"/>
          </a:xfrm>
        </p:spPr>
        <p:txBody>
          <a:bodyPr/>
          <a:lstStyle>
            <a:lvl1pPr marL="342900" indent="-342900">
              <a:buFont typeface="Arial" charset="0"/>
              <a:buChar char="•"/>
              <a:defRPr sz="2400">
                <a:solidFill>
                  <a:schemeClr val="tx1"/>
                </a:solidFill>
              </a:defRPr>
            </a:lvl1pPr>
            <a:lvl2pPr>
              <a:defRPr sz="2200"/>
            </a:lvl2pPr>
          </a:lstStyle>
          <a:p>
            <a:pPr lvl="0"/>
            <a:r>
              <a:rPr lang="en-US"/>
              <a:t>Insert text or logos as necessary</a:t>
            </a:r>
          </a:p>
        </p:txBody>
      </p:sp>
      <p:sp>
        <p:nvSpPr>
          <p:cNvPr id="2" name="Footer Placeholder 1"/>
          <p:cNvSpPr>
            <a:spLocks noGrp="1"/>
          </p:cNvSpPr>
          <p:nvPr>
            <p:ph type="ftr" sz="quarter" idx="10"/>
          </p:nvPr>
        </p:nvSpPr>
        <p:spPr/>
        <p:txBody>
          <a:bodyPr/>
          <a:lstStyle>
            <a:lvl1pPr>
              <a:defRPr>
                <a:solidFill>
                  <a:schemeClr val="tx1"/>
                </a:solidFill>
              </a:defRPr>
            </a:lvl1pPr>
          </a:lstStyle>
          <a:p>
            <a:r>
              <a:rPr lang="en-US"/>
              <a:t>Official - Sensitive - Commercial </a:t>
            </a:r>
          </a:p>
        </p:txBody>
      </p:sp>
      <p:sp>
        <p:nvSpPr>
          <p:cNvPr id="3" name="TextBox 2"/>
          <p:cNvSpPr txBox="1"/>
          <p:nvPr userDrawn="1"/>
        </p:nvSpPr>
        <p:spPr>
          <a:xfrm>
            <a:off x="166867" y="265043"/>
            <a:ext cx="8539811" cy="646331"/>
          </a:xfrm>
          <a:prstGeom prst="rect">
            <a:avLst/>
          </a:prstGeom>
          <a:noFill/>
        </p:spPr>
        <p:txBody>
          <a:bodyPr wrap="square" rtlCol="0">
            <a:spAutoFit/>
          </a:bodyPr>
          <a:lstStyle/>
          <a:p>
            <a:r>
              <a:rPr kumimoji="0" lang="en-US" sz="3600" b="1" i="0" u="none" strike="noStrike" kern="1200" cap="none" spc="0" normalizeH="0" baseline="0" noProof="0">
                <a:ln>
                  <a:noFill/>
                </a:ln>
                <a:solidFill>
                  <a:schemeClr val="tx1"/>
                </a:solidFill>
                <a:effectLst/>
                <a:uLnTx/>
                <a:uFillTx/>
                <a:latin typeface="Arial Black" charset="0"/>
                <a:ea typeface="Arial Black" charset="0"/>
                <a:cs typeface="Arial Black" charset="0"/>
              </a:rPr>
              <a:t>Affiliations</a:t>
            </a:r>
            <a:endParaRPr lang="en-US">
              <a:solidFill>
                <a:schemeClr val="tx1"/>
              </a:solidFill>
            </a:endParaRPr>
          </a:p>
        </p:txBody>
      </p:sp>
      <p:sp>
        <p:nvSpPr>
          <p:cNvPr id="7"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with Title">
    <p:spTree>
      <p:nvGrpSpPr>
        <p:cNvPr id="1" name=""/>
        <p:cNvGrpSpPr/>
        <p:nvPr/>
      </p:nvGrpSpPr>
      <p:grpSpPr>
        <a:xfrm>
          <a:off x="0" y="0"/>
          <a:ext cx="0" cy="0"/>
          <a:chOff x="0" y="0"/>
          <a:chExt cx="0" cy="0"/>
        </a:xfrm>
      </p:grpSpPr>
      <p:sp>
        <p:nvSpPr>
          <p:cNvPr id="10" name="Title 1"/>
          <p:cNvSpPr>
            <a:spLocks noGrp="1"/>
          </p:cNvSpPr>
          <p:nvPr>
            <p:ph type="title"/>
          </p:nvPr>
        </p:nvSpPr>
        <p:spPr>
          <a:xfrm>
            <a:off x="166868" y="205431"/>
            <a:ext cx="10018853" cy="1325563"/>
          </a:xfrm>
          <a:prstGeom prst="rect">
            <a:avLst/>
          </a:prstGeom>
        </p:spPr>
        <p:txBody>
          <a:bodyPr/>
          <a:lstStyle>
            <a:lvl1pPr>
              <a:defRPr>
                <a:solidFill>
                  <a:schemeClr val="tx1"/>
                </a:solidFill>
              </a:defRPr>
            </a:lvl1pPr>
          </a:lstStyle>
          <a:p>
            <a:r>
              <a:rPr lang="en-US"/>
              <a:t>Click to edit Master title style</a:t>
            </a:r>
          </a:p>
        </p:txBody>
      </p:sp>
      <p:sp>
        <p:nvSpPr>
          <p:cNvPr id="11" name="Content Placeholder 3"/>
          <p:cNvSpPr>
            <a:spLocks noGrp="1"/>
          </p:cNvSpPr>
          <p:nvPr>
            <p:ph sz="half" idx="2"/>
          </p:nvPr>
        </p:nvSpPr>
        <p:spPr>
          <a:xfrm>
            <a:off x="166868" y="1530994"/>
            <a:ext cx="5624603" cy="4491980"/>
          </a:xfrm>
        </p:spPr>
        <p:txBody>
          <a:bodyPr/>
          <a:lstStyle>
            <a:lvl1pPr>
              <a:defRPr sz="2400">
                <a:solidFill>
                  <a:schemeClr val="tx1"/>
                </a:solidFill>
              </a:defRPr>
            </a:lvl1pPr>
            <a:lvl2pPr>
              <a:defRPr sz="2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5"/>
          <p:cNvSpPr>
            <a:spLocks noGrp="1"/>
          </p:cNvSpPr>
          <p:nvPr>
            <p:ph sz="quarter" idx="10"/>
          </p:nvPr>
        </p:nvSpPr>
        <p:spPr>
          <a:xfrm>
            <a:off x="5980255" y="1530994"/>
            <a:ext cx="5652303" cy="4491980"/>
          </a:xfrm>
        </p:spPr>
        <p:txBody>
          <a:bodyPr/>
          <a:lstStyle>
            <a:lvl1pPr>
              <a:defRPr sz="2400">
                <a:solidFill>
                  <a:schemeClr val="tx1"/>
                </a:solidFill>
              </a:defRPr>
            </a:lvl1pPr>
            <a:lvl2pPr>
              <a:defRPr sz="2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
          <p:cNvSpPr>
            <a:spLocks noGrp="1"/>
          </p:cNvSpPr>
          <p:nvPr>
            <p:ph type="ftr" sz="quarter" idx="11"/>
          </p:nvPr>
        </p:nvSpPr>
        <p:spPr>
          <a:xfrm>
            <a:off x="876222" y="6387700"/>
            <a:ext cx="4114800" cy="365125"/>
          </a:xfrm>
        </p:spPr>
        <p:txBody>
          <a:bodyPr/>
          <a:lstStyle>
            <a:lvl1pPr>
              <a:defRPr>
                <a:solidFill>
                  <a:schemeClr val="tx1"/>
                </a:solidFill>
              </a:defRPr>
            </a:lvl1pPr>
          </a:lstStyle>
          <a:p>
            <a:r>
              <a:rPr lang="en-US"/>
              <a:t>Official - Sensitive - Commercial </a:t>
            </a:r>
          </a:p>
        </p:txBody>
      </p:sp>
      <p:sp>
        <p:nvSpPr>
          <p:cNvPr id="7"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a:p>
        </p:txBody>
      </p:sp>
    </p:spTree>
    <p:extLst>
      <p:ext uri="{BB962C8B-B14F-4D97-AF65-F5344CB8AC3E}">
        <p14:creationId xmlns:p14="http://schemas.microsoft.com/office/powerpoint/2010/main" val="2023695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Text Placeholder 2"/>
          <p:cNvSpPr>
            <a:spLocks noGrp="1"/>
          </p:cNvSpPr>
          <p:nvPr>
            <p:ph type="body" idx="1"/>
          </p:nvPr>
        </p:nvSpPr>
        <p:spPr>
          <a:xfrm>
            <a:off x="166868" y="1530994"/>
            <a:ext cx="5624603" cy="823912"/>
          </a:xfrm>
        </p:spPr>
        <p:txBody>
          <a:bodyPr anchor="b"/>
          <a:lstStyle>
            <a:lvl1pPr marL="0" indent="0">
              <a:buNone/>
              <a:defRPr sz="2400"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3" name="Text Placeholder 4"/>
          <p:cNvSpPr>
            <a:spLocks noGrp="1"/>
          </p:cNvSpPr>
          <p:nvPr>
            <p:ph type="body" sz="quarter" idx="3"/>
          </p:nvPr>
        </p:nvSpPr>
        <p:spPr>
          <a:xfrm>
            <a:off x="5980255" y="1530994"/>
            <a:ext cx="5624603" cy="823912"/>
          </a:xfrm>
        </p:spPr>
        <p:txBody>
          <a:bodyPr anchor="b"/>
          <a:lstStyle>
            <a:lvl1pPr marL="0" indent="0">
              <a:buNone/>
              <a:defRPr sz="2400"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4" name="Title 1"/>
          <p:cNvSpPr>
            <a:spLocks noGrp="1"/>
          </p:cNvSpPr>
          <p:nvPr>
            <p:ph type="title"/>
          </p:nvPr>
        </p:nvSpPr>
        <p:spPr>
          <a:xfrm>
            <a:off x="166868" y="205431"/>
            <a:ext cx="10018853" cy="1325563"/>
          </a:xfrm>
          <a:prstGeom prst="rect">
            <a:avLst/>
          </a:prstGeom>
        </p:spPr>
        <p:txBody>
          <a:bodyPr/>
          <a:lstStyle>
            <a:lvl1pPr>
              <a:defRPr>
                <a:solidFill>
                  <a:schemeClr val="tx1"/>
                </a:solidFill>
              </a:defRPr>
            </a:lvl1pPr>
          </a:lstStyle>
          <a:p>
            <a:r>
              <a:rPr lang="en-US"/>
              <a:t>Click to edit Master title style</a:t>
            </a:r>
          </a:p>
        </p:txBody>
      </p:sp>
      <p:sp>
        <p:nvSpPr>
          <p:cNvPr id="15" name="Content Placeholder 3"/>
          <p:cNvSpPr>
            <a:spLocks noGrp="1"/>
          </p:cNvSpPr>
          <p:nvPr>
            <p:ph sz="half" idx="2"/>
          </p:nvPr>
        </p:nvSpPr>
        <p:spPr>
          <a:xfrm>
            <a:off x="5980255" y="2354906"/>
            <a:ext cx="5624603" cy="3668068"/>
          </a:xfrm>
        </p:spPr>
        <p:txBody>
          <a:bodyPr/>
          <a:lstStyle>
            <a:lvl1pPr marL="0" marR="0" indent="0" algn="l" defTabSz="914377" rtl="0" eaLnBrk="1" fontAlgn="auto" latinLnBrk="0" hangingPunct="1">
              <a:lnSpc>
                <a:spcPct val="90000"/>
              </a:lnSpc>
              <a:spcBef>
                <a:spcPts val="1000"/>
              </a:spcBef>
              <a:spcAft>
                <a:spcPts val="0"/>
              </a:spcAft>
              <a:buClrTx/>
              <a:buSzTx/>
              <a:buFont typeface="Arial"/>
              <a:buNone/>
              <a:tabLst/>
              <a:defRPr sz="2000">
                <a:solidFill>
                  <a:schemeClr val="tx1"/>
                </a:solidFill>
              </a:defRPr>
            </a:lvl1pPr>
            <a:lvl2pPr marL="457189" marR="0" indent="0" algn="l" defTabSz="914377" rtl="0" eaLnBrk="1" fontAlgn="auto" latinLnBrk="0" hangingPunct="1">
              <a:lnSpc>
                <a:spcPct val="90000"/>
              </a:lnSpc>
              <a:spcBef>
                <a:spcPts val="500"/>
              </a:spcBef>
              <a:spcAft>
                <a:spcPts val="0"/>
              </a:spcAft>
              <a:buClrTx/>
              <a:buSzTx/>
              <a:buFont typeface="Arial"/>
              <a:buNone/>
              <a:tabLst/>
              <a:defRPr sz="2000">
                <a:solidFill>
                  <a:schemeClr val="tx1"/>
                </a:solidFill>
              </a:defRPr>
            </a:lvl2pPr>
            <a:lvl3pPr marL="914377" marR="0" indent="0" algn="l" defTabSz="914377" rtl="0" eaLnBrk="1" fontAlgn="auto" latinLnBrk="0" hangingPunct="1">
              <a:lnSpc>
                <a:spcPct val="90000"/>
              </a:lnSpc>
              <a:spcBef>
                <a:spcPts val="500"/>
              </a:spcBef>
              <a:spcAft>
                <a:spcPts val="0"/>
              </a:spcAft>
              <a:buClrTx/>
              <a:buSzTx/>
              <a:buFont typeface="Arial"/>
              <a:buNone/>
              <a:tabLst/>
              <a:defRPr sz="2000">
                <a:solidFill>
                  <a:schemeClr val="tx1"/>
                </a:solidFill>
              </a:defRPr>
            </a:lvl3pPr>
            <a:lvl4pPr marL="1371566" marR="0" indent="0" algn="l" defTabSz="914377" rtl="0" eaLnBrk="1" fontAlgn="auto" latinLnBrk="0" hangingPunct="1">
              <a:lnSpc>
                <a:spcPct val="90000"/>
              </a:lnSpc>
              <a:spcBef>
                <a:spcPts val="500"/>
              </a:spcBef>
              <a:spcAft>
                <a:spcPts val="0"/>
              </a:spcAft>
              <a:buClrTx/>
              <a:buSzTx/>
              <a:buFont typeface="Arial"/>
              <a:buNone/>
              <a:tabLst/>
              <a:defRPr>
                <a:solidFill>
                  <a:schemeClr val="tx1"/>
                </a:solidFill>
              </a:defRPr>
            </a:lvl4pPr>
            <a:lvl5pPr marL="1828754" marR="0" indent="0" algn="l" defTabSz="914377" rtl="0" eaLnBrk="1" fontAlgn="auto" latinLnBrk="0" hangingPunct="1">
              <a:lnSpc>
                <a:spcPct val="90000"/>
              </a:lnSpc>
              <a:spcBef>
                <a:spcPts val="500"/>
              </a:spcBef>
              <a:spcAft>
                <a:spcPts val="0"/>
              </a:spcAft>
              <a:buClrTx/>
              <a:buSzTx/>
              <a:buFont typeface="Arial"/>
              <a:buNone/>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5"/>
          <p:cNvSpPr>
            <a:spLocks noGrp="1"/>
          </p:cNvSpPr>
          <p:nvPr>
            <p:ph sz="quarter" idx="4"/>
          </p:nvPr>
        </p:nvSpPr>
        <p:spPr>
          <a:xfrm>
            <a:off x="166868" y="2354906"/>
            <a:ext cx="5624603" cy="3668068"/>
          </a:xfrm>
        </p:spPr>
        <p:txBody>
          <a:bodyPr/>
          <a:lstStyle>
            <a:lvl1pPr>
              <a:defRPr sz="2000">
                <a:solidFill>
                  <a:schemeClr val="tx1"/>
                </a:solidFill>
              </a:defRPr>
            </a:lvl1pPr>
            <a:lvl2pPr>
              <a:defRPr sz="2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
          <p:cNvSpPr>
            <a:spLocks noGrp="1"/>
          </p:cNvSpPr>
          <p:nvPr>
            <p:ph type="ftr" sz="quarter" idx="10"/>
          </p:nvPr>
        </p:nvSpPr>
        <p:spPr>
          <a:xfrm>
            <a:off x="876222" y="6387700"/>
            <a:ext cx="4114800" cy="365125"/>
          </a:xfrm>
        </p:spPr>
        <p:txBody>
          <a:bodyPr/>
          <a:lstStyle>
            <a:lvl1pPr>
              <a:defRPr>
                <a:solidFill>
                  <a:schemeClr val="tx1"/>
                </a:solidFill>
              </a:defRPr>
            </a:lvl1pPr>
          </a:lstStyle>
          <a:p>
            <a:r>
              <a:rPr lang="en-US"/>
              <a:t>Official - Sensitive - Commercial </a:t>
            </a:r>
          </a:p>
        </p:txBody>
      </p:sp>
      <p:sp>
        <p:nvSpPr>
          <p:cNvPr id="9" name="Slide Number Placeholder 5"/>
          <p:cNvSpPr>
            <a:spLocks noGrp="1"/>
          </p:cNvSpPr>
          <p:nvPr>
            <p:ph type="sldNum" sz="quarter" idx="11"/>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a:p>
        </p:txBody>
      </p:sp>
    </p:spTree>
    <p:extLst>
      <p:ext uri="{BB962C8B-B14F-4D97-AF65-F5344CB8AC3E}">
        <p14:creationId xmlns:p14="http://schemas.microsoft.com/office/powerpoint/2010/main" val="399426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Rectangle 10"/>
          <p:cNvSpPr/>
          <p:nvPr userDrawn="1"/>
        </p:nvSpPr>
        <p:spPr>
          <a:xfrm>
            <a:off x="-2788"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0"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4" name="Title 1"/>
          <p:cNvSpPr>
            <a:spLocks noGrp="1"/>
          </p:cNvSpPr>
          <p:nvPr>
            <p:ph type="title" hasCustomPrompt="1"/>
          </p:nvPr>
        </p:nvSpPr>
        <p:spPr>
          <a:xfrm>
            <a:off x="1666479" y="1308009"/>
            <a:ext cx="8853467" cy="3968772"/>
          </a:xfrm>
          <a:prstGeom prst="rect">
            <a:avLst/>
          </a:prstGeom>
        </p:spPr>
        <p:txBody>
          <a:bodyPr anchor="ctr" anchorCtr="0">
            <a:normAutofit/>
          </a:bodyPr>
          <a:lstStyle>
            <a:lvl1pPr algn="ctr">
              <a:lnSpc>
                <a:spcPct val="100000"/>
              </a:lnSpc>
              <a:defRPr sz="3600" spc="0">
                <a:solidFill>
                  <a:schemeClr val="bg1"/>
                </a:solidFill>
              </a:defRPr>
            </a:lvl1pPr>
          </a:lstStyle>
          <a:p>
            <a:r>
              <a:rPr lang="en-GB"/>
              <a:t>INSERT QUOTE HERE</a:t>
            </a:r>
            <a:endParaRPr lang="en-US"/>
          </a:p>
        </p:txBody>
      </p:sp>
      <p:sp>
        <p:nvSpPr>
          <p:cNvPr id="15" name="Content Placeholder 2"/>
          <p:cNvSpPr>
            <a:spLocks noGrp="1"/>
          </p:cNvSpPr>
          <p:nvPr>
            <p:ph sz="quarter" idx="11" hasCustomPrompt="1"/>
          </p:nvPr>
        </p:nvSpPr>
        <p:spPr>
          <a:xfrm>
            <a:off x="1886674" y="5564305"/>
            <a:ext cx="8413078" cy="487362"/>
          </a:xfrm>
        </p:spPr>
        <p:txBody>
          <a:bodyPr>
            <a:noAutofit/>
          </a:bodyPr>
          <a:lstStyle>
            <a:lvl1pPr algn="ctr">
              <a:defRPr sz="2000" b="1">
                <a:solidFill>
                  <a:srgbClr val="9091B3"/>
                </a:solidFill>
              </a:defRPr>
            </a:lvl1pPr>
          </a:lstStyle>
          <a:p>
            <a:pPr lvl="0"/>
            <a:r>
              <a:rPr lang="en-US"/>
              <a:t>NAME / DATE</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17" name="TextBox 16"/>
          <p:cNvSpPr txBox="1"/>
          <p:nvPr userDrawn="1"/>
        </p:nvSpPr>
        <p:spPr>
          <a:xfrm>
            <a:off x="731458" y="1034180"/>
            <a:ext cx="1342664" cy="1477328"/>
          </a:xfrm>
          <a:prstGeom prst="rect">
            <a:avLst/>
          </a:prstGeom>
          <a:noFill/>
        </p:spPr>
        <p:txBody>
          <a:bodyPr wrap="square" rtlCol="0">
            <a:spAutoFit/>
          </a:bodyPr>
          <a:lstStyle/>
          <a:p>
            <a:r>
              <a:rPr lang="en-US" sz="9000" b="1" i="0">
                <a:solidFill>
                  <a:srgbClr val="9091B3"/>
                </a:solidFill>
                <a:latin typeface="Arial Black" charset="0"/>
                <a:ea typeface="Arial Black" charset="0"/>
                <a:cs typeface="Arial Black" charset="0"/>
              </a:rPr>
              <a:t>“</a:t>
            </a:r>
          </a:p>
        </p:txBody>
      </p:sp>
      <p:sp>
        <p:nvSpPr>
          <p:cNvPr id="18" name="TextBox 17"/>
          <p:cNvSpPr txBox="1"/>
          <p:nvPr userDrawn="1"/>
        </p:nvSpPr>
        <p:spPr>
          <a:xfrm>
            <a:off x="10573850" y="4825641"/>
            <a:ext cx="1342664" cy="1477328"/>
          </a:xfrm>
          <a:prstGeom prst="rect">
            <a:avLst/>
          </a:prstGeom>
          <a:noFill/>
        </p:spPr>
        <p:txBody>
          <a:bodyPr wrap="square" rtlCol="0">
            <a:spAutoFit/>
          </a:bodyPr>
          <a:lstStyle/>
          <a:p>
            <a:r>
              <a:rPr lang="en-US" sz="9000" b="1" i="0">
                <a:solidFill>
                  <a:srgbClr val="9091B3"/>
                </a:solidFill>
                <a:latin typeface="Arial Black" charset="0"/>
                <a:ea typeface="Arial Black" charset="0"/>
                <a:cs typeface="Arial Black" charset="0"/>
              </a:rPr>
              <a:t>”</a:t>
            </a:r>
          </a:p>
        </p:txBody>
      </p:sp>
      <p:sp>
        <p:nvSpPr>
          <p:cNvPr id="2" name="Footer Placeholder 1"/>
          <p:cNvSpPr>
            <a:spLocks noGrp="1"/>
          </p:cNvSpPr>
          <p:nvPr>
            <p:ph type="ftr" sz="quarter" idx="12"/>
          </p:nvPr>
        </p:nvSpPr>
        <p:spPr/>
        <p:txBody>
          <a:bodyPr/>
          <a:lstStyle>
            <a:lvl1pPr>
              <a:defRPr>
                <a:solidFill>
                  <a:schemeClr val="bg1"/>
                </a:solidFill>
              </a:defRPr>
            </a:lvl1pPr>
          </a:lstStyle>
          <a:p>
            <a:r>
              <a:rPr lang="en-US"/>
              <a:t>Official - Sensitive - Commercial </a:t>
            </a:r>
          </a:p>
        </p:txBody>
      </p:sp>
      <p:sp>
        <p:nvSpPr>
          <p:cNvPr id="3" name="Slide Number Placeholder 2"/>
          <p:cNvSpPr>
            <a:spLocks noGrp="1"/>
          </p:cNvSpPr>
          <p:nvPr>
            <p:ph type="sldNum" sz="quarter" idx="13"/>
          </p:nvPr>
        </p:nvSpPr>
        <p:spPr/>
        <p:txBody>
          <a:bodyPr/>
          <a:lstStyle>
            <a:lvl1pPr>
              <a:defRPr>
                <a:solidFill>
                  <a:srgbClr val="9091B3"/>
                </a:solidFill>
              </a:defRPr>
            </a:lvl1pPr>
          </a:lstStyle>
          <a:p>
            <a:fld id="{35482B25-261F-464E-BDD8-63296DE4D8A4}" type="slidenum">
              <a:rPr lang="en-US" smtClean="0"/>
              <a:pPr/>
              <a:t>‹#›</a:t>
            </a:fld>
            <a:endParaRPr lang="en-US"/>
          </a:p>
        </p:txBody>
      </p:sp>
      <p:sp>
        <p:nvSpPr>
          <p:cNvPr id="19" name="Slide Number Placeholder 5"/>
          <p:cNvSpPr txBox="1">
            <a:spLocks/>
          </p:cNvSpPr>
          <p:nvPr userDrawn="1"/>
        </p:nvSpPr>
        <p:spPr>
          <a:xfrm flipH="1">
            <a:off x="775684" y="6357413"/>
            <a:ext cx="45719"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rgbClr val="90919C"/>
                </a:solidFill>
                <a:latin typeface="Arial Black" charset="0"/>
                <a:ea typeface="Arial Black" charset="0"/>
                <a:cs typeface="Arial Blac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0" i="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147629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a:xfrm>
            <a:off x="876222" y="6387700"/>
            <a:ext cx="4114800" cy="365125"/>
          </a:xfrm>
        </p:spPr>
        <p:txBody>
          <a:bodyPr/>
          <a:lstStyle>
            <a:lvl1pPr>
              <a:defRPr>
                <a:solidFill>
                  <a:schemeClr val="tx1"/>
                </a:solidFill>
              </a:defRPr>
            </a:lvl1pPr>
          </a:lstStyle>
          <a:p>
            <a:r>
              <a:rPr lang="en-US"/>
              <a:t>Official - Sensitive - Commercial </a:t>
            </a:r>
          </a:p>
        </p:txBody>
      </p:sp>
      <p:sp>
        <p:nvSpPr>
          <p:cNvPr id="5"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a:p>
        </p:txBody>
      </p:sp>
    </p:spTree>
    <p:extLst>
      <p:ext uri="{BB962C8B-B14F-4D97-AF65-F5344CB8AC3E}">
        <p14:creationId xmlns:p14="http://schemas.microsoft.com/office/powerpoint/2010/main" val="1477052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normAutofit/>
          </a:bodyPr>
          <a:lstStyle>
            <a:lvl1pPr>
              <a:defRPr sz="4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normAutofit/>
          </a:bodyPr>
          <a:lstStyle>
            <a:lvl1pPr marL="0" indent="0">
              <a:buNone/>
              <a:defRPr sz="2000">
                <a:solidFill>
                  <a:srgbClr val="9091B3"/>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8" name="Footer Placeholder 1"/>
          <p:cNvSpPr>
            <a:spLocks noGrp="1"/>
          </p:cNvSpPr>
          <p:nvPr>
            <p:ph type="ftr" sz="quarter" idx="10"/>
          </p:nvPr>
        </p:nvSpPr>
        <p:spPr>
          <a:xfrm>
            <a:off x="876222" y="6387700"/>
            <a:ext cx="4114800" cy="365125"/>
          </a:xfrm>
        </p:spPr>
        <p:txBody>
          <a:bodyPr/>
          <a:lstStyle>
            <a:lvl1pPr>
              <a:defRPr>
                <a:solidFill>
                  <a:schemeClr val="tx1"/>
                </a:solidFill>
              </a:defRPr>
            </a:lvl1pPr>
          </a:lstStyle>
          <a:p>
            <a:r>
              <a:rPr lang="en-US"/>
              <a:t>Official - Sensitive - Commercial </a:t>
            </a:r>
          </a:p>
        </p:txBody>
      </p:sp>
      <p:sp>
        <p:nvSpPr>
          <p:cNvPr id="6"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a:p>
        </p:txBody>
      </p:sp>
    </p:spTree>
    <p:extLst>
      <p:ext uri="{BB962C8B-B14F-4D97-AF65-F5344CB8AC3E}">
        <p14:creationId xmlns:p14="http://schemas.microsoft.com/office/powerpoint/2010/main" val="336419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Colour">
    <p:spTree>
      <p:nvGrpSpPr>
        <p:cNvPr id="1" name=""/>
        <p:cNvGrpSpPr/>
        <p:nvPr/>
      </p:nvGrpSpPr>
      <p:grpSpPr>
        <a:xfrm>
          <a:off x="0" y="0"/>
          <a:ext cx="0" cy="0"/>
          <a:chOff x="0" y="0"/>
          <a:chExt cx="0" cy="0"/>
        </a:xfrm>
      </p:grpSpPr>
      <p:sp>
        <p:nvSpPr>
          <p:cNvPr id="7" name="Rectangle 6"/>
          <p:cNvSpPr/>
          <p:nvPr userDrawn="1"/>
        </p:nvSpPr>
        <p:spPr>
          <a:xfrm>
            <a:off x="-2788"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10" name="Footer Placeholder 1"/>
          <p:cNvSpPr>
            <a:spLocks noGrp="1"/>
          </p:cNvSpPr>
          <p:nvPr>
            <p:ph type="ftr" sz="quarter" idx="12"/>
          </p:nvPr>
        </p:nvSpPr>
        <p:spPr>
          <a:xfrm>
            <a:off x="876221" y="6387700"/>
            <a:ext cx="7008821" cy="365125"/>
          </a:xfrm>
        </p:spPr>
        <p:txBody>
          <a:bodyPr/>
          <a:lstStyle>
            <a:lvl1pPr>
              <a:defRPr>
                <a:solidFill>
                  <a:schemeClr val="bg1"/>
                </a:solidFill>
              </a:defRPr>
            </a:lvl1pPr>
          </a:lstStyle>
          <a:p>
            <a:r>
              <a:rPr lang="en-US"/>
              <a:t>Official - Sensitive - Commercial </a:t>
            </a:r>
          </a:p>
        </p:txBody>
      </p:sp>
      <p:sp>
        <p:nvSpPr>
          <p:cNvPr id="11" name="Slide Number Placeholder 2"/>
          <p:cNvSpPr>
            <a:spLocks noGrp="1"/>
          </p:cNvSpPr>
          <p:nvPr>
            <p:ph type="sldNum" sz="quarter" idx="13"/>
          </p:nvPr>
        </p:nvSpPr>
        <p:spPr>
          <a:xfrm>
            <a:off x="101600" y="6387702"/>
            <a:ext cx="663451" cy="365125"/>
          </a:xfrm>
        </p:spPr>
        <p:txBody>
          <a:bodyPr/>
          <a:lstStyle>
            <a:lvl1pPr>
              <a:defRPr>
                <a:solidFill>
                  <a:srgbClr val="9091B3"/>
                </a:solidFill>
              </a:defRPr>
            </a:lvl1pPr>
          </a:lstStyle>
          <a:p>
            <a:fld id="{35482B25-261F-464E-BDD8-63296DE4D8A4}" type="slidenum">
              <a:rPr lang="en-US" smtClean="0"/>
              <a:pPr/>
              <a:t>‹#›</a:t>
            </a:fld>
            <a:endParaRPr lang="en-US"/>
          </a:p>
        </p:txBody>
      </p:sp>
      <p:sp>
        <p:nvSpPr>
          <p:cNvPr id="12" name="Slide Number Placeholder 5"/>
          <p:cNvSpPr txBox="1">
            <a:spLocks/>
          </p:cNvSpPr>
          <p:nvPr userDrawn="1"/>
        </p:nvSpPr>
        <p:spPr>
          <a:xfrm flipH="1">
            <a:off x="775684" y="6357413"/>
            <a:ext cx="45719"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rgbClr val="90919C"/>
                </a:solidFill>
                <a:latin typeface="Arial Black" charset="0"/>
                <a:ea typeface="Arial Black" charset="0"/>
                <a:cs typeface="Arial Blac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0" i="0">
                <a:solidFill>
                  <a:schemeClr val="bg1"/>
                </a:solidFill>
                <a:latin typeface="Arial" charset="0"/>
                <a:ea typeface="Arial" charset="0"/>
                <a:cs typeface="Arial" charset="0"/>
              </a:rPr>
              <a:t>|</a:t>
            </a:r>
          </a:p>
        </p:txBody>
      </p:sp>
      <p:sp>
        <p:nvSpPr>
          <p:cNvPr id="2" name="Title 1"/>
          <p:cNvSpPr>
            <a:spLocks noGrp="1"/>
          </p:cNvSpPr>
          <p:nvPr>
            <p:ph type="title"/>
          </p:nvPr>
        </p:nvSpPr>
        <p:spPr>
          <a:xfrm>
            <a:off x="831851" y="1709740"/>
            <a:ext cx="10515600" cy="2852737"/>
          </a:xfrm>
          <a:prstGeom prst="rect">
            <a:avLst/>
          </a:prstGeom>
        </p:spPr>
        <p:txBody>
          <a:bodyPr anchor="b">
            <a:normAutofit/>
          </a:bodyPr>
          <a:lstStyle>
            <a:lvl1pPr>
              <a:defRPr sz="4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normAutofit/>
          </a:bodyPr>
          <a:lstStyle>
            <a:lvl1pPr marL="0" indent="0">
              <a:buNone/>
              <a:defRPr sz="2000">
                <a:solidFill>
                  <a:srgbClr val="9091B3"/>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schemeClr val="tx1"/>
              </a:solidFill>
            </a:endParaRPr>
          </a:p>
        </p:txBody>
      </p:sp>
      <p:pic>
        <p:nvPicPr>
          <p:cNvPr id="8" name="Picture 7"/>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3" name="Text Placeholder 2"/>
          <p:cNvSpPr>
            <a:spLocks noGrp="1"/>
          </p:cNvSpPr>
          <p:nvPr>
            <p:ph type="body" idx="1"/>
          </p:nvPr>
        </p:nvSpPr>
        <p:spPr>
          <a:xfrm>
            <a:off x="203200" y="1314930"/>
            <a:ext cx="11150600" cy="48620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itle Placeholder 23"/>
          <p:cNvSpPr>
            <a:spLocks noGrp="1"/>
          </p:cNvSpPr>
          <p:nvPr>
            <p:ph type="title"/>
          </p:nvPr>
        </p:nvSpPr>
        <p:spPr>
          <a:xfrm>
            <a:off x="203200" y="190097"/>
            <a:ext cx="11150600" cy="1094544"/>
          </a:xfrm>
          <a:prstGeom prst="rect">
            <a:avLst/>
          </a:prstGeom>
        </p:spPr>
        <p:txBody>
          <a:bodyPr vert="horz" lIns="91440" tIns="45720" rIns="91440" bIns="45720" rtlCol="0" anchor="t" anchorCtr="0">
            <a:normAutofit/>
          </a:bodyPr>
          <a:lstStyle/>
          <a:p>
            <a:r>
              <a:rPr lang="en-US"/>
              <a:t>Click to edit Master title style</a:t>
            </a:r>
          </a:p>
        </p:txBody>
      </p:sp>
      <p:sp>
        <p:nvSpPr>
          <p:cNvPr id="6"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a:p>
        </p:txBody>
      </p:sp>
      <p:sp>
        <p:nvSpPr>
          <p:cNvPr id="9" name="Footer Placeholder 3"/>
          <p:cNvSpPr>
            <a:spLocks noGrp="1"/>
          </p:cNvSpPr>
          <p:nvPr>
            <p:ph type="ftr" sz="quarter" idx="3"/>
          </p:nvPr>
        </p:nvSpPr>
        <p:spPr>
          <a:xfrm>
            <a:off x="876221" y="6387700"/>
            <a:ext cx="7008821" cy="365125"/>
          </a:xfrm>
          <a:prstGeom prst="rect">
            <a:avLst/>
          </a:prstGeom>
        </p:spPr>
        <p:txBody>
          <a:bodyPr vert="horz" lIns="91440" tIns="45720" rIns="91440" bIns="45720" rtlCol="0" anchor="ctr"/>
          <a:lstStyle>
            <a:lvl1pPr algn="l">
              <a:defRPr sz="1100" b="1">
                <a:solidFill>
                  <a:schemeClr val="tx1"/>
                </a:solidFill>
                <a:latin typeface="Arial" charset="0"/>
                <a:ea typeface="Arial" charset="0"/>
                <a:cs typeface="Arial" charset="0"/>
              </a:defRPr>
            </a:lvl1pPr>
          </a:lstStyle>
          <a:p>
            <a:r>
              <a:rPr lang="en-US"/>
              <a:t>Official - Sensitive - Commercial </a:t>
            </a:r>
          </a:p>
        </p:txBody>
      </p:sp>
      <p:sp>
        <p:nvSpPr>
          <p:cNvPr id="10" name="Slide Number Placeholder 5"/>
          <p:cNvSpPr txBox="1">
            <a:spLocks/>
          </p:cNvSpPr>
          <p:nvPr userDrawn="1"/>
        </p:nvSpPr>
        <p:spPr>
          <a:xfrm flipH="1">
            <a:off x="765051" y="6357413"/>
            <a:ext cx="45719"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rgbClr val="90919C"/>
                </a:solidFill>
                <a:latin typeface="Arial Black" charset="0"/>
                <a:ea typeface="Arial Black" charset="0"/>
                <a:cs typeface="Arial Blac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0" i="0">
                <a:solidFill>
                  <a:schemeClr val="tx1"/>
                </a:solidFill>
                <a:latin typeface="Arial" charset="0"/>
                <a:ea typeface="Arial" charset="0"/>
                <a:cs typeface="Arial" charset="0"/>
              </a:rPr>
              <a:t>|</a:t>
            </a:r>
          </a:p>
        </p:txBody>
      </p:sp>
    </p:spTree>
    <p:extLst>
      <p:ext uri="{BB962C8B-B14F-4D97-AF65-F5344CB8AC3E}">
        <p14:creationId xmlns:p14="http://schemas.microsoft.com/office/powerpoint/2010/main" val="31676753"/>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673" r:id="rId3"/>
    <p:sldLayoutId id="2147483652" r:id="rId4"/>
    <p:sldLayoutId id="2147483653" r:id="rId5"/>
    <p:sldLayoutId id="2147483660" r:id="rId6"/>
    <p:sldLayoutId id="2147483655" r:id="rId7"/>
    <p:sldLayoutId id="2147483651" r:id="rId8"/>
    <p:sldLayoutId id="2147483677" r:id="rId9"/>
    <p:sldLayoutId id="2147483670" r:id="rId10"/>
    <p:sldLayoutId id="2147483671" r:id="rId11"/>
    <p:sldLayoutId id="2147483674" r:id="rId12"/>
    <p:sldLayoutId id="2147483675" r:id="rId13"/>
    <p:sldLayoutId id="2147483676" r:id="rId14"/>
    <p:sldLayoutId id="2147483678" r:id="rId15"/>
    <p:sldLayoutId id="2147483672" r:id="rId16"/>
  </p:sldLayoutIdLst>
  <p:hf hdr="0" dt="0"/>
  <p:txStyles>
    <p:titleStyle>
      <a:lvl1pPr algn="l" defTabSz="914377" rtl="0" eaLnBrk="1" latinLnBrk="0" hangingPunct="1">
        <a:lnSpc>
          <a:spcPct val="100000"/>
        </a:lnSpc>
        <a:spcBef>
          <a:spcPct val="0"/>
        </a:spcBef>
        <a:buNone/>
        <a:defRPr sz="3600" b="1" i="0" kern="1200">
          <a:solidFill>
            <a:schemeClr val="tx1"/>
          </a:solidFill>
          <a:latin typeface="Arial Black" charset="0"/>
          <a:ea typeface="Arial Black" charset="0"/>
          <a:cs typeface="Arial Black" charset="0"/>
        </a:defRPr>
      </a:lvl1pPr>
    </p:titleStyle>
    <p:bodyStyle>
      <a:lvl1pPr marL="0" indent="0" algn="l" defTabSz="914377" rtl="0" eaLnBrk="1" latinLnBrk="0" hangingPunct="1">
        <a:lnSpc>
          <a:spcPct val="90000"/>
        </a:lnSpc>
        <a:spcBef>
          <a:spcPts val="1000"/>
        </a:spcBef>
        <a:buFont typeface="Arial"/>
        <a:buNone/>
        <a:defRPr sz="2400" kern="1200">
          <a:solidFill>
            <a:schemeClr val="tx1"/>
          </a:solidFill>
          <a:latin typeface="Arial" charset="0"/>
          <a:ea typeface="Arial" charset="0"/>
          <a:cs typeface="Arial" charset="0"/>
        </a:defRPr>
      </a:lvl1pPr>
      <a:lvl2pPr marL="457189" indent="0" algn="l" defTabSz="914377"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2pPr>
      <a:lvl3pPr marL="914377" indent="0" algn="l" defTabSz="914377"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3pPr>
      <a:lvl4pPr marL="1371566" indent="0" algn="l" defTabSz="914377"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4pPr>
      <a:lvl5pPr marL="1828754" indent="0" algn="l" defTabSz="914377"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60.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close-up of a machine&#10;&#10;Description automatically generated">
            <a:extLst>
              <a:ext uri="{FF2B5EF4-FFF2-40B4-BE49-F238E27FC236}">
                <a16:creationId xmlns:a16="http://schemas.microsoft.com/office/drawing/2014/main" id="{28675757-4D0B-345D-440A-053711EBEAFC}"/>
              </a:ext>
            </a:extLst>
          </p:cNvPr>
          <p:cNvPicPr>
            <a:picLocks noGrp="1" noChangeAspect="1"/>
          </p:cNvPicPr>
          <p:nvPr>
            <p:ph type="pic" sz="quarter" idx="15"/>
          </p:nvPr>
        </p:nvPicPr>
        <p:blipFill>
          <a:blip r:embed="rId3"/>
          <a:srcRect t="11811" b="11811"/>
          <a:stretch>
            <a:fillRect/>
          </a:stretch>
        </p:blipFill>
        <p:spPr/>
      </p:pic>
      <p:sp>
        <p:nvSpPr>
          <p:cNvPr id="5" name="Text Placeholder 4">
            <a:extLst>
              <a:ext uri="{FF2B5EF4-FFF2-40B4-BE49-F238E27FC236}">
                <a16:creationId xmlns:a16="http://schemas.microsoft.com/office/drawing/2014/main" id="{F7EA1FBB-513F-4460-74A1-49578D8593D0}"/>
              </a:ext>
            </a:extLst>
          </p:cNvPr>
          <p:cNvSpPr>
            <a:spLocks noGrp="1"/>
          </p:cNvSpPr>
          <p:nvPr>
            <p:ph type="body" sz="quarter" idx="14"/>
          </p:nvPr>
        </p:nvSpPr>
        <p:spPr>
          <a:xfrm>
            <a:off x="307714" y="6050503"/>
            <a:ext cx="10537267" cy="588486"/>
          </a:xfrm>
        </p:spPr>
        <p:txBody>
          <a:bodyPr>
            <a:normAutofit fontScale="85000" lnSpcReduction="10000"/>
          </a:bodyPr>
          <a:lstStyle/>
          <a:p>
            <a:r>
              <a:rPr lang="en-GB" dirty="0"/>
              <a:t>S. Henderson, J. Lovell, F. Federici, D. </a:t>
            </a:r>
            <a:r>
              <a:rPr lang="en-GB" dirty="0" err="1"/>
              <a:t>Morbey</a:t>
            </a:r>
            <a:r>
              <a:rPr lang="en-GB" dirty="0"/>
              <a:t>, P. Ryan, S. Silburn, S. Elmore, N. Lonigro, S. </a:t>
            </a:r>
            <a:r>
              <a:rPr lang="en-GB" dirty="0" err="1"/>
              <a:t>Menmuir</a:t>
            </a:r>
            <a:r>
              <a:rPr lang="en-GB" dirty="0"/>
              <a:t>, the MAST-U team, and the </a:t>
            </a:r>
            <a:r>
              <a:rPr lang="en-GB" dirty="0" err="1"/>
              <a:t>EUROfusion</a:t>
            </a:r>
            <a:r>
              <a:rPr lang="en-GB" dirty="0"/>
              <a:t> Tokamak Exploitation team (RT-05) </a:t>
            </a:r>
          </a:p>
        </p:txBody>
      </p:sp>
      <p:sp>
        <p:nvSpPr>
          <p:cNvPr id="6" name="Subtitle 5">
            <a:extLst>
              <a:ext uri="{FF2B5EF4-FFF2-40B4-BE49-F238E27FC236}">
                <a16:creationId xmlns:a16="http://schemas.microsoft.com/office/drawing/2014/main" id="{EB6EBDB0-57CF-4D02-11C8-6390D956E8DA}"/>
              </a:ext>
            </a:extLst>
          </p:cNvPr>
          <p:cNvSpPr>
            <a:spLocks noGrp="1"/>
          </p:cNvSpPr>
          <p:nvPr>
            <p:ph type="subTitle" idx="1"/>
          </p:nvPr>
        </p:nvSpPr>
        <p:spPr>
          <a:xfrm>
            <a:off x="307661" y="4763381"/>
            <a:ext cx="10061823" cy="1287122"/>
          </a:xfrm>
        </p:spPr>
        <p:txBody>
          <a:bodyPr>
            <a:normAutofit fontScale="92500"/>
          </a:bodyPr>
          <a:lstStyle/>
          <a:p>
            <a:r>
              <a:rPr lang="en-GB" sz="3200" dirty="0"/>
              <a:t>First attempts to establish an X-point radiator regime on MAST-U in N-seeded H-modes</a:t>
            </a:r>
          </a:p>
        </p:txBody>
      </p:sp>
      <p:sp>
        <p:nvSpPr>
          <p:cNvPr id="9" name="Title 8">
            <a:extLst>
              <a:ext uri="{FF2B5EF4-FFF2-40B4-BE49-F238E27FC236}">
                <a16:creationId xmlns:a16="http://schemas.microsoft.com/office/drawing/2014/main" id="{F822DFB8-4EEB-3AA5-2306-E21BB59E5500}"/>
              </a:ext>
            </a:extLst>
          </p:cNvPr>
          <p:cNvSpPr>
            <a:spLocks noGrp="1"/>
          </p:cNvSpPr>
          <p:nvPr>
            <p:ph type="ctrTitle"/>
          </p:nvPr>
        </p:nvSpPr>
        <p:spPr>
          <a:xfrm>
            <a:off x="317601" y="4004972"/>
            <a:ext cx="5412200" cy="738664"/>
          </a:xfrm>
        </p:spPr>
        <p:txBody>
          <a:bodyPr/>
          <a:lstStyle/>
          <a:p>
            <a:r>
              <a:rPr lang="en-GB" sz="2800" dirty="0"/>
              <a:t>IAEA TM Divertor Concepts</a:t>
            </a:r>
          </a:p>
        </p:txBody>
      </p:sp>
    </p:spTree>
    <p:extLst>
      <p:ext uri="{BB962C8B-B14F-4D97-AF65-F5344CB8AC3E}">
        <p14:creationId xmlns:p14="http://schemas.microsoft.com/office/powerpoint/2010/main" val="786838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9B0CE-33FE-7C1F-57DF-B846922B1068}"/>
            </a:ext>
          </a:extLst>
        </p:cNvPr>
        <p:cNvGrpSpPr/>
        <p:nvPr/>
      </p:nvGrpSpPr>
      <p:grpSpPr>
        <a:xfrm>
          <a:off x="0" y="0"/>
          <a:ext cx="0" cy="0"/>
          <a:chOff x="0" y="0"/>
          <a:chExt cx="0" cy="0"/>
        </a:xfrm>
      </p:grpSpPr>
      <p:sp>
        <p:nvSpPr>
          <p:cNvPr id="19" name="TextBox 18">
            <a:extLst>
              <a:ext uri="{FF2B5EF4-FFF2-40B4-BE49-F238E27FC236}">
                <a16:creationId xmlns:a16="http://schemas.microsoft.com/office/drawing/2014/main" id="{E78F585E-103D-9B87-F8D9-40838C4FE58B}"/>
              </a:ext>
            </a:extLst>
          </p:cNvPr>
          <p:cNvSpPr txBox="1"/>
          <p:nvPr/>
        </p:nvSpPr>
        <p:spPr>
          <a:xfrm>
            <a:off x="101600" y="1065902"/>
            <a:ext cx="6199612" cy="5301451"/>
          </a:xfrm>
          <a:prstGeom prst="rect">
            <a:avLst/>
          </a:prstGeom>
          <a:noFill/>
        </p:spPr>
        <p:txBody>
          <a:bodyPr wrap="square" rtlCol="0">
            <a:spAutoFit/>
          </a:bodyPr>
          <a:lstStyle/>
          <a:p>
            <a:r>
              <a:rPr lang="en-GB" b="1" dirty="0">
                <a:solidFill>
                  <a:srgbClr val="258825"/>
                </a:solidFill>
                <a:latin typeface="Amasis MT Pro" panose="02040504050005020304" pitchFamily="18" charset="0"/>
              </a:rPr>
              <a:t>The main difference between double null and single null is the x2-3 reduction in power to the inner targets</a:t>
            </a:r>
          </a:p>
          <a:p>
            <a:endParaRPr lang="en-GB" sz="1600" b="1" dirty="0">
              <a:latin typeface="Amasis MT Pro" panose="02040504050005020304" pitchFamily="18" charset="0"/>
            </a:endParaRPr>
          </a:p>
          <a:p>
            <a:pPr marL="285750" indent="-285750">
              <a:buFont typeface="Arial" panose="020B0604020202020204" pitchFamily="34" charset="0"/>
              <a:buChar char="•"/>
            </a:pPr>
            <a:r>
              <a:rPr lang="en-GB" sz="1600" b="1" dirty="0">
                <a:latin typeface="Amasis MT Pro" panose="02040504050005020304" pitchFamily="18" charset="0"/>
              </a:rPr>
              <a:t>Pronounced</a:t>
            </a:r>
            <a:r>
              <a:rPr lang="en-GB" sz="1600" dirty="0">
                <a:latin typeface="Amasis MT Pro" panose="02040504050005020304" pitchFamily="18" charset="0"/>
              </a:rPr>
              <a:t> </a:t>
            </a:r>
            <a:r>
              <a:rPr lang="en-GB" sz="1600" b="1" dirty="0">
                <a:latin typeface="Amasis MT Pro" panose="02040504050005020304" pitchFamily="18" charset="0"/>
              </a:rPr>
              <a:t>detachment</a:t>
            </a:r>
            <a:r>
              <a:rPr lang="en-GB" sz="1600" dirty="0">
                <a:latin typeface="Amasis MT Pro" panose="02040504050005020304" pitchFamily="18" charset="0"/>
              </a:rPr>
              <a:t> predicted by DART at </a:t>
            </a:r>
            <a:r>
              <a:rPr lang="en-GB" sz="1600" b="1" dirty="0">
                <a:latin typeface="Amasis MT Pro" panose="02040504050005020304" pitchFamily="18" charset="0"/>
              </a:rPr>
              <a:t>t~0.25 s</a:t>
            </a:r>
          </a:p>
          <a:p>
            <a:pPr marL="285750" indent="-285750">
              <a:buFont typeface="Arial" panose="020B0604020202020204" pitchFamily="34" charset="0"/>
              <a:buChar char="•"/>
            </a:pPr>
            <a:endParaRPr lang="en-GB" sz="1600" dirty="0">
              <a:latin typeface="Amasis MT Pro" panose="02040504050005020304" pitchFamily="18" charset="0"/>
            </a:endParaRPr>
          </a:p>
          <a:p>
            <a:pPr marL="285750" indent="-285750">
              <a:buFont typeface="Arial" panose="020B0604020202020204" pitchFamily="34" charset="0"/>
              <a:buChar char="•"/>
            </a:pPr>
            <a:r>
              <a:rPr lang="en-GB" sz="1600" b="1" dirty="0">
                <a:latin typeface="Amasis MT Pro" panose="02040504050005020304" pitchFamily="18" charset="0"/>
              </a:rPr>
              <a:t>Radiation</a:t>
            </a:r>
            <a:r>
              <a:rPr lang="en-GB" sz="1600" dirty="0">
                <a:latin typeface="Amasis MT Pro" panose="02040504050005020304" pitchFamily="18" charset="0"/>
              </a:rPr>
              <a:t> moves to </a:t>
            </a:r>
            <a:r>
              <a:rPr lang="en-GB" sz="1600" b="1" dirty="0">
                <a:latin typeface="Amasis MT Pro" panose="02040504050005020304" pitchFamily="18" charset="0"/>
              </a:rPr>
              <a:t>inner SOL</a:t>
            </a:r>
            <a:r>
              <a:rPr lang="en-GB" sz="1600" dirty="0">
                <a:latin typeface="Amasis MT Pro" panose="02040504050005020304" pitchFamily="18" charset="0"/>
              </a:rPr>
              <a:t>, rather than into confined plasma</a:t>
            </a:r>
          </a:p>
          <a:p>
            <a:pPr marL="285750" indent="-285750">
              <a:buFont typeface="Arial" panose="020B0604020202020204" pitchFamily="34" charset="0"/>
              <a:buChar char="•"/>
            </a:pPr>
            <a:endParaRPr lang="en-GB" sz="1600" b="1" dirty="0">
              <a:latin typeface="Amasis MT Pro" panose="02040504050005020304" pitchFamily="18" charset="0"/>
            </a:endParaRPr>
          </a:p>
          <a:p>
            <a:pPr marL="285750" indent="-285750">
              <a:buFont typeface="Arial" panose="020B0604020202020204" pitchFamily="34" charset="0"/>
              <a:buChar char="•"/>
            </a:pPr>
            <a:r>
              <a:rPr lang="en-GB" sz="1600" b="1" dirty="0">
                <a:latin typeface="Amasis MT Pro" panose="02040504050005020304" pitchFamily="18" charset="0"/>
              </a:rPr>
              <a:t>Small drop in confinement </a:t>
            </a:r>
            <a:r>
              <a:rPr lang="en-GB" sz="1600" dirty="0">
                <a:latin typeface="Amasis MT Pro" panose="02040504050005020304" pitchFamily="18" charset="0"/>
              </a:rPr>
              <a:t>similar to lower single null scenario</a:t>
            </a:r>
          </a:p>
          <a:p>
            <a:pPr marL="285750" indent="-285750">
              <a:buFont typeface="Arial" panose="020B0604020202020204" pitchFamily="34" charset="0"/>
              <a:buChar char="•"/>
            </a:pPr>
            <a:endParaRPr lang="en-GB" sz="1600" b="1" dirty="0">
              <a:latin typeface="Amasis MT Pro" panose="02040504050005020304" pitchFamily="18" charset="0"/>
            </a:endParaRPr>
          </a:p>
          <a:p>
            <a:pPr marL="285750" indent="-285750">
              <a:buFont typeface="Arial" panose="020B0604020202020204" pitchFamily="34" charset="0"/>
              <a:buChar char="•"/>
            </a:pPr>
            <a:r>
              <a:rPr lang="en-GB" sz="1600" b="1" dirty="0">
                <a:latin typeface="Amasis MT Pro" panose="02040504050005020304" pitchFamily="18" charset="0"/>
              </a:rPr>
              <a:t>ELMs suppressed </a:t>
            </a:r>
            <a:r>
              <a:rPr lang="en-GB" sz="1600" dirty="0">
                <a:latin typeface="Amasis MT Pro" panose="02040504050005020304" pitchFamily="18" charset="0"/>
              </a:rPr>
              <a:t>in later H-mode phase</a:t>
            </a:r>
            <a:endParaRPr lang="en-GB" sz="1600" b="1" dirty="0">
              <a:latin typeface="Amasis MT Pro" panose="02040504050005020304" pitchFamily="18" charset="0"/>
            </a:endParaRPr>
          </a:p>
          <a:p>
            <a:pPr marL="285750" indent="-285750">
              <a:buFont typeface="Arial" panose="020B0604020202020204" pitchFamily="34" charset="0"/>
              <a:buChar char="•"/>
            </a:pPr>
            <a:endParaRPr lang="en-GB" sz="1600" dirty="0">
              <a:latin typeface="Amasis MT Pro" panose="02040504050005020304" pitchFamily="18" charset="0"/>
            </a:endParaRPr>
          </a:p>
          <a:p>
            <a:endParaRPr lang="en-GB" sz="1600" dirty="0">
              <a:latin typeface="Amasis MT Pro" panose="02040504050005020304" pitchFamily="18" charset="0"/>
            </a:endParaRPr>
          </a:p>
          <a:p>
            <a:pPr marL="285750" indent="-285750">
              <a:buFont typeface="Arial" panose="020B0604020202020204" pitchFamily="34" charset="0"/>
              <a:buChar char="•"/>
            </a:pPr>
            <a:endParaRPr lang="en-GB" sz="1600" dirty="0">
              <a:latin typeface="Amasis MT Pro" panose="02040504050005020304" pitchFamily="18" charset="0"/>
            </a:endParaRPr>
          </a:p>
          <a:p>
            <a:pPr marL="285750" indent="-285750">
              <a:buFont typeface="Arial" panose="020B0604020202020204" pitchFamily="34" charset="0"/>
              <a:buChar char="•"/>
            </a:pPr>
            <a:endParaRPr lang="en-GB" sz="1600" dirty="0">
              <a:latin typeface="Amasis MT Pro" panose="02040504050005020304" pitchFamily="18" charset="0"/>
            </a:endParaRPr>
          </a:p>
          <a:p>
            <a:pPr marL="285750" indent="-285750">
              <a:buFont typeface="Arial" panose="020B0604020202020204" pitchFamily="34" charset="0"/>
              <a:buChar char="•"/>
            </a:pPr>
            <a:endParaRPr lang="en-GB" sz="1600" dirty="0">
              <a:latin typeface="Amasis MT Pro" panose="02040504050005020304" pitchFamily="18" charset="0"/>
            </a:endParaRPr>
          </a:p>
          <a:p>
            <a:pPr marL="285750" indent="-285750">
              <a:buFont typeface="Arial" panose="020B0604020202020204" pitchFamily="34" charset="0"/>
              <a:buChar char="•"/>
            </a:pPr>
            <a:endParaRPr lang="en-GB" sz="1600" dirty="0">
              <a:latin typeface="Amasis MT Pro" panose="02040504050005020304" pitchFamily="18" charset="0"/>
            </a:endParaRPr>
          </a:p>
          <a:p>
            <a:pPr marL="285750" indent="-285750">
              <a:buFont typeface="Arial" panose="020B0604020202020204" pitchFamily="34" charset="0"/>
              <a:buChar char="•"/>
            </a:pPr>
            <a:endParaRPr lang="en-GB" sz="1600" dirty="0">
              <a:latin typeface="Amasis MT Pro" panose="02040504050005020304" pitchFamily="18" charset="0"/>
            </a:endParaRPr>
          </a:p>
          <a:p>
            <a:pPr marL="285750" indent="-285750">
              <a:buFont typeface="Arial" panose="020B0604020202020204" pitchFamily="34" charset="0"/>
              <a:buChar char="•"/>
            </a:pPr>
            <a:endParaRPr lang="en-GB" sz="1600" dirty="0">
              <a:latin typeface="Amasis MT Pro" panose="02040504050005020304" pitchFamily="18" charset="0"/>
            </a:endParaRPr>
          </a:p>
          <a:p>
            <a:endParaRPr lang="en-GB" sz="1050" dirty="0">
              <a:latin typeface="Amasis MT Pro" panose="02040504050005020304" pitchFamily="18" charset="0"/>
            </a:endParaRPr>
          </a:p>
          <a:p>
            <a:r>
              <a:rPr lang="en-GB" b="1" dirty="0">
                <a:solidFill>
                  <a:schemeClr val="accent4"/>
                </a:solidFill>
                <a:latin typeface="Amasis MT Pro" panose="02040504050005020304" pitchFamily="18" charset="0"/>
              </a:rPr>
              <a:t>Not full XPR regime – more Inner SOL Radiator (ISR) but similar controllability and ELM suppression</a:t>
            </a:r>
          </a:p>
        </p:txBody>
      </p:sp>
      <p:pic>
        <p:nvPicPr>
          <p:cNvPr id="22" name="Picture 21">
            <a:extLst>
              <a:ext uri="{FF2B5EF4-FFF2-40B4-BE49-F238E27FC236}">
                <a16:creationId xmlns:a16="http://schemas.microsoft.com/office/drawing/2014/main" id="{598EE60F-D3AE-3038-FAC0-CB0450031A1C}"/>
              </a:ext>
            </a:extLst>
          </p:cNvPr>
          <p:cNvPicPr>
            <a:picLocks noChangeAspect="1"/>
          </p:cNvPicPr>
          <p:nvPr/>
        </p:nvPicPr>
        <p:blipFill>
          <a:blip r:embed="rId3"/>
          <a:srcRect/>
          <a:stretch/>
        </p:blipFill>
        <p:spPr>
          <a:xfrm>
            <a:off x="2037121" y="3673175"/>
            <a:ext cx="2006415" cy="2006415"/>
          </a:xfrm>
          <a:prstGeom prst="rect">
            <a:avLst/>
          </a:prstGeom>
        </p:spPr>
      </p:pic>
      <p:pic>
        <p:nvPicPr>
          <p:cNvPr id="23" name="Picture 22">
            <a:extLst>
              <a:ext uri="{FF2B5EF4-FFF2-40B4-BE49-F238E27FC236}">
                <a16:creationId xmlns:a16="http://schemas.microsoft.com/office/drawing/2014/main" id="{C200E95C-0D39-3D74-5A95-994C3D9C8BC9}"/>
              </a:ext>
            </a:extLst>
          </p:cNvPr>
          <p:cNvPicPr>
            <a:picLocks noChangeAspect="1"/>
          </p:cNvPicPr>
          <p:nvPr/>
        </p:nvPicPr>
        <p:blipFill>
          <a:blip r:embed="rId4"/>
          <a:srcRect/>
          <a:stretch/>
        </p:blipFill>
        <p:spPr>
          <a:xfrm>
            <a:off x="30705" y="3673175"/>
            <a:ext cx="2006415" cy="2006415"/>
          </a:xfrm>
          <a:prstGeom prst="rect">
            <a:avLst/>
          </a:prstGeom>
        </p:spPr>
      </p:pic>
      <p:sp>
        <p:nvSpPr>
          <p:cNvPr id="3" name="Title 2">
            <a:extLst>
              <a:ext uri="{FF2B5EF4-FFF2-40B4-BE49-F238E27FC236}">
                <a16:creationId xmlns:a16="http://schemas.microsoft.com/office/drawing/2014/main" id="{14FEC6CB-0674-315D-98AE-2287A1F202DE}"/>
              </a:ext>
            </a:extLst>
          </p:cNvPr>
          <p:cNvSpPr>
            <a:spLocks noGrp="1"/>
          </p:cNvSpPr>
          <p:nvPr>
            <p:ph type="title"/>
          </p:nvPr>
        </p:nvSpPr>
        <p:spPr/>
        <p:txBody>
          <a:bodyPr/>
          <a:lstStyle/>
          <a:p>
            <a:r>
              <a:rPr lang="en-GB" dirty="0"/>
              <a:t>XPR in double-null</a:t>
            </a:r>
          </a:p>
        </p:txBody>
      </p:sp>
      <p:sp>
        <p:nvSpPr>
          <p:cNvPr id="4" name="Footer Placeholder 3">
            <a:extLst>
              <a:ext uri="{FF2B5EF4-FFF2-40B4-BE49-F238E27FC236}">
                <a16:creationId xmlns:a16="http://schemas.microsoft.com/office/drawing/2014/main" id="{B870004E-C1B8-B884-5062-0EF746A885C6}"/>
              </a:ext>
            </a:extLst>
          </p:cNvPr>
          <p:cNvSpPr>
            <a:spLocks noGrp="1"/>
          </p:cNvSpPr>
          <p:nvPr>
            <p:ph type="ftr" sz="quarter" idx="10"/>
          </p:nvPr>
        </p:nvSpPr>
        <p:spPr/>
        <p:txBody>
          <a:bodyPr/>
          <a:lstStyle/>
          <a:p>
            <a:r>
              <a:rPr lang="en-US" dirty="0"/>
              <a:t>XPRs in MAST-U | S. Henderson | IAEA TM Div. Concepts | 29</a:t>
            </a:r>
            <a:r>
              <a:rPr lang="en-US" baseline="30000" dirty="0"/>
              <a:t>th</a:t>
            </a:r>
            <a:r>
              <a:rPr lang="en-US" dirty="0"/>
              <a:t> Oct. 2025</a:t>
            </a:r>
          </a:p>
        </p:txBody>
      </p:sp>
      <p:sp>
        <p:nvSpPr>
          <p:cNvPr id="5" name="Slide Number Placeholder 4">
            <a:extLst>
              <a:ext uri="{FF2B5EF4-FFF2-40B4-BE49-F238E27FC236}">
                <a16:creationId xmlns:a16="http://schemas.microsoft.com/office/drawing/2014/main" id="{6C11957A-B014-92FF-2667-1F7514C89106}"/>
              </a:ext>
            </a:extLst>
          </p:cNvPr>
          <p:cNvSpPr>
            <a:spLocks noGrp="1"/>
          </p:cNvSpPr>
          <p:nvPr>
            <p:ph type="sldNum" sz="quarter" idx="4"/>
          </p:nvPr>
        </p:nvSpPr>
        <p:spPr/>
        <p:txBody>
          <a:bodyPr/>
          <a:lstStyle/>
          <a:p>
            <a:fld id="{35482B25-261F-464E-BDD8-63296DE4D8A4}" type="slidenum">
              <a:rPr lang="en-US" smtClean="0"/>
              <a:pPr/>
              <a:t>10</a:t>
            </a:fld>
            <a:endParaRPr lang="en-US"/>
          </a:p>
        </p:txBody>
      </p:sp>
      <p:grpSp>
        <p:nvGrpSpPr>
          <p:cNvPr id="2" name="Group 1">
            <a:extLst>
              <a:ext uri="{FF2B5EF4-FFF2-40B4-BE49-F238E27FC236}">
                <a16:creationId xmlns:a16="http://schemas.microsoft.com/office/drawing/2014/main" id="{3C787CFD-0E6A-97D9-C103-4E0D481CDB5B}"/>
              </a:ext>
            </a:extLst>
          </p:cNvPr>
          <p:cNvGrpSpPr/>
          <p:nvPr/>
        </p:nvGrpSpPr>
        <p:grpSpPr>
          <a:xfrm>
            <a:off x="5773221" y="0"/>
            <a:ext cx="6421149" cy="6858000"/>
            <a:chOff x="5773221" y="0"/>
            <a:chExt cx="6421149" cy="6858000"/>
          </a:xfrm>
        </p:grpSpPr>
        <p:sp>
          <p:nvSpPr>
            <p:cNvPr id="9" name="Rectangle 8">
              <a:extLst>
                <a:ext uri="{FF2B5EF4-FFF2-40B4-BE49-F238E27FC236}">
                  <a16:creationId xmlns:a16="http://schemas.microsoft.com/office/drawing/2014/main" id="{5E9A0011-5612-85E9-7C46-661698FAD0EA}"/>
                </a:ext>
              </a:extLst>
            </p:cNvPr>
            <p:cNvSpPr/>
            <p:nvPr/>
          </p:nvSpPr>
          <p:spPr>
            <a:xfrm>
              <a:off x="7636459" y="0"/>
              <a:ext cx="566442" cy="6858000"/>
            </a:xfrm>
            <a:prstGeom prst="rect">
              <a:avLst/>
            </a:prstGeom>
            <a:solidFill>
              <a:schemeClr val="accent1">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EC64B606-96E5-005A-AD91-6D2E81E54D49}"/>
                </a:ext>
              </a:extLst>
            </p:cNvPr>
            <p:cNvGrpSpPr/>
            <p:nvPr/>
          </p:nvGrpSpPr>
          <p:grpSpPr>
            <a:xfrm>
              <a:off x="5773221" y="0"/>
              <a:ext cx="6421149" cy="6858000"/>
              <a:chOff x="5773221" y="0"/>
              <a:chExt cx="6421149" cy="6858000"/>
            </a:xfrm>
          </p:grpSpPr>
          <p:sp>
            <p:nvSpPr>
              <p:cNvPr id="11" name="Right Triangle 10">
                <a:extLst>
                  <a:ext uri="{FF2B5EF4-FFF2-40B4-BE49-F238E27FC236}">
                    <a16:creationId xmlns:a16="http://schemas.microsoft.com/office/drawing/2014/main" id="{8B87ACF3-B4CB-6070-7396-C922E0A1A8C2}"/>
                  </a:ext>
                </a:extLst>
              </p:cNvPr>
              <p:cNvSpPr/>
              <p:nvPr/>
            </p:nvSpPr>
            <p:spPr>
              <a:xfrm flipH="1">
                <a:off x="5773221" y="0"/>
                <a:ext cx="1863239" cy="6858000"/>
              </a:xfrm>
              <a:prstGeom prst="rtTriangle">
                <a:avLst/>
              </a:prstGeom>
              <a:solidFill>
                <a:schemeClr val="accent1">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Single Corner Snipped 11">
                <a:extLst>
                  <a:ext uri="{FF2B5EF4-FFF2-40B4-BE49-F238E27FC236}">
                    <a16:creationId xmlns:a16="http://schemas.microsoft.com/office/drawing/2014/main" id="{AFAD6D47-2F88-8C35-157E-B71DE4AC278B}"/>
                  </a:ext>
                </a:extLst>
              </p:cNvPr>
              <p:cNvSpPr/>
              <p:nvPr/>
            </p:nvSpPr>
            <p:spPr>
              <a:xfrm>
                <a:off x="8202902" y="0"/>
                <a:ext cx="3991468" cy="6858000"/>
              </a:xfrm>
              <a:prstGeom prst="snip1Rect">
                <a:avLst>
                  <a:gd name="adj" fmla="val 49510"/>
                </a:avLst>
              </a:prstGeom>
              <a:solidFill>
                <a:schemeClr val="accent1">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18" name="Picture 17">
            <a:extLst>
              <a:ext uri="{FF2B5EF4-FFF2-40B4-BE49-F238E27FC236}">
                <a16:creationId xmlns:a16="http://schemas.microsoft.com/office/drawing/2014/main" id="{E7E8FCA4-8D54-0007-FA09-E05E88E81B47}"/>
              </a:ext>
            </a:extLst>
          </p:cNvPr>
          <p:cNvPicPr>
            <a:picLocks noChangeAspect="1"/>
          </p:cNvPicPr>
          <p:nvPr/>
        </p:nvPicPr>
        <p:blipFill>
          <a:blip r:embed="rId5"/>
          <a:srcRect/>
          <a:stretch/>
        </p:blipFill>
        <p:spPr>
          <a:xfrm>
            <a:off x="7055661" y="1593434"/>
            <a:ext cx="5202127" cy="5202127"/>
          </a:xfrm>
          <a:prstGeom prst="rect">
            <a:avLst/>
          </a:prstGeom>
        </p:spPr>
      </p:pic>
      <p:pic>
        <p:nvPicPr>
          <p:cNvPr id="16" name="Picture 15" descr="A screenshot of a graph&#10;&#10;AI-generated content may be incorrect.">
            <a:extLst>
              <a:ext uri="{FF2B5EF4-FFF2-40B4-BE49-F238E27FC236}">
                <a16:creationId xmlns:a16="http://schemas.microsoft.com/office/drawing/2014/main" id="{F2962822-D927-9FE9-3DB3-A82270A2DCCD}"/>
              </a:ext>
            </a:extLst>
          </p:cNvPr>
          <p:cNvPicPr>
            <a:picLocks noChangeAspect="1"/>
          </p:cNvPicPr>
          <p:nvPr/>
        </p:nvPicPr>
        <p:blipFill>
          <a:blip r:embed="rId6"/>
          <a:stretch>
            <a:fillRect/>
          </a:stretch>
        </p:blipFill>
        <p:spPr>
          <a:xfrm>
            <a:off x="4043536" y="3866820"/>
            <a:ext cx="2192804" cy="1534963"/>
          </a:xfrm>
          <a:prstGeom prst="rect">
            <a:avLst/>
          </a:prstGeom>
        </p:spPr>
      </p:pic>
      <p:sp>
        <p:nvSpPr>
          <p:cNvPr id="6" name="Rectangle 5">
            <a:extLst>
              <a:ext uri="{FF2B5EF4-FFF2-40B4-BE49-F238E27FC236}">
                <a16:creationId xmlns:a16="http://schemas.microsoft.com/office/drawing/2014/main" id="{4A7CC366-7313-6141-0AD0-A7310AD7DE14}"/>
              </a:ext>
            </a:extLst>
          </p:cNvPr>
          <p:cNvSpPr/>
          <p:nvPr/>
        </p:nvSpPr>
        <p:spPr>
          <a:xfrm>
            <a:off x="10218069" y="1806909"/>
            <a:ext cx="774466" cy="4457953"/>
          </a:xfrm>
          <a:prstGeom prst="rect">
            <a:avLst/>
          </a:prstGeom>
          <a:solidFill>
            <a:schemeClr val="accent3">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B73C9CD-21C5-C5AC-F34B-05032ED7AEF1}"/>
              </a:ext>
            </a:extLst>
          </p:cNvPr>
          <p:cNvSpPr/>
          <p:nvPr/>
        </p:nvSpPr>
        <p:spPr>
          <a:xfrm>
            <a:off x="9526417" y="1806909"/>
            <a:ext cx="353087" cy="4457953"/>
          </a:xfrm>
          <a:prstGeom prst="rect">
            <a:avLst/>
          </a:prstGeom>
          <a:solidFill>
            <a:schemeClr val="accent3">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F09986B-4522-02EB-0462-63CF6E91AD30}"/>
              </a:ext>
            </a:extLst>
          </p:cNvPr>
          <p:cNvSpPr txBox="1"/>
          <p:nvPr/>
        </p:nvSpPr>
        <p:spPr>
          <a:xfrm>
            <a:off x="9395015" y="1124416"/>
            <a:ext cx="1276311" cy="307777"/>
          </a:xfrm>
          <a:prstGeom prst="rect">
            <a:avLst/>
          </a:prstGeom>
          <a:noFill/>
        </p:spPr>
        <p:txBody>
          <a:bodyPr wrap="none" rtlCol="0">
            <a:spAutoFit/>
          </a:bodyPr>
          <a:lstStyle/>
          <a:p>
            <a:r>
              <a:rPr lang="en-GB" sz="1400" dirty="0">
                <a:latin typeface="Abadi" panose="020B0604020104020204" pitchFamily="34" charset="0"/>
              </a:rPr>
              <a:t>ISR in H-mode</a:t>
            </a:r>
          </a:p>
        </p:txBody>
      </p:sp>
      <p:cxnSp>
        <p:nvCxnSpPr>
          <p:cNvPr id="13" name="Straight Arrow Connector 12">
            <a:extLst>
              <a:ext uri="{FF2B5EF4-FFF2-40B4-BE49-F238E27FC236}">
                <a16:creationId xmlns:a16="http://schemas.microsoft.com/office/drawing/2014/main" id="{B33DD60B-7C08-77F6-2105-2BFDB18DDDB7}"/>
              </a:ext>
            </a:extLst>
          </p:cNvPr>
          <p:cNvCxnSpPr/>
          <p:nvPr/>
        </p:nvCxnSpPr>
        <p:spPr>
          <a:xfrm flipH="1">
            <a:off x="9702960" y="1446245"/>
            <a:ext cx="184004" cy="298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03B4848-7E10-4416-E9CA-3367F4B69CC3}"/>
              </a:ext>
            </a:extLst>
          </p:cNvPr>
          <p:cNvCxnSpPr>
            <a:cxnSpLocks/>
          </p:cNvCxnSpPr>
          <p:nvPr/>
        </p:nvCxnSpPr>
        <p:spPr>
          <a:xfrm>
            <a:off x="10295886" y="1428515"/>
            <a:ext cx="242738" cy="315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19C3AD9-65D8-2D79-4CE9-689EAA6A8411}"/>
              </a:ext>
            </a:extLst>
          </p:cNvPr>
          <p:cNvSpPr txBox="1"/>
          <p:nvPr/>
        </p:nvSpPr>
        <p:spPr>
          <a:xfrm>
            <a:off x="10485051" y="4318372"/>
            <a:ext cx="1252401" cy="261610"/>
          </a:xfrm>
          <a:prstGeom prst="rect">
            <a:avLst/>
          </a:prstGeom>
          <a:noFill/>
        </p:spPr>
        <p:txBody>
          <a:bodyPr wrap="square" rtlCol="0">
            <a:spAutoFit/>
          </a:bodyPr>
          <a:lstStyle/>
          <a:p>
            <a:r>
              <a:rPr lang="en-GB" sz="1100" dirty="0">
                <a:solidFill>
                  <a:srgbClr val="C00000"/>
                </a:solidFill>
                <a:latin typeface="Abadi" panose="020B0604020104020204" pitchFamily="34" charset="0"/>
              </a:rPr>
              <a:t>DART div. press.</a:t>
            </a:r>
          </a:p>
        </p:txBody>
      </p:sp>
      <p:sp>
        <p:nvSpPr>
          <p:cNvPr id="17" name="TextBox 16">
            <a:extLst>
              <a:ext uri="{FF2B5EF4-FFF2-40B4-BE49-F238E27FC236}">
                <a16:creationId xmlns:a16="http://schemas.microsoft.com/office/drawing/2014/main" id="{E2738702-9089-6204-DCEA-4D5C6F8C5737}"/>
              </a:ext>
            </a:extLst>
          </p:cNvPr>
          <p:cNvSpPr txBox="1"/>
          <p:nvPr/>
        </p:nvSpPr>
        <p:spPr>
          <a:xfrm>
            <a:off x="8722527" y="5436119"/>
            <a:ext cx="1252401" cy="261610"/>
          </a:xfrm>
          <a:prstGeom prst="rect">
            <a:avLst/>
          </a:prstGeom>
          <a:noFill/>
        </p:spPr>
        <p:txBody>
          <a:bodyPr wrap="square" rtlCol="0">
            <a:spAutoFit/>
          </a:bodyPr>
          <a:lstStyle/>
          <a:p>
            <a:r>
              <a:rPr lang="en-GB" sz="1100" dirty="0">
                <a:solidFill>
                  <a:srgbClr val="C00000"/>
                </a:solidFill>
                <a:latin typeface="Abadi" panose="020B0604020104020204" pitchFamily="34" charset="0"/>
              </a:rPr>
              <a:t>DART</a:t>
            </a:r>
          </a:p>
        </p:txBody>
      </p:sp>
    </p:spTree>
    <p:extLst>
      <p:ext uri="{BB962C8B-B14F-4D97-AF65-F5344CB8AC3E}">
        <p14:creationId xmlns:p14="http://schemas.microsoft.com/office/powerpoint/2010/main" val="407279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2990B-2CC3-9FE4-C654-C8FB5BD12E5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BB87B5D-7AB6-EE52-C739-EFA822B11A33}"/>
              </a:ext>
            </a:extLst>
          </p:cNvPr>
          <p:cNvSpPr>
            <a:spLocks noGrp="1"/>
          </p:cNvSpPr>
          <p:nvPr>
            <p:ph type="title"/>
          </p:nvPr>
        </p:nvSpPr>
        <p:spPr>
          <a:xfrm>
            <a:off x="-2818" y="205430"/>
            <a:ext cx="10018853" cy="1325564"/>
          </a:xfrm>
        </p:spPr>
        <p:txBody>
          <a:bodyPr/>
          <a:lstStyle/>
          <a:p>
            <a:r>
              <a:rPr lang="en-GB" dirty="0"/>
              <a:t>XPR unbaffled (open) divertor</a:t>
            </a:r>
          </a:p>
        </p:txBody>
      </p:sp>
      <p:sp>
        <p:nvSpPr>
          <p:cNvPr id="4" name="Footer Placeholder 3">
            <a:extLst>
              <a:ext uri="{FF2B5EF4-FFF2-40B4-BE49-F238E27FC236}">
                <a16:creationId xmlns:a16="http://schemas.microsoft.com/office/drawing/2014/main" id="{FC394DEC-8EB3-47AF-35F9-96E330736DA0}"/>
              </a:ext>
            </a:extLst>
          </p:cNvPr>
          <p:cNvSpPr>
            <a:spLocks noGrp="1"/>
          </p:cNvSpPr>
          <p:nvPr>
            <p:ph type="ftr" sz="quarter" idx="10"/>
          </p:nvPr>
        </p:nvSpPr>
        <p:spPr/>
        <p:txBody>
          <a:bodyPr/>
          <a:lstStyle/>
          <a:p>
            <a:r>
              <a:rPr lang="en-US" dirty="0"/>
              <a:t>XPRs in MAST-U | S. Henderson | IAEA TM Div. Concepts | 29</a:t>
            </a:r>
            <a:r>
              <a:rPr lang="en-US" baseline="30000" dirty="0"/>
              <a:t>th</a:t>
            </a:r>
            <a:r>
              <a:rPr lang="en-US" dirty="0"/>
              <a:t> Oct. 2025</a:t>
            </a:r>
          </a:p>
        </p:txBody>
      </p:sp>
      <p:sp>
        <p:nvSpPr>
          <p:cNvPr id="5" name="Slide Number Placeholder 4">
            <a:extLst>
              <a:ext uri="{FF2B5EF4-FFF2-40B4-BE49-F238E27FC236}">
                <a16:creationId xmlns:a16="http://schemas.microsoft.com/office/drawing/2014/main" id="{F7C10882-CB99-1D15-EBBD-886A1A3B3A44}"/>
              </a:ext>
            </a:extLst>
          </p:cNvPr>
          <p:cNvSpPr>
            <a:spLocks noGrp="1"/>
          </p:cNvSpPr>
          <p:nvPr>
            <p:ph type="sldNum" sz="quarter" idx="4"/>
          </p:nvPr>
        </p:nvSpPr>
        <p:spPr/>
        <p:txBody>
          <a:bodyPr/>
          <a:lstStyle/>
          <a:p>
            <a:fld id="{35482B25-261F-464E-BDD8-63296DE4D8A4}" type="slidenum">
              <a:rPr lang="en-US" smtClean="0"/>
              <a:pPr/>
              <a:t>11</a:t>
            </a:fld>
            <a:endParaRPr lang="en-US"/>
          </a:p>
        </p:txBody>
      </p:sp>
      <p:grpSp>
        <p:nvGrpSpPr>
          <p:cNvPr id="2" name="Group 1">
            <a:extLst>
              <a:ext uri="{FF2B5EF4-FFF2-40B4-BE49-F238E27FC236}">
                <a16:creationId xmlns:a16="http://schemas.microsoft.com/office/drawing/2014/main" id="{9914DAD5-704B-620F-B3AA-966322083E39}"/>
              </a:ext>
            </a:extLst>
          </p:cNvPr>
          <p:cNvGrpSpPr/>
          <p:nvPr/>
        </p:nvGrpSpPr>
        <p:grpSpPr>
          <a:xfrm>
            <a:off x="5773221" y="0"/>
            <a:ext cx="6421149" cy="6858000"/>
            <a:chOff x="5773221" y="0"/>
            <a:chExt cx="6421149" cy="6858000"/>
          </a:xfrm>
        </p:grpSpPr>
        <p:sp>
          <p:nvSpPr>
            <p:cNvPr id="9" name="Rectangle 8">
              <a:extLst>
                <a:ext uri="{FF2B5EF4-FFF2-40B4-BE49-F238E27FC236}">
                  <a16:creationId xmlns:a16="http://schemas.microsoft.com/office/drawing/2014/main" id="{72C0E80D-FB23-7436-6B07-55388689A0AF}"/>
                </a:ext>
              </a:extLst>
            </p:cNvPr>
            <p:cNvSpPr/>
            <p:nvPr/>
          </p:nvSpPr>
          <p:spPr>
            <a:xfrm>
              <a:off x="7636459" y="0"/>
              <a:ext cx="566442" cy="6858000"/>
            </a:xfrm>
            <a:prstGeom prst="rect">
              <a:avLst/>
            </a:prstGeom>
            <a:solidFill>
              <a:schemeClr val="accent1">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C2B8F840-E008-CD6C-3CC0-53E70D814090}"/>
                </a:ext>
              </a:extLst>
            </p:cNvPr>
            <p:cNvGrpSpPr/>
            <p:nvPr/>
          </p:nvGrpSpPr>
          <p:grpSpPr>
            <a:xfrm>
              <a:off x="5773221" y="0"/>
              <a:ext cx="6421149" cy="6858000"/>
              <a:chOff x="5773221" y="0"/>
              <a:chExt cx="6421149" cy="6858000"/>
            </a:xfrm>
          </p:grpSpPr>
          <p:sp>
            <p:nvSpPr>
              <p:cNvPr id="11" name="Right Triangle 10">
                <a:extLst>
                  <a:ext uri="{FF2B5EF4-FFF2-40B4-BE49-F238E27FC236}">
                    <a16:creationId xmlns:a16="http://schemas.microsoft.com/office/drawing/2014/main" id="{D9FF4B78-5755-9141-9849-078E4BD5EEE7}"/>
                  </a:ext>
                </a:extLst>
              </p:cNvPr>
              <p:cNvSpPr/>
              <p:nvPr/>
            </p:nvSpPr>
            <p:spPr>
              <a:xfrm flipH="1">
                <a:off x="5773221" y="0"/>
                <a:ext cx="1863239" cy="6858000"/>
              </a:xfrm>
              <a:prstGeom prst="rtTriangle">
                <a:avLst/>
              </a:prstGeom>
              <a:solidFill>
                <a:schemeClr val="accent1">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Single Corner Snipped 11">
                <a:extLst>
                  <a:ext uri="{FF2B5EF4-FFF2-40B4-BE49-F238E27FC236}">
                    <a16:creationId xmlns:a16="http://schemas.microsoft.com/office/drawing/2014/main" id="{73D1BF6D-B9EC-6C75-17A5-705712ED5831}"/>
                  </a:ext>
                </a:extLst>
              </p:cNvPr>
              <p:cNvSpPr/>
              <p:nvPr/>
            </p:nvSpPr>
            <p:spPr>
              <a:xfrm>
                <a:off x="8202902" y="0"/>
                <a:ext cx="3991468" cy="6858000"/>
              </a:xfrm>
              <a:prstGeom prst="snip1Rect">
                <a:avLst>
                  <a:gd name="adj" fmla="val 49510"/>
                </a:avLst>
              </a:prstGeom>
              <a:solidFill>
                <a:schemeClr val="accent1">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6" name="TextBox 5">
            <a:extLst>
              <a:ext uri="{FF2B5EF4-FFF2-40B4-BE49-F238E27FC236}">
                <a16:creationId xmlns:a16="http://schemas.microsoft.com/office/drawing/2014/main" id="{4EECB8DD-878D-3B42-BB34-9810DF0ED3A8}"/>
              </a:ext>
            </a:extLst>
          </p:cNvPr>
          <p:cNvSpPr txBox="1"/>
          <p:nvPr/>
        </p:nvSpPr>
        <p:spPr>
          <a:xfrm>
            <a:off x="101600" y="1065902"/>
            <a:ext cx="6357818" cy="3354765"/>
          </a:xfrm>
          <a:prstGeom prst="rect">
            <a:avLst/>
          </a:prstGeom>
          <a:noFill/>
        </p:spPr>
        <p:txBody>
          <a:bodyPr wrap="square" rtlCol="0">
            <a:spAutoFit/>
          </a:bodyPr>
          <a:lstStyle/>
          <a:p>
            <a:r>
              <a:rPr lang="en-GB" b="1" dirty="0">
                <a:solidFill>
                  <a:srgbClr val="258825"/>
                </a:solidFill>
                <a:latin typeface="Amasis MT Pro" panose="02040504050005020304" pitchFamily="18" charset="0"/>
              </a:rPr>
              <a:t>Comparing open and closed geometries in double-null tests interplay between XPR access and detachment</a:t>
            </a:r>
          </a:p>
          <a:p>
            <a:endParaRPr lang="en-GB" sz="1600" b="1" dirty="0">
              <a:latin typeface="Amasis MT Pro" panose="02040504050005020304" pitchFamily="18" charset="0"/>
            </a:endParaRPr>
          </a:p>
          <a:p>
            <a:pPr marL="285750" indent="-285750">
              <a:buFont typeface="Arial" panose="020B0604020202020204" pitchFamily="34" charset="0"/>
              <a:buChar char="•"/>
            </a:pPr>
            <a:r>
              <a:rPr lang="en-GB" sz="1600" b="1" dirty="0">
                <a:latin typeface="Amasis MT Pro" panose="02040504050005020304" pitchFamily="18" charset="0"/>
              </a:rPr>
              <a:t>Outer target </a:t>
            </a:r>
            <a:r>
              <a:rPr lang="en-GB" sz="1600" dirty="0">
                <a:latin typeface="Amasis MT Pro" panose="02040504050005020304" pitchFamily="18" charset="0"/>
              </a:rPr>
              <a:t>remains </a:t>
            </a:r>
            <a:r>
              <a:rPr lang="en-GB" sz="1600" b="1" dirty="0">
                <a:latin typeface="Amasis MT Pro" panose="02040504050005020304" pitchFamily="18" charset="0"/>
              </a:rPr>
              <a:t>attached</a:t>
            </a:r>
            <a:r>
              <a:rPr lang="en-GB" sz="1600" dirty="0">
                <a:latin typeface="Amasis MT Pro" panose="02040504050005020304" pitchFamily="18" charset="0"/>
              </a:rPr>
              <a:t> with unbaffled geometry due to smaller target radius, with </a:t>
            </a:r>
            <a:r>
              <a:rPr lang="en-GB" sz="1600" dirty="0" err="1">
                <a:latin typeface="Amasis MT Pro" panose="02040504050005020304" pitchFamily="18" charset="0"/>
              </a:rPr>
              <a:t>q</a:t>
            </a:r>
            <a:r>
              <a:rPr lang="en-GB" sz="1600" baseline="-25000" dirty="0" err="1">
                <a:latin typeface="Amasis MT Pro" panose="02040504050005020304" pitchFamily="18" charset="0"/>
              </a:rPr>
              <a:t>det</a:t>
            </a:r>
            <a:r>
              <a:rPr lang="en-GB" sz="1600" dirty="0">
                <a:latin typeface="Amasis MT Pro" panose="02040504050005020304" pitchFamily="18" charset="0"/>
              </a:rPr>
              <a:t> remaining above one</a:t>
            </a:r>
          </a:p>
          <a:p>
            <a:pPr marL="285750" indent="-285750">
              <a:buFont typeface="Arial" panose="020B0604020202020204" pitchFamily="34" charset="0"/>
              <a:buChar char="•"/>
            </a:pPr>
            <a:endParaRPr lang="en-GB" sz="1600" dirty="0">
              <a:latin typeface="Amasis MT Pro" panose="02040504050005020304" pitchFamily="18" charset="0"/>
            </a:endParaRPr>
          </a:p>
          <a:p>
            <a:pPr marL="285750" indent="-285750">
              <a:buFont typeface="Arial" panose="020B0604020202020204" pitchFamily="34" charset="0"/>
              <a:buChar char="•"/>
            </a:pPr>
            <a:r>
              <a:rPr lang="en-GB" sz="1600" b="1" dirty="0">
                <a:latin typeface="Amasis MT Pro" panose="02040504050005020304" pitchFamily="18" charset="0"/>
              </a:rPr>
              <a:t>Radiation</a:t>
            </a:r>
            <a:r>
              <a:rPr lang="en-GB" sz="1600" dirty="0">
                <a:latin typeface="Amasis MT Pro" panose="02040504050005020304" pitchFamily="18" charset="0"/>
              </a:rPr>
              <a:t> </a:t>
            </a:r>
            <a:r>
              <a:rPr lang="en-GB" sz="1600" b="1" dirty="0">
                <a:latin typeface="Amasis MT Pro" panose="02040504050005020304" pitchFamily="18" charset="0"/>
              </a:rPr>
              <a:t>region</a:t>
            </a:r>
            <a:r>
              <a:rPr lang="en-GB" sz="1600" dirty="0">
                <a:latin typeface="Amasis MT Pro" panose="02040504050005020304" pitchFamily="18" charset="0"/>
              </a:rPr>
              <a:t> around X-point is </a:t>
            </a:r>
            <a:r>
              <a:rPr lang="en-GB" sz="1600" b="1" dirty="0">
                <a:latin typeface="Amasis MT Pro" panose="02040504050005020304" pitchFamily="18" charset="0"/>
              </a:rPr>
              <a:t>larger</a:t>
            </a:r>
            <a:r>
              <a:rPr lang="en-GB" sz="1600" dirty="0">
                <a:latin typeface="Amasis MT Pro" panose="02040504050005020304" pitchFamily="18" charset="0"/>
              </a:rPr>
              <a:t> with </a:t>
            </a:r>
            <a:r>
              <a:rPr lang="en-GB" sz="1600" b="1" dirty="0">
                <a:latin typeface="Amasis MT Pro" panose="02040504050005020304" pitchFamily="18" charset="0"/>
              </a:rPr>
              <a:t>unbaffled geometry</a:t>
            </a:r>
            <a:r>
              <a:rPr lang="en-GB" sz="1600" dirty="0">
                <a:latin typeface="Amasis MT Pro" panose="02040504050005020304" pitchFamily="18" charset="0"/>
              </a:rPr>
              <a:t>, but not yet observed within the confined region</a:t>
            </a:r>
          </a:p>
          <a:p>
            <a:pPr marL="285750" indent="-285750">
              <a:buFont typeface="Arial" panose="020B0604020202020204" pitchFamily="34" charset="0"/>
              <a:buChar char="•"/>
            </a:pPr>
            <a:endParaRPr lang="en-GB" sz="1600" dirty="0">
              <a:latin typeface="Amasis MT Pro" panose="02040504050005020304" pitchFamily="18" charset="0"/>
            </a:endParaRPr>
          </a:p>
          <a:p>
            <a:pPr marL="285750" indent="-285750">
              <a:buFont typeface="Arial" panose="020B0604020202020204" pitchFamily="34" charset="0"/>
              <a:buChar char="•"/>
            </a:pPr>
            <a:r>
              <a:rPr lang="en-GB" sz="1600" b="1" dirty="0">
                <a:latin typeface="Amasis MT Pro" panose="02040504050005020304" pitchFamily="18" charset="0"/>
              </a:rPr>
              <a:t>Core radiation increases </a:t>
            </a:r>
            <a:r>
              <a:rPr lang="en-GB" sz="1600" dirty="0">
                <a:latin typeface="Amasis MT Pro" panose="02040504050005020304" pitchFamily="18" charset="0"/>
              </a:rPr>
              <a:t>faster with </a:t>
            </a:r>
            <a:r>
              <a:rPr lang="en-GB" sz="1600" b="1" dirty="0">
                <a:latin typeface="Amasis MT Pro" panose="02040504050005020304" pitchFamily="18" charset="0"/>
              </a:rPr>
              <a:t>unbaffled</a:t>
            </a:r>
            <a:r>
              <a:rPr lang="en-GB" sz="1600" dirty="0">
                <a:latin typeface="Amasis MT Pro" panose="02040504050005020304" pitchFamily="18" charset="0"/>
              </a:rPr>
              <a:t> geometry, leading to an </a:t>
            </a:r>
            <a:r>
              <a:rPr lang="en-GB" sz="1600" b="1" dirty="0">
                <a:latin typeface="Amasis MT Pro" panose="02040504050005020304" pitchFamily="18" charset="0"/>
              </a:rPr>
              <a:t>earlier H-L transition </a:t>
            </a:r>
            <a:r>
              <a:rPr lang="en-GB" sz="1600" dirty="0">
                <a:latin typeface="Amasis MT Pro" panose="02040504050005020304" pitchFamily="18" charset="0"/>
              </a:rPr>
              <a:t>and disruption</a:t>
            </a:r>
          </a:p>
          <a:p>
            <a:endParaRPr lang="en-GB" sz="1600" dirty="0">
              <a:latin typeface="Amasis MT Pro" panose="02040504050005020304" pitchFamily="18" charset="0"/>
            </a:endParaRPr>
          </a:p>
          <a:p>
            <a:endParaRPr lang="en-GB" sz="1600" b="1" dirty="0">
              <a:latin typeface="Amasis MT Pro" panose="02040504050005020304" pitchFamily="18" charset="0"/>
            </a:endParaRPr>
          </a:p>
        </p:txBody>
      </p:sp>
      <p:pic>
        <p:nvPicPr>
          <p:cNvPr id="22" name="Picture 21" descr="A screenshot of a graph&#10;&#10;AI-generated content may be incorrect.">
            <a:extLst>
              <a:ext uri="{FF2B5EF4-FFF2-40B4-BE49-F238E27FC236}">
                <a16:creationId xmlns:a16="http://schemas.microsoft.com/office/drawing/2014/main" id="{3E9E28D7-7B9F-2CFB-D37E-02471FC8BF5E}"/>
              </a:ext>
            </a:extLst>
          </p:cNvPr>
          <p:cNvPicPr>
            <a:picLocks noChangeAspect="1"/>
          </p:cNvPicPr>
          <p:nvPr/>
        </p:nvPicPr>
        <p:blipFill>
          <a:blip r:embed="rId2"/>
          <a:stretch>
            <a:fillRect/>
          </a:stretch>
        </p:blipFill>
        <p:spPr>
          <a:xfrm>
            <a:off x="7055660" y="1593434"/>
            <a:ext cx="5202127" cy="5202127"/>
          </a:xfrm>
          <a:prstGeom prst="rect">
            <a:avLst/>
          </a:prstGeom>
        </p:spPr>
      </p:pic>
      <p:pic>
        <p:nvPicPr>
          <p:cNvPr id="14" name="Picture 13" descr="A computer graphics of a person's legs&#10;&#10;AI-generated content may be incorrect.">
            <a:extLst>
              <a:ext uri="{FF2B5EF4-FFF2-40B4-BE49-F238E27FC236}">
                <a16:creationId xmlns:a16="http://schemas.microsoft.com/office/drawing/2014/main" id="{25994ECC-0558-62BC-8C17-889E0EB9D217}"/>
              </a:ext>
            </a:extLst>
          </p:cNvPr>
          <p:cNvPicPr>
            <a:picLocks noChangeAspect="1"/>
          </p:cNvPicPr>
          <p:nvPr/>
        </p:nvPicPr>
        <p:blipFill>
          <a:blip r:embed="rId3"/>
          <a:stretch>
            <a:fillRect/>
          </a:stretch>
        </p:blipFill>
        <p:spPr>
          <a:xfrm>
            <a:off x="2979305" y="4225375"/>
            <a:ext cx="2227476" cy="2227476"/>
          </a:xfrm>
          <a:prstGeom prst="rect">
            <a:avLst/>
          </a:prstGeom>
        </p:spPr>
      </p:pic>
      <p:pic>
        <p:nvPicPr>
          <p:cNvPr id="16" name="Picture 15" descr="A computer graphics of a computer screen&#10;&#10;AI-generated content may be incorrect.">
            <a:extLst>
              <a:ext uri="{FF2B5EF4-FFF2-40B4-BE49-F238E27FC236}">
                <a16:creationId xmlns:a16="http://schemas.microsoft.com/office/drawing/2014/main" id="{1D73AFC6-C0E6-1569-95DA-EBFE907D8A87}"/>
              </a:ext>
            </a:extLst>
          </p:cNvPr>
          <p:cNvPicPr>
            <a:picLocks noChangeAspect="1"/>
          </p:cNvPicPr>
          <p:nvPr/>
        </p:nvPicPr>
        <p:blipFill>
          <a:blip r:embed="rId4"/>
          <a:stretch>
            <a:fillRect/>
          </a:stretch>
        </p:blipFill>
        <p:spPr>
          <a:xfrm>
            <a:off x="431617" y="4225375"/>
            <a:ext cx="2227476" cy="2227476"/>
          </a:xfrm>
          <a:prstGeom prst="rect">
            <a:avLst/>
          </a:prstGeom>
        </p:spPr>
      </p:pic>
      <p:sp>
        <p:nvSpPr>
          <p:cNvPr id="7" name="TextBox 6">
            <a:extLst>
              <a:ext uri="{FF2B5EF4-FFF2-40B4-BE49-F238E27FC236}">
                <a16:creationId xmlns:a16="http://schemas.microsoft.com/office/drawing/2014/main" id="{6537CBD0-FF55-34C0-77E5-D75A23D51905}"/>
              </a:ext>
            </a:extLst>
          </p:cNvPr>
          <p:cNvSpPr txBox="1"/>
          <p:nvPr/>
        </p:nvSpPr>
        <p:spPr>
          <a:xfrm>
            <a:off x="855810" y="4086875"/>
            <a:ext cx="1274323" cy="276999"/>
          </a:xfrm>
          <a:prstGeom prst="rect">
            <a:avLst/>
          </a:prstGeom>
          <a:noFill/>
        </p:spPr>
        <p:txBody>
          <a:bodyPr wrap="none" rtlCol="0">
            <a:spAutoFit/>
          </a:bodyPr>
          <a:lstStyle/>
          <a:p>
            <a:r>
              <a:rPr lang="en-GB" sz="1200" b="1" dirty="0">
                <a:latin typeface="Abadi" panose="020B0604020104020204" pitchFamily="34" charset="0"/>
              </a:rPr>
              <a:t>Baffled divertor</a:t>
            </a:r>
          </a:p>
        </p:txBody>
      </p:sp>
      <p:sp>
        <p:nvSpPr>
          <p:cNvPr id="8" name="TextBox 7">
            <a:extLst>
              <a:ext uri="{FF2B5EF4-FFF2-40B4-BE49-F238E27FC236}">
                <a16:creationId xmlns:a16="http://schemas.microsoft.com/office/drawing/2014/main" id="{8FA72B27-A9A5-38AD-39A6-37C8E23510FA}"/>
              </a:ext>
            </a:extLst>
          </p:cNvPr>
          <p:cNvSpPr txBox="1"/>
          <p:nvPr/>
        </p:nvSpPr>
        <p:spPr>
          <a:xfrm>
            <a:off x="3292921" y="4086875"/>
            <a:ext cx="1450654" cy="276999"/>
          </a:xfrm>
          <a:prstGeom prst="rect">
            <a:avLst/>
          </a:prstGeom>
          <a:noFill/>
        </p:spPr>
        <p:txBody>
          <a:bodyPr wrap="none" rtlCol="0">
            <a:spAutoFit/>
          </a:bodyPr>
          <a:lstStyle/>
          <a:p>
            <a:r>
              <a:rPr lang="en-GB" sz="1200" b="1" dirty="0">
                <a:latin typeface="Abadi" panose="020B0604020104020204" pitchFamily="34" charset="0"/>
              </a:rPr>
              <a:t>Unbaffled divertor</a:t>
            </a:r>
          </a:p>
        </p:txBody>
      </p:sp>
    </p:spTree>
    <p:extLst>
      <p:ext uri="{BB962C8B-B14F-4D97-AF65-F5344CB8AC3E}">
        <p14:creationId xmlns:p14="http://schemas.microsoft.com/office/powerpoint/2010/main" val="2652290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AAFAC-E9A3-75CE-6ED3-6FB39A69938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8F29A18-D43D-82A6-9E1F-ED21FED94DDA}"/>
              </a:ext>
            </a:extLst>
          </p:cNvPr>
          <p:cNvSpPr>
            <a:spLocks noGrp="1"/>
          </p:cNvSpPr>
          <p:nvPr>
            <p:ph type="title"/>
          </p:nvPr>
        </p:nvSpPr>
        <p:spPr/>
        <p:txBody>
          <a:bodyPr/>
          <a:lstStyle/>
          <a:p>
            <a:r>
              <a:rPr lang="en-GB" dirty="0"/>
              <a:t>Key messages</a:t>
            </a:r>
          </a:p>
        </p:txBody>
      </p:sp>
      <p:sp>
        <p:nvSpPr>
          <p:cNvPr id="4" name="Footer Placeholder 3">
            <a:extLst>
              <a:ext uri="{FF2B5EF4-FFF2-40B4-BE49-F238E27FC236}">
                <a16:creationId xmlns:a16="http://schemas.microsoft.com/office/drawing/2014/main" id="{407EA7D8-540A-D812-4D23-30EECD432507}"/>
              </a:ext>
            </a:extLst>
          </p:cNvPr>
          <p:cNvSpPr>
            <a:spLocks noGrp="1"/>
          </p:cNvSpPr>
          <p:nvPr>
            <p:ph type="ftr" sz="quarter" idx="10"/>
          </p:nvPr>
        </p:nvSpPr>
        <p:spPr/>
        <p:txBody>
          <a:bodyPr/>
          <a:lstStyle/>
          <a:p>
            <a:r>
              <a:rPr lang="en-US" dirty="0"/>
              <a:t>XPRs in MAST-U | S. Henderson | IAEA TM Div. Concepts | 29</a:t>
            </a:r>
            <a:r>
              <a:rPr lang="en-US" baseline="30000" dirty="0"/>
              <a:t>th</a:t>
            </a:r>
            <a:r>
              <a:rPr lang="en-US" dirty="0"/>
              <a:t> Oct. 2025</a:t>
            </a:r>
          </a:p>
        </p:txBody>
      </p:sp>
      <p:sp>
        <p:nvSpPr>
          <p:cNvPr id="5" name="Slide Number Placeholder 4">
            <a:extLst>
              <a:ext uri="{FF2B5EF4-FFF2-40B4-BE49-F238E27FC236}">
                <a16:creationId xmlns:a16="http://schemas.microsoft.com/office/drawing/2014/main" id="{97DD3108-6C2B-0287-3314-30C4FAA33EFF}"/>
              </a:ext>
            </a:extLst>
          </p:cNvPr>
          <p:cNvSpPr>
            <a:spLocks noGrp="1"/>
          </p:cNvSpPr>
          <p:nvPr>
            <p:ph type="sldNum" sz="quarter" idx="4"/>
          </p:nvPr>
        </p:nvSpPr>
        <p:spPr/>
        <p:txBody>
          <a:bodyPr/>
          <a:lstStyle/>
          <a:p>
            <a:fld id="{35482B25-261F-464E-BDD8-63296DE4D8A4}" type="slidenum">
              <a:rPr lang="en-US" smtClean="0"/>
              <a:pPr/>
              <a:t>12</a:t>
            </a:fld>
            <a:endParaRPr lang="en-US"/>
          </a:p>
        </p:txBody>
      </p:sp>
      <p:grpSp>
        <p:nvGrpSpPr>
          <p:cNvPr id="2" name="Group 1">
            <a:extLst>
              <a:ext uri="{FF2B5EF4-FFF2-40B4-BE49-F238E27FC236}">
                <a16:creationId xmlns:a16="http://schemas.microsoft.com/office/drawing/2014/main" id="{B91081BB-7F1F-6CD9-863E-A02676B31DA2}"/>
              </a:ext>
            </a:extLst>
          </p:cNvPr>
          <p:cNvGrpSpPr/>
          <p:nvPr/>
        </p:nvGrpSpPr>
        <p:grpSpPr>
          <a:xfrm>
            <a:off x="5773221" y="0"/>
            <a:ext cx="6421149" cy="6858000"/>
            <a:chOff x="5773221" y="0"/>
            <a:chExt cx="6421149" cy="6858000"/>
          </a:xfrm>
        </p:grpSpPr>
        <p:sp>
          <p:nvSpPr>
            <p:cNvPr id="9" name="Rectangle 8">
              <a:extLst>
                <a:ext uri="{FF2B5EF4-FFF2-40B4-BE49-F238E27FC236}">
                  <a16:creationId xmlns:a16="http://schemas.microsoft.com/office/drawing/2014/main" id="{EE7818FD-7BBC-EFE5-2ECC-E71E18C988A4}"/>
                </a:ext>
              </a:extLst>
            </p:cNvPr>
            <p:cNvSpPr/>
            <p:nvPr/>
          </p:nvSpPr>
          <p:spPr>
            <a:xfrm>
              <a:off x="7636459" y="0"/>
              <a:ext cx="566442" cy="6858000"/>
            </a:xfrm>
            <a:prstGeom prst="rect">
              <a:avLst/>
            </a:prstGeom>
            <a:solidFill>
              <a:schemeClr val="accent1">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F8CAFDAB-49B2-59C8-5555-83DB3ADB38F4}"/>
                </a:ext>
              </a:extLst>
            </p:cNvPr>
            <p:cNvGrpSpPr/>
            <p:nvPr/>
          </p:nvGrpSpPr>
          <p:grpSpPr>
            <a:xfrm>
              <a:off x="5773221" y="0"/>
              <a:ext cx="6421149" cy="6858000"/>
              <a:chOff x="5773221" y="0"/>
              <a:chExt cx="6421149" cy="6858000"/>
            </a:xfrm>
          </p:grpSpPr>
          <p:sp>
            <p:nvSpPr>
              <p:cNvPr id="11" name="Right Triangle 10">
                <a:extLst>
                  <a:ext uri="{FF2B5EF4-FFF2-40B4-BE49-F238E27FC236}">
                    <a16:creationId xmlns:a16="http://schemas.microsoft.com/office/drawing/2014/main" id="{0051E71A-BC37-767F-CAF0-CF421C51783A}"/>
                  </a:ext>
                </a:extLst>
              </p:cNvPr>
              <p:cNvSpPr/>
              <p:nvPr/>
            </p:nvSpPr>
            <p:spPr>
              <a:xfrm flipH="1">
                <a:off x="5773221" y="0"/>
                <a:ext cx="1863239" cy="6858000"/>
              </a:xfrm>
              <a:prstGeom prst="rtTriangle">
                <a:avLst/>
              </a:prstGeom>
              <a:solidFill>
                <a:schemeClr val="accent1">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Single Corner Snipped 11">
                <a:extLst>
                  <a:ext uri="{FF2B5EF4-FFF2-40B4-BE49-F238E27FC236}">
                    <a16:creationId xmlns:a16="http://schemas.microsoft.com/office/drawing/2014/main" id="{C9A8399C-B15E-BCC6-ECBF-0631766B4D5E}"/>
                  </a:ext>
                </a:extLst>
              </p:cNvPr>
              <p:cNvSpPr/>
              <p:nvPr/>
            </p:nvSpPr>
            <p:spPr>
              <a:xfrm>
                <a:off x="8202902" y="0"/>
                <a:ext cx="3991468" cy="6858000"/>
              </a:xfrm>
              <a:prstGeom prst="snip1Rect">
                <a:avLst>
                  <a:gd name="adj" fmla="val 49510"/>
                </a:avLst>
              </a:prstGeom>
              <a:solidFill>
                <a:schemeClr val="accent1">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6" name="TextBox 5">
            <a:extLst>
              <a:ext uri="{FF2B5EF4-FFF2-40B4-BE49-F238E27FC236}">
                <a16:creationId xmlns:a16="http://schemas.microsoft.com/office/drawing/2014/main" id="{F5F3F7A6-5860-6413-1CA7-602AC23F5951}"/>
              </a:ext>
            </a:extLst>
          </p:cNvPr>
          <p:cNvSpPr txBox="1"/>
          <p:nvPr/>
        </p:nvSpPr>
        <p:spPr>
          <a:xfrm>
            <a:off x="101600" y="1065902"/>
            <a:ext cx="6299200" cy="4832092"/>
          </a:xfrm>
          <a:prstGeom prst="rect">
            <a:avLst/>
          </a:prstGeom>
          <a:noFill/>
        </p:spPr>
        <p:txBody>
          <a:bodyPr wrap="square" rtlCol="0">
            <a:spAutoFit/>
          </a:bodyPr>
          <a:lstStyle/>
          <a:p>
            <a:r>
              <a:rPr lang="en-GB" b="1" dirty="0">
                <a:solidFill>
                  <a:srgbClr val="258825"/>
                </a:solidFill>
                <a:latin typeface="Amasis MT Pro" panose="02040504050005020304" pitchFamily="18" charset="0"/>
              </a:rPr>
              <a:t>The XPR regime is observed in lower single null in MAST-U and behaves like other tokamaks</a:t>
            </a:r>
          </a:p>
          <a:p>
            <a:endParaRPr lang="en-GB" sz="1600" b="1" dirty="0">
              <a:latin typeface="Amasis MT Pro" panose="02040504050005020304" pitchFamily="18" charset="0"/>
            </a:endParaRPr>
          </a:p>
          <a:p>
            <a:endParaRPr lang="en-GB" sz="1600" dirty="0">
              <a:latin typeface="Amasis MT Pro" panose="02040504050005020304" pitchFamily="18" charset="0"/>
            </a:endParaRPr>
          </a:p>
          <a:p>
            <a:pPr marL="285750" indent="-285750">
              <a:buFont typeface="Arial" panose="020B0604020202020204" pitchFamily="34" charset="0"/>
              <a:buChar char="•"/>
            </a:pPr>
            <a:r>
              <a:rPr lang="en-GB" sz="1600" dirty="0">
                <a:latin typeface="Amasis MT Pro" panose="02040504050005020304" pitchFamily="18" charset="0"/>
              </a:rPr>
              <a:t>Strong seeding in </a:t>
            </a:r>
            <a:r>
              <a:rPr lang="en-GB" sz="1600" b="1" dirty="0">
                <a:latin typeface="Amasis MT Pro" panose="02040504050005020304" pitchFamily="18" charset="0"/>
              </a:rPr>
              <a:t>double-null geometry </a:t>
            </a:r>
            <a:r>
              <a:rPr lang="en-GB" sz="1600" dirty="0">
                <a:latin typeface="Amasis MT Pro" panose="02040504050005020304" pitchFamily="18" charset="0"/>
              </a:rPr>
              <a:t>leads to </a:t>
            </a:r>
            <a:r>
              <a:rPr lang="en-GB" sz="1600" b="1" dirty="0">
                <a:latin typeface="Amasis MT Pro" panose="02040504050005020304" pitchFamily="18" charset="0"/>
              </a:rPr>
              <a:t>radiation</a:t>
            </a:r>
            <a:r>
              <a:rPr lang="en-GB" sz="1600" dirty="0">
                <a:latin typeface="Amasis MT Pro" panose="02040504050005020304" pitchFamily="18" charset="0"/>
              </a:rPr>
              <a:t> moving up the </a:t>
            </a:r>
            <a:r>
              <a:rPr lang="en-GB" sz="1600" b="1" dirty="0">
                <a:latin typeface="Amasis MT Pro" panose="02040504050005020304" pitchFamily="18" charset="0"/>
              </a:rPr>
              <a:t>inner SOL</a:t>
            </a:r>
            <a:r>
              <a:rPr lang="en-GB" sz="1600" dirty="0">
                <a:latin typeface="Amasis MT Pro" panose="02040504050005020304" pitchFamily="18" charset="0"/>
              </a:rPr>
              <a:t>, rather than into the confined plasma</a:t>
            </a:r>
          </a:p>
          <a:p>
            <a:endParaRPr lang="en-GB" sz="1600" dirty="0">
              <a:latin typeface="Amasis MT Pro" panose="02040504050005020304" pitchFamily="18" charset="0"/>
            </a:endParaRPr>
          </a:p>
          <a:p>
            <a:pPr marL="285750" indent="-285750">
              <a:buFont typeface="Arial" panose="020B0604020202020204" pitchFamily="34" charset="0"/>
              <a:buChar char="•"/>
            </a:pPr>
            <a:r>
              <a:rPr lang="en-GB" sz="1600" b="1" dirty="0">
                <a:latin typeface="Amasis MT Pro" panose="02040504050005020304" pitchFamily="18" charset="0"/>
              </a:rPr>
              <a:t>Type I ELMs </a:t>
            </a:r>
            <a:r>
              <a:rPr lang="en-GB" sz="1600" dirty="0">
                <a:latin typeface="Amasis MT Pro" panose="02040504050005020304" pitchFamily="18" charset="0"/>
              </a:rPr>
              <a:t>are reduced to </a:t>
            </a:r>
            <a:r>
              <a:rPr lang="en-GB" sz="1600" b="1" dirty="0">
                <a:latin typeface="Amasis MT Pro" panose="02040504050005020304" pitchFamily="18" charset="0"/>
              </a:rPr>
              <a:t>small ELMs </a:t>
            </a:r>
            <a:r>
              <a:rPr lang="en-GB" sz="1600" dirty="0">
                <a:latin typeface="Amasis MT Pro" panose="02040504050005020304" pitchFamily="18" charset="0"/>
              </a:rPr>
              <a:t>or </a:t>
            </a:r>
            <a:r>
              <a:rPr lang="en-GB" sz="1600" b="1" dirty="0">
                <a:latin typeface="Amasis MT Pro" panose="02040504050005020304" pitchFamily="18" charset="0"/>
              </a:rPr>
              <a:t>suppressed</a:t>
            </a:r>
            <a:r>
              <a:rPr lang="en-GB" sz="1600" dirty="0">
                <a:latin typeface="Amasis MT Pro" panose="02040504050005020304" pitchFamily="18" charset="0"/>
              </a:rPr>
              <a:t> during strong seeding in double-null and single-null</a:t>
            </a:r>
          </a:p>
          <a:p>
            <a:endParaRPr lang="en-GB" sz="1600" dirty="0">
              <a:latin typeface="Amasis MT Pro" panose="02040504050005020304" pitchFamily="18" charset="0"/>
            </a:endParaRPr>
          </a:p>
          <a:p>
            <a:pPr marL="285750" indent="-285750">
              <a:buFont typeface="Arial" panose="020B0604020202020204" pitchFamily="34" charset="0"/>
              <a:buChar char="•"/>
            </a:pPr>
            <a:r>
              <a:rPr lang="en-GB" sz="1600" b="1" dirty="0">
                <a:latin typeface="Amasis MT Pro" panose="02040504050005020304" pitchFamily="18" charset="0"/>
              </a:rPr>
              <a:t>Reducing C flux </a:t>
            </a:r>
            <a:r>
              <a:rPr lang="en-GB" sz="1600" dirty="0">
                <a:latin typeface="Amasis MT Pro" panose="02040504050005020304" pitchFamily="18" charset="0"/>
              </a:rPr>
              <a:t>into plasma </a:t>
            </a:r>
            <a:r>
              <a:rPr lang="en-GB" sz="1600" b="1" dirty="0">
                <a:latin typeface="Amasis MT Pro" panose="02040504050005020304" pitchFamily="18" charset="0"/>
              </a:rPr>
              <a:t>key for stability</a:t>
            </a:r>
            <a:r>
              <a:rPr lang="en-GB" sz="1600" dirty="0">
                <a:latin typeface="Amasis MT Pro" panose="02040504050005020304" pitchFamily="18" charset="0"/>
              </a:rPr>
              <a:t> of XPR, consistent with Stroth model and observations from other tokamaks</a:t>
            </a:r>
          </a:p>
          <a:p>
            <a:endParaRPr lang="en-GB" sz="1600" dirty="0">
              <a:latin typeface="Amasis MT Pro" panose="02040504050005020304" pitchFamily="18" charset="0"/>
            </a:endParaRPr>
          </a:p>
          <a:p>
            <a:pPr marL="285750" indent="-285750">
              <a:buFont typeface="Arial" panose="020B0604020202020204" pitchFamily="34" charset="0"/>
              <a:buChar char="•"/>
            </a:pPr>
            <a:r>
              <a:rPr lang="en-GB" sz="1600" b="1" dirty="0">
                <a:latin typeface="Amasis MT Pro" panose="02040504050005020304" pitchFamily="18" charset="0"/>
              </a:rPr>
              <a:t>Unbaffled geometry </a:t>
            </a:r>
            <a:r>
              <a:rPr lang="en-GB" sz="1600" dirty="0">
                <a:latin typeface="Amasis MT Pro" panose="02040504050005020304" pitchFamily="18" charset="0"/>
              </a:rPr>
              <a:t>shows strong radiation </a:t>
            </a:r>
            <a:r>
              <a:rPr lang="en-GB" sz="1600" b="1" dirty="0">
                <a:latin typeface="Amasis MT Pro" panose="02040504050005020304" pitchFamily="18" charset="0"/>
              </a:rPr>
              <a:t>underneath X-PT </a:t>
            </a:r>
            <a:r>
              <a:rPr lang="en-GB" sz="1600" dirty="0">
                <a:latin typeface="Amasis MT Pro" panose="02040504050005020304" pitchFamily="18" charset="0"/>
              </a:rPr>
              <a:t>with an </a:t>
            </a:r>
            <a:r>
              <a:rPr lang="en-GB" sz="1600" b="1" dirty="0">
                <a:latin typeface="Amasis MT Pro" panose="02040504050005020304" pitchFamily="18" charset="0"/>
              </a:rPr>
              <a:t>attached</a:t>
            </a:r>
            <a:r>
              <a:rPr lang="en-GB" sz="1600" dirty="0">
                <a:latin typeface="Amasis MT Pro" panose="02040504050005020304" pitchFamily="18" charset="0"/>
              </a:rPr>
              <a:t> </a:t>
            </a:r>
            <a:r>
              <a:rPr lang="en-GB" sz="1600" b="1" dirty="0">
                <a:latin typeface="Amasis MT Pro" panose="02040504050005020304" pitchFamily="18" charset="0"/>
              </a:rPr>
              <a:t>outer divertor</a:t>
            </a:r>
            <a:endParaRPr lang="en-GB" sz="1600" dirty="0">
              <a:latin typeface="Amasis MT Pro" panose="02040504050005020304" pitchFamily="18" charset="0"/>
            </a:endParaRPr>
          </a:p>
          <a:p>
            <a:endParaRPr lang="en-GB" sz="1600" dirty="0">
              <a:latin typeface="Amasis MT Pro" panose="02040504050005020304" pitchFamily="18" charset="0"/>
            </a:endParaRPr>
          </a:p>
          <a:p>
            <a:pPr marL="285750" indent="-285750">
              <a:buFont typeface="Arial" panose="020B0604020202020204" pitchFamily="34" charset="0"/>
              <a:buChar char="•"/>
            </a:pPr>
            <a:r>
              <a:rPr lang="en-GB" sz="1600" b="1" dirty="0">
                <a:latin typeface="Amasis MT Pro" panose="02040504050005020304" pitchFamily="18" charset="0"/>
              </a:rPr>
              <a:t>DART predictions </a:t>
            </a:r>
            <a:r>
              <a:rPr lang="en-GB" sz="1600" dirty="0">
                <a:latin typeface="Amasis MT Pro" panose="02040504050005020304" pitchFamily="18" charset="0"/>
              </a:rPr>
              <a:t>of detachment and XPR access, and target heat loads generally in </a:t>
            </a:r>
            <a:r>
              <a:rPr lang="en-GB" sz="1600" b="1" dirty="0">
                <a:latin typeface="Amasis MT Pro" panose="02040504050005020304" pitchFamily="18" charset="0"/>
              </a:rPr>
              <a:t>good agreement with measurements</a:t>
            </a:r>
          </a:p>
          <a:p>
            <a:pPr marL="285750" indent="-285750">
              <a:buFont typeface="Arial" panose="020B0604020202020204" pitchFamily="34" charset="0"/>
              <a:buChar char="•"/>
            </a:pPr>
            <a:endParaRPr lang="en-GB" sz="1600" dirty="0">
              <a:latin typeface="Amasis MT Pro" panose="02040504050005020304" pitchFamily="18" charset="0"/>
            </a:endParaRPr>
          </a:p>
        </p:txBody>
      </p:sp>
      <p:pic>
        <p:nvPicPr>
          <p:cNvPr id="8" name="Picture 7" descr="A computer graphics of a person's leg&#10;&#10;AI-generated content may be incorrect.">
            <a:extLst>
              <a:ext uri="{FF2B5EF4-FFF2-40B4-BE49-F238E27FC236}">
                <a16:creationId xmlns:a16="http://schemas.microsoft.com/office/drawing/2014/main" id="{B7D9C2EA-77A0-174D-D03A-AF6048D64BF6}"/>
              </a:ext>
            </a:extLst>
          </p:cNvPr>
          <p:cNvPicPr>
            <a:picLocks noChangeAspect="1"/>
          </p:cNvPicPr>
          <p:nvPr/>
        </p:nvPicPr>
        <p:blipFill>
          <a:blip r:embed="rId3"/>
          <a:stretch>
            <a:fillRect/>
          </a:stretch>
        </p:blipFill>
        <p:spPr>
          <a:xfrm>
            <a:off x="7054956" y="1481991"/>
            <a:ext cx="4905709" cy="4905709"/>
          </a:xfrm>
          <a:prstGeom prst="rect">
            <a:avLst/>
          </a:prstGeom>
        </p:spPr>
      </p:pic>
    </p:spTree>
    <p:extLst>
      <p:ext uri="{BB962C8B-B14F-4D97-AF65-F5344CB8AC3E}">
        <p14:creationId xmlns:p14="http://schemas.microsoft.com/office/powerpoint/2010/main" val="3657666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243E3-6D75-DBA7-C8F9-C8D1508FBE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06C49D4-5FF4-5341-2785-D50E49768F69}"/>
              </a:ext>
            </a:extLst>
          </p:cNvPr>
          <p:cNvSpPr>
            <a:spLocks noGrp="1"/>
          </p:cNvSpPr>
          <p:nvPr>
            <p:ph type="title"/>
          </p:nvPr>
        </p:nvSpPr>
        <p:spPr/>
        <p:txBody>
          <a:bodyPr/>
          <a:lstStyle/>
          <a:p>
            <a:r>
              <a:rPr lang="en-GB" dirty="0"/>
              <a:t>Next steps</a:t>
            </a:r>
          </a:p>
        </p:txBody>
      </p:sp>
      <p:sp>
        <p:nvSpPr>
          <p:cNvPr id="4" name="Footer Placeholder 3">
            <a:extLst>
              <a:ext uri="{FF2B5EF4-FFF2-40B4-BE49-F238E27FC236}">
                <a16:creationId xmlns:a16="http://schemas.microsoft.com/office/drawing/2014/main" id="{251734C6-98FD-3932-854D-52B2991C5ACE}"/>
              </a:ext>
            </a:extLst>
          </p:cNvPr>
          <p:cNvSpPr>
            <a:spLocks noGrp="1"/>
          </p:cNvSpPr>
          <p:nvPr>
            <p:ph type="ftr" sz="quarter" idx="10"/>
          </p:nvPr>
        </p:nvSpPr>
        <p:spPr/>
        <p:txBody>
          <a:bodyPr/>
          <a:lstStyle/>
          <a:p>
            <a:r>
              <a:rPr lang="en-US" dirty="0"/>
              <a:t>XPRs in MAST-U | S. Henderson | IAEA TM Div. Concepts | 29</a:t>
            </a:r>
            <a:r>
              <a:rPr lang="en-US" baseline="30000" dirty="0"/>
              <a:t>th</a:t>
            </a:r>
            <a:r>
              <a:rPr lang="en-US" dirty="0"/>
              <a:t> Oct. 2025</a:t>
            </a:r>
          </a:p>
        </p:txBody>
      </p:sp>
      <p:sp>
        <p:nvSpPr>
          <p:cNvPr id="5" name="Slide Number Placeholder 4">
            <a:extLst>
              <a:ext uri="{FF2B5EF4-FFF2-40B4-BE49-F238E27FC236}">
                <a16:creationId xmlns:a16="http://schemas.microsoft.com/office/drawing/2014/main" id="{C43A52E2-F44B-C190-4EAA-EA222E8A279A}"/>
              </a:ext>
            </a:extLst>
          </p:cNvPr>
          <p:cNvSpPr>
            <a:spLocks noGrp="1"/>
          </p:cNvSpPr>
          <p:nvPr>
            <p:ph type="sldNum" sz="quarter" idx="4"/>
          </p:nvPr>
        </p:nvSpPr>
        <p:spPr/>
        <p:txBody>
          <a:bodyPr/>
          <a:lstStyle/>
          <a:p>
            <a:fld id="{35482B25-261F-464E-BDD8-63296DE4D8A4}" type="slidenum">
              <a:rPr lang="en-US" smtClean="0"/>
              <a:pPr/>
              <a:t>13</a:t>
            </a:fld>
            <a:endParaRPr lang="en-US"/>
          </a:p>
        </p:txBody>
      </p:sp>
      <p:grpSp>
        <p:nvGrpSpPr>
          <p:cNvPr id="2" name="Group 1">
            <a:extLst>
              <a:ext uri="{FF2B5EF4-FFF2-40B4-BE49-F238E27FC236}">
                <a16:creationId xmlns:a16="http://schemas.microsoft.com/office/drawing/2014/main" id="{A455E30F-1E47-2E4A-EEBC-7475DCA8FD35}"/>
              </a:ext>
            </a:extLst>
          </p:cNvPr>
          <p:cNvGrpSpPr/>
          <p:nvPr/>
        </p:nvGrpSpPr>
        <p:grpSpPr>
          <a:xfrm>
            <a:off x="5773221" y="0"/>
            <a:ext cx="6421149" cy="6858000"/>
            <a:chOff x="5773221" y="0"/>
            <a:chExt cx="6421149" cy="6858000"/>
          </a:xfrm>
        </p:grpSpPr>
        <p:sp>
          <p:nvSpPr>
            <p:cNvPr id="9" name="Rectangle 8">
              <a:extLst>
                <a:ext uri="{FF2B5EF4-FFF2-40B4-BE49-F238E27FC236}">
                  <a16:creationId xmlns:a16="http://schemas.microsoft.com/office/drawing/2014/main" id="{2F774200-ED73-74F9-4E77-D225635A35F0}"/>
                </a:ext>
              </a:extLst>
            </p:cNvPr>
            <p:cNvSpPr/>
            <p:nvPr/>
          </p:nvSpPr>
          <p:spPr>
            <a:xfrm>
              <a:off x="7636459" y="0"/>
              <a:ext cx="566442" cy="6858000"/>
            </a:xfrm>
            <a:prstGeom prst="rect">
              <a:avLst/>
            </a:prstGeom>
            <a:solidFill>
              <a:schemeClr val="accent1">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1850F6CB-A4F3-C233-1A9D-C8552E53676B}"/>
                </a:ext>
              </a:extLst>
            </p:cNvPr>
            <p:cNvGrpSpPr/>
            <p:nvPr/>
          </p:nvGrpSpPr>
          <p:grpSpPr>
            <a:xfrm>
              <a:off x="5773221" y="0"/>
              <a:ext cx="6421149" cy="6858000"/>
              <a:chOff x="5773221" y="0"/>
              <a:chExt cx="6421149" cy="6858000"/>
            </a:xfrm>
          </p:grpSpPr>
          <p:sp>
            <p:nvSpPr>
              <p:cNvPr id="11" name="Right Triangle 10">
                <a:extLst>
                  <a:ext uri="{FF2B5EF4-FFF2-40B4-BE49-F238E27FC236}">
                    <a16:creationId xmlns:a16="http://schemas.microsoft.com/office/drawing/2014/main" id="{C6B1873C-65A2-CF07-632A-0824A38462E6}"/>
                  </a:ext>
                </a:extLst>
              </p:cNvPr>
              <p:cNvSpPr/>
              <p:nvPr/>
            </p:nvSpPr>
            <p:spPr>
              <a:xfrm flipH="1">
                <a:off x="5773221" y="0"/>
                <a:ext cx="1863239" cy="6858000"/>
              </a:xfrm>
              <a:prstGeom prst="rtTriangle">
                <a:avLst/>
              </a:prstGeom>
              <a:solidFill>
                <a:schemeClr val="accent1">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Single Corner Snipped 11">
                <a:extLst>
                  <a:ext uri="{FF2B5EF4-FFF2-40B4-BE49-F238E27FC236}">
                    <a16:creationId xmlns:a16="http://schemas.microsoft.com/office/drawing/2014/main" id="{FF0E6B80-8C3F-E7A2-3848-C2BEA40764A1}"/>
                  </a:ext>
                </a:extLst>
              </p:cNvPr>
              <p:cNvSpPr/>
              <p:nvPr/>
            </p:nvSpPr>
            <p:spPr>
              <a:xfrm>
                <a:off x="8202902" y="0"/>
                <a:ext cx="3991468" cy="6858000"/>
              </a:xfrm>
              <a:prstGeom prst="snip1Rect">
                <a:avLst>
                  <a:gd name="adj" fmla="val 49510"/>
                </a:avLst>
              </a:prstGeom>
              <a:solidFill>
                <a:schemeClr val="accent1">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6" name="TextBox 5">
            <a:extLst>
              <a:ext uri="{FF2B5EF4-FFF2-40B4-BE49-F238E27FC236}">
                <a16:creationId xmlns:a16="http://schemas.microsoft.com/office/drawing/2014/main" id="{B4D2D32C-0520-C18F-0D27-C11D6A0C18E4}"/>
              </a:ext>
            </a:extLst>
          </p:cNvPr>
          <p:cNvSpPr txBox="1"/>
          <p:nvPr/>
        </p:nvSpPr>
        <p:spPr>
          <a:xfrm>
            <a:off x="101600" y="1065902"/>
            <a:ext cx="6235826" cy="5139869"/>
          </a:xfrm>
          <a:prstGeom prst="rect">
            <a:avLst/>
          </a:prstGeom>
          <a:noFill/>
        </p:spPr>
        <p:txBody>
          <a:bodyPr wrap="square" rtlCol="0">
            <a:spAutoFit/>
          </a:bodyPr>
          <a:lstStyle/>
          <a:p>
            <a:r>
              <a:rPr lang="en-GB" b="1" dirty="0">
                <a:solidFill>
                  <a:srgbClr val="258825"/>
                </a:solidFill>
                <a:latin typeface="Amasis MT Pro" panose="02040504050005020304" pitchFamily="18" charset="0"/>
              </a:rPr>
              <a:t>Strong emphasis on XPR physics in WP-TE and MAST-U internal campaign in 2026</a:t>
            </a:r>
          </a:p>
          <a:p>
            <a:endParaRPr lang="en-GB" sz="1600" b="1" dirty="0">
              <a:latin typeface="Amasis MT Pro" panose="02040504050005020304" pitchFamily="18" charset="0"/>
            </a:endParaRPr>
          </a:p>
          <a:p>
            <a:pPr marL="285750" indent="-285750">
              <a:buFont typeface="Arial" panose="020B0604020202020204" pitchFamily="34" charset="0"/>
              <a:buChar char="•"/>
            </a:pPr>
            <a:r>
              <a:rPr lang="en-GB" sz="1600" dirty="0">
                <a:latin typeface="Amasis MT Pro" panose="02040504050005020304" pitchFamily="18" charset="0"/>
              </a:rPr>
              <a:t>Understanding impact of </a:t>
            </a:r>
            <a:r>
              <a:rPr lang="en-GB" sz="1600" b="1" dirty="0">
                <a:latin typeface="Amasis MT Pro" panose="02040504050005020304" pitchFamily="18" charset="0"/>
              </a:rPr>
              <a:t>plasma shaping </a:t>
            </a:r>
            <a:r>
              <a:rPr lang="en-GB" sz="1600" dirty="0">
                <a:latin typeface="Amasis MT Pro" panose="02040504050005020304" pitchFamily="18" charset="0"/>
              </a:rPr>
              <a:t>(e.g. triangularity) on </a:t>
            </a:r>
            <a:r>
              <a:rPr lang="en-GB" sz="1600" b="1" dirty="0">
                <a:latin typeface="Amasis MT Pro" panose="02040504050005020304" pitchFamily="18" charset="0"/>
              </a:rPr>
              <a:t>confinement</a:t>
            </a:r>
            <a:r>
              <a:rPr lang="en-GB" sz="1600" dirty="0">
                <a:latin typeface="Amasis MT Pro" panose="02040504050005020304" pitchFamily="18" charset="0"/>
              </a:rPr>
              <a:t> during XPR</a:t>
            </a:r>
          </a:p>
          <a:p>
            <a:endParaRPr lang="en-GB" sz="1600" dirty="0">
              <a:latin typeface="Amasis MT Pro" panose="02040504050005020304" pitchFamily="18" charset="0"/>
            </a:endParaRPr>
          </a:p>
          <a:p>
            <a:pPr marL="285750" indent="-285750">
              <a:buFont typeface="Arial" panose="020B0604020202020204" pitchFamily="34" charset="0"/>
              <a:buChar char="•"/>
            </a:pPr>
            <a:r>
              <a:rPr lang="en-GB" sz="1600" dirty="0">
                <a:latin typeface="Amasis MT Pro" panose="02040504050005020304" pitchFamily="18" charset="0"/>
              </a:rPr>
              <a:t>Testing </a:t>
            </a:r>
            <a:r>
              <a:rPr lang="en-GB" sz="1600" b="1" dirty="0">
                <a:latin typeface="Amasis MT Pro" panose="02040504050005020304" pitchFamily="18" charset="0"/>
              </a:rPr>
              <a:t>XPR access </a:t>
            </a:r>
            <a:r>
              <a:rPr lang="en-GB" sz="1600" dirty="0">
                <a:latin typeface="Amasis MT Pro" panose="02040504050005020304" pitchFamily="18" charset="0"/>
              </a:rPr>
              <a:t>to various parameters suggested by Stroth model, e.g. </a:t>
            </a:r>
            <a:r>
              <a:rPr lang="en-GB" sz="1600" b="1" dirty="0">
                <a:latin typeface="Amasis MT Pro" panose="02040504050005020304" pitchFamily="18" charset="0"/>
              </a:rPr>
              <a:t>connection length, flux expansion</a:t>
            </a:r>
          </a:p>
          <a:p>
            <a:endParaRPr lang="en-GB" sz="1600" dirty="0">
              <a:latin typeface="Amasis MT Pro" panose="02040504050005020304" pitchFamily="18" charset="0"/>
            </a:endParaRPr>
          </a:p>
          <a:p>
            <a:pPr marL="285750" indent="-285750">
              <a:buFont typeface="Arial" panose="020B0604020202020204" pitchFamily="34" charset="0"/>
              <a:buChar char="•"/>
            </a:pPr>
            <a:r>
              <a:rPr lang="en-GB" sz="1600" b="1" dirty="0">
                <a:latin typeface="Amasis MT Pro" panose="02040504050005020304" pitchFamily="18" charset="0"/>
              </a:rPr>
              <a:t>Improving stability </a:t>
            </a:r>
            <a:r>
              <a:rPr lang="en-GB" sz="1600" dirty="0">
                <a:latin typeface="Amasis MT Pro" panose="02040504050005020304" pitchFamily="18" charset="0"/>
              </a:rPr>
              <a:t>against HL transitions</a:t>
            </a:r>
          </a:p>
          <a:p>
            <a:pPr marL="285750" indent="-285750">
              <a:buFont typeface="Arial" panose="020B0604020202020204" pitchFamily="34" charset="0"/>
              <a:buChar char="•"/>
            </a:pPr>
            <a:endParaRPr lang="en-GB" sz="1600" dirty="0">
              <a:latin typeface="Amasis MT Pro" panose="02040504050005020304" pitchFamily="18" charset="0"/>
            </a:endParaRPr>
          </a:p>
          <a:p>
            <a:endParaRPr lang="en-GB" sz="1600" dirty="0">
              <a:latin typeface="Amasis MT Pro" panose="02040504050005020304" pitchFamily="18" charset="0"/>
            </a:endParaRPr>
          </a:p>
          <a:p>
            <a:pPr marL="285750" indent="-285750">
              <a:buFont typeface="Arial" panose="020B0604020202020204" pitchFamily="34" charset="0"/>
              <a:buChar char="•"/>
            </a:pPr>
            <a:r>
              <a:rPr lang="en-GB" sz="1600" dirty="0">
                <a:latin typeface="Amasis MT Pro" panose="02040504050005020304" pitchFamily="18" charset="0"/>
              </a:rPr>
              <a:t>Quantifying benefits of </a:t>
            </a:r>
            <a:r>
              <a:rPr lang="en-GB" sz="1600" b="1" dirty="0">
                <a:latin typeface="Amasis MT Pro" panose="02040504050005020304" pitchFamily="18" charset="0"/>
              </a:rPr>
              <a:t>XPR vs. SXD </a:t>
            </a:r>
            <a:r>
              <a:rPr lang="en-GB" sz="1600" dirty="0">
                <a:latin typeface="Amasis MT Pro" panose="02040504050005020304" pitchFamily="18" charset="0"/>
              </a:rPr>
              <a:t>configurations</a:t>
            </a:r>
            <a:r>
              <a:rPr lang="en-GB" sz="1600" b="1" dirty="0">
                <a:latin typeface="Amasis MT Pro" panose="02040504050005020304" pitchFamily="18" charset="0"/>
              </a:rPr>
              <a:t> </a:t>
            </a:r>
          </a:p>
          <a:p>
            <a:pPr marL="285750" indent="-285750">
              <a:buFont typeface="Arial" panose="020B0604020202020204" pitchFamily="34" charset="0"/>
              <a:buChar char="•"/>
            </a:pPr>
            <a:endParaRPr lang="en-GB" sz="1600" dirty="0">
              <a:latin typeface="Amasis MT Pro" panose="02040504050005020304" pitchFamily="18" charset="0"/>
            </a:endParaRPr>
          </a:p>
          <a:p>
            <a:pPr marL="285750" indent="-285750">
              <a:buFont typeface="Arial" panose="020B0604020202020204" pitchFamily="34" charset="0"/>
              <a:buChar char="•"/>
            </a:pPr>
            <a:endParaRPr lang="en-GB" sz="1600" dirty="0">
              <a:latin typeface="Amasis MT Pro" panose="02040504050005020304" pitchFamily="18" charset="0"/>
            </a:endParaRPr>
          </a:p>
          <a:p>
            <a:pPr marL="285750" indent="-285750">
              <a:buFont typeface="Arial" panose="020B0604020202020204" pitchFamily="34" charset="0"/>
              <a:buChar char="•"/>
            </a:pPr>
            <a:r>
              <a:rPr lang="en-GB" sz="1600" dirty="0">
                <a:latin typeface="Amasis MT Pro" panose="02040504050005020304" pitchFamily="18" charset="0"/>
              </a:rPr>
              <a:t>Characterise </a:t>
            </a:r>
            <a:r>
              <a:rPr lang="en-GB" sz="1600" b="1" dirty="0">
                <a:latin typeface="Amasis MT Pro" panose="02040504050005020304" pitchFamily="18" charset="0"/>
              </a:rPr>
              <a:t>window</a:t>
            </a:r>
            <a:r>
              <a:rPr lang="en-GB" sz="1600" dirty="0">
                <a:latin typeface="Amasis MT Pro" panose="02040504050005020304" pitchFamily="18" charset="0"/>
              </a:rPr>
              <a:t> in which </a:t>
            </a:r>
            <a:r>
              <a:rPr lang="en-GB" sz="1600" b="1" dirty="0">
                <a:latin typeface="Amasis MT Pro" panose="02040504050005020304" pitchFamily="18" charset="0"/>
              </a:rPr>
              <a:t>ELM suppression </a:t>
            </a:r>
            <a:r>
              <a:rPr lang="en-GB" sz="1600" dirty="0">
                <a:latin typeface="Amasis MT Pro" panose="02040504050005020304" pitchFamily="18" charset="0"/>
              </a:rPr>
              <a:t>is observed in </a:t>
            </a:r>
            <a:r>
              <a:rPr lang="en-GB" sz="1600" b="1" dirty="0">
                <a:latin typeface="Amasis MT Pro" panose="02040504050005020304" pitchFamily="18" charset="0"/>
              </a:rPr>
              <a:t>double-null and single-null</a:t>
            </a:r>
          </a:p>
          <a:p>
            <a:endParaRPr lang="en-GB" sz="1600" dirty="0">
              <a:latin typeface="Amasis MT Pro" panose="02040504050005020304" pitchFamily="18" charset="0"/>
            </a:endParaRPr>
          </a:p>
          <a:p>
            <a:r>
              <a:rPr lang="en-GB" b="1" dirty="0">
                <a:solidFill>
                  <a:schemeClr val="accent4"/>
                </a:solidFill>
                <a:latin typeface="Amasis MT Pro" panose="02040504050005020304" pitchFamily="18" charset="0"/>
              </a:rPr>
              <a:t>First XPR attempts on MAST-U were successful, plan now to improve understanding with SOLPS-ITER</a:t>
            </a:r>
          </a:p>
        </p:txBody>
      </p:sp>
      <p:pic>
        <p:nvPicPr>
          <p:cNvPr id="7" name="Picture 6" descr="A computer graphics of a person's leg&#10;&#10;AI-generated content may be incorrect.">
            <a:extLst>
              <a:ext uri="{FF2B5EF4-FFF2-40B4-BE49-F238E27FC236}">
                <a16:creationId xmlns:a16="http://schemas.microsoft.com/office/drawing/2014/main" id="{C477F382-FC51-DDFC-3309-921F7992970D}"/>
              </a:ext>
            </a:extLst>
          </p:cNvPr>
          <p:cNvPicPr>
            <a:picLocks noChangeAspect="1"/>
          </p:cNvPicPr>
          <p:nvPr/>
        </p:nvPicPr>
        <p:blipFill>
          <a:blip r:embed="rId3"/>
          <a:stretch>
            <a:fillRect/>
          </a:stretch>
        </p:blipFill>
        <p:spPr>
          <a:xfrm>
            <a:off x="7054956" y="1481991"/>
            <a:ext cx="4905709" cy="4905709"/>
          </a:xfrm>
          <a:prstGeom prst="rect">
            <a:avLst/>
          </a:prstGeom>
        </p:spPr>
      </p:pic>
    </p:spTree>
    <p:extLst>
      <p:ext uri="{BB962C8B-B14F-4D97-AF65-F5344CB8AC3E}">
        <p14:creationId xmlns:p14="http://schemas.microsoft.com/office/powerpoint/2010/main" val="3836466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F859A-2175-3630-EABB-24C2E34DF0E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11F309E-A6D2-0458-2D9A-8B8E91A0748E}"/>
              </a:ext>
            </a:extLst>
          </p:cNvPr>
          <p:cNvSpPr>
            <a:spLocks noGrp="1"/>
          </p:cNvSpPr>
          <p:nvPr>
            <p:ph type="title"/>
          </p:nvPr>
        </p:nvSpPr>
        <p:spPr/>
        <p:txBody>
          <a:bodyPr/>
          <a:lstStyle/>
          <a:p>
            <a:r>
              <a:rPr lang="en-GB" sz="1600" dirty="0"/>
              <a:t>Appendix</a:t>
            </a:r>
            <a:br>
              <a:rPr lang="en-GB" dirty="0"/>
            </a:br>
            <a:r>
              <a:rPr lang="en-GB" dirty="0"/>
              <a:t>Neutral reservoir model</a:t>
            </a:r>
          </a:p>
        </p:txBody>
      </p:sp>
      <p:sp>
        <p:nvSpPr>
          <p:cNvPr id="4" name="Footer Placeholder 3">
            <a:extLst>
              <a:ext uri="{FF2B5EF4-FFF2-40B4-BE49-F238E27FC236}">
                <a16:creationId xmlns:a16="http://schemas.microsoft.com/office/drawing/2014/main" id="{FAFB0EEB-BD15-637F-0EC0-3EB3A48E0482}"/>
              </a:ext>
            </a:extLst>
          </p:cNvPr>
          <p:cNvSpPr>
            <a:spLocks noGrp="1"/>
          </p:cNvSpPr>
          <p:nvPr>
            <p:ph type="ftr" sz="quarter" idx="10"/>
          </p:nvPr>
        </p:nvSpPr>
        <p:spPr/>
        <p:txBody>
          <a:bodyPr/>
          <a:lstStyle/>
          <a:p>
            <a:r>
              <a:rPr lang="en-US" dirty="0"/>
              <a:t>XPRs in MAST-U | S. Henderson | IAEA TM Div. Concepts | 29</a:t>
            </a:r>
            <a:r>
              <a:rPr lang="en-US" baseline="30000" dirty="0"/>
              <a:t>th</a:t>
            </a:r>
            <a:r>
              <a:rPr lang="en-US" dirty="0"/>
              <a:t> Oct. 2025</a:t>
            </a:r>
          </a:p>
        </p:txBody>
      </p:sp>
      <p:sp>
        <p:nvSpPr>
          <p:cNvPr id="5" name="Slide Number Placeholder 4">
            <a:extLst>
              <a:ext uri="{FF2B5EF4-FFF2-40B4-BE49-F238E27FC236}">
                <a16:creationId xmlns:a16="http://schemas.microsoft.com/office/drawing/2014/main" id="{6D988550-7D69-19AA-0354-A99A5B8F9482}"/>
              </a:ext>
            </a:extLst>
          </p:cNvPr>
          <p:cNvSpPr>
            <a:spLocks noGrp="1"/>
          </p:cNvSpPr>
          <p:nvPr>
            <p:ph type="sldNum" sz="quarter" idx="4"/>
          </p:nvPr>
        </p:nvSpPr>
        <p:spPr/>
        <p:txBody>
          <a:bodyPr/>
          <a:lstStyle/>
          <a:p>
            <a:fld id="{35482B25-261F-464E-BDD8-63296DE4D8A4}" type="slidenum">
              <a:rPr lang="en-US" smtClean="0"/>
              <a:pPr/>
              <a:t>14</a:t>
            </a:fld>
            <a:endParaRPr lang="en-US"/>
          </a:p>
        </p:txBody>
      </p:sp>
      <p:grpSp>
        <p:nvGrpSpPr>
          <p:cNvPr id="23" name="Group 22">
            <a:extLst>
              <a:ext uri="{FF2B5EF4-FFF2-40B4-BE49-F238E27FC236}">
                <a16:creationId xmlns:a16="http://schemas.microsoft.com/office/drawing/2014/main" id="{2A0D7446-4EBD-762A-463C-035BCFAA0D30}"/>
              </a:ext>
            </a:extLst>
          </p:cNvPr>
          <p:cNvGrpSpPr/>
          <p:nvPr/>
        </p:nvGrpSpPr>
        <p:grpSpPr>
          <a:xfrm>
            <a:off x="5773221" y="0"/>
            <a:ext cx="6421149" cy="6858000"/>
            <a:chOff x="5773221" y="0"/>
            <a:chExt cx="6421149" cy="6858000"/>
          </a:xfrm>
        </p:grpSpPr>
        <p:sp>
          <p:nvSpPr>
            <p:cNvPr id="22" name="Rectangle 21">
              <a:extLst>
                <a:ext uri="{FF2B5EF4-FFF2-40B4-BE49-F238E27FC236}">
                  <a16:creationId xmlns:a16="http://schemas.microsoft.com/office/drawing/2014/main" id="{D1C2DBE1-A912-14E5-31FF-448CDA12EC21}"/>
                </a:ext>
              </a:extLst>
            </p:cNvPr>
            <p:cNvSpPr/>
            <p:nvPr/>
          </p:nvSpPr>
          <p:spPr>
            <a:xfrm>
              <a:off x="7636459" y="0"/>
              <a:ext cx="566442" cy="6858000"/>
            </a:xfrm>
            <a:prstGeom prst="rect">
              <a:avLst/>
            </a:prstGeom>
            <a:solidFill>
              <a:schemeClr val="accent1">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F07CA945-8E42-43F3-F93A-4548B20AA260}"/>
                </a:ext>
              </a:extLst>
            </p:cNvPr>
            <p:cNvGrpSpPr/>
            <p:nvPr/>
          </p:nvGrpSpPr>
          <p:grpSpPr>
            <a:xfrm>
              <a:off x="5773221" y="0"/>
              <a:ext cx="6421149" cy="6858000"/>
              <a:chOff x="5773221" y="0"/>
              <a:chExt cx="6421149" cy="6858000"/>
            </a:xfrm>
          </p:grpSpPr>
          <p:sp>
            <p:nvSpPr>
              <p:cNvPr id="7" name="Right Triangle 6">
                <a:extLst>
                  <a:ext uri="{FF2B5EF4-FFF2-40B4-BE49-F238E27FC236}">
                    <a16:creationId xmlns:a16="http://schemas.microsoft.com/office/drawing/2014/main" id="{D7D1298B-5E47-43CB-51A9-03E1E413ED9C}"/>
                  </a:ext>
                </a:extLst>
              </p:cNvPr>
              <p:cNvSpPr/>
              <p:nvPr/>
            </p:nvSpPr>
            <p:spPr>
              <a:xfrm flipH="1">
                <a:off x="5773221" y="0"/>
                <a:ext cx="1863239" cy="6858000"/>
              </a:xfrm>
              <a:prstGeom prst="rtTriangle">
                <a:avLst/>
              </a:prstGeom>
              <a:solidFill>
                <a:schemeClr val="accent1">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Single Corner Snipped 7">
                <a:extLst>
                  <a:ext uri="{FF2B5EF4-FFF2-40B4-BE49-F238E27FC236}">
                    <a16:creationId xmlns:a16="http://schemas.microsoft.com/office/drawing/2014/main" id="{26EC624D-1E6F-F0BF-21E1-F367BB707607}"/>
                  </a:ext>
                </a:extLst>
              </p:cNvPr>
              <p:cNvSpPr/>
              <p:nvPr/>
            </p:nvSpPr>
            <p:spPr>
              <a:xfrm>
                <a:off x="8202902" y="0"/>
                <a:ext cx="3991468" cy="6858000"/>
              </a:xfrm>
              <a:prstGeom prst="snip1Rect">
                <a:avLst>
                  <a:gd name="adj" fmla="val 49510"/>
                </a:avLst>
              </a:prstGeom>
              <a:solidFill>
                <a:schemeClr val="accent1">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9FE1CB4-2992-E0B2-1469-E42383B25E2A}"/>
                  </a:ext>
                </a:extLst>
              </p:cNvPr>
              <p:cNvSpPr txBox="1"/>
              <p:nvPr/>
            </p:nvSpPr>
            <p:spPr>
              <a:xfrm>
                <a:off x="101600" y="1065902"/>
                <a:ext cx="6357818" cy="4958217"/>
              </a:xfrm>
              <a:prstGeom prst="rect">
                <a:avLst/>
              </a:prstGeom>
              <a:noFill/>
            </p:spPr>
            <p:txBody>
              <a:bodyPr wrap="square" rtlCol="0">
                <a:spAutoFit/>
              </a:bodyPr>
              <a:lstStyle/>
              <a:p>
                <a:r>
                  <a:rPr lang="en-GB" b="1" dirty="0">
                    <a:solidFill>
                      <a:srgbClr val="258825"/>
                    </a:solidFill>
                    <a:latin typeface="Amasis MT Pro" panose="02040504050005020304" pitchFamily="18" charset="0"/>
                  </a:rPr>
                  <a:t>Detachment qualifier requires a model to link the divertor pressure to the measured sub-divertor pressure</a:t>
                </a:r>
              </a:p>
              <a:p>
                <a:endParaRPr lang="en-GB" sz="1600" dirty="0">
                  <a:solidFill>
                    <a:srgbClr val="258825"/>
                  </a:solidFill>
                  <a:latin typeface="Amasis MT Pro" panose="02040504050005020304" pitchFamily="18" charset="0"/>
                </a:endParaRPr>
              </a:p>
              <a:p>
                <a:endParaRPr lang="en-GB" sz="1600" b="1" dirty="0">
                  <a:latin typeface="Amasis MT Pro" panose="02040504050005020304" pitchFamily="18" charset="0"/>
                </a:endParaRPr>
              </a:p>
              <a:p>
                <a:pPr marL="285750" indent="-285750">
                  <a:buFont typeface="Arial" panose="020B0604020202020204" pitchFamily="34" charset="0"/>
                  <a:buChar char="•"/>
                </a:pPr>
                <a:r>
                  <a:rPr lang="en-GB" sz="1600" b="1" dirty="0">
                    <a:latin typeface="Amasis MT Pro" panose="02040504050005020304" pitchFamily="18" charset="0"/>
                  </a:rPr>
                  <a:t>Free molecular flow </a:t>
                </a:r>
                <a:r>
                  <a:rPr lang="en-GB" sz="1600" dirty="0">
                    <a:latin typeface="Amasis MT Pro" panose="02040504050005020304" pitchFamily="18" charset="0"/>
                  </a:rPr>
                  <a:t>and</a:t>
                </a:r>
                <a:r>
                  <a:rPr lang="en-GB" sz="1600" b="1" dirty="0">
                    <a:latin typeface="Amasis MT Pro" panose="02040504050005020304" pitchFamily="18" charset="0"/>
                  </a:rPr>
                  <a:t> ballistic streaming </a:t>
                </a:r>
                <a:r>
                  <a:rPr lang="en-GB" sz="1600" dirty="0">
                    <a:latin typeface="Amasis MT Pro" panose="02040504050005020304" pitchFamily="18" charset="0"/>
                  </a:rPr>
                  <a:t>between distinct reservoirs covering full machine volume of ~50 m</a:t>
                </a:r>
                <a:r>
                  <a:rPr lang="en-GB" sz="1600" baseline="30000" dirty="0">
                    <a:latin typeface="Amasis MT Pro" panose="02040504050005020304" pitchFamily="18" charset="0"/>
                  </a:rPr>
                  <a:t>3</a:t>
                </a:r>
              </a:p>
              <a:p>
                <a:endParaRPr lang="en-GB" sz="1600" dirty="0">
                  <a:latin typeface="Amasis MT Pro" panose="02040504050005020304" pitchFamily="18" charset="0"/>
                </a:endParaRPr>
              </a:p>
              <a:p>
                <a:pPr marL="285750" indent="-285750">
                  <a:buFont typeface="Arial" panose="020B0604020202020204" pitchFamily="34" charset="0"/>
                  <a:buChar char="•"/>
                </a:pPr>
                <a:r>
                  <a:rPr lang="en-GB" sz="1600" dirty="0">
                    <a:latin typeface="Amasis MT Pro" panose="02040504050005020304" pitchFamily="18" charset="0"/>
                  </a:rPr>
                  <a:t>Particles injected through each gas valve tracked in each reservoir, where </a:t>
                </a:r>
                <a:r>
                  <a:rPr lang="en-GB" sz="1600" b="1" dirty="0">
                    <a:latin typeface="Amasis MT Pro" panose="02040504050005020304" pitchFamily="18" charset="0"/>
                  </a:rPr>
                  <a:t>impurities are tracked </a:t>
                </a:r>
                <a:r>
                  <a:rPr lang="en-GB" sz="1600" dirty="0">
                    <a:latin typeface="Amasis MT Pro" panose="02040504050005020304" pitchFamily="18" charset="0"/>
                  </a:rPr>
                  <a:t>separately to provide concentration</a:t>
                </a:r>
              </a:p>
              <a:p>
                <a:endParaRPr lang="en-GB" sz="1600" b="1" dirty="0">
                  <a:latin typeface="Amasis MT Pro" panose="02040504050005020304" pitchFamily="18" charset="0"/>
                </a:endParaRPr>
              </a:p>
              <a:p>
                <a:pPr marL="285750" indent="-285750">
                  <a:buFont typeface="Arial" panose="020B0604020202020204" pitchFamily="34" charset="0"/>
                  <a:buChar char="•"/>
                </a:pPr>
                <a:r>
                  <a:rPr lang="en-GB" sz="1600" dirty="0">
                    <a:latin typeface="Amasis MT Pro" panose="02040504050005020304" pitchFamily="18" charset="0"/>
                  </a:rPr>
                  <a:t>Two reservoirs </a:t>
                </a:r>
                <a:r>
                  <a:rPr lang="en-GB" sz="1600" b="1" dirty="0">
                    <a:latin typeface="Amasis MT Pro" panose="02040504050005020304" pitchFamily="18" charset="0"/>
                  </a:rPr>
                  <a:t>fuel the plasma</a:t>
                </a:r>
                <a:r>
                  <a:rPr lang="en-GB" sz="1600" dirty="0">
                    <a:latin typeface="Amasis MT Pro" panose="02040504050005020304" pitchFamily="18" charset="0"/>
                  </a:rPr>
                  <a:t>; recycled particles return on the </a:t>
                </a:r>
                <a:r>
                  <a:rPr lang="en-GB" sz="1600" b="1" dirty="0">
                    <a:latin typeface="Amasis MT Pro" panose="02040504050005020304" pitchFamily="18" charset="0"/>
                  </a:rPr>
                  <a:t>confinement timescale </a:t>
                </a:r>
                <a:r>
                  <a:rPr lang="en-GB" sz="1600" dirty="0">
                    <a:latin typeface="Amasis MT Pro" panose="02040504050005020304" pitchFamily="18" charset="0"/>
                  </a:rPr>
                  <a:t>with fractions set by the </a:t>
                </a:r>
                <a:r>
                  <a:rPr lang="en-GB" sz="1600" b="1" dirty="0">
                    <a:latin typeface="Amasis MT Pro" panose="02040504050005020304" pitchFamily="18" charset="0"/>
                  </a:rPr>
                  <a:t>power balance</a:t>
                </a:r>
                <a:endParaRPr lang="en-GB" sz="1600" dirty="0">
                  <a:latin typeface="Amasis MT Pro" panose="02040504050005020304" pitchFamily="18" charset="0"/>
                </a:endParaRPr>
              </a:p>
              <a:p>
                <a:endParaRPr lang="en-GB" sz="1600" b="1" dirty="0">
                  <a:latin typeface="Amasis MT Pro" panose="02040504050005020304" pitchFamily="18" charset="0"/>
                </a:endParaRPr>
              </a:p>
              <a:p>
                <a:pPr marL="285750" indent="-285750">
                  <a:buFont typeface="Arial" panose="020B0604020202020204" pitchFamily="34" charset="0"/>
                  <a:buChar char="•"/>
                </a:pPr>
                <a:r>
                  <a:rPr lang="en-GB" sz="1600" dirty="0">
                    <a:latin typeface="Amasis MT Pro" panose="02040504050005020304" pitchFamily="18" charset="0"/>
                  </a:rPr>
                  <a:t>Pumping</a:t>
                </a:r>
                <a:r>
                  <a:rPr lang="en-GB" sz="1600" b="1" dirty="0">
                    <a:latin typeface="Amasis MT Pro" panose="02040504050005020304" pitchFamily="18" charset="0"/>
                  </a:rPr>
                  <a:t> </a:t>
                </a:r>
                <a:r>
                  <a:rPr lang="en-GB" sz="1600" dirty="0">
                    <a:latin typeface="Amasis MT Pro" panose="02040504050005020304" pitchFamily="18" charset="0"/>
                  </a:rPr>
                  <a:t>by</a:t>
                </a:r>
                <a:r>
                  <a:rPr lang="en-GB" sz="1600" b="1" dirty="0">
                    <a:latin typeface="Amasis MT Pro" panose="02040504050005020304" pitchFamily="18" charset="0"/>
                  </a:rPr>
                  <a:t> turbos</a:t>
                </a:r>
                <a:r>
                  <a:rPr lang="en-GB" sz="1600" dirty="0">
                    <a:latin typeface="Amasis MT Pro" panose="02040504050005020304" pitchFamily="18" charset="0"/>
                  </a:rPr>
                  <a:t>, </a:t>
                </a:r>
                <a:r>
                  <a:rPr lang="en-GB" sz="1600" b="1" dirty="0">
                    <a:latin typeface="Amasis MT Pro" panose="02040504050005020304" pitchFamily="18" charset="0"/>
                  </a:rPr>
                  <a:t>cryopump</a:t>
                </a:r>
                <a:r>
                  <a:rPr lang="en-GB" sz="1600" dirty="0">
                    <a:latin typeface="Amasis MT Pro" panose="02040504050005020304" pitchFamily="18" charset="0"/>
                  </a:rPr>
                  <a:t>, and </a:t>
                </a:r>
                <a:r>
                  <a:rPr lang="en-GB" sz="1600" b="1" dirty="0">
                    <a:latin typeface="Amasis MT Pro" panose="02040504050005020304" pitchFamily="18" charset="0"/>
                  </a:rPr>
                  <a:t>NBIs</a:t>
                </a:r>
                <a:r>
                  <a:rPr lang="en-GB" sz="1600" dirty="0">
                    <a:latin typeface="Amasis MT Pro" panose="02040504050005020304" pitchFamily="18" charset="0"/>
                  </a:rPr>
                  <a:t> in the main chamber, where </a:t>
                </a:r>
                <a14:m>
                  <m:oMath xmlns:m="http://schemas.openxmlformats.org/officeDocument/2006/math">
                    <m:sSub>
                      <m:sSubPr>
                        <m:ctrlPr>
                          <a:rPr lang="en-GB" sz="1600" b="1" i="1">
                            <a:latin typeface="Cambria Math" panose="02040503050406030204" pitchFamily="18" charset="0"/>
                          </a:rPr>
                        </m:ctrlPr>
                      </m:sSubPr>
                      <m:e>
                        <m:r>
                          <a:rPr lang="en-GB" sz="1600" b="1" i="1">
                            <a:latin typeface="Cambria Math" panose="02040503050406030204" pitchFamily="18" charset="0"/>
                          </a:rPr>
                          <m:t>𝑺</m:t>
                        </m:r>
                      </m:e>
                      <m:sub>
                        <m:r>
                          <a:rPr lang="en-GB" sz="1600" b="1" i="1" smtClean="0">
                            <a:latin typeface="Cambria Math" panose="02040503050406030204" pitchFamily="18" charset="0"/>
                          </a:rPr>
                          <m:t>𝑵𝑩𝑰</m:t>
                        </m:r>
                      </m:sub>
                    </m:sSub>
                    <m:r>
                      <a:rPr lang="en-GB" sz="1600" b="1" i="1">
                        <a:latin typeface="Cambria Math" panose="02040503050406030204" pitchFamily="18" charset="0"/>
                      </a:rPr>
                      <m:t>~</m:t>
                    </m:r>
                    <m:r>
                      <a:rPr lang="en-GB" sz="1600" b="1" i="1" smtClean="0">
                        <a:latin typeface="Cambria Math" panose="02040503050406030204" pitchFamily="18" charset="0"/>
                      </a:rPr>
                      <m:t>𝟓</m:t>
                    </m:r>
                    <m:r>
                      <a:rPr lang="en-GB" sz="1600" b="1" i="1">
                        <a:latin typeface="Cambria Math" panose="02040503050406030204" pitchFamily="18" charset="0"/>
                      </a:rPr>
                      <m:t> </m:t>
                    </m:r>
                    <m:sSup>
                      <m:sSupPr>
                        <m:ctrlPr>
                          <a:rPr lang="en-GB" sz="1600" b="1" i="1">
                            <a:latin typeface="Cambria Math" panose="02040503050406030204" pitchFamily="18" charset="0"/>
                          </a:rPr>
                        </m:ctrlPr>
                      </m:sSupPr>
                      <m:e>
                        <m:r>
                          <m:rPr>
                            <m:nor/>
                          </m:rPr>
                          <a:rPr lang="en-GB" sz="1600" b="1">
                            <a:latin typeface="Amasis MT Pro" panose="02040504050005020304" pitchFamily="18" charset="0"/>
                          </a:rPr>
                          <m:t>m</m:t>
                        </m:r>
                      </m:e>
                      <m:sup>
                        <m:r>
                          <a:rPr lang="en-GB" sz="1600" b="1" i="1">
                            <a:latin typeface="Cambria Math" panose="02040503050406030204" pitchFamily="18" charset="0"/>
                          </a:rPr>
                          <m:t>𝟑</m:t>
                        </m:r>
                      </m:sup>
                    </m:sSup>
                    <m:sSup>
                      <m:sSupPr>
                        <m:ctrlPr>
                          <a:rPr lang="en-GB" sz="1600" b="1" i="1">
                            <a:latin typeface="Cambria Math" panose="02040503050406030204" pitchFamily="18" charset="0"/>
                          </a:rPr>
                        </m:ctrlPr>
                      </m:sSupPr>
                      <m:e>
                        <m:r>
                          <m:rPr>
                            <m:nor/>
                          </m:rPr>
                          <a:rPr lang="en-GB" sz="1600" b="1">
                            <a:latin typeface="Amasis MT Pro" panose="02040504050005020304" pitchFamily="18" charset="0"/>
                          </a:rPr>
                          <m:t>s</m:t>
                        </m:r>
                      </m:e>
                      <m:sup>
                        <m:r>
                          <a:rPr lang="en-GB" sz="1600" b="1" i="1">
                            <a:latin typeface="Cambria Math" panose="02040503050406030204" pitchFamily="18" charset="0"/>
                          </a:rPr>
                          <m:t>−</m:t>
                        </m:r>
                        <m:r>
                          <a:rPr lang="en-GB" sz="1600" b="1" i="1">
                            <a:latin typeface="Cambria Math" panose="02040503050406030204" pitchFamily="18" charset="0"/>
                          </a:rPr>
                          <m:t>𝟏</m:t>
                        </m:r>
                      </m:sup>
                    </m:sSup>
                  </m:oMath>
                </a14:m>
                <a:r>
                  <a:rPr lang="en-GB" sz="1600" dirty="0">
                    <a:latin typeface="Amasis MT Pro" panose="02040504050005020304" pitchFamily="18" charset="0"/>
                  </a:rPr>
                  <a:t>, </a:t>
                </a:r>
                <a14:m>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𝑺</m:t>
                        </m:r>
                      </m:e>
                      <m:sub>
                        <m:r>
                          <a:rPr lang="en-GB" sz="1600" b="1" i="1" smtClean="0">
                            <a:latin typeface="Cambria Math" panose="02040503050406030204" pitchFamily="18" charset="0"/>
                          </a:rPr>
                          <m:t>𝒕𝒖𝒓𝒃𝒐</m:t>
                        </m:r>
                      </m:sub>
                    </m:sSub>
                    <m:r>
                      <a:rPr lang="en-GB" sz="1600" b="1" i="1" smtClean="0">
                        <a:latin typeface="Cambria Math" panose="02040503050406030204" pitchFamily="18" charset="0"/>
                      </a:rPr>
                      <m:t>~</m:t>
                    </m:r>
                    <m:r>
                      <a:rPr lang="en-GB" sz="1600" b="1" i="1" smtClean="0">
                        <a:latin typeface="Cambria Math" panose="02040503050406030204" pitchFamily="18" charset="0"/>
                      </a:rPr>
                      <m:t>𝟖</m:t>
                    </m:r>
                    <m:r>
                      <a:rPr lang="en-GB" sz="1600" b="1" i="1" smtClean="0">
                        <a:latin typeface="Cambria Math" panose="02040503050406030204" pitchFamily="18" charset="0"/>
                      </a:rPr>
                      <m:t> </m:t>
                    </m:r>
                    <m:sSup>
                      <m:sSupPr>
                        <m:ctrlPr>
                          <a:rPr lang="en-GB" sz="1600" b="1" i="1" smtClean="0">
                            <a:latin typeface="Cambria Math" panose="02040503050406030204" pitchFamily="18" charset="0"/>
                          </a:rPr>
                        </m:ctrlPr>
                      </m:sSupPr>
                      <m:e>
                        <m:r>
                          <m:rPr>
                            <m:nor/>
                          </m:rPr>
                          <a:rPr lang="en-GB" sz="1600" b="1" i="0" smtClean="0">
                            <a:latin typeface="Amasis MT Pro" panose="02040504050005020304" pitchFamily="18" charset="0"/>
                          </a:rPr>
                          <m:t>m</m:t>
                        </m:r>
                      </m:e>
                      <m:sup>
                        <m:r>
                          <a:rPr lang="en-GB" sz="1600" b="1" i="1" smtClean="0">
                            <a:latin typeface="Cambria Math" panose="02040503050406030204" pitchFamily="18" charset="0"/>
                          </a:rPr>
                          <m:t>𝟑</m:t>
                        </m:r>
                      </m:sup>
                    </m:sSup>
                    <m:sSup>
                      <m:sSupPr>
                        <m:ctrlPr>
                          <a:rPr lang="en-GB" sz="1600" b="1" i="1">
                            <a:latin typeface="Cambria Math" panose="02040503050406030204" pitchFamily="18" charset="0"/>
                          </a:rPr>
                        </m:ctrlPr>
                      </m:sSupPr>
                      <m:e>
                        <m:r>
                          <m:rPr>
                            <m:nor/>
                          </m:rPr>
                          <a:rPr lang="en-GB" sz="1600" b="1" i="0" smtClean="0">
                            <a:latin typeface="Amasis MT Pro" panose="02040504050005020304" pitchFamily="18" charset="0"/>
                          </a:rPr>
                          <m:t>s</m:t>
                        </m:r>
                      </m:e>
                      <m:sup>
                        <m:r>
                          <a:rPr lang="en-GB" sz="1600" b="1" i="1" smtClean="0">
                            <a:latin typeface="Cambria Math" panose="02040503050406030204" pitchFamily="18" charset="0"/>
                          </a:rPr>
                          <m:t>−</m:t>
                        </m:r>
                        <m:r>
                          <a:rPr lang="en-GB" sz="1600" b="1" i="1" smtClean="0">
                            <a:latin typeface="Cambria Math" panose="02040503050406030204" pitchFamily="18" charset="0"/>
                          </a:rPr>
                          <m:t>𝟏</m:t>
                        </m:r>
                      </m:sup>
                    </m:sSup>
                  </m:oMath>
                </a14:m>
                <a:r>
                  <a:rPr lang="en-GB" sz="1600" dirty="0">
                    <a:latin typeface="Amasis MT Pro" panose="02040504050005020304" pitchFamily="18" charset="0"/>
                  </a:rPr>
                  <a:t>and </a:t>
                </a:r>
                <a14:m>
                  <m:oMath xmlns:m="http://schemas.openxmlformats.org/officeDocument/2006/math">
                    <m:sSub>
                      <m:sSubPr>
                        <m:ctrlPr>
                          <a:rPr lang="en-GB" sz="1600" b="1" i="1">
                            <a:latin typeface="Cambria Math" panose="02040503050406030204" pitchFamily="18" charset="0"/>
                          </a:rPr>
                        </m:ctrlPr>
                      </m:sSubPr>
                      <m:e>
                        <m:r>
                          <a:rPr lang="en-GB" sz="1600" b="1" i="1">
                            <a:latin typeface="Cambria Math" panose="02040503050406030204" pitchFamily="18" charset="0"/>
                          </a:rPr>
                          <m:t>𝑺</m:t>
                        </m:r>
                      </m:e>
                      <m:sub>
                        <m:r>
                          <a:rPr lang="en-GB" sz="1600" b="1" i="1" smtClean="0">
                            <a:latin typeface="Cambria Math" panose="02040503050406030204" pitchFamily="18" charset="0"/>
                          </a:rPr>
                          <m:t>𝒄𝒓𝒚𝒐</m:t>
                        </m:r>
                      </m:sub>
                    </m:sSub>
                    <m:r>
                      <a:rPr lang="en-GB" sz="1600" b="1" i="1">
                        <a:latin typeface="Cambria Math" panose="02040503050406030204" pitchFamily="18" charset="0"/>
                      </a:rPr>
                      <m:t>~</m:t>
                    </m:r>
                    <m:r>
                      <a:rPr lang="en-GB" sz="1600" b="1" i="1" smtClean="0">
                        <a:latin typeface="Cambria Math" panose="02040503050406030204" pitchFamily="18" charset="0"/>
                      </a:rPr>
                      <m:t>𝟏𝟓</m:t>
                    </m:r>
                    <m:r>
                      <a:rPr lang="en-GB" sz="1600" b="1" i="1" smtClean="0">
                        <a:latin typeface="Cambria Math" panose="02040503050406030204" pitchFamily="18" charset="0"/>
                      </a:rPr>
                      <m:t> </m:t>
                    </m:r>
                    <m:sSup>
                      <m:sSupPr>
                        <m:ctrlPr>
                          <a:rPr lang="en-GB" sz="1600" b="1" i="1">
                            <a:latin typeface="Cambria Math" panose="02040503050406030204" pitchFamily="18" charset="0"/>
                          </a:rPr>
                        </m:ctrlPr>
                      </m:sSupPr>
                      <m:e>
                        <m:r>
                          <m:rPr>
                            <m:nor/>
                          </m:rPr>
                          <a:rPr lang="en-GB" sz="1600" b="1">
                            <a:latin typeface="Amasis MT Pro" panose="02040504050005020304" pitchFamily="18" charset="0"/>
                          </a:rPr>
                          <m:t>m</m:t>
                        </m:r>
                      </m:e>
                      <m:sup>
                        <m:r>
                          <a:rPr lang="en-GB" sz="1600" b="1" i="1">
                            <a:latin typeface="Cambria Math" panose="02040503050406030204" pitchFamily="18" charset="0"/>
                          </a:rPr>
                          <m:t>𝟑</m:t>
                        </m:r>
                      </m:sup>
                    </m:sSup>
                    <m:sSup>
                      <m:sSupPr>
                        <m:ctrlPr>
                          <a:rPr lang="en-GB" sz="1600" b="1" i="1">
                            <a:latin typeface="Cambria Math" panose="02040503050406030204" pitchFamily="18" charset="0"/>
                          </a:rPr>
                        </m:ctrlPr>
                      </m:sSupPr>
                      <m:e>
                        <m:r>
                          <m:rPr>
                            <m:nor/>
                          </m:rPr>
                          <a:rPr lang="en-GB" sz="1600" b="1">
                            <a:latin typeface="Amasis MT Pro" panose="02040504050005020304" pitchFamily="18" charset="0"/>
                          </a:rPr>
                          <m:t>s</m:t>
                        </m:r>
                      </m:e>
                      <m:sup>
                        <m:r>
                          <a:rPr lang="en-GB" sz="1600" b="1" i="1">
                            <a:latin typeface="Cambria Math" panose="02040503050406030204" pitchFamily="18" charset="0"/>
                          </a:rPr>
                          <m:t>−</m:t>
                        </m:r>
                        <m:r>
                          <a:rPr lang="en-GB" sz="1600" b="1" i="1">
                            <a:latin typeface="Cambria Math" panose="02040503050406030204" pitchFamily="18" charset="0"/>
                          </a:rPr>
                          <m:t>𝟏</m:t>
                        </m:r>
                      </m:sup>
                    </m:sSup>
                  </m:oMath>
                </a14:m>
                <a:endParaRPr lang="en-GB" sz="1600" b="1" dirty="0">
                  <a:latin typeface="Amasis MT Pro" panose="02040504050005020304" pitchFamily="18" charset="0"/>
                </a:endParaRPr>
              </a:p>
              <a:p>
                <a:pPr marL="285750" indent="-285750">
                  <a:buFont typeface="Arial" panose="020B0604020202020204" pitchFamily="34" charset="0"/>
                  <a:buChar char="•"/>
                </a:pPr>
                <a:endParaRPr lang="en-GB" sz="1600" b="1" dirty="0">
                  <a:solidFill>
                    <a:schemeClr val="accent5"/>
                  </a:solidFill>
                  <a:latin typeface="Amasis MT Pro" panose="02040504050005020304" pitchFamily="18" charset="0"/>
                </a:endParaRPr>
              </a:p>
              <a:p>
                <a:endParaRPr lang="en-GB" b="1" dirty="0">
                  <a:solidFill>
                    <a:schemeClr val="accent4"/>
                  </a:solidFill>
                  <a:latin typeface="Amasis MT Pro" panose="02040504050005020304" pitchFamily="18" charset="0"/>
                </a:endParaRPr>
              </a:p>
              <a:p>
                <a:r>
                  <a:rPr lang="en-GB" b="1" dirty="0">
                    <a:solidFill>
                      <a:schemeClr val="accent4"/>
                    </a:solidFill>
                    <a:latin typeface="Amasis MT Pro" panose="02040504050005020304" pitchFamily="18" charset="0"/>
                  </a:rPr>
                  <a:t>Good agreement with three FIGs; model predicts divertor pressure ~1.5× above sub-divertor readings</a:t>
                </a:r>
              </a:p>
            </p:txBody>
          </p:sp>
        </mc:Choice>
        <mc:Fallback xmlns="">
          <p:sp>
            <p:nvSpPr>
              <p:cNvPr id="20" name="TextBox 19">
                <a:extLst>
                  <a:ext uri="{FF2B5EF4-FFF2-40B4-BE49-F238E27FC236}">
                    <a16:creationId xmlns:a16="http://schemas.microsoft.com/office/drawing/2014/main" id="{E9FE1CB4-2992-E0B2-1469-E42383B25E2A}"/>
                  </a:ext>
                </a:extLst>
              </p:cNvPr>
              <p:cNvSpPr txBox="1">
                <a:spLocks noRot="1" noChangeAspect="1" noMove="1" noResize="1" noEditPoints="1" noAdjustHandles="1" noChangeArrowheads="1" noChangeShapeType="1" noTextEdit="1"/>
              </p:cNvSpPr>
              <p:nvPr/>
            </p:nvSpPr>
            <p:spPr>
              <a:xfrm>
                <a:off x="101600" y="1065902"/>
                <a:ext cx="6357818" cy="4958217"/>
              </a:xfrm>
              <a:prstGeom prst="rect">
                <a:avLst/>
              </a:prstGeom>
              <a:blipFill>
                <a:blip r:embed="rId2"/>
                <a:stretch>
                  <a:fillRect l="-863" t="-738" b="-1107"/>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F9C49F38-4E5D-3B1F-8D75-9556E77E8D7F}"/>
              </a:ext>
            </a:extLst>
          </p:cNvPr>
          <p:cNvPicPr>
            <a:picLocks noChangeAspect="1"/>
          </p:cNvPicPr>
          <p:nvPr/>
        </p:nvPicPr>
        <p:blipFill>
          <a:blip r:embed="rId3"/>
          <a:srcRect/>
          <a:stretch/>
        </p:blipFill>
        <p:spPr>
          <a:xfrm>
            <a:off x="6813494" y="3263581"/>
            <a:ext cx="4948321" cy="3598778"/>
          </a:xfrm>
          <a:prstGeom prst="rect">
            <a:avLst/>
          </a:prstGeom>
        </p:spPr>
      </p:pic>
      <p:grpSp>
        <p:nvGrpSpPr>
          <p:cNvPr id="14" name="Group 13">
            <a:extLst>
              <a:ext uri="{FF2B5EF4-FFF2-40B4-BE49-F238E27FC236}">
                <a16:creationId xmlns:a16="http://schemas.microsoft.com/office/drawing/2014/main" id="{841BE939-B54F-FA0E-17DE-BE0FF41055EA}"/>
              </a:ext>
            </a:extLst>
          </p:cNvPr>
          <p:cNvGrpSpPr/>
          <p:nvPr/>
        </p:nvGrpSpPr>
        <p:grpSpPr>
          <a:xfrm>
            <a:off x="8499414" y="-102499"/>
            <a:ext cx="2185028" cy="3266986"/>
            <a:chOff x="8428963" y="-111092"/>
            <a:chExt cx="2474872" cy="3700352"/>
          </a:xfrm>
        </p:grpSpPr>
        <p:grpSp>
          <p:nvGrpSpPr>
            <p:cNvPr id="2" name="Group 1">
              <a:extLst>
                <a:ext uri="{FF2B5EF4-FFF2-40B4-BE49-F238E27FC236}">
                  <a16:creationId xmlns:a16="http://schemas.microsoft.com/office/drawing/2014/main" id="{E43E287D-F50E-FEEE-3B20-AEC3DFF86ABC}"/>
                </a:ext>
              </a:extLst>
            </p:cNvPr>
            <p:cNvGrpSpPr/>
            <p:nvPr/>
          </p:nvGrpSpPr>
          <p:grpSpPr>
            <a:xfrm>
              <a:off x="8428963" y="-111092"/>
              <a:ext cx="2474872" cy="3700352"/>
              <a:chOff x="7885042" y="456675"/>
              <a:chExt cx="4177371" cy="6245878"/>
            </a:xfrm>
          </p:grpSpPr>
          <p:pic>
            <p:nvPicPr>
              <p:cNvPr id="10" name="Picture 9" descr="A screen shot of a cell phone&#10;&#10;AI-generated content may be incorrect.">
                <a:extLst>
                  <a:ext uri="{FF2B5EF4-FFF2-40B4-BE49-F238E27FC236}">
                    <a16:creationId xmlns:a16="http://schemas.microsoft.com/office/drawing/2014/main" id="{FC621177-D37E-189E-AD5D-0FB298238FBE}"/>
                  </a:ext>
                </a:extLst>
              </p:cNvPr>
              <p:cNvPicPr>
                <a:picLocks noChangeAspect="1"/>
              </p:cNvPicPr>
              <p:nvPr/>
            </p:nvPicPr>
            <p:blipFill>
              <a:blip r:embed="rId4"/>
              <a:stretch>
                <a:fillRect/>
              </a:stretch>
            </p:blipFill>
            <p:spPr>
              <a:xfrm>
                <a:off x="7885043" y="456675"/>
                <a:ext cx="4163918" cy="6245878"/>
              </a:xfrm>
              <a:prstGeom prst="rect">
                <a:avLst/>
              </a:prstGeom>
            </p:spPr>
          </p:pic>
          <p:pic>
            <p:nvPicPr>
              <p:cNvPr id="15" name="Picture 14" descr="A screen shot of a device&#10;&#10;AI-generated content may be incorrect.">
                <a:extLst>
                  <a:ext uri="{FF2B5EF4-FFF2-40B4-BE49-F238E27FC236}">
                    <a16:creationId xmlns:a16="http://schemas.microsoft.com/office/drawing/2014/main" id="{F8D93145-2EFC-2FF1-0758-41167C04FB0E}"/>
                  </a:ext>
                </a:extLst>
              </p:cNvPr>
              <p:cNvPicPr>
                <a:picLocks noChangeAspect="1"/>
              </p:cNvPicPr>
              <p:nvPr/>
            </p:nvPicPr>
            <p:blipFill>
              <a:blip r:embed="rId5"/>
              <a:stretch>
                <a:fillRect/>
              </a:stretch>
            </p:blipFill>
            <p:spPr>
              <a:xfrm>
                <a:off x="7885042" y="456675"/>
                <a:ext cx="4163918" cy="6245878"/>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3773C164-0426-2A02-FA6D-B1BE7E1C09F8}"/>
                  </a:ext>
                </a:extLst>
              </p:cNvPr>
              <p:cNvSpPr txBox="1"/>
              <p:nvPr/>
            </p:nvSpPr>
            <p:spPr>
              <a:xfrm>
                <a:off x="10702762" y="1257854"/>
                <a:ext cx="1195825" cy="706095"/>
              </a:xfrm>
              <a:prstGeom prst="rect">
                <a:avLst/>
              </a:prstGeom>
              <a:noFill/>
            </p:spPr>
            <p:txBody>
              <a:bodyPr wrap="none" rtlCol="0">
                <a:spAutoFit/>
              </a:bodyPr>
              <a:lstStyle/>
              <a:p>
                <a:r>
                  <a:rPr lang="en-GB" sz="900" b="1" dirty="0">
                    <a:latin typeface="Amasis MT Pro" panose="02040504050005020304" pitchFamily="18" charset="0"/>
                  </a:rPr>
                  <a:t>Upper</a:t>
                </a:r>
              </a:p>
              <a:p>
                <a:r>
                  <a:rPr lang="en-GB" sz="900" b="1" dirty="0">
                    <a:latin typeface="Amasis MT Pro" panose="02040504050005020304" pitchFamily="18" charset="0"/>
                  </a:rPr>
                  <a:t>div. FIG</a:t>
                </a:r>
              </a:p>
            </p:txBody>
          </p:sp>
          <p:sp>
            <p:nvSpPr>
              <p:cNvPr id="13" name="Rectangle 12">
                <a:extLst>
                  <a:ext uri="{FF2B5EF4-FFF2-40B4-BE49-F238E27FC236}">
                    <a16:creationId xmlns:a16="http://schemas.microsoft.com/office/drawing/2014/main" id="{8071AA52-58DC-22A8-BBEC-B9BAD3D465A9}"/>
                  </a:ext>
                </a:extLst>
              </p:cNvPr>
              <p:cNvSpPr/>
              <p:nvPr/>
            </p:nvSpPr>
            <p:spPr>
              <a:xfrm>
                <a:off x="10600813" y="1569077"/>
                <a:ext cx="249486" cy="85365"/>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6" name="TextBox 15">
                <a:extLst>
                  <a:ext uri="{FF2B5EF4-FFF2-40B4-BE49-F238E27FC236}">
                    <a16:creationId xmlns:a16="http://schemas.microsoft.com/office/drawing/2014/main" id="{A0624C7B-02A0-379F-9B53-C85EBA57F7BA}"/>
                  </a:ext>
                </a:extLst>
              </p:cNvPr>
              <p:cNvSpPr txBox="1"/>
              <p:nvPr/>
            </p:nvSpPr>
            <p:spPr>
              <a:xfrm>
                <a:off x="10716420" y="3165633"/>
                <a:ext cx="1345993" cy="706095"/>
              </a:xfrm>
              <a:prstGeom prst="rect">
                <a:avLst/>
              </a:prstGeom>
              <a:noFill/>
            </p:spPr>
            <p:txBody>
              <a:bodyPr wrap="none" rtlCol="0">
                <a:spAutoFit/>
              </a:bodyPr>
              <a:lstStyle/>
              <a:p>
                <a:r>
                  <a:rPr lang="en-GB" sz="900" b="1" dirty="0">
                    <a:latin typeface="Amasis MT Pro" panose="02040504050005020304" pitchFamily="18" charset="0"/>
                  </a:rPr>
                  <a:t>Midplane</a:t>
                </a:r>
              </a:p>
              <a:p>
                <a:r>
                  <a:rPr lang="en-GB" sz="900" b="1" dirty="0">
                    <a:latin typeface="Amasis MT Pro" panose="02040504050005020304" pitchFamily="18" charset="0"/>
                  </a:rPr>
                  <a:t>FIG</a:t>
                </a:r>
              </a:p>
            </p:txBody>
          </p:sp>
          <p:sp>
            <p:nvSpPr>
              <p:cNvPr id="17" name="Rectangle 16">
                <a:extLst>
                  <a:ext uri="{FF2B5EF4-FFF2-40B4-BE49-F238E27FC236}">
                    <a16:creationId xmlns:a16="http://schemas.microsoft.com/office/drawing/2014/main" id="{EB71A85A-F7C1-45C9-27D5-FD4F956ECF23}"/>
                  </a:ext>
                </a:extLst>
              </p:cNvPr>
              <p:cNvSpPr/>
              <p:nvPr/>
            </p:nvSpPr>
            <p:spPr>
              <a:xfrm>
                <a:off x="10600813" y="3504173"/>
                <a:ext cx="253573" cy="8299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8" name="TextBox 17">
                <a:extLst>
                  <a:ext uri="{FF2B5EF4-FFF2-40B4-BE49-F238E27FC236}">
                    <a16:creationId xmlns:a16="http://schemas.microsoft.com/office/drawing/2014/main" id="{1BB1182A-5711-D664-B84C-2854538486A3}"/>
                  </a:ext>
                </a:extLst>
              </p:cNvPr>
              <p:cNvSpPr txBox="1"/>
              <p:nvPr/>
            </p:nvSpPr>
            <p:spPr>
              <a:xfrm>
                <a:off x="10702762" y="5220559"/>
                <a:ext cx="1195825" cy="706095"/>
              </a:xfrm>
              <a:prstGeom prst="rect">
                <a:avLst/>
              </a:prstGeom>
              <a:noFill/>
            </p:spPr>
            <p:txBody>
              <a:bodyPr wrap="none" rtlCol="0">
                <a:spAutoFit/>
              </a:bodyPr>
              <a:lstStyle/>
              <a:p>
                <a:r>
                  <a:rPr lang="en-GB" sz="900" b="1" dirty="0">
                    <a:latin typeface="Amasis MT Pro" panose="02040504050005020304" pitchFamily="18" charset="0"/>
                  </a:rPr>
                  <a:t>Lower</a:t>
                </a:r>
              </a:p>
              <a:p>
                <a:r>
                  <a:rPr lang="en-GB" sz="900" b="1" dirty="0">
                    <a:latin typeface="Amasis MT Pro" panose="02040504050005020304" pitchFamily="18" charset="0"/>
                  </a:rPr>
                  <a:t>div. FIG</a:t>
                </a:r>
              </a:p>
            </p:txBody>
          </p:sp>
          <p:sp>
            <p:nvSpPr>
              <p:cNvPr id="19" name="Rectangle 18">
                <a:extLst>
                  <a:ext uri="{FF2B5EF4-FFF2-40B4-BE49-F238E27FC236}">
                    <a16:creationId xmlns:a16="http://schemas.microsoft.com/office/drawing/2014/main" id="{B46464EC-9244-175A-CBB1-E968124C305F}"/>
                  </a:ext>
                </a:extLst>
              </p:cNvPr>
              <p:cNvSpPr/>
              <p:nvPr/>
            </p:nvSpPr>
            <p:spPr>
              <a:xfrm>
                <a:off x="10600813" y="5553756"/>
                <a:ext cx="253573" cy="8299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grpSp>
        <p:sp>
          <p:nvSpPr>
            <p:cNvPr id="11" name="Rectangle 10">
              <a:extLst>
                <a:ext uri="{FF2B5EF4-FFF2-40B4-BE49-F238E27FC236}">
                  <a16:creationId xmlns:a16="http://schemas.microsoft.com/office/drawing/2014/main" id="{6731B418-939A-D91A-6F5B-44FA806E4021}"/>
                </a:ext>
              </a:extLst>
            </p:cNvPr>
            <p:cNvSpPr/>
            <p:nvPr/>
          </p:nvSpPr>
          <p:spPr>
            <a:xfrm>
              <a:off x="8671450" y="123253"/>
              <a:ext cx="1669946" cy="215819"/>
            </a:xfrm>
            <a:prstGeom prst="rect">
              <a:avLst/>
            </a:prstGeom>
            <a:solidFill>
              <a:srgbClr val="C9D3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masis MT Pro" panose="02040504050005020304" pitchFamily="18" charset="0"/>
                </a:rPr>
                <a:t>Reservoirs</a:t>
              </a:r>
              <a:endParaRPr lang="en-GB" sz="1400" b="1" dirty="0">
                <a:solidFill>
                  <a:schemeClr val="tx1"/>
                </a:solidFill>
                <a:latin typeface="Amasis MT Pro" panose="02040504050005020304" pitchFamily="18" charset="0"/>
              </a:endParaRPr>
            </a:p>
          </p:txBody>
        </p:sp>
      </p:grpSp>
      <p:sp>
        <p:nvSpPr>
          <p:cNvPr id="21" name="Rectangle 20">
            <a:extLst>
              <a:ext uri="{FF2B5EF4-FFF2-40B4-BE49-F238E27FC236}">
                <a16:creationId xmlns:a16="http://schemas.microsoft.com/office/drawing/2014/main" id="{F6C44165-13C7-4D18-6185-0C015180AF75}"/>
              </a:ext>
            </a:extLst>
          </p:cNvPr>
          <p:cNvSpPr/>
          <p:nvPr/>
        </p:nvSpPr>
        <p:spPr>
          <a:xfrm>
            <a:off x="7321778" y="3137604"/>
            <a:ext cx="4229923" cy="194209"/>
          </a:xfrm>
          <a:prstGeom prst="rect">
            <a:avLst/>
          </a:prstGeom>
          <a:solidFill>
            <a:srgbClr val="C9D3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masis MT Pro" panose="02040504050005020304" pitchFamily="18" charset="0"/>
              </a:rPr>
              <a:t>DART reservoir model predictions #50894</a:t>
            </a:r>
          </a:p>
        </p:txBody>
      </p:sp>
    </p:spTree>
    <p:extLst>
      <p:ext uri="{BB962C8B-B14F-4D97-AF65-F5344CB8AC3E}">
        <p14:creationId xmlns:p14="http://schemas.microsoft.com/office/powerpoint/2010/main" val="1098169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79467F-08A7-C43D-AF1A-4739B8F90D81}"/>
              </a:ext>
            </a:extLst>
          </p:cNvPr>
          <p:cNvSpPr>
            <a:spLocks noGrp="1"/>
          </p:cNvSpPr>
          <p:nvPr>
            <p:ph type="title"/>
          </p:nvPr>
        </p:nvSpPr>
        <p:spPr/>
        <p:txBody>
          <a:bodyPr/>
          <a:lstStyle/>
          <a:p>
            <a:r>
              <a:rPr lang="en-GB" dirty="0"/>
              <a:t>Acknowledgements</a:t>
            </a:r>
          </a:p>
        </p:txBody>
      </p:sp>
      <p:sp>
        <p:nvSpPr>
          <p:cNvPr id="4" name="Footer Placeholder 3">
            <a:extLst>
              <a:ext uri="{FF2B5EF4-FFF2-40B4-BE49-F238E27FC236}">
                <a16:creationId xmlns:a16="http://schemas.microsoft.com/office/drawing/2014/main" id="{00671202-F405-65C0-24AF-9C99659E4F8F}"/>
              </a:ext>
            </a:extLst>
          </p:cNvPr>
          <p:cNvSpPr>
            <a:spLocks noGrp="1"/>
          </p:cNvSpPr>
          <p:nvPr>
            <p:ph type="ftr" sz="quarter" idx="10"/>
          </p:nvPr>
        </p:nvSpPr>
        <p:spPr/>
        <p:txBody>
          <a:bodyPr/>
          <a:lstStyle/>
          <a:p>
            <a:r>
              <a:rPr lang="en-US"/>
              <a:t>XPRs in MAST-U | S. Henderson | IAEA TM Div. Concepts | 29</a:t>
            </a:r>
            <a:r>
              <a:rPr lang="en-US" baseline="30000"/>
              <a:t>th</a:t>
            </a:r>
            <a:r>
              <a:rPr lang="en-US"/>
              <a:t> Oct. 2025</a:t>
            </a:r>
            <a:endParaRPr lang="en-US" dirty="0"/>
          </a:p>
        </p:txBody>
      </p:sp>
      <p:sp>
        <p:nvSpPr>
          <p:cNvPr id="5" name="Slide Number Placeholder 4">
            <a:extLst>
              <a:ext uri="{FF2B5EF4-FFF2-40B4-BE49-F238E27FC236}">
                <a16:creationId xmlns:a16="http://schemas.microsoft.com/office/drawing/2014/main" id="{4B2994A7-EA31-8947-0E55-8D946218C43D}"/>
              </a:ext>
            </a:extLst>
          </p:cNvPr>
          <p:cNvSpPr>
            <a:spLocks noGrp="1"/>
          </p:cNvSpPr>
          <p:nvPr>
            <p:ph type="sldNum" sz="quarter" idx="4"/>
          </p:nvPr>
        </p:nvSpPr>
        <p:spPr/>
        <p:txBody>
          <a:bodyPr/>
          <a:lstStyle/>
          <a:p>
            <a:fld id="{35482B25-261F-464E-BDD8-63296DE4D8A4}" type="slidenum">
              <a:rPr lang="en-US" smtClean="0"/>
              <a:pPr/>
              <a:t>2</a:t>
            </a:fld>
            <a:endParaRPr lang="en-US"/>
          </a:p>
        </p:txBody>
      </p:sp>
      <p:sp>
        <p:nvSpPr>
          <p:cNvPr id="6" name="TextBox 5">
            <a:extLst>
              <a:ext uri="{FF2B5EF4-FFF2-40B4-BE49-F238E27FC236}">
                <a16:creationId xmlns:a16="http://schemas.microsoft.com/office/drawing/2014/main" id="{11820A6A-5B86-1027-A347-3542582EB595}"/>
              </a:ext>
            </a:extLst>
          </p:cNvPr>
          <p:cNvSpPr txBox="1"/>
          <p:nvPr/>
        </p:nvSpPr>
        <p:spPr>
          <a:xfrm>
            <a:off x="61608" y="1250095"/>
            <a:ext cx="11825592" cy="3477875"/>
          </a:xfrm>
          <a:prstGeom prst="rect">
            <a:avLst/>
          </a:prstGeom>
          <a:noFill/>
        </p:spPr>
        <p:txBody>
          <a:bodyPr wrap="square" rtlCol="0">
            <a:spAutoFit/>
          </a:bodyPr>
          <a:lstStyle/>
          <a:p>
            <a:pPr marL="342900" indent="-342900">
              <a:buFont typeface="Arial" panose="020B0604020202020204" pitchFamily="34" charset="0"/>
              <a:buChar char="•"/>
            </a:pPr>
            <a:r>
              <a:rPr lang="en-GB" sz="2000" b="1" dirty="0">
                <a:solidFill>
                  <a:schemeClr val="accent1"/>
                </a:solidFill>
                <a:latin typeface="Amasis MT Pro" panose="02040504050005020304" pitchFamily="18" charset="0"/>
              </a:rPr>
              <a:t>Thank you to the MAST-U team for executing the shots and for allowing me to inject over a weeks worth of D and N into the machine in one session</a:t>
            </a:r>
          </a:p>
          <a:p>
            <a:endParaRPr lang="en-GB" sz="2000" b="1" dirty="0">
              <a:solidFill>
                <a:schemeClr val="accent1"/>
              </a:solidFill>
              <a:latin typeface="Amasis MT Pro" panose="02040504050005020304" pitchFamily="18" charset="0"/>
            </a:endParaRPr>
          </a:p>
          <a:p>
            <a:pPr marL="342900" indent="-342900">
              <a:buFont typeface="Arial" panose="020B0604020202020204" pitchFamily="34" charset="0"/>
              <a:buChar char="•"/>
            </a:pPr>
            <a:r>
              <a:rPr lang="en-GB" sz="2000" b="1" dirty="0">
                <a:solidFill>
                  <a:schemeClr val="accent1"/>
                </a:solidFill>
                <a:latin typeface="Amasis MT Pro" panose="02040504050005020304" pitchFamily="18" charset="0"/>
              </a:rPr>
              <a:t>Thank you to the committee members for the opportunity to present </a:t>
            </a:r>
          </a:p>
          <a:p>
            <a:endParaRPr lang="en-GB" sz="2000" b="1" dirty="0">
              <a:solidFill>
                <a:schemeClr val="accent1"/>
              </a:solidFill>
              <a:latin typeface="Amasis MT Pro" panose="02040504050005020304" pitchFamily="18" charset="0"/>
            </a:endParaRPr>
          </a:p>
          <a:p>
            <a:pPr marL="342900" indent="-342900">
              <a:buFont typeface="Arial" panose="020B0604020202020204" pitchFamily="34" charset="0"/>
              <a:buChar char="•"/>
            </a:pPr>
            <a:r>
              <a:rPr lang="en-GB" sz="2000" b="1" dirty="0">
                <a:solidFill>
                  <a:schemeClr val="accent1"/>
                </a:solidFill>
                <a:latin typeface="Amasis MT Pro" panose="02040504050005020304" pitchFamily="18" charset="0"/>
              </a:rPr>
              <a:t>This work has been carried out within the framework of the </a:t>
            </a:r>
            <a:r>
              <a:rPr lang="en-GB" sz="2000" b="1" dirty="0" err="1">
                <a:solidFill>
                  <a:schemeClr val="accent1"/>
                </a:solidFill>
                <a:latin typeface="Amasis MT Pro" panose="02040504050005020304" pitchFamily="18" charset="0"/>
              </a:rPr>
              <a:t>EUROfusion</a:t>
            </a:r>
            <a:r>
              <a:rPr lang="en-GB" sz="2000" b="1" dirty="0">
                <a:solidFill>
                  <a:schemeClr val="accent1"/>
                </a:solidFill>
                <a:latin typeface="Amasis MT Pro" panose="02040504050005020304" pitchFamily="18" charset="0"/>
              </a:rPr>
              <a:t> Consortium, funded by the European Union via the Euratom Research and Training Programme (grant agreement no. 101052200 – </a:t>
            </a:r>
            <a:r>
              <a:rPr lang="en-GB" sz="2000" b="1" dirty="0" err="1">
                <a:solidFill>
                  <a:schemeClr val="accent1"/>
                </a:solidFill>
                <a:latin typeface="Amasis MT Pro" panose="02040504050005020304" pitchFamily="18" charset="0"/>
              </a:rPr>
              <a:t>EUROfusion</a:t>
            </a:r>
            <a:r>
              <a:rPr lang="en-GB" sz="2000" b="1" dirty="0">
                <a:solidFill>
                  <a:schemeClr val="accent1"/>
                </a:solidFill>
                <a:latin typeface="Amasis MT Pro" panose="02040504050005020304" pitchFamily="18" charset="0"/>
              </a:rPr>
              <a:t>) and was part funded by the EPSRC Energy Programme [grant number EP/W006839/1] and by the DOE [grant number DE-AC05-00OR22725]  </a:t>
            </a:r>
          </a:p>
          <a:p>
            <a:pPr marL="800100" lvl="1" indent="-342900">
              <a:buFont typeface="+mj-lt"/>
              <a:buAutoNum type="arabicPeriod"/>
            </a:pPr>
            <a:endParaRPr lang="en-GB" sz="2000" b="1" dirty="0">
              <a:solidFill>
                <a:schemeClr val="accent1"/>
              </a:solidFill>
              <a:latin typeface="Amasis MT Pro" panose="02040504050005020304" pitchFamily="18" charset="0"/>
            </a:endParaRPr>
          </a:p>
          <a:p>
            <a:pPr marL="342900" indent="-342900">
              <a:buFont typeface="+mj-lt"/>
              <a:buAutoNum type="arabicPeriod"/>
            </a:pPr>
            <a:endParaRPr lang="en-GB" sz="2000" b="1" dirty="0">
              <a:solidFill>
                <a:schemeClr val="accent1"/>
              </a:solidFill>
              <a:latin typeface="Amasis MT Pro" panose="02040504050005020304" pitchFamily="18" charset="0"/>
            </a:endParaRPr>
          </a:p>
        </p:txBody>
      </p:sp>
      <p:pic>
        <p:nvPicPr>
          <p:cNvPr id="1032" name="Picture 8" descr="Oak Ridge National Laboratory | Drupal.org">
            <a:extLst>
              <a:ext uri="{FF2B5EF4-FFF2-40B4-BE49-F238E27FC236}">
                <a16:creationId xmlns:a16="http://schemas.microsoft.com/office/drawing/2014/main" id="{FDF0AB96-BEAB-8264-7568-035660B8F6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2860" y="4572296"/>
            <a:ext cx="2903140" cy="146744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United Kingdom Atomic Energy Authority - Wikipedia">
            <a:extLst>
              <a:ext uri="{FF2B5EF4-FFF2-40B4-BE49-F238E27FC236}">
                <a16:creationId xmlns:a16="http://schemas.microsoft.com/office/drawing/2014/main" id="{49CFFF69-3AE2-31E6-AC3B-880CFD4F98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80" y="4435557"/>
            <a:ext cx="1374094" cy="1374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Contract between EC and EUROfusion is signed | FuseNet">
            <a:extLst>
              <a:ext uri="{FF2B5EF4-FFF2-40B4-BE49-F238E27FC236}">
                <a16:creationId xmlns:a16="http://schemas.microsoft.com/office/drawing/2014/main" id="{83E453D8-EFEA-3685-90B7-87B4BC105EC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3014" y="4709679"/>
            <a:ext cx="2304256" cy="59634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pieren 3">
            <a:extLst>
              <a:ext uri="{FF2B5EF4-FFF2-40B4-BE49-F238E27FC236}">
                <a16:creationId xmlns:a16="http://schemas.microsoft.com/office/drawing/2014/main" id="{08A99EEF-08FB-199A-1F97-B384A952C35C}"/>
              </a:ext>
            </a:extLst>
          </p:cNvPr>
          <p:cNvGrpSpPr/>
          <p:nvPr/>
        </p:nvGrpSpPr>
        <p:grpSpPr>
          <a:xfrm>
            <a:off x="7663014" y="5405029"/>
            <a:ext cx="4392488" cy="497895"/>
            <a:chOff x="5735960" y="5717361"/>
            <a:chExt cx="6120680" cy="713919"/>
          </a:xfrm>
        </p:grpSpPr>
        <p:pic>
          <p:nvPicPr>
            <p:cNvPr id="7" name="Grafik 24">
              <a:extLst>
                <a:ext uri="{FF2B5EF4-FFF2-40B4-BE49-F238E27FC236}">
                  <a16:creationId xmlns:a16="http://schemas.microsoft.com/office/drawing/2014/main" id="{0DEB339D-8BAE-A601-8DB0-C0A7DCB5511D}"/>
                </a:ext>
              </a:extLst>
            </p:cNvPr>
            <p:cNvPicPr preferRelativeResize="0">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8" name="Rechteck 2">
              <a:extLst>
                <a:ext uri="{FF2B5EF4-FFF2-40B4-BE49-F238E27FC236}">
                  <a16:creationId xmlns:a16="http://schemas.microsoft.com/office/drawing/2014/main" id="{063A984C-A93A-2990-20A3-692D927335FC}"/>
                </a:ext>
              </a:extLst>
            </p:cNvPr>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Tree>
    <p:extLst>
      <p:ext uri="{BB962C8B-B14F-4D97-AF65-F5344CB8AC3E}">
        <p14:creationId xmlns:p14="http://schemas.microsoft.com/office/powerpoint/2010/main" val="4252513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0E67E0-EB0D-4DEC-1E12-9C27BE27F709}"/>
              </a:ext>
            </a:extLst>
          </p:cNvPr>
          <p:cNvSpPr>
            <a:spLocks noGrp="1"/>
          </p:cNvSpPr>
          <p:nvPr>
            <p:ph type="title"/>
          </p:nvPr>
        </p:nvSpPr>
        <p:spPr/>
        <p:txBody>
          <a:bodyPr/>
          <a:lstStyle/>
          <a:p>
            <a:r>
              <a:rPr lang="en-GB" dirty="0"/>
              <a:t>Aim of talk</a:t>
            </a:r>
          </a:p>
        </p:txBody>
      </p:sp>
      <p:sp>
        <p:nvSpPr>
          <p:cNvPr id="4" name="Footer Placeholder 3">
            <a:extLst>
              <a:ext uri="{FF2B5EF4-FFF2-40B4-BE49-F238E27FC236}">
                <a16:creationId xmlns:a16="http://schemas.microsoft.com/office/drawing/2014/main" id="{49482DB7-4B12-BC38-AB6C-844AAB2EFEC1}"/>
              </a:ext>
            </a:extLst>
          </p:cNvPr>
          <p:cNvSpPr>
            <a:spLocks noGrp="1"/>
          </p:cNvSpPr>
          <p:nvPr>
            <p:ph type="ftr" sz="quarter" idx="10"/>
          </p:nvPr>
        </p:nvSpPr>
        <p:spPr/>
        <p:txBody>
          <a:bodyPr/>
          <a:lstStyle/>
          <a:p>
            <a:r>
              <a:rPr lang="en-US" dirty="0"/>
              <a:t>XPRs in MAST-U | S. Henderson | IAEA TM Div. Concepts | 29</a:t>
            </a:r>
            <a:r>
              <a:rPr lang="en-US" baseline="30000" dirty="0"/>
              <a:t>th</a:t>
            </a:r>
            <a:r>
              <a:rPr lang="en-US" dirty="0"/>
              <a:t> Oct. 2025</a:t>
            </a:r>
          </a:p>
        </p:txBody>
      </p:sp>
      <p:sp>
        <p:nvSpPr>
          <p:cNvPr id="5" name="Slide Number Placeholder 4">
            <a:extLst>
              <a:ext uri="{FF2B5EF4-FFF2-40B4-BE49-F238E27FC236}">
                <a16:creationId xmlns:a16="http://schemas.microsoft.com/office/drawing/2014/main" id="{81FCC7C6-4D3D-4D49-99CC-56AF46C2A3A6}"/>
              </a:ext>
            </a:extLst>
          </p:cNvPr>
          <p:cNvSpPr>
            <a:spLocks noGrp="1"/>
          </p:cNvSpPr>
          <p:nvPr>
            <p:ph type="sldNum" sz="quarter" idx="4"/>
          </p:nvPr>
        </p:nvSpPr>
        <p:spPr/>
        <p:txBody>
          <a:bodyPr/>
          <a:lstStyle/>
          <a:p>
            <a:fld id="{35482B25-261F-464E-BDD8-63296DE4D8A4}" type="slidenum">
              <a:rPr lang="en-US" smtClean="0"/>
              <a:pPr/>
              <a:t>3</a:t>
            </a:fld>
            <a:endParaRPr lang="en-US"/>
          </a:p>
        </p:txBody>
      </p:sp>
      <p:grpSp>
        <p:nvGrpSpPr>
          <p:cNvPr id="2" name="Group 1">
            <a:extLst>
              <a:ext uri="{FF2B5EF4-FFF2-40B4-BE49-F238E27FC236}">
                <a16:creationId xmlns:a16="http://schemas.microsoft.com/office/drawing/2014/main" id="{5080CED7-EB08-20FA-E631-237ED1C17585}"/>
              </a:ext>
            </a:extLst>
          </p:cNvPr>
          <p:cNvGrpSpPr/>
          <p:nvPr/>
        </p:nvGrpSpPr>
        <p:grpSpPr>
          <a:xfrm>
            <a:off x="5773221" y="0"/>
            <a:ext cx="6421149" cy="6858000"/>
            <a:chOff x="5773221" y="0"/>
            <a:chExt cx="6421149" cy="6858000"/>
          </a:xfrm>
        </p:grpSpPr>
        <p:sp>
          <p:nvSpPr>
            <p:cNvPr id="9" name="Rectangle 8">
              <a:extLst>
                <a:ext uri="{FF2B5EF4-FFF2-40B4-BE49-F238E27FC236}">
                  <a16:creationId xmlns:a16="http://schemas.microsoft.com/office/drawing/2014/main" id="{C74CE384-6966-04F0-C102-3A34B830F918}"/>
                </a:ext>
              </a:extLst>
            </p:cNvPr>
            <p:cNvSpPr/>
            <p:nvPr/>
          </p:nvSpPr>
          <p:spPr>
            <a:xfrm>
              <a:off x="7636459" y="0"/>
              <a:ext cx="566442" cy="6858000"/>
            </a:xfrm>
            <a:prstGeom prst="rect">
              <a:avLst/>
            </a:prstGeom>
            <a:solidFill>
              <a:schemeClr val="accent1">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0405B0EF-2C5B-E69C-7459-E8F35A0ADA32}"/>
                </a:ext>
              </a:extLst>
            </p:cNvPr>
            <p:cNvGrpSpPr/>
            <p:nvPr/>
          </p:nvGrpSpPr>
          <p:grpSpPr>
            <a:xfrm>
              <a:off x="5773221" y="0"/>
              <a:ext cx="6421149" cy="6858000"/>
              <a:chOff x="5773221" y="0"/>
              <a:chExt cx="6421149" cy="6858000"/>
            </a:xfrm>
          </p:grpSpPr>
          <p:sp>
            <p:nvSpPr>
              <p:cNvPr id="14" name="Right Triangle 13">
                <a:extLst>
                  <a:ext uri="{FF2B5EF4-FFF2-40B4-BE49-F238E27FC236}">
                    <a16:creationId xmlns:a16="http://schemas.microsoft.com/office/drawing/2014/main" id="{72441AF3-538A-9B16-FABA-2D4A92811DAB}"/>
                  </a:ext>
                </a:extLst>
              </p:cNvPr>
              <p:cNvSpPr/>
              <p:nvPr/>
            </p:nvSpPr>
            <p:spPr>
              <a:xfrm flipH="1">
                <a:off x="5773221" y="0"/>
                <a:ext cx="1863239" cy="6858000"/>
              </a:xfrm>
              <a:prstGeom prst="rtTriangle">
                <a:avLst/>
              </a:prstGeom>
              <a:solidFill>
                <a:schemeClr val="accent1">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Single Corner Snipped 20">
                <a:extLst>
                  <a:ext uri="{FF2B5EF4-FFF2-40B4-BE49-F238E27FC236}">
                    <a16:creationId xmlns:a16="http://schemas.microsoft.com/office/drawing/2014/main" id="{E92A352E-4887-4797-9C3E-30ED64F42236}"/>
                  </a:ext>
                </a:extLst>
              </p:cNvPr>
              <p:cNvSpPr/>
              <p:nvPr/>
            </p:nvSpPr>
            <p:spPr>
              <a:xfrm>
                <a:off x="8202902" y="0"/>
                <a:ext cx="3991468" cy="6858000"/>
              </a:xfrm>
              <a:prstGeom prst="snip1Rect">
                <a:avLst>
                  <a:gd name="adj" fmla="val 49510"/>
                </a:avLst>
              </a:prstGeom>
              <a:solidFill>
                <a:schemeClr val="accent1">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45" name="TextBox 44">
            <a:extLst>
              <a:ext uri="{FF2B5EF4-FFF2-40B4-BE49-F238E27FC236}">
                <a16:creationId xmlns:a16="http://schemas.microsoft.com/office/drawing/2014/main" id="{C1633579-E948-EDE3-8688-4EEDBCC7B00A}"/>
              </a:ext>
            </a:extLst>
          </p:cNvPr>
          <p:cNvSpPr txBox="1"/>
          <p:nvPr/>
        </p:nvSpPr>
        <p:spPr>
          <a:xfrm>
            <a:off x="61608" y="1250095"/>
            <a:ext cx="5711613" cy="4401205"/>
          </a:xfrm>
          <a:prstGeom prst="rect">
            <a:avLst/>
          </a:prstGeom>
          <a:noFill/>
        </p:spPr>
        <p:txBody>
          <a:bodyPr wrap="square" rtlCol="0">
            <a:spAutoFit/>
          </a:bodyPr>
          <a:lstStyle/>
          <a:p>
            <a:pPr marL="342900" indent="-342900">
              <a:buFont typeface="+mj-lt"/>
              <a:buAutoNum type="arabicPeriod"/>
            </a:pPr>
            <a:r>
              <a:rPr lang="en-GB" sz="2000" b="1" dirty="0">
                <a:solidFill>
                  <a:srgbClr val="BD3163"/>
                </a:solidFill>
                <a:latin typeface="Amasis MT Pro" panose="02040504050005020304" pitchFamily="18" charset="0"/>
              </a:rPr>
              <a:t>Validate existing X-point Radiator (XPR) access models to build confidence in their use for future machines</a:t>
            </a:r>
          </a:p>
          <a:p>
            <a:pPr marL="800100" lvl="1" indent="-342900">
              <a:buFont typeface="+mj-lt"/>
              <a:buAutoNum type="arabicPeriod"/>
            </a:pPr>
            <a:endParaRPr lang="en-GB" sz="2000" b="1" dirty="0">
              <a:solidFill>
                <a:srgbClr val="258825"/>
              </a:solidFill>
              <a:latin typeface="Amasis MT Pro" panose="02040504050005020304" pitchFamily="18" charset="0"/>
            </a:endParaRPr>
          </a:p>
          <a:p>
            <a:pPr marL="800100" lvl="1" indent="-342900">
              <a:buFont typeface="+mj-lt"/>
              <a:buAutoNum type="arabicPeriod"/>
            </a:pPr>
            <a:endParaRPr lang="en-GB" sz="2000" b="1" dirty="0">
              <a:solidFill>
                <a:srgbClr val="258825"/>
              </a:solidFill>
              <a:latin typeface="Amasis MT Pro" panose="02040504050005020304" pitchFamily="18" charset="0"/>
            </a:endParaRPr>
          </a:p>
          <a:p>
            <a:endParaRPr lang="en-GB" sz="2000" b="1" dirty="0">
              <a:solidFill>
                <a:srgbClr val="258825"/>
              </a:solidFill>
              <a:latin typeface="Amasis MT Pro" panose="02040504050005020304" pitchFamily="18" charset="0"/>
            </a:endParaRPr>
          </a:p>
          <a:p>
            <a:pPr marL="457200" indent="-457200">
              <a:buFont typeface="+mj-lt"/>
              <a:buAutoNum type="arabicPeriod" startAt="2"/>
            </a:pPr>
            <a:r>
              <a:rPr lang="en-GB" sz="2000" b="1" dirty="0">
                <a:solidFill>
                  <a:srgbClr val="258825"/>
                </a:solidFill>
                <a:latin typeface="Amasis MT Pro" panose="02040504050005020304" pitchFamily="18" charset="0"/>
              </a:rPr>
              <a:t>Assess whether the XPR regime can be achieved on spherical tokamaks, in double-null or single-null</a:t>
            </a:r>
          </a:p>
          <a:p>
            <a:pPr marL="342900" indent="-342900">
              <a:buFont typeface="+mj-lt"/>
              <a:buAutoNum type="arabicPeriod" startAt="2"/>
            </a:pPr>
            <a:endParaRPr lang="en-GB" sz="2000" b="1" dirty="0">
              <a:solidFill>
                <a:schemeClr val="accent5"/>
              </a:solidFill>
              <a:latin typeface="Amasis MT Pro" panose="02040504050005020304" pitchFamily="18" charset="0"/>
            </a:endParaRPr>
          </a:p>
          <a:p>
            <a:pPr marL="342900" indent="-342900">
              <a:buFont typeface="+mj-lt"/>
              <a:buAutoNum type="arabicPeriod" startAt="2"/>
            </a:pPr>
            <a:endParaRPr lang="en-GB" sz="2000" b="1" dirty="0">
              <a:solidFill>
                <a:srgbClr val="BD3163"/>
              </a:solidFill>
              <a:latin typeface="Amasis MT Pro" panose="02040504050005020304" pitchFamily="18" charset="0"/>
            </a:endParaRPr>
          </a:p>
          <a:p>
            <a:pPr marL="342900" indent="-342900">
              <a:buFont typeface="+mj-lt"/>
              <a:buAutoNum type="arabicPeriod" startAt="2"/>
            </a:pPr>
            <a:endParaRPr lang="en-GB" sz="2000" b="1" dirty="0">
              <a:solidFill>
                <a:schemeClr val="accent4">
                  <a:lumMod val="75000"/>
                </a:schemeClr>
              </a:solidFill>
              <a:latin typeface="Amasis MT Pro" panose="02040504050005020304" pitchFamily="18" charset="0"/>
            </a:endParaRPr>
          </a:p>
          <a:p>
            <a:pPr marL="342900" indent="-342900">
              <a:buFont typeface="+mj-lt"/>
              <a:buAutoNum type="arabicPeriod" startAt="2"/>
            </a:pPr>
            <a:r>
              <a:rPr lang="en-GB" sz="2000" b="1" dirty="0">
                <a:solidFill>
                  <a:schemeClr val="accent4">
                    <a:lumMod val="75000"/>
                  </a:schemeClr>
                </a:solidFill>
                <a:latin typeface="Amasis MT Pro" panose="02040504050005020304" pitchFamily="18" charset="0"/>
              </a:rPr>
              <a:t>Improve our understanding of the physics governing XPR access and stability</a:t>
            </a:r>
          </a:p>
        </p:txBody>
      </p:sp>
      <p:sp>
        <p:nvSpPr>
          <p:cNvPr id="47" name="TextBox 46">
            <a:extLst>
              <a:ext uri="{FF2B5EF4-FFF2-40B4-BE49-F238E27FC236}">
                <a16:creationId xmlns:a16="http://schemas.microsoft.com/office/drawing/2014/main" id="{68FD1921-7807-6353-A44B-637BA0030715}"/>
              </a:ext>
            </a:extLst>
          </p:cNvPr>
          <p:cNvSpPr txBox="1"/>
          <p:nvPr/>
        </p:nvSpPr>
        <p:spPr>
          <a:xfrm>
            <a:off x="7361248" y="1881320"/>
            <a:ext cx="4830752" cy="4401205"/>
          </a:xfrm>
          <a:prstGeom prst="rect">
            <a:avLst/>
          </a:prstGeom>
          <a:noFill/>
        </p:spPr>
        <p:txBody>
          <a:bodyPr wrap="square">
            <a:spAutoFit/>
          </a:bodyPr>
          <a:lstStyle/>
          <a:p>
            <a:r>
              <a:rPr lang="en-GB" b="1" dirty="0">
                <a:solidFill>
                  <a:schemeClr val="accent1"/>
                </a:solidFill>
                <a:latin typeface="Amasis MT Pro" panose="02040504050005020304" pitchFamily="18" charset="0"/>
              </a:rPr>
              <a:t>Definition of the XPR regime </a:t>
            </a:r>
          </a:p>
          <a:p>
            <a:r>
              <a:rPr lang="en-GB" sz="1600" b="1" i="1" dirty="0">
                <a:solidFill>
                  <a:schemeClr val="accent1"/>
                </a:solidFill>
                <a:latin typeface="Amasis MT Pro" panose="02040504050005020304" pitchFamily="18" charset="0"/>
              </a:rPr>
              <a:t>following Bernert et al. NME 43 (2025) 101916</a:t>
            </a:r>
          </a:p>
          <a:p>
            <a:endParaRPr lang="en-GB" sz="1600" dirty="0">
              <a:solidFill>
                <a:schemeClr val="accent1"/>
              </a:solidFill>
              <a:latin typeface="Amasis MT Pro" panose="02040504050005020304" pitchFamily="18" charset="0"/>
            </a:endParaRPr>
          </a:p>
          <a:p>
            <a:pPr marL="285750" indent="-285750">
              <a:buFont typeface="Arial" panose="020B0604020202020204" pitchFamily="34" charset="0"/>
              <a:buChar char="•"/>
            </a:pPr>
            <a:r>
              <a:rPr lang="en-GB" sz="1600" dirty="0">
                <a:solidFill>
                  <a:schemeClr val="accent1"/>
                </a:solidFill>
                <a:latin typeface="Amasis MT Pro" panose="02040504050005020304" pitchFamily="18" charset="0"/>
              </a:rPr>
              <a:t>Radiation is strongly localised near the X-point, fully within the confined plasma</a:t>
            </a:r>
          </a:p>
          <a:p>
            <a:pPr marL="285750" indent="-285750">
              <a:buFont typeface="Arial" panose="020B0604020202020204" pitchFamily="34" charset="0"/>
              <a:buChar char="•"/>
            </a:pPr>
            <a:endParaRPr lang="en-GB" sz="1600" dirty="0">
              <a:solidFill>
                <a:schemeClr val="accent1"/>
              </a:solidFill>
              <a:latin typeface="Amasis MT Pro" panose="02040504050005020304" pitchFamily="18" charset="0"/>
            </a:endParaRPr>
          </a:p>
          <a:p>
            <a:pPr marL="285750" indent="-285750">
              <a:buFont typeface="Arial" panose="020B0604020202020204" pitchFamily="34" charset="0"/>
              <a:buChar char="•"/>
            </a:pPr>
            <a:r>
              <a:rPr lang="en-GB" sz="1600" dirty="0">
                <a:solidFill>
                  <a:schemeClr val="accent1"/>
                </a:solidFill>
                <a:latin typeface="Amasis MT Pro" panose="02040504050005020304" pitchFamily="18" charset="0"/>
              </a:rPr>
              <a:t>Actuators can control the vertical position of the radiation region above the X-PT</a:t>
            </a:r>
          </a:p>
          <a:p>
            <a:pPr marL="285750" indent="-285750">
              <a:buFont typeface="Arial" panose="020B0604020202020204" pitchFamily="34" charset="0"/>
              <a:buChar char="•"/>
            </a:pPr>
            <a:endParaRPr lang="en-GB" sz="1600" dirty="0">
              <a:solidFill>
                <a:schemeClr val="accent1"/>
              </a:solidFill>
              <a:latin typeface="Amasis MT Pro" panose="02040504050005020304" pitchFamily="18" charset="0"/>
            </a:endParaRPr>
          </a:p>
          <a:p>
            <a:pPr marL="285750" indent="-285750">
              <a:buFont typeface="Arial" panose="020B0604020202020204" pitchFamily="34" charset="0"/>
              <a:buChar char="•"/>
            </a:pPr>
            <a:r>
              <a:rPr lang="en-GB" sz="1600" dirty="0">
                <a:solidFill>
                  <a:schemeClr val="accent1"/>
                </a:solidFill>
                <a:latin typeface="Amasis MT Pro" panose="02040504050005020304" pitchFamily="18" charset="0"/>
              </a:rPr>
              <a:t>Typically associated with complete divertor detachment and induced by impurity seeding</a:t>
            </a:r>
          </a:p>
          <a:p>
            <a:pPr marL="285750" indent="-285750">
              <a:buFont typeface="Arial" panose="020B0604020202020204" pitchFamily="34" charset="0"/>
              <a:buChar char="•"/>
            </a:pPr>
            <a:endParaRPr lang="en-GB" sz="1600" dirty="0">
              <a:solidFill>
                <a:schemeClr val="accent1"/>
              </a:solidFill>
              <a:latin typeface="Amasis MT Pro" panose="02040504050005020304" pitchFamily="18" charset="0"/>
            </a:endParaRPr>
          </a:p>
          <a:p>
            <a:pPr marL="285750" indent="-285750">
              <a:buFont typeface="Arial" panose="020B0604020202020204" pitchFamily="34" charset="0"/>
              <a:buChar char="•"/>
            </a:pPr>
            <a:r>
              <a:rPr lang="en-GB" sz="1600" dirty="0">
                <a:solidFill>
                  <a:schemeClr val="accent1"/>
                </a:solidFill>
                <a:latin typeface="Amasis MT Pro" panose="02040504050005020304" pitchFamily="18" charset="0"/>
              </a:rPr>
              <a:t>ELM suppression</a:t>
            </a:r>
          </a:p>
          <a:p>
            <a:pPr marL="285750" indent="-285750">
              <a:buFont typeface="Arial" panose="020B0604020202020204" pitchFamily="34" charset="0"/>
              <a:buChar char="•"/>
            </a:pPr>
            <a:endParaRPr lang="en-GB" sz="1800" dirty="0">
              <a:solidFill>
                <a:schemeClr val="accent5"/>
              </a:solidFill>
              <a:latin typeface="Amasis MT Pro" panose="02040504050005020304" pitchFamily="18" charset="0"/>
            </a:endParaRPr>
          </a:p>
          <a:p>
            <a:r>
              <a:rPr lang="en-GB" b="1" dirty="0">
                <a:solidFill>
                  <a:schemeClr val="accent1"/>
                </a:solidFill>
                <a:latin typeface="Amasis MT Pro" panose="02040504050005020304" pitchFamily="18" charset="0"/>
              </a:rPr>
              <a:t>Consequences of an XPR</a:t>
            </a:r>
          </a:p>
          <a:p>
            <a:endParaRPr lang="en-GB" sz="1800" dirty="0">
              <a:solidFill>
                <a:schemeClr val="accent1"/>
              </a:solidFill>
              <a:latin typeface="Amasis MT Pro" panose="02040504050005020304" pitchFamily="18" charset="0"/>
            </a:endParaRPr>
          </a:p>
          <a:p>
            <a:pPr marL="285750" indent="-285750">
              <a:buFont typeface="Arial" panose="020B0604020202020204" pitchFamily="34" charset="0"/>
              <a:buChar char="•"/>
            </a:pPr>
            <a:r>
              <a:rPr lang="en-GB" sz="1600" dirty="0">
                <a:solidFill>
                  <a:schemeClr val="accent1"/>
                </a:solidFill>
                <a:latin typeface="Amasis MT Pro" panose="02040504050005020304" pitchFamily="18" charset="0"/>
              </a:rPr>
              <a:t>Moderate confinement drop (~0.1-0.2 H</a:t>
            </a:r>
            <a:r>
              <a:rPr lang="en-GB" sz="1600" baseline="-25000" dirty="0">
                <a:solidFill>
                  <a:schemeClr val="accent1"/>
                </a:solidFill>
                <a:latin typeface="Amasis MT Pro" panose="02040504050005020304" pitchFamily="18" charset="0"/>
              </a:rPr>
              <a:t>98</a:t>
            </a:r>
            <a:r>
              <a:rPr lang="en-GB" sz="1600" dirty="0">
                <a:solidFill>
                  <a:schemeClr val="accent1"/>
                </a:solidFill>
                <a:latin typeface="Amasis MT Pro" panose="02040504050005020304" pitchFamily="18" charset="0"/>
              </a:rPr>
              <a:t>)</a:t>
            </a:r>
          </a:p>
        </p:txBody>
      </p:sp>
    </p:spTree>
    <p:extLst>
      <p:ext uri="{BB962C8B-B14F-4D97-AF65-F5344CB8AC3E}">
        <p14:creationId xmlns:p14="http://schemas.microsoft.com/office/powerpoint/2010/main" val="964239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DB271-3C67-52E8-140A-1EE6E9E403D7}"/>
            </a:ext>
          </a:extLst>
        </p:cNvPr>
        <p:cNvGrpSpPr/>
        <p:nvPr/>
      </p:nvGrpSpPr>
      <p:grpSpPr>
        <a:xfrm>
          <a:off x="0" y="0"/>
          <a:ext cx="0" cy="0"/>
          <a:chOff x="0" y="0"/>
          <a:chExt cx="0" cy="0"/>
        </a:xfrm>
      </p:grpSpPr>
      <p:sp>
        <p:nvSpPr>
          <p:cNvPr id="25" name="TextBox 24">
            <a:extLst>
              <a:ext uri="{FF2B5EF4-FFF2-40B4-BE49-F238E27FC236}">
                <a16:creationId xmlns:a16="http://schemas.microsoft.com/office/drawing/2014/main" id="{F86CA7DD-DDFD-D843-006A-AFF6FB8C477F}"/>
              </a:ext>
            </a:extLst>
          </p:cNvPr>
          <p:cNvSpPr txBox="1"/>
          <p:nvPr/>
        </p:nvSpPr>
        <p:spPr>
          <a:xfrm>
            <a:off x="101600" y="1065902"/>
            <a:ext cx="6357818" cy="5498941"/>
          </a:xfrm>
          <a:prstGeom prst="rect">
            <a:avLst/>
          </a:prstGeom>
          <a:noFill/>
        </p:spPr>
        <p:txBody>
          <a:bodyPr wrap="square" rtlCol="0">
            <a:spAutoFit/>
          </a:bodyPr>
          <a:lstStyle/>
          <a:p>
            <a:r>
              <a:rPr lang="en-GB" b="1" dirty="0">
                <a:solidFill>
                  <a:srgbClr val="258825"/>
                </a:solidFill>
                <a:latin typeface="Amasis MT Pro" panose="02040504050005020304" pitchFamily="18" charset="0"/>
              </a:rPr>
              <a:t>Typically, XPRs are accessed by achieving pronounced detachment of the inner and outer divertors</a:t>
            </a:r>
          </a:p>
          <a:p>
            <a:endParaRPr lang="en-GB" sz="1600" dirty="0">
              <a:latin typeface="Amasis MT Pro" panose="02040504050005020304" pitchFamily="18" charset="0"/>
            </a:endParaRPr>
          </a:p>
          <a:p>
            <a:endParaRPr lang="en-GB" sz="1600" dirty="0">
              <a:latin typeface="Amasis MT Pro" panose="02040504050005020304" pitchFamily="18" charset="0"/>
            </a:endParaRPr>
          </a:p>
          <a:p>
            <a:pPr marL="285750" indent="-285750">
              <a:buFont typeface="Arial" panose="020B0604020202020204" pitchFamily="34" charset="0"/>
              <a:buChar char="•"/>
            </a:pPr>
            <a:r>
              <a:rPr lang="en-GB" sz="1600" dirty="0">
                <a:latin typeface="Amasis MT Pro" panose="02040504050005020304" pitchFamily="18" charset="0"/>
              </a:rPr>
              <a:t>If XPR access is purely down to detachment state, then the detachment qualifier can be used to guide access requirements</a:t>
            </a:r>
          </a:p>
          <a:p>
            <a:pPr marL="285750" indent="-285750">
              <a:buFont typeface="Arial" panose="020B0604020202020204" pitchFamily="34" charset="0"/>
              <a:buChar char="•"/>
            </a:pPr>
            <a:endParaRPr lang="en-GB" sz="1600" b="1" baseline="30000" dirty="0">
              <a:latin typeface="Amasis MT Pro" panose="02040504050005020304" pitchFamily="18" charset="0"/>
            </a:endParaRPr>
          </a:p>
          <a:p>
            <a:pPr marL="285750" indent="-285750">
              <a:buFont typeface="Arial" panose="020B0604020202020204" pitchFamily="34" charset="0"/>
              <a:buChar char="•"/>
            </a:pPr>
            <a:endParaRPr lang="en-GB" sz="1600" b="1" baseline="30000" dirty="0">
              <a:latin typeface="Amasis MT Pro" panose="02040504050005020304" pitchFamily="18" charset="0"/>
            </a:endParaRPr>
          </a:p>
          <a:p>
            <a:pPr marL="285750" indent="-285750">
              <a:buFont typeface="Arial" panose="020B0604020202020204" pitchFamily="34" charset="0"/>
              <a:buChar char="•"/>
            </a:pPr>
            <a:endParaRPr lang="en-GB" sz="1600" b="1" baseline="30000" dirty="0">
              <a:latin typeface="Amasis MT Pro" panose="02040504050005020304" pitchFamily="18" charset="0"/>
            </a:endParaRPr>
          </a:p>
          <a:p>
            <a:pPr marL="285750" indent="-285750">
              <a:buFont typeface="Arial" panose="020B0604020202020204" pitchFamily="34" charset="0"/>
              <a:buChar char="•"/>
            </a:pPr>
            <a:endParaRPr lang="en-GB" sz="1600" b="1" baseline="30000" dirty="0">
              <a:latin typeface="Amasis MT Pro" panose="02040504050005020304" pitchFamily="18" charset="0"/>
            </a:endParaRPr>
          </a:p>
          <a:p>
            <a:pPr marL="285750" indent="-285750">
              <a:buFont typeface="Arial" panose="020B0604020202020204" pitchFamily="34" charset="0"/>
              <a:buChar char="•"/>
            </a:pPr>
            <a:endParaRPr lang="en-GB" sz="1600" b="1" baseline="30000" dirty="0">
              <a:latin typeface="Amasis MT Pro" panose="02040504050005020304" pitchFamily="18" charset="0"/>
            </a:endParaRPr>
          </a:p>
          <a:p>
            <a:pPr marL="285750" indent="-285750">
              <a:buFont typeface="Arial" panose="020B0604020202020204" pitchFamily="34" charset="0"/>
              <a:buChar char="•"/>
            </a:pPr>
            <a:endParaRPr lang="en-GB" sz="1600" b="1" baseline="30000" dirty="0">
              <a:latin typeface="Amasis MT Pro" panose="02040504050005020304" pitchFamily="18" charset="0"/>
            </a:endParaRPr>
          </a:p>
          <a:p>
            <a:pPr marL="285750" indent="-285750">
              <a:buFont typeface="Arial" panose="020B0604020202020204" pitchFamily="34" charset="0"/>
              <a:buChar char="•"/>
            </a:pPr>
            <a:endParaRPr lang="en-GB" sz="1600" b="1" baseline="30000" dirty="0">
              <a:latin typeface="Amasis MT Pro" panose="02040504050005020304" pitchFamily="18" charset="0"/>
            </a:endParaRPr>
          </a:p>
          <a:p>
            <a:pPr marL="285750" indent="-285750">
              <a:buFont typeface="Arial" panose="020B0604020202020204" pitchFamily="34" charset="0"/>
              <a:buChar char="•"/>
            </a:pPr>
            <a:endParaRPr lang="en-GB" sz="1600" b="1" baseline="30000" dirty="0">
              <a:latin typeface="Amasis MT Pro" panose="02040504050005020304" pitchFamily="18" charset="0"/>
            </a:endParaRPr>
          </a:p>
          <a:p>
            <a:pPr marL="285750" indent="-285750">
              <a:buFont typeface="Arial" panose="020B0604020202020204" pitchFamily="34" charset="0"/>
              <a:buChar char="•"/>
            </a:pPr>
            <a:endParaRPr lang="en-GB" sz="1600" b="1" baseline="30000" dirty="0">
              <a:latin typeface="Amasis MT Pro" panose="02040504050005020304" pitchFamily="18" charset="0"/>
            </a:endParaRPr>
          </a:p>
          <a:p>
            <a:pPr marL="285750" indent="-285750">
              <a:buFont typeface="Arial" panose="020B0604020202020204" pitchFamily="34" charset="0"/>
              <a:buChar char="•"/>
            </a:pPr>
            <a:endParaRPr lang="en-GB" sz="1600" b="1" baseline="30000" dirty="0">
              <a:latin typeface="Amasis MT Pro" panose="02040504050005020304" pitchFamily="18" charset="0"/>
            </a:endParaRPr>
          </a:p>
          <a:p>
            <a:pPr marL="285750" indent="-285750">
              <a:buFont typeface="Arial" panose="020B0604020202020204" pitchFamily="34" charset="0"/>
              <a:buChar char="•"/>
            </a:pPr>
            <a:endParaRPr lang="en-GB" sz="1600" b="1" baseline="30000" dirty="0">
              <a:latin typeface="Amasis MT Pro" panose="02040504050005020304" pitchFamily="18" charset="0"/>
            </a:endParaRPr>
          </a:p>
          <a:p>
            <a:pPr marL="285750" indent="-285750">
              <a:buFont typeface="Arial" panose="020B0604020202020204" pitchFamily="34" charset="0"/>
              <a:buChar char="•"/>
            </a:pPr>
            <a:endParaRPr lang="en-GB" sz="1600" b="1" baseline="30000" dirty="0">
              <a:latin typeface="Amasis MT Pro" panose="02040504050005020304" pitchFamily="18" charset="0"/>
            </a:endParaRPr>
          </a:p>
          <a:p>
            <a:pPr marL="285750" indent="-285750">
              <a:buFont typeface="Arial" panose="020B0604020202020204" pitchFamily="34" charset="0"/>
              <a:buChar char="•"/>
            </a:pPr>
            <a:endParaRPr lang="en-GB" sz="1600" b="1" baseline="30000" dirty="0">
              <a:latin typeface="Amasis MT Pro" panose="02040504050005020304" pitchFamily="18" charset="0"/>
            </a:endParaRPr>
          </a:p>
          <a:p>
            <a:pPr marL="285750" indent="-285750">
              <a:buFont typeface="Arial" panose="020B0604020202020204" pitchFamily="34" charset="0"/>
              <a:buChar char="•"/>
            </a:pPr>
            <a:endParaRPr lang="en-GB" sz="1600" b="1" baseline="30000" dirty="0">
              <a:latin typeface="Amasis MT Pro" panose="02040504050005020304" pitchFamily="18" charset="0"/>
            </a:endParaRPr>
          </a:p>
          <a:p>
            <a:pPr marL="285750" indent="-285750">
              <a:buFont typeface="Arial" panose="020B0604020202020204" pitchFamily="34" charset="0"/>
              <a:buChar char="•"/>
            </a:pPr>
            <a:r>
              <a:rPr lang="en-GB" sz="1600" dirty="0">
                <a:latin typeface="Amasis MT Pro" panose="02040504050005020304" pitchFamily="18" charset="0"/>
              </a:rPr>
              <a:t>Stroth model [3] indicates that the neutral density at the X-point is the key parameter for access to an XPR regime</a:t>
            </a:r>
          </a:p>
          <a:p>
            <a:endParaRPr lang="en-GB" sz="1600" dirty="0">
              <a:latin typeface="Amasis MT Pro" panose="02040504050005020304" pitchFamily="18" charset="0"/>
            </a:endParaRPr>
          </a:p>
          <a:p>
            <a:r>
              <a:rPr lang="en-GB" b="1" dirty="0">
                <a:solidFill>
                  <a:schemeClr val="accent4"/>
                </a:solidFill>
                <a:latin typeface="Amasis MT Pro" panose="02040504050005020304" pitchFamily="18" charset="0"/>
              </a:rPr>
              <a:t>The two models are consistent, assuming that detachment increases neutral densities at the X-PT</a:t>
            </a:r>
          </a:p>
          <a:p>
            <a:endParaRPr lang="en-GB" sz="1600" b="1" baseline="30000" dirty="0">
              <a:latin typeface="Amasis MT Pro" panose="02040504050005020304" pitchFamily="18" charset="0"/>
            </a:endParaRPr>
          </a:p>
        </p:txBody>
      </p:sp>
      <p:sp>
        <p:nvSpPr>
          <p:cNvPr id="3" name="Title 2">
            <a:extLst>
              <a:ext uri="{FF2B5EF4-FFF2-40B4-BE49-F238E27FC236}">
                <a16:creationId xmlns:a16="http://schemas.microsoft.com/office/drawing/2014/main" id="{70C64659-2712-12A3-5359-C61B040BD9B2}"/>
              </a:ext>
            </a:extLst>
          </p:cNvPr>
          <p:cNvSpPr>
            <a:spLocks noGrp="1"/>
          </p:cNvSpPr>
          <p:nvPr>
            <p:ph type="title"/>
          </p:nvPr>
        </p:nvSpPr>
        <p:spPr/>
        <p:txBody>
          <a:bodyPr/>
          <a:lstStyle/>
          <a:p>
            <a:r>
              <a:rPr lang="en-GB" dirty="0"/>
              <a:t>Simple models for XPRs</a:t>
            </a:r>
          </a:p>
        </p:txBody>
      </p:sp>
      <p:sp>
        <p:nvSpPr>
          <p:cNvPr id="4" name="Footer Placeholder 3">
            <a:extLst>
              <a:ext uri="{FF2B5EF4-FFF2-40B4-BE49-F238E27FC236}">
                <a16:creationId xmlns:a16="http://schemas.microsoft.com/office/drawing/2014/main" id="{DDE59234-6775-DAB9-685F-80F02598BAB7}"/>
              </a:ext>
            </a:extLst>
          </p:cNvPr>
          <p:cNvSpPr>
            <a:spLocks noGrp="1"/>
          </p:cNvSpPr>
          <p:nvPr>
            <p:ph type="ftr" sz="quarter" idx="10"/>
          </p:nvPr>
        </p:nvSpPr>
        <p:spPr/>
        <p:txBody>
          <a:bodyPr/>
          <a:lstStyle/>
          <a:p>
            <a:r>
              <a:rPr lang="en-US" dirty="0"/>
              <a:t>XPRs in MAST-U | S. Henderson | IAEA TM Div. Concepts | 29</a:t>
            </a:r>
            <a:r>
              <a:rPr lang="en-US" baseline="30000" dirty="0"/>
              <a:t>th</a:t>
            </a:r>
            <a:r>
              <a:rPr lang="en-US" dirty="0"/>
              <a:t> Oct. 2025</a:t>
            </a:r>
          </a:p>
        </p:txBody>
      </p:sp>
      <p:sp>
        <p:nvSpPr>
          <p:cNvPr id="5" name="Slide Number Placeholder 4">
            <a:extLst>
              <a:ext uri="{FF2B5EF4-FFF2-40B4-BE49-F238E27FC236}">
                <a16:creationId xmlns:a16="http://schemas.microsoft.com/office/drawing/2014/main" id="{C0D05069-D987-1CA6-E6CC-67DD91BDC84E}"/>
              </a:ext>
            </a:extLst>
          </p:cNvPr>
          <p:cNvSpPr>
            <a:spLocks noGrp="1"/>
          </p:cNvSpPr>
          <p:nvPr>
            <p:ph type="sldNum" sz="quarter" idx="4"/>
          </p:nvPr>
        </p:nvSpPr>
        <p:spPr/>
        <p:txBody>
          <a:bodyPr/>
          <a:lstStyle/>
          <a:p>
            <a:fld id="{35482B25-261F-464E-BDD8-63296DE4D8A4}" type="slidenum">
              <a:rPr lang="en-US" smtClean="0"/>
              <a:pPr/>
              <a:t>4</a:t>
            </a:fld>
            <a:endParaRPr lang="en-US"/>
          </a:p>
        </p:txBody>
      </p:sp>
      <p:grpSp>
        <p:nvGrpSpPr>
          <p:cNvPr id="2" name="Group 1">
            <a:extLst>
              <a:ext uri="{FF2B5EF4-FFF2-40B4-BE49-F238E27FC236}">
                <a16:creationId xmlns:a16="http://schemas.microsoft.com/office/drawing/2014/main" id="{7684F444-D51A-2359-8994-D5A7DEDE48D9}"/>
              </a:ext>
            </a:extLst>
          </p:cNvPr>
          <p:cNvGrpSpPr/>
          <p:nvPr/>
        </p:nvGrpSpPr>
        <p:grpSpPr>
          <a:xfrm>
            <a:off x="5773221" y="0"/>
            <a:ext cx="6421149" cy="6858000"/>
            <a:chOff x="5773221" y="0"/>
            <a:chExt cx="6421149" cy="6858000"/>
          </a:xfrm>
        </p:grpSpPr>
        <p:sp>
          <p:nvSpPr>
            <p:cNvPr id="9" name="Rectangle 8">
              <a:extLst>
                <a:ext uri="{FF2B5EF4-FFF2-40B4-BE49-F238E27FC236}">
                  <a16:creationId xmlns:a16="http://schemas.microsoft.com/office/drawing/2014/main" id="{6ABAA606-A639-8FC4-5E53-0018C70D8307}"/>
                </a:ext>
              </a:extLst>
            </p:cNvPr>
            <p:cNvSpPr/>
            <p:nvPr/>
          </p:nvSpPr>
          <p:spPr>
            <a:xfrm>
              <a:off x="7636459" y="0"/>
              <a:ext cx="566442" cy="6858000"/>
            </a:xfrm>
            <a:prstGeom prst="rect">
              <a:avLst/>
            </a:prstGeom>
            <a:solidFill>
              <a:schemeClr val="accent1">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2B24A518-7699-6D63-8DCD-E73EC63AA816}"/>
                </a:ext>
              </a:extLst>
            </p:cNvPr>
            <p:cNvGrpSpPr/>
            <p:nvPr/>
          </p:nvGrpSpPr>
          <p:grpSpPr>
            <a:xfrm>
              <a:off x="5773221" y="0"/>
              <a:ext cx="6421149" cy="6858000"/>
              <a:chOff x="5773221" y="0"/>
              <a:chExt cx="6421149" cy="6858000"/>
            </a:xfrm>
          </p:grpSpPr>
          <p:sp>
            <p:nvSpPr>
              <p:cNvPr id="14" name="Right Triangle 13">
                <a:extLst>
                  <a:ext uri="{FF2B5EF4-FFF2-40B4-BE49-F238E27FC236}">
                    <a16:creationId xmlns:a16="http://schemas.microsoft.com/office/drawing/2014/main" id="{AC318426-124A-C98D-D5F3-047DC0D2C762}"/>
                  </a:ext>
                </a:extLst>
              </p:cNvPr>
              <p:cNvSpPr/>
              <p:nvPr/>
            </p:nvSpPr>
            <p:spPr>
              <a:xfrm flipH="1">
                <a:off x="5773221" y="0"/>
                <a:ext cx="1863239" cy="6858000"/>
              </a:xfrm>
              <a:prstGeom prst="rtTriangle">
                <a:avLst/>
              </a:prstGeom>
              <a:solidFill>
                <a:schemeClr val="accent1">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Single Corner Snipped 20">
                <a:extLst>
                  <a:ext uri="{FF2B5EF4-FFF2-40B4-BE49-F238E27FC236}">
                    <a16:creationId xmlns:a16="http://schemas.microsoft.com/office/drawing/2014/main" id="{2FE34DDA-5845-9A1E-C18C-67EA58453614}"/>
                  </a:ext>
                </a:extLst>
              </p:cNvPr>
              <p:cNvSpPr/>
              <p:nvPr/>
            </p:nvSpPr>
            <p:spPr>
              <a:xfrm>
                <a:off x="8202902" y="0"/>
                <a:ext cx="3991468" cy="6858000"/>
              </a:xfrm>
              <a:prstGeom prst="snip1Rect">
                <a:avLst>
                  <a:gd name="adj" fmla="val 49510"/>
                </a:avLst>
              </a:prstGeom>
              <a:solidFill>
                <a:schemeClr val="accent1">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4" name="Group 23">
            <a:extLst>
              <a:ext uri="{FF2B5EF4-FFF2-40B4-BE49-F238E27FC236}">
                <a16:creationId xmlns:a16="http://schemas.microsoft.com/office/drawing/2014/main" id="{EC2565B7-28C2-78D2-77B7-33B7C0A609C0}"/>
              </a:ext>
            </a:extLst>
          </p:cNvPr>
          <p:cNvGrpSpPr/>
          <p:nvPr/>
        </p:nvGrpSpPr>
        <p:grpSpPr>
          <a:xfrm>
            <a:off x="513146" y="3262844"/>
            <a:ext cx="4726869" cy="1225446"/>
            <a:chOff x="6742628" y="2802215"/>
            <a:chExt cx="4726869" cy="1225446"/>
          </a:xfrm>
        </p:grpSpPr>
        <p:grpSp>
          <p:nvGrpSpPr>
            <p:cNvPr id="7" name="Group 6">
              <a:extLst>
                <a:ext uri="{FF2B5EF4-FFF2-40B4-BE49-F238E27FC236}">
                  <a16:creationId xmlns:a16="http://schemas.microsoft.com/office/drawing/2014/main" id="{6CED664D-5F5E-138F-2D12-6FF74231DDB3}"/>
                </a:ext>
              </a:extLst>
            </p:cNvPr>
            <p:cNvGrpSpPr/>
            <p:nvPr/>
          </p:nvGrpSpPr>
          <p:grpSpPr>
            <a:xfrm>
              <a:off x="6822237" y="2802215"/>
              <a:ext cx="4647260" cy="1225446"/>
              <a:chOff x="2576123" y="5025895"/>
              <a:chExt cx="4647260" cy="1225446"/>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E467929-19AE-7D2C-4674-7138C248260D}"/>
                      </a:ext>
                    </a:extLst>
                  </p:cNvPr>
                  <p:cNvSpPr txBox="1"/>
                  <p:nvPr/>
                </p:nvSpPr>
                <p:spPr>
                  <a:xfrm>
                    <a:off x="2576123" y="5328812"/>
                    <a:ext cx="4617803" cy="6306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200" i="1" smtClean="0">
                                  <a:latin typeface="Cambria Math" panose="02040503050406030204" pitchFamily="18" charset="0"/>
                                </a:rPr>
                              </m:ctrlPr>
                            </m:sSubPr>
                            <m:e>
                              <m:r>
                                <a:rPr lang="en-GB" sz="1200" b="0" i="1" smtClean="0">
                                  <a:latin typeface="Cambria Math" panose="02040503050406030204" pitchFamily="18" charset="0"/>
                                </a:rPr>
                                <m:t>𝑞</m:t>
                              </m:r>
                            </m:e>
                            <m:sub>
                              <m:r>
                                <a:rPr lang="en-GB" sz="1200" b="0" i="1" smtClean="0">
                                  <a:latin typeface="Cambria Math" panose="02040503050406030204" pitchFamily="18" charset="0"/>
                                </a:rPr>
                                <m:t>𝑑𝑒𝑡</m:t>
                              </m:r>
                            </m:sub>
                          </m:sSub>
                          <m:r>
                            <a:rPr lang="en-GB" sz="1200" b="0" i="1" smtClean="0">
                              <a:latin typeface="Cambria Math" panose="02040503050406030204" pitchFamily="18" charset="0"/>
                            </a:rPr>
                            <m:t>=3</m:t>
                          </m:r>
                          <m:r>
                            <a:rPr lang="en-GB" sz="1200" b="0" i="1" smtClean="0">
                              <a:latin typeface="Cambria Math" panose="02040503050406030204" pitchFamily="18" charset="0"/>
                              <a:ea typeface="Cambria Math" panose="02040503050406030204" pitchFamily="18" charset="0"/>
                            </a:rPr>
                            <m:t>×</m:t>
                          </m:r>
                          <m:f>
                            <m:fPr>
                              <m:ctrlPr>
                                <a:rPr lang="en-GB" sz="1200" b="0" i="1" smtClean="0">
                                  <a:latin typeface="Cambria Math" panose="02040503050406030204" pitchFamily="18" charset="0"/>
                                  <a:ea typeface="Cambria Math" panose="02040503050406030204" pitchFamily="18" charset="0"/>
                                </a:rPr>
                              </m:ctrlPr>
                            </m:fPr>
                            <m:num>
                              <m:sSub>
                                <m:sSubPr>
                                  <m:ctrlPr>
                                    <a:rPr lang="en-GB" sz="1200" b="0" i="1" smtClean="0">
                                      <a:latin typeface="Cambria Math" panose="02040503050406030204" pitchFamily="18" charset="0"/>
                                      <a:ea typeface="Cambria Math" panose="02040503050406030204" pitchFamily="18" charset="0"/>
                                    </a:rPr>
                                  </m:ctrlPr>
                                </m:sSubPr>
                                <m:e>
                                  <m:r>
                                    <a:rPr lang="en-GB" sz="1200" b="0" i="1" smtClean="0">
                                      <a:latin typeface="Cambria Math" panose="02040503050406030204" pitchFamily="18" charset="0"/>
                                      <a:ea typeface="Cambria Math" panose="02040503050406030204" pitchFamily="18" charset="0"/>
                                    </a:rPr>
                                    <m:t>𝑃</m:t>
                                  </m:r>
                                </m:e>
                                <m:sub>
                                  <m:r>
                                    <a:rPr lang="en-GB" sz="1200" b="0" i="1" smtClean="0">
                                      <a:latin typeface="Cambria Math" panose="02040503050406030204" pitchFamily="18" charset="0"/>
                                      <a:ea typeface="Cambria Math" panose="02040503050406030204" pitchFamily="18" charset="0"/>
                                    </a:rPr>
                                    <m:t>𝑠𝑒𝑝</m:t>
                                  </m:r>
                                </m:sub>
                              </m:sSub>
                              <m:sSub>
                                <m:sSubPr>
                                  <m:ctrlPr>
                                    <a:rPr lang="en-GB" sz="1200" b="0" i="1" smtClean="0">
                                      <a:latin typeface="Cambria Math" panose="02040503050406030204" pitchFamily="18" charset="0"/>
                                      <a:ea typeface="Cambria Math" panose="02040503050406030204" pitchFamily="18" charset="0"/>
                                    </a:rPr>
                                  </m:ctrlPr>
                                </m:sSubPr>
                                <m:e>
                                  <m:r>
                                    <a:rPr lang="en-GB" sz="1200" b="0" i="1" smtClean="0">
                                      <a:latin typeface="Cambria Math" panose="02040503050406030204" pitchFamily="18" charset="0"/>
                                      <a:ea typeface="Cambria Math" panose="02040503050406030204" pitchFamily="18" charset="0"/>
                                    </a:rPr>
                                    <m:t>𝑓</m:t>
                                  </m:r>
                                </m:e>
                                <m:sub>
                                  <m:r>
                                    <a:rPr lang="en-GB" sz="1200" b="0" i="1" smtClean="0">
                                      <a:latin typeface="Cambria Math" panose="02040503050406030204" pitchFamily="18" charset="0"/>
                                      <a:ea typeface="Cambria Math" panose="02040503050406030204" pitchFamily="18" charset="0"/>
                                    </a:rPr>
                                    <m:t>𝑑𝑖𝑣</m:t>
                                  </m:r>
                                </m:sub>
                              </m:sSub>
                            </m:num>
                            <m:den>
                              <m:sSub>
                                <m:sSubPr>
                                  <m:ctrlPr>
                                    <a:rPr lang="en-GB" sz="1200" b="0" i="1" smtClean="0">
                                      <a:latin typeface="Cambria Math" panose="02040503050406030204" pitchFamily="18" charset="0"/>
                                      <a:ea typeface="Cambria Math" panose="02040503050406030204" pitchFamily="18" charset="0"/>
                                    </a:rPr>
                                  </m:ctrlPr>
                                </m:sSubPr>
                                <m:e>
                                  <m:r>
                                    <a:rPr lang="en-GB" sz="1200" b="0" i="1" smtClean="0">
                                      <a:latin typeface="Cambria Math" panose="02040503050406030204" pitchFamily="18" charset="0"/>
                                      <a:ea typeface="Cambria Math" panose="02040503050406030204" pitchFamily="18" charset="0"/>
                                    </a:rPr>
                                    <m:t>𝑅</m:t>
                                  </m:r>
                                </m:e>
                                <m:sub>
                                  <m:r>
                                    <a:rPr lang="en-GB" sz="1200" b="0" i="1" smtClean="0">
                                      <a:latin typeface="Cambria Math" panose="02040503050406030204" pitchFamily="18" charset="0"/>
                                      <a:ea typeface="Cambria Math" panose="02040503050406030204" pitchFamily="18" charset="0"/>
                                    </a:rPr>
                                    <m:t>𝑡</m:t>
                                  </m:r>
                                </m:sub>
                              </m:sSub>
                            </m:den>
                          </m:f>
                          <m:d>
                            <m:dPr>
                              <m:ctrlPr>
                                <a:rPr lang="en-GB" sz="1200" b="0" i="1" smtClean="0">
                                  <a:latin typeface="Cambria Math" panose="02040503050406030204" pitchFamily="18" charset="0"/>
                                  <a:ea typeface="Cambria Math" panose="02040503050406030204" pitchFamily="18" charset="0"/>
                                </a:rPr>
                              </m:ctrlPr>
                            </m:dPr>
                            <m:e>
                              <m:f>
                                <m:fPr>
                                  <m:ctrlPr>
                                    <a:rPr lang="en-GB" sz="1200" b="0" i="1" smtClean="0">
                                      <a:latin typeface="Cambria Math" panose="02040503050406030204" pitchFamily="18" charset="0"/>
                                      <a:ea typeface="Cambria Math" panose="02040503050406030204" pitchFamily="18" charset="0"/>
                                    </a:rPr>
                                  </m:ctrlPr>
                                </m:fPr>
                                <m:num>
                                  <m:r>
                                    <a:rPr lang="en-GB" sz="1200" b="0" i="1" smtClean="0">
                                      <a:latin typeface="Cambria Math" panose="02040503050406030204" pitchFamily="18" charset="0"/>
                                      <a:ea typeface="Cambria Math" panose="02040503050406030204" pitchFamily="18" charset="0"/>
                                    </a:rPr>
                                    <m:t>5 </m:t>
                                  </m:r>
                                  <m:r>
                                    <m:rPr>
                                      <m:nor/>
                                    </m:rPr>
                                    <a:rPr lang="en-GB" sz="1200" b="0" i="0" smtClean="0">
                                      <a:latin typeface="Cambria Math" panose="02040503050406030204" pitchFamily="18" charset="0"/>
                                      <a:ea typeface="Cambria Math" panose="02040503050406030204" pitchFamily="18" charset="0"/>
                                    </a:rPr>
                                    <m:t>mm</m:t>
                                  </m:r>
                                </m:num>
                                <m:den>
                                  <m:sSub>
                                    <m:sSubPr>
                                      <m:ctrlPr>
                                        <a:rPr lang="en-GB" sz="1200" b="0" i="1" smtClean="0">
                                          <a:latin typeface="Cambria Math" panose="02040503050406030204" pitchFamily="18" charset="0"/>
                                          <a:ea typeface="Cambria Math" panose="02040503050406030204" pitchFamily="18" charset="0"/>
                                        </a:rPr>
                                      </m:ctrlPr>
                                    </m:sSubPr>
                                    <m:e>
                                      <m:r>
                                        <a:rPr lang="en-GB" sz="1200" b="0" i="1" smtClean="0">
                                          <a:latin typeface="Cambria Math" panose="02040503050406030204" pitchFamily="18" charset="0"/>
                                          <a:ea typeface="Cambria Math" panose="02040503050406030204" pitchFamily="18" charset="0"/>
                                        </a:rPr>
                                        <m:t>𝜆</m:t>
                                      </m:r>
                                    </m:e>
                                    <m:sub>
                                      <m:r>
                                        <a:rPr lang="en-GB" sz="1200" b="0" i="1" smtClean="0">
                                          <a:latin typeface="Cambria Math" panose="02040503050406030204" pitchFamily="18" charset="0"/>
                                          <a:ea typeface="Cambria Math" panose="02040503050406030204" pitchFamily="18" charset="0"/>
                                        </a:rPr>
                                        <m:t>𝑖𝑛𝑡</m:t>
                                      </m:r>
                                    </m:sub>
                                  </m:sSub>
                                </m:den>
                              </m:f>
                            </m:e>
                          </m:d>
                          <m:sSup>
                            <m:sSupPr>
                              <m:ctrlPr>
                                <a:rPr lang="en-GB" sz="1200" b="0" i="1" smtClean="0">
                                  <a:latin typeface="Cambria Math" panose="02040503050406030204" pitchFamily="18" charset="0"/>
                                  <a:ea typeface="Cambria Math" panose="02040503050406030204" pitchFamily="18" charset="0"/>
                                </a:rPr>
                              </m:ctrlPr>
                            </m:sSupPr>
                            <m:e>
                              <m:d>
                                <m:dPr>
                                  <m:ctrlPr>
                                    <a:rPr lang="en-GB" sz="1200" b="0" i="1" smtClean="0">
                                      <a:latin typeface="Cambria Math" panose="02040503050406030204" pitchFamily="18" charset="0"/>
                                      <a:ea typeface="Cambria Math" panose="02040503050406030204" pitchFamily="18" charset="0"/>
                                    </a:rPr>
                                  </m:ctrlPr>
                                </m:dPr>
                                <m:e>
                                  <m:f>
                                    <m:fPr>
                                      <m:ctrlPr>
                                        <a:rPr lang="en-GB" sz="1200" b="0" i="1" smtClean="0">
                                          <a:latin typeface="Cambria Math" panose="02040503050406030204" pitchFamily="18" charset="0"/>
                                          <a:ea typeface="Cambria Math" panose="02040503050406030204" pitchFamily="18" charset="0"/>
                                        </a:rPr>
                                      </m:ctrlPr>
                                    </m:fPr>
                                    <m:num>
                                      <m:r>
                                        <a:rPr lang="en-GB" sz="1200" b="0" i="1" smtClean="0">
                                          <a:latin typeface="Cambria Math" panose="02040503050406030204" pitchFamily="18" charset="0"/>
                                          <a:ea typeface="Cambria Math" panose="02040503050406030204" pitchFamily="18" charset="0"/>
                                        </a:rPr>
                                        <m:t>12 </m:t>
                                      </m:r>
                                      <m:r>
                                        <m:rPr>
                                          <m:nor/>
                                        </m:rPr>
                                        <a:rPr lang="en-GB" sz="1200" b="0" i="0" smtClean="0">
                                          <a:latin typeface="Cambria Math" panose="02040503050406030204" pitchFamily="18" charset="0"/>
                                          <a:ea typeface="Cambria Math" panose="02040503050406030204" pitchFamily="18" charset="0"/>
                                        </a:rPr>
                                        <m:t>m</m:t>
                                      </m:r>
                                    </m:num>
                                    <m:den>
                                      <m:sSub>
                                        <m:sSubPr>
                                          <m:ctrlPr>
                                            <a:rPr lang="en-GB" sz="1200" b="0" i="1" smtClean="0">
                                              <a:latin typeface="Cambria Math" panose="02040503050406030204" pitchFamily="18" charset="0"/>
                                              <a:ea typeface="Cambria Math" panose="02040503050406030204" pitchFamily="18" charset="0"/>
                                            </a:rPr>
                                          </m:ctrlPr>
                                        </m:sSubPr>
                                        <m:e>
                                          <m:r>
                                            <a:rPr lang="en-GB" sz="1200" b="0" i="1" smtClean="0">
                                              <a:latin typeface="Cambria Math" panose="02040503050406030204" pitchFamily="18" charset="0"/>
                                              <a:ea typeface="Cambria Math" panose="02040503050406030204" pitchFamily="18" charset="0"/>
                                            </a:rPr>
                                            <m:t>𝐿</m:t>
                                          </m:r>
                                        </m:e>
                                        <m:sub>
                                          <m:r>
                                            <a:rPr lang="en-GB" sz="1200" b="0" i="1" smtClean="0">
                                              <a:latin typeface="Cambria Math" panose="02040503050406030204" pitchFamily="18" charset="0"/>
                                              <a:ea typeface="Cambria Math" panose="02040503050406030204" pitchFamily="18" charset="0"/>
                                            </a:rPr>
                                            <m:t>𝑋</m:t>
                                          </m:r>
                                        </m:sub>
                                      </m:sSub>
                                    </m:den>
                                  </m:f>
                                </m:e>
                              </m:d>
                            </m:e>
                            <m:sup>
                              <m:r>
                                <a:rPr lang="en-GB" sz="1200" b="0" i="1" smtClean="0">
                                  <a:latin typeface="Cambria Math" panose="02040503050406030204" pitchFamily="18" charset="0"/>
                                  <a:ea typeface="Cambria Math" panose="02040503050406030204" pitchFamily="18" charset="0"/>
                                </a:rPr>
                                <m:t>0.043</m:t>
                              </m:r>
                            </m:sup>
                          </m:sSup>
                          <m:sSup>
                            <m:sSupPr>
                              <m:ctrlPr>
                                <a:rPr lang="en-GB" sz="1200" b="0" i="1" smtClean="0">
                                  <a:latin typeface="Cambria Math" panose="02040503050406030204" pitchFamily="18" charset="0"/>
                                  <a:ea typeface="Cambria Math" panose="02040503050406030204" pitchFamily="18" charset="0"/>
                                </a:rPr>
                              </m:ctrlPr>
                            </m:sSupPr>
                            <m:e>
                              <m:d>
                                <m:dPr>
                                  <m:ctrlPr>
                                    <a:rPr lang="en-GB" sz="1200" b="0" i="1" smtClean="0">
                                      <a:latin typeface="Cambria Math" panose="02040503050406030204" pitchFamily="18" charset="0"/>
                                      <a:ea typeface="Cambria Math" panose="02040503050406030204" pitchFamily="18" charset="0"/>
                                    </a:rPr>
                                  </m:ctrlPr>
                                </m:dPr>
                                <m:e>
                                  <m:d>
                                    <m:dPr>
                                      <m:ctrlPr>
                                        <a:rPr lang="en-GB" sz="1200" b="0" i="1" smtClean="0">
                                          <a:latin typeface="Cambria Math" panose="02040503050406030204" pitchFamily="18" charset="0"/>
                                          <a:ea typeface="Cambria Math" panose="02040503050406030204" pitchFamily="18" charset="0"/>
                                        </a:rPr>
                                      </m:ctrlPr>
                                    </m:dPr>
                                    <m:e>
                                      <m:r>
                                        <a:rPr lang="en-GB" sz="1200" b="0" i="1" smtClean="0">
                                          <a:latin typeface="Cambria Math" panose="02040503050406030204" pitchFamily="18" charset="0"/>
                                          <a:ea typeface="Cambria Math" panose="02040503050406030204" pitchFamily="18" charset="0"/>
                                        </a:rPr>
                                        <m:t>1+</m:t>
                                      </m:r>
                                      <m:nary>
                                        <m:naryPr>
                                          <m:chr m:val="∑"/>
                                          <m:supHide m:val="on"/>
                                          <m:ctrlPr>
                                            <a:rPr lang="en-GB" sz="1200" b="0" i="1" smtClean="0">
                                              <a:latin typeface="Cambria Math" panose="02040503050406030204" pitchFamily="18" charset="0"/>
                                              <a:ea typeface="Cambria Math" panose="02040503050406030204" pitchFamily="18" charset="0"/>
                                            </a:rPr>
                                          </m:ctrlPr>
                                        </m:naryPr>
                                        <m:sub>
                                          <m:r>
                                            <m:rPr>
                                              <m:brk m:alnAt="7"/>
                                            </m:rPr>
                                            <a:rPr lang="en-GB" sz="1200" b="0" i="1" smtClean="0">
                                              <a:latin typeface="Cambria Math" panose="02040503050406030204" pitchFamily="18" charset="0"/>
                                              <a:ea typeface="Cambria Math" panose="02040503050406030204" pitchFamily="18" charset="0"/>
                                            </a:rPr>
                                            <m:t>𝑍</m:t>
                                          </m:r>
                                        </m:sub>
                                        <m:sup/>
                                        <m:e>
                                          <m:sSub>
                                            <m:sSubPr>
                                              <m:ctrlPr>
                                                <a:rPr lang="en-GB" sz="1200" b="0" i="1" smtClean="0">
                                                  <a:latin typeface="Cambria Math" panose="02040503050406030204" pitchFamily="18" charset="0"/>
                                                  <a:ea typeface="Cambria Math" panose="02040503050406030204" pitchFamily="18" charset="0"/>
                                                </a:rPr>
                                              </m:ctrlPr>
                                            </m:sSubPr>
                                            <m:e>
                                              <m:r>
                                                <a:rPr lang="en-GB" sz="1200" b="0" i="1" smtClean="0">
                                                  <a:latin typeface="Cambria Math" panose="02040503050406030204" pitchFamily="18" charset="0"/>
                                                  <a:ea typeface="Cambria Math" panose="02040503050406030204" pitchFamily="18" charset="0"/>
                                                </a:rPr>
                                                <m:t>𝑓</m:t>
                                              </m:r>
                                            </m:e>
                                            <m:sub>
                                              <m:r>
                                                <a:rPr lang="en-GB" sz="1200" b="0" i="1" smtClean="0">
                                                  <a:latin typeface="Cambria Math" panose="02040503050406030204" pitchFamily="18" charset="0"/>
                                                  <a:ea typeface="Cambria Math" panose="02040503050406030204" pitchFamily="18" charset="0"/>
                                                </a:rPr>
                                                <m:t>𝑍</m:t>
                                              </m:r>
                                            </m:sub>
                                          </m:sSub>
                                          <m:sSub>
                                            <m:sSubPr>
                                              <m:ctrlPr>
                                                <a:rPr lang="en-GB" sz="1200" b="0" i="1" smtClean="0">
                                                  <a:latin typeface="Cambria Math" panose="02040503050406030204" pitchFamily="18" charset="0"/>
                                                  <a:ea typeface="Cambria Math" panose="02040503050406030204" pitchFamily="18" charset="0"/>
                                                </a:rPr>
                                              </m:ctrlPr>
                                            </m:sSubPr>
                                            <m:e>
                                              <m:r>
                                                <a:rPr lang="en-GB" sz="1200" b="0" i="1" smtClean="0">
                                                  <a:latin typeface="Cambria Math" panose="02040503050406030204" pitchFamily="18" charset="0"/>
                                                  <a:ea typeface="Cambria Math" panose="02040503050406030204" pitchFamily="18" charset="0"/>
                                                </a:rPr>
                                                <m:t>𝑐</m:t>
                                              </m:r>
                                            </m:e>
                                            <m:sub>
                                              <m:r>
                                                <a:rPr lang="en-GB" sz="1200" b="0" i="1" smtClean="0">
                                                  <a:latin typeface="Cambria Math" panose="02040503050406030204" pitchFamily="18" charset="0"/>
                                                  <a:ea typeface="Cambria Math" panose="02040503050406030204" pitchFamily="18" charset="0"/>
                                                </a:rPr>
                                                <m:t>𝑍</m:t>
                                              </m:r>
                                            </m:sub>
                                          </m:sSub>
                                        </m:e>
                                      </m:nary>
                                    </m:e>
                                  </m:d>
                                  <m:r>
                                    <m:rPr>
                                      <m:sty m:val="p"/>
                                    </m:rPr>
                                    <a:rPr lang="el-GR" sz="1200" b="0" i="1" smtClean="0">
                                      <a:latin typeface="Cambria Math" panose="02040503050406030204" pitchFamily="18" charset="0"/>
                                      <a:ea typeface="Cambria Math" panose="02040503050406030204" pitchFamily="18" charset="0"/>
                                    </a:rPr>
                                    <m:t>Δ</m:t>
                                  </m:r>
                                  <m:sSub>
                                    <m:sSubPr>
                                      <m:ctrlPr>
                                        <a:rPr lang="el-GR" sz="1200" b="0" i="1" smtClean="0">
                                          <a:latin typeface="Cambria Math" panose="02040503050406030204" pitchFamily="18" charset="0"/>
                                          <a:ea typeface="Cambria Math" panose="02040503050406030204" pitchFamily="18" charset="0"/>
                                        </a:rPr>
                                      </m:ctrlPr>
                                    </m:sSubPr>
                                    <m:e>
                                      <m:r>
                                        <a:rPr lang="en-GB" sz="1200" b="0" i="1" smtClean="0">
                                          <a:latin typeface="Cambria Math" panose="02040503050406030204" pitchFamily="18" charset="0"/>
                                          <a:ea typeface="Cambria Math" panose="02040503050406030204" pitchFamily="18" charset="0"/>
                                        </a:rPr>
                                        <m:t>𝑝</m:t>
                                      </m:r>
                                    </m:e>
                                    <m:sub>
                                      <m:r>
                                        <a:rPr lang="en-GB" sz="1200" b="0" i="1" smtClean="0">
                                          <a:latin typeface="Cambria Math" panose="02040503050406030204" pitchFamily="18" charset="0"/>
                                          <a:ea typeface="Cambria Math" panose="02040503050406030204" pitchFamily="18" charset="0"/>
                                        </a:rPr>
                                        <m:t>𝑡</m:t>
                                      </m:r>
                                      <m:r>
                                        <a:rPr lang="en-GB" sz="1200" b="0" i="1" smtClean="0">
                                          <a:latin typeface="Cambria Math" panose="02040503050406030204" pitchFamily="18" charset="0"/>
                                          <a:ea typeface="Cambria Math" panose="02040503050406030204" pitchFamily="18" charset="0"/>
                                        </a:rPr>
                                        <m:t>−</m:t>
                                      </m:r>
                                      <m:r>
                                        <a:rPr lang="en-GB" sz="1200" b="0" i="1" smtClean="0">
                                          <a:latin typeface="Cambria Math" panose="02040503050406030204" pitchFamily="18" charset="0"/>
                                          <a:ea typeface="Cambria Math" panose="02040503050406030204" pitchFamily="18" charset="0"/>
                                        </a:rPr>
                                        <m:t>𝑑</m:t>
                                      </m:r>
                                    </m:sub>
                                  </m:sSub>
                                  <m:sSub>
                                    <m:sSubPr>
                                      <m:ctrlPr>
                                        <a:rPr lang="el-GR" sz="1200" b="0" i="1" smtClean="0">
                                          <a:latin typeface="Cambria Math" panose="02040503050406030204" pitchFamily="18" charset="0"/>
                                          <a:ea typeface="Cambria Math" panose="02040503050406030204" pitchFamily="18" charset="0"/>
                                        </a:rPr>
                                      </m:ctrlPr>
                                    </m:sSubPr>
                                    <m:e>
                                      <m:r>
                                        <a:rPr lang="en-GB" sz="1200" b="0" i="1" smtClean="0">
                                          <a:latin typeface="Cambria Math" panose="02040503050406030204" pitchFamily="18" charset="0"/>
                                          <a:ea typeface="Cambria Math" panose="02040503050406030204" pitchFamily="18" charset="0"/>
                                        </a:rPr>
                                        <m:t>𝑝</m:t>
                                      </m:r>
                                    </m:e>
                                    <m:sub>
                                      <m:r>
                                        <a:rPr lang="en-GB" sz="1200" b="0" i="1" smtClean="0">
                                          <a:latin typeface="Cambria Math" panose="02040503050406030204" pitchFamily="18" charset="0"/>
                                          <a:ea typeface="Cambria Math" panose="02040503050406030204" pitchFamily="18" charset="0"/>
                                        </a:rPr>
                                        <m:t>0</m:t>
                                      </m:r>
                                    </m:sub>
                                  </m:sSub>
                                </m:e>
                              </m:d>
                            </m:e>
                            <m:sup>
                              <m:r>
                                <a:rPr lang="en-GB" sz="1200" b="0" i="1" smtClean="0">
                                  <a:latin typeface="Cambria Math" panose="02040503050406030204" pitchFamily="18" charset="0"/>
                                  <a:ea typeface="Cambria Math" panose="02040503050406030204" pitchFamily="18" charset="0"/>
                                </a:rPr>
                                <m:t>−1</m:t>
                              </m:r>
                            </m:sup>
                          </m:sSup>
                        </m:oMath>
                      </m:oMathPara>
                    </a14:m>
                    <a:endParaRPr lang="en-GB" sz="1200" dirty="0"/>
                  </a:p>
                </p:txBody>
              </p:sp>
            </mc:Choice>
            <mc:Fallback xmlns="">
              <p:sp>
                <p:nvSpPr>
                  <p:cNvPr id="8" name="TextBox 7">
                    <a:extLst>
                      <a:ext uri="{FF2B5EF4-FFF2-40B4-BE49-F238E27FC236}">
                        <a16:creationId xmlns:a16="http://schemas.microsoft.com/office/drawing/2014/main" id="{8E467929-19AE-7D2C-4674-7138C248260D}"/>
                      </a:ext>
                    </a:extLst>
                  </p:cNvPr>
                  <p:cNvSpPr txBox="1">
                    <a:spLocks noRot="1" noChangeAspect="1" noMove="1" noResize="1" noEditPoints="1" noAdjustHandles="1" noChangeArrowheads="1" noChangeShapeType="1" noTextEdit="1"/>
                  </p:cNvSpPr>
                  <p:nvPr/>
                </p:nvSpPr>
                <p:spPr>
                  <a:xfrm>
                    <a:off x="2576123" y="5328812"/>
                    <a:ext cx="4617803" cy="630622"/>
                  </a:xfrm>
                  <a:prstGeom prst="rect">
                    <a:avLst/>
                  </a:prstGeom>
                  <a:blipFill>
                    <a:blip r:embed="rId3"/>
                    <a:stretch>
                      <a:fillRect b="-971"/>
                    </a:stretch>
                  </a:blipFill>
                </p:spPr>
                <p:txBody>
                  <a:bodyPr/>
                  <a:lstStyle/>
                  <a:p>
                    <a:r>
                      <a:rPr lang="en-GB">
                        <a:noFill/>
                      </a:rPr>
                      <a:t> </a:t>
                    </a:r>
                  </a:p>
                </p:txBody>
              </p:sp>
            </mc:Fallback>
          </mc:AlternateContent>
          <p:sp>
            <p:nvSpPr>
              <p:cNvPr id="10" name="Rectangle: Rounded Corners 9">
                <a:extLst>
                  <a:ext uri="{FF2B5EF4-FFF2-40B4-BE49-F238E27FC236}">
                    <a16:creationId xmlns:a16="http://schemas.microsoft.com/office/drawing/2014/main" id="{6F2BDDF0-5A88-4CE1-A0F7-E2C3B8B9FE0A}"/>
                  </a:ext>
                </a:extLst>
              </p:cNvPr>
              <p:cNvSpPr/>
              <p:nvPr/>
            </p:nvSpPr>
            <p:spPr>
              <a:xfrm>
                <a:off x="3332663" y="5336266"/>
                <a:ext cx="1115752" cy="630622"/>
              </a:xfrm>
              <a:prstGeom prst="roundRect">
                <a:avLst/>
              </a:prstGeom>
              <a:solidFill>
                <a:srgbClr val="FF000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Rectangle: Rounded Corners 11">
                <a:extLst>
                  <a:ext uri="{FF2B5EF4-FFF2-40B4-BE49-F238E27FC236}">
                    <a16:creationId xmlns:a16="http://schemas.microsoft.com/office/drawing/2014/main" id="{23B4FA72-678F-162D-9729-5BE43DAD246B}"/>
                  </a:ext>
                </a:extLst>
              </p:cNvPr>
              <p:cNvSpPr/>
              <p:nvPr/>
            </p:nvSpPr>
            <p:spPr>
              <a:xfrm>
                <a:off x="4461932" y="5328812"/>
                <a:ext cx="826479" cy="630622"/>
              </a:xfrm>
              <a:prstGeom prst="roundRect">
                <a:avLst/>
              </a:prstGeom>
              <a:solidFill>
                <a:srgbClr val="7030A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3" name="Rectangle: Rounded Corners 12">
                <a:extLst>
                  <a:ext uri="{FF2B5EF4-FFF2-40B4-BE49-F238E27FC236}">
                    <a16:creationId xmlns:a16="http://schemas.microsoft.com/office/drawing/2014/main" id="{8656679D-E298-5FCC-291C-A92C7440A486}"/>
                  </a:ext>
                </a:extLst>
              </p:cNvPr>
              <p:cNvSpPr/>
              <p:nvPr/>
            </p:nvSpPr>
            <p:spPr>
              <a:xfrm>
                <a:off x="5288411" y="5328812"/>
                <a:ext cx="1049016" cy="630622"/>
              </a:xfrm>
              <a:prstGeom prst="roundRect">
                <a:avLst/>
              </a:prstGeom>
              <a:solidFill>
                <a:srgbClr val="00B05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Rectangle: Rounded Corners 14">
                <a:extLst>
                  <a:ext uri="{FF2B5EF4-FFF2-40B4-BE49-F238E27FC236}">
                    <a16:creationId xmlns:a16="http://schemas.microsoft.com/office/drawing/2014/main" id="{7F81A4F6-6A3C-42A2-7608-0FDC2541748F}"/>
                  </a:ext>
                </a:extLst>
              </p:cNvPr>
              <p:cNvSpPr/>
              <p:nvPr/>
            </p:nvSpPr>
            <p:spPr>
              <a:xfrm>
                <a:off x="6351660" y="5328812"/>
                <a:ext cx="614143" cy="630622"/>
              </a:xfrm>
              <a:prstGeom prst="roundRect">
                <a:avLst/>
              </a:prstGeom>
              <a:solidFill>
                <a:srgbClr val="FFFF0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6" name="TextBox 15">
                <a:extLst>
                  <a:ext uri="{FF2B5EF4-FFF2-40B4-BE49-F238E27FC236}">
                    <a16:creationId xmlns:a16="http://schemas.microsoft.com/office/drawing/2014/main" id="{8EF39ED9-BFD6-E8B7-171E-124619FC2813}"/>
                  </a:ext>
                </a:extLst>
              </p:cNvPr>
              <p:cNvSpPr txBox="1"/>
              <p:nvPr/>
            </p:nvSpPr>
            <p:spPr>
              <a:xfrm>
                <a:off x="3181256" y="5025895"/>
                <a:ext cx="1311193" cy="276999"/>
              </a:xfrm>
              <a:prstGeom prst="rect">
                <a:avLst/>
              </a:prstGeom>
              <a:noFill/>
            </p:spPr>
            <p:txBody>
              <a:bodyPr wrap="none" rtlCol="0">
                <a:spAutoFit/>
              </a:bodyPr>
              <a:lstStyle/>
              <a:p>
                <a:r>
                  <a:rPr lang="en-GB" sz="1200" i="1" dirty="0">
                    <a:latin typeface="Abadi" panose="020B0604020104020204" pitchFamily="34" charset="0"/>
                  </a:rPr>
                  <a:t>Power to divertor</a:t>
                </a:r>
              </a:p>
            </p:txBody>
          </p:sp>
          <p:sp>
            <p:nvSpPr>
              <p:cNvPr id="17" name="TextBox 16">
                <a:extLst>
                  <a:ext uri="{FF2B5EF4-FFF2-40B4-BE49-F238E27FC236}">
                    <a16:creationId xmlns:a16="http://schemas.microsoft.com/office/drawing/2014/main" id="{2036CA2E-69E5-71E3-12AD-C0728C6CEE89}"/>
                  </a:ext>
                </a:extLst>
              </p:cNvPr>
              <p:cNvSpPr txBox="1"/>
              <p:nvPr/>
            </p:nvSpPr>
            <p:spPr>
              <a:xfrm>
                <a:off x="4022776" y="5974342"/>
                <a:ext cx="1861407" cy="276999"/>
              </a:xfrm>
              <a:prstGeom prst="rect">
                <a:avLst/>
              </a:prstGeom>
              <a:noFill/>
            </p:spPr>
            <p:txBody>
              <a:bodyPr wrap="none" rtlCol="0">
                <a:spAutoFit/>
              </a:bodyPr>
              <a:lstStyle/>
              <a:p>
                <a:r>
                  <a:rPr lang="en-GB" sz="1200" i="1" dirty="0">
                    <a:latin typeface="Abadi" panose="020B0604020104020204" pitchFamily="34" charset="0"/>
                  </a:rPr>
                  <a:t>Connection length cooling</a:t>
                </a:r>
              </a:p>
            </p:txBody>
          </p:sp>
          <p:sp>
            <p:nvSpPr>
              <p:cNvPr id="18" name="TextBox 17">
                <a:extLst>
                  <a:ext uri="{FF2B5EF4-FFF2-40B4-BE49-F238E27FC236}">
                    <a16:creationId xmlns:a16="http://schemas.microsoft.com/office/drawing/2014/main" id="{921CA49B-E19A-3B57-2262-97CCEA479850}"/>
                  </a:ext>
                </a:extLst>
              </p:cNvPr>
              <p:cNvSpPr txBox="1"/>
              <p:nvPr/>
            </p:nvSpPr>
            <p:spPr>
              <a:xfrm>
                <a:off x="5137894" y="5025895"/>
                <a:ext cx="1327608" cy="276999"/>
              </a:xfrm>
              <a:prstGeom prst="rect">
                <a:avLst/>
              </a:prstGeom>
              <a:noFill/>
            </p:spPr>
            <p:txBody>
              <a:bodyPr wrap="none" rtlCol="0">
                <a:spAutoFit/>
              </a:bodyPr>
              <a:lstStyle/>
              <a:p>
                <a:r>
                  <a:rPr lang="en-GB" sz="1200" i="1" dirty="0">
                    <a:latin typeface="Abadi" panose="020B0604020104020204" pitchFamily="34" charset="0"/>
                  </a:rPr>
                  <a:t>Impurity radiation</a:t>
                </a:r>
              </a:p>
            </p:txBody>
          </p:sp>
          <p:sp>
            <p:nvSpPr>
              <p:cNvPr id="19" name="TextBox 18">
                <a:extLst>
                  <a:ext uri="{FF2B5EF4-FFF2-40B4-BE49-F238E27FC236}">
                    <a16:creationId xmlns:a16="http://schemas.microsoft.com/office/drawing/2014/main" id="{80770A86-0CE4-7B19-34B0-0E361E3FC563}"/>
                  </a:ext>
                </a:extLst>
              </p:cNvPr>
              <p:cNvSpPr txBox="1"/>
              <p:nvPr/>
            </p:nvSpPr>
            <p:spPr>
              <a:xfrm>
                <a:off x="6022413" y="5974342"/>
                <a:ext cx="1200970" cy="276999"/>
              </a:xfrm>
              <a:prstGeom prst="rect">
                <a:avLst/>
              </a:prstGeom>
              <a:noFill/>
            </p:spPr>
            <p:txBody>
              <a:bodyPr wrap="none" rtlCol="0">
                <a:spAutoFit/>
              </a:bodyPr>
              <a:lstStyle/>
              <a:p>
                <a:r>
                  <a:rPr lang="en-GB" sz="1200" i="1" dirty="0">
                    <a:latin typeface="Abadi" panose="020B0604020104020204" pitchFamily="34" charset="0"/>
                  </a:rPr>
                  <a:t>Momentum loss</a:t>
                </a:r>
              </a:p>
            </p:txBody>
          </p:sp>
        </p:grpSp>
        <p:sp>
          <p:nvSpPr>
            <p:cNvPr id="22" name="Rectangle: Rounded Corners 21">
              <a:extLst>
                <a:ext uri="{FF2B5EF4-FFF2-40B4-BE49-F238E27FC236}">
                  <a16:creationId xmlns:a16="http://schemas.microsoft.com/office/drawing/2014/main" id="{AE6AF826-86AE-5318-747E-B4F6D48356AA}"/>
                </a:ext>
              </a:extLst>
            </p:cNvPr>
            <p:cNvSpPr/>
            <p:nvPr/>
          </p:nvSpPr>
          <p:spPr>
            <a:xfrm>
              <a:off x="7323074" y="3105132"/>
              <a:ext cx="224080" cy="630622"/>
            </a:xfrm>
            <a:prstGeom prst="roundRect">
              <a:avLst/>
            </a:prstGeom>
            <a:solidFill>
              <a:srgbClr val="00B0F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4DBCB204-2A65-4219-5A2D-01FC3E71E79B}"/>
                </a:ext>
              </a:extLst>
            </p:cNvPr>
            <p:cNvSpPr txBox="1"/>
            <p:nvPr/>
          </p:nvSpPr>
          <p:spPr>
            <a:xfrm>
              <a:off x="6742628" y="3750662"/>
              <a:ext cx="1372363" cy="276999"/>
            </a:xfrm>
            <a:prstGeom prst="rect">
              <a:avLst/>
            </a:prstGeom>
            <a:noFill/>
          </p:spPr>
          <p:txBody>
            <a:bodyPr wrap="none" rtlCol="0">
              <a:spAutoFit/>
            </a:bodyPr>
            <a:lstStyle/>
            <a:p>
              <a:r>
                <a:rPr lang="en-GB" sz="1200" i="1" dirty="0">
                  <a:latin typeface="Abadi" panose="020B0604020104020204" pitchFamily="34" charset="0"/>
                </a:rPr>
                <a:t>Exp. normalisation</a:t>
              </a:r>
            </a:p>
          </p:txBody>
        </p:sp>
      </p:grpSp>
      <p:sp>
        <p:nvSpPr>
          <p:cNvPr id="30" name="Rectangle 29">
            <a:extLst>
              <a:ext uri="{FF2B5EF4-FFF2-40B4-BE49-F238E27FC236}">
                <a16:creationId xmlns:a16="http://schemas.microsoft.com/office/drawing/2014/main" id="{667F57E7-F109-5C12-15E2-3CD385DF1B4F}"/>
              </a:ext>
            </a:extLst>
          </p:cNvPr>
          <p:cNvSpPr/>
          <p:nvPr/>
        </p:nvSpPr>
        <p:spPr>
          <a:xfrm>
            <a:off x="592755" y="3021207"/>
            <a:ext cx="4720319" cy="2689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Amasis MT Pro" panose="02040504050005020304" pitchFamily="18" charset="0"/>
              </a:rPr>
              <a:t>Generalised detachment qualifier [1,2]</a:t>
            </a:r>
          </a:p>
        </p:txBody>
      </p:sp>
      <p:sp>
        <p:nvSpPr>
          <p:cNvPr id="6" name="Rectangle 5">
            <a:extLst>
              <a:ext uri="{FF2B5EF4-FFF2-40B4-BE49-F238E27FC236}">
                <a16:creationId xmlns:a16="http://schemas.microsoft.com/office/drawing/2014/main" id="{83C7EE97-8710-5A01-B2E9-FC73D6FC3C5F}"/>
              </a:ext>
            </a:extLst>
          </p:cNvPr>
          <p:cNvSpPr/>
          <p:nvPr/>
        </p:nvSpPr>
        <p:spPr>
          <a:xfrm>
            <a:off x="9152284" y="6432001"/>
            <a:ext cx="3039716" cy="2988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900" dirty="0">
                <a:solidFill>
                  <a:schemeClr val="accent1"/>
                </a:solidFill>
                <a:latin typeface="Abadi" panose="020B0604020104020204" pitchFamily="34" charset="0"/>
              </a:rPr>
              <a:t>[1] </a:t>
            </a:r>
            <a:r>
              <a:rPr lang="it-IT" sz="900" dirty="0">
                <a:solidFill>
                  <a:schemeClr val="accent1"/>
                </a:solidFill>
                <a:latin typeface="Abadi" panose="020B0604020104020204" pitchFamily="34" charset="0"/>
              </a:rPr>
              <a:t>A. Kallenbach </a:t>
            </a:r>
            <a:r>
              <a:rPr lang="it-IT" sz="900" i="1" dirty="0">
                <a:solidFill>
                  <a:schemeClr val="accent1"/>
                </a:solidFill>
                <a:latin typeface="Abadi" panose="020B0604020104020204" pitchFamily="34" charset="0"/>
              </a:rPr>
              <a:t>et al</a:t>
            </a:r>
            <a:r>
              <a:rPr lang="it-IT" sz="900" dirty="0">
                <a:solidFill>
                  <a:schemeClr val="accent1"/>
                </a:solidFill>
                <a:latin typeface="Abadi" panose="020B0604020104020204" pitchFamily="34" charset="0"/>
              </a:rPr>
              <a:t> 2015 </a:t>
            </a:r>
            <a:r>
              <a:rPr lang="it-IT" sz="900" i="1" dirty="0">
                <a:solidFill>
                  <a:schemeClr val="accent1"/>
                </a:solidFill>
                <a:latin typeface="Abadi" panose="020B0604020104020204" pitchFamily="34" charset="0"/>
              </a:rPr>
              <a:t>Nucl. Fusion</a:t>
            </a:r>
            <a:r>
              <a:rPr lang="it-IT" sz="900" dirty="0">
                <a:solidFill>
                  <a:schemeClr val="accent1"/>
                </a:solidFill>
                <a:latin typeface="Abadi" panose="020B0604020104020204" pitchFamily="34" charset="0"/>
              </a:rPr>
              <a:t> </a:t>
            </a:r>
            <a:r>
              <a:rPr lang="it-IT" sz="900" b="1" dirty="0">
                <a:solidFill>
                  <a:schemeClr val="accent1"/>
                </a:solidFill>
                <a:latin typeface="Abadi" panose="020B0604020104020204" pitchFamily="34" charset="0"/>
              </a:rPr>
              <a:t>55</a:t>
            </a:r>
            <a:r>
              <a:rPr lang="it-IT" sz="900" dirty="0">
                <a:solidFill>
                  <a:schemeClr val="accent1"/>
                </a:solidFill>
                <a:latin typeface="Abadi" panose="020B0604020104020204" pitchFamily="34" charset="0"/>
              </a:rPr>
              <a:t> 053026</a:t>
            </a:r>
          </a:p>
          <a:p>
            <a:r>
              <a:rPr lang="it-IT" sz="900" dirty="0">
                <a:solidFill>
                  <a:schemeClr val="accent1"/>
                </a:solidFill>
                <a:latin typeface="Abadi" panose="020B0604020104020204" pitchFamily="34" charset="0"/>
              </a:rPr>
              <a:t>[2] </a:t>
            </a:r>
            <a:r>
              <a:rPr lang="da-DK" sz="900" dirty="0">
                <a:solidFill>
                  <a:schemeClr val="accent1"/>
                </a:solidFill>
                <a:latin typeface="Abadi" panose="020B0604020104020204" pitchFamily="34" charset="0"/>
              </a:rPr>
              <a:t>S.S. Henderson </a:t>
            </a:r>
            <a:r>
              <a:rPr lang="da-DK" sz="900" i="1" dirty="0">
                <a:solidFill>
                  <a:schemeClr val="accent1"/>
                </a:solidFill>
                <a:latin typeface="Abadi" panose="020B0604020104020204" pitchFamily="34" charset="0"/>
              </a:rPr>
              <a:t>et al</a:t>
            </a:r>
            <a:r>
              <a:rPr lang="da-DK" sz="900" dirty="0">
                <a:solidFill>
                  <a:schemeClr val="accent1"/>
                </a:solidFill>
                <a:latin typeface="Abadi" panose="020B0604020104020204" pitchFamily="34" charset="0"/>
              </a:rPr>
              <a:t> 2025 </a:t>
            </a:r>
            <a:r>
              <a:rPr lang="da-DK" sz="900" i="1" dirty="0">
                <a:solidFill>
                  <a:schemeClr val="accent1"/>
                </a:solidFill>
                <a:latin typeface="Abadi" panose="020B0604020104020204" pitchFamily="34" charset="0"/>
              </a:rPr>
              <a:t>Nucl. Fusion</a:t>
            </a:r>
            <a:r>
              <a:rPr lang="da-DK" sz="900" dirty="0">
                <a:solidFill>
                  <a:schemeClr val="accent1"/>
                </a:solidFill>
                <a:latin typeface="Abadi" panose="020B0604020104020204" pitchFamily="34" charset="0"/>
              </a:rPr>
              <a:t> </a:t>
            </a:r>
            <a:r>
              <a:rPr lang="da-DK" sz="900" b="1" dirty="0">
                <a:solidFill>
                  <a:schemeClr val="accent1"/>
                </a:solidFill>
                <a:latin typeface="Abadi" panose="020B0604020104020204" pitchFamily="34" charset="0"/>
              </a:rPr>
              <a:t>65</a:t>
            </a:r>
            <a:r>
              <a:rPr lang="da-DK" sz="900" dirty="0">
                <a:solidFill>
                  <a:schemeClr val="accent1"/>
                </a:solidFill>
                <a:latin typeface="Abadi" panose="020B0604020104020204" pitchFamily="34" charset="0"/>
              </a:rPr>
              <a:t> 016033</a:t>
            </a:r>
          </a:p>
          <a:p>
            <a:r>
              <a:rPr lang="da-DK" sz="900" dirty="0">
                <a:solidFill>
                  <a:schemeClr val="accent1"/>
                </a:solidFill>
                <a:latin typeface="Abadi" panose="020B0604020104020204" pitchFamily="34" charset="0"/>
              </a:rPr>
              <a:t>[3] </a:t>
            </a:r>
            <a:r>
              <a:rPr lang="it-IT" sz="900" dirty="0">
                <a:solidFill>
                  <a:schemeClr val="accent1"/>
                </a:solidFill>
                <a:latin typeface="Abadi" panose="020B0604020104020204" pitchFamily="34" charset="0"/>
              </a:rPr>
              <a:t>U. Stroth </a:t>
            </a:r>
            <a:r>
              <a:rPr lang="it-IT" sz="900" i="1" dirty="0">
                <a:solidFill>
                  <a:schemeClr val="accent1"/>
                </a:solidFill>
                <a:latin typeface="Abadi" panose="020B0604020104020204" pitchFamily="34" charset="0"/>
              </a:rPr>
              <a:t>et al</a:t>
            </a:r>
            <a:r>
              <a:rPr lang="it-IT" sz="900" dirty="0">
                <a:solidFill>
                  <a:schemeClr val="accent1"/>
                </a:solidFill>
                <a:latin typeface="Abadi" panose="020B0604020104020204" pitchFamily="34" charset="0"/>
              </a:rPr>
              <a:t> 2022 </a:t>
            </a:r>
            <a:r>
              <a:rPr lang="it-IT" sz="900" i="1" dirty="0">
                <a:solidFill>
                  <a:schemeClr val="accent1"/>
                </a:solidFill>
                <a:latin typeface="Abadi" panose="020B0604020104020204" pitchFamily="34" charset="0"/>
              </a:rPr>
              <a:t>Nucl. Fusion</a:t>
            </a:r>
            <a:r>
              <a:rPr lang="it-IT" sz="900" dirty="0">
                <a:solidFill>
                  <a:schemeClr val="accent1"/>
                </a:solidFill>
                <a:latin typeface="Abadi" panose="020B0604020104020204" pitchFamily="34" charset="0"/>
              </a:rPr>
              <a:t> </a:t>
            </a:r>
            <a:r>
              <a:rPr lang="it-IT" sz="900" b="1" dirty="0">
                <a:solidFill>
                  <a:schemeClr val="accent1"/>
                </a:solidFill>
                <a:latin typeface="Abadi" panose="020B0604020104020204" pitchFamily="34" charset="0"/>
              </a:rPr>
              <a:t>62</a:t>
            </a:r>
            <a:r>
              <a:rPr lang="it-IT" sz="900" dirty="0">
                <a:solidFill>
                  <a:schemeClr val="accent1"/>
                </a:solidFill>
                <a:latin typeface="Abadi" panose="020B0604020104020204" pitchFamily="34" charset="0"/>
              </a:rPr>
              <a:t> 076008</a:t>
            </a:r>
            <a:endParaRPr lang="en-GB" sz="900" b="1" dirty="0">
              <a:solidFill>
                <a:schemeClr val="accent1"/>
              </a:solidFill>
              <a:latin typeface="Abadi" panose="020B0604020104020204" pitchFamily="34" charset="0"/>
            </a:endParaRPr>
          </a:p>
        </p:txBody>
      </p:sp>
      <p:grpSp>
        <p:nvGrpSpPr>
          <p:cNvPr id="31" name="Group 30">
            <a:extLst>
              <a:ext uri="{FF2B5EF4-FFF2-40B4-BE49-F238E27FC236}">
                <a16:creationId xmlns:a16="http://schemas.microsoft.com/office/drawing/2014/main" id="{8FCC89F1-57E8-E8A9-8BA4-DCAD1BD02B6D}"/>
              </a:ext>
            </a:extLst>
          </p:cNvPr>
          <p:cNvGrpSpPr/>
          <p:nvPr/>
        </p:nvGrpSpPr>
        <p:grpSpPr>
          <a:xfrm>
            <a:off x="7110538" y="1752902"/>
            <a:ext cx="5021586" cy="4426604"/>
            <a:chOff x="7110538" y="1602070"/>
            <a:chExt cx="5021586" cy="4426604"/>
          </a:xfrm>
        </p:grpSpPr>
        <p:sp>
          <p:nvSpPr>
            <p:cNvPr id="20" name="Rectangle: Rounded Corners 19">
              <a:extLst>
                <a:ext uri="{FF2B5EF4-FFF2-40B4-BE49-F238E27FC236}">
                  <a16:creationId xmlns:a16="http://schemas.microsoft.com/office/drawing/2014/main" id="{CDA496AE-9F6C-7C61-B104-A50FBB4F39D2}"/>
                </a:ext>
              </a:extLst>
            </p:cNvPr>
            <p:cNvSpPr/>
            <p:nvPr/>
          </p:nvSpPr>
          <p:spPr>
            <a:xfrm>
              <a:off x="7110538" y="1602070"/>
              <a:ext cx="4999650" cy="4426604"/>
            </a:xfrm>
            <a:prstGeom prst="roundRect">
              <a:avLst>
                <a:gd name="adj" fmla="val 12320"/>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27" name="Group 1026">
              <a:extLst>
                <a:ext uri="{FF2B5EF4-FFF2-40B4-BE49-F238E27FC236}">
                  <a16:creationId xmlns:a16="http://schemas.microsoft.com/office/drawing/2014/main" id="{B817EF3C-E622-4D3A-4356-8126BC4634BB}"/>
                </a:ext>
              </a:extLst>
            </p:cNvPr>
            <p:cNvGrpSpPr/>
            <p:nvPr/>
          </p:nvGrpSpPr>
          <p:grpSpPr>
            <a:xfrm>
              <a:off x="7250204" y="1691053"/>
              <a:ext cx="4881920" cy="4282060"/>
              <a:chOff x="7113709" y="2253027"/>
              <a:chExt cx="4881920" cy="4282060"/>
            </a:xfrm>
          </p:grpSpPr>
          <p:pic>
            <p:nvPicPr>
              <p:cNvPr id="27" name="Picture 26" descr="A diagram of a graph&#10;&#10;AI-generated content may be incorrect.">
                <a:extLst>
                  <a:ext uri="{FF2B5EF4-FFF2-40B4-BE49-F238E27FC236}">
                    <a16:creationId xmlns:a16="http://schemas.microsoft.com/office/drawing/2014/main" id="{410431E3-BBC3-A6CE-40BB-2A17441A40F1}"/>
                  </a:ext>
                </a:extLst>
              </p:cNvPr>
              <p:cNvPicPr>
                <a:picLocks noChangeAspect="1"/>
              </p:cNvPicPr>
              <p:nvPr/>
            </p:nvPicPr>
            <p:blipFill>
              <a:blip r:embed="rId4"/>
              <a:stretch>
                <a:fillRect/>
              </a:stretch>
            </p:blipFill>
            <p:spPr>
              <a:xfrm>
                <a:off x="7113709" y="2521946"/>
                <a:ext cx="4720319" cy="3731235"/>
              </a:xfrm>
              <a:prstGeom prst="rect">
                <a:avLst/>
              </a:prstGeom>
              <a:effectLst/>
            </p:spPr>
          </p:pic>
          <p:sp>
            <p:nvSpPr>
              <p:cNvPr id="28" name="Rectangle 27">
                <a:extLst>
                  <a:ext uri="{FF2B5EF4-FFF2-40B4-BE49-F238E27FC236}">
                    <a16:creationId xmlns:a16="http://schemas.microsoft.com/office/drawing/2014/main" id="{9AF019AD-1066-45F4-0968-A687E8C8C734}"/>
                  </a:ext>
                </a:extLst>
              </p:cNvPr>
              <p:cNvSpPr/>
              <p:nvPr/>
            </p:nvSpPr>
            <p:spPr>
              <a:xfrm>
                <a:off x="7190251" y="6316560"/>
                <a:ext cx="4805378" cy="21852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Abadi" panose="020B0604020104020204" pitchFamily="34" charset="0"/>
                  </a:rPr>
                  <a:t>Image courtesy of M. Bernert</a:t>
                </a:r>
              </a:p>
            </p:txBody>
          </p:sp>
          <p:sp>
            <p:nvSpPr>
              <p:cNvPr id="29" name="Rectangle 28">
                <a:extLst>
                  <a:ext uri="{FF2B5EF4-FFF2-40B4-BE49-F238E27FC236}">
                    <a16:creationId xmlns:a16="http://schemas.microsoft.com/office/drawing/2014/main" id="{1C632770-5969-43F2-C6FB-EA829CE9C428}"/>
                  </a:ext>
                </a:extLst>
              </p:cNvPr>
              <p:cNvSpPr/>
              <p:nvPr/>
            </p:nvSpPr>
            <p:spPr>
              <a:xfrm>
                <a:off x="7113709" y="2253027"/>
                <a:ext cx="4720320" cy="2689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Amasis MT Pro" panose="02040504050005020304" pitchFamily="18" charset="0"/>
                  </a:rPr>
                  <a:t>XPR height above the X-point</a:t>
                </a:r>
              </a:p>
            </p:txBody>
          </p:sp>
        </p:grpSp>
      </p:grpSp>
      <p:sp>
        <p:nvSpPr>
          <p:cNvPr id="1024" name="Rectangle 1023">
            <a:extLst>
              <a:ext uri="{FF2B5EF4-FFF2-40B4-BE49-F238E27FC236}">
                <a16:creationId xmlns:a16="http://schemas.microsoft.com/office/drawing/2014/main" id="{43F97E64-7D64-73F6-47BF-067FA5424ACE}"/>
              </a:ext>
            </a:extLst>
          </p:cNvPr>
          <p:cNvSpPr/>
          <p:nvPr/>
        </p:nvSpPr>
        <p:spPr>
          <a:xfrm>
            <a:off x="6163912" y="4900034"/>
            <a:ext cx="974386" cy="2988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latin typeface="Abadi" panose="020B0604020104020204" pitchFamily="34" charset="0"/>
              </a:rPr>
              <a:t>Kallenbach [1]</a:t>
            </a:r>
          </a:p>
        </p:txBody>
      </p:sp>
      <p:pic>
        <p:nvPicPr>
          <p:cNvPr id="1026" name="Picture 2">
            <a:extLst>
              <a:ext uri="{FF2B5EF4-FFF2-40B4-BE49-F238E27FC236}">
                <a16:creationId xmlns:a16="http://schemas.microsoft.com/office/drawing/2014/main" id="{D5701249-9A45-0780-8682-E965459CC6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631" y="5121942"/>
            <a:ext cx="1279892" cy="16219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86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63741-2D55-5C25-C003-9BC46AAF84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A0B01AB-6C8E-9D76-F518-C5C091F7977D}"/>
              </a:ext>
            </a:extLst>
          </p:cNvPr>
          <p:cNvSpPr>
            <a:spLocks noGrp="1"/>
          </p:cNvSpPr>
          <p:nvPr>
            <p:ph type="title"/>
          </p:nvPr>
        </p:nvSpPr>
        <p:spPr/>
        <p:txBody>
          <a:bodyPr/>
          <a:lstStyle/>
          <a:p>
            <a:r>
              <a:rPr lang="en-GB" dirty="0"/>
              <a:t>DART </a:t>
            </a:r>
          </a:p>
        </p:txBody>
      </p:sp>
      <p:sp>
        <p:nvSpPr>
          <p:cNvPr id="4" name="Footer Placeholder 3">
            <a:extLst>
              <a:ext uri="{FF2B5EF4-FFF2-40B4-BE49-F238E27FC236}">
                <a16:creationId xmlns:a16="http://schemas.microsoft.com/office/drawing/2014/main" id="{B0E2112A-7BBE-A20F-88C2-30F470B2AF28}"/>
              </a:ext>
            </a:extLst>
          </p:cNvPr>
          <p:cNvSpPr>
            <a:spLocks noGrp="1"/>
          </p:cNvSpPr>
          <p:nvPr>
            <p:ph type="ftr" sz="quarter" idx="10"/>
          </p:nvPr>
        </p:nvSpPr>
        <p:spPr/>
        <p:txBody>
          <a:bodyPr/>
          <a:lstStyle/>
          <a:p>
            <a:r>
              <a:rPr lang="en-US" dirty="0"/>
              <a:t>XPRs in MAST-U | S. Henderson | IAEA TM Div. Concepts | 29</a:t>
            </a:r>
            <a:r>
              <a:rPr lang="en-US" baseline="30000" dirty="0"/>
              <a:t>th</a:t>
            </a:r>
            <a:r>
              <a:rPr lang="en-US" dirty="0"/>
              <a:t> Oct. 2025</a:t>
            </a:r>
          </a:p>
        </p:txBody>
      </p:sp>
      <p:sp>
        <p:nvSpPr>
          <p:cNvPr id="5" name="Slide Number Placeholder 4">
            <a:extLst>
              <a:ext uri="{FF2B5EF4-FFF2-40B4-BE49-F238E27FC236}">
                <a16:creationId xmlns:a16="http://schemas.microsoft.com/office/drawing/2014/main" id="{729776A7-59E7-41F4-AF28-35EB30F67D39}"/>
              </a:ext>
            </a:extLst>
          </p:cNvPr>
          <p:cNvSpPr>
            <a:spLocks noGrp="1"/>
          </p:cNvSpPr>
          <p:nvPr>
            <p:ph type="sldNum" sz="quarter" idx="4"/>
          </p:nvPr>
        </p:nvSpPr>
        <p:spPr/>
        <p:txBody>
          <a:bodyPr/>
          <a:lstStyle/>
          <a:p>
            <a:fld id="{35482B25-261F-464E-BDD8-63296DE4D8A4}" type="slidenum">
              <a:rPr lang="en-US" smtClean="0"/>
              <a:pPr/>
              <a:t>5</a:t>
            </a:fld>
            <a:endParaRPr lang="en-US"/>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52F6EDF-AFC8-ECAE-1749-F70E75A3F3A9}"/>
                  </a:ext>
                </a:extLst>
              </p:cNvPr>
              <p:cNvSpPr txBox="1"/>
              <p:nvPr/>
            </p:nvSpPr>
            <p:spPr>
              <a:xfrm>
                <a:off x="101600" y="1065902"/>
                <a:ext cx="6259729" cy="5379037"/>
              </a:xfrm>
              <a:prstGeom prst="rect">
                <a:avLst/>
              </a:prstGeom>
              <a:noFill/>
            </p:spPr>
            <p:txBody>
              <a:bodyPr wrap="square" rtlCol="0">
                <a:spAutoFit/>
              </a:bodyPr>
              <a:lstStyle/>
              <a:p>
                <a:r>
                  <a:rPr lang="en-GB" b="1" dirty="0">
                    <a:solidFill>
                      <a:srgbClr val="258825"/>
                    </a:solidFill>
                    <a:latin typeface="Amasis MT Pro" panose="02040504050005020304" pitchFamily="18" charset="0"/>
                  </a:rPr>
                  <a:t>Detachment Analysis with Reduced modelling Tools [1]</a:t>
                </a:r>
                <a:endParaRPr lang="en-GB" sz="1600" dirty="0">
                  <a:solidFill>
                    <a:srgbClr val="258825"/>
                  </a:solidFill>
                  <a:latin typeface="Amasis MT Pro" panose="02040504050005020304" pitchFamily="18" charset="0"/>
                </a:endParaRPr>
              </a:p>
              <a:p>
                <a:r>
                  <a:rPr lang="en-GB" sz="1600" b="1" dirty="0">
                    <a:solidFill>
                      <a:srgbClr val="258825"/>
                    </a:solidFill>
                    <a:latin typeface="Amasis MT Pro" panose="02040504050005020304" pitchFamily="18" charset="0"/>
                  </a:rPr>
                  <a:t>github.com/</a:t>
                </a:r>
                <a:r>
                  <a:rPr lang="en-GB" sz="1600" b="1" dirty="0" err="1">
                    <a:solidFill>
                      <a:srgbClr val="258825"/>
                    </a:solidFill>
                    <a:latin typeface="Amasis MT Pro" panose="02040504050005020304" pitchFamily="18" charset="0"/>
                  </a:rPr>
                  <a:t>shenders</a:t>
                </a:r>
                <a:r>
                  <a:rPr lang="en-GB" sz="1600" b="1" dirty="0">
                    <a:solidFill>
                      <a:srgbClr val="258825"/>
                    </a:solidFill>
                    <a:latin typeface="Amasis MT Pro" panose="02040504050005020304" pitchFamily="18" charset="0"/>
                  </a:rPr>
                  <a:t>/dart</a:t>
                </a:r>
              </a:p>
              <a:p>
                <a:pPr marL="285750" indent="-285750">
                  <a:buFont typeface="Arial" panose="020B0604020202020204" pitchFamily="34" charset="0"/>
                  <a:buChar char="•"/>
                </a:pPr>
                <a:endParaRPr lang="en-GB" sz="1600" dirty="0">
                  <a:latin typeface="Amasis MT Pro" panose="02040504050005020304" pitchFamily="18" charset="0"/>
                </a:endParaRPr>
              </a:p>
              <a:p>
                <a:pPr marL="285750" indent="-285750">
                  <a:buFont typeface="Arial" panose="020B0604020202020204" pitchFamily="34" charset="0"/>
                  <a:buChar char="•"/>
                </a:pPr>
                <a:r>
                  <a:rPr lang="en-GB" sz="1600" dirty="0">
                    <a:latin typeface="Amasis MT Pro" panose="02040504050005020304" pitchFamily="18" charset="0"/>
                  </a:rPr>
                  <a:t>Links divertor temperature and momentum loss factor to the detachment qualifier through analytical fits [1]:</a:t>
                </a:r>
              </a:p>
              <a:p>
                <a:endParaRPr lang="en-GB" sz="1600" b="1" baseline="30000" dirty="0">
                  <a:latin typeface="Amasis MT Pro" panose="02040504050005020304" pitchFamily="18" charset="0"/>
                </a:endParaRPr>
              </a:p>
              <a:p>
                <a:pPr/>
                <a14:m>
                  <m:oMathPara xmlns:m="http://schemas.openxmlformats.org/officeDocument/2006/math">
                    <m:oMathParaPr>
                      <m:jc m:val="centerGroup"/>
                    </m:oMathParaPr>
                    <m:oMath xmlns:m="http://schemas.openxmlformats.org/officeDocument/2006/math">
                      <m:sSubSup>
                        <m:sSubSupPr>
                          <m:ctrlPr>
                            <a:rPr lang="en-GB" sz="1600" b="1" i="1" smtClean="0">
                              <a:latin typeface="Cambria Math" panose="02040503050406030204" pitchFamily="18" charset="0"/>
                            </a:rPr>
                          </m:ctrlPr>
                        </m:sSubSupPr>
                        <m:e>
                          <m:r>
                            <a:rPr lang="en-GB" sz="1600" b="1" i="1" smtClean="0">
                              <a:latin typeface="Cambria Math" panose="02040503050406030204" pitchFamily="18" charset="0"/>
                            </a:rPr>
                            <m:t>𝑻</m:t>
                          </m:r>
                        </m:e>
                        <m:sub>
                          <m:r>
                            <a:rPr lang="en-GB" sz="1600" b="1" i="1" smtClean="0">
                              <a:latin typeface="Cambria Math" panose="02040503050406030204" pitchFamily="18" charset="0"/>
                            </a:rPr>
                            <m:t>𝒆</m:t>
                          </m:r>
                          <m:r>
                            <a:rPr lang="en-GB" sz="1600" b="1" i="1" smtClean="0">
                              <a:latin typeface="Cambria Math" panose="02040503050406030204" pitchFamily="18" charset="0"/>
                            </a:rPr>
                            <m:t>,</m:t>
                          </m:r>
                          <m:r>
                            <a:rPr lang="en-GB" sz="1600" b="1" i="1" smtClean="0">
                              <a:latin typeface="Cambria Math" panose="02040503050406030204" pitchFamily="18" charset="0"/>
                            </a:rPr>
                            <m:t>𝒕</m:t>
                          </m:r>
                        </m:sub>
                        <m:sup>
                          <m:r>
                            <a:rPr lang="en-GB" sz="1600" b="1" i="1" smtClean="0">
                              <a:latin typeface="Cambria Math" panose="02040503050406030204" pitchFamily="18" charset="0"/>
                            </a:rPr>
                            <m:t>𝑺𝑻𝑬𝑷</m:t>
                          </m:r>
                        </m:sup>
                      </m:sSubSup>
                      <m:r>
                        <a:rPr lang="en-GB" sz="1600" b="1" i="1" smtClean="0">
                          <a:latin typeface="Cambria Math" panose="02040503050406030204" pitchFamily="18" charset="0"/>
                        </a:rPr>
                        <m:t>=</m:t>
                      </m:r>
                      <m:r>
                        <a:rPr lang="en-GB" sz="1600" b="1" i="1">
                          <a:latin typeface="Cambria Math" panose="02040503050406030204" pitchFamily="18" charset="0"/>
                        </a:rPr>
                        <m:t>𝟏</m:t>
                      </m:r>
                      <m:r>
                        <a:rPr lang="en-GB" sz="1600" b="1" i="1">
                          <a:latin typeface="Cambria Math" panose="02040503050406030204" pitchFamily="18" charset="0"/>
                        </a:rPr>
                        <m:t>.</m:t>
                      </m:r>
                      <m:r>
                        <a:rPr lang="en-GB" sz="1600" b="1" i="1">
                          <a:latin typeface="Cambria Math" panose="02040503050406030204" pitchFamily="18" charset="0"/>
                        </a:rPr>
                        <m:t>𝟔</m:t>
                      </m:r>
                      <m:sSubSup>
                        <m:sSubSupPr>
                          <m:ctrlPr>
                            <a:rPr lang="en-GB" sz="1600" b="1" i="1">
                              <a:latin typeface="Cambria Math" panose="02040503050406030204" pitchFamily="18" charset="0"/>
                            </a:rPr>
                          </m:ctrlPr>
                        </m:sSubSupPr>
                        <m:e>
                          <m:r>
                            <a:rPr lang="en-GB" sz="1600" b="1" i="1">
                              <a:latin typeface="Cambria Math" panose="02040503050406030204" pitchFamily="18" charset="0"/>
                            </a:rPr>
                            <m:t>𝒒</m:t>
                          </m:r>
                        </m:e>
                        <m:sub>
                          <m:r>
                            <a:rPr lang="en-GB" sz="1600" b="1" i="1">
                              <a:latin typeface="Cambria Math" panose="02040503050406030204" pitchFamily="18" charset="0"/>
                            </a:rPr>
                            <m:t>𝒅𝒆𝒕</m:t>
                          </m:r>
                        </m:sub>
                        <m:sup>
                          <m:r>
                            <a:rPr lang="en-GB" sz="1600" b="1" i="1">
                              <a:latin typeface="Cambria Math" panose="02040503050406030204" pitchFamily="18" charset="0"/>
                            </a:rPr>
                            <m:t>𝟏</m:t>
                          </m:r>
                          <m:r>
                            <a:rPr lang="en-GB" sz="1600" b="1" i="1">
                              <a:latin typeface="Cambria Math" panose="02040503050406030204" pitchFamily="18" charset="0"/>
                            </a:rPr>
                            <m:t>.</m:t>
                          </m:r>
                          <m:r>
                            <a:rPr lang="en-GB" sz="1600" b="1" i="1">
                              <a:latin typeface="Cambria Math" panose="02040503050406030204" pitchFamily="18" charset="0"/>
                            </a:rPr>
                            <m:t>𝟖𝟓𝟐</m:t>
                          </m:r>
                        </m:sup>
                      </m:sSubSup>
                      <m:r>
                        <a:rPr lang="en-GB" sz="1600" b="1" i="1" smtClean="0">
                          <a:latin typeface="Cambria Math" panose="02040503050406030204" pitchFamily="18" charset="0"/>
                        </a:rPr>
                        <m:t>; </m:t>
                      </m:r>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𝒇</m:t>
                          </m:r>
                        </m:e>
                        <m:sub>
                          <m:r>
                            <a:rPr lang="en-GB" sz="1600" b="1" i="1" smtClean="0">
                              <a:latin typeface="Cambria Math" panose="02040503050406030204" pitchFamily="18" charset="0"/>
                            </a:rPr>
                            <m:t>𝒎𝒐𝒎</m:t>
                          </m:r>
                        </m:sub>
                      </m:sSub>
                      <m:r>
                        <a:rPr lang="en-GB" sz="1600" b="1" i="1" smtClean="0">
                          <a:latin typeface="Cambria Math" panose="02040503050406030204" pitchFamily="18" charset="0"/>
                        </a:rPr>
                        <m:t>=</m:t>
                      </m:r>
                      <m:func>
                        <m:funcPr>
                          <m:ctrlPr>
                            <a:rPr lang="en-GB" sz="1600" b="1" i="1" smtClean="0">
                              <a:latin typeface="Cambria Math" panose="02040503050406030204" pitchFamily="18" charset="0"/>
                            </a:rPr>
                          </m:ctrlPr>
                        </m:funcPr>
                        <m:fName>
                          <m:r>
                            <a:rPr lang="en-GB" sz="1600" b="1" i="0" smtClean="0">
                              <a:latin typeface="Cambria Math" panose="02040503050406030204" pitchFamily="18" charset="0"/>
                            </a:rPr>
                            <m:t>𝐭𝐚𝐧𝐡</m:t>
                          </m:r>
                        </m:fName>
                        <m:e>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𝟏𝟔</m:t>
                              </m:r>
                              <m:sSubSup>
                                <m:sSubSupPr>
                                  <m:ctrlPr>
                                    <a:rPr lang="en-GB" sz="1600" b="1" i="1" smtClean="0">
                                      <a:latin typeface="Cambria Math" panose="02040503050406030204" pitchFamily="18" charset="0"/>
                                    </a:rPr>
                                  </m:ctrlPr>
                                </m:sSubSupPr>
                                <m:e>
                                  <m:r>
                                    <a:rPr lang="en-GB" sz="1600" b="1" i="1" smtClean="0">
                                      <a:latin typeface="Cambria Math" panose="02040503050406030204" pitchFamily="18" charset="0"/>
                                    </a:rPr>
                                    <m:t>𝑻</m:t>
                                  </m:r>
                                </m:e>
                                <m:sub>
                                  <m:r>
                                    <a:rPr lang="en-GB" sz="1600" b="1" i="1" smtClean="0">
                                      <a:latin typeface="Cambria Math" panose="02040503050406030204" pitchFamily="18" charset="0"/>
                                    </a:rPr>
                                    <m:t>𝒆</m:t>
                                  </m:r>
                                  <m:r>
                                    <a:rPr lang="en-GB" sz="1600" b="1" i="1" smtClean="0">
                                      <a:latin typeface="Cambria Math" panose="02040503050406030204" pitchFamily="18" charset="0"/>
                                    </a:rPr>
                                    <m:t>,</m:t>
                                  </m:r>
                                  <m:r>
                                    <a:rPr lang="en-GB" sz="1600" b="1" i="1" smtClean="0">
                                      <a:latin typeface="Cambria Math" panose="02040503050406030204" pitchFamily="18" charset="0"/>
                                    </a:rPr>
                                    <m:t>𝒕</m:t>
                                  </m:r>
                                </m:sub>
                                <m:sup>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𝟒</m:t>
                                  </m:r>
                                </m:sup>
                              </m:sSubSup>
                            </m:e>
                          </m:d>
                        </m:e>
                      </m:func>
                    </m:oMath>
                  </m:oMathPara>
                </a14:m>
                <a:endParaRPr lang="en-GB" sz="1600" b="1" dirty="0">
                  <a:latin typeface="Amasis MT Pro" panose="02040504050005020304" pitchFamily="18" charset="0"/>
                </a:endParaRPr>
              </a:p>
              <a:p>
                <a:pPr algn="ctr"/>
                <a:endParaRPr lang="en-GB" sz="900" dirty="0">
                  <a:latin typeface="Amasis MT Pro" panose="02040504050005020304" pitchFamily="18" charset="0"/>
                </a:endParaRPr>
              </a:p>
              <a:p>
                <a:pPr algn="ctr"/>
                <a:r>
                  <a:rPr lang="en-GB" sz="1600" dirty="0">
                    <a:latin typeface="Amasis MT Pro" panose="02040504050005020304" pitchFamily="18" charset="0"/>
                  </a:rPr>
                  <a:t>Generalised by applying a smoothed upper limit tied to </a:t>
                </a:r>
                <a14:m>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𝑇</m:t>
                        </m:r>
                      </m:e>
                      <m:sub>
                        <m:r>
                          <a:rPr lang="en-GB" sz="1600" i="1">
                            <a:latin typeface="Cambria Math" panose="02040503050406030204" pitchFamily="18" charset="0"/>
                          </a:rPr>
                          <m:t>𝑒</m:t>
                        </m:r>
                        <m:r>
                          <a:rPr lang="en-GB" sz="1600" i="1">
                            <a:latin typeface="Cambria Math" panose="02040503050406030204" pitchFamily="18" charset="0"/>
                          </a:rPr>
                          <m:t>,</m:t>
                        </m:r>
                        <m:r>
                          <a:rPr lang="en-GB" sz="1600" i="1">
                            <a:latin typeface="Cambria Math" panose="02040503050406030204" pitchFamily="18" charset="0"/>
                          </a:rPr>
                          <m:t>𝑢</m:t>
                        </m:r>
                      </m:sub>
                    </m:sSub>
                    <m:r>
                      <a:rPr lang="en-GB" sz="1600" i="1">
                        <a:latin typeface="Cambria Math" panose="02040503050406030204" pitchFamily="18" charset="0"/>
                      </a:rPr>
                      <m:t> </m:t>
                    </m:r>
                  </m:oMath>
                </a14:m>
                <a:r>
                  <a:rPr lang="en-GB" sz="1600" dirty="0">
                    <a:latin typeface="Amasis MT Pro" panose="02040504050005020304" pitchFamily="18" charset="0"/>
                  </a:rPr>
                  <a:t>:</a:t>
                </a:r>
              </a:p>
              <a:p>
                <a:pPr/>
                <a14:m>
                  <m:oMathPara xmlns:m="http://schemas.openxmlformats.org/officeDocument/2006/math">
                    <m:oMathParaPr>
                      <m:jc m:val="centerGroup"/>
                    </m:oMathParaPr>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𝑻</m:t>
                          </m:r>
                        </m:e>
                        <m:sub>
                          <m:r>
                            <a:rPr lang="en-GB" sz="1600" b="1" i="1" smtClean="0">
                              <a:latin typeface="Cambria Math" panose="02040503050406030204" pitchFamily="18" charset="0"/>
                            </a:rPr>
                            <m:t>𝒆</m:t>
                          </m:r>
                          <m:r>
                            <a:rPr lang="en-GB" sz="1600" b="1" i="1" smtClean="0">
                              <a:latin typeface="Cambria Math" panose="02040503050406030204" pitchFamily="18" charset="0"/>
                            </a:rPr>
                            <m:t>,</m:t>
                          </m:r>
                          <m:r>
                            <a:rPr lang="en-GB" sz="1600" b="1" i="1" smtClean="0">
                              <a:latin typeface="Cambria Math" panose="02040503050406030204" pitchFamily="18" charset="0"/>
                            </a:rPr>
                            <m:t>𝒕</m:t>
                          </m:r>
                        </m:sub>
                      </m:sSub>
                      <m:r>
                        <a:rPr lang="en-GB" sz="1600" b="1" i="1">
                          <a:latin typeface="Cambria Math" panose="02040503050406030204" pitchFamily="18" charset="0"/>
                        </a:rPr>
                        <m:t>=</m:t>
                      </m:r>
                      <m:sSup>
                        <m:sSupPr>
                          <m:ctrlPr>
                            <a:rPr lang="en-GB" sz="1600" i="1" smtClean="0">
                              <a:latin typeface="Cambria Math" panose="02040503050406030204" pitchFamily="18" charset="0"/>
                            </a:rPr>
                          </m:ctrlPr>
                        </m:sSupPr>
                        <m:e>
                          <m:d>
                            <m:dPr>
                              <m:ctrlPr>
                                <a:rPr lang="en-GB" sz="1600" i="1" smtClean="0">
                                  <a:latin typeface="Cambria Math" panose="02040503050406030204" pitchFamily="18" charset="0"/>
                                </a:rPr>
                              </m:ctrlPr>
                            </m:dPr>
                            <m:e>
                              <m:sSup>
                                <m:sSupPr>
                                  <m:ctrlPr>
                                    <a:rPr lang="en-GB" sz="1600" b="1" i="1" smtClean="0">
                                      <a:latin typeface="Cambria Math" panose="02040503050406030204" pitchFamily="18" charset="0"/>
                                    </a:rPr>
                                  </m:ctrlPr>
                                </m:sSupPr>
                                <m:e>
                                  <m:sSubSup>
                                    <m:sSubSupPr>
                                      <m:ctrlPr>
                                        <a:rPr lang="en-GB" sz="1600" b="1" i="1">
                                          <a:latin typeface="Cambria Math" panose="02040503050406030204" pitchFamily="18" charset="0"/>
                                        </a:rPr>
                                      </m:ctrlPr>
                                    </m:sSubSupPr>
                                    <m:e>
                                      <m:r>
                                        <a:rPr lang="en-GB" sz="1600" b="1" i="1">
                                          <a:latin typeface="Cambria Math" panose="02040503050406030204" pitchFamily="18" charset="0"/>
                                        </a:rPr>
                                        <m:t>𝑻</m:t>
                                      </m:r>
                                    </m:e>
                                    <m:sub>
                                      <m:r>
                                        <a:rPr lang="en-GB" sz="1600" b="1" i="1">
                                          <a:latin typeface="Cambria Math" panose="02040503050406030204" pitchFamily="18" charset="0"/>
                                        </a:rPr>
                                        <m:t>𝒆</m:t>
                                      </m:r>
                                      <m:r>
                                        <a:rPr lang="en-GB" sz="1600" b="1" i="1">
                                          <a:latin typeface="Cambria Math" panose="02040503050406030204" pitchFamily="18" charset="0"/>
                                        </a:rPr>
                                        <m:t>,</m:t>
                                      </m:r>
                                      <m:r>
                                        <a:rPr lang="en-GB" sz="1600" b="1" i="1">
                                          <a:latin typeface="Cambria Math" panose="02040503050406030204" pitchFamily="18" charset="0"/>
                                        </a:rPr>
                                        <m:t>𝒕</m:t>
                                      </m:r>
                                    </m:sub>
                                    <m:sup>
                                      <m:r>
                                        <a:rPr lang="en-GB" sz="1600" b="1" i="1">
                                          <a:latin typeface="Cambria Math" panose="02040503050406030204" pitchFamily="18" charset="0"/>
                                        </a:rPr>
                                        <m:t>𝑺𝑻𝑬𝑷</m:t>
                                      </m:r>
                                    </m:sup>
                                  </m:sSubSup>
                                </m:e>
                                <m:sup>
                                  <m:r>
                                    <a:rPr lang="en-GB" sz="1600" b="1" i="1" smtClean="0">
                                      <a:latin typeface="Cambria Math" panose="02040503050406030204" pitchFamily="18" charset="0"/>
                                    </a:rPr>
                                    <m:t>−</m:t>
                                  </m:r>
                                  <m:r>
                                    <a:rPr lang="en-GB" sz="1600" b="1" i="1" smtClean="0">
                                      <a:latin typeface="Cambria Math" panose="02040503050406030204" pitchFamily="18" charset="0"/>
                                    </a:rPr>
                                    <m:t>𝟑</m:t>
                                  </m:r>
                                </m:sup>
                              </m:sSup>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𝟔</m:t>
                                      </m:r>
                                      <m:sSub>
                                        <m:sSubPr>
                                          <m:ctrlPr>
                                            <a:rPr lang="en-GB" sz="1600" b="1" i="1">
                                              <a:latin typeface="Cambria Math" panose="02040503050406030204" pitchFamily="18" charset="0"/>
                                            </a:rPr>
                                          </m:ctrlPr>
                                        </m:sSubPr>
                                        <m:e>
                                          <m:r>
                                            <a:rPr lang="en-GB" sz="1600" b="1" i="1">
                                              <a:latin typeface="Cambria Math" panose="02040503050406030204" pitchFamily="18" charset="0"/>
                                            </a:rPr>
                                            <m:t>𝑻</m:t>
                                          </m:r>
                                        </m:e>
                                        <m:sub>
                                          <m:r>
                                            <a:rPr lang="en-GB" sz="1600" b="1" i="1">
                                              <a:latin typeface="Cambria Math" panose="02040503050406030204" pitchFamily="18" charset="0"/>
                                            </a:rPr>
                                            <m:t>𝒆</m:t>
                                          </m:r>
                                          <m:r>
                                            <a:rPr lang="en-GB" sz="1600" b="1" i="1">
                                              <a:latin typeface="Cambria Math" panose="02040503050406030204" pitchFamily="18" charset="0"/>
                                            </a:rPr>
                                            <m:t>,</m:t>
                                          </m:r>
                                          <m:r>
                                            <a:rPr lang="en-GB" sz="1600" b="1" i="1">
                                              <a:latin typeface="Cambria Math" panose="02040503050406030204" pitchFamily="18" charset="0"/>
                                            </a:rPr>
                                            <m:t>𝒖</m:t>
                                          </m:r>
                                        </m:sub>
                                      </m:sSub>
                                    </m:e>
                                  </m:d>
                                </m:e>
                                <m:sup>
                                  <m:r>
                                    <a:rPr lang="en-GB" sz="1600" b="1" i="1" smtClean="0">
                                      <a:latin typeface="Cambria Math" panose="02040503050406030204" pitchFamily="18" charset="0"/>
                                    </a:rPr>
                                    <m:t>−</m:t>
                                  </m:r>
                                  <m:r>
                                    <a:rPr lang="en-GB" sz="1600" b="1" i="1" smtClean="0">
                                      <a:latin typeface="Cambria Math" panose="02040503050406030204" pitchFamily="18" charset="0"/>
                                    </a:rPr>
                                    <m:t>𝟑</m:t>
                                  </m:r>
                                </m:sup>
                              </m:sSup>
                            </m:e>
                          </m:d>
                        </m:e>
                        <m:sup>
                          <m:r>
                            <a:rPr lang="en-GB" sz="1600" b="0" i="1" smtClean="0">
                              <a:latin typeface="Cambria Math" panose="02040503050406030204" pitchFamily="18" charset="0"/>
                            </a:rPr>
                            <m:t>1/3</m:t>
                          </m:r>
                        </m:sup>
                      </m:sSup>
                    </m:oMath>
                  </m:oMathPara>
                </a14:m>
                <a:endParaRPr lang="en-GB" sz="1600" dirty="0">
                  <a:latin typeface="Amasis MT Pro" panose="02040504050005020304" pitchFamily="18" charset="0"/>
                </a:endParaRPr>
              </a:p>
              <a:p>
                <a:endParaRPr lang="en-GB" sz="600" dirty="0">
                  <a:latin typeface="Amasis MT Pro" panose="02040504050005020304" pitchFamily="18" charset="0"/>
                </a:endParaRPr>
              </a:p>
              <a:p>
                <a:pPr marL="285750" indent="-285750">
                  <a:buFont typeface="Arial" panose="020B0604020202020204" pitchFamily="34" charset="0"/>
                  <a:buChar char="•"/>
                </a:pPr>
                <a:r>
                  <a:rPr lang="en-GB" sz="1600" dirty="0">
                    <a:latin typeface="Amasis MT Pro" panose="02040504050005020304" pitchFamily="18" charset="0"/>
                  </a:rPr>
                  <a:t>Calculates </a:t>
                </a:r>
                <a:r>
                  <a:rPr lang="en-GB" sz="1600" b="1" dirty="0">
                    <a:latin typeface="Amasis MT Pro" panose="02040504050005020304" pitchFamily="18" charset="0"/>
                  </a:rPr>
                  <a:t>upstream temperature</a:t>
                </a:r>
                <a:r>
                  <a:rPr lang="en-GB" sz="1600" dirty="0">
                    <a:latin typeface="Amasis MT Pro" panose="02040504050005020304" pitchFamily="18" charset="0"/>
                  </a:rPr>
                  <a:t> and </a:t>
                </a:r>
                <a:r>
                  <a:rPr lang="en-GB" sz="1600" b="1" dirty="0">
                    <a:latin typeface="Amasis MT Pro" panose="02040504050005020304" pitchFamily="18" charset="0"/>
                  </a:rPr>
                  <a:t>density</a:t>
                </a:r>
                <a:r>
                  <a:rPr lang="en-GB" sz="1600" dirty="0">
                    <a:latin typeface="Amasis MT Pro" panose="02040504050005020304" pitchFamily="18" charset="0"/>
                  </a:rPr>
                  <a:t> using 2-PT model with Kallenbach extension [3,1] linking to div. pressure</a:t>
                </a:r>
              </a:p>
              <a:p>
                <a:endParaRPr lang="en-GB" sz="1600" b="1" dirty="0">
                  <a:latin typeface="Amasis MT Pro" panose="02040504050005020304" pitchFamily="18" charset="0"/>
                </a:endParaRPr>
              </a:p>
              <a:p>
                <a:pPr marL="285750" indent="-285750">
                  <a:buFont typeface="Arial" panose="020B0604020202020204" pitchFamily="34" charset="0"/>
                  <a:buChar char="•"/>
                </a:pPr>
                <a:r>
                  <a:rPr lang="en-GB" sz="1600" dirty="0">
                    <a:latin typeface="Amasis MT Pro" panose="02040504050005020304" pitchFamily="18" charset="0"/>
                  </a:rPr>
                  <a:t>Simple model using </a:t>
                </a:r>
                <a:r>
                  <a:rPr lang="en-GB" sz="1600" b="1" dirty="0">
                    <a:latin typeface="Amasis MT Pro" panose="02040504050005020304" pitchFamily="18" charset="0"/>
                  </a:rPr>
                  <a:t>free molecular flow </a:t>
                </a:r>
                <a:r>
                  <a:rPr lang="en-GB" sz="1600" dirty="0">
                    <a:latin typeface="Amasis MT Pro" panose="02040504050005020304" pitchFamily="18" charset="0"/>
                  </a:rPr>
                  <a:t>and ballistic streaming estimates pressure difference between sub-divertor and divertor</a:t>
                </a:r>
                <a:r>
                  <a:rPr lang="en-GB" sz="1600" b="1" dirty="0">
                    <a:latin typeface="Amasis MT Pro" panose="02040504050005020304" pitchFamily="18" charset="0"/>
                  </a:rPr>
                  <a:t> </a:t>
                </a:r>
              </a:p>
              <a:p>
                <a:pPr marL="285750" indent="-285750">
                  <a:buFont typeface="Arial" panose="020B0604020202020204" pitchFamily="34" charset="0"/>
                  <a:buChar char="•"/>
                </a:pPr>
                <a:endParaRPr lang="en-GB" sz="1600" dirty="0">
                  <a:latin typeface="Amasis MT Pro" panose="02040504050005020304" pitchFamily="18" charset="0"/>
                </a:endParaRPr>
              </a:p>
              <a:p>
                <a:pPr marL="285750" indent="-285750">
                  <a:buFont typeface="Arial" panose="020B0604020202020204" pitchFamily="34" charset="0"/>
                  <a:buChar char="•"/>
                </a:pPr>
                <a:r>
                  <a:rPr lang="en-GB" sz="1600" dirty="0">
                    <a:latin typeface="Amasis MT Pro" panose="02040504050005020304" pitchFamily="18" charset="0"/>
                  </a:rPr>
                  <a:t>Estimates target </a:t>
                </a:r>
                <a:r>
                  <a:rPr lang="en-GB" sz="1600" b="1" dirty="0">
                    <a:latin typeface="Amasis MT Pro" panose="02040504050005020304" pitchFamily="18" charset="0"/>
                  </a:rPr>
                  <a:t>heat loads </a:t>
                </a:r>
                <a:r>
                  <a:rPr lang="en-GB" sz="1600" dirty="0">
                    <a:latin typeface="Amasis MT Pro" panose="02040504050005020304" pitchFamily="18" charset="0"/>
                  </a:rPr>
                  <a:t>(not including radiation) using</a:t>
                </a:r>
              </a:p>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panose="02040503050406030204" pitchFamily="18" charset="0"/>
                            </a:rPr>
                            <m:t>𝑞</m:t>
                          </m:r>
                        </m:e>
                        <m:sub>
                          <m:r>
                            <a:rPr lang="en-GB" sz="1600" i="1" smtClean="0">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𝑡</m:t>
                          </m:r>
                        </m:sub>
                      </m:sSub>
                      <m:r>
                        <a:rPr lang="en-GB" sz="1600" b="0" i="1" smtClean="0">
                          <a:latin typeface="Cambria Math" panose="02040503050406030204" pitchFamily="18" charset="0"/>
                        </a:rPr>
                        <m:t>=5.2</m:t>
                      </m:r>
                      <m:r>
                        <a:rPr lang="en-GB" sz="1600" b="0" i="1" smtClean="0">
                          <a:latin typeface="Cambria Math" panose="02040503050406030204" pitchFamily="18" charset="0"/>
                          <a:ea typeface="Cambria Math" panose="02040503050406030204" pitchFamily="18" charset="0"/>
                        </a:rPr>
                        <m:t>×</m:t>
                      </m:r>
                      <m:sSup>
                        <m:sSupPr>
                          <m:ctrlPr>
                            <a:rPr lang="en-GB" sz="1600" b="0" i="1" smtClean="0">
                              <a:latin typeface="Cambria Math" panose="02040503050406030204" pitchFamily="18" charset="0"/>
                              <a:ea typeface="Cambria Math" panose="02040503050406030204" pitchFamily="18" charset="0"/>
                            </a:rPr>
                          </m:ctrlPr>
                        </m:sSupPr>
                        <m:e>
                          <m:r>
                            <a:rPr lang="en-GB" sz="1600" b="0" i="1" smtClean="0">
                              <a:latin typeface="Cambria Math" panose="02040503050406030204" pitchFamily="18" charset="0"/>
                              <a:ea typeface="Cambria Math" panose="02040503050406030204" pitchFamily="18" charset="0"/>
                            </a:rPr>
                            <m:t>10</m:t>
                          </m:r>
                        </m:e>
                        <m:sup>
                          <m:r>
                            <a:rPr lang="en-GB" sz="1600" b="0" i="1" smtClean="0">
                              <a:latin typeface="Cambria Math" panose="02040503050406030204" pitchFamily="18" charset="0"/>
                              <a:ea typeface="Cambria Math" panose="02040503050406030204" pitchFamily="18" charset="0"/>
                            </a:rPr>
                            <m:t>−22</m:t>
                          </m:r>
                        </m:sup>
                      </m:sSup>
                      <m:sSub>
                        <m:sSubPr>
                          <m:ctrlPr>
                            <a:rPr lang="en-GB" sz="1600" b="0" i="1" smtClean="0">
                              <a:latin typeface="Cambria Math" panose="02040503050406030204" pitchFamily="18" charset="0"/>
                              <a:ea typeface="Cambria Math" panose="02040503050406030204" pitchFamily="18" charset="0"/>
                            </a:rPr>
                          </m:ctrlPr>
                        </m:sSubPr>
                        <m:e>
                          <m:r>
                            <a:rPr lang="en-GB" sz="1600" b="0" i="1" smtClean="0">
                              <a:latin typeface="Cambria Math" panose="02040503050406030204" pitchFamily="18" charset="0"/>
                              <a:ea typeface="Cambria Math" panose="02040503050406030204" pitchFamily="18" charset="0"/>
                            </a:rPr>
                            <m:t>𝑇</m:t>
                          </m:r>
                        </m:e>
                        <m:sub>
                          <m:r>
                            <a:rPr lang="en-GB" sz="1600" b="0" i="1" smtClean="0">
                              <a:latin typeface="Cambria Math" panose="02040503050406030204" pitchFamily="18" charset="0"/>
                              <a:ea typeface="Cambria Math" panose="02040503050406030204" pitchFamily="18" charset="0"/>
                            </a:rPr>
                            <m:t>𝑒</m:t>
                          </m:r>
                          <m:r>
                            <a:rPr lang="en-GB" sz="1600" b="0" i="1" smtClean="0">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𝑢</m:t>
                          </m:r>
                        </m:sub>
                      </m:sSub>
                      <m:sSub>
                        <m:sSubPr>
                          <m:ctrlPr>
                            <a:rPr lang="en-GB" sz="1600" b="0" i="1" smtClean="0">
                              <a:latin typeface="Cambria Math" panose="02040503050406030204" pitchFamily="18" charset="0"/>
                              <a:ea typeface="Cambria Math" panose="02040503050406030204" pitchFamily="18" charset="0"/>
                            </a:rPr>
                          </m:ctrlPr>
                        </m:sSubPr>
                        <m:e>
                          <m:r>
                            <a:rPr lang="en-GB" sz="1600" b="0" i="1" smtClean="0">
                              <a:latin typeface="Cambria Math" panose="02040503050406030204" pitchFamily="18" charset="0"/>
                              <a:ea typeface="Cambria Math" panose="02040503050406030204" pitchFamily="18" charset="0"/>
                            </a:rPr>
                            <m:t>𝑛</m:t>
                          </m:r>
                        </m:e>
                        <m:sub>
                          <m:r>
                            <a:rPr lang="en-GB" sz="1600" b="0" i="1" smtClean="0">
                              <a:latin typeface="Cambria Math" panose="02040503050406030204" pitchFamily="18" charset="0"/>
                              <a:ea typeface="Cambria Math" panose="02040503050406030204" pitchFamily="18" charset="0"/>
                            </a:rPr>
                            <m:t>𝑒</m:t>
                          </m:r>
                          <m:r>
                            <a:rPr lang="en-GB" sz="1600" b="0" i="1" smtClean="0">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𝑢</m:t>
                          </m:r>
                        </m:sub>
                      </m:sSub>
                      <m:sSub>
                        <m:sSubPr>
                          <m:ctrlPr>
                            <a:rPr lang="en-GB" sz="1600" b="0" i="1" smtClean="0">
                              <a:latin typeface="Cambria Math" panose="02040503050406030204" pitchFamily="18" charset="0"/>
                              <a:ea typeface="Cambria Math" panose="02040503050406030204" pitchFamily="18" charset="0"/>
                            </a:rPr>
                          </m:ctrlPr>
                        </m:sSubPr>
                        <m:e>
                          <m:r>
                            <a:rPr lang="en-GB" sz="1600" b="0" i="1" smtClean="0">
                              <a:latin typeface="Cambria Math" panose="02040503050406030204" pitchFamily="18" charset="0"/>
                              <a:ea typeface="Cambria Math" panose="02040503050406030204" pitchFamily="18" charset="0"/>
                            </a:rPr>
                            <m:t>𝑓</m:t>
                          </m:r>
                        </m:e>
                        <m:sub>
                          <m:r>
                            <a:rPr lang="en-GB" sz="1600" b="0" i="1" smtClean="0">
                              <a:latin typeface="Cambria Math" panose="02040503050406030204" pitchFamily="18" charset="0"/>
                              <a:ea typeface="Cambria Math" panose="02040503050406030204" pitchFamily="18" charset="0"/>
                            </a:rPr>
                            <m:t>𝑚𝑜𝑚</m:t>
                          </m:r>
                        </m:sub>
                      </m:sSub>
                      <m:d>
                        <m:dPr>
                          <m:ctrlPr>
                            <a:rPr lang="en-GB" sz="1600" b="0" i="1" smtClean="0">
                              <a:latin typeface="Cambria Math" panose="02040503050406030204" pitchFamily="18" charset="0"/>
                              <a:ea typeface="Cambria Math" panose="02040503050406030204" pitchFamily="18" charset="0"/>
                            </a:rPr>
                          </m:ctrlPr>
                        </m:dPr>
                        <m:e>
                          <m:r>
                            <a:rPr lang="en-GB" sz="1600" b="0" i="1" smtClean="0">
                              <a:latin typeface="Cambria Math" panose="02040503050406030204" pitchFamily="18" charset="0"/>
                              <a:ea typeface="Cambria Math" panose="02040503050406030204" pitchFamily="18" charset="0"/>
                            </a:rPr>
                            <m:t>7</m:t>
                          </m:r>
                          <m:sSubSup>
                            <m:sSubSupPr>
                              <m:ctrlPr>
                                <a:rPr lang="en-GB" sz="1600" b="0" i="1" smtClean="0">
                                  <a:latin typeface="Cambria Math" panose="02040503050406030204" pitchFamily="18" charset="0"/>
                                  <a:ea typeface="Cambria Math" panose="02040503050406030204" pitchFamily="18" charset="0"/>
                                </a:rPr>
                              </m:ctrlPr>
                            </m:sSubSupPr>
                            <m:e>
                              <m:r>
                                <a:rPr lang="en-GB" sz="1600" b="0" i="1" smtClean="0">
                                  <a:latin typeface="Cambria Math" panose="02040503050406030204" pitchFamily="18" charset="0"/>
                                  <a:ea typeface="Cambria Math" panose="02040503050406030204" pitchFamily="18" charset="0"/>
                                </a:rPr>
                                <m:t>𝑇</m:t>
                              </m:r>
                            </m:e>
                            <m:sub>
                              <m:r>
                                <a:rPr lang="en-GB" sz="1600" b="0" i="1" smtClean="0">
                                  <a:latin typeface="Cambria Math" panose="02040503050406030204" pitchFamily="18" charset="0"/>
                                  <a:ea typeface="Cambria Math" panose="02040503050406030204" pitchFamily="18" charset="0"/>
                                </a:rPr>
                                <m:t>𝑒</m:t>
                              </m:r>
                              <m:r>
                                <a:rPr lang="en-GB" sz="1600" b="0" i="1" smtClean="0">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𝑡</m:t>
                              </m:r>
                            </m:sub>
                            <m:sup>
                              <m:r>
                                <a:rPr lang="en-GB" sz="1600" b="0" i="1" smtClean="0">
                                  <a:latin typeface="Cambria Math" panose="02040503050406030204" pitchFamily="18" charset="0"/>
                                  <a:ea typeface="Cambria Math" panose="02040503050406030204" pitchFamily="18" charset="0"/>
                                </a:rPr>
                                <m:t>1/2</m:t>
                              </m:r>
                            </m:sup>
                          </m:sSubSup>
                          <m:r>
                            <a:rPr lang="en-GB" sz="1600" b="0" i="1" smtClean="0">
                              <a:latin typeface="Cambria Math" panose="02040503050406030204" pitchFamily="18" charset="0"/>
                              <a:ea typeface="Cambria Math" panose="02040503050406030204" pitchFamily="18" charset="0"/>
                            </a:rPr>
                            <m:t>+13.6</m:t>
                          </m:r>
                          <m:sSubSup>
                            <m:sSubSupPr>
                              <m:ctrlPr>
                                <a:rPr lang="en-GB" sz="1600" i="1">
                                  <a:latin typeface="Cambria Math" panose="02040503050406030204" pitchFamily="18" charset="0"/>
                                  <a:ea typeface="Cambria Math" panose="02040503050406030204" pitchFamily="18" charset="0"/>
                                </a:rPr>
                              </m:ctrlPr>
                            </m:sSubSupPr>
                            <m:e>
                              <m:r>
                                <a:rPr lang="en-GB" sz="1600" i="1">
                                  <a:latin typeface="Cambria Math" panose="02040503050406030204" pitchFamily="18" charset="0"/>
                                  <a:ea typeface="Cambria Math" panose="02040503050406030204" pitchFamily="18" charset="0"/>
                                </a:rPr>
                                <m:t>𝑇</m:t>
                              </m:r>
                            </m:e>
                            <m:sub>
                              <m:r>
                                <a:rPr lang="en-GB" sz="1600" i="1">
                                  <a:latin typeface="Cambria Math" panose="02040503050406030204" pitchFamily="18" charset="0"/>
                                  <a:ea typeface="Cambria Math" panose="02040503050406030204" pitchFamily="18" charset="0"/>
                                </a:rPr>
                                <m:t>𝑒</m:t>
                              </m:r>
                              <m:r>
                                <a:rPr lang="en-GB"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𝑡</m:t>
                              </m:r>
                            </m:sub>
                            <m:sup>
                              <m:r>
                                <a:rPr lang="en-GB" sz="1600" b="0" i="1" smtClean="0">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1/2</m:t>
                              </m:r>
                            </m:sup>
                          </m:sSubSup>
                        </m:e>
                      </m:d>
                      <m:func>
                        <m:funcPr>
                          <m:ctrlPr>
                            <a:rPr lang="en-GB" sz="1600" b="0" i="1" smtClean="0">
                              <a:latin typeface="Cambria Math" panose="02040503050406030204" pitchFamily="18" charset="0"/>
                              <a:ea typeface="Cambria Math" panose="02040503050406030204" pitchFamily="18" charset="0"/>
                            </a:rPr>
                          </m:ctrlPr>
                        </m:funcPr>
                        <m:fName>
                          <m:r>
                            <m:rPr>
                              <m:sty m:val="p"/>
                            </m:rPr>
                            <a:rPr lang="en-GB" sz="1600" b="0" i="0" smtClean="0">
                              <a:latin typeface="Cambria Math" panose="02040503050406030204" pitchFamily="18" charset="0"/>
                              <a:ea typeface="Cambria Math" panose="02040503050406030204" pitchFamily="18" charset="0"/>
                            </a:rPr>
                            <m:t>sin</m:t>
                          </m:r>
                        </m:fName>
                        <m:e>
                          <m:sSub>
                            <m:sSubPr>
                              <m:ctrlPr>
                                <a:rPr lang="en-GB" sz="1600" b="0" i="1" smtClean="0">
                                  <a:latin typeface="Cambria Math" panose="02040503050406030204" pitchFamily="18" charset="0"/>
                                  <a:ea typeface="Cambria Math" panose="02040503050406030204" pitchFamily="18" charset="0"/>
                                </a:rPr>
                              </m:ctrlPr>
                            </m:sSubPr>
                            <m:e>
                              <m:r>
                                <a:rPr lang="en-GB" sz="1600" b="0" i="1" smtClean="0">
                                  <a:latin typeface="Cambria Math" panose="02040503050406030204" pitchFamily="18" charset="0"/>
                                  <a:ea typeface="Cambria Math" panose="02040503050406030204" pitchFamily="18" charset="0"/>
                                </a:rPr>
                                <m:t>𝛼</m:t>
                              </m:r>
                            </m:e>
                            <m:sub>
                              <m:r>
                                <a:rPr lang="en-GB" sz="1600" b="0" i="1" smtClean="0">
                                  <a:latin typeface="Cambria Math" panose="02040503050406030204" pitchFamily="18" charset="0"/>
                                  <a:ea typeface="Cambria Math" panose="02040503050406030204" pitchFamily="18" charset="0"/>
                                </a:rPr>
                                <m:t>𝑡</m:t>
                              </m:r>
                            </m:sub>
                          </m:sSub>
                        </m:e>
                      </m:func>
                    </m:oMath>
                  </m:oMathPara>
                </a14:m>
                <a:endParaRPr lang="en-GB" sz="1600" dirty="0">
                  <a:latin typeface="Amasis MT Pro" panose="02040504050005020304" pitchFamily="18" charset="0"/>
                </a:endParaRPr>
              </a:p>
              <a:p>
                <a:endParaRPr lang="en-GB" sz="1050" b="1" dirty="0">
                  <a:solidFill>
                    <a:schemeClr val="accent5"/>
                  </a:solidFill>
                  <a:latin typeface="Amasis MT Pro" panose="02040504050005020304" pitchFamily="18" charset="0"/>
                </a:endParaRPr>
              </a:p>
              <a:p>
                <a:r>
                  <a:rPr lang="en-GB" b="1" dirty="0">
                    <a:solidFill>
                      <a:schemeClr val="accent4"/>
                    </a:solidFill>
                    <a:latin typeface="Amasis MT Pro" panose="02040504050005020304" pitchFamily="18" charset="0"/>
                  </a:rPr>
                  <a:t>Key inputs: Gas puffing rates, </a:t>
                </a:r>
                <a:r>
                  <a:rPr lang="en-GB" b="1" dirty="0" err="1">
                    <a:solidFill>
                      <a:schemeClr val="accent4"/>
                    </a:solidFill>
                    <a:latin typeface="Amasis MT Pro" panose="02040504050005020304" pitchFamily="18" charset="0"/>
                  </a:rPr>
                  <a:t>Psep</a:t>
                </a:r>
                <a:r>
                  <a:rPr lang="en-GB" b="1" dirty="0">
                    <a:solidFill>
                      <a:schemeClr val="accent4"/>
                    </a:solidFill>
                    <a:latin typeface="Amasis MT Pro" panose="02040504050005020304" pitchFamily="18" charset="0"/>
                  </a:rPr>
                  <a:t>, and SOL width</a:t>
                </a:r>
              </a:p>
            </p:txBody>
          </p:sp>
        </mc:Choice>
        <mc:Fallback xmlns="">
          <p:sp>
            <p:nvSpPr>
              <p:cNvPr id="20" name="TextBox 19">
                <a:extLst>
                  <a:ext uri="{FF2B5EF4-FFF2-40B4-BE49-F238E27FC236}">
                    <a16:creationId xmlns:a16="http://schemas.microsoft.com/office/drawing/2014/main" id="{B52F6EDF-AFC8-ECAE-1749-F70E75A3F3A9}"/>
                  </a:ext>
                </a:extLst>
              </p:cNvPr>
              <p:cNvSpPr txBox="1">
                <a:spLocks noRot="1" noChangeAspect="1" noMove="1" noResize="1" noEditPoints="1" noAdjustHandles="1" noChangeArrowheads="1" noChangeShapeType="1" noTextEdit="1"/>
              </p:cNvSpPr>
              <p:nvPr/>
            </p:nvSpPr>
            <p:spPr>
              <a:xfrm>
                <a:off x="101600" y="1065902"/>
                <a:ext cx="6259729" cy="5379037"/>
              </a:xfrm>
              <a:prstGeom prst="rect">
                <a:avLst/>
              </a:prstGeom>
              <a:blipFill>
                <a:blip r:embed="rId2"/>
                <a:stretch>
                  <a:fillRect l="-876" t="-680"/>
                </a:stretch>
              </a:blipFill>
            </p:spPr>
            <p:txBody>
              <a:bodyPr/>
              <a:lstStyle/>
              <a:p>
                <a:r>
                  <a:rPr lang="en-GB">
                    <a:noFill/>
                  </a:rPr>
                  <a:t> </a:t>
                </a:r>
              </a:p>
            </p:txBody>
          </p:sp>
        </mc:Fallback>
      </mc:AlternateContent>
      <p:grpSp>
        <p:nvGrpSpPr>
          <p:cNvPr id="22" name="Group 21">
            <a:extLst>
              <a:ext uri="{FF2B5EF4-FFF2-40B4-BE49-F238E27FC236}">
                <a16:creationId xmlns:a16="http://schemas.microsoft.com/office/drawing/2014/main" id="{29E90F4B-242E-EA71-8629-5A1683ADF992}"/>
              </a:ext>
            </a:extLst>
          </p:cNvPr>
          <p:cNvGrpSpPr/>
          <p:nvPr/>
        </p:nvGrpSpPr>
        <p:grpSpPr>
          <a:xfrm>
            <a:off x="5773221" y="0"/>
            <a:ext cx="6421149" cy="6858000"/>
            <a:chOff x="5773221" y="0"/>
            <a:chExt cx="6421149" cy="6858000"/>
          </a:xfrm>
        </p:grpSpPr>
        <p:sp>
          <p:nvSpPr>
            <p:cNvPr id="23" name="Rectangle 22">
              <a:extLst>
                <a:ext uri="{FF2B5EF4-FFF2-40B4-BE49-F238E27FC236}">
                  <a16:creationId xmlns:a16="http://schemas.microsoft.com/office/drawing/2014/main" id="{B3E52C8F-6A39-45B3-8FA9-F1E17C16A074}"/>
                </a:ext>
              </a:extLst>
            </p:cNvPr>
            <p:cNvSpPr/>
            <p:nvPr/>
          </p:nvSpPr>
          <p:spPr>
            <a:xfrm>
              <a:off x="7636459" y="0"/>
              <a:ext cx="566442" cy="6858000"/>
            </a:xfrm>
            <a:prstGeom prst="rect">
              <a:avLst/>
            </a:prstGeom>
            <a:solidFill>
              <a:schemeClr val="accent1">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a:extLst>
                <a:ext uri="{FF2B5EF4-FFF2-40B4-BE49-F238E27FC236}">
                  <a16:creationId xmlns:a16="http://schemas.microsoft.com/office/drawing/2014/main" id="{2EE54627-24C2-F837-A8D9-C55700768C84}"/>
                </a:ext>
              </a:extLst>
            </p:cNvPr>
            <p:cNvGrpSpPr/>
            <p:nvPr/>
          </p:nvGrpSpPr>
          <p:grpSpPr>
            <a:xfrm>
              <a:off x="5773221" y="0"/>
              <a:ext cx="6421149" cy="6858000"/>
              <a:chOff x="5773221" y="0"/>
              <a:chExt cx="6421149" cy="6858000"/>
            </a:xfrm>
          </p:grpSpPr>
          <p:sp>
            <p:nvSpPr>
              <p:cNvPr id="25" name="Right Triangle 24">
                <a:extLst>
                  <a:ext uri="{FF2B5EF4-FFF2-40B4-BE49-F238E27FC236}">
                    <a16:creationId xmlns:a16="http://schemas.microsoft.com/office/drawing/2014/main" id="{74864B13-994E-14F5-F764-9AE14F894478}"/>
                  </a:ext>
                </a:extLst>
              </p:cNvPr>
              <p:cNvSpPr/>
              <p:nvPr/>
            </p:nvSpPr>
            <p:spPr>
              <a:xfrm flipH="1">
                <a:off x="5773221" y="0"/>
                <a:ext cx="1863239" cy="6858000"/>
              </a:xfrm>
              <a:prstGeom prst="rtTriangle">
                <a:avLst/>
              </a:prstGeom>
              <a:solidFill>
                <a:schemeClr val="accent1">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Single Corner Snipped 25">
                <a:extLst>
                  <a:ext uri="{FF2B5EF4-FFF2-40B4-BE49-F238E27FC236}">
                    <a16:creationId xmlns:a16="http://schemas.microsoft.com/office/drawing/2014/main" id="{0BF60B8E-7E98-3670-D3A9-C4371326835F}"/>
                  </a:ext>
                </a:extLst>
              </p:cNvPr>
              <p:cNvSpPr/>
              <p:nvPr/>
            </p:nvSpPr>
            <p:spPr>
              <a:xfrm>
                <a:off x="8202902" y="0"/>
                <a:ext cx="3991468" cy="6858000"/>
              </a:xfrm>
              <a:prstGeom prst="snip1Rect">
                <a:avLst>
                  <a:gd name="adj" fmla="val 49510"/>
                </a:avLst>
              </a:prstGeom>
              <a:solidFill>
                <a:schemeClr val="accent1">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8" name="Rectangle 17">
            <a:extLst>
              <a:ext uri="{FF2B5EF4-FFF2-40B4-BE49-F238E27FC236}">
                <a16:creationId xmlns:a16="http://schemas.microsoft.com/office/drawing/2014/main" id="{B00BA910-FCCE-F131-80C3-686BA6F9FA9F}"/>
              </a:ext>
            </a:extLst>
          </p:cNvPr>
          <p:cNvSpPr/>
          <p:nvPr/>
        </p:nvSpPr>
        <p:spPr>
          <a:xfrm>
            <a:off x="8584835" y="6411062"/>
            <a:ext cx="3666170" cy="2988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900" dirty="0">
                <a:solidFill>
                  <a:schemeClr val="accent1"/>
                </a:solidFill>
                <a:latin typeface="Abadi" panose="020B0604020104020204" pitchFamily="34" charset="0"/>
              </a:rPr>
              <a:t>[1] </a:t>
            </a:r>
            <a:r>
              <a:rPr lang="da-DK" sz="900" dirty="0">
                <a:solidFill>
                  <a:schemeClr val="accent1"/>
                </a:solidFill>
                <a:latin typeface="Abadi" panose="020B0604020104020204" pitchFamily="34" charset="0"/>
              </a:rPr>
              <a:t>S.S. Henderson </a:t>
            </a:r>
            <a:r>
              <a:rPr lang="da-DK" sz="900" i="1" dirty="0">
                <a:solidFill>
                  <a:schemeClr val="accent1"/>
                </a:solidFill>
                <a:latin typeface="Abadi" panose="020B0604020104020204" pitchFamily="34" charset="0"/>
              </a:rPr>
              <a:t>et al</a:t>
            </a:r>
            <a:r>
              <a:rPr lang="da-DK" sz="900" dirty="0">
                <a:solidFill>
                  <a:schemeClr val="accent1"/>
                </a:solidFill>
                <a:latin typeface="Abadi" panose="020B0604020104020204" pitchFamily="34" charset="0"/>
              </a:rPr>
              <a:t> 2025 </a:t>
            </a:r>
            <a:r>
              <a:rPr lang="da-DK" sz="900" i="1" dirty="0">
                <a:solidFill>
                  <a:schemeClr val="accent1"/>
                </a:solidFill>
                <a:latin typeface="Abadi" panose="020B0604020104020204" pitchFamily="34" charset="0"/>
              </a:rPr>
              <a:t>Nucl. Fusion</a:t>
            </a:r>
            <a:r>
              <a:rPr lang="da-DK" sz="900" dirty="0">
                <a:solidFill>
                  <a:schemeClr val="accent1"/>
                </a:solidFill>
                <a:latin typeface="Abadi" panose="020B0604020104020204" pitchFamily="34" charset="0"/>
              </a:rPr>
              <a:t> </a:t>
            </a:r>
            <a:r>
              <a:rPr lang="da-DK" sz="900" b="1" dirty="0">
                <a:solidFill>
                  <a:schemeClr val="accent1"/>
                </a:solidFill>
                <a:latin typeface="Abadi" panose="020B0604020104020204" pitchFamily="34" charset="0"/>
              </a:rPr>
              <a:t>65</a:t>
            </a:r>
            <a:r>
              <a:rPr lang="da-DK" sz="900" dirty="0">
                <a:solidFill>
                  <a:schemeClr val="accent1"/>
                </a:solidFill>
                <a:latin typeface="Abadi" panose="020B0604020104020204" pitchFamily="34" charset="0"/>
              </a:rPr>
              <a:t> 016033 </a:t>
            </a:r>
          </a:p>
          <a:p>
            <a:r>
              <a:rPr lang="da-DK" sz="900" dirty="0">
                <a:solidFill>
                  <a:schemeClr val="accent1"/>
                </a:solidFill>
                <a:latin typeface="Abadi" panose="020B0604020104020204" pitchFamily="34" charset="0"/>
              </a:rPr>
              <a:t>[2] S.S. Henderson </a:t>
            </a:r>
            <a:r>
              <a:rPr lang="da-DK" sz="900" i="1" dirty="0">
                <a:solidFill>
                  <a:schemeClr val="accent1"/>
                </a:solidFill>
                <a:latin typeface="Abadi" panose="020B0604020104020204" pitchFamily="34" charset="0"/>
              </a:rPr>
              <a:t>et al</a:t>
            </a:r>
            <a:r>
              <a:rPr lang="da-DK" sz="900" dirty="0">
                <a:solidFill>
                  <a:schemeClr val="accent1"/>
                </a:solidFill>
                <a:latin typeface="Abadi" panose="020B0604020104020204" pitchFamily="34" charset="0"/>
              </a:rPr>
              <a:t> 2023 </a:t>
            </a:r>
            <a:r>
              <a:rPr lang="da-DK" sz="900" i="1" dirty="0">
                <a:solidFill>
                  <a:schemeClr val="accent1"/>
                </a:solidFill>
                <a:latin typeface="Abadi" panose="020B0604020104020204" pitchFamily="34" charset="0"/>
              </a:rPr>
              <a:t>Nucl. Fusion</a:t>
            </a:r>
            <a:r>
              <a:rPr lang="da-DK" sz="900" dirty="0">
                <a:solidFill>
                  <a:schemeClr val="accent1"/>
                </a:solidFill>
                <a:latin typeface="Abadi" panose="020B0604020104020204" pitchFamily="34" charset="0"/>
              </a:rPr>
              <a:t> </a:t>
            </a:r>
            <a:r>
              <a:rPr lang="da-DK" sz="900" b="1" dirty="0">
                <a:solidFill>
                  <a:schemeClr val="accent1"/>
                </a:solidFill>
                <a:latin typeface="Abadi" panose="020B0604020104020204" pitchFamily="34" charset="0"/>
              </a:rPr>
              <a:t>63</a:t>
            </a:r>
            <a:r>
              <a:rPr lang="da-DK" sz="900" dirty="0">
                <a:solidFill>
                  <a:schemeClr val="accent1"/>
                </a:solidFill>
                <a:latin typeface="Abadi" panose="020B0604020104020204" pitchFamily="34" charset="0"/>
              </a:rPr>
              <a:t> 086024</a:t>
            </a:r>
          </a:p>
          <a:p>
            <a:r>
              <a:rPr lang="da-DK" sz="900" dirty="0">
                <a:solidFill>
                  <a:schemeClr val="accent1"/>
                </a:solidFill>
                <a:latin typeface="Abadi" panose="020B0604020104020204" pitchFamily="34" charset="0"/>
              </a:rPr>
              <a:t>[3] </a:t>
            </a:r>
            <a:r>
              <a:rPr lang="fr-FR" sz="900" dirty="0">
                <a:solidFill>
                  <a:schemeClr val="accent1"/>
                </a:solidFill>
                <a:latin typeface="Abadi" panose="020B0604020104020204" pitchFamily="34" charset="0"/>
              </a:rPr>
              <a:t>A </a:t>
            </a:r>
            <a:r>
              <a:rPr lang="fr-FR" sz="900" dirty="0" err="1">
                <a:solidFill>
                  <a:schemeClr val="accent1"/>
                </a:solidFill>
                <a:latin typeface="Abadi" panose="020B0604020104020204" pitchFamily="34" charset="0"/>
              </a:rPr>
              <a:t>Kallenbach</a:t>
            </a:r>
            <a:r>
              <a:rPr lang="fr-FR" sz="900" dirty="0">
                <a:solidFill>
                  <a:schemeClr val="accent1"/>
                </a:solidFill>
                <a:latin typeface="Abadi" panose="020B0604020104020204" pitchFamily="34" charset="0"/>
              </a:rPr>
              <a:t> </a:t>
            </a:r>
            <a:r>
              <a:rPr lang="fr-FR" sz="900" i="1" dirty="0">
                <a:solidFill>
                  <a:schemeClr val="accent1"/>
                </a:solidFill>
                <a:latin typeface="Abadi" panose="020B0604020104020204" pitchFamily="34" charset="0"/>
              </a:rPr>
              <a:t>et al</a:t>
            </a:r>
            <a:r>
              <a:rPr lang="fr-FR" sz="900" dirty="0">
                <a:solidFill>
                  <a:schemeClr val="accent1"/>
                </a:solidFill>
                <a:latin typeface="Abadi" panose="020B0604020104020204" pitchFamily="34" charset="0"/>
              </a:rPr>
              <a:t> 2018 </a:t>
            </a:r>
            <a:r>
              <a:rPr lang="fr-FR" sz="900" i="1" dirty="0">
                <a:solidFill>
                  <a:schemeClr val="accent1"/>
                </a:solidFill>
                <a:latin typeface="Abadi" panose="020B0604020104020204" pitchFamily="34" charset="0"/>
              </a:rPr>
              <a:t>Plasma Phys. Control. Fusion</a:t>
            </a:r>
            <a:r>
              <a:rPr lang="fr-FR" sz="900" dirty="0">
                <a:solidFill>
                  <a:schemeClr val="accent1"/>
                </a:solidFill>
                <a:latin typeface="Abadi" panose="020B0604020104020204" pitchFamily="34" charset="0"/>
              </a:rPr>
              <a:t> </a:t>
            </a:r>
            <a:r>
              <a:rPr lang="fr-FR" sz="900" b="1" dirty="0">
                <a:solidFill>
                  <a:schemeClr val="accent1"/>
                </a:solidFill>
                <a:latin typeface="Abadi" panose="020B0604020104020204" pitchFamily="34" charset="0"/>
              </a:rPr>
              <a:t>60</a:t>
            </a:r>
            <a:r>
              <a:rPr lang="fr-FR" sz="900" dirty="0">
                <a:solidFill>
                  <a:schemeClr val="accent1"/>
                </a:solidFill>
                <a:latin typeface="Abadi" panose="020B0604020104020204" pitchFamily="34" charset="0"/>
              </a:rPr>
              <a:t> 045006</a:t>
            </a:r>
            <a:r>
              <a:rPr lang="da-DK" sz="900" dirty="0">
                <a:solidFill>
                  <a:schemeClr val="accent1"/>
                </a:solidFill>
                <a:latin typeface="Abadi" panose="020B0604020104020204" pitchFamily="34" charset="0"/>
              </a:rPr>
              <a:t> </a:t>
            </a:r>
            <a:endParaRPr lang="en-GB" sz="900" dirty="0">
              <a:solidFill>
                <a:schemeClr val="accent1"/>
              </a:solidFill>
              <a:latin typeface="Abadi" panose="020B0604020104020204" pitchFamily="34" charset="0"/>
            </a:endParaRPr>
          </a:p>
        </p:txBody>
      </p:sp>
      <p:grpSp>
        <p:nvGrpSpPr>
          <p:cNvPr id="21" name="Group 20">
            <a:extLst>
              <a:ext uri="{FF2B5EF4-FFF2-40B4-BE49-F238E27FC236}">
                <a16:creationId xmlns:a16="http://schemas.microsoft.com/office/drawing/2014/main" id="{6E2B60A8-6EA1-F6F2-7AEB-2724FF11177A}"/>
              </a:ext>
            </a:extLst>
          </p:cNvPr>
          <p:cNvGrpSpPr/>
          <p:nvPr/>
        </p:nvGrpSpPr>
        <p:grpSpPr>
          <a:xfrm>
            <a:off x="7090750" y="1999841"/>
            <a:ext cx="4999650" cy="4249794"/>
            <a:chOff x="7157319" y="2032731"/>
            <a:chExt cx="4999650" cy="4249794"/>
          </a:xfrm>
        </p:grpSpPr>
        <p:grpSp>
          <p:nvGrpSpPr>
            <p:cNvPr id="17" name="Group 16">
              <a:extLst>
                <a:ext uri="{FF2B5EF4-FFF2-40B4-BE49-F238E27FC236}">
                  <a16:creationId xmlns:a16="http://schemas.microsoft.com/office/drawing/2014/main" id="{A61A2DF6-C8EC-7494-3649-5EEA3F6E30B5}"/>
                </a:ext>
              </a:extLst>
            </p:cNvPr>
            <p:cNvGrpSpPr/>
            <p:nvPr/>
          </p:nvGrpSpPr>
          <p:grpSpPr>
            <a:xfrm>
              <a:off x="7157319" y="2032731"/>
              <a:ext cx="4999650" cy="4249794"/>
              <a:chOff x="7122038" y="2017846"/>
              <a:chExt cx="4999650" cy="4249794"/>
            </a:xfrm>
          </p:grpSpPr>
          <p:grpSp>
            <p:nvGrpSpPr>
              <p:cNvPr id="14" name="Group 13">
                <a:extLst>
                  <a:ext uri="{FF2B5EF4-FFF2-40B4-BE49-F238E27FC236}">
                    <a16:creationId xmlns:a16="http://schemas.microsoft.com/office/drawing/2014/main" id="{B7C50FDB-1A0C-4D79-EA0B-F8A995447952}"/>
                  </a:ext>
                </a:extLst>
              </p:cNvPr>
              <p:cNvGrpSpPr/>
              <p:nvPr/>
            </p:nvGrpSpPr>
            <p:grpSpPr>
              <a:xfrm>
                <a:off x="7122038" y="2017846"/>
                <a:ext cx="4999650" cy="4249794"/>
                <a:chOff x="7896747" y="3031719"/>
                <a:chExt cx="3570842" cy="3035280"/>
              </a:xfrm>
              <a:effectLst>
                <a:outerShdw blurRad="50800" dist="38100" dir="2700000" algn="tl" rotWithShape="0">
                  <a:prstClr val="black">
                    <a:alpha val="40000"/>
                  </a:prstClr>
                </a:outerShdw>
              </a:effectLst>
            </p:grpSpPr>
            <p:sp>
              <p:nvSpPr>
                <p:cNvPr id="12" name="Rectangle: Rounded Corners 11">
                  <a:extLst>
                    <a:ext uri="{FF2B5EF4-FFF2-40B4-BE49-F238E27FC236}">
                      <a16:creationId xmlns:a16="http://schemas.microsoft.com/office/drawing/2014/main" id="{DAFA1F4C-B244-2060-D16B-F25C58FA6F2B}"/>
                    </a:ext>
                  </a:extLst>
                </p:cNvPr>
                <p:cNvSpPr/>
                <p:nvPr/>
              </p:nvSpPr>
              <p:spPr>
                <a:xfrm>
                  <a:off x="7896747" y="3031719"/>
                  <a:ext cx="3570842" cy="3035280"/>
                </a:xfrm>
                <a:prstGeom prst="roundRect">
                  <a:avLst>
                    <a:gd name="adj" fmla="val 1232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869EBA13-7D70-0FE7-DC56-F6B181061892}"/>
                    </a:ext>
                  </a:extLst>
                </p:cNvPr>
                <p:cNvGrpSpPr/>
                <p:nvPr/>
              </p:nvGrpSpPr>
              <p:grpSpPr>
                <a:xfrm>
                  <a:off x="8079832" y="3460425"/>
                  <a:ext cx="3207254" cy="2511027"/>
                  <a:chOff x="8138777" y="1349684"/>
                  <a:chExt cx="3207254" cy="2511027"/>
                </a:xfrm>
              </p:grpSpPr>
              <p:pic>
                <p:nvPicPr>
                  <p:cNvPr id="11" name="Picture 10">
                    <a:extLst>
                      <a:ext uri="{FF2B5EF4-FFF2-40B4-BE49-F238E27FC236}">
                        <a16:creationId xmlns:a16="http://schemas.microsoft.com/office/drawing/2014/main" id="{6E38E25A-8A22-4B7B-17C0-E72E866670BA}"/>
                      </a:ext>
                    </a:extLst>
                  </p:cNvPr>
                  <p:cNvPicPr>
                    <a:picLocks noChangeAspect="1"/>
                  </p:cNvPicPr>
                  <p:nvPr/>
                </p:nvPicPr>
                <p:blipFill>
                  <a:blip r:embed="rId3"/>
                  <a:stretch>
                    <a:fillRect/>
                  </a:stretch>
                </p:blipFill>
                <p:spPr>
                  <a:xfrm>
                    <a:off x="8138777" y="1381509"/>
                    <a:ext cx="1616618" cy="2479202"/>
                  </a:xfrm>
                  <a:prstGeom prst="rect">
                    <a:avLst/>
                  </a:prstGeom>
                  <a:effectLst/>
                </p:spPr>
              </p:pic>
              <p:grpSp>
                <p:nvGrpSpPr>
                  <p:cNvPr id="9" name="Group 8">
                    <a:extLst>
                      <a:ext uri="{FF2B5EF4-FFF2-40B4-BE49-F238E27FC236}">
                        <a16:creationId xmlns:a16="http://schemas.microsoft.com/office/drawing/2014/main" id="{C2C8E32F-CE15-1065-5CE6-90721AE33D9E}"/>
                      </a:ext>
                    </a:extLst>
                  </p:cNvPr>
                  <p:cNvGrpSpPr/>
                  <p:nvPr/>
                </p:nvGrpSpPr>
                <p:grpSpPr>
                  <a:xfrm>
                    <a:off x="9727867" y="1349684"/>
                    <a:ext cx="1618164" cy="2501631"/>
                    <a:chOff x="9214970" y="2020938"/>
                    <a:chExt cx="2915282" cy="4506943"/>
                  </a:xfrm>
                  <a:effectLst/>
                </p:grpSpPr>
                <p:pic>
                  <p:nvPicPr>
                    <p:cNvPr id="6" name="Picture 5">
                      <a:extLst>
                        <a:ext uri="{FF2B5EF4-FFF2-40B4-BE49-F238E27FC236}">
                          <a16:creationId xmlns:a16="http://schemas.microsoft.com/office/drawing/2014/main" id="{8D20A3DF-E2A1-B9C4-288D-41021EB48B85}"/>
                        </a:ext>
                      </a:extLst>
                    </p:cNvPr>
                    <p:cNvPicPr>
                      <a:picLocks noChangeAspect="1"/>
                    </p:cNvPicPr>
                    <p:nvPr/>
                  </p:nvPicPr>
                  <p:blipFill>
                    <a:blip r:embed="rId4"/>
                    <a:stretch>
                      <a:fillRect/>
                    </a:stretch>
                  </p:blipFill>
                  <p:spPr>
                    <a:xfrm>
                      <a:off x="9246440" y="2020938"/>
                      <a:ext cx="2883812" cy="4506943"/>
                    </a:xfrm>
                    <a:prstGeom prst="rect">
                      <a:avLst/>
                    </a:prstGeom>
                  </p:spPr>
                </p:pic>
                <p:sp>
                  <p:nvSpPr>
                    <p:cNvPr id="7" name="Rectangle 6">
                      <a:extLst>
                        <a:ext uri="{FF2B5EF4-FFF2-40B4-BE49-F238E27FC236}">
                          <a16:creationId xmlns:a16="http://schemas.microsoft.com/office/drawing/2014/main" id="{066AA719-A4EB-3B81-C862-1390B357DBBA}"/>
                        </a:ext>
                      </a:extLst>
                    </p:cNvPr>
                    <p:cNvSpPr/>
                    <p:nvPr/>
                  </p:nvSpPr>
                  <p:spPr>
                    <a:xfrm>
                      <a:off x="9214970" y="3882789"/>
                      <a:ext cx="124990" cy="2170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CF323B2-95C8-9629-954D-F387754B519E}"/>
                        </a:ext>
                      </a:extLst>
                    </p:cNvPr>
                    <p:cNvSpPr/>
                    <p:nvPr/>
                  </p:nvSpPr>
                  <p:spPr>
                    <a:xfrm>
                      <a:off x="9214976" y="6121052"/>
                      <a:ext cx="124990" cy="2170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5" name="TextBox 14">
                <a:extLst>
                  <a:ext uri="{FF2B5EF4-FFF2-40B4-BE49-F238E27FC236}">
                    <a16:creationId xmlns:a16="http://schemas.microsoft.com/office/drawing/2014/main" id="{F7E6776E-0A49-C74C-09B7-4C54A3C2D5F7}"/>
                  </a:ext>
                </a:extLst>
              </p:cNvPr>
              <p:cNvSpPr txBox="1"/>
              <p:nvPr/>
            </p:nvSpPr>
            <p:spPr>
              <a:xfrm>
                <a:off x="7905142" y="2444118"/>
                <a:ext cx="1495922" cy="246221"/>
              </a:xfrm>
              <a:prstGeom prst="rect">
                <a:avLst/>
              </a:prstGeom>
              <a:noFill/>
            </p:spPr>
            <p:txBody>
              <a:bodyPr wrap="none" rtlCol="0">
                <a:spAutoFit/>
              </a:bodyPr>
              <a:lstStyle/>
              <a:p>
                <a:pPr algn="ctr"/>
                <a:r>
                  <a:rPr lang="en-GB" sz="1000" b="1" dirty="0">
                    <a:latin typeface="Amasis MT Pro" panose="02040504050005020304" pitchFamily="18" charset="0"/>
                  </a:rPr>
                  <a:t>STEP SOLPS-ITER [1]</a:t>
                </a:r>
              </a:p>
            </p:txBody>
          </p:sp>
          <p:sp>
            <p:nvSpPr>
              <p:cNvPr id="16" name="TextBox 15">
                <a:extLst>
                  <a:ext uri="{FF2B5EF4-FFF2-40B4-BE49-F238E27FC236}">
                    <a16:creationId xmlns:a16="http://schemas.microsoft.com/office/drawing/2014/main" id="{C8925A88-A657-BEE9-1E20-11A863A7ADA2}"/>
                  </a:ext>
                </a:extLst>
              </p:cNvPr>
              <p:cNvSpPr txBox="1"/>
              <p:nvPr/>
            </p:nvSpPr>
            <p:spPr>
              <a:xfrm>
                <a:off x="10033926" y="2441571"/>
                <a:ext cx="1741437" cy="246221"/>
              </a:xfrm>
              <a:prstGeom prst="rect">
                <a:avLst/>
              </a:prstGeom>
              <a:noFill/>
            </p:spPr>
            <p:txBody>
              <a:bodyPr wrap="square" rtlCol="0">
                <a:spAutoFit/>
              </a:bodyPr>
              <a:lstStyle/>
              <a:p>
                <a:pPr algn="ctr"/>
                <a:r>
                  <a:rPr lang="en-GB" sz="1000" b="1" dirty="0">
                    <a:latin typeface="Amasis MT Pro" panose="02040504050005020304" pitchFamily="18" charset="0"/>
                  </a:rPr>
                  <a:t>AUG experiment [2]</a:t>
                </a:r>
              </a:p>
            </p:txBody>
          </p:sp>
        </p:grpSp>
        <p:sp>
          <p:nvSpPr>
            <p:cNvPr id="19" name="TextBox 18">
              <a:extLst>
                <a:ext uri="{FF2B5EF4-FFF2-40B4-BE49-F238E27FC236}">
                  <a16:creationId xmlns:a16="http://schemas.microsoft.com/office/drawing/2014/main" id="{4C623EB1-2FCE-CD90-F226-137780765847}"/>
                </a:ext>
              </a:extLst>
            </p:cNvPr>
            <p:cNvSpPr txBox="1"/>
            <p:nvPr/>
          </p:nvSpPr>
          <p:spPr>
            <a:xfrm>
              <a:off x="7229644" y="2129218"/>
              <a:ext cx="4894994" cy="276999"/>
            </a:xfrm>
            <a:prstGeom prst="rect">
              <a:avLst/>
            </a:prstGeom>
            <a:noFill/>
          </p:spPr>
          <p:txBody>
            <a:bodyPr wrap="none" rtlCol="0">
              <a:spAutoFit/>
            </a:bodyPr>
            <a:lstStyle/>
            <a:p>
              <a:pPr algn="ctr"/>
              <a:r>
                <a:rPr lang="en-GB" sz="1200" b="1" dirty="0">
                  <a:solidFill>
                    <a:srgbClr val="C00000"/>
                  </a:solidFill>
                  <a:latin typeface="Amasis MT Pro" panose="02040504050005020304" pitchFamily="18" charset="0"/>
                </a:rPr>
                <a:t>Analytical fits for divertor temperature &amp; momentum loss factor</a:t>
              </a:r>
            </a:p>
          </p:txBody>
        </p:sp>
      </p:grpSp>
    </p:spTree>
    <p:extLst>
      <p:ext uri="{BB962C8B-B14F-4D97-AF65-F5344CB8AC3E}">
        <p14:creationId xmlns:p14="http://schemas.microsoft.com/office/powerpoint/2010/main" val="2570534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04FCC-B022-28C6-0D13-570DF0A111BF}"/>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A9D75DBB-EE8D-9636-2BD3-76C15EE72668}"/>
              </a:ext>
            </a:extLst>
          </p:cNvPr>
          <p:cNvGrpSpPr/>
          <p:nvPr/>
        </p:nvGrpSpPr>
        <p:grpSpPr>
          <a:xfrm>
            <a:off x="5773221" y="0"/>
            <a:ext cx="6421149" cy="6858000"/>
            <a:chOff x="5773221" y="0"/>
            <a:chExt cx="6421149" cy="6858000"/>
          </a:xfrm>
        </p:grpSpPr>
        <p:sp>
          <p:nvSpPr>
            <p:cNvPr id="12" name="Rectangle 11">
              <a:extLst>
                <a:ext uri="{FF2B5EF4-FFF2-40B4-BE49-F238E27FC236}">
                  <a16:creationId xmlns:a16="http://schemas.microsoft.com/office/drawing/2014/main" id="{406D015A-58BE-D98E-95B4-AB22D734A353}"/>
                </a:ext>
              </a:extLst>
            </p:cNvPr>
            <p:cNvSpPr/>
            <p:nvPr/>
          </p:nvSpPr>
          <p:spPr>
            <a:xfrm>
              <a:off x="7636459" y="0"/>
              <a:ext cx="566442" cy="6858000"/>
            </a:xfrm>
            <a:prstGeom prst="rect">
              <a:avLst/>
            </a:prstGeom>
            <a:solidFill>
              <a:schemeClr val="accent1">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5A9B08BB-7D12-7151-5F89-5705C7F31DDF}"/>
                </a:ext>
              </a:extLst>
            </p:cNvPr>
            <p:cNvGrpSpPr/>
            <p:nvPr/>
          </p:nvGrpSpPr>
          <p:grpSpPr>
            <a:xfrm>
              <a:off x="5773221" y="0"/>
              <a:ext cx="6421149" cy="6858000"/>
              <a:chOff x="5773221" y="0"/>
              <a:chExt cx="6421149" cy="6858000"/>
            </a:xfrm>
          </p:grpSpPr>
          <p:sp>
            <p:nvSpPr>
              <p:cNvPr id="14" name="Right Triangle 13">
                <a:extLst>
                  <a:ext uri="{FF2B5EF4-FFF2-40B4-BE49-F238E27FC236}">
                    <a16:creationId xmlns:a16="http://schemas.microsoft.com/office/drawing/2014/main" id="{2B0A7608-47E3-98CD-DACF-8F545AB481EC}"/>
                  </a:ext>
                </a:extLst>
              </p:cNvPr>
              <p:cNvSpPr/>
              <p:nvPr/>
            </p:nvSpPr>
            <p:spPr>
              <a:xfrm flipH="1">
                <a:off x="5773221" y="0"/>
                <a:ext cx="1863239" cy="6858000"/>
              </a:xfrm>
              <a:prstGeom prst="rtTriangle">
                <a:avLst/>
              </a:prstGeom>
              <a:solidFill>
                <a:schemeClr val="accent1">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Single Corner Snipped 14">
                <a:extLst>
                  <a:ext uri="{FF2B5EF4-FFF2-40B4-BE49-F238E27FC236}">
                    <a16:creationId xmlns:a16="http://schemas.microsoft.com/office/drawing/2014/main" id="{B3ABF92F-6331-0AB2-5010-0C2A08655C6F}"/>
                  </a:ext>
                </a:extLst>
              </p:cNvPr>
              <p:cNvSpPr/>
              <p:nvPr/>
            </p:nvSpPr>
            <p:spPr>
              <a:xfrm>
                <a:off x="8202902" y="0"/>
                <a:ext cx="3991468" cy="6858000"/>
              </a:xfrm>
              <a:prstGeom prst="snip1Rect">
                <a:avLst>
                  <a:gd name="adj" fmla="val 49510"/>
                </a:avLst>
              </a:prstGeom>
              <a:solidFill>
                <a:schemeClr val="accent1">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 name="Title 2">
            <a:extLst>
              <a:ext uri="{FF2B5EF4-FFF2-40B4-BE49-F238E27FC236}">
                <a16:creationId xmlns:a16="http://schemas.microsoft.com/office/drawing/2014/main" id="{976858A8-D498-146A-C04E-9409EFABB9D8}"/>
              </a:ext>
            </a:extLst>
          </p:cNvPr>
          <p:cNvSpPr>
            <a:spLocks noGrp="1"/>
          </p:cNvSpPr>
          <p:nvPr>
            <p:ph type="title"/>
          </p:nvPr>
        </p:nvSpPr>
        <p:spPr/>
        <p:txBody>
          <a:bodyPr/>
          <a:lstStyle/>
          <a:p>
            <a:r>
              <a:rPr lang="en-GB" dirty="0"/>
              <a:t>DART benchmark</a:t>
            </a:r>
          </a:p>
        </p:txBody>
      </p:sp>
      <p:sp>
        <p:nvSpPr>
          <p:cNvPr id="4" name="Footer Placeholder 3">
            <a:extLst>
              <a:ext uri="{FF2B5EF4-FFF2-40B4-BE49-F238E27FC236}">
                <a16:creationId xmlns:a16="http://schemas.microsoft.com/office/drawing/2014/main" id="{7E19DDBF-F101-084E-5DC3-CB933B3ED26D}"/>
              </a:ext>
            </a:extLst>
          </p:cNvPr>
          <p:cNvSpPr>
            <a:spLocks noGrp="1"/>
          </p:cNvSpPr>
          <p:nvPr>
            <p:ph type="ftr" sz="quarter" idx="10"/>
          </p:nvPr>
        </p:nvSpPr>
        <p:spPr/>
        <p:txBody>
          <a:bodyPr/>
          <a:lstStyle/>
          <a:p>
            <a:r>
              <a:rPr lang="en-US" dirty="0"/>
              <a:t>XPRs in MAST-U | S. Henderson | IAEA TM Div. Concepts | 29</a:t>
            </a:r>
            <a:r>
              <a:rPr lang="en-US" baseline="30000" dirty="0"/>
              <a:t>th</a:t>
            </a:r>
            <a:r>
              <a:rPr lang="en-US" dirty="0"/>
              <a:t> Oct. 2025</a:t>
            </a:r>
          </a:p>
        </p:txBody>
      </p:sp>
      <p:sp>
        <p:nvSpPr>
          <p:cNvPr id="5" name="Slide Number Placeholder 4">
            <a:extLst>
              <a:ext uri="{FF2B5EF4-FFF2-40B4-BE49-F238E27FC236}">
                <a16:creationId xmlns:a16="http://schemas.microsoft.com/office/drawing/2014/main" id="{8B5ADE3B-CAE8-20E5-0994-B2F8EE271D4C}"/>
              </a:ext>
            </a:extLst>
          </p:cNvPr>
          <p:cNvSpPr>
            <a:spLocks noGrp="1"/>
          </p:cNvSpPr>
          <p:nvPr>
            <p:ph type="sldNum" sz="quarter" idx="4"/>
          </p:nvPr>
        </p:nvSpPr>
        <p:spPr/>
        <p:txBody>
          <a:bodyPr/>
          <a:lstStyle/>
          <a:p>
            <a:fld id="{35482B25-261F-464E-BDD8-63296DE4D8A4}" type="slidenum">
              <a:rPr lang="en-US" smtClean="0"/>
              <a:pPr/>
              <a:t>6</a:t>
            </a:fld>
            <a:endParaRPr lang="en-US"/>
          </a:p>
        </p:txBody>
      </p:sp>
      <p:sp>
        <p:nvSpPr>
          <p:cNvPr id="2" name="TextBox 1">
            <a:extLst>
              <a:ext uri="{FF2B5EF4-FFF2-40B4-BE49-F238E27FC236}">
                <a16:creationId xmlns:a16="http://schemas.microsoft.com/office/drawing/2014/main" id="{D33AB211-4B47-BA13-55BA-00300163993F}"/>
              </a:ext>
            </a:extLst>
          </p:cNvPr>
          <p:cNvSpPr txBox="1"/>
          <p:nvPr/>
        </p:nvSpPr>
        <p:spPr>
          <a:xfrm>
            <a:off x="101600" y="1065902"/>
            <a:ext cx="6357818" cy="4955203"/>
          </a:xfrm>
          <a:prstGeom prst="rect">
            <a:avLst/>
          </a:prstGeom>
          <a:noFill/>
        </p:spPr>
        <p:txBody>
          <a:bodyPr wrap="square" rtlCol="0">
            <a:spAutoFit/>
          </a:bodyPr>
          <a:lstStyle/>
          <a:p>
            <a:r>
              <a:rPr lang="en-GB" b="1" dirty="0">
                <a:solidFill>
                  <a:srgbClr val="258825"/>
                </a:solidFill>
                <a:latin typeface="Amasis MT Pro" panose="02040504050005020304" pitchFamily="18" charset="0"/>
              </a:rPr>
              <a:t>Overall, reproduces key exhaust quantities in attached conditions during unseeded </a:t>
            </a:r>
            <a:r>
              <a:rPr lang="en-GB" b="1" dirty="0" err="1">
                <a:solidFill>
                  <a:srgbClr val="258825"/>
                </a:solidFill>
                <a:latin typeface="Amasis MT Pro" panose="02040504050005020304" pitchFamily="18" charset="0"/>
              </a:rPr>
              <a:t>ELMy</a:t>
            </a:r>
            <a:r>
              <a:rPr lang="en-GB" b="1" dirty="0">
                <a:solidFill>
                  <a:srgbClr val="258825"/>
                </a:solidFill>
                <a:latin typeface="Amasis MT Pro" panose="02040504050005020304" pitchFamily="18" charset="0"/>
              </a:rPr>
              <a:t> H-mode conditions</a:t>
            </a:r>
          </a:p>
          <a:p>
            <a:endParaRPr lang="en-GB" sz="1600" dirty="0">
              <a:latin typeface="Amasis MT Pro" panose="02040504050005020304" pitchFamily="18" charset="0"/>
            </a:endParaRPr>
          </a:p>
          <a:p>
            <a:endParaRPr lang="en-GB" sz="1600" dirty="0">
              <a:latin typeface="Amasis MT Pro" panose="02040504050005020304" pitchFamily="18" charset="0"/>
            </a:endParaRPr>
          </a:p>
          <a:p>
            <a:pPr marL="285750" indent="-285750">
              <a:buFont typeface="Arial" panose="020B0604020202020204" pitchFamily="34" charset="0"/>
              <a:buChar char="•"/>
            </a:pPr>
            <a:r>
              <a:rPr lang="en-GB" sz="1600" b="1" dirty="0" err="1">
                <a:latin typeface="Amasis MT Pro" panose="02040504050005020304" pitchFamily="18" charset="0"/>
              </a:rPr>
              <a:t>P</a:t>
            </a:r>
            <a:r>
              <a:rPr lang="en-GB" sz="1600" b="1" baseline="-25000" dirty="0" err="1">
                <a:latin typeface="Amasis MT Pro" panose="02040504050005020304" pitchFamily="18" charset="0"/>
              </a:rPr>
              <a:t>sep</a:t>
            </a:r>
            <a:r>
              <a:rPr lang="en-GB" sz="1600" b="1" dirty="0">
                <a:latin typeface="Amasis MT Pro" panose="02040504050005020304" pitchFamily="18" charset="0"/>
              </a:rPr>
              <a:t>/R in MAST-U is ~3 MW/m</a:t>
            </a:r>
            <a:r>
              <a:rPr lang="en-GB" sz="1600" dirty="0">
                <a:latin typeface="Amasis MT Pro" panose="02040504050005020304" pitchFamily="18" charset="0"/>
              </a:rPr>
              <a:t>, slightly below JET and ~ half of AUG, but divertor pressures of ~0.2 PA are significantly lower</a:t>
            </a:r>
          </a:p>
          <a:p>
            <a:endParaRPr lang="en-GB" sz="1600" b="1" dirty="0">
              <a:latin typeface="Amasis MT Pro" panose="02040504050005020304" pitchFamily="18" charset="0"/>
            </a:endParaRPr>
          </a:p>
          <a:p>
            <a:pPr marL="285750" indent="-285750">
              <a:buFont typeface="Arial" panose="020B0604020202020204" pitchFamily="34" charset="0"/>
              <a:buChar char="•"/>
            </a:pPr>
            <a:r>
              <a:rPr lang="en-GB" sz="1600" b="1" dirty="0">
                <a:latin typeface="Amasis MT Pro" panose="02040504050005020304" pitchFamily="18" charset="0"/>
              </a:rPr>
              <a:t>SOL width </a:t>
            </a:r>
            <a:r>
              <a:rPr lang="en-GB" sz="1600" dirty="0">
                <a:latin typeface="Amasis MT Pro" panose="02040504050005020304" pitchFamily="18" charset="0"/>
              </a:rPr>
              <a:t>determined using </a:t>
            </a:r>
            <a:r>
              <a:rPr lang="en-GB" sz="1600" b="1" dirty="0">
                <a:latin typeface="Amasis MT Pro" panose="02040504050005020304" pitchFamily="18" charset="0"/>
              </a:rPr>
              <a:t>Eich scaling </a:t>
            </a:r>
            <a:r>
              <a:rPr lang="en-GB" sz="1600" dirty="0">
                <a:latin typeface="Amasis MT Pro" panose="02040504050005020304" pitchFamily="18" charset="0"/>
              </a:rPr>
              <a:t>and </a:t>
            </a:r>
            <a:r>
              <a:rPr lang="en-GB" sz="1600" b="1" dirty="0">
                <a:latin typeface="Amasis MT Pro" panose="02040504050005020304" pitchFamily="18" charset="0"/>
              </a:rPr>
              <a:t>power fraction </a:t>
            </a:r>
            <a:r>
              <a:rPr lang="en-GB" sz="1600" dirty="0">
                <a:latin typeface="Amasis MT Pro" panose="02040504050005020304" pitchFamily="18" charset="0"/>
              </a:rPr>
              <a:t>to each divertor estimated via simple model with fraction lost to wall</a:t>
            </a:r>
            <a:endParaRPr lang="en-GB" sz="1600" b="1" dirty="0">
              <a:latin typeface="Amasis MT Pro" panose="02040504050005020304" pitchFamily="18" charset="0"/>
            </a:endParaRPr>
          </a:p>
          <a:p>
            <a:endParaRPr lang="en-GB" sz="1600" dirty="0">
              <a:latin typeface="Amasis MT Pro" panose="02040504050005020304" pitchFamily="18" charset="0"/>
            </a:endParaRPr>
          </a:p>
          <a:p>
            <a:pPr marL="285750" indent="-285750">
              <a:buFont typeface="Arial" panose="020B0604020202020204" pitchFamily="34" charset="0"/>
              <a:buChar char="•"/>
            </a:pPr>
            <a:r>
              <a:rPr lang="en-GB" sz="1600" dirty="0">
                <a:latin typeface="Amasis MT Pro" panose="02040504050005020304" pitchFamily="18" charset="0"/>
              </a:rPr>
              <a:t>DART </a:t>
            </a:r>
            <a:r>
              <a:rPr lang="en-GB" sz="1600" b="1" dirty="0">
                <a:latin typeface="Amasis MT Pro" panose="02040504050005020304" pitchFamily="18" charset="0"/>
              </a:rPr>
              <a:t>separatrix temperature </a:t>
            </a:r>
            <a:r>
              <a:rPr lang="en-GB" sz="1600" dirty="0">
                <a:latin typeface="Amasis MT Pro" panose="02040504050005020304" pitchFamily="18" charset="0"/>
              </a:rPr>
              <a:t>and</a:t>
            </a:r>
            <a:r>
              <a:rPr lang="en-GB" sz="1600" b="1" dirty="0">
                <a:latin typeface="Amasis MT Pro" panose="02040504050005020304" pitchFamily="18" charset="0"/>
              </a:rPr>
              <a:t> density </a:t>
            </a:r>
            <a:r>
              <a:rPr lang="en-GB" sz="1600" dirty="0">
                <a:latin typeface="Amasis MT Pro" panose="02040504050005020304" pitchFamily="18" charset="0"/>
              </a:rPr>
              <a:t>consistent with measurement determined using </a:t>
            </a:r>
            <a:r>
              <a:rPr lang="en-GB" sz="1600" b="1" dirty="0">
                <a:latin typeface="Amasis MT Pro" panose="02040504050005020304" pitchFamily="18" charset="0"/>
              </a:rPr>
              <a:t>2P model predictions</a:t>
            </a:r>
            <a:endParaRPr lang="en-GB" sz="1600" b="1" baseline="30000" dirty="0">
              <a:latin typeface="Amasis MT Pro" panose="02040504050005020304" pitchFamily="18" charset="0"/>
            </a:endParaRPr>
          </a:p>
          <a:p>
            <a:endParaRPr lang="en-GB" sz="1600" b="1" dirty="0">
              <a:latin typeface="Amasis MT Pro" panose="02040504050005020304" pitchFamily="18" charset="0"/>
            </a:endParaRPr>
          </a:p>
          <a:p>
            <a:pPr marL="285750" indent="-285750">
              <a:buFont typeface="Arial" panose="020B0604020202020204" pitchFamily="34" charset="0"/>
              <a:buChar char="•"/>
            </a:pPr>
            <a:r>
              <a:rPr lang="en-GB" sz="1600" dirty="0">
                <a:latin typeface="Amasis MT Pro" panose="02040504050005020304" pitchFamily="18" charset="0"/>
              </a:rPr>
              <a:t>Predicts</a:t>
            </a:r>
            <a:r>
              <a:rPr lang="en-GB" sz="1600" b="1" dirty="0">
                <a:latin typeface="Amasis MT Pro" panose="02040504050005020304" pitchFamily="18" charset="0"/>
              </a:rPr>
              <a:t> attached</a:t>
            </a:r>
            <a:r>
              <a:rPr lang="en-GB" sz="1600" dirty="0">
                <a:latin typeface="Amasis MT Pro" panose="02040504050005020304" pitchFamily="18" charset="0"/>
              </a:rPr>
              <a:t> conditions with </a:t>
            </a:r>
            <a:r>
              <a:rPr lang="en-GB" sz="1600" b="1" dirty="0">
                <a:latin typeface="Amasis MT Pro" panose="02040504050005020304" pitchFamily="18" charset="0"/>
              </a:rPr>
              <a:t>good agreement </a:t>
            </a:r>
            <a:r>
              <a:rPr lang="en-GB" sz="1600" dirty="0">
                <a:latin typeface="Amasis MT Pro" panose="02040504050005020304" pitchFamily="18" charset="0"/>
              </a:rPr>
              <a:t>with IR </a:t>
            </a:r>
            <a:r>
              <a:rPr lang="en-GB" sz="1600" b="1" dirty="0">
                <a:latin typeface="Amasis MT Pro" panose="02040504050005020304" pitchFamily="18" charset="0"/>
              </a:rPr>
              <a:t>peak heat loads </a:t>
            </a:r>
            <a:r>
              <a:rPr lang="en-GB" sz="1600" dirty="0">
                <a:latin typeface="Amasis MT Pro" panose="02040504050005020304" pitchFamily="18" charset="0"/>
              </a:rPr>
              <a:t>and probe </a:t>
            </a:r>
            <a:r>
              <a:rPr lang="en-GB" sz="1600" b="1" dirty="0">
                <a:latin typeface="Amasis MT Pro" panose="02040504050005020304" pitchFamily="18" charset="0"/>
              </a:rPr>
              <a:t>peak divertor temperature</a:t>
            </a:r>
            <a:endParaRPr lang="en-GB" sz="1600" b="1" dirty="0">
              <a:solidFill>
                <a:schemeClr val="accent5"/>
              </a:solidFill>
              <a:latin typeface="Amasis MT Pro" panose="02040504050005020304" pitchFamily="18" charset="0"/>
            </a:endParaRPr>
          </a:p>
          <a:p>
            <a:endParaRPr lang="en-GB" b="1" dirty="0">
              <a:solidFill>
                <a:schemeClr val="accent4"/>
              </a:solidFill>
              <a:latin typeface="Amasis MT Pro" panose="02040504050005020304" pitchFamily="18" charset="0"/>
            </a:endParaRPr>
          </a:p>
          <a:p>
            <a:endParaRPr lang="en-GB" b="1" dirty="0">
              <a:solidFill>
                <a:schemeClr val="accent4"/>
              </a:solidFill>
              <a:latin typeface="Amasis MT Pro" panose="02040504050005020304" pitchFamily="18" charset="0"/>
            </a:endParaRPr>
          </a:p>
          <a:p>
            <a:r>
              <a:rPr lang="en-GB" b="1" dirty="0">
                <a:solidFill>
                  <a:schemeClr val="accent4"/>
                </a:solidFill>
                <a:latin typeface="Amasis MT Pro" panose="02040504050005020304" pitchFamily="18" charset="0"/>
              </a:rPr>
              <a:t>The model will be tested in future with SXD geometry, however that is not covered in this talk</a:t>
            </a:r>
          </a:p>
        </p:txBody>
      </p:sp>
      <p:grpSp>
        <p:nvGrpSpPr>
          <p:cNvPr id="9" name="Group 8">
            <a:extLst>
              <a:ext uri="{FF2B5EF4-FFF2-40B4-BE49-F238E27FC236}">
                <a16:creationId xmlns:a16="http://schemas.microsoft.com/office/drawing/2014/main" id="{E81E5C97-1F6D-B3A7-A06A-41AFA21733F1}"/>
              </a:ext>
            </a:extLst>
          </p:cNvPr>
          <p:cNvGrpSpPr/>
          <p:nvPr/>
        </p:nvGrpSpPr>
        <p:grpSpPr>
          <a:xfrm>
            <a:off x="6706769" y="2650666"/>
            <a:ext cx="5359001" cy="4102157"/>
            <a:chOff x="6832998" y="2096339"/>
            <a:chExt cx="5359001" cy="4102157"/>
          </a:xfrm>
        </p:grpSpPr>
        <p:pic>
          <p:nvPicPr>
            <p:cNvPr id="10" name="Picture 9">
              <a:extLst>
                <a:ext uri="{FF2B5EF4-FFF2-40B4-BE49-F238E27FC236}">
                  <a16:creationId xmlns:a16="http://schemas.microsoft.com/office/drawing/2014/main" id="{31C6BDD5-2BE2-86C4-A72F-8EB81F82BB60}"/>
                </a:ext>
              </a:extLst>
            </p:cNvPr>
            <p:cNvPicPr>
              <a:picLocks noChangeAspect="1"/>
            </p:cNvPicPr>
            <p:nvPr/>
          </p:nvPicPr>
          <p:blipFill>
            <a:blip r:embed="rId2"/>
            <a:srcRect/>
            <a:stretch/>
          </p:blipFill>
          <p:spPr>
            <a:xfrm>
              <a:off x="6832998" y="2301041"/>
              <a:ext cx="5359001" cy="3897455"/>
            </a:xfrm>
            <a:prstGeom prst="rect">
              <a:avLst/>
            </a:prstGeom>
          </p:spPr>
        </p:pic>
        <p:sp>
          <p:nvSpPr>
            <p:cNvPr id="6" name="Rectangle 5">
              <a:extLst>
                <a:ext uri="{FF2B5EF4-FFF2-40B4-BE49-F238E27FC236}">
                  <a16:creationId xmlns:a16="http://schemas.microsoft.com/office/drawing/2014/main" id="{BBF52DD2-E67F-AB90-8088-AC91B41DF348}"/>
                </a:ext>
              </a:extLst>
            </p:cNvPr>
            <p:cNvSpPr/>
            <p:nvPr/>
          </p:nvSpPr>
          <p:spPr>
            <a:xfrm>
              <a:off x="7235690" y="2096339"/>
              <a:ext cx="4852568" cy="262443"/>
            </a:xfrm>
            <a:prstGeom prst="rect">
              <a:avLst/>
            </a:prstGeom>
            <a:solidFill>
              <a:srgbClr val="C9D3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masis MT Pro" panose="02040504050005020304" pitchFamily="18" charset="0"/>
                </a:rPr>
                <a:t>DART predictions for lower outer conventional divertor #50894</a:t>
              </a:r>
            </a:p>
          </p:txBody>
        </p:sp>
      </p:grpSp>
      <p:pic>
        <p:nvPicPr>
          <p:cNvPr id="8" name="Picture 7" descr="A graph showing different colored lines&#10;&#10;AI-generated content may be incorrect.">
            <a:extLst>
              <a:ext uri="{FF2B5EF4-FFF2-40B4-BE49-F238E27FC236}">
                <a16:creationId xmlns:a16="http://schemas.microsoft.com/office/drawing/2014/main" id="{CC6A643D-62F2-B698-4F1A-62417BA34B35}"/>
              </a:ext>
            </a:extLst>
          </p:cNvPr>
          <p:cNvPicPr>
            <a:picLocks noChangeAspect="1"/>
          </p:cNvPicPr>
          <p:nvPr/>
        </p:nvPicPr>
        <p:blipFill>
          <a:blip r:embed="rId3"/>
          <a:stretch>
            <a:fillRect/>
          </a:stretch>
        </p:blipFill>
        <p:spPr>
          <a:xfrm>
            <a:off x="8001364" y="573309"/>
            <a:ext cx="2769809" cy="2077357"/>
          </a:xfrm>
          <a:prstGeom prst="rect">
            <a:avLst/>
          </a:prstGeom>
        </p:spPr>
      </p:pic>
    </p:spTree>
    <p:extLst>
      <p:ext uri="{BB962C8B-B14F-4D97-AF65-F5344CB8AC3E}">
        <p14:creationId xmlns:p14="http://schemas.microsoft.com/office/powerpoint/2010/main" val="1973498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CEECE-A4A8-C15E-B9FE-BDB5DD3104B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629FF70-94F3-3FA8-92E8-AB2376A5C61D}"/>
              </a:ext>
            </a:extLst>
          </p:cNvPr>
          <p:cNvSpPr>
            <a:spLocks noGrp="1"/>
          </p:cNvSpPr>
          <p:nvPr>
            <p:ph type="title"/>
          </p:nvPr>
        </p:nvSpPr>
        <p:spPr/>
        <p:txBody>
          <a:bodyPr/>
          <a:lstStyle/>
          <a:p>
            <a:r>
              <a:rPr lang="en-GB" dirty="0"/>
              <a:t>XPR in lower single-null</a:t>
            </a:r>
          </a:p>
        </p:txBody>
      </p:sp>
      <p:sp>
        <p:nvSpPr>
          <p:cNvPr id="4" name="Footer Placeholder 3">
            <a:extLst>
              <a:ext uri="{FF2B5EF4-FFF2-40B4-BE49-F238E27FC236}">
                <a16:creationId xmlns:a16="http://schemas.microsoft.com/office/drawing/2014/main" id="{4EC4274D-76E9-F6F1-3394-ADEB2F6CE624}"/>
              </a:ext>
            </a:extLst>
          </p:cNvPr>
          <p:cNvSpPr>
            <a:spLocks noGrp="1"/>
          </p:cNvSpPr>
          <p:nvPr>
            <p:ph type="ftr" sz="quarter" idx="10"/>
          </p:nvPr>
        </p:nvSpPr>
        <p:spPr/>
        <p:txBody>
          <a:bodyPr/>
          <a:lstStyle/>
          <a:p>
            <a:r>
              <a:rPr lang="en-US" dirty="0"/>
              <a:t>XPRs in MAST-U | S. Henderson | IAEA TM Div. Concepts | 29</a:t>
            </a:r>
            <a:r>
              <a:rPr lang="en-US" baseline="30000" dirty="0"/>
              <a:t>th</a:t>
            </a:r>
            <a:r>
              <a:rPr lang="en-US" dirty="0"/>
              <a:t> Oct. 2025</a:t>
            </a:r>
          </a:p>
        </p:txBody>
      </p:sp>
      <p:sp>
        <p:nvSpPr>
          <p:cNvPr id="5" name="Slide Number Placeholder 4">
            <a:extLst>
              <a:ext uri="{FF2B5EF4-FFF2-40B4-BE49-F238E27FC236}">
                <a16:creationId xmlns:a16="http://schemas.microsoft.com/office/drawing/2014/main" id="{43A902E6-D23D-E40E-3938-F2028863E893}"/>
              </a:ext>
            </a:extLst>
          </p:cNvPr>
          <p:cNvSpPr>
            <a:spLocks noGrp="1"/>
          </p:cNvSpPr>
          <p:nvPr>
            <p:ph type="sldNum" sz="quarter" idx="4"/>
          </p:nvPr>
        </p:nvSpPr>
        <p:spPr/>
        <p:txBody>
          <a:bodyPr/>
          <a:lstStyle/>
          <a:p>
            <a:fld id="{35482B25-261F-464E-BDD8-63296DE4D8A4}" type="slidenum">
              <a:rPr lang="en-US" smtClean="0"/>
              <a:pPr/>
              <a:t>7</a:t>
            </a:fld>
            <a:endParaRPr lang="en-US"/>
          </a:p>
        </p:txBody>
      </p:sp>
      <p:grpSp>
        <p:nvGrpSpPr>
          <p:cNvPr id="2" name="Group 1">
            <a:extLst>
              <a:ext uri="{FF2B5EF4-FFF2-40B4-BE49-F238E27FC236}">
                <a16:creationId xmlns:a16="http://schemas.microsoft.com/office/drawing/2014/main" id="{032006B8-CF64-DBB0-7EAF-B7819EEEAB83}"/>
              </a:ext>
            </a:extLst>
          </p:cNvPr>
          <p:cNvGrpSpPr/>
          <p:nvPr/>
        </p:nvGrpSpPr>
        <p:grpSpPr>
          <a:xfrm>
            <a:off x="5773221" y="0"/>
            <a:ext cx="6421149" cy="6858000"/>
            <a:chOff x="5773221" y="0"/>
            <a:chExt cx="6421149" cy="6858000"/>
          </a:xfrm>
        </p:grpSpPr>
        <p:sp>
          <p:nvSpPr>
            <p:cNvPr id="9" name="Rectangle 8">
              <a:extLst>
                <a:ext uri="{FF2B5EF4-FFF2-40B4-BE49-F238E27FC236}">
                  <a16:creationId xmlns:a16="http://schemas.microsoft.com/office/drawing/2014/main" id="{1E44187F-3750-48C5-A15E-B69FB3DD82E6}"/>
                </a:ext>
              </a:extLst>
            </p:cNvPr>
            <p:cNvSpPr/>
            <p:nvPr/>
          </p:nvSpPr>
          <p:spPr>
            <a:xfrm>
              <a:off x="7636459" y="0"/>
              <a:ext cx="566442" cy="6858000"/>
            </a:xfrm>
            <a:prstGeom prst="rect">
              <a:avLst/>
            </a:prstGeom>
            <a:solidFill>
              <a:schemeClr val="accent1">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E1B7EFAB-7118-25CD-FCFE-3EB06588123D}"/>
                </a:ext>
              </a:extLst>
            </p:cNvPr>
            <p:cNvGrpSpPr/>
            <p:nvPr/>
          </p:nvGrpSpPr>
          <p:grpSpPr>
            <a:xfrm>
              <a:off x="5773221" y="0"/>
              <a:ext cx="6421149" cy="6858000"/>
              <a:chOff x="5773221" y="0"/>
              <a:chExt cx="6421149" cy="6858000"/>
            </a:xfrm>
          </p:grpSpPr>
          <p:sp>
            <p:nvSpPr>
              <p:cNvPr id="11" name="Right Triangle 10">
                <a:extLst>
                  <a:ext uri="{FF2B5EF4-FFF2-40B4-BE49-F238E27FC236}">
                    <a16:creationId xmlns:a16="http://schemas.microsoft.com/office/drawing/2014/main" id="{6C1E6EF4-8826-4611-FBB6-6D9C9E1CEEC4}"/>
                  </a:ext>
                </a:extLst>
              </p:cNvPr>
              <p:cNvSpPr/>
              <p:nvPr/>
            </p:nvSpPr>
            <p:spPr>
              <a:xfrm flipH="1">
                <a:off x="5773221" y="0"/>
                <a:ext cx="1863239" cy="6858000"/>
              </a:xfrm>
              <a:prstGeom prst="rtTriangle">
                <a:avLst/>
              </a:prstGeom>
              <a:solidFill>
                <a:schemeClr val="accent1">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Single Corner Snipped 11">
                <a:extLst>
                  <a:ext uri="{FF2B5EF4-FFF2-40B4-BE49-F238E27FC236}">
                    <a16:creationId xmlns:a16="http://schemas.microsoft.com/office/drawing/2014/main" id="{88653144-D4E7-CE54-5E36-23C5DEBAFBA6}"/>
                  </a:ext>
                </a:extLst>
              </p:cNvPr>
              <p:cNvSpPr/>
              <p:nvPr/>
            </p:nvSpPr>
            <p:spPr>
              <a:xfrm>
                <a:off x="8202902" y="0"/>
                <a:ext cx="3991468" cy="6858000"/>
              </a:xfrm>
              <a:prstGeom prst="snip1Rect">
                <a:avLst>
                  <a:gd name="adj" fmla="val 49510"/>
                </a:avLst>
              </a:prstGeom>
              <a:solidFill>
                <a:schemeClr val="accent1">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6" name="TextBox 5">
            <a:extLst>
              <a:ext uri="{FF2B5EF4-FFF2-40B4-BE49-F238E27FC236}">
                <a16:creationId xmlns:a16="http://schemas.microsoft.com/office/drawing/2014/main" id="{E89AF46E-8AE1-BC1C-247E-1FC0DB53FD75}"/>
              </a:ext>
            </a:extLst>
          </p:cNvPr>
          <p:cNvSpPr txBox="1"/>
          <p:nvPr/>
        </p:nvSpPr>
        <p:spPr>
          <a:xfrm>
            <a:off x="101599" y="1065902"/>
            <a:ext cx="6733767" cy="2616101"/>
          </a:xfrm>
          <a:prstGeom prst="rect">
            <a:avLst/>
          </a:prstGeom>
          <a:noFill/>
        </p:spPr>
        <p:txBody>
          <a:bodyPr wrap="square" rtlCol="0">
            <a:spAutoFit/>
          </a:bodyPr>
          <a:lstStyle/>
          <a:p>
            <a:r>
              <a:rPr lang="en-GB" b="1" dirty="0">
                <a:solidFill>
                  <a:srgbClr val="258825"/>
                </a:solidFill>
                <a:latin typeface="Amasis MT Pro" panose="02040504050005020304" pitchFamily="18" charset="0"/>
              </a:rPr>
              <a:t>Strong emission observed within the confined plasma localised at the X-point, indicative of an XPR regime</a:t>
            </a:r>
          </a:p>
          <a:p>
            <a:endParaRPr lang="en-GB" sz="1600" b="1" dirty="0">
              <a:latin typeface="Amasis MT Pro" panose="02040504050005020304" pitchFamily="18" charset="0"/>
            </a:endParaRPr>
          </a:p>
          <a:p>
            <a:pPr marL="285750" indent="-285750">
              <a:buFont typeface="Arial" panose="020B0604020202020204" pitchFamily="34" charset="0"/>
              <a:buChar char="•"/>
            </a:pPr>
            <a:r>
              <a:rPr lang="en-GB" sz="1600" b="1" dirty="0">
                <a:latin typeface="Amasis MT Pro" panose="02040504050005020304" pitchFamily="18" charset="0"/>
              </a:rPr>
              <a:t>XPR stable ~</a:t>
            </a:r>
            <a:r>
              <a:rPr lang="en-GB" sz="1600" dirty="0">
                <a:latin typeface="Amasis MT Pro" panose="02040504050005020304" pitchFamily="18" charset="0"/>
              </a:rPr>
              <a:t>50 </a:t>
            </a:r>
            <a:r>
              <a:rPr lang="en-GB" sz="1600" dirty="0" err="1">
                <a:latin typeface="Amasis MT Pro" panose="02040504050005020304" pitchFamily="18" charset="0"/>
              </a:rPr>
              <a:t>ms</a:t>
            </a:r>
            <a:r>
              <a:rPr lang="en-GB" sz="1600" dirty="0">
                <a:latin typeface="Amasis MT Pro" panose="02040504050005020304" pitchFamily="18" charset="0"/>
              </a:rPr>
              <a:t> before </a:t>
            </a:r>
            <a:r>
              <a:rPr lang="en-GB" sz="1600" b="1" dirty="0">
                <a:latin typeface="Amasis MT Pro" panose="02040504050005020304" pitchFamily="18" charset="0"/>
              </a:rPr>
              <a:t>H-L transition </a:t>
            </a:r>
            <a:r>
              <a:rPr lang="en-GB" sz="1600" dirty="0">
                <a:latin typeface="Amasis MT Pro" panose="02040504050005020304" pitchFamily="18" charset="0"/>
              </a:rPr>
              <a:t>– small </a:t>
            </a:r>
            <a:r>
              <a:rPr lang="en-GB" sz="1600" b="1" dirty="0">
                <a:latin typeface="Amasis MT Pro" panose="02040504050005020304" pitchFamily="18" charset="0"/>
              </a:rPr>
              <a:t>decrease</a:t>
            </a:r>
            <a:r>
              <a:rPr lang="en-GB" sz="1600" dirty="0">
                <a:latin typeface="Amasis MT Pro" panose="02040504050005020304" pitchFamily="18" charset="0"/>
              </a:rPr>
              <a:t> in </a:t>
            </a:r>
            <a:r>
              <a:rPr lang="en-GB" sz="1600" b="1" dirty="0">
                <a:latin typeface="Amasis MT Pro" panose="02040504050005020304" pitchFamily="18" charset="0"/>
              </a:rPr>
              <a:t>H</a:t>
            </a:r>
            <a:r>
              <a:rPr lang="en-GB" sz="1600" b="1" baseline="-25000" dirty="0">
                <a:latin typeface="Amasis MT Pro" panose="02040504050005020304" pitchFamily="18" charset="0"/>
              </a:rPr>
              <a:t>98(y,2)</a:t>
            </a:r>
            <a:endParaRPr lang="en-GB" sz="1600" dirty="0">
              <a:latin typeface="Amasis MT Pro" panose="02040504050005020304" pitchFamily="18" charset="0"/>
            </a:endParaRPr>
          </a:p>
          <a:p>
            <a:pPr marL="285750" indent="-285750">
              <a:buFont typeface="Arial" panose="020B0604020202020204" pitchFamily="34" charset="0"/>
              <a:buChar char="•"/>
            </a:pPr>
            <a:endParaRPr lang="en-GB" sz="1600" dirty="0">
              <a:latin typeface="Amasis MT Pro" panose="02040504050005020304" pitchFamily="18" charset="0"/>
            </a:endParaRPr>
          </a:p>
          <a:p>
            <a:pPr marL="285750" indent="-285750">
              <a:buFont typeface="Arial" panose="020B0604020202020204" pitchFamily="34" charset="0"/>
              <a:buChar char="•"/>
            </a:pPr>
            <a:r>
              <a:rPr lang="en-GB" sz="1600" b="1" dirty="0">
                <a:latin typeface="Amasis MT Pro" panose="02040504050005020304" pitchFamily="18" charset="0"/>
              </a:rPr>
              <a:t>Small ELMs </a:t>
            </a:r>
            <a:r>
              <a:rPr lang="en-GB" sz="1600" dirty="0">
                <a:latin typeface="Amasis MT Pro" panose="02040504050005020304" pitchFamily="18" charset="0"/>
              </a:rPr>
              <a:t>observed during H-mode XPR phase</a:t>
            </a:r>
          </a:p>
          <a:p>
            <a:pPr marL="285750" indent="-285750">
              <a:buFont typeface="Arial" panose="020B0604020202020204" pitchFamily="34" charset="0"/>
              <a:buChar char="•"/>
            </a:pPr>
            <a:endParaRPr lang="en-GB" sz="1600" dirty="0">
              <a:latin typeface="Amasis MT Pro" panose="02040504050005020304" pitchFamily="18" charset="0"/>
            </a:endParaRPr>
          </a:p>
          <a:p>
            <a:pPr marL="285750" indent="-285750">
              <a:buFont typeface="Arial" panose="020B0604020202020204" pitchFamily="34" charset="0"/>
              <a:buChar char="•"/>
            </a:pPr>
            <a:r>
              <a:rPr lang="en-GB" sz="1600" b="1" dirty="0">
                <a:latin typeface="Amasis MT Pro" panose="02040504050005020304" pitchFamily="18" charset="0"/>
              </a:rPr>
              <a:t>Pronounced</a:t>
            </a:r>
            <a:r>
              <a:rPr lang="en-GB" sz="1600" dirty="0">
                <a:latin typeface="Amasis MT Pro" panose="02040504050005020304" pitchFamily="18" charset="0"/>
              </a:rPr>
              <a:t> </a:t>
            </a:r>
            <a:r>
              <a:rPr lang="en-GB" sz="1600" b="1" dirty="0">
                <a:latin typeface="Amasis MT Pro" panose="02040504050005020304" pitchFamily="18" charset="0"/>
              </a:rPr>
              <a:t>detachment</a:t>
            </a:r>
            <a:r>
              <a:rPr lang="en-GB" sz="1600" dirty="0">
                <a:latin typeface="Amasis MT Pro" panose="02040504050005020304" pitchFamily="18" charset="0"/>
              </a:rPr>
              <a:t> predicted by DART at </a:t>
            </a:r>
            <a:r>
              <a:rPr lang="en-GB" sz="1600" b="1" dirty="0">
                <a:latin typeface="Amasis MT Pro" panose="02040504050005020304" pitchFamily="18" charset="0"/>
              </a:rPr>
              <a:t>t~0.25 s</a:t>
            </a:r>
          </a:p>
          <a:p>
            <a:pPr marL="285750" indent="-285750">
              <a:buFont typeface="Arial" panose="020B0604020202020204" pitchFamily="34" charset="0"/>
              <a:buChar char="•"/>
            </a:pPr>
            <a:endParaRPr lang="en-GB" sz="1600" b="1" dirty="0">
              <a:latin typeface="Amasis MT Pro" panose="02040504050005020304" pitchFamily="18" charset="0"/>
            </a:endParaRPr>
          </a:p>
          <a:p>
            <a:pPr marL="285750" indent="-285750">
              <a:buFont typeface="Arial" panose="020B0604020202020204" pitchFamily="34" charset="0"/>
              <a:buChar char="•"/>
            </a:pPr>
            <a:r>
              <a:rPr lang="en-GB" sz="1600" b="1" dirty="0">
                <a:latin typeface="Amasis MT Pro" panose="02040504050005020304" pitchFamily="18" charset="0"/>
              </a:rPr>
              <a:t>Radiation loads </a:t>
            </a:r>
            <a:r>
              <a:rPr lang="en-GB" sz="1600" dirty="0">
                <a:latin typeface="Amasis MT Pro" panose="02040504050005020304" pitchFamily="18" charset="0"/>
              </a:rPr>
              <a:t>[1] up to 0.1 MWm</a:t>
            </a:r>
            <a:r>
              <a:rPr lang="en-GB" sz="1600" baseline="30000" dirty="0">
                <a:latin typeface="Amasis MT Pro" panose="02040504050005020304" pitchFamily="18" charset="0"/>
              </a:rPr>
              <a:t>-2</a:t>
            </a:r>
            <a:r>
              <a:rPr lang="en-GB" sz="1600" dirty="0">
                <a:latin typeface="Amasis MT Pro" panose="02040504050005020304" pitchFamily="18" charset="0"/>
              </a:rPr>
              <a:t> on side walls, less at the target</a:t>
            </a:r>
          </a:p>
        </p:txBody>
      </p:sp>
      <p:grpSp>
        <p:nvGrpSpPr>
          <p:cNvPr id="29" name="Group 28">
            <a:extLst>
              <a:ext uri="{FF2B5EF4-FFF2-40B4-BE49-F238E27FC236}">
                <a16:creationId xmlns:a16="http://schemas.microsoft.com/office/drawing/2014/main" id="{D272F9B6-AC64-1523-319E-F7398406BB42}"/>
              </a:ext>
            </a:extLst>
          </p:cNvPr>
          <p:cNvGrpSpPr/>
          <p:nvPr/>
        </p:nvGrpSpPr>
        <p:grpSpPr>
          <a:xfrm>
            <a:off x="13963" y="3682003"/>
            <a:ext cx="5691091" cy="2845546"/>
            <a:chOff x="558362" y="3990470"/>
            <a:chExt cx="4867430" cy="2433715"/>
          </a:xfrm>
        </p:grpSpPr>
        <p:pic>
          <p:nvPicPr>
            <p:cNvPr id="8" name="Picture 7">
              <a:extLst>
                <a:ext uri="{FF2B5EF4-FFF2-40B4-BE49-F238E27FC236}">
                  <a16:creationId xmlns:a16="http://schemas.microsoft.com/office/drawing/2014/main" id="{CF9C5DD7-5A32-7449-11DC-63B2AD107389}"/>
                </a:ext>
              </a:extLst>
            </p:cNvPr>
            <p:cNvPicPr>
              <a:picLocks noChangeAspect="1"/>
            </p:cNvPicPr>
            <p:nvPr/>
          </p:nvPicPr>
          <p:blipFill>
            <a:blip r:embed="rId3"/>
            <a:srcRect/>
            <a:stretch/>
          </p:blipFill>
          <p:spPr>
            <a:xfrm>
              <a:off x="558362" y="3990470"/>
              <a:ext cx="4867430" cy="2433715"/>
            </a:xfrm>
            <a:prstGeom prst="rect">
              <a:avLst/>
            </a:prstGeom>
          </p:spPr>
        </p:pic>
        <p:grpSp>
          <p:nvGrpSpPr>
            <p:cNvPr id="20" name="Group 19">
              <a:extLst>
                <a:ext uri="{FF2B5EF4-FFF2-40B4-BE49-F238E27FC236}">
                  <a16:creationId xmlns:a16="http://schemas.microsoft.com/office/drawing/2014/main" id="{34887615-89CA-8639-6DA9-3C9409C30280}"/>
                </a:ext>
              </a:extLst>
            </p:cNvPr>
            <p:cNvGrpSpPr/>
            <p:nvPr/>
          </p:nvGrpSpPr>
          <p:grpSpPr>
            <a:xfrm>
              <a:off x="1587657" y="5503081"/>
              <a:ext cx="843367" cy="458294"/>
              <a:chOff x="1587657" y="5503081"/>
              <a:chExt cx="843367" cy="458294"/>
            </a:xfrm>
          </p:grpSpPr>
          <p:grpSp>
            <p:nvGrpSpPr>
              <p:cNvPr id="18" name="Group 17">
                <a:extLst>
                  <a:ext uri="{FF2B5EF4-FFF2-40B4-BE49-F238E27FC236}">
                    <a16:creationId xmlns:a16="http://schemas.microsoft.com/office/drawing/2014/main" id="{71D43490-9B7A-C3F5-18C5-98B7E3FECC6F}"/>
                  </a:ext>
                </a:extLst>
              </p:cNvPr>
              <p:cNvGrpSpPr/>
              <p:nvPr/>
            </p:nvGrpSpPr>
            <p:grpSpPr>
              <a:xfrm>
                <a:off x="2201474" y="5791432"/>
                <a:ext cx="229550" cy="169277"/>
                <a:chOff x="2201474" y="5771698"/>
                <a:chExt cx="229550" cy="169277"/>
              </a:xfrm>
              <a:effectLst>
                <a:outerShdw blurRad="50800" dist="38100" dir="2700000" algn="tl" rotWithShape="0">
                  <a:prstClr val="black">
                    <a:alpha val="40000"/>
                  </a:prstClr>
                </a:outerShdw>
              </a:effectLst>
            </p:grpSpPr>
            <p:sp>
              <p:nvSpPr>
                <p:cNvPr id="7" name="Thought Bubble: Cloud 6">
                  <a:extLst>
                    <a:ext uri="{FF2B5EF4-FFF2-40B4-BE49-F238E27FC236}">
                      <a16:creationId xmlns:a16="http://schemas.microsoft.com/office/drawing/2014/main" id="{D9084FF1-BA6F-35AA-A6DE-0BF47620FA8E}"/>
                    </a:ext>
                  </a:extLst>
                </p:cNvPr>
                <p:cNvSpPr/>
                <p:nvPr/>
              </p:nvSpPr>
              <p:spPr>
                <a:xfrm rot="10800000">
                  <a:off x="2249819" y="5792098"/>
                  <a:ext cx="132860" cy="128478"/>
                </a:xfrm>
                <a:prstGeom prst="cloudCallout">
                  <a:avLst>
                    <a:gd name="adj1" fmla="val -17955"/>
                    <a:gd name="adj2" fmla="val 77533"/>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D823AD4-F198-4C8C-4DAE-857A05E3EBA3}"/>
                    </a:ext>
                  </a:extLst>
                </p:cNvPr>
                <p:cNvSpPr txBox="1"/>
                <p:nvPr/>
              </p:nvSpPr>
              <p:spPr>
                <a:xfrm>
                  <a:off x="2201474" y="5771698"/>
                  <a:ext cx="229550" cy="169277"/>
                </a:xfrm>
                <a:prstGeom prst="rect">
                  <a:avLst/>
                </a:prstGeom>
                <a:noFill/>
              </p:spPr>
              <p:txBody>
                <a:bodyPr wrap="none" rtlCol="0">
                  <a:spAutoFit/>
                </a:bodyPr>
                <a:lstStyle/>
                <a:p>
                  <a:r>
                    <a:rPr lang="en-GB" sz="500" b="1" dirty="0">
                      <a:latin typeface="Abadi" panose="020B0604020104020204" pitchFamily="34" charset="0"/>
                    </a:rPr>
                    <a:t>D</a:t>
                  </a:r>
                </a:p>
              </p:txBody>
            </p:sp>
          </p:grpSp>
          <p:grpSp>
            <p:nvGrpSpPr>
              <p:cNvPr id="22" name="Group 21">
                <a:extLst>
                  <a:ext uri="{FF2B5EF4-FFF2-40B4-BE49-F238E27FC236}">
                    <a16:creationId xmlns:a16="http://schemas.microsoft.com/office/drawing/2014/main" id="{1BA2AB31-4DC6-D8F1-3B63-B8277FC35AA7}"/>
                  </a:ext>
                </a:extLst>
              </p:cNvPr>
              <p:cNvGrpSpPr/>
              <p:nvPr/>
            </p:nvGrpSpPr>
            <p:grpSpPr>
              <a:xfrm>
                <a:off x="1952892" y="5792098"/>
                <a:ext cx="229550" cy="169277"/>
                <a:chOff x="2201474" y="5771698"/>
                <a:chExt cx="229550" cy="169277"/>
              </a:xfrm>
              <a:effectLst>
                <a:outerShdw blurRad="50800" dist="38100" dir="2700000" algn="tl" rotWithShape="0">
                  <a:prstClr val="black">
                    <a:alpha val="40000"/>
                  </a:prstClr>
                </a:outerShdw>
              </a:effectLst>
            </p:grpSpPr>
            <p:sp>
              <p:nvSpPr>
                <p:cNvPr id="23" name="Thought Bubble: Cloud 22">
                  <a:extLst>
                    <a:ext uri="{FF2B5EF4-FFF2-40B4-BE49-F238E27FC236}">
                      <a16:creationId xmlns:a16="http://schemas.microsoft.com/office/drawing/2014/main" id="{BDFB9E93-173A-2832-8DAF-CCB3B2B0A333}"/>
                    </a:ext>
                  </a:extLst>
                </p:cNvPr>
                <p:cNvSpPr/>
                <p:nvPr/>
              </p:nvSpPr>
              <p:spPr>
                <a:xfrm rot="10800000">
                  <a:off x="2249819" y="5792098"/>
                  <a:ext cx="132860" cy="128478"/>
                </a:xfrm>
                <a:prstGeom prst="cloudCallout">
                  <a:avLst>
                    <a:gd name="adj1" fmla="val -17955"/>
                    <a:gd name="adj2" fmla="val 77533"/>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8FDB13FF-3BFF-3B2C-5F11-AA780C2D0331}"/>
                    </a:ext>
                  </a:extLst>
                </p:cNvPr>
                <p:cNvSpPr txBox="1"/>
                <p:nvPr/>
              </p:nvSpPr>
              <p:spPr>
                <a:xfrm>
                  <a:off x="2201474" y="5771698"/>
                  <a:ext cx="229550" cy="169277"/>
                </a:xfrm>
                <a:prstGeom prst="rect">
                  <a:avLst/>
                </a:prstGeom>
                <a:noFill/>
              </p:spPr>
              <p:txBody>
                <a:bodyPr wrap="none" rtlCol="0">
                  <a:spAutoFit/>
                </a:bodyPr>
                <a:lstStyle/>
                <a:p>
                  <a:r>
                    <a:rPr lang="en-GB" sz="500" b="1" dirty="0">
                      <a:latin typeface="Abadi" panose="020B0604020104020204" pitchFamily="34" charset="0"/>
                    </a:rPr>
                    <a:t>N</a:t>
                  </a:r>
                </a:p>
              </p:txBody>
            </p:sp>
          </p:grpSp>
          <p:grpSp>
            <p:nvGrpSpPr>
              <p:cNvPr id="25" name="Group 24">
                <a:extLst>
                  <a:ext uri="{FF2B5EF4-FFF2-40B4-BE49-F238E27FC236}">
                    <a16:creationId xmlns:a16="http://schemas.microsoft.com/office/drawing/2014/main" id="{E4DBB4F5-AED8-F514-3FE4-527C7C430BFE}"/>
                  </a:ext>
                </a:extLst>
              </p:cNvPr>
              <p:cNvGrpSpPr/>
              <p:nvPr/>
            </p:nvGrpSpPr>
            <p:grpSpPr>
              <a:xfrm rot="13091454">
                <a:off x="1587657" y="5503081"/>
                <a:ext cx="229550" cy="169277"/>
                <a:chOff x="2201474" y="5771698"/>
                <a:chExt cx="229550" cy="169277"/>
              </a:xfrm>
              <a:effectLst>
                <a:outerShdw blurRad="50800" dist="38100" dir="2700000" algn="tl" rotWithShape="0">
                  <a:prstClr val="black">
                    <a:alpha val="40000"/>
                  </a:prstClr>
                </a:outerShdw>
              </a:effectLst>
            </p:grpSpPr>
            <p:sp>
              <p:nvSpPr>
                <p:cNvPr id="26" name="Thought Bubble: Cloud 25">
                  <a:extLst>
                    <a:ext uri="{FF2B5EF4-FFF2-40B4-BE49-F238E27FC236}">
                      <a16:creationId xmlns:a16="http://schemas.microsoft.com/office/drawing/2014/main" id="{29C12786-24BA-C1A7-56D6-9A91386668A6}"/>
                    </a:ext>
                  </a:extLst>
                </p:cNvPr>
                <p:cNvSpPr/>
                <p:nvPr/>
              </p:nvSpPr>
              <p:spPr>
                <a:xfrm rot="10800000">
                  <a:off x="2249819" y="5792098"/>
                  <a:ext cx="132860" cy="128478"/>
                </a:xfrm>
                <a:prstGeom prst="cloudCallout">
                  <a:avLst>
                    <a:gd name="adj1" fmla="val -17955"/>
                    <a:gd name="adj2" fmla="val 77533"/>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CA3425E8-CA03-68FD-4620-5AC9A61B18CC}"/>
                    </a:ext>
                  </a:extLst>
                </p:cNvPr>
                <p:cNvSpPr txBox="1"/>
                <p:nvPr/>
              </p:nvSpPr>
              <p:spPr>
                <a:xfrm rot="11038391">
                  <a:off x="2201474" y="5771698"/>
                  <a:ext cx="229550" cy="169277"/>
                </a:xfrm>
                <a:prstGeom prst="rect">
                  <a:avLst/>
                </a:prstGeom>
                <a:noFill/>
              </p:spPr>
              <p:txBody>
                <a:bodyPr wrap="none" rtlCol="0">
                  <a:spAutoFit/>
                </a:bodyPr>
                <a:lstStyle/>
                <a:p>
                  <a:r>
                    <a:rPr lang="en-GB" sz="500" b="1" dirty="0">
                      <a:latin typeface="Abadi" panose="020B0604020104020204" pitchFamily="34" charset="0"/>
                    </a:rPr>
                    <a:t>D</a:t>
                  </a:r>
                </a:p>
              </p:txBody>
            </p:sp>
          </p:grpSp>
        </p:grpSp>
      </p:grpSp>
      <p:sp>
        <p:nvSpPr>
          <p:cNvPr id="28" name="TextBox 27">
            <a:extLst>
              <a:ext uri="{FF2B5EF4-FFF2-40B4-BE49-F238E27FC236}">
                <a16:creationId xmlns:a16="http://schemas.microsoft.com/office/drawing/2014/main" id="{ACB5097C-81D2-30D1-4B33-6EAFA7E6C349}"/>
              </a:ext>
            </a:extLst>
          </p:cNvPr>
          <p:cNvSpPr txBox="1"/>
          <p:nvPr/>
        </p:nvSpPr>
        <p:spPr>
          <a:xfrm>
            <a:off x="0" y="4772059"/>
            <a:ext cx="1004090" cy="1015663"/>
          </a:xfrm>
          <a:prstGeom prst="rect">
            <a:avLst/>
          </a:prstGeom>
          <a:noFill/>
        </p:spPr>
        <p:txBody>
          <a:bodyPr wrap="square" rtlCol="0">
            <a:spAutoFit/>
          </a:bodyPr>
          <a:lstStyle/>
          <a:p>
            <a:r>
              <a:rPr lang="en-GB" sz="1000" dirty="0">
                <a:latin typeface="Abadi" panose="020B0604020104020204" pitchFamily="34" charset="0"/>
              </a:rPr>
              <a:t>Infra-Red Video Bolometer (IRVB) inversions</a:t>
            </a:r>
          </a:p>
          <a:p>
            <a:r>
              <a:rPr lang="en-GB" sz="1000" dirty="0">
                <a:latin typeface="Abadi" panose="020B0604020104020204" pitchFamily="34" charset="0"/>
              </a:rPr>
              <a:t>F. Federici</a:t>
            </a:r>
          </a:p>
        </p:txBody>
      </p:sp>
      <p:grpSp>
        <p:nvGrpSpPr>
          <p:cNvPr id="35" name="Group 34">
            <a:extLst>
              <a:ext uri="{FF2B5EF4-FFF2-40B4-BE49-F238E27FC236}">
                <a16:creationId xmlns:a16="http://schemas.microsoft.com/office/drawing/2014/main" id="{D4819347-066B-6955-DBB8-EF4699826460}"/>
              </a:ext>
            </a:extLst>
          </p:cNvPr>
          <p:cNvGrpSpPr/>
          <p:nvPr/>
        </p:nvGrpSpPr>
        <p:grpSpPr>
          <a:xfrm>
            <a:off x="7017008" y="945582"/>
            <a:ext cx="5286380" cy="5737262"/>
            <a:chOff x="7017008" y="945582"/>
            <a:chExt cx="5286380" cy="5737262"/>
          </a:xfrm>
        </p:grpSpPr>
        <p:grpSp>
          <p:nvGrpSpPr>
            <p:cNvPr id="34" name="Group 33">
              <a:extLst>
                <a:ext uri="{FF2B5EF4-FFF2-40B4-BE49-F238E27FC236}">
                  <a16:creationId xmlns:a16="http://schemas.microsoft.com/office/drawing/2014/main" id="{0839DBA0-13AD-FEF3-D605-E8C7FD803807}"/>
                </a:ext>
              </a:extLst>
            </p:cNvPr>
            <p:cNvGrpSpPr/>
            <p:nvPr/>
          </p:nvGrpSpPr>
          <p:grpSpPr>
            <a:xfrm>
              <a:off x="7017008" y="945582"/>
              <a:ext cx="5286380" cy="5737262"/>
              <a:chOff x="6974063" y="1100425"/>
              <a:chExt cx="5286380" cy="5737262"/>
            </a:xfrm>
          </p:grpSpPr>
          <p:pic>
            <p:nvPicPr>
              <p:cNvPr id="14" name="Picture 13">
                <a:extLst>
                  <a:ext uri="{FF2B5EF4-FFF2-40B4-BE49-F238E27FC236}">
                    <a16:creationId xmlns:a16="http://schemas.microsoft.com/office/drawing/2014/main" id="{F8466C87-EA0F-3D81-A8EB-993AB1F64F73}"/>
                  </a:ext>
                </a:extLst>
              </p:cNvPr>
              <p:cNvPicPr>
                <a:picLocks noChangeAspect="1"/>
              </p:cNvPicPr>
              <p:nvPr/>
            </p:nvPicPr>
            <p:blipFill>
              <a:blip r:embed="rId4"/>
              <a:srcRect/>
              <a:stretch/>
            </p:blipFill>
            <p:spPr>
              <a:xfrm>
                <a:off x="6974063" y="1551307"/>
                <a:ext cx="5286380" cy="5286380"/>
              </a:xfrm>
              <a:prstGeom prst="rect">
                <a:avLst/>
              </a:prstGeom>
            </p:spPr>
          </p:pic>
          <p:sp>
            <p:nvSpPr>
              <p:cNvPr id="15" name="Rectangle 14">
                <a:extLst>
                  <a:ext uri="{FF2B5EF4-FFF2-40B4-BE49-F238E27FC236}">
                    <a16:creationId xmlns:a16="http://schemas.microsoft.com/office/drawing/2014/main" id="{68958B28-924A-1D67-CFA9-D22F32600141}"/>
                  </a:ext>
                </a:extLst>
              </p:cNvPr>
              <p:cNvSpPr/>
              <p:nvPr/>
            </p:nvSpPr>
            <p:spPr>
              <a:xfrm>
                <a:off x="9948358" y="1775398"/>
                <a:ext cx="353087" cy="4542711"/>
              </a:xfrm>
              <a:prstGeom prst="rect">
                <a:avLst/>
              </a:prstGeom>
              <a:solidFill>
                <a:schemeClr val="accent3">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2C47F7F3-9157-09BF-9AF8-6334FCD45499}"/>
                  </a:ext>
                </a:extLst>
              </p:cNvPr>
              <p:cNvSpPr txBox="1"/>
              <p:nvPr/>
            </p:nvSpPr>
            <p:spPr>
              <a:xfrm>
                <a:off x="9948358" y="1100425"/>
                <a:ext cx="1343638" cy="307777"/>
              </a:xfrm>
              <a:prstGeom prst="rect">
                <a:avLst/>
              </a:prstGeom>
              <a:noFill/>
            </p:spPr>
            <p:txBody>
              <a:bodyPr wrap="none" rtlCol="0">
                <a:spAutoFit/>
              </a:bodyPr>
              <a:lstStyle/>
              <a:p>
                <a:r>
                  <a:rPr lang="en-GB" sz="1400" dirty="0">
                    <a:latin typeface="Abadi" panose="020B0604020104020204" pitchFamily="34" charset="0"/>
                  </a:rPr>
                  <a:t>XPR in H-mode</a:t>
                </a:r>
              </a:p>
            </p:txBody>
          </p:sp>
          <p:cxnSp>
            <p:nvCxnSpPr>
              <p:cNvPr id="21" name="Straight Arrow Connector 20">
                <a:extLst>
                  <a:ext uri="{FF2B5EF4-FFF2-40B4-BE49-F238E27FC236}">
                    <a16:creationId xmlns:a16="http://schemas.microsoft.com/office/drawing/2014/main" id="{D26816BF-91AB-64F0-039D-C32A4DF3BB2B}"/>
                  </a:ext>
                </a:extLst>
              </p:cNvPr>
              <p:cNvCxnSpPr>
                <a:cxnSpLocks/>
              </p:cNvCxnSpPr>
              <p:nvPr/>
            </p:nvCxnSpPr>
            <p:spPr>
              <a:xfrm flipH="1">
                <a:off x="10151963" y="1422897"/>
                <a:ext cx="395324" cy="3446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5E7F339B-E590-39DC-088A-B99E2D8586B8}"/>
                </a:ext>
              </a:extLst>
            </p:cNvPr>
            <p:cNvSpPr txBox="1"/>
            <p:nvPr/>
          </p:nvSpPr>
          <p:spPr>
            <a:xfrm>
              <a:off x="10335776" y="4039654"/>
              <a:ext cx="1252401" cy="261610"/>
            </a:xfrm>
            <a:prstGeom prst="rect">
              <a:avLst/>
            </a:prstGeom>
            <a:noFill/>
          </p:spPr>
          <p:txBody>
            <a:bodyPr wrap="square" rtlCol="0">
              <a:spAutoFit/>
            </a:bodyPr>
            <a:lstStyle/>
            <a:p>
              <a:r>
                <a:rPr lang="en-GB" sz="1100" dirty="0">
                  <a:solidFill>
                    <a:srgbClr val="C00000"/>
                  </a:solidFill>
                  <a:latin typeface="Abadi" panose="020B0604020104020204" pitchFamily="34" charset="0"/>
                </a:rPr>
                <a:t>DART div. press.</a:t>
              </a:r>
            </a:p>
          </p:txBody>
        </p:sp>
        <p:sp>
          <p:nvSpPr>
            <p:cNvPr id="31" name="TextBox 30">
              <a:extLst>
                <a:ext uri="{FF2B5EF4-FFF2-40B4-BE49-F238E27FC236}">
                  <a16:creationId xmlns:a16="http://schemas.microsoft.com/office/drawing/2014/main" id="{2B50B49E-87C6-B919-2D7F-06D5A610EC6F}"/>
                </a:ext>
              </a:extLst>
            </p:cNvPr>
            <p:cNvSpPr txBox="1"/>
            <p:nvPr/>
          </p:nvSpPr>
          <p:spPr>
            <a:xfrm>
              <a:off x="8722527" y="5436119"/>
              <a:ext cx="1252401" cy="261610"/>
            </a:xfrm>
            <a:prstGeom prst="rect">
              <a:avLst/>
            </a:prstGeom>
            <a:noFill/>
          </p:spPr>
          <p:txBody>
            <a:bodyPr wrap="square" rtlCol="0">
              <a:spAutoFit/>
            </a:bodyPr>
            <a:lstStyle/>
            <a:p>
              <a:r>
                <a:rPr lang="en-GB" sz="1100" dirty="0">
                  <a:solidFill>
                    <a:srgbClr val="C00000"/>
                  </a:solidFill>
                  <a:latin typeface="Abadi" panose="020B0604020104020204" pitchFamily="34" charset="0"/>
                </a:rPr>
                <a:t>DART</a:t>
              </a:r>
            </a:p>
          </p:txBody>
        </p:sp>
      </p:grpSp>
      <p:sp>
        <p:nvSpPr>
          <p:cNvPr id="33" name="TextBox 32">
            <a:extLst>
              <a:ext uri="{FF2B5EF4-FFF2-40B4-BE49-F238E27FC236}">
                <a16:creationId xmlns:a16="http://schemas.microsoft.com/office/drawing/2014/main" id="{987D8B92-F434-E9DD-2915-F50EE4FA6B32}"/>
              </a:ext>
            </a:extLst>
          </p:cNvPr>
          <p:cNvSpPr txBox="1"/>
          <p:nvPr/>
        </p:nvSpPr>
        <p:spPr>
          <a:xfrm>
            <a:off x="7636458" y="6567428"/>
            <a:ext cx="4536407" cy="230832"/>
          </a:xfrm>
          <a:prstGeom prst="rect">
            <a:avLst/>
          </a:prstGeom>
          <a:noFill/>
        </p:spPr>
        <p:txBody>
          <a:bodyPr wrap="square">
            <a:spAutoFit/>
          </a:bodyPr>
          <a:lstStyle/>
          <a:p>
            <a:r>
              <a:rPr lang="en-GB" sz="900" dirty="0">
                <a:solidFill>
                  <a:schemeClr val="accent1"/>
                </a:solidFill>
                <a:latin typeface="Abadi" panose="020B0604020104020204" pitchFamily="34" charset="0"/>
              </a:rPr>
              <a:t>[1] Radiation loads calculated using </a:t>
            </a:r>
            <a:r>
              <a:rPr lang="en-GB" sz="900" dirty="0" err="1">
                <a:solidFill>
                  <a:schemeClr val="accent1"/>
                </a:solidFill>
                <a:latin typeface="Abadi" panose="020B0604020104020204" pitchFamily="34" charset="0"/>
              </a:rPr>
              <a:t>Cherab</a:t>
            </a:r>
            <a:r>
              <a:rPr lang="en-GB" sz="900" dirty="0">
                <a:solidFill>
                  <a:schemeClr val="accent1"/>
                </a:solidFill>
                <a:latin typeface="Abadi" panose="020B0604020104020204" pitchFamily="34" charset="0"/>
              </a:rPr>
              <a:t>: https://doi.org/10.5281/zenodo.1206142</a:t>
            </a:r>
            <a:endParaRPr lang="en-GB" sz="900" b="1" dirty="0">
              <a:solidFill>
                <a:schemeClr val="accent1"/>
              </a:solidFill>
              <a:latin typeface="Abadi" panose="020B0604020104020204" pitchFamily="34" charset="0"/>
            </a:endParaRPr>
          </a:p>
        </p:txBody>
      </p:sp>
    </p:spTree>
    <p:extLst>
      <p:ext uri="{BB962C8B-B14F-4D97-AF65-F5344CB8AC3E}">
        <p14:creationId xmlns:p14="http://schemas.microsoft.com/office/powerpoint/2010/main" val="933442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3E2CE-AF33-45C7-515D-A0666A0FED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31264CC-C50F-7E81-87B5-2E0338CE672E}"/>
              </a:ext>
            </a:extLst>
          </p:cNvPr>
          <p:cNvSpPr>
            <a:spLocks noGrp="1"/>
          </p:cNvSpPr>
          <p:nvPr>
            <p:ph type="title"/>
          </p:nvPr>
        </p:nvSpPr>
        <p:spPr/>
        <p:txBody>
          <a:bodyPr/>
          <a:lstStyle/>
          <a:p>
            <a:r>
              <a:rPr lang="en-GB" dirty="0"/>
              <a:t>XPR height above X-point</a:t>
            </a:r>
          </a:p>
        </p:txBody>
      </p:sp>
      <p:sp>
        <p:nvSpPr>
          <p:cNvPr id="4" name="Footer Placeholder 3">
            <a:extLst>
              <a:ext uri="{FF2B5EF4-FFF2-40B4-BE49-F238E27FC236}">
                <a16:creationId xmlns:a16="http://schemas.microsoft.com/office/drawing/2014/main" id="{DE4A516D-CB83-9282-DF3E-1478C8A54FDC}"/>
              </a:ext>
            </a:extLst>
          </p:cNvPr>
          <p:cNvSpPr>
            <a:spLocks noGrp="1"/>
          </p:cNvSpPr>
          <p:nvPr>
            <p:ph type="ftr" sz="quarter" idx="10"/>
          </p:nvPr>
        </p:nvSpPr>
        <p:spPr/>
        <p:txBody>
          <a:bodyPr/>
          <a:lstStyle/>
          <a:p>
            <a:r>
              <a:rPr lang="en-US" dirty="0"/>
              <a:t>XPRs in MAST-U | S. Henderson | IAEA TM Div. Concepts | 29</a:t>
            </a:r>
            <a:r>
              <a:rPr lang="en-US" baseline="30000" dirty="0"/>
              <a:t>th</a:t>
            </a:r>
            <a:r>
              <a:rPr lang="en-US" dirty="0"/>
              <a:t> Oct. 2025</a:t>
            </a:r>
          </a:p>
        </p:txBody>
      </p:sp>
      <p:sp>
        <p:nvSpPr>
          <p:cNvPr id="5" name="Slide Number Placeholder 4">
            <a:extLst>
              <a:ext uri="{FF2B5EF4-FFF2-40B4-BE49-F238E27FC236}">
                <a16:creationId xmlns:a16="http://schemas.microsoft.com/office/drawing/2014/main" id="{4F20AB57-0E9B-CF5B-C562-FA8FE760E3E2}"/>
              </a:ext>
            </a:extLst>
          </p:cNvPr>
          <p:cNvSpPr>
            <a:spLocks noGrp="1"/>
          </p:cNvSpPr>
          <p:nvPr>
            <p:ph type="sldNum" sz="quarter" idx="4"/>
          </p:nvPr>
        </p:nvSpPr>
        <p:spPr/>
        <p:txBody>
          <a:bodyPr/>
          <a:lstStyle/>
          <a:p>
            <a:fld id="{35482B25-261F-464E-BDD8-63296DE4D8A4}" type="slidenum">
              <a:rPr lang="en-US" smtClean="0"/>
              <a:pPr/>
              <a:t>8</a:t>
            </a:fld>
            <a:endParaRPr lang="en-US"/>
          </a:p>
        </p:txBody>
      </p:sp>
      <p:grpSp>
        <p:nvGrpSpPr>
          <p:cNvPr id="2" name="Group 1">
            <a:extLst>
              <a:ext uri="{FF2B5EF4-FFF2-40B4-BE49-F238E27FC236}">
                <a16:creationId xmlns:a16="http://schemas.microsoft.com/office/drawing/2014/main" id="{DBD7817B-64D6-9C38-359D-C45E4DB98BED}"/>
              </a:ext>
            </a:extLst>
          </p:cNvPr>
          <p:cNvGrpSpPr/>
          <p:nvPr/>
        </p:nvGrpSpPr>
        <p:grpSpPr>
          <a:xfrm>
            <a:off x="5773221" y="0"/>
            <a:ext cx="6421149" cy="6858000"/>
            <a:chOff x="5773221" y="0"/>
            <a:chExt cx="6421149" cy="6858000"/>
          </a:xfrm>
        </p:grpSpPr>
        <p:sp>
          <p:nvSpPr>
            <p:cNvPr id="9" name="Rectangle 8">
              <a:extLst>
                <a:ext uri="{FF2B5EF4-FFF2-40B4-BE49-F238E27FC236}">
                  <a16:creationId xmlns:a16="http://schemas.microsoft.com/office/drawing/2014/main" id="{57CBB520-EA32-455B-34F1-09F0EFC7434A}"/>
                </a:ext>
              </a:extLst>
            </p:cNvPr>
            <p:cNvSpPr/>
            <p:nvPr/>
          </p:nvSpPr>
          <p:spPr>
            <a:xfrm>
              <a:off x="7636459" y="0"/>
              <a:ext cx="566442" cy="6858000"/>
            </a:xfrm>
            <a:prstGeom prst="rect">
              <a:avLst/>
            </a:prstGeom>
            <a:solidFill>
              <a:schemeClr val="accent1">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21F09124-7D55-9459-A058-E700B8B6CB6E}"/>
                </a:ext>
              </a:extLst>
            </p:cNvPr>
            <p:cNvGrpSpPr/>
            <p:nvPr/>
          </p:nvGrpSpPr>
          <p:grpSpPr>
            <a:xfrm>
              <a:off x="5773221" y="0"/>
              <a:ext cx="6421149" cy="6858000"/>
              <a:chOff x="5773221" y="0"/>
              <a:chExt cx="6421149" cy="6858000"/>
            </a:xfrm>
          </p:grpSpPr>
          <p:sp>
            <p:nvSpPr>
              <p:cNvPr id="11" name="Right Triangle 10">
                <a:extLst>
                  <a:ext uri="{FF2B5EF4-FFF2-40B4-BE49-F238E27FC236}">
                    <a16:creationId xmlns:a16="http://schemas.microsoft.com/office/drawing/2014/main" id="{523EEF76-DCA7-FBEE-A430-08CB0AB29655}"/>
                  </a:ext>
                </a:extLst>
              </p:cNvPr>
              <p:cNvSpPr/>
              <p:nvPr/>
            </p:nvSpPr>
            <p:spPr>
              <a:xfrm flipH="1">
                <a:off x="5773221" y="0"/>
                <a:ext cx="1863239" cy="6858000"/>
              </a:xfrm>
              <a:prstGeom prst="rtTriangle">
                <a:avLst/>
              </a:prstGeom>
              <a:solidFill>
                <a:schemeClr val="accent1">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Single Corner Snipped 11">
                <a:extLst>
                  <a:ext uri="{FF2B5EF4-FFF2-40B4-BE49-F238E27FC236}">
                    <a16:creationId xmlns:a16="http://schemas.microsoft.com/office/drawing/2014/main" id="{62E7F399-F5B8-1886-E508-1C7295B4B9E0}"/>
                  </a:ext>
                </a:extLst>
              </p:cNvPr>
              <p:cNvSpPr/>
              <p:nvPr/>
            </p:nvSpPr>
            <p:spPr>
              <a:xfrm>
                <a:off x="8202902" y="0"/>
                <a:ext cx="3991468" cy="6858000"/>
              </a:xfrm>
              <a:prstGeom prst="snip1Rect">
                <a:avLst>
                  <a:gd name="adj" fmla="val 49510"/>
                </a:avLst>
              </a:prstGeom>
              <a:solidFill>
                <a:schemeClr val="accent1">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13" name="Picture 12">
            <a:extLst>
              <a:ext uri="{FF2B5EF4-FFF2-40B4-BE49-F238E27FC236}">
                <a16:creationId xmlns:a16="http://schemas.microsoft.com/office/drawing/2014/main" id="{980A0B4B-3B17-2E61-55B0-1ABD15BE1A18}"/>
              </a:ext>
            </a:extLst>
          </p:cNvPr>
          <p:cNvPicPr>
            <a:picLocks noChangeAspect="1"/>
          </p:cNvPicPr>
          <p:nvPr/>
        </p:nvPicPr>
        <p:blipFill>
          <a:blip r:embed="rId3"/>
          <a:srcRect/>
          <a:stretch/>
        </p:blipFill>
        <p:spPr>
          <a:xfrm>
            <a:off x="6807200" y="2384253"/>
            <a:ext cx="5163135" cy="3614195"/>
          </a:xfrm>
          <a:prstGeom prst="rect">
            <a:avLst/>
          </a:prstGeom>
        </p:spPr>
      </p:pic>
      <p:sp>
        <p:nvSpPr>
          <p:cNvPr id="16" name="TextBox 15">
            <a:extLst>
              <a:ext uri="{FF2B5EF4-FFF2-40B4-BE49-F238E27FC236}">
                <a16:creationId xmlns:a16="http://schemas.microsoft.com/office/drawing/2014/main" id="{D4327E4C-8845-117E-B6D7-EBFF953F107A}"/>
              </a:ext>
            </a:extLst>
          </p:cNvPr>
          <p:cNvSpPr txBox="1"/>
          <p:nvPr/>
        </p:nvSpPr>
        <p:spPr>
          <a:xfrm>
            <a:off x="7167419" y="6106170"/>
            <a:ext cx="4922981" cy="523220"/>
          </a:xfrm>
          <a:prstGeom prst="rect">
            <a:avLst/>
          </a:prstGeom>
          <a:noFill/>
        </p:spPr>
        <p:txBody>
          <a:bodyPr wrap="square" rtlCol="0">
            <a:spAutoFit/>
          </a:bodyPr>
          <a:lstStyle/>
          <a:p>
            <a:r>
              <a:rPr lang="en-GB" sz="1400" dirty="0">
                <a:latin typeface="Abadi" panose="020B0604020104020204" pitchFamily="34" charset="0"/>
              </a:rPr>
              <a:t>Reduction in radiation near target indicative of deep detachment of both legs, coinciding with </a:t>
            </a:r>
            <a:r>
              <a:rPr lang="en-GB" sz="1400" dirty="0" err="1">
                <a:latin typeface="Abadi" panose="020B0604020104020204" pitchFamily="34" charset="0"/>
              </a:rPr>
              <a:t>q</a:t>
            </a:r>
            <a:r>
              <a:rPr lang="en-GB" sz="1400" baseline="-25000" dirty="0" err="1">
                <a:latin typeface="Abadi" panose="020B0604020104020204" pitchFamily="34" charset="0"/>
              </a:rPr>
              <a:t>det</a:t>
            </a:r>
            <a:r>
              <a:rPr lang="en-GB" sz="1400" dirty="0">
                <a:latin typeface="Abadi" panose="020B0604020104020204" pitchFamily="34" charset="0"/>
              </a:rPr>
              <a:t>&lt;1 prediction</a:t>
            </a:r>
          </a:p>
        </p:txBody>
      </p:sp>
      <p:cxnSp>
        <p:nvCxnSpPr>
          <p:cNvPr id="24" name="Straight Arrow Connector 23">
            <a:extLst>
              <a:ext uri="{FF2B5EF4-FFF2-40B4-BE49-F238E27FC236}">
                <a16:creationId xmlns:a16="http://schemas.microsoft.com/office/drawing/2014/main" id="{6F67561B-DA9D-C381-158A-606AF666CC59}"/>
              </a:ext>
            </a:extLst>
          </p:cNvPr>
          <p:cNvCxnSpPr>
            <a:cxnSpLocks/>
          </p:cNvCxnSpPr>
          <p:nvPr/>
        </p:nvCxnSpPr>
        <p:spPr>
          <a:xfrm flipV="1">
            <a:off x="9116291" y="5358323"/>
            <a:ext cx="276971" cy="761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FB61EFA-353B-1D78-E14F-A9ACAEABD32B}"/>
              </a:ext>
            </a:extLst>
          </p:cNvPr>
          <p:cNvSpPr txBox="1"/>
          <p:nvPr/>
        </p:nvSpPr>
        <p:spPr>
          <a:xfrm>
            <a:off x="101600" y="1065902"/>
            <a:ext cx="6357818" cy="2862322"/>
          </a:xfrm>
          <a:prstGeom prst="rect">
            <a:avLst/>
          </a:prstGeom>
          <a:noFill/>
        </p:spPr>
        <p:txBody>
          <a:bodyPr wrap="square" rtlCol="0">
            <a:spAutoFit/>
          </a:bodyPr>
          <a:lstStyle/>
          <a:p>
            <a:r>
              <a:rPr lang="en-GB" b="1" dirty="0">
                <a:solidFill>
                  <a:srgbClr val="258825"/>
                </a:solidFill>
                <a:latin typeface="Amasis MT Pro" panose="02040504050005020304" pitchFamily="18" charset="0"/>
              </a:rPr>
              <a:t>Synthetic LOS arrays are applied to IRVB inversions to mimic typical XPR measurements on other machines</a:t>
            </a:r>
          </a:p>
          <a:p>
            <a:endParaRPr lang="en-GB" sz="1600" b="1" dirty="0">
              <a:latin typeface="Amasis MT Pro" panose="02040504050005020304" pitchFamily="18" charset="0"/>
            </a:endParaRPr>
          </a:p>
          <a:p>
            <a:pPr marL="285750" indent="-285750">
              <a:buFont typeface="Arial" panose="020B0604020202020204" pitchFamily="34" charset="0"/>
              <a:buChar char="•"/>
            </a:pPr>
            <a:r>
              <a:rPr lang="en-GB" sz="1600" dirty="0">
                <a:latin typeface="Amasis MT Pro" panose="02040504050005020304" pitchFamily="18" charset="0"/>
              </a:rPr>
              <a:t>Strong localised </a:t>
            </a:r>
            <a:r>
              <a:rPr lang="en-GB" sz="1600" b="1" dirty="0">
                <a:latin typeface="Amasis MT Pro" panose="02040504050005020304" pitchFamily="18" charset="0"/>
              </a:rPr>
              <a:t>radiation</a:t>
            </a:r>
            <a:r>
              <a:rPr lang="en-GB" sz="1600" dirty="0">
                <a:latin typeface="Amasis MT Pro" panose="02040504050005020304" pitchFamily="18" charset="0"/>
              </a:rPr>
              <a:t> first occurs just </a:t>
            </a:r>
            <a:r>
              <a:rPr lang="en-GB" sz="1600" b="1" dirty="0">
                <a:latin typeface="Amasis MT Pro" panose="02040504050005020304" pitchFamily="18" charset="0"/>
              </a:rPr>
              <a:t>below the X-PT</a:t>
            </a:r>
            <a:r>
              <a:rPr lang="en-GB" sz="1600" dirty="0">
                <a:latin typeface="Amasis MT Pro" panose="02040504050005020304" pitchFamily="18" charset="0"/>
              </a:rPr>
              <a:t>,</a:t>
            </a:r>
          </a:p>
          <a:p>
            <a:endParaRPr lang="en-GB" sz="1600" b="1" dirty="0">
              <a:latin typeface="Amasis MT Pro" panose="02040504050005020304" pitchFamily="18" charset="0"/>
            </a:endParaRPr>
          </a:p>
          <a:p>
            <a:pPr marL="285750" indent="-285750">
              <a:buFont typeface="Arial" panose="020B0604020202020204" pitchFamily="34" charset="0"/>
              <a:buChar char="•"/>
            </a:pPr>
            <a:r>
              <a:rPr lang="en-GB" sz="1600" b="1" dirty="0">
                <a:latin typeface="Amasis MT Pro" panose="02040504050005020304" pitchFamily="18" charset="0"/>
              </a:rPr>
              <a:t>H-L transition </a:t>
            </a:r>
            <a:r>
              <a:rPr lang="en-GB" sz="1600" dirty="0">
                <a:latin typeface="Amasis MT Pro" panose="02040504050005020304" pitchFamily="18" charset="0"/>
              </a:rPr>
              <a:t>shortly after outer leg </a:t>
            </a:r>
            <a:r>
              <a:rPr lang="en-GB" sz="1600" b="1" dirty="0">
                <a:latin typeface="Amasis MT Pro" panose="02040504050005020304" pitchFamily="18" charset="0"/>
              </a:rPr>
              <a:t>completely detaches, </a:t>
            </a:r>
            <a:r>
              <a:rPr lang="en-GB" sz="1600" dirty="0">
                <a:latin typeface="Amasis MT Pro" panose="02040504050005020304" pitchFamily="18" charset="0"/>
              </a:rPr>
              <a:t>where the transition causes</a:t>
            </a:r>
            <a:r>
              <a:rPr lang="en-GB" sz="1600" b="1" dirty="0">
                <a:latin typeface="Amasis MT Pro" panose="02040504050005020304" pitchFamily="18" charset="0"/>
              </a:rPr>
              <a:t> burn-through </a:t>
            </a:r>
            <a:r>
              <a:rPr lang="en-GB" sz="1600" dirty="0">
                <a:latin typeface="Amasis MT Pro" panose="02040504050005020304" pitchFamily="18" charset="0"/>
              </a:rPr>
              <a:t>of the outer leg</a:t>
            </a:r>
          </a:p>
          <a:p>
            <a:pPr marL="285750" indent="-285750">
              <a:buFont typeface="Arial" panose="020B0604020202020204" pitchFamily="34" charset="0"/>
              <a:buChar char="•"/>
            </a:pPr>
            <a:endParaRPr lang="en-GB" sz="1600" dirty="0">
              <a:latin typeface="Amasis MT Pro" panose="02040504050005020304" pitchFamily="18" charset="0"/>
            </a:endParaRPr>
          </a:p>
          <a:p>
            <a:pPr marL="285750" indent="-285750">
              <a:buFont typeface="Arial" panose="020B0604020202020204" pitchFamily="34" charset="0"/>
              <a:buChar char="•"/>
            </a:pPr>
            <a:r>
              <a:rPr lang="en-GB" sz="1600" b="1" dirty="0">
                <a:latin typeface="Amasis MT Pro" panose="02040504050005020304" pitchFamily="18" charset="0"/>
              </a:rPr>
              <a:t>L-H transition </a:t>
            </a:r>
            <a:r>
              <a:rPr lang="en-GB" sz="1600" dirty="0">
                <a:latin typeface="Amasis MT Pro" panose="02040504050005020304" pitchFamily="18" charset="0"/>
              </a:rPr>
              <a:t>then causes an immediate </a:t>
            </a:r>
            <a:r>
              <a:rPr lang="en-GB" sz="1600" b="1" dirty="0">
                <a:latin typeface="Amasis MT Pro" panose="02040504050005020304" pitchFamily="18" charset="0"/>
              </a:rPr>
              <a:t>jump of the radiator into the confined plasma, above the X-PT</a:t>
            </a:r>
          </a:p>
          <a:p>
            <a:pPr marL="285750" indent="-285750">
              <a:buFont typeface="Arial" panose="020B0604020202020204" pitchFamily="34" charset="0"/>
              <a:buChar char="•"/>
            </a:pPr>
            <a:endParaRPr lang="en-GB" sz="1600" b="1" dirty="0">
              <a:latin typeface="Amasis MT Pro" panose="02040504050005020304" pitchFamily="18" charset="0"/>
            </a:endParaRPr>
          </a:p>
        </p:txBody>
      </p:sp>
      <p:sp>
        <p:nvSpPr>
          <p:cNvPr id="31" name="TextBox 30">
            <a:extLst>
              <a:ext uri="{FF2B5EF4-FFF2-40B4-BE49-F238E27FC236}">
                <a16:creationId xmlns:a16="http://schemas.microsoft.com/office/drawing/2014/main" id="{246E072D-9E90-0851-13BF-E340CDBF5E51}"/>
              </a:ext>
            </a:extLst>
          </p:cNvPr>
          <p:cNvSpPr txBox="1"/>
          <p:nvPr/>
        </p:nvSpPr>
        <p:spPr>
          <a:xfrm>
            <a:off x="7786255" y="6119336"/>
            <a:ext cx="184731" cy="369332"/>
          </a:xfrm>
          <a:prstGeom prst="rect">
            <a:avLst/>
          </a:prstGeom>
          <a:noFill/>
        </p:spPr>
        <p:txBody>
          <a:bodyPr wrap="none" rtlCol="0">
            <a:spAutoFit/>
          </a:bodyPr>
          <a:lstStyle/>
          <a:p>
            <a:endParaRPr lang="en-GB" dirty="0"/>
          </a:p>
        </p:txBody>
      </p:sp>
      <p:sp>
        <p:nvSpPr>
          <p:cNvPr id="32" name="TextBox 31">
            <a:extLst>
              <a:ext uri="{FF2B5EF4-FFF2-40B4-BE49-F238E27FC236}">
                <a16:creationId xmlns:a16="http://schemas.microsoft.com/office/drawing/2014/main" id="{E4C1CE58-4295-BF65-B333-734FD6B3A408}"/>
              </a:ext>
            </a:extLst>
          </p:cNvPr>
          <p:cNvSpPr txBox="1"/>
          <p:nvPr/>
        </p:nvSpPr>
        <p:spPr>
          <a:xfrm>
            <a:off x="8817260" y="2635561"/>
            <a:ext cx="566441" cy="400110"/>
          </a:xfrm>
          <a:prstGeom prst="rect">
            <a:avLst/>
          </a:prstGeom>
          <a:noFill/>
        </p:spPr>
        <p:txBody>
          <a:bodyPr wrap="square" rtlCol="0">
            <a:spAutoFit/>
          </a:bodyPr>
          <a:lstStyle/>
          <a:p>
            <a:r>
              <a:rPr lang="en-GB" sz="1000" b="1" dirty="0">
                <a:solidFill>
                  <a:schemeClr val="bg1"/>
                </a:solidFill>
                <a:latin typeface="Abadi" panose="020B0604020104020204" pitchFamily="34" charset="0"/>
              </a:rPr>
              <a:t>H-mode</a:t>
            </a:r>
          </a:p>
        </p:txBody>
      </p:sp>
      <p:sp>
        <p:nvSpPr>
          <p:cNvPr id="33" name="TextBox 32">
            <a:extLst>
              <a:ext uri="{FF2B5EF4-FFF2-40B4-BE49-F238E27FC236}">
                <a16:creationId xmlns:a16="http://schemas.microsoft.com/office/drawing/2014/main" id="{08A9D3EF-7F6E-5851-08C4-A6028CD717F8}"/>
              </a:ext>
            </a:extLst>
          </p:cNvPr>
          <p:cNvSpPr txBox="1"/>
          <p:nvPr/>
        </p:nvSpPr>
        <p:spPr>
          <a:xfrm>
            <a:off x="9420970" y="2635561"/>
            <a:ext cx="611899" cy="400110"/>
          </a:xfrm>
          <a:prstGeom prst="rect">
            <a:avLst/>
          </a:prstGeom>
          <a:noFill/>
        </p:spPr>
        <p:txBody>
          <a:bodyPr wrap="square" rtlCol="0">
            <a:spAutoFit/>
          </a:bodyPr>
          <a:lstStyle/>
          <a:p>
            <a:r>
              <a:rPr lang="en-GB" sz="1000" b="1" dirty="0">
                <a:solidFill>
                  <a:schemeClr val="bg1"/>
                </a:solidFill>
                <a:latin typeface="Abadi" panose="020B0604020104020204" pitchFamily="34" charset="0"/>
              </a:rPr>
              <a:t>L-mode</a:t>
            </a:r>
          </a:p>
        </p:txBody>
      </p:sp>
      <p:sp>
        <p:nvSpPr>
          <p:cNvPr id="34" name="TextBox 33">
            <a:extLst>
              <a:ext uri="{FF2B5EF4-FFF2-40B4-BE49-F238E27FC236}">
                <a16:creationId xmlns:a16="http://schemas.microsoft.com/office/drawing/2014/main" id="{4C98F848-BD90-3366-C207-D90C6109D37A}"/>
              </a:ext>
            </a:extLst>
          </p:cNvPr>
          <p:cNvSpPr txBox="1"/>
          <p:nvPr/>
        </p:nvSpPr>
        <p:spPr>
          <a:xfrm>
            <a:off x="9789891" y="2635561"/>
            <a:ext cx="584253" cy="400110"/>
          </a:xfrm>
          <a:prstGeom prst="rect">
            <a:avLst/>
          </a:prstGeom>
          <a:noFill/>
        </p:spPr>
        <p:txBody>
          <a:bodyPr wrap="square" rtlCol="0">
            <a:spAutoFit/>
          </a:bodyPr>
          <a:lstStyle/>
          <a:p>
            <a:r>
              <a:rPr lang="en-GB" sz="1000" b="1" dirty="0">
                <a:solidFill>
                  <a:schemeClr val="bg1"/>
                </a:solidFill>
                <a:latin typeface="Abadi" panose="020B0604020104020204" pitchFamily="34" charset="0"/>
              </a:rPr>
              <a:t>H-mode</a:t>
            </a:r>
          </a:p>
        </p:txBody>
      </p:sp>
      <p:sp>
        <p:nvSpPr>
          <p:cNvPr id="35" name="TextBox 34">
            <a:extLst>
              <a:ext uri="{FF2B5EF4-FFF2-40B4-BE49-F238E27FC236}">
                <a16:creationId xmlns:a16="http://schemas.microsoft.com/office/drawing/2014/main" id="{DECD8B91-D053-A5E4-5949-FF83D15CB519}"/>
              </a:ext>
            </a:extLst>
          </p:cNvPr>
          <p:cNvSpPr txBox="1"/>
          <p:nvPr/>
        </p:nvSpPr>
        <p:spPr>
          <a:xfrm>
            <a:off x="10203592" y="2630132"/>
            <a:ext cx="611899" cy="400110"/>
          </a:xfrm>
          <a:prstGeom prst="rect">
            <a:avLst/>
          </a:prstGeom>
          <a:noFill/>
        </p:spPr>
        <p:txBody>
          <a:bodyPr wrap="square" rtlCol="0">
            <a:spAutoFit/>
          </a:bodyPr>
          <a:lstStyle/>
          <a:p>
            <a:r>
              <a:rPr lang="en-GB" sz="1000" b="1" dirty="0">
                <a:solidFill>
                  <a:schemeClr val="bg1"/>
                </a:solidFill>
                <a:latin typeface="Abadi" panose="020B0604020104020204" pitchFamily="34" charset="0"/>
              </a:rPr>
              <a:t>L-mode</a:t>
            </a:r>
          </a:p>
        </p:txBody>
      </p:sp>
      <p:cxnSp>
        <p:nvCxnSpPr>
          <p:cNvPr id="37" name="Straight Connector 36">
            <a:extLst>
              <a:ext uri="{FF2B5EF4-FFF2-40B4-BE49-F238E27FC236}">
                <a16:creationId xmlns:a16="http://schemas.microsoft.com/office/drawing/2014/main" id="{AFBAA32A-C5BA-5837-58FA-F2573C3DFA64}"/>
              </a:ext>
            </a:extLst>
          </p:cNvPr>
          <p:cNvCxnSpPr>
            <a:cxnSpLocks/>
          </p:cNvCxnSpPr>
          <p:nvPr/>
        </p:nvCxnSpPr>
        <p:spPr>
          <a:xfrm>
            <a:off x="9494981" y="2669310"/>
            <a:ext cx="0" cy="490973"/>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6655180-5620-BCC0-396E-3E4279FA9B28}"/>
              </a:ext>
            </a:extLst>
          </p:cNvPr>
          <p:cNvCxnSpPr>
            <a:cxnSpLocks/>
          </p:cNvCxnSpPr>
          <p:nvPr/>
        </p:nvCxnSpPr>
        <p:spPr>
          <a:xfrm>
            <a:off x="9840689" y="2669309"/>
            <a:ext cx="0" cy="490973"/>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5EF90EA-8338-2395-330F-98F46BDA998D}"/>
              </a:ext>
            </a:extLst>
          </p:cNvPr>
          <p:cNvCxnSpPr>
            <a:cxnSpLocks/>
          </p:cNvCxnSpPr>
          <p:nvPr/>
        </p:nvCxnSpPr>
        <p:spPr>
          <a:xfrm>
            <a:off x="10240536" y="2669309"/>
            <a:ext cx="0" cy="490973"/>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196A7834-5381-6AA5-5F45-F9DB1618E5D0}"/>
              </a:ext>
            </a:extLst>
          </p:cNvPr>
          <p:cNvPicPr>
            <a:picLocks noChangeAspect="1"/>
          </p:cNvPicPr>
          <p:nvPr/>
        </p:nvPicPr>
        <p:blipFill>
          <a:blip r:embed="rId4"/>
          <a:srcRect/>
          <a:stretch/>
        </p:blipFill>
        <p:spPr>
          <a:xfrm>
            <a:off x="2083169" y="3928224"/>
            <a:ext cx="2006415" cy="2006415"/>
          </a:xfrm>
          <a:prstGeom prst="rect">
            <a:avLst/>
          </a:prstGeom>
        </p:spPr>
      </p:pic>
      <p:sp>
        <p:nvSpPr>
          <p:cNvPr id="8" name="TextBox 7">
            <a:extLst>
              <a:ext uri="{FF2B5EF4-FFF2-40B4-BE49-F238E27FC236}">
                <a16:creationId xmlns:a16="http://schemas.microsoft.com/office/drawing/2014/main" id="{2C6E6F21-89D3-04FC-E8B3-8A69F92C1651}"/>
              </a:ext>
            </a:extLst>
          </p:cNvPr>
          <p:cNvSpPr txBox="1"/>
          <p:nvPr/>
        </p:nvSpPr>
        <p:spPr>
          <a:xfrm>
            <a:off x="7366756" y="1263955"/>
            <a:ext cx="4108428" cy="923330"/>
          </a:xfrm>
          <a:prstGeom prst="rect">
            <a:avLst/>
          </a:prstGeom>
          <a:noFill/>
        </p:spPr>
        <p:txBody>
          <a:bodyPr wrap="square">
            <a:spAutoFit/>
          </a:bodyPr>
          <a:lstStyle/>
          <a:p>
            <a:pPr algn="ctr"/>
            <a:r>
              <a:rPr lang="en-GB" sz="1800" b="1" dirty="0">
                <a:solidFill>
                  <a:srgbClr val="019AFF"/>
                </a:solidFill>
                <a:latin typeface="Amasis MT Pro" panose="02040504050005020304" pitchFamily="18" charset="0"/>
              </a:rPr>
              <a:t>XPR on MAST-U likely controllable with similar techniques applied on other machines (e.g. JET/AUG)</a:t>
            </a:r>
          </a:p>
        </p:txBody>
      </p:sp>
      <p:pic>
        <p:nvPicPr>
          <p:cNvPr id="14" name="Picture 13">
            <a:extLst>
              <a:ext uri="{FF2B5EF4-FFF2-40B4-BE49-F238E27FC236}">
                <a16:creationId xmlns:a16="http://schemas.microsoft.com/office/drawing/2014/main" id="{7CCEBC52-91B6-F0E0-60C8-E7E8C6B99784}"/>
              </a:ext>
            </a:extLst>
          </p:cNvPr>
          <p:cNvPicPr>
            <a:picLocks noChangeAspect="1"/>
          </p:cNvPicPr>
          <p:nvPr/>
        </p:nvPicPr>
        <p:blipFill>
          <a:blip r:embed="rId5"/>
          <a:srcRect/>
          <a:stretch/>
        </p:blipFill>
        <p:spPr>
          <a:xfrm>
            <a:off x="76753" y="3928224"/>
            <a:ext cx="2006415" cy="2006415"/>
          </a:xfrm>
          <a:prstGeom prst="rect">
            <a:avLst/>
          </a:prstGeom>
        </p:spPr>
      </p:pic>
      <p:pic>
        <p:nvPicPr>
          <p:cNvPr id="15" name="Picture 14">
            <a:extLst>
              <a:ext uri="{FF2B5EF4-FFF2-40B4-BE49-F238E27FC236}">
                <a16:creationId xmlns:a16="http://schemas.microsoft.com/office/drawing/2014/main" id="{DCA61CDF-01BF-1AE7-4D6A-D57A1F2A339E}"/>
              </a:ext>
            </a:extLst>
          </p:cNvPr>
          <p:cNvPicPr>
            <a:picLocks noChangeAspect="1"/>
          </p:cNvPicPr>
          <p:nvPr/>
        </p:nvPicPr>
        <p:blipFill>
          <a:blip r:embed="rId6"/>
          <a:srcRect/>
          <a:stretch/>
        </p:blipFill>
        <p:spPr>
          <a:xfrm>
            <a:off x="4089585" y="3928224"/>
            <a:ext cx="2006415" cy="2006415"/>
          </a:xfrm>
          <a:prstGeom prst="rect">
            <a:avLst/>
          </a:prstGeom>
        </p:spPr>
      </p:pic>
      <p:sp>
        <p:nvSpPr>
          <p:cNvPr id="6" name="TextBox 5">
            <a:extLst>
              <a:ext uri="{FF2B5EF4-FFF2-40B4-BE49-F238E27FC236}">
                <a16:creationId xmlns:a16="http://schemas.microsoft.com/office/drawing/2014/main" id="{FAFECF65-FC46-F3A6-E902-9B6702476FB7}"/>
              </a:ext>
            </a:extLst>
          </p:cNvPr>
          <p:cNvSpPr txBox="1"/>
          <p:nvPr/>
        </p:nvSpPr>
        <p:spPr>
          <a:xfrm>
            <a:off x="286691" y="3820502"/>
            <a:ext cx="1544012" cy="230832"/>
          </a:xfrm>
          <a:prstGeom prst="rect">
            <a:avLst/>
          </a:prstGeom>
          <a:noFill/>
        </p:spPr>
        <p:txBody>
          <a:bodyPr wrap="none" rtlCol="0">
            <a:spAutoFit/>
          </a:bodyPr>
          <a:lstStyle/>
          <a:p>
            <a:r>
              <a:rPr lang="en-GB" sz="900" b="1" dirty="0">
                <a:latin typeface="Abadi" panose="020B0604020104020204" pitchFamily="34" charset="0"/>
              </a:rPr>
              <a:t>H-mode deep detachment</a:t>
            </a:r>
          </a:p>
        </p:txBody>
      </p:sp>
      <p:sp>
        <p:nvSpPr>
          <p:cNvPr id="7" name="TextBox 6">
            <a:extLst>
              <a:ext uri="{FF2B5EF4-FFF2-40B4-BE49-F238E27FC236}">
                <a16:creationId xmlns:a16="http://schemas.microsoft.com/office/drawing/2014/main" id="{64A4B99C-B073-399A-BA07-3F6BA46927D4}"/>
              </a:ext>
            </a:extLst>
          </p:cNvPr>
          <p:cNvSpPr txBox="1"/>
          <p:nvPr/>
        </p:nvSpPr>
        <p:spPr>
          <a:xfrm>
            <a:off x="2290924" y="3820502"/>
            <a:ext cx="1612942" cy="230832"/>
          </a:xfrm>
          <a:prstGeom prst="rect">
            <a:avLst/>
          </a:prstGeom>
          <a:noFill/>
        </p:spPr>
        <p:txBody>
          <a:bodyPr wrap="none" rtlCol="0">
            <a:spAutoFit/>
          </a:bodyPr>
          <a:lstStyle/>
          <a:p>
            <a:r>
              <a:rPr lang="en-GB" sz="900" b="1" dirty="0">
                <a:latin typeface="Abadi" panose="020B0604020104020204" pitchFamily="34" charset="0"/>
              </a:rPr>
              <a:t>L-mode front burn-through</a:t>
            </a:r>
          </a:p>
        </p:txBody>
      </p:sp>
      <p:sp>
        <p:nvSpPr>
          <p:cNvPr id="18" name="TextBox 17">
            <a:extLst>
              <a:ext uri="{FF2B5EF4-FFF2-40B4-BE49-F238E27FC236}">
                <a16:creationId xmlns:a16="http://schemas.microsoft.com/office/drawing/2014/main" id="{564846B8-CBF1-E4E9-2E2D-4EC6B4D0A50D}"/>
              </a:ext>
            </a:extLst>
          </p:cNvPr>
          <p:cNvSpPr txBox="1"/>
          <p:nvPr/>
        </p:nvSpPr>
        <p:spPr>
          <a:xfrm>
            <a:off x="4384151" y="3820502"/>
            <a:ext cx="1189749" cy="230832"/>
          </a:xfrm>
          <a:prstGeom prst="rect">
            <a:avLst/>
          </a:prstGeom>
          <a:noFill/>
        </p:spPr>
        <p:txBody>
          <a:bodyPr wrap="none" rtlCol="0">
            <a:spAutoFit/>
          </a:bodyPr>
          <a:lstStyle/>
          <a:p>
            <a:r>
              <a:rPr lang="en-GB" sz="900" b="1" dirty="0">
                <a:latin typeface="Abadi" panose="020B0604020104020204" pitchFamily="34" charset="0"/>
              </a:rPr>
              <a:t>H-mode XPR phase</a:t>
            </a:r>
          </a:p>
        </p:txBody>
      </p:sp>
    </p:spTree>
    <p:extLst>
      <p:ext uri="{BB962C8B-B14F-4D97-AF65-F5344CB8AC3E}">
        <p14:creationId xmlns:p14="http://schemas.microsoft.com/office/powerpoint/2010/main" val="220113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3130C-5727-8113-1C6A-3044D585F45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35C9859-AE3C-95B1-EA7D-A7D4B24D6147}"/>
              </a:ext>
            </a:extLst>
          </p:cNvPr>
          <p:cNvSpPr>
            <a:spLocks noGrp="1"/>
          </p:cNvSpPr>
          <p:nvPr>
            <p:ph type="title"/>
          </p:nvPr>
        </p:nvSpPr>
        <p:spPr/>
        <p:txBody>
          <a:bodyPr/>
          <a:lstStyle/>
          <a:p>
            <a:r>
              <a:rPr lang="en-GB" dirty="0"/>
              <a:t>Optimising plasma plugging</a:t>
            </a:r>
          </a:p>
        </p:txBody>
      </p:sp>
      <p:sp>
        <p:nvSpPr>
          <p:cNvPr id="4" name="Footer Placeholder 3">
            <a:extLst>
              <a:ext uri="{FF2B5EF4-FFF2-40B4-BE49-F238E27FC236}">
                <a16:creationId xmlns:a16="http://schemas.microsoft.com/office/drawing/2014/main" id="{6B6D9920-9C89-A0BC-D76E-04E142A907E3}"/>
              </a:ext>
            </a:extLst>
          </p:cNvPr>
          <p:cNvSpPr>
            <a:spLocks noGrp="1"/>
          </p:cNvSpPr>
          <p:nvPr>
            <p:ph type="ftr" sz="quarter" idx="10"/>
          </p:nvPr>
        </p:nvSpPr>
        <p:spPr/>
        <p:txBody>
          <a:bodyPr/>
          <a:lstStyle/>
          <a:p>
            <a:r>
              <a:rPr lang="en-US" dirty="0"/>
              <a:t>XPRs in MAST-U | S. Henderson | IAEA TM Div. Concepts | 29</a:t>
            </a:r>
            <a:r>
              <a:rPr lang="en-US" baseline="30000" dirty="0"/>
              <a:t>th</a:t>
            </a:r>
            <a:r>
              <a:rPr lang="en-US" dirty="0"/>
              <a:t> Oct. 2025</a:t>
            </a:r>
          </a:p>
        </p:txBody>
      </p:sp>
      <p:sp>
        <p:nvSpPr>
          <p:cNvPr id="5" name="Slide Number Placeholder 4">
            <a:extLst>
              <a:ext uri="{FF2B5EF4-FFF2-40B4-BE49-F238E27FC236}">
                <a16:creationId xmlns:a16="http://schemas.microsoft.com/office/drawing/2014/main" id="{8CFF5734-0AEF-0722-9C7F-335AFB0F08DC}"/>
              </a:ext>
            </a:extLst>
          </p:cNvPr>
          <p:cNvSpPr>
            <a:spLocks noGrp="1"/>
          </p:cNvSpPr>
          <p:nvPr>
            <p:ph type="sldNum" sz="quarter" idx="4"/>
          </p:nvPr>
        </p:nvSpPr>
        <p:spPr/>
        <p:txBody>
          <a:bodyPr/>
          <a:lstStyle/>
          <a:p>
            <a:fld id="{35482B25-261F-464E-BDD8-63296DE4D8A4}" type="slidenum">
              <a:rPr lang="en-US" smtClean="0"/>
              <a:pPr/>
              <a:t>9</a:t>
            </a:fld>
            <a:endParaRPr lang="en-US"/>
          </a:p>
        </p:txBody>
      </p:sp>
      <p:grpSp>
        <p:nvGrpSpPr>
          <p:cNvPr id="2" name="Group 1">
            <a:extLst>
              <a:ext uri="{FF2B5EF4-FFF2-40B4-BE49-F238E27FC236}">
                <a16:creationId xmlns:a16="http://schemas.microsoft.com/office/drawing/2014/main" id="{B31F0E8C-DD06-5002-D511-66221B084685}"/>
              </a:ext>
            </a:extLst>
          </p:cNvPr>
          <p:cNvGrpSpPr/>
          <p:nvPr/>
        </p:nvGrpSpPr>
        <p:grpSpPr>
          <a:xfrm>
            <a:off x="5773221" y="0"/>
            <a:ext cx="6421149" cy="6858000"/>
            <a:chOff x="5773221" y="0"/>
            <a:chExt cx="6421149" cy="6858000"/>
          </a:xfrm>
        </p:grpSpPr>
        <p:sp>
          <p:nvSpPr>
            <p:cNvPr id="9" name="Rectangle 8">
              <a:extLst>
                <a:ext uri="{FF2B5EF4-FFF2-40B4-BE49-F238E27FC236}">
                  <a16:creationId xmlns:a16="http://schemas.microsoft.com/office/drawing/2014/main" id="{0434730F-63BC-1DD4-136D-60EE28335F03}"/>
                </a:ext>
              </a:extLst>
            </p:cNvPr>
            <p:cNvSpPr/>
            <p:nvPr/>
          </p:nvSpPr>
          <p:spPr>
            <a:xfrm>
              <a:off x="7636459" y="0"/>
              <a:ext cx="566442" cy="6858000"/>
            </a:xfrm>
            <a:prstGeom prst="rect">
              <a:avLst/>
            </a:prstGeom>
            <a:solidFill>
              <a:schemeClr val="accent1">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10F643A7-6035-C6BB-27C8-34EB428A4FB2}"/>
                </a:ext>
              </a:extLst>
            </p:cNvPr>
            <p:cNvGrpSpPr/>
            <p:nvPr/>
          </p:nvGrpSpPr>
          <p:grpSpPr>
            <a:xfrm>
              <a:off x="5773221" y="0"/>
              <a:ext cx="6421149" cy="6858000"/>
              <a:chOff x="5773221" y="0"/>
              <a:chExt cx="6421149" cy="6858000"/>
            </a:xfrm>
          </p:grpSpPr>
          <p:sp>
            <p:nvSpPr>
              <p:cNvPr id="11" name="Right Triangle 10">
                <a:extLst>
                  <a:ext uri="{FF2B5EF4-FFF2-40B4-BE49-F238E27FC236}">
                    <a16:creationId xmlns:a16="http://schemas.microsoft.com/office/drawing/2014/main" id="{9E7FD072-C594-7711-D59E-0685D0316898}"/>
                  </a:ext>
                </a:extLst>
              </p:cNvPr>
              <p:cNvSpPr/>
              <p:nvPr/>
            </p:nvSpPr>
            <p:spPr>
              <a:xfrm flipH="1">
                <a:off x="5773221" y="0"/>
                <a:ext cx="1863239" cy="6858000"/>
              </a:xfrm>
              <a:prstGeom prst="rtTriangle">
                <a:avLst/>
              </a:prstGeom>
              <a:solidFill>
                <a:schemeClr val="accent1">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Single Corner Snipped 11">
                <a:extLst>
                  <a:ext uri="{FF2B5EF4-FFF2-40B4-BE49-F238E27FC236}">
                    <a16:creationId xmlns:a16="http://schemas.microsoft.com/office/drawing/2014/main" id="{73B009EC-D0A6-BBA9-E5F2-C2FD24551169}"/>
                  </a:ext>
                </a:extLst>
              </p:cNvPr>
              <p:cNvSpPr/>
              <p:nvPr/>
            </p:nvSpPr>
            <p:spPr>
              <a:xfrm>
                <a:off x="8202902" y="0"/>
                <a:ext cx="3991468" cy="6858000"/>
              </a:xfrm>
              <a:prstGeom prst="snip1Rect">
                <a:avLst>
                  <a:gd name="adj" fmla="val 49510"/>
                </a:avLst>
              </a:prstGeom>
              <a:solidFill>
                <a:schemeClr val="accent1">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29" name="TextBox 28">
            <a:extLst>
              <a:ext uri="{FF2B5EF4-FFF2-40B4-BE49-F238E27FC236}">
                <a16:creationId xmlns:a16="http://schemas.microsoft.com/office/drawing/2014/main" id="{D95C44BE-8161-A8FC-E2FC-98E34FA24296}"/>
              </a:ext>
            </a:extLst>
          </p:cNvPr>
          <p:cNvSpPr txBox="1"/>
          <p:nvPr/>
        </p:nvSpPr>
        <p:spPr>
          <a:xfrm>
            <a:off x="101599" y="1065902"/>
            <a:ext cx="6506599" cy="3108543"/>
          </a:xfrm>
          <a:prstGeom prst="rect">
            <a:avLst/>
          </a:prstGeom>
          <a:noFill/>
        </p:spPr>
        <p:txBody>
          <a:bodyPr wrap="square" rtlCol="0">
            <a:spAutoFit/>
          </a:bodyPr>
          <a:lstStyle/>
          <a:p>
            <a:r>
              <a:rPr lang="en-GB" b="1" dirty="0">
                <a:solidFill>
                  <a:srgbClr val="258825"/>
                </a:solidFill>
                <a:latin typeface="Amasis MT Pro" panose="02040504050005020304" pitchFamily="18" charset="0"/>
              </a:rPr>
              <a:t>Maintaining the plasma shape around the baffle during seeding is difficult due to increasing internal inductance </a:t>
            </a:r>
          </a:p>
          <a:p>
            <a:endParaRPr lang="en-GB" sz="1600" b="1" dirty="0">
              <a:latin typeface="Amasis MT Pro" panose="02040504050005020304" pitchFamily="18" charset="0"/>
            </a:endParaRPr>
          </a:p>
          <a:p>
            <a:pPr marL="285750" indent="-285750">
              <a:buFont typeface="Arial" panose="020B0604020202020204" pitchFamily="34" charset="0"/>
              <a:buChar char="•"/>
            </a:pPr>
            <a:r>
              <a:rPr lang="en-GB" sz="1600" dirty="0">
                <a:latin typeface="Amasis MT Pro" panose="02040504050005020304" pitchFamily="18" charset="0"/>
              </a:rPr>
              <a:t>If the last </a:t>
            </a:r>
            <a:r>
              <a:rPr lang="en-GB" sz="1600" b="1" dirty="0">
                <a:latin typeface="Amasis MT Pro" panose="02040504050005020304" pitchFamily="18" charset="0"/>
              </a:rPr>
              <a:t>limiting flux surface </a:t>
            </a:r>
            <a:r>
              <a:rPr lang="en-GB" sz="1600" dirty="0">
                <a:latin typeface="Amasis MT Pro" panose="02040504050005020304" pitchFamily="18" charset="0"/>
              </a:rPr>
              <a:t>on the baffle is </a:t>
            </a:r>
            <a:r>
              <a:rPr lang="en-GB" sz="1600" b="1" dirty="0" err="1">
                <a:latin typeface="Symbol" panose="05050102010706020507" pitchFamily="18" charset="2"/>
              </a:rPr>
              <a:t>j</a:t>
            </a:r>
            <a:r>
              <a:rPr lang="en-GB" sz="1600" b="1" baseline="-25000" dirty="0" err="1">
                <a:latin typeface="Amasis MT Pro" panose="02040504050005020304" pitchFamily="18" charset="0"/>
              </a:rPr>
              <a:t>N</a:t>
            </a:r>
            <a:r>
              <a:rPr lang="en-GB" sz="1600" b="1" dirty="0">
                <a:latin typeface="Amasis MT Pro" panose="02040504050005020304" pitchFamily="18" charset="0"/>
              </a:rPr>
              <a:t>&lt;1.05, </a:t>
            </a:r>
            <a:r>
              <a:rPr lang="en-GB" sz="1600" dirty="0">
                <a:latin typeface="Amasis MT Pro" panose="02040504050005020304" pitchFamily="18" charset="0"/>
              </a:rPr>
              <a:t>erosion occurs, and </a:t>
            </a:r>
            <a:r>
              <a:rPr lang="en-GB" sz="1600" b="1" dirty="0">
                <a:latin typeface="Amasis MT Pro" panose="02040504050005020304" pitchFamily="18" charset="0"/>
              </a:rPr>
              <a:t>C is sputtered </a:t>
            </a:r>
            <a:r>
              <a:rPr lang="en-GB" sz="1600" dirty="0">
                <a:latin typeface="Amasis MT Pro" panose="02040504050005020304" pitchFamily="18" charset="0"/>
              </a:rPr>
              <a:t>into the plasma causing disruption</a:t>
            </a:r>
          </a:p>
          <a:p>
            <a:pPr marL="285750" indent="-285750">
              <a:buFont typeface="Arial" panose="020B0604020202020204" pitchFamily="34" charset="0"/>
              <a:buChar char="•"/>
            </a:pPr>
            <a:endParaRPr lang="en-GB" sz="1600" dirty="0">
              <a:latin typeface="Amasis MT Pro" panose="02040504050005020304" pitchFamily="18" charset="0"/>
            </a:endParaRPr>
          </a:p>
          <a:p>
            <a:pPr marL="285750" indent="-285750">
              <a:buFont typeface="Arial" panose="020B0604020202020204" pitchFamily="34" charset="0"/>
              <a:buChar char="•"/>
            </a:pPr>
            <a:r>
              <a:rPr lang="en-GB" sz="1600" dirty="0">
                <a:latin typeface="Amasis MT Pro" panose="02040504050005020304" pitchFamily="18" charset="0"/>
              </a:rPr>
              <a:t>C moves stable XPR solution to colder temperatures than N, driving more recombination and thus leading to a MARFE [1] </a:t>
            </a:r>
          </a:p>
          <a:p>
            <a:pPr marL="285750" indent="-285750">
              <a:buFont typeface="Arial" panose="020B0604020202020204" pitchFamily="34" charset="0"/>
              <a:buChar char="•"/>
            </a:pPr>
            <a:endParaRPr lang="en-GB" sz="1600" dirty="0">
              <a:latin typeface="Amasis MT Pro" panose="02040504050005020304" pitchFamily="18" charset="0"/>
            </a:endParaRPr>
          </a:p>
          <a:p>
            <a:pPr marL="285750" indent="-285750">
              <a:buFont typeface="Arial" panose="020B0604020202020204" pitchFamily="34" charset="0"/>
              <a:buChar char="•"/>
            </a:pPr>
            <a:r>
              <a:rPr lang="en-GB" sz="1600" dirty="0">
                <a:latin typeface="Amasis MT Pro" panose="02040504050005020304" pitchFamily="18" charset="0"/>
              </a:rPr>
              <a:t>Keeping far </a:t>
            </a:r>
            <a:r>
              <a:rPr lang="en-GB" sz="1600" b="1" dirty="0">
                <a:latin typeface="Amasis MT Pro" panose="02040504050005020304" pitchFamily="18" charset="0"/>
              </a:rPr>
              <a:t>SOL further from baffle </a:t>
            </a:r>
            <a:r>
              <a:rPr lang="en-GB" sz="1600" dirty="0">
                <a:latin typeface="Amasis MT Pro" panose="02040504050005020304" pitchFamily="18" charset="0"/>
              </a:rPr>
              <a:t>led to </a:t>
            </a:r>
            <a:r>
              <a:rPr lang="en-GB" sz="1600" b="1" dirty="0">
                <a:latin typeface="Amasis MT Pro" panose="02040504050005020304" pitchFamily="18" charset="0"/>
              </a:rPr>
              <a:t>better XPR stability (~100 </a:t>
            </a:r>
            <a:r>
              <a:rPr lang="en-GB" sz="1600" b="1" dirty="0" err="1">
                <a:latin typeface="Amasis MT Pro" panose="02040504050005020304" pitchFamily="18" charset="0"/>
              </a:rPr>
              <a:t>ms</a:t>
            </a:r>
            <a:r>
              <a:rPr lang="en-GB" sz="1600" b="1" dirty="0">
                <a:latin typeface="Amasis MT Pro" panose="02040504050005020304" pitchFamily="18" charset="0"/>
              </a:rPr>
              <a:t>), longer H-mode </a:t>
            </a:r>
            <a:r>
              <a:rPr lang="en-GB" sz="1600" dirty="0">
                <a:latin typeface="Amasis MT Pro" panose="02040504050005020304" pitchFamily="18" charset="0"/>
              </a:rPr>
              <a:t>phase</a:t>
            </a:r>
            <a:r>
              <a:rPr lang="en-GB" sz="1600" b="1" dirty="0">
                <a:latin typeface="Amasis MT Pro" panose="02040504050005020304" pitchFamily="18" charset="0"/>
              </a:rPr>
              <a:t> </a:t>
            </a:r>
            <a:r>
              <a:rPr lang="en-GB" sz="1600" dirty="0">
                <a:latin typeface="Amasis MT Pro" panose="02040504050005020304" pitchFamily="18" charset="0"/>
              </a:rPr>
              <a:t>and </a:t>
            </a:r>
            <a:r>
              <a:rPr lang="en-GB" sz="1600" b="1" dirty="0">
                <a:latin typeface="Amasis MT Pro" panose="02040504050005020304" pitchFamily="18" charset="0"/>
              </a:rPr>
              <a:t>avoidance of disruptions</a:t>
            </a:r>
          </a:p>
          <a:p>
            <a:endParaRPr lang="en-GB" sz="1600" b="1" dirty="0">
              <a:latin typeface="Amasis MT Pro" panose="02040504050005020304" pitchFamily="18" charset="0"/>
            </a:endParaRPr>
          </a:p>
        </p:txBody>
      </p:sp>
      <p:sp>
        <p:nvSpPr>
          <p:cNvPr id="31" name="TextBox 30">
            <a:extLst>
              <a:ext uri="{FF2B5EF4-FFF2-40B4-BE49-F238E27FC236}">
                <a16:creationId xmlns:a16="http://schemas.microsoft.com/office/drawing/2014/main" id="{C3049355-6EE7-7CA2-D64C-9E505B5EFE62}"/>
              </a:ext>
            </a:extLst>
          </p:cNvPr>
          <p:cNvSpPr txBox="1"/>
          <p:nvPr/>
        </p:nvSpPr>
        <p:spPr>
          <a:xfrm>
            <a:off x="7786255" y="6119336"/>
            <a:ext cx="184731" cy="369332"/>
          </a:xfrm>
          <a:prstGeom prst="rect">
            <a:avLst/>
          </a:prstGeom>
          <a:noFill/>
        </p:spPr>
        <p:txBody>
          <a:bodyPr wrap="none" rtlCol="0">
            <a:spAutoFit/>
          </a:bodyPr>
          <a:lstStyle/>
          <a:p>
            <a:endParaRPr lang="en-GB" dirty="0"/>
          </a:p>
        </p:txBody>
      </p:sp>
      <p:grpSp>
        <p:nvGrpSpPr>
          <p:cNvPr id="21" name="Group 20">
            <a:extLst>
              <a:ext uri="{FF2B5EF4-FFF2-40B4-BE49-F238E27FC236}">
                <a16:creationId xmlns:a16="http://schemas.microsoft.com/office/drawing/2014/main" id="{032EFC09-70C7-8654-C9F5-8611B06E6216}"/>
              </a:ext>
            </a:extLst>
          </p:cNvPr>
          <p:cNvGrpSpPr/>
          <p:nvPr/>
        </p:nvGrpSpPr>
        <p:grpSpPr>
          <a:xfrm>
            <a:off x="7010743" y="1037469"/>
            <a:ext cx="5202126" cy="5575393"/>
            <a:chOff x="7055662" y="1220167"/>
            <a:chExt cx="5202126" cy="5575393"/>
          </a:xfrm>
        </p:grpSpPr>
        <p:pic>
          <p:nvPicPr>
            <p:cNvPr id="8" name="Picture 7" descr="A screenshot of a graph&#10;&#10;AI-generated content may be incorrect.">
              <a:extLst>
                <a:ext uri="{FF2B5EF4-FFF2-40B4-BE49-F238E27FC236}">
                  <a16:creationId xmlns:a16="http://schemas.microsoft.com/office/drawing/2014/main" id="{24AD1E1D-CE14-2D57-EEA5-5B87574CCB8F}"/>
                </a:ext>
              </a:extLst>
            </p:cNvPr>
            <p:cNvPicPr>
              <a:picLocks noChangeAspect="1"/>
            </p:cNvPicPr>
            <p:nvPr/>
          </p:nvPicPr>
          <p:blipFill>
            <a:blip r:embed="rId2"/>
            <a:stretch>
              <a:fillRect/>
            </a:stretch>
          </p:blipFill>
          <p:spPr>
            <a:xfrm>
              <a:off x="7055662" y="1593434"/>
              <a:ext cx="5202126" cy="5202126"/>
            </a:xfrm>
            <a:prstGeom prst="rect">
              <a:avLst/>
            </a:prstGeom>
          </p:spPr>
        </p:pic>
        <p:sp>
          <p:nvSpPr>
            <p:cNvPr id="6" name="Rectangle 5">
              <a:extLst>
                <a:ext uri="{FF2B5EF4-FFF2-40B4-BE49-F238E27FC236}">
                  <a16:creationId xmlns:a16="http://schemas.microsoft.com/office/drawing/2014/main" id="{BA5E6762-DB16-A88A-77ED-6C6A53E11CB7}"/>
                </a:ext>
              </a:extLst>
            </p:cNvPr>
            <p:cNvSpPr/>
            <p:nvPr/>
          </p:nvSpPr>
          <p:spPr>
            <a:xfrm>
              <a:off x="9630803" y="1809065"/>
              <a:ext cx="255282" cy="4466745"/>
            </a:xfrm>
            <a:prstGeom prst="rect">
              <a:avLst/>
            </a:prstGeom>
            <a:solidFill>
              <a:schemeClr val="accent3">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120B98CC-C65B-2901-38EA-458430B0B70E}"/>
                </a:ext>
              </a:extLst>
            </p:cNvPr>
            <p:cNvSpPr txBox="1"/>
            <p:nvPr/>
          </p:nvSpPr>
          <p:spPr>
            <a:xfrm>
              <a:off x="9630803" y="1220167"/>
              <a:ext cx="746936" cy="307777"/>
            </a:xfrm>
            <a:prstGeom prst="rect">
              <a:avLst/>
            </a:prstGeom>
            <a:noFill/>
          </p:spPr>
          <p:txBody>
            <a:bodyPr wrap="none" rtlCol="0">
              <a:spAutoFit/>
            </a:bodyPr>
            <a:lstStyle/>
            <a:p>
              <a:r>
                <a:rPr lang="en-GB" sz="1400" dirty="0">
                  <a:solidFill>
                    <a:schemeClr val="accent4"/>
                  </a:solidFill>
                  <a:latin typeface="Abadi" panose="020B0604020104020204" pitchFamily="34" charset="0"/>
                </a:rPr>
                <a:t>C influx</a:t>
              </a:r>
            </a:p>
          </p:txBody>
        </p:sp>
        <p:cxnSp>
          <p:nvCxnSpPr>
            <p:cNvPr id="13" name="Straight Arrow Connector 12">
              <a:extLst>
                <a:ext uri="{FF2B5EF4-FFF2-40B4-BE49-F238E27FC236}">
                  <a16:creationId xmlns:a16="http://schemas.microsoft.com/office/drawing/2014/main" id="{50592A03-8801-A8BC-0668-A53B0FBB1BCC}"/>
                </a:ext>
              </a:extLst>
            </p:cNvPr>
            <p:cNvCxnSpPr/>
            <p:nvPr/>
          </p:nvCxnSpPr>
          <p:spPr>
            <a:xfrm flipH="1">
              <a:off x="9746272" y="1481871"/>
              <a:ext cx="184004" cy="298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16" name="Picture 15" descr="A computer screen shot of a computer screen&#10;&#10;AI-generated content may be incorrect.">
            <a:extLst>
              <a:ext uri="{FF2B5EF4-FFF2-40B4-BE49-F238E27FC236}">
                <a16:creationId xmlns:a16="http://schemas.microsoft.com/office/drawing/2014/main" id="{9A5E1893-3044-20E4-C42F-096E420B2BCA}"/>
              </a:ext>
            </a:extLst>
          </p:cNvPr>
          <p:cNvPicPr>
            <a:picLocks noChangeAspect="1"/>
          </p:cNvPicPr>
          <p:nvPr/>
        </p:nvPicPr>
        <p:blipFill>
          <a:blip r:embed="rId3"/>
          <a:stretch>
            <a:fillRect/>
          </a:stretch>
        </p:blipFill>
        <p:spPr>
          <a:xfrm>
            <a:off x="473676" y="4235891"/>
            <a:ext cx="2227476" cy="2227476"/>
          </a:xfrm>
          <a:prstGeom prst="rect">
            <a:avLst/>
          </a:prstGeom>
        </p:spPr>
      </p:pic>
      <p:pic>
        <p:nvPicPr>
          <p:cNvPr id="18" name="Picture 17" descr="A computer screen shot of a computer screen&#10;&#10;AI-generated content may be incorrect.">
            <a:extLst>
              <a:ext uri="{FF2B5EF4-FFF2-40B4-BE49-F238E27FC236}">
                <a16:creationId xmlns:a16="http://schemas.microsoft.com/office/drawing/2014/main" id="{E05EA9DC-C607-92E3-E9AE-581C0BFFAF7F}"/>
              </a:ext>
            </a:extLst>
          </p:cNvPr>
          <p:cNvPicPr>
            <a:picLocks noChangeAspect="1"/>
          </p:cNvPicPr>
          <p:nvPr/>
        </p:nvPicPr>
        <p:blipFill>
          <a:blip r:embed="rId4"/>
          <a:stretch>
            <a:fillRect/>
          </a:stretch>
        </p:blipFill>
        <p:spPr>
          <a:xfrm>
            <a:off x="3073228" y="4220189"/>
            <a:ext cx="2227476" cy="2227476"/>
          </a:xfrm>
          <a:prstGeom prst="rect">
            <a:avLst/>
          </a:prstGeom>
        </p:spPr>
      </p:pic>
      <p:sp>
        <p:nvSpPr>
          <p:cNvPr id="15" name="TextBox 14">
            <a:extLst>
              <a:ext uri="{FF2B5EF4-FFF2-40B4-BE49-F238E27FC236}">
                <a16:creationId xmlns:a16="http://schemas.microsoft.com/office/drawing/2014/main" id="{50721F54-22F0-B3F8-181C-1F702E3A4222}"/>
              </a:ext>
            </a:extLst>
          </p:cNvPr>
          <p:cNvSpPr txBox="1"/>
          <p:nvPr/>
        </p:nvSpPr>
        <p:spPr>
          <a:xfrm>
            <a:off x="585652" y="4038954"/>
            <a:ext cx="1959319" cy="276999"/>
          </a:xfrm>
          <a:prstGeom prst="rect">
            <a:avLst/>
          </a:prstGeom>
          <a:noFill/>
        </p:spPr>
        <p:txBody>
          <a:bodyPr wrap="none" rtlCol="0">
            <a:spAutoFit/>
          </a:bodyPr>
          <a:lstStyle/>
          <a:p>
            <a:r>
              <a:rPr lang="en-GB" sz="1200" b="1" dirty="0">
                <a:latin typeface="Abadi" panose="020B0604020104020204" pitchFamily="34" charset="0"/>
              </a:rPr>
              <a:t>Sufficient baffle clearance</a:t>
            </a:r>
          </a:p>
        </p:txBody>
      </p:sp>
      <p:sp>
        <p:nvSpPr>
          <p:cNvPr id="17" name="TextBox 16">
            <a:extLst>
              <a:ext uri="{FF2B5EF4-FFF2-40B4-BE49-F238E27FC236}">
                <a16:creationId xmlns:a16="http://schemas.microsoft.com/office/drawing/2014/main" id="{33FD2816-A21A-CAC6-40AF-9AACA20D4A9A}"/>
              </a:ext>
            </a:extLst>
          </p:cNvPr>
          <p:cNvSpPr txBox="1"/>
          <p:nvPr/>
        </p:nvSpPr>
        <p:spPr>
          <a:xfrm>
            <a:off x="3122351" y="4038954"/>
            <a:ext cx="2026517" cy="276999"/>
          </a:xfrm>
          <a:prstGeom prst="rect">
            <a:avLst/>
          </a:prstGeom>
          <a:noFill/>
        </p:spPr>
        <p:txBody>
          <a:bodyPr wrap="none" rtlCol="0">
            <a:spAutoFit/>
          </a:bodyPr>
          <a:lstStyle/>
          <a:p>
            <a:r>
              <a:rPr lang="en-GB" sz="1200" b="1" dirty="0">
                <a:latin typeface="Abadi" panose="020B0604020104020204" pitchFamily="34" charset="0"/>
              </a:rPr>
              <a:t>SOL interaction with baffle</a:t>
            </a:r>
          </a:p>
        </p:txBody>
      </p:sp>
      <p:sp>
        <p:nvSpPr>
          <p:cNvPr id="20" name="TextBox 19">
            <a:extLst>
              <a:ext uri="{FF2B5EF4-FFF2-40B4-BE49-F238E27FC236}">
                <a16:creationId xmlns:a16="http://schemas.microsoft.com/office/drawing/2014/main" id="{751338E8-4EB7-F85C-79CF-20E7AB6BA804}"/>
              </a:ext>
            </a:extLst>
          </p:cNvPr>
          <p:cNvSpPr txBox="1"/>
          <p:nvPr/>
        </p:nvSpPr>
        <p:spPr>
          <a:xfrm>
            <a:off x="9477209" y="6567428"/>
            <a:ext cx="2695656" cy="230832"/>
          </a:xfrm>
          <a:prstGeom prst="rect">
            <a:avLst/>
          </a:prstGeom>
          <a:noFill/>
        </p:spPr>
        <p:txBody>
          <a:bodyPr wrap="square">
            <a:spAutoFit/>
          </a:bodyPr>
          <a:lstStyle/>
          <a:p>
            <a:r>
              <a:rPr lang="da-DK" sz="900" dirty="0">
                <a:solidFill>
                  <a:schemeClr val="accent1"/>
                </a:solidFill>
                <a:latin typeface="Abadi" panose="020B0604020104020204" pitchFamily="34" charset="0"/>
              </a:rPr>
              <a:t>[1] </a:t>
            </a:r>
            <a:r>
              <a:rPr lang="it-IT" sz="900" dirty="0">
                <a:solidFill>
                  <a:schemeClr val="accent1"/>
                </a:solidFill>
                <a:latin typeface="Abadi" panose="020B0604020104020204" pitchFamily="34" charset="0"/>
              </a:rPr>
              <a:t>U. Stroth </a:t>
            </a:r>
            <a:r>
              <a:rPr lang="it-IT" sz="900" i="1" dirty="0">
                <a:solidFill>
                  <a:schemeClr val="accent1"/>
                </a:solidFill>
                <a:latin typeface="Abadi" panose="020B0604020104020204" pitchFamily="34" charset="0"/>
              </a:rPr>
              <a:t>et al</a:t>
            </a:r>
            <a:r>
              <a:rPr lang="it-IT" sz="900" dirty="0">
                <a:solidFill>
                  <a:schemeClr val="accent1"/>
                </a:solidFill>
                <a:latin typeface="Abadi" panose="020B0604020104020204" pitchFamily="34" charset="0"/>
              </a:rPr>
              <a:t> 2022 </a:t>
            </a:r>
            <a:r>
              <a:rPr lang="it-IT" sz="900" i="1" dirty="0">
                <a:solidFill>
                  <a:schemeClr val="accent1"/>
                </a:solidFill>
                <a:latin typeface="Abadi" panose="020B0604020104020204" pitchFamily="34" charset="0"/>
              </a:rPr>
              <a:t>Nucl. Fusion</a:t>
            </a:r>
            <a:r>
              <a:rPr lang="it-IT" sz="900" dirty="0">
                <a:solidFill>
                  <a:schemeClr val="accent1"/>
                </a:solidFill>
                <a:latin typeface="Abadi" panose="020B0604020104020204" pitchFamily="34" charset="0"/>
              </a:rPr>
              <a:t> </a:t>
            </a:r>
            <a:r>
              <a:rPr lang="it-IT" sz="900" b="1" dirty="0">
                <a:solidFill>
                  <a:schemeClr val="accent1"/>
                </a:solidFill>
                <a:latin typeface="Abadi" panose="020B0604020104020204" pitchFamily="34" charset="0"/>
              </a:rPr>
              <a:t>62</a:t>
            </a:r>
            <a:r>
              <a:rPr lang="it-IT" sz="900" dirty="0">
                <a:solidFill>
                  <a:schemeClr val="accent1"/>
                </a:solidFill>
                <a:latin typeface="Abadi" panose="020B0604020104020204" pitchFamily="34" charset="0"/>
              </a:rPr>
              <a:t> 076008</a:t>
            </a:r>
            <a:endParaRPr lang="en-GB" sz="900" b="1" dirty="0">
              <a:solidFill>
                <a:schemeClr val="accent1"/>
              </a:solidFill>
              <a:latin typeface="Abadi" panose="020B0604020104020204" pitchFamily="34" charset="0"/>
            </a:endParaRPr>
          </a:p>
        </p:txBody>
      </p:sp>
    </p:spTree>
    <p:extLst>
      <p:ext uri="{BB962C8B-B14F-4D97-AF65-F5344CB8AC3E}">
        <p14:creationId xmlns:p14="http://schemas.microsoft.com/office/powerpoint/2010/main" val="2013217589"/>
      </p:ext>
    </p:extLst>
  </p:cSld>
  <p:clrMapOvr>
    <a:masterClrMapping/>
  </p:clrMapOvr>
</p:sld>
</file>

<file path=ppt/theme/theme1.xml><?xml version="1.0" encoding="utf-8"?>
<a:theme xmlns:a="http://schemas.openxmlformats.org/drawingml/2006/main" name="Office Theme">
  <a:themeElements>
    <a:clrScheme name="Custom 1">
      <a:dk1>
        <a:srgbClr val="002F56"/>
      </a:dk1>
      <a:lt1>
        <a:srgbClr val="FFFFFF"/>
      </a:lt1>
      <a:dk2>
        <a:srgbClr val="000000"/>
      </a:dk2>
      <a:lt2>
        <a:srgbClr val="D1D2D3"/>
      </a:lt2>
      <a:accent1>
        <a:srgbClr val="002F56"/>
      </a:accent1>
      <a:accent2>
        <a:srgbClr val="F6D34D"/>
      </a:accent2>
      <a:accent3>
        <a:srgbClr val="006F45"/>
      </a:accent3>
      <a:accent4>
        <a:srgbClr val="0082CA"/>
      </a:accent4>
      <a:accent5>
        <a:srgbClr val="C9242C"/>
      </a:accent5>
      <a:accent6>
        <a:srgbClr val="808283"/>
      </a:accent6>
      <a:hlink>
        <a:srgbClr val="002F56"/>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4D7DE5F8-5B50-D54B-A56E-8D9716E41ED6}" vid="{59BD276D-3269-554A-BC34-F8363FA7ED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3E880072E4C24082BA2A7CAF3D727C" ma:contentTypeVersion="17" ma:contentTypeDescription="Create a new document." ma:contentTypeScope="" ma:versionID="161394c408d543c4448ef3af7e2b3983">
  <xsd:schema xmlns:xsd="http://www.w3.org/2001/XMLSchema" xmlns:xs="http://www.w3.org/2001/XMLSchema" xmlns:p="http://schemas.microsoft.com/office/2006/metadata/properties" xmlns:ns3="aaa7aa17-2b56-4eef-868e-8de79531980d" xmlns:ns4="348e84f1-518b-4e35-8723-3840e9659f98" targetNamespace="http://schemas.microsoft.com/office/2006/metadata/properties" ma:root="true" ma:fieldsID="38d5afd391ba0d53b96b1b06cf499845" ns3:_="" ns4:_="">
    <xsd:import namespace="aaa7aa17-2b56-4eef-868e-8de79531980d"/>
    <xsd:import namespace="348e84f1-518b-4e35-8723-3840e9659f9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_activity" minOccurs="0"/>
                <xsd:element ref="ns3:MediaServiceObjectDetectorVersions" minOccurs="0"/>
                <xsd:element ref="ns3:MediaLengthInSecond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a7aa17-2b56-4eef-868e-8de7953198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48e84f1-518b-4e35-8723-3840e9659f9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aaa7aa17-2b56-4eef-868e-8de79531980d" xsi:nil="true"/>
  </documentManagement>
</p:properties>
</file>

<file path=customXml/itemProps1.xml><?xml version="1.0" encoding="utf-8"?>
<ds:datastoreItem xmlns:ds="http://schemas.openxmlformats.org/officeDocument/2006/customXml" ds:itemID="{ED200A8A-9CAA-4B63-B879-DF8B64407C1F}">
  <ds:schemaRefs>
    <ds:schemaRef ds:uri="348e84f1-518b-4e35-8723-3840e9659f98"/>
    <ds:schemaRef ds:uri="aaa7aa17-2b56-4eef-868e-8de7953198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46977F2-F8A9-46C4-92C3-C0BBCB48B104}">
  <ds:schemaRefs>
    <ds:schemaRef ds:uri="http://schemas.microsoft.com/sharepoint/v3/contenttype/forms"/>
  </ds:schemaRefs>
</ds:datastoreItem>
</file>

<file path=customXml/itemProps3.xml><?xml version="1.0" encoding="utf-8"?>
<ds:datastoreItem xmlns:ds="http://schemas.openxmlformats.org/officeDocument/2006/customXml" ds:itemID="{C44565F7-E04C-4B9D-8CCD-1E5FCC2AE22F}">
  <ds:schemaRefs>
    <ds:schemaRef ds:uri="http://purl.org/dc/elements/1.1/"/>
    <ds:schemaRef ds:uri="http://www.w3.org/XML/1998/namespace"/>
    <ds:schemaRef ds:uri="http://purl.org/dc/terms/"/>
    <ds:schemaRef ds:uri="348e84f1-518b-4e35-8723-3840e9659f98"/>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aaa7aa17-2b56-4eef-868e-8de79531980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UKAEA presentation (widescreen)</Template>
  <TotalTime>8213</TotalTime>
  <Words>1940</Words>
  <Application>Microsoft Office PowerPoint</Application>
  <PresentationFormat>Widescreen</PresentationFormat>
  <Paragraphs>274</Paragraphs>
  <Slides>14</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Abadi</vt:lpstr>
      <vt:lpstr>Amasis MT Pro</vt:lpstr>
      <vt:lpstr>Arial</vt:lpstr>
      <vt:lpstr>Arial Black</vt:lpstr>
      <vt:lpstr>Calibri</vt:lpstr>
      <vt:lpstr>Cambria Math</vt:lpstr>
      <vt:lpstr>Symbol</vt:lpstr>
      <vt:lpstr>Office Theme</vt:lpstr>
      <vt:lpstr>IAEA TM Divertor Concepts</vt:lpstr>
      <vt:lpstr>Acknowledgements</vt:lpstr>
      <vt:lpstr>Aim of talk</vt:lpstr>
      <vt:lpstr>Simple models for XPRs</vt:lpstr>
      <vt:lpstr>DART </vt:lpstr>
      <vt:lpstr>DART benchmark</vt:lpstr>
      <vt:lpstr>XPR in lower single-null</vt:lpstr>
      <vt:lpstr>XPR height above X-point</vt:lpstr>
      <vt:lpstr>Optimising plasma plugging</vt:lpstr>
      <vt:lpstr>XPR in double-null</vt:lpstr>
      <vt:lpstr>XPR unbaffled (open) divertor</vt:lpstr>
      <vt:lpstr>Key messages</vt:lpstr>
      <vt:lpstr>Next steps</vt:lpstr>
      <vt:lpstr>Appendix Neutral reservoir model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Harrison, James R</dc:creator>
  <cp:lastModifiedBy>Henderson, Stuart</cp:lastModifiedBy>
  <cp:revision>7</cp:revision>
  <cp:lastPrinted>2017-03-10T11:43:47Z</cp:lastPrinted>
  <dcterms:created xsi:type="dcterms:W3CDTF">2024-06-04T14:21:30Z</dcterms:created>
  <dcterms:modified xsi:type="dcterms:W3CDTF">2025-10-28T22:14:51Z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2759de7-3255-46b5-8dfe-736652f9c6c1_Enabled">
    <vt:lpwstr>true</vt:lpwstr>
  </property>
  <property fmtid="{D5CDD505-2E9C-101B-9397-08002B2CF9AE}" pid="3" name="MSIP_Label_22759de7-3255-46b5-8dfe-736652f9c6c1_SetDate">
    <vt:lpwstr>2024-06-05T13:14:16Z</vt:lpwstr>
  </property>
  <property fmtid="{D5CDD505-2E9C-101B-9397-08002B2CF9AE}" pid="4" name="MSIP_Label_22759de7-3255-46b5-8dfe-736652f9c6c1_Method">
    <vt:lpwstr>Standard</vt:lpwstr>
  </property>
  <property fmtid="{D5CDD505-2E9C-101B-9397-08002B2CF9AE}" pid="5" name="MSIP_Label_22759de7-3255-46b5-8dfe-736652f9c6c1_Name">
    <vt:lpwstr>22759de7-3255-46b5-8dfe-736652f9c6c1</vt:lpwstr>
  </property>
  <property fmtid="{D5CDD505-2E9C-101B-9397-08002B2CF9AE}" pid="6" name="MSIP_Label_22759de7-3255-46b5-8dfe-736652f9c6c1_SiteId">
    <vt:lpwstr>c6ac664b-ae27-4d5d-b4e6-bb5717196fc7</vt:lpwstr>
  </property>
  <property fmtid="{D5CDD505-2E9C-101B-9397-08002B2CF9AE}" pid="7" name="MSIP_Label_22759de7-3255-46b5-8dfe-736652f9c6c1_ActionId">
    <vt:lpwstr>33c48afd-0dd6-494b-ad62-1c094e3e76c8</vt:lpwstr>
  </property>
  <property fmtid="{D5CDD505-2E9C-101B-9397-08002B2CF9AE}" pid="8" name="MSIP_Label_22759de7-3255-46b5-8dfe-736652f9c6c1_ContentBits">
    <vt:lpwstr>0</vt:lpwstr>
  </property>
  <property fmtid="{D5CDD505-2E9C-101B-9397-08002B2CF9AE}" pid="9" name="ContentTypeId">
    <vt:lpwstr>0x0101003B3E880072E4C24082BA2A7CAF3D727C</vt:lpwstr>
  </property>
</Properties>
</file>