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57.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4" r:id="rId2"/>
    <p:sldMasterId id="2147483727" r:id="rId3"/>
  </p:sldMasterIdLst>
  <p:notesMasterIdLst>
    <p:notesMasterId r:id="rId83"/>
  </p:notesMasterIdLst>
  <p:sldIdLst>
    <p:sldId id="333" r:id="rId4"/>
    <p:sldId id="469" r:id="rId5"/>
    <p:sldId id="447" r:id="rId6"/>
    <p:sldId id="477" r:id="rId7"/>
    <p:sldId id="547" r:id="rId8"/>
    <p:sldId id="457" r:id="rId9"/>
    <p:sldId id="500" r:id="rId10"/>
    <p:sldId id="501" r:id="rId11"/>
    <p:sldId id="502" r:id="rId12"/>
    <p:sldId id="503" r:id="rId13"/>
    <p:sldId id="504" r:id="rId14"/>
    <p:sldId id="505" r:id="rId15"/>
    <p:sldId id="458" r:id="rId16"/>
    <p:sldId id="528" r:id="rId17"/>
    <p:sldId id="529" r:id="rId18"/>
    <p:sldId id="530" r:id="rId19"/>
    <p:sldId id="499" r:id="rId20"/>
    <p:sldId id="532" r:id="rId21"/>
    <p:sldId id="533" r:id="rId22"/>
    <p:sldId id="534" r:id="rId23"/>
    <p:sldId id="535" r:id="rId24"/>
    <p:sldId id="536" r:id="rId25"/>
    <p:sldId id="537" r:id="rId26"/>
    <p:sldId id="538" r:id="rId27"/>
    <p:sldId id="539" r:id="rId28"/>
    <p:sldId id="540" r:id="rId29"/>
    <p:sldId id="542" r:id="rId30"/>
    <p:sldId id="543" r:id="rId31"/>
    <p:sldId id="509" r:id="rId32"/>
    <p:sldId id="514" r:id="rId33"/>
    <p:sldId id="515" r:id="rId34"/>
    <p:sldId id="510" r:id="rId35"/>
    <p:sldId id="552" r:id="rId36"/>
    <p:sldId id="550" r:id="rId37"/>
    <p:sldId id="512" r:id="rId38"/>
    <p:sldId id="492" r:id="rId39"/>
    <p:sldId id="346" r:id="rId40"/>
    <p:sldId id="467" r:id="rId41"/>
    <p:sldId id="468" r:id="rId42"/>
    <p:sldId id="487" r:id="rId43"/>
    <p:sldId id="466" r:id="rId44"/>
    <p:sldId id="480" r:id="rId45"/>
    <p:sldId id="479" r:id="rId46"/>
    <p:sldId id="481" r:id="rId47"/>
    <p:sldId id="482" r:id="rId48"/>
    <p:sldId id="476" r:id="rId49"/>
    <p:sldId id="483" r:id="rId50"/>
    <p:sldId id="484" r:id="rId51"/>
    <p:sldId id="544" r:id="rId52"/>
    <p:sldId id="546" r:id="rId53"/>
    <p:sldId id="545" r:id="rId54"/>
    <p:sldId id="517" r:id="rId55"/>
    <p:sldId id="518" r:id="rId56"/>
    <p:sldId id="519" r:id="rId57"/>
    <p:sldId id="520" r:id="rId58"/>
    <p:sldId id="521" r:id="rId59"/>
    <p:sldId id="522" r:id="rId60"/>
    <p:sldId id="523" r:id="rId61"/>
    <p:sldId id="524" r:id="rId62"/>
    <p:sldId id="525" r:id="rId63"/>
    <p:sldId id="526" r:id="rId64"/>
    <p:sldId id="548" r:id="rId65"/>
    <p:sldId id="549" r:id="rId66"/>
    <p:sldId id="448" r:id="rId67"/>
    <p:sldId id="456" r:id="rId68"/>
    <p:sldId id="486" r:id="rId69"/>
    <p:sldId id="471" r:id="rId70"/>
    <p:sldId id="495" r:id="rId71"/>
    <p:sldId id="359" r:id="rId72"/>
    <p:sldId id="360" r:id="rId73"/>
    <p:sldId id="361" r:id="rId74"/>
    <p:sldId id="497" r:id="rId75"/>
    <p:sldId id="363" r:id="rId76"/>
    <p:sldId id="362" r:id="rId77"/>
    <p:sldId id="464" r:id="rId78"/>
    <p:sldId id="459" r:id="rId79"/>
    <p:sldId id="460" r:id="rId80"/>
    <p:sldId id="461" r:id="rId81"/>
    <p:sldId id="489" r:id="rId82"/>
  </p:sldIdLst>
  <p:sldSz cx="12192000" cy="685800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lk" id="{78C54873-C296-4CAD-8846-170D62C9E4B5}">
          <p14:sldIdLst>
            <p14:sldId id="333"/>
            <p14:sldId id="469"/>
            <p14:sldId id="447"/>
            <p14:sldId id="477"/>
            <p14:sldId id="547"/>
            <p14:sldId id="457"/>
            <p14:sldId id="500"/>
            <p14:sldId id="501"/>
            <p14:sldId id="502"/>
            <p14:sldId id="503"/>
            <p14:sldId id="504"/>
            <p14:sldId id="505"/>
            <p14:sldId id="458"/>
            <p14:sldId id="528"/>
            <p14:sldId id="529"/>
            <p14:sldId id="530"/>
            <p14:sldId id="499"/>
            <p14:sldId id="532"/>
            <p14:sldId id="533"/>
            <p14:sldId id="534"/>
            <p14:sldId id="535"/>
            <p14:sldId id="536"/>
            <p14:sldId id="537"/>
            <p14:sldId id="538"/>
            <p14:sldId id="539"/>
            <p14:sldId id="540"/>
            <p14:sldId id="542"/>
            <p14:sldId id="543"/>
            <p14:sldId id="509"/>
            <p14:sldId id="514"/>
            <p14:sldId id="515"/>
            <p14:sldId id="510"/>
            <p14:sldId id="552"/>
            <p14:sldId id="550"/>
            <p14:sldId id="512"/>
          </p14:sldIdLst>
        </p14:section>
        <p14:section name="6 sigma" id="{372B6823-69E8-4B9A-A81E-8BC0C3720F19}">
          <p14:sldIdLst>
            <p14:sldId id="492"/>
            <p14:sldId id="346"/>
            <p14:sldId id="467"/>
            <p14:sldId id="468"/>
            <p14:sldId id="487"/>
            <p14:sldId id="466"/>
            <p14:sldId id="480"/>
            <p14:sldId id="479"/>
            <p14:sldId id="481"/>
            <p14:sldId id="482"/>
            <p14:sldId id="476"/>
            <p14:sldId id="483"/>
            <p14:sldId id="484"/>
          </p14:sldIdLst>
        </p14:section>
        <p14:section name="Creation of X-Loops" id="{273273D8-6F0E-4B9B-99F5-1F128A0A766A}">
          <p14:sldIdLst>
            <p14:sldId id="544"/>
            <p14:sldId id="546"/>
            <p14:sldId id="545"/>
          </p14:sldIdLst>
        </p14:section>
        <p14:section name="Attractive Requirements" id="{CAA1B800-0F9F-4805-AF04-1CFE4E4ACC7B}">
          <p14:sldIdLst>
            <p14:sldId id="517"/>
            <p14:sldId id="518"/>
            <p14:sldId id="519"/>
            <p14:sldId id="520"/>
            <p14:sldId id="521"/>
            <p14:sldId id="522"/>
            <p14:sldId id="523"/>
            <p14:sldId id="524"/>
            <p14:sldId id="525"/>
          </p14:sldIdLst>
        </p14:section>
        <p14:section name="Benchmark" id="{76D9FB93-CBCA-4DAB-A76E-69601746ACDA}">
          <p14:sldIdLst>
            <p14:sldId id="526"/>
            <p14:sldId id="548"/>
            <p14:sldId id="549"/>
          </p14:sldIdLst>
        </p14:section>
        <p14:section name="Derive a priori functions of the divertor" id="{C952DEA1-BE4E-430D-9CC6-73639322CFDA}">
          <p14:sldIdLst>
            <p14:sldId id="448"/>
            <p14:sldId id="456"/>
            <p14:sldId id="486"/>
          </p14:sldIdLst>
        </p14:section>
        <p14:section name="Knowledge overview" id="{631EF843-C6FA-4699-A480-4F475A7BDE3F}">
          <p14:sldIdLst>
            <p14:sldId id="471"/>
            <p14:sldId id="495"/>
            <p14:sldId id="359"/>
            <p14:sldId id="360"/>
            <p14:sldId id="361"/>
            <p14:sldId id="497"/>
            <p14:sldId id="363"/>
            <p14:sldId id="362"/>
            <p14:sldId id="464"/>
            <p14:sldId id="459"/>
            <p14:sldId id="460"/>
            <p14:sldId id="461"/>
            <p14:sldId id="4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1EA"/>
    <a:srgbClr val="BFBFBF"/>
    <a:srgbClr val="FFFFFF"/>
    <a:srgbClr val="005555"/>
    <a:srgbClr val="EF7C00"/>
    <a:srgbClr val="FFCC00"/>
    <a:srgbClr val="FF1919"/>
    <a:srgbClr val="C6D325"/>
    <a:srgbClr val="EB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81855" autoAdjust="0"/>
  </p:normalViewPr>
  <p:slideViewPr>
    <p:cSldViewPr snapToGrid="0">
      <p:cViewPr>
        <p:scale>
          <a:sx n="50" d="100"/>
          <a:sy n="50" d="100"/>
        </p:scale>
        <p:origin x="1203" y="96"/>
      </p:cViewPr>
      <p:guideLst>
        <p:guide orient="horz" pos="2160"/>
        <p:guide pos="3840"/>
      </p:guideLst>
    </p:cSldViewPr>
  </p:slideViewPr>
  <p:notesTextViewPr>
    <p:cViewPr>
      <p:scale>
        <a:sx n="100" d="100"/>
        <a:sy n="100" d="100"/>
      </p:scale>
      <p:origin x="0" y="0"/>
    </p:cViewPr>
  </p:notesTextViewPr>
  <p:notesViewPr>
    <p:cSldViewPr snapToGrid="0">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1980AD-3E13-4895-93D4-8749F21C6E2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16D70B30-ECC4-4929-8703-502AF1D77F3F}">
      <dgm:prSet phldrT="[Text]"/>
      <dgm:spPr/>
      <dgm:t>
        <a:bodyPr/>
        <a:lstStyle/>
        <a:p>
          <a:r>
            <a:rPr lang="de-DE" dirty="0" err="1" smtClean="0"/>
            <a:t>Define</a:t>
          </a:r>
          <a:endParaRPr lang="de-DE" dirty="0"/>
        </a:p>
      </dgm:t>
    </dgm:pt>
    <dgm:pt modelId="{69A23B96-B7BD-470C-A97B-C98E5468D8D4}" type="parTrans" cxnId="{1476785C-F83D-404A-A69B-A964128FFACD}">
      <dgm:prSet/>
      <dgm:spPr/>
      <dgm:t>
        <a:bodyPr/>
        <a:lstStyle/>
        <a:p>
          <a:endParaRPr lang="de-DE"/>
        </a:p>
      </dgm:t>
    </dgm:pt>
    <dgm:pt modelId="{F96ED8AD-9E8E-4574-8A30-2E08FD7238D3}" type="sibTrans" cxnId="{1476785C-F83D-404A-A69B-A964128FFACD}">
      <dgm:prSet/>
      <dgm:spPr>
        <a:ln w="38100">
          <a:solidFill>
            <a:srgbClr val="005555"/>
          </a:solidFill>
        </a:ln>
      </dgm:spPr>
      <dgm:t>
        <a:bodyPr/>
        <a:lstStyle/>
        <a:p>
          <a:endParaRPr lang="de-DE"/>
        </a:p>
      </dgm:t>
    </dgm:pt>
    <dgm:pt modelId="{528B4FD4-85C6-4B13-9171-F21E64929ECF}">
      <dgm:prSet phldrT="[Text]"/>
      <dgm:spPr/>
      <dgm:t>
        <a:bodyPr/>
        <a:lstStyle/>
        <a:p>
          <a:r>
            <a:rPr lang="de-DE" dirty="0" err="1" smtClean="0"/>
            <a:t>Measure</a:t>
          </a:r>
          <a:endParaRPr lang="de-DE" dirty="0"/>
        </a:p>
      </dgm:t>
    </dgm:pt>
    <dgm:pt modelId="{86B2A186-4D63-4065-9A40-0579A20E47F0}" type="parTrans" cxnId="{030E1FDE-62FF-4211-BA70-007F01FF4184}">
      <dgm:prSet/>
      <dgm:spPr/>
      <dgm:t>
        <a:bodyPr/>
        <a:lstStyle/>
        <a:p>
          <a:endParaRPr lang="de-DE"/>
        </a:p>
      </dgm:t>
    </dgm:pt>
    <dgm:pt modelId="{7544EE74-6D6A-4169-BAA8-D1A832AC87C5}" type="sibTrans" cxnId="{030E1FDE-62FF-4211-BA70-007F01FF4184}">
      <dgm:prSet/>
      <dgm:spPr>
        <a:ln w="38100">
          <a:solidFill>
            <a:srgbClr val="005555"/>
          </a:solidFill>
        </a:ln>
      </dgm:spPr>
      <dgm:t>
        <a:bodyPr/>
        <a:lstStyle/>
        <a:p>
          <a:endParaRPr lang="de-DE"/>
        </a:p>
      </dgm:t>
    </dgm:pt>
    <dgm:pt modelId="{D492C085-1F29-4F15-9680-3721FFFCA888}">
      <dgm:prSet phldrT="[Text]"/>
      <dgm:spPr/>
      <dgm:t>
        <a:bodyPr/>
        <a:lstStyle/>
        <a:p>
          <a:r>
            <a:rPr lang="de-DE" dirty="0" err="1" smtClean="0"/>
            <a:t>Analyze</a:t>
          </a:r>
          <a:endParaRPr lang="de-DE" dirty="0"/>
        </a:p>
      </dgm:t>
    </dgm:pt>
    <dgm:pt modelId="{DF7B1A9D-F108-4466-AA81-B16C81EDBD98}" type="parTrans" cxnId="{E3061572-024A-429E-B96E-04FD2982B322}">
      <dgm:prSet/>
      <dgm:spPr/>
      <dgm:t>
        <a:bodyPr/>
        <a:lstStyle/>
        <a:p>
          <a:endParaRPr lang="de-DE"/>
        </a:p>
      </dgm:t>
    </dgm:pt>
    <dgm:pt modelId="{64DD9456-8FE1-4293-8651-C0305E5C4580}" type="sibTrans" cxnId="{E3061572-024A-429E-B96E-04FD2982B322}">
      <dgm:prSet/>
      <dgm:spPr>
        <a:ln w="38100">
          <a:solidFill>
            <a:srgbClr val="005555"/>
          </a:solidFill>
        </a:ln>
      </dgm:spPr>
      <dgm:t>
        <a:bodyPr/>
        <a:lstStyle/>
        <a:p>
          <a:endParaRPr lang="de-DE"/>
        </a:p>
      </dgm:t>
    </dgm:pt>
    <dgm:pt modelId="{F9AAE14D-5644-415B-9082-CA78FB83BF30}">
      <dgm:prSet phldrT="[Text]"/>
      <dgm:spPr/>
      <dgm:t>
        <a:bodyPr/>
        <a:lstStyle/>
        <a:p>
          <a:r>
            <a:rPr lang="de-DE" dirty="0" err="1" smtClean="0"/>
            <a:t>Improve</a:t>
          </a:r>
          <a:endParaRPr lang="de-DE" dirty="0"/>
        </a:p>
      </dgm:t>
    </dgm:pt>
    <dgm:pt modelId="{5B413360-2CB5-4D73-B6B7-45D0F408EA3E}" type="parTrans" cxnId="{8B33FE69-726D-40E3-8F44-1868B864F851}">
      <dgm:prSet/>
      <dgm:spPr/>
      <dgm:t>
        <a:bodyPr/>
        <a:lstStyle/>
        <a:p>
          <a:endParaRPr lang="de-DE"/>
        </a:p>
      </dgm:t>
    </dgm:pt>
    <dgm:pt modelId="{2570C515-2FA7-4112-B91D-1E523365B50A}" type="sibTrans" cxnId="{8B33FE69-726D-40E3-8F44-1868B864F851}">
      <dgm:prSet/>
      <dgm:spPr>
        <a:ln w="38100">
          <a:solidFill>
            <a:srgbClr val="005555"/>
          </a:solidFill>
        </a:ln>
      </dgm:spPr>
      <dgm:t>
        <a:bodyPr/>
        <a:lstStyle/>
        <a:p>
          <a:endParaRPr lang="de-DE"/>
        </a:p>
      </dgm:t>
    </dgm:pt>
    <dgm:pt modelId="{928F2245-148F-47EC-9A9E-41FF60700197}">
      <dgm:prSet phldrT="[Text]"/>
      <dgm:spPr/>
      <dgm:t>
        <a:bodyPr/>
        <a:lstStyle/>
        <a:p>
          <a:r>
            <a:rPr lang="de-DE" dirty="0" smtClean="0"/>
            <a:t>Control</a:t>
          </a:r>
          <a:endParaRPr lang="de-DE" dirty="0"/>
        </a:p>
      </dgm:t>
    </dgm:pt>
    <dgm:pt modelId="{2E516827-BFC0-4F94-9D23-89F922FEE22C}" type="parTrans" cxnId="{C0166FEC-B932-4C67-A1B7-58B84ABB8C23}">
      <dgm:prSet/>
      <dgm:spPr/>
      <dgm:t>
        <a:bodyPr/>
        <a:lstStyle/>
        <a:p>
          <a:endParaRPr lang="de-DE"/>
        </a:p>
      </dgm:t>
    </dgm:pt>
    <dgm:pt modelId="{FA2FF29F-B19E-4486-853F-8933F71AF4E6}" type="sibTrans" cxnId="{C0166FEC-B932-4C67-A1B7-58B84ABB8C23}">
      <dgm:prSet/>
      <dgm:spPr>
        <a:ln w="38100">
          <a:solidFill>
            <a:srgbClr val="005555"/>
          </a:solidFill>
        </a:ln>
      </dgm:spPr>
      <dgm:t>
        <a:bodyPr/>
        <a:lstStyle/>
        <a:p>
          <a:endParaRPr lang="de-DE"/>
        </a:p>
      </dgm:t>
    </dgm:pt>
    <dgm:pt modelId="{5927CF39-F086-4588-9D80-DE9C5A6F7623}" type="pres">
      <dgm:prSet presAssocID="{EB1980AD-3E13-4895-93D4-8749F21C6E25}" presName="cycle" presStyleCnt="0">
        <dgm:presLayoutVars>
          <dgm:dir/>
          <dgm:resizeHandles val="exact"/>
        </dgm:presLayoutVars>
      </dgm:prSet>
      <dgm:spPr/>
      <dgm:t>
        <a:bodyPr/>
        <a:lstStyle/>
        <a:p>
          <a:endParaRPr lang="de-DE"/>
        </a:p>
      </dgm:t>
    </dgm:pt>
    <dgm:pt modelId="{CD63152C-FE50-49B5-ACAE-46EE13B1742E}" type="pres">
      <dgm:prSet presAssocID="{16D70B30-ECC4-4929-8703-502AF1D77F3F}" presName="node" presStyleLbl="node1" presStyleIdx="0" presStyleCnt="5">
        <dgm:presLayoutVars>
          <dgm:bulletEnabled val="1"/>
        </dgm:presLayoutVars>
      </dgm:prSet>
      <dgm:spPr/>
      <dgm:t>
        <a:bodyPr/>
        <a:lstStyle/>
        <a:p>
          <a:endParaRPr lang="de-DE"/>
        </a:p>
      </dgm:t>
    </dgm:pt>
    <dgm:pt modelId="{67854A76-5ECC-4A0C-A63B-D582BF5F63EC}" type="pres">
      <dgm:prSet presAssocID="{16D70B30-ECC4-4929-8703-502AF1D77F3F}" presName="spNode" presStyleCnt="0"/>
      <dgm:spPr/>
    </dgm:pt>
    <dgm:pt modelId="{83819104-AC15-479C-BB4F-9E8A13F316D8}" type="pres">
      <dgm:prSet presAssocID="{F96ED8AD-9E8E-4574-8A30-2E08FD7238D3}" presName="sibTrans" presStyleLbl="sibTrans1D1" presStyleIdx="0" presStyleCnt="5"/>
      <dgm:spPr/>
      <dgm:t>
        <a:bodyPr/>
        <a:lstStyle/>
        <a:p>
          <a:endParaRPr lang="de-DE"/>
        </a:p>
      </dgm:t>
    </dgm:pt>
    <dgm:pt modelId="{CF0F417B-FDA8-4A95-8AF0-277A692F8B00}" type="pres">
      <dgm:prSet presAssocID="{528B4FD4-85C6-4B13-9171-F21E64929ECF}" presName="node" presStyleLbl="node1" presStyleIdx="1" presStyleCnt="5">
        <dgm:presLayoutVars>
          <dgm:bulletEnabled val="1"/>
        </dgm:presLayoutVars>
      </dgm:prSet>
      <dgm:spPr/>
      <dgm:t>
        <a:bodyPr/>
        <a:lstStyle/>
        <a:p>
          <a:endParaRPr lang="de-DE"/>
        </a:p>
      </dgm:t>
    </dgm:pt>
    <dgm:pt modelId="{03ABFB52-7948-4196-8A0D-4EB2EDA85A33}" type="pres">
      <dgm:prSet presAssocID="{528B4FD4-85C6-4B13-9171-F21E64929ECF}" presName="spNode" presStyleCnt="0"/>
      <dgm:spPr/>
    </dgm:pt>
    <dgm:pt modelId="{39B34954-A1E9-473A-A75F-C6B101DF552F}" type="pres">
      <dgm:prSet presAssocID="{7544EE74-6D6A-4169-BAA8-D1A832AC87C5}" presName="sibTrans" presStyleLbl="sibTrans1D1" presStyleIdx="1" presStyleCnt="5"/>
      <dgm:spPr/>
      <dgm:t>
        <a:bodyPr/>
        <a:lstStyle/>
        <a:p>
          <a:endParaRPr lang="de-DE"/>
        </a:p>
      </dgm:t>
    </dgm:pt>
    <dgm:pt modelId="{D065894A-E934-43D6-AB05-348460C0A12E}" type="pres">
      <dgm:prSet presAssocID="{D492C085-1F29-4F15-9680-3721FFFCA888}" presName="node" presStyleLbl="node1" presStyleIdx="2" presStyleCnt="5">
        <dgm:presLayoutVars>
          <dgm:bulletEnabled val="1"/>
        </dgm:presLayoutVars>
      </dgm:prSet>
      <dgm:spPr/>
      <dgm:t>
        <a:bodyPr/>
        <a:lstStyle/>
        <a:p>
          <a:endParaRPr lang="de-DE"/>
        </a:p>
      </dgm:t>
    </dgm:pt>
    <dgm:pt modelId="{5B34D53C-A644-49B1-B2C0-7F0ED4AC6A2F}" type="pres">
      <dgm:prSet presAssocID="{D492C085-1F29-4F15-9680-3721FFFCA888}" presName="spNode" presStyleCnt="0"/>
      <dgm:spPr/>
    </dgm:pt>
    <dgm:pt modelId="{DED32AB3-A413-46E4-9F36-C64744FD932D}" type="pres">
      <dgm:prSet presAssocID="{64DD9456-8FE1-4293-8651-C0305E5C4580}" presName="sibTrans" presStyleLbl="sibTrans1D1" presStyleIdx="2" presStyleCnt="5"/>
      <dgm:spPr/>
      <dgm:t>
        <a:bodyPr/>
        <a:lstStyle/>
        <a:p>
          <a:endParaRPr lang="de-DE"/>
        </a:p>
      </dgm:t>
    </dgm:pt>
    <dgm:pt modelId="{28F11E78-9936-4B56-88A8-C94E09A14F23}" type="pres">
      <dgm:prSet presAssocID="{F9AAE14D-5644-415B-9082-CA78FB83BF30}" presName="node" presStyleLbl="node1" presStyleIdx="3" presStyleCnt="5">
        <dgm:presLayoutVars>
          <dgm:bulletEnabled val="1"/>
        </dgm:presLayoutVars>
      </dgm:prSet>
      <dgm:spPr/>
      <dgm:t>
        <a:bodyPr/>
        <a:lstStyle/>
        <a:p>
          <a:endParaRPr lang="de-DE"/>
        </a:p>
      </dgm:t>
    </dgm:pt>
    <dgm:pt modelId="{1EF958C9-8D79-44EE-8A04-B106DE798379}" type="pres">
      <dgm:prSet presAssocID="{F9AAE14D-5644-415B-9082-CA78FB83BF30}" presName="spNode" presStyleCnt="0"/>
      <dgm:spPr/>
    </dgm:pt>
    <dgm:pt modelId="{13E1BF5F-0A1A-48A0-9BE7-6FCA78C7F544}" type="pres">
      <dgm:prSet presAssocID="{2570C515-2FA7-4112-B91D-1E523365B50A}" presName="sibTrans" presStyleLbl="sibTrans1D1" presStyleIdx="3" presStyleCnt="5"/>
      <dgm:spPr/>
      <dgm:t>
        <a:bodyPr/>
        <a:lstStyle/>
        <a:p>
          <a:endParaRPr lang="de-DE"/>
        </a:p>
      </dgm:t>
    </dgm:pt>
    <dgm:pt modelId="{0CAF714F-7B5C-4C1D-9C65-6666B12853D5}" type="pres">
      <dgm:prSet presAssocID="{928F2245-148F-47EC-9A9E-41FF60700197}" presName="node" presStyleLbl="node1" presStyleIdx="4" presStyleCnt="5">
        <dgm:presLayoutVars>
          <dgm:bulletEnabled val="1"/>
        </dgm:presLayoutVars>
      </dgm:prSet>
      <dgm:spPr/>
      <dgm:t>
        <a:bodyPr/>
        <a:lstStyle/>
        <a:p>
          <a:endParaRPr lang="de-DE"/>
        </a:p>
      </dgm:t>
    </dgm:pt>
    <dgm:pt modelId="{B5305D89-1054-4688-8E0D-7D20768F47EE}" type="pres">
      <dgm:prSet presAssocID="{928F2245-148F-47EC-9A9E-41FF60700197}" presName="spNode" presStyleCnt="0"/>
      <dgm:spPr/>
    </dgm:pt>
    <dgm:pt modelId="{D592EF9E-0133-4239-9EB7-7BE1C0BBA336}" type="pres">
      <dgm:prSet presAssocID="{FA2FF29F-B19E-4486-853F-8933F71AF4E6}" presName="sibTrans" presStyleLbl="sibTrans1D1" presStyleIdx="4" presStyleCnt="5"/>
      <dgm:spPr/>
      <dgm:t>
        <a:bodyPr/>
        <a:lstStyle/>
        <a:p>
          <a:endParaRPr lang="de-DE"/>
        </a:p>
      </dgm:t>
    </dgm:pt>
  </dgm:ptLst>
  <dgm:cxnLst>
    <dgm:cxn modelId="{E3061572-024A-429E-B96E-04FD2982B322}" srcId="{EB1980AD-3E13-4895-93D4-8749F21C6E25}" destId="{D492C085-1F29-4F15-9680-3721FFFCA888}" srcOrd="2" destOrd="0" parTransId="{DF7B1A9D-F108-4466-AA81-B16C81EDBD98}" sibTransId="{64DD9456-8FE1-4293-8651-C0305E5C4580}"/>
    <dgm:cxn modelId="{AB5FB9C5-47BB-4D92-BDAE-E311B7C54E45}" type="presOf" srcId="{EB1980AD-3E13-4895-93D4-8749F21C6E25}" destId="{5927CF39-F086-4588-9D80-DE9C5A6F7623}" srcOrd="0" destOrd="0" presId="urn:microsoft.com/office/officeart/2005/8/layout/cycle5"/>
    <dgm:cxn modelId="{21229D63-FF9E-4014-B16A-45E5863C8FCB}" type="presOf" srcId="{F9AAE14D-5644-415B-9082-CA78FB83BF30}" destId="{28F11E78-9936-4B56-88A8-C94E09A14F23}" srcOrd="0" destOrd="0" presId="urn:microsoft.com/office/officeart/2005/8/layout/cycle5"/>
    <dgm:cxn modelId="{5E4FB16E-7F16-45C2-A2BB-3B067EBEBF49}" type="presOf" srcId="{D492C085-1F29-4F15-9680-3721FFFCA888}" destId="{D065894A-E934-43D6-AB05-348460C0A12E}" srcOrd="0" destOrd="0" presId="urn:microsoft.com/office/officeart/2005/8/layout/cycle5"/>
    <dgm:cxn modelId="{D4630AFD-A939-407C-9FC2-62B46195DB12}" type="presOf" srcId="{64DD9456-8FE1-4293-8651-C0305E5C4580}" destId="{DED32AB3-A413-46E4-9F36-C64744FD932D}" srcOrd="0" destOrd="0" presId="urn:microsoft.com/office/officeart/2005/8/layout/cycle5"/>
    <dgm:cxn modelId="{494A2A56-7701-45DE-AF2C-C2E5239D6872}" type="presOf" srcId="{528B4FD4-85C6-4B13-9171-F21E64929ECF}" destId="{CF0F417B-FDA8-4A95-8AF0-277A692F8B00}" srcOrd="0" destOrd="0" presId="urn:microsoft.com/office/officeart/2005/8/layout/cycle5"/>
    <dgm:cxn modelId="{708FFE1F-E5C6-4F04-845B-54D87EA0272C}" type="presOf" srcId="{7544EE74-6D6A-4169-BAA8-D1A832AC87C5}" destId="{39B34954-A1E9-473A-A75F-C6B101DF552F}" srcOrd="0" destOrd="0" presId="urn:microsoft.com/office/officeart/2005/8/layout/cycle5"/>
    <dgm:cxn modelId="{0B95A159-7C74-4A98-964C-411B069DF7FF}" type="presOf" srcId="{928F2245-148F-47EC-9A9E-41FF60700197}" destId="{0CAF714F-7B5C-4C1D-9C65-6666B12853D5}" srcOrd="0" destOrd="0" presId="urn:microsoft.com/office/officeart/2005/8/layout/cycle5"/>
    <dgm:cxn modelId="{030E1FDE-62FF-4211-BA70-007F01FF4184}" srcId="{EB1980AD-3E13-4895-93D4-8749F21C6E25}" destId="{528B4FD4-85C6-4B13-9171-F21E64929ECF}" srcOrd="1" destOrd="0" parTransId="{86B2A186-4D63-4065-9A40-0579A20E47F0}" sibTransId="{7544EE74-6D6A-4169-BAA8-D1A832AC87C5}"/>
    <dgm:cxn modelId="{8B33FE69-726D-40E3-8F44-1868B864F851}" srcId="{EB1980AD-3E13-4895-93D4-8749F21C6E25}" destId="{F9AAE14D-5644-415B-9082-CA78FB83BF30}" srcOrd="3" destOrd="0" parTransId="{5B413360-2CB5-4D73-B6B7-45D0F408EA3E}" sibTransId="{2570C515-2FA7-4112-B91D-1E523365B50A}"/>
    <dgm:cxn modelId="{C0166FEC-B932-4C67-A1B7-58B84ABB8C23}" srcId="{EB1980AD-3E13-4895-93D4-8749F21C6E25}" destId="{928F2245-148F-47EC-9A9E-41FF60700197}" srcOrd="4" destOrd="0" parTransId="{2E516827-BFC0-4F94-9D23-89F922FEE22C}" sibTransId="{FA2FF29F-B19E-4486-853F-8933F71AF4E6}"/>
    <dgm:cxn modelId="{A2A76250-90E2-4969-8E09-71AB274F3418}" type="presOf" srcId="{FA2FF29F-B19E-4486-853F-8933F71AF4E6}" destId="{D592EF9E-0133-4239-9EB7-7BE1C0BBA336}" srcOrd="0" destOrd="0" presId="urn:microsoft.com/office/officeart/2005/8/layout/cycle5"/>
    <dgm:cxn modelId="{6AA5E900-DF87-46F9-BFC9-CA1EAAD0E8E1}" type="presOf" srcId="{2570C515-2FA7-4112-B91D-1E523365B50A}" destId="{13E1BF5F-0A1A-48A0-9BE7-6FCA78C7F544}" srcOrd="0" destOrd="0" presId="urn:microsoft.com/office/officeart/2005/8/layout/cycle5"/>
    <dgm:cxn modelId="{1476785C-F83D-404A-A69B-A964128FFACD}" srcId="{EB1980AD-3E13-4895-93D4-8749F21C6E25}" destId="{16D70B30-ECC4-4929-8703-502AF1D77F3F}" srcOrd="0" destOrd="0" parTransId="{69A23B96-B7BD-470C-A97B-C98E5468D8D4}" sibTransId="{F96ED8AD-9E8E-4574-8A30-2E08FD7238D3}"/>
    <dgm:cxn modelId="{CB8AD579-EC13-4D45-AC68-629B286D50A1}" type="presOf" srcId="{F96ED8AD-9E8E-4574-8A30-2E08FD7238D3}" destId="{83819104-AC15-479C-BB4F-9E8A13F316D8}" srcOrd="0" destOrd="0" presId="urn:microsoft.com/office/officeart/2005/8/layout/cycle5"/>
    <dgm:cxn modelId="{910916DD-3DCE-4829-ABAA-B019F82F5F81}" type="presOf" srcId="{16D70B30-ECC4-4929-8703-502AF1D77F3F}" destId="{CD63152C-FE50-49B5-ACAE-46EE13B1742E}" srcOrd="0" destOrd="0" presId="urn:microsoft.com/office/officeart/2005/8/layout/cycle5"/>
    <dgm:cxn modelId="{F85784B7-A266-44AD-9D65-28E7A99E276C}" type="presParOf" srcId="{5927CF39-F086-4588-9D80-DE9C5A6F7623}" destId="{CD63152C-FE50-49B5-ACAE-46EE13B1742E}" srcOrd="0" destOrd="0" presId="urn:microsoft.com/office/officeart/2005/8/layout/cycle5"/>
    <dgm:cxn modelId="{6DF22BCC-0E54-4D8C-9107-DC4756CD22D2}" type="presParOf" srcId="{5927CF39-F086-4588-9D80-DE9C5A6F7623}" destId="{67854A76-5ECC-4A0C-A63B-D582BF5F63EC}" srcOrd="1" destOrd="0" presId="urn:microsoft.com/office/officeart/2005/8/layout/cycle5"/>
    <dgm:cxn modelId="{696A5E3A-C75C-427B-BE2E-21477944F7DA}" type="presParOf" srcId="{5927CF39-F086-4588-9D80-DE9C5A6F7623}" destId="{83819104-AC15-479C-BB4F-9E8A13F316D8}" srcOrd="2" destOrd="0" presId="urn:microsoft.com/office/officeart/2005/8/layout/cycle5"/>
    <dgm:cxn modelId="{4C95D101-4D0C-4F6A-B8E9-8789BD248103}" type="presParOf" srcId="{5927CF39-F086-4588-9D80-DE9C5A6F7623}" destId="{CF0F417B-FDA8-4A95-8AF0-277A692F8B00}" srcOrd="3" destOrd="0" presId="urn:microsoft.com/office/officeart/2005/8/layout/cycle5"/>
    <dgm:cxn modelId="{0EE373B9-71E6-4EC2-8980-AC71642C367C}" type="presParOf" srcId="{5927CF39-F086-4588-9D80-DE9C5A6F7623}" destId="{03ABFB52-7948-4196-8A0D-4EB2EDA85A33}" srcOrd="4" destOrd="0" presId="urn:microsoft.com/office/officeart/2005/8/layout/cycle5"/>
    <dgm:cxn modelId="{4BE4F49E-0C31-47F4-B318-4FE5F20CAA50}" type="presParOf" srcId="{5927CF39-F086-4588-9D80-DE9C5A6F7623}" destId="{39B34954-A1E9-473A-A75F-C6B101DF552F}" srcOrd="5" destOrd="0" presId="urn:microsoft.com/office/officeart/2005/8/layout/cycle5"/>
    <dgm:cxn modelId="{5DC4284D-E11C-43A4-9254-02855B4AF0C3}" type="presParOf" srcId="{5927CF39-F086-4588-9D80-DE9C5A6F7623}" destId="{D065894A-E934-43D6-AB05-348460C0A12E}" srcOrd="6" destOrd="0" presId="urn:microsoft.com/office/officeart/2005/8/layout/cycle5"/>
    <dgm:cxn modelId="{284573ED-887B-48A0-9862-629E3CCA54B2}" type="presParOf" srcId="{5927CF39-F086-4588-9D80-DE9C5A6F7623}" destId="{5B34D53C-A644-49B1-B2C0-7F0ED4AC6A2F}" srcOrd="7" destOrd="0" presId="urn:microsoft.com/office/officeart/2005/8/layout/cycle5"/>
    <dgm:cxn modelId="{048682BD-759B-40DB-9C75-15B689BC7FC9}" type="presParOf" srcId="{5927CF39-F086-4588-9D80-DE9C5A6F7623}" destId="{DED32AB3-A413-46E4-9F36-C64744FD932D}" srcOrd="8" destOrd="0" presId="urn:microsoft.com/office/officeart/2005/8/layout/cycle5"/>
    <dgm:cxn modelId="{66236727-283A-4375-89BF-8D2B27DD1432}" type="presParOf" srcId="{5927CF39-F086-4588-9D80-DE9C5A6F7623}" destId="{28F11E78-9936-4B56-88A8-C94E09A14F23}" srcOrd="9" destOrd="0" presId="urn:microsoft.com/office/officeart/2005/8/layout/cycle5"/>
    <dgm:cxn modelId="{85C83048-44F7-49E9-B3A4-594E7BC46C27}" type="presParOf" srcId="{5927CF39-F086-4588-9D80-DE9C5A6F7623}" destId="{1EF958C9-8D79-44EE-8A04-B106DE798379}" srcOrd="10" destOrd="0" presId="urn:microsoft.com/office/officeart/2005/8/layout/cycle5"/>
    <dgm:cxn modelId="{71FC0A10-18BF-449E-B91B-4918F3EF9AA3}" type="presParOf" srcId="{5927CF39-F086-4588-9D80-DE9C5A6F7623}" destId="{13E1BF5F-0A1A-48A0-9BE7-6FCA78C7F544}" srcOrd="11" destOrd="0" presId="urn:microsoft.com/office/officeart/2005/8/layout/cycle5"/>
    <dgm:cxn modelId="{98F45189-37A7-424E-B3F2-CF5F9EFCC716}" type="presParOf" srcId="{5927CF39-F086-4588-9D80-DE9C5A6F7623}" destId="{0CAF714F-7B5C-4C1D-9C65-6666B12853D5}" srcOrd="12" destOrd="0" presId="urn:microsoft.com/office/officeart/2005/8/layout/cycle5"/>
    <dgm:cxn modelId="{A8138A11-9C8B-44CF-B5EA-C0C6CD72C5EA}" type="presParOf" srcId="{5927CF39-F086-4588-9D80-DE9C5A6F7623}" destId="{B5305D89-1054-4688-8E0D-7D20768F47EE}" srcOrd="13" destOrd="0" presId="urn:microsoft.com/office/officeart/2005/8/layout/cycle5"/>
    <dgm:cxn modelId="{81634C9B-2377-49E6-AA0E-980D835901DC}" type="presParOf" srcId="{5927CF39-F086-4588-9D80-DE9C5A6F7623}" destId="{D592EF9E-0133-4239-9EB7-7BE1C0BBA336}"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1980AD-3E13-4895-93D4-8749F21C6E25}"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de-DE"/>
        </a:p>
      </dgm:t>
    </dgm:pt>
    <dgm:pt modelId="{16D70B30-ECC4-4929-8703-502AF1D77F3F}">
      <dgm:prSet phldrT="[Text]"/>
      <dgm:spPr>
        <a:solidFill>
          <a:srgbClr val="EF7C00"/>
        </a:solidFill>
        <a:ln w="38100">
          <a:solidFill>
            <a:srgbClr val="29485D"/>
          </a:solidFill>
        </a:ln>
      </dgm:spPr>
      <dgm:t>
        <a:bodyPr/>
        <a:lstStyle/>
        <a:p>
          <a:r>
            <a:rPr lang="de-DE" dirty="0" err="1" smtClean="0"/>
            <a:t>Define</a:t>
          </a:r>
          <a:endParaRPr lang="de-DE" dirty="0"/>
        </a:p>
      </dgm:t>
    </dgm:pt>
    <dgm:pt modelId="{69A23B96-B7BD-470C-A97B-C98E5468D8D4}" type="parTrans" cxnId="{1476785C-F83D-404A-A69B-A964128FFACD}">
      <dgm:prSet/>
      <dgm:spPr/>
      <dgm:t>
        <a:bodyPr/>
        <a:lstStyle/>
        <a:p>
          <a:endParaRPr lang="de-DE"/>
        </a:p>
      </dgm:t>
    </dgm:pt>
    <dgm:pt modelId="{F96ED8AD-9E8E-4574-8A30-2E08FD7238D3}" type="sibTrans" cxnId="{1476785C-F83D-404A-A69B-A964128FFACD}">
      <dgm:prSet/>
      <dgm:spPr>
        <a:ln w="38100">
          <a:solidFill>
            <a:srgbClr val="005555"/>
          </a:solidFill>
        </a:ln>
      </dgm:spPr>
      <dgm:t>
        <a:bodyPr/>
        <a:lstStyle/>
        <a:p>
          <a:endParaRPr lang="de-DE"/>
        </a:p>
      </dgm:t>
    </dgm:pt>
    <dgm:pt modelId="{528B4FD4-85C6-4B13-9171-F21E64929ECF}">
      <dgm:prSet phldrT="[Text]"/>
      <dgm:spPr>
        <a:solidFill>
          <a:srgbClr val="00B1EA"/>
        </a:solidFill>
        <a:ln w="38100">
          <a:solidFill>
            <a:srgbClr val="29485D"/>
          </a:solidFill>
        </a:ln>
      </dgm:spPr>
      <dgm:t>
        <a:bodyPr/>
        <a:lstStyle/>
        <a:p>
          <a:r>
            <a:rPr lang="de-DE" dirty="0" err="1" smtClean="0"/>
            <a:t>Measure</a:t>
          </a:r>
          <a:endParaRPr lang="de-DE" dirty="0"/>
        </a:p>
      </dgm:t>
    </dgm:pt>
    <dgm:pt modelId="{86B2A186-4D63-4065-9A40-0579A20E47F0}" type="parTrans" cxnId="{030E1FDE-62FF-4211-BA70-007F01FF4184}">
      <dgm:prSet/>
      <dgm:spPr/>
      <dgm:t>
        <a:bodyPr/>
        <a:lstStyle/>
        <a:p>
          <a:endParaRPr lang="de-DE"/>
        </a:p>
      </dgm:t>
    </dgm:pt>
    <dgm:pt modelId="{7544EE74-6D6A-4169-BAA8-D1A832AC87C5}" type="sibTrans" cxnId="{030E1FDE-62FF-4211-BA70-007F01FF4184}">
      <dgm:prSet/>
      <dgm:spPr>
        <a:ln w="38100">
          <a:solidFill>
            <a:srgbClr val="005555"/>
          </a:solidFill>
        </a:ln>
      </dgm:spPr>
      <dgm:t>
        <a:bodyPr/>
        <a:lstStyle/>
        <a:p>
          <a:endParaRPr lang="de-DE"/>
        </a:p>
      </dgm:t>
    </dgm:pt>
    <dgm:pt modelId="{D492C085-1F29-4F15-9680-3721FFFCA888}">
      <dgm:prSet phldrT="[Text]"/>
      <dgm:spPr>
        <a:solidFill>
          <a:srgbClr val="00B1EA"/>
        </a:solidFill>
        <a:ln w="38100">
          <a:solidFill>
            <a:srgbClr val="29485D"/>
          </a:solidFill>
        </a:ln>
      </dgm:spPr>
      <dgm:t>
        <a:bodyPr/>
        <a:lstStyle/>
        <a:p>
          <a:r>
            <a:rPr lang="de-DE" dirty="0" err="1" smtClean="0"/>
            <a:t>Analyze</a:t>
          </a:r>
          <a:endParaRPr lang="de-DE" dirty="0"/>
        </a:p>
      </dgm:t>
    </dgm:pt>
    <dgm:pt modelId="{DF7B1A9D-F108-4466-AA81-B16C81EDBD98}" type="parTrans" cxnId="{E3061572-024A-429E-B96E-04FD2982B322}">
      <dgm:prSet/>
      <dgm:spPr/>
      <dgm:t>
        <a:bodyPr/>
        <a:lstStyle/>
        <a:p>
          <a:endParaRPr lang="de-DE"/>
        </a:p>
      </dgm:t>
    </dgm:pt>
    <dgm:pt modelId="{64DD9456-8FE1-4293-8651-C0305E5C4580}" type="sibTrans" cxnId="{E3061572-024A-429E-B96E-04FD2982B322}">
      <dgm:prSet/>
      <dgm:spPr>
        <a:ln w="38100">
          <a:solidFill>
            <a:srgbClr val="005555"/>
          </a:solidFill>
        </a:ln>
      </dgm:spPr>
      <dgm:t>
        <a:bodyPr/>
        <a:lstStyle/>
        <a:p>
          <a:endParaRPr lang="de-DE"/>
        </a:p>
      </dgm:t>
    </dgm:pt>
    <dgm:pt modelId="{F9AAE14D-5644-415B-9082-CA78FB83BF30}">
      <dgm:prSet phldrT="[Text]"/>
      <dgm:spPr/>
      <dgm:t>
        <a:bodyPr/>
        <a:lstStyle/>
        <a:p>
          <a:r>
            <a:rPr lang="de-DE" dirty="0" err="1" smtClean="0"/>
            <a:t>Improve</a:t>
          </a:r>
          <a:endParaRPr lang="de-DE" dirty="0"/>
        </a:p>
      </dgm:t>
    </dgm:pt>
    <dgm:pt modelId="{5B413360-2CB5-4D73-B6B7-45D0F408EA3E}" type="parTrans" cxnId="{8B33FE69-726D-40E3-8F44-1868B864F851}">
      <dgm:prSet/>
      <dgm:spPr/>
      <dgm:t>
        <a:bodyPr/>
        <a:lstStyle/>
        <a:p>
          <a:endParaRPr lang="de-DE"/>
        </a:p>
      </dgm:t>
    </dgm:pt>
    <dgm:pt modelId="{2570C515-2FA7-4112-B91D-1E523365B50A}" type="sibTrans" cxnId="{8B33FE69-726D-40E3-8F44-1868B864F851}">
      <dgm:prSet/>
      <dgm:spPr>
        <a:ln w="38100">
          <a:solidFill>
            <a:srgbClr val="005555"/>
          </a:solidFill>
        </a:ln>
      </dgm:spPr>
      <dgm:t>
        <a:bodyPr/>
        <a:lstStyle/>
        <a:p>
          <a:endParaRPr lang="de-DE"/>
        </a:p>
      </dgm:t>
    </dgm:pt>
    <dgm:pt modelId="{928F2245-148F-47EC-9A9E-41FF60700197}">
      <dgm:prSet phldrT="[Text]"/>
      <dgm:spPr/>
      <dgm:t>
        <a:bodyPr/>
        <a:lstStyle/>
        <a:p>
          <a:r>
            <a:rPr lang="de-DE" dirty="0" smtClean="0"/>
            <a:t>Control</a:t>
          </a:r>
          <a:endParaRPr lang="de-DE" dirty="0"/>
        </a:p>
      </dgm:t>
    </dgm:pt>
    <dgm:pt modelId="{2E516827-BFC0-4F94-9D23-89F922FEE22C}" type="parTrans" cxnId="{C0166FEC-B932-4C67-A1B7-58B84ABB8C23}">
      <dgm:prSet/>
      <dgm:spPr/>
      <dgm:t>
        <a:bodyPr/>
        <a:lstStyle/>
        <a:p>
          <a:endParaRPr lang="de-DE"/>
        </a:p>
      </dgm:t>
    </dgm:pt>
    <dgm:pt modelId="{FA2FF29F-B19E-4486-853F-8933F71AF4E6}" type="sibTrans" cxnId="{C0166FEC-B932-4C67-A1B7-58B84ABB8C23}">
      <dgm:prSet/>
      <dgm:spPr>
        <a:ln w="38100">
          <a:solidFill>
            <a:srgbClr val="005555"/>
          </a:solidFill>
        </a:ln>
      </dgm:spPr>
      <dgm:t>
        <a:bodyPr/>
        <a:lstStyle/>
        <a:p>
          <a:endParaRPr lang="de-DE"/>
        </a:p>
      </dgm:t>
    </dgm:pt>
    <dgm:pt modelId="{5927CF39-F086-4588-9D80-DE9C5A6F7623}" type="pres">
      <dgm:prSet presAssocID="{EB1980AD-3E13-4895-93D4-8749F21C6E25}" presName="cycle" presStyleCnt="0">
        <dgm:presLayoutVars>
          <dgm:dir/>
          <dgm:resizeHandles val="exact"/>
        </dgm:presLayoutVars>
      </dgm:prSet>
      <dgm:spPr/>
      <dgm:t>
        <a:bodyPr/>
        <a:lstStyle/>
        <a:p>
          <a:endParaRPr lang="de-DE"/>
        </a:p>
      </dgm:t>
    </dgm:pt>
    <dgm:pt modelId="{CD63152C-FE50-49B5-ACAE-46EE13B1742E}" type="pres">
      <dgm:prSet presAssocID="{16D70B30-ECC4-4929-8703-502AF1D77F3F}" presName="node" presStyleLbl="node1" presStyleIdx="0" presStyleCnt="5">
        <dgm:presLayoutVars>
          <dgm:bulletEnabled val="1"/>
        </dgm:presLayoutVars>
      </dgm:prSet>
      <dgm:spPr/>
      <dgm:t>
        <a:bodyPr/>
        <a:lstStyle/>
        <a:p>
          <a:endParaRPr lang="de-DE"/>
        </a:p>
      </dgm:t>
    </dgm:pt>
    <dgm:pt modelId="{67854A76-5ECC-4A0C-A63B-D582BF5F63EC}" type="pres">
      <dgm:prSet presAssocID="{16D70B30-ECC4-4929-8703-502AF1D77F3F}" presName="spNode" presStyleCnt="0"/>
      <dgm:spPr/>
    </dgm:pt>
    <dgm:pt modelId="{83819104-AC15-479C-BB4F-9E8A13F316D8}" type="pres">
      <dgm:prSet presAssocID="{F96ED8AD-9E8E-4574-8A30-2E08FD7238D3}" presName="sibTrans" presStyleLbl="sibTrans1D1" presStyleIdx="0" presStyleCnt="5"/>
      <dgm:spPr/>
      <dgm:t>
        <a:bodyPr/>
        <a:lstStyle/>
        <a:p>
          <a:endParaRPr lang="de-DE"/>
        </a:p>
      </dgm:t>
    </dgm:pt>
    <dgm:pt modelId="{CF0F417B-FDA8-4A95-8AF0-277A692F8B00}" type="pres">
      <dgm:prSet presAssocID="{528B4FD4-85C6-4B13-9171-F21E64929ECF}" presName="node" presStyleLbl="node1" presStyleIdx="1" presStyleCnt="5">
        <dgm:presLayoutVars>
          <dgm:bulletEnabled val="1"/>
        </dgm:presLayoutVars>
      </dgm:prSet>
      <dgm:spPr/>
      <dgm:t>
        <a:bodyPr/>
        <a:lstStyle/>
        <a:p>
          <a:endParaRPr lang="de-DE"/>
        </a:p>
      </dgm:t>
    </dgm:pt>
    <dgm:pt modelId="{03ABFB52-7948-4196-8A0D-4EB2EDA85A33}" type="pres">
      <dgm:prSet presAssocID="{528B4FD4-85C6-4B13-9171-F21E64929ECF}" presName="spNode" presStyleCnt="0"/>
      <dgm:spPr/>
    </dgm:pt>
    <dgm:pt modelId="{39B34954-A1E9-473A-A75F-C6B101DF552F}" type="pres">
      <dgm:prSet presAssocID="{7544EE74-6D6A-4169-BAA8-D1A832AC87C5}" presName="sibTrans" presStyleLbl="sibTrans1D1" presStyleIdx="1" presStyleCnt="5"/>
      <dgm:spPr/>
      <dgm:t>
        <a:bodyPr/>
        <a:lstStyle/>
        <a:p>
          <a:endParaRPr lang="de-DE"/>
        </a:p>
      </dgm:t>
    </dgm:pt>
    <dgm:pt modelId="{D065894A-E934-43D6-AB05-348460C0A12E}" type="pres">
      <dgm:prSet presAssocID="{D492C085-1F29-4F15-9680-3721FFFCA888}" presName="node" presStyleLbl="node1" presStyleIdx="2" presStyleCnt="5">
        <dgm:presLayoutVars>
          <dgm:bulletEnabled val="1"/>
        </dgm:presLayoutVars>
      </dgm:prSet>
      <dgm:spPr/>
      <dgm:t>
        <a:bodyPr/>
        <a:lstStyle/>
        <a:p>
          <a:endParaRPr lang="de-DE"/>
        </a:p>
      </dgm:t>
    </dgm:pt>
    <dgm:pt modelId="{5B34D53C-A644-49B1-B2C0-7F0ED4AC6A2F}" type="pres">
      <dgm:prSet presAssocID="{D492C085-1F29-4F15-9680-3721FFFCA888}" presName="spNode" presStyleCnt="0"/>
      <dgm:spPr/>
    </dgm:pt>
    <dgm:pt modelId="{DED32AB3-A413-46E4-9F36-C64744FD932D}" type="pres">
      <dgm:prSet presAssocID="{64DD9456-8FE1-4293-8651-C0305E5C4580}" presName="sibTrans" presStyleLbl="sibTrans1D1" presStyleIdx="2" presStyleCnt="5"/>
      <dgm:spPr/>
      <dgm:t>
        <a:bodyPr/>
        <a:lstStyle/>
        <a:p>
          <a:endParaRPr lang="de-DE"/>
        </a:p>
      </dgm:t>
    </dgm:pt>
    <dgm:pt modelId="{28F11E78-9936-4B56-88A8-C94E09A14F23}" type="pres">
      <dgm:prSet presAssocID="{F9AAE14D-5644-415B-9082-CA78FB83BF30}" presName="node" presStyleLbl="node1" presStyleIdx="3" presStyleCnt="5">
        <dgm:presLayoutVars>
          <dgm:bulletEnabled val="1"/>
        </dgm:presLayoutVars>
      </dgm:prSet>
      <dgm:spPr/>
      <dgm:t>
        <a:bodyPr/>
        <a:lstStyle/>
        <a:p>
          <a:endParaRPr lang="de-DE"/>
        </a:p>
      </dgm:t>
    </dgm:pt>
    <dgm:pt modelId="{1EF958C9-8D79-44EE-8A04-B106DE798379}" type="pres">
      <dgm:prSet presAssocID="{F9AAE14D-5644-415B-9082-CA78FB83BF30}" presName="spNode" presStyleCnt="0"/>
      <dgm:spPr/>
    </dgm:pt>
    <dgm:pt modelId="{13E1BF5F-0A1A-48A0-9BE7-6FCA78C7F544}" type="pres">
      <dgm:prSet presAssocID="{2570C515-2FA7-4112-B91D-1E523365B50A}" presName="sibTrans" presStyleLbl="sibTrans1D1" presStyleIdx="3" presStyleCnt="5"/>
      <dgm:spPr/>
      <dgm:t>
        <a:bodyPr/>
        <a:lstStyle/>
        <a:p>
          <a:endParaRPr lang="de-DE"/>
        </a:p>
      </dgm:t>
    </dgm:pt>
    <dgm:pt modelId="{0CAF714F-7B5C-4C1D-9C65-6666B12853D5}" type="pres">
      <dgm:prSet presAssocID="{928F2245-148F-47EC-9A9E-41FF60700197}" presName="node" presStyleLbl="node1" presStyleIdx="4" presStyleCnt="5">
        <dgm:presLayoutVars>
          <dgm:bulletEnabled val="1"/>
        </dgm:presLayoutVars>
      </dgm:prSet>
      <dgm:spPr/>
      <dgm:t>
        <a:bodyPr/>
        <a:lstStyle/>
        <a:p>
          <a:endParaRPr lang="de-DE"/>
        </a:p>
      </dgm:t>
    </dgm:pt>
    <dgm:pt modelId="{B5305D89-1054-4688-8E0D-7D20768F47EE}" type="pres">
      <dgm:prSet presAssocID="{928F2245-148F-47EC-9A9E-41FF60700197}" presName="spNode" presStyleCnt="0"/>
      <dgm:spPr/>
    </dgm:pt>
    <dgm:pt modelId="{D592EF9E-0133-4239-9EB7-7BE1C0BBA336}" type="pres">
      <dgm:prSet presAssocID="{FA2FF29F-B19E-4486-853F-8933F71AF4E6}" presName="sibTrans" presStyleLbl="sibTrans1D1" presStyleIdx="4" presStyleCnt="5"/>
      <dgm:spPr/>
      <dgm:t>
        <a:bodyPr/>
        <a:lstStyle/>
        <a:p>
          <a:endParaRPr lang="de-DE"/>
        </a:p>
      </dgm:t>
    </dgm:pt>
  </dgm:ptLst>
  <dgm:cxnLst>
    <dgm:cxn modelId="{E3061572-024A-429E-B96E-04FD2982B322}" srcId="{EB1980AD-3E13-4895-93D4-8749F21C6E25}" destId="{D492C085-1F29-4F15-9680-3721FFFCA888}" srcOrd="2" destOrd="0" parTransId="{DF7B1A9D-F108-4466-AA81-B16C81EDBD98}" sibTransId="{64DD9456-8FE1-4293-8651-C0305E5C4580}"/>
    <dgm:cxn modelId="{AB5FB9C5-47BB-4D92-BDAE-E311B7C54E45}" type="presOf" srcId="{EB1980AD-3E13-4895-93D4-8749F21C6E25}" destId="{5927CF39-F086-4588-9D80-DE9C5A6F7623}" srcOrd="0" destOrd="0" presId="urn:microsoft.com/office/officeart/2005/8/layout/cycle5"/>
    <dgm:cxn modelId="{21229D63-FF9E-4014-B16A-45E5863C8FCB}" type="presOf" srcId="{F9AAE14D-5644-415B-9082-CA78FB83BF30}" destId="{28F11E78-9936-4B56-88A8-C94E09A14F23}" srcOrd="0" destOrd="0" presId="urn:microsoft.com/office/officeart/2005/8/layout/cycle5"/>
    <dgm:cxn modelId="{5E4FB16E-7F16-45C2-A2BB-3B067EBEBF49}" type="presOf" srcId="{D492C085-1F29-4F15-9680-3721FFFCA888}" destId="{D065894A-E934-43D6-AB05-348460C0A12E}" srcOrd="0" destOrd="0" presId="urn:microsoft.com/office/officeart/2005/8/layout/cycle5"/>
    <dgm:cxn modelId="{D4630AFD-A939-407C-9FC2-62B46195DB12}" type="presOf" srcId="{64DD9456-8FE1-4293-8651-C0305E5C4580}" destId="{DED32AB3-A413-46E4-9F36-C64744FD932D}" srcOrd="0" destOrd="0" presId="urn:microsoft.com/office/officeart/2005/8/layout/cycle5"/>
    <dgm:cxn modelId="{494A2A56-7701-45DE-AF2C-C2E5239D6872}" type="presOf" srcId="{528B4FD4-85C6-4B13-9171-F21E64929ECF}" destId="{CF0F417B-FDA8-4A95-8AF0-277A692F8B00}" srcOrd="0" destOrd="0" presId="urn:microsoft.com/office/officeart/2005/8/layout/cycle5"/>
    <dgm:cxn modelId="{708FFE1F-E5C6-4F04-845B-54D87EA0272C}" type="presOf" srcId="{7544EE74-6D6A-4169-BAA8-D1A832AC87C5}" destId="{39B34954-A1E9-473A-A75F-C6B101DF552F}" srcOrd="0" destOrd="0" presId="urn:microsoft.com/office/officeart/2005/8/layout/cycle5"/>
    <dgm:cxn modelId="{0B95A159-7C74-4A98-964C-411B069DF7FF}" type="presOf" srcId="{928F2245-148F-47EC-9A9E-41FF60700197}" destId="{0CAF714F-7B5C-4C1D-9C65-6666B12853D5}" srcOrd="0" destOrd="0" presId="urn:microsoft.com/office/officeart/2005/8/layout/cycle5"/>
    <dgm:cxn modelId="{030E1FDE-62FF-4211-BA70-007F01FF4184}" srcId="{EB1980AD-3E13-4895-93D4-8749F21C6E25}" destId="{528B4FD4-85C6-4B13-9171-F21E64929ECF}" srcOrd="1" destOrd="0" parTransId="{86B2A186-4D63-4065-9A40-0579A20E47F0}" sibTransId="{7544EE74-6D6A-4169-BAA8-D1A832AC87C5}"/>
    <dgm:cxn modelId="{8B33FE69-726D-40E3-8F44-1868B864F851}" srcId="{EB1980AD-3E13-4895-93D4-8749F21C6E25}" destId="{F9AAE14D-5644-415B-9082-CA78FB83BF30}" srcOrd="3" destOrd="0" parTransId="{5B413360-2CB5-4D73-B6B7-45D0F408EA3E}" sibTransId="{2570C515-2FA7-4112-B91D-1E523365B50A}"/>
    <dgm:cxn modelId="{C0166FEC-B932-4C67-A1B7-58B84ABB8C23}" srcId="{EB1980AD-3E13-4895-93D4-8749F21C6E25}" destId="{928F2245-148F-47EC-9A9E-41FF60700197}" srcOrd="4" destOrd="0" parTransId="{2E516827-BFC0-4F94-9D23-89F922FEE22C}" sibTransId="{FA2FF29F-B19E-4486-853F-8933F71AF4E6}"/>
    <dgm:cxn modelId="{A2A76250-90E2-4969-8E09-71AB274F3418}" type="presOf" srcId="{FA2FF29F-B19E-4486-853F-8933F71AF4E6}" destId="{D592EF9E-0133-4239-9EB7-7BE1C0BBA336}" srcOrd="0" destOrd="0" presId="urn:microsoft.com/office/officeart/2005/8/layout/cycle5"/>
    <dgm:cxn modelId="{6AA5E900-DF87-46F9-BFC9-CA1EAAD0E8E1}" type="presOf" srcId="{2570C515-2FA7-4112-B91D-1E523365B50A}" destId="{13E1BF5F-0A1A-48A0-9BE7-6FCA78C7F544}" srcOrd="0" destOrd="0" presId="urn:microsoft.com/office/officeart/2005/8/layout/cycle5"/>
    <dgm:cxn modelId="{1476785C-F83D-404A-A69B-A964128FFACD}" srcId="{EB1980AD-3E13-4895-93D4-8749F21C6E25}" destId="{16D70B30-ECC4-4929-8703-502AF1D77F3F}" srcOrd="0" destOrd="0" parTransId="{69A23B96-B7BD-470C-A97B-C98E5468D8D4}" sibTransId="{F96ED8AD-9E8E-4574-8A30-2E08FD7238D3}"/>
    <dgm:cxn modelId="{CB8AD579-EC13-4D45-AC68-629B286D50A1}" type="presOf" srcId="{F96ED8AD-9E8E-4574-8A30-2E08FD7238D3}" destId="{83819104-AC15-479C-BB4F-9E8A13F316D8}" srcOrd="0" destOrd="0" presId="urn:microsoft.com/office/officeart/2005/8/layout/cycle5"/>
    <dgm:cxn modelId="{910916DD-3DCE-4829-ABAA-B019F82F5F81}" type="presOf" srcId="{16D70B30-ECC4-4929-8703-502AF1D77F3F}" destId="{CD63152C-FE50-49B5-ACAE-46EE13B1742E}" srcOrd="0" destOrd="0" presId="urn:microsoft.com/office/officeart/2005/8/layout/cycle5"/>
    <dgm:cxn modelId="{F85784B7-A266-44AD-9D65-28E7A99E276C}" type="presParOf" srcId="{5927CF39-F086-4588-9D80-DE9C5A6F7623}" destId="{CD63152C-FE50-49B5-ACAE-46EE13B1742E}" srcOrd="0" destOrd="0" presId="urn:microsoft.com/office/officeart/2005/8/layout/cycle5"/>
    <dgm:cxn modelId="{6DF22BCC-0E54-4D8C-9107-DC4756CD22D2}" type="presParOf" srcId="{5927CF39-F086-4588-9D80-DE9C5A6F7623}" destId="{67854A76-5ECC-4A0C-A63B-D582BF5F63EC}" srcOrd="1" destOrd="0" presId="urn:microsoft.com/office/officeart/2005/8/layout/cycle5"/>
    <dgm:cxn modelId="{696A5E3A-C75C-427B-BE2E-21477944F7DA}" type="presParOf" srcId="{5927CF39-F086-4588-9D80-DE9C5A6F7623}" destId="{83819104-AC15-479C-BB4F-9E8A13F316D8}" srcOrd="2" destOrd="0" presId="urn:microsoft.com/office/officeart/2005/8/layout/cycle5"/>
    <dgm:cxn modelId="{4C95D101-4D0C-4F6A-B8E9-8789BD248103}" type="presParOf" srcId="{5927CF39-F086-4588-9D80-DE9C5A6F7623}" destId="{CF0F417B-FDA8-4A95-8AF0-277A692F8B00}" srcOrd="3" destOrd="0" presId="urn:microsoft.com/office/officeart/2005/8/layout/cycle5"/>
    <dgm:cxn modelId="{0EE373B9-71E6-4EC2-8980-AC71642C367C}" type="presParOf" srcId="{5927CF39-F086-4588-9D80-DE9C5A6F7623}" destId="{03ABFB52-7948-4196-8A0D-4EB2EDA85A33}" srcOrd="4" destOrd="0" presId="urn:microsoft.com/office/officeart/2005/8/layout/cycle5"/>
    <dgm:cxn modelId="{4BE4F49E-0C31-47F4-B318-4FE5F20CAA50}" type="presParOf" srcId="{5927CF39-F086-4588-9D80-DE9C5A6F7623}" destId="{39B34954-A1E9-473A-A75F-C6B101DF552F}" srcOrd="5" destOrd="0" presId="urn:microsoft.com/office/officeart/2005/8/layout/cycle5"/>
    <dgm:cxn modelId="{5DC4284D-E11C-43A4-9254-02855B4AF0C3}" type="presParOf" srcId="{5927CF39-F086-4588-9D80-DE9C5A6F7623}" destId="{D065894A-E934-43D6-AB05-348460C0A12E}" srcOrd="6" destOrd="0" presId="urn:microsoft.com/office/officeart/2005/8/layout/cycle5"/>
    <dgm:cxn modelId="{284573ED-887B-48A0-9862-629E3CCA54B2}" type="presParOf" srcId="{5927CF39-F086-4588-9D80-DE9C5A6F7623}" destId="{5B34D53C-A644-49B1-B2C0-7F0ED4AC6A2F}" srcOrd="7" destOrd="0" presId="urn:microsoft.com/office/officeart/2005/8/layout/cycle5"/>
    <dgm:cxn modelId="{048682BD-759B-40DB-9C75-15B689BC7FC9}" type="presParOf" srcId="{5927CF39-F086-4588-9D80-DE9C5A6F7623}" destId="{DED32AB3-A413-46E4-9F36-C64744FD932D}" srcOrd="8" destOrd="0" presId="urn:microsoft.com/office/officeart/2005/8/layout/cycle5"/>
    <dgm:cxn modelId="{66236727-283A-4375-89BF-8D2B27DD1432}" type="presParOf" srcId="{5927CF39-F086-4588-9D80-DE9C5A6F7623}" destId="{28F11E78-9936-4B56-88A8-C94E09A14F23}" srcOrd="9" destOrd="0" presId="urn:microsoft.com/office/officeart/2005/8/layout/cycle5"/>
    <dgm:cxn modelId="{85C83048-44F7-49E9-B3A4-594E7BC46C27}" type="presParOf" srcId="{5927CF39-F086-4588-9D80-DE9C5A6F7623}" destId="{1EF958C9-8D79-44EE-8A04-B106DE798379}" srcOrd="10" destOrd="0" presId="urn:microsoft.com/office/officeart/2005/8/layout/cycle5"/>
    <dgm:cxn modelId="{71FC0A10-18BF-449E-B91B-4918F3EF9AA3}" type="presParOf" srcId="{5927CF39-F086-4588-9D80-DE9C5A6F7623}" destId="{13E1BF5F-0A1A-48A0-9BE7-6FCA78C7F544}" srcOrd="11" destOrd="0" presId="urn:microsoft.com/office/officeart/2005/8/layout/cycle5"/>
    <dgm:cxn modelId="{98F45189-37A7-424E-B3F2-CF5F9EFCC716}" type="presParOf" srcId="{5927CF39-F086-4588-9D80-DE9C5A6F7623}" destId="{0CAF714F-7B5C-4C1D-9C65-6666B12853D5}" srcOrd="12" destOrd="0" presId="urn:microsoft.com/office/officeart/2005/8/layout/cycle5"/>
    <dgm:cxn modelId="{A8138A11-9C8B-44CF-B5EA-C0C6CD72C5EA}" type="presParOf" srcId="{5927CF39-F086-4588-9D80-DE9C5A6F7623}" destId="{B5305D89-1054-4688-8E0D-7D20768F47EE}" srcOrd="13" destOrd="0" presId="urn:microsoft.com/office/officeart/2005/8/layout/cycle5"/>
    <dgm:cxn modelId="{81634C9B-2377-49E6-AA0E-980D835901DC}" type="presParOf" srcId="{5927CF39-F086-4588-9D80-DE9C5A6F7623}" destId="{D592EF9E-0133-4239-9EB7-7BE1C0BBA336}" srcOrd="14"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AB12CC-8DD2-41A3-9FD2-5D37AB34E76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8CC0B44F-81AD-4557-9D29-B771377DEABE}">
      <dgm:prSet phldrT="[Text]"/>
      <dgm:spPr/>
      <dgm:t>
        <a:bodyPr/>
        <a:lstStyle/>
        <a:p>
          <a:r>
            <a:rPr lang="el-GR" dirty="0" smtClean="0">
              <a:solidFill>
                <a:srgbClr val="EF7C00"/>
              </a:solidFill>
            </a:rPr>
            <a:t>Γ</a:t>
          </a:r>
          <a:r>
            <a:rPr lang="de-DE" baseline="-25000" dirty="0" err="1" smtClean="0">
              <a:solidFill>
                <a:srgbClr val="EF7C00"/>
              </a:solidFill>
            </a:rPr>
            <a:t>div,in</a:t>
          </a:r>
          <a:r>
            <a:rPr lang="de-DE" baseline="-25000" dirty="0" smtClean="0">
              <a:solidFill>
                <a:srgbClr val="EF7C00"/>
              </a:solidFill>
            </a:rPr>
            <a:t> </a:t>
          </a:r>
          <a:endParaRPr lang="de-DE" dirty="0"/>
        </a:p>
      </dgm:t>
    </dgm:pt>
    <dgm:pt modelId="{34AC8004-CE18-446D-BBD0-7CBF9673A8BF}" type="parTrans" cxnId="{4072C8D2-6A01-4869-B1C1-B05B3B997684}">
      <dgm:prSet/>
      <dgm:spPr/>
      <dgm:t>
        <a:bodyPr/>
        <a:lstStyle/>
        <a:p>
          <a:endParaRPr lang="de-DE"/>
        </a:p>
      </dgm:t>
    </dgm:pt>
    <dgm:pt modelId="{FEC33ED9-8382-41F0-977E-1D6B654830B9}" type="sibTrans" cxnId="{4072C8D2-6A01-4869-B1C1-B05B3B997684}">
      <dgm:prSet/>
      <dgm:spPr/>
      <dgm:t>
        <a:bodyPr/>
        <a:lstStyle/>
        <a:p>
          <a:endParaRPr lang="de-DE"/>
        </a:p>
      </dgm:t>
    </dgm:pt>
    <dgm:pt modelId="{333BBD9D-CB02-4743-9298-F2D915984739}">
      <dgm:prSet phldrT="[Text]"/>
      <dgm:spPr/>
      <dgm:t>
        <a:bodyPr/>
        <a:lstStyle/>
        <a:p>
          <a:r>
            <a:rPr lang="el-GR" dirty="0" smtClean="0">
              <a:solidFill>
                <a:srgbClr val="EF7C00"/>
              </a:solidFill>
            </a:rPr>
            <a:t>Γ</a:t>
          </a:r>
          <a:r>
            <a:rPr lang="de-DE" baseline="-25000" dirty="0" smtClean="0">
              <a:solidFill>
                <a:srgbClr val="EF7C00"/>
              </a:solidFill>
            </a:rPr>
            <a:t>0</a:t>
          </a:r>
          <a:endParaRPr lang="de-DE" dirty="0"/>
        </a:p>
      </dgm:t>
    </dgm:pt>
    <dgm:pt modelId="{65111E53-853E-4D87-99EB-F1FDC133B003}" type="parTrans" cxnId="{4124EAA2-E600-4712-9B62-7CF11432DADA}">
      <dgm:prSet/>
      <dgm:spPr/>
      <dgm:t>
        <a:bodyPr/>
        <a:lstStyle/>
        <a:p>
          <a:endParaRPr lang="de-DE"/>
        </a:p>
      </dgm:t>
    </dgm:pt>
    <dgm:pt modelId="{26DDF321-34C3-4BCA-91D2-5E159A102E87}" type="sibTrans" cxnId="{4124EAA2-E600-4712-9B62-7CF11432DADA}">
      <dgm:prSet/>
      <dgm:spPr/>
      <dgm:t>
        <a:bodyPr/>
        <a:lstStyle/>
        <a:p>
          <a:endParaRPr lang="de-DE"/>
        </a:p>
      </dgm:t>
    </dgm:pt>
    <dgm:pt modelId="{467B6EE6-FE3A-4802-92A8-10E2E1FE5EC4}">
      <dgm:prSet phldrT="[Text]"/>
      <dgm:spPr/>
      <dgm:t>
        <a:bodyPr/>
        <a:lstStyle/>
        <a:p>
          <a:r>
            <a:rPr lang="el-GR" dirty="0" smtClean="0">
              <a:solidFill>
                <a:srgbClr val="EF7C00"/>
              </a:solidFill>
            </a:rPr>
            <a:t>Γ</a:t>
          </a:r>
          <a:r>
            <a:rPr lang="de-DE" baseline="-25000" dirty="0" smtClean="0">
              <a:solidFill>
                <a:srgbClr val="EF7C00"/>
              </a:solidFill>
            </a:rPr>
            <a:t> </a:t>
          </a:r>
          <a:r>
            <a:rPr lang="de-DE" baseline="-25000" dirty="0" err="1" smtClean="0">
              <a:solidFill>
                <a:srgbClr val="EF7C00"/>
              </a:solidFill>
            </a:rPr>
            <a:t>recy</a:t>
          </a:r>
          <a:r>
            <a:rPr lang="de-DE" dirty="0" smtClean="0">
              <a:solidFill>
                <a:srgbClr val="EF7C00"/>
              </a:solidFill>
            </a:rPr>
            <a:t> </a:t>
          </a:r>
          <a:endParaRPr lang="de-DE" dirty="0"/>
        </a:p>
      </dgm:t>
    </dgm:pt>
    <dgm:pt modelId="{CC96ECE7-F6AC-4CF8-9B38-E84671C8792B}" type="parTrans" cxnId="{DCE4F90B-8A31-4C55-A42F-C23D0ABBB4B0}">
      <dgm:prSet/>
      <dgm:spPr/>
      <dgm:t>
        <a:bodyPr/>
        <a:lstStyle/>
        <a:p>
          <a:endParaRPr lang="de-DE"/>
        </a:p>
      </dgm:t>
    </dgm:pt>
    <dgm:pt modelId="{37DAE4F4-F075-4BE7-8C85-9A08C323CBE3}" type="sibTrans" cxnId="{DCE4F90B-8A31-4C55-A42F-C23D0ABBB4B0}">
      <dgm:prSet/>
      <dgm:spPr/>
      <dgm:t>
        <a:bodyPr/>
        <a:lstStyle/>
        <a:p>
          <a:endParaRPr lang="de-DE"/>
        </a:p>
      </dgm:t>
    </dgm:pt>
    <dgm:pt modelId="{C1231065-AF55-4430-BAB6-98A18C724F4D}" type="pres">
      <dgm:prSet presAssocID="{10AB12CC-8DD2-41A3-9FD2-5D37AB34E769}" presName="cycle" presStyleCnt="0">
        <dgm:presLayoutVars>
          <dgm:dir/>
          <dgm:resizeHandles val="exact"/>
        </dgm:presLayoutVars>
      </dgm:prSet>
      <dgm:spPr/>
      <dgm:t>
        <a:bodyPr/>
        <a:lstStyle/>
        <a:p>
          <a:endParaRPr lang="de-DE"/>
        </a:p>
      </dgm:t>
    </dgm:pt>
    <dgm:pt modelId="{802F414E-4686-4270-878F-02FE13F10F23}" type="pres">
      <dgm:prSet presAssocID="{8CC0B44F-81AD-4557-9D29-B771377DEABE}" presName="dummy" presStyleCnt="0"/>
      <dgm:spPr/>
    </dgm:pt>
    <dgm:pt modelId="{51A492A0-27DC-4775-99F2-15E32B8A49CC}" type="pres">
      <dgm:prSet presAssocID="{8CC0B44F-81AD-4557-9D29-B771377DEABE}" presName="node" presStyleLbl="revTx" presStyleIdx="0" presStyleCnt="3">
        <dgm:presLayoutVars>
          <dgm:bulletEnabled val="1"/>
        </dgm:presLayoutVars>
      </dgm:prSet>
      <dgm:spPr/>
      <dgm:t>
        <a:bodyPr/>
        <a:lstStyle/>
        <a:p>
          <a:endParaRPr lang="de-DE"/>
        </a:p>
      </dgm:t>
    </dgm:pt>
    <dgm:pt modelId="{CF330B5D-B676-48F4-B1C8-9A33DBF0843D}" type="pres">
      <dgm:prSet presAssocID="{FEC33ED9-8382-41F0-977E-1D6B654830B9}" presName="sibTrans" presStyleLbl="node1" presStyleIdx="0" presStyleCnt="3" custLinFactNeighborX="0" custLinFactNeighborY="-558"/>
      <dgm:spPr/>
      <dgm:t>
        <a:bodyPr/>
        <a:lstStyle/>
        <a:p>
          <a:endParaRPr lang="de-DE"/>
        </a:p>
      </dgm:t>
    </dgm:pt>
    <dgm:pt modelId="{80495397-7B26-4FBC-AB38-2A9A7556AA93}" type="pres">
      <dgm:prSet presAssocID="{333BBD9D-CB02-4743-9298-F2D915984739}" presName="dummy" presStyleCnt="0"/>
      <dgm:spPr/>
    </dgm:pt>
    <dgm:pt modelId="{C35180B1-8487-4582-B11E-F861F4F05B26}" type="pres">
      <dgm:prSet presAssocID="{333BBD9D-CB02-4743-9298-F2D915984739}" presName="node" presStyleLbl="revTx" presStyleIdx="1" presStyleCnt="3">
        <dgm:presLayoutVars>
          <dgm:bulletEnabled val="1"/>
        </dgm:presLayoutVars>
      </dgm:prSet>
      <dgm:spPr/>
      <dgm:t>
        <a:bodyPr/>
        <a:lstStyle/>
        <a:p>
          <a:endParaRPr lang="de-DE"/>
        </a:p>
      </dgm:t>
    </dgm:pt>
    <dgm:pt modelId="{0600AB22-C8CD-4DC5-809D-295C2192292A}" type="pres">
      <dgm:prSet presAssocID="{26DDF321-34C3-4BCA-91D2-5E159A102E87}" presName="sibTrans" presStyleLbl="node1" presStyleIdx="1" presStyleCnt="3"/>
      <dgm:spPr/>
      <dgm:t>
        <a:bodyPr/>
        <a:lstStyle/>
        <a:p>
          <a:endParaRPr lang="de-DE"/>
        </a:p>
      </dgm:t>
    </dgm:pt>
    <dgm:pt modelId="{4144CBE6-7E3C-4745-9C70-1979B78356A4}" type="pres">
      <dgm:prSet presAssocID="{467B6EE6-FE3A-4802-92A8-10E2E1FE5EC4}" presName="dummy" presStyleCnt="0"/>
      <dgm:spPr/>
    </dgm:pt>
    <dgm:pt modelId="{15F33DD4-D640-46F9-B284-BCFF7DB8CA83}" type="pres">
      <dgm:prSet presAssocID="{467B6EE6-FE3A-4802-92A8-10E2E1FE5EC4}" presName="node" presStyleLbl="revTx" presStyleIdx="2" presStyleCnt="3">
        <dgm:presLayoutVars>
          <dgm:bulletEnabled val="1"/>
        </dgm:presLayoutVars>
      </dgm:prSet>
      <dgm:spPr/>
      <dgm:t>
        <a:bodyPr/>
        <a:lstStyle/>
        <a:p>
          <a:endParaRPr lang="de-DE"/>
        </a:p>
      </dgm:t>
    </dgm:pt>
    <dgm:pt modelId="{AB266880-573A-43B8-81F4-0855C20DF952}" type="pres">
      <dgm:prSet presAssocID="{37DAE4F4-F075-4BE7-8C85-9A08C323CBE3}" presName="sibTrans" presStyleLbl="node1" presStyleIdx="2" presStyleCnt="3"/>
      <dgm:spPr/>
      <dgm:t>
        <a:bodyPr/>
        <a:lstStyle/>
        <a:p>
          <a:endParaRPr lang="de-DE"/>
        </a:p>
      </dgm:t>
    </dgm:pt>
  </dgm:ptLst>
  <dgm:cxnLst>
    <dgm:cxn modelId="{DE4A6661-5614-4155-A48C-810D20507AC7}" type="presOf" srcId="{FEC33ED9-8382-41F0-977E-1D6B654830B9}" destId="{CF330B5D-B676-48F4-B1C8-9A33DBF0843D}" srcOrd="0" destOrd="0" presId="urn:microsoft.com/office/officeart/2005/8/layout/cycle1"/>
    <dgm:cxn modelId="{5F180E34-8FFF-4B5A-ACF4-28DC93292610}" type="presOf" srcId="{10AB12CC-8DD2-41A3-9FD2-5D37AB34E769}" destId="{C1231065-AF55-4430-BAB6-98A18C724F4D}" srcOrd="0" destOrd="0" presId="urn:microsoft.com/office/officeart/2005/8/layout/cycle1"/>
    <dgm:cxn modelId="{4124EAA2-E600-4712-9B62-7CF11432DADA}" srcId="{10AB12CC-8DD2-41A3-9FD2-5D37AB34E769}" destId="{333BBD9D-CB02-4743-9298-F2D915984739}" srcOrd="1" destOrd="0" parTransId="{65111E53-853E-4D87-99EB-F1FDC133B003}" sibTransId="{26DDF321-34C3-4BCA-91D2-5E159A102E87}"/>
    <dgm:cxn modelId="{4072C8D2-6A01-4869-B1C1-B05B3B997684}" srcId="{10AB12CC-8DD2-41A3-9FD2-5D37AB34E769}" destId="{8CC0B44F-81AD-4557-9D29-B771377DEABE}" srcOrd="0" destOrd="0" parTransId="{34AC8004-CE18-446D-BBD0-7CBF9673A8BF}" sibTransId="{FEC33ED9-8382-41F0-977E-1D6B654830B9}"/>
    <dgm:cxn modelId="{7D23B14C-9921-4E09-8CA7-DA52FD2D90FB}" type="presOf" srcId="{26DDF321-34C3-4BCA-91D2-5E159A102E87}" destId="{0600AB22-C8CD-4DC5-809D-295C2192292A}" srcOrd="0" destOrd="0" presId="urn:microsoft.com/office/officeart/2005/8/layout/cycle1"/>
    <dgm:cxn modelId="{F643CFCD-9125-46FA-851F-15CCD2C1398F}" type="presOf" srcId="{37DAE4F4-F075-4BE7-8C85-9A08C323CBE3}" destId="{AB266880-573A-43B8-81F4-0855C20DF952}" srcOrd="0" destOrd="0" presId="urn:microsoft.com/office/officeart/2005/8/layout/cycle1"/>
    <dgm:cxn modelId="{14728C0F-145A-42FF-96E9-6D600E3B4100}" type="presOf" srcId="{467B6EE6-FE3A-4802-92A8-10E2E1FE5EC4}" destId="{15F33DD4-D640-46F9-B284-BCFF7DB8CA83}" srcOrd="0" destOrd="0" presId="urn:microsoft.com/office/officeart/2005/8/layout/cycle1"/>
    <dgm:cxn modelId="{7F4A752C-5B2C-4C49-A80D-F65063B73545}" type="presOf" srcId="{333BBD9D-CB02-4743-9298-F2D915984739}" destId="{C35180B1-8487-4582-B11E-F861F4F05B26}" srcOrd="0" destOrd="0" presId="urn:microsoft.com/office/officeart/2005/8/layout/cycle1"/>
    <dgm:cxn modelId="{DCE4F90B-8A31-4C55-A42F-C23D0ABBB4B0}" srcId="{10AB12CC-8DD2-41A3-9FD2-5D37AB34E769}" destId="{467B6EE6-FE3A-4802-92A8-10E2E1FE5EC4}" srcOrd="2" destOrd="0" parTransId="{CC96ECE7-F6AC-4CF8-9B38-E84671C8792B}" sibTransId="{37DAE4F4-F075-4BE7-8C85-9A08C323CBE3}"/>
    <dgm:cxn modelId="{45DA2159-E7E6-482E-8B17-29A3E348DBDE}" type="presOf" srcId="{8CC0B44F-81AD-4557-9D29-B771377DEABE}" destId="{51A492A0-27DC-4775-99F2-15E32B8A49CC}" srcOrd="0" destOrd="0" presId="urn:microsoft.com/office/officeart/2005/8/layout/cycle1"/>
    <dgm:cxn modelId="{FF97725B-4A8D-4CC0-AC27-1E72ED2D4210}" type="presParOf" srcId="{C1231065-AF55-4430-BAB6-98A18C724F4D}" destId="{802F414E-4686-4270-878F-02FE13F10F23}" srcOrd="0" destOrd="0" presId="urn:microsoft.com/office/officeart/2005/8/layout/cycle1"/>
    <dgm:cxn modelId="{1FB53728-2BAF-4E61-927A-565AFBE0687E}" type="presParOf" srcId="{C1231065-AF55-4430-BAB6-98A18C724F4D}" destId="{51A492A0-27DC-4775-99F2-15E32B8A49CC}" srcOrd="1" destOrd="0" presId="urn:microsoft.com/office/officeart/2005/8/layout/cycle1"/>
    <dgm:cxn modelId="{788F633F-28FD-4511-81B5-145790CA7CE6}" type="presParOf" srcId="{C1231065-AF55-4430-BAB6-98A18C724F4D}" destId="{CF330B5D-B676-48F4-B1C8-9A33DBF0843D}" srcOrd="2" destOrd="0" presId="urn:microsoft.com/office/officeart/2005/8/layout/cycle1"/>
    <dgm:cxn modelId="{6F52DE8D-BA05-4EF1-8FD1-39D3542C056E}" type="presParOf" srcId="{C1231065-AF55-4430-BAB6-98A18C724F4D}" destId="{80495397-7B26-4FBC-AB38-2A9A7556AA93}" srcOrd="3" destOrd="0" presId="urn:microsoft.com/office/officeart/2005/8/layout/cycle1"/>
    <dgm:cxn modelId="{1CC1C4B5-FC24-449A-A505-7678747F43E6}" type="presParOf" srcId="{C1231065-AF55-4430-BAB6-98A18C724F4D}" destId="{C35180B1-8487-4582-B11E-F861F4F05B26}" srcOrd="4" destOrd="0" presId="urn:microsoft.com/office/officeart/2005/8/layout/cycle1"/>
    <dgm:cxn modelId="{78882D7A-1C3E-4329-A401-9C074AE1E508}" type="presParOf" srcId="{C1231065-AF55-4430-BAB6-98A18C724F4D}" destId="{0600AB22-C8CD-4DC5-809D-295C2192292A}" srcOrd="5" destOrd="0" presId="urn:microsoft.com/office/officeart/2005/8/layout/cycle1"/>
    <dgm:cxn modelId="{FBEABA2B-A326-453C-B3A5-AD158CD765BE}" type="presParOf" srcId="{C1231065-AF55-4430-BAB6-98A18C724F4D}" destId="{4144CBE6-7E3C-4745-9C70-1979B78356A4}" srcOrd="6" destOrd="0" presId="urn:microsoft.com/office/officeart/2005/8/layout/cycle1"/>
    <dgm:cxn modelId="{24C4E7D7-22B6-4BEA-A09D-BB8D18FB9277}" type="presParOf" srcId="{C1231065-AF55-4430-BAB6-98A18C724F4D}" destId="{15F33DD4-D640-46F9-B284-BCFF7DB8CA83}" srcOrd="7" destOrd="0" presId="urn:microsoft.com/office/officeart/2005/8/layout/cycle1"/>
    <dgm:cxn modelId="{62234261-273E-42C3-A14F-F5905FE34051}" type="presParOf" srcId="{C1231065-AF55-4430-BAB6-98A18C724F4D}" destId="{AB266880-573A-43B8-81F4-0855C20DF952}"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3152C-FE50-49B5-ACAE-46EE13B1742E}">
      <dsp:nvSpPr>
        <dsp:cNvPr id="0" name=""/>
        <dsp:cNvSpPr/>
      </dsp:nvSpPr>
      <dsp:spPr>
        <a:xfrm>
          <a:off x="1752125" y="898"/>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Define</a:t>
          </a:r>
          <a:endParaRPr lang="de-DE" sz="2100" kern="1200" dirty="0"/>
        </a:p>
      </dsp:txBody>
      <dsp:txXfrm>
        <a:off x="1793561" y="42334"/>
        <a:ext cx="1223001" cy="765945"/>
      </dsp:txXfrm>
    </dsp:sp>
    <dsp:sp modelId="{83819104-AC15-479C-BB4F-9E8A13F316D8}">
      <dsp:nvSpPr>
        <dsp:cNvPr id="0" name=""/>
        <dsp:cNvSpPr/>
      </dsp:nvSpPr>
      <dsp:spPr>
        <a:xfrm>
          <a:off x="707868" y="425307"/>
          <a:ext cx="3394388" cy="3394388"/>
        </a:xfrm>
        <a:custGeom>
          <a:avLst/>
          <a:gdLst/>
          <a:ahLst/>
          <a:cxnLst/>
          <a:rect l="0" t="0" r="0" b="0"/>
          <a:pathLst>
            <a:path>
              <a:moveTo>
                <a:pt x="2525403" y="215796"/>
              </a:moveTo>
              <a:arcTo wR="1697194" hR="1697194" stAng="17952502" swAng="1213020"/>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CF0F417B-FDA8-4A95-8AF0-277A692F8B00}">
      <dsp:nvSpPr>
        <dsp:cNvPr id="0" name=""/>
        <dsp:cNvSpPr/>
      </dsp:nvSpPr>
      <dsp:spPr>
        <a:xfrm>
          <a:off x="3366253" y="1173631"/>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Measure</a:t>
          </a:r>
          <a:endParaRPr lang="de-DE" sz="2100" kern="1200" dirty="0"/>
        </a:p>
      </dsp:txBody>
      <dsp:txXfrm>
        <a:off x="3407689" y="1215067"/>
        <a:ext cx="1223001" cy="765945"/>
      </dsp:txXfrm>
    </dsp:sp>
    <dsp:sp modelId="{39B34954-A1E9-473A-A75F-C6B101DF552F}">
      <dsp:nvSpPr>
        <dsp:cNvPr id="0" name=""/>
        <dsp:cNvSpPr/>
      </dsp:nvSpPr>
      <dsp:spPr>
        <a:xfrm>
          <a:off x="707868" y="425307"/>
          <a:ext cx="3394388" cy="3394388"/>
        </a:xfrm>
        <a:custGeom>
          <a:avLst/>
          <a:gdLst/>
          <a:ahLst/>
          <a:cxnLst/>
          <a:rect l="0" t="0" r="0" b="0"/>
          <a:pathLst>
            <a:path>
              <a:moveTo>
                <a:pt x="3390334" y="1814439"/>
              </a:moveTo>
              <a:arcTo wR="1697194" hR="1697194" stAng="21837675" swAng="1360872"/>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D065894A-E934-43D6-AB05-348460C0A12E}">
      <dsp:nvSpPr>
        <dsp:cNvPr id="0" name=""/>
        <dsp:cNvSpPr/>
      </dsp:nvSpPr>
      <dsp:spPr>
        <a:xfrm>
          <a:off x="2749711" y="3071152"/>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Analyze</a:t>
          </a:r>
          <a:endParaRPr lang="de-DE" sz="2100" kern="1200" dirty="0"/>
        </a:p>
      </dsp:txBody>
      <dsp:txXfrm>
        <a:off x="2791147" y="3112588"/>
        <a:ext cx="1223001" cy="765945"/>
      </dsp:txXfrm>
    </dsp:sp>
    <dsp:sp modelId="{DED32AB3-A413-46E4-9F36-C64744FD932D}">
      <dsp:nvSpPr>
        <dsp:cNvPr id="0" name=""/>
        <dsp:cNvSpPr/>
      </dsp:nvSpPr>
      <dsp:spPr>
        <a:xfrm>
          <a:off x="707868" y="425307"/>
          <a:ext cx="3394388" cy="3394388"/>
        </a:xfrm>
        <a:custGeom>
          <a:avLst/>
          <a:gdLst/>
          <a:ahLst/>
          <a:cxnLst/>
          <a:rect l="0" t="0" r="0" b="0"/>
          <a:pathLst>
            <a:path>
              <a:moveTo>
                <a:pt x="1905868" y="3381511"/>
              </a:moveTo>
              <a:arcTo wR="1697194" hR="1697194" stAng="4976249" swAng="847502"/>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28F11E78-9936-4B56-88A8-C94E09A14F23}">
      <dsp:nvSpPr>
        <dsp:cNvPr id="0" name=""/>
        <dsp:cNvSpPr/>
      </dsp:nvSpPr>
      <dsp:spPr>
        <a:xfrm>
          <a:off x="754539" y="3071152"/>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Improve</a:t>
          </a:r>
          <a:endParaRPr lang="de-DE" sz="2100" kern="1200" dirty="0"/>
        </a:p>
      </dsp:txBody>
      <dsp:txXfrm>
        <a:off x="795975" y="3112588"/>
        <a:ext cx="1223001" cy="765945"/>
      </dsp:txXfrm>
    </dsp:sp>
    <dsp:sp modelId="{13E1BF5F-0A1A-48A0-9BE7-6FCA78C7F544}">
      <dsp:nvSpPr>
        <dsp:cNvPr id="0" name=""/>
        <dsp:cNvSpPr/>
      </dsp:nvSpPr>
      <dsp:spPr>
        <a:xfrm>
          <a:off x="707868" y="425307"/>
          <a:ext cx="3394388" cy="3394388"/>
        </a:xfrm>
        <a:custGeom>
          <a:avLst/>
          <a:gdLst/>
          <a:ahLst/>
          <a:cxnLst/>
          <a:rect l="0" t="0" r="0" b="0"/>
          <a:pathLst>
            <a:path>
              <a:moveTo>
                <a:pt x="180204" y="2458252"/>
              </a:moveTo>
              <a:arcTo wR="1697194" hR="1697194" stAng="9201453" swAng="1360872"/>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0CAF714F-7B5C-4C1D-9C65-6666B12853D5}">
      <dsp:nvSpPr>
        <dsp:cNvPr id="0" name=""/>
        <dsp:cNvSpPr/>
      </dsp:nvSpPr>
      <dsp:spPr>
        <a:xfrm>
          <a:off x="137997" y="1173631"/>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Control</a:t>
          </a:r>
          <a:endParaRPr lang="de-DE" sz="2100" kern="1200" dirty="0"/>
        </a:p>
      </dsp:txBody>
      <dsp:txXfrm>
        <a:off x="179433" y="1215067"/>
        <a:ext cx="1223001" cy="765945"/>
      </dsp:txXfrm>
    </dsp:sp>
    <dsp:sp modelId="{D592EF9E-0133-4239-9EB7-7BE1C0BBA336}">
      <dsp:nvSpPr>
        <dsp:cNvPr id="0" name=""/>
        <dsp:cNvSpPr/>
      </dsp:nvSpPr>
      <dsp:spPr>
        <a:xfrm>
          <a:off x="707868" y="425307"/>
          <a:ext cx="3394388" cy="3394388"/>
        </a:xfrm>
        <a:custGeom>
          <a:avLst/>
          <a:gdLst/>
          <a:ahLst/>
          <a:cxnLst/>
          <a:rect l="0" t="0" r="0" b="0"/>
          <a:pathLst>
            <a:path>
              <a:moveTo>
                <a:pt x="408074" y="593274"/>
              </a:moveTo>
              <a:arcTo wR="1697194" hR="1697194" stAng="13234478" swAng="1213020"/>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3152C-FE50-49B5-ACAE-46EE13B1742E}">
      <dsp:nvSpPr>
        <dsp:cNvPr id="0" name=""/>
        <dsp:cNvSpPr/>
      </dsp:nvSpPr>
      <dsp:spPr>
        <a:xfrm>
          <a:off x="1752125" y="898"/>
          <a:ext cx="1305873" cy="848817"/>
        </a:xfrm>
        <a:prstGeom prst="roundRect">
          <a:avLst/>
        </a:prstGeom>
        <a:solidFill>
          <a:srgbClr val="EF7C00"/>
        </a:solidFill>
        <a:ln w="38100" cap="flat" cmpd="sng" algn="ctr">
          <a:solidFill>
            <a:srgbClr val="29485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Define</a:t>
          </a:r>
          <a:endParaRPr lang="de-DE" sz="2100" kern="1200" dirty="0"/>
        </a:p>
      </dsp:txBody>
      <dsp:txXfrm>
        <a:off x="1793561" y="42334"/>
        <a:ext cx="1223001" cy="765945"/>
      </dsp:txXfrm>
    </dsp:sp>
    <dsp:sp modelId="{83819104-AC15-479C-BB4F-9E8A13F316D8}">
      <dsp:nvSpPr>
        <dsp:cNvPr id="0" name=""/>
        <dsp:cNvSpPr/>
      </dsp:nvSpPr>
      <dsp:spPr>
        <a:xfrm>
          <a:off x="707868" y="425307"/>
          <a:ext cx="3394388" cy="3394388"/>
        </a:xfrm>
        <a:custGeom>
          <a:avLst/>
          <a:gdLst/>
          <a:ahLst/>
          <a:cxnLst/>
          <a:rect l="0" t="0" r="0" b="0"/>
          <a:pathLst>
            <a:path>
              <a:moveTo>
                <a:pt x="2525403" y="215796"/>
              </a:moveTo>
              <a:arcTo wR="1697194" hR="1697194" stAng="17952502" swAng="1213020"/>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CF0F417B-FDA8-4A95-8AF0-277A692F8B00}">
      <dsp:nvSpPr>
        <dsp:cNvPr id="0" name=""/>
        <dsp:cNvSpPr/>
      </dsp:nvSpPr>
      <dsp:spPr>
        <a:xfrm>
          <a:off x="3366253" y="1173631"/>
          <a:ext cx="1305873" cy="848817"/>
        </a:xfrm>
        <a:prstGeom prst="roundRect">
          <a:avLst/>
        </a:prstGeom>
        <a:solidFill>
          <a:srgbClr val="00B1EA"/>
        </a:solidFill>
        <a:ln w="38100" cap="flat" cmpd="sng" algn="ctr">
          <a:solidFill>
            <a:srgbClr val="29485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Measure</a:t>
          </a:r>
          <a:endParaRPr lang="de-DE" sz="2100" kern="1200" dirty="0"/>
        </a:p>
      </dsp:txBody>
      <dsp:txXfrm>
        <a:off x="3407689" y="1215067"/>
        <a:ext cx="1223001" cy="765945"/>
      </dsp:txXfrm>
    </dsp:sp>
    <dsp:sp modelId="{39B34954-A1E9-473A-A75F-C6B101DF552F}">
      <dsp:nvSpPr>
        <dsp:cNvPr id="0" name=""/>
        <dsp:cNvSpPr/>
      </dsp:nvSpPr>
      <dsp:spPr>
        <a:xfrm>
          <a:off x="707868" y="425307"/>
          <a:ext cx="3394388" cy="3394388"/>
        </a:xfrm>
        <a:custGeom>
          <a:avLst/>
          <a:gdLst/>
          <a:ahLst/>
          <a:cxnLst/>
          <a:rect l="0" t="0" r="0" b="0"/>
          <a:pathLst>
            <a:path>
              <a:moveTo>
                <a:pt x="3390334" y="1814439"/>
              </a:moveTo>
              <a:arcTo wR="1697194" hR="1697194" stAng="21837675" swAng="1360872"/>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D065894A-E934-43D6-AB05-348460C0A12E}">
      <dsp:nvSpPr>
        <dsp:cNvPr id="0" name=""/>
        <dsp:cNvSpPr/>
      </dsp:nvSpPr>
      <dsp:spPr>
        <a:xfrm>
          <a:off x="2749711" y="3071152"/>
          <a:ext cx="1305873" cy="848817"/>
        </a:xfrm>
        <a:prstGeom prst="roundRect">
          <a:avLst/>
        </a:prstGeom>
        <a:solidFill>
          <a:srgbClr val="00B1EA"/>
        </a:solidFill>
        <a:ln w="38100" cap="flat" cmpd="sng" algn="ctr">
          <a:solidFill>
            <a:srgbClr val="29485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Analyze</a:t>
          </a:r>
          <a:endParaRPr lang="de-DE" sz="2100" kern="1200" dirty="0"/>
        </a:p>
      </dsp:txBody>
      <dsp:txXfrm>
        <a:off x="2791147" y="3112588"/>
        <a:ext cx="1223001" cy="765945"/>
      </dsp:txXfrm>
    </dsp:sp>
    <dsp:sp modelId="{DED32AB3-A413-46E4-9F36-C64744FD932D}">
      <dsp:nvSpPr>
        <dsp:cNvPr id="0" name=""/>
        <dsp:cNvSpPr/>
      </dsp:nvSpPr>
      <dsp:spPr>
        <a:xfrm>
          <a:off x="707868" y="425307"/>
          <a:ext cx="3394388" cy="3394388"/>
        </a:xfrm>
        <a:custGeom>
          <a:avLst/>
          <a:gdLst/>
          <a:ahLst/>
          <a:cxnLst/>
          <a:rect l="0" t="0" r="0" b="0"/>
          <a:pathLst>
            <a:path>
              <a:moveTo>
                <a:pt x="1905868" y="3381511"/>
              </a:moveTo>
              <a:arcTo wR="1697194" hR="1697194" stAng="4976249" swAng="847502"/>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28F11E78-9936-4B56-88A8-C94E09A14F23}">
      <dsp:nvSpPr>
        <dsp:cNvPr id="0" name=""/>
        <dsp:cNvSpPr/>
      </dsp:nvSpPr>
      <dsp:spPr>
        <a:xfrm>
          <a:off x="754539" y="3071152"/>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err="1" smtClean="0"/>
            <a:t>Improve</a:t>
          </a:r>
          <a:endParaRPr lang="de-DE" sz="2100" kern="1200" dirty="0"/>
        </a:p>
      </dsp:txBody>
      <dsp:txXfrm>
        <a:off x="795975" y="3112588"/>
        <a:ext cx="1223001" cy="765945"/>
      </dsp:txXfrm>
    </dsp:sp>
    <dsp:sp modelId="{13E1BF5F-0A1A-48A0-9BE7-6FCA78C7F544}">
      <dsp:nvSpPr>
        <dsp:cNvPr id="0" name=""/>
        <dsp:cNvSpPr/>
      </dsp:nvSpPr>
      <dsp:spPr>
        <a:xfrm>
          <a:off x="707868" y="425307"/>
          <a:ext cx="3394388" cy="3394388"/>
        </a:xfrm>
        <a:custGeom>
          <a:avLst/>
          <a:gdLst/>
          <a:ahLst/>
          <a:cxnLst/>
          <a:rect l="0" t="0" r="0" b="0"/>
          <a:pathLst>
            <a:path>
              <a:moveTo>
                <a:pt x="180204" y="2458252"/>
              </a:moveTo>
              <a:arcTo wR="1697194" hR="1697194" stAng="9201453" swAng="1360872"/>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 modelId="{0CAF714F-7B5C-4C1D-9C65-6666B12853D5}">
      <dsp:nvSpPr>
        <dsp:cNvPr id="0" name=""/>
        <dsp:cNvSpPr/>
      </dsp:nvSpPr>
      <dsp:spPr>
        <a:xfrm>
          <a:off x="137997" y="1173631"/>
          <a:ext cx="1305873" cy="8488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Control</a:t>
          </a:r>
          <a:endParaRPr lang="de-DE" sz="2100" kern="1200" dirty="0"/>
        </a:p>
      </dsp:txBody>
      <dsp:txXfrm>
        <a:off x="179433" y="1215067"/>
        <a:ext cx="1223001" cy="765945"/>
      </dsp:txXfrm>
    </dsp:sp>
    <dsp:sp modelId="{D592EF9E-0133-4239-9EB7-7BE1C0BBA336}">
      <dsp:nvSpPr>
        <dsp:cNvPr id="0" name=""/>
        <dsp:cNvSpPr/>
      </dsp:nvSpPr>
      <dsp:spPr>
        <a:xfrm>
          <a:off x="707868" y="425307"/>
          <a:ext cx="3394388" cy="3394388"/>
        </a:xfrm>
        <a:custGeom>
          <a:avLst/>
          <a:gdLst/>
          <a:ahLst/>
          <a:cxnLst/>
          <a:rect l="0" t="0" r="0" b="0"/>
          <a:pathLst>
            <a:path>
              <a:moveTo>
                <a:pt x="408074" y="593274"/>
              </a:moveTo>
              <a:arcTo wR="1697194" hR="1697194" stAng="13234478" swAng="1213020"/>
            </a:path>
          </a:pathLst>
        </a:custGeom>
        <a:noFill/>
        <a:ln w="38100" cap="flat" cmpd="sng" algn="ctr">
          <a:solidFill>
            <a:srgbClr val="005555"/>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492A0-27DC-4775-99F2-15E32B8A49CC}">
      <dsp:nvSpPr>
        <dsp:cNvPr id="0" name=""/>
        <dsp:cNvSpPr/>
      </dsp:nvSpPr>
      <dsp:spPr>
        <a:xfrm>
          <a:off x="3070997" y="270469"/>
          <a:ext cx="1381743" cy="1381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l-GR" sz="4800" kern="1200" dirty="0" smtClean="0">
              <a:solidFill>
                <a:srgbClr val="EF7C00"/>
              </a:solidFill>
            </a:rPr>
            <a:t>Γ</a:t>
          </a:r>
          <a:r>
            <a:rPr lang="de-DE" sz="4800" kern="1200" baseline="-25000" dirty="0" err="1" smtClean="0">
              <a:solidFill>
                <a:srgbClr val="EF7C00"/>
              </a:solidFill>
            </a:rPr>
            <a:t>div,in</a:t>
          </a:r>
          <a:r>
            <a:rPr lang="de-DE" sz="4800" kern="1200" baseline="-25000" dirty="0" smtClean="0">
              <a:solidFill>
                <a:srgbClr val="EF7C00"/>
              </a:solidFill>
            </a:rPr>
            <a:t> </a:t>
          </a:r>
          <a:endParaRPr lang="de-DE" sz="4800" kern="1200" dirty="0"/>
        </a:p>
      </dsp:txBody>
      <dsp:txXfrm>
        <a:off x="3070997" y="270469"/>
        <a:ext cx="1381743" cy="1381743"/>
      </dsp:txXfrm>
    </dsp:sp>
    <dsp:sp modelId="{CF330B5D-B676-48F4-B1C8-9A33DBF0843D}">
      <dsp:nvSpPr>
        <dsp:cNvPr id="0" name=""/>
        <dsp:cNvSpPr/>
      </dsp:nvSpPr>
      <dsp:spPr>
        <a:xfrm>
          <a:off x="968496" y="-19038"/>
          <a:ext cx="3264863" cy="3264863"/>
        </a:xfrm>
        <a:prstGeom prst="circularArrow">
          <a:avLst>
            <a:gd name="adj1" fmla="val 8253"/>
            <a:gd name="adj2" fmla="val 576480"/>
            <a:gd name="adj3" fmla="val 2962194"/>
            <a:gd name="adj4" fmla="val 52836"/>
            <a:gd name="adj5" fmla="val 96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180B1-8487-4582-B11E-F861F4F05B26}">
      <dsp:nvSpPr>
        <dsp:cNvPr id="0" name=""/>
        <dsp:cNvSpPr/>
      </dsp:nvSpPr>
      <dsp:spPr>
        <a:xfrm>
          <a:off x="1910056" y="2281277"/>
          <a:ext cx="1381743" cy="1381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l-GR" sz="4800" kern="1200" dirty="0" smtClean="0">
              <a:solidFill>
                <a:srgbClr val="EF7C00"/>
              </a:solidFill>
            </a:rPr>
            <a:t>Γ</a:t>
          </a:r>
          <a:r>
            <a:rPr lang="de-DE" sz="4800" kern="1200" baseline="-25000" dirty="0" smtClean="0">
              <a:solidFill>
                <a:srgbClr val="EF7C00"/>
              </a:solidFill>
            </a:rPr>
            <a:t>0</a:t>
          </a:r>
          <a:endParaRPr lang="de-DE" sz="4800" kern="1200" dirty="0"/>
        </a:p>
      </dsp:txBody>
      <dsp:txXfrm>
        <a:off x="1910056" y="2281277"/>
        <a:ext cx="1381743" cy="1381743"/>
      </dsp:txXfrm>
    </dsp:sp>
    <dsp:sp modelId="{0600AB22-C8CD-4DC5-809D-295C2192292A}">
      <dsp:nvSpPr>
        <dsp:cNvPr id="0" name=""/>
        <dsp:cNvSpPr/>
      </dsp:nvSpPr>
      <dsp:spPr>
        <a:xfrm>
          <a:off x="968496" y="-820"/>
          <a:ext cx="3264863" cy="3264863"/>
        </a:xfrm>
        <a:prstGeom prst="circularArrow">
          <a:avLst>
            <a:gd name="adj1" fmla="val 8253"/>
            <a:gd name="adj2" fmla="val 576480"/>
            <a:gd name="adj3" fmla="val 10170684"/>
            <a:gd name="adj4" fmla="val 7261326"/>
            <a:gd name="adj5" fmla="val 96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33DD4-D640-46F9-B284-BCFF7DB8CA83}">
      <dsp:nvSpPr>
        <dsp:cNvPr id="0" name=""/>
        <dsp:cNvSpPr/>
      </dsp:nvSpPr>
      <dsp:spPr>
        <a:xfrm>
          <a:off x="749116" y="270469"/>
          <a:ext cx="1381743" cy="1381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l-GR" sz="4800" kern="1200" dirty="0" smtClean="0">
              <a:solidFill>
                <a:srgbClr val="EF7C00"/>
              </a:solidFill>
            </a:rPr>
            <a:t>Γ</a:t>
          </a:r>
          <a:r>
            <a:rPr lang="de-DE" sz="4800" kern="1200" baseline="-25000" dirty="0" smtClean="0">
              <a:solidFill>
                <a:srgbClr val="EF7C00"/>
              </a:solidFill>
            </a:rPr>
            <a:t> </a:t>
          </a:r>
          <a:r>
            <a:rPr lang="de-DE" sz="4800" kern="1200" baseline="-25000" dirty="0" err="1" smtClean="0">
              <a:solidFill>
                <a:srgbClr val="EF7C00"/>
              </a:solidFill>
            </a:rPr>
            <a:t>recy</a:t>
          </a:r>
          <a:r>
            <a:rPr lang="de-DE" sz="4800" kern="1200" dirty="0" smtClean="0">
              <a:solidFill>
                <a:srgbClr val="EF7C00"/>
              </a:solidFill>
            </a:rPr>
            <a:t> </a:t>
          </a:r>
          <a:endParaRPr lang="de-DE" sz="4800" kern="1200" dirty="0"/>
        </a:p>
      </dsp:txBody>
      <dsp:txXfrm>
        <a:off x="749116" y="270469"/>
        <a:ext cx="1381743" cy="1381743"/>
      </dsp:txXfrm>
    </dsp:sp>
    <dsp:sp modelId="{AB266880-573A-43B8-81F4-0855C20DF952}">
      <dsp:nvSpPr>
        <dsp:cNvPr id="0" name=""/>
        <dsp:cNvSpPr/>
      </dsp:nvSpPr>
      <dsp:spPr>
        <a:xfrm>
          <a:off x="968496" y="-820"/>
          <a:ext cx="3264863" cy="3264863"/>
        </a:xfrm>
        <a:prstGeom prst="circularArrow">
          <a:avLst>
            <a:gd name="adj1" fmla="val 8253"/>
            <a:gd name="adj2" fmla="val 576480"/>
            <a:gd name="adj3" fmla="val 16855169"/>
            <a:gd name="adj4" fmla="val 14968351"/>
            <a:gd name="adj5" fmla="val 96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43E7EAE9-CD22-4919-B9F6-1A82D6CE1B33}" type="datetimeFigureOut">
              <a:rPr lang="de-DE" smtClean="0"/>
              <a:t>27.10.2025</a:t>
            </a:fld>
            <a:endParaRPr lang="de-DE"/>
          </a:p>
        </p:txBody>
      </p:sp>
      <p:sp>
        <p:nvSpPr>
          <p:cNvPr id="4" name="Folienbildplatzhalt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2438" y="1241425"/>
            <a:ext cx="5953125" cy="33496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47331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17</a:t>
            </a:fld>
            <a:endParaRPr lang="de-DE"/>
          </a:p>
        </p:txBody>
      </p:sp>
    </p:spTree>
    <p:extLst>
      <p:ext uri="{BB962C8B-B14F-4D97-AF65-F5344CB8AC3E}">
        <p14:creationId xmlns:p14="http://schemas.microsoft.com/office/powerpoint/2010/main" val="98738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18</a:t>
            </a:fld>
            <a:endParaRPr lang="de-DE"/>
          </a:p>
        </p:txBody>
      </p:sp>
    </p:spTree>
    <p:extLst>
      <p:ext uri="{BB962C8B-B14F-4D97-AF65-F5344CB8AC3E}">
        <p14:creationId xmlns:p14="http://schemas.microsoft.com/office/powerpoint/2010/main" val="4171325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19</a:t>
            </a:fld>
            <a:endParaRPr lang="de-DE"/>
          </a:p>
        </p:txBody>
      </p:sp>
    </p:spTree>
    <p:extLst>
      <p:ext uri="{BB962C8B-B14F-4D97-AF65-F5344CB8AC3E}">
        <p14:creationId xmlns:p14="http://schemas.microsoft.com/office/powerpoint/2010/main" val="3512498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20</a:t>
            </a:fld>
            <a:endParaRPr lang="de-DE"/>
          </a:p>
        </p:txBody>
      </p:sp>
    </p:spTree>
    <p:extLst>
      <p:ext uri="{BB962C8B-B14F-4D97-AF65-F5344CB8AC3E}">
        <p14:creationId xmlns:p14="http://schemas.microsoft.com/office/powerpoint/2010/main" val="398222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21</a:t>
            </a:fld>
            <a:endParaRPr lang="de-DE"/>
          </a:p>
        </p:txBody>
      </p:sp>
    </p:spTree>
    <p:extLst>
      <p:ext uri="{BB962C8B-B14F-4D97-AF65-F5344CB8AC3E}">
        <p14:creationId xmlns:p14="http://schemas.microsoft.com/office/powerpoint/2010/main" val="1351634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22</a:t>
            </a:fld>
            <a:endParaRPr lang="de-DE"/>
          </a:p>
        </p:txBody>
      </p:sp>
    </p:spTree>
    <p:extLst>
      <p:ext uri="{BB962C8B-B14F-4D97-AF65-F5344CB8AC3E}">
        <p14:creationId xmlns:p14="http://schemas.microsoft.com/office/powerpoint/2010/main" val="829734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23</a:t>
            </a:fld>
            <a:endParaRPr lang="de-DE"/>
          </a:p>
        </p:txBody>
      </p:sp>
    </p:spTree>
    <p:extLst>
      <p:ext uri="{BB962C8B-B14F-4D97-AF65-F5344CB8AC3E}">
        <p14:creationId xmlns:p14="http://schemas.microsoft.com/office/powerpoint/2010/main" val="377233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24</a:t>
            </a:fld>
            <a:endParaRPr lang="de-DE"/>
          </a:p>
        </p:txBody>
      </p:sp>
    </p:spTree>
    <p:extLst>
      <p:ext uri="{BB962C8B-B14F-4D97-AF65-F5344CB8AC3E}">
        <p14:creationId xmlns:p14="http://schemas.microsoft.com/office/powerpoint/2010/main" val="305228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25</a:t>
            </a:fld>
            <a:endParaRPr lang="de-DE"/>
          </a:p>
        </p:txBody>
      </p:sp>
    </p:spTree>
    <p:extLst>
      <p:ext uri="{BB962C8B-B14F-4D97-AF65-F5344CB8AC3E}">
        <p14:creationId xmlns:p14="http://schemas.microsoft.com/office/powerpoint/2010/main" val="390604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26</a:t>
            </a:fld>
            <a:endParaRPr lang="de-DE"/>
          </a:p>
        </p:txBody>
      </p:sp>
    </p:spTree>
    <p:extLst>
      <p:ext uri="{BB962C8B-B14F-4D97-AF65-F5344CB8AC3E}">
        <p14:creationId xmlns:p14="http://schemas.microsoft.com/office/powerpoint/2010/main" val="1472806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Boil</a:t>
            </a:r>
            <a:r>
              <a:rPr lang="de-DE" dirty="0" smtClean="0"/>
              <a:t> </a:t>
            </a:r>
            <a:r>
              <a:rPr lang="de-DE" dirty="0" err="1" smtClean="0"/>
              <a:t>water</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a:t>
            </a:fld>
            <a:endParaRPr lang="de-DE"/>
          </a:p>
        </p:txBody>
      </p:sp>
    </p:spTree>
    <p:extLst>
      <p:ext uri="{BB962C8B-B14F-4D97-AF65-F5344CB8AC3E}">
        <p14:creationId xmlns:p14="http://schemas.microsoft.com/office/powerpoint/2010/main" val="193854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27</a:t>
            </a:fld>
            <a:endParaRPr lang="de-DE"/>
          </a:p>
        </p:txBody>
      </p:sp>
    </p:spTree>
    <p:extLst>
      <p:ext uri="{BB962C8B-B14F-4D97-AF65-F5344CB8AC3E}">
        <p14:creationId xmlns:p14="http://schemas.microsoft.com/office/powerpoint/2010/main" val="618504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28</a:t>
            </a:fld>
            <a:endParaRPr lang="de-DE"/>
          </a:p>
        </p:txBody>
      </p:sp>
    </p:spTree>
    <p:extLst>
      <p:ext uri="{BB962C8B-B14F-4D97-AF65-F5344CB8AC3E}">
        <p14:creationId xmlns:p14="http://schemas.microsoft.com/office/powerpoint/2010/main" val="3948570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ACTION: </a:t>
            </a:r>
            <a:r>
              <a:rPr lang="de-DE" dirty="0" err="1" smtClean="0"/>
              <a:t>Define</a:t>
            </a:r>
            <a:r>
              <a:rPr lang="de-DE" dirty="0" smtClean="0"/>
              <a:t> </a:t>
            </a:r>
            <a:r>
              <a:rPr lang="de-DE" dirty="0" err="1" smtClean="0"/>
              <a:t>one</a:t>
            </a:r>
            <a:r>
              <a:rPr lang="de-DE" dirty="0" smtClean="0"/>
              <a:t> </a:t>
            </a:r>
            <a:r>
              <a:rPr lang="de-DE" dirty="0" err="1" smtClean="0"/>
              <a:t>statistical</a:t>
            </a:r>
            <a:r>
              <a:rPr lang="de-DE" dirty="0" smtClean="0"/>
              <a:t> </a:t>
            </a:r>
            <a:r>
              <a:rPr lang="de-DE" dirty="0" err="1" smtClean="0"/>
              <a:t>metric</a:t>
            </a:r>
            <a:r>
              <a:rPr lang="de-DE" dirty="0" smtClean="0"/>
              <a:t> </a:t>
            </a:r>
            <a:r>
              <a:rPr lang="de-DE" dirty="0" err="1" smtClean="0"/>
              <a:t>for</a:t>
            </a:r>
            <a:r>
              <a:rPr lang="de-DE" dirty="0" smtClean="0"/>
              <a:t> </a:t>
            </a:r>
            <a:r>
              <a:rPr lang="de-DE" dirty="0" err="1" smtClean="0"/>
              <a:t>each</a:t>
            </a:r>
            <a:r>
              <a:rPr lang="de-DE" dirty="0" smtClean="0"/>
              <a:t> a-priori </a:t>
            </a:r>
            <a:r>
              <a:rPr lang="de-DE" dirty="0" err="1" smtClean="0"/>
              <a:t>function</a:t>
            </a:r>
            <a:r>
              <a:rPr lang="de-DE" dirty="0" smtClean="0"/>
              <a:t>.</a:t>
            </a:r>
          </a:p>
          <a:p>
            <a:r>
              <a:rPr lang="de-DE" dirty="0" err="1" smtClean="0"/>
              <a:t>Quantify</a:t>
            </a:r>
            <a:r>
              <a:rPr lang="de-DE" baseline="0" dirty="0" smtClean="0"/>
              <a:t> </a:t>
            </a:r>
            <a:r>
              <a:rPr lang="de-DE" baseline="0" dirty="0" err="1" smtClean="0"/>
              <a:t>entire</a:t>
            </a:r>
            <a:r>
              <a:rPr lang="de-DE" baseline="0" dirty="0" smtClean="0"/>
              <a:t> divertor </a:t>
            </a:r>
            <a:r>
              <a:rPr lang="de-DE" baseline="0" dirty="0" err="1" smtClean="0"/>
              <a:t>function</a:t>
            </a:r>
            <a:r>
              <a:rPr lang="de-DE" baseline="0" dirty="0" smtClean="0"/>
              <a:t> on </a:t>
            </a:r>
            <a:r>
              <a:rPr lang="de-DE" baseline="0" dirty="0" err="1" smtClean="0"/>
              <a:t>one</a:t>
            </a:r>
            <a:r>
              <a:rPr lang="de-DE" baseline="0" dirty="0" smtClean="0"/>
              <a:t> </a:t>
            </a:r>
            <a:r>
              <a:rPr lang="de-DE" baseline="0" dirty="0" err="1" smtClean="0"/>
              <a:t>slide</a:t>
            </a:r>
            <a:endParaRPr lang="de-DE" dirty="0" smtClean="0"/>
          </a:p>
          <a:p>
            <a:r>
              <a:rPr lang="de-DE" dirty="0" smtClean="0"/>
              <a:t>As </a:t>
            </a:r>
            <a:r>
              <a:rPr lang="de-DE" dirty="0" err="1" smtClean="0"/>
              <a:t>precicse</a:t>
            </a:r>
            <a:r>
              <a:rPr lang="de-DE" dirty="0" smtClean="0"/>
              <a:t> </a:t>
            </a:r>
            <a:r>
              <a:rPr lang="de-DE" dirty="0" err="1" smtClean="0"/>
              <a:t>as</a:t>
            </a:r>
            <a:r>
              <a:rPr lang="de-DE" dirty="0" smtClean="0"/>
              <a:t> </a:t>
            </a:r>
            <a:r>
              <a:rPr lang="de-DE" dirty="0" err="1" smtClean="0"/>
              <a:t>necessary</a:t>
            </a:r>
            <a:r>
              <a:rPr lang="de-DE" dirty="0" smtClean="0"/>
              <a:t>, </a:t>
            </a:r>
            <a:r>
              <a:rPr lang="de-DE" dirty="0" err="1" smtClean="0"/>
              <a:t>as</a:t>
            </a:r>
            <a:r>
              <a:rPr lang="de-DE" dirty="0" smtClean="0"/>
              <a:t> </a:t>
            </a:r>
            <a:r>
              <a:rPr lang="de-DE" dirty="0" err="1" smtClean="0"/>
              <a:t>imprecise</a:t>
            </a:r>
            <a:r>
              <a:rPr lang="de-DE" dirty="0" smtClean="0"/>
              <a:t> </a:t>
            </a:r>
            <a:r>
              <a:rPr lang="de-DE" dirty="0" err="1" smtClean="0"/>
              <a:t>as</a:t>
            </a:r>
            <a:r>
              <a:rPr lang="de-DE" dirty="0" smtClean="0"/>
              <a:t> </a:t>
            </a:r>
            <a:r>
              <a:rPr lang="de-DE" dirty="0" err="1" smtClean="0"/>
              <a:t>possible</a:t>
            </a:r>
            <a:r>
              <a:rPr lang="de-DE" dirty="0" smtClean="0"/>
              <a:t>!</a:t>
            </a:r>
          </a:p>
          <a:p>
            <a:r>
              <a:rPr lang="de-DE" dirty="0" err="1" smtClean="0"/>
              <a:t>Product</a:t>
            </a:r>
            <a:r>
              <a:rPr lang="de-DE" dirty="0" smtClean="0"/>
              <a:t>:</a:t>
            </a:r>
            <a:r>
              <a:rPr lang="de-DE" baseline="0" dirty="0" smtClean="0"/>
              <a:t> </a:t>
            </a:r>
            <a:r>
              <a:rPr lang="de-DE" baseline="0" dirty="0" err="1" smtClean="0"/>
              <a:t>Don‘t</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optimize</a:t>
            </a:r>
            <a:r>
              <a:rPr lang="de-DE" baseline="0" dirty="0" smtClean="0"/>
              <a:t> </a:t>
            </a:r>
            <a:r>
              <a:rPr lang="de-DE" baseline="0" dirty="0" err="1" smtClean="0"/>
              <a:t>one</a:t>
            </a:r>
            <a:r>
              <a:rPr lang="de-DE" baseline="0" dirty="0" smtClean="0"/>
              <a:t> </a:t>
            </a:r>
            <a:r>
              <a:rPr lang="de-DE" baseline="0" dirty="0" err="1" smtClean="0"/>
              <a:t>function</a:t>
            </a:r>
            <a:r>
              <a:rPr lang="de-DE" baseline="0" dirty="0" smtClean="0"/>
              <a:t> </a:t>
            </a:r>
            <a:r>
              <a:rPr lang="de-DE" baseline="0" dirty="0" err="1" smtClean="0"/>
              <a:t>from</a:t>
            </a:r>
            <a:r>
              <a:rPr lang="de-DE" baseline="0" dirty="0" smtClean="0"/>
              <a:t> 4 </a:t>
            </a:r>
            <a:r>
              <a:rPr lang="de-DE" baseline="0" dirty="0" err="1" smtClean="0"/>
              <a:t>to</a:t>
            </a:r>
            <a:r>
              <a:rPr lang="de-DE" baseline="0" dirty="0" smtClean="0"/>
              <a:t> 5 </a:t>
            </a:r>
            <a:r>
              <a:rPr lang="de-DE" baseline="0" dirty="0" err="1" smtClean="0"/>
              <a:t>sigma</a:t>
            </a:r>
            <a:r>
              <a:rPr lang="de-DE" baseline="0" dirty="0" smtClean="0"/>
              <a:t>, </a:t>
            </a:r>
            <a:r>
              <a:rPr lang="de-DE" baseline="0" dirty="0" err="1" smtClean="0"/>
              <a:t>if</a:t>
            </a:r>
            <a:r>
              <a:rPr lang="de-DE" baseline="0" dirty="0" smtClean="0"/>
              <a:t> </a:t>
            </a:r>
            <a:r>
              <a:rPr lang="de-DE" baseline="0" dirty="0" err="1" smtClean="0"/>
              <a:t>other</a:t>
            </a:r>
            <a:r>
              <a:rPr lang="de-DE" baseline="0" dirty="0" smtClean="0"/>
              <a:t> </a:t>
            </a:r>
            <a:r>
              <a:rPr lang="de-DE" baseline="0" dirty="0" err="1" smtClean="0"/>
              <a:t>processes</a:t>
            </a:r>
            <a:r>
              <a:rPr lang="de-DE" baseline="0" dirty="0" smtClean="0"/>
              <a:t> </a:t>
            </a:r>
            <a:r>
              <a:rPr lang="de-DE" baseline="0" dirty="0" err="1" smtClean="0"/>
              <a:t>are</a:t>
            </a:r>
            <a:r>
              <a:rPr lang="de-DE" baseline="0" dirty="0" smtClean="0"/>
              <a:t> </a:t>
            </a:r>
            <a:r>
              <a:rPr lang="de-DE" baseline="0" dirty="0" err="1" smtClean="0"/>
              <a:t>below</a:t>
            </a:r>
            <a:r>
              <a:rPr lang="de-DE" baseline="0" dirty="0" smtClean="0"/>
              <a:t> 1</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smtClean="0"/>
              <a:t>Assume</a:t>
            </a:r>
            <a:r>
              <a:rPr lang="de-DE" sz="1200" dirty="0" smtClean="0"/>
              <a:t> </a:t>
            </a:r>
            <a:r>
              <a:rPr lang="de-DE" sz="1200" dirty="0" err="1" smtClean="0"/>
              <a:t>no</a:t>
            </a:r>
            <a:r>
              <a:rPr lang="de-DE" sz="1200" dirty="0" smtClean="0"/>
              <a:t> </a:t>
            </a:r>
            <a:r>
              <a:rPr lang="de-DE" sz="1200" dirty="0" err="1" smtClean="0"/>
              <a:t>f_rad</a:t>
            </a:r>
            <a:r>
              <a:rPr lang="de-DE" sz="1200" dirty="0" smtClean="0"/>
              <a:t>, </a:t>
            </a:r>
            <a:r>
              <a:rPr lang="de-DE" sz="1200" dirty="0" err="1" smtClean="0"/>
              <a:t>what</a:t>
            </a:r>
            <a:r>
              <a:rPr lang="de-DE" sz="1200" dirty="0" smtClean="0"/>
              <a:t> </a:t>
            </a:r>
            <a:r>
              <a:rPr lang="de-DE" sz="1200" dirty="0" err="1" smtClean="0"/>
              <a:t>is</a:t>
            </a:r>
            <a:r>
              <a:rPr lang="de-DE" sz="1200" dirty="0" smtClean="0"/>
              <a:t> </a:t>
            </a:r>
            <a:r>
              <a:rPr lang="de-DE" sz="1200" dirty="0" err="1" smtClean="0"/>
              <a:t>f_H_rad</a:t>
            </a:r>
            <a:r>
              <a:rPr lang="de-DE" sz="1200" dirty="0" smtClean="0"/>
              <a:t> </a:t>
            </a:r>
            <a:r>
              <a:rPr lang="de-DE" sz="1200" dirty="0" err="1" smtClean="0"/>
              <a:t>that</a:t>
            </a:r>
            <a:r>
              <a:rPr lang="de-DE" sz="1200" dirty="0" smtClean="0"/>
              <a:t> </a:t>
            </a:r>
            <a:r>
              <a:rPr lang="de-DE" sz="1200" dirty="0" err="1" smtClean="0"/>
              <a:t>can‘t</a:t>
            </a:r>
            <a:r>
              <a:rPr lang="de-DE" sz="1200" dirty="0" smtClean="0"/>
              <a:t> </a:t>
            </a:r>
            <a:r>
              <a:rPr lang="de-DE" sz="1200" dirty="0" err="1" smtClean="0"/>
              <a:t>be</a:t>
            </a:r>
            <a:r>
              <a:rPr lang="de-DE" sz="1200" dirty="0" smtClean="0"/>
              <a:t> </a:t>
            </a:r>
            <a:r>
              <a:rPr lang="de-DE" sz="1200" dirty="0" err="1" smtClean="0"/>
              <a:t>avoided</a:t>
            </a:r>
            <a:r>
              <a:rPr lang="de-DE" sz="1200" dirty="0" smtClean="0"/>
              <a:t>?</a:t>
            </a: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29</a:t>
            </a:fld>
            <a:endParaRPr lang="de-DE"/>
          </a:p>
        </p:txBody>
      </p:sp>
    </p:spTree>
    <p:extLst>
      <p:ext uri="{BB962C8B-B14F-4D97-AF65-F5344CB8AC3E}">
        <p14:creationId xmlns:p14="http://schemas.microsoft.com/office/powerpoint/2010/main" val="2936626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ACTION: </a:t>
            </a:r>
            <a:r>
              <a:rPr lang="de-DE" dirty="0" err="1" smtClean="0"/>
              <a:t>Define</a:t>
            </a:r>
            <a:r>
              <a:rPr lang="de-DE" dirty="0" smtClean="0"/>
              <a:t> </a:t>
            </a:r>
            <a:r>
              <a:rPr lang="de-DE" dirty="0" err="1" smtClean="0"/>
              <a:t>one</a:t>
            </a:r>
            <a:r>
              <a:rPr lang="de-DE" dirty="0" smtClean="0"/>
              <a:t> </a:t>
            </a:r>
            <a:r>
              <a:rPr lang="de-DE" dirty="0" err="1" smtClean="0"/>
              <a:t>statistical</a:t>
            </a:r>
            <a:r>
              <a:rPr lang="de-DE" dirty="0" smtClean="0"/>
              <a:t> </a:t>
            </a:r>
            <a:r>
              <a:rPr lang="de-DE" dirty="0" err="1" smtClean="0"/>
              <a:t>metric</a:t>
            </a:r>
            <a:r>
              <a:rPr lang="de-DE" dirty="0" smtClean="0"/>
              <a:t> </a:t>
            </a:r>
            <a:r>
              <a:rPr lang="de-DE" dirty="0" err="1" smtClean="0"/>
              <a:t>for</a:t>
            </a:r>
            <a:r>
              <a:rPr lang="de-DE" dirty="0" smtClean="0"/>
              <a:t> </a:t>
            </a:r>
            <a:r>
              <a:rPr lang="de-DE" dirty="0" err="1" smtClean="0"/>
              <a:t>each</a:t>
            </a:r>
            <a:r>
              <a:rPr lang="de-DE" dirty="0" smtClean="0"/>
              <a:t> a-priori </a:t>
            </a:r>
            <a:r>
              <a:rPr lang="de-DE" dirty="0" err="1" smtClean="0"/>
              <a:t>function</a:t>
            </a:r>
            <a:r>
              <a:rPr lang="de-DE" dirty="0" smtClean="0"/>
              <a:t>.</a:t>
            </a:r>
          </a:p>
          <a:p>
            <a:r>
              <a:rPr lang="de-DE" dirty="0" err="1" smtClean="0"/>
              <a:t>Quantify</a:t>
            </a:r>
            <a:r>
              <a:rPr lang="de-DE" baseline="0" dirty="0" smtClean="0"/>
              <a:t> </a:t>
            </a:r>
            <a:r>
              <a:rPr lang="de-DE" baseline="0" dirty="0" err="1" smtClean="0"/>
              <a:t>entire</a:t>
            </a:r>
            <a:r>
              <a:rPr lang="de-DE" baseline="0" dirty="0" smtClean="0"/>
              <a:t> divertor </a:t>
            </a:r>
            <a:r>
              <a:rPr lang="de-DE" baseline="0" dirty="0" err="1" smtClean="0"/>
              <a:t>function</a:t>
            </a:r>
            <a:r>
              <a:rPr lang="de-DE" baseline="0" dirty="0" smtClean="0"/>
              <a:t> on </a:t>
            </a:r>
            <a:r>
              <a:rPr lang="de-DE" baseline="0" dirty="0" err="1" smtClean="0"/>
              <a:t>one</a:t>
            </a:r>
            <a:r>
              <a:rPr lang="de-DE" baseline="0" dirty="0" smtClean="0"/>
              <a:t> </a:t>
            </a:r>
            <a:r>
              <a:rPr lang="de-DE" baseline="0" dirty="0" err="1" smtClean="0"/>
              <a:t>slide</a:t>
            </a:r>
            <a:endParaRPr lang="de-DE" dirty="0" smtClean="0"/>
          </a:p>
          <a:p>
            <a:r>
              <a:rPr lang="de-DE" dirty="0" smtClean="0"/>
              <a:t>As </a:t>
            </a:r>
            <a:r>
              <a:rPr lang="de-DE" dirty="0" err="1" smtClean="0"/>
              <a:t>precicse</a:t>
            </a:r>
            <a:r>
              <a:rPr lang="de-DE" dirty="0" smtClean="0"/>
              <a:t> </a:t>
            </a:r>
            <a:r>
              <a:rPr lang="de-DE" dirty="0" err="1" smtClean="0"/>
              <a:t>as</a:t>
            </a:r>
            <a:r>
              <a:rPr lang="de-DE" dirty="0" smtClean="0"/>
              <a:t> </a:t>
            </a:r>
            <a:r>
              <a:rPr lang="de-DE" dirty="0" err="1" smtClean="0"/>
              <a:t>necessary</a:t>
            </a:r>
            <a:r>
              <a:rPr lang="de-DE" dirty="0" smtClean="0"/>
              <a:t>, </a:t>
            </a:r>
            <a:r>
              <a:rPr lang="de-DE" dirty="0" err="1" smtClean="0"/>
              <a:t>as</a:t>
            </a:r>
            <a:r>
              <a:rPr lang="de-DE" dirty="0" smtClean="0"/>
              <a:t> </a:t>
            </a:r>
            <a:r>
              <a:rPr lang="de-DE" dirty="0" err="1" smtClean="0"/>
              <a:t>imprecise</a:t>
            </a:r>
            <a:r>
              <a:rPr lang="de-DE" dirty="0" smtClean="0"/>
              <a:t> </a:t>
            </a:r>
            <a:r>
              <a:rPr lang="de-DE" dirty="0" err="1" smtClean="0"/>
              <a:t>as</a:t>
            </a:r>
            <a:r>
              <a:rPr lang="de-DE" dirty="0" smtClean="0"/>
              <a:t> </a:t>
            </a:r>
            <a:r>
              <a:rPr lang="de-DE" dirty="0" err="1" smtClean="0"/>
              <a:t>possible</a:t>
            </a:r>
            <a:r>
              <a:rPr lang="de-DE" dirty="0" smtClean="0"/>
              <a:t>!</a:t>
            </a:r>
          </a:p>
          <a:p>
            <a:r>
              <a:rPr lang="de-DE" dirty="0" err="1" smtClean="0"/>
              <a:t>Product</a:t>
            </a:r>
            <a:r>
              <a:rPr lang="de-DE" dirty="0" smtClean="0"/>
              <a:t>:</a:t>
            </a:r>
            <a:r>
              <a:rPr lang="de-DE" baseline="0" dirty="0" smtClean="0"/>
              <a:t> </a:t>
            </a:r>
            <a:r>
              <a:rPr lang="de-DE" baseline="0" dirty="0" err="1" smtClean="0"/>
              <a:t>Don‘t</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optimize</a:t>
            </a:r>
            <a:r>
              <a:rPr lang="de-DE" baseline="0" dirty="0" smtClean="0"/>
              <a:t> </a:t>
            </a:r>
            <a:r>
              <a:rPr lang="de-DE" baseline="0" dirty="0" err="1" smtClean="0"/>
              <a:t>one</a:t>
            </a:r>
            <a:r>
              <a:rPr lang="de-DE" baseline="0" dirty="0" smtClean="0"/>
              <a:t> </a:t>
            </a:r>
            <a:r>
              <a:rPr lang="de-DE" baseline="0" dirty="0" err="1" smtClean="0"/>
              <a:t>function</a:t>
            </a:r>
            <a:r>
              <a:rPr lang="de-DE" baseline="0" dirty="0" smtClean="0"/>
              <a:t> </a:t>
            </a:r>
            <a:r>
              <a:rPr lang="de-DE" baseline="0" dirty="0" err="1" smtClean="0"/>
              <a:t>from</a:t>
            </a:r>
            <a:r>
              <a:rPr lang="de-DE" baseline="0" dirty="0" smtClean="0"/>
              <a:t> 4 </a:t>
            </a:r>
            <a:r>
              <a:rPr lang="de-DE" baseline="0" dirty="0" err="1" smtClean="0"/>
              <a:t>to</a:t>
            </a:r>
            <a:r>
              <a:rPr lang="de-DE" baseline="0" dirty="0" smtClean="0"/>
              <a:t> 5 </a:t>
            </a:r>
            <a:r>
              <a:rPr lang="de-DE" baseline="0" dirty="0" err="1" smtClean="0"/>
              <a:t>sigma</a:t>
            </a:r>
            <a:r>
              <a:rPr lang="de-DE" baseline="0" dirty="0" smtClean="0"/>
              <a:t>, </a:t>
            </a:r>
            <a:r>
              <a:rPr lang="de-DE" baseline="0" dirty="0" err="1" smtClean="0"/>
              <a:t>if</a:t>
            </a:r>
            <a:r>
              <a:rPr lang="de-DE" baseline="0" dirty="0" smtClean="0"/>
              <a:t> </a:t>
            </a:r>
            <a:r>
              <a:rPr lang="de-DE" baseline="0" dirty="0" err="1" smtClean="0"/>
              <a:t>other</a:t>
            </a:r>
            <a:r>
              <a:rPr lang="de-DE" baseline="0" dirty="0" smtClean="0"/>
              <a:t> </a:t>
            </a:r>
            <a:r>
              <a:rPr lang="de-DE" baseline="0" dirty="0" err="1" smtClean="0"/>
              <a:t>processes</a:t>
            </a:r>
            <a:r>
              <a:rPr lang="de-DE" baseline="0" dirty="0" smtClean="0"/>
              <a:t> </a:t>
            </a:r>
            <a:r>
              <a:rPr lang="de-DE" baseline="0" dirty="0" err="1" smtClean="0"/>
              <a:t>are</a:t>
            </a:r>
            <a:r>
              <a:rPr lang="de-DE" baseline="0" dirty="0" smtClean="0"/>
              <a:t> </a:t>
            </a:r>
            <a:r>
              <a:rPr lang="de-DE" baseline="0" dirty="0" err="1" smtClean="0"/>
              <a:t>below</a:t>
            </a:r>
            <a:r>
              <a:rPr lang="de-DE" baseline="0" dirty="0" smtClean="0"/>
              <a:t> 1</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smtClean="0"/>
              <a:t>Assume</a:t>
            </a:r>
            <a:r>
              <a:rPr lang="de-DE" sz="1200" dirty="0" smtClean="0"/>
              <a:t> </a:t>
            </a:r>
            <a:r>
              <a:rPr lang="de-DE" sz="1200" dirty="0" err="1" smtClean="0"/>
              <a:t>no</a:t>
            </a:r>
            <a:r>
              <a:rPr lang="de-DE" sz="1200" dirty="0" smtClean="0"/>
              <a:t> </a:t>
            </a:r>
            <a:r>
              <a:rPr lang="de-DE" sz="1200" dirty="0" err="1" smtClean="0"/>
              <a:t>f_rad</a:t>
            </a:r>
            <a:r>
              <a:rPr lang="de-DE" sz="1200" dirty="0" smtClean="0"/>
              <a:t>, </a:t>
            </a:r>
            <a:r>
              <a:rPr lang="de-DE" sz="1200" dirty="0" err="1" smtClean="0"/>
              <a:t>what</a:t>
            </a:r>
            <a:r>
              <a:rPr lang="de-DE" sz="1200" dirty="0" smtClean="0"/>
              <a:t> </a:t>
            </a:r>
            <a:r>
              <a:rPr lang="de-DE" sz="1200" dirty="0" err="1" smtClean="0"/>
              <a:t>is</a:t>
            </a:r>
            <a:r>
              <a:rPr lang="de-DE" sz="1200" dirty="0" smtClean="0"/>
              <a:t> </a:t>
            </a:r>
            <a:r>
              <a:rPr lang="de-DE" sz="1200" dirty="0" err="1" smtClean="0"/>
              <a:t>f_H_rad</a:t>
            </a:r>
            <a:r>
              <a:rPr lang="de-DE" sz="1200" dirty="0" smtClean="0"/>
              <a:t> </a:t>
            </a:r>
            <a:r>
              <a:rPr lang="de-DE" sz="1200" dirty="0" err="1" smtClean="0"/>
              <a:t>that</a:t>
            </a:r>
            <a:r>
              <a:rPr lang="de-DE" sz="1200" dirty="0" smtClean="0"/>
              <a:t> </a:t>
            </a:r>
            <a:r>
              <a:rPr lang="de-DE" sz="1200" dirty="0" err="1" smtClean="0"/>
              <a:t>can‘t</a:t>
            </a:r>
            <a:r>
              <a:rPr lang="de-DE" sz="1200" dirty="0" smtClean="0"/>
              <a:t> </a:t>
            </a:r>
            <a:r>
              <a:rPr lang="de-DE" sz="1200" dirty="0" err="1" smtClean="0"/>
              <a:t>be</a:t>
            </a:r>
            <a:r>
              <a:rPr lang="de-DE" sz="1200" dirty="0" smtClean="0"/>
              <a:t> </a:t>
            </a:r>
            <a:r>
              <a:rPr lang="de-DE" sz="1200" dirty="0" err="1" smtClean="0"/>
              <a:t>avoided</a:t>
            </a:r>
            <a:r>
              <a:rPr lang="de-DE" sz="1200" dirty="0" smtClean="0"/>
              <a:t>?</a:t>
            </a:r>
          </a:p>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30</a:t>
            </a:fld>
            <a:endParaRPr lang="de-DE"/>
          </a:p>
        </p:txBody>
      </p:sp>
    </p:spTree>
    <p:extLst>
      <p:ext uri="{BB962C8B-B14F-4D97-AF65-F5344CB8AC3E}">
        <p14:creationId xmlns:p14="http://schemas.microsoft.com/office/powerpoint/2010/main" val="211060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BMW (Kelly hat ihn für CTH genutzt)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32</a:t>
            </a:fld>
            <a:endParaRPr lang="de-DE"/>
          </a:p>
        </p:txBody>
      </p:sp>
    </p:spTree>
    <p:extLst>
      <p:ext uri="{BB962C8B-B14F-4D97-AF65-F5344CB8AC3E}">
        <p14:creationId xmlns:p14="http://schemas.microsoft.com/office/powerpoint/2010/main" val="3571133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33</a:t>
            </a:fld>
            <a:endParaRPr lang="de-DE"/>
          </a:p>
        </p:txBody>
      </p:sp>
    </p:spTree>
    <p:extLst>
      <p:ext uri="{BB962C8B-B14F-4D97-AF65-F5344CB8AC3E}">
        <p14:creationId xmlns:p14="http://schemas.microsoft.com/office/powerpoint/2010/main" val="3314353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34</a:t>
            </a:fld>
            <a:endParaRPr lang="de-DE"/>
          </a:p>
        </p:txBody>
      </p:sp>
    </p:spTree>
    <p:extLst>
      <p:ext uri="{BB962C8B-B14F-4D97-AF65-F5344CB8AC3E}">
        <p14:creationId xmlns:p14="http://schemas.microsoft.com/office/powerpoint/2010/main" val="2074611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Last TG </a:t>
            </a:r>
            <a:r>
              <a:rPr lang="de-DE" dirty="0" err="1" smtClean="0"/>
              <a:t>long</a:t>
            </a:r>
            <a:r>
              <a:rPr lang="de-DE" dirty="0" smtClean="0"/>
              <a:t> </a:t>
            </a:r>
            <a:r>
              <a:rPr lang="de-DE" dirty="0" err="1" smtClean="0"/>
              <a:t>discussion</a:t>
            </a:r>
            <a:r>
              <a:rPr lang="de-DE" dirty="0" smtClean="0"/>
              <a:t>, </a:t>
            </a:r>
            <a:r>
              <a:rPr lang="de-DE" dirty="0" err="1" smtClean="0"/>
              <a:t>I‘d</a:t>
            </a:r>
            <a:r>
              <a:rPr lang="de-DE" dirty="0" smtClean="0"/>
              <a:t> like </a:t>
            </a:r>
            <a:r>
              <a:rPr lang="de-DE" dirty="0" err="1" smtClean="0"/>
              <a:t>to</a:t>
            </a:r>
            <a:r>
              <a:rPr lang="de-DE" dirty="0" smtClean="0"/>
              <a:t> </a:t>
            </a:r>
            <a:r>
              <a:rPr lang="de-DE" dirty="0" err="1" smtClean="0"/>
              <a:t>use</a:t>
            </a:r>
            <a:r>
              <a:rPr lang="de-DE" dirty="0" smtClean="0"/>
              <a:t> </a:t>
            </a:r>
            <a:r>
              <a:rPr lang="de-DE" dirty="0" err="1" smtClean="0"/>
              <a:t>this</a:t>
            </a:r>
            <a:r>
              <a:rPr lang="de-DE" dirty="0" smtClean="0"/>
              <a:t> 2nd </a:t>
            </a:r>
            <a:r>
              <a:rPr lang="de-DE" dirty="0" err="1" smtClean="0"/>
              <a:t>chance</a:t>
            </a:r>
            <a:r>
              <a:rPr lang="de-DE" dirty="0" smtClean="0"/>
              <a:t> </a:t>
            </a:r>
            <a:r>
              <a:rPr lang="de-DE" dirty="0" err="1" smtClean="0"/>
              <a:t>with</a:t>
            </a:r>
            <a:r>
              <a:rPr lang="de-DE" dirty="0" smtClean="0"/>
              <a:t> a different </a:t>
            </a:r>
            <a:r>
              <a:rPr lang="de-DE" dirty="0" err="1" smtClean="0"/>
              <a:t>introduction</a:t>
            </a:r>
            <a:r>
              <a:rPr lang="de-DE" dirty="0" smtClean="0"/>
              <a:t> </a:t>
            </a:r>
            <a:r>
              <a:rPr lang="de-DE" dirty="0" err="1" smtClean="0"/>
              <a:t>to</a:t>
            </a:r>
            <a:r>
              <a:rPr lang="de-DE" dirty="0" smtClean="0"/>
              <a:t> </a:t>
            </a:r>
            <a:r>
              <a:rPr lang="de-DE" dirty="0" err="1" smtClean="0"/>
              <a:t>the</a:t>
            </a:r>
            <a:r>
              <a:rPr lang="de-DE" dirty="0" smtClean="0"/>
              <a:t> </a:t>
            </a:r>
            <a:r>
              <a:rPr lang="de-DE" dirty="0" err="1" smtClean="0"/>
              <a:t>method</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36</a:t>
            </a:fld>
            <a:endParaRPr lang="de-DE"/>
          </a:p>
        </p:txBody>
      </p:sp>
    </p:spTree>
    <p:extLst>
      <p:ext uri="{BB962C8B-B14F-4D97-AF65-F5344CB8AC3E}">
        <p14:creationId xmlns:p14="http://schemas.microsoft.com/office/powerpoint/2010/main" val="314782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Maxwellian</a:t>
            </a:r>
            <a:r>
              <a:rPr lang="de-DE" dirty="0" smtClean="0"/>
              <a:t> PDF</a:t>
            </a:r>
          </a:p>
          <a:p>
            <a:r>
              <a:rPr lang="de-DE" dirty="0" err="1" smtClean="0"/>
              <a:t>Use</a:t>
            </a:r>
            <a:r>
              <a:rPr lang="de-DE" dirty="0" smtClean="0"/>
              <a:t> </a:t>
            </a:r>
            <a:r>
              <a:rPr lang="de-DE" dirty="0" err="1" smtClean="0"/>
              <a:t>standard</a:t>
            </a:r>
            <a:r>
              <a:rPr lang="de-DE" dirty="0" smtClean="0"/>
              <a:t> </a:t>
            </a:r>
            <a:r>
              <a:rPr lang="de-DE" dirty="0" err="1" smtClean="0"/>
              <a:t>deviations</a:t>
            </a:r>
            <a:r>
              <a:rPr lang="de-DE" dirty="0" smtClean="0"/>
              <a:t> </a:t>
            </a:r>
            <a:r>
              <a:rPr lang="de-DE" dirty="0" err="1" smtClean="0"/>
              <a:t>to</a:t>
            </a:r>
            <a:r>
              <a:rPr lang="de-DE" dirty="0" smtClean="0"/>
              <a:t> </a:t>
            </a:r>
            <a:r>
              <a:rPr lang="de-DE" dirty="0" err="1" smtClean="0"/>
              <a:t>quantify</a:t>
            </a:r>
            <a:r>
              <a:rPr lang="de-DE" dirty="0" smtClean="0"/>
              <a:t> </a:t>
            </a:r>
            <a:r>
              <a:rPr lang="de-DE" dirty="0" err="1" smtClean="0"/>
              <a:t>and</a:t>
            </a:r>
            <a:r>
              <a:rPr lang="de-DE" baseline="0" dirty="0" smtClean="0"/>
              <a:t> </a:t>
            </a:r>
            <a:r>
              <a:rPr lang="de-DE" baseline="0" dirty="0" err="1" smtClean="0"/>
              <a:t>optimize</a:t>
            </a:r>
            <a:r>
              <a:rPr lang="de-DE" baseline="0" dirty="0" smtClean="0"/>
              <a:t> </a:t>
            </a:r>
            <a:r>
              <a:rPr lang="de-DE" baseline="0" dirty="0" err="1" smtClean="0"/>
              <a:t>stochastic</a:t>
            </a:r>
            <a:r>
              <a:rPr lang="de-DE" baseline="0" dirty="0" smtClean="0"/>
              <a:t> </a:t>
            </a:r>
            <a:r>
              <a:rPr lang="de-DE" baseline="0" dirty="0" err="1" smtClean="0"/>
              <a:t>processes</a:t>
            </a:r>
            <a:endParaRPr lang="de-DE" baseline="0" dirty="0" smtClean="0"/>
          </a:p>
          <a:p>
            <a:r>
              <a:rPr lang="de-DE" baseline="0" dirty="0" smtClean="0"/>
              <a:t>Common </a:t>
            </a:r>
            <a:r>
              <a:rPr lang="de-DE" baseline="0" dirty="0" err="1" smtClean="0"/>
              <a:t>practice</a:t>
            </a:r>
            <a:r>
              <a:rPr lang="de-DE" baseline="0" dirty="0" smtClean="0"/>
              <a:t> </a:t>
            </a:r>
            <a:r>
              <a:rPr lang="de-DE" baseline="0" dirty="0" err="1" smtClean="0"/>
              <a:t>applied</a:t>
            </a:r>
            <a:r>
              <a:rPr lang="de-DE" baseline="0" dirty="0" smtClean="0"/>
              <a:t> in:</a:t>
            </a:r>
          </a:p>
          <a:p>
            <a:r>
              <a:rPr lang="de-DE" baseline="0" dirty="0" smtClean="0"/>
              <a:t>ARRI Hollywood Colloquium in </a:t>
            </a:r>
            <a:r>
              <a:rPr lang="de-DE" baseline="0" dirty="0" err="1" smtClean="0"/>
              <a:t>December</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37</a:t>
            </a:fld>
            <a:endParaRPr lang="de-DE"/>
          </a:p>
        </p:txBody>
      </p:sp>
    </p:spTree>
    <p:extLst>
      <p:ext uri="{BB962C8B-B14F-4D97-AF65-F5344CB8AC3E}">
        <p14:creationId xmlns:p14="http://schemas.microsoft.com/office/powerpoint/2010/main" val="3456455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Accuracy</a:t>
            </a:r>
            <a:r>
              <a:rPr lang="de-DE" dirty="0" smtClean="0"/>
              <a:t> </a:t>
            </a:r>
            <a:r>
              <a:rPr lang="de-DE" dirty="0" err="1" smtClean="0"/>
              <a:t>Dart</a:t>
            </a:r>
            <a:r>
              <a:rPr lang="de-DE" dirty="0" smtClean="0"/>
              <a:t> </a:t>
            </a:r>
            <a:r>
              <a:rPr lang="de-DE" dirty="0" err="1" smtClean="0"/>
              <a:t>board</a:t>
            </a:r>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38</a:t>
            </a:fld>
            <a:endParaRPr lang="de-DE"/>
          </a:p>
        </p:txBody>
      </p:sp>
    </p:spTree>
    <p:extLst>
      <p:ext uri="{BB962C8B-B14F-4D97-AF65-F5344CB8AC3E}">
        <p14:creationId xmlns:p14="http://schemas.microsoft.com/office/powerpoint/2010/main" val="375412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a:t>
            </a:fld>
            <a:endParaRPr lang="de-DE"/>
          </a:p>
        </p:txBody>
      </p:sp>
    </p:spTree>
    <p:extLst>
      <p:ext uri="{BB962C8B-B14F-4D97-AF65-F5344CB8AC3E}">
        <p14:creationId xmlns:p14="http://schemas.microsoft.com/office/powerpoint/2010/main" val="904460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39</a:t>
            </a:fld>
            <a:endParaRPr lang="de-DE"/>
          </a:p>
        </p:txBody>
      </p:sp>
    </p:spTree>
    <p:extLst>
      <p:ext uri="{BB962C8B-B14F-4D97-AF65-F5344CB8AC3E}">
        <p14:creationId xmlns:p14="http://schemas.microsoft.com/office/powerpoint/2010/main" val="4161996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80/20 </a:t>
            </a:r>
            <a:r>
              <a:rPr lang="de-DE" dirty="0" err="1" smtClean="0"/>
              <a:t>rule</a:t>
            </a:r>
            <a:endParaRPr lang="de-DE" dirty="0" smtClean="0"/>
          </a:p>
          <a:p>
            <a:r>
              <a:rPr lang="de-DE" dirty="0" err="1" smtClean="0"/>
              <a:t>Any</a:t>
            </a:r>
            <a:r>
              <a:rPr lang="de-DE" dirty="0" smtClean="0"/>
              <a:t> </a:t>
            </a:r>
            <a:r>
              <a:rPr lang="de-DE" dirty="0" err="1" smtClean="0"/>
              <a:t>physics</a:t>
            </a:r>
            <a:r>
              <a:rPr lang="de-DE" dirty="0" smtClean="0"/>
              <a:t> </a:t>
            </a:r>
            <a:r>
              <a:rPr lang="de-DE" dirty="0" err="1" smtClean="0"/>
              <a:t>where</a:t>
            </a:r>
            <a:r>
              <a:rPr lang="de-DE" dirty="0" smtClean="0"/>
              <a:t> </a:t>
            </a:r>
            <a:r>
              <a:rPr lang="de-DE" dirty="0" err="1" smtClean="0"/>
              <a:t>the</a:t>
            </a:r>
            <a:r>
              <a:rPr lang="de-DE" dirty="0" smtClean="0"/>
              <a:t> </a:t>
            </a:r>
            <a:r>
              <a:rPr lang="de-DE" dirty="0" err="1" smtClean="0"/>
              <a:t>effect</a:t>
            </a:r>
            <a:r>
              <a:rPr lang="de-DE" dirty="0" smtClean="0"/>
              <a:t> </a:t>
            </a:r>
            <a:r>
              <a:rPr lang="de-DE" dirty="0" err="1" smtClean="0"/>
              <a:t>is</a:t>
            </a:r>
            <a:r>
              <a:rPr lang="de-DE" dirty="0" smtClean="0"/>
              <a:t> </a:t>
            </a:r>
            <a:r>
              <a:rPr lang="de-DE" dirty="0" err="1" smtClean="0"/>
              <a:t>too</a:t>
            </a:r>
            <a:r>
              <a:rPr lang="de-DE" dirty="0" smtClean="0"/>
              <a:t> </a:t>
            </a:r>
            <a:r>
              <a:rPr lang="de-DE" dirty="0" err="1" smtClean="0"/>
              <a:t>small</a:t>
            </a:r>
            <a:r>
              <a:rPr lang="de-DE" dirty="0" smtClean="0"/>
              <a:t> </a:t>
            </a:r>
            <a:r>
              <a:rPr lang="de-DE" dirty="0" err="1" smtClean="0"/>
              <a:t>for</a:t>
            </a:r>
            <a:r>
              <a:rPr lang="de-DE" dirty="0" smtClean="0"/>
              <a:t> </a:t>
            </a:r>
            <a:r>
              <a:rPr lang="de-DE" dirty="0" err="1" smtClean="0"/>
              <a:t>step</a:t>
            </a:r>
            <a:r>
              <a:rPr lang="de-DE" dirty="0" smtClean="0"/>
              <a:t> </a:t>
            </a:r>
            <a:r>
              <a:rPr lang="de-DE" dirty="0" err="1" smtClean="0"/>
              <a:t>size</a:t>
            </a:r>
            <a:r>
              <a:rPr lang="de-DE" dirty="0" smtClean="0"/>
              <a:t> </a:t>
            </a:r>
            <a:r>
              <a:rPr lang="de-DE" dirty="0" err="1" smtClean="0"/>
              <a:t>can</a:t>
            </a:r>
            <a:r>
              <a:rPr lang="de-DE" dirty="0" smtClean="0"/>
              <a:t> </a:t>
            </a:r>
            <a:r>
              <a:rPr lang="de-DE" dirty="0" err="1" smtClean="0"/>
              <a:t>be</a:t>
            </a:r>
            <a:r>
              <a:rPr lang="de-DE" dirty="0" smtClean="0"/>
              <a:t> </a:t>
            </a:r>
            <a:r>
              <a:rPr lang="de-DE" dirty="0" err="1" smtClean="0"/>
              <a:t>ignored</a:t>
            </a:r>
            <a:r>
              <a:rPr lang="de-DE" dirty="0" smtClean="0"/>
              <a:t>.</a:t>
            </a:r>
          </a:p>
          <a:p>
            <a:r>
              <a:rPr lang="de-DE" dirty="0" err="1" smtClean="0"/>
              <a:t>Coarse</a:t>
            </a:r>
            <a:r>
              <a:rPr lang="de-DE" dirty="0" smtClean="0"/>
              <a:t> </a:t>
            </a:r>
            <a:r>
              <a:rPr lang="de-DE" dirty="0" err="1" smtClean="0"/>
              <a:t>to</a:t>
            </a:r>
            <a:r>
              <a:rPr lang="de-DE" dirty="0" smtClean="0"/>
              <a:t> </a:t>
            </a:r>
            <a:r>
              <a:rPr lang="de-DE" dirty="0" err="1" smtClean="0"/>
              <a:t>fine</a:t>
            </a:r>
            <a:endParaRPr lang="de-DE" dirty="0" smtClean="0"/>
          </a:p>
          <a:p>
            <a:r>
              <a:rPr lang="de-DE" dirty="0" smtClean="0"/>
              <a:t>Hartmut Zohm – </a:t>
            </a:r>
            <a:r>
              <a:rPr lang="de-DE" dirty="0" err="1" smtClean="0"/>
              <a:t>Disruptionmitigation</a:t>
            </a:r>
            <a:r>
              <a:rPr lang="de-DE" baseline="0" dirty="0" smtClean="0"/>
              <a:t> 100% </a:t>
            </a:r>
            <a:r>
              <a:rPr lang="de-DE" baseline="0" dirty="0" err="1" smtClean="0"/>
              <a:t>reliable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41</a:t>
            </a:fld>
            <a:endParaRPr lang="de-DE"/>
          </a:p>
        </p:txBody>
      </p:sp>
    </p:spTree>
    <p:extLst>
      <p:ext uri="{BB962C8B-B14F-4D97-AF65-F5344CB8AC3E}">
        <p14:creationId xmlns:p14="http://schemas.microsoft.com/office/powerpoint/2010/main" val="2876926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42</a:t>
            </a:fld>
            <a:endParaRPr lang="de-DE"/>
          </a:p>
        </p:txBody>
      </p:sp>
    </p:spTree>
    <p:extLst>
      <p:ext uri="{BB962C8B-B14F-4D97-AF65-F5344CB8AC3E}">
        <p14:creationId xmlns:p14="http://schemas.microsoft.com/office/powerpoint/2010/main" val="1998510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43</a:t>
            </a:fld>
            <a:endParaRPr lang="de-DE"/>
          </a:p>
        </p:txBody>
      </p:sp>
    </p:spTree>
    <p:extLst>
      <p:ext uri="{BB962C8B-B14F-4D97-AF65-F5344CB8AC3E}">
        <p14:creationId xmlns:p14="http://schemas.microsoft.com/office/powerpoint/2010/main" val="2513303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44</a:t>
            </a:fld>
            <a:endParaRPr lang="de-DE"/>
          </a:p>
        </p:txBody>
      </p:sp>
    </p:spTree>
    <p:extLst>
      <p:ext uri="{BB962C8B-B14F-4D97-AF65-F5344CB8AC3E}">
        <p14:creationId xmlns:p14="http://schemas.microsoft.com/office/powerpoint/2010/main" val="4230418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6 </a:t>
            </a:r>
            <a:r>
              <a:rPr lang="de-DE" dirty="0" err="1" smtClean="0"/>
              <a:t>succesful</a:t>
            </a:r>
            <a:r>
              <a:rPr lang="de-DE" dirty="0" smtClean="0"/>
              <a:t> </a:t>
            </a:r>
            <a:r>
              <a:rPr lang="de-DE" dirty="0" err="1" smtClean="0"/>
              <a:t>steps</a:t>
            </a:r>
            <a:r>
              <a:rPr lang="de-DE" dirty="0" smtClean="0"/>
              <a:t> </a:t>
            </a:r>
            <a:r>
              <a:rPr lang="de-DE" dirty="0" err="1" smtClean="0"/>
              <a:t>to</a:t>
            </a:r>
            <a:r>
              <a:rPr lang="de-DE" dirty="0" smtClean="0"/>
              <a:t> an </a:t>
            </a:r>
            <a:r>
              <a:rPr lang="de-DE" dirty="0" err="1" smtClean="0"/>
              <a:t>efficient</a:t>
            </a:r>
            <a:r>
              <a:rPr lang="de-DE" dirty="0" smtClean="0"/>
              <a:t> </a:t>
            </a:r>
            <a:r>
              <a:rPr lang="de-DE" dirty="0" err="1" smtClean="0"/>
              <a:t>process</a:t>
            </a:r>
            <a:r>
              <a:rPr lang="de-DE" dirty="0" smtClean="0"/>
              <a:t> </a:t>
            </a:r>
            <a:r>
              <a:rPr lang="de-DE" dirty="0" err="1" smtClean="0"/>
              <a:t>or</a:t>
            </a:r>
            <a:r>
              <a:rPr lang="de-DE" dirty="0" smtClean="0"/>
              <a:t> a </a:t>
            </a:r>
            <a:r>
              <a:rPr lang="de-DE" dirty="0" err="1" smtClean="0"/>
              <a:t>physical</a:t>
            </a:r>
            <a:r>
              <a:rPr lang="de-DE" dirty="0" smtClean="0"/>
              <a:t> </a:t>
            </a:r>
            <a:r>
              <a:rPr lang="de-DE" dirty="0" err="1" smtClean="0"/>
              <a:t>limit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45</a:t>
            </a:fld>
            <a:endParaRPr lang="de-DE"/>
          </a:p>
        </p:txBody>
      </p:sp>
    </p:spTree>
    <p:extLst>
      <p:ext uri="{BB962C8B-B14F-4D97-AF65-F5344CB8AC3E}">
        <p14:creationId xmlns:p14="http://schemas.microsoft.com/office/powerpoint/2010/main" val="3327515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Describe</a:t>
            </a:r>
            <a:r>
              <a:rPr lang="de-DE" baseline="0" dirty="0" smtClean="0"/>
              <a:t> </a:t>
            </a:r>
            <a:r>
              <a:rPr lang="de-DE" baseline="0" dirty="0" err="1" smtClean="0"/>
              <a:t>the</a:t>
            </a:r>
            <a:r>
              <a:rPr lang="de-DE" baseline="0" dirty="0" smtClean="0"/>
              <a:t> </a:t>
            </a:r>
            <a:r>
              <a:rPr lang="de-DE" baseline="0" dirty="0" err="1" smtClean="0"/>
              <a:t>process</a:t>
            </a:r>
            <a:r>
              <a:rPr lang="de-DE" baseline="0" dirty="0" smtClean="0"/>
              <a:t> </a:t>
            </a:r>
            <a:r>
              <a:rPr lang="de-DE" baseline="0" dirty="0" err="1" smtClean="0"/>
              <a:t>by</a:t>
            </a:r>
            <a:r>
              <a:rPr lang="de-DE" baseline="0" dirty="0" smtClean="0"/>
              <a:t> </a:t>
            </a:r>
            <a:r>
              <a:rPr lang="de-DE" baseline="0" dirty="0" err="1" smtClean="0"/>
              <a:t>it‘s</a:t>
            </a:r>
            <a:r>
              <a:rPr lang="de-DE" baseline="0" dirty="0" smtClean="0"/>
              <a:t> a priori </a:t>
            </a:r>
            <a:r>
              <a:rPr lang="de-DE" baseline="0" dirty="0" err="1" smtClean="0"/>
              <a:t>functions</a:t>
            </a:r>
            <a:r>
              <a:rPr lang="de-DE" baseline="0" dirty="0" smtClean="0"/>
              <a:t> </a:t>
            </a:r>
            <a:r>
              <a:rPr lang="de-DE" baseline="0" dirty="0" err="1" smtClean="0"/>
              <a:t>and</a:t>
            </a:r>
            <a:r>
              <a:rPr lang="de-DE" baseline="0" dirty="0" smtClean="0"/>
              <a:t> </a:t>
            </a:r>
            <a:r>
              <a:rPr lang="de-DE" baseline="0" dirty="0" err="1" smtClean="0"/>
              <a:t>define</a:t>
            </a:r>
            <a:r>
              <a:rPr lang="de-DE" baseline="0" dirty="0" smtClean="0"/>
              <a:t> a </a:t>
            </a:r>
            <a:r>
              <a:rPr lang="de-DE" baseline="0" dirty="0" err="1" smtClean="0"/>
              <a:t>statistical</a:t>
            </a:r>
            <a:r>
              <a:rPr lang="de-DE" baseline="0" dirty="0" smtClean="0"/>
              <a:t> </a:t>
            </a:r>
            <a:r>
              <a:rPr lang="de-DE" baseline="0" dirty="0" err="1" smtClean="0"/>
              <a:t>metric</a:t>
            </a:r>
            <a:r>
              <a:rPr lang="de-DE" baseline="0" dirty="0" smtClean="0"/>
              <a:t> </a:t>
            </a:r>
            <a:r>
              <a:rPr lang="de-DE" baseline="0" dirty="0" err="1" smtClean="0"/>
              <a:t>for</a:t>
            </a:r>
            <a:r>
              <a:rPr lang="de-DE" baseline="0" dirty="0" smtClean="0"/>
              <a:t> </a:t>
            </a:r>
            <a:r>
              <a:rPr lang="de-DE" baseline="0" dirty="0" err="1" smtClean="0"/>
              <a:t>each</a:t>
            </a:r>
            <a:r>
              <a:rPr lang="de-DE" baseline="0" dirty="0" smtClean="0"/>
              <a:t>.</a:t>
            </a:r>
          </a:p>
          <a:p>
            <a:r>
              <a:rPr lang="de-DE" baseline="0" dirty="0" err="1" smtClean="0"/>
              <a:t>Optimize</a:t>
            </a:r>
            <a:r>
              <a:rPr lang="de-DE" baseline="0" dirty="0" smtClean="0"/>
              <a:t> </a:t>
            </a:r>
            <a:r>
              <a:rPr lang="de-DE" baseline="0" dirty="0" err="1" smtClean="0"/>
              <a:t>each</a:t>
            </a:r>
            <a:r>
              <a:rPr lang="de-DE" baseline="0" dirty="0" smtClean="0"/>
              <a:t> </a:t>
            </a:r>
            <a:r>
              <a:rPr lang="de-DE" baseline="0" dirty="0" err="1" smtClean="0"/>
              <a:t>individually</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46</a:t>
            </a:fld>
            <a:endParaRPr lang="de-DE"/>
          </a:p>
        </p:txBody>
      </p:sp>
    </p:spTree>
    <p:extLst>
      <p:ext uri="{BB962C8B-B14F-4D97-AF65-F5344CB8AC3E}">
        <p14:creationId xmlns:p14="http://schemas.microsoft.com/office/powerpoint/2010/main" val="1880856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As </a:t>
            </a:r>
            <a:r>
              <a:rPr lang="de-DE" dirty="0" err="1" smtClean="0"/>
              <a:t>and</a:t>
            </a:r>
            <a:r>
              <a:rPr lang="de-DE" dirty="0" smtClean="0"/>
              <a:t> </a:t>
            </a:r>
            <a:r>
              <a:rPr lang="de-DE" dirty="0" err="1" smtClean="0"/>
              <a:t>engineer</a:t>
            </a:r>
            <a:r>
              <a:rPr lang="de-DE" dirty="0" smtClean="0"/>
              <a:t> I </a:t>
            </a:r>
            <a:r>
              <a:rPr lang="de-DE" dirty="0" err="1" smtClean="0"/>
              <a:t>need</a:t>
            </a:r>
            <a:r>
              <a:rPr lang="de-DE" dirty="0" smtClean="0"/>
              <a:t> </a:t>
            </a:r>
            <a:r>
              <a:rPr lang="de-DE" dirty="0" err="1" smtClean="0"/>
              <a:t>to</a:t>
            </a:r>
            <a:r>
              <a:rPr lang="de-DE" dirty="0" smtClean="0"/>
              <a:t> </a:t>
            </a:r>
            <a:r>
              <a:rPr lang="de-DE" dirty="0" err="1" smtClean="0"/>
              <a:t>understand</a:t>
            </a:r>
            <a:r>
              <a:rPr lang="de-DE" dirty="0" smtClean="0"/>
              <a:t> </a:t>
            </a:r>
            <a:r>
              <a:rPr lang="de-DE" dirty="0" err="1" smtClean="0"/>
              <a:t>principles</a:t>
            </a:r>
            <a:r>
              <a:rPr lang="de-DE" dirty="0" smtClean="0"/>
              <a:t> </a:t>
            </a:r>
            <a:r>
              <a:rPr lang="de-DE" dirty="0" err="1" smtClean="0"/>
              <a:t>to</a:t>
            </a:r>
            <a:r>
              <a:rPr lang="de-DE" dirty="0" smtClean="0"/>
              <a:t> </a:t>
            </a:r>
            <a:r>
              <a:rPr lang="de-DE" dirty="0" err="1" smtClean="0"/>
              <a:t>apply</a:t>
            </a:r>
            <a:r>
              <a:rPr lang="de-DE" dirty="0" smtClean="0"/>
              <a:t> </a:t>
            </a:r>
            <a:r>
              <a:rPr lang="de-DE" dirty="0" err="1" smtClean="0"/>
              <a:t>them</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48</a:t>
            </a:fld>
            <a:endParaRPr lang="de-DE"/>
          </a:p>
        </p:txBody>
      </p:sp>
    </p:spTree>
    <p:extLst>
      <p:ext uri="{BB962C8B-B14F-4D97-AF65-F5344CB8AC3E}">
        <p14:creationId xmlns:p14="http://schemas.microsoft.com/office/powerpoint/2010/main" val="2024588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SN:</a:t>
            </a:r>
            <a:r>
              <a:rPr lang="de-DE" baseline="0" dirty="0" smtClean="0"/>
              <a:t> </a:t>
            </a:r>
            <a:r>
              <a:rPr lang="de-DE" baseline="0" dirty="0" err="1" smtClean="0"/>
              <a:t>island</a:t>
            </a:r>
            <a:r>
              <a:rPr lang="de-DE" baseline="0" dirty="0" smtClean="0"/>
              <a:t> </a:t>
            </a:r>
            <a:r>
              <a:rPr lang="de-DE" baseline="0" dirty="0" err="1" smtClean="0"/>
              <a:t>no</a:t>
            </a:r>
            <a:r>
              <a:rPr lang="de-DE" baseline="0" dirty="0" smtClean="0"/>
              <a:t> 2 </a:t>
            </a:r>
            <a:r>
              <a:rPr lang="de-DE" baseline="0" dirty="0" err="1" smtClean="0"/>
              <a:t>pointy</a:t>
            </a:r>
            <a:r>
              <a:rPr lang="de-DE" baseline="0" dirty="0" smtClean="0"/>
              <a:t> </a:t>
            </a:r>
            <a:r>
              <a:rPr lang="de-DE" baseline="0" dirty="0" err="1" smtClean="0"/>
              <a:t>ends</a:t>
            </a:r>
            <a:r>
              <a:rPr lang="de-DE" baseline="0" dirty="0" smtClean="0"/>
              <a:t>. Force an X-</a:t>
            </a:r>
            <a:r>
              <a:rPr lang="de-DE" baseline="0" dirty="0" err="1" smtClean="0"/>
              <a:t>loopthrough</a:t>
            </a:r>
            <a:r>
              <a:rPr lang="de-DE" baseline="0" dirty="0" smtClean="0"/>
              <a:t> </a:t>
            </a:r>
            <a:r>
              <a:rPr lang="de-DE" baseline="0" dirty="0" err="1" smtClean="0"/>
              <a:t>external</a:t>
            </a:r>
            <a:r>
              <a:rPr lang="de-DE" baseline="0" dirty="0" smtClean="0"/>
              <a:t> </a:t>
            </a:r>
            <a:r>
              <a:rPr lang="de-DE" baseline="0" dirty="0" err="1" smtClean="0"/>
              <a:t>coil</a:t>
            </a:r>
            <a:r>
              <a:rPr lang="de-DE" baseline="0" dirty="0" smtClean="0"/>
              <a:t>, q95</a:t>
            </a:r>
          </a:p>
          <a:p>
            <a:r>
              <a:rPr lang="de-DE" baseline="0" dirty="0" smtClean="0"/>
              <a:t>DN: </a:t>
            </a:r>
            <a:r>
              <a:rPr lang="de-DE" baseline="0" dirty="0" err="1" smtClean="0"/>
              <a:t>homoclinic</a:t>
            </a:r>
            <a:r>
              <a:rPr lang="de-DE" baseline="0" dirty="0" smtClean="0"/>
              <a:t> X-loops on </a:t>
            </a:r>
            <a:r>
              <a:rPr lang="de-DE" baseline="0" dirty="0" err="1" smtClean="0"/>
              <a:t>one</a:t>
            </a:r>
            <a:r>
              <a:rPr lang="de-DE" baseline="0" dirty="0" smtClean="0"/>
              <a:t> </a:t>
            </a:r>
            <a:r>
              <a:rPr lang="de-DE" baseline="0" dirty="0" err="1" smtClean="0"/>
              <a:t>or</a:t>
            </a:r>
            <a:r>
              <a:rPr lang="de-DE" baseline="0" dirty="0" smtClean="0"/>
              <a:t> </a:t>
            </a:r>
            <a:r>
              <a:rPr lang="de-DE" baseline="0" dirty="0" err="1" smtClean="0"/>
              <a:t>two</a:t>
            </a:r>
            <a:r>
              <a:rPr lang="de-DE" baseline="0" dirty="0" smtClean="0"/>
              <a:t> </a:t>
            </a:r>
            <a:r>
              <a:rPr lang="de-DE" baseline="0" dirty="0" err="1" smtClean="0"/>
              <a:t>surfaces</a:t>
            </a:r>
            <a:endParaRPr lang="de-DE" baseline="0" dirty="0" smtClean="0"/>
          </a:p>
          <a:p>
            <a:r>
              <a:rPr lang="de-DE" baseline="0" dirty="0" err="1" smtClean="0"/>
              <a:t>Heteroclinic</a:t>
            </a:r>
            <a:r>
              <a:rPr lang="de-DE" baseline="0" dirty="0" smtClean="0"/>
              <a:t>: Field </a:t>
            </a:r>
            <a:r>
              <a:rPr lang="de-DE" baseline="0" dirty="0" err="1" smtClean="0"/>
              <a:t>lines</a:t>
            </a:r>
            <a:r>
              <a:rPr lang="de-DE" baseline="0" dirty="0" smtClean="0"/>
              <a:t> </a:t>
            </a:r>
            <a:r>
              <a:rPr lang="de-DE" baseline="0" dirty="0" err="1" smtClean="0"/>
              <a:t>don‘t</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close</a:t>
            </a:r>
            <a:r>
              <a:rPr lang="de-DE" baseline="0" dirty="0" smtClean="0"/>
              <a:t> on </a:t>
            </a:r>
            <a:r>
              <a:rPr lang="de-DE" baseline="0" dirty="0" err="1" smtClean="0"/>
              <a:t>themselves</a:t>
            </a:r>
            <a:r>
              <a:rPr lang="de-DE" baseline="0" dirty="0" smtClean="0"/>
              <a:t> </a:t>
            </a:r>
          </a:p>
          <a:p>
            <a:r>
              <a:rPr lang="de-DE" baseline="0" dirty="0" smtClean="0"/>
              <a:t>Kobayashi JNM 2015 different n/m</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49</a:t>
            </a:fld>
            <a:endParaRPr lang="de-DE"/>
          </a:p>
        </p:txBody>
      </p:sp>
    </p:spTree>
    <p:extLst>
      <p:ext uri="{BB962C8B-B14F-4D97-AF65-F5344CB8AC3E}">
        <p14:creationId xmlns:p14="http://schemas.microsoft.com/office/powerpoint/2010/main" val="3951588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Apoge</a:t>
            </a:r>
            <a:r>
              <a:rPr lang="de-DE" dirty="0" smtClean="0"/>
              <a:t> </a:t>
            </a:r>
            <a:r>
              <a:rPr lang="de-DE" dirty="0" err="1" smtClean="0"/>
              <a:t>and</a:t>
            </a:r>
            <a:r>
              <a:rPr lang="de-DE" dirty="0" smtClean="0"/>
              <a:t> </a:t>
            </a:r>
            <a:r>
              <a:rPr lang="de-DE" dirty="0" err="1" smtClean="0"/>
              <a:t>Peroge</a:t>
            </a:r>
            <a:r>
              <a:rPr lang="de-DE" dirty="0" smtClean="0"/>
              <a:t> </a:t>
            </a:r>
            <a:r>
              <a:rPr lang="de-DE" dirty="0" err="1" smtClean="0"/>
              <a:t>have</a:t>
            </a:r>
            <a:r>
              <a:rPr lang="de-DE" dirty="0" smtClean="0"/>
              <a:t> same </a:t>
            </a:r>
            <a:r>
              <a:rPr lang="de-DE" dirty="0" err="1" smtClean="0"/>
              <a:t>distance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50</a:t>
            </a:fld>
            <a:endParaRPr lang="de-DE"/>
          </a:p>
        </p:txBody>
      </p:sp>
    </p:spTree>
    <p:extLst>
      <p:ext uri="{BB962C8B-B14F-4D97-AF65-F5344CB8AC3E}">
        <p14:creationId xmlns:p14="http://schemas.microsoft.com/office/powerpoint/2010/main" val="383915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ATTENTION: He </a:t>
            </a:r>
            <a:r>
              <a:rPr lang="de-DE" dirty="0" err="1" smtClean="0"/>
              <a:t>exhaust</a:t>
            </a:r>
            <a:r>
              <a:rPr lang="de-DE" dirty="0" smtClean="0"/>
              <a:t> </a:t>
            </a:r>
            <a:r>
              <a:rPr lang="de-DE" dirty="0" err="1" smtClean="0"/>
              <a:t>and</a:t>
            </a:r>
            <a:r>
              <a:rPr lang="de-DE" dirty="0" smtClean="0"/>
              <a:t> </a:t>
            </a:r>
            <a:r>
              <a:rPr lang="de-DE" dirty="0" err="1" smtClean="0"/>
              <a:t>retention</a:t>
            </a:r>
            <a:r>
              <a:rPr lang="de-DE" dirty="0" smtClean="0"/>
              <a:t> </a:t>
            </a:r>
            <a:r>
              <a:rPr lang="de-DE" dirty="0" err="1" smtClean="0"/>
              <a:t>for</a:t>
            </a:r>
            <a:r>
              <a:rPr lang="de-DE" dirty="0" smtClean="0"/>
              <a:t> Stellarators </a:t>
            </a:r>
            <a:r>
              <a:rPr lang="de-DE" dirty="0" err="1" smtClean="0"/>
              <a:t>unsolved</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237395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Closed</a:t>
            </a:r>
            <a:r>
              <a:rPr lang="de-DE" dirty="0" smtClean="0"/>
              <a:t> </a:t>
            </a:r>
            <a:r>
              <a:rPr lang="de-DE" dirty="0" err="1" smtClean="0"/>
              <a:t>vs</a:t>
            </a:r>
            <a:r>
              <a:rPr lang="de-DE" dirty="0" smtClean="0"/>
              <a:t> open </a:t>
            </a:r>
            <a:r>
              <a:rPr lang="de-DE" dirty="0" err="1" smtClean="0"/>
              <a:t>field</a:t>
            </a:r>
            <a:r>
              <a:rPr lang="de-DE" dirty="0" smtClean="0"/>
              <a:t> </a:t>
            </a:r>
            <a:r>
              <a:rPr lang="de-DE" dirty="0" err="1" smtClean="0"/>
              <a:t>lines</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51</a:t>
            </a:fld>
            <a:endParaRPr lang="de-DE"/>
          </a:p>
        </p:txBody>
      </p:sp>
    </p:spTree>
    <p:extLst>
      <p:ext uri="{BB962C8B-B14F-4D97-AF65-F5344CB8AC3E}">
        <p14:creationId xmlns:p14="http://schemas.microsoft.com/office/powerpoint/2010/main" val="884791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3DB6-CF73-ACD4-0674-F7664046F4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35DF67-4365-4C8A-CE41-543991FAD17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B96661-321D-B1B8-B8DF-7300644D4AC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1538814-79E4-12E6-4293-9B1E766863F3}"/>
              </a:ext>
            </a:extLst>
          </p:cNvPr>
          <p:cNvSpPr>
            <a:spLocks noGrp="1"/>
          </p:cNvSpPr>
          <p:nvPr>
            <p:ph type="sldNum" sz="quarter" idx="5"/>
          </p:nvPr>
        </p:nvSpPr>
        <p:spPr/>
        <p:txBody>
          <a:bodyPr/>
          <a:lstStyle/>
          <a:p>
            <a:fld id="{CC85E968-FCE0-431C-99B4-EC8EA971DFFE}" type="slidenum">
              <a:rPr lang="de-DE" smtClean="0"/>
              <a:t>61</a:t>
            </a:fld>
            <a:endParaRPr lang="de-DE"/>
          </a:p>
        </p:txBody>
      </p:sp>
    </p:spTree>
    <p:extLst>
      <p:ext uri="{BB962C8B-B14F-4D97-AF65-F5344CB8AC3E}">
        <p14:creationId xmlns:p14="http://schemas.microsoft.com/office/powerpoint/2010/main" val="503581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F7B2D-0B1C-5A28-F1F5-C5CD15363D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1421867-D789-796F-6040-E59D114E24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17D166-AA6F-3883-2348-D1C207D0DCE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029C5EB-E216-105E-BA4D-2B92EB606D80}"/>
              </a:ext>
            </a:extLst>
          </p:cNvPr>
          <p:cNvSpPr>
            <a:spLocks noGrp="1"/>
          </p:cNvSpPr>
          <p:nvPr>
            <p:ph type="sldNum" sz="quarter" idx="5"/>
          </p:nvPr>
        </p:nvSpPr>
        <p:spPr/>
        <p:txBody>
          <a:bodyPr/>
          <a:lstStyle/>
          <a:p>
            <a:fld id="{CC85E968-FCE0-431C-99B4-EC8EA971DFFE}" type="slidenum">
              <a:rPr lang="de-DE" smtClean="0"/>
              <a:t>62</a:t>
            </a:fld>
            <a:endParaRPr lang="de-DE"/>
          </a:p>
        </p:txBody>
      </p:sp>
    </p:spTree>
    <p:extLst>
      <p:ext uri="{BB962C8B-B14F-4D97-AF65-F5344CB8AC3E}">
        <p14:creationId xmlns:p14="http://schemas.microsoft.com/office/powerpoint/2010/main" val="2934684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12D1E-9439-D9E4-5CF9-A98FAF5B08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7BBCE6-76C6-3E84-3F91-91BB080A72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332640-BF79-5655-3B1F-150C28DB88A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ABFB579-C5BA-A6B5-9D88-7371242A325E}"/>
              </a:ext>
            </a:extLst>
          </p:cNvPr>
          <p:cNvSpPr>
            <a:spLocks noGrp="1"/>
          </p:cNvSpPr>
          <p:nvPr>
            <p:ph type="sldNum" sz="quarter" idx="5"/>
          </p:nvPr>
        </p:nvSpPr>
        <p:spPr/>
        <p:txBody>
          <a:bodyPr/>
          <a:lstStyle/>
          <a:p>
            <a:fld id="{CC85E968-FCE0-431C-99B4-EC8EA971DFFE}" type="slidenum">
              <a:rPr lang="de-DE" smtClean="0"/>
              <a:t>63</a:t>
            </a:fld>
            <a:endParaRPr lang="de-DE"/>
          </a:p>
        </p:txBody>
      </p:sp>
    </p:spTree>
    <p:extLst>
      <p:ext uri="{BB962C8B-B14F-4D97-AF65-F5344CB8AC3E}">
        <p14:creationId xmlns:p14="http://schemas.microsoft.com/office/powerpoint/2010/main" val="3244585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INTEREST: </a:t>
            </a:r>
            <a:r>
              <a:rPr lang="de-DE" dirty="0" err="1" smtClean="0"/>
              <a:t>Effective</a:t>
            </a:r>
            <a:r>
              <a:rPr lang="de-DE" dirty="0" smtClean="0"/>
              <a:t> but in-</a:t>
            </a:r>
            <a:r>
              <a:rPr lang="de-DE" dirty="0" err="1" smtClean="0"/>
              <a:t>efficient</a:t>
            </a:r>
            <a:r>
              <a:rPr lang="de-DE" dirty="0" smtClean="0"/>
              <a:t> </a:t>
            </a:r>
            <a:r>
              <a:rPr lang="de-DE" dirty="0" err="1" smtClean="0"/>
              <a:t>exhaust</a:t>
            </a:r>
            <a:r>
              <a:rPr lang="de-DE" dirty="0" smtClean="0"/>
              <a:t> </a:t>
            </a:r>
            <a:r>
              <a:rPr lang="de-DE" dirty="0" err="1" smtClean="0"/>
              <a:t>leads</a:t>
            </a:r>
            <a:r>
              <a:rPr lang="de-DE" dirty="0" smtClean="0"/>
              <a:t> </a:t>
            </a:r>
            <a:r>
              <a:rPr lang="de-DE" dirty="0" err="1" smtClean="0"/>
              <a:t>to</a:t>
            </a:r>
            <a:r>
              <a:rPr lang="de-DE" dirty="0" smtClean="0"/>
              <a:t> </a:t>
            </a:r>
          </a:p>
          <a:p>
            <a:r>
              <a:rPr lang="de-DE" dirty="0" smtClean="0"/>
              <a:t>Wall </a:t>
            </a:r>
            <a:r>
              <a:rPr lang="de-DE" dirty="0" err="1" smtClean="0"/>
              <a:t>dependent</a:t>
            </a:r>
            <a:r>
              <a:rPr lang="de-DE" dirty="0" smtClean="0"/>
              <a:t> </a:t>
            </a:r>
            <a:r>
              <a:rPr lang="de-DE" dirty="0" err="1" smtClean="0"/>
              <a:t>density</a:t>
            </a:r>
            <a:r>
              <a:rPr lang="de-DE" dirty="0" smtClean="0"/>
              <a:t> </a:t>
            </a:r>
            <a:r>
              <a:rPr lang="de-DE" dirty="0" err="1" smtClean="0"/>
              <a:t>control</a:t>
            </a:r>
            <a:r>
              <a:rPr lang="de-DE" dirty="0" smtClean="0"/>
              <a:t> </a:t>
            </a:r>
          </a:p>
          <a:p>
            <a:r>
              <a:rPr lang="de-DE" dirty="0" smtClean="0"/>
              <a:t>Limits </a:t>
            </a:r>
            <a:r>
              <a:rPr lang="de-DE" dirty="0" err="1" smtClean="0"/>
              <a:t>fueling</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64</a:t>
            </a:fld>
            <a:endParaRPr lang="de-DE"/>
          </a:p>
        </p:txBody>
      </p:sp>
    </p:spTree>
    <p:extLst>
      <p:ext uri="{BB962C8B-B14F-4D97-AF65-F5344CB8AC3E}">
        <p14:creationId xmlns:p14="http://schemas.microsoft.com/office/powerpoint/2010/main" val="745410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ACTION: Break down </a:t>
            </a:r>
            <a:r>
              <a:rPr lang="de-DE" dirty="0" err="1" smtClean="0"/>
              <a:t>into</a:t>
            </a:r>
            <a:r>
              <a:rPr lang="de-DE" dirty="0" smtClean="0"/>
              <a:t> a-priori</a:t>
            </a:r>
            <a:r>
              <a:rPr lang="de-DE" baseline="0" dirty="0" smtClean="0"/>
              <a:t> </a:t>
            </a:r>
            <a:r>
              <a:rPr lang="de-DE" baseline="0" dirty="0" err="1" smtClean="0"/>
              <a:t>functions</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65</a:t>
            </a:fld>
            <a:endParaRPr lang="de-DE"/>
          </a:p>
        </p:txBody>
      </p:sp>
    </p:spTree>
    <p:extLst>
      <p:ext uri="{BB962C8B-B14F-4D97-AF65-F5344CB8AC3E}">
        <p14:creationId xmlns:p14="http://schemas.microsoft.com/office/powerpoint/2010/main" val="3745527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Measure</a:t>
            </a:r>
            <a:r>
              <a:rPr lang="de-DE" dirty="0" smtClean="0"/>
              <a:t> </a:t>
            </a:r>
            <a:r>
              <a:rPr lang="de-DE" dirty="0" err="1" smtClean="0"/>
              <a:t>it</a:t>
            </a:r>
            <a:endParaRPr lang="de-DE" dirty="0" smtClean="0"/>
          </a:p>
          <a:p>
            <a:r>
              <a:rPr lang="de-DE" dirty="0" err="1" smtClean="0"/>
              <a:t>Understand</a:t>
            </a:r>
            <a:r>
              <a:rPr lang="de-DE" dirty="0" smtClean="0"/>
              <a:t> </a:t>
            </a:r>
            <a:r>
              <a:rPr lang="de-DE" dirty="0" err="1" smtClean="0"/>
              <a:t>it</a:t>
            </a:r>
            <a:r>
              <a:rPr lang="de-DE" dirty="0" smtClean="0"/>
              <a:t>:</a:t>
            </a:r>
            <a:r>
              <a:rPr lang="de-DE" baseline="0" dirty="0" smtClean="0"/>
              <a:t> Parallel/</a:t>
            </a:r>
            <a:r>
              <a:rPr lang="de-DE" baseline="0" dirty="0" err="1" smtClean="0"/>
              <a:t>Perpendicular</a:t>
            </a:r>
            <a:r>
              <a:rPr lang="de-DE" baseline="0" dirty="0" smtClean="0"/>
              <a:t> </a:t>
            </a:r>
            <a:r>
              <a:rPr lang="de-DE" baseline="0" dirty="0" err="1" smtClean="0"/>
              <a:t>transport</a:t>
            </a:r>
            <a:r>
              <a:rPr lang="de-DE" baseline="0" dirty="0" smtClean="0"/>
              <a:t> </a:t>
            </a:r>
            <a:r>
              <a:rPr lang="de-DE" baseline="0" dirty="0" err="1" smtClean="0"/>
              <a:t>ratio</a:t>
            </a:r>
            <a:r>
              <a:rPr lang="de-DE" baseline="0" dirty="0" smtClean="0"/>
              <a:t>, </a:t>
            </a:r>
            <a:r>
              <a:rPr lang="de-DE" baseline="0" dirty="0" err="1" smtClean="0"/>
              <a:t>Function</a:t>
            </a:r>
            <a:r>
              <a:rPr lang="de-DE" baseline="0" dirty="0" smtClean="0"/>
              <a:t> 2 </a:t>
            </a:r>
            <a:r>
              <a:rPr lang="de-DE" baseline="0" dirty="0" err="1" smtClean="0"/>
              <a:t>and</a:t>
            </a:r>
            <a:r>
              <a:rPr lang="de-DE" baseline="0" dirty="0" smtClean="0"/>
              <a:t> 3</a:t>
            </a:r>
          </a:p>
          <a:p>
            <a:r>
              <a:rPr lang="de-DE" baseline="0" dirty="0" err="1" smtClean="0"/>
              <a:t>Why</a:t>
            </a:r>
            <a:r>
              <a:rPr lang="de-DE" baseline="0" dirty="0" smtClean="0"/>
              <a:t> </a:t>
            </a:r>
            <a:r>
              <a:rPr lang="de-DE" baseline="0" dirty="0" err="1" smtClean="0"/>
              <a:t>quantify</a:t>
            </a:r>
            <a:r>
              <a:rPr lang="de-DE" baseline="0" dirty="0" smtClean="0"/>
              <a:t> a priori </a:t>
            </a:r>
            <a:r>
              <a:rPr lang="de-DE" baseline="0" dirty="0" err="1" smtClean="0"/>
              <a:t>functions</a:t>
            </a:r>
            <a:r>
              <a:rPr lang="de-DE" baseline="0" dirty="0" smtClean="0"/>
              <a:t>?</a:t>
            </a:r>
          </a:p>
          <a:p>
            <a:r>
              <a:rPr lang="de-DE" baseline="0" dirty="0" smtClean="0"/>
              <a:t>Multi-</a:t>
            </a:r>
            <a:r>
              <a:rPr lang="de-DE" baseline="0" dirty="0" err="1" smtClean="0"/>
              <a:t>function</a:t>
            </a:r>
            <a:r>
              <a:rPr lang="de-DE" baseline="0" dirty="0" smtClean="0"/>
              <a:t> </a:t>
            </a:r>
            <a:r>
              <a:rPr lang="de-DE" baseline="0" dirty="0" err="1" smtClean="0"/>
              <a:t>metric</a:t>
            </a:r>
            <a:r>
              <a:rPr lang="de-DE" baseline="0" dirty="0" smtClean="0"/>
              <a:t> </a:t>
            </a:r>
            <a:r>
              <a:rPr lang="de-DE" baseline="0" dirty="0" err="1" smtClean="0"/>
              <a:t>highly</a:t>
            </a:r>
            <a:r>
              <a:rPr lang="de-DE" baseline="0" dirty="0" smtClean="0"/>
              <a:t> non-linear, </a:t>
            </a:r>
            <a:r>
              <a:rPr lang="de-DE" baseline="0" dirty="0" err="1" smtClean="0"/>
              <a:t>don‘t</a:t>
            </a:r>
            <a:r>
              <a:rPr lang="de-DE" baseline="0" dirty="0" smtClean="0"/>
              <a:t> </a:t>
            </a:r>
            <a:r>
              <a:rPr lang="de-DE" baseline="0" dirty="0" err="1" smtClean="0"/>
              <a:t>know</a:t>
            </a:r>
            <a:r>
              <a:rPr lang="de-DE" baseline="0" dirty="0" smtClean="0"/>
              <a:t> </a:t>
            </a:r>
            <a:r>
              <a:rPr lang="de-DE" baseline="0" dirty="0" err="1" smtClean="0"/>
              <a:t>when</a:t>
            </a:r>
            <a:r>
              <a:rPr lang="de-DE" baseline="0" dirty="0" smtClean="0"/>
              <a:t> </a:t>
            </a:r>
            <a:r>
              <a:rPr lang="de-DE" baseline="0" dirty="0" err="1" smtClean="0"/>
              <a:t>which</a:t>
            </a:r>
            <a:r>
              <a:rPr lang="de-DE" baseline="0" dirty="0" smtClean="0"/>
              <a:t> </a:t>
            </a:r>
            <a:r>
              <a:rPr lang="de-DE" baseline="0" dirty="0" err="1" smtClean="0"/>
              <a:t>function</a:t>
            </a:r>
            <a:r>
              <a:rPr lang="de-DE" baseline="0" dirty="0" smtClean="0"/>
              <a:t> </a:t>
            </a:r>
            <a:r>
              <a:rPr lang="de-DE" baseline="0" dirty="0" err="1" smtClean="0"/>
              <a:t>dominates</a:t>
            </a:r>
            <a:r>
              <a:rPr lang="de-DE" baseline="0" dirty="0" smtClean="0"/>
              <a:t> </a:t>
            </a:r>
            <a:r>
              <a:rPr lang="de-DE" baseline="0" dirty="0" err="1" smtClean="0"/>
              <a:t>metric</a:t>
            </a:r>
            <a:endParaRPr lang="de-DE" baseline="0" dirty="0" smtClean="0"/>
          </a:p>
          <a:p>
            <a:r>
              <a:rPr lang="de-DE" baseline="0" dirty="0" smtClean="0"/>
              <a:t>A priori </a:t>
            </a:r>
            <a:r>
              <a:rPr lang="de-DE" baseline="0" dirty="0" err="1" smtClean="0"/>
              <a:t>metrics</a:t>
            </a:r>
            <a:r>
              <a:rPr lang="de-DE" baseline="0" dirty="0" smtClean="0"/>
              <a:t> </a:t>
            </a:r>
            <a:r>
              <a:rPr lang="de-DE" baseline="0" dirty="0" err="1" smtClean="0"/>
              <a:t>depend</a:t>
            </a:r>
            <a:r>
              <a:rPr lang="de-DE" baseline="0" dirty="0" smtClean="0"/>
              <a:t> on 1 </a:t>
            </a:r>
            <a:r>
              <a:rPr lang="de-DE" baseline="0" dirty="0" err="1" smtClean="0"/>
              <a:t>function</a:t>
            </a:r>
            <a:r>
              <a:rPr lang="de-DE" baseline="0" dirty="0" smtClean="0"/>
              <a:t> </a:t>
            </a:r>
            <a:r>
              <a:rPr lang="de-DE" baseline="0" dirty="0" err="1" smtClean="0"/>
              <a:t>by</a:t>
            </a:r>
            <a:r>
              <a:rPr lang="de-DE" baseline="0" dirty="0" smtClean="0"/>
              <a:t> </a:t>
            </a:r>
            <a:r>
              <a:rPr lang="de-DE" baseline="0" dirty="0" err="1" smtClean="0"/>
              <a:t>definition</a:t>
            </a:r>
            <a:r>
              <a:rPr lang="de-DE" baseline="0" dirty="0" smtClean="0"/>
              <a:t>. </a:t>
            </a:r>
            <a:r>
              <a:rPr lang="de-DE" baseline="0" dirty="0" err="1" smtClean="0"/>
              <a:t>Reduces</a:t>
            </a:r>
            <a:r>
              <a:rPr lang="de-DE" baseline="0" dirty="0" smtClean="0"/>
              <a:t> non-</a:t>
            </a:r>
            <a:r>
              <a:rPr lang="de-DE" baseline="0" dirty="0" err="1" smtClean="0"/>
              <a:t>linearity</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66</a:t>
            </a:fld>
            <a:endParaRPr lang="de-DE"/>
          </a:p>
        </p:txBody>
      </p:sp>
    </p:spTree>
    <p:extLst>
      <p:ext uri="{BB962C8B-B14F-4D97-AF65-F5344CB8AC3E}">
        <p14:creationId xmlns:p14="http://schemas.microsoft.com/office/powerpoint/2010/main" val="1822061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Higher n – </a:t>
            </a:r>
            <a:r>
              <a:rPr lang="de-DE" dirty="0" err="1" smtClean="0"/>
              <a:t>higher</a:t>
            </a:r>
            <a:r>
              <a:rPr lang="de-DE" dirty="0" smtClean="0"/>
              <a:t> </a:t>
            </a:r>
            <a:r>
              <a:rPr lang="de-DE" dirty="0" err="1" smtClean="0"/>
              <a:t>collisionality</a:t>
            </a:r>
            <a:r>
              <a:rPr lang="de-DE" dirty="0" smtClean="0"/>
              <a:t>,</a:t>
            </a:r>
            <a:r>
              <a:rPr lang="de-DE" baseline="0" dirty="0" smtClean="0"/>
              <a:t> </a:t>
            </a:r>
            <a:r>
              <a:rPr lang="de-DE" baseline="0" dirty="0" err="1" smtClean="0"/>
              <a:t>particles</a:t>
            </a:r>
            <a:r>
              <a:rPr lang="de-DE" baseline="0" dirty="0" smtClean="0"/>
              <a:t> </a:t>
            </a:r>
            <a:r>
              <a:rPr lang="de-DE" baseline="0" dirty="0" err="1" smtClean="0"/>
              <a:t>go</a:t>
            </a:r>
            <a:r>
              <a:rPr lang="de-DE" baseline="0" dirty="0" smtClean="0"/>
              <a:t> </a:t>
            </a:r>
            <a:r>
              <a:rPr lang="de-DE" baseline="0" dirty="0" err="1" smtClean="0"/>
              <a:t>to</a:t>
            </a:r>
            <a:r>
              <a:rPr lang="de-DE" baseline="0" dirty="0" smtClean="0"/>
              <a:t> </a:t>
            </a:r>
            <a:r>
              <a:rPr lang="de-DE" baseline="0" dirty="0" err="1" smtClean="0"/>
              <a:t>low</a:t>
            </a:r>
            <a:r>
              <a:rPr lang="de-DE" baseline="0" dirty="0" smtClean="0"/>
              <a:t> </a:t>
            </a:r>
            <a:r>
              <a:rPr lang="de-DE" baseline="0" dirty="0" err="1" smtClean="0"/>
              <a:t>cosinality</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67</a:t>
            </a:fld>
            <a:endParaRPr lang="de-DE"/>
          </a:p>
        </p:txBody>
      </p:sp>
    </p:spTree>
    <p:extLst>
      <p:ext uri="{BB962C8B-B14F-4D97-AF65-F5344CB8AC3E}">
        <p14:creationId xmlns:p14="http://schemas.microsoft.com/office/powerpoint/2010/main" val="834540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Higher n – </a:t>
            </a:r>
            <a:r>
              <a:rPr lang="de-DE" dirty="0" err="1" smtClean="0"/>
              <a:t>higher</a:t>
            </a:r>
            <a:r>
              <a:rPr lang="de-DE" dirty="0" smtClean="0"/>
              <a:t> </a:t>
            </a:r>
            <a:r>
              <a:rPr lang="de-DE" dirty="0" err="1" smtClean="0"/>
              <a:t>collisionality</a:t>
            </a:r>
            <a:r>
              <a:rPr lang="de-DE" dirty="0" smtClean="0"/>
              <a:t>,</a:t>
            </a:r>
            <a:r>
              <a:rPr lang="de-DE" baseline="0" dirty="0" smtClean="0"/>
              <a:t> </a:t>
            </a:r>
            <a:r>
              <a:rPr lang="de-DE" baseline="0" dirty="0" err="1" smtClean="0"/>
              <a:t>particles</a:t>
            </a:r>
            <a:r>
              <a:rPr lang="de-DE" baseline="0" dirty="0" smtClean="0"/>
              <a:t> </a:t>
            </a:r>
            <a:r>
              <a:rPr lang="de-DE" baseline="0" dirty="0" err="1" smtClean="0"/>
              <a:t>go</a:t>
            </a:r>
            <a:r>
              <a:rPr lang="de-DE" baseline="0" dirty="0" smtClean="0"/>
              <a:t> </a:t>
            </a:r>
            <a:r>
              <a:rPr lang="de-DE" baseline="0" dirty="0" err="1" smtClean="0"/>
              <a:t>to</a:t>
            </a:r>
            <a:r>
              <a:rPr lang="de-DE" baseline="0" dirty="0" smtClean="0"/>
              <a:t> </a:t>
            </a:r>
            <a:r>
              <a:rPr lang="de-DE" baseline="0" dirty="0" err="1" smtClean="0"/>
              <a:t>low</a:t>
            </a:r>
            <a:r>
              <a:rPr lang="de-DE" baseline="0" dirty="0" smtClean="0"/>
              <a:t> </a:t>
            </a:r>
            <a:r>
              <a:rPr lang="de-DE" baseline="0" dirty="0" err="1" smtClean="0"/>
              <a:t>cosinality</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68</a:t>
            </a:fld>
            <a:endParaRPr lang="de-DE"/>
          </a:p>
        </p:txBody>
      </p:sp>
    </p:spTree>
    <p:extLst>
      <p:ext uri="{BB962C8B-B14F-4D97-AF65-F5344CB8AC3E}">
        <p14:creationId xmlns:p14="http://schemas.microsoft.com/office/powerpoint/2010/main" val="1712526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Heat</a:t>
            </a:r>
            <a:r>
              <a:rPr lang="de-DE" dirty="0" smtClean="0"/>
              <a:t> </a:t>
            </a:r>
            <a:r>
              <a:rPr lang="de-DE" dirty="0" err="1" smtClean="0"/>
              <a:t>flux</a:t>
            </a:r>
            <a:r>
              <a:rPr lang="de-DE" dirty="0" smtClean="0"/>
              <a:t> </a:t>
            </a:r>
            <a:r>
              <a:rPr lang="de-DE" dirty="0" err="1" smtClean="0"/>
              <a:t>to</a:t>
            </a:r>
            <a:r>
              <a:rPr lang="de-DE" dirty="0" smtClean="0"/>
              <a:t> PFM </a:t>
            </a:r>
            <a:r>
              <a:rPr lang="de-DE" dirty="0" err="1" smtClean="0"/>
              <a:t>is</a:t>
            </a:r>
            <a:r>
              <a:rPr lang="de-DE" dirty="0" smtClean="0"/>
              <a:t> </a:t>
            </a:r>
            <a:r>
              <a:rPr lang="de-DE" dirty="0" err="1" smtClean="0"/>
              <a:t>always</a:t>
            </a:r>
            <a:r>
              <a:rPr lang="de-DE" dirty="0" smtClean="0"/>
              <a:t> </a:t>
            </a:r>
            <a:r>
              <a:rPr lang="de-DE" dirty="0" err="1" smtClean="0"/>
              <a:t>conductive</a:t>
            </a:r>
            <a:r>
              <a:rPr lang="de-DE" dirty="0" smtClean="0"/>
              <a:t>, </a:t>
            </a:r>
            <a:r>
              <a:rPr lang="de-DE" dirty="0" err="1" smtClean="0"/>
              <a:t>convection</a:t>
            </a:r>
            <a:r>
              <a:rPr lang="de-DE" dirty="0" smtClean="0"/>
              <a:t> </a:t>
            </a:r>
            <a:r>
              <a:rPr lang="de-DE" dirty="0" err="1" smtClean="0"/>
              <a:t>only</a:t>
            </a:r>
            <a:r>
              <a:rPr lang="de-DE" dirty="0" smtClean="0"/>
              <a:t> </a:t>
            </a:r>
            <a:r>
              <a:rPr lang="de-DE" dirty="0" err="1" smtClean="0"/>
              <a:t>within</a:t>
            </a:r>
            <a:r>
              <a:rPr lang="de-DE" dirty="0" smtClean="0"/>
              <a:t> </a:t>
            </a:r>
            <a:r>
              <a:rPr lang="de-DE" dirty="0" err="1" smtClean="0"/>
              <a:t>plasma</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69</a:t>
            </a:fld>
            <a:endParaRPr lang="de-DE"/>
          </a:p>
        </p:txBody>
      </p:sp>
    </p:spTree>
    <p:extLst>
      <p:ext uri="{BB962C8B-B14F-4D97-AF65-F5344CB8AC3E}">
        <p14:creationId xmlns:p14="http://schemas.microsoft.com/office/powerpoint/2010/main" val="304985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r>
                  <a:rPr lang="de-DE" dirty="0" smtClean="0"/>
                  <a:t>Assumption 1: MCF </a:t>
                </a:r>
                <a:r>
                  <a:rPr lang="de-DE" dirty="0" err="1" smtClean="0"/>
                  <a:t>is</a:t>
                </a:r>
                <a:r>
                  <a:rPr lang="de-DE" dirty="0" smtClean="0"/>
                  <a:t> </a:t>
                </a:r>
                <a:r>
                  <a:rPr lang="de-DE" dirty="0" err="1" smtClean="0"/>
                  <a:t>commercially</a:t>
                </a:r>
                <a:r>
                  <a:rPr lang="de-DE" dirty="0" smtClean="0"/>
                  <a:t> </a:t>
                </a:r>
                <a:r>
                  <a:rPr lang="de-DE" dirty="0" err="1" smtClean="0"/>
                  <a:t>more</a:t>
                </a:r>
                <a:r>
                  <a:rPr lang="de-DE" dirty="0" smtClean="0"/>
                  <a:t> </a:t>
                </a:r>
                <a:r>
                  <a:rPr lang="de-DE" dirty="0" err="1" smtClean="0"/>
                  <a:t>viable</a:t>
                </a:r>
                <a:r>
                  <a:rPr lang="de-DE" dirty="0" smtClean="0"/>
                  <a:t> </a:t>
                </a:r>
                <a:r>
                  <a:rPr lang="de-DE" dirty="0" err="1" smtClean="0"/>
                  <a:t>than</a:t>
                </a:r>
                <a:r>
                  <a:rPr lang="de-DE" dirty="0" smtClean="0"/>
                  <a:t> ICF</a:t>
                </a:r>
                <a:br>
                  <a:rPr lang="de-DE" dirty="0" smtClean="0"/>
                </a:br>
                <a:r>
                  <a:rPr lang="de-DE" dirty="0" smtClean="0"/>
                  <a:t/>
                </a:r>
                <a:br>
                  <a:rPr lang="de-DE" dirty="0" smtClean="0"/>
                </a:br>
                <a:r>
                  <a:rPr lang="de-DE" dirty="0" err="1" smtClean="0"/>
                  <a:t>Assumption</a:t>
                </a:r>
                <a:r>
                  <a:rPr lang="de-DE" dirty="0" smtClean="0"/>
                  <a:t> 2: </a:t>
                </a:r>
                <a:r>
                  <a:rPr lang="de-DE" dirty="0" err="1" smtClean="0"/>
                  <a:t>Gauss‘s</a:t>
                </a:r>
                <a:r>
                  <a:rPr lang="de-DE" dirty="0" smtClean="0"/>
                  <a:t> </a:t>
                </a:r>
                <a:r>
                  <a:rPr lang="de-DE" dirty="0" err="1" smtClean="0"/>
                  <a:t>law</a:t>
                </a:r>
                <a:r>
                  <a:rPr lang="de-DE" dirty="0" smtClean="0"/>
                  <a:t> </a:t>
                </a:r>
                <a:r>
                  <a:rPr lang="de-DE" dirty="0" err="1" smtClean="0"/>
                  <a:t>for</a:t>
                </a:r>
                <a:r>
                  <a:rPr lang="de-DE" dirty="0" smtClean="0"/>
                  <a:t> </a:t>
                </a:r>
                <a:r>
                  <a:rPr lang="de-DE" dirty="0" err="1" smtClean="0"/>
                  <a:t>magnetism</a:t>
                </a:r>
                <a:r>
                  <a:rPr lang="de-DE" dirty="0" smtClean="0"/>
                  <a:t> 	</a:t>
                </a:r>
                <a14:m>
                  <m:oMath xmlns:m="http://schemas.openxmlformats.org/officeDocument/2006/math">
                    <m:r>
                      <a:rPr lang="de-DE" sz="1200" i="1">
                        <a:latin typeface="Cambria Math" panose="02040503050406030204" pitchFamily="18" charset="0"/>
                        <a:ea typeface="Cambria Math" panose="02040503050406030204" pitchFamily="18" charset="0"/>
                      </a:rPr>
                      <m:t>𝛁</m:t>
                    </m:r>
                    <m:acc>
                      <m:accPr>
                        <m:chr m:val="⃗"/>
                        <m:ctrlPr>
                          <a:rPr lang="de-DE" sz="1200" i="1">
                            <a:latin typeface="Cambria Math" panose="02040503050406030204" pitchFamily="18" charset="0"/>
                          </a:rPr>
                        </m:ctrlPr>
                      </m:accPr>
                      <m:e>
                        <m:r>
                          <a:rPr lang="de-DE" sz="1200" i="1">
                            <a:latin typeface="Cambria Math" panose="02040503050406030204" pitchFamily="18" charset="0"/>
                          </a:rPr>
                          <m:t>𝑩</m:t>
                        </m:r>
                      </m:e>
                    </m:acc>
                  </m:oMath>
                </a14:m>
                <a:r>
                  <a:rPr lang="de-DE" sz="1200" dirty="0"/>
                  <a:t> = </a:t>
                </a:r>
                <a:r>
                  <a:rPr lang="de-DE" sz="1200" dirty="0" smtClean="0"/>
                  <a:t>0</a:t>
                </a:r>
                <a:br>
                  <a:rPr lang="de-DE" sz="1200" dirty="0" smtClean="0"/>
                </a:br>
                <a:r>
                  <a:rPr lang="de-DE" dirty="0" smtClean="0"/>
                  <a:t/>
                </a:r>
                <a:br>
                  <a:rPr lang="de-DE" dirty="0" smtClean="0"/>
                </a:br>
                <a:r>
                  <a:rPr lang="de-DE" dirty="0" err="1" smtClean="0"/>
                  <a:t>Assumption</a:t>
                </a:r>
                <a:r>
                  <a:rPr lang="de-DE" dirty="0" smtClean="0"/>
                  <a:t> 3: </a:t>
                </a:r>
                <a:r>
                  <a:rPr lang="de-DE" dirty="0" err="1" smtClean="0"/>
                  <a:t>Poincaré-Brouwer</a:t>
                </a:r>
                <a:r>
                  <a:rPr lang="de-DE" dirty="0" smtClean="0"/>
                  <a:t> / </a:t>
                </a:r>
                <a:r>
                  <a:rPr lang="de-DE" dirty="0" err="1" smtClean="0"/>
                  <a:t>Hairy</a:t>
                </a:r>
                <a:r>
                  <a:rPr lang="de-DE" dirty="0" smtClean="0"/>
                  <a:t> Ball </a:t>
                </a:r>
                <a:r>
                  <a:rPr lang="de-DE" dirty="0" err="1" smtClean="0"/>
                  <a:t>theorem</a:t>
                </a:r>
                <a:r>
                  <a:rPr lang="de-DE" dirty="0" smtClean="0"/>
                  <a:t>	</a:t>
                </a:r>
                <a:r>
                  <a:rPr lang="de-DE" dirty="0"/>
                  <a:t>	</a:t>
                </a:r>
                <a:r>
                  <a:rPr lang="de-DE" dirty="0" smtClean="0"/>
                  <a:t>				</a:t>
                </a:r>
                <a:r>
                  <a:rPr lang="de-DE" dirty="0" err="1" smtClean="0"/>
                  <a:t>Toroid</a:t>
                </a:r>
                <a:r>
                  <a:rPr lang="de-DE" dirty="0" smtClean="0"/>
                  <a:t> </a:t>
                </a:r>
                <a:r>
                  <a:rPr lang="de-DE" dirty="0" err="1"/>
                  <a:t>only</a:t>
                </a:r>
                <a:r>
                  <a:rPr lang="de-DE" dirty="0"/>
                  <a:t> </a:t>
                </a:r>
                <a:r>
                  <a:rPr lang="de-DE" dirty="0" err="1"/>
                  <a:t>closed</a:t>
                </a:r>
                <a:r>
                  <a:rPr lang="de-DE" dirty="0"/>
                  <a:t> </a:t>
                </a:r>
                <a:r>
                  <a:rPr lang="de-DE" dirty="0" err="1"/>
                  <a:t>flux</a:t>
                </a:r>
                <a:r>
                  <a:rPr lang="de-DE" dirty="0"/>
                  <a:t> </a:t>
                </a:r>
                <a:r>
                  <a:rPr lang="de-DE" dirty="0" err="1"/>
                  <a:t>surface</a:t>
                </a:r>
                <a:r>
                  <a:rPr lang="de-DE" dirty="0"/>
                  <a:t> </a:t>
                </a:r>
                <a:r>
                  <a:rPr lang="de-DE" dirty="0" err="1"/>
                  <a:t>for</a:t>
                </a:r>
                <a:r>
                  <a:rPr lang="de-DE" dirty="0"/>
                  <a:t> </a:t>
                </a:r>
                <a14:m>
                  <m:oMath xmlns:m="http://schemas.openxmlformats.org/officeDocument/2006/math">
                    <m:r>
                      <a:rPr lang="de-DE" sz="1100" i="1">
                        <a:latin typeface="Cambria Math" panose="02040503050406030204" pitchFamily="18" charset="0"/>
                        <a:ea typeface="Cambria Math" panose="02040503050406030204" pitchFamily="18" charset="0"/>
                      </a:rPr>
                      <m:t>𝛁</m:t>
                    </m:r>
                    <m:acc>
                      <m:accPr>
                        <m:chr m:val="⃗"/>
                        <m:ctrlPr>
                          <a:rPr lang="de-DE" sz="1100" i="1">
                            <a:latin typeface="Cambria Math" panose="02040503050406030204" pitchFamily="18" charset="0"/>
                          </a:rPr>
                        </m:ctrlPr>
                      </m:accPr>
                      <m:e>
                        <m:r>
                          <a:rPr lang="de-DE" sz="1100" i="1">
                            <a:latin typeface="Cambria Math" panose="02040503050406030204" pitchFamily="18" charset="0"/>
                          </a:rPr>
                          <m:t>𝑩</m:t>
                        </m:r>
                      </m:e>
                    </m:acc>
                  </m:oMath>
                </a14:m>
                <a:r>
                  <a:rPr lang="de-DE" sz="1100" dirty="0"/>
                  <a:t> = </a:t>
                </a:r>
                <a:r>
                  <a:rPr lang="de-DE" sz="1100" dirty="0" smtClean="0"/>
                  <a:t>0</a:t>
                </a:r>
                <a:br>
                  <a:rPr lang="de-DE" sz="1100" dirty="0" smtClean="0"/>
                </a:br>
                <a:r>
                  <a:rPr lang="de-DE" sz="1100" dirty="0"/>
                  <a:t/>
                </a:r>
                <a:br>
                  <a:rPr lang="de-DE" sz="1100" dirty="0"/>
                </a:br>
                <a:r>
                  <a:rPr lang="de-DE" dirty="0" err="1" smtClean="0"/>
                  <a:t>Assumption</a:t>
                </a:r>
                <a:r>
                  <a:rPr lang="de-DE" dirty="0" smtClean="0"/>
                  <a:t> 4: </a:t>
                </a:r>
                <a:r>
                  <a:rPr lang="de-DE" dirty="0" err="1" smtClean="0"/>
                  <a:t>Magnetic</a:t>
                </a:r>
                <a:r>
                  <a:rPr lang="de-DE" dirty="0" smtClean="0"/>
                  <a:t> </a:t>
                </a:r>
                <a:r>
                  <a:rPr lang="de-DE" dirty="0" err="1" smtClean="0"/>
                  <a:t>toroid</a:t>
                </a:r>
                <a:r>
                  <a:rPr lang="de-DE" dirty="0" smtClean="0"/>
                  <a:t> </a:t>
                </a:r>
                <a:r>
                  <a:rPr lang="de-DE" dirty="0" err="1" smtClean="0"/>
                  <a:t>needs</a:t>
                </a:r>
                <a:r>
                  <a:rPr lang="de-DE" dirty="0" smtClean="0"/>
                  <a:t> a </a:t>
                </a:r>
                <a:r>
                  <a:rPr lang="de-DE" dirty="0" err="1" smtClean="0"/>
                  <a:t>rotational</a:t>
                </a:r>
                <a:r>
                  <a:rPr lang="de-DE" dirty="0" smtClean="0"/>
                  <a:t> </a:t>
                </a:r>
                <a:r>
                  <a:rPr lang="de-DE" dirty="0" err="1" smtClean="0"/>
                  <a:t>transform</a:t>
                </a:r>
                <a:r>
                  <a:rPr lang="de-DE" dirty="0" smtClean="0"/>
                  <a:t> </a:t>
                </a:r>
                <a:r>
                  <a:rPr lang="el-GR" dirty="0" smtClean="0">
                    <a:latin typeface="Cambria Math" panose="02040503050406030204" pitchFamily="18" charset="0"/>
                    <a:ea typeface="Cambria Math" panose="02040503050406030204" pitchFamily="18" charset="0"/>
                  </a:rPr>
                  <a:t>ι</a:t>
                </a:r>
                <a:r>
                  <a:rPr lang="de-DE" dirty="0" smtClean="0"/>
                  <a:t> </a:t>
                </a:r>
                <a:r>
                  <a:rPr lang="de-DE" dirty="0" err="1" smtClean="0"/>
                  <a:t>to</a:t>
                </a:r>
                <a:r>
                  <a:rPr lang="de-DE" dirty="0" smtClean="0"/>
                  <a:t> 			     </a:t>
                </a:r>
                <a:r>
                  <a:rPr lang="de-DE" dirty="0" err="1" smtClean="0"/>
                  <a:t>compensate</a:t>
                </a:r>
                <a:r>
                  <a:rPr lang="de-DE" dirty="0" smtClean="0"/>
                  <a:t> </a:t>
                </a:r>
                <a:r>
                  <a:rPr lang="de-DE" dirty="0" err="1" smtClean="0"/>
                  <a:t>for</a:t>
                </a:r>
                <a:r>
                  <a:rPr lang="de-DE" dirty="0" smtClean="0"/>
                  <a:t> </a:t>
                </a:r>
                <a:r>
                  <a:rPr lang="de-DE" dirty="0" err="1" smtClean="0"/>
                  <a:t>drifts</a:t>
                </a:r>
                <a:r>
                  <a:rPr lang="de-DE" dirty="0" smtClean="0"/>
                  <a:t/>
                </a:r>
                <a:br>
                  <a:rPr lang="de-DE" dirty="0" smtClean="0"/>
                </a:br>
                <a:r>
                  <a:rPr lang="de-DE" dirty="0" smtClean="0"/>
                  <a:t/>
                </a:r>
                <a:br>
                  <a:rPr lang="de-DE" dirty="0" smtClean="0"/>
                </a:br>
                <a:r>
                  <a:rPr lang="de-DE" dirty="0" err="1" smtClean="0"/>
                  <a:t>Assumption</a:t>
                </a:r>
                <a:r>
                  <a:rPr lang="de-DE" dirty="0" smtClean="0"/>
                  <a:t> 5: </a:t>
                </a:r>
                <a:r>
                  <a:rPr lang="de-DE" dirty="0" err="1" smtClean="0"/>
                  <a:t>Toroid</a:t>
                </a:r>
                <a:r>
                  <a:rPr lang="de-DE" dirty="0" smtClean="0"/>
                  <a:t> </a:t>
                </a:r>
                <a:r>
                  <a:rPr lang="de-DE" dirty="0" err="1" smtClean="0"/>
                  <a:t>is</a:t>
                </a:r>
                <a:r>
                  <a:rPr lang="de-DE" dirty="0" smtClean="0"/>
                  <a:t> </a:t>
                </a:r>
                <a:r>
                  <a:rPr lang="de-DE" dirty="0" err="1" smtClean="0"/>
                  <a:t>composed</a:t>
                </a:r>
                <a:r>
                  <a:rPr lang="de-DE" dirty="0" smtClean="0"/>
                  <a:t> </a:t>
                </a:r>
                <a:r>
                  <a:rPr lang="de-DE" dirty="0" err="1" smtClean="0"/>
                  <a:t>of</a:t>
                </a:r>
                <a:r>
                  <a:rPr lang="de-DE" dirty="0" smtClean="0"/>
                  <a:t> </a:t>
                </a:r>
                <a:r>
                  <a:rPr lang="de-DE" dirty="0" err="1" smtClean="0"/>
                  <a:t>nested</a:t>
                </a:r>
                <a:r>
                  <a:rPr lang="de-DE" dirty="0" smtClean="0"/>
                  <a:t> </a:t>
                </a:r>
                <a:r>
                  <a:rPr lang="de-DE" dirty="0" err="1" smtClean="0"/>
                  <a:t>flux</a:t>
                </a:r>
                <a:r>
                  <a:rPr lang="de-DE" dirty="0" smtClean="0"/>
                  <a:t> </a:t>
                </a:r>
                <a:r>
                  <a:rPr lang="de-DE" dirty="0" err="1" smtClean="0"/>
                  <a:t>surfaces</a:t>
                </a:r>
                <a:r>
                  <a:rPr lang="de-DE" dirty="0" smtClean="0"/>
                  <a:t>, </a:t>
                </a:r>
                <a:r>
                  <a:rPr lang="de-DE" dirty="0" err="1" smtClean="0"/>
                  <a:t>with</a:t>
                </a:r>
                <a:r>
                  <a:rPr lang="de-DE" dirty="0" smtClean="0"/>
                  <a:t> 			     </a:t>
                </a:r>
                <a:r>
                  <a:rPr lang="de-DE" dirty="0" err="1" smtClean="0"/>
                  <a:t>continuous</a:t>
                </a:r>
                <a:r>
                  <a:rPr lang="de-DE" dirty="0" smtClean="0"/>
                  <a:t> </a:t>
                </a:r>
                <a:r>
                  <a:rPr lang="el-GR" dirty="0">
                    <a:latin typeface="Cambria Math" panose="02040503050406030204" pitchFamily="18" charset="0"/>
                    <a:ea typeface="Cambria Math" panose="02040503050406030204" pitchFamily="18" charset="0"/>
                  </a:rPr>
                  <a:t>ι </a:t>
                </a:r>
                <a:r>
                  <a:rPr lang="de-DE" dirty="0" smtClean="0"/>
                  <a:t>-profile</a:t>
                </a:r>
                <a:endParaRPr lang="en-US" sz="1200" kern="1200" baseline="0" dirty="0" smtClean="0">
                  <a:solidFill>
                    <a:schemeClr val="tx1"/>
                  </a:solidFill>
                  <a:effectLst/>
                  <a:latin typeface="+mn-lt"/>
                  <a:ea typeface="+mn-ea"/>
                  <a:cs typeface="+mn-cs"/>
                </a:endParaRPr>
              </a:p>
            </p:txBody>
          </p:sp>
        </mc:Choice>
        <mc:Fallback xmlns="">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ι= 5/6 in the low iota, ι= 5/5 in the standard, and at ι= 5/4 in high iota. </a:t>
                </a:r>
              </a:p>
              <a:p>
                <a:r>
                  <a:rPr lang="en-US" sz="1200" kern="1200" dirty="0" smtClean="0">
                    <a:solidFill>
                      <a:schemeClr val="tx1"/>
                    </a:solidFill>
                    <a:effectLst/>
                    <a:latin typeface="+mn-lt"/>
                    <a:ea typeface="+mn-ea"/>
                    <a:cs typeface="+mn-cs"/>
                  </a:rPr>
                  <a:t>n</a:t>
                </a:r>
                <a:r>
                  <a:rPr lang="en-US" sz="1200" kern="1200" baseline="0" dirty="0" smtClean="0">
                    <a:solidFill>
                      <a:schemeClr val="tx1"/>
                    </a:solidFill>
                    <a:effectLst/>
                    <a:latin typeface="+mn-lt"/>
                    <a:ea typeface="+mn-ea"/>
                    <a:cs typeface="+mn-cs"/>
                  </a:rPr>
                  <a:t> is set by my field periods and is fixed to 5 for W7-X, or is it Tamara? 1/1 island</a:t>
                </a:r>
              </a:p>
              <a:p>
                <a:r>
                  <a:rPr lang="en-US" sz="1200" kern="1200" baseline="0" dirty="0" smtClean="0">
                    <a:solidFill>
                      <a:schemeClr val="tx1"/>
                    </a:solidFill>
                    <a:effectLst/>
                    <a:latin typeface="+mn-lt"/>
                    <a:ea typeface="+mn-ea"/>
                    <a:cs typeface="+mn-cs"/>
                  </a:rPr>
                  <a:t>Joachim -&gt; Jean </a:t>
                </a:r>
                <a:r>
                  <a:rPr lang="en-US" sz="1200" kern="1200" baseline="0" dirty="0" err="1" smtClean="0">
                    <a:solidFill>
                      <a:schemeClr val="tx1"/>
                    </a:solidFill>
                    <a:effectLst/>
                    <a:latin typeface="+mn-lt"/>
                    <a:ea typeface="+mn-ea"/>
                    <a:cs typeface="+mn-cs"/>
                  </a:rPr>
                  <a:t>Boscary</a:t>
                </a:r>
                <a:r>
                  <a:rPr lang="en-US" sz="1200" kern="1200" baseline="0" dirty="0" smtClean="0">
                    <a:solidFill>
                      <a:schemeClr val="tx1"/>
                    </a:solidFill>
                    <a:effectLst/>
                    <a:latin typeface="+mn-lt"/>
                    <a:ea typeface="+mn-ea"/>
                    <a:cs typeface="+mn-cs"/>
                  </a:rPr>
                  <a:t> -&gt; </a:t>
                </a:r>
                <a:r>
                  <a:rPr lang="en-US" sz="1200" kern="1200" baseline="0" dirty="0" err="1" smtClean="0">
                    <a:solidFill>
                      <a:schemeClr val="tx1"/>
                    </a:solidFill>
                    <a:effectLst/>
                    <a:latin typeface="+mn-lt"/>
                    <a:ea typeface="+mn-ea"/>
                    <a:cs typeface="+mn-cs"/>
                  </a:rPr>
                  <a:t>Kisslinger</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 iota limit, but iota is necessary and determined by core optimization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 iota does 6 toroidal transits, high iota only 4</a:t>
                </a:r>
              </a:p>
              <a:p>
                <a:r>
                  <a:rPr lang="en-US" sz="1200" kern="1200" dirty="0" smtClean="0">
                    <a:solidFill>
                      <a:schemeClr val="tx1"/>
                    </a:solidFill>
                    <a:effectLst/>
                    <a:latin typeface="+mn-lt"/>
                    <a:ea typeface="+mn-ea"/>
                    <a:cs typeface="+mn-cs"/>
                  </a:rPr>
                  <a:t>Poloidal magnetic flux over toroidal magnetic flux</a:t>
                </a:r>
              </a:p>
              <a:p>
                <a:r>
                  <a:rPr lang="en-US" sz="1200" kern="1200" baseline="0" dirty="0" smtClean="0">
                    <a:solidFill>
                      <a:schemeClr val="tx1"/>
                    </a:solidFill>
                    <a:effectLst/>
                    <a:latin typeface="+mn-lt"/>
                    <a:ea typeface="+mn-ea"/>
                    <a:cs typeface="+mn-cs"/>
                  </a:rPr>
                  <a:t>q = m/n &gt; 2 More toroidal turns on good curvature per poloidal turn</a:t>
                </a:r>
              </a:p>
              <a:p>
                <a:r>
                  <a:rPr lang="de-DE" sz="1200" kern="1200" baseline="0" dirty="0" err="1" smtClean="0">
                    <a:solidFill>
                      <a:schemeClr val="tx1"/>
                    </a:solidFill>
                    <a:effectLst/>
                    <a:latin typeface="+mn-lt"/>
                    <a:ea typeface="+mn-ea"/>
                    <a:cs typeface="+mn-cs"/>
                  </a:rPr>
                  <a:t>Iota</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limit</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practical</a:t>
                </a:r>
                <a:r>
                  <a:rPr lang="de-DE" sz="1200" kern="1200" baseline="0" dirty="0" smtClean="0">
                    <a:solidFill>
                      <a:schemeClr val="tx1"/>
                    </a:solidFill>
                    <a:effectLst/>
                    <a:latin typeface="+mn-lt"/>
                    <a:ea typeface="+mn-ea"/>
                    <a:cs typeface="+mn-cs"/>
                  </a:rPr>
                  <a:t> </a:t>
                </a:r>
                <a:r>
                  <a:rPr lang="de-DE" sz="1200" kern="1200" baseline="0" dirty="0" err="1" smtClean="0">
                    <a:solidFill>
                      <a:schemeClr val="tx1"/>
                    </a:solidFill>
                    <a:effectLst/>
                    <a:latin typeface="+mn-lt"/>
                    <a:ea typeface="+mn-ea"/>
                    <a:cs typeface="+mn-cs"/>
                  </a:rPr>
                  <a:t>coil</a:t>
                </a:r>
                <a:r>
                  <a:rPr lang="de-DE" sz="1200" kern="1200" baseline="0" dirty="0" smtClean="0">
                    <a:solidFill>
                      <a:schemeClr val="tx1"/>
                    </a:solidFill>
                    <a:effectLst/>
                    <a:latin typeface="+mn-lt"/>
                    <a:ea typeface="+mn-ea"/>
                    <a:cs typeface="+mn-cs"/>
                  </a:rPr>
                  <a:t> Limit, Joachim, Tamara, Per 2014</a:t>
                </a:r>
              </a:p>
              <a:p>
                <a:r>
                  <a:rPr lang="de-DE" dirty="0" smtClean="0"/>
                  <a:t>Theta = </a:t>
                </a:r>
                <a:r>
                  <a:rPr lang="de-DE" dirty="0" err="1" smtClean="0"/>
                  <a:t>Arctan@B</a:t>
                </a:r>
                <a:r>
                  <a:rPr lang="de-DE" dirty="0" smtClean="0"/>
                  <a:t> R(z)/</a:t>
                </a:r>
                <a:r>
                  <a:rPr lang="de-DE" dirty="0" err="1" smtClean="0"/>
                  <a:t>Bw</a:t>
                </a:r>
                <a:r>
                  <a:rPr lang="de-DE" dirty="0" smtClean="0"/>
                  <a:t>(z)</a:t>
                </a:r>
              </a:p>
              <a:p>
                <a:r>
                  <a:rPr lang="de-DE" dirty="0" smtClean="0"/>
                  <a:t>Theta ist in </a:t>
                </a:r>
                <a:r>
                  <a:rPr lang="de-DE" dirty="0" err="1" smtClean="0"/>
                  <a:t>Flux</a:t>
                </a:r>
                <a:r>
                  <a:rPr lang="de-DE" dirty="0" smtClean="0"/>
                  <a:t> </a:t>
                </a:r>
                <a:r>
                  <a:rPr lang="de-DE" dirty="0" err="1" smtClean="0"/>
                  <a:t>coordinate</a:t>
                </a:r>
                <a:r>
                  <a:rPr lang="de-DE" dirty="0" smtClean="0"/>
                  <a:t> </a:t>
                </a:r>
                <a:r>
                  <a:rPr lang="de-DE" dirty="0" err="1" smtClean="0"/>
                  <a:t>independent</a:t>
                </a:r>
                <a:r>
                  <a:rPr lang="de-DE" dirty="0" smtClean="0"/>
                  <a:t> </a:t>
                </a:r>
                <a:r>
                  <a:rPr lang="de-DE" dirty="0" err="1" smtClean="0"/>
                  <a:t>approach</a:t>
                </a:r>
                <a:r>
                  <a:rPr lang="de-DE" dirty="0" smtClean="0"/>
                  <a:t> (FCI), </a:t>
                </a:r>
                <a:r>
                  <a:rPr lang="de-DE" dirty="0" err="1" smtClean="0"/>
                  <a:t>iota</a:t>
                </a:r>
                <a:r>
                  <a:rPr lang="de-DE" dirty="0" smtClean="0"/>
                  <a:t> in </a:t>
                </a:r>
                <a:r>
                  <a:rPr lang="de-DE" dirty="0" err="1" smtClean="0"/>
                  <a:t>field-line</a:t>
                </a:r>
                <a:r>
                  <a:rPr lang="de-DE" baseline="0" dirty="0" smtClean="0"/>
                  <a:t> </a:t>
                </a:r>
                <a:r>
                  <a:rPr lang="de-DE" baseline="0" dirty="0" err="1" smtClean="0"/>
                  <a:t>aligned</a:t>
                </a:r>
                <a:r>
                  <a:rPr lang="de-DE" baseline="0" dirty="0" smtClean="0"/>
                  <a:t> (FA)</a:t>
                </a:r>
                <a:endParaRPr lang="de-DE" dirty="0" smtClean="0"/>
              </a:p>
              <a:p>
                <a:pPr>
                  <a:lnSpc>
                    <a:spcPts val="2300"/>
                  </a:lnSpc>
                  <a:spcBef>
                    <a:spcPts val="1150"/>
                  </a:spcBef>
                </a:pPr>
                <a:r>
                  <a:rPr lang="de-DE" sz="1200" b="1" dirty="0" smtClean="0">
                    <a:solidFill>
                      <a:srgbClr val="EF7C00"/>
                    </a:solidFill>
                  </a:rPr>
                  <a:t>Achieve </a:t>
                </a:r>
                <a:r>
                  <a:rPr lang="de-DE" sz="1200" b="1" dirty="0" err="1">
                    <a:solidFill>
                      <a:srgbClr val="EF7C00"/>
                    </a:solidFill>
                  </a:rPr>
                  <a:t>rotational</a:t>
                </a:r>
                <a:r>
                  <a:rPr lang="de-DE" sz="1200" b="1" dirty="0">
                    <a:solidFill>
                      <a:srgbClr val="EF7C00"/>
                    </a:solidFill>
                  </a:rPr>
                  <a:t> </a:t>
                </a:r>
                <a:r>
                  <a:rPr lang="de-DE" sz="1200" b="1" dirty="0" err="1">
                    <a:solidFill>
                      <a:srgbClr val="EF7C00"/>
                    </a:solidFill>
                  </a:rPr>
                  <a:t>transform</a:t>
                </a:r>
                <a:r>
                  <a:rPr lang="de-DE" sz="1200" b="1" dirty="0">
                    <a:solidFill>
                      <a:srgbClr val="EF7C00"/>
                    </a:solidFill>
                  </a:rPr>
                  <a:t> </a:t>
                </a:r>
              </a:p>
              <a:p>
                <a:pPr marL="179991" indent="-179991">
                  <a:lnSpc>
                    <a:spcPts val="2300"/>
                  </a:lnSpc>
                  <a:spcBef>
                    <a:spcPts val="1150"/>
                  </a:spcBef>
                  <a:buFont typeface="Arial" panose="020B0604020202020204" pitchFamily="34" charset="0"/>
                  <a:buChar char="•"/>
                </a:pPr>
                <a:r>
                  <a:rPr lang="de-DE" sz="1200" b="1" dirty="0">
                    <a:solidFill>
                      <a:srgbClr val="EF7C00"/>
                    </a:solidFill>
                  </a:rPr>
                  <a:t>Stellarator: 	</a:t>
                </a:r>
                <a:r>
                  <a:rPr lang="de-DE" sz="1200" b="1" dirty="0" err="1">
                    <a:solidFill>
                      <a:srgbClr val="EF7C00"/>
                    </a:solidFill>
                  </a:rPr>
                  <a:t>through</a:t>
                </a:r>
                <a:r>
                  <a:rPr lang="de-DE" sz="1200" b="1" dirty="0">
                    <a:solidFill>
                      <a:srgbClr val="EF7C00"/>
                    </a:solidFill>
                  </a:rPr>
                  <a:t> </a:t>
                </a:r>
                <a:r>
                  <a:rPr lang="de-DE" sz="1200" b="1" dirty="0" err="1">
                    <a:solidFill>
                      <a:srgbClr val="EF7C00"/>
                    </a:solidFill>
                  </a:rPr>
                  <a:t>external</a:t>
                </a:r>
                <a:r>
                  <a:rPr lang="de-DE" sz="1200" b="1" dirty="0">
                    <a:solidFill>
                      <a:srgbClr val="EF7C00"/>
                    </a:solidFill>
                  </a:rPr>
                  <a:t> </a:t>
                </a:r>
                <a:r>
                  <a:rPr lang="de-DE" sz="1200" b="1" dirty="0" err="1">
                    <a:solidFill>
                      <a:srgbClr val="EF7C00"/>
                    </a:solidFill>
                  </a:rPr>
                  <a:t>field</a:t>
                </a:r>
                <a:r>
                  <a:rPr lang="de-DE" sz="1200" b="1" dirty="0">
                    <a:solidFill>
                      <a:srgbClr val="EF7C00"/>
                    </a:solidFill>
                  </a:rPr>
                  <a:t>	</a:t>
                </a:r>
                <a:r>
                  <a:rPr lang="el-GR" sz="1200" b="1" i="0" strike="sngStrike">
                    <a:solidFill>
                      <a:srgbClr val="EF7C00"/>
                    </a:solidFill>
                    <a:latin typeface="Cambria Math" panose="02040503050406030204" pitchFamily="18" charset="0"/>
                  </a:rPr>
                  <a:t>𝜾</a:t>
                </a:r>
                <a:r>
                  <a:rPr lang="de-DE" sz="1200" b="1" dirty="0">
                    <a:solidFill>
                      <a:srgbClr val="EF7C00"/>
                    </a:solidFill>
                  </a:rPr>
                  <a:t> limits?</a:t>
                </a:r>
              </a:p>
              <a:p>
                <a:pPr marL="179991" indent="-179991">
                  <a:lnSpc>
                    <a:spcPts val="2300"/>
                  </a:lnSpc>
                  <a:spcBef>
                    <a:spcPts val="1150"/>
                  </a:spcBef>
                  <a:buFont typeface="Arial" panose="020B0604020202020204" pitchFamily="34" charset="0"/>
                  <a:buChar char="•"/>
                </a:pPr>
                <a:r>
                  <a:rPr lang="de-DE" sz="1200" b="1" dirty="0" err="1">
                    <a:solidFill>
                      <a:srgbClr val="EF7C00"/>
                    </a:solidFill>
                  </a:rPr>
                  <a:t>Tokamak</a:t>
                </a:r>
                <a:r>
                  <a:rPr lang="de-DE" sz="1200" b="1" dirty="0">
                    <a:solidFill>
                      <a:srgbClr val="EF7C00"/>
                    </a:solidFill>
                  </a:rPr>
                  <a:t>: 	</a:t>
                </a:r>
                <a:r>
                  <a:rPr lang="de-DE" sz="1200" b="1" dirty="0" err="1">
                    <a:solidFill>
                      <a:srgbClr val="EF7C00"/>
                    </a:solidFill>
                  </a:rPr>
                  <a:t>through</a:t>
                </a:r>
                <a:r>
                  <a:rPr lang="de-DE" sz="1200" b="1" dirty="0">
                    <a:solidFill>
                      <a:srgbClr val="EF7C00"/>
                    </a:solidFill>
                  </a:rPr>
                  <a:t> </a:t>
                </a:r>
                <a:r>
                  <a:rPr lang="de-DE" sz="1200" b="1" dirty="0" err="1">
                    <a:solidFill>
                      <a:srgbClr val="EF7C00"/>
                    </a:solidFill>
                  </a:rPr>
                  <a:t>plasma</a:t>
                </a:r>
                <a:r>
                  <a:rPr lang="de-DE" sz="1200" b="1" dirty="0">
                    <a:solidFill>
                      <a:srgbClr val="EF7C00"/>
                    </a:solidFill>
                  </a:rPr>
                  <a:t> </a:t>
                </a:r>
                <a:r>
                  <a:rPr lang="de-DE" sz="1200" b="1" dirty="0" err="1">
                    <a:solidFill>
                      <a:srgbClr val="EF7C00"/>
                    </a:solidFill>
                  </a:rPr>
                  <a:t>current</a:t>
                </a:r>
                <a:r>
                  <a:rPr lang="de-DE" sz="1200" b="1" dirty="0">
                    <a:solidFill>
                      <a:srgbClr val="EF7C00"/>
                    </a:solidFill>
                  </a:rPr>
                  <a:t>	</a:t>
                </a:r>
                <a:r>
                  <a:rPr lang="el-GR" sz="1200" b="1" i="0" strike="sngStrike">
                    <a:solidFill>
                      <a:srgbClr val="EF7C00"/>
                    </a:solidFill>
                    <a:latin typeface="Cambria Math" panose="02040503050406030204" pitchFamily="18" charset="0"/>
                  </a:rPr>
                  <a:t>𝜾</a:t>
                </a:r>
                <a:r>
                  <a:rPr lang="de-DE" sz="1200" b="1" i="0">
                    <a:solidFill>
                      <a:srgbClr val="EF7C00"/>
                    </a:solidFill>
                    <a:latin typeface="Cambria Math" panose="02040503050406030204" pitchFamily="18" charset="0"/>
                  </a:rPr>
                  <a:t>&lt;𝟏/𝟐</a:t>
                </a:r>
                <a:r>
                  <a:rPr lang="de-DE" sz="1200" b="1" dirty="0">
                    <a:solidFill>
                      <a:srgbClr val="EF7C00"/>
                    </a:solidFill>
                  </a:rPr>
                  <a:t> </a:t>
                </a:r>
                <a:r>
                  <a:rPr lang="de-DE" sz="1200" b="1" dirty="0" err="1">
                    <a:solidFill>
                      <a:srgbClr val="EF7C00"/>
                    </a:solidFill>
                  </a:rPr>
                  <a:t>necessary</a:t>
                </a:r>
                <a:r>
                  <a:rPr lang="de-DE" sz="1200" b="1" dirty="0">
                    <a:solidFill>
                      <a:srgbClr val="EF7C00"/>
                    </a:solidFill>
                  </a:rPr>
                  <a:t> </a:t>
                </a:r>
                <a:r>
                  <a:rPr lang="de-DE" sz="1200" b="1" dirty="0" err="1">
                    <a:solidFill>
                      <a:srgbClr val="EF7C00"/>
                    </a:solidFill>
                  </a:rPr>
                  <a:t>for</a:t>
                </a:r>
                <a:r>
                  <a:rPr lang="de-DE" sz="1200" b="1" dirty="0">
                    <a:solidFill>
                      <a:srgbClr val="EF7C00"/>
                    </a:solidFill>
                  </a:rPr>
                  <a:t> MHD</a:t>
                </a:r>
              </a:p>
              <a:p>
                <a:endParaRPr lang="en-US" sz="1200" kern="1200" baseline="0" dirty="0" smtClean="0">
                  <a:solidFill>
                    <a:schemeClr val="tx1"/>
                  </a:solidFill>
                  <a:effectLst/>
                  <a:latin typeface="+mn-lt"/>
                  <a:ea typeface="+mn-ea"/>
                  <a:cs typeface="+mn-cs"/>
                </a:endParaRPr>
              </a:p>
            </p:txBody>
          </p:sp>
        </mc:Fallback>
      </mc:AlternateContent>
      <p:sp>
        <p:nvSpPr>
          <p:cNvPr id="4" name="Foliennummernplatzhalter 3"/>
          <p:cNvSpPr>
            <a:spLocks noGrp="1"/>
          </p:cNvSpPr>
          <p:nvPr>
            <p:ph type="sldNum" sz="quarter" idx="10"/>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2125297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70</a:t>
            </a:fld>
            <a:endParaRPr lang="de-DE"/>
          </a:p>
        </p:txBody>
      </p:sp>
    </p:spTree>
    <p:extLst>
      <p:ext uri="{BB962C8B-B14F-4D97-AF65-F5344CB8AC3E}">
        <p14:creationId xmlns:p14="http://schemas.microsoft.com/office/powerpoint/2010/main" val="309678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71</a:t>
            </a:fld>
            <a:endParaRPr lang="de-DE"/>
          </a:p>
        </p:txBody>
      </p:sp>
    </p:spTree>
    <p:extLst>
      <p:ext uri="{BB962C8B-B14F-4D97-AF65-F5344CB8AC3E}">
        <p14:creationId xmlns:p14="http://schemas.microsoft.com/office/powerpoint/2010/main" val="728110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72</a:t>
            </a:fld>
            <a:endParaRPr lang="de-DE"/>
          </a:p>
        </p:txBody>
      </p:sp>
    </p:spTree>
    <p:extLst>
      <p:ext uri="{BB962C8B-B14F-4D97-AF65-F5344CB8AC3E}">
        <p14:creationId xmlns:p14="http://schemas.microsoft.com/office/powerpoint/2010/main" val="704486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First </a:t>
            </a:r>
            <a:r>
              <a:rPr lang="de-DE" dirty="0" err="1" smtClean="0"/>
              <a:t>ionization</a:t>
            </a:r>
            <a:r>
              <a:rPr lang="de-DE" dirty="0" smtClean="0"/>
              <a:t> </a:t>
            </a:r>
            <a:r>
              <a:rPr lang="de-DE" dirty="0" err="1" smtClean="0"/>
              <a:t>level</a:t>
            </a:r>
            <a:r>
              <a:rPr lang="de-DE" dirty="0" smtClean="0"/>
              <a:t>!</a:t>
            </a:r>
          </a:p>
          <a:p>
            <a:r>
              <a:rPr lang="de-DE" dirty="0" smtClean="0"/>
              <a:t>Plug</a:t>
            </a:r>
            <a:r>
              <a:rPr lang="de-DE" baseline="0" dirty="0" smtClean="0"/>
              <a:t> </a:t>
            </a:r>
            <a:r>
              <a:rPr lang="de-DE" baseline="0" dirty="0" err="1" smtClean="0"/>
              <a:t>escaping</a:t>
            </a:r>
            <a:r>
              <a:rPr lang="de-DE" baseline="0" dirty="0" smtClean="0"/>
              <a:t> </a:t>
            </a:r>
            <a:r>
              <a:rPr lang="de-DE" baseline="0" dirty="0" err="1" smtClean="0"/>
              <a:t>ions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73</a:t>
            </a:fld>
            <a:endParaRPr lang="de-DE"/>
          </a:p>
        </p:txBody>
      </p:sp>
    </p:spTree>
    <p:extLst>
      <p:ext uri="{BB962C8B-B14F-4D97-AF65-F5344CB8AC3E}">
        <p14:creationId xmlns:p14="http://schemas.microsoft.com/office/powerpoint/2010/main" val="1937808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Heat</a:t>
            </a:r>
            <a:r>
              <a:rPr lang="de-DE" dirty="0" smtClean="0"/>
              <a:t> </a:t>
            </a:r>
            <a:r>
              <a:rPr lang="de-DE" dirty="0" err="1" smtClean="0"/>
              <a:t>flux</a:t>
            </a:r>
            <a:r>
              <a:rPr lang="de-DE" baseline="0" dirty="0" smtClean="0"/>
              <a:t> </a:t>
            </a:r>
            <a:r>
              <a:rPr lang="de-DE" baseline="0" dirty="0" err="1" smtClean="0"/>
              <a:t>conductive</a:t>
            </a:r>
            <a:r>
              <a:rPr lang="de-DE" baseline="0" dirty="0" smtClean="0"/>
              <a:t>/</a:t>
            </a:r>
            <a:r>
              <a:rPr lang="de-DE" baseline="0" dirty="0" err="1" smtClean="0"/>
              <a:t>convective</a:t>
            </a:r>
            <a:endParaRPr lang="de-DE" baseline="0" dirty="0" smtClean="0"/>
          </a:p>
          <a:p>
            <a:r>
              <a:rPr lang="de-DE" baseline="0" dirty="0" smtClean="0"/>
              <a:t>Cross </a:t>
            </a:r>
            <a:r>
              <a:rPr lang="de-DE" baseline="0" dirty="0" err="1" smtClean="0"/>
              <a:t>section</a:t>
            </a:r>
            <a:r>
              <a:rPr lang="de-DE" baseline="0" dirty="0" smtClean="0"/>
              <a:t> type, 11.11. DCD Präsentation </a:t>
            </a:r>
            <a:r>
              <a:rPr lang="de-DE" baseline="0" dirty="0" err="1" smtClean="0"/>
              <a:t>heat</a:t>
            </a:r>
            <a:r>
              <a:rPr lang="de-DE" baseline="0" dirty="0" smtClean="0"/>
              <a:t> </a:t>
            </a:r>
            <a:r>
              <a:rPr lang="de-DE" baseline="0" dirty="0" err="1" smtClean="0"/>
              <a:t>flux</a:t>
            </a:r>
            <a:r>
              <a:rPr lang="de-DE" baseline="0" dirty="0" smtClean="0"/>
              <a:t>, solid </a:t>
            </a:r>
            <a:r>
              <a:rPr lang="de-DE" baseline="0" dirty="0" err="1" smtClean="0"/>
              <a:t>temperature</a:t>
            </a:r>
            <a:r>
              <a:rPr lang="de-DE" baseline="0" dirty="0" smtClean="0"/>
              <a:t>, </a:t>
            </a:r>
            <a:r>
              <a:rPr lang="de-DE" baseline="0" dirty="0" err="1" smtClean="0"/>
              <a:t>pressure</a:t>
            </a:r>
            <a:r>
              <a:rPr lang="de-DE" baseline="0" dirty="0" smtClean="0"/>
              <a:t> </a:t>
            </a:r>
            <a:r>
              <a:rPr lang="de-DE" baseline="0" dirty="0" err="1" smtClean="0"/>
              <a:t>drop</a:t>
            </a:r>
            <a:endParaRPr lang="de-DE" baseline="0" dirty="0" smtClean="0"/>
          </a:p>
          <a:p>
            <a:r>
              <a:rPr lang="de-DE" baseline="0" dirty="0" err="1" smtClean="0"/>
              <a:t>Get</a:t>
            </a:r>
            <a:r>
              <a:rPr lang="de-DE" baseline="0" dirty="0" smtClean="0"/>
              <a:t> </a:t>
            </a:r>
            <a:r>
              <a:rPr lang="de-DE" baseline="0" dirty="0" err="1" smtClean="0"/>
              <a:t>powder</a:t>
            </a:r>
            <a:r>
              <a:rPr lang="de-DE" baseline="0" smtClean="0"/>
              <a:t> out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76</a:t>
            </a:fld>
            <a:endParaRPr lang="de-DE"/>
          </a:p>
        </p:txBody>
      </p:sp>
    </p:spTree>
    <p:extLst>
      <p:ext uri="{BB962C8B-B14F-4D97-AF65-F5344CB8AC3E}">
        <p14:creationId xmlns:p14="http://schemas.microsoft.com/office/powerpoint/2010/main" val="3199178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77</a:t>
            </a:fld>
            <a:endParaRPr lang="de-DE"/>
          </a:p>
        </p:txBody>
      </p:sp>
    </p:spTree>
    <p:extLst>
      <p:ext uri="{BB962C8B-B14F-4D97-AF65-F5344CB8AC3E}">
        <p14:creationId xmlns:p14="http://schemas.microsoft.com/office/powerpoint/2010/main" val="296595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Perspective</a:t>
            </a:r>
            <a:r>
              <a:rPr lang="de-DE" dirty="0" smtClean="0"/>
              <a:t>! X-Loop!</a:t>
            </a:r>
          </a:p>
          <a:p>
            <a:r>
              <a:rPr lang="de-DE" dirty="0" smtClean="0"/>
              <a:t>Parallel, </a:t>
            </a:r>
            <a:r>
              <a:rPr lang="de-DE" dirty="0" err="1" smtClean="0"/>
              <a:t>perpendicular</a:t>
            </a:r>
            <a:r>
              <a:rPr lang="de-DE" dirty="0" smtClean="0"/>
              <a:t>, bi-normal </a:t>
            </a:r>
            <a:r>
              <a:rPr lang="de-DE" dirty="0" err="1" smtClean="0"/>
              <a:t>transport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1053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14</a:t>
            </a:fld>
            <a:endParaRPr lang="de-DE"/>
          </a:p>
        </p:txBody>
      </p:sp>
    </p:spTree>
    <p:extLst>
      <p:ext uri="{BB962C8B-B14F-4D97-AF65-F5344CB8AC3E}">
        <p14:creationId xmlns:p14="http://schemas.microsoft.com/office/powerpoint/2010/main" val="303999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15</a:t>
            </a:fld>
            <a:endParaRPr lang="de-DE"/>
          </a:p>
        </p:txBody>
      </p:sp>
    </p:spTree>
    <p:extLst>
      <p:ext uri="{BB962C8B-B14F-4D97-AF65-F5344CB8AC3E}">
        <p14:creationId xmlns:p14="http://schemas.microsoft.com/office/powerpoint/2010/main" val="247612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Target – </a:t>
            </a:r>
            <a:r>
              <a:rPr lang="de-DE" dirty="0" err="1" smtClean="0"/>
              <a:t>shadow</a:t>
            </a:r>
            <a:r>
              <a:rPr lang="de-DE" dirty="0" smtClean="0"/>
              <a:t> </a:t>
            </a:r>
            <a:r>
              <a:rPr lang="de-DE" dirty="0" err="1" smtClean="0"/>
              <a:t>modul</a:t>
            </a:r>
            <a:endParaRPr lang="de-DE" dirty="0" smtClean="0"/>
          </a:p>
          <a:p>
            <a:r>
              <a:rPr lang="de-DE" dirty="0" smtClean="0"/>
              <a:t>	</a:t>
            </a:r>
            <a:r>
              <a:rPr lang="de-DE" dirty="0" err="1" smtClean="0"/>
              <a:t>shadow</a:t>
            </a:r>
            <a:r>
              <a:rPr lang="de-DE" dirty="0" smtClean="0"/>
              <a:t> auseinander gezogen</a:t>
            </a:r>
          </a:p>
          <a:p>
            <a:r>
              <a:rPr lang="de-DE" dirty="0" smtClean="0"/>
              <a:t>	</a:t>
            </a:r>
            <a:r>
              <a:rPr lang="de-DE" dirty="0" err="1" smtClean="0"/>
              <a:t>shadow</a:t>
            </a:r>
            <a:r>
              <a:rPr lang="de-DE" dirty="0" smtClean="0"/>
              <a:t> nach hinten</a:t>
            </a:r>
          </a:p>
          <a:p>
            <a:r>
              <a:rPr lang="de-DE" dirty="0" err="1" smtClean="0"/>
              <a:t>Build</a:t>
            </a:r>
            <a:r>
              <a:rPr lang="de-DE" dirty="0" smtClean="0"/>
              <a:t> </a:t>
            </a:r>
            <a:r>
              <a:rPr lang="de-DE" dirty="0" err="1" smtClean="0"/>
              <a:t>up</a:t>
            </a:r>
            <a:r>
              <a:rPr lang="de-DE" dirty="0" smtClean="0"/>
              <a:t> </a:t>
            </a:r>
            <a:r>
              <a:rPr lang="de-DE" dirty="0" err="1" smtClean="0"/>
              <a:t>each</a:t>
            </a:r>
            <a:r>
              <a:rPr lang="de-DE" dirty="0" smtClean="0"/>
              <a:t> </a:t>
            </a:r>
            <a:r>
              <a:rPr lang="de-DE" dirty="0" err="1" smtClean="0"/>
              <a:t>principle</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16</a:t>
            </a:fld>
            <a:endParaRPr lang="de-DE"/>
          </a:p>
        </p:txBody>
      </p:sp>
    </p:spTree>
    <p:extLst>
      <p:ext uri="{BB962C8B-B14F-4D97-AF65-F5344CB8AC3E}">
        <p14:creationId xmlns:p14="http://schemas.microsoft.com/office/powerpoint/2010/main" val="765345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8"/>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smtClean="0"/>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6"/>
            <a:ext cx="1700546" cy="524971"/>
          </a:xfrm>
          <a:prstGeom prst="rect">
            <a:avLst/>
          </a:prstGeom>
        </p:spPr>
      </p:pic>
      <p:pic>
        <p:nvPicPr>
          <p:cNvPr id="17" name="Grafik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77685" y="2164828"/>
            <a:ext cx="1036405" cy="921273"/>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Short title goes here</a:t>
            </a:r>
            <a:endParaRPr lang="de-DE" dirty="0"/>
          </a:p>
        </p:txBody>
      </p:sp>
      <p:sp>
        <p:nvSpPr>
          <p:cNvPr id="4" name="Fußzeilenplatzhalter 3"/>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454959333"/>
      </p:ext>
    </p:extLst>
  </p:cSld>
  <p:clrMapOvr>
    <a:masterClrMapping/>
  </p:clrMapOvr>
  <p:extLst mod="1">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6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9"/>
            <a:ext cx="10801350" cy="2667051"/>
          </a:xfrm>
        </p:spPr>
        <p:txBody>
          <a:bodyPr/>
          <a:lstStyle/>
          <a:p>
            <a:r>
              <a:rPr lang="de-DE" smtClean="0"/>
              <a:t>Titelmasterformat durch Klicken bearbeiten</a:t>
            </a:r>
            <a:endParaRPr lang="de-DE" dirty="0"/>
          </a:p>
        </p:txBody>
      </p:sp>
      <p:sp>
        <p:nvSpPr>
          <p:cNvPr id="2" name="Datumsplatzhalter 1"/>
          <p:cNvSpPr>
            <a:spLocks noGrp="1"/>
          </p:cNvSpPr>
          <p:nvPr>
            <p:ph type="dt" sz="half" idx="10"/>
          </p:nvPr>
        </p:nvSpPr>
        <p:spPr/>
        <p:txBody>
          <a:bodyPr/>
          <a:lstStyle/>
          <a:p>
            <a:r>
              <a:rPr lang="de-DE" smtClean="0"/>
              <a:t>Short title goes here</a:t>
            </a:r>
            <a:endParaRPr lang="de-DE" dirty="0"/>
          </a:p>
        </p:txBody>
      </p:sp>
      <p:sp>
        <p:nvSpPr>
          <p:cNvPr id="3" name="Fußzeilenplatzhalter 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9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223964"/>
            <a:ext cx="10472102" cy="5157786"/>
          </a:xfrm>
          <a:prstGeom prst="rect">
            <a:avLst/>
          </a:prstGeo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Short title goes here</a:t>
            </a:r>
            <a:endParaRPr lang="de-DE" dirty="0"/>
          </a:p>
        </p:txBody>
      </p: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9"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6"/>
            <a:ext cx="8497886" cy="1586865"/>
          </a:xfrm>
        </p:spPr>
        <p:txBody>
          <a:bodyPr anchor="b"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9" y="1956207"/>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Thierry Kremeyer | 17.07.24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42529761"/>
      </p:ext>
    </p:extLst>
  </p:cSld>
  <p:clrMapOvr>
    <a:masterClrMapping/>
  </p:clrMapOvr>
  <p:extLst mod="1">
    <p:ext uri="{DCECCB84-F9BA-43D5-87BE-67443E8EF086}">
      <p15:sldGuideLst xmlns:p15="http://schemas.microsoft.com/office/powerpoint/2012/main">
        <p15:guide id="1" pos="653" userDrawn="1">
          <p15:clr>
            <a:srgbClr val="FBAE40"/>
          </p15:clr>
        </p15:guide>
        <p15:guide id="3" orient="horz" pos="129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8"/>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6"/>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Short title goes here</a:t>
            </a:r>
            <a:endParaRPr lang="de-DE" dirty="0"/>
          </a:p>
        </p:txBody>
      </p:sp>
      <p:sp>
        <p:nvSpPr>
          <p:cNvPr id="4" name="Fußzeilenplatzhalter 3"/>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2309272461"/>
      </p:ext>
    </p:extLst>
  </p:cSld>
  <p:clrMapOvr>
    <a:masterClrMapping/>
  </p:clrMapOvr>
  <p:extLst mod="1">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4" y="3744000"/>
            <a:ext cx="7832233" cy="2274963"/>
          </a:xfrm>
        </p:spPr>
        <p:txBody>
          <a:bodyPr anchor="b"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7"/>
            <a:ext cx="1700546" cy="524971"/>
          </a:xfrm>
          <a:prstGeom prst="rect">
            <a:avLst/>
          </a:prstGeom>
        </p:spPr>
      </p:pic>
      <p:sp>
        <p:nvSpPr>
          <p:cNvPr id="5" name="Titel 4"/>
          <p:cNvSpPr>
            <a:spLocks noGrp="1"/>
          </p:cNvSpPr>
          <p:nvPr>
            <p:ph type="title"/>
          </p:nvPr>
        </p:nvSpPr>
        <p:spPr>
          <a:xfrm>
            <a:off x="1145840" y="2145471"/>
            <a:ext cx="7831907" cy="2094020"/>
          </a:xfrm>
        </p:spPr>
        <p:txBody>
          <a:bodyPr/>
          <a:lstStyle>
            <a:lvl1pPr>
              <a:defRPr sz="2400">
                <a:solidFill>
                  <a:schemeClr val="bg1"/>
                </a:solidFill>
              </a:defRPr>
            </a:lvl1pPr>
          </a:lstStyle>
          <a:p>
            <a:r>
              <a:rPr lang="de-DE"/>
              <a:t>Titelmasterformat durch Klicken bearbeiten</a:t>
            </a:r>
            <a:endParaRPr lang="de-DE" dirty="0"/>
          </a:p>
        </p:txBody>
      </p:sp>
      <p:sp>
        <p:nvSpPr>
          <p:cNvPr id="12" name="Datumsplatzhalter 11"/>
          <p:cNvSpPr>
            <a:spLocks noGrp="1"/>
          </p:cNvSpPr>
          <p:nvPr>
            <p:ph type="dt" sz="half" idx="10"/>
          </p:nvPr>
        </p:nvSpPr>
        <p:spPr/>
        <p:txBody>
          <a:bodyPr/>
          <a:lstStyle/>
          <a:p>
            <a:r>
              <a:rPr lang="de-DE" smtClean="0"/>
              <a:t>Short title goes here</a:t>
            </a:r>
            <a:endParaRPr lang="de-DE" dirty="0"/>
          </a:p>
        </p:txBody>
      </p:sp>
      <p:sp>
        <p:nvSpPr>
          <p:cNvPr id="13" name="Fußzeilenplatzhalter 1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239529262"/>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2753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3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695328" y="441325"/>
            <a:ext cx="9576471" cy="894416"/>
          </a:xfrm>
        </p:spPr>
        <p:txBody>
          <a:bodyPr/>
          <a:lstStyle>
            <a:lvl1pPr>
              <a:defRPr/>
            </a:lvl1p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Short title goes here</a:t>
            </a:r>
            <a:endParaRPr lang="de-DE" dirty="0"/>
          </a:p>
        </p:txBody>
      </p: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03768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62948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63"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2" name="Datumsplatzhalter 1"/>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153087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4"/>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smtClean="0"/>
              <a:t>Short title goes here</a:t>
            </a:r>
            <a:endParaRPr lang="de-DE" dirty="0"/>
          </a:p>
        </p:txBody>
      </p:sp>
      <p:sp>
        <p:nvSpPr>
          <p:cNvPr id="10" name="Fußzeilenplatzhalter 9"/>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3337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84898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81113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8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r>
              <a:rPr lang="de-DE" smtClean="0"/>
              <a:t>Short title goes here</a:t>
            </a:r>
            <a:endParaRPr lang="de-DE" dirty="0"/>
          </a:p>
        </p:txBody>
      </p:sp>
      <p:sp>
        <p:nvSpPr>
          <p:cNvPr id="7" name="Fußzeilenplatzhalter 6"/>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23192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4" y="3744000"/>
            <a:ext cx="7832233" cy="2274963"/>
          </a:xfrm>
        </p:spPr>
        <p:txBody>
          <a:bodyPr anchor="b"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smtClean="0"/>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7"/>
            <a:ext cx="1700546" cy="524971"/>
          </a:xfrm>
          <a:prstGeom prst="rect">
            <a:avLst/>
          </a:prstGeom>
        </p:spPr>
      </p:pic>
      <p:pic>
        <p:nvPicPr>
          <p:cNvPr id="30" name="Grafik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7685" y="2164828"/>
            <a:ext cx="1036405" cy="921273"/>
          </a:xfrm>
          <a:prstGeom prst="rect">
            <a:avLst/>
          </a:prstGeom>
        </p:spPr>
      </p:pic>
      <p:sp>
        <p:nvSpPr>
          <p:cNvPr id="5" name="Titel 4"/>
          <p:cNvSpPr>
            <a:spLocks noGrp="1"/>
          </p:cNvSpPr>
          <p:nvPr>
            <p:ph type="title"/>
          </p:nvPr>
        </p:nvSpPr>
        <p:spPr>
          <a:xfrm>
            <a:off x="1145840" y="2145471"/>
            <a:ext cx="7831907" cy="2094020"/>
          </a:xfrm>
        </p:spPr>
        <p:txBody>
          <a:bodyPr/>
          <a:lstStyle>
            <a:lvl1pPr>
              <a:defRPr sz="2400">
                <a:solidFill>
                  <a:schemeClr val="bg1"/>
                </a:solidFill>
              </a:defRPr>
            </a:lvl1pPr>
          </a:lstStyle>
          <a:p>
            <a:r>
              <a:rPr lang="de-DE" smtClean="0"/>
              <a:t>Titelmasterformat durch Klicken bearbeiten</a:t>
            </a:r>
            <a:endParaRPr lang="de-DE" dirty="0"/>
          </a:p>
        </p:txBody>
      </p:sp>
      <p:sp>
        <p:nvSpPr>
          <p:cNvPr id="12" name="Datumsplatzhalter 11"/>
          <p:cNvSpPr>
            <a:spLocks noGrp="1"/>
          </p:cNvSpPr>
          <p:nvPr>
            <p:ph type="dt" sz="half" idx="10"/>
          </p:nvPr>
        </p:nvSpPr>
        <p:spPr/>
        <p:txBody>
          <a:bodyPr/>
          <a:lstStyle/>
          <a:p>
            <a:r>
              <a:rPr lang="de-DE" smtClean="0"/>
              <a:t>Short title goes here</a:t>
            </a:r>
            <a:endParaRPr lang="de-DE" dirty="0"/>
          </a:p>
        </p:txBody>
      </p:sp>
      <p:sp>
        <p:nvSpPr>
          <p:cNvPr id="13" name="Fußzeilenplatzhalter 1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605769892"/>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53560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1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9"/>
            <a:ext cx="10801350" cy="2667051"/>
          </a:xfrm>
        </p:spPr>
        <p:txBody>
          <a:bodyPr/>
          <a:lstStyle/>
          <a:p>
            <a:r>
              <a:rPr lang="de-DE"/>
              <a:t>Titelmasterformat durch Klicken bearbeiten</a:t>
            </a:r>
            <a:endParaRPr lang="de-DE" dirty="0"/>
          </a:p>
        </p:txBody>
      </p:sp>
      <p:sp>
        <p:nvSpPr>
          <p:cNvPr id="2" name="Datumsplatzhalter 1"/>
          <p:cNvSpPr>
            <a:spLocks noGrp="1"/>
          </p:cNvSpPr>
          <p:nvPr>
            <p:ph type="dt" sz="half" idx="10"/>
          </p:nvPr>
        </p:nvSpPr>
        <p:spPr/>
        <p:txBody>
          <a:bodyPr/>
          <a:lstStyle/>
          <a:p>
            <a:r>
              <a:rPr lang="de-DE" smtClean="0"/>
              <a:t>Short title goes here</a:t>
            </a:r>
            <a:endParaRPr lang="de-DE" dirty="0"/>
          </a:p>
        </p:txBody>
      </p:sp>
      <p:sp>
        <p:nvSpPr>
          <p:cNvPr id="3" name="Fußzeilenplatzhalter 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79774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68178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73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9"/>
            <a:ext cx="10472102" cy="450056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Short title goes here</a:t>
            </a:r>
            <a:endParaRPr lang="de-DE" dirty="0"/>
          </a:p>
        </p:txBody>
      </p: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696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5" y="5372118"/>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3"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3"/>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sz="2300" dirty="0"/>
          </a:p>
        </p:txBody>
      </p:sp>
      <p:sp>
        <p:nvSpPr>
          <p:cNvPr id="18" name="Subtitle 2"/>
          <p:cNvSpPr txBox="1">
            <a:spLocks/>
          </p:cNvSpPr>
          <p:nvPr userDrawn="1"/>
        </p:nvSpPr>
        <p:spPr>
          <a:xfrm>
            <a:off x="6045989"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sz="1900" dirty="0"/>
          </a:p>
        </p:txBody>
      </p:sp>
      <p:sp>
        <p:nvSpPr>
          <p:cNvPr id="19" name="Subtitle 2"/>
          <p:cNvSpPr>
            <a:spLocks noGrp="1"/>
          </p:cNvSpPr>
          <p:nvPr>
            <p:ph type="subTitle" idx="1"/>
          </p:nvPr>
        </p:nvSpPr>
        <p:spPr>
          <a:xfrm>
            <a:off x="6172203" y="4787844"/>
            <a:ext cx="5361443" cy="1101934"/>
          </a:xfrm>
        </p:spPr>
        <p:txBody>
          <a:bodyPr anchor="ctr"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8"/>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1"/>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2" name="Datumsplatzhalter 1"/>
          <p:cNvSpPr>
            <a:spLocks noGrp="1"/>
          </p:cNvSpPr>
          <p:nvPr>
            <p:ph type="dt" sz="half" idx="10"/>
          </p:nvPr>
        </p:nvSpPr>
        <p:spPr/>
        <p:txBody>
          <a:bodyPr/>
          <a:lstStyle/>
          <a:p>
            <a:r>
              <a:rPr lang="de-DE" smtClean="0"/>
              <a:t>Short title goes here</a:t>
            </a:r>
            <a:endParaRPr lang="de-DE" dirty="0"/>
          </a:p>
        </p:txBody>
      </p:sp>
      <p:sp>
        <p:nvSpPr>
          <p:cNvPr id="3" name="Fußzeilenplatzhalter 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3"/>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5" y="5372118"/>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sz="2300" dirty="0"/>
          </a:p>
        </p:txBody>
      </p:sp>
      <p:sp>
        <p:nvSpPr>
          <p:cNvPr id="18" name="Subtitle 2"/>
          <p:cNvSpPr txBox="1">
            <a:spLocks/>
          </p:cNvSpPr>
          <p:nvPr userDrawn="1"/>
        </p:nvSpPr>
        <p:spPr>
          <a:xfrm>
            <a:off x="6045989"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sz="1900" dirty="0"/>
          </a:p>
        </p:txBody>
      </p:sp>
      <p:sp>
        <p:nvSpPr>
          <p:cNvPr id="19" name="Subtitle 2"/>
          <p:cNvSpPr>
            <a:spLocks noGrp="1"/>
          </p:cNvSpPr>
          <p:nvPr>
            <p:ph type="subTitle" idx="1"/>
          </p:nvPr>
        </p:nvSpPr>
        <p:spPr>
          <a:xfrm>
            <a:off x="6172203" y="4787844"/>
            <a:ext cx="5361443" cy="1101934"/>
          </a:xfrm>
        </p:spPr>
        <p:txBody>
          <a:bodyPr anchor="ctr" anchorCtr="0"/>
          <a:lstStyle>
            <a:lvl1pPr marL="0" indent="0" algn="l">
              <a:spcBef>
                <a:spcPts val="2300"/>
              </a:spcBef>
              <a:buNone/>
              <a:defRPr sz="1900" b="0" spc="0" baseline="0">
                <a:solidFill>
                  <a:schemeClr val="bg1"/>
                </a:solidFill>
              </a:defRPr>
            </a:lvl1pPr>
            <a:lvl2pPr marL="0" indent="251987" algn="l">
              <a:lnSpc>
                <a:spcPts val="1600"/>
              </a:lnSpc>
              <a:spcBef>
                <a:spcPts val="300"/>
              </a:spcBef>
              <a:buSzPct val="110000"/>
              <a:buFont typeface=".SF NS Symbols Regular"/>
              <a:buChar char="↘"/>
              <a:defRPr sz="1300" i="1" baseline="0">
                <a:solidFill>
                  <a:schemeClr val="bg1"/>
                </a:solidFill>
              </a:defRPr>
            </a:lvl2pPr>
            <a:lvl3pPr marL="914353" indent="0" algn="ctr">
              <a:buNone/>
              <a:defRPr sz="1800"/>
            </a:lvl3pPr>
            <a:lvl4pPr marL="1371529" indent="0" algn="ctr">
              <a:buNone/>
              <a:defRPr sz="1600"/>
            </a:lvl4pPr>
            <a:lvl5pPr marL="1828706" indent="0" algn="ctr">
              <a:buNone/>
              <a:defRPr sz="1600"/>
            </a:lvl5pPr>
            <a:lvl6pPr marL="2285882" indent="0" algn="ctr">
              <a:buNone/>
              <a:defRPr sz="1600"/>
            </a:lvl6pPr>
            <a:lvl7pPr marL="2743059" indent="0" algn="ctr">
              <a:buNone/>
              <a:defRPr sz="1600"/>
            </a:lvl7pPr>
            <a:lvl8pPr marL="3200235" indent="0" algn="ctr">
              <a:buNone/>
              <a:defRPr sz="1600"/>
            </a:lvl8pPr>
            <a:lvl9pPr marL="3657412"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8"/>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32" name="Grafik 3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1"/>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2" name="Datumsplatzhalter 1"/>
          <p:cNvSpPr>
            <a:spLocks noGrp="1"/>
          </p:cNvSpPr>
          <p:nvPr>
            <p:ph type="dt" sz="half" idx="10"/>
          </p:nvPr>
        </p:nvSpPr>
        <p:spPr/>
        <p:txBody>
          <a:bodyPr/>
          <a:lstStyle/>
          <a:p>
            <a:r>
              <a:rPr lang="de-DE" smtClean="0"/>
              <a:t>Short title goes here</a:t>
            </a:r>
            <a:endParaRPr lang="de-DE" dirty="0"/>
          </a:p>
        </p:txBody>
      </p:sp>
      <p:sp>
        <p:nvSpPr>
          <p:cNvPr id="3" name="Fußzeilenplatzhalter 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95"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335742"/>
            <a:ext cx="10801349" cy="5046009"/>
          </a:xfrm>
          <a:prstGeom prst="rect">
            <a:avLst/>
          </a:prstGeo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0"/>
          <p:cNvSpPr>
            <a:spLocks noGrp="1"/>
          </p:cNvSpPr>
          <p:nvPr>
            <p:ph type="title"/>
          </p:nvPr>
        </p:nvSpPr>
        <p:spPr>
          <a:xfrm>
            <a:off x="695328" y="441325"/>
            <a:ext cx="9576471" cy="894416"/>
          </a:xfrm>
        </p:spPr>
        <p:txBody>
          <a:bodyPr/>
          <a:lstStyle>
            <a:lvl1pPr>
              <a:defRPr/>
            </a:lvl1p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de-DE" smtClean="0"/>
              <a:t>Short title goes here</a:t>
            </a:r>
            <a:endParaRPr lang="de-DE" dirty="0"/>
          </a:p>
        </p:txBody>
      </p: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0742970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19"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223964"/>
            <a:ext cx="5112414" cy="5157787"/>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384263" y="1223964"/>
            <a:ext cx="5112412" cy="5157787"/>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2" name="Datumsplatzhalter 1"/>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4"/>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smtClean="0"/>
              <a:t>Short title goes here</a:t>
            </a:r>
            <a:endParaRPr lang="de-DE" dirty="0"/>
          </a:p>
        </p:txBody>
      </p:sp>
      <p:sp>
        <p:nvSpPr>
          <p:cNvPr id="10" name="Fußzeilenplatzhalter 9"/>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smtClean="0"/>
              <a:t>Short title goes here</a:t>
            </a:r>
            <a:endParaRPr lang="de-DE" dirty="0"/>
          </a:p>
        </p:txBody>
      </p:sp>
      <p:sp>
        <p:nvSpPr>
          <p:cNvPr id="6" name="Fußzeilenplatzhalter 5"/>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4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4" name="Datumsplatzhalter 3"/>
          <p:cNvSpPr>
            <a:spLocks noGrp="1"/>
          </p:cNvSpPr>
          <p:nvPr>
            <p:ph type="dt" sz="half" idx="10"/>
          </p:nvPr>
        </p:nvSpPr>
        <p:spPr/>
        <p:txBody>
          <a:bodyPr/>
          <a:lstStyle/>
          <a:p>
            <a:r>
              <a:rPr lang="de-DE" smtClean="0"/>
              <a:t>Short title goes here</a:t>
            </a:r>
            <a:endParaRPr lang="de-DE" dirty="0"/>
          </a:p>
        </p:txBody>
      </p:sp>
      <p:sp>
        <p:nvSpPr>
          <p:cNvPr id="7" name="Fußzeilenplatzhalter 6"/>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3.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vmlDrawing" Target="../drawings/vmlDrawing7.v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emf"/><Relationship Id="rId2" Type="http://schemas.openxmlformats.org/officeDocument/2006/relationships/vmlDrawing" Target="../drawings/vmlDrawing13.vml"/><Relationship Id="rId1" Type="http://schemas.openxmlformats.org/officeDocument/2006/relationships/theme" Target="../theme/theme3.xml"/><Relationship Id="rId6" Type="http://schemas.openxmlformats.org/officeDocument/2006/relationships/oleObject" Target="../embeddings/oleObject4.bin"/><Relationship Id="rId5" Type="http://schemas.openxmlformats.org/officeDocument/2006/relationships/image" Target="../media/image2.emf"/><Relationship Id="rId4" Type="http://schemas.openxmlformats.org/officeDocument/2006/relationships/tags" Target="../tags/tag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66925" y="170924"/>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7"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321" algn="r"/>
                <a:tab pos="10226148" algn="r"/>
              </a:tabLst>
            </a:pPr>
            <a:r>
              <a:rPr lang="de-DE" smtClean="0"/>
              <a:t>Max-Planck-Institut für Plasmaphysik | Thierry Kremeyer | 17.07.24</a:t>
            </a:r>
            <a:endParaRPr lang="de-DE" dirty="0"/>
          </a:p>
        </p:txBody>
      </p:sp>
      <p:sp>
        <p:nvSpPr>
          <p:cNvPr id="13" name="Datumsplatzhalter 12"/>
          <p:cNvSpPr>
            <a:spLocks noGrp="1"/>
          </p:cNvSpPr>
          <p:nvPr>
            <p:ph type="dt" sz="half" idx="2"/>
          </p:nvPr>
        </p:nvSpPr>
        <p:spPr>
          <a:xfrm>
            <a:off x="947740"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Short title goes here</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6"/>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591801" y="240772"/>
            <a:ext cx="581025" cy="516467"/>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664" r:id="rId6"/>
    <p:sldLayoutId id="2147483696" r:id="rId7"/>
    <p:sldLayoutId id="2147483667" r:id="rId8"/>
    <p:sldLayoutId id="2147483700" r:id="rId9"/>
    <p:sldLayoutId id="2147483711" r:id="rId10"/>
    <p:sldLayoutId id="2147483701" r:id="rId11"/>
    <p:sldLayoutId id="2147483726" r:id="rId12"/>
  </p:sldLayoutIdLst>
  <p:hf hdr="0" dt="0"/>
  <p:txStyles>
    <p:title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353"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79" indent="-179379" algn="l" defTabSz="914353"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79" indent="-179379" algn="l" defTabSz="914353"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70" indent="-179379" algn="l" defTabSz="914353"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17" indent="-285735" algn="l" defTabSz="914353"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889" algn="l" defTabSz="914353"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353"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353"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6"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9"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9" algn="l" defTabSz="914353" rtl="0" eaLnBrk="1" latinLnBrk="0" hangingPunct="1">
        <a:defRPr sz="1800" kern="1200">
          <a:solidFill>
            <a:schemeClr val="tx1"/>
          </a:solidFill>
          <a:latin typeface="+mn-lt"/>
          <a:ea typeface="+mn-ea"/>
          <a:cs typeface="+mn-cs"/>
        </a:defRPr>
      </a:lvl7pPr>
      <a:lvl8pPr marL="3200235" algn="l" defTabSz="914353" rtl="0" eaLnBrk="1" latinLnBrk="0" hangingPunct="1">
        <a:defRPr sz="1800" kern="1200">
          <a:solidFill>
            <a:schemeClr val="tx1"/>
          </a:solidFill>
          <a:latin typeface="+mn-lt"/>
          <a:ea typeface="+mn-ea"/>
          <a:cs typeface="+mn-cs"/>
        </a:defRPr>
      </a:lvl8pPr>
      <a:lvl9pPr marL="3657412" algn="l" defTabSz="91435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userDrawn="1">
          <p15:clr>
            <a:srgbClr val="F26B43"/>
          </p15:clr>
        </p15:guide>
        <p15:guide id="9" pos="143" userDrawn="1">
          <p15:clr>
            <a:srgbClr val="F26B43"/>
          </p15:clr>
        </p15:guide>
        <p15:guide id="11" orient="horz" pos="503" userDrawn="1">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66925" y="170924"/>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2"/>
            </p:custDataLst>
            <p:extLst>
              <p:ext uri="{D42A27DB-BD31-4B8C-83A1-F6EECF244321}">
                <p14:modId xmlns:p14="http://schemas.microsoft.com/office/powerpoint/2010/main" val="3728219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15" name="think-cell Folie" r:id="rId15" imgW="384" imgH="385" progId="TCLayout.ActiveDocument.1">
                  <p:embed/>
                </p:oleObj>
              </mc:Choice>
              <mc:Fallback>
                <p:oleObj name="think-cell Folie" r:id="rId15"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7"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321" algn="r"/>
                <a:tab pos="10226148" algn="r"/>
              </a:tabLst>
            </a:pPr>
            <a:r>
              <a:rPr lang="de-DE" smtClean="0"/>
              <a:t>Max-Planck-Institut für Plasmaphysik | Thierry Kremeyer | 17.07.24</a:t>
            </a:r>
            <a:endParaRPr lang="de-DE" dirty="0"/>
          </a:p>
        </p:txBody>
      </p:sp>
      <p:sp>
        <p:nvSpPr>
          <p:cNvPr id="13" name="Datumsplatzhalter 12"/>
          <p:cNvSpPr>
            <a:spLocks noGrp="1"/>
          </p:cNvSpPr>
          <p:nvPr>
            <p:ph type="dt" sz="half" idx="2"/>
          </p:nvPr>
        </p:nvSpPr>
        <p:spPr>
          <a:xfrm>
            <a:off x="947740"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Short title goes here</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6"/>
            <a:ext cx="10801350" cy="4567237"/>
          </a:xfrm>
          <a:prstGeom prst="rect">
            <a:avLst/>
          </a:prstGeom>
        </p:spPr>
        <p:txBody>
          <a:bodyPr vert="horz" lIns="0" tIns="45720" rIns="0" bIns="45720" rtlCol="0">
            <a:normAutofit/>
          </a:bodyPr>
          <a:lstStyle/>
          <a:p>
            <a:pPr marL="0" marR="0" lvl="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1" i="0" u="none" strike="noStrike" kern="600" cap="none" spc="40" normalizeH="0" baseline="0" noProof="0" dirty="0" smtClean="0">
                <a:ln>
                  <a:noFill/>
                </a:ln>
                <a:solidFill>
                  <a:srgbClr val="005555"/>
                </a:solidFill>
                <a:effectLst/>
                <a:uLnTx/>
                <a:uFillTx/>
                <a:latin typeface="+mn-lt"/>
                <a:ea typeface="+mn-ea"/>
                <a:cs typeface="+mn-cs"/>
              </a:rPr>
              <a:t>Ebene 1: Headlines</a:t>
            </a:r>
          </a:p>
          <a:p>
            <a:pPr marL="0" marR="0" lvl="1"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2: Fließtext</a:t>
            </a:r>
          </a:p>
          <a:p>
            <a:pPr marL="179379" marR="0" lvl="2"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1" i="0" u="none" strike="noStrike" kern="400" cap="none" spc="40" normalizeH="0" baseline="0" noProof="0" dirty="0" smtClean="0">
                <a:ln>
                  <a:noFill/>
                </a:ln>
                <a:solidFill>
                  <a:srgbClr val="29485D"/>
                </a:solidFill>
                <a:effectLst/>
                <a:uLnTx/>
                <a:uFillTx/>
                <a:latin typeface="+mn-lt"/>
                <a:ea typeface="+mn-ea"/>
                <a:cs typeface="+mn-cs"/>
              </a:rPr>
              <a:t>Ebene 3: Stichpunkte</a:t>
            </a:r>
          </a:p>
          <a:p>
            <a:pPr marL="179379" marR="0" lvl="3"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4: Stichpunkte hervorgehoben</a:t>
            </a:r>
          </a:p>
          <a:p>
            <a:pPr marL="357170" marR="0" lvl="4"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5: Stichpunkte eingerückt</a:t>
            </a:r>
          </a:p>
          <a:p>
            <a:pPr marL="645717" marR="0" lvl="5" indent="-285735" algn="l" defTabSz="914353"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6: Stichpunkte weiter eingerückt</a:t>
            </a:r>
          </a:p>
          <a:p>
            <a:pPr marL="0" marR="0" lvl="6" indent="215889" algn="l" defTabSz="914353"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a:pPr>
            <a:r>
              <a:rPr kumimoji="0" lang="de-DE" sz="1500" b="0" i="1" u="none" strike="noStrike" kern="600" cap="none" spc="40" normalizeH="0" baseline="0" noProof="0" dirty="0" smtClean="0">
                <a:ln>
                  <a:noFill/>
                </a:ln>
                <a:solidFill>
                  <a:srgbClr val="005555"/>
                </a:solidFill>
                <a:effectLst/>
                <a:uLnTx/>
                <a:uFillTx/>
                <a:latin typeface="+mn-lt"/>
                <a:ea typeface="+mn-ea"/>
                <a:cs typeface="+mn-cs"/>
              </a:rPr>
              <a:t>Ebene 7: Zusatzinfo</a:t>
            </a:r>
          </a:p>
          <a:p>
            <a:pPr marL="0" marR="0" lvl="7" indent="0" algn="l" defTabSz="914353" rtl="0" eaLnBrk="1" fontAlgn="auto" latinLnBrk="0" hangingPunct="1">
              <a:lnSpc>
                <a:spcPct val="100000"/>
              </a:lnSpc>
              <a:spcBef>
                <a:spcPts val="525"/>
              </a:spcBef>
              <a:spcAft>
                <a:spcPts val="0"/>
              </a:spcAft>
              <a:buClrTx/>
              <a:buSzPct val="110000"/>
              <a:buFont typeface=".SF NS Symbols Regular"/>
              <a:buNone/>
              <a:tabLst/>
              <a:defRPr/>
            </a:pPr>
            <a:r>
              <a:rPr kumimoji="0" lang="de-DE" sz="1000" b="0" i="1" u="none" strike="noStrike" kern="600" cap="none" spc="120" normalizeH="0" baseline="0" noProof="0" dirty="0" smtClean="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16070658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0" r:id="rId4"/>
    <p:sldLayoutId id="2147483721" r:id="rId5"/>
    <p:sldLayoutId id="2147483722" r:id="rId6"/>
    <p:sldLayoutId id="2147483723" r:id="rId7"/>
    <p:sldLayoutId id="2147483724" r:id="rId8"/>
    <p:sldLayoutId id="2147483725" r:id="rId9"/>
  </p:sldLayoutIdLst>
  <p:hf hdr="0" dt="0"/>
  <p:txStyles>
    <p:title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79"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79"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70"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17" marR="0" indent="-285735" algn="l" defTabSz="914353"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889" algn="l" defTabSz="914353"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353"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353"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6"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29"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9" algn="l" defTabSz="914353" rtl="0" eaLnBrk="1" latinLnBrk="0" hangingPunct="1">
        <a:defRPr sz="1800" kern="1200">
          <a:solidFill>
            <a:schemeClr val="tx1"/>
          </a:solidFill>
          <a:latin typeface="+mn-lt"/>
          <a:ea typeface="+mn-ea"/>
          <a:cs typeface="+mn-cs"/>
        </a:defRPr>
      </a:lvl7pPr>
      <a:lvl8pPr marL="3200235" algn="l" defTabSz="914353" rtl="0" eaLnBrk="1" latinLnBrk="0" hangingPunct="1">
        <a:defRPr sz="1800" kern="1200">
          <a:solidFill>
            <a:schemeClr val="tx1"/>
          </a:solidFill>
          <a:latin typeface="+mn-lt"/>
          <a:ea typeface="+mn-ea"/>
          <a:cs typeface="+mn-cs"/>
        </a:defRPr>
      </a:lvl8pPr>
      <a:lvl9pPr marL="3657412" algn="l" defTabSz="91435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userDrawn="1">
          <p15:clr>
            <a:srgbClr val="F26B43"/>
          </p15:clr>
        </p15:guide>
        <p15:guide id="9" pos="143" userDrawn="1">
          <p15:clr>
            <a:srgbClr val="F26B43"/>
          </p15:clr>
        </p15:guide>
        <p15:guide id="11" orient="horz" pos="503" userDrawn="1">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366925" y="170924"/>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3"/>
            </p:custDataLst>
            <p:extLst>
              <p:ext uri="{D42A27DB-BD31-4B8C-83A1-F6EECF244321}">
                <p14:modId xmlns:p14="http://schemas.microsoft.com/office/powerpoint/2010/main" val="2293786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0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151"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7" y="6489699"/>
            <a:ext cx="10477499" cy="142876"/>
          </a:xfrm>
          <a:prstGeom prst="rect">
            <a:avLst/>
          </a:prstGeom>
        </p:spPr>
        <p:txBody>
          <a:bodyPr vert="horz" wrap="none" lIns="0" tIns="0" rIns="0" bIns="0" rtlCol="0" anchor="b" anchorCtr="0">
            <a:normAutofit/>
          </a:bodyPr>
          <a:lstStyle>
            <a:lvl1pPr algn="r">
              <a:defRPr sz="300" kern="600" cap="all" spc="45" baseline="0">
                <a:solidFill>
                  <a:schemeClr val="tx1">
                    <a:tint val="75000"/>
                  </a:schemeClr>
                </a:solidFill>
              </a:defRPr>
            </a:lvl1pPr>
          </a:lstStyle>
          <a:p>
            <a:pPr algn="l">
              <a:tabLst>
                <a:tab pos="4893778" algn="r"/>
                <a:tab pos="5119474" algn="r"/>
              </a:tabLst>
            </a:pPr>
            <a:r>
              <a:rPr lang="de-DE" smtClean="0"/>
              <a:t>Max-Planck-Institut für Plasmaphysik | Thierry Kremeyer | 17.07.24</a:t>
            </a:r>
            <a:endParaRPr lang="de-DE" dirty="0"/>
          </a:p>
        </p:txBody>
      </p:sp>
      <p:sp>
        <p:nvSpPr>
          <p:cNvPr id="13" name="Datumsplatzhalter 12"/>
          <p:cNvSpPr>
            <a:spLocks noGrp="1"/>
          </p:cNvSpPr>
          <p:nvPr>
            <p:ph type="dt" sz="half" idx="2"/>
          </p:nvPr>
        </p:nvSpPr>
        <p:spPr>
          <a:xfrm>
            <a:off x="947740" y="6489700"/>
            <a:ext cx="10225087" cy="142874"/>
          </a:xfrm>
          <a:prstGeom prst="rect">
            <a:avLst/>
          </a:prstGeom>
        </p:spPr>
        <p:txBody>
          <a:bodyPr vert="horz" lIns="0" tIns="0" rIns="0" bIns="0" rtlCol="0" anchor="b" anchorCtr="0"/>
          <a:lstStyle>
            <a:lvl1pPr algn="r">
              <a:defRPr lang="de-DE" sz="300" kern="600" cap="all" spc="45" baseline="0" smtClean="0">
                <a:solidFill>
                  <a:schemeClr val="tx1">
                    <a:tint val="75000"/>
                  </a:schemeClr>
                </a:solidFill>
                <a:latin typeface="+mn-lt"/>
                <a:ea typeface="+mn-ea"/>
                <a:cs typeface="+mn-cs"/>
              </a:defRPr>
            </a:lvl1pPr>
          </a:lstStyle>
          <a:p>
            <a:r>
              <a:rPr lang="de-DE" smtClean="0"/>
              <a:t>Short title goes here</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300" kern="600" cap="all" spc="45"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6"/>
            <a:ext cx="10801350" cy="4567237"/>
          </a:xfrm>
          <a:prstGeom prst="rect">
            <a:avLst/>
          </a:prstGeom>
        </p:spPr>
        <p:txBody>
          <a:bodyPr vert="horz" lIns="0" tIns="45720" rIns="0" bIns="45720" rtlCol="0">
            <a:normAutofit/>
          </a:bodyPr>
          <a:lstStyle/>
          <a:p>
            <a:pPr marL="0" marR="0" lvl="0" indent="0" algn="l" defTabSz="457749" rtl="0" eaLnBrk="1" fontAlgn="auto" latinLnBrk="0" hangingPunct="1">
              <a:lnSpc>
                <a:spcPct val="120000"/>
              </a:lnSpc>
              <a:spcBef>
                <a:spcPts val="300"/>
              </a:spcBef>
              <a:spcAft>
                <a:spcPts val="0"/>
              </a:spcAft>
              <a:buClrTx/>
              <a:buSzTx/>
              <a:buFont typeface="Arial" panose="020B0604020202020204" pitchFamily="34" charset="0"/>
              <a:buNone/>
              <a:tabLst/>
              <a:defRPr/>
            </a:pPr>
            <a:r>
              <a:rPr kumimoji="0" lang="de-DE" sz="901" b="1" i="0" u="none" strike="noStrike" kern="600" cap="none" spc="20" normalizeH="0" baseline="0" noProof="0" dirty="0" smtClean="0">
                <a:ln>
                  <a:noFill/>
                </a:ln>
                <a:solidFill>
                  <a:srgbClr val="005555"/>
                </a:solidFill>
                <a:effectLst/>
                <a:uLnTx/>
                <a:uFillTx/>
                <a:latin typeface="+mn-lt"/>
                <a:ea typeface="+mn-ea"/>
                <a:cs typeface="+mn-cs"/>
              </a:rPr>
              <a:t>Ebene 1: Headlines</a:t>
            </a:r>
          </a:p>
          <a:p>
            <a:pPr marL="0" marR="0" lvl="1" indent="0" algn="l" defTabSz="457749" rtl="0" eaLnBrk="1" fontAlgn="auto" latinLnBrk="0" hangingPunct="1">
              <a:lnSpc>
                <a:spcPct val="120000"/>
              </a:lnSpc>
              <a:spcBef>
                <a:spcPts val="300"/>
              </a:spcBef>
              <a:spcAft>
                <a:spcPts val="0"/>
              </a:spcAft>
              <a:buClrTx/>
              <a:buSzTx/>
              <a:buFont typeface="Arial" panose="020B0604020202020204" pitchFamily="34" charset="0"/>
              <a:buNone/>
              <a:tabLst/>
              <a:defRPr/>
            </a:pPr>
            <a:r>
              <a:rPr kumimoji="0" lang="de-DE" sz="901" b="0" i="0" u="none" strike="noStrike" kern="600" cap="none" spc="20" normalizeH="0" baseline="0" noProof="0" dirty="0" smtClean="0">
                <a:ln>
                  <a:noFill/>
                </a:ln>
                <a:solidFill>
                  <a:srgbClr val="000000"/>
                </a:solidFill>
                <a:effectLst/>
                <a:uLnTx/>
                <a:uFillTx/>
                <a:latin typeface="+mn-lt"/>
                <a:ea typeface="+mn-ea"/>
                <a:cs typeface="+mn-cs"/>
              </a:rPr>
              <a:t>Ebene 2: Fließtext</a:t>
            </a:r>
          </a:p>
          <a:p>
            <a:pPr marL="89802" marR="0" lvl="2" indent="-89802" algn="l" defTabSz="457749" rtl="0" eaLnBrk="1" fontAlgn="auto" latinLnBrk="0" hangingPunct="1">
              <a:lnSpc>
                <a:spcPct val="120000"/>
              </a:lnSpc>
              <a:spcBef>
                <a:spcPts val="300"/>
              </a:spcBef>
              <a:spcAft>
                <a:spcPts val="0"/>
              </a:spcAft>
              <a:buClrTx/>
              <a:buSzTx/>
              <a:buFont typeface="Arial" panose="020B0604020202020204" pitchFamily="34" charset="0"/>
              <a:buChar char="•"/>
              <a:tabLst/>
              <a:defRPr/>
            </a:pPr>
            <a:r>
              <a:rPr kumimoji="0" lang="de-DE" sz="901" b="1" i="0" u="none" strike="noStrike" kern="400" cap="none" spc="20" normalizeH="0" baseline="0" noProof="0" dirty="0" smtClean="0">
                <a:ln>
                  <a:noFill/>
                </a:ln>
                <a:solidFill>
                  <a:srgbClr val="29485D"/>
                </a:solidFill>
                <a:effectLst/>
                <a:uLnTx/>
                <a:uFillTx/>
                <a:latin typeface="+mn-lt"/>
                <a:ea typeface="+mn-ea"/>
                <a:cs typeface="+mn-cs"/>
              </a:rPr>
              <a:t>Ebene 3: Stichpunkte</a:t>
            </a:r>
          </a:p>
          <a:p>
            <a:pPr marL="89802" marR="0" lvl="3" indent="-89802" algn="l" defTabSz="457749" rtl="0" eaLnBrk="1" fontAlgn="auto" latinLnBrk="0" hangingPunct="1">
              <a:lnSpc>
                <a:spcPct val="120000"/>
              </a:lnSpc>
              <a:spcBef>
                <a:spcPts val="300"/>
              </a:spcBef>
              <a:spcAft>
                <a:spcPts val="0"/>
              </a:spcAft>
              <a:buClrTx/>
              <a:buSzTx/>
              <a:buFont typeface="Arial" panose="020B0604020202020204" pitchFamily="34" charset="0"/>
              <a:buChar char="•"/>
              <a:tabLst/>
              <a:defRPr/>
            </a:pPr>
            <a:r>
              <a:rPr kumimoji="0" lang="de-DE" sz="901" b="0" i="0" u="none" strike="noStrike" kern="600" cap="none" spc="20" normalizeH="0" baseline="0" noProof="0" dirty="0" smtClean="0">
                <a:ln>
                  <a:noFill/>
                </a:ln>
                <a:solidFill>
                  <a:srgbClr val="000000"/>
                </a:solidFill>
                <a:effectLst/>
                <a:uLnTx/>
                <a:uFillTx/>
                <a:latin typeface="+mn-lt"/>
                <a:ea typeface="+mn-ea"/>
                <a:cs typeface="+mn-cs"/>
              </a:rPr>
              <a:t>Ebene 4: Stichpunkte hervorgehoben</a:t>
            </a:r>
          </a:p>
          <a:p>
            <a:pPr marL="178808" marR="0" lvl="4" indent="-89802" algn="l" defTabSz="457749" rtl="0" eaLnBrk="1" fontAlgn="auto" latinLnBrk="0" hangingPunct="1">
              <a:lnSpc>
                <a:spcPct val="120000"/>
              </a:lnSpc>
              <a:spcBef>
                <a:spcPts val="300"/>
              </a:spcBef>
              <a:spcAft>
                <a:spcPts val="0"/>
              </a:spcAft>
              <a:buClrTx/>
              <a:buSzTx/>
              <a:buFont typeface="Arial" panose="020B0604020202020204" pitchFamily="34" charset="0"/>
              <a:buChar char="•"/>
              <a:tabLst/>
              <a:defRPr/>
            </a:pPr>
            <a:r>
              <a:rPr kumimoji="0" lang="de-DE" sz="901" b="0" i="0" u="none" strike="noStrike" kern="600" cap="none" spc="20" normalizeH="0" baseline="0" noProof="0" dirty="0" smtClean="0">
                <a:ln>
                  <a:noFill/>
                </a:ln>
                <a:solidFill>
                  <a:srgbClr val="000000"/>
                </a:solidFill>
                <a:effectLst/>
                <a:uLnTx/>
                <a:uFillTx/>
                <a:latin typeface="+mn-lt"/>
                <a:ea typeface="+mn-ea"/>
                <a:cs typeface="+mn-cs"/>
              </a:rPr>
              <a:t>Ebene 5: Stichpunkte eingerückt</a:t>
            </a:r>
          </a:p>
          <a:p>
            <a:pPr marL="323262" marR="0" lvl="5" indent="-143046" algn="l" defTabSz="457749" rtl="0" eaLnBrk="1" fontAlgn="auto" latinLnBrk="0" hangingPunct="1">
              <a:lnSpc>
                <a:spcPct val="100000"/>
              </a:lnSpc>
              <a:spcBef>
                <a:spcPts val="150"/>
              </a:spcBef>
              <a:spcAft>
                <a:spcPts val="0"/>
              </a:spcAft>
              <a:buClr>
                <a:srgbClr val="000000"/>
              </a:buClr>
              <a:buSzPct val="110000"/>
              <a:buFont typeface="Symbol" panose="05050102010706020507" pitchFamily="18" charset="2"/>
              <a:buChar char=""/>
              <a:tabLst/>
              <a:defRPr/>
            </a:pPr>
            <a:r>
              <a:rPr kumimoji="0" lang="de-DE" sz="901" b="0" i="0" u="none" strike="noStrike" kern="600" cap="none" spc="20" normalizeH="0" baseline="0" noProof="0" dirty="0" smtClean="0">
                <a:ln>
                  <a:noFill/>
                </a:ln>
                <a:solidFill>
                  <a:srgbClr val="000000"/>
                </a:solidFill>
                <a:effectLst/>
                <a:uLnTx/>
                <a:uFillTx/>
                <a:latin typeface="+mn-lt"/>
                <a:ea typeface="+mn-ea"/>
                <a:cs typeface="+mn-cs"/>
              </a:rPr>
              <a:t>Ebene 6: Stichpunkte weiter eingerückt</a:t>
            </a:r>
          </a:p>
          <a:p>
            <a:pPr marL="0" marR="0" lvl="6" indent="108080" algn="l" defTabSz="457749" rtl="0" eaLnBrk="1" fontAlgn="auto" latinLnBrk="0" hangingPunct="1">
              <a:lnSpc>
                <a:spcPct val="100000"/>
              </a:lnSpc>
              <a:spcBef>
                <a:spcPts val="300"/>
              </a:spcBef>
              <a:spcAft>
                <a:spcPts val="0"/>
              </a:spcAft>
              <a:buClr>
                <a:srgbClr val="005555"/>
              </a:buClr>
              <a:buSzTx/>
              <a:buFont typeface="Wingdings 3" panose="05040102010807070707" pitchFamily="18" charset="2"/>
              <a:buChar char=""/>
              <a:tabLst/>
              <a:defRPr/>
            </a:pPr>
            <a:r>
              <a:rPr kumimoji="0" lang="de-DE" sz="751" b="0" i="1" u="none" strike="noStrike" kern="600" cap="none" spc="20" normalizeH="0" baseline="0" noProof="0" dirty="0" smtClean="0">
                <a:ln>
                  <a:noFill/>
                </a:ln>
                <a:solidFill>
                  <a:srgbClr val="005555"/>
                </a:solidFill>
                <a:effectLst/>
                <a:uLnTx/>
                <a:uFillTx/>
                <a:latin typeface="+mn-lt"/>
                <a:ea typeface="+mn-ea"/>
                <a:cs typeface="+mn-cs"/>
              </a:rPr>
              <a:t>Ebene 7: Zusatzinfo</a:t>
            </a:r>
          </a:p>
          <a:p>
            <a:pPr marL="0" marR="0" lvl="7" indent="0" algn="l" defTabSz="457749" rtl="0" eaLnBrk="1" fontAlgn="auto" latinLnBrk="0" hangingPunct="1">
              <a:lnSpc>
                <a:spcPct val="100000"/>
              </a:lnSpc>
              <a:spcBef>
                <a:spcPts val="263"/>
              </a:spcBef>
              <a:spcAft>
                <a:spcPts val="0"/>
              </a:spcAft>
              <a:buClrTx/>
              <a:buSzPct val="110000"/>
              <a:buFont typeface=".SF NS Symbols Regular"/>
              <a:buNone/>
              <a:tabLst/>
              <a:defRPr/>
            </a:pPr>
            <a:r>
              <a:rPr kumimoji="0" lang="de-DE" sz="501" b="0" i="1" u="none" strike="noStrike" kern="600" cap="none" spc="60" normalizeH="0" baseline="0" noProof="0" dirty="0" smtClean="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3717289083"/>
      </p:ext>
    </p:extLst>
  </p:cSld>
  <p:clrMap bg1="lt1" tx1="dk1" bg2="lt2" tx2="dk2" accent1="accent1" accent2="accent2" accent3="accent3" accent4="accent4" accent5="accent5" accent6="accent6" hlink="hlink" folHlink="folHlink"/>
  <p:hf hdr="0" dt="0"/>
  <p:txStyles>
    <p:titleStyle>
      <a:lvl1pPr algn="l" defTabSz="457749" rtl="0" eaLnBrk="1" latinLnBrk="0" hangingPunct="1">
        <a:lnSpc>
          <a:spcPts val="1402"/>
        </a:lnSpc>
        <a:spcBef>
          <a:spcPct val="0"/>
        </a:spcBef>
        <a:spcAft>
          <a:spcPts val="901"/>
        </a:spcAft>
        <a:buNone/>
        <a:defRPr sz="1252" b="1" kern="600" cap="none" spc="0" baseline="0">
          <a:solidFill>
            <a:srgbClr val="005555"/>
          </a:solidFill>
          <a:latin typeface="+mj-lt"/>
          <a:ea typeface="+mj-ea"/>
          <a:cs typeface="+mj-cs"/>
        </a:defRPr>
      </a:lvl1pPr>
    </p:titleStyle>
    <p:bodyStyle>
      <a:lvl1pPr marL="0" marR="0" indent="0" algn="l" defTabSz="457749" rtl="0" eaLnBrk="1" fontAlgn="auto" latinLnBrk="0" hangingPunct="1">
        <a:lnSpc>
          <a:spcPct val="120000"/>
        </a:lnSpc>
        <a:spcBef>
          <a:spcPts val="300"/>
        </a:spcBef>
        <a:spcAft>
          <a:spcPts val="0"/>
        </a:spcAft>
        <a:buClrTx/>
        <a:buSzTx/>
        <a:buFont typeface="Arial" panose="020B0604020202020204" pitchFamily="34" charset="0"/>
        <a:buNone/>
        <a:tabLst/>
        <a:defRPr lang="de-DE" sz="901" b="1" i="0" kern="600" spc="20" baseline="0" dirty="0" smtClean="0">
          <a:solidFill>
            <a:srgbClr val="005555"/>
          </a:solidFill>
          <a:latin typeface="+mn-lt"/>
          <a:ea typeface="+mn-ea"/>
          <a:cs typeface="+mn-cs"/>
        </a:defRPr>
      </a:lvl1pPr>
      <a:lvl2pPr marL="0" marR="0" indent="0" algn="l" defTabSz="457749" rtl="0" eaLnBrk="1" fontAlgn="auto" latinLnBrk="0" hangingPunct="1">
        <a:lnSpc>
          <a:spcPct val="120000"/>
        </a:lnSpc>
        <a:spcBef>
          <a:spcPts val="300"/>
        </a:spcBef>
        <a:spcAft>
          <a:spcPts val="0"/>
        </a:spcAft>
        <a:buClrTx/>
        <a:buSzTx/>
        <a:buFont typeface="Arial" panose="020B0604020202020204" pitchFamily="34" charset="0"/>
        <a:buNone/>
        <a:tabLst/>
        <a:defRPr sz="901" kern="600" spc="20" baseline="0">
          <a:solidFill>
            <a:schemeClr val="tx1"/>
          </a:solidFill>
          <a:latin typeface="+mn-lt"/>
          <a:ea typeface="+mn-ea"/>
          <a:cs typeface="+mn-cs"/>
        </a:defRPr>
      </a:lvl2pPr>
      <a:lvl3pPr marL="89802" marR="0" indent="-89802" algn="l" defTabSz="457749" rtl="0" eaLnBrk="1" fontAlgn="auto" latinLnBrk="0" hangingPunct="1">
        <a:lnSpc>
          <a:spcPct val="120000"/>
        </a:lnSpc>
        <a:spcBef>
          <a:spcPts val="300"/>
        </a:spcBef>
        <a:spcAft>
          <a:spcPts val="0"/>
        </a:spcAft>
        <a:buClrTx/>
        <a:buSzTx/>
        <a:buFont typeface="Arial" panose="020B0604020202020204" pitchFamily="34" charset="0"/>
        <a:buChar char="•"/>
        <a:tabLst/>
        <a:defRPr sz="901" b="1" kern="400" spc="20" baseline="0">
          <a:solidFill>
            <a:schemeClr val="accent3"/>
          </a:solidFill>
          <a:latin typeface="+mn-lt"/>
          <a:ea typeface="+mn-ea"/>
          <a:cs typeface="+mn-cs"/>
        </a:defRPr>
      </a:lvl3pPr>
      <a:lvl4pPr marL="89802" marR="0" indent="-89802" algn="l" defTabSz="457749" rtl="0" eaLnBrk="1" fontAlgn="auto" latinLnBrk="0" hangingPunct="1">
        <a:lnSpc>
          <a:spcPct val="120000"/>
        </a:lnSpc>
        <a:spcBef>
          <a:spcPts val="300"/>
        </a:spcBef>
        <a:spcAft>
          <a:spcPts val="0"/>
        </a:spcAft>
        <a:buClrTx/>
        <a:buSzTx/>
        <a:buFont typeface="Arial" panose="020B0604020202020204" pitchFamily="34" charset="0"/>
        <a:buChar char="•"/>
        <a:tabLst/>
        <a:defRPr sz="901" kern="600" spc="20" baseline="0">
          <a:solidFill>
            <a:schemeClr val="tx1"/>
          </a:solidFill>
          <a:latin typeface="+mn-lt"/>
          <a:ea typeface="+mn-ea"/>
          <a:cs typeface="+mn-cs"/>
        </a:defRPr>
      </a:lvl4pPr>
      <a:lvl5pPr marL="178808" marR="0" indent="-89802" algn="l" defTabSz="457749" rtl="0" eaLnBrk="1" fontAlgn="auto" latinLnBrk="0" hangingPunct="1">
        <a:lnSpc>
          <a:spcPct val="120000"/>
        </a:lnSpc>
        <a:spcBef>
          <a:spcPts val="300"/>
        </a:spcBef>
        <a:spcAft>
          <a:spcPts val="0"/>
        </a:spcAft>
        <a:buClrTx/>
        <a:buSzTx/>
        <a:buFont typeface="Arial" panose="020B0604020202020204" pitchFamily="34" charset="0"/>
        <a:buChar char="•"/>
        <a:tabLst/>
        <a:defRPr lang="de-DE" sz="901" b="0" i="0" kern="600" spc="20" baseline="0" dirty="0" smtClean="0">
          <a:solidFill>
            <a:schemeClr val="tx1"/>
          </a:solidFill>
          <a:latin typeface="+mn-lt"/>
          <a:ea typeface="+mn-ea"/>
          <a:cs typeface="+mn-cs"/>
        </a:defRPr>
      </a:lvl5pPr>
      <a:lvl6pPr marL="323262" marR="0" indent="-143046" algn="l" defTabSz="457749" rtl="0" eaLnBrk="1" fontAlgn="auto" latinLnBrk="0" hangingPunct="1">
        <a:lnSpc>
          <a:spcPct val="100000"/>
        </a:lnSpc>
        <a:spcBef>
          <a:spcPts val="150"/>
        </a:spcBef>
        <a:spcAft>
          <a:spcPts val="0"/>
        </a:spcAft>
        <a:buClr>
          <a:srgbClr val="000000"/>
        </a:buClr>
        <a:buSzPct val="110000"/>
        <a:buFont typeface="Symbol" panose="05050102010706020507" pitchFamily="18" charset="2"/>
        <a:buChar char=""/>
        <a:tabLst/>
        <a:defRPr sz="901" b="0" i="0" kern="600" spc="20" baseline="0">
          <a:solidFill>
            <a:schemeClr val="tx1"/>
          </a:solidFill>
          <a:latin typeface="+mn-lt"/>
          <a:ea typeface="+mn-ea"/>
          <a:cs typeface="+mn-cs"/>
        </a:defRPr>
      </a:lvl6pPr>
      <a:lvl7pPr marL="0" marR="0" indent="108080" algn="l" defTabSz="457749" rtl="0" eaLnBrk="1" fontAlgn="auto" latinLnBrk="0" hangingPunct="1">
        <a:lnSpc>
          <a:spcPct val="100000"/>
        </a:lnSpc>
        <a:spcBef>
          <a:spcPts val="300"/>
        </a:spcBef>
        <a:spcAft>
          <a:spcPts val="0"/>
        </a:spcAft>
        <a:buClr>
          <a:srgbClr val="005555"/>
        </a:buClr>
        <a:buSzTx/>
        <a:buFont typeface="Wingdings 3" panose="05040102010807070707" pitchFamily="18" charset="2"/>
        <a:buChar char=""/>
        <a:tabLst/>
        <a:defRPr sz="751" b="0" i="1" kern="600" spc="20" baseline="0">
          <a:solidFill>
            <a:schemeClr val="tx2"/>
          </a:solidFill>
          <a:latin typeface="+mn-lt"/>
          <a:ea typeface="+mn-ea"/>
          <a:cs typeface="+mn-cs"/>
        </a:defRPr>
      </a:lvl7pPr>
      <a:lvl8pPr marL="0" marR="0" indent="0" algn="l" defTabSz="457749" rtl="0" eaLnBrk="1" fontAlgn="auto" latinLnBrk="0" hangingPunct="1">
        <a:lnSpc>
          <a:spcPct val="100000"/>
        </a:lnSpc>
        <a:spcBef>
          <a:spcPts val="263"/>
        </a:spcBef>
        <a:spcAft>
          <a:spcPts val="0"/>
        </a:spcAft>
        <a:buClrTx/>
        <a:buSzPct val="110000"/>
        <a:buFont typeface=".SF NS Symbols Regular"/>
        <a:buNone/>
        <a:tabLst/>
        <a:defRPr sz="501" b="0" i="1" kern="600" spc="60" baseline="0">
          <a:solidFill>
            <a:schemeClr val="tx1">
              <a:lumMod val="50000"/>
              <a:lumOff val="50000"/>
            </a:schemeClr>
          </a:solidFill>
          <a:latin typeface="+mn-lt"/>
          <a:ea typeface="+mn-ea"/>
          <a:cs typeface="+mn-cs"/>
        </a:defRPr>
      </a:lvl8pPr>
      <a:lvl9pPr marL="0" indent="0" algn="l" defTabSz="457749" rtl="0" eaLnBrk="1" latinLnBrk="0" hangingPunct="1">
        <a:lnSpc>
          <a:spcPts val="551"/>
        </a:lnSpc>
        <a:spcBef>
          <a:spcPts val="263"/>
        </a:spcBef>
        <a:buFont typeface="Arial" panose="020B0604020202020204" pitchFamily="34" charset="0"/>
        <a:buNone/>
        <a:defRPr sz="400" b="0" i="1" kern="600" spc="60" baseline="0">
          <a:solidFill>
            <a:schemeClr val="tx1">
              <a:lumMod val="50000"/>
              <a:lumOff val="50000"/>
            </a:schemeClr>
          </a:solidFill>
          <a:latin typeface="+mn-lt"/>
          <a:ea typeface="+mn-ea"/>
          <a:cs typeface="+mn-cs"/>
        </a:defRPr>
      </a:lvl9pPr>
    </p:bodyStyle>
    <p:otherStyle>
      <a:defPPr>
        <a:defRPr lang="en-US"/>
      </a:defPPr>
      <a:lvl1pPr marL="0" algn="l" defTabSz="457749" rtl="0" eaLnBrk="1" latinLnBrk="0" hangingPunct="1">
        <a:defRPr sz="901" kern="1200">
          <a:solidFill>
            <a:schemeClr val="tx1"/>
          </a:solidFill>
          <a:latin typeface="+mn-lt"/>
          <a:ea typeface="+mn-ea"/>
          <a:cs typeface="+mn-cs"/>
        </a:defRPr>
      </a:lvl1pPr>
      <a:lvl2pPr marL="228874" algn="l" defTabSz="457749" rtl="0" eaLnBrk="1" latinLnBrk="0" hangingPunct="1">
        <a:defRPr sz="901" kern="1200">
          <a:solidFill>
            <a:schemeClr val="tx1"/>
          </a:solidFill>
          <a:latin typeface="+mn-lt"/>
          <a:ea typeface="+mn-ea"/>
          <a:cs typeface="+mn-cs"/>
        </a:defRPr>
      </a:lvl2pPr>
      <a:lvl3pPr marL="457749" algn="l" defTabSz="457749" rtl="0" eaLnBrk="1" latinLnBrk="0" hangingPunct="1">
        <a:defRPr sz="901" kern="1200">
          <a:solidFill>
            <a:schemeClr val="tx1"/>
          </a:solidFill>
          <a:latin typeface="+mn-lt"/>
          <a:ea typeface="+mn-ea"/>
          <a:cs typeface="+mn-cs"/>
        </a:defRPr>
      </a:lvl3pPr>
      <a:lvl4pPr marL="686623" algn="l" defTabSz="457749" rtl="0" eaLnBrk="1" latinLnBrk="0" hangingPunct="1">
        <a:defRPr sz="901" kern="1200">
          <a:solidFill>
            <a:schemeClr val="tx1"/>
          </a:solidFill>
          <a:latin typeface="+mn-lt"/>
          <a:ea typeface="+mn-ea"/>
          <a:cs typeface="+mn-cs"/>
        </a:defRPr>
      </a:lvl4pPr>
      <a:lvl5pPr marL="915497" algn="l" defTabSz="457749" rtl="0" eaLnBrk="1" latinLnBrk="0" hangingPunct="1">
        <a:defRPr sz="901" kern="1200">
          <a:solidFill>
            <a:schemeClr val="tx1"/>
          </a:solidFill>
          <a:latin typeface="+mn-lt"/>
          <a:ea typeface="+mn-ea"/>
          <a:cs typeface="+mn-cs"/>
        </a:defRPr>
      </a:lvl5pPr>
      <a:lvl6pPr marL="1144372" algn="l" defTabSz="457749" rtl="0" eaLnBrk="1" latinLnBrk="0" hangingPunct="1">
        <a:defRPr sz="901" kern="1200">
          <a:solidFill>
            <a:schemeClr val="tx1"/>
          </a:solidFill>
          <a:latin typeface="+mn-lt"/>
          <a:ea typeface="+mn-ea"/>
          <a:cs typeface="+mn-cs"/>
        </a:defRPr>
      </a:lvl6pPr>
      <a:lvl7pPr marL="1373246" algn="l" defTabSz="457749" rtl="0" eaLnBrk="1" latinLnBrk="0" hangingPunct="1">
        <a:defRPr sz="901" kern="1200">
          <a:solidFill>
            <a:schemeClr val="tx1"/>
          </a:solidFill>
          <a:latin typeface="+mn-lt"/>
          <a:ea typeface="+mn-ea"/>
          <a:cs typeface="+mn-cs"/>
        </a:defRPr>
      </a:lvl7pPr>
      <a:lvl8pPr marL="1602120" algn="l" defTabSz="457749" rtl="0" eaLnBrk="1" latinLnBrk="0" hangingPunct="1">
        <a:defRPr sz="901" kern="1200">
          <a:solidFill>
            <a:schemeClr val="tx1"/>
          </a:solidFill>
          <a:latin typeface="+mn-lt"/>
          <a:ea typeface="+mn-ea"/>
          <a:cs typeface="+mn-cs"/>
        </a:defRPr>
      </a:lvl8pPr>
      <a:lvl9pPr marL="1830995" algn="l" defTabSz="457749" rtl="0" eaLnBrk="1" latinLnBrk="0" hangingPunct="1">
        <a:defRPr sz="9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552">
          <p15:clr>
            <a:srgbClr val="F26B43"/>
          </p15:clr>
        </p15:guide>
        <p15:guide id="3" pos="7038">
          <p15:clr>
            <a:srgbClr val="F26B43"/>
          </p15:clr>
        </p15:guide>
        <p15:guide id="4" orient="horz" pos="8030">
          <p15:clr>
            <a:srgbClr val="F26B43"/>
          </p15:clr>
        </p15:guide>
        <p15:guide id="6" orient="horz" pos="2025">
          <p15:clr>
            <a:srgbClr val="F26B43"/>
          </p15:clr>
        </p15:guide>
        <p15:guide id="7" orient="horz" pos="8166">
          <p15:clr>
            <a:srgbClr val="F26B43"/>
          </p15:clr>
        </p15:guide>
        <p15:guide id="8" orient="horz" pos="8345">
          <p15:clr>
            <a:srgbClr val="F26B43"/>
          </p15:clr>
        </p15:guide>
        <p15:guide id="9" pos="143">
          <p15:clr>
            <a:srgbClr val="F26B43"/>
          </p15:clr>
        </p15:guide>
        <p15:guide id="11" orient="horz" pos="1005">
          <p15:clr>
            <a:srgbClr val="F26B43"/>
          </p15:clr>
        </p15:guide>
        <p15:guide id="12" pos="7537">
          <p15:clr>
            <a:srgbClr val="F26B43"/>
          </p15:clr>
        </p15:guide>
        <p15:guide id="14" orient="horz" pos="917">
          <p15:clr>
            <a:srgbClr val="F26B43"/>
          </p15:clr>
        </p15:guide>
        <p15:guide id="15" orient="horz" pos="306">
          <p15:clr>
            <a:srgbClr val="F26B43"/>
          </p15:clr>
        </p15:guide>
        <p15:guide id="16" orient="horz" pos="555">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16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4.png"/><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7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png"/><Relationship Id="rId18" Type="http://schemas.openxmlformats.org/officeDocument/2006/relationships/image" Target="../media/image67.png"/><Relationship Id="rId21" Type="http://schemas.openxmlformats.org/officeDocument/2006/relationships/image" Target="../media/image70.png"/><Relationship Id="rId7" Type="http://schemas.openxmlformats.org/officeDocument/2006/relationships/image" Target="../media/image180.png"/><Relationship Id="rId12" Type="http://schemas.openxmlformats.org/officeDocument/2006/relationships/image" Target="../media/image61.jpg"/><Relationship Id="rId17" Type="http://schemas.openxmlformats.org/officeDocument/2006/relationships/image" Target="../media/image66.png"/><Relationship Id="rId2" Type="http://schemas.openxmlformats.org/officeDocument/2006/relationships/notesSlide" Target="../notesSlides/notesSlide28.xml"/><Relationship Id="rId16" Type="http://schemas.openxmlformats.org/officeDocument/2006/relationships/image" Target="../media/image65.jpg"/><Relationship Id="rId20"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173.png"/><Relationship Id="rId11" Type="http://schemas.openxmlformats.org/officeDocument/2006/relationships/image" Target="../media/image60.png"/><Relationship Id="rId24" Type="http://schemas.openxmlformats.org/officeDocument/2006/relationships/image" Target="../media/image341.png"/><Relationship Id="rId5" Type="http://schemas.openxmlformats.org/officeDocument/2006/relationships/image" Target="../media/image161.png"/><Relationship Id="rId15" Type="http://schemas.openxmlformats.org/officeDocument/2006/relationships/image" Target="../media/image64.jp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158.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381.png"/><Relationship Id="rId13" Type="http://schemas.openxmlformats.org/officeDocument/2006/relationships/image" Target="../media/image431.png"/><Relationship Id="rId18" Type="http://schemas.openxmlformats.org/officeDocument/2006/relationships/image" Target="../media/image482.png"/><Relationship Id="rId3" Type="http://schemas.openxmlformats.org/officeDocument/2006/relationships/image" Target="../media/image191.png"/><Relationship Id="rId7" Type="http://schemas.openxmlformats.org/officeDocument/2006/relationships/image" Target="../media/image370.png"/><Relationship Id="rId12" Type="http://schemas.openxmlformats.org/officeDocument/2006/relationships/image" Target="../media/image421.png"/><Relationship Id="rId17" Type="http://schemas.openxmlformats.org/officeDocument/2006/relationships/image" Target="../media/image472.png"/><Relationship Id="rId2" Type="http://schemas.openxmlformats.org/officeDocument/2006/relationships/notesSlide" Target="../notesSlides/notesSlide29.xml"/><Relationship Id="rId16" Type="http://schemas.openxmlformats.org/officeDocument/2006/relationships/image" Target="../media/image463.png"/><Relationship Id="rId1" Type="http://schemas.openxmlformats.org/officeDocument/2006/relationships/slideLayout" Target="../slideLayouts/slideLayout15.xml"/><Relationship Id="rId6" Type="http://schemas.openxmlformats.org/officeDocument/2006/relationships/image" Target="../media/image361.png"/><Relationship Id="rId11" Type="http://schemas.openxmlformats.org/officeDocument/2006/relationships/image" Target="../media/image411.png"/><Relationship Id="rId5" Type="http://schemas.openxmlformats.org/officeDocument/2006/relationships/image" Target="../media/image351.png"/><Relationship Id="rId15" Type="http://schemas.openxmlformats.org/officeDocument/2006/relationships/image" Target="../media/image452.png"/><Relationship Id="rId10" Type="http://schemas.openxmlformats.org/officeDocument/2006/relationships/image" Target="../media/image401.png"/><Relationship Id="rId4" Type="http://schemas.openxmlformats.org/officeDocument/2006/relationships/image" Target="../media/image201.png"/><Relationship Id="rId9" Type="http://schemas.openxmlformats.org/officeDocument/2006/relationships/image" Target="../media/image391.png"/><Relationship Id="rId14" Type="http://schemas.openxmlformats.org/officeDocument/2006/relationships/image" Target="../media/image442.png"/></Relationships>
</file>

<file path=ppt/slides/_rels/slide39.xml.rels><?xml version="1.0" encoding="UTF-8" standalone="yes"?>
<Relationships xmlns="http://schemas.openxmlformats.org/package/2006/relationships"><Relationship Id="rId8" Type="http://schemas.openxmlformats.org/officeDocument/2006/relationships/image" Target="../media/image542.png"/><Relationship Id="rId3" Type="http://schemas.openxmlformats.org/officeDocument/2006/relationships/image" Target="../media/image492.png"/><Relationship Id="rId7" Type="http://schemas.openxmlformats.org/officeDocument/2006/relationships/image" Target="../media/image532.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522.png"/><Relationship Id="rId5" Type="http://schemas.openxmlformats.org/officeDocument/2006/relationships/image" Target="../media/image512.png"/><Relationship Id="rId10" Type="http://schemas.openxmlformats.org/officeDocument/2006/relationships/image" Target="../media/image561.png"/><Relationship Id="rId4" Type="http://schemas.openxmlformats.org/officeDocument/2006/relationships/image" Target="../media/image502.png"/><Relationship Id="rId9" Type="http://schemas.openxmlformats.org/officeDocument/2006/relationships/image" Target="../media/image551.png"/></Relationships>
</file>

<file path=ppt/slides/_rels/slide4.xml.rels><?xml version="1.0" encoding="UTF-8" standalone="yes"?>
<Relationships xmlns="http://schemas.openxmlformats.org/package/2006/relationships"><Relationship Id="rId8" Type="http://schemas.openxmlformats.org/officeDocument/2006/relationships/image" Target="../media/image972.png"/><Relationship Id="rId3" Type="http://schemas.openxmlformats.org/officeDocument/2006/relationships/image" Target="../media/image162.png"/><Relationship Id="rId7"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emf"/><Relationship Id="rId9" Type="http://schemas.openxmlformats.org/officeDocument/2006/relationships/image" Target="../media/image971.pn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631.png"/><Relationship Id="rId7" Type="http://schemas.openxmlformats.org/officeDocument/2006/relationships/image" Target="../media/image661.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522.png"/><Relationship Id="rId5" Type="http://schemas.openxmlformats.org/officeDocument/2006/relationships/image" Target="../media/image652.png"/><Relationship Id="rId10" Type="http://schemas.openxmlformats.org/officeDocument/2006/relationships/image" Target="../media/image561.png"/><Relationship Id="rId4" Type="http://schemas.openxmlformats.org/officeDocument/2006/relationships/image" Target="../media/image640.png"/><Relationship Id="rId9" Type="http://schemas.openxmlformats.org/officeDocument/2006/relationships/image" Target="../media/image680.png"/></Relationships>
</file>

<file path=ppt/slides/_rels/slide43.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492.png"/><Relationship Id="rId7" Type="http://schemas.openxmlformats.org/officeDocument/2006/relationships/image" Target="../media/image720.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710.png"/><Relationship Id="rId5" Type="http://schemas.openxmlformats.org/officeDocument/2006/relationships/image" Target="../media/image700.png"/><Relationship Id="rId10" Type="http://schemas.openxmlformats.org/officeDocument/2006/relationships/image" Target="../media/image561.png"/><Relationship Id="rId4" Type="http://schemas.openxmlformats.org/officeDocument/2006/relationships/image" Target="../media/image690.png"/><Relationship Id="rId9" Type="http://schemas.openxmlformats.org/officeDocument/2006/relationships/image" Target="../media/image741.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1.png"/><Relationship Id="rId7"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780.png"/><Relationship Id="rId5" Type="http://schemas.openxmlformats.org/officeDocument/2006/relationships/image" Target="../media/image770.png"/><Relationship Id="rId10" Type="http://schemas.openxmlformats.org/officeDocument/2006/relationships/image" Target="../media/image561.png"/><Relationship Id="rId4" Type="http://schemas.openxmlformats.org/officeDocument/2006/relationships/image" Target="../media/image760.png"/><Relationship Id="rId9" Type="http://schemas.openxmlformats.org/officeDocument/2006/relationships/image" Target="../media/image810.png"/></Relationships>
</file>

<file path=ppt/slides/_rels/slide45.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751.png"/><Relationship Id="rId7" Type="http://schemas.openxmlformats.org/officeDocument/2006/relationships/image" Target="../media/image853.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42.png"/><Relationship Id="rId5" Type="http://schemas.openxmlformats.org/officeDocument/2006/relationships/image" Target="../media/image832.png"/><Relationship Id="rId10" Type="http://schemas.openxmlformats.org/officeDocument/2006/relationships/image" Target="../media/image561.png"/><Relationship Id="rId4" Type="http://schemas.openxmlformats.org/officeDocument/2006/relationships/image" Target="../media/image822.png"/><Relationship Id="rId9" Type="http://schemas.openxmlformats.org/officeDocument/2006/relationships/image" Target="../media/image87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190.png"/></Relationships>
</file>

<file path=ppt/slides/_rels/slide5.xml.rels><?xml version="1.0" encoding="UTF-8" standalone="yes"?>
<Relationships xmlns="http://schemas.openxmlformats.org/package/2006/relationships"><Relationship Id="rId7" Type="http://schemas.openxmlformats.org/officeDocument/2006/relationships/image" Target="../media/image46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51.png"/><Relationship Id="rId5" Type="http://schemas.openxmlformats.org/officeDocument/2006/relationships/image" Target="../media/image441.png"/><Relationship Id="rId4" Type="http://schemas.openxmlformats.org/officeDocument/2006/relationships/image" Target="../media/image432.png"/></Relationships>
</file>

<file path=ppt/slides/_rels/slide5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82.gif"/></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86.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87.png"/><Relationship Id="rId2" Type="http://schemas.openxmlformats.org/officeDocument/2006/relationships/image" Target="../media/image1262.png"/><Relationship Id="rId1" Type="http://schemas.openxmlformats.org/officeDocument/2006/relationships/slideLayout" Target="../slideLayouts/slideLayout19.xml"/><Relationship Id="rId6" Type="http://schemas.openxmlformats.org/officeDocument/2006/relationships/image" Target="../media/image1302.png"/><Relationship Id="rId4" Type="http://schemas.openxmlformats.org/officeDocument/2006/relationships/image" Target="../media/image1282.png"/></Relationships>
</file>

<file path=ppt/slides/_rels/slide53.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87.png"/><Relationship Id="rId2" Type="http://schemas.openxmlformats.org/officeDocument/2006/relationships/image" Target="../media/image231.png"/><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241.png"/><Relationship Id="rId4" Type="http://schemas.openxmlformats.org/officeDocument/2006/relationships/image" Target="../media/image1282.png"/></Relationships>
</file>

<file path=ppt/slides/_rels/slide54.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87.png"/><Relationship Id="rId2" Type="http://schemas.openxmlformats.org/officeDocument/2006/relationships/image" Target="../media/image231.png"/><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241.png"/><Relationship Id="rId4" Type="http://schemas.openxmlformats.org/officeDocument/2006/relationships/image" Target="../media/image1282.png"/></Relationships>
</file>

<file path=ppt/slides/_rels/slide55.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87.png"/><Relationship Id="rId2" Type="http://schemas.openxmlformats.org/officeDocument/2006/relationships/image" Target="../media/image231.png"/><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241.png"/><Relationship Id="rId4" Type="http://schemas.openxmlformats.org/officeDocument/2006/relationships/image" Target="../media/image1282.png"/></Relationships>
</file>

<file path=ppt/slides/_rels/slide56.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89.png"/><Relationship Id="rId2" Type="http://schemas.openxmlformats.org/officeDocument/2006/relationships/image" Target="../media/image231.png"/><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241.png"/><Relationship Id="rId4" Type="http://schemas.openxmlformats.org/officeDocument/2006/relationships/image" Target="../media/image1282.png"/></Relationships>
</file>

<file path=ppt/slides/_rels/slide57.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87.png"/><Relationship Id="rId2" Type="http://schemas.openxmlformats.org/officeDocument/2006/relationships/image" Target="../media/image1262.png"/><Relationship Id="rId1" Type="http://schemas.openxmlformats.org/officeDocument/2006/relationships/slideLayout" Target="../slideLayouts/slideLayout19.xml"/><Relationship Id="rId6" Type="http://schemas.openxmlformats.org/officeDocument/2006/relationships/image" Target="../media/image1302.png"/><Relationship Id="rId4" Type="http://schemas.openxmlformats.org/officeDocument/2006/relationships/image" Target="../media/image1282.png"/></Relationships>
</file>

<file path=ppt/slides/_rels/slide58.xml.rels><?xml version="1.0" encoding="UTF-8" standalone="yes"?>
<Relationships xmlns="http://schemas.openxmlformats.org/package/2006/relationships"><Relationship Id="rId3" Type="http://schemas.openxmlformats.org/officeDocument/2006/relationships/image" Target="../media/image1272.png"/><Relationship Id="rId2" Type="http://schemas.openxmlformats.org/officeDocument/2006/relationships/image" Target="../media/image231.png"/><Relationship Id="rId1" Type="http://schemas.openxmlformats.org/officeDocument/2006/relationships/slideLayout" Target="../slideLayouts/slideLayout19.xml"/><Relationship Id="rId6" Type="http://schemas.openxmlformats.org/officeDocument/2006/relationships/image" Target="../media/image87.png"/><Relationship Id="rId5" Type="http://schemas.openxmlformats.org/officeDocument/2006/relationships/image" Target="../media/image241.png"/><Relationship Id="rId4" Type="http://schemas.openxmlformats.org/officeDocument/2006/relationships/image" Target="../media/image1282.png"/></Relationships>
</file>

<file path=ppt/slides/_rels/slide59.xml.rels><?xml version="1.0" encoding="UTF-8" standalone="yes"?>
<Relationships xmlns="http://schemas.openxmlformats.org/package/2006/relationships"><Relationship Id="rId3" Type="http://schemas.openxmlformats.org/officeDocument/2006/relationships/image" Target="../media/image1272.png"/><Relationship Id="rId2" Type="http://schemas.openxmlformats.org/officeDocument/2006/relationships/image" Target="../media/image231.png"/><Relationship Id="rId1" Type="http://schemas.openxmlformats.org/officeDocument/2006/relationships/slideLayout" Target="../slideLayouts/slideLayout19.xml"/><Relationship Id="rId6" Type="http://schemas.openxmlformats.org/officeDocument/2006/relationships/image" Target="../media/image87.png"/><Relationship Id="rId5" Type="http://schemas.openxmlformats.org/officeDocument/2006/relationships/image" Target="../media/image241.png"/><Relationship Id="rId4" Type="http://schemas.openxmlformats.org/officeDocument/2006/relationships/image" Target="../media/image128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1.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41.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00.png"/><Relationship Id="rId5" Type="http://schemas.openxmlformats.org/officeDocument/2006/relationships/image" Target="../media/image97.jp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8" Type="http://schemas.openxmlformats.org/officeDocument/2006/relationships/image" Target="../media/image681.png"/><Relationship Id="rId3" Type="http://schemas.openxmlformats.org/officeDocument/2006/relationships/image" Target="../media/image107.png"/><Relationship Id="rId7" Type="http://schemas.openxmlformats.org/officeDocument/2006/relationships/image" Target="../media/image671.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660.png"/><Relationship Id="rId5" Type="http://schemas.openxmlformats.org/officeDocument/2006/relationships/image" Target="../media/image651.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6" Type="http://schemas.openxmlformats.org/officeDocument/2006/relationships/image" Target="../media/image372.png"/><Relationship Id="rId3" Type="http://schemas.openxmlformats.org/officeDocument/2006/relationships/image" Target="../media/image740.png"/><Relationship Id="rId25" Type="http://schemas.openxmlformats.org/officeDocument/2006/relationships/image" Target="../media/image291.png"/><Relationship Id="rId2" Type="http://schemas.openxmlformats.org/officeDocument/2006/relationships/notesSlide" Target="../notesSlides/notesSlide50.xml"/><Relationship Id="rId1" Type="http://schemas.openxmlformats.org/officeDocument/2006/relationships/slideLayout" Target="../slideLayouts/slideLayout5.xml"/><Relationship Id="rId24" Type="http://schemas.openxmlformats.org/officeDocument/2006/relationships/image" Target="../media/image281.png"/><Relationship Id="rId23" Type="http://schemas.openxmlformats.org/officeDocument/2006/relationships/image" Target="../media/image270.png"/></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09.jpeg"/></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0.png"/><Relationship Id="rId7" Type="http://schemas.openxmlformats.org/officeDocument/2006/relationships/diagramQuickStyle" Target="../diagrams/quickStyle3.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1.png"/><Relationship Id="rId9" Type="http://schemas.microsoft.com/office/2007/relationships/diagramDrawing" Target="../diagrams/drawing3.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hyperlink" Target="http://www.metalcor.de/datenblatt/15/" TargetMode="Externa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53.png"/><Relationship Id="rId3" Type="http://schemas.openxmlformats.org/officeDocument/2006/relationships/image" Target="../media/image112.png"/><Relationship Id="rId7" Type="http://schemas.openxmlformats.org/officeDocument/2006/relationships/image" Target="../media/image780.png"/><Relationship Id="rId12"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770.png"/><Relationship Id="rId11" Type="http://schemas.openxmlformats.org/officeDocument/2006/relationships/image" Target="../media/image151.png"/><Relationship Id="rId5" Type="http://schemas.openxmlformats.org/officeDocument/2006/relationships/image" Target="../media/image760.png"/><Relationship Id="rId10" Type="http://schemas.openxmlformats.org/officeDocument/2006/relationships/image" Target="../media/image150.png"/><Relationship Id="rId4" Type="http://schemas.openxmlformats.org/officeDocument/2006/relationships/image" Target="../media/image149.png"/><Relationship Id="rId9" Type="http://schemas.openxmlformats.org/officeDocument/2006/relationships/image" Target="../media/image80.png"/><Relationship Id="rId14" Type="http://schemas.openxmlformats.org/officeDocument/2006/relationships/image" Target="../media/image1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1036638" y="3762376"/>
            <a:ext cx="10012362" cy="1586865"/>
          </a:xfrm>
        </p:spPr>
        <p:txBody>
          <a:bodyPr>
            <a:noAutofit/>
          </a:bodyPr>
          <a:lstStyle/>
          <a:p>
            <a:r>
              <a:rPr lang="de-DE" sz="2000" b="1" dirty="0"/>
              <a:t>Thierry </a:t>
            </a:r>
            <a:r>
              <a:rPr lang="de-DE" sz="2000" b="1" dirty="0" smtClean="0"/>
              <a:t>Kremeyer</a:t>
            </a:r>
            <a:r>
              <a:rPr lang="de-DE" sz="2000" b="1" baseline="30000" dirty="0" smtClean="0"/>
              <a:t>1</a:t>
            </a:r>
            <a:r>
              <a:rPr lang="de-DE" sz="2000" b="1" baseline="-25000" dirty="0" smtClean="0"/>
              <a:t>,</a:t>
            </a:r>
            <a:r>
              <a:rPr lang="de-DE" sz="2000" b="1" dirty="0"/>
              <a:t> </a:t>
            </a:r>
            <a:r>
              <a:rPr lang="de-DE" sz="2000" b="1" dirty="0" smtClean="0"/>
              <a:t>A</a:t>
            </a:r>
            <a:r>
              <a:rPr lang="de-DE" sz="2000" b="1" dirty="0"/>
              <a:t>. Menzel</a:t>
            </a:r>
            <a:r>
              <a:rPr lang="de-DE" sz="2000" b="1" baseline="30000" dirty="0"/>
              <a:t>1</a:t>
            </a:r>
            <a:r>
              <a:rPr lang="de-DE" sz="2000" b="1" dirty="0"/>
              <a:t>, </a:t>
            </a:r>
            <a:r>
              <a:rPr lang="de-DE" sz="2000" b="1" dirty="0" smtClean="0"/>
              <a:t>J</a:t>
            </a:r>
            <a:r>
              <a:rPr lang="de-DE" sz="2000" b="1" dirty="0"/>
              <a:t>. Fellinger</a:t>
            </a:r>
            <a:r>
              <a:rPr lang="de-DE" sz="2000" b="1" baseline="30000" dirty="0"/>
              <a:t>1</a:t>
            </a:r>
            <a:r>
              <a:rPr lang="de-DE" sz="2000" b="1" dirty="0"/>
              <a:t>, R. Davies</a:t>
            </a:r>
            <a:r>
              <a:rPr lang="de-DE" sz="2000" b="1" baseline="30000" dirty="0"/>
              <a:t>1</a:t>
            </a:r>
            <a:r>
              <a:rPr lang="de-DE" sz="2000" b="1" dirty="0" smtClean="0"/>
              <a:t>, </a:t>
            </a:r>
            <a:r>
              <a:rPr lang="de-DE" sz="2000" b="1" dirty="0"/>
              <a:t>D. Boeyaert</a:t>
            </a:r>
            <a:r>
              <a:rPr lang="de-DE" sz="2000" b="1" baseline="30000" dirty="0"/>
              <a:t>2</a:t>
            </a:r>
            <a:r>
              <a:rPr lang="de-DE" sz="2000" b="1" dirty="0"/>
              <a:t>,</a:t>
            </a:r>
            <a:r>
              <a:rPr lang="de-DE" sz="2000" b="1" dirty="0" smtClean="0"/>
              <a:t> </a:t>
            </a:r>
            <a:r>
              <a:rPr lang="de-DE" sz="2000" b="1" dirty="0"/>
              <a:t>C.P. Dhard</a:t>
            </a:r>
            <a:r>
              <a:rPr lang="de-DE" sz="2000" b="1" baseline="30000" dirty="0"/>
              <a:t>1</a:t>
            </a:r>
            <a:r>
              <a:rPr lang="de-DE" sz="2000" b="1" dirty="0"/>
              <a:t>, </a:t>
            </a:r>
            <a:r>
              <a:rPr lang="de-DE" sz="2000" b="1" dirty="0" smtClean="0"/>
              <a:t>A</a:t>
            </a:r>
            <a:r>
              <a:rPr lang="de-DE" sz="2000" b="1" dirty="0"/>
              <a:t>. Kharwandikar</a:t>
            </a:r>
            <a:r>
              <a:rPr lang="de-DE" sz="2000" b="1" baseline="30000" dirty="0"/>
              <a:t>1</a:t>
            </a:r>
            <a:r>
              <a:rPr lang="de-DE" sz="2000" b="1" dirty="0"/>
              <a:t>, </a:t>
            </a:r>
            <a:r>
              <a:rPr lang="de-DE" sz="2000" b="1" dirty="0"/>
              <a:t>A. Pandey</a:t>
            </a:r>
            <a:r>
              <a:rPr lang="de-DE" sz="2000" b="1" baseline="30000" dirty="0"/>
              <a:t>1</a:t>
            </a:r>
            <a:r>
              <a:rPr lang="de-DE" sz="2000" b="1" dirty="0" smtClean="0"/>
              <a:t>, M</a:t>
            </a:r>
            <a:r>
              <a:rPr lang="de-DE" sz="2000" b="1" dirty="0"/>
              <a:t>. Jakubowski</a:t>
            </a:r>
            <a:r>
              <a:rPr lang="de-DE" sz="2000" b="1" baseline="30000" dirty="0"/>
              <a:t>1</a:t>
            </a:r>
            <a:r>
              <a:rPr lang="de-DE" sz="2000" b="1" dirty="0"/>
              <a:t>, </a:t>
            </a:r>
            <a:r>
              <a:rPr lang="de-DE" sz="2000" b="1" dirty="0" err="1" smtClean="0"/>
              <a:t>and</a:t>
            </a:r>
            <a:r>
              <a:rPr lang="de-DE" sz="2000" b="1" dirty="0"/>
              <a:t> M. </a:t>
            </a:r>
            <a:r>
              <a:rPr lang="de-DE" sz="2000" b="1" dirty="0" smtClean="0"/>
              <a:t>Endler</a:t>
            </a:r>
            <a:r>
              <a:rPr lang="de-DE" sz="2000" b="1" baseline="30000" dirty="0" smtClean="0"/>
              <a:t>1</a:t>
            </a:r>
            <a:endParaRPr lang="de-DE" sz="2000" baseline="30000" dirty="0"/>
          </a:p>
          <a:p>
            <a:pPr>
              <a:lnSpc>
                <a:spcPct val="100000"/>
              </a:lnSpc>
              <a:spcBef>
                <a:spcPts val="0"/>
              </a:spcBef>
            </a:pPr>
            <a:r>
              <a:rPr lang="de-DE" sz="900" baseline="30000" dirty="0"/>
              <a:t>1 </a:t>
            </a:r>
            <a:r>
              <a:rPr lang="de-DE" sz="900" dirty="0"/>
              <a:t>Max Planck </a:t>
            </a:r>
            <a:r>
              <a:rPr lang="de-DE" sz="900" dirty="0" err="1"/>
              <a:t>Inst</a:t>
            </a:r>
            <a:r>
              <a:rPr lang="de-DE" sz="900" dirty="0"/>
              <a:t>. </a:t>
            </a:r>
            <a:r>
              <a:rPr lang="de-DE" sz="900" dirty="0" err="1"/>
              <a:t>for</a:t>
            </a:r>
            <a:r>
              <a:rPr lang="de-DE" sz="900" dirty="0"/>
              <a:t> Plasma </a:t>
            </a:r>
            <a:r>
              <a:rPr lang="de-DE" sz="900" dirty="0" err="1"/>
              <a:t>Physics</a:t>
            </a:r>
            <a:r>
              <a:rPr lang="de-DE" sz="900" dirty="0"/>
              <a:t>, 17491 Greifswald, </a:t>
            </a:r>
            <a:r>
              <a:rPr lang="de-DE" sz="900" dirty="0" smtClean="0"/>
              <a:t>Germany</a:t>
            </a:r>
          </a:p>
          <a:p>
            <a:pPr>
              <a:lnSpc>
                <a:spcPct val="100000"/>
              </a:lnSpc>
              <a:spcBef>
                <a:spcPts val="0"/>
              </a:spcBef>
            </a:pPr>
            <a:r>
              <a:rPr lang="en-US" sz="900" baseline="30000" dirty="0"/>
              <a:t>2</a:t>
            </a:r>
            <a:r>
              <a:rPr lang="en-US" sz="900" dirty="0"/>
              <a:t>University of Wisconsin – Madison, Madison, WI, USA</a:t>
            </a:r>
            <a:endParaRPr lang="de-DE" sz="900" dirty="0"/>
          </a:p>
        </p:txBody>
      </p:sp>
      <p:sp>
        <p:nvSpPr>
          <p:cNvPr id="7" name="Titel 6"/>
          <p:cNvSpPr>
            <a:spLocks noGrp="1"/>
          </p:cNvSpPr>
          <p:nvPr>
            <p:ph type="title"/>
          </p:nvPr>
        </p:nvSpPr>
        <p:spPr>
          <a:xfrm>
            <a:off x="1036638" y="1956207"/>
            <a:ext cx="10012361" cy="2055725"/>
          </a:xfrm>
        </p:spPr>
        <p:txBody>
          <a:bodyPr/>
          <a:lstStyle/>
          <a:p>
            <a:r>
              <a:rPr lang="en-US" dirty="0" smtClean="0"/>
              <a:t>First Principles Based Divertor Optimization</a:t>
            </a:r>
            <a:br>
              <a:rPr lang="en-US" dirty="0" smtClean="0"/>
            </a:br>
            <a:r>
              <a:rPr lang="en-US" sz="2800" dirty="0" smtClean="0"/>
              <a:t>A Unified MCF Divertor Framework applied to W7-X</a:t>
            </a:r>
            <a:endParaRPr lang="en-GB" sz="2400"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
        <p:nvSpPr>
          <p:cNvPr id="3" name="Fußzeilenplatzhalter 2"/>
          <p:cNvSpPr>
            <a:spLocks noGrp="1"/>
          </p:cNvSpPr>
          <p:nvPr>
            <p:ph type="ftr" sz="quarter" idx="11"/>
          </p:nvPr>
        </p:nvSpPr>
        <p:spPr/>
        <p:txBody>
          <a:bodyPr/>
          <a:lstStyle/>
          <a:p>
            <a:r>
              <a:rPr lang="de-DE" smtClean="0"/>
              <a:t>Max-Planck-Institut für Plasmaphysik | Thierry Kremeyer | 17.07.24</a:t>
            </a:r>
            <a:endParaRPr lang="de-DE" dirty="0"/>
          </a:p>
        </p:txBody>
      </p:sp>
    </p:spTree>
    <p:extLst>
      <p:ext uri="{BB962C8B-B14F-4D97-AF65-F5344CB8AC3E}">
        <p14:creationId xmlns:p14="http://schemas.microsoft.com/office/powerpoint/2010/main" val="1453030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2" name="Inhaltsplatzhalter 1"/>
          <p:cNvSpPr>
            <a:spLocks noGrp="1"/>
          </p:cNvSpPr>
          <p:nvPr>
            <p:ph sz="quarter" idx="13"/>
          </p:nvPr>
        </p:nvSpPr>
        <p:spPr>
          <a:xfrm>
            <a:off x="654231" y="782843"/>
            <a:ext cx="10801349" cy="5046009"/>
          </a:xfrm>
        </p:spPr>
        <p:txBody>
          <a:bodyPr/>
          <a:lstStyle/>
          <a:p>
            <a:pPr algn="ctr"/>
            <a:r>
              <a:rPr lang="de-DE" dirty="0" err="1" smtClean="0">
                <a:solidFill>
                  <a:srgbClr val="005555"/>
                </a:solidFill>
              </a:rPr>
              <a:t>Introduce</a:t>
            </a:r>
            <a:r>
              <a:rPr lang="de-DE" dirty="0" smtClean="0">
                <a:solidFill>
                  <a:srgbClr val="005555"/>
                </a:solidFill>
              </a:rPr>
              <a:t> private </a:t>
            </a:r>
            <a:r>
              <a:rPr lang="de-DE" dirty="0" err="1" smtClean="0">
                <a:solidFill>
                  <a:srgbClr val="005555"/>
                </a:solidFill>
              </a:rPr>
              <a:t>flux</a:t>
            </a:r>
            <a:r>
              <a:rPr lang="de-DE" dirty="0" smtClean="0">
                <a:solidFill>
                  <a:srgbClr val="005555"/>
                </a:solidFill>
              </a:rPr>
              <a:t> </a:t>
            </a:r>
            <a:r>
              <a:rPr lang="de-DE" dirty="0" err="1" smtClean="0">
                <a:solidFill>
                  <a:srgbClr val="005555"/>
                </a:solidFill>
              </a:rPr>
              <a:t>region</a:t>
            </a:r>
            <a:r>
              <a:rPr lang="de-DE" dirty="0" smtClean="0">
                <a:solidFill>
                  <a:srgbClr val="005555"/>
                </a:solidFill>
              </a:rPr>
              <a:t> - PFR</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10</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a:solidFill>
                  <a:srgbClr val="005555"/>
                </a:solidFill>
              </a:rPr>
              <a:t>	</a:t>
            </a:r>
            <a:r>
              <a:rPr lang="de-DE" dirty="0" err="1">
                <a:solidFill>
                  <a:srgbClr val="005555"/>
                </a:solidFill>
              </a:rPr>
              <a:t>Toroidal</a:t>
            </a:r>
            <a:endParaRPr lang="de-DE" dirty="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51" name="Grafik 150"/>
          <p:cNvPicPr>
            <a:picLocks noChangeAspect="1"/>
          </p:cNvPicPr>
          <p:nvPr/>
        </p:nvPicPr>
        <p:blipFill>
          <a:blip r:embed="rId2"/>
          <a:stretch>
            <a:fillRect/>
          </a:stretch>
        </p:blipFill>
        <p:spPr>
          <a:xfrm>
            <a:off x="663539" y="1811483"/>
            <a:ext cx="4341709" cy="3600000"/>
          </a:xfrm>
          <a:prstGeom prst="rect">
            <a:avLst/>
          </a:prstGeom>
        </p:spPr>
      </p:pic>
      <p:pic>
        <p:nvPicPr>
          <p:cNvPr id="152" name="Grafik 151"/>
          <p:cNvPicPr>
            <a:picLocks noChangeAspect="1"/>
          </p:cNvPicPr>
          <p:nvPr/>
        </p:nvPicPr>
        <p:blipFill>
          <a:blip r:embed="rId3"/>
          <a:stretch>
            <a:fillRect/>
          </a:stretch>
        </p:blipFill>
        <p:spPr>
          <a:xfrm>
            <a:off x="6134994" y="1972212"/>
            <a:ext cx="5400000" cy="2148480"/>
          </a:xfrm>
          <a:prstGeom prst="rect">
            <a:avLst/>
          </a:prstGeom>
        </p:spPr>
      </p:pic>
    </p:spTree>
    <p:extLst>
      <p:ext uri="{BB962C8B-B14F-4D97-AF65-F5344CB8AC3E}">
        <p14:creationId xmlns:p14="http://schemas.microsoft.com/office/powerpoint/2010/main" val="3882572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2" name="Inhaltsplatzhalter 1"/>
          <p:cNvSpPr>
            <a:spLocks noGrp="1"/>
          </p:cNvSpPr>
          <p:nvPr>
            <p:ph sz="quarter" idx="13"/>
          </p:nvPr>
        </p:nvSpPr>
        <p:spPr>
          <a:xfrm>
            <a:off x="654231" y="782843"/>
            <a:ext cx="10801349" cy="5046009"/>
          </a:xfrm>
        </p:spPr>
        <p:txBody>
          <a:bodyPr/>
          <a:lstStyle/>
          <a:p>
            <a:pPr algn="ctr"/>
            <a:r>
              <a:rPr lang="de-DE" dirty="0" err="1" smtClean="0">
                <a:solidFill>
                  <a:srgbClr val="005555"/>
                </a:solidFill>
              </a:rPr>
              <a:t>Consequences</a:t>
            </a:r>
            <a:r>
              <a:rPr lang="de-DE" dirty="0" smtClean="0">
                <a:solidFill>
                  <a:srgbClr val="005555"/>
                </a:solidFill>
              </a:rPr>
              <a:t> </a:t>
            </a:r>
            <a:r>
              <a:rPr lang="de-DE" dirty="0" err="1" smtClean="0">
                <a:solidFill>
                  <a:srgbClr val="005555"/>
                </a:solidFill>
              </a:rPr>
              <a:t>without</a:t>
            </a:r>
            <a:r>
              <a:rPr lang="de-DE" dirty="0" smtClean="0">
                <a:solidFill>
                  <a:srgbClr val="005555"/>
                </a:solidFill>
              </a:rPr>
              <a:t> a sink</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11</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a:solidFill>
                  <a:srgbClr val="005555"/>
                </a:solidFill>
              </a:rPr>
              <a:t>	</a:t>
            </a:r>
            <a:r>
              <a:rPr lang="de-DE" dirty="0" err="1">
                <a:solidFill>
                  <a:srgbClr val="005555"/>
                </a:solidFill>
              </a:rPr>
              <a:t>Toroidal</a:t>
            </a:r>
            <a:endParaRPr lang="de-DE" dirty="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2" name="Grafik 11"/>
          <p:cNvPicPr>
            <a:picLocks noChangeAspect="1"/>
          </p:cNvPicPr>
          <p:nvPr/>
        </p:nvPicPr>
        <p:blipFill>
          <a:blip r:embed="rId2"/>
          <a:stretch>
            <a:fillRect/>
          </a:stretch>
        </p:blipFill>
        <p:spPr>
          <a:xfrm>
            <a:off x="534126" y="1491261"/>
            <a:ext cx="4489213" cy="3999036"/>
          </a:xfrm>
          <a:prstGeom prst="rect">
            <a:avLst/>
          </a:prstGeom>
        </p:spPr>
      </p:pic>
      <p:pic>
        <p:nvPicPr>
          <p:cNvPr id="14" name="Grafik 13"/>
          <p:cNvPicPr>
            <a:picLocks noChangeAspect="1"/>
          </p:cNvPicPr>
          <p:nvPr/>
        </p:nvPicPr>
        <p:blipFill>
          <a:blip r:embed="rId3"/>
          <a:stretch>
            <a:fillRect/>
          </a:stretch>
        </p:blipFill>
        <p:spPr>
          <a:xfrm>
            <a:off x="5808810" y="1638315"/>
            <a:ext cx="5657603" cy="2560306"/>
          </a:xfrm>
          <a:prstGeom prst="rect">
            <a:avLst/>
          </a:prstGeom>
        </p:spPr>
      </p:pic>
    </p:spTree>
    <p:extLst>
      <p:ext uri="{BB962C8B-B14F-4D97-AF65-F5344CB8AC3E}">
        <p14:creationId xmlns:p14="http://schemas.microsoft.com/office/powerpoint/2010/main" val="4039466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2" name="Inhaltsplatzhalter 1"/>
          <p:cNvSpPr>
            <a:spLocks noGrp="1"/>
          </p:cNvSpPr>
          <p:nvPr>
            <p:ph sz="quarter" idx="13"/>
          </p:nvPr>
        </p:nvSpPr>
        <p:spPr>
          <a:xfrm>
            <a:off x="654231" y="782843"/>
            <a:ext cx="10801349" cy="5046009"/>
          </a:xfrm>
        </p:spPr>
        <p:txBody>
          <a:bodyPr/>
          <a:lstStyle/>
          <a:p>
            <a:pPr algn="ct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12</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a:ln w="38100">
            <a:solidFill>
              <a:srgbClr val="EF7C00"/>
            </a:solidFill>
          </a:ln>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smtClean="0">
                <a:solidFill>
                  <a:srgbClr val="005555"/>
                </a:solidFill>
              </a:rPr>
              <a:t>	</a:t>
            </a:r>
            <a:r>
              <a:rPr lang="de-DE" dirty="0" err="1" smtClean="0">
                <a:solidFill>
                  <a:srgbClr val="005555"/>
                </a:solidFill>
              </a:rPr>
              <a:t>Toroidal</a:t>
            </a:r>
            <a:endParaRPr lang="de-DE" dirty="0" smtClean="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52" name="Grafik 151"/>
          <p:cNvPicPr>
            <a:picLocks noChangeAspect="1"/>
          </p:cNvPicPr>
          <p:nvPr/>
        </p:nvPicPr>
        <p:blipFill rotWithShape="1">
          <a:blip r:embed="rId2"/>
          <a:srcRect l="56428"/>
          <a:stretch/>
        </p:blipFill>
        <p:spPr>
          <a:xfrm>
            <a:off x="7091832" y="1850933"/>
            <a:ext cx="3842192" cy="3508391"/>
          </a:xfrm>
          <a:prstGeom prst="rect">
            <a:avLst/>
          </a:prstGeom>
        </p:spPr>
      </p:pic>
      <p:pic>
        <p:nvPicPr>
          <p:cNvPr id="6" name="Grafik 5"/>
          <p:cNvPicPr>
            <a:picLocks noChangeAspect="1"/>
          </p:cNvPicPr>
          <p:nvPr/>
        </p:nvPicPr>
        <p:blipFill>
          <a:blip r:embed="rId3"/>
          <a:stretch>
            <a:fillRect/>
          </a:stretch>
        </p:blipFill>
        <p:spPr>
          <a:xfrm>
            <a:off x="-72114" y="1850933"/>
            <a:ext cx="5400000" cy="6512563"/>
          </a:xfrm>
          <a:prstGeom prst="rect">
            <a:avLst/>
          </a:prstGeom>
        </p:spPr>
      </p:pic>
      <p:sp>
        <p:nvSpPr>
          <p:cNvPr id="7" name="Textfeld 6"/>
          <p:cNvSpPr txBox="1"/>
          <p:nvPr/>
        </p:nvSpPr>
        <p:spPr>
          <a:xfrm>
            <a:off x="7651021" y="5641764"/>
            <a:ext cx="4317326" cy="597921"/>
          </a:xfrm>
          <a:prstGeom prst="rect">
            <a:avLst/>
          </a:prstGeom>
          <a:noFill/>
        </p:spPr>
        <p:txBody>
          <a:bodyPr wrap="square" lIns="0" tIns="0" rIns="0" bIns="0" rtlCol="0" anchor="t" anchorCtr="0">
            <a:spAutoFit/>
          </a:bodyPr>
          <a:lstStyle/>
          <a:p>
            <a:pPr algn="l">
              <a:lnSpc>
                <a:spcPts val="2300"/>
              </a:lnSpc>
              <a:spcBef>
                <a:spcPts val="1150"/>
              </a:spcBef>
            </a:pPr>
            <a:r>
              <a:rPr lang="de-DE" sz="2800" b="1" dirty="0" smtClean="0">
                <a:solidFill>
                  <a:srgbClr val="EF7C00"/>
                </a:solidFill>
              </a:rPr>
              <a:t>Will </a:t>
            </a:r>
            <a:r>
              <a:rPr lang="de-DE" sz="2800" b="1" dirty="0" err="1" smtClean="0">
                <a:solidFill>
                  <a:srgbClr val="EF7C00"/>
                </a:solidFill>
              </a:rPr>
              <a:t>be</a:t>
            </a:r>
            <a:r>
              <a:rPr lang="de-DE" sz="2800" b="1" dirty="0" smtClean="0">
                <a:solidFill>
                  <a:srgbClr val="EF7C00"/>
                </a:solidFill>
              </a:rPr>
              <a:t> </a:t>
            </a:r>
            <a:r>
              <a:rPr lang="de-DE" sz="2800" b="1" dirty="0" err="1" smtClean="0">
                <a:solidFill>
                  <a:srgbClr val="EF7C00"/>
                </a:solidFill>
              </a:rPr>
              <a:t>decoupled</a:t>
            </a:r>
            <a:r>
              <a:rPr lang="de-DE" sz="2800" b="1" dirty="0" smtClean="0">
                <a:solidFill>
                  <a:srgbClr val="EF7C00"/>
                </a:solidFill>
              </a:rPr>
              <a:t> </a:t>
            </a:r>
            <a:r>
              <a:rPr lang="de-DE" sz="2800" b="1" dirty="0" err="1" smtClean="0">
                <a:solidFill>
                  <a:srgbClr val="EF7C00"/>
                </a:solidFill>
              </a:rPr>
              <a:t>from</a:t>
            </a:r>
            <a:r>
              <a:rPr lang="de-DE" sz="2800" b="1" dirty="0" smtClean="0">
                <a:solidFill>
                  <a:srgbClr val="EF7C00"/>
                </a:solidFill>
              </a:rPr>
              <a:t> </a:t>
            </a:r>
            <a:r>
              <a:rPr lang="de-DE" sz="2800" b="1" dirty="0" err="1" smtClean="0">
                <a:solidFill>
                  <a:srgbClr val="EF7C00"/>
                </a:solidFill>
              </a:rPr>
              <a:t>now</a:t>
            </a:r>
            <a:r>
              <a:rPr lang="de-DE" sz="2800" b="1" dirty="0" smtClean="0">
                <a:solidFill>
                  <a:srgbClr val="EF7C00"/>
                </a:solidFill>
              </a:rPr>
              <a:t> on</a:t>
            </a:r>
          </a:p>
        </p:txBody>
      </p:sp>
      <p:sp>
        <p:nvSpPr>
          <p:cNvPr id="12" name="Textfeld 11"/>
          <p:cNvSpPr txBox="1"/>
          <p:nvPr/>
        </p:nvSpPr>
        <p:spPr>
          <a:xfrm>
            <a:off x="5327886" y="2077670"/>
            <a:ext cx="1758495" cy="2585323"/>
          </a:xfrm>
          <a:prstGeom prst="rect">
            <a:avLst/>
          </a:prstGeom>
          <a:noFill/>
        </p:spPr>
        <p:txBody>
          <a:bodyPr wrap="none" lIns="0" tIns="0" rIns="0" bIns="0" rtlCol="0" anchor="t" anchorCtr="0">
            <a:spAutoFit/>
          </a:bodyPr>
          <a:lstStyle/>
          <a:p>
            <a:pPr algn="l"/>
            <a:r>
              <a:rPr lang="de-DE" sz="2800" b="1" dirty="0" smtClean="0">
                <a:solidFill>
                  <a:srgbClr val="C00000"/>
                </a:solidFill>
              </a:rPr>
              <a:t>Core</a:t>
            </a:r>
          </a:p>
          <a:p>
            <a:pPr algn="l"/>
            <a:r>
              <a:rPr lang="de-DE" sz="2800" b="1" dirty="0" smtClean="0">
                <a:solidFill>
                  <a:srgbClr val="EF7C00"/>
                </a:solidFill>
              </a:rPr>
              <a:t>Edge</a:t>
            </a:r>
          </a:p>
          <a:p>
            <a:pPr algn="l"/>
            <a:r>
              <a:rPr lang="de-DE" sz="2800" b="1" dirty="0" smtClean="0">
                <a:solidFill>
                  <a:srgbClr val="C6D325"/>
                </a:solidFill>
              </a:rPr>
              <a:t>P-SOL</a:t>
            </a:r>
          </a:p>
          <a:p>
            <a:pPr algn="l"/>
            <a:r>
              <a:rPr lang="de-DE" sz="2800" b="1" dirty="0" smtClean="0">
                <a:solidFill>
                  <a:srgbClr val="97E6FF"/>
                </a:solidFill>
              </a:rPr>
              <a:t>D-SOL</a:t>
            </a:r>
          </a:p>
          <a:p>
            <a:pPr algn="l"/>
            <a:r>
              <a:rPr lang="de-DE" sz="2800" b="1" dirty="0" smtClean="0">
                <a:solidFill>
                  <a:srgbClr val="00B1EA"/>
                </a:solidFill>
              </a:rPr>
              <a:t>PFR</a:t>
            </a:r>
          </a:p>
          <a:p>
            <a:pPr algn="l"/>
            <a:r>
              <a:rPr lang="de-DE" sz="2800" b="1" dirty="0" err="1" smtClean="0">
                <a:solidFill>
                  <a:srgbClr val="EF7C00"/>
                </a:solidFill>
              </a:rPr>
              <a:t>Separatrix</a:t>
            </a:r>
            <a:endParaRPr lang="de-DE" sz="2800" b="1" dirty="0" smtClean="0">
              <a:solidFill>
                <a:srgbClr val="EF7C00"/>
              </a:solidFill>
            </a:endParaRPr>
          </a:p>
        </p:txBody>
      </p:sp>
      <p:grpSp>
        <p:nvGrpSpPr>
          <p:cNvPr id="13" name="Gruppieren 12"/>
          <p:cNvGrpSpPr>
            <a:grpSpLocks noChangeAspect="1"/>
          </p:cNvGrpSpPr>
          <p:nvPr/>
        </p:nvGrpSpPr>
        <p:grpSpPr>
          <a:xfrm>
            <a:off x="7086382" y="1116881"/>
            <a:ext cx="4081046" cy="5515694"/>
            <a:chOff x="11332051" y="864564"/>
            <a:chExt cx="4536599" cy="6131392"/>
          </a:xfrm>
        </p:grpSpPr>
        <p:sp>
          <p:nvSpPr>
            <p:cNvPr id="14" name="Rechteck 13"/>
            <p:cNvSpPr/>
            <p:nvPr/>
          </p:nvSpPr>
          <p:spPr>
            <a:xfrm>
              <a:off x="11332051" y="864564"/>
              <a:ext cx="4536599" cy="613139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15" name="Gruppieren 14"/>
            <p:cNvGrpSpPr/>
            <p:nvPr/>
          </p:nvGrpSpPr>
          <p:grpSpPr>
            <a:xfrm>
              <a:off x="11456772" y="967105"/>
              <a:ext cx="4327555" cy="6002277"/>
              <a:chOff x="6962116" y="900430"/>
              <a:chExt cx="4327555" cy="6002277"/>
            </a:xfrm>
          </p:grpSpPr>
          <p:grpSp>
            <p:nvGrpSpPr>
              <p:cNvPr id="16" name="Gruppieren 15"/>
              <p:cNvGrpSpPr>
                <a:grpSpLocks noChangeAspect="1"/>
              </p:cNvGrpSpPr>
              <p:nvPr/>
            </p:nvGrpSpPr>
            <p:grpSpPr>
              <a:xfrm>
                <a:off x="6962116" y="900430"/>
                <a:ext cx="4327555" cy="5957570"/>
                <a:chOff x="7323007" y="227393"/>
                <a:chExt cx="4470500" cy="6154357"/>
              </a:xfrm>
            </p:grpSpPr>
            <p:sp>
              <p:nvSpPr>
                <p:cNvPr id="27" name="Freihandform 26"/>
                <p:cNvSpPr/>
                <p:nvPr/>
              </p:nvSpPr>
              <p:spPr>
                <a:xfrm>
                  <a:off x="7323007" y="227393"/>
                  <a:ext cx="4470500" cy="6154357"/>
                </a:xfrm>
                <a:custGeom>
                  <a:avLst/>
                  <a:gdLst>
                    <a:gd name="connsiteX0" fmla="*/ 4684471 w 9542485"/>
                    <a:gd name="connsiteY0" fmla="*/ 2762228 h 13136754"/>
                    <a:gd name="connsiteX1" fmla="*/ 4357899 w 9542485"/>
                    <a:gd name="connsiteY1" fmla="*/ 3888899 h 13136754"/>
                    <a:gd name="connsiteX2" fmla="*/ 3280214 w 9542485"/>
                    <a:gd name="connsiteY2" fmla="*/ 5636057 h 13136754"/>
                    <a:gd name="connsiteX3" fmla="*/ 2692385 w 9542485"/>
                    <a:gd name="connsiteY3" fmla="*/ 6436157 h 13136754"/>
                    <a:gd name="connsiteX4" fmla="*/ 1059528 w 9542485"/>
                    <a:gd name="connsiteY4" fmla="*/ 7889399 h 13136754"/>
                    <a:gd name="connsiteX5" fmla="*/ 161457 w 9542485"/>
                    <a:gd name="connsiteY5" fmla="*/ 9456942 h 13136754"/>
                    <a:gd name="connsiteX6" fmla="*/ 96142 w 9542485"/>
                    <a:gd name="connsiteY6" fmla="*/ 11138785 h 13136754"/>
                    <a:gd name="connsiteX7" fmla="*/ 1173828 w 9542485"/>
                    <a:gd name="connsiteY7" fmla="*/ 12689999 h 13136754"/>
                    <a:gd name="connsiteX8" fmla="*/ 2969971 w 9542485"/>
                    <a:gd name="connsiteY8" fmla="*/ 13130871 h 13136754"/>
                    <a:gd name="connsiteX9" fmla="*/ 5500899 w 9542485"/>
                    <a:gd name="connsiteY9" fmla="*/ 12461399 h 13136754"/>
                    <a:gd name="connsiteX10" fmla="*/ 7786899 w 9542485"/>
                    <a:gd name="connsiteY10" fmla="*/ 10338685 h 13136754"/>
                    <a:gd name="connsiteX11" fmla="*/ 9387099 w 9542485"/>
                    <a:gd name="connsiteY11" fmla="*/ 7383214 h 13136754"/>
                    <a:gd name="connsiteX12" fmla="*/ 9419757 w 9542485"/>
                    <a:gd name="connsiteY12" fmla="*/ 3888899 h 13136754"/>
                    <a:gd name="connsiteX13" fmla="*/ 8848257 w 9542485"/>
                    <a:gd name="connsiteY13" fmla="*/ 1374299 h 13136754"/>
                    <a:gd name="connsiteX14" fmla="*/ 7297042 w 9542485"/>
                    <a:gd name="connsiteY14" fmla="*/ 149657 h 13136754"/>
                    <a:gd name="connsiteX15" fmla="*/ 5386599 w 9542485"/>
                    <a:gd name="connsiteY15" fmla="*/ 312942 h 13136754"/>
                    <a:gd name="connsiteX16" fmla="*/ 4684471 w 9542485"/>
                    <a:gd name="connsiteY16" fmla="*/ 2762228 h 131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2485" h="13136754">
                      <a:moveTo>
                        <a:pt x="4684471" y="2762228"/>
                      </a:moveTo>
                      <a:cubicBezTo>
                        <a:pt x="4513021" y="3358221"/>
                        <a:pt x="4591942" y="3409928"/>
                        <a:pt x="4357899" y="3888899"/>
                      </a:cubicBezTo>
                      <a:cubicBezTo>
                        <a:pt x="4123856" y="4367870"/>
                        <a:pt x="3557800" y="5211514"/>
                        <a:pt x="3280214" y="5636057"/>
                      </a:cubicBezTo>
                      <a:cubicBezTo>
                        <a:pt x="3002628" y="6060600"/>
                        <a:pt x="3062499" y="6060600"/>
                        <a:pt x="2692385" y="6436157"/>
                      </a:cubicBezTo>
                      <a:cubicBezTo>
                        <a:pt x="2322271" y="6811714"/>
                        <a:pt x="1481349" y="7385935"/>
                        <a:pt x="1059528" y="7889399"/>
                      </a:cubicBezTo>
                      <a:cubicBezTo>
                        <a:pt x="637707" y="8392863"/>
                        <a:pt x="322021" y="8915378"/>
                        <a:pt x="161457" y="9456942"/>
                      </a:cubicBezTo>
                      <a:cubicBezTo>
                        <a:pt x="893" y="9998506"/>
                        <a:pt x="-72586" y="10599942"/>
                        <a:pt x="96142" y="11138785"/>
                      </a:cubicBezTo>
                      <a:cubicBezTo>
                        <a:pt x="264870" y="11677628"/>
                        <a:pt x="694857" y="12357985"/>
                        <a:pt x="1173828" y="12689999"/>
                      </a:cubicBezTo>
                      <a:cubicBezTo>
                        <a:pt x="1652799" y="13022013"/>
                        <a:pt x="2248792" y="13168971"/>
                        <a:pt x="2969971" y="13130871"/>
                      </a:cubicBezTo>
                      <a:cubicBezTo>
                        <a:pt x="3691149" y="13092771"/>
                        <a:pt x="4698078" y="12926763"/>
                        <a:pt x="5500899" y="12461399"/>
                      </a:cubicBezTo>
                      <a:cubicBezTo>
                        <a:pt x="6303720" y="11996035"/>
                        <a:pt x="7139199" y="11185049"/>
                        <a:pt x="7786899" y="10338685"/>
                      </a:cubicBezTo>
                      <a:cubicBezTo>
                        <a:pt x="8434599" y="9492321"/>
                        <a:pt x="9114956" y="8458178"/>
                        <a:pt x="9387099" y="7383214"/>
                      </a:cubicBezTo>
                      <a:cubicBezTo>
                        <a:pt x="9659242" y="6308250"/>
                        <a:pt x="9509564" y="4890385"/>
                        <a:pt x="9419757" y="3888899"/>
                      </a:cubicBezTo>
                      <a:cubicBezTo>
                        <a:pt x="9329950" y="2887413"/>
                        <a:pt x="9202043" y="1997506"/>
                        <a:pt x="8848257" y="1374299"/>
                      </a:cubicBezTo>
                      <a:cubicBezTo>
                        <a:pt x="8494471" y="751092"/>
                        <a:pt x="7873985" y="326550"/>
                        <a:pt x="7297042" y="149657"/>
                      </a:cubicBezTo>
                      <a:cubicBezTo>
                        <a:pt x="6720099" y="-27236"/>
                        <a:pt x="5822027" y="-125208"/>
                        <a:pt x="5386599" y="312942"/>
                      </a:cubicBezTo>
                      <a:cubicBezTo>
                        <a:pt x="4951171" y="751092"/>
                        <a:pt x="4855921" y="2166235"/>
                        <a:pt x="4684471" y="2762228"/>
                      </a:cubicBezTo>
                      <a:close/>
                    </a:path>
                  </a:pathLst>
                </a:custGeom>
                <a:solidFill>
                  <a:srgbClr val="00B1EA"/>
                </a:solidFill>
                <a:ln w="76200" cmpd="sng">
                  <a:solidFill>
                    <a:srgbClr val="77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8" name="Freihandform 27"/>
                <p:cNvSpPr/>
                <p:nvPr/>
              </p:nvSpPr>
              <p:spPr>
                <a:xfrm>
                  <a:off x="8175583" y="1057961"/>
                  <a:ext cx="3076913" cy="4628965"/>
                </a:xfrm>
                <a:custGeom>
                  <a:avLst/>
                  <a:gdLst>
                    <a:gd name="connsiteX0" fmla="*/ 2196428 w 3337496"/>
                    <a:gd name="connsiteY0" fmla="*/ 14935 h 5020991"/>
                    <a:gd name="connsiteX1" fmla="*/ 2186903 w 3337496"/>
                    <a:gd name="connsiteY1" fmla="*/ 181622 h 5020991"/>
                    <a:gd name="connsiteX2" fmla="*/ 2167853 w 3337496"/>
                    <a:gd name="connsiteY2" fmla="*/ 443560 h 5020991"/>
                    <a:gd name="connsiteX3" fmla="*/ 2082128 w 3337496"/>
                    <a:gd name="connsiteY3" fmla="*/ 1019822 h 5020991"/>
                    <a:gd name="connsiteX4" fmla="*/ 1982116 w 3337496"/>
                    <a:gd name="connsiteY4" fmla="*/ 1353197 h 5020991"/>
                    <a:gd name="connsiteX5" fmla="*/ 1824953 w 3337496"/>
                    <a:gd name="connsiteY5" fmla="*/ 1719910 h 5020991"/>
                    <a:gd name="connsiteX6" fmla="*/ 1529678 w 3337496"/>
                    <a:gd name="connsiteY6" fmla="*/ 2186635 h 5020991"/>
                    <a:gd name="connsiteX7" fmla="*/ 1386803 w 3337496"/>
                    <a:gd name="connsiteY7" fmla="*/ 2367610 h 5020991"/>
                    <a:gd name="connsiteX8" fmla="*/ 886741 w 3337496"/>
                    <a:gd name="connsiteY8" fmla="*/ 2891485 h 5020991"/>
                    <a:gd name="connsiteX9" fmla="*/ 734341 w 3337496"/>
                    <a:gd name="connsiteY9" fmla="*/ 3029597 h 5020991"/>
                    <a:gd name="connsiteX10" fmla="*/ 615278 w 3337496"/>
                    <a:gd name="connsiteY10" fmla="*/ 3186760 h 5020991"/>
                    <a:gd name="connsiteX11" fmla="*/ 367628 w 3337496"/>
                    <a:gd name="connsiteY11" fmla="*/ 3539185 h 5020991"/>
                    <a:gd name="connsiteX12" fmla="*/ 172366 w 3337496"/>
                    <a:gd name="connsiteY12" fmla="*/ 3896372 h 5020991"/>
                    <a:gd name="connsiteX13" fmla="*/ 53303 w 3337496"/>
                    <a:gd name="connsiteY13" fmla="*/ 4234510 h 5020991"/>
                    <a:gd name="connsiteX14" fmla="*/ 10441 w 3337496"/>
                    <a:gd name="connsiteY14" fmla="*/ 4491685 h 5020991"/>
                    <a:gd name="connsiteX15" fmla="*/ 916 w 3337496"/>
                    <a:gd name="connsiteY15" fmla="*/ 4672660 h 5020991"/>
                    <a:gd name="connsiteX16" fmla="*/ 916 w 3337496"/>
                    <a:gd name="connsiteY16" fmla="*/ 4763147 h 5020991"/>
                    <a:gd name="connsiteX17" fmla="*/ 5678 w 3337496"/>
                    <a:gd name="connsiteY17" fmla="*/ 4786960 h 5020991"/>
                    <a:gd name="connsiteX18" fmla="*/ 5678 w 3337496"/>
                    <a:gd name="connsiteY18" fmla="*/ 4801247 h 5020991"/>
                    <a:gd name="connsiteX19" fmla="*/ 5678 w 3337496"/>
                    <a:gd name="connsiteY19" fmla="*/ 4815535 h 5020991"/>
                    <a:gd name="connsiteX20" fmla="*/ 24728 w 3337496"/>
                    <a:gd name="connsiteY20" fmla="*/ 4815535 h 5020991"/>
                    <a:gd name="connsiteX21" fmla="*/ 91403 w 3337496"/>
                    <a:gd name="connsiteY21" fmla="*/ 4853635 h 5020991"/>
                    <a:gd name="connsiteX22" fmla="*/ 320003 w 3337496"/>
                    <a:gd name="connsiteY22" fmla="*/ 4929835 h 5020991"/>
                    <a:gd name="connsiteX23" fmla="*/ 701003 w 3337496"/>
                    <a:gd name="connsiteY23" fmla="*/ 5010797 h 5020991"/>
                    <a:gd name="connsiteX24" fmla="*/ 1191541 w 3337496"/>
                    <a:gd name="connsiteY24" fmla="*/ 4991747 h 5020991"/>
                    <a:gd name="connsiteX25" fmla="*/ 1805903 w 3337496"/>
                    <a:gd name="connsiteY25" fmla="*/ 4758385 h 5020991"/>
                    <a:gd name="connsiteX26" fmla="*/ 2015453 w 3337496"/>
                    <a:gd name="connsiteY26" fmla="*/ 4625035 h 5020991"/>
                    <a:gd name="connsiteX27" fmla="*/ 2215478 w 3337496"/>
                    <a:gd name="connsiteY27" fmla="*/ 4420247 h 5020991"/>
                    <a:gd name="connsiteX28" fmla="*/ 2525041 w 3337496"/>
                    <a:gd name="connsiteY28" fmla="*/ 4029722 h 5020991"/>
                    <a:gd name="connsiteX29" fmla="*/ 2844128 w 3337496"/>
                    <a:gd name="connsiteY29" fmla="*/ 3520135 h 5020991"/>
                    <a:gd name="connsiteX30" fmla="*/ 3187028 w 3337496"/>
                    <a:gd name="connsiteY30" fmla="*/ 2715272 h 5020991"/>
                    <a:gd name="connsiteX31" fmla="*/ 3329903 w 3337496"/>
                    <a:gd name="connsiteY31" fmla="*/ 1910410 h 5020991"/>
                    <a:gd name="connsiteX32" fmla="*/ 3315616 w 3337496"/>
                    <a:gd name="connsiteY32" fmla="*/ 1110310 h 5020991"/>
                    <a:gd name="connsiteX33" fmla="*/ 3296566 w 3337496"/>
                    <a:gd name="connsiteY33" fmla="*/ 1005535 h 5020991"/>
                    <a:gd name="connsiteX34" fmla="*/ 3244178 w 3337496"/>
                    <a:gd name="connsiteY34" fmla="*/ 895997 h 5020991"/>
                    <a:gd name="connsiteX35" fmla="*/ 3010816 w 3337496"/>
                    <a:gd name="connsiteY35" fmla="*/ 519760 h 5020991"/>
                    <a:gd name="connsiteX36" fmla="*/ 2706016 w 3337496"/>
                    <a:gd name="connsiteY36" fmla="*/ 205435 h 5020991"/>
                    <a:gd name="connsiteX37" fmla="*/ 2572666 w 3337496"/>
                    <a:gd name="connsiteY37" fmla="*/ 114947 h 5020991"/>
                    <a:gd name="connsiteX38" fmla="*/ 2486941 w 3337496"/>
                    <a:gd name="connsiteY38" fmla="*/ 72085 h 5020991"/>
                    <a:gd name="connsiteX39" fmla="*/ 2377403 w 3337496"/>
                    <a:gd name="connsiteY39" fmla="*/ 33985 h 5020991"/>
                    <a:gd name="connsiteX40" fmla="*/ 2263103 w 3337496"/>
                    <a:gd name="connsiteY40" fmla="*/ 10172 h 5020991"/>
                    <a:gd name="connsiteX41" fmla="*/ 2196428 w 3337496"/>
                    <a:gd name="connsiteY41" fmla="*/ 14935 h 502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37496" h="5020991">
                      <a:moveTo>
                        <a:pt x="2196428" y="14935"/>
                      </a:moveTo>
                      <a:cubicBezTo>
                        <a:pt x="2183728" y="43510"/>
                        <a:pt x="2191665" y="110185"/>
                        <a:pt x="2186903" y="181622"/>
                      </a:cubicBezTo>
                      <a:cubicBezTo>
                        <a:pt x="2182140" y="253060"/>
                        <a:pt x="2185315" y="303860"/>
                        <a:pt x="2167853" y="443560"/>
                      </a:cubicBezTo>
                      <a:cubicBezTo>
                        <a:pt x="2150391" y="583260"/>
                        <a:pt x="2113084" y="868216"/>
                        <a:pt x="2082128" y="1019822"/>
                      </a:cubicBezTo>
                      <a:cubicBezTo>
                        <a:pt x="2051172" y="1171428"/>
                        <a:pt x="2024978" y="1236516"/>
                        <a:pt x="1982116" y="1353197"/>
                      </a:cubicBezTo>
                      <a:cubicBezTo>
                        <a:pt x="1939253" y="1469878"/>
                        <a:pt x="1900359" y="1581004"/>
                        <a:pt x="1824953" y="1719910"/>
                      </a:cubicBezTo>
                      <a:cubicBezTo>
                        <a:pt x="1749547" y="1858816"/>
                        <a:pt x="1602703" y="2078685"/>
                        <a:pt x="1529678" y="2186635"/>
                      </a:cubicBezTo>
                      <a:cubicBezTo>
                        <a:pt x="1456653" y="2294585"/>
                        <a:pt x="1493959" y="2250135"/>
                        <a:pt x="1386803" y="2367610"/>
                      </a:cubicBezTo>
                      <a:cubicBezTo>
                        <a:pt x="1279647" y="2485085"/>
                        <a:pt x="995485" y="2781154"/>
                        <a:pt x="886741" y="2891485"/>
                      </a:cubicBezTo>
                      <a:cubicBezTo>
                        <a:pt x="777997" y="3001816"/>
                        <a:pt x="779585" y="2980385"/>
                        <a:pt x="734341" y="3029597"/>
                      </a:cubicBezTo>
                      <a:cubicBezTo>
                        <a:pt x="689097" y="3078809"/>
                        <a:pt x="676397" y="3101829"/>
                        <a:pt x="615278" y="3186760"/>
                      </a:cubicBezTo>
                      <a:cubicBezTo>
                        <a:pt x="554159" y="3271691"/>
                        <a:pt x="441447" y="3420916"/>
                        <a:pt x="367628" y="3539185"/>
                      </a:cubicBezTo>
                      <a:cubicBezTo>
                        <a:pt x="293809" y="3657454"/>
                        <a:pt x="224754" y="3780484"/>
                        <a:pt x="172366" y="3896372"/>
                      </a:cubicBezTo>
                      <a:cubicBezTo>
                        <a:pt x="119978" y="4012260"/>
                        <a:pt x="80291" y="4135291"/>
                        <a:pt x="53303" y="4234510"/>
                      </a:cubicBezTo>
                      <a:cubicBezTo>
                        <a:pt x="26315" y="4333729"/>
                        <a:pt x="19172" y="4418660"/>
                        <a:pt x="10441" y="4491685"/>
                      </a:cubicBezTo>
                      <a:cubicBezTo>
                        <a:pt x="1710" y="4564710"/>
                        <a:pt x="2503" y="4627416"/>
                        <a:pt x="916" y="4672660"/>
                      </a:cubicBezTo>
                      <a:cubicBezTo>
                        <a:pt x="-671" y="4717904"/>
                        <a:pt x="122" y="4744097"/>
                        <a:pt x="916" y="4763147"/>
                      </a:cubicBezTo>
                      <a:cubicBezTo>
                        <a:pt x="1710" y="4782197"/>
                        <a:pt x="5678" y="4786960"/>
                        <a:pt x="5678" y="4786960"/>
                      </a:cubicBezTo>
                      <a:cubicBezTo>
                        <a:pt x="6472" y="4793310"/>
                        <a:pt x="5678" y="4801247"/>
                        <a:pt x="5678" y="4801247"/>
                      </a:cubicBezTo>
                      <a:lnTo>
                        <a:pt x="5678" y="4815535"/>
                      </a:lnTo>
                      <a:cubicBezTo>
                        <a:pt x="8853" y="4817916"/>
                        <a:pt x="10440" y="4809185"/>
                        <a:pt x="24728" y="4815535"/>
                      </a:cubicBezTo>
                      <a:cubicBezTo>
                        <a:pt x="39016" y="4821885"/>
                        <a:pt x="42190" y="4834585"/>
                        <a:pt x="91403" y="4853635"/>
                      </a:cubicBezTo>
                      <a:cubicBezTo>
                        <a:pt x="140615" y="4872685"/>
                        <a:pt x="218403" y="4903641"/>
                        <a:pt x="320003" y="4929835"/>
                      </a:cubicBezTo>
                      <a:cubicBezTo>
                        <a:pt x="421603" y="4956029"/>
                        <a:pt x="555747" y="5000478"/>
                        <a:pt x="701003" y="5010797"/>
                      </a:cubicBezTo>
                      <a:cubicBezTo>
                        <a:pt x="846259" y="5021116"/>
                        <a:pt x="1007391" y="5033816"/>
                        <a:pt x="1191541" y="4991747"/>
                      </a:cubicBezTo>
                      <a:cubicBezTo>
                        <a:pt x="1375691" y="4949678"/>
                        <a:pt x="1668584" y="4819504"/>
                        <a:pt x="1805903" y="4758385"/>
                      </a:cubicBezTo>
                      <a:cubicBezTo>
                        <a:pt x="1943222" y="4697266"/>
                        <a:pt x="1947190" y="4681391"/>
                        <a:pt x="2015453" y="4625035"/>
                      </a:cubicBezTo>
                      <a:cubicBezTo>
                        <a:pt x="2083715" y="4568679"/>
                        <a:pt x="2130547" y="4519466"/>
                        <a:pt x="2215478" y="4420247"/>
                      </a:cubicBezTo>
                      <a:cubicBezTo>
                        <a:pt x="2300409" y="4321028"/>
                        <a:pt x="2420266" y="4179741"/>
                        <a:pt x="2525041" y="4029722"/>
                      </a:cubicBezTo>
                      <a:cubicBezTo>
                        <a:pt x="2629816" y="3879703"/>
                        <a:pt x="2733797" y="3739210"/>
                        <a:pt x="2844128" y="3520135"/>
                      </a:cubicBezTo>
                      <a:cubicBezTo>
                        <a:pt x="2954459" y="3301060"/>
                        <a:pt x="3106066" y="2983559"/>
                        <a:pt x="3187028" y="2715272"/>
                      </a:cubicBezTo>
                      <a:cubicBezTo>
                        <a:pt x="3267990" y="2446985"/>
                        <a:pt x="3308472" y="2177903"/>
                        <a:pt x="3329903" y="1910410"/>
                      </a:cubicBezTo>
                      <a:cubicBezTo>
                        <a:pt x="3351334" y="1642917"/>
                        <a:pt x="3321172" y="1261122"/>
                        <a:pt x="3315616" y="1110310"/>
                      </a:cubicBezTo>
                      <a:cubicBezTo>
                        <a:pt x="3310060" y="959498"/>
                        <a:pt x="3308472" y="1041254"/>
                        <a:pt x="3296566" y="1005535"/>
                      </a:cubicBezTo>
                      <a:cubicBezTo>
                        <a:pt x="3284660" y="969816"/>
                        <a:pt x="3291803" y="976960"/>
                        <a:pt x="3244178" y="895997"/>
                      </a:cubicBezTo>
                      <a:cubicBezTo>
                        <a:pt x="3196553" y="815035"/>
                        <a:pt x="3100510" y="634854"/>
                        <a:pt x="3010816" y="519760"/>
                      </a:cubicBezTo>
                      <a:cubicBezTo>
                        <a:pt x="2921122" y="404666"/>
                        <a:pt x="2779041" y="272904"/>
                        <a:pt x="2706016" y="205435"/>
                      </a:cubicBezTo>
                      <a:cubicBezTo>
                        <a:pt x="2632991" y="137966"/>
                        <a:pt x="2609178" y="137172"/>
                        <a:pt x="2572666" y="114947"/>
                      </a:cubicBezTo>
                      <a:cubicBezTo>
                        <a:pt x="2536154" y="92722"/>
                        <a:pt x="2519485" y="85579"/>
                        <a:pt x="2486941" y="72085"/>
                      </a:cubicBezTo>
                      <a:cubicBezTo>
                        <a:pt x="2454397" y="58591"/>
                        <a:pt x="2414709" y="44304"/>
                        <a:pt x="2377403" y="33985"/>
                      </a:cubicBezTo>
                      <a:cubicBezTo>
                        <a:pt x="2340097" y="23666"/>
                        <a:pt x="2290091" y="13347"/>
                        <a:pt x="2263103" y="10172"/>
                      </a:cubicBezTo>
                      <a:cubicBezTo>
                        <a:pt x="2236115" y="6997"/>
                        <a:pt x="2209128" y="-13640"/>
                        <a:pt x="2196428" y="14935"/>
                      </a:cubicBezTo>
                      <a:close/>
                    </a:path>
                  </a:pathLst>
                </a:custGeom>
                <a:pattFill prst="pct80">
                  <a:fgClr>
                    <a:srgbClr val="EF7C00"/>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9" name="Freihandform 28"/>
                <p:cNvSpPr/>
                <p:nvPr/>
              </p:nvSpPr>
              <p:spPr>
                <a:xfrm>
                  <a:off x="8400036" y="1406349"/>
                  <a:ext cx="2761532" cy="4156901"/>
                </a:xfrm>
                <a:custGeom>
                  <a:avLst/>
                  <a:gdLst>
                    <a:gd name="connsiteX0" fmla="*/ 1940642 w 2995406"/>
                    <a:gd name="connsiteY0" fmla="*/ 589687 h 4508948"/>
                    <a:gd name="connsiteX1" fmla="*/ 1778717 w 2995406"/>
                    <a:gd name="connsiteY1" fmla="*/ 1089749 h 4508948"/>
                    <a:gd name="connsiteX2" fmla="*/ 1483442 w 2995406"/>
                    <a:gd name="connsiteY2" fmla="*/ 1670774 h 4508948"/>
                    <a:gd name="connsiteX3" fmla="*/ 1140542 w 2995406"/>
                    <a:gd name="connsiteY3" fmla="*/ 2180362 h 4508948"/>
                    <a:gd name="connsiteX4" fmla="*/ 692867 w 2995406"/>
                    <a:gd name="connsiteY4" fmla="*/ 2689949 h 4508948"/>
                    <a:gd name="connsiteX5" fmla="*/ 335680 w 2995406"/>
                    <a:gd name="connsiteY5" fmla="*/ 3132862 h 4508948"/>
                    <a:gd name="connsiteX6" fmla="*/ 126130 w 2995406"/>
                    <a:gd name="connsiteY6" fmla="*/ 3480524 h 4508948"/>
                    <a:gd name="connsiteX7" fmla="*/ 21355 w 2995406"/>
                    <a:gd name="connsiteY7" fmla="*/ 3799612 h 4508948"/>
                    <a:gd name="connsiteX8" fmla="*/ 26117 w 2995406"/>
                    <a:gd name="connsiteY8" fmla="*/ 4128224 h 4508948"/>
                    <a:gd name="connsiteX9" fmla="*/ 292817 w 2995406"/>
                    <a:gd name="connsiteY9" fmla="*/ 4418737 h 4508948"/>
                    <a:gd name="connsiteX10" fmla="*/ 878605 w 2995406"/>
                    <a:gd name="connsiteY10" fmla="*/ 4490174 h 4508948"/>
                    <a:gd name="connsiteX11" fmla="*/ 1678705 w 2995406"/>
                    <a:gd name="connsiteY11" fmla="*/ 4113937 h 4508948"/>
                    <a:gd name="connsiteX12" fmla="*/ 2274017 w 2995406"/>
                    <a:gd name="connsiteY12" fmla="*/ 3466237 h 4508948"/>
                    <a:gd name="connsiteX13" fmla="*/ 2635967 w 2995406"/>
                    <a:gd name="connsiteY13" fmla="*/ 2851874 h 4508948"/>
                    <a:gd name="connsiteX14" fmla="*/ 2874092 w 2995406"/>
                    <a:gd name="connsiteY14" fmla="*/ 2166074 h 4508948"/>
                    <a:gd name="connsiteX15" fmla="*/ 2993155 w 2995406"/>
                    <a:gd name="connsiteY15" fmla="*/ 1408837 h 4508948"/>
                    <a:gd name="connsiteX16" fmla="*/ 2936005 w 2995406"/>
                    <a:gd name="connsiteY16" fmla="*/ 889724 h 4508948"/>
                    <a:gd name="connsiteX17" fmla="*/ 2745505 w 2995406"/>
                    <a:gd name="connsiteY17" fmla="*/ 437287 h 4508948"/>
                    <a:gd name="connsiteX18" fmla="*/ 2426417 w 2995406"/>
                    <a:gd name="connsiteY18" fmla="*/ 89624 h 4508948"/>
                    <a:gd name="connsiteX19" fmla="*/ 2297830 w 2995406"/>
                    <a:gd name="connsiteY19" fmla="*/ 8662 h 4508948"/>
                    <a:gd name="connsiteX20" fmla="*/ 2226392 w 2995406"/>
                    <a:gd name="connsiteY20" fmla="*/ 3899 h 4508948"/>
                    <a:gd name="connsiteX21" fmla="*/ 2174005 w 2995406"/>
                    <a:gd name="connsiteY21" fmla="*/ 22949 h 4508948"/>
                    <a:gd name="connsiteX22" fmla="*/ 2097805 w 2995406"/>
                    <a:gd name="connsiteY22" fmla="*/ 151537 h 4508948"/>
                    <a:gd name="connsiteX23" fmla="*/ 1940642 w 2995406"/>
                    <a:gd name="connsiteY23" fmla="*/ 589687 h 45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95406" h="4508948">
                      <a:moveTo>
                        <a:pt x="1940642" y="589687"/>
                      </a:moveTo>
                      <a:cubicBezTo>
                        <a:pt x="1887461" y="746056"/>
                        <a:pt x="1854917" y="909568"/>
                        <a:pt x="1778717" y="1089749"/>
                      </a:cubicBezTo>
                      <a:cubicBezTo>
                        <a:pt x="1702517" y="1269930"/>
                        <a:pt x="1589804" y="1489005"/>
                        <a:pt x="1483442" y="1670774"/>
                      </a:cubicBezTo>
                      <a:cubicBezTo>
                        <a:pt x="1377080" y="1852543"/>
                        <a:pt x="1272304" y="2010500"/>
                        <a:pt x="1140542" y="2180362"/>
                      </a:cubicBezTo>
                      <a:cubicBezTo>
                        <a:pt x="1008780" y="2350224"/>
                        <a:pt x="827011" y="2531199"/>
                        <a:pt x="692867" y="2689949"/>
                      </a:cubicBezTo>
                      <a:cubicBezTo>
                        <a:pt x="558723" y="2848699"/>
                        <a:pt x="430136" y="3001100"/>
                        <a:pt x="335680" y="3132862"/>
                      </a:cubicBezTo>
                      <a:cubicBezTo>
                        <a:pt x="241224" y="3264625"/>
                        <a:pt x="178517" y="3369399"/>
                        <a:pt x="126130" y="3480524"/>
                      </a:cubicBezTo>
                      <a:cubicBezTo>
                        <a:pt x="73743" y="3591649"/>
                        <a:pt x="38024" y="3691662"/>
                        <a:pt x="21355" y="3799612"/>
                      </a:cubicBezTo>
                      <a:cubicBezTo>
                        <a:pt x="4686" y="3907562"/>
                        <a:pt x="-19127" y="4025036"/>
                        <a:pt x="26117" y="4128224"/>
                      </a:cubicBezTo>
                      <a:cubicBezTo>
                        <a:pt x="71361" y="4231412"/>
                        <a:pt x="150736" y="4358412"/>
                        <a:pt x="292817" y="4418737"/>
                      </a:cubicBezTo>
                      <a:cubicBezTo>
                        <a:pt x="434898" y="4479062"/>
                        <a:pt x="647624" y="4540974"/>
                        <a:pt x="878605" y="4490174"/>
                      </a:cubicBezTo>
                      <a:cubicBezTo>
                        <a:pt x="1109586" y="4439374"/>
                        <a:pt x="1446136" y="4284593"/>
                        <a:pt x="1678705" y="4113937"/>
                      </a:cubicBezTo>
                      <a:cubicBezTo>
                        <a:pt x="1911274" y="3943281"/>
                        <a:pt x="2114473" y="3676581"/>
                        <a:pt x="2274017" y="3466237"/>
                      </a:cubicBezTo>
                      <a:cubicBezTo>
                        <a:pt x="2433561" y="3255893"/>
                        <a:pt x="2535955" y="3068568"/>
                        <a:pt x="2635967" y="2851874"/>
                      </a:cubicBezTo>
                      <a:cubicBezTo>
                        <a:pt x="2735979" y="2635180"/>
                        <a:pt x="2814561" y="2406580"/>
                        <a:pt x="2874092" y="2166074"/>
                      </a:cubicBezTo>
                      <a:cubicBezTo>
                        <a:pt x="2933623" y="1925568"/>
                        <a:pt x="2982836" y="1621562"/>
                        <a:pt x="2993155" y="1408837"/>
                      </a:cubicBezTo>
                      <a:cubicBezTo>
                        <a:pt x="3003474" y="1196112"/>
                        <a:pt x="2977280" y="1051649"/>
                        <a:pt x="2936005" y="889724"/>
                      </a:cubicBezTo>
                      <a:cubicBezTo>
                        <a:pt x="2894730" y="727799"/>
                        <a:pt x="2830436" y="570637"/>
                        <a:pt x="2745505" y="437287"/>
                      </a:cubicBezTo>
                      <a:cubicBezTo>
                        <a:pt x="2660574" y="303937"/>
                        <a:pt x="2501030" y="161061"/>
                        <a:pt x="2426417" y="89624"/>
                      </a:cubicBezTo>
                      <a:cubicBezTo>
                        <a:pt x="2351805" y="18186"/>
                        <a:pt x="2331167" y="22949"/>
                        <a:pt x="2297830" y="8662"/>
                      </a:cubicBezTo>
                      <a:cubicBezTo>
                        <a:pt x="2264493" y="-5625"/>
                        <a:pt x="2247030" y="1518"/>
                        <a:pt x="2226392" y="3899"/>
                      </a:cubicBezTo>
                      <a:cubicBezTo>
                        <a:pt x="2205755" y="6280"/>
                        <a:pt x="2195436" y="-1657"/>
                        <a:pt x="2174005" y="22949"/>
                      </a:cubicBezTo>
                      <a:cubicBezTo>
                        <a:pt x="2152574" y="47555"/>
                        <a:pt x="2135905" y="57875"/>
                        <a:pt x="2097805" y="151537"/>
                      </a:cubicBezTo>
                      <a:cubicBezTo>
                        <a:pt x="2059705" y="245199"/>
                        <a:pt x="1993823" y="433318"/>
                        <a:pt x="1940642" y="589687"/>
                      </a:cubicBezTo>
                      <a:close/>
                    </a:path>
                  </a:pathLst>
                </a:cu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0" name="Freihandform 29"/>
                <p:cNvSpPr/>
                <p:nvPr/>
              </p:nvSpPr>
              <p:spPr>
                <a:xfrm>
                  <a:off x="8942419" y="1048051"/>
                  <a:ext cx="1250238" cy="2692230"/>
                </a:xfrm>
                <a:custGeom>
                  <a:avLst/>
                  <a:gdLst>
                    <a:gd name="connsiteX0" fmla="*/ 1347562 w 1356120"/>
                    <a:gd name="connsiteY0" fmla="*/ 11541 h 2920235"/>
                    <a:gd name="connsiteX1" fmla="*/ 1333274 w 1356120"/>
                    <a:gd name="connsiteY1" fmla="*/ 330629 h 2920235"/>
                    <a:gd name="connsiteX2" fmla="*/ 1290412 w 1356120"/>
                    <a:gd name="connsiteY2" fmla="*/ 792591 h 2920235"/>
                    <a:gd name="connsiteX3" fmla="*/ 1147537 w 1356120"/>
                    <a:gd name="connsiteY3" fmla="*/ 1364091 h 2920235"/>
                    <a:gd name="connsiteX4" fmla="*/ 718912 w 1356120"/>
                    <a:gd name="connsiteY4" fmla="*/ 2164191 h 2920235"/>
                    <a:gd name="connsiteX5" fmla="*/ 185512 w 1356120"/>
                    <a:gd name="connsiteY5" fmla="*/ 2764266 h 2920235"/>
                    <a:gd name="connsiteX6" fmla="*/ 9299 w 1356120"/>
                    <a:gd name="connsiteY6" fmla="*/ 2911904 h 2920235"/>
                    <a:gd name="connsiteX7" fmla="*/ 37874 w 1356120"/>
                    <a:gd name="connsiteY7" fmla="*/ 2888091 h 2920235"/>
                    <a:gd name="connsiteX8" fmla="*/ 152174 w 1356120"/>
                    <a:gd name="connsiteY8" fmla="*/ 2773791 h 2920235"/>
                    <a:gd name="connsiteX9" fmla="*/ 685574 w 1356120"/>
                    <a:gd name="connsiteY9" fmla="*/ 2087991 h 2920235"/>
                    <a:gd name="connsiteX10" fmla="*/ 1028474 w 1356120"/>
                    <a:gd name="connsiteY10" fmla="*/ 1411716 h 2920235"/>
                    <a:gd name="connsiteX11" fmla="*/ 1199924 w 1356120"/>
                    <a:gd name="connsiteY11" fmla="*/ 744966 h 2920235"/>
                    <a:gd name="connsiteX12" fmla="*/ 1347562 w 1356120"/>
                    <a:gd name="connsiteY12" fmla="*/ 11541 h 292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6120" h="2920235">
                      <a:moveTo>
                        <a:pt x="1347562" y="11541"/>
                      </a:moveTo>
                      <a:cubicBezTo>
                        <a:pt x="1369787" y="-57515"/>
                        <a:pt x="1342799" y="200454"/>
                        <a:pt x="1333274" y="330629"/>
                      </a:cubicBezTo>
                      <a:cubicBezTo>
                        <a:pt x="1323749" y="460804"/>
                        <a:pt x="1321368" y="620347"/>
                        <a:pt x="1290412" y="792591"/>
                      </a:cubicBezTo>
                      <a:cubicBezTo>
                        <a:pt x="1259456" y="964835"/>
                        <a:pt x="1242787" y="1135491"/>
                        <a:pt x="1147537" y="1364091"/>
                      </a:cubicBezTo>
                      <a:cubicBezTo>
                        <a:pt x="1052287" y="1592691"/>
                        <a:pt x="879249" y="1930829"/>
                        <a:pt x="718912" y="2164191"/>
                      </a:cubicBezTo>
                      <a:cubicBezTo>
                        <a:pt x="558575" y="2397553"/>
                        <a:pt x="303781" y="2639647"/>
                        <a:pt x="185512" y="2764266"/>
                      </a:cubicBezTo>
                      <a:cubicBezTo>
                        <a:pt x="67243" y="2888885"/>
                        <a:pt x="33905" y="2891267"/>
                        <a:pt x="9299" y="2911904"/>
                      </a:cubicBezTo>
                      <a:cubicBezTo>
                        <a:pt x="-15307" y="2932542"/>
                        <a:pt x="14062" y="2911110"/>
                        <a:pt x="37874" y="2888091"/>
                      </a:cubicBezTo>
                      <a:cubicBezTo>
                        <a:pt x="61686" y="2865072"/>
                        <a:pt x="44224" y="2907141"/>
                        <a:pt x="152174" y="2773791"/>
                      </a:cubicBezTo>
                      <a:cubicBezTo>
                        <a:pt x="260124" y="2640441"/>
                        <a:pt x="539524" y="2315004"/>
                        <a:pt x="685574" y="2087991"/>
                      </a:cubicBezTo>
                      <a:cubicBezTo>
                        <a:pt x="831624" y="1860979"/>
                        <a:pt x="942749" y="1635553"/>
                        <a:pt x="1028474" y="1411716"/>
                      </a:cubicBezTo>
                      <a:cubicBezTo>
                        <a:pt x="1114199" y="1187879"/>
                        <a:pt x="1148330" y="976741"/>
                        <a:pt x="1199924" y="744966"/>
                      </a:cubicBezTo>
                      <a:cubicBezTo>
                        <a:pt x="1251518" y="513191"/>
                        <a:pt x="1325337" y="80597"/>
                        <a:pt x="1347562" y="11541"/>
                      </a:cubicBezTo>
                      <a:close/>
                    </a:path>
                  </a:pathLst>
                </a:cu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1" name="Freihandform 30"/>
                <p:cNvSpPr/>
                <p:nvPr/>
              </p:nvSpPr>
              <p:spPr>
                <a:xfrm>
                  <a:off x="8002423" y="3810679"/>
                  <a:ext cx="877619" cy="1682691"/>
                </a:xfrm>
                <a:custGeom>
                  <a:avLst/>
                  <a:gdLst>
                    <a:gd name="connsiteX0" fmla="*/ 943178 w 951944"/>
                    <a:gd name="connsiteY0" fmla="*/ 5796 h 1825198"/>
                    <a:gd name="connsiteX1" fmla="*/ 666953 w 951944"/>
                    <a:gd name="connsiteY1" fmla="*/ 367746 h 1825198"/>
                    <a:gd name="connsiteX2" fmla="*/ 366916 w 951944"/>
                    <a:gd name="connsiteY2" fmla="*/ 867809 h 1825198"/>
                    <a:gd name="connsiteX3" fmla="*/ 247853 w 951944"/>
                    <a:gd name="connsiteY3" fmla="*/ 1191659 h 1825198"/>
                    <a:gd name="connsiteX4" fmla="*/ 171653 w 951944"/>
                    <a:gd name="connsiteY4" fmla="*/ 1605996 h 1825198"/>
                    <a:gd name="connsiteX5" fmla="*/ 185941 w 951944"/>
                    <a:gd name="connsiteY5" fmla="*/ 1753634 h 1825198"/>
                    <a:gd name="connsiteX6" fmla="*/ 185941 w 951944"/>
                    <a:gd name="connsiteY6" fmla="*/ 1801259 h 1825198"/>
                    <a:gd name="connsiteX7" fmla="*/ 185941 w 951944"/>
                    <a:gd name="connsiteY7" fmla="*/ 1825071 h 1825198"/>
                    <a:gd name="connsiteX8" fmla="*/ 176416 w 951944"/>
                    <a:gd name="connsiteY8" fmla="*/ 1791734 h 1825198"/>
                    <a:gd name="connsiteX9" fmla="*/ 128791 w 951944"/>
                    <a:gd name="connsiteY9" fmla="*/ 1663146 h 1825198"/>
                    <a:gd name="connsiteX10" fmla="*/ 203 w 951944"/>
                    <a:gd name="connsiteY10" fmla="*/ 1353584 h 1825198"/>
                    <a:gd name="connsiteX11" fmla="*/ 104978 w 951944"/>
                    <a:gd name="connsiteY11" fmla="*/ 1001159 h 1825198"/>
                    <a:gd name="connsiteX12" fmla="*/ 324053 w 951944"/>
                    <a:gd name="connsiteY12" fmla="*/ 658259 h 1825198"/>
                    <a:gd name="connsiteX13" fmla="*/ 943178 w 951944"/>
                    <a:gd name="connsiteY13" fmla="*/ 5796 h 182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944" h="1825198">
                      <a:moveTo>
                        <a:pt x="943178" y="5796"/>
                      </a:moveTo>
                      <a:cubicBezTo>
                        <a:pt x="1000328" y="-42623"/>
                        <a:pt x="762997" y="224077"/>
                        <a:pt x="666953" y="367746"/>
                      </a:cubicBezTo>
                      <a:cubicBezTo>
                        <a:pt x="570909" y="511415"/>
                        <a:pt x="436766" y="730490"/>
                        <a:pt x="366916" y="867809"/>
                      </a:cubicBezTo>
                      <a:cubicBezTo>
                        <a:pt x="297066" y="1005128"/>
                        <a:pt x="280397" y="1068628"/>
                        <a:pt x="247853" y="1191659"/>
                      </a:cubicBezTo>
                      <a:cubicBezTo>
                        <a:pt x="215309" y="1314690"/>
                        <a:pt x="181972" y="1512333"/>
                        <a:pt x="171653" y="1605996"/>
                      </a:cubicBezTo>
                      <a:cubicBezTo>
                        <a:pt x="161334" y="1699659"/>
                        <a:pt x="183560" y="1721090"/>
                        <a:pt x="185941" y="1753634"/>
                      </a:cubicBezTo>
                      <a:cubicBezTo>
                        <a:pt x="188322" y="1786178"/>
                        <a:pt x="185941" y="1801259"/>
                        <a:pt x="185941" y="1801259"/>
                      </a:cubicBezTo>
                      <a:cubicBezTo>
                        <a:pt x="185941" y="1813165"/>
                        <a:pt x="187528" y="1826658"/>
                        <a:pt x="185941" y="1825071"/>
                      </a:cubicBezTo>
                      <a:cubicBezTo>
                        <a:pt x="184354" y="1823484"/>
                        <a:pt x="185941" y="1818721"/>
                        <a:pt x="176416" y="1791734"/>
                      </a:cubicBezTo>
                      <a:cubicBezTo>
                        <a:pt x="166891" y="1764747"/>
                        <a:pt x="158160" y="1736171"/>
                        <a:pt x="128791" y="1663146"/>
                      </a:cubicBezTo>
                      <a:cubicBezTo>
                        <a:pt x="99422" y="1590121"/>
                        <a:pt x="4172" y="1463915"/>
                        <a:pt x="203" y="1353584"/>
                      </a:cubicBezTo>
                      <a:cubicBezTo>
                        <a:pt x="-3766" y="1243253"/>
                        <a:pt x="51003" y="1117046"/>
                        <a:pt x="104978" y="1001159"/>
                      </a:cubicBezTo>
                      <a:cubicBezTo>
                        <a:pt x="158953" y="885272"/>
                        <a:pt x="189115" y="822565"/>
                        <a:pt x="324053" y="658259"/>
                      </a:cubicBezTo>
                      <a:cubicBezTo>
                        <a:pt x="458990" y="493953"/>
                        <a:pt x="886028" y="54215"/>
                        <a:pt x="943178" y="5796"/>
                      </a:cubicBezTo>
                      <a:close/>
                    </a:path>
                  </a:pathLst>
                </a:cu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2" name="Freihandform 31"/>
                <p:cNvSpPr/>
                <p:nvPr/>
              </p:nvSpPr>
              <p:spPr>
                <a:xfrm>
                  <a:off x="8181011" y="5316908"/>
                  <a:ext cx="1873704" cy="556471"/>
                </a:xfrm>
                <a:custGeom>
                  <a:avLst/>
                  <a:gdLst>
                    <a:gd name="connsiteX0" fmla="*/ 1754 w 2032388"/>
                    <a:gd name="connsiteY0" fmla="*/ 200805 h 603598"/>
                    <a:gd name="connsiteX1" fmla="*/ 258929 w 2032388"/>
                    <a:gd name="connsiteY1" fmla="*/ 305580 h 603598"/>
                    <a:gd name="connsiteX2" fmla="*/ 749466 w 2032388"/>
                    <a:gd name="connsiteY2" fmla="*/ 405593 h 603598"/>
                    <a:gd name="connsiteX3" fmla="*/ 1249529 w 2032388"/>
                    <a:gd name="connsiteY3" fmla="*/ 367493 h 603598"/>
                    <a:gd name="connsiteX4" fmla="*/ 1716254 w 2032388"/>
                    <a:gd name="connsiteY4" fmla="*/ 191280 h 603598"/>
                    <a:gd name="connsiteX5" fmla="*/ 1901991 w 2032388"/>
                    <a:gd name="connsiteY5" fmla="*/ 86505 h 603598"/>
                    <a:gd name="connsiteX6" fmla="*/ 1982954 w 2032388"/>
                    <a:gd name="connsiteY6" fmla="*/ 43643 h 603598"/>
                    <a:gd name="connsiteX7" fmla="*/ 2030579 w 2032388"/>
                    <a:gd name="connsiteY7" fmla="*/ 780 h 603598"/>
                    <a:gd name="connsiteX8" fmla="*/ 2016291 w 2032388"/>
                    <a:gd name="connsiteY8" fmla="*/ 19830 h 603598"/>
                    <a:gd name="connsiteX9" fmla="*/ 1959141 w 2032388"/>
                    <a:gd name="connsiteY9" fmla="*/ 67455 h 603598"/>
                    <a:gd name="connsiteX10" fmla="*/ 1897229 w 2032388"/>
                    <a:gd name="connsiteY10" fmla="*/ 119843 h 603598"/>
                    <a:gd name="connsiteX11" fmla="*/ 1254291 w 2032388"/>
                    <a:gd name="connsiteY11" fmla="*/ 481793 h 603598"/>
                    <a:gd name="connsiteX12" fmla="*/ 773279 w 2032388"/>
                    <a:gd name="connsiteY12" fmla="*/ 600855 h 603598"/>
                    <a:gd name="connsiteX13" fmla="*/ 377991 w 2032388"/>
                    <a:gd name="connsiteY13" fmla="*/ 534180 h 603598"/>
                    <a:gd name="connsiteX14" fmla="*/ 1754 w 2032388"/>
                    <a:gd name="connsiteY14" fmla="*/ 200805 h 60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388" h="603598">
                      <a:moveTo>
                        <a:pt x="1754" y="200805"/>
                      </a:moveTo>
                      <a:cubicBezTo>
                        <a:pt x="-18090" y="162705"/>
                        <a:pt x="134310" y="271449"/>
                        <a:pt x="258929" y="305580"/>
                      </a:cubicBezTo>
                      <a:cubicBezTo>
                        <a:pt x="383548" y="339711"/>
                        <a:pt x="584366" y="395274"/>
                        <a:pt x="749466" y="405593"/>
                      </a:cubicBezTo>
                      <a:cubicBezTo>
                        <a:pt x="914566" y="415912"/>
                        <a:pt x="1088398" y="403212"/>
                        <a:pt x="1249529" y="367493"/>
                      </a:cubicBezTo>
                      <a:cubicBezTo>
                        <a:pt x="1410660" y="331774"/>
                        <a:pt x="1607510" y="238111"/>
                        <a:pt x="1716254" y="191280"/>
                      </a:cubicBezTo>
                      <a:cubicBezTo>
                        <a:pt x="1824998" y="144449"/>
                        <a:pt x="1857541" y="111111"/>
                        <a:pt x="1901991" y="86505"/>
                      </a:cubicBezTo>
                      <a:cubicBezTo>
                        <a:pt x="1946441" y="61899"/>
                        <a:pt x="1961523" y="57930"/>
                        <a:pt x="1982954" y="43643"/>
                      </a:cubicBezTo>
                      <a:cubicBezTo>
                        <a:pt x="2004385" y="29356"/>
                        <a:pt x="2030579" y="780"/>
                        <a:pt x="2030579" y="780"/>
                      </a:cubicBezTo>
                      <a:cubicBezTo>
                        <a:pt x="2036135" y="-3189"/>
                        <a:pt x="2028197" y="8718"/>
                        <a:pt x="2016291" y="19830"/>
                      </a:cubicBezTo>
                      <a:cubicBezTo>
                        <a:pt x="2004385" y="30942"/>
                        <a:pt x="1959141" y="67455"/>
                        <a:pt x="1959141" y="67455"/>
                      </a:cubicBezTo>
                      <a:cubicBezTo>
                        <a:pt x="1939297" y="84124"/>
                        <a:pt x="2014704" y="50787"/>
                        <a:pt x="1897229" y="119843"/>
                      </a:cubicBezTo>
                      <a:cubicBezTo>
                        <a:pt x="1779754" y="188899"/>
                        <a:pt x="1441616" y="401624"/>
                        <a:pt x="1254291" y="481793"/>
                      </a:cubicBezTo>
                      <a:cubicBezTo>
                        <a:pt x="1066966" y="561962"/>
                        <a:pt x="919329" y="592124"/>
                        <a:pt x="773279" y="600855"/>
                      </a:cubicBezTo>
                      <a:cubicBezTo>
                        <a:pt x="627229" y="609586"/>
                        <a:pt x="506578" y="600061"/>
                        <a:pt x="377991" y="534180"/>
                      </a:cubicBezTo>
                      <a:cubicBezTo>
                        <a:pt x="249404" y="468299"/>
                        <a:pt x="21598" y="238905"/>
                        <a:pt x="1754" y="200805"/>
                      </a:cubicBezTo>
                      <a:close/>
                    </a:path>
                  </a:pathLst>
                </a:cu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3" name="Freihandform 32"/>
                <p:cNvSpPr/>
                <p:nvPr/>
              </p:nvSpPr>
              <p:spPr>
                <a:xfrm>
                  <a:off x="10051476" y="1972307"/>
                  <a:ext cx="1259813" cy="3359158"/>
                </a:xfrm>
                <a:custGeom>
                  <a:avLst/>
                  <a:gdLst>
                    <a:gd name="connsiteX0" fmla="*/ 1270117 w 1366507"/>
                    <a:gd name="connsiteY0" fmla="*/ 9135 h 3643644"/>
                    <a:gd name="connsiteX1" fmla="*/ 1301867 w 1366507"/>
                    <a:gd name="connsiteY1" fmla="*/ 644135 h 3643644"/>
                    <a:gd name="connsiteX2" fmla="*/ 1181217 w 1366507"/>
                    <a:gd name="connsiteY2" fmla="*/ 1628385 h 3643644"/>
                    <a:gd name="connsiteX3" fmla="*/ 863717 w 1366507"/>
                    <a:gd name="connsiteY3" fmla="*/ 2422135 h 3643644"/>
                    <a:gd name="connsiteX4" fmla="*/ 450967 w 1366507"/>
                    <a:gd name="connsiteY4" fmla="*/ 3101585 h 3643644"/>
                    <a:gd name="connsiteX5" fmla="*/ 38217 w 1366507"/>
                    <a:gd name="connsiteY5" fmla="*/ 3603235 h 3643644"/>
                    <a:gd name="connsiteX6" fmla="*/ 31867 w 1366507"/>
                    <a:gd name="connsiteY6" fmla="*/ 3603235 h 3643644"/>
                    <a:gd name="connsiteX7" fmla="*/ 158867 w 1366507"/>
                    <a:gd name="connsiteY7" fmla="*/ 3520685 h 3643644"/>
                    <a:gd name="connsiteX8" fmla="*/ 882767 w 1366507"/>
                    <a:gd name="connsiteY8" fmla="*/ 2561835 h 3643644"/>
                    <a:gd name="connsiteX9" fmla="*/ 1212967 w 1366507"/>
                    <a:gd name="connsiteY9" fmla="*/ 1844285 h 3643644"/>
                    <a:gd name="connsiteX10" fmla="*/ 1365367 w 1366507"/>
                    <a:gd name="connsiteY10" fmla="*/ 1114035 h 3643644"/>
                    <a:gd name="connsiteX11" fmla="*/ 1270117 w 1366507"/>
                    <a:gd name="connsiteY11" fmla="*/ 9135 h 364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6507" h="3643644">
                      <a:moveTo>
                        <a:pt x="1270117" y="9135"/>
                      </a:moveTo>
                      <a:cubicBezTo>
                        <a:pt x="1259534" y="-69182"/>
                        <a:pt x="1316684" y="374260"/>
                        <a:pt x="1301867" y="644135"/>
                      </a:cubicBezTo>
                      <a:cubicBezTo>
                        <a:pt x="1287050" y="914010"/>
                        <a:pt x="1254242" y="1332052"/>
                        <a:pt x="1181217" y="1628385"/>
                      </a:cubicBezTo>
                      <a:cubicBezTo>
                        <a:pt x="1108192" y="1924718"/>
                        <a:pt x="985425" y="2176602"/>
                        <a:pt x="863717" y="2422135"/>
                      </a:cubicBezTo>
                      <a:cubicBezTo>
                        <a:pt x="742009" y="2667668"/>
                        <a:pt x="588550" y="2904735"/>
                        <a:pt x="450967" y="3101585"/>
                      </a:cubicBezTo>
                      <a:cubicBezTo>
                        <a:pt x="313384" y="3298435"/>
                        <a:pt x="38217" y="3603235"/>
                        <a:pt x="38217" y="3603235"/>
                      </a:cubicBezTo>
                      <a:cubicBezTo>
                        <a:pt x="-31633" y="3686843"/>
                        <a:pt x="11759" y="3616993"/>
                        <a:pt x="31867" y="3603235"/>
                      </a:cubicBezTo>
                      <a:cubicBezTo>
                        <a:pt x="51975" y="3589477"/>
                        <a:pt x="17050" y="3694252"/>
                        <a:pt x="158867" y="3520685"/>
                      </a:cubicBezTo>
                      <a:cubicBezTo>
                        <a:pt x="300684" y="3347118"/>
                        <a:pt x="707084" y="2841235"/>
                        <a:pt x="882767" y="2561835"/>
                      </a:cubicBezTo>
                      <a:cubicBezTo>
                        <a:pt x="1058450" y="2282435"/>
                        <a:pt x="1132534" y="2085585"/>
                        <a:pt x="1212967" y="1844285"/>
                      </a:cubicBezTo>
                      <a:cubicBezTo>
                        <a:pt x="1293400" y="1602985"/>
                        <a:pt x="1352667" y="1415660"/>
                        <a:pt x="1365367" y="1114035"/>
                      </a:cubicBezTo>
                      <a:cubicBezTo>
                        <a:pt x="1378067" y="812410"/>
                        <a:pt x="1280700" y="87452"/>
                        <a:pt x="1270117" y="9135"/>
                      </a:cubicBezTo>
                      <a:close/>
                    </a:path>
                  </a:pathLst>
                </a:cu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4" name="Freihandform 33"/>
                <p:cNvSpPr/>
                <p:nvPr/>
              </p:nvSpPr>
              <p:spPr>
                <a:xfrm>
                  <a:off x="10196098" y="772614"/>
                  <a:ext cx="994173" cy="1138737"/>
                </a:xfrm>
                <a:custGeom>
                  <a:avLst/>
                  <a:gdLst>
                    <a:gd name="connsiteX0" fmla="*/ 1996 w 1078369"/>
                    <a:gd name="connsiteY0" fmla="*/ 307129 h 1235176"/>
                    <a:gd name="connsiteX1" fmla="*/ 116296 w 1078369"/>
                    <a:gd name="connsiteY1" fmla="*/ 319829 h 1235176"/>
                    <a:gd name="connsiteX2" fmla="*/ 287746 w 1078369"/>
                    <a:gd name="connsiteY2" fmla="*/ 370629 h 1235176"/>
                    <a:gd name="connsiteX3" fmla="*/ 503646 w 1078369"/>
                    <a:gd name="connsiteY3" fmla="*/ 484929 h 1235176"/>
                    <a:gd name="connsiteX4" fmla="*/ 770346 w 1078369"/>
                    <a:gd name="connsiteY4" fmla="*/ 764329 h 1235176"/>
                    <a:gd name="connsiteX5" fmla="*/ 1024346 w 1078369"/>
                    <a:gd name="connsiteY5" fmla="*/ 1138979 h 1235176"/>
                    <a:gd name="connsiteX6" fmla="*/ 1056096 w 1078369"/>
                    <a:gd name="connsiteY6" fmla="*/ 1189779 h 1235176"/>
                    <a:gd name="connsiteX7" fmla="*/ 1075146 w 1078369"/>
                    <a:gd name="connsiteY7" fmla="*/ 1234229 h 1235176"/>
                    <a:gd name="connsiteX8" fmla="*/ 1075146 w 1078369"/>
                    <a:gd name="connsiteY8" fmla="*/ 1215179 h 1235176"/>
                    <a:gd name="connsiteX9" fmla="*/ 1043396 w 1078369"/>
                    <a:gd name="connsiteY9" fmla="*/ 1158029 h 1235176"/>
                    <a:gd name="connsiteX10" fmla="*/ 681446 w 1078369"/>
                    <a:gd name="connsiteY10" fmla="*/ 497629 h 1235176"/>
                    <a:gd name="connsiteX11" fmla="*/ 427446 w 1078369"/>
                    <a:gd name="connsiteY11" fmla="*/ 167429 h 1235176"/>
                    <a:gd name="connsiteX12" fmla="*/ 211546 w 1078369"/>
                    <a:gd name="connsiteY12" fmla="*/ 2329 h 1235176"/>
                    <a:gd name="connsiteX13" fmla="*/ 1996 w 1078369"/>
                    <a:gd name="connsiteY13" fmla="*/ 307129 h 123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369" h="1235176">
                      <a:moveTo>
                        <a:pt x="1996" y="307129"/>
                      </a:moveTo>
                      <a:cubicBezTo>
                        <a:pt x="-13879" y="360046"/>
                        <a:pt x="68671" y="309246"/>
                        <a:pt x="116296" y="319829"/>
                      </a:cubicBezTo>
                      <a:cubicBezTo>
                        <a:pt x="163921" y="330412"/>
                        <a:pt x="223188" y="343112"/>
                        <a:pt x="287746" y="370629"/>
                      </a:cubicBezTo>
                      <a:cubicBezTo>
                        <a:pt x="352304" y="398146"/>
                        <a:pt x="423213" y="419312"/>
                        <a:pt x="503646" y="484929"/>
                      </a:cubicBezTo>
                      <a:cubicBezTo>
                        <a:pt x="584079" y="550546"/>
                        <a:pt x="683563" y="655321"/>
                        <a:pt x="770346" y="764329"/>
                      </a:cubicBezTo>
                      <a:cubicBezTo>
                        <a:pt x="857129" y="873337"/>
                        <a:pt x="976721" y="1068071"/>
                        <a:pt x="1024346" y="1138979"/>
                      </a:cubicBezTo>
                      <a:cubicBezTo>
                        <a:pt x="1071971" y="1209887"/>
                        <a:pt x="1047629" y="1173904"/>
                        <a:pt x="1056096" y="1189779"/>
                      </a:cubicBezTo>
                      <a:cubicBezTo>
                        <a:pt x="1064563" y="1205654"/>
                        <a:pt x="1075146" y="1234229"/>
                        <a:pt x="1075146" y="1234229"/>
                      </a:cubicBezTo>
                      <a:cubicBezTo>
                        <a:pt x="1078321" y="1238462"/>
                        <a:pt x="1080438" y="1227879"/>
                        <a:pt x="1075146" y="1215179"/>
                      </a:cubicBezTo>
                      <a:cubicBezTo>
                        <a:pt x="1069854" y="1202479"/>
                        <a:pt x="1043396" y="1158029"/>
                        <a:pt x="1043396" y="1158029"/>
                      </a:cubicBezTo>
                      <a:cubicBezTo>
                        <a:pt x="977779" y="1038437"/>
                        <a:pt x="784104" y="662729"/>
                        <a:pt x="681446" y="497629"/>
                      </a:cubicBezTo>
                      <a:cubicBezTo>
                        <a:pt x="578788" y="332529"/>
                        <a:pt x="505763" y="249979"/>
                        <a:pt x="427446" y="167429"/>
                      </a:cubicBezTo>
                      <a:cubicBezTo>
                        <a:pt x="349129" y="84879"/>
                        <a:pt x="280338" y="-16721"/>
                        <a:pt x="211546" y="2329"/>
                      </a:cubicBezTo>
                      <a:cubicBezTo>
                        <a:pt x="142754" y="21379"/>
                        <a:pt x="17871" y="254212"/>
                        <a:pt x="1996" y="307129"/>
                      </a:cubicBezTo>
                      <a:close/>
                    </a:path>
                  </a:pathLst>
                </a:cu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5" name="Freihandform 34"/>
                <p:cNvSpPr/>
                <p:nvPr/>
              </p:nvSpPr>
              <p:spPr>
                <a:xfrm>
                  <a:off x="8177643" y="5372370"/>
                  <a:ext cx="1820625" cy="649351"/>
                </a:xfrm>
                <a:custGeom>
                  <a:avLst/>
                  <a:gdLst>
                    <a:gd name="connsiteX0" fmla="*/ 2032 w 3886206"/>
                    <a:gd name="connsiteY0" fmla="*/ 257291 h 1386070"/>
                    <a:gd name="connsiteX1" fmla="*/ 82994 w 3886206"/>
                    <a:gd name="connsiteY1" fmla="*/ 566854 h 1386070"/>
                    <a:gd name="connsiteX2" fmla="*/ 140144 w 3886206"/>
                    <a:gd name="connsiteY2" fmla="*/ 733541 h 1386070"/>
                    <a:gd name="connsiteX3" fmla="*/ 230632 w 3886206"/>
                    <a:gd name="connsiteY3" fmla="*/ 928804 h 1386070"/>
                    <a:gd name="connsiteX4" fmla="*/ 373507 w 3886206"/>
                    <a:gd name="connsiteY4" fmla="*/ 1071679 h 1386070"/>
                    <a:gd name="connsiteX5" fmla="*/ 568769 w 3886206"/>
                    <a:gd name="connsiteY5" fmla="*/ 1224079 h 1386070"/>
                    <a:gd name="connsiteX6" fmla="*/ 840232 w 3886206"/>
                    <a:gd name="connsiteY6" fmla="*/ 1333616 h 1386070"/>
                    <a:gd name="connsiteX7" fmla="*/ 1287907 w 3886206"/>
                    <a:gd name="connsiteY7" fmla="*/ 1386004 h 1386070"/>
                    <a:gd name="connsiteX8" fmla="*/ 1930844 w 3886206"/>
                    <a:gd name="connsiteY8" fmla="*/ 1324091 h 1386070"/>
                    <a:gd name="connsiteX9" fmla="*/ 2559494 w 3886206"/>
                    <a:gd name="connsiteY9" fmla="*/ 1095491 h 1386070"/>
                    <a:gd name="connsiteX10" fmla="*/ 2969069 w 3886206"/>
                    <a:gd name="connsiteY10" fmla="*/ 795454 h 1386070"/>
                    <a:gd name="connsiteX11" fmla="*/ 3654869 w 3886206"/>
                    <a:gd name="connsiteY11" fmla="*/ 219191 h 1386070"/>
                    <a:gd name="connsiteX12" fmla="*/ 3759644 w 3886206"/>
                    <a:gd name="connsiteY12" fmla="*/ 133466 h 1386070"/>
                    <a:gd name="connsiteX13" fmla="*/ 3864419 w 3886206"/>
                    <a:gd name="connsiteY13" fmla="*/ 33454 h 1386070"/>
                    <a:gd name="connsiteX14" fmla="*/ 3878707 w 3886206"/>
                    <a:gd name="connsiteY14" fmla="*/ 19166 h 1386070"/>
                    <a:gd name="connsiteX15" fmla="*/ 3883469 w 3886206"/>
                    <a:gd name="connsiteY15" fmla="*/ 116 h 1386070"/>
                    <a:gd name="connsiteX16" fmla="*/ 3835844 w 3886206"/>
                    <a:gd name="connsiteY16" fmla="*/ 28691 h 1386070"/>
                    <a:gd name="connsiteX17" fmla="*/ 3764407 w 3886206"/>
                    <a:gd name="connsiteY17" fmla="*/ 85841 h 1386070"/>
                    <a:gd name="connsiteX18" fmla="*/ 3521519 w 3886206"/>
                    <a:gd name="connsiteY18" fmla="*/ 252529 h 1386070"/>
                    <a:gd name="connsiteX19" fmla="*/ 3016694 w 3886206"/>
                    <a:gd name="connsiteY19" fmla="*/ 543041 h 1386070"/>
                    <a:gd name="connsiteX20" fmla="*/ 2535682 w 3886206"/>
                    <a:gd name="connsiteY20" fmla="*/ 800216 h 1386070"/>
                    <a:gd name="connsiteX21" fmla="*/ 1911794 w 3886206"/>
                    <a:gd name="connsiteY21" fmla="*/ 1014529 h 1386070"/>
                    <a:gd name="connsiteX22" fmla="*/ 1502219 w 3886206"/>
                    <a:gd name="connsiteY22" fmla="*/ 1062154 h 1386070"/>
                    <a:gd name="connsiteX23" fmla="*/ 1035494 w 3886206"/>
                    <a:gd name="connsiteY23" fmla="*/ 1043104 h 1386070"/>
                    <a:gd name="connsiteX24" fmla="*/ 630682 w 3886206"/>
                    <a:gd name="connsiteY24" fmla="*/ 866891 h 1386070"/>
                    <a:gd name="connsiteX25" fmla="*/ 325882 w 3886206"/>
                    <a:gd name="connsiteY25" fmla="*/ 604954 h 1386070"/>
                    <a:gd name="connsiteX26" fmla="*/ 173482 w 3886206"/>
                    <a:gd name="connsiteY26" fmla="*/ 443029 h 1386070"/>
                    <a:gd name="connsiteX27" fmla="*/ 2032 w 3886206"/>
                    <a:gd name="connsiteY27" fmla="*/ 257291 h 138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86206" h="1386070">
                      <a:moveTo>
                        <a:pt x="2032" y="257291"/>
                      </a:moveTo>
                      <a:cubicBezTo>
                        <a:pt x="-13049" y="277928"/>
                        <a:pt x="59975" y="487479"/>
                        <a:pt x="82994" y="566854"/>
                      </a:cubicBezTo>
                      <a:cubicBezTo>
                        <a:pt x="106013" y="646229"/>
                        <a:pt x="115538" y="673216"/>
                        <a:pt x="140144" y="733541"/>
                      </a:cubicBezTo>
                      <a:cubicBezTo>
                        <a:pt x="164750" y="793866"/>
                        <a:pt x="191738" y="872448"/>
                        <a:pt x="230632" y="928804"/>
                      </a:cubicBezTo>
                      <a:cubicBezTo>
                        <a:pt x="269526" y="985160"/>
                        <a:pt x="317151" y="1022467"/>
                        <a:pt x="373507" y="1071679"/>
                      </a:cubicBezTo>
                      <a:cubicBezTo>
                        <a:pt x="429863" y="1120891"/>
                        <a:pt x="490982" y="1180423"/>
                        <a:pt x="568769" y="1224079"/>
                      </a:cubicBezTo>
                      <a:cubicBezTo>
                        <a:pt x="646557" y="1267735"/>
                        <a:pt x="720376" y="1306629"/>
                        <a:pt x="840232" y="1333616"/>
                      </a:cubicBezTo>
                      <a:cubicBezTo>
                        <a:pt x="960088" y="1360604"/>
                        <a:pt x="1106138" y="1387591"/>
                        <a:pt x="1287907" y="1386004"/>
                      </a:cubicBezTo>
                      <a:cubicBezTo>
                        <a:pt x="1469676" y="1384417"/>
                        <a:pt x="1718913" y="1372510"/>
                        <a:pt x="1930844" y="1324091"/>
                      </a:cubicBezTo>
                      <a:cubicBezTo>
                        <a:pt x="2142775" y="1275672"/>
                        <a:pt x="2386457" y="1183597"/>
                        <a:pt x="2559494" y="1095491"/>
                      </a:cubicBezTo>
                      <a:cubicBezTo>
                        <a:pt x="2732532" y="1007385"/>
                        <a:pt x="2786507" y="941504"/>
                        <a:pt x="2969069" y="795454"/>
                      </a:cubicBezTo>
                      <a:cubicBezTo>
                        <a:pt x="3151631" y="649404"/>
                        <a:pt x="3523107" y="329522"/>
                        <a:pt x="3654869" y="219191"/>
                      </a:cubicBezTo>
                      <a:cubicBezTo>
                        <a:pt x="3786631" y="108860"/>
                        <a:pt x="3724719" y="164422"/>
                        <a:pt x="3759644" y="133466"/>
                      </a:cubicBezTo>
                      <a:cubicBezTo>
                        <a:pt x="3794569" y="102510"/>
                        <a:pt x="3864419" y="33454"/>
                        <a:pt x="3864419" y="33454"/>
                      </a:cubicBezTo>
                      <a:cubicBezTo>
                        <a:pt x="3884263" y="14404"/>
                        <a:pt x="3878707" y="19166"/>
                        <a:pt x="3878707" y="19166"/>
                      </a:cubicBezTo>
                      <a:cubicBezTo>
                        <a:pt x="3881882" y="13610"/>
                        <a:pt x="3890613" y="-1472"/>
                        <a:pt x="3883469" y="116"/>
                      </a:cubicBezTo>
                      <a:cubicBezTo>
                        <a:pt x="3876325" y="1703"/>
                        <a:pt x="3855688" y="14404"/>
                        <a:pt x="3835844" y="28691"/>
                      </a:cubicBezTo>
                      <a:cubicBezTo>
                        <a:pt x="3816000" y="42978"/>
                        <a:pt x="3816794" y="48535"/>
                        <a:pt x="3764407" y="85841"/>
                      </a:cubicBezTo>
                      <a:cubicBezTo>
                        <a:pt x="3712020" y="123147"/>
                        <a:pt x="3646138" y="176329"/>
                        <a:pt x="3521519" y="252529"/>
                      </a:cubicBezTo>
                      <a:cubicBezTo>
                        <a:pt x="3396900" y="328729"/>
                        <a:pt x="3181000" y="451760"/>
                        <a:pt x="3016694" y="543041"/>
                      </a:cubicBezTo>
                      <a:cubicBezTo>
                        <a:pt x="2852388" y="634322"/>
                        <a:pt x="2719832" y="721635"/>
                        <a:pt x="2535682" y="800216"/>
                      </a:cubicBezTo>
                      <a:cubicBezTo>
                        <a:pt x="2351532" y="878797"/>
                        <a:pt x="2084038" y="970873"/>
                        <a:pt x="1911794" y="1014529"/>
                      </a:cubicBezTo>
                      <a:cubicBezTo>
                        <a:pt x="1739550" y="1058185"/>
                        <a:pt x="1648269" y="1057392"/>
                        <a:pt x="1502219" y="1062154"/>
                      </a:cubicBezTo>
                      <a:lnTo>
                        <a:pt x="1035494" y="1043104"/>
                      </a:lnTo>
                      <a:cubicBezTo>
                        <a:pt x="890238" y="1010560"/>
                        <a:pt x="748951" y="939916"/>
                        <a:pt x="630682" y="866891"/>
                      </a:cubicBezTo>
                      <a:cubicBezTo>
                        <a:pt x="512413" y="793866"/>
                        <a:pt x="402082" y="675598"/>
                        <a:pt x="325882" y="604954"/>
                      </a:cubicBezTo>
                      <a:cubicBezTo>
                        <a:pt x="249682" y="534310"/>
                        <a:pt x="223488" y="497004"/>
                        <a:pt x="173482" y="443029"/>
                      </a:cubicBezTo>
                      <a:cubicBezTo>
                        <a:pt x="123476" y="389054"/>
                        <a:pt x="17113" y="236654"/>
                        <a:pt x="2032" y="257291"/>
                      </a:cubicBezTo>
                      <a:close/>
                    </a:path>
                  </a:pathLst>
                </a:custGeom>
                <a:pattFill prst="pct5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6" name="Freihandform 35"/>
                <p:cNvSpPr/>
                <p:nvPr/>
              </p:nvSpPr>
              <p:spPr>
                <a:xfrm>
                  <a:off x="7843133" y="3812848"/>
                  <a:ext cx="1018195" cy="1676594"/>
                </a:xfrm>
                <a:custGeom>
                  <a:avLst/>
                  <a:gdLst>
                    <a:gd name="connsiteX0" fmla="*/ 2173384 w 2173384"/>
                    <a:gd name="connsiteY0" fmla="*/ 0 h 3578765"/>
                    <a:gd name="connsiteX1" fmla="*/ 1797146 w 2173384"/>
                    <a:gd name="connsiteY1" fmla="*/ 314325 h 3578765"/>
                    <a:gd name="connsiteX2" fmla="*/ 1211359 w 2173384"/>
                    <a:gd name="connsiteY2" fmla="*/ 776287 h 3578765"/>
                    <a:gd name="connsiteX3" fmla="*/ 687484 w 2173384"/>
                    <a:gd name="connsiteY3" fmla="*/ 1233487 h 3578765"/>
                    <a:gd name="connsiteX4" fmla="*/ 287434 w 2173384"/>
                    <a:gd name="connsiteY4" fmla="*/ 1676400 h 3578765"/>
                    <a:gd name="connsiteX5" fmla="*/ 44546 w 2173384"/>
                    <a:gd name="connsiteY5" fmla="*/ 2176462 h 3578765"/>
                    <a:gd name="connsiteX6" fmla="*/ 1684 w 2173384"/>
                    <a:gd name="connsiteY6" fmla="*/ 2543175 h 3578765"/>
                    <a:gd name="connsiteX7" fmla="*/ 68359 w 2173384"/>
                    <a:gd name="connsiteY7" fmla="*/ 2890837 h 3578765"/>
                    <a:gd name="connsiteX8" fmla="*/ 301721 w 2173384"/>
                    <a:gd name="connsiteY8" fmla="*/ 3205162 h 3578765"/>
                    <a:gd name="connsiteX9" fmla="*/ 611284 w 2173384"/>
                    <a:gd name="connsiteY9" fmla="*/ 3495675 h 3578765"/>
                    <a:gd name="connsiteX10" fmla="*/ 630334 w 2173384"/>
                    <a:gd name="connsiteY10" fmla="*/ 3514725 h 3578765"/>
                    <a:gd name="connsiteX11" fmla="*/ 658909 w 2173384"/>
                    <a:gd name="connsiteY11" fmla="*/ 3543300 h 3578765"/>
                    <a:gd name="connsiteX12" fmla="*/ 677959 w 2173384"/>
                    <a:gd name="connsiteY12" fmla="*/ 3567112 h 3578765"/>
                    <a:gd name="connsiteX13" fmla="*/ 701771 w 2173384"/>
                    <a:gd name="connsiteY13" fmla="*/ 3571875 h 3578765"/>
                    <a:gd name="connsiteX14" fmla="*/ 668434 w 2173384"/>
                    <a:gd name="connsiteY14" fmla="*/ 3471862 h 3578765"/>
                    <a:gd name="connsiteX15" fmla="*/ 544609 w 2173384"/>
                    <a:gd name="connsiteY15" fmla="*/ 3176587 h 3578765"/>
                    <a:gd name="connsiteX16" fmla="*/ 406496 w 2173384"/>
                    <a:gd name="connsiteY16" fmla="*/ 2895600 h 3578765"/>
                    <a:gd name="connsiteX17" fmla="*/ 349346 w 2173384"/>
                    <a:gd name="connsiteY17" fmla="*/ 2686050 h 3578765"/>
                    <a:gd name="connsiteX18" fmla="*/ 344584 w 2173384"/>
                    <a:gd name="connsiteY18" fmla="*/ 2562225 h 3578765"/>
                    <a:gd name="connsiteX19" fmla="*/ 439834 w 2173384"/>
                    <a:gd name="connsiteY19" fmla="*/ 2190750 h 3578765"/>
                    <a:gd name="connsiteX20" fmla="*/ 582709 w 2173384"/>
                    <a:gd name="connsiteY20" fmla="*/ 1881187 h 3578765"/>
                    <a:gd name="connsiteX21" fmla="*/ 725584 w 2173384"/>
                    <a:gd name="connsiteY21" fmla="*/ 1624012 h 3578765"/>
                    <a:gd name="connsiteX22" fmla="*/ 997046 w 2173384"/>
                    <a:gd name="connsiteY22" fmla="*/ 1257300 h 3578765"/>
                    <a:gd name="connsiteX23" fmla="*/ 1258984 w 2173384"/>
                    <a:gd name="connsiteY23" fmla="*/ 971550 h 3578765"/>
                    <a:gd name="connsiteX24" fmla="*/ 1587596 w 2173384"/>
                    <a:gd name="connsiteY24" fmla="*/ 623887 h 3578765"/>
                    <a:gd name="connsiteX25" fmla="*/ 2173384 w 2173384"/>
                    <a:gd name="connsiteY25" fmla="*/ 0 h 357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3384" h="3578765">
                      <a:moveTo>
                        <a:pt x="2173384" y="0"/>
                      </a:moveTo>
                      <a:cubicBezTo>
                        <a:pt x="2065434" y="92472"/>
                        <a:pt x="1957484" y="184944"/>
                        <a:pt x="1797146" y="314325"/>
                      </a:cubicBezTo>
                      <a:cubicBezTo>
                        <a:pt x="1636808" y="443706"/>
                        <a:pt x="1396303" y="623093"/>
                        <a:pt x="1211359" y="776287"/>
                      </a:cubicBezTo>
                      <a:cubicBezTo>
                        <a:pt x="1026415" y="929481"/>
                        <a:pt x="841471" y="1083468"/>
                        <a:pt x="687484" y="1233487"/>
                      </a:cubicBezTo>
                      <a:cubicBezTo>
                        <a:pt x="533497" y="1383506"/>
                        <a:pt x="394590" y="1519238"/>
                        <a:pt x="287434" y="1676400"/>
                      </a:cubicBezTo>
                      <a:cubicBezTo>
                        <a:pt x="180278" y="1833562"/>
                        <a:pt x="92171" y="2032000"/>
                        <a:pt x="44546" y="2176462"/>
                      </a:cubicBezTo>
                      <a:cubicBezTo>
                        <a:pt x="-3079" y="2320924"/>
                        <a:pt x="-2285" y="2424113"/>
                        <a:pt x="1684" y="2543175"/>
                      </a:cubicBezTo>
                      <a:cubicBezTo>
                        <a:pt x="5653" y="2662237"/>
                        <a:pt x="18353" y="2780506"/>
                        <a:pt x="68359" y="2890837"/>
                      </a:cubicBezTo>
                      <a:cubicBezTo>
                        <a:pt x="118365" y="3001168"/>
                        <a:pt x="211234" y="3104356"/>
                        <a:pt x="301721" y="3205162"/>
                      </a:cubicBezTo>
                      <a:cubicBezTo>
                        <a:pt x="392208" y="3305968"/>
                        <a:pt x="611284" y="3495675"/>
                        <a:pt x="611284" y="3495675"/>
                      </a:cubicBezTo>
                      <a:cubicBezTo>
                        <a:pt x="666053" y="3547269"/>
                        <a:pt x="630334" y="3514725"/>
                        <a:pt x="630334" y="3514725"/>
                      </a:cubicBezTo>
                      <a:cubicBezTo>
                        <a:pt x="638271" y="3522662"/>
                        <a:pt x="650972" y="3534569"/>
                        <a:pt x="658909" y="3543300"/>
                      </a:cubicBezTo>
                      <a:cubicBezTo>
                        <a:pt x="666846" y="3552031"/>
                        <a:pt x="670815" y="3562350"/>
                        <a:pt x="677959" y="3567112"/>
                      </a:cubicBezTo>
                      <a:cubicBezTo>
                        <a:pt x="685103" y="3571874"/>
                        <a:pt x="703358" y="3587750"/>
                        <a:pt x="701771" y="3571875"/>
                      </a:cubicBezTo>
                      <a:cubicBezTo>
                        <a:pt x="700183" y="3556000"/>
                        <a:pt x="694628" y="3537743"/>
                        <a:pt x="668434" y="3471862"/>
                      </a:cubicBezTo>
                      <a:cubicBezTo>
                        <a:pt x="642240" y="3405981"/>
                        <a:pt x="588265" y="3272631"/>
                        <a:pt x="544609" y="3176587"/>
                      </a:cubicBezTo>
                      <a:cubicBezTo>
                        <a:pt x="500953" y="3080543"/>
                        <a:pt x="439040" y="2977356"/>
                        <a:pt x="406496" y="2895600"/>
                      </a:cubicBezTo>
                      <a:cubicBezTo>
                        <a:pt x="373952" y="2813844"/>
                        <a:pt x="359665" y="2741612"/>
                        <a:pt x="349346" y="2686050"/>
                      </a:cubicBezTo>
                      <a:cubicBezTo>
                        <a:pt x="339027" y="2630488"/>
                        <a:pt x="329503" y="2644775"/>
                        <a:pt x="344584" y="2562225"/>
                      </a:cubicBezTo>
                      <a:cubicBezTo>
                        <a:pt x="359665" y="2479675"/>
                        <a:pt x="400146" y="2304256"/>
                        <a:pt x="439834" y="2190750"/>
                      </a:cubicBezTo>
                      <a:cubicBezTo>
                        <a:pt x="479521" y="2077244"/>
                        <a:pt x="535084" y="1975643"/>
                        <a:pt x="582709" y="1881187"/>
                      </a:cubicBezTo>
                      <a:cubicBezTo>
                        <a:pt x="630334" y="1786731"/>
                        <a:pt x="656528" y="1727993"/>
                        <a:pt x="725584" y="1624012"/>
                      </a:cubicBezTo>
                      <a:cubicBezTo>
                        <a:pt x="794640" y="1520031"/>
                        <a:pt x="908146" y="1366044"/>
                        <a:pt x="997046" y="1257300"/>
                      </a:cubicBezTo>
                      <a:cubicBezTo>
                        <a:pt x="1085946" y="1148556"/>
                        <a:pt x="1160559" y="1077119"/>
                        <a:pt x="1258984" y="971550"/>
                      </a:cubicBezTo>
                      <a:cubicBezTo>
                        <a:pt x="1357409" y="865981"/>
                        <a:pt x="1587596" y="623887"/>
                        <a:pt x="1587596" y="623887"/>
                      </a:cubicBezTo>
                      <a:lnTo>
                        <a:pt x="2173384" y="0"/>
                      </a:lnTo>
                      <a:close/>
                    </a:path>
                  </a:pathLst>
                </a:custGeom>
                <a:pattFill prst="pct5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7" name="Freihandform 36"/>
                <p:cNvSpPr/>
                <p:nvPr/>
              </p:nvSpPr>
              <p:spPr>
                <a:xfrm>
                  <a:off x="10185120" y="547949"/>
                  <a:ext cx="997186" cy="1350164"/>
                </a:xfrm>
                <a:custGeom>
                  <a:avLst/>
                  <a:gdLst>
                    <a:gd name="connsiteX0" fmla="*/ 9898 w 2128539"/>
                    <a:gd name="connsiteY0" fmla="*/ 1087387 h 2881986"/>
                    <a:gd name="connsiteX1" fmla="*/ 2278 w 2128539"/>
                    <a:gd name="connsiteY1" fmla="*/ 790207 h 2881986"/>
                    <a:gd name="connsiteX2" fmla="*/ 32758 w 2128539"/>
                    <a:gd name="connsiteY2" fmla="*/ 447307 h 2881986"/>
                    <a:gd name="connsiteX3" fmla="*/ 139438 w 2128539"/>
                    <a:gd name="connsiteY3" fmla="*/ 134887 h 2881986"/>
                    <a:gd name="connsiteX4" fmla="*/ 284218 w 2128539"/>
                    <a:gd name="connsiteY4" fmla="*/ 12967 h 2881986"/>
                    <a:gd name="connsiteX5" fmla="*/ 390898 w 2128539"/>
                    <a:gd name="connsiteY5" fmla="*/ 12967 h 2881986"/>
                    <a:gd name="connsiteX6" fmla="*/ 520438 w 2128539"/>
                    <a:gd name="connsiteY6" fmla="*/ 96787 h 2881986"/>
                    <a:gd name="connsiteX7" fmla="*/ 665218 w 2128539"/>
                    <a:gd name="connsiteY7" fmla="*/ 211087 h 2881986"/>
                    <a:gd name="connsiteX8" fmla="*/ 779518 w 2128539"/>
                    <a:gd name="connsiteY8" fmla="*/ 294907 h 2881986"/>
                    <a:gd name="connsiteX9" fmla="*/ 1053838 w 2128539"/>
                    <a:gd name="connsiteY9" fmla="*/ 599707 h 2881986"/>
                    <a:gd name="connsiteX10" fmla="*/ 1236718 w 2128539"/>
                    <a:gd name="connsiteY10" fmla="*/ 813067 h 2881986"/>
                    <a:gd name="connsiteX11" fmla="*/ 1427218 w 2128539"/>
                    <a:gd name="connsiteY11" fmla="*/ 1163587 h 2881986"/>
                    <a:gd name="connsiteX12" fmla="*/ 1632958 w 2128539"/>
                    <a:gd name="connsiteY12" fmla="*/ 1521727 h 2881986"/>
                    <a:gd name="connsiteX13" fmla="*/ 1869178 w 2128539"/>
                    <a:gd name="connsiteY13" fmla="*/ 2131327 h 2881986"/>
                    <a:gd name="connsiteX14" fmla="*/ 1952998 w 2128539"/>
                    <a:gd name="connsiteY14" fmla="*/ 2337067 h 2881986"/>
                    <a:gd name="connsiteX15" fmla="*/ 2090158 w 2128539"/>
                    <a:gd name="connsiteY15" fmla="*/ 2725687 h 2881986"/>
                    <a:gd name="connsiteX16" fmla="*/ 2128258 w 2128539"/>
                    <a:gd name="connsiteY16" fmla="*/ 2878087 h 2881986"/>
                    <a:gd name="connsiteX17" fmla="*/ 2105398 w 2128539"/>
                    <a:gd name="connsiteY17" fmla="*/ 2824747 h 2881986"/>
                    <a:gd name="connsiteX18" fmla="*/ 2067298 w 2128539"/>
                    <a:gd name="connsiteY18" fmla="*/ 2695207 h 2881986"/>
                    <a:gd name="connsiteX19" fmla="*/ 1762498 w 2128539"/>
                    <a:gd name="connsiteY19" fmla="*/ 2177047 h 2881986"/>
                    <a:gd name="connsiteX20" fmla="*/ 1450078 w 2128539"/>
                    <a:gd name="connsiteY20" fmla="*/ 1590307 h 2881986"/>
                    <a:gd name="connsiteX21" fmla="*/ 1190998 w 2128539"/>
                    <a:gd name="connsiteY21" fmla="*/ 1186447 h 2881986"/>
                    <a:gd name="connsiteX22" fmla="*/ 878578 w 2128539"/>
                    <a:gd name="connsiteY22" fmla="*/ 805447 h 2881986"/>
                    <a:gd name="connsiteX23" fmla="*/ 695698 w 2128539"/>
                    <a:gd name="connsiteY23" fmla="*/ 614947 h 2881986"/>
                    <a:gd name="connsiteX24" fmla="*/ 611878 w 2128539"/>
                    <a:gd name="connsiteY24" fmla="*/ 515887 h 2881986"/>
                    <a:gd name="connsiteX25" fmla="*/ 482338 w 2128539"/>
                    <a:gd name="connsiteY25" fmla="*/ 477787 h 2881986"/>
                    <a:gd name="connsiteX26" fmla="*/ 390898 w 2128539"/>
                    <a:gd name="connsiteY26" fmla="*/ 493027 h 2881986"/>
                    <a:gd name="connsiteX27" fmla="*/ 345178 w 2128539"/>
                    <a:gd name="connsiteY27" fmla="*/ 546367 h 2881986"/>
                    <a:gd name="connsiteX28" fmla="*/ 261358 w 2128539"/>
                    <a:gd name="connsiteY28" fmla="*/ 630187 h 2881986"/>
                    <a:gd name="connsiteX29" fmla="*/ 185158 w 2128539"/>
                    <a:gd name="connsiteY29" fmla="*/ 782587 h 2881986"/>
                    <a:gd name="connsiteX30" fmla="*/ 70858 w 2128539"/>
                    <a:gd name="connsiteY30" fmla="*/ 965467 h 2881986"/>
                    <a:gd name="connsiteX31" fmla="*/ 9898 w 2128539"/>
                    <a:gd name="connsiteY31" fmla="*/ 1087387 h 28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8539" h="2881986">
                      <a:moveTo>
                        <a:pt x="9898" y="1087387"/>
                      </a:moveTo>
                      <a:cubicBezTo>
                        <a:pt x="-1532" y="1058177"/>
                        <a:pt x="-1532" y="896887"/>
                        <a:pt x="2278" y="790207"/>
                      </a:cubicBezTo>
                      <a:cubicBezTo>
                        <a:pt x="6088" y="683527"/>
                        <a:pt x="9898" y="556527"/>
                        <a:pt x="32758" y="447307"/>
                      </a:cubicBezTo>
                      <a:cubicBezTo>
                        <a:pt x="55618" y="338087"/>
                        <a:pt x="97528" y="207277"/>
                        <a:pt x="139438" y="134887"/>
                      </a:cubicBezTo>
                      <a:cubicBezTo>
                        <a:pt x="181348" y="62497"/>
                        <a:pt x="242308" y="33287"/>
                        <a:pt x="284218" y="12967"/>
                      </a:cubicBezTo>
                      <a:cubicBezTo>
                        <a:pt x="326128" y="-7353"/>
                        <a:pt x="351528" y="-1003"/>
                        <a:pt x="390898" y="12967"/>
                      </a:cubicBezTo>
                      <a:cubicBezTo>
                        <a:pt x="430268" y="26937"/>
                        <a:pt x="474718" y="63767"/>
                        <a:pt x="520438" y="96787"/>
                      </a:cubicBezTo>
                      <a:cubicBezTo>
                        <a:pt x="566158" y="129807"/>
                        <a:pt x="622038" y="178067"/>
                        <a:pt x="665218" y="211087"/>
                      </a:cubicBezTo>
                      <a:cubicBezTo>
                        <a:pt x="708398" y="244107"/>
                        <a:pt x="714748" y="230137"/>
                        <a:pt x="779518" y="294907"/>
                      </a:cubicBezTo>
                      <a:cubicBezTo>
                        <a:pt x="844288" y="359677"/>
                        <a:pt x="977638" y="513347"/>
                        <a:pt x="1053838" y="599707"/>
                      </a:cubicBezTo>
                      <a:cubicBezTo>
                        <a:pt x="1130038" y="686067"/>
                        <a:pt x="1174488" y="719087"/>
                        <a:pt x="1236718" y="813067"/>
                      </a:cubicBezTo>
                      <a:cubicBezTo>
                        <a:pt x="1298948" y="907047"/>
                        <a:pt x="1361178" y="1045477"/>
                        <a:pt x="1427218" y="1163587"/>
                      </a:cubicBezTo>
                      <a:cubicBezTo>
                        <a:pt x="1493258" y="1281697"/>
                        <a:pt x="1559298" y="1360437"/>
                        <a:pt x="1632958" y="1521727"/>
                      </a:cubicBezTo>
                      <a:cubicBezTo>
                        <a:pt x="1706618" y="1683017"/>
                        <a:pt x="1815838" y="1995437"/>
                        <a:pt x="1869178" y="2131327"/>
                      </a:cubicBezTo>
                      <a:cubicBezTo>
                        <a:pt x="1922518" y="2267217"/>
                        <a:pt x="1916168" y="2238007"/>
                        <a:pt x="1952998" y="2337067"/>
                      </a:cubicBezTo>
                      <a:cubicBezTo>
                        <a:pt x="1989828" y="2436127"/>
                        <a:pt x="2060948" y="2635517"/>
                        <a:pt x="2090158" y="2725687"/>
                      </a:cubicBezTo>
                      <a:cubicBezTo>
                        <a:pt x="2119368" y="2815857"/>
                        <a:pt x="2125718" y="2861577"/>
                        <a:pt x="2128258" y="2878087"/>
                      </a:cubicBezTo>
                      <a:cubicBezTo>
                        <a:pt x="2130798" y="2894597"/>
                        <a:pt x="2115558" y="2855227"/>
                        <a:pt x="2105398" y="2824747"/>
                      </a:cubicBezTo>
                      <a:cubicBezTo>
                        <a:pt x="2095238" y="2794267"/>
                        <a:pt x="2124448" y="2803157"/>
                        <a:pt x="2067298" y="2695207"/>
                      </a:cubicBezTo>
                      <a:cubicBezTo>
                        <a:pt x="2010148" y="2587257"/>
                        <a:pt x="1865368" y="2361197"/>
                        <a:pt x="1762498" y="2177047"/>
                      </a:cubicBezTo>
                      <a:cubicBezTo>
                        <a:pt x="1659628" y="1992897"/>
                        <a:pt x="1545328" y="1755407"/>
                        <a:pt x="1450078" y="1590307"/>
                      </a:cubicBezTo>
                      <a:cubicBezTo>
                        <a:pt x="1354828" y="1425207"/>
                        <a:pt x="1286248" y="1317257"/>
                        <a:pt x="1190998" y="1186447"/>
                      </a:cubicBezTo>
                      <a:cubicBezTo>
                        <a:pt x="1095748" y="1055637"/>
                        <a:pt x="961128" y="900697"/>
                        <a:pt x="878578" y="805447"/>
                      </a:cubicBezTo>
                      <a:cubicBezTo>
                        <a:pt x="796028" y="710197"/>
                        <a:pt x="740148" y="663207"/>
                        <a:pt x="695698" y="614947"/>
                      </a:cubicBezTo>
                      <a:cubicBezTo>
                        <a:pt x="651248" y="566687"/>
                        <a:pt x="647438" y="538747"/>
                        <a:pt x="611878" y="515887"/>
                      </a:cubicBezTo>
                      <a:cubicBezTo>
                        <a:pt x="576318" y="493027"/>
                        <a:pt x="519168" y="481597"/>
                        <a:pt x="482338" y="477787"/>
                      </a:cubicBezTo>
                      <a:cubicBezTo>
                        <a:pt x="445508" y="473977"/>
                        <a:pt x="413758" y="481597"/>
                        <a:pt x="390898" y="493027"/>
                      </a:cubicBezTo>
                      <a:cubicBezTo>
                        <a:pt x="368038" y="504457"/>
                        <a:pt x="366768" y="523507"/>
                        <a:pt x="345178" y="546367"/>
                      </a:cubicBezTo>
                      <a:cubicBezTo>
                        <a:pt x="323588" y="569227"/>
                        <a:pt x="288028" y="590817"/>
                        <a:pt x="261358" y="630187"/>
                      </a:cubicBezTo>
                      <a:cubicBezTo>
                        <a:pt x="234688" y="669557"/>
                        <a:pt x="216908" y="726707"/>
                        <a:pt x="185158" y="782587"/>
                      </a:cubicBezTo>
                      <a:cubicBezTo>
                        <a:pt x="153408" y="838467"/>
                        <a:pt x="97528" y="919747"/>
                        <a:pt x="70858" y="965467"/>
                      </a:cubicBezTo>
                      <a:cubicBezTo>
                        <a:pt x="44188" y="1011187"/>
                        <a:pt x="21328" y="1116597"/>
                        <a:pt x="9898" y="1087387"/>
                      </a:cubicBezTo>
                      <a:close/>
                    </a:path>
                  </a:pathLst>
                </a:custGeom>
                <a:pattFill prst="pct5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8" name="Freihandform 37"/>
                <p:cNvSpPr/>
                <p:nvPr/>
              </p:nvSpPr>
              <p:spPr>
                <a:xfrm>
                  <a:off x="8925725" y="1055998"/>
                  <a:ext cx="1258900" cy="2696612"/>
                </a:xfrm>
                <a:custGeom>
                  <a:avLst/>
                  <a:gdLst>
                    <a:gd name="connsiteX0" fmla="*/ 653 w 2687179"/>
                    <a:gd name="connsiteY0" fmla="*/ 5756032 h 5756040"/>
                    <a:gd name="connsiteX1" fmla="*/ 229253 w 2687179"/>
                    <a:gd name="connsiteY1" fmla="*/ 5489332 h 5756040"/>
                    <a:gd name="connsiteX2" fmla="*/ 595013 w 2687179"/>
                    <a:gd name="connsiteY2" fmla="*/ 5016892 h 5756040"/>
                    <a:gd name="connsiteX3" fmla="*/ 998873 w 2687179"/>
                    <a:gd name="connsiteY3" fmla="*/ 4453012 h 5756040"/>
                    <a:gd name="connsiteX4" fmla="*/ 1326533 w 2687179"/>
                    <a:gd name="connsiteY4" fmla="*/ 3927232 h 5756040"/>
                    <a:gd name="connsiteX5" fmla="*/ 1654193 w 2687179"/>
                    <a:gd name="connsiteY5" fmla="*/ 3317632 h 5756040"/>
                    <a:gd name="connsiteX6" fmla="*/ 1928513 w 2687179"/>
                    <a:gd name="connsiteY6" fmla="*/ 2639452 h 5756040"/>
                    <a:gd name="connsiteX7" fmla="*/ 2202833 w 2687179"/>
                    <a:gd name="connsiteY7" fmla="*/ 1488832 h 5756040"/>
                    <a:gd name="connsiteX8" fmla="*/ 2309513 w 2687179"/>
                    <a:gd name="connsiteY8" fmla="*/ 909712 h 5756040"/>
                    <a:gd name="connsiteX9" fmla="*/ 2400953 w 2687179"/>
                    <a:gd name="connsiteY9" fmla="*/ 513472 h 5756040"/>
                    <a:gd name="connsiteX10" fmla="*/ 2446673 w 2687179"/>
                    <a:gd name="connsiteY10" fmla="*/ 269632 h 5756040"/>
                    <a:gd name="connsiteX11" fmla="*/ 2507633 w 2687179"/>
                    <a:gd name="connsiteY11" fmla="*/ 140092 h 5756040"/>
                    <a:gd name="connsiteX12" fmla="*/ 2560973 w 2687179"/>
                    <a:gd name="connsiteY12" fmla="*/ 63892 h 5756040"/>
                    <a:gd name="connsiteX13" fmla="*/ 2591453 w 2687179"/>
                    <a:gd name="connsiteY13" fmla="*/ 18172 h 5756040"/>
                    <a:gd name="connsiteX14" fmla="*/ 2621933 w 2687179"/>
                    <a:gd name="connsiteY14" fmla="*/ 2932 h 5756040"/>
                    <a:gd name="connsiteX15" fmla="*/ 2629553 w 2687179"/>
                    <a:gd name="connsiteY15" fmla="*/ 2932 h 5756040"/>
                    <a:gd name="connsiteX16" fmla="*/ 2682893 w 2687179"/>
                    <a:gd name="connsiteY16" fmla="*/ 33412 h 5756040"/>
                    <a:gd name="connsiteX17" fmla="*/ 2675273 w 2687179"/>
                    <a:gd name="connsiteY17" fmla="*/ 79132 h 5756040"/>
                    <a:gd name="connsiteX18" fmla="*/ 2606693 w 2687179"/>
                    <a:gd name="connsiteY18" fmla="*/ 383932 h 5756040"/>
                    <a:gd name="connsiteX19" fmla="*/ 2522873 w 2687179"/>
                    <a:gd name="connsiteY19" fmla="*/ 848752 h 5756040"/>
                    <a:gd name="connsiteX20" fmla="*/ 2439053 w 2687179"/>
                    <a:gd name="connsiteY20" fmla="*/ 1260232 h 5756040"/>
                    <a:gd name="connsiteX21" fmla="*/ 2362853 w 2687179"/>
                    <a:gd name="connsiteY21" fmla="*/ 1603132 h 5756040"/>
                    <a:gd name="connsiteX22" fmla="*/ 2195213 w 2687179"/>
                    <a:gd name="connsiteY22" fmla="*/ 2357512 h 5756040"/>
                    <a:gd name="connsiteX23" fmla="*/ 1936133 w 2687179"/>
                    <a:gd name="connsiteY23" fmla="*/ 3058552 h 5756040"/>
                    <a:gd name="connsiteX24" fmla="*/ 1669433 w 2687179"/>
                    <a:gd name="connsiteY24" fmla="*/ 3622432 h 5756040"/>
                    <a:gd name="connsiteX25" fmla="*/ 1288433 w 2687179"/>
                    <a:gd name="connsiteY25" fmla="*/ 4247272 h 5756040"/>
                    <a:gd name="connsiteX26" fmla="*/ 983633 w 2687179"/>
                    <a:gd name="connsiteY26" fmla="*/ 4635892 h 5756040"/>
                    <a:gd name="connsiteX27" fmla="*/ 617873 w 2687179"/>
                    <a:gd name="connsiteY27" fmla="*/ 5115952 h 5756040"/>
                    <a:gd name="connsiteX28" fmla="*/ 297833 w 2687179"/>
                    <a:gd name="connsiteY28" fmla="*/ 5496952 h 5756040"/>
                    <a:gd name="connsiteX29" fmla="*/ 653 w 2687179"/>
                    <a:gd name="connsiteY29" fmla="*/ 5756032 h 575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87179" h="5756040">
                      <a:moveTo>
                        <a:pt x="653" y="5756032"/>
                      </a:moveTo>
                      <a:cubicBezTo>
                        <a:pt x="-10777" y="5754762"/>
                        <a:pt x="130193" y="5612522"/>
                        <a:pt x="229253" y="5489332"/>
                      </a:cubicBezTo>
                      <a:cubicBezTo>
                        <a:pt x="328313" y="5366142"/>
                        <a:pt x="466743" y="5189612"/>
                        <a:pt x="595013" y="5016892"/>
                      </a:cubicBezTo>
                      <a:cubicBezTo>
                        <a:pt x="723283" y="4844172"/>
                        <a:pt x="876953" y="4634622"/>
                        <a:pt x="998873" y="4453012"/>
                      </a:cubicBezTo>
                      <a:cubicBezTo>
                        <a:pt x="1120793" y="4271402"/>
                        <a:pt x="1217313" y="4116462"/>
                        <a:pt x="1326533" y="3927232"/>
                      </a:cubicBezTo>
                      <a:cubicBezTo>
                        <a:pt x="1435753" y="3738002"/>
                        <a:pt x="1553863" y="3532262"/>
                        <a:pt x="1654193" y="3317632"/>
                      </a:cubicBezTo>
                      <a:cubicBezTo>
                        <a:pt x="1754523" y="3103002"/>
                        <a:pt x="1837073" y="2944252"/>
                        <a:pt x="1928513" y="2639452"/>
                      </a:cubicBezTo>
                      <a:cubicBezTo>
                        <a:pt x="2019953" y="2334652"/>
                        <a:pt x="2139333" y="1777122"/>
                        <a:pt x="2202833" y="1488832"/>
                      </a:cubicBezTo>
                      <a:cubicBezTo>
                        <a:pt x="2266333" y="1200542"/>
                        <a:pt x="2276493" y="1072272"/>
                        <a:pt x="2309513" y="909712"/>
                      </a:cubicBezTo>
                      <a:cubicBezTo>
                        <a:pt x="2342533" y="747152"/>
                        <a:pt x="2378093" y="620152"/>
                        <a:pt x="2400953" y="513472"/>
                      </a:cubicBezTo>
                      <a:cubicBezTo>
                        <a:pt x="2423813" y="406792"/>
                        <a:pt x="2428893" y="331862"/>
                        <a:pt x="2446673" y="269632"/>
                      </a:cubicBezTo>
                      <a:cubicBezTo>
                        <a:pt x="2464453" y="207402"/>
                        <a:pt x="2488583" y="174382"/>
                        <a:pt x="2507633" y="140092"/>
                      </a:cubicBezTo>
                      <a:cubicBezTo>
                        <a:pt x="2526683" y="105802"/>
                        <a:pt x="2547003" y="84212"/>
                        <a:pt x="2560973" y="63892"/>
                      </a:cubicBezTo>
                      <a:cubicBezTo>
                        <a:pt x="2574943" y="43572"/>
                        <a:pt x="2591453" y="18172"/>
                        <a:pt x="2591453" y="18172"/>
                      </a:cubicBezTo>
                      <a:cubicBezTo>
                        <a:pt x="2601613" y="8012"/>
                        <a:pt x="2621933" y="2932"/>
                        <a:pt x="2621933" y="2932"/>
                      </a:cubicBezTo>
                      <a:cubicBezTo>
                        <a:pt x="2628283" y="392"/>
                        <a:pt x="2619393" y="-2148"/>
                        <a:pt x="2629553" y="2932"/>
                      </a:cubicBezTo>
                      <a:cubicBezTo>
                        <a:pt x="2639713" y="8012"/>
                        <a:pt x="2675273" y="20712"/>
                        <a:pt x="2682893" y="33412"/>
                      </a:cubicBezTo>
                      <a:cubicBezTo>
                        <a:pt x="2690513" y="46112"/>
                        <a:pt x="2687973" y="20712"/>
                        <a:pt x="2675273" y="79132"/>
                      </a:cubicBezTo>
                      <a:cubicBezTo>
                        <a:pt x="2662573" y="137552"/>
                        <a:pt x="2632093" y="255662"/>
                        <a:pt x="2606693" y="383932"/>
                      </a:cubicBezTo>
                      <a:cubicBezTo>
                        <a:pt x="2581293" y="512202"/>
                        <a:pt x="2550813" y="702702"/>
                        <a:pt x="2522873" y="848752"/>
                      </a:cubicBezTo>
                      <a:cubicBezTo>
                        <a:pt x="2494933" y="994802"/>
                        <a:pt x="2465723" y="1134502"/>
                        <a:pt x="2439053" y="1260232"/>
                      </a:cubicBezTo>
                      <a:cubicBezTo>
                        <a:pt x="2412383" y="1385962"/>
                        <a:pt x="2362853" y="1603132"/>
                        <a:pt x="2362853" y="1603132"/>
                      </a:cubicBezTo>
                      <a:cubicBezTo>
                        <a:pt x="2322213" y="1786012"/>
                        <a:pt x="2266333" y="2114942"/>
                        <a:pt x="2195213" y="2357512"/>
                      </a:cubicBezTo>
                      <a:cubicBezTo>
                        <a:pt x="2124093" y="2600082"/>
                        <a:pt x="2023763" y="2847732"/>
                        <a:pt x="1936133" y="3058552"/>
                      </a:cubicBezTo>
                      <a:cubicBezTo>
                        <a:pt x="1848503" y="3269372"/>
                        <a:pt x="1777383" y="3424312"/>
                        <a:pt x="1669433" y="3622432"/>
                      </a:cubicBezTo>
                      <a:cubicBezTo>
                        <a:pt x="1561483" y="3820552"/>
                        <a:pt x="1402733" y="4078362"/>
                        <a:pt x="1288433" y="4247272"/>
                      </a:cubicBezTo>
                      <a:cubicBezTo>
                        <a:pt x="1174133" y="4416182"/>
                        <a:pt x="1095393" y="4491112"/>
                        <a:pt x="983633" y="4635892"/>
                      </a:cubicBezTo>
                      <a:cubicBezTo>
                        <a:pt x="871873" y="4780672"/>
                        <a:pt x="732173" y="4972442"/>
                        <a:pt x="617873" y="5115952"/>
                      </a:cubicBezTo>
                      <a:cubicBezTo>
                        <a:pt x="503573" y="5259462"/>
                        <a:pt x="399433" y="5383922"/>
                        <a:pt x="297833" y="5496952"/>
                      </a:cubicBezTo>
                      <a:cubicBezTo>
                        <a:pt x="196233" y="5609982"/>
                        <a:pt x="12083" y="5757302"/>
                        <a:pt x="653" y="5756032"/>
                      </a:cubicBezTo>
                      <a:close/>
                    </a:path>
                  </a:pathLst>
                </a:custGeom>
                <a:pattFill prst="pct5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9" name="Freihandform 38"/>
                <p:cNvSpPr/>
                <p:nvPr/>
              </p:nvSpPr>
              <p:spPr>
                <a:xfrm>
                  <a:off x="10090870" y="2003112"/>
                  <a:ext cx="1314773" cy="3295408"/>
                </a:xfrm>
                <a:custGeom>
                  <a:avLst/>
                  <a:gdLst>
                    <a:gd name="connsiteX0" fmla="*/ 2428498 w 2806443"/>
                    <a:gd name="connsiteY0" fmla="*/ 575 h 7034198"/>
                    <a:gd name="connsiteX1" fmla="*/ 2628523 w 2806443"/>
                    <a:gd name="connsiteY1" fmla="*/ 734000 h 7034198"/>
                    <a:gd name="connsiteX2" fmla="*/ 2790448 w 2806443"/>
                    <a:gd name="connsiteY2" fmla="*/ 1524575 h 7034198"/>
                    <a:gd name="connsiteX3" fmla="*/ 2771398 w 2806443"/>
                    <a:gd name="connsiteY3" fmla="*/ 2258000 h 7034198"/>
                    <a:gd name="connsiteX4" fmla="*/ 2533273 w 2806443"/>
                    <a:gd name="connsiteY4" fmla="*/ 3448625 h 7034198"/>
                    <a:gd name="connsiteX5" fmla="*/ 2104648 w 2806443"/>
                    <a:gd name="connsiteY5" fmla="*/ 4458275 h 7034198"/>
                    <a:gd name="connsiteX6" fmla="*/ 1485523 w 2806443"/>
                    <a:gd name="connsiteY6" fmla="*/ 5544125 h 7034198"/>
                    <a:gd name="connsiteX7" fmla="*/ 780673 w 2806443"/>
                    <a:gd name="connsiteY7" fmla="*/ 6391850 h 7034198"/>
                    <a:gd name="connsiteX8" fmla="*/ 304423 w 2806443"/>
                    <a:gd name="connsiteY8" fmla="*/ 6810950 h 7034198"/>
                    <a:gd name="connsiteX9" fmla="*/ 28198 w 2806443"/>
                    <a:gd name="connsiteY9" fmla="*/ 7010975 h 7034198"/>
                    <a:gd name="connsiteX10" fmla="*/ 9148 w 2806443"/>
                    <a:gd name="connsiteY10" fmla="*/ 7030025 h 7034198"/>
                    <a:gd name="connsiteX11" fmla="*/ 371098 w 2806443"/>
                    <a:gd name="connsiteY11" fmla="*/ 6677600 h 7034198"/>
                    <a:gd name="connsiteX12" fmla="*/ 675898 w 2806443"/>
                    <a:gd name="connsiteY12" fmla="*/ 6306125 h 7034198"/>
                    <a:gd name="connsiteX13" fmla="*/ 1218823 w 2806443"/>
                    <a:gd name="connsiteY13" fmla="*/ 5601275 h 7034198"/>
                    <a:gd name="connsiteX14" fmla="*/ 1818898 w 2806443"/>
                    <a:gd name="connsiteY14" fmla="*/ 4705925 h 7034198"/>
                    <a:gd name="connsiteX15" fmla="*/ 2295148 w 2806443"/>
                    <a:gd name="connsiteY15" fmla="*/ 3601025 h 7034198"/>
                    <a:gd name="connsiteX16" fmla="*/ 2580898 w 2806443"/>
                    <a:gd name="connsiteY16" fmla="*/ 2562800 h 7034198"/>
                    <a:gd name="connsiteX17" fmla="*/ 2628523 w 2806443"/>
                    <a:gd name="connsiteY17" fmla="*/ 2048450 h 7034198"/>
                    <a:gd name="connsiteX18" fmla="*/ 2552323 w 2806443"/>
                    <a:gd name="connsiteY18" fmla="*/ 1067375 h 7034198"/>
                    <a:gd name="connsiteX19" fmla="*/ 2504698 w 2806443"/>
                    <a:gd name="connsiteY19" fmla="*/ 619700 h 7034198"/>
                    <a:gd name="connsiteX20" fmla="*/ 2428498 w 2806443"/>
                    <a:gd name="connsiteY20" fmla="*/ 575 h 703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06443" h="7034198">
                      <a:moveTo>
                        <a:pt x="2428498" y="575"/>
                      </a:moveTo>
                      <a:cubicBezTo>
                        <a:pt x="2449135" y="19625"/>
                        <a:pt x="2568198" y="480000"/>
                        <a:pt x="2628523" y="734000"/>
                      </a:cubicBezTo>
                      <a:cubicBezTo>
                        <a:pt x="2688848" y="988000"/>
                        <a:pt x="2766636" y="1270575"/>
                        <a:pt x="2790448" y="1524575"/>
                      </a:cubicBezTo>
                      <a:cubicBezTo>
                        <a:pt x="2814260" y="1778575"/>
                        <a:pt x="2814260" y="1937325"/>
                        <a:pt x="2771398" y="2258000"/>
                      </a:cubicBezTo>
                      <a:cubicBezTo>
                        <a:pt x="2728536" y="2578675"/>
                        <a:pt x="2644398" y="3081913"/>
                        <a:pt x="2533273" y="3448625"/>
                      </a:cubicBezTo>
                      <a:cubicBezTo>
                        <a:pt x="2422148" y="3815338"/>
                        <a:pt x="2279273" y="4109025"/>
                        <a:pt x="2104648" y="4458275"/>
                      </a:cubicBezTo>
                      <a:cubicBezTo>
                        <a:pt x="1930023" y="4807525"/>
                        <a:pt x="1706185" y="5221863"/>
                        <a:pt x="1485523" y="5544125"/>
                      </a:cubicBezTo>
                      <a:cubicBezTo>
                        <a:pt x="1264861" y="5866387"/>
                        <a:pt x="977523" y="6180713"/>
                        <a:pt x="780673" y="6391850"/>
                      </a:cubicBezTo>
                      <a:cubicBezTo>
                        <a:pt x="583823" y="6602987"/>
                        <a:pt x="429835" y="6707763"/>
                        <a:pt x="304423" y="6810950"/>
                      </a:cubicBezTo>
                      <a:cubicBezTo>
                        <a:pt x="179011" y="6914137"/>
                        <a:pt x="28198" y="7010975"/>
                        <a:pt x="28198" y="7010975"/>
                      </a:cubicBezTo>
                      <a:cubicBezTo>
                        <a:pt x="-21015" y="7047488"/>
                        <a:pt x="9148" y="7030025"/>
                        <a:pt x="9148" y="7030025"/>
                      </a:cubicBezTo>
                      <a:cubicBezTo>
                        <a:pt x="66298" y="6974463"/>
                        <a:pt x="259973" y="6798250"/>
                        <a:pt x="371098" y="6677600"/>
                      </a:cubicBezTo>
                      <a:cubicBezTo>
                        <a:pt x="482223" y="6556950"/>
                        <a:pt x="534610" y="6485513"/>
                        <a:pt x="675898" y="6306125"/>
                      </a:cubicBezTo>
                      <a:cubicBezTo>
                        <a:pt x="817185" y="6126738"/>
                        <a:pt x="1028323" y="5867975"/>
                        <a:pt x="1218823" y="5601275"/>
                      </a:cubicBezTo>
                      <a:cubicBezTo>
                        <a:pt x="1409323" y="5334575"/>
                        <a:pt x="1639510" y="5039300"/>
                        <a:pt x="1818898" y="4705925"/>
                      </a:cubicBezTo>
                      <a:cubicBezTo>
                        <a:pt x="1998286" y="4372550"/>
                        <a:pt x="2168148" y="3958213"/>
                        <a:pt x="2295148" y="3601025"/>
                      </a:cubicBezTo>
                      <a:cubicBezTo>
                        <a:pt x="2422148" y="3243837"/>
                        <a:pt x="2525336" y="2821563"/>
                        <a:pt x="2580898" y="2562800"/>
                      </a:cubicBezTo>
                      <a:cubicBezTo>
                        <a:pt x="2636461" y="2304038"/>
                        <a:pt x="2633285" y="2297687"/>
                        <a:pt x="2628523" y="2048450"/>
                      </a:cubicBezTo>
                      <a:cubicBezTo>
                        <a:pt x="2623761" y="1799213"/>
                        <a:pt x="2572961" y="1305500"/>
                        <a:pt x="2552323" y="1067375"/>
                      </a:cubicBezTo>
                      <a:cubicBezTo>
                        <a:pt x="2531686" y="829250"/>
                        <a:pt x="2528511" y="799088"/>
                        <a:pt x="2504698" y="619700"/>
                      </a:cubicBezTo>
                      <a:cubicBezTo>
                        <a:pt x="2480886" y="440313"/>
                        <a:pt x="2407861" y="-18475"/>
                        <a:pt x="2428498" y="575"/>
                      </a:cubicBezTo>
                      <a:close/>
                    </a:path>
                  </a:pathLst>
                </a:custGeom>
                <a:pattFill prst="pct5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0" name="Freihandform 39"/>
                <p:cNvSpPr/>
                <p:nvPr/>
              </p:nvSpPr>
              <p:spPr>
                <a:xfrm>
                  <a:off x="7842566" y="543086"/>
                  <a:ext cx="3563078" cy="5490678"/>
                </a:xfrm>
                <a:custGeom>
                  <a:avLst/>
                  <a:gdLst>
                    <a:gd name="connsiteX0" fmla="*/ 2548526 w 3864834"/>
                    <a:gd name="connsiteY0" fmla="*/ 254314 h 5955683"/>
                    <a:gd name="connsiteX1" fmla="*/ 2548526 w 3864834"/>
                    <a:gd name="connsiteY1" fmla="*/ 566734 h 5955683"/>
                    <a:gd name="connsiteX2" fmla="*/ 2540906 w 3864834"/>
                    <a:gd name="connsiteY2" fmla="*/ 848674 h 5955683"/>
                    <a:gd name="connsiteX3" fmla="*/ 2396126 w 3864834"/>
                    <a:gd name="connsiteY3" fmla="*/ 1763074 h 5955683"/>
                    <a:gd name="connsiteX4" fmla="*/ 2015126 w 3864834"/>
                    <a:gd name="connsiteY4" fmla="*/ 2578414 h 5955683"/>
                    <a:gd name="connsiteX5" fmla="*/ 1496966 w 3864834"/>
                    <a:gd name="connsiteY5" fmla="*/ 3203254 h 5955683"/>
                    <a:gd name="connsiteX6" fmla="*/ 1093106 w 3864834"/>
                    <a:gd name="connsiteY6" fmla="*/ 3584254 h 5955683"/>
                    <a:gd name="connsiteX7" fmla="*/ 529226 w 3864834"/>
                    <a:gd name="connsiteY7" fmla="*/ 4026214 h 5955683"/>
                    <a:gd name="connsiteX8" fmla="*/ 155846 w 3864834"/>
                    <a:gd name="connsiteY8" fmla="*/ 4399594 h 5955683"/>
                    <a:gd name="connsiteX9" fmla="*/ 26306 w 3864834"/>
                    <a:gd name="connsiteY9" fmla="*/ 4673914 h 5955683"/>
                    <a:gd name="connsiteX10" fmla="*/ 33926 w 3864834"/>
                    <a:gd name="connsiteY10" fmla="*/ 5016814 h 5955683"/>
                    <a:gd name="connsiteX11" fmla="*/ 376826 w 3864834"/>
                    <a:gd name="connsiteY11" fmla="*/ 5374954 h 5955683"/>
                    <a:gd name="connsiteX12" fmla="*/ 986426 w 3864834"/>
                    <a:gd name="connsiteY12" fmla="*/ 5565454 h 5955683"/>
                    <a:gd name="connsiteX13" fmla="*/ 1588406 w 3864834"/>
                    <a:gd name="connsiteY13" fmla="*/ 5557834 h 5955683"/>
                    <a:gd name="connsiteX14" fmla="*/ 2396126 w 3864834"/>
                    <a:gd name="connsiteY14" fmla="*/ 5184454 h 5955683"/>
                    <a:gd name="connsiteX15" fmla="*/ 2906666 w 3864834"/>
                    <a:gd name="connsiteY15" fmla="*/ 4750114 h 5955683"/>
                    <a:gd name="connsiteX16" fmla="*/ 3561986 w 3864834"/>
                    <a:gd name="connsiteY16" fmla="*/ 3744274 h 5955683"/>
                    <a:gd name="connsiteX17" fmla="*/ 3843926 w 3864834"/>
                    <a:gd name="connsiteY17" fmla="*/ 2883214 h 5955683"/>
                    <a:gd name="connsiteX18" fmla="*/ 3821066 w 3864834"/>
                    <a:gd name="connsiteY18" fmla="*/ 2113594 h 5955683"/>
                    <a:gd name="connsiteX19" fmla="*/ 3638186 w 3864834"/>
                    <a:gd name="connsiteY19" fmla="*/ 1496374 h 5955683"/>
                    <a:gd name="connsiteX20" fmla="*/ 3173366 w 3864834"/>
                    <a:gd name="connsiteY20" fmla="*/ 856294 h 5955683"/>
                    <a:gd name="connsiteX21" fmla="*/ 2784746 w 3864834"/>
                    <a:gd name="connsiteY21" fmla="*/ 612454 h 5955683"/>
                    <a:gd name="connsiteX22" fmla="*/ 2518046 w 3864834"/>
                    <a:gd name="connsiteY22" fmla="*/ 574354 h 5955683"/>
                    <a:gd name="connsiteX23" fmla="*/ 2457086 w 3864834"/>
                    <a:gd name="connsiteY23" fmla="*/ 627694 h 5955683"/>
                    <a:gd name="connsiteX24" fmla="*/ 2426606 w 3864834"/>
                    <a:gd name="connsiteY24" fmla="*/ 749614 h 5955683"/>
                    <a:gd name="connsiteX25" fmla="*/ 2335166 w 3864834"/>
                    <a:gd name="connsiteY25" fmla="*/ 1161094 h 5955683"/>
                    <a:gd name="connsiteX26" fmla="*/ 2152286 w 3864834"/>
                    <a:gd name="connsiteY26" fmla="*/ 1923094 h 5955683"/>
                    <a:gd name="connsiteX27" fmla="*/ 1824626 w 3864834"/>
                    <a:gd name="connsiteY27" fmla="*/ 2616514 h 5955683"/>
                    <a:gd name="connsiteX28" fmla="*/ 1138826 w 3864834"/>
                    <a:gd name="connsiteY28" fmla="*/ 3546154 h 5955683"/>
                    <a:gd name="connsiteX29" fmla="*/ 757826 w 3864834"/>
                    <a:gd name="connsiteY29" fmla="*/ 4033834 h 5955683"/>
                    <a:gd name="connsiteX30" fmla="*/ 498746 w 3864834"/>
                    <a:gd name="connsiteY30" fmla="*/ 4506274 h 5955683"/>
                    <a:gd name="connsiteX31" fmla="*/ 361586 w 3864834"/>
                    <a:gd name="connsiteY31" fmla="*/ 5032054 h 5955683"/>
                    <a:gd name="connsiteX32" fmla="*/ 376826 w 3864834"/>
                    <a:gd name="connsiteY32" fmla="*/ 5390194 h 5955683"/>
                    <a:gd name="connsiteX33" fmla="*/ 475886 w 3864834"/>
                    <a:gd name="connsiteY33" fmla="*/ 5702614 h 5955683"/>
                    <a:gd name="connsiteX34" fmla="*/ 719726 w 3864834"/>
                    <a:gd name="connsiteY34" fmla="*/ 5893114 h 5955683"/>
                    <a:gd name="connsiteX35" fmla="*/ 1184546 w 3864834"/>
                    <a:gd name="connsiteY35" fmla="*/ 5946454 h 5955683"/>
                    <a:gd name="connsiteX36" fmla="*/ 1778906 w 3864834"/>
                    <a:gd name="connsiteY36" fmla="*/ 5725474 h 5955683"/>
                    <a:gd name="connsiteX37" fmla="*/ 2335166 w 3864834"/>
                    <a:gd name="connsiteY37" fmla="*/ 5253034 h 5955683"/>
                    <a:gd name="connsiteX38" fmla="*/ 2678066 w 3864834"/>
                    <a:gd name="connsiteY38" fmla="*/ 4872034 h 5955683"/>
                    <a:gd name="connsiteX39" fmla="*/ 3158126 w 3864834"/>
                    <a:gd name="connsiteY39" fmla="*/ 4148134 h 5955683"/>
                    <a:gd name="connsiteX40" fmla="*/ 3424826 w 3864834"/>
                    <a:gd name="connsiteY40" fmla="*/ 3614734 h 5955683"/>
                    <a:gd name="connsiteX41" fmla="*/ 3569606 w 3864834"/>
                    <a:gd name="connsiteY41" fmla="*/ 3180394 h 5955683"/>
                    <a:gd name="connsiteX42" fmla="*/ 3676286 w 3864834"/>
                    <a:gd name="connsiteY42" fmla="*/ 2479354 h 5955683"/>
                    <a:gd name="connsiteX43" fmla="*/ 3683906 w 3864834"/>
                    <a:gd name="connsiteY43" fmla="*/ 1679254 h 5955683"/>
                    <a:gd name="connsiteX44" fmla="*/ 3531506 w 3864834"/>
                    <a:gd name="connsiteY44" fmla="*/ 1206814 h 5955683"/>
                    <a:gd name="connsiteX45" fmla="*/ 3287666 w 3864834"/>
                    <a:gd name="connsiteY45" fmla="*/ 574354 h 5955683"/>
                    <a:gd name="connsiteX46" fmla="*/ 2769506 w 3864834"/>
                    <a:gd name="connsiteY46" fmla="*/ 10474 h 5955683"/>
                    <a:gd name="connsiteX47" fmla="*/ 2548526 w 3864834"/>
                    <a:gd name="connsiteY47" fmla="*/ 254314 h 595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64834" h="5955683">
                      <a:moveTo>
                        <a:pt x="2548526" y="254314"/>
                      </a:moveTo>
                      <a:cubicBezTo>
                        <a:pt x="2511696" y="347024"/>
                        <a:pt x="2549796" y="467674"/>
                        <a:pt x="2548526" y="566734"/>
                      </a:cubicBezTo>
                      <a:cubicBezTo>
                        <a:pt x="2547256" y="665794"/>
                        <a:pt x="2566306" y="649284"/>
                        <a:pt x="2540906" y="848674"/>
                      </a:cubicBezTo>
                      <a:cubicBezTo>
                        <a:pt x="2515506" y="1048064"/>
                        <a:pt x="2483756" y="1474784"/>
                        <a:pt x="2396126" y="1763074"/>
                      </a:cubicBezTo>
                      <a:cubicBezTo>
                        <a:pt x="2308496" y="2051364"/>
                        <a:pt x="2164986" y="2338384"/>
                        <a:pt x="2015126" y="2578414"/>
                      </a:cubicBezTo>
                      <a:cubicBezTo>
                        <a:pt x="1865266" y="2818444"/>
                        <a:pt x="1650636" y="3035614"/>
                        <a:pt x="1496966" y="3203254"/>
                      </a:cubicBezTo>
                      <a:cubicBezTo>
                        <a:pt x="1343296" y="3370894"/>
                        <a:pt x="1254396" y="3447094"/>
                        <a:pt x="1093106" y="3584254"/>
                      </a:cubicBezTo>
                      <a:cubicBezTo>
                        <a:pt x="931816" y="3721414"/>
                        <a:pt x="685436" y="3890324"/>
                        <a:pt x="529226" y="4026214"/>
                      </a:cubicBezTo>
                      <a:cubicBezTo>
                        <a:pt x="373016" y="4162104"/>
                        <a:pt x="239666" y="4291644"/>
                        <a:pt x="155846" y="4399594"/>
                      </a:cubicBezTo>
                      <a:cubicBezTo>
                        <a:pt x="72026" y="4507544"/>
                        <a:pt x="46626" y="4571044"/>
                        <a:pt x="26306" y="4673914"/>
                      </a:cubicBezTo>
                      <a:cubicBezTo>
                        <a:pt x="5986" y="4776784"/>
                        <a:pt x="-24494" y="4899974"/>
                        <a:pt x="33926" y="5016814"/>
                      </a:cubicBezTo>
                      <a:cubicBezTo>
                        <a:pt x="92346" y="5133654"/>
                        <a:pt x="218076" y="5283514"/>
                        <a:pt x="376826" y="5374954"/>
                      </a:cubicBezTo>
                      <a:cubicBezTo>
                        <a:pt x="535576" y="5466394"/>
                        <a:pt x="784496" y="5534974"/>
                        <a:pt x="986426" y="5565454"/>
                      </a:cubicBezTo>
                      <a:cubicBezTo>
                        <a:pt x="1188356" y="5595934"/>
                        <a:pt x="1353456" y="5621334"/>
                        <a:pt x="1588406" y="5557834"/>
                      </a:cubicBezTo>
                      <a:cubicBezTo>
                        <a:pt x="1823356" y="5494334"/>
                        <a:pt x="2176416" y="5319074"/>
                        <a:pt x="2396126" y="5184454"/>
                      </a:cubicBezTo>
                      <a:cubicBezTo>
                        <a:pt x="2615836" y="5049834"/>
                        <a:pt x="2712356" y="4990144"/>
                        <a:pt x="2906666" y="4750114"/>
                      </a:cubicBezTo>
                      <a:cubicBezTo>
                        <a:pt x="3100976" y="4510084"/>
                        <a:pt x="3405776" y="4055424"/>
                        <a:pt x="3561986" y="3744274"/>
                      </a:cubicBezTo>
                      <a:cubicBezTo>
                        <a:pt x="3718196" y="3433124"/>
                        <a:pt x="3800746" y="3154994"/>
                        <a:pt x="3843926" y="2883214"/>
                      </a:cubicBezTo>
                      <a:cubicBezTo>
                        <a:pt x="3887106" y="2611434"/>
                        <a:pt x="3855356" y="2344734"/>
                        <a:pt x="3821066" y="2113594"/>
                      </a:cubicBezTo>
                      <a:cubicBezTo>
                        <a:pt x="3786776" y="1882454"/>
                        <a:pt x="3746136" y="1705924"/>
                        <a:pt x="3638186" y="1496374"/>
                      </a:cubicBezTo>
                      <a:cubicBezTo>
                        <a:pt x="3530236" y="1286824"/>
                        <a:pt x="3315606" y="1003614"/>
                        <a:pt x="3173366" y="856294"/>
                      </a:cubicBezTo>
                      <a:cubicBezTo>
                        <a:pt x="3031126" y="708974"/>
                        <a:pt x="2893966" y="659444"/>
                        <a:pt x="2784746" y="612454"/>
                      </a:cubicBezTo>
                      <a:cubicBezTo>
                        <a:pt x="2675526" y="565464"/>
                        <a:pt x="2572656" y="571814"/>
                        <a:pt x="2518046" y="574354"/>
                      </a:cubicBezTo>
                      <a:cubicBezTo>
                        <a:pt x="2463436" y="576894"/>
                        <a:pt x="2472326" y="598484"/>
                        <a:pt x="2457086" y="627694"/>
                      </a:cubicBezTo>
                      <a:cubicBezTo>
                        <a:pt x="2441846" y="656904"/>
                        <a:pt x="2446926" y="660714"/>
                        <a:pt x="2426606" y="749614"/>
                      </a:cubicBezTo>
                      <a:cubicBezTo>
                        <a:pt x="2406286" y="838514"/>
                        <a:pt x="2380886" y="965514"/>
                        <a:pt x="2335166" y="1161094"/>
                      </a:cubicBezTo>
                      <a:cubicBezTo>
                        <a:pt x="2289446" y="1356674"/>
                        <a:pt x="2237376" y="1680524"/>
                        <a:pt x="2152286" y="1923094"/>
                      </a:cubicBezTo>
                      <a:cubicBezTo>
                        <a:pt x="2067196" y="2165664"/>
                        <a:pt x="1993536" y="2346004"/>
                        <a:pt x="1824626" y="2616514"/>
                      </a:cubicBezTo>
                      <a:cubicBezTo>
                        <a:pt x="1655716" y="2887024"/>
                        <a:pt x="1316626" y="3309934"/>
                        <a:pt x="1138826" y="3546154"/>
                      </a:cubicBezTo>
                      <a:cubicBezTo>
                        <a:pt x="961026" y="3782374"/>
                        <a:pt x="864506" y="3873814"/>
                        <a:pt x="757826" y="4033834"/>
                      </a:cubicBezTo>
                      <a:cubicBezTo>
                        <a:pt x="651146" y="4193854"/>
                        <a:pt x="564786" y="4339904"/>
                        <a:pt x="498746" y="4506274"/>
                      </a:cubicBezTo>
                      <a:cubicBezTo>
                        <a:pt x="432706" y="4672644"/>
                        <a:pt x="381906" y="4884734"/>
                        <a:pt x="361586" y="5032054"/>
                      </a:cubicBezTo>
                      <a:cubicBezTo>
                        <a:pt x="341266" y="5179374"/>
                        <a:pt x="357776" y="5278434"/>
                        <a:pt x="376826" y="5390194"/>
                      </a:cubicBezTo>
                      <a:cubicBezTo>
                        <a:pt x="395876" y="5501954"/>
                        <a:pt x="418736" y="5618794"/>
                        <a:pt x="475886" y="5702614"/>
                      </a:cubicBezTo>
                      <a:cubicBezTo>
                        <a:pt x="533036" y="5786434"/>
                        <a:pt x="601616" y="5852474"/>
                        <a:pt x="719726" y="5893114"/>
                      </a:cubicBezTo>
                      <a:cubicBezTo>
                        <a:pt x="837836" y="5933754"/>
                        <a:pt x="1008016" y="5974394"/>
                        <a:pt x="1184546" y="5946454"/>
                      </a:cubicBezTo>
                      <a:cubicBezTo>
                        <a:pt x="1361076" y="5918514"/>
                        <a:pt x="1587136" y="5841044"/>
                        <a:pt x="1778906" y="5725474"/>
                      </a:cubicBezTo>
                      <a:cubicBezTo>
                        <a:pt x="1970676" y="5609904"/>
                        <a:pt x="2185306" y="5395274"/>
                        <a:pt x="2335166" y="5253034"/>
                      </a:cubicBezTo>
                      <a:cubicBezTo>
                        <a:pt x="2485026" y="5110794"/>
                        <a:pt x="2540906" y="5056184"/>
                        <a:pt x="2678066" y="4872034"/>
                      </a:cubicBezTo>
                      <a:cubicBezTo>
                        <a:pt x="2815226" y="4687884"/>
                        <a:pt x="3033666" y="4357684"/>
                        <a:pt x="3158126" y="4148134"/>
                      </a:cubicBezTo>
                      <a:cubicBezTo>
                        <a:pt x="3282586" y="3938584"/>
                        <a:pt x="3356246" y="3776024"/>
                        <a:pt x="3424826" y="3614734"/>
                      </a:cubicBezTo>
                      <a:cubicBezTo>
                        <a:pt x="3493406" y="3453444"/>
                        <a:pt x="3527696" y="3369624"/>
                        <a:pt x="3569606" y="3180394"/>
                      </a:cubicBezTo>
                      <a:cubicBezTo>
                        <a:pt x="3611516" y="2991164"/>
                        <a:pt x="3657236" y="2729544"/>
                        <a:pt x="3676286" y="2479354"/>
                      </a:cubicBezTo>
                      <a:cubicBezTo>
                        <a:pt x="3695336" y="2229164"/>
                        <a:pt x="3708036" y="1891344"/>
                        <a:pt x="3683906" y="1679254"/>
                      </a:cubicBezTo>
                      <a:cubicBezTo>
                        <a:pt x="3659776" y="1467164"/>
                        <a:pt x="3597546" y="1390964"/>
                        <a:pt x="3531506" y="1206814"/>
                      </a:cubicBezTo>
                      <a:cubicBezTo>
                        <a:pt x="3465466" y="1022664"/>
                        <a:pt x="3414666" y="773744"/>
                        <a:pt x="3287666" y="574354"/>
                      </a:cubicBezTo>
                      <a:cubicBezTo>
                        <a:pt x="3160666" y="374964"/>
                        <a:pt x="2890156" y="70164"/>
                        <a:pt x="2769506" y="10474"/>
                      </a:cubicBezTo>
                      <a:cubicBezTo>
                        <a:pt x="2648856" y="-49216"/>
                        <a:pt x="2585356" y="161604"/>
                        <a:pt x="2548526" y="254314"/>
                      </a:cubicBezTo>
                      <a:close/>
                    </a:path>
                  </a:pathLst>
                </a:custGeom>
                <a:noFill/>
                <a:ln w="60325"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cxnSp>
            <p:nvCxnSpPr>
              <p:cNvPr id="17" name="Gerader Verbinder 16"/>
              <p:cNvCxnSpPr/>
              <p:nvPr/>
            </p:nvCxnSpPr>
            <p:spPr>
              <a:xfrm flipV="1">
                <a:off x="8353964" y="6047912"/>
                <a:ext cx="25048" cy="276546"/>
              </a:xfrm>
              <a:prstGeom prst="line">
                <a:avLst/>
              </a:prstGeom>
              <a:ln w="28575"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7964843" y="5754281"/>
                <a:ext cx="1381455" cy="327878"/>
              </a:xfrm>
              <a:prstGeom prst="rect">
                <a:avLst/>
              </a:prstGeom>
              <a:solidFill>
                <a:srgbClr val="F8F8F8">
                  <a:alpha val="45098"/>
                </a:srgbClr>
              </a:solidFill>
            </p:spPr>
            <p:txBody>
              <a:bodyPr wrap="square" lIns="0" tIns="0" rIns="0" bIns="0" rtlCol="0" anchor="t" anchorCtr="0">
                <a:spAutoFit/>
              </a:bodyPr>
              <a:lstStyle/>
              <a:p>
                <a:pPr algn="l">
                  <a:lnSpc>
                    <a:spcPts val="2300"/>
                  </a:lnSpc>
                  <a:spcBef>
                    <a:spcPts val="1150"/>
                  </a:spcBef>
                </a:pPr>
                <a:r>
                  <a:rPr lang="de-DE" sz="1100" b="1" dirty="0" smtClean="0">
                    <a:solidFill>
                      <a:srgbClr val="005555"/>
                    </a:solidFill>
                  </a:rPr>
                  <a:t>Plasma </a:t>
                </a:r>
                <a:r>
                  <a:rPr lang="de-DE" sz="1100" b="1" dirty="0" err="1" smtClean="0">
                    <a:solidFill>
                      <a:srgbClr val="005555"/>
                    </a:solidFill>
                  </a:rPr>
                  <a:t>stagnation</a:t>
                </a:r>
                <a:endParaRPr lang="de-DE" sz="1100" b="1" dirty="0" smtClean="0">
                  <a:solidFill>
                    <a:srgbClr val="005555"/>
                  </a:solidFill>
                </a:endParaRPr>
              </a:p>
            </p:txBody>
          </p:sp>
          <p:sp>
            <p:nvSpPr>
              <p:cNvPr id="19" name="Textfeld 18"/>
              <p:cNvSpPr txBox="1"/>
              <p:nvPr/>
            </p:nvSpPr>
            <p:spPr>
              <a:xfrm>
                <a:off x="7770746" y="6574829"/>
                <a:ext cx="1440665" cy="327878"/>
              </a:xfrm>
              <a:prstGeom prst="rect">
                <a:avLst/>
              </a:prstGeom>
              <a:solidFill>
                <a:srgbClr val="F8F8F8">
                  <a:alpha val="45098"/>
                </a:srgbClr>
              </a:solidFill>
            </p:spPr>
            <p:txBody>
              <a:bodyPr wrap="square" lIns="0" tIns="0" rIns="0" bIns="0" rtlCol="0" anchor="t" anchorCtr="0">
                <a:spAutoFit/>
              </a:bodyPr>
              <a:lstStyle/>
              <a:p>
                <a:pPr algn="l">
                  <a:lnSpc>
                    <a:spcPts val="2300"/>
                  </a:lnSpc>
                  <a:spcBef>
                    <a:spcPts val="1150"/>
                  </a:spcBef>
                </a:pPr>
                <a:r>
                  <a:rPr lang="de-DE" sz="1100" b="1" dirty="0" smtClean="0">
                    <a:solidFill>
                      <a:srgbClr val="005555"/>
                    </a:solidFill>
                  </a:rPr>
                  <a:t>Divertor </a:t>
                </a:r>
                <a:r>
                  <a:rPr lang="de-DE" sz="1100" b="1" dirty="0" err="1" smtClean="0">
                    <a:solidFill>
                      <a:srgbClr val="005555"/>
                    </a:solidFill>
                  </a:rPr>
                  <a:t>stagnation</a:t>
                </a:r>
                <a:endParaRPr lang="de-DE" sz="1100" b="1" dirty="0" smtClean="0">
                  <a:solidFill>
                    <a:srgbClr val="005555"/>
                  </a:solidFill>
                </a:endParaRPr>
              </a:p>
            </p:txBody>
          </p:sp>
          <p:cxnSp>
            <p:nvCxnSpPr>
              <p:cNvPr id="20" name="Gerader Verbinder 19"/>
              <p:cNvCxnSpPr/>
              <p:nvPr/>
            </p:nvCxnSpPr>
            <p:spPr>
              <a:xfrm flipV="1">
                <a:off x="8324263" y="6409341"/>
                <a:ext cx="25048" cy="276546"/>
              </a:xfrm>
              <a:prstGeom prst="line">
                <a:avLst/>
              </a:prstGeom>
              <a:ln w="28575"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H="1" flipV="1">
                <a:off x="8107380" y="6192929"/>
                <a:ext cx="241931" cy="55717"/>
              </a:xfrm>
              <a:prstGeom prst="straightConnector1">
                <a:avLst/>
              </a:prstGeom>
              <a:ln w="127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8373410" y="6253234"/>
                <a:ext cx="283651" cy="20286"/>
              </a:xfrm>
              <a:prstGeom prst="straightConnector1">
                <a:avLst/>
              </a:prstGeom>
              <a:ln w="127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8363303" y="6425855"/>
                <a:ext cx="300567" cy="31174"/>
              </a:xfrm>
              <a:prstGeom prst="straightConnector1">
                <a:avLst/>
              </a:prstGeom>
              <a:ln w="127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8144839" y="6370646"/>
                <a:ext cx="183584" cy="79914"/>
              </a:xfrm>
              <a:prstGeom prst="straightConnector1">
                <a:avLst/>
              </a:prstGeom>
              <a:ln w="1270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Gekrümmter Verbinder 24"/>
              <p:cNvCxnSpPr/>
              <p:nvPr/>
            </p:nvCxnSpPr>
            <p:spPr>
              <a:xfrm>
                <a:off x="8794936" y="6248411"/>
                <a:ext cx="105181" cy="56058"/>
              </a:xfrm>
              <a:prstGeom prst="curvedConnector3">
                <a:avLst>
                  <a:gd name="adj1" fmla="val 225169"/>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6" name="Gekrümmter Verbinder 25"/>
              <p:cNvCxnSpPr/>
              <p:nvPr/>
            </p:nvCxnSpPr>
            <p:spPr>
              <a:xfrm rot="1920000">
                <a:off x="8039756" y="6216563"/>
                <a:ext cx="139469" cy="84518"/>
              </a:xfrm>
              <a:prstGeom prst="curvedConnector3">
                <a:avLst>
                  <a:gd name="adj1" fmla="val -7721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
        <p:nvSpPr>
          <p:cNvPr id="41" name="Textfeld 40"/>
          <p:cNvSpPr txBox="1"/>
          <p:nvPr/>
        </p:nvSpPr>
        <p:spPr>
          <a:xfrm>
            <a:off x="7872972" y="1450515"/>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5/5</a:t>
            </a:r>
          </a:p>
        </p:txBody>
      </p:sp>
    </p:spTree>
    <p:extLst>
      <p:ext uri="{BB962C8B-B14F-4D97-AF65-F5344CB8AC3E}">
        <p14:creationId xmlns:p14="http://schemas.microsoft.com/office/powerpoint/2010/main" val="13182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7"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3B1A4699-952B-42DA-8DC4-38A59B49610C}" type="slidenum">
              <a:rPr lang="de-DE" smtClean="0"/>
              <a:pPr/>
              <a:t>13</a:t>
            </a:fld>
            <a:endParaRPr lang="de-DE" dirty="0"/>
          </a:p>
        </p:txBody>
      </p:sp>
      <p:sp>
        <p:nvSpPr>
          <p:cNvPr id="103" name="Titel 7"/>
          <p:cNvSpPr txBox="1">
            <a:spLocks/>
          </p:cNvSpPr>
          <p:nvPr/>
        </p:nvSpPr>
        <p:spPr>
          <a:xfrm>
            <a:off x="599069" y="394882"/>
            <a:ext cx="10008175" cy="894416"/>
          </a:xfrm>
          <a:prstGeom prst="rect">
            <a:avLst/>
          </a:prstGeom>
        </p:spPr>
        <p:txBody>
          <a:bodyPr/>
          <a:lst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de-DE" dirty="0" smtClean="0"/>
              <a:t>1.1 </a:t>
            </a:r>
            <a:r>
              <a:rPr lang="de-DE" dirty="0" err="1"/>
              <a:t>Divert</a:t>
            </a:r>
            <a:r>
              <a:rPr lang="de-DE" dirty="0"/>
              <a:t> Plasma </a:t>
            </a:r>
            <a:r>
              <a:rPr lang="de-DE" dirty="0" err="1" smtClean="0"/>
              <a:t>Particles</a:t>
            </a:r>
            <a:r>
              <a:rPr lang="de-DE" dirty="0" smtClean="0"/>
              <a:t> – </a:t>
            </a:r>
            <a:r>
              <a:rPr lang="de-DE" dirty="0"/>
              <a:t>Critical Volumina </a:t>
            </a:r>
            <a:r>
              <a:rPr lang="de-DE" dirty="0" err="1"/>
              <a:t>with</a:t>
            </a:r>
            <a:r>
              <a:rPr lang="de-DE" dirty="0"/>
              <a:t> </a:t>
            </a:r>
            <a:r>
              <a:rPr lang="de-DE" dirty="0" err="1"/>
              <a:t>one</a:t>
            </a:r>
            <a:r>
              <a:rPr lang="de-DE" dirty="0"/>
              <a:t> X-Loop</a:t>
            </a:r>
          </a:p>
        </p:txBody>
      </p:sp>
      <p:sp>
        <p:nvSpPr>
          <p:cNvPr id="53" name="Fußzeilenplatzhalter 52"/>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grpSp>
        <p:nvGrpSpPr>
          <p:cNvPr id="249" name="Gruppieren 248"/>
          <p:cNvGrpSpPr/>
          <p:nvPr/>
        </p:nvGrpSpPr>
        <p:grpSpPr>
          <a:xfrm>
            <a:off x="-3787506" y="1251593"/>
            <a:ext cx="19855859" cy="5669906"/>
            <a:chOff x="-3787506" y="1251593"/>
            <a:chExt cx="19855859" cy="5669906"/>
          </a:xfrm>
        </p:grpSpPr>
        <p:sp>
          <p:nvSpPr>
            <p:cNvPr id="250" name="Rechteck 249"/>
            <p:cNvSpPr/>
            <p:nvPr/>
          </p:nvSpPr>
          <p:spPr>
            <a:xfrm flipH="1">
              <a:off x="643202" y="2395938"/>
              <a:ext cx="10631888" cy="66314"/>
            </a:xfrm>
            <a:prstGeom prst="rect">
              <a:avLst/>
            </a:prstGeom>
            <a:solidFill>
              <a:srgbClr val="EF7C00">
                <a:alpha val="50000"/>
              </a:srgbClr>
            </a:solidFill>
            <a:ln w="19050" cmpd="sng">
              <a:solidFill>
                <a:srgbClr val="005555">
                  <a:alpha val="50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51" name="Freihandform 250"/>
            <p:cNvSpPr/>
            <p:nvPr/>
          </p:nvSpPr>
          <p:spPr>
            <a:xfrm>
              <a:off x="5943600"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252" name="Gruppieren 251"/>
            <p:cNvGrpSpPr/>
            <p:nvPr/>
          </p:nvGrpSpPr>
          <p:grpSpPr>
            <a:xfrm flipH="1">
              <a:off x="-3787506" y="3574523"/>
              <a:ext cx="4367206" cy="2276092"/>
              <a:chOff x="718596" y="3726923"/>
              <a:chExt cx="5340989" cy="2276092"/>
            </a:xfrm>
          </p:grpSpPr>
          <p:sp>
            <p:nvSpPr>
              <p:cNvPr id="354" name="Rechteck 353"/>
              <p:cNvSpPr/>
              <p:nvPr/>
            </p:nvSpPr>
            <p:spPr>
              <a:xfrm flipH="1">
                <a:off x="728193" y="4939051"/>
                <a:ext cx="5328070" cy="1063964"/>
              </a:xfrm>
              <a:prstGeom prst="rect">
                <a:avLst/>
              </a:prstGeom>
              <a:solidFill>
                <a:srgbClr val="C00000">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55" name="Rechteck 354"/>
              <p:cNvSpPr/>
              <p:nvPr/>
            </p:nvSpPr>
            <p:spPr>
              <a:xfrm flipH="1">
                <a:off x="728193" y="4395257"/>
                <a:ext cx="5328069" cy="552383"/>
              </a:xfrm>
              <a:prstGeom prst="rect">
                <a:avLst/>
              </a:prstGeom>
              <a:solidFill>
                <a:srgbClr val="EF7C00">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56" name="Rechteck 355"/>
              <p:cNvSpPr/>
              <p:nvPr/>
            </p:nvSpPr>
            <p:spPr>
              <a:xfrm flipH="1">
                <a:off x="718596" y="4328941"/>
                <a:ext cx="5340989" cy="70519"/>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57" name="Freihandform 356"/>
              <p:cNvSpPr/>
              <p:nvPr/>
            </p:nvSpPr>
            <p:spPr>
              <a:xfrm flipH="1" flipV="1">
                <a:off x="749671" y="3726923"/>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358" name="Freihandform 357"/>
              <p:cNvSpPr/>
              <p:nvPr/>
            </p:nvSpPr>
            <p:spPr>
              <a:xfrm flipH="1">
                <a:off x="749833" y="3734917"/>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2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grpSp>
        <p:sp>
          <p:nvSpPr>
            <p:cNvPr id="253" name="Freihandform 252"/>
            <p:cNvSpPr/>
            <p:nvPr/>
          </p:nvSpPr>
          <p:spPr>
            <a:xfrm flipH="1">
              <a:off x="5867361"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5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54" name="Rechteck 253"/>
            <p:cNvSpPr/>
            <p:nvPr/>
          </p:nvSpPr>
          <p:spPr>
            <a:xfrm flipH="1">
              <a:off x="575793" y="4786651"/>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55" name="Rechteck 254"/>
            <p:cNvSpPr/>
            <p:nvPr/>
          </p:nvSpPr>
          <p:spPr>
            <a:xfrm flipH="1">
              <a:off x="575793" y="4242857"/>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56" name="Textfeld 255"/>
            <p:cNvSpPr txBox="1"/>
            <p:nvPr/>
          </p:nvSpPr>
          <p:spPr>
            <a:xfrm flipH="1">
              <a:off x="2823243" y="5295588"/>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257" name="Textfeld 256"/>
            <p:cNvSpPr txBox="1"/>
            <p:nvPr/>
          </p:nvSpPr>
          <p:spPr>
            <a:xfrm flipH="1">
              <a:off x="2769369" y="4528839"/>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258" name="Gerader Verbinder 257"/>
            <p:cNvCxnSpPr/>
            <p:nvPr/>
          </p:nvCxnSpPr>
          <p:spPr>
            <a:xfrm flipH="1" flipV="1">
              <a:off x="582750" y="5830290"/>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9" name="Rechteck 258"/>
            <p:cNvSpPr/>
            <p:nvPr/>
          </p:nvSpPr>
          <p:spPr>
            <a:xfrm flipH="1">
              <a:off x="657622" y="5827995"/>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sp>
          <p:nvSpPr>
            <p:cNvPr id="260" name="Textfeld 259"/>
            <p:cNvSpPr txBox="1"/>
            <p:nvPr/>
          </p:nvSpPr>
          <p:spPr>
            <a:xfrm flipH="1">
              <a:off x="9690068" y="4487023"/>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b="1" dirty="0">
                <a:solidFill>
                  <a:schemeClr val="bg1"/>
                </a:solidFill>
              </a:endParaRPr>
            </a:p>
          </p:txBody>
        </p:sp>
        <p:cxnSp>
          <p:nvCxnSpPr>
            <p:cNvPr id="261" name="Gerade Verbindung mit Pfeil 260"/>
            <p:cNvCxnSpPr/>
            <p:nvPr/>
          </p:nvCxnSpPr>
          <p:spPr>
            <a:xfrm flipV="1">
              <a:off x="2222453" y="4242857"/>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2" name="Gerade Verbindung mit Pfeil 261"/>
            <p:cNvCxnSpPr/>
            <p:nvPr/>
          </p:nvCxnSpPr>
          <p:spPr>
            <a:xfrm flipH="1" flipV="1">
              <a:off x="1982169" y="4803956"/>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63" name="Textfeld 262"/>
            <p:cNvSpPr txBox="1"/>
            <p:nvPr/>
          </p:nvSpPr>
          <p:spPr>
            <a:xfrm flipH="1">
              <a:off x="1584977" y="4822809"/>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264" name="Textfeld 263"/>
            <p:cNvSpPr txBox="1"/>
            <p:nvPr/>
          </p:nvSpPr>
          <p:spPr>
            <a:xfrm rot="16200000" flipH="1">
              <a:off x="-532352" y="4735803"/>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Plasma Stagnation</a:t>
              </a:r>
            </a:p>
          </p:txBody>
        </p:sp>
        <p:cxnSp>
          <p:nvCxnSpPr>
            <p:cNvPr id="265" name="Gerade Verbindung mit Pfeil 264"/>
            <p:cNvCxnSpPr/>
            <p:nvPr/>
          </p:nvCxnSpPr>
          <p:spPr>
            <a:xfrm flipH="1" flipV="1">
              <a:off x="565352" y="6078976"/>
              <a:ext cx="5331646" cy="0"/>
            </a:xfrm>
            <a:prstGeom prst="straightConnector1">
              <a:avLst/>
            </a:prstGeom>
            <a:ln w="12700">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266" name="Rechteck 265"/>
            <p:cNvSpPr/>
            <p:nvPr/>
          </p:nvSpPr>
          <p:spPr>
            <a:xfrm flipH="1">
              <a:off x="582750" y="4176542"/>
              <a:ext cx="10631888" cy="66314"/>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67" name="Rechteck 266"/>
            <p:cNvSpPr/>
            <p:nvPr/>
          </p:nvSpPr>
          <p:spPr>
            <a:xfrm rot="16200000" flipH="1">
              <a:off x="4959858" y="5106320"/>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68" name="Textfeld 267"/>
            <p:cNvSpPr txBox="1"/>
            <p:nvPr/>
          </p:nvSpPr>
          <p:spPr>
            <a:xfrm flipH="1">
              <a:off x="1938810" y="4273459"/>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269" name="Freihandform 268"/>
            <p:cNvSpPr/>
            <p:nvPr/>
          </p:nvSpPr>
          <p:spPr>
            <a:xfrm flipH="1">
              <a:off x="5946327"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270" name="Gerade Verbindung mit Pfeil 269"/>
            <p:cNvCxnSpPr/>
            <p:nvPr/>
          </p:nvCxnSpPr>
          <p:spPr>
            <a:xfrm flipH="1">
              <a:off x="8443735" y="4190070"/>
              <a:ext cx="2504" cy="373501"/>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1" name="Rechteck 270"/>
                <p:cNvSpPr/>
                <p:nvPr/>
              </p:nvSpPr>
              <p:spPr>
                <a:xfrm flipH="1">
                  <a:off x="2533615" y="5826086"/>
                  <a:ext cx="13238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de-DE" sz="1600" b="1" i="1" smtClean="0">
                                <a:solidFill>
                                  <a:srgbClr val="C6D325"/>
                                </a:solidFill>
                                <a:latin typeface="Cambria Math" panose="02040503050406030204" pitchFamily="18" charset="0"/>
                              </a:rPr>
                            </m:ctrlPr>
                          </m:fPr>
                          <m:num>
                            <m:r>
                              <a:rPr lang="de-DE" sz="1600" b="1" i="1">
                                <a:solidFill>
                                  <a:srgbClr val="C6D325"/>
                                </a:solidFill>
                                <a:latin typeface="Cambria Math" panose="02040503050406030204" pitchFamily="18" charset="0"/>
                              </a:rPr>
                              <m:t>𝑳𝑪</m:t>
                            </m:r>
                            <m:r>
                              <a:rPr lang="de-DE" sz="1600" b="1" i="1" smtClean="0">
                                <a:solidFill>
                                  <a:srgbClr val="C6D325"/>
                                </a:solidFill>
                                <a:latin typeface="Cambria Math" panose="02040503050406030204" pitchFamily="18" charset="0"/>
                              </a:rPr>
                              <m:t>𝑷</m:t>
                            </m:r>
                            <m:r>
                              <a:rPr lang="de-DE" sz="1600" b="1" i="1">
                                <a:solidFill>
                                  <a:srgbClr val="C6D325"/>
                                </a:solidFill>
                                <a:latin typeface="Cambria Math" panose="02040503050406030204" pitchFamily="18" charset="0"/>
                              </a:rPr>
                              <m:t>𝑭𝑺</m:t>
                            </m:r>
                          </m:num>
                          <m:den>
                            <m:r>
                              <a:rPr lang="de-DE" sz="1600" b="1" i="1" smtClean="0">
                                <a:solidFill>
                                  <a:srgbClr val="C6D325"/>
                                </a:solidFill>
                                <a:latin typeface="Cambria Math" panose="02040503050406030204" pitchFamily="18" charset="0"/>
                              </a:rPr>
                              <m:t>𝟐</m:t>
                            </m:r>
                          </m:den>
                        </m:f>
                      </m:oMath>
                    </m:oMathPara>
                  </a14:m>
                  <a:endParaRPr lang="de-DE" sz="1000" dirty="0">
                    <a:solidFill>
                      <a:srgbClr val="C6D325"/>
                    </a:solidFill>
                  </a:endParaRPr>
                </a:p>
              </p:txBody>
            </p:sp>
          </mc:Choice>
          <mc:Fallback xmlns="">
            <p:sp>
              <p:nvSpPr>
                <p:cNvPr id="271" name="Rechteck 270"/>
                <p:cNvSpPr>
                  <a:spLocks noRot="1" noChangeAspect="1" noMove="1" noResize="1" noEditPoints="1" noAdjustHandles="1" noChangeArrowheads="1" noChangeShapeType="1" noTextEdit="1"/>
                </p:cNvSpPr>
                <p:nvPr/>
              </p:nvSpPr>
              <p:spPr>
                <a:xfrm flipH="1">
                  <a:off x="2533615" y="5826086"/>
                  <a:ext cx="1323827" cy="338554"/>
                </a:xfrm>
                <a:prstGeom prst="rect">
                  <a:avLst/>
                </a:prstGeom>
                <a:blipFill>
                  <a:blip r:embed="rId3"/>
                  <a:stretch>
                    <a:fillRect t="-101818" r="-21198" b="-169091"/>
                  </a:stretch>
                </a:blipFill>
              </p:spPr>
              <p:txBody>
                <a:bodyPr/>
                <a:lstStyle/>
                <a:p>
                  <a:r>
                    <a:rPr lang="de-DE">
                      <a:noFill/>
                    </a:rPr>
                    <a:t> </a:t>
                  </a:r>
                </a:p>
              </p:txBody>
            </p:sp>
          </mc:Fallback>
        </mc:AlternateContent>
        <p:sp>
          <p:nvSpPr>
            <p:cNvPr id="272" name="Rechteck 271"/>
            <p:cNvSpPr/>
            <p:nvPr/>
          </p:nvSpPr>
          <p:spPr>
            <a:xfrm flipH="1">
              <a:off x="4195285" y="4774658"/>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273" name="Gerader Verbinder 272"/>
            <p:cNvCxnSpPr/>
            <p:nvPr/>
          </p:nvCxnSpPr>
          <p:spPr>
            <a:xfrm>
              <a:off x="5182747" y="4211569"/>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Gerader Verbinder 273"/>
            <p:cNvCxnSpPr/>
            <p:nvPr/>
          </p:nvCxnSpPr>
          <p:spPr>
            <a:xfrm>
              <a:off x="5151431" y="4213491"/>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5" name="Freihandform 274"/>
            <p:cNvSpPr/>
            <p:nvPr/>
          </p:nvSpPr>
          <p:spPr>
            <a:xfrm flipH="1">
              <a:off x="597433" y="3582517"/>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76" name="Pfeil nach unten 275"/>
            <p:cNvSpPr/>
            <p:nvPr/>
          </p:nvSpPr>
          <p:spPr>
            <a:xfrm flipH="1" flipV="1">
              <a:off x="4496445" y="389919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77" name="Rechteck 276"/>
            <p:cNvSpPr/>
            <p:nvPr/>
          </p:nvSpPr>
          <p:spPr>
            <a:xfrm flipH="1">
              <a:off x="4559535" y="405162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sp>
          <p:nvSpPr>
            <p:cNvPr id="278" name="Pfeil nach unten 277"/>
            <p:cNvSpPr/>
            <p:nvPr/>
          </p:nvSpPr>
          <p:spPr>
            <a:xfrm rot="10800000" flipH="1" flipV="1">
              <a:off x="7253324" y="3956935"/>
              <a:ext cx="796914" cy="489985"/>
            </a:xfrm>
            <a:prstGeom prst="downArrow">
              <a:avLst>
                <a:gd name="adj1" fmla="val 69104"/>
                <a:gd name="adj2" fmla="val 41583"/>
              </a:avLst>
            </a:prstGeom>
            <a:solidFill>
              <a:srgbClr val="7FD8F4"/>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79" name="Rechteck 278"/>
            <p:cNvSpPr/>
            <p:nvPr/>
          </p:nvSpPr>
          <p:spPr>
            <a:xfrm flipH="1">
              <a:off x="7299239" y="4080081"/>
              <a:ext cx="810144" cy="311273"/>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D-</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280" name="Pfeil nach unten 279"/>
            <p:cNvSpPr/>
            <p:nvPr/>
          </p:nvSpPr>
          <p:spPr>
            <a:xfrm rot="5400000" flipH="1" flipV="1">
              <a:off x="5654460" y="3540652"/>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81" name="Rechteck 280"/>
            <p:cNvSpPr/>
            <p:nvPr/>
          </p:nvSpPr>
          <p:spPr>
            <a:xfrm flipH="1">
              <a:off x="5484319" y="3756231"/>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cxnSp>
          <p:nvCxnSpPr>
            <p:cNvPr id="282" name="Gerade Verbindung mit Pfeil 281"/>
            <p:cNvCxnSpPr/>
            <p:nvPr/>
          </p:nvCxnSpPr>
          <p:spPr>
            <a:xfrm flipH="1" flipV="1">
              <a:off x="8444987" y="349330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3" name="Gerade Verbindung mit Pfeil 282"/>
            <p:cNvCxnSpPr/>
            <p:nvPr/>
          </p:nvCxnSpPr>
          <p:spPr>
            <a:xfrm flipH="1" flipV="1">
              <a:off x="3742842" y="3693066"/>
              <a:ext cx="2526" cy="476273"/>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4" name="Rechteck 283"/>
                <p:cNvSpPr/>
                <p:nvPr/>
              </p:nvSpPr>
              <p:spPr>
                <a:xfrm flipH="1">
                  <a:off x="3696566" y="3752805"/>
                  <a:ext cx="967444"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284" name="Rechteck 283"/>
                <p:cNvSpPr>
                  <a:spLocks noRot="1" noChangeAspect="1" noMove="1" noResize="1" noEditPoints="1" noAdjustHandles="1" noChangeArrowheads="1" noChangeShapeType="1" noTextEdit="1"/>
                </p:cNvSpPr>
                <p:nvPr/>
              </p:nvSpPr>
              <p:spPr>
                <a:xfrm flipH="1">
                  <a:off x="3696566" y="3752805"/>
                  <a:ext cx="967444" cy="375872"/>
                </a:xfrm>
                <a:prstGeom prst="rect">
                  <a:avLst/>
                </a:prstGeom>
                <a:blipFill>
                  <a:blip r:embed="rId4"/>
                  <a:stretch>
                    <a:fillRect/>
                  </a:stretch>
                </a:blipFill>
              </p:spPr>
              <p:txBody>
                <a:bodyPr/>
                <a:lstStyle/>
                <a:p>
                  <a:r>
                    <a:rPr lang="de-DE">
                      <a:noFill/>
                    </a:rPr>
                    <a:t> </a:t>
                  </a:r>
                </a:p>
              </p:txBody>
            </p:sp>
          </mc:Fallback>
        </mc:AlternateContent>
        <p:sp>
          <p:nvSpPr>
            <p:cNvPr id="285" name="Kreis 284"/>
            <p:cNvSpPr/>
            <p:nvPr/>
          </p:nvSpPr>
          <p:spPr>
            <a:xfrm flipH="1">
              <a:off x="2903359" y="4799457"/>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86" name="Pfeil nach unten 285"/>
            <p:cNvSpPr/>
            <p:nvPr/>
          </p:nvSpPr>
          <p:spPr>
            <a:xfrm flipH="1" flipV="1">
              <a:off x="3845923" y="4490938"/>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87" name="Rechteck 286"/>
            <p:cNvSpPr/>
            <p:nvPr/>
          </p:nvSpPr>
          <p:spPr>
            <a:xfrm flipH="1">
              <a:off x="3935777" y="4658705"/>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288" name="Freihandform 287"/>
            <p:cNvSpPr/>
            <p:nvPr/>
          </p:nvSpPr>
          <p:spPr>
            <a:xfrm flipH="1" flipV="1">
              <a:off x="597271" y="3574523"/>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289" name="Gerader Verbinder 288"/>
            <p:cNvCxnSpPr>
              <a:stCxn id="288" idx="4"/>
            </p:cNvCxnSpPr>
            <p:nvPr/>
          </p:nvCxnSpPr>
          <p:spPr>
            <a:xfrm flipV="1">
              <a:off x="5872149"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0" name="Abgerundetes Rechteck 289"/>
            <p:cNvSpPr/>
            <p:nvPr/>
          </p:nvSpPr>
          <p:spPr>
            <a:xfrm rot="5400000" flipH="1" flipV="1">
              <a:off x="-383411" y="4851177"/>
              <a:ext cx="1961294" cy="57321"/>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91" name="Sonne 290"/>
            <p:cNvSpPr/>
            <p:nvPr/>
          </p:nvSpPr>
          <p:spPr>
            <a:xfrm>
              <a:off x="3742842" y="5345022"/>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2" name="Rechteck 291"/>
                <p:cNvSpPr/>
                <p:nvPr/>
              </p:nvSpPr>
              <p:spPr>
                <a:xfrm flipH="1">
                  <a:off x="8460204"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292" name="Rechteck 291"/>
                <p:cNvSpPr>
                  <a:spLocks noRot="1" noChangeAspect="1" noMove="1" noResize="1" noEditPoints="1" noAdjustHandles="1" noChangeArrowheads="1" noChangeShapeType="1" noTextEdit="1"/>
                </p:cNvSpPr>
                <p:nvPr/>
              </p:nvSpPr>
              <p:spPr>
                <a:xfrm flipH="1">
                  <a:off x="8460204" y="3693066"/>
                  <a:ext cx="977062" cy="37587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3" name="Rechteck 292"/>
                <p:cNvSpPr/>
                <p:nvPr/>
              </p:nvSpPr>
              <p:spPr>
                <a:xfrm flipH="1">
                  <a:off x="8480190"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293" name="Rechteck 292"/>
                <p:cNvSpPr>
                  <a:spLocks noRot="1" noChangeAspect="1" noMove="1" noResize="1" noEditPoints="1" noAdjustHandles="1" noChangeArrowheads="1" noChangeShapeType="1" noTextEdit="1"/>
                </p:cNvSpPr>
                <p:nvPr/>
              </p:nvSpPr>
              <p:spPr>
                <a:xfrm flipH="1">
                  <a:off x="8480190" y="4219118"/>
                  <a:ext cx="779893" cy="374718"/>
                </a:xfrm>
                <a:prstGeom prst="rect">
                  <a:avLst/>
                </a:prstGeom>
                <a:blipFill>
                  <a:blip r:embed="rId6"/>
                  <a:stretch>
                    <a:fillRect/>
                  </a:stretch>
                </a:blipFill>
              </p:spPr>
              <p:txBody>
                <a:bodyPr/>
                <a:lstStyle/>
                <a:p>
                  <a:r>
                    <a:rPr lang="de-DE">
                      <a:noFill/>
                    </a:rPr>
                    <a:t> </a:t>
                  </a:r>
                </a:p>
              </p:txBody>
            </p:sp>
          </mc:Fallback>
        </mc:AlternateContent>
        <p:sp>
          <p:nvSpPr>
            <p:cNvPr id="294" name="Textfeld 293"/>
            <p:cNvSpPr txBox="1"/>
            <p:nvPr/>
          </p:nvSpPr>
          <p:spPr>
            <a:xfrm flipH="1">
              <a:off x="2747636" y="3956935"/>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295" name="Textfeld 294"/>
            <p:cNvSpPr txBox="1"/>
            <p:nvPr/>
          </p:nvSpPr>
          <p:spPr>
            <a:xfrm flipH="1">
              <a:off x="9650251" y="3656031"/>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296" name="Textfeld 295"/>
            <p:cNvSpPr txBox="1"/>
            <p:nvPr/>
          </p:nvSpPr>
          <p:spPr>
            <a:xfrm>
              <a:off x="6527916" y="3902579"/>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297" name="Gruppieren 296"/>
            <p:cNvGrpSpPr/>
            <p:nvPr/>
          </p:nvGrpSpPr>
          <p:grpSpPr>
            <a:xfrm flipH="1">
              <a:off x="11223309" y="3381908"/>
              <a:ext cx="4845044" cy="1335487"/>
              <a:chOff x="5408080" y="6996712"/>
              <a:chExt cx="5358351" cy="1335487"/>
            </a:xfrm>
          </p:grpSpPr>
          <p:sp>
            <p:nvSpPr>
              <p:cNvPr id="349" name="Freihandform 34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50" name="Freihandform 34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51" name="Rechteck 35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52" name="Freihandform 35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353" name="Gerader Verbinder 35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8" name="Abgerundetes Rechteck 297"/>
            <p:cNvSpPr/>
            <p:nvPr/>
          </p:nvSpPr>
          <p:spPr>
            <a:xfrm rot="5400000" flipH="1">
              <a:off x="10513338"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99" name="Textfeld 298"/>
            <p:cNvSpPr txBox="1"/>
            <p:nvPr/>
          </p:nvSpPr>
          <p:spPr>
            <a:xfrm rot="16200000" flipH="1">
              <a:off x="10490588"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300" name="Textfeld 299"/>
            <p:cNvSpPr txBox="1"/>
            <p:nvPr/>
          </p:nvSpPr>
          <p:spPr>
            <a:xfrm>
              <a:off x="589122" y="2389566"/>
              <a:ext cx="460062"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C6D325"/>
                  </a:solidFill>
                </a:rPr>
                <a:t>n</a:t>
              </a:r>
              <a:r>
                <a:rPr lang="de-DE" sz="1400" baseline="-25000" dirty="0" err="1" smtClean="0">
                  <a:solidFill>
                    <a:srgbClr val="C6D325"/>
                  </a:solidFill>
                </a:rPr>
                <a:t>P</a:t>
              </a:r>
              <a:r>
                <a:rPr lang="de-DE" sz="1400" baseline="-25000" dirty="0" smtClean="0">
                  <a:solidFill>
                    <a:srgbClr val="C6D325"/>
                  </a:solidFill>
                </a:rPr>
                <a:t>-SOL</a:t>
              </a:r>
              <a:endParaRPr lang="de-DE" sz="1400" dirty="0" smtClean="0">
                <a:solidFill>
                  <a:srgbClr val="C6D325"/>
                </a:solidFill>
              </a:endParaRPr>
            </a:p>
          </p:txBody>
        </p:sp>
        <p:sp>
          <p:nvSpPr>
            <p:cNvPr id="301" name="Textfeld 300"/>
            <p:cNvSpPr txBox="1"/>
            <p:nvPr/>
          </p:nvSpPr>
          <p:spPr>
            <a:xfrm>
              <a:off x="1421282" y="2221943"/>
              <a:ext cx="177934"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solidFill>
                    <a:srgbClr val="C6D325"/>
                  </a:solidFill>
                  <a:latin typeface="Merriweather" panose="00000500000000000000" pitchFamily="2" charset="0"/>
                </a:rPr>
                <a:t>a</a:t>
              </a:r>
              <a:r>
                <a:rPr lang="de-DE" sz="1400" baseline="-25000" dirty="0" err="1">
                  <a:solidFill>
                    <a:srgbClr val="C6D325"/>
                  </a:solidFill>
                  <a:latin typeface="Merriweather" panose="00000500000000000000" pitchFamily="2" charset="0"/>
                </a:rPr>
                <a:t>P</a:t>
              </a:r>
              <a:endParaRPr lang="de-DE" sz="1400" dirty="0">
                <a:solidFill>
                  <a:srgbClr val="C6D325"/>
                </a:solidFill>
                <a:latin typeface="Merriweather" panose="00000500000000000000" pitchFamily="2" charset="0"/>
              </a:endParaRPr>
            </a:p>
          </p:txBody>
        </p:sp>
        <p:sp>
          <p:nvSpPr>
            <p:cNvPr id="302" name="Textfeld 301"/>
            <p:cNvSpPr txBox="1"/>
            <p:nvPr/>
          </p:nvSpPr>
          <p:spPr>
            <a:xfrm>
              <a:off x="1421282" y="1644853"/>
              <a:ext cx="158698"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C6D325"/>
                  </a:solidFill>
                  <a:latin typeface="Merriweather" panose="00000500000000000000" pitchFamily="2" charset="0"/>
                </a:rPr>
                <a:t>r</a:t>
              </a:r>
              <a:r>
                <a:rPr lang="de-DE" sz="1400" baseline="-25000" dirty="0" err="1" smtClean="0">
                  <a:solidFill>
                    <a:srgbClr val="C6D325"/>
                  </a:solidFill>
                  <a:latin typeface="Merriweather" panose="00000500000000000000" pitchFamily="2" charset="0"/>
                </a:rPr>
                <a:t>P</a:t>
              </a:r>
              <a:endParaRPr lang="de-DE" sz="1400" dirty="0">
                <a:solidFill>
                  <a:srgbClr val="C6D325"/>
                </a:solidFill>
                <a:latin typeface="Merriweather" panose="00000500000000000000" pitchFamily="2" charset="0"/>
              </a:endParaRPr>
            </a:p>
          </p:txBody>
        </p:sp>
        <p:sp>
          <p:nvSpPr>
            <p:cNvPr id="303" name="Pfeil nach unten 302"/>
            <p:cNvSpPr/>
            <p:nvPr/>
          </p:nvSpPr>
          <p:spPr>
            <a:xfrm flipV="1">
              <a:off x="1070432" y="2412869"/>
              <a:ext cx="276773" cy="314208"/>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04" name="Rechteck 303"/>
            <p:cNvSpPr/>
            <p:nvPr/>
          </p:nvSpPr>
          <p:spPr>
            <a:xfrm>
              <a:off x="993168" y="2697447"/>
              <a:ext cx="637987" cy="261610"/>
            </a:xfrm>
            <a:prstGeom prst="rect">
              <a:avLst/>
            </a:prstGeom>
          </p:spPr>
          <p:txBody>
            <a:bodyPr wrap="square">
              <a:spAutoFit/>
            </a:bodyPr>
            <a:lstStyle/>
            <a:p>
              <a:r>
                <a:rPr lang="el-GR" sz="1100" dirty="0" smtClean="0">
                  <a:solidFill>
                    <a:srgbClr val="EF7C00"/>
                  </a:solidFill>
                </a:rPr>
                <a:t>Γ</a:t>
              </a:r>
              <a:r>
                <a:rPr lang="de-DE" sz="1100" baseline="-25000" dirty="0" err="1" smtClean="0">
                  <a:solidFill>
                    <a:srgbClr val="EF7C00"/>
                  </a:solidFill>
                </a:rPr>
                <a:t>edge,out</a:t>
              </a:r>
              <a:endParaRPr lang="de-DE" sz="1100" dirty="0">
                <a:solidFill>
                  <a:srgbClr val="EF7C00"/>
                </a:solidFill>
              </a:endParaRPr>
            </a:p>
          </p:txBody>
        </p:sp>
        <p:sp>
          <p:nvSpPr>
            <p:cNvPr id="305" name="Textfeld 304"/>
            <p:cNvSpPr txBox="1"/>
            <p:nvPr/>
          </p:nvSpPr>
          <p:spPr>
            <a:xfrm>
              <a:off x="2659900" y="2395495"/>
              <a:ext cx="460062"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C6D325"/>
                  </a:solidFill>
                </a:rPr>
                <a:t>n</a:t>
              </a:r>
              <a:r>
                <a:rPr lang="de-DE" sz="1400" baseline="-25000" dirty="0" err="1" smtClean="0">
                  <a:solidFill>
                    <a:srgbClr val="C6D325"/>
                  </a:solidFill>
                </a:rPr>
                <a:t>P</a:t>
              </a:r>
              <a:r>
                <a:rPr lang="de-DE" sz="1400" baseline="-25000" dirty="0" smtClean="0">
                  <a:solidFill>
                    <a:srgbClr val="C6D325"/>
                  </a:solidFill>
                </a:rPr>
                <a:t>-SOL</a:t>
              </a:r>
              <a:endParaRPr lang="de-DE" sz="1400" dirty="0" smtClean="0">
                <a:solidFill>
                  <a:srgbClr val="C6D325"/>
                </a:solidFill>
              </a:endParaRPr>
            </a:p>
          </p:txBody>
        </p:sp>
        <p:sp>
          <p:nvSpPr>
            <p:cNvPr id="306" name="Textfeld 305"/>
            <p:cNvSpPr txBox="1"/>
            <p:nvPr/>
          </p:nvSpPr>
          <p:spPr>
            <a:xfrm>
              <a:off x="3492059" y="1650781"/>
              <a:ext cx="158698"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C6D325"/>
                  </a:solidFill>
                  <a:latin typeface="Merriweather" panose="00000500000000000000" pitchFamily="2" charset="0"/>
                </a:rPr>
                <a:t>r</a:t>
              </a:r>
              <a:r>
                <a:rPr lang="de-DE" sz="1400" baseline="-25000" dirty="0" err="1" smtClean="0">
                  <a:solidFill>
                    <a:srgbClr val="C6D325"/>
                  </a:solidFill>
                  <a:latin typeface="Merriweather" panose="00000500000000000000" pitchFamily="2" charset="0"/>
                </a:rPr>
                <a:t>P</a:t>
              </a:r>
              <a:endParaRPr lang="de-DE" sz="1400" dirty="0">
                <a:solidFill>
                  <a:srgbClr val="C6D325"/>
                </a:solidFill>
                <a:latin typeface="Merriweather" panose="00000500000000000000" pitchFamily="2" charset="0"/>
              </a:endParaRPr>
            </a:p>
          </p:txBody>
        </p:sp>
        <p:sp>
          <p:nvSpPr>
            <p:cNvPr id="307" name="Pfeil nach unten 306"/>
            <p:cNvSpPr/>
            <p:nvPr/>
          </p:nvSpPr>
          <p:spPr>
            <a:xfrm flipV="1">
              <a:off x="3141209" y="2418799"/>
              <a:ext cx="276773" cy="314208"/>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08" name="Rechteck 307"/>
            <p:cNvSpPr/>
            <p:nvPr/>
          </p:nvSpPr>
          <p:spPr>
            <a:xfrm>
              <a:off x="3058258" y="2697021"/>
              <a:ext cx="637987" cy="261610"/>
            </a:xfrm>
            <a:prstGeom prst="rect">
              <a:avLst/>
            </a:prstGeom>
          </p:spPr>
          <p:txBody>
            <a:bodyPr wrap="square">
              <a:spAutoFit/>
            </a:bodyPr>
            <a:lstStyle/>
            <a:p>
              <a:r>
                <a:rPr lang="el-GR" sz="1100" dirty="0" smtClean="0">
                  <a:solidFill>
                    <a:srgbClr val="EF7C00"/>
                  </a:solidFill>
                </a:rPr>
                <a:t>Γ</a:t>
              </a:r>
              <a:r>
                <a:rPr lang="de-DE" sz="1100" baseline="-25000" dirty="0" err="1" smtClean="0">
                  <a:solidFill>
                    <a:srgbClr val="EF7C00"/>
                  </a:solidFill>
                </a:rPr>
                <a:t>edge,out</a:t>
              </a:r>
              <a:r>
                <a:rPr lang="de-DE" sz="1100" baseline="30000" dirty="0" smtClean="0">
                  <a:solidFill>
                    <a:srgbClr val="EF7C00"/>
                  </a:solidFill>
                </a:rPr>
                <a:t> </a:t>
              </a:r>
              <a:endParaRPr lang="de-DE" sz="1100" dirty="0">
                <a:solidFill>
                  <a:srgbClr val="EF7C00"/>
                </a:solidFill>
              </a:endParaRPr>
            </a:p>
          </p:txBody>
        </p:sp>
        <p:sp>
          <p:nvSpPr>
            <p:cNvPr id="309" name="Textfeld 308"/>
            <p:cNvSpPr txBox="1"/>
            <p:nvPr/>
          </p:nvSpPr>
          <p:spPr>
            <a:xfrm>
              <a:off x="4798778" y="2397084"/>
              <a:ext cx="460062"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C6D325"/>
                  </a:solidFill>
                </a:rPr>
                <a:t>n</a:t>
              </a:r>
              <a:r>
                <a:rPr lang="de-DE" sz="1400" baseline="-25000" dirty="0" err="1" smtClean="0">
                  <a:solidFill>
                    <a:srgbClr val="C6D325"/>
                  </a:solidFill>
                </a:rPr>
                <a:t>P</a:t>
              </a:r>
              <a:r>
                <a:rPr lang="de-DE" sz="1400" baseline="-25000" dirty="0" smtClean="0">
                  <a:solidFill>
                    <a:srgbClr val="C6D325"/>
                  </a:solidFill>
                </a:rPr>
                <a:t>-SOL</a:t>
              </a:r>
              <a:endParaRPr lang="de-DE" sz="1400" dirty="0" smtClean="0">
                <a:solidFill>
                  <a:srgbClr val="C6D325"/>
                </a:solidFill>
              </a:endParaRPr>
            </a:p>
          </p:txBody>
        </p:sp>
        <p:sp>
          <p:nvSpPr>
            <p:cNvPr id="310" name="Textfeld 309"/>
            <p:cNvSpPr txBox="1"/>
            <p:nvPr/>
          </p:nvSpPr>
          <p:spPr>
            <a:xfrm>
              <a:off x="5573911" y="1643598"/>
              <a:ext cx="158698"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C6D325"/>
                  </a:solidFill>
                  <a:latin typeface="Merriweather" panose="00000500000000000000" pitchFamily="2" charset="0"/>
                </a:rPr>
                <a:t>r</a:t>
              </a:r>
              <a:r>
                <a:rPr lang="de-DE" sz="1400" baseline="-25000" dirty="0" err="1" smtClean="0">
                  <a:solidFill>
                    <a:srgbClr val="C6D325"/>
                  </a:solidFill>
                  <a:latin typeface="Merriweather" panose="00000500000000000000" pitchFamily="2" charset="0"/>
                </a:rPr>
                <a:t>P</a:t>
              </a:r>
              <a:endParaRPr lang="de-DE" sz="1400" dirty="0">
                <a:solidFill>
                  <a:srgbClr val="C6D325"/>
                </a:solidFill>
                <a:latin typeface="Merriweather" panose="00000500000000000000" pitchFamily="2" charset="0"/>
              </a:endParaRPr>
            </a:p>
          </p:txBody>
        </p:sp>
        <p:sp>
          <p:nvSpPr>
            <p:cNvPr id="311" name="Pfeil nach unten 310"/>
            <p:cNvSpPr/>
            <p:nvPr/>
          </p:nvSpPr>
          <p:spPr>
            <a:xfrm flipV="1">
              <a:off x="5223061" y="2411614"/>
              <a:ext cx="276773" cy="314208"/>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12" name="Rechteck 311"/>
            <p:cNvSpPr/>
            <p:nvPr/>
          </p:nvSpPr>
          <p:spPr>
            <a:xfrm>
              <a:off x="5128685" y="2677854"/>
              <a:ext cx="637987" cy="261610"/>
            </a:xfrm>
            <a:prstGeom prst="rect">
              <a:avLst/>
            </a:prstGeom>
          </p:spPr>
          <p:txBody>
            <a:bodyPr wrap="square">
              <a:spAutoFit/>
            </a:bodyPr>
            <a:lstStyle/>
            <a:p>
              <a:r>
                <a:rPr lang="el-GR" sz="1100" dirty="0" smtClean="0">
                  <a:solidFill>
                    <a:srgbClr val="EF7C00"/>
                  </a:solidFill>
                </a:rPr>
                <a:t>Γ</a:t>
              </a:r>
              <a:r>
                <a:rPr lang="de-DE" sz="1100" baseline="-25000" dirty="0" err="1" smtClean="0">
                  <a:solidFill>
                    <a:srgbClr val="EF7C00"/>
                  </a:solidFill>
                </a:rPr>
                <a:t>edge,out</a:t>
              </a:r>
              <a:r>
                <a:rPr lang="de-DE" sz="1100" baseline="30000" dirty="0" smtClean="0">
                  <a:solidFill>
                    <a:srgbClr val="EF7C00"/>
                  </a:solidFill>
                </a:rPr>
                <a:t> </a:t>
              </a:r>
              <a:endParaRPr lang="de-DE" sz="1100" dirty="0">
                <a:solidFill>
                  <a:srgbClr val="EF7C00"/>
                </a:solidFill>
              </a:endParaRPr>
            </a:p>
          </p:txBody>
        </p:sp>
        <p:sp>
          <p:nvSpPr>
            <p:cNvPr id="313" name="Textfeld 312"/>
            <p:cNvSpPr txBox="1"/>
            <p:nvPr/>
          </p:nvSpPr>
          <p:spPr>
            <a:xfrm>
              <a:off x="6005833" y="2071260"/>
              <a:ext cx="466474"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00B1EA"/>
                  </a:solidFill>
                </a:rPr>
                <a:t>n</a:t>
              </a:r>
              <a:r>
                <a:rPr lang="de-DE" sz="1400" baseline="-25000" dirty="0" err="1" smtClean="0">
                  <a:solidFill>
                    <a:srgbClr val="00B1EA"/>
                  </a:solidFill>
                </a:rPr>
                <a:t>D</a:t>
              </a:r>
              <a:r>
                <a:rPr lang="de-DE" sz="1400" baseline="-25000" dirty="0" smtClean="0">
                  <a:solidFill>
                    <a:srgbClr val="00B1EA"/>
                  </a:solidFill>
                </a:rPr>
                <a:t>-SOL</a:t>
              </a:r>
              <a:endParaRPr lang="de-DE" sz="1400" dirty="0" smtClean="0">
                <a:solidFill>
                  <a:srgbClr val="00B1EA"/>
                </a:solidFill>
              </a:endParaRPr>
            </a:p>
          </p:txBody>
        </p:sp>
        <p:sp>
          <p:nvSpPr>
            <p:cNvPr id="314" name="Textfeld 313"/>
            <p:cNvSpPr txBox="1"/>
            <p:nvPr/>
          </p:nvSpPr>
          <p:spPr>
            <a:xfrm>
              <a:off x="7096601" y="2222445"/>
              <a:ext cx="192360"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00B1EA"/>
                  </a:solidFill>
                  <a:latin typeface="Merriweather" panose="00000500000000000000" pitchFamily="2" charset="0"/>
                </a:rPr>
                <a:t>a</a:t>
              </a:r>
              <a:r>
                <a:rPr lang="de-DE" sz="1400" baseline="-25000" dirty="0" err="1" smtClean="0">
                  <a:solidFill>
                    <a:srgbClr val="00B1EA"/>
                  </a:solidFill>
                  <a:latin typeface="Merriweather" panose="00000500000000000000" pitchFamily="2" charset="0"/>
                </a:rPr>
                <a:t>D</a:t>
              </a:r>
              <a:endParaRPr lang="de-DE" sz="1400" dirty="0">
                <a:solidFill>
                  <a:srgbClr val="00B1EA"/>
                </a:solidFill>
                <a:latin typeface="Merriweather" panose="00000500000000000000" pitchFamily="2" charset="0"/>
              </a:endParaRPr>
            </a:p>
          </p:txBody>
        </p:sp>
        <p:sp>
          <p:nvSpPr>
            <p:cNvPr id="315" name="Textfeld 314"/>
            <p:cNvSpPr txBox="1"/>
            <p:nvPr/>
          </p:nvSpPr>
          <p:spPr>
            <a:xfrm>
              <a:off x="7101910" y="1659405"/>
              <a:ext cx="173124"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00B1EA"/>
                  </a:solidFill>
                  <a:latin typeface="Merriweather" panose="00000500000000000000" pitchFamily="2" charset="0"/>
                </a:rPr>
                <a:t>r</a:t>
              </a:r>
              <a:r>
                <a:rPr lang="de-DE" sz="1400" baseline="-25000" dirty="0" err="1">
                  <a:solidFill>
                    <a:srgbClr val="00B1EA"/>
                  </a:solidFill>
                  <a:latin typeface="Merriweather" panose="00000500000000000000" pitchFamily="2" charset="0"/>
                </a:rPr>
                <a:t>D</a:t>
              </a:r>
              <a:endParaRPr lang="de-DE" sz="1400" dirty="0">
                <a:solidFill>
                  <a:srgbClr val="00B1EA"/>
                </a:solidFill>
                <a:latin typeface="Merriweather" panose="00000500000000000000" pitchFamily="2" charset="0"/>
              </a:endParaRPr>
            </a:p>
          </p:txBody>
        </p:sp>
        <p:sp>
          <p:nvSpPr>
            <p:cNvPr id="316" name="Textfeld 315"/>
            <p:cNvSpPr txBox="1"/>
            <p:nvPr/>
          </p:nvSpPr>
          <p:spPr>
            <a:xfrm>
              <a:off x="8185068" y="2026797"/>
              <a:ext cx="466474"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00B1EA"/>
                  </a:solidFill>
                </a:rPr>
                <a:t>n</a:t>
              </a:r>
              <a:r>
                <a:rPr lang="de-DE" sz="1400" baseline="-25000" dirty="0" err="1" smtClean="0">
                  <a:solidFill>
                    <a:srgbClr val="00B1EA"/>
                  </a:solidFill>
                </a:rPr>
                <a:t>D</a:t>
              </a:r>
              <a:r>
                <a:rPr lang="de-DE" sz="1400" baseline="-25000" dirty="0" smtClean="0">
                  <a:solidFill>
                    <a:srgbClr val="00B1EA"/>
                  </a:solidFill>
                </a:rPr>
                <a:t>-SOL</a:t>
              </a:r>
              <a:endParaRPr lang="de-DE" sz="1400" dirty="0" smtClean="0">
                <a:solidFill>
                  <a:srgbClr val="00B1EA"/>
                </a:solidFill>
              </a:endParaRPr>
            </a:p>
          </p:txBody>
        </p:sp>
        <p:sp>
          <p:nvSpPr>
            <p:cNvPr id="317" name="Textfeld 316"/>
            <p:cNvSpPr txBox="1"/>
            <p:nvPr/>
          </p:nvSpPr>
          <p:spPr>
            <a:xfrm>
              <a:off x="9068937" y="1653158"/>
              <a:ext cx="173124"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00B1EA"/>
                  </a:solidFill>
                  <a:latin typeface="Merriweather" panose="00000500000000000000" pitchFamily="2" charset="0"/>
                </a:rPr>
                <a:t>r</a:t>
              </a:r>
              <a:r>
                <a:rPr lang="de-DE" sz="1400" baseline="-25000" dirty="0" err="1">
                  <a:solidFill>
                    <a:srgbClr val="00B1EA"/>
                  </a:solidFill>
                  <a:latin typeface="Merriweather" panose="00000500000000000000" pitchFamily="2" charset="0"/>
                </a:rPr>
                <a:t>D</a:t>
              </a:r>
              <a:endParaRPr lang="de-DE" sz="1400" dirty="0">
                <a:solidFill>
                  <a:srgbClr val="00B1EA"/>
                </a:solidFill>
                <a:latin typeface="Merriweather" panose="00000500000000000000" pitchFamily="2" charset="0"/>
              </a:endParaRPr>
            </a:p>
          </p:txBody>
        </p:sp>
        <p:sp>
          <p:nvSpPr>
            <p:cNvPr id="318" name="Textfeld 317"/>
            <p:cNvSpPr txBox="1"/>
            <p:nvPr/>
          </p:nvSpPr>
          <p:spPr>
            <a:xfrm>
              <a:off x="9973324" y="2043935"/>
              <a:ext cx="466474"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00B1EA"/>
                  </a:solidFill>
                </a:rPr>
                <a:t>n</a:t>
              </a:r>
              <a:r>
                <a:rPr lang="de-DE" sz="1400" baseline="-25000" dirty="0" err="1" smtClean="0">
                  <a:solidFill>
                    <a:srgbClr val="00B1EA"/>
                  </a:solidFill>
                </a:rPr>
                <a:t>D</a:t>
              </a:r>
              <a:r>
                <a:rPr lang="de-DE" sz="1400" baseline="-25000" dirty="0" smtClean="0">
                  <a:solidFill>
                    <a:srgbClr val="00B1EA"/>
                  </a:solidFill>
                </a:rPr>
                <a:t>-SOL</a:t>
              </a:r>
              <a:endParaRPr lang="de-DE" sz="1400" dirty="0" smtClean="0">
                <a:solidFill>
                  <a:srgbClr val="00B1EA"/>
                </a:solidFill>
              </a:endParaRPr>
            </a:p>
          </p:txBody>
        </p:sp>
        <p:sp>
          <p:nvSpPr>
            <p:cNvPr id="319" name="Textfeld 318"/>
            <p:cNvSpPr txBox="1"/>
            <p:nvPr/>
          </p:nvSpPr>
          <p:spPr>
            <a:xfrm>
              <a:off x="10769940" y="1659814"/>
              <a:ext cx="173124"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smtClean="0">
                  <a:solidFill>
                    <a:srgbClr val="00B1EA"/>
                  </a:solidFill>
                  <a:latin typeface="Merriweather" panose="00000500000000000000" pitchFamily="2" charset="0"/>
                </a:rPr>
                <a:t>r</a:t>
              </a:r>
              <a:r>
                <a:rPr lang="de-DE" sz="1400" baseline="-25000" dirty="0" err="1">
                  <a:solidFill>
                    <a:srgbClr val="00B1EA"/>
                  </a:solidFill>
                  <a:latin typeface="Merriweather" panose="00000500000000000000" pitchFamily="2" charset="0"/>
                </a:rPr>
                <a:t>D</a:t>
              </a:r>
              <a:endParaRPr lang="de-DE" sz="1400" dirty="0">
                <a:solidFill>
                  <a:srgbClr val="00B1EA"/>
                </a:solidFill>
                <a:latin typeface="Merriweather" panose="00000500000000000000" pitchFamily="2" charset="0"/>
              </a:endParaRPr>
            </a:p>
          </p:txBody>
        </p:sp>
        <p:sp>
          <p:nvSpPr>
            <p:cNvPr id="320" name="Rechteck 319"/>
            <p:cNvSpPr/>
            <p:nvPr/>
          </p:nvSpPr>
          <p:spPr>
            <a:xfrm>
              <a:off x="4806181" y="1251593"/>
              <a:ext cx="2239716" cy="261610"/>
            </a:xfrm>
            <a:prstGeom prst="rect">
              <a:avLst/>
            </a:prstGeom>
          </p:spPr>
          <p:txBody>
            <a:bodyPr wrap="none">
              <a:spAutoFit/>
            </a:bodyPr>
            <a:lstStyle/>
            <a:p>
              <a:r>
                <a:rPr lang="de-DE" sz="1100" b="1" dirty="0" err="1" smtClean="0">
                  <a:solidFill>
                    <a:srgbClr val="C6D325"/>
                  </a:solidFill>
                </a:rPr>
                <a:t>n</a:t>
              </a:r>
              <a:r>
                <a:rPr lang="de-DE" sz="1100" b="1" baseline="-25000" dirty="0" err="1" smtClean="0">
                  <a:solidFill>
                    <a:srgbClr val="C6D325"/>
                  </a:solidFill>
                </a:rPr>
                <a:t>P</a:t>
              </a:r>
              <a:r>
                <a:rPr lang="de-DE" sz="1100" b="1" baseline="-25000" dirty="0" smtClean="0">
                  <a:solidFill>
                    <a:srgbClr val="C6D325"/>
                  </a:solidFill>
                </a:rPr>
                <a:t>-SOL</a:t>
              </a:r>
              <a:r>
                <a:rPr lang="de-DE" sz="1100" b="1" dirty="0" smtClean="0">
                  <a:solidFill>
                    <a:srgbClr val="C6D325"/>
                  </a:solidFill>
                </a:rPr>
                <a:t>(X-loop)</a:t>
              </a:r>
              <a:r>
                <a:rPr lang="de-DE" sz="1100" b="1" dirty="0">
                  <a:solidFill>
                    <a:srgbClr val="00B1EA"/>
                  </a:solidFill>
                </a:rPr>
                <a:t> </a:t>
              </a:r>
              <a:r>
                <a:rPr lang="de-DE" sz="1100" b="1" dirty="0">
                  <a:solidFill>
                    <a:srgbClr val="EF7C00"/>
                  </a:solidFill>
                </a:rPr>
                <a:t>= </a:t>
              </a:r>
              <a:r>
                <a:rPr lang="de-DE" sz="1100" b="1" dirty="0" err="1" smtClean="0">
                  <a:solidFill>
                    <a:srgbClr val="00B1EA"/>
                  </a:solidFill>
                </a:rPr>
                <a:t>n</a:t>
              </a:r>
              <a:r>
                <a:rPr lang="de-DE" sz="1100" b="1" baseline="-25000" dirty="0" err="1" smtClean="0">
                  <a:solidFill>
                    <a:srgbClr val="00B1EA"/>
                  </a:solidFill>
                </a:rPr>
                <a:t>D</a:t>
              </a:r>
              <a:r>
                <a:rPr lang="de-DE" sz="1100" b="1" baseline="-25000" dirty="0" smtClean="0">
                  <a:solidFill>
                    <a:srgbClr val="00B1EA"/>
                  </a:solidFill>
                </a:rPr>
                <a:t>-SOL</a:t>
              </a:r>
              <a:r>
                <a:rPr lang="de-DE" sz="1100" b="1" dirty="0" smtClean="0">
                  <a:solidFill>
                    <a:srgbClr val="00B1EA"/>
                  </a:solidFill>
                </a:rPr>
                <a:t>(X-loop</a:t>
              </a:r>
              <a:r>
                <a:rPr lang="de-DE" sz="1100" b="1" dirty="0">
                  <a:solidFill>
                    <a:srgbClr val="00B1EA"/>
                  </a:solidFill>
                </a:rPr>
                <a:t>)</a:t>
              </a:r>
              <a:r>
                <a:rPr lang="de-DE" sz="1100" b="1" dirty="0">
                  <a:solidFill>
                    <a:srgbClr val="EF7C00"/>
                  </a:solidFill>
                </a:rPr>
                <a:t> </a:t>
              </a:r>
              <a:endParaRPr lang="de-DE" sz="1100" b="1" dirty="0">
                <a:solidFill>
                  <a:srgbClr val="C6D325"/>
                </a:solidFill>
              </a:endParaRPr>
            </a:p>
          </p:txBody>
        </p:sp>
        <p:cxnSp>
          <p:nvCxnSpPr>
            <p:cNvPr id="321" name="Gewinkelter Verbinder 320"/>
            <p:cNvCxnSpPr/>
            <p:nvPr/>
          </p:nvCxnSpPr>
          <p:spPr>
            <a:xfrm flipV="1">
              <a:off x="690579" y="1725710"/>
              <a:ext cx="663138" cy="663138"/>
            </a:xfrm>
            <a:prstGeom prst="bentConnector3">
              <a:avLst>
                <a:gd name="adj1" fmla="val 100426"/>
              </a:avLst>
            </a:prstGeom>
            <a:ln w="19050" cmpd="sng">
              <a:solidFill>
                <a:srgbClr val="00555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2" name="Gewinkelter Verbinder 321"/>
            <p:cNvCxnSpPr/>
            <p:nvPr/>
          </p:nvCxnSpPr>
          <p:spPr>
            <a:xfrm flipV="1">
              <a:off x="2761355" y="1731639"/>
              <a:ext cx="663138" cy="663138"/>
            </a:xfrm>
            <a:prstGeom prst="bentConnector3">
              <a:avLst>
                <a:gd name="adj1" fmla="val 100426"/>
              </a:avLst>
            </a:prstGeom>
            <a:ln w="19050" cmpd="sng">
              <a:solidFill>
                <a:srgbClr val="00555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3" name="Gewinkelter Verbinder 322"/>
            <p:cNvCxnSpPr/>
            <p:nvPr/>
          </p:nvCxnSpPr>
          <p:spPr>
            <a:xfrm flipV="1">
              <a:off x="4843207" y="1724455"/>
              <a:ext cx="663138" cy="663138"/>
            </a:xfrm>
            <a:prstGeom prst="bentConnector3">
              <a:avLst>
                <a:gd name="adj1" fmla="val 100426"/>
              </a:avLst>
            </a:prstGeom>
            <a:ln w="19050" cmpd="sng">
              <a:solidFill>
                <a:srgbClr val="00555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4" name="Gewinkelter Verbinder 323"/>
            <p:cNvCxnSpPr/>
            <p:nvPr/>
          </p:nvCxnSpPr>
          <p:spPr>
            <a:xfrm flipV="1">
              <a:off x="6406302" y="1740262"/>
              <a:ext cx="663138" cy="663138"/>
            </a:xfrm>
            <a:prstGeom prst="bentConnector3">
              <a:avLst>
                <a:gd name="adj1" fmla="val 100426"/>
              </a:avLst>
            </a:prstGeom>
            <a:ln w="19050" cmpd="sng">
              <a:solidFill>
                <a:srgbClr val="00555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5" name="Gewinkelter Verbinder 324"/>
            <p:cNvCxnSpPr/>
            <p:nvPr/>
          </p:nvCxnSpPr>
          <p:spPr>
            <a:xfrm flipV="1">
              <a:off x="8338234" y="1734015"/>
              <a:ext cx="663138" cy="663138"/>
            </a:xfrm>
            <a:prstGeom prst="bentConnector3">
              <a:avLst>
                <a:gd name="adj1" fmla="val 100426"/>
              </a:avLst>
            </a:prstGeom>
            <a:ln w="19050" cmpd="sng">
              <a:solidFill>
                <a:srgbClr val="00555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6" name="Gewinkelter Verbinder 325"/>
            <p:cNvCxnSpPr/>
            <p:nvPr/>
          </p:nvCxnSpPr>
          <p:spPr>
            <a:xfrm flipV="1">
              <a:off x="10039237" y="1740671"/>
              <a:ext cx="663138" cy="663138"/>
            </a:xfrm>
            <a:prstGeom prst="bentConnector3">
              <a:avLst>
                <a:gd name="adj1" fmla="val 100426"/>
              </a:avLst>
            </a:prstGeom>
            <a:ln w="19050" cmpd="sng">
              <a:solidFill>
                <a:srgbClr val="00555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7" name="Gerader Verbinder 326"/>
            <p:cNvCxnSpPr/>
            <p:nvPr/>
          </p:nvCxnSpPr>
          <p:spPr>
            <a:xfrm>
              <a:off x="7072348" y="2380185"/>
              <a:ext cx="2760" cy="424563"/>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8" name="Gerader Verbinder 327"/>
            <p:cNvCxnSpPr/>
            <p:nvPr/>
          </p:nvCxnSpPr>
          <p:spPr>
            <a:xfrm>
              <a:off x="9004280" y="2391484"/>
              <a:ext cx="2760" cy="424563"/>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9" name="Gerader Verbinder 328"/>
            <p:cNvCxnSpPr/>
            <p:nvPr/>
          </p:nvCxnSpPr>
          <p:spPr>
            <a:xfrm>
              <a:off x="10705283" y="2403988"/>
              <a:ext cx="2760" cy="424563"/>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0" name="Freihandform 329"/>
            <p:cNvSpPr/>
            <p:nvPr/>
          </p:nvSpPr>
          <p:spPr>
            <a:xfrm>
              <a:off x="8633842" y="1663909"/>
              <a:ext cx="368489" cy="1003371"/>
            </a:xfrm>
            <a:custGeom>
              <a:avLst/>
              <a:gdLst>
                <a:gd name="connsiteX0" fmla="*/ 400086 w 400086"/>
                <a:gd name="connsiteY0" fmla="*/ 0 h 904875"/>
                <a:gd name="connsiteX1" fmla="*/ 222286 w 400086"/>
                <a:gd name="connsiteY1" fmla="*/ 377825 h 904875"/>
                <a:gd name="connsiteX2" fmla="*/ 36 w 400086"/>
                <a:gd name="connsiteY2" fmla="*/ 609600 h 904875"/>
                <a:gd name="connsiteX3" fmla="*/ 206411 w 400086"/>
                <a:gd name="connsiteY3" fmla="*/ 755650 h 904875"/>
                <a:gd name="connsiteX4" fmla="*/ 400086 w 400086"/>
                <a:gd name="connsiteY4" fmla="*/ 904875 h 90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86" h="904875">
                  <a:moveTo>
                    <a:pt x="400086" y="0"/>
                  </a:moveTo>
                  <a:cubicBezTo>
                    <a:pt x="344523" y="138112"/>
                    <a:pt x="288961" y="276225"/>
                    <a:pt x="222286" y="377825"/>
                  </a:cubicBezTo>
                  <a:cubicBezTo>
                    <a:pt x="155611" y="479425"/>
                    <a:pt x="2682" y="546629"/>
                    <a:pt x="36" y="609600"/>
                  </a:cubicBezTo>
                  <a:cubicBezTo>
                    <a:pt x="-2610" y="672571"/>
                    <a:pt x="139736" y="706438"/>
                    <a:pt x="206411" y="755650"/>
                  </a:cubicBezTo>
                  <a:cubicBezTo>
                    <a:pt x="273086" y="804863"/>
                    <a:pt x="336586" y="854869"/>
                    <a:pt x="400086" y="904875"/>
                  </a:cubicBezTo>
                </a:path>
              </a:pathLst>
            </a:custGeom>
            <a:noFill/>
            <a:ln w="3810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331" name="Freihandform 330"/>
            <p:cNvSpPr/>
            <p:nvPr/>
          </p:nvSpPr>
          <p:spPr>
            <a:xfrm>
              <a:off x="10463538" y="1498385"/>
              <a:ext cx="239796" cy="1283748"/>
            </a:xfrm>
            <a:custGeom>
              <a:avLst/>
              <a:gdLst>
                <a:gd name="connsiteX0" fmla="*/ 260358 w 260358"/>
                <a:gd name="connsiteY0" fmla="*/ 0 h 1019175"/>
                <a:gd name="connsiteX1" fmla="*/ 146058 w 260358"/>
                <a:gd name="connsiteY1" fmla="*/ 419100 h 1019175"/>
                <a:gd name="connsiteX2" fmla="*/ 8 w 260358"/>
                <a:gd name="connsiteY2" fmla="*/ 612775 h 1019175"/>
                <a:gd name="connsiteX3" fmla="*/ 152408 w 260358"/>
                <a:gd name="connsiteY3" fmla="*/ 784225 h 1019175"/>
                <a:gd name="connsiteX4" fmla="*/ 260358 w 260358"/>
                <a:gd name="connsiteY4" fmla="*/ 1019175 h 101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58" h="1019175">
                  <a:moveTo>
                    <a:pt x="260358" y="0"/>
                  </a:moveTo>
                  <a:cubicBezTo>
                    <a:pt x="224904" y="158485"/>
                    <a:pt x="189450" y="316971"/>
                    <a:pt x="146058" y="419100"/>
                  </a:cubicBezTo>
                  <a:cubicBezTo>
                    <a:pt x="102666" y="521229"/>
                    <a:pt x="-1050" y="551921"/>
                    <a:pt x="8" y="612775"/>
                  </a:cubicBezTo>
                  <a:cubicBezTo>
                    <a:pt x="1066" y="673629"/>
                    <a:pt x="109016" y="716492"/>
                    <a:pt x="152408" y="784225"/>
                  </a:cubicBezTo>
                  <a:cubicBezTo>
                    <a:pt x="195800" y="851958"/>
                    <a:pt x="228079" y="935566"/>
                    <a:pt x="260358" y="1019175"/>
                  </a:cubicBezTo>
                </a:path>
              </a:pathLst>
            </a:custGeom>
            <a:noFill/>
            <a:ln w="3810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332" name="Pfeil nach unten 331"/>
            <p:cNvSpPr/>
            <p:nvPr/>
          </p:nvSpPr>
          <p:spPr>
            <a:xfrm rot="10800000" flipV="1">
              <a:off x="6726693" y="2415888"/>
              <a:ext cx="276773" cy="152063"/>
            </a:xfrm>
            <a:prstGeom prst="downArrow">
              <a:avLst>
                <a:gd name="adj1" fmla="val 69104"/>
                <a:gd name="adj2" fmla="val 41583"/>
              </a:avLst>
            </a:prstGeom>
            <a:solidFill>
              <a:srgbClr val="7FD8F4"/>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33" name="Rechteck 332"/>
            <p:cNvSpPr/>
            <p:nvPr/>
          </p:nvSpPr>
          <p:spPr>
            <a:xfrm>
              <a:off x="6398577" y="2559947"/>
              <a:ext cx="727729" cy="261610"/>
            </a:xfrm>
            <a:prstGeom prst="rect">
              <a:avLst/>
            </a:prstGeom>
          </p:spPr>
          <p:txBody>
            <a:bodyPr wrap="square">
              <a:spAutoFit/>
            </a:bodyPr>
            <a:lstStyle/>
            <a:p>
              <a:r>
                <a:rPr lang="el-GR" sz="1100" dirty="0" smtClean="0">
                  <a:solidFill>
                    <a:srgbClr val="7FD8F4"/>
                  </a:solidFill>
                </a:rPr>
                <a:t>Γ</a:t>
              </a:r>
              <a:r>
                <a:rPr lang="de-DE" sz="1100" baseline="-25000" dirty="0" smtClean="0">
                  <a:solidFill>
                    <a:srgbClr val="7FD8F4"/>
                  </a:solidFill>
                </a:rPr>
                <a:t>D-SOL, out</a:t>
              </a:r>
              <a:r>
                <a:rPr lang="de-DE" sz="1100" baseline="30000" dirty="0" smtClean="0">
                  <a:solidFill>
                    <a:srgbClr val="7FD8F4"/>
                  </a:solidFill>
                </a:rPr>
                <a:t> </a:t>
              </a:r>
              <a:endParaRPr lang="de-DE" sz="1100" dirty="0">
                <a:solidFill>
                  <a:srgbClr val="7FD8F4"/>
                </a:solidFill>
              </a:endParaRPr>
            </a:p>
          </p:txBody>
        </p:sp>
        <p:sp>
          <p:nvSpPr>
            <p:cNvPr id="334" name="Pfeil nach unten 333"/>
            <p:cNvSpPr/>
            <p:nvPr/>
          </p:nvSpPr>
          <p:spPr>
            <a:xfrm rot="10800000" flipV="1">
              <a:off x="8722797" y="2402298"/>
              <a:ext cx="276773" cy="180087"/>
            </a:xfrm>
            <a:prstGeom prst="downArrow">
              <a:avLst>
                <a:gd name="adj1" fmla="val 69104"/>
                <a:gd name="adj2" fmla="val 41583"/>
              </a:avLst>
            </a:prstGeom>
            <a:solidFill>
              <a:srgbClr val="7FD8F4"/>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35" name="Rechteck 334"/>
            <p:cNvSpPr/>
            <p:nvPr/>
          </p:nvSpPr>
          <p:spPr>
            <a:xfrm>
              <a:off x="8324473" y="2590140"/>
              <a:ext cx="727729" cy="261610"/>
            </a:xfrm>
            <a:prstGeom prst="rect">
              <a:avLst/>
            </a:prstGeom>
          </p:spPr>
          <p:txBody>
            <a:bodyPr wrap="square">
              <a:spAutoFit/>
            </a:bodyPr>
            <a:lstStyle/>
            <a:p>
              <a:r>
                <a:rPr lang="el-GR" sz="1100" dirty="0" smtClean="0">
                  <a:solidFill>
                    <a:srgbClr val="7FD8F4"/>
                  </a:solidFill>
                </a:rPr>
                <a:t>Γ</a:t>
              </a:r>
              <a:r>
                <a:rPr lang="de-DE" sz="1100" baseline="-25000" dirty="0" smtClean="0">
                  <a:solidFill>
                    <a:srgbClr val="7FD8F4"/>
                  </a:solidFill>
                </a:rPr>
                <a:t>D-SOL, out</a:t>
              </a:r>
              <a:r>
                <a:rPr lang="de-DE" sz="1100" baseline="30000" dirty="0" smtClean="0">
                  <a:solidFill>
                    <a:srgbClr val="7FD8F4"/>
                  </a:solidFill>
                </a:rPr>
                <a:t> </a:t>
              </a:r>
              <a:endParaRPr lang="de-DE" sz="1100" dirty="0">
                <a:solidFill>
                  <a:srgbClr val="7FD8F4"/>
                </a:solidFill>
              </a:endParaRPr>
            </a:p>
          </p:txBody>
        </p:sp>
        <p:sp>
          <p:nvSpPr>
            <p:cNvPr id="336" name="Pfeil nach unten 335"/>
            <p:cNvSpPr/>
            <p:nvPr/>
          </p:nvSpPr>
          <p:spPr>
            <a:xfrm rot="10800000" flipV="1">
              <a:off x="10448853" y="2407581"/>
              <a:ext cx="276773" cy="142285"/>
            </a:xfrm>
            <a:prstGeom prst="downArrow">
              <a:avLst>
                <a:gd name="adj1" fmla="val 69104"/>
                <a:gd name="adj2" fmla="val 41583"/>
              </a:avLst>
            </a:prstGeom>
            <a:solidFill>
              <a:srgbClr val="7FD8F4"/>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37" name="Rechteck 336"/>
            <p:cNvSpPr/>
            <p:nvPr/>
          </p:nvSpPr>
          <p:spPr>
            <a:xfrm>
              <a:off x="10024224" y="2627455"/>
              <a:ext cx="727729" cy="261610"/>
            </a:xfrm>
            <a:prstGeom prst="rect">
              <a:avLst/>
            </a:prstGeom>
          </p:spPr>
          <p:txBody>
            <a:bodyPr wrap="square">
              <a:spAutoFit/>
            </a:bodyPr>
            <a:lstStyle/>
            <a:p>
              <a:r>
                <a:rPr lang="el-GR" sz="1100" dirty="0" smtClean="0">
                  <a:solidFill>
                    <a:srgbClr val="7FD8F4"/>
                  </a:solidFill>
                </a:rPr>
                <a:t>Γ</a:t>
              </a:r>
              <a:r>
                <a:rPr lang="de-DE" sz="1100" baseline="-25000" dirty="0" smtClean="0">
                  <a:solidFill>
                    <a:srgbClr val="7FD8F4"/>
                  </a:solidFill>
                </a:rPr>
                <a:t>D-SOL, out</a:t>
              </a:r>
              <a:r>
                <a:rPr lang="de-DE" sz="1100" baseline="30000" dirty="0" smtClean="0">
                  <a:solidFill>
                    <a:srgbClr val="7FD8F4"/>
                  </a:solidFill>
                </a:rPr>
                <a:t> </a:t>
              </a:r>
              <a:endParaRPr lang="de-DE" sz="1100" dirty="0">
                <a:solidFill>
                  <a:srgbClr val="7FD8F4"/>
                </a:solidFill>
              </a:endParaRPr>
            </a:p>
          </p:txBody>
        </p:sp>
        <p:sp>
          <p:nvSpPr>
            <p:cNvPr id="338" name="Textfeld 337"/>
            <p:cNvSpPr txBox="1"/>
            <p:nvPr/>
          </p:nvSpPr>
          <p:spPr>
            <a:xfrm>
              <a:off x="9977737" y="2363099"/>
              <a:ext cx="339837"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00B1EA"/>
                  </a:solidFill>
                </a:rPr>
                <a:t>n</a:t>
              </a:r>
              <a:r>
                <a:rPr lang="de-DE" sz="1400" baseline="-25000" dirty="0" err="1" smtClean="0">
                  <a:solidFill>
                    <a:srgbClr val="00B1EA"/>
                  </a:solidFill>
                </a:rPr>
                <a:t>PFR</a:t>
              </a:r>
              <a:endParaRPr lang="de-DE" sz="1400" dirty="0" smtClean="0">
                <a:solidFill>
                  <a:srgbClr val="00B1EA"/>
                </a:solidFill>
              </a:endParaRPr>
            </a:p>
          </p:txBody>
        </p:sp>
        <p:sp>
          <p:nvSpPr>
            <p:cNvPr id="339" name="Textfeld 338"/>
            <p:cNvSpPr txBox="1"/>
            <p:nvPr/>
          </p:nvSpPr>
          <p:spPr>
            <a:xfrm>
              <a:off x="8178600" y="2336798"/>
              <a:ext cx="339837"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00B1EA"/>
                  </a:solidFill>
                </a:rPr>
                <a:t>n</a:t>
              </a:r>
              <a:r>
                <a:rPr lang="de-DE" sz="1400" baseline="-25000" dirty="0" err="1" smtClean="0">
                  <a:solidFill>
                    <a:srgbClr val="00B1EA"/>
                  </a:solidFill>
                </a:rPr>
                <a:t>PFR</a:t>
              </a:r>
              <a:endParaRPr lang="de-DE" sz="1400" dirty="0" smtClean="0">
                <a:solidFill>
                  <a:srgbClr val="00B1EA"/>
                </a:solidFill>
              </a:endParaRPr>
            </a:p>
          </p:txBody>
        </p:sp>
        <p:sp>
          <p:nvSpPr>
            <p:cNvPr id="340" name="Textfeld 339"/>
            <p:cNvSpPr txBox="1"/>
            <p:nvPr/>
          </p:nvSpPr>
          <p:spPr>
            <a:xfrm>
              <a:off x="6014271" y="2347895"/>
              <a:ext cx="511358"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err="1" smtClean="0">
                  <a:solidFill>
                    <a:srgbClr val="00B1EA"/>
                  </a:solidFill>
                </a:rPr>
                <a:t>n</a:t>
              </a:r>
              <a:r>
                <a:rPr lang="de-DE" sz="1400" baseline="-25000" dirty="0" err="1" smtClean="0">
                  <a:solidFill>
                    <a:srgbClr val="00B1EA"/>
                  </a:solidFill>
                </a:rPr>
                <a:t>PFR</a:t>
              </a:r>
              <a:r>
                <a:rPr lang="de-DE" sz="1400" baseline="-25000" dirty="0" smtClean="0">
                  <a:solidFill>
                    <a:srgbClr val="00B1EA"/>
                  </a:solidFill>
                </a:rPr>
                <a:t>= 0</a:t>
              </a:r>
              <a:endParaRPr lang="de-DE" sz="1400" dirty="0" smtClean="0">
                <a:solidFill>
                  <a:srgbClr val="00B1EA"/>
                </a:solidFill>
              </a:endParaRPr>
            </a:p>
          </p:txBody>
        </p:sp>
        <p:sp>
          <p:nvSpPr>
            <p:cNvPr id="341" name="Freihandform 340"/>
            <p:cNvSpPr/>
            <p:nvPr/>
          </p:nvSpPr>
          <p:spPr>
            <a:xfrm>
              <a:off x="1212019" y="2096225"/>
              <a:ext cx="126206" cy="288131"/>
            </a:xfrm>
            <a:custGeom>
              <a:avLst/>
              <a:gdLst>
                <a:gd name="connsiteX0" fmla="*/ 0 w 392906"/>
                <a:gd name="connsiteY0" fmla="*/ 288131 h 288131"/>
                <a:gd name="connsiteX1" fmla="*/ 14287 w 392906"/>
                <a:gd name="connsiteY1" fmla="*/ 230981 h 288131"/>
                <a:gd name="connsiteX2" fmla="*/ 76200 w 392906"/>
                <a:gd name="connsiteY2" fmla="*/ 195262 h 288131"/>
                <a:gd name="connsiteX3" fmla="*/ 335756 w 392906"/>
                <a:gd name="connsiteY3" fmla="*/ 119062 h 288131"/>
                <a:gd name="connsiteX4" fmla="*/ 392906 w 392906"/>
                <a:gd name="connsiteY4" fmla="*/ 0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88131">
                  <a:moveTo>
                    <a:pt x="0" y="288131"/>
                  </a:moveTo>
                  <a:cubicBezTo>
                    <a:pt x="793" y="267295"/>
                    <a:pt x="1587" y="246459"/>
                    <a:pt x="14287" y="230981"/>
                  </a:cubicBezTo>
                  <a:cubicBezTo>
                    <a:pt x="26987" y="215503"/>
                    <a:pt x="22622" y="213915"/>
                    <a:pt x="76200" y="195262"/>
                  </a:cubicBezTo>
                  <a:cubicBezTo>
                    <a:pt x="129778" y="176609"/>
                    <a:pt x="282972" y="151606"/>
                    <a:pt x="335756" y="119062"/>
                  </a:cubicBezTo>
                  <a:cubicBezTo>
                    <a:pt x="388540" y="86518"/>
                    <a:pt x="390723" y="43259"/>
                    <a:pt x="392906" y="0"/>
                  </a:cubicBezTo>
                </a:path>
              </a:pathLst>
            </a:cu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342" name="Freihandform 341"/>
            <p:cNvSpPr/>
            <p:nvPr/>
          </p:nvSpPr>
          <p:spPr>
            <a:xfrm>
              <a:off x="3148561" y="1916900"/>
              <a:ext cx="253205" cy="468995"/>
            </a:xfrm>
            <a:custGeom>
              <a:avLst/>
              <a:gdLst>
                <a:gd name="connsiteX0" fmla="*/ 0 w 392906"/>
                <a:gd name="connsiteY0" fmla="*/ 288131 h 288131"/>
                <a:gd name="connsiteX1" fmla="*/ 14287 w 392906"/>
                <a:gd name="connsiteY1" fmla="*/ 230981 h 288131"/>
                <a:gd name="connsiteX2" fmla="*/ 76200 w 392906"/>
                <a:gd name="connsiteY2" fmla="*/ 195262 h 288131"/>
                <a:gd name="connsiteX3" fmla="*/ 335756 w 392906"/>
                <a:gd name="connsiteY3" fmla="*/ 119062 h 288131"/>
                <a:gd name="connsiteX4" fmla="*/ 392906 w 392906"/>
                <a:gd name="connsiteY4" fmla="*/ 0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88131">
                  <a:moveTo>
                    <a:pt x="0" y="288131"/>
                  </a:moveTo>
                  <a:cubicBezTo>
                    <a:pt x="793" y="267295"/>
                    <a:pt x="1587" y="246459"/>
                    <a:pt x="14287" y="230981"/>
                  </a:cubicBezTo>
                  <a:cubicBezTo>
                    <a:pt x="26987" y="215503"/>
                    <a:pt x="22622" y="213915"/>
                    <a:pt x="76200" y="195262"/>
                  </a:cubicBezTo>
                  <a:cubicBezTo>
                    <a:pt x="129778" y="176609"/>
                    <a:pt x="282972" y="151606"/>
                    <a:pt x="335756" y="119062"/>
                  </a:cubicBezTo>
                  <a:cubicBezTo>
                    <a:pt x="388540" y="86518"/>
                    <a:pt x="390723" y="43259"/>
                    <a:pt x="392906" y="0"/>
                  </a:cubicBezTo>
                </a:path>
              </a:pathLst>
            </a:cu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343" name="Freihandform 342"/>
            <p:cNvSpPr/>
            <p:nvPr/>
          </p:nvSpPr>
          <p:spPr>
            <a:xfrm>
              <a:off x="4955445" y="1808413"/>
              <a:ext cx="549519" cy="573182"/>
            </a:xfrm>
            <a:custGeom>
              <a:avLst/>
              <a:gdLst>
                <a:gd name="connsiteX0" fmla="*/ 0 w 392906"/>
                <a:gd name="connsiteY0" fmla="*/ 288131 h 288131"/>
                <a:gd name="connsiteX1" fmla="*/ 14287 w 392906"/>
                <a:gd name="connsiteY1" fmla="*/ 230981 h 288131"/>
                <a:gd name="connsiteX2" fmla="*/ 76200 w 392906"/>
                <a:gd name="connsiteY2" fmla="*/ 195262 h 288131"/>
                <a:gd name="connsiteX3" fmla="*/ 335756 w 392906"/>
                <a:gd name="connsiteY3" fmla="*/ 119062 h 288131"/>
                <a:gd name="connsiteX4" fmla="*/ 392906 w 392906"/>
                <a:gd name="connsiteY4" fmla="*/ 0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88131">
                  <a:moveTo>
                    <a:pt x="0" y="288131"/>
                  </a:moveTo>
                  <a:cubicBezTo>
                    <a:pt x="793" y="267295"/>
                    <a:pt x="1587" y="246459"/>
                    <a:pt x="14287" y="230981"/>
                  </a:cubicBezTo>
                  <a:cubicBezTo>
                    <a:pt x="26987" y="215503"/>
                    <a:pt x="22622" y="213915"/>
                    <a:pt x="76200" y="195262"/>
                  </a:cubicBezTo>
                  <a:cubicBezTo>
                    <a:pt x="129778" y="176609"/>
                    <a:pt x="282972" y="151606"/>
                    <a:pt x="335756" y="119062"/>
                  </a:cubicBezTo>
                  <a:cubicBezTo>
                    <a:pt x="388540" y="86518"/>
                    <a:pt x="390723" y="43259"/>
                    <a:pt x="392906" y="0"/>
                  </a:cubicBezTo>
                </a:path>
              </a:pathLst>
            </a:cu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344" name="Freihandform 343"/>
            <p:cNvSpPr/>
            <p:nvPr/>
          </p:nvSpPr>
          <p:spPr>
            <a:xfrm>
              <a:off x="6515586" y="1830185"/>
              <a:ext cx="549519" cy="573182"/>
            </a:xfrm>
            <a:custGeom>
              <a:avLst/>
              <a:gdLst>
                <a:gd name="connsiteX0" fmla="*/ 0 w 392906"/>
                <a:gd name="connsiteY0" fmla="*/ 288131 h 288131"/>
                <a:gd name="connsiteX1" fmla="*/ 14287 w 392906"/>
                <a:gd name="connsiteY1" fmla="*/ 230981 h 288131"/>
                <a:gd name="connsiteX2" fmla="*/ 76200 w 392906"/>
                <a:gd name="connsiteY2" fmla="*/ 195262 h 288131"/>
                <a:gd name="connsiteX3" fmla="*/ 335756 w 392906"/>
                <a:gd name="connsiteY3" fmla="*/ 119062 h 288131"/>
                <a:gd name="connsiteX4" fmla="*/ 392906 w 392906"/>
                <a:gd name="connsiteY4" fmla="*/ 0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88131">
                  <a:moveTo>
                    <a:pt x="0" y="288131"/>
                  </a:moveTo>
                  <a:cubicBezTo>
                    <a:pt x="793" y="267295"/>
                    <a:pt x="1587" y="246459"/>
                    <a:pt x="14287" y="230981"/>
                  </a:cubicBezTo>
                  <a:cubicBezTo>
                    <a:pt x="26987" y="215503"/>
                    <a:pt x="22622" y="213915"/>
                    <a:pt x="76200" y="195262"/>
                  </a:cubicBezTo>
                  <a:cubicBezTo>
                    <a:pt x="129778" y="176609"/>
                    <a:pt x="282972" y="151606"/>
                    <a:pt x="335756" y="119062"/>
                  </a:cubicBezTo>
                  <a:cubicBezTo>
                    <a:pt x="388540" y="86518"/>
                    <a:pt x="390723" y="43259"/>
                    <a:pt x="392906" y="0"/>
                  </a:cubicBezTo>
                </a:path>
              </a:pathLst>
            </a:custGeom>
            <a:ln w="38100">
              <a:solidFill>
                <a:srgbClr val="00B1EA"/>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345" name="Rechteck 344"/>
            <p:cNvSpPr/>
            <p:nvPr/>
          </p:nvSpPr>
          <p:spPr>
            <a:xfrm rot="16200000" flipH="1">
              <a:off x="5667740" y="2682624"/>
              <a:ext cx="482222" cy="45719"/>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346" name="Rechteck 345"/>
            <p:cNvSpPr/>
            <p:nvPr/>
          </p:nvSpPr>
          <p:spPr>
            <a:xfrm flipH="1">
              <a:off x="5358818" y="2879707"/>
              <a:ext cx="116956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347" name="Textfeld 346"/>
            <p:cNvSpPr txBox="1"/>
            <p:nvPr/>
          </p:nvSpPr>
          <p:spPr>
            <a:xfrm>
              <a:off x="7270504" y="2388963"/>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sp>
          <p:nvSpPr>
            <p:cNvPr id="348" name="Rechteck 347"/>
            <p:cNvSpPr/>
            <p:nvPr/>
          </p:nvSpPr>
          <p:spPr>
            <a:xfrm rot="16200000" flipH="1">
              <a:off x="5622687" y="5089190"/>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grpSp>
      <p:sp>
        <p:nvSpPr>
          <p:cNvPr id="115" name="Rechteck 114"/>
          <p:cNvSpPr/>
          <p:nvPr/>
        </p:nvSpPr>
        <p:spPr>
          <a:xfrm>
            <a:off x="4035385" y="752929"/>
            <a:ext cx="3663952" cy="461665"/>
          </a:xfrm>
          <a:prstGeom prst="rect">
            <a:avLst/>
          </a:prstGeom>
        </p:spPr>
        <p:txBody>
          <a:bodyPr wrap="none">
            <a:spAutoFit/>
          </a:bodyPr>
          <a:lstStyle/>
          <a:p>
            <a:r>
              <a:rPr lang="el-GR" sz="2400" b="1" dirty="0">
                <a:solidFill>
                  <a:srgbClr val="EF7C00"/>
                </a:solidFill>
              </a:rPr>
              <a:t>η</a:t>
            </a:r>
            <a:r>
              <a:rPr lang="de-DE" sz="2400" b="1" baseline="-25000" dirty="0" err="1">
                <a:solidFill>
                  <a:srgbClr val="EF7C00"/>
                </a:solidFill>
              </a:rPr>
              <a:t>diversion</a:t>
            </a:r>
            <a:r>
              <a:rPr lang="de-DE" sz="2400" b="1" dirty="0">
                <a:solidFill>
                  <a:srgbClr val="EF7C00"/>
                </a:solidFill>
              </a:rPr>
              <a:t> </a:t>
            </a:r>
            <a:r>
              <a:rPr lang="de-DE" sz="2400" b="1" dirty="0" smtClean="0">
                <a:solidFill>
                  <a:srgbClr val="EF7C00"/>
                </a:solidFill>
              </a:rPr>
              <a:t>= </a:t>
            </a:r>
            <a:r>
              <a:rPr lang="el-GR" sz="2400" b="1" dirty="0">
                <a:solidFill>
                  <a:srgbClr val="EF7C00"/>
                </a:solidFill>
              </a:rPr>
              <a:t>Γ</a:t>
            </a:r>
            <a:r>
              <a:rPr lang="de-DE" sz="2400" b="1" baseline="-25000" dirty="0" err="1">
                <a:solidFill>
                  <a:srgbClr val="EF7C00"/>
                </a:solidFill>
              </a:rPr>
              <a:t>div,in</a:t>
            </a:r>
            <a:r>
              <a:rPr lang="de-DE" sz="2400" b="1" baseline="-25000" dirty="0">
                <a:solidFill>
                  <a:srgbClr val="EF7C00"/>
                </a:solidFill>
              </a:rPr>
              <a:t> </a:t>
            </a:r>
            <a:r>
              <a:rPr lang="de-DE" sz="2400" b="1" dirty="0">
                <a:solidFill>
                  <a:srgbClr val="EF7C00"/>
                </a:solidFill>
              </a:rPr>
              <a:t>/ </a:t>
            </a:r>
            <a:r>
              <a:rPr lang="el-GR" sz="2400" b="1" dirty="0">
                <a:solidFill>
                  <a:srgbClr val="EF7C00"/>
                </a:solidFill>
              </a:rPr>
              <a:t>Γ</a:t>
            </a:r>
            <a:r>
              <a:rPr lang="de-DE" sz="2400" b="1" baseline="-25000" dirty="0" err="1">
                <a:solidFill>
                  <a:srgbClr val="EF7C00"/>
                </a:solidFill>
              </a:rPr>
              <a:t>edge,out</a:t>
            </a:r>
            <a:r>
              <a:rPr lang="de-DE" sz="2400" b="1" baseline="-25000" dirty="0">
                <a:solidFill>
                  <a:srgbClr val="EF7C00"/>
                </a:solidFill>
              </a:rPr>
              <a:t> </a:t>
            </a:r>
            <a:endParaRPr lang="de-DE" sz="2400" b="1" dirty="0">
              <a:solidFill>
                <a:srgbClr val="EF7C00"/>
              </a:solidFill>
            </a:endParaRPr>
          </a:p>
        </p:txBody>
      </p:sp>
      <p:grpSp>
        <p:nvGrpSpPr>
          <p:cNvPr id="117" name="Gruppieren 116"/>
          <p:cNvGrpSpPr/>
          <p:nvPr/>
        </p:nvGrpSpPr>
        <p:grpSpPr>
          <a:xfrm>
            <a:off x="9520820" y="3899157"/>
            <a:ext cx="1103797" cy="448159"/>
            <a:chOff x="3520904" y="2385076"/>
            <a:chExt cx="1103797" cy="448159"/>
          </a:xfrm>
        </p:grpSpPr>
        <p:sp>
          <p:nvSpPr>
            <p:cNvPr id="118" name="Pfeil nach unten 117"/>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9" name="Rechteck 118"/>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spTree>
    <p:extLst>
      <p:ext uri="{BB962C8B-B14F-4D97-AF65-F5344CB8AC3E}">
        <p14:creationId xmlns:p14="http://schemas.microsoft.com/office/powerpoint/2010/main" val="3528780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14</a:t>
            </a:fld>
            <a:endParaRPr lang="de-DE" dirty="0"/>
          </a:p>
        </p:txBody>
      </p:sp>
      <p:sp>
        <p:nvSpPr>
          <p:cNvPr id="64" name="Rechteck 63"/>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a:off x="5926397" y="3638703"/>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20205362">
            <a:off x="8406996" y="4016437"/>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6" name="Textfeld 5"/>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110844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15</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a:off x="5893503" y="290018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4" name="Gruppieren 163"/>
          <p:cNvGrpSpPr/>
          <p:nvPr/>
        </p:nvGrpSpPr>
        <p:grpSpPr>
          <a:xfrm rot="10800000">
            <a:off x="7755103" y="2737105"/>
            <a:ext cx="904958" cy="659462"/>
            <a:chOff x="5154392" y="2846048"/>
            <a:chExt cx="904958" cy="659462"/>
          </a:xfrm>
        </p:grpSpPr>
        <p:sp>
          <p:nvSpPr>
            <p:cNvPr id="165" name="Ellipse 164"/>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66" name="Gerade Verbindung mit Pfeil 165"/>
            <p:cNvCxnSpPr>
              <a:stCxn id="165" idx="0"/>
              <a:endCxn id="165"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7" name="Gerade Verbindung mit Pfeil 166"/>
            <p:cNvCxnSpPr>
              <a:stCxn id="165" idx="0"/>
              <a:endCxn id="165"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8" name="Gerade Verbindung mit Pfeil 167"/>
            <p:cNvCxnSpPr>
              <a:stCxn id="165" idx="0"/>
              <a:endCxn id="165"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9" name="Rechteck 168"/>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6" name="Freihandform 5"/>
          <p:cNvSpPr/>
          <p:nvPr/>
        </p:nvSpPr>
        <p:spPr>
          <a:xfrm>
            <a:off x="8211004" y="2883378"/>
            <a:ext cx="2662651" cy="629239"/>
          </a:xfrm>
          <a:custGeom>
            <a:avLst/>
            <a:gdLst>
              <a:gd name="connsiteX0" fmla="*/ 0 w 2692400"/>
              <a:gd name="connsiteY0" fmla="*/ 515257 h 609600"/>
              <a:gd name="connsiteX1" fmla="*/ 2692400 w 2692400"/>
              <a:gd name="connsiteY1" fmla="*/ 609600 h 609600"/>
              <a:gd name="connsiteX2" fmla="*/ 2692400 w 2692400"/>
              <a:gd name="connsiteY2" fmla="*/ 7257 h 609600"/>
              <a:gd name="connsiteX3" fmla="*/ 1262742 w 2692400"/>
              <a:gd name="connsiteY3" fmla="*/ 0 h 609600"/>
              <a:gd name="connsiteX4" fmla="*/ 101600 w 2692400"/>
              <a:gd name="connsiteY4" fmla="*/ 478972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609600">
                <a:moveTo>
                  <a:pt x="0" y="515257"/>
                </a:moveTo>
                <a:lnTo>
                  <a:pt x="2692400" y="609600"/>
                </a:lnTo>
                <a:lnTo>
                  <a:pt x="2692400" y="7257"/>
                </a:lnTo>
                <a:lnTo>
                  <a:pt x="1262742" y="0"/>
                </a:lnTo>
                <a:lnTo>
                  <a:pt x="101600" y="478972"/>
                </a:lnTo>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Textfeld 15"/>
          <p:cNvSpPr txBox="1"/>
          <p:nvPr/>
        </p:nvSpPr>
        <p:spPr>
          <a:xfrm rot="20205362">
            <a:off x="8374102" y="3277920"/>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92" name="Textfeld 91"/>
          <p:cNvSpPr txBox="1"/>
          <p:nvPr/>
        </p:nvSpPr>
        <p:spPr>
          <a:xfrm>
            <a:off x="9790465" y="3100886"/>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98" name="Rechteck 97"/>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99" name="Textfeld 98"/>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1397686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16</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grpSp>
        <p:nvGrpSpPr>
          <p:cNvPr id="107" name="Gruppieren 106"/>
          <p:cNvGrpSpPr/>
          <p:nvPr/>
        </p:nvGrpSpPr>
        <p:grpSpPr>
          <a:xfrm rot="10800000">
            <a:off x="6788890" y="2778402"/>
            <a:ext cx="904958" cy="659462"/>
            <a:chOff x="5154392" y="2846048"/>
            <a:chExt cx="904958" cy="659462"/>
          </a:xfrm>
        </p:grpSpPr>
        <p:sp>
          <p:nvSpPr>
            <p:cNvPr id="114" name="Ellipse 11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5" name="Gerade Verbindung mit Pfeil 114"/>
            <p:cNvCxnSpPr>
              <a:stCxn id="114" idx="0"/>
              <a:endCxn id="11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a:stCxn id="114" idx="0"/>
              <a:endCxn id="11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a:stCxn id="114" idx="0"/>
              <a:endCxn id="11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64" name="Gruppieren 163"/>
          <p:cNvGrpSpPr/>
          <p:nvPr/>
        </p:nvGrpSpPr>
        <p:grpSpPr>
          <a:xfrm rot="10800000">
            <a:off x="7787997" y="2378750"/>
            <a:ext cx="904958" cy="659462"/>
            <a:chOff x="5154392" y="2846048"/>
            <a:chExt cx="904958" cy="659462"/>
          </a:xfrm>
        </p:grpSpPr>
        <p:sp>
          <p:nvSpPr>
            <p:cNvPr id="165" name="Ellipse 164"/>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66" name="Gerade Verbindung mit Pfeil 165"/>
            <p:cNvCxnSpPr>
              <a:stCxn id="165" idx="0"/>
              <a:endCxn id="165"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7" name="Gerade Verbindung mit Pfeil 166"/>
            <p:cNvCxnSpPr>
              <a:stCxn id="165" idx="0"/>
              <a:endCxn id="165"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8" name="Gerade Verbindung mit Pfeil 167"/>
            <p:cNvCxnSpPr>
              <a:stCxn id="165" idx="0"/>
              <a:endCxn id="165"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9" name="Rechteck 168"/>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5" name="Freihandform 4"/>
          <p:cNvSpPr/>
          <p:nvPr/>
        </p:nvSpPr>
        <p:spPr>
          <a:xfrm>
            <a:off x="7467600" y="2524125"/>
            <a:ext cx="3434842" cy="985838"/>
          </a:xfrm>
          <a:custGeom>
            <a:avLst/>
            <a:gdLst>
              <a:gd name="connsiteX0" fmla="*/ 0 w 3400425"/>
              <a:gd name="connsiteY0" fmla="*/ 862013 h 985838"/>
              <a:gd name="connsiteX1" fmla="*/ 3400425 w 3400425"/>
              <a:gd name="connsiteY1" fmla="*/ 985838 h 985838"/>
              <a:gd name="connsiteX2" fmla="*/ 3395663 w 3400425"/>
              <a:gd name="connsiteY2" fmla="*/ 19050 h 985838"/>
              <a:gd name="connsiteX3" fmla="*/ 2043113 w 3400425"/>
              <a:gd name="connsiteY3" fmla="*/ 0 h 985838"/>
              <a:gd name="connsiteX4" fmla="*/ 0 w 3400425"/>
              <a:gd name="connsiteY4" fmla="*/ 862013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25" h="985838">
                <a:moveTo>
                  <a:pt x="0" y="862013"/>
                </a:moveTo>
                <a:lnTo>
                  <a:pt x="3400425" y="985838"/>
                </a:lnTo>
                <a:cubicBezTo>
                  <a:pt x="3398838" y="663575"/>
                  <a:pt x="3397250" y="341313"/>
                  <a:pt x="3395663" y="19050"/>
                </a:cubicBezTo>
                <a:lnTo>
                  <a:pt x="2043113" y="0"/>
                </a:lnTo>
                <a:lnTo>
                  <a:pt x="0" y="862013"/>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34" name="Gerader Verbinder 133"/>
          <p:cNvCxnSpPr/>
          <p:nvPr/>
        </p:nvCxnSpPr>
        <p:spPr>
          <a:xfrm flipH="1">
            <a:off x="5926397" y="2541831"/>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20205362">
            <a:off x="8406996" y="2919565"/>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2" name="Textfeld 91"/>
          <p:cNvSpPr txBox="1"/>
          <p:nvPr/>
        </p:nvSpPr>
        <p:spPr>
          <a:xfrm>
            <a:off x="9789125" y="2883916"/>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94" name="Rechteck 93"/>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98" name="Textfeld 97"/>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3652305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17</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a:off x="5926397" y="2136479"/>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7" name="Gruppieren 106"/>
          <p:cNvGrpSpPr/>
          <p:nvPr/>
        </p:nvGrpSpPr>
        <p:grpSpPr>
          <a:xfrm rot="10800000">
            <a:off x="6788890" y="2373050"/>
            <a:ext cx="904958" cy="659462"/>
            <a:chOff x="5154392" y="2846048"/>
            <a:chExt cx="904958" cy="659462"/>
          </a:xfrm>
        </p:grpSpPr>
        <p:sp>
          <p:nvSpPr>
            <p:cNvPr id="114" name="Ellipse 11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5" name="Gerade Verbindung mit Pfeil 114"/>
            <p:cNvCxnSpPr>
              <a:stCxn id="114" idx="0"/>
              <a:endCxn id="11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a:stCxn id="114" idx="0"/>
              <a:endCxn id="11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a:stCxn id="114" idx="0"/>
              <a:endCxn id="11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64" name="Gruppieren 163"/>
          <p:cNvGrpSpPr/>
          <p:nvPr/>
        </p:nvGrpSpPr>
        <p:grpSpPr>
          <a:xfrm rot="10800000">
            <a:off x="7787997" y="1973398"/>
            <a:ext cx="904958" cy="659462"/>
            <a:chOff x="5154392" y="2846048"/>
            <a:chExt cx="904958" cy="659462"/>
          </a:xfrm>
        </p:grpSpPr>
        <p:sp>
          <p:nvSpPr>
            <p:cNvPr id="165" name="Ellipse 164"/>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66" name="Gerade Verbindung mit Pfeil 165"/>
            <p:cNvCxnSpPr>
              <a:stCxn id="165" idx="0"/>
              <a:endCxn id="165"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7" name="Gerade Verbindung mit Pfeil 166"/>
            <p:cNvCxnSpPr>
              <a:stCxn id="165" idx="0"/>
              <a:endCxn id="165"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8" name="Gerade Verbindung mit Pfeil 167"/>
            <p:cNvCxnSpPr>
              <a:stCxn id="165" idx="0"/>
              <a:endCxn id="165"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9" name="Rechteck 168"/>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70" name="Gruppieren 169"/>
          <p:cNvGrpSpPr/>
          <p:nvPr/>
        </p:nvGrpSpPr>
        <p:grpSpPr>
          <a:xfrm rot="10800000">
            <a:off x="5955156" y="2710602"/>
            <a:ext cx="904958" cy="659462"/>
            <a:chOff x="5154392" y="2846048"/>
            <a:chExt cx="904958" cy="659462"/>
          </a:xfrm>
        </p:grpSpPr>
        <p:sp>
          <p:nvSpPr>
            <p:cNvPr id="171" name="Ellipse 17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72" name="Gerade Verbindung mit Pfeil 171"/>
            <p:cNvCxnSpPr>
              <a:stCxn id="171" idx="0"/>
              <a:endCxn id="17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3" name="Gerade Verbindung mit Pfeil 172"/>
            <p:cNvCxnSpPr>
              <a:stCxn id="171" idx="0"/>
              <a:endCxn id="17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p:cNvCxnSpPr>
              <a:stCxn id="171" idx="0"/>
              <a:endCxn id="17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5" name="Rechteck 174"/>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16" name="Textfeld 15"/>
          <p:cNvSpPr txBox="1"/>
          <p:nvPr/>
        </p:nvSpPr>
        <p:spPr>
          <a:xfrm rot="20205362">
            <a:off x="8406996" y="2514213"/>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521450" y="2238375"/>
            <a:ext cx="438785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850" h="1273175">
                <a:moveTo>
                  <a:pt x="0" y="1120775"/>
                </a:moveTo>
                <a:lnTo>
                  <a:pt x="4371975" y="1273175"/>
                </a:lnTo>
                <a:lnTo>
                  <a:pt x="4387850" y="0"/>
                </a:lnTo>
                <a:lnTo>
                  <a:pt x="2749550" y="25400"/>
                </a:lnTo>
                <a:lnTo>
                  <a:pt x="0" y="112077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178" name="Textfeld 177"/>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3671876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18</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 name="Freihandform 7"/>
          <p:cNvSpPr/>
          <p:nvPr/>
        </p:nvSpPr>
        <p:spPr>
          <a:xfrm>
            <a:off x="6489385" y="2819684"/>
            <a:ext cx="4365625" cy="682625"/>
          </a:xfrm>
          <a:custGeom>
            <a:avLst/>
            <a:gdLst>
              <a:gd name="connsiteX0" fmla="*/ 0 w 4308475"/>
              <a:gd name="connsiteY0" fmla="*/ 527050 h 682625"/>
              <a:gd name="connsiteX1" fmla="*/ 4308475 w 4308475"/>
              <a:gd name="connsiteY1" fmla="*/ 682625 h 682625"/>
              <a:gd name="connsiteX2" fmla="*/ 4308475 w 4308475"/>
              <a:gd name="connsiteY2" fmla="*/ 0 h 682625"/>
              <a:gd name="connsiteX3" fmla="*/ 1146175 w 4308475"/>
              <a:gd name="connsiteY3" fmla="*/ 0 h 682625"/>
              <a:gd name="connsiteX4" fmla="*/ 0 w 4308475"/>
              <a:gd name="connsiteY4" fmla="*/ 527050 h 682625"/>
              <a:gd name="connsiteX0" fmla="*/ 0 w 4359275"/>
              <a:gd name="connsiteY0" fmla="*/ 527050 h 682625"/>
              <a:gd name="connsiteX1" fmla="*/ 4359275 w 4359275"/>
              <a:gd name="connsiteY1" fmla="*/ 682625 h 682625"/>
              <a:gd name="connsiteX2" fmla="*/ 4359275 w 4359275"/>
              <a:gd name="connsiteY2" fmla="*/ 0 h 682625"/>
              <a:gd name="connsiteX3" fmla="*/ 1196975 w 4359275"/>
              <a:gd name="connsiteY3" fmla="*/ 0 h 682625"/>
              <a:gd name="connsiteX4" fmla="*/ 0 w 4359275"/>
              <a:gd name="connsiteY4" fmla="*/ 527050 h 682625"/>
              <a:gd name="connsiteX0" fmla="*/ 0 w 4397375"/>
              <a:gd name="connsiteY0" fmla="*/ 555625 h 682625"/>
              <a:gd name="connsiteX1" fmla="*/ 4397375 w 4397375"/>
              <a:gd name="connsiteY1" fmla="*/ 682625 h 682625"/>
              <a:gd name="connsiteX2" fmla="*/ 4397375 w 4397375"/>
              <a:gd name="connsiteY2" fmla="*/ 0 h 682625"/>
              <a:gd name="connsiteX3" fmla="*/ 1235075 w 4397375"/>
              <a:gd name="connsiteY3" fmla="*/ 0 h 682625"/>
              <a:gd name="connsiteX4" fmla="*/ 0 w 4397375"/>
              <a:gd name="connsiteY4" fmla="*/ 555625 h 682625"/>
              <a:gd name="connsiteX0" fmla="*/ 0 w 4365625"/>
              <a:gd name="connsiteY0" fmla="*/ 536575 h 682625"/>
              <a:gd name="connsiteX1" fmla="*/ 4365625 w 4365625"/>
              <a:gd name="connsiteY1" fmla="*/ 682625 h 682625"/>
              <a:gd name="connsiteX2" fmla="*/ 4365625 w 4365625"/>
              <a:gd name="connsiteY2" fmla="*/ 0 h 682625"/>
              <a:gd name="connsiteX3" fmla="*/ 1203325 w 4365625"/>
              <a:gd name="connsiteY3" fmla="*/ 0 h 682625"/>
              <a:gd name="connsiteX4" fmla="*/ 0 w 4365625"/>
              <a:gd name="connsiteY4" fmla="*/ 536575 h 68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625" h="682625">
                <a:moveTo>
                  <a:pt x="0" y="536575"/>
                </a:moveTo>
                <a:lnTo>
                  <a:pt x="4365625" y="682625"/>
                </a:lnTo>
                <a:lnTo>
                  <a:pt x="4365625" y="0"/>
                </a:lnTo>
                <a:lnTo>
                  <a:pt x="1203325" y="0"/>
                </a:lnTo>
                <a:lnTo>
                  <a:pt x="0" y="53657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77219" y="3000233"/>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grpSp>
        <p:nvGrpSpPr>
          <p:cNvPr id="9" name="Gruppieren 8"/>
          <p:cNvGrpSpPr/>
          <p:nvPr/>
        </p:nvGrpSpPr>
        <p:grpSpPr>
          <a:xfrm>
            <a:off x="5928410" y="2373050"/>
            <a:ext cx="1931330" cy="1198074"/>
            <a:chOff x="5928410" y="2373050"/>
            <a:chExt cx="1931330" cy="1198074"/>
          </a:xfrm>
        </p:grpSpPr>
        <p:grpSp>
          <p:nvGrpSpPr>
            <p:cNvPr id="107" name="Gruppieren 106"/>
            <p:cNvGrpSpPr/>
            <p:nvPr/>
          </p:nvGrpSpPr>
          <p:grpSpPr>
            <a:xfrm rot="10800000">
              <a:off x="6788890" y="2373050"/>
              <a:ext cx="904958" cy="659462"/>
              <a:chOff x="5154392" y="2846048"/>
              <a:chExt cx="904958" cy="659462"/>
            </a:xfrm>
          </p:grpSpPr>
          <p:sp>
            <p:nvSpPr>
              <p:cNvPr id="114" name="Ellipse 11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5" name="Gerade Verbindung mit Pfeil 114"/>
              <p:cNvCxnSpPr>
                <a:stCxn id="114" idx="0"/>
                <a:endCxn id="11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a:stCxn id="114" idx="0"/>
                <a:endCxn id="11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a:stCxn id="114" idx="0"/>
                <a:endCxn id="11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70" name="Gruppieren 169"/>
            <p:cNvGrpSpPr/>
            <p:nvPr/>
          </p:nvGrpSpPr>
          <p:grpSpPr>
            <a:xfrm rot="10800000">
              <a:off x="5955156" y="2710602"/>
              <a:ext cx="904958" cy="659462"/>
              <a:chOff x="5154392" y="2846048"/>
              <a:chExt cx="904958" cy="659462"/>
            </a:xfrm>
          </p:grpSpPr>
          <p:sp>
            <p:nvSpPr>
              <p:cNvPr id="171" name="Ellipse 17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72" name="Gerade Verbindung mit Pfeil 171"/>
              <p:cNvCxnSpPr>
                <a:stCxn id="171" idx="0"/>
                <a:endCxn id="17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3" name="Gerade Verbindung mit Pfeil 172"/>
              <p:cNvCxnSpPr>
                <a:stCxn id="171" idx="0"/>
                <a:endCxn id="17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p:cNvCxnSpPr>
                <a:stCxn id="171" idx="0"/>
                <a:endCxn id="17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5" name="Rechteck 174"/>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94" name="Gerader Verbinder 93"/>
            <p:cNvCxnSpPr/>
            <p:nvPr/>
          </p:nvCxnSpPr>
          <p:spPr>
            <a:xfrm flipH="1">
              <a:off x="5928410" y="2851124"/>
              <a:ext cx="1800000" cy="72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Textfeld 97"/>
            <p:cNvSpPr txBox="1"/>
            <p:nvPr/>
          </p:nvSpPr>
          <p:spPr>
            <a:xfrm rot="20205362">
              <a:off x="6941604" y="305257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grpSp>
      <p:sp>
        <p:nvSpPr>
          <p:cNvPr id="99" name="Rechteck 98"/>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100" name="Textfeld 99"/>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2228835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19</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grpSp>
        <p:nvGrpSpPr>
          <p:cNvPr id="107" name="Gruppieren 106"/>
          <p:cNvGrpSpPr/>
          <p:nvPr/>
        </p:nvGrpSpPr>
        <p:grpSpPr>
          <a:xfrm rot="10800000">
            <a:off x="6788890" y="2373050"/>
            <a:ext cx="904958" cy="659462"/>
            <a:chOff x="5154392" y="2846048"/>
            <a:chExt cx="904958" cy="659462"/>
          </a:xfrm>
        </p:grpSpPr>
        <p:sp>
          <p:nvSpPr>
            <p:cNvPr id="114" name="Ellipse 11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5" name="Gerade Verbindung mit Pfeil 114"/>
            <p:cNvCxnSpPr>
              <a:stCxn id="114" idx="0"/>
              <a:endCxn id="11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a:stCxn id="114" idx="0"/>
              <a:endCxn id="11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a:stCxn id="114" idx="0"/>
              <a:endCxn id="11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70" name="Gruppieren 169"/>
          <p:cNvGrpSpPr/>
          <p:nvPr/>
        </p:nvGrpSpPr>
        <p:grpSpPr>
          <a:xfrm rot="10800000">
            <a:off x="5955156" y="2710602"/>
            <a:ext cx="904958" cy="659462"/>
            <a:chOff x="5154392" y="2846048"/>
            <a:chExt cx="904958" cy="659462"/>
          </a:xfrm>
        </p:grpSpPr>
        <p:sp>
          <p:nvSpPr>
            <p:cNvPr id="171" name="Ellipse 17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72" name="Gerade Verbindung mit Pfeil 171"/>
            <p:cNvCxnSpPr>
              <a:stCxn id="171" idx="0"/>
              <a:endCxn id="17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3" name="Gerade Verbindung mit Pfeil 172"/>
            <p:cNvCxnSpPr>
              <a:stCxn id="171" idx="0"/>
              <a:endCxn id="17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p:cNvCxnSpPr>
              <a:stCxn id="171" idx="0"/>
              <a:endCxn id="17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5" name="Rechteck 174"/>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92" name="Gerader Verbinder 91"/>
          <p:cNvCxnSpPr/>
          <p:nvPr/>
        </p:nvCxnSpPr>
        <p:spPr>
          <a:xfrm flipH="1">
            <a:off x="7811793" y="2251334"/>
            <a:ext cx="1800000" cy="72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Gerader Verbinder 93"/>
          <p:cNvCxnSpPr/>
          <p:nvPr/>
        </p:nvCxnSpPr>
        <p:spPr>
          <a:xfrm flipH="1">
            <a:off x="5928410" y="2851124"/>
            <a:ext cx="1800000" cy="72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ihandform 7"/>
          <p:cNvSpPr/>
          <p:nvPr/>
        </p:nvSpPr>
        <p:spPr>
          <a:xfrm>
            <a:off x="6508750" y="2822575"/>
            <a:ext cx="4365625" cy="682625"/>
          </a:xfrm>
          <a:custGeom>
            <a:avLst/>
            <a:gdLst>
              <a:gd name="connsiteX0" fmla="*/ 0 w 4308475"/>
              <a:gd name="connsiteY0" fmla="*/ 527050 h 682625"/>
              <a:gd name="connsiteX1" fmla="*/ 4308475 w 4308475"/>
              <a:gd name="connsiteY1" fmla="*/ 682625 h 682625"/>
              <a:gd name="connsiteX2" fmla="*/ 4308475 w 4308475"/>
              <a:gd name="connsiteY2" fmla="*/ 0 h 682625"/>
              <a:gd name="connsiteX3" fmla="*/ 1146175 w 4308475"/>
              <a:gd name="connsiteY3" fmla="*/ 0 h 682625"/>
              <a:gd name="connsiteX4" fmla="*/ 0 w 4308475"/>
              <a:gd name="connsiteY4" fmla="*/ 527050 h 682625"/>
              <a:gd name="connsiteX0" fmla="*/ 0 w 4359275"/>
              <a:gd name="connsiteY0" fmla="*/ 527050 h 682625"/>
              <a:gd name="connsiteX1" fmla="*/ 4359275 w 4359275"/>
              <a:gd name="connsiteY1" fmla="*/ 682625 h 682625"/>
              <a:gd name="connsiteX2" fmla="*/ 4359275 w 4359275"/>
              <a:gd name="connsiteY2" fmla="*/ 0 h 682625"/>
              <a:gd name="connsiteX3" fmla="*/ 1196975 w 4359275"/>
              <a:gd name="connsiteY3" fmla="*/ 0 h 682625"/>
              <a:gd name="connsiteX4" fmla="*/ 0 w 4359275"/>
              <a:gd name="connsiteY4" fmla="*/ 527050 h 682625"/>
              <a:gd name="connsiteX0" fmla="*/ 0 w 4397375"/>
              <a:gd name="connsiteY0" fmla="*/ 555625 h 682625"/>
              <a:gd name="connsiteX1" fmla="*/ 4397375 w 4397375"/>
              <a:gd name="connsiteY1" fmla="*/ 682625 h 682625"/>
              <a:gd name="connsiteX2" fmla="*/ 4397375 w 4397375"/>
              <a:gd name="connsiteY2" fmla="*/ 0 h 682625"/>
              <a:gd name="connsiteX3" fmla="*/ 1235075 w 4397375"/>
              <a:gd name="connsiteY3" fmla="*/ 0 h 682625"/>
              <a:gd name="connsiteX4" fmla="*/ 0 w 4397375"/>
              <a:gd name="connsiteY4" fmla="*/ 555625 h 682625"/>
              <a:gd name="connsiteX0" fmla="*/ 0 w 4365625"/>
              <a:gd name="connsiteY0" fmla="*/ 536575 h 682625"/>
              <a:gd name="connsiteX1" fmla="*/ 4365625 w 4365625"/>
              <a:gd name="connsiteY1" fmla="*/ 682625 h 682625"/>
              <a:gd name="connsiteX2" fmla="*/ 4365625 w 4365625"/>
              <a:gd name="connsiteY2" fmla="*/ 0 h 682625"/>
              <a:gd name="connsiteX3" fmla="*/ 1203325 w 4365625"/>
              <a:gd name="connsiteY3" fmla="*/ 0 h 682625"/>
              <a:gd name="connsiteX4" fmla="*/ 0 w 4365625"/>
              <a:gd name="connsiteY4" fmla="*/ 536575 h 68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625" h="682625">
                <a:moveTo>
                  <a:pt x="0" y="536575"/>
                </a:moveTo>
                <a:lnTo>
                  <a:pt x="4365625" y="682625"/>
                </a:lnTo>
                <a:lnTo>
                  <a:pt x="4365625" y="0"/>
                </a:lnTo>
                <a:lnTo>
                  <a:pt x="1203325" y="0"/>
                </a:lnTo>
                <a:lnTo>
                  <a:pt x="0" y="53657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77219" y="3000233"/>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5" name="Freihandform 4"/>
          <p:cNvSpPr/>
          <p:nvPr/>
        </p:nvSpPr>
        <p:spPr>
          <a:xfrm>
            <a:off x="7832725" y="2241551"/>
            <a:ext cx="3054350" cy="742950"/>
          </a:xfrm>
          <a:custGeom>
            <a:avLst/>
            <a:gdLst>
              <a:gd name="connsiteX0" fmla="*/ 0 w 3048000"/>
              <a:gd name="connsiteY0" fmla="*/ 749300 h 752475"/>
              <a:gd name="connsiteX1" fmla="*/ 3048000 w 3048000"/>
              <a:gd name="connsiteY1" fmla="*/ 752475 h 752475"/>
              <a:gd name="connsiteX2" fmla="*/ 3048000 w 3048000"/>
              <a:gd name="connsiteY2" fmla="*/ 0 h 752475"/>
              <a:gd name="connsiteX3" fmla="*/ 1755775 w 3048000"/>
              <a:gd name="connsiteY3" fmla="*/ 6350 h 752475"/>
              <a:gd name="connsiteX4" fmla="*/ 0 w 3048000"/>
              <a:gd name="connsiteY4" fmla="*/ 749300 h 752475"/>
              <a:gd name="connsiteX0" fmla="*/ 0 w 3048000"/>
              <a:gd name="connsiteY0" fmla="*/ 749300 h 752475"/>
              <a:gd name="connsiteX1" fmla="*/ 3048000 w 3048000"/>
              <a:gd name="connsiteY1" fmla="*/ 752475 h 752475"/>
              <a:gd name="connsiteX2" fmla="*/ 3048000 w 3048000"/>
              <a:gd name="connsiteY2" fmla="*/ 0 h 752475"/>
              <a:gd name="connsiteX3" fmla="*/ 1774825 w 3048000"/>
              <a:gd name="connsiteY3" fmla="*/ 28575 h 752475"/>
              <a:gd name="connsiteX4" fmla="*/ 0 w 3048000"/>
              <a:gd name="connsiteY4" fmla="*/ 749300 h 752475"/>
              <a:gd name="connsiteX0" fmla="*/ 0 w 3054350"/>
              <a:gd name="connsiteY0" fmla="*/ 739775 h 742950"/>
              <a:gd name="connsiteX1" fmla="*/ 3048000 w 3054350"/>
              <a:gd name="connsiteY1" fmla="*/ 742950 h 742950"/>
              <a:gd name="connsiteX2" fmla="*/ 3054350 w 3054350"/>
              <a:gd name="connsiteY2" fmla="*/ 0 h 742950"/>
              <a:gd name="connsiteX3" fmla="*/ 1774825 w 3054350"/>
              <a:gd name="connsiteY3" fmla="*/ 19050 h 742950"/>
              <a:gd name="connsiteX4" fmla="*/ 0 w 3054350"/>
              <a:gd name="connsiteY4" fmla="*/ 73977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350" h="742950">
                <a:moveTo>
                  <a:pt x="0" y="739775"/>
                </a:moveTo>
                <a:lnTo>
                  <a:pt x="3048000" y="742950"/>
                </a:lnTo>
                <a:cubicBezTo>
                  <a:pt x="3050117" y="495300"/>
                  <a:pt x="3052233" y="247650"/>
                  <a:pt x="3054350" y="0"/>
                </a:cubicBezTo>
                <a:lnTo>
                  <a:pt x="1774825" y="19050"/>
                </a:lnTo>
                <a:lnTo>
                  <a:pt x="0" y="73977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8" name="Textfeld 97"/>
          <p:cNvSpPr txBox="1"/>
          <p:nvPr/>
        </p:nvSpPr>
        <p:spPr>
          <a:xfrm rot="20205362">
            <a:off x="6941604" y="305257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grpSp>
        <p:nvGrpSpPr>
          <p:cNvPr id="100" name="Gruppieren 99"/>
          <p:cNvGrpSpPr/>
          <p:nvPr/>
        </p:nvGrpSpPr>
        <p:grpSpPr>
          <a:xfrm rot="10800000">
            <a:off x="8175065" y="1959528"/>
            <a:ext cx="904958" cy="659462"/>
            <a:chOff x="5154392" y="2846048"/>
            <a:chExt cx="904958" cy="659462"/>
          </a:xfrm>
        </p:grpSpPr>
        <p:sp>
          <p:nvSpPr>
            <p:cNvPr id="101" name="Ellipse 10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2" name="Gerade Verbindung mit Pfeil 101"/>
            <p:cNvCxnSpPr>
              <a:stCxn id="101" idx="0"/>
              <a:endCxn id="10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3" name="Gerade Verbindung mit Pfeil 102"/>
            <p:cNvCxnSpPr>
              <a:stCxn id="101" idx="0"/>
              <a:endCxn id="10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a:stCxn id="101" idx="0"/>
              <a:endCxn id="10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5" name="Rechteck 104"/>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106" name="Rechteck 105"/>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108" name="Textfeld 107"/>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3840920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Mission:</a:t>
            </a:r>
            <a:br>
              <a:rPr lang="de-DE" dirty="0" smtClean="0"/>
            </a:br>
            <a:r>
              <a:rPr lang="de-DE" dirty="0" err="1" smtClean="0"/>
              <a:t>Build</a:t>
            </a:r>
            <a:r>
              <a:rPr lang="de-DE" dirty="0" smtClean="0"/>
              <a:t> a </a:t>
            </a:r>
            <a:r>
              <a:rPr lang="de-DE" dirty="0" err="1" smtClean="0"/>
              <a:t>fleet</a:t>
            </a:r>
            <a:r>
              <a:rPr lang="de-DE" dirty="0" smtClean="0"/>
              <a:t> </a:t>
            </a:r>
            <a:r>
              <a:rPr lang="de-DE" dirty="0" err="1" smtClean="0"/>
              <a:t>of</a:t>
            </a:r>
            <a:r>
              <a:rPr lang="de-DE" dirty="0" smtClean="0"/>
              <a:t> </a:t>
            </a:r>
            <a:r>
              <a:rPr lang="de-DE" dirty="0" err="1" smtClean="0"/>
              <a:t>fusion</a:t>
            </a:r>
            <a:r>
              <a:rPr lang="de-DE" dirty="0" smtClean="0"/>
              <a:t> </a:t>
            </a:r>
            <a:r>
              <a:rPr lang="de-DE" dirty="0" err="1" smtClean="0"/>
              <a:t>reactors</a:t>
            </a:r>
            <a:r>
              <a:rPr lang="de-DE" dirty="0" smtClean="0"/>
              <a:t> </a:t>
            </a:r>
            <a:r>
              <a:rPr lang="de-DE" dirty="0" err="1" smtClean="0"/>
              <a:t>that</a:t>
            </a:r>
            <a:r>
              <a:rPr lang="de-DE" dirty="0" smtClean="0"/>
              <a:t> </a:t>
            </a:r>
            <a:r>
              <a:rPr lang="de-DE" dirty="0" err="1" smtClean="0"/>
              <a:t>provide</a:t>
            </a:r>
            <a:r>
              <a:rPr lang="de-DE" dirty="0" smtClean="0"/>
              <a:t> </a:t>
            </a:r>
            <a:r>
              <a:rPr lang="de-DE" dirty="0" err="1" smtClean="0"/>
              <a:t>primary</a:t>
            </a:r>
            <a:r>
              <a:rPr lang="de-DE" dirty="0" smtClean="0"/>
              <a:t> </a:t>
            </a:r>
            <a:r>
              <a:rPr lang="de-DE" dirty="0" err="1" smtClean="0"/>
              <a:t>energy</a:t>
            </a:r>
            <a:r>
              <a:rPr lang="de-DE" dirty="0" smtClean="0"/>
              <a:t> </a:t>
            </a:r>
            <a:r>
              <a:rPr lang="de-DE" dirty="0" err="1" smtClean="0"/>
              <a:t>heat</a:t>
            </a:r>
            <a:r>
              <a:rPr lang="de-DE" dirty="0" smtClean="0"/>
              <a:t> </a:t>
            </a:r>
            <a:r>
              <a:rPr lang="de-DE" dirty="0" err="1" smtClean="0"/>
              <a:t>source</a:t>
            </a:r>
            <a:r>
              <a:rPr lang="de-DE" dirty="0" smtClean="0"/>
              <a:t> at </a:t>
            </a:r>
            <a:r>
              <a:rPr lang="de-DE" dirty="0" err="1" smtClean="0"/>
              <a:t>market</a:t>
            </a:r>
            <a:r>
              <a:rPr lang="de-DE" dirty="0" smtClean="0"/>
              <a:t> </a:t>
            </a:r>
            <a:r>
              <a:rPr lang="de-DE" dirty="0" err="1" smtClean="0"/>
              <a:t>competitive</a:t>
            </a:r>
            <a:r>
              <a:rPr lang="de-DE" dirty="0" smtClean="0"/>
              <a:t> </a:t>
            </a:r>
            <a:r>
              <a:rPr lang="de-DE" dirty="0" err="1" smtClean="0"/>
              <a:t>price</a:t>
            </a:r>
            <a:endParaRPr lang="de-DE" dirty="0"/>
          </a:p>
        </p:txBody>
      </p:sp>
      <p:sp>
        <p:nvSpPr>
          <p:cNvPr id="5" name="Foliennummernplatzhalter 4"/>
          <p:cNvSpPr>
            <a:spLocks noGrp="1"/>
          </p:cNvSpPr>
          <p:nvPr>
            <p:ph type="sldNum" sz="quarter" idx="12"/>
          </p:nvPr>
        </p:nvSpPr>
        <p:spPr/>
        <p:txBody>
          <a:bodyPr/>
          <a:lstStyle/>
          <a:p>
            <a:fld id="{ECE691D0-CC49-4FC7-9C4D-6112B0CB3A76}" type="slidenum">
              <a:rPr lang="de-DE" smtClean="0"/>
              <a:pPr/>
              <a:t>2</a:t>
            </a:fld>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2777603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20</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3097333" y="2599136"/>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92" name="Gerader Verbinder 91"/>
          <p:cNvCxnSpPr/>
          <p:nvPr/>
        </p:nvCxnSpPr>
        <p:spPr>
          <a:xfrm flipH="1">
            <a:off x="6292970" y="2149920"/>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ihandform 7"/>
          <p:cNvSpPr/>
          <p:nvPr/>
        </p:nvSpPr>
        <p:spPr>
          <a:xfrm>
            <a:off x="4746893" y="2746375"/>
            <a:ext cx="6127481" cy="758825"/>
          </a:xfrm>
          <a:custGeom>
            <a:avLst/>
            <a:gdLst>
              <a:gd name="connsiteX0" fmla="*/ 0 w 4308475"/>
              <a:gd name="connsiteY0" fmla="*/ 527050 h 682625"/>
              <a:gd name="connsiteX1" fmla="*/ 4308475 w 4308475"/>
              <a:gd name="connsiteY1" fmla="*/ 682625 h 682625"/>
              <a:gd name="connsiteX2" fmla="*/ 4308475 w 4308475"/>
              <a:gd name="connsiteY2" fmla="*/ 0 h 682625"/>
              <a:gd name="connsiteX3" fmla="*/ 1146175 w 4308475"/>
              <a:gd name="connsiteY3" fmla="*/ 0 h 682625"/>
              <a:gd name="connsiteX4" fmla="*/ 0 w 4308475"/>
              <a:gd name="connsiteY4" fmla="*/ 527050 h 682625"/>
              <a:gd name="connsiteX0" fmla="*/ 0 w 4359275"/>
              <a:gd name="connsiteY0" fmla="*/ 527050 h 682625"/>
              <a:gd name="connsiteX1" fmla="*/ 4359275 w 4359275"/>
              <a:gd name="connsiteY1" fmla="*/ 682625 h 682625"/>
              <a:gd name="connsiteX2" fmla="*/ 4359275 w 4359275"/>
              <a:gd name="connsiteY2" fmla="*/ 0 h 682625"/>
              <a:gd name="connsiteX3" fmla="*/ 1196975 w 4359275"/>
              <a:gd name="connsiteY3" fmla="*/ 0 h 682625"/>
              <a:gd name="connsiteX4" fmla="*/ 0 w 4359275"/>
              <a:gd name="connsiteY4" fmla="*/ 527050 h 682625"/>
              <a:gd name="connsiteX0" fmla="*/ 0 w 4397375"/>
              <a:gd name="connsiteY0" fmla="*/ 555625 h 682625"/>
              <a:gd name="connsiteX1" fmla="*/ 4397375 w 4397375"/>
              <a:gd name="connsiteY1" fmla="*/ 682625 h 682625"/>
              <a:gd name="connsiteX2" fmla="*/ 4397375 w 4397375"/>
              <a:gd name="connsiteY2" fmla="*/ 0 h 682625"/>
              <a:gd name="connsiteX3" fmla="*/ 1235075 w 4397375"/>
              <a:gd name="connsiteY3" fmla="*/ 0 h 682625"/>
              <a:gd name="connsiteX4" fmla="*/ 0 w 4397375"/>
              <a:gd name="connsiteY4" fmla="*/ 555625 h 682625"/>
              <a:gd name="connsiteX0" fmla="*/ 0 w 4365625"/>
              <a:gd name="connsiteY0" fmla="*/ 536575 h 682625"/>
              <a:gd name="connsiteX1" fmla="*/ 4365625 w 4365625"/>
              <a:gd name="connsiteY1" fmla="*/ 682625 h 682625"/>
              <a:gd name="connsiteX2" fmla="*/ 4365625 w 4365625"/>
              <a:gd name="connsiteY2" fmla="*/ 0 h 682625"/>
              <a:gd name="connsiteX3" fmla="*/ 1203325 w 4365625"/>
              <a:gd name="connsiteY3" fmla="*/ 0 h 682625"/>
              <a:gd name="connsiteX4" fmla="*/ 0 w 4365625"/>
              <a:gd name="connsiteY4" fmla="*/ 536575 h 682625"/>
              <a:gd name="connsiteX0" fmla="*/ 0 w 5380286"/>
              <a:gd name="connsiteY0" fmla="*/ 498475 h 682625"/>
              <a:gd name="connsiteX1" fmla="*/ 5380286 w 5380286"/>
              <a:gd name="connsiteY1" fmla="*/ 682625 h 682625"/>
              <a:gd name="connsiteX2" fmla="*/ 5380286 w 5380286"/>
              <a:gd name="connsiteY2" fmla="*/ 0 h 682625"/>
              <a:gd name="connsiteX3" fmla="*/ 2217986 w 5380286"/>
              <a:gd name="connsiteY3" fmla="*/ 0 h 682625"/>
              <a:gd name="connsiteX4" fmla="*/ 0 w 5380286"/>
              <a:gd name="connsiteY4" fmla="*/ 498475 h 682625"/>
              <a:gd name="connsiteX0" fmla="*/ 0 w 5380286"/>
              <a:gd name="connsiteY0" fmla="*/ 574675 h 758825"/>
              <a:gd name="connsiteX1" fmla="*/ 5380286 w 5380286"/>
              <a:gd name="connsiteY1" fmla="*/ 758825 h 758825"/>
              <a:gd name="connsiteX2" fmla="*/ 5380286 w 5380286"/>
              <a:gd name="connsiteY2" fmla="*/ 76200 h 758825"/>
              <a:gd name="connsiteX3" fmla="*/ 1097631 w 5380286"/>
              <a:gd name="connsiteY3" fmla="*/ 0 h 758825"/>
              <a:gd name="connsiteX4" fmla="*/ 0 w 5380286"/>
              <a:gd name="connsiteY4" fmla="*/ 574675 h 758825"/>
              <a:gd name="connsiteX0" fmla="*/ 0 w 5409880"/>
              <a:gd name="connsiteY0" fmla="*/ 541337 h 758825"/>
              <a:gd name="connsiteX1" fmla="*/ 5409880 w 5409880"/>
              <a:gd name="connsiteY1" fmla="*/ 758825 h 758825"/>
              <a:gd name="connsiteX2" fmla="*/ 5409880 w 5409880"/>
              <a:gd name="connsiteY2" fmla="*/ 76200 h 758825"/>
              <a:gd name="connsiteX3" fmla="*/ 1127225 w 5409880"/>
              <a:gd name="connsiteY3" fmla="*/ 0 h 758825"/>
              <a:gd name="connsiteX4" fmla="*/ 0 w 5409880"/>
              <a:gd name="connsiteY4" fmla="*/ 541337 h 758825"/>
              <a:gd name="connsiteX0" fmla="*/ 0 w 5439475"/>
              <a:gd name="connsiteY0" fmla="*/ 574675 h 758825"/>
              <a:gd name="connsiteX1" fmla="*/ 5439475 w 5439475"/>
              <a:gd name="connsiteY1" fmla="*/ 758825 h 758825"/>
              <a:gd name="connsiteX2" fmla="*/ 5439475 w 5439475"/>
              <a:gd name="connsiteY2" fmla="*/ 76200 h 758825"/>
              <a:gd name="connsiteX3" fmla="*/ 1156820 w 5439475"/>
              <a:gd name="connsiteY3" fmla="*/ 0 h 758825"/>
              <a:gd name="connsiteX4" fmla="*/ 0 w 5439475"/>
              <a:gd name="connsiteY4" fmla="*/ 574675 h 758825"/>
              <a:gd name="connsiteX0" fmla="*/ 0 w 5439475"/>
              <a:gd name="connsiteY0" fmla="*/ 565150 h 758825"/>
              <a:gd name="connsiteX1" fmla="*/ 5439475 w 5439475"/>
              <a:gd name="connsiteY1" fmla="*/ 758825 h 758825"/>
              <a:gd name="connsiteX2" fmla="*/ 5439475 w 5439475"/>
              <a:gd name="connsiteY2" fmla="*/ 76200 h 758825"/>
              <a:gd name="connsiteX3" fmla="*/ 1156820 w 5439475"/>
              <a:gd name="connsiteY3" fmla="*/ 0 h 758825"/>
              <a:gd name="connsiteX4" fmla="*/ 0 w 5439475"/>
              <a:gd name="connsiteY4" fmla="*/ 5651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9475" h="758825">
                <a:moveTo>
                  <a:pt x="0" y="565150"/>
                </a:moveTo>
                <a:lnTo>
                  <a:pt x="5439475" y="758825"/>
                </a:lnTo>
                <a:lnTo>
                  <a:pt x="5439475" y="76200"/>
                </a:lnTo>
                <a:lnTo>
                  <a:pt x="1156820" y="0"/>
                </a:lnTo>
                <a:lnTo>
                  <a:pt x="0" y="565150"/>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6361926" y="2942223"/>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5" name="Freihandform 4"/>
          <p:cNvSpPr/>
          <p:nvPr/>
        </p:nvSpPr>
        <p:spPr>
          <a:xfrm>
            <a:off x="7832725" y="2241551"/>
            <a:ext cx="3054350" cy="742950"/>
          </a:xfrm>
          <a:custGeom>
            <a:avLst/>
            <a:gdLst>
              <a:gd name="connsiteX0" fmla="*/ 0 w 3048000"/>
              <a:gd name="connsiteY0" fmla="*/ 749300 h 752475"/>
              <a:gd name="connsiteX1" fmla="*/ 3048000 w 3048000"/>
              <a:gd name="connsiteY1" fmla="*/ 752475 h 752475"/>
              <a:gd name="connsiteX2" fmla="*/ 3048000 w 3048000"/>
              <a:gd name="connsiteY2" fmla="*/ 0 h 752475"/>
              <a:gd name="connsiteX3" fmla="*/ 1755775 w 3048000"/>
              <a:gd name="connsiteY3" fmla="*/ 6350 h 752475"/>
              <a:gd name="connsiteX4" fmla="*/ 0 w 3048000"/>
              <a:gd name="connsiteY4" fmla="*/ 749300 h 752475"/>
              <a:gd name="connsiteX0" fmla="*/ 0 w 3048000"/>
              <a:gd name="connsiteY0" fmla="*/ 749300 h 752475"/>
              <a:gd name="connsiteX1" fmla="*/ 3048000 w 3048000"/>
              <a:gd name="connsiteY1" fmla="*/ 752475 h 752475"/>
              <a:gd name="connsiteX2" fmla="*/ 3048000 w 3048000"/>
              <a:gd name="connsiteY2" fmla="*/ 0 h 752475"/>
              <a:gd name="connsiteX3" fmla="*/ 1774825 w 3048000"/>
              <a:gd name="connsiteY3" fmla="*/ 28575 h 752475"/>
              <a:gd name="connsiteX4" fmla="*/ 0 w 3048000"/>
              <a:gd name="connsiteY4" fmla="*/ 749300 h 752475"/>
              <a:gd name="connsiteX0" fmla="*/ 0 w 3054350"/>
              <a:gd name="connsiteY0" fmla="*/ 739775 h 742950"/>
              <a:gd name="connsiteX1" fmla="*/ 3048000 w 3054350"/>
              <a:gd name="connsiteY1" fmla="*/ 742950 h 742950"/>
              <a:gd name="connsiteX2" fmla="*/ 3054350 w 3054350"/>
              <a:gd name="connsiteY2" fmla="*/ 0 h 742950"/>
              <a:gd name="connsiteX3" fmla="*/ 1774825 w 3054350"/>
              <a:gd name="connsiteY3" fmla="*/ 19050 h 742950"/>
              <a:gd name="connsiteX4" fmla="*/ 0 w 3054350"/>
              <a:gd name="connsiteY4" fmla="*/ 739775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350" h="742950">
                <a:moveTo>
                  <a:pt x="0" y="739775"/>
                </a:moveTo>
                <a:lnTo>
                  <a:pt x="3048000" y="742950"/>
                </a:lnTo>
                <a:cubicBezTo>
                  <a:pt x="3050117" y="495300"/>
                  <a:pt x="3052233" y="247650"/>
                  <a:pt x="3054350" y="0"/>
                </a:cubicBezTo>
                <a:lnTo>
                  <a:pt x="1774825" y="19050"/>
                </a:lnTo>
                <a:lnTo>
                  <a:pt x="0" y="73977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107" name="Gruppieren 106"/>
          <p:cNvGrpSpPr/>
          <p:nvPr/>
        </p:nvGrpSpPr>
        <p:grpSpPr>
          <a:xfrm rot="10800000">
            <a:off x="5117249" y="2273032"/>
            <a:ext cx="904958" cy="659462"/>
            <a:chOff x="5154392" y="2846048"/>
            <a:chExt cx="904958" cy="659462"/>
          </a:xfrm>
        </p:grpSpPr>
        <p:sp>
          <p:nvSpPr>
            <p:cNvPr id="114" name="Ellipse 11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5" name="Gerade Verbindung mit Pfeil 114"/>
            <p:cNvCxnSpPr>
              <a:stCxn id="114" idx="0"/>
              <a:endCxn id="11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a:stCxn id="114" idx="0"/>
              <a:endCxn id="11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a:stCxn id="114" idx="0"/>
              <a:endCxn id="11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70" name="Gruppieren 169"/>
          <p:cNvGrpSpPr/>
          <p:nvPr/>
        </p:nvGrpSpPr>
        <p:grpSpPr>
          <a:xfrm rot="10800000">
            <a:off x="4283515" y="2610584"/>
            <a:ext cx="904958" cy="659462"/>
            <a:chOff x="5154392" y="2846048"/>
            <a:chExt cx="904958" cy="659462"/>
          </a:xfrm>
        </p:grpSpPr>
        <p:sp>
          <p:nvSpPr>
            <p:cNvPr id="171" name="Ellipse 17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72" name="Gerade Verbindung mit Pfeil 171"/>
            <p:cNvCxnSpPr>
              <a:stCxn id="171" idx="0"/>
              <a:endCxn id="17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3" name="Gerade Verbindung mit Pfeil 172"/>
            <p:cNvCxnSpPr>
              <a:stCxn id="171" idx="0"/>
              <a:endCxn id="17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p:cNvCxnSpPr>
              <a:stCxn id="171" idx="0"/>
              <a:endCxn id="17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5" name="Rechteck 174"/>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94" name="Gerader Verbinder 93"/>
          <p:cNvCxnSpPr/>
          <p:nvPr/>
        </p:nvCxnSpPr>
        <p:spPr>
          <a:xfrm flipH="1">
            <a:off x="4256769" y="2751106"/>
            <a:ext cx="1800000" cy="72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Textfeld 97"/>
          <p:cNvSpPr txBox="1"/>
          <p:nvPr/>
        </p:nvSpPr>
        <p:spPr>
          <a:xfrm rot="20205362">
            <a:off x="5290159" y="2963629"/>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grpSp>
        <p:nvGrpSpPr>
          <p:cNvPr id="99" name="Gruppieren 98"/>
          <p:cNvGrpSpPr/>
          <p:nvPr/>
        </p:nvGrpSpPr>
        <p:grpSpPr>
          <a:xfrm rot="10800000">
            <a:off x="8300399" y="1926673"/>
            <a:ext cx="904958" cy="659462"/>
            <a:chOff x="5154392" y="2846048"/>
            <a:chExt cx="904958" cy="659462"/>
          </a:xfrm>
        </p:grpSpPr>
        <p:sp>
          <p:nvSpPr>
            <p:cNvPr id="100" name="Ellipse 99"/>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1" name="Gerade Verbindung mit Pfeil 100"/>
            <p:cNvCxnSpPr>
              <a:stCxn id="100" idx="0"/>
              <a:endCxn id="100"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mit Pfeil 101"/>
            <p:cNvCxnSpPr>
              <a:stCxn id="100" idx="0"/>
              <a:endCxn id="100"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3" name="Gerade Verbindung mit Pfeil 102"/>
            <p:cNvCxnSpPr>
              <a:stCxn id="100" idx="0"/>
              <a:endCxn id="100"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4" name="Rechteck 103"/>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105" name="Textfeld 104"/>
          <p:cNvSpPr txBox="1"/>
          <p:nvPr/>
        </p:nvSpPr>
        <p:spPr>
          <a:xfrm rot="20205362">
            <a:off x="9119249" y="2364680"/>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06" name="Textfeld 105"/>
          <p:cNvSpPr txBox="1"/>
          <p:nvPr/>
        </p:nvSpPr>
        <p:spPr>
          <a:xfrm>
            <a:off x="10144159" y="2408904"/>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08" name="Rechteck 107"/>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109" name="Textfeld 108"/>
          <p:cNvSpPr txBox="1"/>
          <p:nvPr/>
        </p:nvSpPr>
        <p:spPr>
          <a:xfrm>
            <a:off x="2105461" y="5328360"/>
            <a:ext cx="6531365" cy="1039515"/>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is</a:t>
            </a:r>
            <a:r>
              <a:rPr lang="de-DE" sz="2400" b="1" dirty="0" smtClean="0"/>
              <a:t> </a:t>
            </a:r>
            <a:r>
              <a:rPr lang="de-DE" sz="2400" b="1" dirty="0" err="1" smtClean="0"/>
              <a:t>defined</a:t>
            </a:r>
            <a:r>
              <a:rPr lang="de-DE" sz="2400" b="1" dirty="0" smtClean="0"/>
              <a:t> </a:t>
            </a:r>
            <a:r>
              <a:rPr lang="de-DE" sz="2400" b="1" dirty="0" err="1" smtClean="0"/>
              <a:t>through</a:t>
            </a:r>
            <a:r>
              <a:rPr lang="de-DE" sz="2400" b="1" dirty="0" smtClean="0"/>
              <a:t> </a:t>
            </a:r>
            <a:r>
              <a:rPr lang="de-DE" sz="2400" b="1" dirty="0" err="1" smtClean="0"/>
              <a:t>it‘s</a:t>
            </a:r>
            <a:r>
              <a:rPr lang="de-DE" sz="2400" b="1" dirty="0" smtClean="0"/>
              <a:t> </a:t>
            </a:r>
            <a:r>
              <a:rPr lang="de-DE" sz="2400" b="1" dirty="0" err="1" smtClean="0"/>
              <a:t>function</a:t>
            </a:r>
            <a:r>
              <a:rPr lang="de-DE" sz="2400" b="1" dirty="0" smtClean="0"/>
              <a:t> </a:t>
            </a:r>
            <a:r>
              <a:rPr lang="de-DE" sz="2400" b="1" dirty="0" err="1" smtClean="0"/>
              <a:t>of</a:t>
            </a:r>
            <a:r>
              <a:rPr lang="de-DE" sz="2400" b="1" dirty="0" smtClean="0"/>
              <a:t> </a:t>
            </a:r>
            <a:r>
              <a:rPr lang="de-DE" sz="2400" b="1" dirty="0" err="1" smtClean="0"/>
              <a:t>intercepting</a:t>
            </a:r>
            <a:r>
              <a:rPr lang="de-DE" sz="2400" b="1" dirty="0" smtClean="0"/>
              <a:t> </a:t>
            </a:r>
            <a:r>
              <a:rPr lang="de-DE" sz="2400" b="1" dirty="0" err="1" smtClean="0"/>
              <a:t>and</a:t>
            </a:r>
            <a:r>
              <a:rPr lang="de-DE" sz="2400" b="1" dirty="0" smtClean="0"/>
              <a:t> </a:t>
            </a:r>
            <a:r>
              <a:rPr lang="de-DE" sz="2400" b="1" dirty="0" err="1" smtClean="0"/>
              <a:t>neutralizing</a:t>
            </a:r>
            <a:r>
              <a:rPr lang="de-DE" sz="2400" b="1" dirty="0" smtClean="0"/>
              <a:t> </a:t>
            </a:r>
            <a:r>
              <a:rPr lang="de-DE" sz="2400" b="1" dirty="0" err="1" smtClean="0"/>
              <a:t>plasma</a:t>
            </a:r>
            <a:endParaRPr lang="de-DE" sz="2400" b="1" dirty="0" smtClean="0"/>
          </a:p>
        </p:txBody>
      </p:sp>
    </p:spTree>
    <p:extLst>
      <p:ext uri="{BB962C8B-B14F-4D97-AF65-F5344CB8AC3E}">
        <p14:creationId xmlns:p14="http://schemas.microsoft.com/office/powerpoint/2010/main" val="186741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1.2 </a:t>
            </a:r>
            <a:r>
              <a:rPr lang="de-DE" dirty="0" err="1" smtClean="0"/>
              <a:t>Neutralize</a:t>
            </a:r>
            <a:r>
              <a:rPr lang="de-DE" dirty="0" smtClean="0"/>
              <a:t> Plasma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21</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2125069" cy="461665"/>
          </a:xfrm>
          <a:prstGeom prst="rect">
            <a:avLst/>
          </a:prstGeom>
        </p:spPr>
        <p:txBody>
          <a:bodyPr wrap="none">
            <a:spAutoFit/>
          </a:bodyPr>
          <a:lstStyle/>
          <a:p>
            <a:r>
              <a:rPr lang="el-GR" sz="2400" b="1" dirty="0" smtClean="0">
                <a:solidFill>
                  <a:srgbClr val="EF7C00"/>
                </a:solidFill>
              </a:rPr>
              <a:t>η</a:t>
            </a:r>
            <a:r>
              <a:rPr lang="de-DE" sz="2400" b="1" baseline="-25000" dirty="0" smtClean="0">
                <a:solidFill>
                  <a:srgbClr val="EF7C00"/>
                </a:solidFill>
              </a:rPr>
              <a:t>0</a:t>
            </a:r>
            <a:r>
              <a:rPr lang="de-DE" sz="2400" b="1" dirty="0" smtClean="0">
                <a:solidFill>
                  <a:srgbClr val="EF7C00"/>
                </a:solidFill>
              </a:rPr>
              <a:t> = </a:t>
            </a:r>
            <a:r>
              <a:rPr lang="el-GR" sz="2400" b="1" dirty="0" smtClean="0">
                <a:solidFill>
                  <a:srgbClr val="EF7C00"/>
                </a:solidFill>
              </a:rPr>
              <a:t>Γ</a:t>
            </a:r>
            <a:r>
              <a:rPr lang="de-DE" sz="2400" b="1" baseline="-25000" dirty="0">
                <a:solidFill>
                  <a:srgbClr val="EF7C00"/>
                </a:solidFill>
              </a:rPr>
              <a:t>0</a:t>
            </a:r>
            <a:r>
              <a:rPr lang="de-DE" sz="2400" b="1" baseline="-25000" dirty="0" smtClean="0">
                <a:solidFill>
                  <a:srgbClr val="EF7C00"/>
                </a:solidFill>
              </a:rPr>
              <a:t> </a:t>
            </a:r>
            <a:r>
              <a:rPr lang="de-DE" sz="2400" b="1" dirty="0">
                <a:solidFill>
                  <a:srgbClr val="EF7C00"/>
                </a:solidFill>
              </a:rPr>
              <a:t>/ </a:t>
            </a:r>
            <a:r>
              <a:rPr lang="el-GR" sz="2400" b="1" dirty="0" smtClean="0">
                <a:solidFill>
                  <a:srgbClr val="EF7C00"/>
                </a:solidFill>
              </a:rPr>
              <a:t>Γ</a:t>
            </a:r>
            <a:r>
              <a:rPr lang="de-DE" sz="2400" b="1" baseline="-25000" dirty="0" err="1" smtClean="0">
                <a:solidFill>
                  <a:srgbClr val="EF7C00"/>
                </a:solidFill>
              </a:rPr>
              <a:t>div,in</a:t>
            </a:r>
            <a:r>
              <a:rPr lang="de-DE" sz="2400" b="1" baseline="-25000" dirty="0" smtClean="0">
                <a:solidFill>
                  <a:srgbClr val="EF7C00"/>
                </a:solidFill>
              </a:rPr>
              <a:t> </a:t>
            </a:r>
            <a:endParaRPr lang="de-DE" sz="2400" b="1" dirty="0">
              <a:solidFill>
                <a:srgbClr val="EF7C00"/>
              </a:solidFill>
            </a:endParaRPr>
          </a:p>
        </p:txBody>
      </p:sp>
      <p:sp>
        <p:nvSpPr>
          <p:cNvPr id="178" name="Textfeld 177"/>
          <p:cNvSpPr txBox="1"/>
          <p:nvPr/>
        </p:nvSpPr>
        <p:spPr>
          <a:xfrm>
            <a:off x="-21748" y="5219354"/>
            <a:ext cx="11911648" cy="1261884"/>
          </a:xfrm>
          <a:prstGeom prst="rect">
            <a:avLst/>
          </a:prstGeom>
          <a:noFill/>
        </p:spPr>
        <p:txBody>
          <a:bodyPr wrap="square" lIns="0" tIns="0" rIns="0" bIns="0" rtlCol="0" anchor="t" anchorCtr="0">
            <a:spAutoFit/>
          </a:bodyPr>
          <a:lstStyle/>
          <a:p>
            <a:pPr algn="ctr">
              <a:lnSpc>
                <a:spcPct val="150000"/>
              </a:lnSpc>
              <a:spcBef>
                <a:spcPts val="1150"/>
              </a:spcBef>
            </a:pPr>
            <a:r>
              <a:rPr lang="de-DE" sz="2400" b="1" dirty="0" smtClean="0"/>
              <a:t>A Target </a:t>
            </a:r>
            <a:r>
              <a:rPr lang="de-DE" sz="2400" b="1" dirty="0" err="1" smtClean="0"/>
              <a:t>intercepts</a:t>
            </a:r>
            <a:r>
              <a:rPr lang="de-DE" sz="2400" b="1" dirty="0" smtClean="0"/>
              <a:t> </a:t>
            </a:r>
            <a:r>
              <a:rPr lang="de-DE" sz="2400" b="1" dirty="0" err="1" smtClean="0"/>
              <a:t>and</a:t>
            </a:r>
            <a:r>
              <a:rPr lang="de-DE" sz="2400" b="1" dirty="0" smtClean="0"/>
              <a:t> </a:t>
            </a:r>
            <a:r>
              <a:rPr lang="de-DE" sz="2400" b="1" dirty="0" err="1" smtClean="0"/>
              <a:t>neutralizes</a:t>
            </a:r>
            <a:r>
              <a:rPr lang="de-DE" sz="2400" b="1" dirty="0" smtClean="0"/>
              <a:t> </a:t>
            </a:r>
            <a:r>
              <a:rPr lang="de-DE" sz="2400" b="1" dirty="0" err="1" smtClean="0"/>
              <a:t>plasma</a:t>
            </a:r>
            <a:endParaRPr lang="de-DE" sz="2400" b="1" dirty="0" smtClean="0"/>
          </a:p>
          <a:p>
            <a:pPr algn="ctr">
              <a:lnSpc>
                <a:spcPct val="150000"/>
              </a:lnSpc>
              <a:spcBef>
                <a:spcPts val="1150"/>
              </a:spcBef>
            </a:pPr>
            <a:r>
              <a:rPr lang="de-DE" sz="2400" b="1" dirty="0" smtClean="0"/>
              <a:t>at a </a:t>
            </a:r>
            <a:r>
              <a:rPr lang="de-DE" sz="2400" b="1" dirty="0" err="1" smtClean="0"/>
              <a:t>connection</a:t>
            </a:r>
            <a:r>
              <a:rPr lang="de-DE" sz="2400" b="1" dirty="0" smtClean="0"/>
              <a:t> </a:t>
            </a:r>
            <a:r>
              <a:rPr lang="de-DE" sz="2400" b="1" dirty="0" err="1" smtClean="0"/>
              <a:t>length</a:t>
            </a:r>
            <a:r>
              <a:rPr lang="de-DE" sz="2400" b="1" dirty="0" smtClean="0"/>
              <a:t> </a:t>
            </a:r>
            <a:r>
              <a:rPr lang="de-DE" sz="2400" b="1" dirty="0" err="1" smtClean="0"/>
              <a:t>L</a:t>
            </a:r>
            <a:r>
              <a:rPr lang="de-DE" sz="2400" b="1" baseline="-25000" dirty="0" err="1" smtClean="0"/>
              <a:t>c,X</a:t>
            </a:r>
            <a:r>
              <a:rPr lang="de-DE" sz="2400" b="1" baseline="-25000" dirty="0" smtClean="0"/>
              <a:t>-T</a:t>
            </a:r>
            <a:r>
              <a:rPr lang="de-DE" sz="2400" b="1" dirty="0" smtClean="0"/>
              <a:t> </a:t>
            </a:r>
            <a:r>
              <a:rPr lang="de-DE" sz="2400" b="1" dirty="0" err="1" smtClean="0"/>
              <a:t>with</a:t>
            </a:r>
            <a:r>
              <a:rPr lang="de-DE" sz="2400" b="1" dirty="0" smtClean="0"/>
              <a:t> an </a:t>
            </a:r>
            <a:r>
              <a:rPr lang="de-DE" sz="2400" b="1" dirty="0" err="1" smtClean="0"/>
              <a:t>incidence</a:t>
            </a:r>
            <a:r>
              <a:rPr lang="de-DE" sz="2400" b="1" dirty="0" smtClean="0"/>
              <a:t> angle </a:t>
            </a:r>
            <a:r>
              <a:rPr lang="el-GR" sz="2400" b="1" dirty="0" smtClean="0"/>
              <a:t>α</a:t>
            </a:r>
            <a:r>
              <a:rPr lang="de-DE" sz="2400" b="1" dirty="0" smtClean="0"/>
              <a:t> </a:t>
            </a:r>
            <a:r>
              <a:rPr lang="de-DE" sz="2400" b="1" dirty="0" err="1" smtClean="0"/>
              <a:t>and</a:t>
            </a:r>
            <a:r>
              <a:rPr lang="de-DE" sz="2400" b="1" dirty="0" smtClean="0"/>
              <a:t> a </a:t>
            </a:r>
            <a:r>
              <a:rPr lang="de-DE" sz="2400" b="1" dirty="0" err="1" smtClean="0"/>
              <a:t>separatrix</a:t>
            </a:r>
            <a:r>
              <a:rPr lang="de-DE" sz="2400" b="1" dirty="0" smtClean="0"/>
              <a:t> angle </a:t>
            </a:r>
            <a:r>
              <a:rPr lang="el-GR" sz="2400" b="1" dirty="0" smtClean="0"/>
              <a:t>ζ</a:t>
            </a:r>
            <a:endParaRPr lang="de-DE" sz="2400" b="1" baseline="-25000" dirty="0" smtClean="0"/>
          </a:p>
        </p:txBody>
      </p:sp>
      <mc:AlternateContent xmlns:mc="http://schemas.openxmlformats.org/markup-compatibility/2006" xmlns:a14="http://schemas.microsoft.com/office/drawing/2010/main">
        <mc:Choice Requires="a14">
          <p:graphicFrame>
            <p:nvGraphicFramePr>
              <p:cNvPr id="92" name="Tabelle 91"/>
              <p:cNvGraphicFramePr>
                <a:graphicFrameLocks noGrp="1"/>
              </p:cNvGraphicFramePr>
              <p:nvPr>
                <p:extLst>
                  <p:ext uri="{D42A27DB-BD31-4B8C-83A1-F6EECF244321}">
                    <p14:modId xmlns:p14="http://schemas.microsoft.com/office/powerpoint/2010/main" val="1316985020"/>
                  </p:ext>
                </p:extLst>
              </p:nvPr>
            </p:nvGraphicFramePr>
            <p:xfrm>
              <a:off x="4632011" y="4347504"/>
              <a:ext cx="6372226" cy="957771"/>
            </p:xfrm>
            <a:graphic>
              <a:graphicData uri="http://schemas.openxmlformats.org/drawingml/2006/table">
                <a:tbl>
                  <a:tblPr firstRow="1" bandRow="1">
                    <a:tableStyleId>{21E4AEA4-8DFA-4A89-87EB-49C32662AFE0}</a:tableStyleId>
                  </a:tblPr>
                  <a:tblGrid>
                    <a:gridCol w="1326231">
                      <a:extLst>
                        <a:ext uri="{9D8B030D-6E8A-4147-A177-3AD203B41FA5}">
                          <a16:colId xmlns:a16="http://schemas.microsoft.com/office/drawing/2014/main" val="568237681"/>
                        </a:ext>
                      </a:extLst>
                    </a:gridCol>
                    <a:gridCol w="1112170">
                      <a:extLst>
                        <a:ext uri="{9D8B030D-6E8A-4147-A177-3AD203B41FA5}">
                          <a16:colId xmlns:a16="http://schemas.microsoft.com/office/drawing/2014/main" val="1895148249"/>
                        </a:ext>
                      </a:extLst>
                    </a:gridCol>
                    <a:gridCol w="1285875">
                      <a:extLst>
                        <a:ext uri="{9D8B030D-6E8A-4147-A177-3AD203B41FA5}">
                          <a16:colId xmlns:a16="http://schemas.microsoft.com/office/drawing/2014/main" val="1433796930"/>
                        </a:ext>
                      </a:extLst>
                    </a:gridCol>
                    <a:gridCol w="1657350">
                      <a:extLst>
                        <a:ext uri="{9D8B030D-6E8A-4147-A177-3AD203B41FA5}">
                          <a16:colId xmlns:a16="http://schemas.microsoft.com/office/drawing/2014/main" val="3631031437"/>
                        </a:ext>
                      </a:extLst>
                    </a:gridCol>
                    <a:gridCol w="990600">
                      <a:extLst>
                        <a:ext uri="{9D8B030D-6E8A-4147-A177-3AD203B41FA5}">
                          <a16:colId xmlns:a16="http://schemas.microsoft.com/office/drawing/2014/main" val="649769712"/>
                        </a:ext>
                      </a:extLst>
                    </a:gridCol>
                  </a:tblGrid>
                  <a:tr h="370840">
                    <a:tc>
                      <a:txBody>
                        <a:bodyPr/>
                        <a:lstStyle/>
                        <a:p>
                          <a:pPr algn="ctr"/>
                          <a:r>
                            <a:rPr lang="de-DE" sz="1400" dirty="0" err="1" smtClean="0"/>
                            <a:t>Mandatory</a:t>
                          </a:r>
                          <a:r>
                            <a:rPr lang="de-DE" sz="1400" dirty="0" smtClean="0"/>
                            <a:t> </a:t>
                          </a:r>
                          <a:r>
                            <a:rPr lang="de-DE" sz="1400" dirty="0" err="1" smtClean="0"/>
                            <a:t>Requirement</a:t>
                          </a:r>
                          <a:endParaRPr lang="de-DE" sz="1400" dirty="0"/>
                        </a:p>
                      </a:txBody>
                      <a:tcPr/>
                    </a:tc>
                    <a:tc>
                      <a:txBody>
                        <a:bodyPr/>
                        <a:lstStyle/>
                        <a:p>
                          <a:pPr algn="ctr"/>
                          <a:r>
                            <a:rPr lang="de-DE" sz="1400" dirty="0" err="1" smtClean="0"/>
                            <a:t>Heatload</a:t>
                          </a:r>
                          <a:endParaRPr lang="de-DE" sz="1400" dirty="0"/>
                        </a:p>
                      </a:txBody>
                      <a:tcPr/>
                    </a:tc>
                    <a:tc>
                      <a:txBody>
                        <a:bodyPr/>
                        <a:lstStyle/>
                        <a:p>
                          <a:pPr algn="ctr"/>
                          <a:r>
                            <a:rPr lang="de-DE" sz="1400" dirty="0" err="1" smtClean="0"/>
                            <a:t>Sputtering</a:t>
                          </a:r>
                          <a:endParaRPr lang="de-DE" sz="1400" dirty="0"/>
                        </a:p>
                      </a:txBody>
                      <a:tcPr/>
                    </a:tc>
                    <a:tc>
                      <a:txBody>
                        <a:bodyPr/>
                        <a:lstStyle/>
                        <a:p>
                          <a:pPr algn="ctr"/>
                          <a:r>
                            <a:rPr lang="de-DE" sz="1400" dirty="0" err="1" smtClean="0"/>
                            <a:t>Mechanics</a:t>
                          </a:r>
                          <a:endParaRPr lang="de-DE" sz="1400" dirty="0"/>
                        </a:p>
                      </a:txBody>
                      <a:tcPr/>
                    </a:tc>
                    <a:tc>
                      <a:txBody>
                        <a:bodyPr/>
                        <a:lstStyle/>
                        <a:p>
                          <a:pPr algn="ctr"/>
                          <a:r>
                            <a:rPr lang="de-DE" sz="1400" dirty="0" smtClean="0"/>
                            <a:t>Neutrons</a:t>
                          </a:r>
                          <a:endParaRPr lang="de-DE" sz="1400" dirty="0"/>
                        </a:p>
                      </a:txBody>
                      <a:tcPr/>
                    </a:tc>
                    <a:extLst>
                      <a:ext uri="{0D108BD9-81ED-4DB2-BD59-A6C34878D82A}">
                        <a16:rowId xmlns:a16="http://schemas.microsoft.com/office/drawing/2014/main" val="1674266002"/>
                      </a:ext>
                    </a:extLst>
                  </a:tr>
                  <a:tr h="370840">
                    <a:tc>
                      <a:txBody>
                        <a:bodyPr/>
                        <a:lstStyle/>
                        <a:p>
                          <a:pPr algn="ctr"/>
                          <a:r>
                            <a:rPr lang="de-DE" sz="1400" dirty="0" err="1" smtClean="0"/>
                            <a:t>Metric</a:t>
                          </a:r>
                          <a:endParaRPr lang="de-DE" sz="1400" dirty="0"/>
                        </a:p>
                      </a:txBody>
                      <a:tcPr/>
                    </a:tc>
                    <a:tc>
                      <a:txBody>
                        <a:bodyPr/>
                        <a:lstStyle/>
                        <a:p>
                          <a:pPr/>
                          <a14:m>
                            <m:oMathPara xmlns:m="http://schemas.openxmlformats.org/officeDocument/2006/math">
                              <m:oMathParaPr>
                                <m:jc m:val="centerGroup"/>
                              </m:oMathParaPr>
                              <m:oMath xmlns:m="http://schemas.openxmlformats.org/officeDocument/2006/math">
                                <m:r>
                                  <a:rPr lang="de-DE" sz="1100" smtClean="0">
                                    <a:latin typeface="Cambria Math" panose="02040503050406030204" pitchFamily="18" charset="0"/>
                                  </a:rPr>
                                  <m:t>𝐹𝑂𝑆</m:t>
                                </m:r>
                                <m:r>
                                  <a:rPr lang="de-DE" sz="1100" smtClean="0">
                                    <a:latin typeface="Cambria Math" panose="02040503050406030204" pitchFamily="18" charset="0"/>
                                  </a:rPr>
                                  <m:t>= </m:t>
                                </m:r>
                                <m:f>
                                  <m:fPr>
                                    <m:ctrlPr>
                                      <a:rPr lang="de-DE" sz="1100" i="1">
                                        <a:latin typeface="Cambria Math" panose="02040503050406030204" pitchFamily="18" charset="0"/>
                                      </a:rPr>
                                    </m:ctrlPr>
                                  </m:fPr>
                                  <m:num>
                                    <m:sSub>
                                      <m:sSubPr>
                                        <m:ctrlPr>
                                          <a:rPr lang="de-DE" sz="1100" i="1" smtClean="0">
                                            <a:latin typeface="Cambria Math" panose="02040503050406030204" pitchFamily="18" charset="0"/>
                                          </a:rPr>
                                        </m:ctrlPr>
                                      </m:sSubPr>
                                      <m:e>
                                        <m:acc>
                                          <m:accPr>
                                            <m:chr m:val="̇"/>
                                            <m:ctrlPr>
                                              <a:rPr lang="de-DE" sz="1100" i="1" smtClean="0">
                                                <a:latin typeface="Cambria Math" panose="02040503050406030204" pitchFamily="18" charset="0"/>
                                              </a:rPr>
                                            </m:ctrlPr>
                                          </m:accPr>
                                          <m:e>
                                            <m:r>
                                              <a:rPr lang="de-DE" sz="1100" smtClean="0">
                                                <a:latin typeface="Cambria Math" panose="02040503050406030204" pitchFamily="18" charset="0"/>
                                              </a:rPr>
                                              <m:t>𝑞</m:t>
                                            </m:r>
                                          </m:e>
                                        </m:acc>
                                      </m:e>
                                      <m:sub>
                                        <m:r>
                                          <a:rPr lang="de-DE" sz="1100" smtClean="0">
                                            <a:latin typeface="Cambria Math" panose="02040503050406030204" pitchFamily="18" charset="0"/>
                                          </a:rPr>
                                          <m:t>𝑚𝑎𝑥</m:t>
                                        </m:r>
                                      </m:sub>
                                    </m:sSub>
                                  </m:num>
                                  <m:den>
                                    <m:sSub>
                                      <m:sSubPr>
                                        <m:ctrlPr>
                                          <a:rPr lang="de-DE" sz="1100" i="1">
                                            <a:latin typeface="Cambria Math" panose="02040503050406030204" pitchFamily="18" charset="0"/>
                                          </a:rPr>
                                        </m:ctrlPr>
                                      </m:sSubPr>
                                      <m:e>
                                        <m:acc>
                                          <m:accPr>
                                            <m:chr m:val="̇"/>
                                            <m:ctrlPr>
                                              <a:rPr lang="de-DE" sz="1100" i="1">
                                                <a:latin typeface="Cambria Math" panose="02040503050406030204" pitchFamily="18" charset="0"/>
                                              </a:rPr>
                                            </m:ctrlPr>
                                          </m:accPr>
                                          <m:e>
                                            <m:r>
                                              <a:rPr lang="de-DE" sz="1100">
                                                <a:latin typeface="Cambria Math" panose="02040503050406030204" pitchFamily="18" charset="0"/>
                                              </a:rPr>
                                              <m:t>𝑞</m:t>
                                            </m:r>
                                          </m:e>
                                        </m:acc>
                                      </m:e>
                                      <m:sub>
                                        <m:r>
                                          <a:rPr lang="de-DE" sz="1100" smtClean="0">
                                            <a:latin typeface="Cambria Math" panose="02040503050406030204" pitchFamily="18" charset="0"/>
                                          </a:rPr>
                                          <m:t>𝑑𝑖𝑣</m:t>
                                        </m:r>
                                      </m:sub>
                                    </m:sSub>
                                  </m:den>
                                </m:f>
                              </m:oMath>
                            </m:oMathPara>
                          </a14:m>
                          <a:endParaRPr lang="de-DE" sz="11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l-GR" sz="1100" i="1" smtClean="0">
                                        <a:latin typeface="Cambria Math" panose="02040503050406030204" pitchFamily="18" charset="0"/>
                                      </a:rPr>
                                    </m:ctrlPr>
                                  </m:sSubPr>
                                  <m:e>
                                    <m:r>
                                      <m:rPr>
                                        <m:sty m:val="p"/>
                                      </m:rPr>
                                      <a:rPr lang="el-GR" sz="1100" smtClean="0">
                                        <a:latin typeface="Cambria Math" panose="02040503050406030204" pitchFamily="18" charset="0"/>
                                      </a:rPr>
                                      <m:t>η</m:t>
                                    </m:r>
                                  </m:e>
                                  <m:sub>
                                    <m:r>
                                      <a:rPr lang="de-DE" sz="1100" smtClean="0">
                                        <a:latin typeface="Cambria Math" panose="02040503050406030204" pitchFamily="18" charset="0"/>
                                      </a:rPr>
                                      <m:t>𝑠𝑝𝑡𝑟</m:t>
                                    </m:r>
                                    <m:r>
                                      <a:rPr lang="de-DE" sz="1100" smtClean="0">
                                        <a:latin typeface="Cambria Math" panose="02040503050406030204" pitchFamily="18" charset="0"/>
                                      </a:rPr>
                                      <m:t>,</m:t>
                                    </m:r>
                                    <m:r>
                                      <a:rPr lang="de-DE" sz="1100" smtClean="0">
                                        <a:latin typeface="Cambria Math" panose="02040503050406030204" pitchFamily="18" charset="0"/>
                                      </a:rPr>
                                      <m:t>𝑟𝑒𝑠𝑖𝑠𝑡</m:t>
                                    </m:r>
                                  </m:sub>
                                </m:sSub>
                                <m:r>
                                  <a:rPr lang="de-DE" sz="1100" smtClean="0">
                                    <a:latin typeface="Cambria Math" panose="02040503050406030204" pitchFamily="18" charset="0"/>
                                  </a:rPr>
                                  <m:t>=1−</m:t>
                                </m:r>
                                <m:r>
                                  <a:rPr lang="de-DE" sz="1100" smtClean="0">
                                    <a:latin typeface="Cambria Math" panose="02040503050406030204" pitchFamily="18" charset="0"/>
                                  </a:rPr>
                                  <m:t>𝑌</m:t>
                                </m:r>
                              </m:oMath>
                            </m:oMathPara>
                          </a14:m>
                          <a:endParaRPr lang="de-DE" sz="1100" dirty="0"/>
                        </a:p>
                      </a:txBody>
                      <a:tcPr/>
                    </a:tc>
                    <a:tc>
                      <a:txBody>
                        <a:bodyPr/>
                        <a:lstStyle/>
                        <a:p>
                          <a:pPr/>
                          <a14:m>
                            <m:oMathPara xmlns:m="http://schemas.openxmlformats.org/officeDocument/2006/math">
                              <m:oMathParaPr>
                                <m:jc m:val="centerGroup"/>
                              </m:oMathParaPr>
                              <m:oMath xmlns:m="http://schemas.openxmlformats.org/officeDocument/2006/math">
                                <m:r>
                                  <a:rPr lang="de-DE" sz="1100" smtClean="0">
                                    <a:latin typeface="Cambria Math" panose="02040503050406030204" pitchFamily="18" charset="0"/>
                                  </a:rPr>
                                  <m:t>𝐹𝑂𝑆</m:t>
                                </m:r>
                                <m:r>
                                  <a:rPr lang="de-DE" sz="1100" smtClean="0">
                                    <a:latin typeface="Cambria Math" panose="02040503050406030204" pitchFamily="18" charset="0"/>
                                  </a:rPr>
                                  <m:t>= </m:t>
                                </m:r>
                                <m:f>
                                  <m:fPr>
                                    <m:ctrlPr>
                                      <a:rPr lang="de-DE" sz="1100" i="1" smtClean="0">
                                        <a:latin typeface="Cambria Math" panose="02040503050406030204" pitchFamily="18" charset="0"/>
                                      </a:rPr>
                                    </m:ctrlPr>
                                  </m:fPr>
                                  <m:num>
                                    <m:r>
                                      <a:rPr lang="de-DE" sz="1100" smtClean="0">
                                        <a:latin typeface="Cambria Math" panose="02040503050406030204" pitchFamily="18" charset="0"/>
                                      </a:rPr>
                                      <m:t>𝑦𝑖𝑒𝑙𝑑</m:t>
                                    </m:r>
                                    <m:r>
                                      <a:rPr lang="de-DE" sz="1100" smtClean="0">
                                        <a:latin typeface="Cambria Math" panose="02040503050406030204" pitchFamily="18" charset="0"/>
                                      </a:rPr>
                                      <m:t> </m:t>
                                    </m:r>
                                    <m:r>
                                      <a:rPr lang="de-DE" sz="1100" smtClean="0">
                                        <a:latin typeface="Cambria Math" panose="02040503050406030204" pitchFamily="18" charset="0"/>
                                      </a:rPr>
                                      <m:t>𝑠𝑡𝑟𝑒𝑠𝑠</m:t>
                                    </m:r>
                                  </m:num>
                                  <m:den>
                                    <m:r>
                                      <a:rPr lang="de-DE" sz="1100" smtClean="0">
                                        <a:latin typeface="Cambria Math" panose="02040503050406030204" pitchFamily="18" charset="0"/>
                                      </a:rPr>
                                      <m:t>𝑤𝑜𝑟𝑘𝑖𝑛𝑔</m:t>
                                    </m:r>
                                    <m:r>
                                      <a:rPr lang="de-DE" sz="1100" smtClean="0">
                                        <a:latin typeface="Cambria Math" panose="02040503050406030204" pitchFamily="18" charset="0"/>
                                      </a:rPr>
                                      <m:t> </m:t>
                                    </m:r>
                                    <m:r>
                                      <a:rPr lang="de-DE" sz="1100" smtClean="0">
                                        <a:latin typeface="Cambria Math" panose="02040503050406030204" pitchFamily="18" charset="0"/>
                                      </a:rPr>
                                      <m:t>𝑠𝑡𝑟𝑒𝑠𝑠</m:t>
                                    </m:r>
                                  </m:den>
                                </m:f>
                              </m:oMath>
                            </m:oMathPara>
                          </a14:m>
                          <a:endParaRPr lang="de-DE" sz="1100" dirty="0"/>
                        </a:p>
                      </a:txBody>
                      <a:tcPr/>
                    </a:tc>
                    <a:tc>
                      <a:txBody>
                        <a:bodyPr/>
                        <a:lstStyle/>
                        <a:p>
                          <a:pPr algn="ctr"/>
                          <a:r>
                            <a:rPr lang="de-DE" sz="1100" dirty="0" smtClean="0"/>
                            <a:t>DPA</a:t>
                          </a:r>
                          <a:endParaRPr lang="de-DE" sz="1100" dirty="0"/>
                        </a:p>
                      </a:txBody>
                      <a:tcPr/>
                    </a:tc>
                    <a:extLst>
                      <a:ext uri="{0D108BD9-81ED-4DB2-BD59-A6C34878D82A}">
                        <a16:rowId xmlns:a16="http://schemas.microsoft.com/office/drawing/2014/main" val="2608653333"/>
                      </a:ext>
                    </a:extLst>
                  </a:tr>
                </a:tbl>
              </a:graphicData>
            </a:graphic>
          </p:graphicFrame>
        </mc:Choice>
        <mc:Fallback xmlns="">
          <p:graphicFrame>
            <p:nvGraphicFramePr>
              <p:cNvPr id="92" name="Tabelle 91"/>
              <p:cNvGraphicFramePr>
                <a:graphicFrameLocks noGrp="1"/>
              </p:cNvGraphicFramePr>
              <p:nvPr>
                <p:extLst>
                  <p:ext uri="{D42A27DB-BD31-4B8C-83A1-F6EECF244321}">
                    <p14:modId xmlns:p14="http://schemas.microsoft.com/office/powerpoint/2010/main" val="1316985020"/>
                  </p:ext>
                </p:extLst>
              </p:nvPr>
            </p:nvGraphicFramePr>
            <p:xfrm>
              <a:off x="4632011" y="4347504"/>
              <a:ext cx="6372226" cy="957771"/>
            </p:xfrm>
            <a:graphic>
              <a:graphicData uri="http://schemas.openxmlformats.org/drawingml/2006/table">
                <a:tbl>
                  <a:tblPr firstRow="1" bandRow="1">
                    <a:tableStyleId>{21E4AEA4-8DFA-4A89-87EB-49C32662AFE0}</a:tableStyleId>
                  </a:tblPr>
                  <a:tblGrid>
                    <a:gridCol w="1326231">
                      <a:extLst>
                        <a:ext uri="{9D8B030D-6E8A-4147-A177-3AD203B41FA5}">
                          <a16:colId xmlns:a16="http://schemas.microsoft.com/office/drawing/2014/main" val="568237681"/>
                        </a:ext>
                      </a:extLst>
                    </a:gridCol>
                    <a:gridCol w="1112170">
                      <a:extLst>
                        <a:ext uri="{9D8B030D-6E8A-4147-A177-3AD203B41FA5}">
                          <a16:colId xmlns:a16="http://schemas.microsoft.com/office/drawing/2014/main" val="1895148249"/>
                        </a:ext>
                      </a:extLst>
                    </a:gridCol>
                    <a:gridCol w="1285875">
                      <a:extLst>
                        <a:ext uri="{9D8B030D-6E8A-4147-A177-3AD203B41FA5}">
                          <a16:colId xmlns:a16="http://schemas.microsoft.com/office/drawing/2014/main" val="1433796930"/>
                        </a:ext>
                      </a:extLst>
                    </a:gridCol>
                    <a:gridCol w="1657350">
                      <a:extLst>
                        <a:ext uri="{9D8B030D-6E8A-4147-A177-3AD203B41FA5}">
                          <a16:colId xmlns:a16="http://schemas.microsoft.com/office/drawing/2014/main" val="3631031437"/>
                        </a:ext>
                      </a:extLst>
                    </a:gridCol>
                    <a:gridCol w="990600">
                      <a:extLst>
                        <a:ext uri="{9D8B030D-6E8A-4147-A177-3AD203B41FA5}">
                          <a16:colId xmlns:a16="http://schemas.microsoft.com/office/drawing/2014/main" val="649769712"/>
                        </a:ext>
                      </a:extLst>
                    </a:gridCol>
                  </a:tblGrid>
                  <a:tr h="518160">
                    <a:tc>
                      <a:txBody>
                        <a:bodyPr/>
                        <a:lstStyle/>
                        <a:p>
                          <a:pPr algn="ctr"/>
                          <a:r>
                            <a:rPr lang="de-DE" sz="1400" dirty="0" err="1" smtClean="0"/>
                            <a:t>Mandatory</a:t>
                          </a:r>
                          <a:r>
                            <a:rPr lang="de-DE" sz="1400" dirty="0" smtClean="0"/>
                            <a:t> </a:t>
                          </a:r>
                          <a:r>
                            <a:rPr lang="de-DE" sz="1400" dirty="0" err="1" smtClean="0"/>
                            <a:t>Requirement</a:t>
                          </a:r>
                          <a:endParaRPr lang="de-DE" sz="1400" dirty="0"/>
                        </a:p>
                      </a:txBody>
                      <a:tcPr/>
                    </a:tc>
                    <a:tc>
                      <a:txBody>
                        <a:bodyPr/>
                        <a:lstStyle/>
                        <a:p>
                          <a:pPr algn="ctr"/>
                          <a:r>
                            <a:rPr lang="de-DE" sz="1400" dirty="0" err="1" smtClean="0"/>
                            <a:t>Heatload</a:t>
                          </a:r>
                          <a:endParaRPr lang="de-DE" sz="1400" dirty="0"/>
                        </a:p>
                      </a:txBody>
                      <a:tcPr/>
                    </a:tc>
                    <a:tc>
                      <a:txBody>
                        <a:bodyPr/>
                        <a:lstStyle/>
                        <a:p>
                          <a:pPr algn="ctr"/>
                          <a:r>
                            <a:rPr lang="de-DE" sz="1400" dirty="0" err="1" smtClean="0"/>
                            <a:t>Sputtering</a:t>
                          </a:r>
                          <a:endParaRPr lang="de-DE" sz="1400" dirty="0"/>
                        </a:p>
                      </a:txBody>
                      <a:tcPr/>
                    </a:tc>
                    <a:tc>
                      <a:txBody>
                        <a:bodyPr/>
                        <a:lstStyle/>
                        <a:p>
                          <a:pPr algn="ctr"/>
                          <a:r>
                            <a:rPr lang="de-DE" sz="1400" dirty="0" err="1" smtClean="0"/>
                            <a:t>Mechanics</a:t>
                          </a:r>
                          <a:endParaRPr lang="de-DE" sz="1400" dirty="0"/>
                        </a:p>
                      </a:txBody>
                      <a:tcPr/>
                    </a:tc>
                    <a:tc>
                      <a:txBody>
                        <a:bodyPr/>
                        <a:lstStyle/>
                        <a:p>
                          <a:pPr algn="ctr"/>
                          <a:r>
                            <a:rPr lang="de-DE" sz="1400" dirty="0" smtClean="0"/>
                            <a:t>Neutrons</a:t>
                          </a:r>
                          <a:endParaRPr lang="de-DE" sz="1400" dirty="0"/>
                        </a:p>
                      </a:txBody>
                      <a:tcPr/>
                    </a:tc>
                    <a:extLst>
                      <a:ext uri="{0D108BD9-81ED-4DB2-BD59-A6C34878D82A}">
                        <a16:rowId xmlns:a16="http://schemas.microsoft.com/office/drawing/2014/main" val="1674266002"/>
                      </a:ext>
                    </a:extLst>
                  </a:tr>
                  <a:tr h="439611">
                    <a:tc>
                      <a:txBody>
                        <a:bodyPr/>
                        <a:lstStyle/>
                        <a:p>
                          <a:pPr algn="ctr"/>
                          <a:r>
                            <a:rPr lang="de-DE" sz="1400" dirty="0" err="1" smtClean="0"/>
                            <a:t>Metric</a:t>
                          </a:r>
                          <a:endParaRPr lang="de-DE" sz="1400" dirty="0"/>
                        </a:p>
                      </a:txBody>
                      <a:tcPr/>
                    </a:tc>
                    <a:tc>
                      <a:txBody>
                        <a:bodyPr/>
                        <a:lstStyle/>
                        <a:p>
                          <a:endParaRPr lang="de-DE"/>
                        </a:p>
                      </a:txBody>
                      <a:tcPr>
                        <a:blipFill>
                          <a:blip r:embed="rId6"/>
                          <a:stretch>
                            <a:fillRect l="-119672" t="-119178" r="-355191" b="-4110"/>
                          </a:stretch>
                        </a:blipFill>
                      </a:tcPr>
                    </a:tc>
                    <a:tc>
                      <a:txBody>
                        <a:bodyPr/>
                        <a:lstStyle/>
                        <a:p>
                          <a:endParaRPr lang="de-DE"/>
                        </a:p>
                      </a:txBody>
                      <a:tcPr>
                        <a:blipFill>
                          <a:blip r:embed="rId6"/>
                          <a:stretch>
                            <a:fillRect l="-190521" t="-119178" r="-208057" b="-4110"/>
                          </a:stretch>
                        </a:blipFill>
                      </a:tcPr>
                    </a:tc>
                    <a:tc>
                      <a:txBody>
                        <a:bodyPr/>
                        <a:lstStyle/>
                        <a:p>
                          <a:endParaRPr lang="de-DE"/>
                        </a:p>
                      </a:txBody>
                      <a:tcPr>
                        <a:blipFill>
                          <a:blip r:embed="rId6"/>
                          <a:stretch>
                            <a:fillRect l="-225368" t="-119178" r="-61397" b="-4110"/>
                          </a:stretch>
                        </a:blipFill>
                      </a:tcPr>
                    </a:tc>
                    <a:tc>
                      <a:txBody>
                        <a:bodyPr/>
                        <a:lstStyle/>
                        <a:p>
                          <a:pPr algn="ctr"/>
                          <a:r>
                            <a:rPr lang="de-DE" sz="1100" dirty="0" smtClean="0"/>
                            <a:t>DPA</a:t>
                          </a:r>
                          <a:endParaRPr lang="de-DE" sz="1100" dirty="0"/>
                        </a:p>
                      </a:txBody>
                      <a:tcPr/>
                    </a:tc>
                    <a:extLst>
                      <a:ext uri="{0D108BD9-81ED-4DB2-BD59-A6C34878D82A}">
                        <a16:rowId xmlns:a16="http://schemas.microsoft.com/office/drawing/2014/main" val="2608653333"/>
                      </a:ext>
                    </a:extLst>
                  </a:tr>
                </a:tbl>
              </a:graphicData>
            </a:graphic>
          </p:graphicFrame>
        </mc:Fallback>
      </mc:AlternateContent>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14" name="Rechteck 13"/>
          <p:cNvSpPr/>
          <p:nvPr/>
        </p:nvSpPr>
        <p:spPr>
          <a:xfrm>
            <a:off x="7453627" y="2677041"/>
            <a:ext cx="327334" cy="369332"/>
          </a:xfrm>
          <a:prstGeom prst="rect">
            <a:avLst/>
          </a:prstGeom>
        </p:spPr>
        <p:txBody>
          <a:bodyPr wrap="none">
            <a:spAutoFit/>
          </a:bodyPr>
          <a:lstStyle/>
          <a:p>
            <a:r>
              <a:rPr lang="el-GR" b="1" dirty="0" smtClean="0"/>
              <a:t>α</a:t>
            </a:r>
            <a:endParaRPr lang="de-DE" dirty="0"/>
          </a:p>
        </p:txBody>
      </p:sp>
      <p:sp>
        <p:nvSpPr>
          <p:cNvPr id="15" name="Bogen 14"/>
          <p:cNvSpPr/>
          <p:nvPr/>
        </p:nvSpPr>
        <p:spPr>
          <a:xfrm flipH="1">
            <a:off x="7426935" y="2391160"/>
            <a:ext cx="765937" cy="1127198"/>
          </a:xfrm>
          <a:prstGeom prst="arc">
            <a:avLst>
              <a:gd name="adj1" fmla="val 19332738"/>
              <a:gd name="adj2" fmla="val 256031"/>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9" name="Gerade Verbindung mit Pfeil 18"/>
          <p:cNvCxnSpPr/>
          <p:nvPr/>
        </p:nvCxnSpPr>
        <p:spPr>
          <a:xfrm>
            <a:off x="2712532" y="3109529"/>
            <a:ext cx="5610215" cy="4108"/>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0" name="Rechteck 109"/>
          <p:cNvSpPr/>
          <p:nvPr/>
        </p:nvSpPr>
        <p:spPr>
          <a:xfrm>
            <a:off x="5689075" y="3028655"/>
            <a:ext cx="702436" cy="369332"/>
          </a:xfrm>
          <a:prstGeom prst="rect">
            <a:avLst/>
          </a:prstGeom>
        </p:spPr>
        <p:txBody>
          <a:bodyPr wrap="none">
            <a:spAutoFit/>
          </a:bodyPr>
          <a:lstStyle/>
          <a:p>
            <a:r>
              <a:rPr lang="de-DE" b="1" dirty="0" err="1" smtClean="0"/>
              <a:t>L</a:t>
            </a:r>
            <a:r>
              <a:rPr lang="de-DE" b="1" baseline="-25000" dirty="0" err="1" smtClean="0"/>
              <a:t>c,X</a:t>
            </a:r>
            <a:r>
              <a:rPr lang="de-DE" b="1" baseline="-25000" dirty="0" smtClean="0"/>
              <a:t>-T</a:t>
            </a:r>
            <a:endParaRPr lang="de-DE" dirty="0"/>
          </a:p>
        </p:txBody>
      </p:sp>
      <p:grpSp>
        <p:nvGrpSpPr>
          <p:cNvPr id="22" name="Gruppieren 21"/>
          <p:cNvGrpSpPr/>
          <p:nvPr/>
        </p:nvGrpSpPr>
        <p:grpSpPr>
          <a:xfrm>
            <a:off x="9586589" y="1826712"/>
            <a:ext cx="2617541" cy="2228561"/>
            <a:chOff x="9586589" y="1826712"/>
            <a:chExt cx="2617541" cy="2228561"/>
          </a:xfrm>
        </p:grpSpPr>
        <p:sp>
          <p:nvSpPr>
            <p:cNvPr id="21" name="Rechteck 20"/>
            <p:cNvSpPr/>
            <p:nvPr/>
          </p:nvSpPr>
          <p:spPr>
            <a:xfrm>
              <a:off x="9586589" y="1913499"/>
              <a:ext cx="2611759" cy="207960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2" name="Rechteck 111"/>
            <p:cNvSpPr/>
            <p:nvPr/>
          </p:nvSpPr>
          <p:spPr>
            <a:xfrm>
              <a:off x="9964207" y="2291494"/>
              <a:ext cx="1800000" cy="1189220"/>
            </a:xfrm>
            <a:prstGeom prst="rect">
              <a:avLst/>
            </a:pr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113" name="Gruppieren 112"/>
            <p:cNvGrpSpPr/>
            <p:nvPr/>
          </p:nvGrpSpPr>
          <p:grpSpPr>
            <a:xfrm>
              <a:off x="9985636" y="2970795"/>
              <a:ext cx="72000" cy="72000"/>
              <a:chOff x="5351975" y="2361125"/>
              <a:chExt cx="72000" cy="72000"/>
            </a:xfrm>
          </p:grpSpPr>
          <p:sp>
            <p:nvSpPr>
              <p:cNvPr id="213" name="Ellipse 212"/>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14" name="Gerader Verbinder 213"/>
              <p:cNvCxnSpPr>
                <a:stCxn id="213" idx="1"/>
                <a:endCxn id="213"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Gerader Verbinder 214"/>
              <p:cNvCxnSpPr>
                <a:stCxn id="213" idx="3"/>
                <a:endCxn id="213"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9" name="Gruppieren 118"/>
            <p:cNvGrpSpPr/>
            <p:nvPr/>
          </p:nvGrpSpPr>
          <p:grpSpPr>
            <a:xfrm>
              <a:off x="10117224" y="2970795"/>
              <a:ext cx="72000" cy="72000"/>
              <a:chOff x="5351975" y="2361125"/>
              <a:chExt cx="72000" cy="72000"/>
            </a:xfrm>
          </p:grpSpPr>
          <p:sp>
            <p:nvSpPr>
              <p:cNvPr id="210" name="Ellipse 209"/>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11" name="Gerader Verbinder 210"/>
              <p:cNvCxnSpPr>
                <a:stCxn id="210" idx="1"/>
                <a:endCxn id="210"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2" name="Gerader Verbinder 211"/>
              <p:cNvCxnSpPr>
                <a:stCxn id="210" idx="3"/>
                <a:endCxn id="210"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uppieren 119"/>
            <p:cNvGrpSpPr/>
            <p:nvPr/>
          </p:nvGrpSpPr>
          <p:grpSpPr>
            <a:xfrm>
              <a:off x="10244109" y="2970795"/>
              <a:ext cx="72000" cy="72000"/>
              <a:chOff x="5351975" y="2361125"/>
              <a:chExt cx="72000" cy="72000"/>
            </a:xfrm>
          </p:grpSpPr>
          <p:sp>
            <p:nvSpPr>
              <p:cNvPr id="207" name="Ellipse 206"/>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08" name="Gerader Verbinder 207"/>
              <p:cNvCxnSpPr>
                <a:stCxn id="207" idx="1"/>
                <a:endCxn id="207"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Gerader Verbinder 208"/>
              <p:cNvCxnSpPr>
                <a:stCxn id="207" idx="3"/>
                <a:endCxn id="207"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1" name="Gruppieren 120"/>
            <p:cNvGrpSpPr/>
            <p:nvPr/>
          </p:nvGrpSpPr>
          <p:grpSpPr>
            <a:xfrm>
              <a:off x="10370994" y="2968255"/>
              <a:ext cx="72000" cy="72000"/>
              <a:chOff x="5351975" y="2361125"/>
              <a:chExt cx="72000" cy="72000"/>
            </a:xfrm>
          </p:grpSpPr>
          <p:sp>
            <p:nvSpPr>
              <p:cNvPr id="204" name="Ellipse 203"/>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05" name="Gerader Verbinder 204"/>
              <p:cNvCxnSpPr>
                <a:stCxn id="204" idx="1"/>
                <a:endCxn id="204"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a:stCxn id="204" idx="3"/>
                <a:endCxn id="204"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2" name="Gruppieren 121"/>
            <p:cNvGrpSpPr/>
            <p:nvPr/>
          </p:nvGrpSpPr>
          <p:grpSpPr>
            <a:xfrm>
              <a:off x="10502582" y="2968255"/>
              <a:ext cx="72000" cy="72000"/>
              <a:chOff x="5351975" y="2361125"/>
              <a:chExt cx="72000" cy="72000"/>
            </a:xfrm>
          </p:grpSpPr>
          <p:sp>
            <p:nvSpPr>
              <p:cNvPr id="201" name="Ellipse 200"/>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02" name="Gerader Verbinder 201"/>
              <p:cNvCxnSpPr>
                <a:stCxn id="201" idx="1"/>
                <a:endCxn id="201"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Gerader Verbinder 202"/>
              <p:cNvCxnSpPr>
                <a:stCxn id="201" idx="3"/>
                <a:endCxn id="201"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3" name="Gruppieren 122"/>
            <p:cNvGrpSpPr/>
            <p:nvPr/>
          </p:nvGrpSpPr>
          <p:grpSpPr>
            <a:xfrm>
              <a:off x="10629467" y="2968163"/>
              <a:ext cx="72000" cy="72000"/>
              <a:chOff x="5351975" y="2361125"/>
              <a:chExt cx="72000" cy="72000"/>
            </a:xfrm>
          </p:grpSpPr>
          <p:sp>
            <p:nvSpPr>
              <p:cNvPr id="198" name="Ellipse 197"/>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99" name="Gerader Verbinder 198"/>
              <p:cNvCxnSpPr>
                <a:stCxn id="198" idx="1"/>
                <a:endCxn id="198"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0" name="Gerader Verbinder 199"/>
              <p:cNvCxnSpPr>
                <a:stCxn id="198" idx="3"/>
                <a:endCxn id="198"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4" name="Gruppieren 123"/>
            <p:cNvGrpSpPr/>
            <p:nvPr/>
          </p:nvGrpSpPr>
          <p:grpSpPr>
            <a:xfrm>
              <a:off x="10756352" y="2965715"/>
              <a:ext cx="72000" cy="72000"/>
              <a:chOff x="5351975" y="2361125"/>
              <a:chExt cx="72000" cy="72000"/>
            </a:xfrm>
          </p:grpSpPr>
          <p:sp>
            <p:nvSpPr>
              <p:cNvPr id="195" name="Ellipse 194"/>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96" name="Gerader Verbinder 195"/>
              <p:cNvCxnSpPr>
                <a:stCxn id="195" idx="1"/>
                <a:endCxn id="195"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7" name="Gerader Verbinder 196"/>
              <p:cNvCxnSpPr>
                <a:stCxn id="195" idx="3"/>
                <a:endCxn id="195"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5" name="Gruppieren 124"/>
            <p:cNvGrpSpPr/>
            <p:nvPr/>
          </p:nvGrpSpPr>
          <p:grpSpPr>
            <a:xfrm>
              <a:off x="10887940" y="2965715"/>
              <a:ext cx="72000" cy="72000"/>
              <a:chOff x="5351975" y="2361125"/>
              <a:chExt cx="72000" cy="72000"/>
            </a:xfrm>
          </p:grpSpPr>
          <p:sp>
            <p:nvSpPr>
              <p:cNvPr id="192" name="Ellipse 191"/>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93" name="Gerader Verbinder 192"/>
              <p:cNvCxnSpPr>
                <a:stCxn id="192" idx="1"/>
                <a:endCxn id="192"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Gerader Verbinder 193"/>
              <p:cNvCxnSpPr>
                <a:stCxn id="192" idx="3"/>
                <a:endCxn id="192"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6" name="Gruppieren 125"/>
            <p:cNvGrpSpPr/>
            <p:nvPr/>
          </p:nvGrpSpPr>
          <p:grpSpPr>
            <a:xfrm>
              <a:off x="11014825" y="2968163"/>
              <a:ext cx="72000" cy="72000"/>
              <a:chOff x="5351975" y="2361125"/>
              <a:chExt cx="72000" cy="72000"/>
            </a:xfrm>
          </p:grpSpPr>
          <p:sp>
            <p:nvSpPr>
              <p:cNvPr id="189" name="Ellipse 188"/>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90" name="Gerader Verbinder 189"/>
              <p:cNvCxnSpPr>
                <a:stCxn id="189" idx="1"/>
                <a:endCxn id="189"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1" name="Gerader Verbinder 190"/>
              <p:cNvCxnSpPr>
                <a:stCxn id="189" idx="3"/>
                <a:endCxn id="189"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7" name="Gruppieren 126"/>
            <p:cNvGrpSpPr/>
            <p:nvPr/>
          </p:nvGrpSpPr>
          <p:grpSpPr>
            <a:xfrm>
              <a:off x="11141710" y="2970795"/>
              <a:ext cx="72000" cy="72000"/>
              <a:chOff x="5351975" y="2361125"/>
              <a:chExt cx="72000" cy="72000"/>
            </a:xfrm>
          </p:grpSpPr>
          <p:sp>
            <p:nvSpPr>
              <p:cNvPr id="186" name="Ellipse 185"/>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87" name="Gerader Verbinder 186"/>
              <p:cNvCxnSpPr>
                <a:stCxn id="186" idx="1"/>
                <a:endCxn id="186"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8" name="Gerader Verbinder 187"/>
              <p:cNvCxnSpPr>
                <a:stCxn id="186" idx="3"/>
                <a:endCxn id="186"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8" name="Gruppieren 127"/>
            <p:cNvGrpSpPr/>
            <p:nvPr/>
          </p:nvGrpSpPr>
          <p:grpSpPr>
            <a:xfrm>
              <a:off x="11273298" y="2970795"/>
              <a:ext cx="72000" cy="72000"/>
              <a:chOff x="5351975" y="2361125"/>
              <a:chExt cx="72000" cy="72000"/>
            </a:xfrm>
          </p:grpSpPr>
          <p:sp>
            <p:nvSpPr>
              <p:cNvPr id="183" name="Ellipse 182"/>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84" name="Gerader Verbinder 183"/>
              <p:cNvCxnSpPr>
                <a:stCxn id="183" idx="1"/>
                <a:endCxn id="183"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Gerader Verbinder 184"/>
              <p:cNvCxnSpPr>
                <a:stCxn id="183" idx="3"/>
                <a:endCxn id="183"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9" name="Gruppieren 128"/>
            <p:cNvGrpSpPr/>
            <p:nvPr/>
          </p:nvGrpSpPr>
          <p:grpSpPr>
            <a:xfrm>
              <a:off x="11400183" y="2968255"/>
              <a:ext cx="72000" cy="72000"/>
              <a:chOff x="5351975" y="2361125"/>
              <a:chExt cx="72000" cy="72000"/>
            </a:xfrm>
          </p:grpSpPr>
          <p:sp>
            <p:nvSpPr>
              <p:cNvPr id="180" name="Ellipse 179"/>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81" name="Gerader Verbinder 180"/>
              <p:cNvCxnSpPr>
                <a:stCxn id="180" idx="1"/>
                <a:endCxn id="180"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Gerader Verbinder 181"/>
              <p:cNvCxnSpPr>
                <a:stCxn id="180" idx="3"/>
                <a:endCxn id="180"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0" name="Gruppieren 129"/>
            <p:cNvGrpSpPr/>
            <p:nvPr/>
          </p:nvGrpSpPr>
          <p:grpSpPr>
            <a:xfrm>
              <a:off x="11527068" y="2970795"/>
              <a:ext cx="72000" cy="72000"/>
              <a:chOff x="5351975" y="2361125"/>
              <a:chExt cx="72000" cy="72000"/>
            </a:xfrm>
          </p:grpSpPr>
          <p:sp>
            <p:nvSpPr>
              <p:cNvPr id="145" name="Ellipse 144"/>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46" name="Gerader Verbinder 145"/>
              <p:cNvCxnSpPr>
                <a:stCxn id="145" idx="1"/>
                <a:endCxn id="145"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Gerader Verbinder 178"/>
              <p:cNvCxnSpPr>
                <a:stCxn id="145" idx="3"/>
                <a:endCxn id="145"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1" name="Gruppieren 130"/>
            <p:cNvGrpSpPr/>
            <p:nvPr/>
          </p:nvGrpSpPr>
          <p:grpSpPr>
            <a:xfrm>
              <a:off x="11658656" y="2970795"/>
              <a:ext cx="72000" cy="72000"/>
              <a:chOff x="5351975" y="2361125"/>
              <a:chExt cx="72000" cy="72000"/>
            </a:xfrm>
          </p:grpSpPr>
          <p:sp>
            <p:nvSpPr>
              <p:cNvPr id="141" name="Ellipse 140"/>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42" name="Gerader Verbinder 141"/>
              <p:cNvCxnSpPr>
                <a:stCxn id="141" idx="1"/>
                <a:endCxn id="141"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Gerader Verbinder 143"/>
              <p:cNvCxnSpPr>
                <a:stCxn id="141" idx="3"/>
                <a:endCxn id="141"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32" name="Gerader Verbinder 131"/>
            <p:cNvCxnSpPr/>
            <p:nvPr/>
          </p:nvCxnSpPr>
          <p:spPr>
            <a:xfrm>
              <a:off x="9959542" y="2291494"/>
              <a:ext cx="1800000" cy="0"/>
            </a:xfrm>
            <a:prstGeom prst="line">
              <a:avLst/>
            </a:prstGeom>
            <a:ln w="1905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Gerader Verbinder 132"/>
            <p:cNvCxnSpPr/>
            <p:nvPr/>
          </p:nvCxnSpPr>
          <p:spPr>
            <a:xfrm>
              <a:off x="9961754" y="3488032"/>
              <a:ext cx="1800000" cy="0"/>
            </a:xfrm>
            <a:prstGeom prst="line">
              <a:avLst/>
            </a:prstGeom>
            <a:ln w="1905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a:off x="10127815" y="2996854"/>
              <a:ext cx="720000" cy="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a:off x="10101393" y="2245715"/>
              <a:ext cx="1440000" cy="1440000"/>
            </a:xfrm>
            <a:prstGeom prst="line">
              <a:avLst/>
            </a:prstGeom>
            <a:ln w="1905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H="1">
              <a:off x="10171525" y="2226112"/>
              <a:ext cx="1440000" cy="1440000"/>
            </a:xfrm>
            <a:prstGeom prst="line">
              <a:avLst/>
            </a:prstGeom>
            <a:ln w="19050" cmpd="sng">
              <a:solidFill>
                <a:schemeClr val="tx1">
                  <a:lumMod val="75000"/>
                  <a:lumOff val="2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H="1">
              <a:off x="10844095" y="2245715"/>
              <a:ext cx="0" cy="1440000"/>
            </a:xfrm>
            <a:prstGeom prst="line">
              <a:avLst/>
            </a:prstGeom>
            <a:ln w="19050" cmpd="sng">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Textfeld 138"/>
            <p:cNvSpPr txBox="1"/>
            <p:nvPr/>
          </p:nvSpPr>
          <p:spPr>
            <a:xfrm>
              <a:off x="9909687" y="1826712"/>
              <a:ext cx="1977593"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View down </a:t>
              </a:r>
              <a:r>
                <a:rPr lang="de-DE" sz="1600" dirty="0" err="1" smtClean="0"/>
                <a:t>Separatrix</a:t>
              </a:r>
              <a:endParaRPr lang="de-DE" sz="1600" dirty="0" smtClean="0"/>
            </a:p>
          </p:txBody>
        </p:sp>
        <p:sp>
          <p:nvSpPr>
            <p:cNvPr id="140" name="Textfeld 139"/>
            <p:cNvSpPr txBox="1"/>
            <p:nvPr/>
          </p:nvSpPr>
          <p:spPr>
            <a:xfrm>
              <a:off x="9592838" y="3760320"/>
              <a:ext cx="2611292" cy="294953"/>
            </a:xfrm>
            <a:prstGeom prst="rect">
              <a:avLst/>
            </a:prstGeom>
            <a:noFill/>
          </p:spPr>
          <p:txBody>
            <a:bodyPr wrap="none" lIns="0" tIns="0" rIns="0" bIns="0" rtlCol="0" anchor="t" anchorCtr="0">
              <a:spAutoFit/>
            </a:bodyPr>
            <a:lstStyle/>
            <a:p>
              <a:pPr algn="l">
                <a:lnSpc>
                  <a:spcPts val="2300"/>
                </a:lnSpc>
                <a:spcBef>
                  <a:spcPts val="1150"/>
                </a:spcBef>
              </a:pPr>
              <a:r>
                <a:rPr lang="el-GR" sz="1100" dirty="0" smtClean="0"/>
                <a:t>ζ</a:t>
              </a:r>
              <a:r>
                <a:rPr lang="de-DE" sz="1100" dirty="0" smtClean="0"/>
                <a:t> = 0°(PFR) - </a:t>
              </a:r>
              <a:r>
                <a:rPr lang="de-DE" sz="1100" dirty="0" smtClean="0">
                  <a:solidFill>
                    <a:schemeClr val="tx1">
                      <a:lumMod val="75000"/>
                      <a:lumOff val="25000"/>
                    </a:schemeClr>
                  </a:solidFill>
                </a:rPr>
                <a:t>45°</a:t>
              </a:r>
              <a:r>
                <a:rPr lang="de-DE" sz="1100" dirty="0" smtClean="0"/>
                <a:t> - </a:t>
              </a:r>
              <a:r>
                <a:rPr lang="de-DE" sz="1100" dirty="0" smtClean="0">
                  <a:solidFill>
                    <a:schemeClr val="tx1">
                      <a:lumMod val="50000"/>
                      <a:lumOff val="50000"/>
                    </a:schemeClr>
                  </a:solidFill>
                </a:rPr>
                <a:t>90°</a:t>
              </a:r>
              <a:r>
                <a:rPr lang="de-DE" sz="1100" dirty="0" smtClean="0"/>
                <a:t> - </a:t>
              </a:r>
              <a:r>
                <a:rPr lang="de-DE" sz="1100" dirty="0" smtClean="0">
                  <a:solidFill>
                    <a:schemeClr val="bg1">
                      <a:lumMod val="65000"/>
                    </a:schemeClr>
                  </a:solidFill>
                </a:rPr>
                <a:t>135°</a:t>
              </a:r>
              <a:r>
                <a:rPr lang="de-DE" sz="1100" dirty="0" smtClean="0"/>
                <a:t> - </a:t>
              </a:r>
              <a:r>
                <a:rPr lang="de-DE" sz="1100" dirty="0" smtClean="0">
                  <a:solidFill>
                    <a:schemeClr val="bg1">
                      <a:lumMod val="65000"/>
                    </a:schemeClr>
                  </a:solidFill>
                </a:rPr>
                <a:t>180°(SOL)</a:t>
              </a:r>
            </a:p>
          </p:txBody>
        </p:sp>
        <p:sp>
          <p:nvSpPr>
            <p:cNvPr id="216" name="Rechteck 215"/>
            <p:cNvSpPr/>
            <p:nvPr/>
          </p:nvSpPr>
          <p:spPr>
            <a:xfrm>
              <a:off x="10354520" y="2960628"/>
              <a:ext cx="290464" cy="369332"/>
            </a:xfrm>
            <a:prstGeom prst="rect">
              <a:avLst/>
            </a:prstGeom>
          </p:spPr>
          <p:txBody>
            <a:bodyPr wrap="none">
              <a:spAutoFit/>
            </a:bodyPr>
            <a:lstStyle/>
            <a:p>
              <a:r>
                <a:rPr lang="el-GR" b="1" dirty="0" smtClean="0"/>
                <a:t>ζ</a:t>
              </a:r>
              <a:endParaRPr lang="de-DE" dirty="0"/>
            </a:p>
          </p:txBody>
        </p:sp>
        <p:sp>
          <p:nvSpPr>
            <p:cNvPr id="217" name="Bogen 216"/>
            <p:cNvSpPr/>
            <p:nvPr/>
          </p:nvSpPr>
          <p:spPr>
            <a:xfrm rot="19076405" flipH="1">
              <a:off x="10272616" y="2474460"/>
              <a:ext cx="1005542" cy="1127198"/>
            </a:xfrm>
            <a:prstGeom prst="arc">
              <a:avLst>
                <a:gd name="adj1" fmla="val 18974190"/>
                <a:gd name="adj2" fmla="val 256031"/>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30334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1.3 </a:t>
            </a:r>
            <a:r>
              <a:rPr lang="de-DE" dirty="0" err="1" smtClean="0"/>
              <a:t>Collect</a:t>
            </a:r>
            <a:r>
              <a:rPr lang="de-DE" dirty="0" smtClean="0"/>
              <a:t> Neutral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22</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2167581" cy="461665"/>
          </a:xfrm>
          <a:prstGeom prst="rect">
            <a:avLst/>
          </a:prstGeom>
        </p:spPr>
        <p:txBody>
          <a:bodyPr wrap="none">
            <a:spAutoFit/>
          </a:bodyPr>
          <a:lstStyle/>
          <a:p>
            <a:r>
              <a:rPr lang="el-GR" sz="2400" b="1" dirty="0" smtClean="0">
                <a:solidFill>
                  <a:srgbClr val="EF7C00"/>
                </a:solidFill>
              </a:rPr>
              <a:t>η</a:t>
            </a:r>
            <a:r>
              <a:rPr lang="de-DE" sz="2400" b="1" baseline="-25000" dirty="0" err="1" smtClean="0">
                <a:solidFill>
                  <a:srgbClr val="EF7C00"/>
                </a:solidFill>
              </a:rPr>
              <a:t>coll</a:t>
            </a:r>
            <a:r>
              <a:rPr lang="de-DE" sz="2400" b="1" dirty="0" smtClean="0">
                <a:solidFill>
                  <a:srgbClr val="EF7C00"/>
                </a:solidFill>
              </a:rPr>
              <a:t> = </a:t>
            </a:r>
            <a:r>
              <a:rPr lang="el-GR" sz="2400" b="1" dirty="0">
                <a:solidFill>
                  <a:srgbClr val="EF7C00"/>
                </a:solidFill>
              </a:rPr>
              <a:t>Γ</a:t>
            </a:r>
            <a:r>
              <a:rPr lang="de-DE" sz="2400" b="1" baseline="-25000" dirty="0" err="1">
                <a:solidFill>
                  <a:srgbClr val="EF7C00"/>
                </a:solidFill>
              </a:rPr>
              <a:t>coll</a:t>
            </a:r>
            <a:r>
              <a:rPr lang="de-DE" sz="2400" b="1" dirty="0">
                <a:solidFill>
                  <a:srgbClr val="EF7C00"/>
                </a:solidFill>
              </a:rPr>
              <a:t> / </a:t>
            </a:r>
            <a:r>
              <a:rPr lang="el-GR" sz="2400" b="1" dirty="0">
                <a:solidFill>
                  <a:srgbClr val="EF7C00"/>
                </a:solidFill>
              </a:rPr>
              <a:t>Γ</a:t>
            </a:r>
            <a:r>
              <a:rPr lang="el-GR" sz="2400" b="1" baseline="-25000" dirty="0">
                <a:solidFill>
                  <a:srgbClr val="EF7C00"/>
                </a:solidFill>
              </a:rPr>
              <a:t>0</a:t>
            </a:r>
          </a:p>
        </p:txBody>
      </p:sp>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7130814" y="419619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Tree>
    <p:extLst>
      <p:ext uri="{BB962C8B-B14F-4D97-AF65-F5344CB8AC3E}">
        <p14:creationId xmlns:p14="http://schemas.microsoft.com/office/powerpoint/2010/main" val="65396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1.4 Remove Neutral </a:t>
            </a:r>
            <a:r>
              <a:rPr lang="de-DE" dirty="0" err="1" smtClean="0"/>
              <a:t>Particles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23</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3389474" cy="461665"/>
          </a:xfrm>
          <a:prstGeom prst="rect">
            <a:avLst/>
          </a:prstGeom>
        </p:spPr>
        <p:txBody>
          <a:bodyPr wrap="square">
            <a:spAutoFit/>
          </a:bodyPr>
          <a:lstStyle/>
          <a:p>
            <a:r>
              <a:rPr lang="el-GR" sz="2400" b="1" dirty="0" smtClean="0">
                <a:solidFill>
                  <a:srgbClr val="EF7C00"/>
                </a:solidFill>
              </a:rPr>
              <a:t>η</a:t>
            </a:r>
            <a:r>
              <a:rPr lang="de-DE" sz="2400" b="1" baseline="-25000" dirty="0" err="1" smtClean="0">
                <a:solidFill>
                  <a:srgbClr val="EF7C00"/>
                </a:solidFill>
              </a:rPr>
              <a:t>removal</a:t>
            </a:r>
            <a:r>
              <a:rPr lang="de-DE" sz="2400" b="1" dirty="0" smtClean="0">
                <a:solidFill>
                  <a:srgbClr val="EF7C00"/>
                </a:solidFill>
              </a:rPr>
              <a:t> = </a:t>
            </a:r>
            <a:r>
              <a:rPr lang="el-GR" sz="2400" b="1" dirty="0" smtClean="0">
                <a:solidFill>
                  <a:srgbClr val="EF7C00"/>
                </a:solidFill>
              </a:rPr>
              <a:t>Γ</a:t>
            </a:r>
            <a:r>
              <a:rPr lang="de-DE" sz="2400" b="1" baseline="-25000" dirty="0" err="1" smtClean="0">
                <a:solidFill>
                  <a:srgbClr val="EF7C00"/>
                </a:solidFill>
              </a:rPr>
              <a:t>exh</a:t>
            </a:r>
            <a:r>
              <a:rPr lang="de-DE" sz="2400" b="1" baseline="-25000" dirty="0" smtClean="0">
                <a:solidFill>
                  <a:srgbClr val="EF7C00"/>
                </a:solidFill>
              </a:rPr>
              <a:t> </a:t>
            </a:r>
            <a:r>
              <a:rPr lang="de-DE" sz="2400" b="1" dirty="0" smtClean="0">
                <a:solidFill>
                  <a:srgbClr val="EF7C00"/>
                </a:solidFill>
              </a:rPr>
              <a:t>/ </a:t>
            </a:r>
            <a:r>
              <a:rPr lang="el-GR" sz="2400" b="1" dirty="0" smtClean="0">
                <a:solidFill>
                  <a:srgbClr val="EF7C00"/>
                </a:solidFill>
              </a:rPr>
              <a:t>Γ</a:t>
            </a:r>
            <a:r>
              <a:rPr lang="de-DE" sz="2400" b="1" baseline="-25000" dirty="0" err="1" smtClean="0">
                <a:solidFill>
                  <a:srgbClr val="EF7C00"/>
                </a:solidFill>
              </a:rPr>
              <a:t>coll</a:t>
            </a:r>
            <a:endParaRPr lang="el-GR" sz="2400" b="1" baseline="-25000" dirty="0">
              <a:solidFill>
                <a:srgbClr val="EF7C00"/>
              </a:solidFill>
            </a:endParaRPr>
          </a:p>
        </p:txBody>
      </p:sp>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7130814" y="4196190"/>
            <a:ext cx="606957" cy="903667"/>
            <a:chOff x="7257299" y="3825256"/>
            <a:chExt cx="606957" cy="903667"/>
          </a:xfrm>
        </p:grpSpPr>
        <p:sp>
          <p:nvSpPr>
            <p:cNvPr id="122" name="Pfeil nach unten 121"/>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Rechteck 122"/>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9446278" y="565747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exh</a:t>
              </a:r>
              <a:r>
                <a:rPr lang="de-DE" sz="1400" b="1" baseline="30000" dirty="0" smtClean="0">
                  <a:solidFill>
                    <a:schemeClr val="bg1"/>
                  </a:solidFill>
                </a:rPr>
                <a:t> </a:t>
              </a:r>
              <a:endParaRPr lang="de-DE" sz="1400" b="1" dirty="0">
                <a:solidFill>
                  <a:schemeClr val="bg1"/>
                </a:solidFill>
              </a:endParaRPr>
            </a:p>
          </p:txBody>
        </p:sp>
      </p:grpSp>
      <p:cxnSp>
        <p:nvCxnSpPr>
          <p:cNvPr id="117" name="Gerader Verbinder 116"/>
          <p:cNvCxnSpPr/>
          <p:nvPr/>
        </p:nvCxnSpPr>
        <p:spPr>
          <a:xfrm>
            <a:off x="9305925" y="5551714"/>
            <a:ext cx="9000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9277350" y="5548153"/>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10209100" y="5544977"/>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609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1. Performance </a:t>
            </a:r>
            <a:r>
              <a:rPr lang="de-DE" dirty="0" err="1" smtClean="0"/>
              <a:t>Function</a:t>
            </a:r>
            <a:r>
              <a:rPr lang="de-DE" dirty="0" smtClean="0"/>
              <a:t>: </a:t>
            </a:r>
            <a:r>
              <a:rPr lang="de-DE" dirty="0" err="1" smtClean="0"/>
              <a:t>Particle</a:t>
            </a:r>
            <a:r>
              <a:rPr lang="de-DE" dirty="0" smtClean="0"/>
              <a:t> </a:t>
            </a:r>
            <a:r>
              <a:rPr lang="de-DE" dirty="0" err="1" smtClean="0"/>
              <a:t>exhaust</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24</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5800774" cy="830997"/>
          </a:xfrm>
          <a:prstGeom prst="rect">
            <a:avLst/>
          </a:prstGeom>
        </p:spPr>
        <p:txBody>
          <a:bodyPr wrap="square">
            <a:spAutoFit/>
          </a:bodyPr>
          <a:lstStyle/>
          <a:p>
            <a:r>
              <a:rPr lang="el-GR" sz="2400" b="1" dirty="0" smtClean="0">
                <a:solidFill>
                  <a:srgbClr val="EF7C00"/>
                </a:solidFill>
              </a:rPr>
              <a:t>η</a:t>
            </a:r>
            <a:r>
              <a:rPr lang="de-DE" sz="2400" b="1" baseline="-25000" dirty="0" err="1" smtClean="0">
                <a:solidFill>
                  <a:srgbClr val="EF7C00"/>
                </a:solidFill>
              </a:rPr>
              <a:t>exh</a:t>
            </a:r>
            <a:r>
              <a:rPr lang="de-DE" sz="2400" b="1" dirty="0" smtClean="0">
                <a:solidFill>
                  <a:srgbClr val="EF7C00"/>
                </a:solidFill>
              </a:rPr>
              <a:t> = </a:t>
            </a:r>
            <a:r>
              <a:rPr lang="el-GR" sz="2400" b="1" dirty="0" smtClean="0">
                <a:solidFill>
                  <a:srgbClr val="EF7C00"/>
                </a:solidFill>
              </a:rPr>
              <a:t>Γ</a:t>
            </a:r>
            <a:r>
              <a:rPr lang="de-DE" sz="2400" b="1" baseline="-25000" dirty="0" err="1" smtClean="0">
                <a:solidFill>
                  <a:srgbClr val="EF7C00"/>
                </a:solidFill>
              </a:rPr>
              <a:t>exh</a:t>
            </a:r>
            <a:r>
              <a:rPr lang="de-DE" sz="2400" b="1" baseline="-25000" dirty="0" smtClean="0">
                <a:solidFill>
                  <a:srgbClr val="EF7C00"/>
                </a:solidFill>
              </a:rPr>
              <a:t> </a:t>
            </a:r>
            <a:r>
              <a:rPr lang="de-DE" sz="2400" b="1" dirty="0" smtClean="0">
                <a:solidFill>
                  <a:srgbClr val="EF7C00"/>
                </a:solidFill>
              </a:rPr>
              <a:t>/ </a:t>
            </a:r>
            <a:r>
              <a:rPr lang="el-GR" sz="2400" b="1" dirty="0" smtClean="0">
                <a:solidFill>
                  <a:srgbClr val="EF7C00"/>
                </a:solidFill>
              </a:rPr>
              <a:t>Γ</a:t>
            </a:r>
            <a:r>
              <a:rPr lang="de-DE" sz="2400" b="1" baseline="-25000" dirty="0" err="1" smtClean="0">
                <a:solidFill>
                  <a:srgbClr val="EF7C00"/>
                </a:solidFill>
              </a:rPr>
              <a:t>edge,out</a:t>
            </a:r>
            <a:endParaRPr lang="de-DE" sz="2400" b="1" baseline="-25000" dirty="0" smtClean="0">
              <a:solidFill>
                <a:srgbClr val="EF7C00"/>
              </a:solidFill>
            </a:endParaRPr>
          </a:p>
          <a:p>
            <a:r>
              <a:rPr lang="de-DE" sz="2400" b="1" dirty="0" smtClean="0">
                <a:solidFill>
                  <a:srgbClr val="EF7C00"/>
                </a:solidFill>
              </a:rPr>
              <a:t>	  = </a:t>
            </a:r>
            <a:r>
              <a:rPr lang="el-GR" sz="2400" b="1" dirty="0">
                <a:solidFill>
                  <a:srgbClr val="EF7C00"/>
                </a:solidFill>
              </a:rPr>
              <a:t>η</a:t>
            </a:r>
            <a:r>
              <a:rPr lang="de-DE" sz="2400" b="1" baseline="-25000" dirty="0" err="1">
                <a:solidFill>
                  <a:srgbClr val="EF7C00"/>
                </a:solidFill>
              </a:rPr>
              <a:t>diversion</a:t>
            </a:r>
            <a:r>
              <a:rPr lang="de-DE" sz="2400" b="1" dirty="0">
                <a:solidFill>
                  <a:srgbClr val="EF7C00"/>
                </a:solidFill>
              </a:rPr>
              <a:t> </a:t>
            </a:r>
            <a:r>
              <a:rPr lang="el-GR" sz="2400" b="1" dirty="0">
                <a:solidFill>
                  <a:srgbClr val="EF7C00"/>
                </a:solidFill>
              </a:rPr>
              <a:t>η</a:t>
            </a:r>
            <a:r>
              <a:rPr lang="el-GR" sz="2400" b="1" baseline="-25000" dirty="0">
                <a:solidFill>
                  <a:srgbClr val="EF7C00"/>
                </a:solidFill>
              </a:rPr>
              <a:t>0</a:t>
            </a:r>
            <a:r>
              <a:rPr lang="el-GR" sz="2400" b="1" dirty="0">
                <a:solidFill>
                  <a:srgbClr val="EF7C00"/>
                </a:solidFill>
              </a:rPr>
              <a:t> η</a:t>
            </a:r>
            <a:r>
              <a:rPr lang="de-DE" sz="2400" b="1" baseline="-25000" dirty="0" err="1">
                <a:solidFill>
                  <a:srgbClr val="EF7C00"/>
                </a:solidFill>
              </a:rPr>
              <a:t>coll</a:t>
            </a:r>
            <a:r>
              <a:rPr lang="de-DE" sz="2400" b="1" dirty="0">
                <a:solidFill>
                  <a:srgbClr val="EF7C00"/>
                </a:solidFill>
              </a:rPr>
              <a:t> </a:t>
            </a:r>
            <a:r>
              <a:rPr lang="el-GR" sz="2400" b="1" dirty="0">
                <a:solidFill>
                  <a:srgbClr val="EF7C00"/>
                </a:solidFill>
              </a:rPr>
              <a:t>η</a:t>
            </a:r>
            <a:r>
              <a:rPr lang="de-DE" sz="2400" b="1" baseline="-25000" dirty="0" err="1">
                <a:solidFill>
                  <a:srgbClr val="EF7C00"/>
                </a:solidFill>
              </a:rPr>
              <a:t>removal</a:t>
            </a:r>
            <a:r>
              <a:rPr lang="de-DE" sz="2400" b="1" dirty="0">
                <a:solidFill>
                  <a:srgbClr val="EF7C00"/>
                </a:solidFill>
              </a:rPr>
              <a:t> </a:t>
            </a:r>
            <a:endParaRPr lang="el-GR" sz="2400" b="1" dirty="0">
              <a:solidFill>
                <a:srgbClr val="EF7C00"/>
              </a:solidFill>
            </a:endParaRPr>
          </a:p>
        </p:txBody>
      </p:sp>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7130814" y="4196190"/>
            <a:ext cx="606957" cy="903667"/>
            <a:chOff x="7257299" y="3825256"/>
            <a:chExt cx="606957" cy="903667"/>
          </a:xfrm>
        </p:grpSpPr>
        <p:sp>
          <p:nvSpPr>
            <p:cNvPr id="122" name="Pfeil nach unten 121"/>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Rechteck 122"/>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9446278" y="565747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exh</a:t>
              </a:r>
              <a:r>
                <a:rPr lang="de-DE" sz="1400" b="1" baseline="30000" dirty="0" smtClean="0">
                  <a:solidFill>
                    <a:schemeClr val="bg1"/>
                  </a:solidFill>
                </a:rPr>
                <a:t> </a:t>
              </a:r>
              <a:endParaRPr lang="de-DE" sz="1400" b="1" dirty="0">
                <a:solidFill>
                  <a:schemeClr val="bg1"/>
                </a:solidFill>
              </a:endParaRPr>
            </a:p>
          </p:txBody>
        </p:sp>
      </p:grpSp>
      <p:cxnSp>
        <p:nvCxnSpPr>
          <p:cNvPr id="117" name="Gerader Verbinder 116"/>
          <p:cNvCxnSpPr/>
          <p:nvPr/>
        </p:nvCxnSpPr>
        <p:spPr>
          <a:xfrm>
            <a:off x="9305925" y="5551714"/>
            <a:ext cx="9000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9277350" y="5548153"/>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10209100" y="5544977"/>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669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2.1 </a:t>
            </a:r>
            <a:r>
              <a:rPr lang="de-DE" dirty="0" err="1" smtClean="0"/>
              <a:t>Pumping</a:t>
            </a:r>
            <a:r>
              <a:rPr lang="de-DE" dirty="0" smtClean="0"/>
              <a:t> </a:t>
            </a:r>
            <a:r>
              <a:rPr lang="de-DE" dirty="0" err="1" smtClean="0"/>
              <a:t>plenum</a:t>
            </a:r>
            <a:r>
              <a:rPr lang="de-DE" dirty="0" smtClean="0"/>
              <a:t> </a:t>
            </a:r>
            <a:r>
              <a:rPr lang="de-DE" dirty="0" err="1" smtClean="0"/>
              <a:t>containment</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25</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5800774" cy="830997"/>
          </a:xfrm>
          <a:prstGeom prst="rect">
            <a:avLst/>
          </a:prstGeom>
        </p:spPr>
        <p:txBody>
          <a:bodyPr wrap="square">
            <a:spAutoFit/>
          </a:bodyPr>
          <a:lstStyle/>
          <a:p>
            <a:r>
              <a:rPr lang="el-GR" sz="2400" b="1" dirty="0" smtClean="0">
                <a:solidFill>
                  <a:srgbClr val="EF7C00"/>
                </a:solidFill>
              </a:rPr>
              <a:t>η</a:t>
            </a:r>
            <a:r>
              <a:rPr lang="de-DE" sz="2400" b="1" baseline="-25000" dirty="0" err="1">
                <a:solidFill>
                  <a:srgbClr val="EF7C00"/>
                </a:solidFill>
              </a:rPr>
              <a:t>plenum-con</a:t>
            </a:r>
            <a:r>
              <a:rPr lang="de-DE" sz="2400" b="1" baseline="-25000" dirty="0">
                <a:solidFill>
                  <a:srgbClr val="EF7C00"/>
                </a:solidFill>
              </a:rPr>
              <a:t> </a:t>
            </a:r>
            <a:r>
              <a:rPr lang="de-DE" sz="2400" b="1" dirty="0" smtClean="0">
                <a:solidFill>
                  <a:srgbClr val="EF7C00"/>
                </a:solidFill>
              </a:rPr>
              <a:t>=</a:t>
            </a:r>
            <a:r>
              <a:rPr lang="de-DE" sz="2400" b="1" baseline="-25000" dirty="0" smtClean="0">
                <a:solidFill>
                  <a:srgbClr val="EF7C00"/>
                </a:solidFill>
              </a:rPr>
              <a:t> </a:t>
            </a:r>
            <a:r>
              <a:rPr lang="de-DE" sz="2400" b="1" dirty="0">
                <a:solidFill>
                  <a:srgbClr val="EF7C00"/>
                </a:solidFill>
              </a:rPr>
              <a:t>1 - (</a:t>
            </a:r>
            <a:r>
              <a:rPr lang="el-GR" sz="2400" b="1" dirty="0">
                <a:solidFill>
                  <a:srgbClr val="EF7C00"/>
                </a:solidFill>
              </a:rPr>
              <a:t>Γ</a:t>
            </a:r>
            <a:r>
              <a:rPr lang="de-DE" sz="2400" b="1" baseline="-25000" dirty="0" err="1">
                <a:solidFill>
                  <a:srgbClr val="EF7C00"/>
                </a:solidFill>
              </a:rPr>
              <a:t>plenum-loss</a:t>
            </a:r>
            <a:r>
              <a:rPr lang="de-DE" sz="2400" b="1" baseline="-25000" dirty="0">
                <a:solidFill>
                  <a:srgbClr val="EF7C00"/>
                </a:solidFill>
              </a:rPr>
              <a:t>  </a:t>
            </a:r>
            <a:r>
              <a:rPr lang="de-DE" sz="2400" b="1" dirty="0">
                <a:solidFill>
                  <a:srgbClr val="EF7C00"/>
                </a:solidFill>
              </a:rPr>
              <a:t>/ </a:t>
            </a:r>
            <a:r>
              <a:rPr lang="el-GR" sz="2400" b="1" dirty="0">
                <a:solidFill>
                  <a:srgbClr val="EF7C00"/>
                </a:solidFill>
              </a:rPr>
              <a:t>Γ</a:t>
            </a:r>
            <a:r>
              <a:rPr lang="de-DE" sz="2400" b="1" baseline="-25000" dirty="0" err="1">
                <a:solidFill>
                  <a:srgbClr val="EF7C00"/>
                </a:solidFill>
              </a:rPr>
              <a:t>coll</a:t>
            </a:r>
            <a:r>
              <a:rPr lang="de-DE" sz="2400" b="1" dirty="0">
                <a:solidFill>
                  <a:srgbClr val="EF7C00"/>
                </a:solidFill>
              </a:rPr>
              <a:t>)</a:t>
            </a:r>
            <a:r>
              <a:rPr lang="de-DE" sz="2400" b="1" baseline="-25000" dirty="0">
                <a:solidFill>
                  <a:srgbClr val="EF7C00"/>
                </a:solidFill>
              </a:rPr>
              <a:t> </a:t>
            </a:r>
            <a:endParaRPr lang="de-DE" sz="2400" b="1" dirty="0">
              <a:solidFill>
                <a:srgbClr val="EF7C00"/>
              </a:solidFill>
            </a:endParaRPr>
          </a:p>
          <a:p>
            <a:r>
              <a:rPr lang="de-DE" sz="2400" b="1" dirty="0" smtClean="0">
                <a:solidFill>
                  <a:srgbClr val="EF7C00"/>
                </a:solidFill>
              </a:rPr>
              <a:t>	</a:t>
            </a:r>
            <a:endParaRPr lang="el-GR" sz="2400" b="1" dirty="0">
              <a:solidFill>
                <a:srgbClr val="EF7C00"/>
              </a:solidFill>
            </a:endParaRPr>
          </a:p>
        </p:txBody>
      </p:sp>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7489033" y="4196190"/>
            <a:ext cx="606957" cy="903667"/>
            <a:chOff x="7257299" y="3825256"/>
            <a:chExt cx="606957" cy="903667"/>
          </a:xfrm>
        </p:grpSpPr>
        <p:sp>
          <p:nvSpPr>
            <p:cNvPr id="122" name="Pfeil nach unten 121"/>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Rechteck 122"/>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9446278" y="565747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exh</a:t>
              </a:r>
              <a:r>
                <a:rPr lang="de-DE" sz="1400" b="1" baseline="30000" dirty="0" smtClean="0">
                  <a:solidFill>
                    <a:schemeClr val="bg1"/>
                  </a:solidFill>
                </a:rPr>
                <a:t> </a:t>
              </a:r>
              <a:endParaRPr lang="de-DE" sz="1400" b="1" dirty="0">
                <a:solidFill>
                  <a:schemeClr val="bg1"/>
                </a:solidFill>
              </a:endParaRPr>
            </a:p>
          </p:txBody>
        </p:sp>
      </p:grpSp>
      <p:cxnSp>
        <p:nvCxnSpPr>
          <p:cNvPr id="117" name="Gerader Verbinder 116"/>
          <p:cNvCxnSpPr/>
          <p:nvPr/>
        </p:nvCxnSpPr>
        <p:spPr>
          <a:xfrm>
            <a:off x="9305925" y="5551714"/>
            <a:ext cx="9000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9277350" y="5548153"/>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10209100" y="5544977"/>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8" name="Gruppieren 127"/>
          <p:cNvGrpSpPr/>
          <p:nvPr/>
        </p:nvGrpSpPr>
        <p:grpSpPr>
          <a:xfrm>
            <a:off x="6758078" y="4173044"/>
            <a:ext cx="606957" cy="997127"/>
            <a:chOff x="7012728" y="3664142"/>
            <a:chExt cx="606957" cy="953227"/>
          </a:xfrm>
        </p:grpSpPr>
        <p:sp>
          <p:nvSpPr>
            <p:cNvPr id="129" name="Pfeil nach unten 128"/>
            <p:cNvSpPr/>
            <p:nvPr/>
          </p:nvSpPr>
          <p:spPr>
            <a:xfrm flipH="1" flipV="1">
              <a:off x="7012728" y="3672643"/>
              <a:ext cx="606957" cy="874905"/>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0" name="Rechteck 129"/>
            <p:cNvSpPr/>
            <p:nvPr/>
          </p:nvSpPr>
          <p:spPr>
            <a:xfrm rot="16200000">
              <a:off x="6790383" y="3986867"/>
              <a:ext cx="953227"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plenum,loss</a:t>
              </a:r>
              <a:r>
                <a:rPr lang="de-DE" sz="1400" b="1" baseline="30000" dirty="0" smtClean="0">
                  <a:solidFill>
                    <a:schemeClr val="bg1"/>
                  </a:solidFill>
                </a:rPr>
                <a:t> </a:t>
              </a:r>
              <a:endParaRPr lang="de-DE" sz="1400" b="1" dirty="0">
                <a:solidFill>
                  <a:schemeClr val="bg1"/>
                </a:solidFill>
              </a:endParaRPr>
            </a:p>
          </p:txBody>
        </p:sp>
      </p:grpSp>
    </p:spTree>
    <p:extLst>
      <p:ext uri="{BB962C8B-B14F-4D97-AF65-F5344CB8AC3E}">
        <p14:creationId xmlns:p14="http://schemas.microsoft.com/office/powerpoint/2010/main" val="3397217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2.2 Divertor </a:t>
            </a:r>
            <a:r>
              <a:rPr lang="de-DE" dirty="0" err="1" smtClean="0"/>
              <a:t>re-ionization</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26</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4421026" y="838379"/>
            <a:ext cx="5800774" cy="830997"/>
          </a:xfrm>
          <a:prstGeom prst="rect">
            <a:avLst/>
          </a:prstGeom>
        </p:spPr>
        <p:txBody>
          <a:bodyPr wrap="square">
            <a:spAutoFit/>
          </a:bodyPr>
          <a:lstStyle/>
          <a:p>
            <a:r>
              <a:rPr lang="el-GR" sz="2400" b="1" dirty="0">
                <a:solidFill>
                  <a:srgbClr val="EF7C00"/>
                </a:solidFill>
              </a:rPr>
              <a:t>η</a:t>
            </a:r>
            <a:r>
              <a:rPr lang="de-DE" sz="2400" b="1" baseline="-25000" dirty="0" smtClean="0">
                <a:solidFill>
                  <a:srgbClr val="EF7C00"/>
                </a:solidFill>
              </a:rPr>
              <a:t>div-</a:t>
            </a:r>
            <a:r>
              <a:rPr lang="de-DE" sz="2400" b="1" baseline="-25000" dirty="0" err="1" smtClean="0">
                <a:solidFill>
                  <a:srgbClr val="EF7C00"/>
                </a:solidFill>
              </a:rPr>
              <a:t>re</a:t>
            </a:r>
            <a:r>
              <a:rPr lang="de-DE" sz="2400" b="1" baseline="-25000" dirty="0" smtClean="0">
                <a:solidFill>
                  <a:srgbClr val="EF7C00"/>
                </a:solidFill>
              </a:rPr>
              <a:t>-</a:t>
            </a:r>
            <a:r>
              <a:rPr lang="de-DE" sz="2400" b="1" baseline="-25000" dirty="0" err="1" smtClean="0">
                <a:solidFill>
                  <a:srgbClr val="EF7C00"/>
                </a:solidFill>
              </a:rPr>
              <a:t>ion</a:t>
            </a:r>
            <a:r>
              <a:rPr lang="de-DE" sz="2400" b="1" baseline="-25000" dirty="0" smtClean="0">
                <a:solidFill>
                  <a:srgbClr val="EF7C00"/>
                </a:solidFill>
              </a:rPr>
              <a:t> </a:t>
            </a:r>
            <a:r>
              <a:rPr lang="de-DE" sz="2400" b="1" baseline="-25000" dirty="0">
                <a:solidFill>
                  <a:srgbClr val="EF7C00"/>
                </a:solidFill>
              </a:rPr>
              <a:t>	</a:t>
            </a:r>
            <a:r>
              <a:rPr lang="de-DE" sz="2400" b="1" dirty="0">
                <a:solidFill>
                  <a:srgbClr val="EF7C00"/>
                </a:solidFill>
              </a:rPr>
              <a:t>=</a:t>
            </a:r>
            <a:r>
              <a:rPr lang="de-DE" sz="2400" b="1" baseline="-25000" dirty="0">
                <a:solidFill>
                  <a:srgbClr val="EF7C00"/>
                </a:solidFill>
              </a:rPr>
              <a:t> </a:t>
            </a:r>
            <a:r>
              <a:rPr lang="el-GR" sz="2400" b="1" dirty="0">
                <a:solidFill>
                  <a:srgbClr val="EF7C00"/>
                </a:solidFill>
              </a:rPr>
              <a:t>Γ</a:t>
            </a:r>
            <a:r>
              <a:rPr lang="de-DE" sz="2400" b="1" baseline="-25000" dirty="0">
                <a:solidFill>
                  <a:srgbClr val="EF7C00"/>
                </a:solidFill>
              </a:rPr>
              <a:t> </a:t>
            </a:r>
            <a:r>
              <a:rPr lang="de-DE" sz="2400" b="1" baseline="-25000" dirty="0" smtClean="0">
                <a:solidFill>
                  <a:srgbClr val="EF7C00"/>
                </a:solidFill>
              </a:rPr>
              <a:t>div-</a:t>
            </a:r>
            <a:r>
              <a:rPr lang="de-DE" sz="2400" b="1" baseline="-25000" dirty="0" err="1" smtClean="0">
                <a:solidFill>
                  <a:srgbClr val="EF7C00"/>
                </a:solidFill>
              </a:rPr>
              <a:t>re</a:t>
            </a:r>
            <a:r>
              <a:rPr lang="de-DE" sz="2400" b="1" baseline="-25000" dirty="0" smtClean="0">
                <a:solidFill>
                  <a:srgbClr val="EF7C00"/>
                </a:solidFill>
              </a:rPr>
              <a:t>-</a:t>
            </a:r>
            <a:r>
              <a:rPr lang="de-DE" sz="2400" b="1" baseline="-25000" dirty="0" err="1" smtClean="0">
                <a:solidFill>
                  <a:srgbClr val="EF7C00"/>
                </a:solidFill>
              </a:rPr>
              <a:t>ion</a:t>
            </a:r>
            <a:r>
              <a:rPr lang="de-DE" sz="2400" b="1" dirty="0" smtClean="0">
                <a:solidFill>
                  <a:srgbClr val="EF7C00"/>
                </a:solidFill>
              </a:rPr>
              <a:t> </a:t>
            </a:r>
            <a:r>
              <a:rPr lang="de-DE" sz="2400" b="1" dirty="0">
                <a:solidFill>
                  <a:srgbClr val="EF7C00"/>
                </a:solidFill>
              </a:rPr>
              <a:t>/</a:t>
            </a:r>
            <a:r>
              <a:rPr lang="el-GR" sz="2400" b="1" dirty="0">
                <a:solidFill>
                  <a:srgbClr val="EF7C00"/>
                </a:solidFill>
              </a:rPr>
              <a:t> </a:t>
            </a:r>
            <a:r>
              <a:rPr lang="de-DE" sz="2400" b="1" dirty="0">
                <a:solidFill>
                  <a:srgbClr val="EF7C00"/>
                </a:solidFill>
              </a:rPr>
              <a:t>(</a:t>
            </a:r>
            <a:r>
              <a:rPr lang="el-GR" sz="2400" b="1" dirty="0">
                <a:solidFill>
                  <a:srgbClr val="EF7C00"/>
                </a:solidFill>
              </a:rPr>
              <a:t>Γ</a:t>
            </a:r>
            <a:r>
              <a:rPr lang="de-DE" sz="2400" b="1" baseline="-25000" dirty="0">
                <a:solidFill>
                  <a:srgbClr val="EF7C00"/>
                </a:solidFill>
              </a:rPr>
              <a:t>0 </a:t>
            </a:r>
            <a:r>
              <a:rPr lang="de-DE" sz="2400" b="1" dirty="0">
                <a:solidFill>
                  <a:srgbClr val="EF7C00"/>
                </a:solidFill>
              </a:rPr>
              <a:t>– </a:t>
            </a:r>
            <a:r>
              <a:rPr lang="el-GR" sz="2400" b="1" dirty="0">
                <a:solidFill>
                  <a:srgbClr val="EF7C00"/>
                </a:solidFill>
              </a:rPr>
              <a:t>Γ</a:t>
            </a:r>
            <a:r>
              <a:rPr lang="de-DE" sz="2400" b="1" baseline="-25000" dirty="0" err="1">
                <a:solidFill>
                  <a:srgbClr val="EF7C00"/>
                </a:solidFill>
              </a:rPr>
              <a:t>exh</a:t>
            </a:r>
            <a:r>
              <a:rPr lang="de-DE" sz="2400" b="1" dirty="0">
                <a:solidFill>
                  <a:srgbClr val="EF7C00"/>
                </a:solidFill>
              </a:rPr>
              <a:t>)</a:t>
            </a:r>
          </a:p>
          <a:p>
            <a:r>
              <a:rPr lang="de-DE" sz="2400" b="1" dirty="0" smtClean="0">
                <a:solidFill>
                  <a:srgbClr val="EF7C00"/>
                </a:solidFill>
              </a:rPr>
              <a:t>	</a:t>
            </a:r>
            <a:endParaRPr lang="el-GR" sz="2400" b="1" dirty="0">
              <a:solidFill>
                <a:srgbClr val="EF7C00"/>
              </a:solidFill>
            </a:endParaRPr>
          </a:p>
        </p:txBody>
      </p:sp>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7489033" y="4196190"/>
            <a:ext cx="606957" cy="903667"/>
            <a:chOff x="7257299" y="3825256"/>
            <a:chExt cx="606957" cy="903667"/>
          </a:xfrm>
        </p:grpSpPr>
        <p:sp>
          <p:nvSpPr>
            <p:cNvPr id="122" name="Pfeil nach unten 121"/>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Rechteck 122"/>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9446278" y="565747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exh</a:t>
              </a:r>
              <a:r>
                <a:rPr lang="de-DE" sz="1400" b="1" baseline="30000" dirty="0" smtClean="0">
                  <a:solidFill>
                    <a:schemeClr val="bg1"/>
                  </a:solidFill>
                </a:rPr>
                <a:t> </a:t>
              </a:r>
              <a:endParaRPr lang="de-DE" sz="1400" b="1" dirty="0">
                <a:solidFill>
                  <a:schemeClr val="bg1"/>
                </a:solidFill>
              </a:endParaRPr>
            </a:p>
          </p:txBody>
        </p:sp>
      </p:grpSp>
      <p:cxnSp>
        <p:nvCxnSpPr>
          <p:cNvPr id="117" name="Gerader Verbinder 116"/>
          <p:cNvCxnSpPr/>
          <p:nvPr/>
        </p:nvCxnSpPr>
        <p:spPr>
          <a:xfrm>
            <a:off x="9305925" y="5551714"/>
            <a:ext cx="9000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9277350" y="5548153"/>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10209100" y="5544977"/>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8" name="Gruppieren 127"/>
          <p:cNvGrpSpPr/>
          <p:nvPr/>
        </p:nvGrpSpPr>
        <p:grpSpPr>
          <a:xfrm>
            <a:off x="6758078" y="4173044"/>
            <a:ext cx="606957" cy="997127"/>
            <a:chOff x="7012728" y="3664142"/>
            <a:chExt cx="606957" cy="953227"/>
          </a:xfrm>
        </p:grpSpPr>
        <p:sp>
          <p:nvSpPr>
            <p:cNvPr id="129" name="Pfeil nach unten 128"/>
            <p:cNvSpPr/>
            <p:nvPr/>
          </p:nvSpPr>
          <p:spPr>
            <a:xfrm flipH="1" flipV="1">
              <a:off x="7012728" y="3672643"/>
              <a:ext cx="606957" cy="874905"/>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0" name="Rechteck 129"/>
            <p:cNvSpPr/>
            <p:nvPr/>
          </p:nvSpPr>
          <p:spPr>
            <a:xfrm rot="16200000">
              <a:off x="6790383" y="3986867"/>
              <a:ext cx="953227"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plenum,loss</a:t>
              </a:r>
              <a:r>
                <a:rPr lang="de-DE" sz="1400" b="1" baseline="30000" dirty="0" smtClean="0">
                  <a:solidFill>
                    <a:schemeClr val="bg1"/>
                  </a:solidFill>
                </a:rPr>
                <a:t> </a:t>
              </a:r>
              <a:endParaRPr lang="de-DE" sz="1400" b="1" dirty="0">
                <a:solidFill>
                  <a:schemeClr val="bg1"/>
                </a:solidFill>
              </a:endParaRPr>
            </a:p>
          </p:txBody>
        </p:sp>
      </p:grpSp>
      <p:grpSp>
        <p:nvGrpSpPr>
          <p:cNvPr id="9" name="Gruppieren 8"/>
          <p:cNvGrpSpPr/>
          <p:nvPr/>
        </p:nvGrpSpPr>
        <p:grpSpPr>
          <a:xfrm>
            <a:off x="5619340" y="2680391"/>
            <a:ext cx="1097183" cy="484632"/>
            <a:chOff x="5214034" y="1833416"/>
            <a:chExt cx="1097183" cy="484632"/>
          </a:xfrm>
        </p:grpSpPr>
        <p:sp>
          <p:nvSpPr>
            <p:cNvPr id="5" name="Pfeil nach links und rechts 4"/>
            <p:cNvSpPr/>
            <p:nvPr/>
          </p:nvSpPr>
          <p:spPr>
            <a:xfrm>
              <a:off x="5214034" y="1833416"/>
              <a:ext cx="1025631" cy="484632"/>
            </a:xfrm>
            <a:prstGeom prst="leftRightArrow">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3" name="Rechteck 132"/>
            <p:cNvSpPr/>
            <p:nvPr/>
          </p:nvSpPr>
          <p:spPr>
            <a:xfrm>
              <a:off x="5314090" y="1909758"/>
              <a:ext cx="997127"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div-</a:t>
              </a:r>
              <a:r>
                <a:rPr lang="de-DE" sz="1400" b="1" baseline="-25000" dirty="0" err="1" smtClean="0">
                  <a:solidFill>
                    <a:schemeClr val="bg1"/>
                  </a:solidFill>
                </a:rPr>
                <a:t>re</a:t>
              </a:r>
              <a:r>
                <a:rPr lang="de-DE" sz="1400" b="1" baseline="-25000" dirty="0" smtClean="0">
                  <a:solidFill>
                    <a:schemeClr val="bg1"/>
                  </a:solidFill>
                </a:rPr>
                <a:t>-</a:t>
              </a:r>
              <a:r>
                <a:rPr lang="de-DE" sz="1400" b="1" baseline="-25000" dirty="0" err="1" smtClean="0">
                  <a:solidFill>
                    <a:schemeClr val="bg1"/>
                  </a:solidFill>
                </a:rPr>
                <a:t>ion</a:t>
              </a:r>
              <a:r>
                <a:rPr lang="de-DE" sz="1400" b="1" baseline="30000" dirty="0" smtClean="0">
                  <a:solidFill>
                    <a:schemeClr val="bg1"/>
                  </a:solidFill>
                </a:rPr>
                <a:t> </a:t>
              </a:r>
              <a:endParaRPr lang="de-DE" sz="1400" b="1" dirty="0">
                <a:solidFill>
                  <a:schemeClr val="bg1"/>
                </a:solidFill>
              </a:endParaRPr>
            </a:p>
          </p:txBody>
        </p:sp>
      </p:grpSp>
    </p:spTree>
    <p:extLst>
      <p:ext uri="{BB962C8B-B14F-4D97-AF65-F5344CB8AC3E}">
        <p14:creationId xmlns:p14="http://schemas.microsoft.com/office/powerpoint/2010/main" val="369840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2.3 Divertor </a:t>
            </a:r>
            <a:r>
              <a:rPr lang="de-DE" dirty="0" err="1" smtClean="0"/>
              <a:t>plugging</a:t>
            </a:r>
            <a:r>
              <a:rPr lang="de-DE" dirty="0" smtClean="0"/>
              <a:t> </a:t>
            </a:r>
            <a:r>
              <a:rPr lang="de-DE" dirty="0" err="1" smtClean="0"/>
              <a:t>through</a:t>
            </a:r>
            <a:r>
              <a:rPr lang="de-DE" dirty="0" smtClean="0"/>
              <a:t> a </a:t>
            </a:r>
            <a:r>
              <a:rPr lang="de-DE" dirty="0" err="1" smtClean="0"/>
              <a:t>closed</a:t>
            </a:r>
            <a:r>
              <a:rPr lang="de-DE" dirty="0" smtClean="0"/>
              <a:t> divertor</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27</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048053"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048053"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144914" y="3261423"/>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144914" y="3261423"/>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77" name="Rechteck 176"/>
          <p:cNvSpPr/>
          <p:nvPr/>
        </p:nvSpPr>
        <p:spPr>
          <a:xfrm>
            <a:off x="3814113" y="838379"/>
            <a:ext cx="6407687" cy="830997"/>
          </a:xfrm>
          <a:prstGeom prst="rect">
            <a:avLst/>
          </a:prstGeom>
        </p:spPr>
        <p:txBody>
          <a:bodyPr wrap="square">
            <a:spAutoFit/>
          </a:bodyPr>
          <a:lstStyle/>
          <a:p>
            <a:r>
              <a:rPr lang="el-GR" sz="2400" b="1" dirty="0">
                <a:solidFill>
                  <a:srgbClr val="EF7C00"/>
                </a:solidFill>
              </a:rPr>
              <a:t>η</a:t>
            </a:r>
            <a:r>
              <a:rPr lang="de-DE" sz="2400" b="1" baseline="-25000" dirty="0" err="1">
                <a:solidFill>
                  <a:srgbClr val="EF7C00"/>
                </a:solidFill>
              </a:rPr>
              <a:t>plg</a:t>
            </a:r>
            <a:r>
              <a:rPr lang="de-DE" sz="2400" b="1" baseline="-25000" dirty="0">
                <a:solidFill>
                  <a:srgbClr val="EF7C00"/>
                </a:solidFill>
              </a:rPr>
              <a:t> </a:t>
            </a:r>
            <a:r>
              <a:rPr lang="de-DE" sz="2400" b="1" baseline="-25000" dirty="0" smtClean="0">
                <a:solidFill>
                  <a:srgbClr val="EF7C00"/>
                </a:solidFill>
              </a:rPr>
              <a:t> </a:t>
            </a:r>
            <a:r>
              <a:rPr lang="de-DE" sz="2400" b="1" dirty="0" smtClean="0">
                <a:solidFill>
                  <a:srgbClr val="EF7C00"/>
                </a:solidFill>
              </a:rPr>
              <a:t>=</a:t>
            </a:r>
            <a:r>
              <a:rPr lang="de-DE" sz="2400" b="1" baseline="-25000" dirty="0" smtClean="0">
                <a:solidFill>
                  <a:srgbClr val="EF7C00"/>
                </a:solidFill>
              </a:rPr>
              <a:t> </a:t>
            </a:r>
            <a:r>
              <a:rPr lang="de-DE" sz="2400" b="1" dirty="0">
                <a:solidFill>
                  <a:srgbClr val="EF7C00"/>
                </a:solidFill>
              </a:rPr>
              <a:t>1 – (</a:t>
            </a:r>
            <a:r>
              <a:rPr lang="el-GR" sz="2400" b="1" dirty="0">
                <a:solidFill>
                  <a:srgbClr val="EF7C00"/>
                </a:solidFill>
              </a:rPr>
              <a:t>Γ</a:t>
            </a:r>
            <a:r>
              <a:rPr lang="de-DE" sz="2400" b="1" baseline="-25000" dirty="0" err="1">
                <a:solidFill>
                  <a:srgbClr val="EF7C00"/>
                </a:solidFill>
              </a:rPr>
              <a:t>div,loss</a:t>
            </a:r>
            <a:r>
              <a:rPr lang="de-DE" sz="2400" b="1" dirty="0">
                <a:solidFill>
                  <a:srgbClr val="EF7C00"/>
                </a:solidFill>
              </a:rPr>
              <a:t> /</a:t>
            </a:r>
            <a:r>
              <a:rPr lang="el-GR" sz="2400" b="1" dirty="0">
                <a:solidFill>
                  <a:srgbClr val="EF7C00"/>
                </a:solidFill>
              </a:rPr>
              <a:t> Γ</a:t>
            </a:r>
            <a:r>
              <a:rPr lang="de-DE" sz="2400" b="1" baseline="-25000" dirty="0" err="1">
                <a:solidFill>
                  <a:srgbClr val="EF7C00"/>
                </a:solidFill>
              </a:rPr>
              <a:t>div,in</a:t>
            </a:r>
            <a:r>
              <a:rPr lang="de-DE" sz="2400" b="1" dirty="0">
                <a:solidFill>
                  <a:srgbClr val="EF7C00"/>
                </a:solidFill>
              </a:rPr>
              <a:t>)</a:t>
            </a:r>
            <a:r>
              <a:rPr lang="de-DE" sz="2400" b="1" baseline="-25000" dirty="0">
                <a:solidFill>
                  <a:srgbClr val="EF7C00"/>
                </a:solidFill>
              </a:rPr>
              <a:t> </a:t>
            </a:r>
            <a:r>
              <a:rPr lang="de-DE" sz="2400" b="1" dirty="0">
                <a:solidFill>
                  <a:srgbClr val="EF7C00"/>
                </a:solidFill>
              </a:rPr>
              <a:t>= </a:t>
            </a:r>
            <a:r>
              <a:rPr lang="el-GR" sz="2400" b="1" dirty="0">
                <a:solidFill>
                  <a:srgbClr val="EF7C00"/>
                </a:solidFill>
              </a:rPr>
              <a:t>η</a:t>
            </a:r>
            <a:r>
              <a:rPr lang="de-DE" sz="2400" b="1" baseline="-25000" dirty="0">
                <a:solidFill>
                  <a:srgbClr val="EF7C00"/>
                </a:solidFill>
              </a:rPr>
              <a:t>plg,0 </a:t>
            </a:r>
            <a:r>
              <a:rPr lang="de-DE" sz="2400" b="1" dirty="0">
                <a:solidFill>
                  <a:srgbClr val="EF7C00"/>
                </a:solidFill>
              </a:rPr>
              <a:t>+ </a:t>
            </a:r>
            <a:r>
              <a:rPr lang="el-GR" sz="2400" b="1" dirty="0">
                <a:solidFill>
                  <a:srgbClr val="EF7C00"/>
                </a:solidFill>
              </a:rPr>
              <a:t>η</a:t>
            </a:r>
            <a:r>
              <a:rPr lang="de-DE" sz="2400" b="1" baseline="-25000" dirty="0" err="1">
                <a:solidFill>
                  <a:srgbClr val="EF7C00"/>
                </a:solidFill>
              </a:rPr>
              <a:t>plg,ion</a:t>
            </a:r>
            <a:r>
              <a:rPr lang="de-DE" sz="2400" b="1" baseline="-25000" dirty="0">
                <a:solidFill>
                  <a:srgbClr val="EF7C00"/>
                </a:solidFill>
              </a:rPr>
              <a:t> </a:t>
            </a:r>
            <a:endParaRPr lang="de-DE" sz="2400" b="1" dirty="0">
              <a:solidFill>
                <a:srgbClr val="EF7C00"/>
              </a:solidFill>
            </a:endParaRPr>
          </a:p>
          <a:p>
            <a:r>
              <a:rPr lang="de-DE" sz="2400" b="1" dirty="0" smtClean="0">
                <a:solidFill>
                  <a:srgbClr val="EF7C00"/>
                </a:solidFill>
              </a:rPr>
              <a:t>	</a:t>
            </a:r>
            <a:endParaRPr lang="el-GR" sz="2400" b="1" dirty="0">
              <a:solidFill>
                <a:srgbClr val="EF7C00"/>
              </a:solidFill>
            </a:endParaRPr>
          </a:p>
        </p:txBody>
      </p:sp>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7489033" y="4196190"/>
            <a:ext cx="606957" cy="903667"/>
            <a:chOff x="7257299" y="3825256"/>
            <a:chExt cx="606957" cy="903667"/>
          </a:xfrm>
        </p:grpSpPr>
        <p:sp>
          <p:nvSpPr>
            <p:cNvPr id="122" name="Pfeil nach unten 121"/>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Rechteck 122"/>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9446278" y="565747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exh</a:t>
              </a:r>
              <a:r>
                <a:rPr lang="de-DE" sz="1400" b="1" baseline="30000" dirty="0" smtClean="0">
                  <a:solidFill>
                    <a:schemeClr val="bg1"/>
                  </a:solidFill>
                </a:rPr>
                <a:t> </a:t>
              </a:r>
              <a:endParaRPr lang="de-DE" sz="1400" b="1" dirty="0">
                <a:solidFill>
                  <a:schemeClr val="bg1"/>
                </a:solidFill>
              </a:endParaRPr>
            </a:p>
          </p:txBody>
        </p:sp>
      </p:grpSp>
      <p:cxnSp>
        <p:nvCxnSpPr>
          <p:cNvPr id="117" name="Gerader Verbinder 116"/>
          <p:cNvCxnSpPr/>
          <p:nvPr/>
        </p:nvCxnSpPr>
        <p:spPr>
          <a:xfrm>
            <a:off x="9305925" y="5551714"/>
            <a:ext cx="9000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9277350" y="5548153"/>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10209100" y="5544977"/>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8" name="Gruppieren 127"/>
          <p:cNvGrpSpPr/>
          <p:nvPr/>
        </p:nvGrpSpPr>
        <p:grpSpPr>
          <a:xfrm>
            <a:off x="6758078" y="4173044"/>
            <a:ext cx="606957" cy="997127"/>
            <a:chOff x="7012728" y="3664142"/>
            <a:chExt cx="606957" cy="953227"/>
          </a:xfrm>
        </p:grpSpPr>
        <p:sp>
          <p:nvSpPr>
            <p:cNvPr id="129" name="Pfeil nach unten 128"/>
            <p:cNvSpPr/>
            <p:nvPr/>
          </p:nvSpPr>
          <p:spPr>
            <a:xfrm flipH="1" flipV="1">
              <a:off x="7012728" y="3672643"/>
              <a:ext cx="606957" cy="874905"/>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0" name="Rechteck 129"/>
            <p:cNvSpPr/>
            <p:nvPr/>
          </p:nvSpPr>
          <p:spPr>
            <a:xfrm rot="16200000">
              <a:off x="6790383" y="3986867"/>
              <a:ext cx="953227"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plenum,loss</a:t>
              </a:r>
              <a:r>
                <a:rPr lang="de-DE" sz="1400" b="1" baseline="30000" dirty="0" smtClean="0">
                  <a:solidFill>
                    <a:schemeClr val="bg1"/>
                  </a:solidFill>
                </a:rPr>
                <a:t> </a:t>
              </a:r>
              <a:endParaRPr lang="de-DE" sz="1400" b="1" dirty="0">
                <a:solidFill>
                  <a:schemeClr val="bg1"/>
                </a:solidFill>
              </a:endParaRPr>
            </a:p>
          </p:txBody>
        </p:sp>
      </p:grpSp>
      <p:grpSp>
        <p:nvGrpSpPr>
          <p:cNvPr id="9" name="Gruppieren 8"/>
          <p:cNvGrpSpPr/>
          <p:nvPr/>
        </p:nvGrpSpPr>
        <p:grpSpPr>
          <a:xfrm>
            <a:off x="5619340" y="2680391"/>
            <a:ext cx="1097183" cy="484632"/>
            <a:chOff x="5214034" y="1833416"/>
            <a:chExt cx="1097183" cy="484632"/>
          </a:xfrm>
        </p:grpSpPr>
        <p:sp>
          <p:nvSpPr>
            <p:cNvPr id="5" name="Pfeil nach links und rechts 4"/>
            <p:cNvSpPr/>
            <p:nvPr/>
          </p:nvSpPr>
          <p:spPr>
            <a:xfrm>
              <a:off x="5214034" y="1833416"/>
              <a:ext cx="1025631" cy="484632"/>
            </a:xfrm>
            <a:prstGeom prst="leftRightArrow">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3" name="Rechteck 132"/>
            <p:cNvSpPr/>
            <p:nvPr/>
          </p:nvSpPr>
          <p:spPr>
            <a:xfrm>
              <a:off x="5314090" y="1909758"/>
              <a:ext cx="997127"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div-</a:t>
              </a:r>
              <a:r>
                <a:rPr lang="de-DE" sz="1400" b="1" baseline="-25000" dirty="0" err="1" smtClean="0">
                  <a:solidFill>
                    <a:schemeClr val="bg1"/>
                  </a:solidFill>
                </a:rPr>
                <a:t>re</a:t>
              </a:r>
              <a:r>
                <a:rPr lang="de-DE" sz="1400" b="1" baseline="-25000" dirty="0" smtClean="0">
                  <a:solidFill>
                    <a:schemeClr val="bg1"/>
                  </a:solidFill>
                </a:rPr>
                <a:t>-</a:t>
              </a:r>
              <a:r>
                <a:rPr lang="de-DE" sz="1400" b="1" baseline="-25000" dirty="0" err="1" smtClean="0">
                  <a:solidFill>
                    <a:schemeClr val="bg1"/>
                  </a:solidFill>
                </a:rPr>
                <a:t>ion</a:t>
              </a:r>
              <a:r>
                <a:rPr lang="de-DE" sz="1400" b="1" baseline="30000" dirty="0" smtClean="0">
                  <a:solidFill>
                    <a:schemeClr val="bg1"/>
                  </a:solidFill>
                </a:rPr>
                <a:t> </a:t>
              </a:r>
              <a:endParaRPr lang="de-DE" sz="1400" b="1" dirty="0">
                <a:solidFill>
                  <a:schemeClr val="bg1"/>
                </a:solidFill>
              </a:endParaRPr>
            </a:p>
          </p:txBody>
        </p:sp>
      </p:grpSp>
      <p:grpSp>
        <p:nvGrpSpPr>
          <p:cNvPr id="127" name="Gruppieren 126"/>
          <p:cNvGrpSpPr/>
          <p:nvPr/>
        </p:nvGrpSpPr>
        <p:grpSpPr>
          <a:xfrm>
            <a:off x="3977744" y="2404539"/>
            <a:ext cx="1103800" cy="355516"/>
            <a:chOff x="3520901" y="2899397"/>
            <a:chExt cx="1103800" cy="355516"/>
          </a:xfrm>
        </p:grpSpPr>
        <p:sp>
          <p:nvSpPr>
            <p:cNvPr id="131" name="Pfeil nach unten 130"/>
            <p:cNvSpPr/>
            <p:nvPr/>
          </p:nvSpPr>
          <p:spPr>
            <a:xfrm rot="16200000" flipH="1" flipV="1">
              <a:off x="3895043" y="2525255"/>
              <a:ext cx="355516" cy="1103800"/>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2" name="Rechteck 131"/>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grpSp>
      <p:sp>
        <p:nvSpPr>
          <p:cNvPr id="10" name="Rechteck 9"/>
          <p:cNvSpPr/>
          <p:nvPr/>
        </p:nvSpPr>
        <p:spPr>
          <a:xfrm>
            <a:off x="257587" y="5566367"/>
            <a:ext cx="7632709" cy="923330"/>
          </a:xfrm>
          <a:prstGeom prst="rect">
            <a:avLst/>
          </a:prstGeom>
        </p:spPr>
        <p:txBody>
          <a:bodyPr wrap="square">
            <a:spAutoFit/>
          </a:bodyPr>
          <a:lstStyle/>
          <a:p>
            <a:r>
              <a:rPr lang="de-DE" b="1" dirty="0" smtClean="0"/>
              <a:t>Divertor </a:t>
            </a:r>
            <a:r>
              <a:rPr lang="de-DE" b="1" dirty="0" err="1" smtClean="0"/>
              <a:t>Closure</a:t>
            </a:r>
            <a:r>
              <a:rPr lang="de-DE" b="1" dirty="0" smtClean="0"/>
              <a:t> </a:t>
            </a:r>
            <a:r>
              <a:rPr lang="de-DE" dirty="0" smtClean="0"/>
              <a:t>– </a:t>
            </a:r>
            <a:r>
              <a:rPr lang="de-DE" dirty="0" err="1" smtClean="0"/>
              <a:t>Closed</a:t>
            </a:r>
            <a:r>
              <a:rPr lang="de-DE" dirty="0" smtClean="0"/>
              <a:t> divertor </a:t>
            </a:r>
            <a:r>
              <a:rPr lang="de-DE" dirty="0" err="1" smtClean="0"/>
              <a:t>chamber</a:t>
            </a:r>
            <a:r>
              <a:rPr lang="de-DE" dirty="0" smtClean="0"/>
              <a:t> </a:t>
            </a:r>
            <a:r>
              <a:rPr lang="de-DE" dirty="0" err="1" smtClean="0"/>
              <a:t>through</a:t>
            </a:r>
            <a:r>
              <a:rPr lang="de-DE" dirty="0" smtClean="0"/>
              <a:t> </a:t>
            </a:r>
            <a:r>
              <a:rPr lang="de-DE" dirty="0" err="1" smtClean="0"/>
              <a:t>baffles</a:t>
            </a:r>
            <a:r>
              <a:rPr lang="de-DE" dirty="0" smtClean="0"/>
              <a:t>.</a:t>
            </a:r>
          </a:p>
          <a:p>
            <a:r>
              <a:rPr lang="de-DE" dirty="0" smtClean="0"/>
              <a:t>A </a:t>
            </a:r>
            <a:r>
              <a:rPr lang="de-DE" dirty="0" err="1"/>
              <a:t>baffles</a:t>
            </a:r>
            <a:r>
              <a:rPr lang="de-DE" dirty="0"/>
              <a:t> </a:t>
            </a:r>
            <a:r>
              <a:rPr lang="de-DE" dirty="0" err="1"/>
              <a:t>function</a:t>
            </a:r>
            <a:r>
              <a:rPr lang="de-DE" dirty="0"/>
              <a:t> </a:t>
            </a:r>
            <a:r>
              <a:rPr lang="de-DE" dirty="0" err="1"/>
              <a:t>is</a:t>
            </a:r>
            <a:r>
              <a:rPr lang="de-DE" dirty="0"/>
              <a:t> </a:t>
            </a:r>
            <a:r>
              <a:rPr lang="de-DE" dirty="0" err="1"/>
              <a:t>to</a:t>
            </a:r>
            <a:r>
              <a:rPr lang="de-DE" dirty="0"/>
              <a:t> </a:t>
            </a:r>
            <a:r>
              <a:rPr lang="de-DE" dirty="0" err="1"/>
              <a:t>confine</a:t>
            </a:r>
            <a:r>
              <a:rPr lang="de-DE" dirty="0"/>
              <a:t> neutral </a:t>
            </a:r>
            <a:r>
              <a:rPr lang="de-DE" dirty="0" err="1"/>
              <a:t>particles</a:t>
            </a:r>
            <a:r>
              <a:rPr lang="de-DE" dirty="0"/>
              <a:t> in </a:t>
            </a:r>
            <a:r>
              <a:rPr lang="de-DE" dirty="0" err="1"/>
              <a:t>the</a:t>
            </a:r>
            <a:r>
              <a:rPr lang="de-DE" dirty="0"/>
              <a:t> divertor </a:t>
            </a:r>
            <a:r>
              <a:rPr lang="de-DE" dirty="0" err="1"/>
              <a:t>chamber</a:t>
            </a:r>
            <a:r>
              <a:rPr lang="de-DE" dirty="0"/>
              <a:t>. </a:t>
            </a:r>
            <a:r>
              <a:rPr lang="de-DE" dirty="0" err="1"/>
              <a:t>They</a:t>
            </a:r>
            <a:r>
              <a:rPr lang="de-DE" dirty="0"/>
              <a:t> </a:t>
            </a:r>
            <a:r>
              <a:rPr lang="de-DE" dirty="0" err="1"/>
              <a:t>can</a:t>
            </a:r>
            <a:r>
              <a:rPr lang="de-DE" dirty="0"/>
              <a:t> </a:t>
            </a:r>
            <a:r>
              <a:rPr lang="de-DE" dirty="0" err="1"/>
              <a:t>be</a:t>
            </a:r>
            <a:r>
              <a:rPr lang="de-DE" dirty="0"/>
              <a:t> </a:t>
            </a:r>
            <a:r>
              <a:rPr lang="de-DE" dirty="0" err="1"/>
              <a:t>placed</a:t>
            </a:r>
            <a:r>
              <a:rPr lang="de-DE" dirty="0"/>
              <a:t> in </a:t>
            </a:r>
            <a:r>
              <a:rPr lang="de-DE" dirty="0" err="1"/>
              <a:t>the</a:t>
            </a:r>
            <a:r>
              <a:rPr lang="de-DE" dirty="0"/>
              <a:t> SOL </a:t>
            </a:r>
            <a:r>
              <a:rPr lang="de-DE" dirty="0" err="1"/>
              <a:t>or</a:t>
            </a:r>
            <a:r>
              <a:rPr lang="de-DE" dirty="0"/>
              <a:t> in </a:t>
            </a:r>
            <a:r>
              <a:rPr lang="de-DE" dirty="0" err="1"/>
              <a:t>the</a:t>
            </a:r>
            <a:r>
              <a:rPr lang="de-DE" dirty="0"/>
              <a:t> </a:t>
            </a:r>
            <a:r>
              <a:rPr lang="de-DE" dirty="0" smtClean="0"/>
              <a:t>PFR, </a:t>
            </a:r>
            <a:r>
              <a:rPr lang="de-DE" dirty="0" err="1" smtClean="0"/>
              <a:t>forming</a:t>
            </a:r>
            <a:r>
              <a:rPr lang="de-DE" dirty="0" smtClean="0"/>
              <a:t> a divertor </a:t>
            </a:r>
            <a:r>
              <a:rPr lang="de-DE" dirty="0" err="1" smtClean="0"/>
              <a:t>throat</a:t>
            </a:r>
            <a:endParaRPr lang="de-DE" dirty="0"/>
          </a:p>
        </p:txBody>
      </p:sp>
      <mc:AlternateContent xmlns:mc="http://schemas.openxmlformats.org/markup-compatibility/2006" xmlns:a14="http://schemas.microsoft.com/office/drawing/2010/main">
        <mc:Choice Requires="a14">
          <p:sp>
            <p:nvSpPr>
              <p:cNvPr id="135" name="Textfeld 134"/>
              <p:cNvSpPr txBox="1"/>
              <p:nvPr/>
            </p:nvSpPr>
            <p:spPr>
              <a:xfrm flipH="1">
                <a:off x="4836318" y="1751024"/>
                <a:ext cx="1665456" cy="716735"/>
              </a:xfrm>
              <a:prstGeom prst="rect">
                <a:avLst/>
              </a:prstGeom>
              <a:noFill/>
            </p:spPr>
            <p:txBody>
              <a:bodyPr wrap="none" lIns="0" tIns="0" rIns="0" bIns="0" rtlCol="0" anchor="t" anchorCtr="0">
                <a:spAutoFit/>
              </a:bodyPr>
              <a:lstStyle/>
              <a:p>
                <a:pPr>
                  <a:lnSpc>
                    <a:spcPts val="2300"/>
                  </a:lnSpc>
                  <a:spcBef>
                    <a:spcPts val="1150"/>
                  </a:spcBef>
                </a:pPr>
                <a14:m>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r>
                      <a:rPr lang="de-DE" sz="1200" i="1">
                        <a:solidFill>
                          <a:srgbClr val="006C66"/>
                        </a:solidFill>
                        <a:latin typeface="Cambria Math" panose="02040503050406030204" pitchFamily="18" charset="0"/>
                        <a:ea typeface="Cambria Math" panose="02040503050406030204" pitchFamily="18" charset="0"/>
                      </a:rPr>
                      <m:t>&gt;</m:t>
                    </m:r>
                  </m:oMath>
                </a14:m>
                <a:r>
                  <a:rPr lang="de-DE" sz="1200" dirty="0">
                    <a:solidFill>
                      <a:srgbClr val="006C66"/>
                    </a:solidFill>
                  </a:rPr>
                  <a:t> </a:t>
                </a:r>
                <a14:m>
                  <m:oMath xmlns:m="http://schemas.openxmlformats.org/officeDocument/2006/math">
                    <m:r>
                      <a:rPr lang="de-DE" sz="1200" i="1">
                        <a:solidFill>
                          <a:srgbClr val="006C66"/>
                        </a:solidFill>
                        <a:latin typeface="Cambria Math" panose="02040503050406030204" pitchFamily="18" charset="0"/>
                      </a:rPr>
                      <m:t>6</m:t>
                    </m:r>
                    <m:r>
                      <a:rPr lang="el-GR" sz="1200" i="1">
                        <a:solidFill>
                          <a:srgbClr val="006C66"/>
                        </a:solidFill>
                        <a:latin typeface="Cambria Math" panose="02040503050406030204" pitchFamily="18" charset="0"/>
                      </a:rPr>
                      <m:t>𝜎</m:t>
                    </m:r>
                    <m:sSub>
                      <m:sSubPr>
                        <m:ctrlPr>
                          <a:rPr lang="ar-AE" sz="1200" i="1">
                            <a:solidFill>
                              <a:srgbClr val="006C66"/>
                            </a:solidFill>
                            <a:latin typeface="Cambria Math" panose="02040503050406030204" pitchFamily="18" charset="0"/>
                          </a:rPr>
                        </m:ctrlPr>
                      </m:sSubPr>
                      <m:e>
                        <m:r>
                          <a:rPr lang="el-GR" sz="1200" i="1">
                            <a:solidFill>
                              <a:srgbClr val="006C66"/>
                            </a:solidFill>
                            <a:latin typeface="Cambria Math" panose="02040503050406030204" pitchFamily="18" charset="0"/>
                          </a:rPr>
                          <m:t>𝜆</m:t>
                        </m:r>
                      </m:e>
                      <m:sub>
                        <m:r>
                          <a:rPr lang="ar-AE" sz="1200" i="1">
                            <a:solidFill>
                              <a:srgbClr val="006C66"/>
                            </a:solidFill>
                            <a:latin typeface="Cambria Math" panose="02040503050406030204" pitchFamily="18" charset="0"/>
                          </a:rPr>
                          <m:t>𝑖𝑧</m:t>
                        </m:r>
                      </m:sub>
                    </m:sSub>
                  </m:oMath>
                </a14:m>
                <a:r>
                  <a:rPr lang="de-DE" sz="1200" dirty="0"/>
                  <a:t> </a:t>
                </a:r>
                <a:r>
                  <a:rPr lang="de-DE" sz="1200" dirty="0" smtClean="0">
                    <a:solidFill>
                      <a:srgbClr val="006C66"/>
                    </a:solidFill>
                  </a:rPr>
                  <a:t>∧ </a:t>
                </a:r>
                <a14:m>
                  <m:oMath xmlns:m="http://schemas.openxmlformats.org/officeDocument/2006/math">
                    <m:r>
                      <a:rPr lang="de-DE" sz="1200" i="1">
                        <a:solidFill>
                          <a:srgbClr val="006C66"/>
                        </a:solidFill>
                        <a:latin typeface="Cambria Math" panose="02040503050406030204" pitchFamily="18" charset="0"/>
                      </a:rPr>
                      <m:t>6</m:t>
                    </m:r>
                    <m:r>
                      <a:rPr lang="el-GR" sz="1200" i="1">
                        <a:solidFill>
                          <a:srgbClr val="006C66"/>
                        </a:solidFill>
                        <a:latin typeface="Cambria Math" panose="02040503050406030204" pitchFamily="18" charset="0"/>
                      </a:rPr>
                      <m:t>𝜎</m:t>
                    </m:r>
                    <m:sSub>
                      <m:sSubPr>
                        <m:ctrlPr>
                          <a:rPr lang="ar-AE" sz="1200" i="1">
                            <a:solidFill>
                              <a:srgbClr val="006C66"/>
                            </a:solidFill>
                            <a:latin typeface="Cambria Math" panose="02040503050406030204" pitchFamily="18" charset="0"/>
                          </a:rPr>
                        </m:ctrlPr>
                      </m:sSubPr>
                      <m:e>
                        <m:r>
                          <a:rPr lang="el-GR" sz="1200" i="1">
                            <a:solidFill>
                              <a:srgbClr val="006C66"/>
                            </a:solidFill>
                            <a:latin typeface="Cambria Math" panose="02040503050406030204" pitchFamily="18" charset="0"/>
                          </a:rPr>
                          <m:t>𝜆</m:t>
                        </m:r>
                      </m:e>
                      <m:sub>
                        <m:r>
                          <a:rPr lang="de-DE" sz="1200" i="1">
                            <a:solidFill>
                              <a:srgbClr val="006C66"/>
                            </a:solidFill>
                            <a:latin typeface="Cambria Math" panose="02040503050406030204" pitchFamily="18" charset="0"/>
                          </a:rPr>
                          <m:t>0</m:t>
                        </m:r>
                      </m:sub>
                    </m:sSub>
                  </m:oMath>
                </a14:m>
                <a:endParaRPr lang="de-DE" sz="1600" b="1" baseline="-25000" dirty="0" smtClean="0"/>
              </a:p>
              <a:p>
                <a:pPr>
                  <a:lnSpc>
                    <a:spcPts val="2300"/>
                  </a:lnSpc>
                  <a:spcBef>
                    <a:spcPts val="1150"/>
                  </a:spcBef>
                </a:pPr>
                <a:r>
                  <a:rPr lang="de-DE" sz="1600" b="1" dirty="0" smtClean="0"/>
                  <a:t> </a:t>
                </a:r>
              </a:p>
            </p:txBody>
          </p:sp>
        </mc:Choice>
        <mc:Fallback xmlns="">
          <p:sp>
            <p:nvSpPr>
              <p:cNvPr id="135" name="Textfeld 134"/>
              <p:cNvSpPr txBox="1">
                <a:spLocks noRot="1" noChangeAspect="1" noMove="1" noResize="1" noEditPoints="1" noAdjustHandles="1" noChangeArrowheads="1" noChangeShapeType="1" noTextEdit="1"/>
              </p:cNvSpPr>
              <p:nvPr/>
            </p:nvSpPr>
            <p:spPr>
              <a:xfrm flipH="1">
                <a:off x="4836318" y="1751024"/>
                <a:ext cx="1665456" cy="716735"/>
              </a:xfrm>
              <a:prstGeom prst="rect">
                <a:avLst/>
              </a:prstGeom>
              <a:blipFill>
                <a:blip r:embed="rId6"/>
                <a:stretch>
                  <a:fillRect l="-4380" r="-365"/>
                </a:stretch>
              </a:blipFill>
            </p:spPr>
            <p:txBody>
              <a:bodyPr/>
              <a:lstStyle/>
              <a:p>
                <a:r>
                  <a:rPr lang="de-DE">
                    <a:noFill/>
                  </a:rPr>
                  <a:t> </a:t>
                </a:r>
              </a:p>
            </p:txBody>
          </p:sp>
        </mc:Fallback>
      </mc:AlternateContent>
      <p:cxnSp>
        <p:nvCxnSpPr>
          <p:cNvPr id="136" name="Gerade Verbindung mit Pfeil 135"/>
          <p:cNvCxnSpPr/>
          <p:nvPr/>
        </p:nvCxnSpPr>
        <p:spPr>
          <a:xfrm flipV="1">
            <a:off x="4671096" y="2053519"/>
            <a:ext cx="1620000" cy="16753"/>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a:off x="4671580" y="2260829"/>
            <a:ext cx="1619516"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a:off x="4671096" y="3448782"/>
            <a:ext cx="1619516"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Textfeld 138"/>
              <p:cNvSpPr txBox="1"/>
              <p:nvPr/>
            </p:nvSpPr>
            <p:spPr>
              <a:xfrm flipH="1">
                <a:off x="5066168" y="3545932"/>
                <a:ext cx="612604"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p:txBody>
          </p:sp>
        </mc:Choice>
        <mc:Fallback xmlns="">
          <p:sp>
            <p:nvSpPr>
              <p:cNvPr id="139" name="Textfeld 138"/>
              <p:cNvSpPr txBox="1">
                <a:spLocks noRot="1" noChangeAspect="1" noMove="1" noResize="1" noEditPoints="1" noAdjustHandles="1" noChangeArrowheads="1" noChangeShapeType="1" noTextEdit="1"/>
              </p:cNvSpPr>
              <p:nvPr/>
            </p:nvSpPr>
            <p:spPr>
              <a:xfrm flipH="1">
                <a:off x="5066168" y="3545932"/>
                <a:ext cx="612604" cy="294953"/>
              </a:xfrm>
              <a:prstGeom prst="rect">
                <a:avLst/>
              </a:prstGeom>
              <a:blipFill>
                <a:blip r:embed="rId7"/>
                <a:stretch>
                  <a:fillRect l="-8911" r="-3960" b="-20833"/>
                </a:stretch>
              </a:blipFill>
            </p:spPr>
            <p:txBody>
              <a:bodyPr/>
              <a:lstStyle/>
              <a:p>
                <a:r>
                  <a:rPr lang="de-DE">
                    <a:noFill/>
                  </a:rPr>
                  <a:t> </a:t>
                </a:r>
              </a:p>
            </p:txBody>
          </p:sp>
        </mc:Fallback>
      </mc:AlternateContent>
      <p:cxnSp>
        <p:nvCxnSpPr>
          <p:cNvPr id="140" name="Gerade Verbindung mit Pfeil 139"/>
          <p:cNvCxnSpPr/>
          <p:nvPr/>
        </p:nvCxnSpPr>
        <p:spPr>
          <a:xfrm flipV="1">
            <a:off x="4671952" y="3545934"/>
            <a:ext cx="1620000" cy="16753"/>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6286852" y="3452150"/>
            <a:ext cx="8843" cy="571657"/>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Gerader Verbinder 140"/>
          <p:cNvCxnSpPr/>
          <p:nvPr/>
        </p:nvCxnSpPr>
        <p:spPr>
          <a:xfrm flipH="1">
            <a:off x="8368928" y="4030162"/>
            <a:ext cx="1368000"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Gerader Verbinder 141"/>
          <p:cNvCxnSpPr/>
          <p:nvPr/>
        </p:nvCxnSpPr>
        <p:spPr>
          <a:xfrm flipV="1">
            <a:off x="6286921" y="4019548"/>
            <a:ext cx="271616"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Gerader Verbinder 143"/>
          <p:cNvCxnSpPr/>
          <p:nvPr/>
        </p:nvCxnSpPr>
        <p:spPr>
          <a:xfrm flipH="1">
            <a:off x="9725181" y="3582416"/>
            <a:ext cx="5097" cy="463488"/>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724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2.4 </a:t>
            </a:r>
            <a:r>
              <a:rPr lang="de-DE" dirty="0" err="1" smtClean="0"/>
              <a:t>Particle</a:t>
            </a:r>
            <a:r>
              <a:rPr lang="de-DE" dirty="0" smtClean="0"/>
              <a:t> </a:t>
            </a:r>
            <a:r>
              <a:rPr lang="de-DE" dirty="0" err="1" smtClean="0"/>
              <a:t>screening</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28</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048053"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048053"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144914" y="3261423"/>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144914" y="3261423"/>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flipV="1">
            <a:off x="6194207" y="2165006"/>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397684">
            <a:off x="7390032" y="2450618"/>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672580" y="2238375"/>
            <a:ext cx="423672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 name="connsiteX0" fmla="*/ 226060 w 1638300"/>
              <a:gd name="connsiteY0" fmla="*/ 1219835 h 1273175"/>
              <a:gd name="connsiteX1" fmla="*/ 1622425 w 1638300"/>
              <a:gd name="connsiteY1" fmla="*/ 1273175 h 1273175"/>
              <a:gd name="connsiteX2" fmla="*/ 1638300 w 1638300"/>
              <a:gd name="connsiteY2" fmla="*/ 0 h 1273175"/>
              <a:gd name="connsiteX3" fmla="*/ 0 w 1638300"/>
              <a:gd name="connsiteY3" fmla="*/ 25400 h 1273175"/>
              <a:gd name="connsiteX4" fmla="*/ 226060 w 1638300"/>
              <a:gd name="connsiteY4" fmla="*/ 1219835 h 1273175"/>
              <a:gd name="connsiteX0" fmla="*/ 2824480 w 4236720"/>
              <a:gd name="connsiteY0" fmla="*/ 1219835 h 1273175"/>
              <a:gd name="connsiteX1" fmla="*/ 4220845 w 4236720"/>
              <a:gd name="connsiteY1" fmla="*/ 1273175 h 1273175"/>
              <a:gd name="connsiteX2" fmla="*/ 4236720 w 4236720"/>
              <a:gd name="connsiteY2" fmla="*/ 0 h 1273175"/>
              <a:gd name="connsiteX3" fmla="*/ 0 w 4236720"/>
              <a:gd name="connsiteY3" fmla="*/ 82550 h 1273175"/>
              <a:gd name="connsiteX4" fmla="*/ 2824480 w 4236720"/>
              <a:gd name="connsiteY4" fmla="*/ 121983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1273175">
                <a:moveTo>
                  <a:pt x="2824480" y="1219835"/>
                </a:moveTo>
                <a:lnTo>
                  <a:pt x="4220845" y="1273175"/>
                </a:lnTo>
                <a:lnTo>
                  <a:pt x="4236720" y="0"/>
                </a:lnTo>
                <a:lnTo>
                  <a:pt x="0" y="82550"/>
                </a:lnTo>
                <a:lnTo>
                  <a:pt x="2824480" y="121983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mc:AlternateContent xmlns:mc="http://schemas.openxmlformats.org/markup-compatibility/2006" xmlns:a14="http://schemas.microsoft.com/office/drawing/2010/main">
        <mc:Choice Requires="a14">
          <p:sp>
            <p:nvSpPr>
              <p:cNvPr id="177" name="Rechteck 176"/>
              <p:cNvSpPr/>
              <p:nvPr/>
            </p:nvSpPr>
            <p:spPr>
              <a:xfrm>
                <a:off x="3814113" y="838379"/>
                <a:ext cx="6407687" cy="720838"/>
              </a:xfrm>
              <a:prstGeom prst="rect">
                <a:avLst/>
              </a:prstGeom>
            </p:spPr>
            <p:txBody>
              <a:bodyPr wrap="square">
                <a:spAutoFit/>
              </a:bodyPr>
              <a:lstStyle/>
              <a:p>
                <a:r>
                  <a:rPr lang="el-GR" sz="2400" b="1" dirty="0" smtClean="0">
                    <a:solidFill>
                      <a:srgbClr val="EF7C00"/>
                    </a:solidFill>
                  </a:rPr>
                  <a:t>η</a:t>
                </a:r>
                <a:r>
                  <a:rPr lang="de-DE" sz="2400" b="1" baseline="-25000" dirty="0" err="1" smtClean="0">
                    <a:solidFill>
                      <a:srgbClr val="EF7C00"/>
                    </a:solidFill>
                  </a:rPr>
                  <a:t>scr</a:t>
                </a:r>
                <a:r>
                  <a:rPr lang="de-DE" sz="2400" b="1" baseline="-25000" dirty="0" smtClean="0">
                    <a:solidFill>
                      <a:srgbClr val="EF7C00"/>
                    </a:solidFill>
                  </a:rPr>
                  <a:t> </a:t>
                </a:r>
                <a:r>
                  <a:rPr lang="de-DE" sz="2400" b="1" dirty="0" smtClean="0">
                    <a:solidFill>
                      <a:srgbClr val="EF7C00"/>
                    </a:solidFill>
                  </a:rPr>
                  <a:t>= </a:t>
                </a:r>
                <a:r>
                  <a:rPr lang="de-DE" sz="2400" b="1" dirty="0">
                    <a:solidFill>
                      <a:srgbClr val="EF7C00"/>
                    </a:solidFill>
                  </a:rPr>
                  <a:t>1 - </a:t>
                </a:r>
                <a14:m>
                  <m:oMath xmlns:m="http://schemas.openxmlformats.org/officeDocument/2006/math">
                    <m:f>
                      <m:fPr>
                        <m:ctrlPr>
                          <a:rPr lang="de-DE" sz="2400" b="1" i="1" dirty="0">
                            <a:solidFill>
                              <a:srgbClr val="EF7C00"/>
                            </a:solidFill>
                            <a:latin typeface="Cambria Math" panose="02040503050406030204" pitchFamily="18" charset="0"/>
                          </a:rPr>
                        </m:ctrlPr>
                      </m:fPr>
                      <m:num>
                        <m:sSub>
                          <m:sSubPr>
                            <m:ctrlPr>
                              <a:rPr lang="de-DE" sz="2400" b="1" i="1" dirty="0">
                                <a:solidFill>
                                  <a:srgbClr val="EF7C00"/>
                                </a:solidFill>
                                <a:latin typeface="Cambria Math" panose="02040503050406030204" pitchFamily="18" charset="0"/>
                              </a:rPr>
                            </m:ctrlPr>
                          </m:sSubPr>
                          <m:e>
                            <m:r>
                              <a:rPr lang="el-GR" sz="2400" b="1" i="1" dirty="0">
                                <a:solidFill>
                                  <a:srgbClr val="EF7C00"/>
                                </a:solidFill>
                                <a:latin typeface="Cambria Math" panose="02040503050406030204" pitchFamily="18" charset="0"/>
                              </a:rPr>
                              <m:t>𝜞</m:t>
                            </m:r>
                          </m:e>
                          <m:sub>
                            <m:r>
                              <a:rPr lang="de-DE" sz="2400" b="1" i="1" dirty="0">
                                <a:solidFill>
                                  <a:srgbClr val="EF7C00"/>
                                </a:solidFill>
                                <a:latin typeface="Cambria Math" panose="02040503050406030204" pitchFamily="18" charset="0"/>
                              </a:rPr>
                              <m:t>𝒄𝒐𝒓𝒆</m:t>
                            </m:r>
                            <m:r>
                              <a:rPr lang="de-DE" sz="2400" b="1" i="1" dirty="0">
                                <a:solidFill>
                                  <a:srgbClr val="EF7C00"/>
                                </a:solidFill>
                                <a:latin typeface="Cambria Math" panose="02040503050406030204" pitchFamily="18" charset="0"/>
                              </a:rPr>
                              <m:t>,</m:t>
                            </m:r>
                            <m:r>
                              <a:rPr lang="de-DE" sz="2400" b="1" i="1" dirty="0">
                                <a:solidFill>
                                  <a:srgbClr val="EF7C00"/>
                                </a:solidFill>
                                <a:latin typeface="Cambria Math" panose="02040503050406030204" pitchFamily="18" charset="0"/>
                              </a:rPr>
                              <m:t>𝒊𝒏</m:t>
                            </m:r>
                          </m:sub>
                        </m:sSub>
                        <m:r>
                          <a:rPr lang="de-DE" sz="2400" b="1" i="1" dirty="0">
                            <a:solidFill>
                              <a:srgbClr val="EF7C00"/>
                            </a:solidFill>
                            <a:latin typeface="Cambria Math" panose="02040503050406030204" pitchFamily="18" charset="0"/>
                          </a:rPr>
                          <m:t> </m:t>
                        </m:r>
                      </m:num>
                      <m:den>
                        <m:r>
                          <a:rPr lang="de-DE" sz="2400" b="1" i="1" dirty="0">
                            <a:solidFill>
                              <a:srgbClr val="EF7C00"/>
                            </a:solidFill>
                            <a:latin typeface="Cambria Math" panose="02040503050406030204" pitchFamily="18" charset="0"/>
                          </a:rPr>
                          <m:t>(</m:t>
                        </m:r>
                        <m:sSub>
                          <m:sSubPr>
                            <m:ctrlPr>
                              <a:rPr lang="de-DE" sz="2400" b="1" i="1" dirty="0">
                                <a:solidFill>
                                  <a:srgbClr val="EF7C00"/>
                                </a:solidFill>
                                <a:latin typeface="Cambria Math" panose="02040503050406030204" pitchFamily="18" charset="0"/>
                              </a:rPr>
                            </m:ctrlPr>
                          </m:sSubPr>
                          <m:e>
                            <m:r>
                              <a:rPr lang="el-GR" sz="2400" b="1" i="1" dirty="0">
                                <a:solidFill>
                                  <a:srgbClr val="EF7C00"/>
                                </a:solidFill>
                                <a:latin typeface="Cambria Math" panose="02040503050406030204" pitchFamily="18" charset="0"/>
                              </a:rPr>
                              <m:t>𝜞</m:t>
                            </m:r>
                          </m:e>
                          <m:sub>
                            <m:r>
                              <a:rPr lang="de-DE" sz="2400" b="1" i="1" dirty="0">
                                <a:solidFill>
                                  <a:srgbClr val="EF7C00"/>
                                </a:solidFill>
                                <a:latin typeface="Cambria Math" panose="02040503050406030204" pitchFamily="18" charset="0"/>
                              </a:rPr>
                              <m:t>𝒆𝒅𝒈𝒆</m:t>
                            </m:r>
                            <m:r>
                              <a:rPr lang="de-DE" sz="2400" b="1" i="1" dirty="0">
                                <a:solidFill>
                                  <a:srgbClr val="EF7C00"/>
                                </a:solidFill>
                                <a:latin typeface="Cambria Math" panose="02040503050406030204" pitchFamily="18" charset="0"/>
                              </a:rPr>
                              <m:t>,</m:t>
                            </m:r>
                            <m:r>
                              <a:rPr lang="de-DE" sz="2400" b="1" i="1" dirty="0">
                                <a:solidFill>
                                  <a:srgbClr val="EF7C00"/>
                                </a:solidFill>
                                <a:latin typeface="Cambria Math" panose="02040503050406030204" pitchFamily="18" charset="0"/>
                              </a:rPr>
                              <m:t>𝒐𝒖𝒕</m:t>
                            </m:r>
                          </m:sub>
                        </m:sSub>
                        <m:r>
                          <a:rPr lang="de-DE" sz="2400" b="1" i="1" dirty="0">
                            <a:solidFill>
                              <a:srgbClr val="EF7C00"/>
                            </a:solidFill>
                            <a:latin typeface="Cambria Math" panose="02040503050406030204" pitchFamily="18" charset="0"/>
                          </a:rPr>
                          <m:t>−</m:t>
                        </m:r>
                        <m:sSub>
                          <m:sSubPr>
                            <m:ctrlPr>
                              <a:rPr lang="de-DE" sz="2400" b="1" i="1" dirty="0">
                                <a:solidFill>
                                  <a:srgbClr val="EF7C00"/>
                                </a:solidFill>
                                <a:latin typeface="Cambria Math" panose="02040503050406030204" pitchFamily="18" charset="0"/>
                              </a:rPr>
                            </m:ctrlPr>
                          </m:sSubPr>
                          <m:e>
                            <m:r>
                              <a:rPr lang="el-GR" sz="2400" b="1" i="1" dirty="0">
                                <a:solidFill>
                                  <a:srgbClr val="EF7C00"/>
                                </a:solidFill>
                                <a:latin typeface="Cambria Math" panose="02040503050406030204" pitchFamily="18" charset="0"/>
                              </a:rPr>
                              <m:t>𝜞</m:t>
                            </m:r>
                          </m:e>
                          <m:sub>
                            <m:r>
                              <a:rPr lang="de-DE" sz="2400" b="1" i="1" dirty="0">
                                <a:solidFill>
                                  <a:srgbClr val="EF7C00"/>
                                </a:solidFill>
                                <a:latin typeface="Cambria Math" panose="02040503050406030204" pitchFamily="18" charset="0"/>
                              </a:rPr>
                              <m:t>𝒆𝒙𝒉</m:t>
                            </m:r>
                          </m:sub>
                        </m:sSub>
                        <m:r>
                          <a:rPr lang="de-DE" sz="2400" b="1" i="1" dirty="0">
                            <a:solidFill>
                              <a:srgbClr val="EF7C00"/>
                            </a:solidFill>
                            <a:latin typeface="Cambria Math" panose="02040503050406030204" pitchFamily="18" charset="0"/>
                          </a:rPr>
                          <m:t>)</m:t>
                        </m:r>
                      </m:den>
                    </m:f>
                  </m:oMath>
                </a14:m>
                <a:r>
                  <a:rPr lang="de-DE" sz="2400" b="1" dirty="0">
                    <a:solidFill>
                      <a:srgbClr val="EF7C00"/>
                    </a:solidFill>
                  </a:rPr>
                  <a:t>   </a:t>
                </a:r>
                <a:r>
                  <a:rPr lang="de-DE" sz="2400" b="1" dirty="0" smtClean="0">
                    <a:solidFill>
                      <a:srgbClr val="EF7C00"/>
                    </a:solidFill>
                  </a:rPr>
                  <a:t>v   </a:t>
                </a:r>
                <a:r>
                  <a:rPr lang="de-DE" sz="2400" b="1" dirty="0">
                    <a:solidFill>
                      <a:srgbClr val="EF7C00"/>
                    </a:solidFill>
                  </a:rPr>
                  <a:t>1- </a:t>
                </a:r>
                <a14:m>
                  <m:oMath xmlns:m="http://schemas.openxmlformats.org/officeDocument/2006/math">
                    <m:f>
                      <m:fPr>
                        <m:ctrlPr>
                          <a:rPr lang="de-DE" sz="2400" b="1" i="1" dirty="0">
                            <a:solidFill>
                              <a:srgbClr val="EF7C00"/>
                            </a:solidFill>
                            <a:latin typeface="Cambria Math" panose="02040503050406030204" pitchFamily="18" charset="0"/>
                          </a:rPr>
                        </m:ctrlPr>
                      </m:fPr>
                      <m:num>
                        <m:sSub>
                          <m:sSubPr>
                            <m:ctrlPr>
                              <a:rPr lang="de-DE" sz="2400" b="1" i="1" dirty="0">
                                <a:solidFill>
                                  <a:srgbClr val="EF7C00"/>
                                </a:solidFill>
                                <a:latin typeface="Cambria Math" panose="02040503050406030204" pitchFamily="18" charset="0"/>
                              </a:rPr>
                            </m:ctrlPr>
                          </m:sSubPr>
                          <m:e>
                            <m:r>
                              <a:rPr lang="el-GR" sz="2400" b="1" i="1" dirty="0">
                                <a:solidFill>
                                  <a:srgbClr val="EF7C00"/>
                                </a:solidFill>
                                <a:latin typeface="Cambria Math" panose="02040503050406030204" pitchFamily="18" charset="0"/>
                              </a:rPr>
                              <m:t>𝜞</m:t>
                            </m:r>
                          </m:e>
                          <m:sub>
                            <m:r>
                              <a:rPr lang="de-DE" sz="2400" b="1" i="1" dirty="0">
                                <a:solidFill>
                                  <a:srgbClr val="EF7C00"/>
                                </a:solidFill>
                                <a:latin typeface="Cambria Math" panose="02040503050406030204" pitchFamily="18" charset="0"/>
                              </a:rPr>
                              <m:t>𝒄𝒐𝒓𝒆</m:t>
                            </m:r>
                            <m:r>
                              <a:rPr lang="de-DE" sz="2400" b="1" i="1" dirty="0">
                                <a:solidFill>
                                  <a:srgbClr val="EF7C00"/>
                                </a:solidFill>
                                <a:latin typeface="Cambria Math" panose="02040503050406030204" pitchFamily="18" charset="0"/>
                              </a:rPr>
                              <m:t>,</m:t>
                            </m:r>
                            <m:r>
                              <a:rPr lang="de-DE" sz="2400" b="1" i="1" dirty="0">
                                <a:solidFill>
                                  <a:srgbClr val="EF7C00"/>
                                </a:solidFill>
                                <a:latin typeface="Cambria Math" panose="02040503050406030204" pitchFamily="18" charset="0"/>
                              </a:rPr>
                              <m:t>𝒊𝒏</m:t>
                            </m:r>
                          </m:sub>
                        </m:sSub>
                        <m:r>
                          <a:rPr lang="de-DE" sz="2400" b="1" i="1" dirty="0">
                            <a:solidFill>
                              <a:srgbClr val="EF7C00"/>
                            </a:solidFill>
                            <a:latin typeface="Cambria Math" panose="02040503050406030204" pitchFamily="18" charset="0"/>
                          </a:rPr>
                          <m:t> </m:t>
                        </m:r>
                      </m:num>
                      <m:den>
                        <m:sSub>
                          <m:sSubPr>
                            <m:ctrlPr>
                              <a:rPr lang="de-DE" sz="2400" b="1" i="1" dirty="0">
                                <a:solidFill>
                                  <a:srgbClr val="EF7C00"/>
                                </a:solidFill>
                                <a:latin typeface="Cambria Math" panose="02040503050406030204" pitchFamily="18" charset="0"/>
                              </a:rPr>
                            </m:ctrlPr>
                          </m:sSubPr>
                          <m:e>
                            <m:r>
                              <a:rPr lang="el-GR" sz="2400" b="1" i="1" dirty="0">
                                <a:solidFill>
                                  <a:srgbClr val="EF7C00"/>
                                </a:solidFill>
                                <a:latin typeface="Cambria Math" panose="02040503050406030204" pitchFamily="18" charset="0"/>
                              </a:rPr>
                              <m:t>𝜞</m:t>
                            </m:r>
                          </m:e>
                          <m:sub>
                            <m:r>
                              <a:rPr lang="de-DE" sz="2400" b="1" i="1" dirty="0">
                                <a:solidFill>
                                  <a:srgbClr val="EF7C00"/>
                                </a:solidFill>
                                <a:latin typeface="Cambria Math" panose="02040503050406030204" pitchFamily="18" charset="0"/>
                              </a:rPr>
                              <m:t>𝒔𝒑𝒖𝒕𝒕𝒆𝒓𝒊𝒏𝒈</m:t>
                            </m:r>
                          </m:sub>
                        </m:sSub>
                      </m:den>
                    </m:f>
                  </m:oMath>
                </a14:m>
                <a:r>
                  <a:rPr lang="de-DE" sz="2400" b="1" dirty="0" smtClean="0">
                    <a:solidFill>
                      <a:srgbClr val="EF7C00"/>
                    </a:solidFill>
                  </a:rPr>
                  <a:t>	</a:t>
                </a:r>
                <a:endParaRPr lang="el-GR" sz="2400" b="1" dirty="0">
                  <a:solidFill>
                    <a:srgbClr val="EF7C00"/>
                  </a:solidFill>
                </a:endParaRPr>
              </a:p>
            </p:txBody>
          </p:sp>
        </mc:Choice>
        <mc:Fallback xmlns="">
          <p:sp>
            <p:nvSpPr>
              <p:cNvPr id="177" name="Rechteck 176"/>
              <p:cNvSpPr>
                <a:spLocks noRot="1" noChangeAspect="1" noMove="1" noResize="1" noEditPoints="1" noAdjustHandles="1" noChangeArrowheads="1" noChangeShapeType="1" noTextEdit="1"/>
              </p:cNvSpPr>
              <p:nvPr/>
            </p:nvSpPr>
            <p:spPr>
              <a:xfrm>
                <a:off x="3814113" y="838379"/>
                <a:ext cx="6407687" cy="720838"/>
              </a:xfrm>
              <a:prstGeom prst="rect">
                <a:avLst/>
              </a:prstGeom>
              <a:blipFill>
                <a:blip r:embed="rId6"/>
                <a:stretch>
                  <a:fillRect l="-1522"/>
                </a:stretch>
              </a:blipFill>
            </p:spPr>
            <p:txBody>
              <a:bodyPr/>
              <a:lstStyle/>
              <a:p>
                <a:r>
                  <a:rPr lang="de-DE">
                    <a:noFill/>
                  </a:rPr>
                  <a:t> </a:t>
                </a:r>
              </a:p>
            </p:txBody>
          </p:sp>
        </mc:Fallback>
      </mc:AlternateContent>
      <p:grpSp>
        <p:nvGrpSpPr>
          <p:cNvPr id="94" name="Gruppieren 93"/>
          <p:cNvGrpSpPr/>
          <p:nvPr/>
        </p:nvGrpSpPr>
        <p:grpSpPr>
          <a:xfrm rot="3906611">
            <a:off x="6641476" y="2305076"/>
            <a:ext cx="659462" cy="928637"/>
            <a:chOff x="5399888" y="2576873"/>
            <a:chExt cx="659462" cy="928637"/>
          </a:xfrm>
        </p:grpSpPr>
        <p:sp>
          <p:nvSpPr>
            <p:cNvPr id="98" name="Ellipse 9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99" name="Gerade Verbindung mit Pfeil 98"/>
            <p:cNvCxnSpPr>
              <a:stCxn id="98" idx="0"/>
              <a:endCxn id="9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a:stCxn id="98" idx="0"/>
              <a:endCxn id="98"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8" idx="0"/>
              <a:endCxn id="9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3" name="Gruppieren 102"/>
          <p:cNvGrpSpPr/>
          <p:nvPr/>
        </p:nvGrpSpPr>
        <p:grpSpPr>
          <a:xfrm rot="3906611">
            <a:off x="8572712" y="3077921"/>
            <a:ext cx="659462" cy="928637"/>
            <a:chOff x="5399888" y="2576873"/>
            <a:chExt cx="659462" cy="928637"/>
          </a:xfrm>
        </p:grpSpPr>
        <p:sp>
          <p:nvSpPr>
            <p:cNvPr id="104" name="Ellipse 1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05" name="Gerade Verbindung mit Pfeil 104"/>
            <p:cNvCxnSpPr>
              <a:stCxn id="104" idx="0"/>
              <a:endCxn id="1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a:stCxn id="104" idx="0"/>
              <a:endCxn id="10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104" idx="0"/>
              <a:endCxn id="1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Rechteck 108"/>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07" name="Gruppieren 106"/>
          <p:cNvGrpSpPr/>
          <p:nvPr/>
        </p:nvGrpSpPr>
        <p:grpSpPr>
          <a:xfrm rot="3906611">
            <a:off x="7615000" y="2698044"/>
            <a:ext cx="659462" cy="928637"/>
            <a:chOff x="5399888" y="2576873"/>
            <a:chExt cx="659462" cy="928637"/>
          </a:xfrm>
        </p:grpSpPr>
        <p:sp>
          <p:nvSpPr>
            <p:cNvPr id="111" name="Ellipse 1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2" name="Gerade Verbindung mit Pfeil 111"/>
            <p:cNvCxnSpPr>
              <a:stCxn id="111" idx="0"/>
              <a:endCxn id="1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p:cNvCxnSpPr>
              <a:stCxn id="111" idx="0"/>
              <a:endCxn id="11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a:stCxn id="111" idx="0"/>
              <a:endCxn id="1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hteck 114"/>
            <p:cNvSpPr/>
            <p:nvPr/>
          </p:nvSpPr>
          <p:spPr>
            <a:xfrm rot="17693389">
              <a:off x="5401533" y="2802603"/>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cxnSp>
        <p:nvCxnSpPr>
          <p:cNvPr id="118" name="Gerader Verbinder 117"/>
          <p:cNvCxnSpPr/>
          <p:nvPr/>
        </p:nvCxnSpPr>
        <p:spPr>
          <a:xfrm flipH="1">
            <a:off x="8368928" y="4031066"/>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p:nvCxnSpPr>
        <p:spPr>
          <a:xfrm flipH="1">
            <a:off x="6545838" y="4023809"/>
            <a:ext cx="0" cy="36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Gerade Verbindung mit Pfeil 120"/>
          <p:cNvCxnSpPr/>
          <p:nvPr/>
        </p:nvCxnSpPr>
        <p:spPr>
          <a:xfrm flipV="1">
            <a:off x="6545838" y="4115894"/>
            <a:ext cx="1800000" cy="11473"/>
          </a:xfrm>
          <a:prstGeom prst="straightConnector1">
            <a:avLst/>
          </a:prstGeom>
          <a:ln w="1905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6840246" y="3816881"/>
            <a:ext cx="12631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Pumpopening</a:t>
            </a:r>
            <a:endParaRPr lang="de-DE" sz="1600" dirty="0" smtClean="0"/>
          </a:p>
        </p:txBody>
      </p:sp>
      <p:sp>
        <p:nvSpPr>
          <p:cNvPr id="8" name="Rechteck 7"/>
          <p:cNvSpPr/>
          <p:nvPr/>
        </p:nvSpPr>
        <p:spPr>
          <a:xfrm>
            <a:off x="5696857" y="4391066"/>
            <a:ext cx="5116286" cy="1160648"/>
          </a:xfrm>
          <a:prstGeom prst="rect">
            <a:avLst/>
          </a:prstGeom>
          <a:noFill/>
          <a:ln w="3810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4" name="Gerader Verbinder 123"/>
          <p:cNvCxnSpPr/>
          <p:nvPr/>
        </p:nvCxnSpPr>
        <p:spPr>
          <a:xfrm>
            <a:off x="6561194" y="4393335"/>
            <a:ext cx="17892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7489033" y="4196190"/>
            <a:ext cx="606957" cy="903667"/>
            <a:chOff x="7257299" y="3825256"/>
            <a:chExt cx="606957" cy="903667"/>
          </a:xfrm>
        </p:grpSpPr>
        <p:sp>
          <p:nvSpPr>
            <p:cNvPr id="122" name="Pfeil nach unten 121"/>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Rechteck 122"/>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grpSp>
      <p:sp>
        <p:nvSpPr>
          <p:cNvPr id="125" name="Textfeld 124"/>
          <p:cNvSpPr txBox="1"/>
          <p:nvPr/>
        </p:nvSpPr>
        <p:spPr>
          <a:xfrm>
            <a:off x="5769926" y="5207197"/>
            <a:ext cx="153728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Pumping</a:t>
            </a:r>
            <a:r>
              <a:rPr lang="de-DE" sz="1600" dirty="0" smtClean="0"/>
              <a:t> </a:t>
            </a:r>
            <a:r>
              <a:rPr lang="de-DE" sz="1600" dirty="0" err="1" smtClean="0"/>
              <a:t>plenum</a:t>
            </a:r>
            <a:endParaRPr lang="de-DE" sz="1600" dirty="0" smtClean="0"/>
          </a:p>
        </p:txBody>
      </p:sp>
      <p:grpSp>
        <p:nvGrpSpPr>
          <p:cNvPr id="92" name="Gruppieren 91"/>
          <p:cNvGrpSpPr/>
          <p:nvPr/>
        </p:nvGrpSpPr>
        <p:grpSpPr>
          <a:xfrm>
            <a:off x="9446278" y="5657470"/>
            <a:ext cx="606957" cy="903667"/>
            <a:chOff x="7257299" y="3825256"/>
            <a:chExt cx="606957" cy="903667"/>
          </a:xfrm>
        </p:grpSpPr>
        <p:sp>
          <p:nvSpPr>
            <p:cNvPr id="110" name="Pfeil nach unten 109"/>
            <p:cNvSpPr/>
            <p:nvPr/>
          </p:nvSpPr>
          <p:spPr>
            <a:xfrm rot="10800000" flipH="1" flipV="1">
              <a:off x="7257299" y="3854018"/>
              <a:ext cx="606957" cy="874905"/>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6" name="Rechteck 115"/>
            <p:cNvSpPr/>
            <p:nvPr/>
          </p:nvSpPr>
          <p:spPr>
            <a:xfrm rot="16200000">
              <a:off x="7125054" y="4050986"/>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exh</a:t>
              </a:r>
              <a:r>
                <a:rPr lang="de-DE" sz="1400" b="1" baseline="30000" dirty="0" smtClean="0">
                  <a:solidFill>
                    <a:schemeClr val="bg1"/>
                  </a:solidFill>
                </a:rPr>
                <a:t> </a:t>
              </a:r>
              <a:endParaRPr lang="de-DE" sz="1400" b="1" dirty="0">
                <a:solidFill>
                  <a:schemeClr val="bg1"/>
                </a:solidFill>
              </a:endParaRPr>
            </a:p>
          </p:txBody>
        </p:sp>
      </p:grpSp>
      <p:cxnSp>
        <p:nvCxnSpPr>
          <p:cNvPr id="117" name="Gerader Verbinder 116"/>
          <p:cNvCxnSpPr/>
          <p:nvPr/>
        </p:nvCxnSpPr>
        <p:spPr>
          <a:xfrm>
            <a:off x="9305925" y="5551714"/>
            <a:ext cx="900000" cy="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Gerader Verbinder 118"/>
          <p:cNvCxnSpPr/>
          <p:nvPr/>
        </p:nvCxnSpPr>
        <p:spPr>
          <a:xfrm flipH="1">
            <a:off x="9277350" y="5548153"/>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10209100" y="5544977"/>
            <a:ext cx="12700" cy="130984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8" name="Gruppieren 127"/>
          <p:cNvGrpSpPr/>
          <p:nvPr/>
        </p:nvGrpSpPr>
        <p:grpSpPr>
          <a:xfrm>
            <a:off x="6758078" y="4173044"/>
            <a:ext cx="606957" cy="997127"/>
            <a:chOff x="7012728" y="3664142"/>
            <a:chExt cx="606957" cy="953227"/>
          </a:xfrm>
        </p:grpSpPr>
        <p:sp>
          <p:nvSpPr>
            <p:cNvPr id="129" name="Pfeil nach unten 128"/>
            <p:cNvSpPr/>
            <p:nvPr/>
          </p:nvSpPr>
          <p:spPr>
            <a:xfrm flipH="1" flipV="1">
              <a:off x="7012728" y="3672643"/>
              <a:ext cx="606957" cy="874905"/>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0" name="Rechteck 129"/>
            <p:cNvSpPr/>
            <p:nvPr/>
          </p:nvSpPr>
          <p:spPr>
            <a:xfrm rot="16200000">
              <a:off x="6790383" y="3986867"/>
              <a:ext cx="953227"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plenum,loss</a:t>
              </a:r>
              <a:r>
                <a:rPr lang="de-DE" sz="1400" b="1" baseline="30000" dirty="0" smtClean="0">
                  <a:solidFill>
                    <a:schemeClr val="bg1"/>
                  </a:solidFill>
                </a:rPr>
                <a:t> </a:t>
              </a:r>
              <a:endParaRPr lang="de-DE" sz="1400" b="1" dirty="0">
                <a:solidFill>
                  <a:schemeClr val="bg1"/>
                </a:solidFill>
              </a:endParaRPr>
            </a:p>
          </p:txBody>
        </p:sp>
      </p:grpSp>
      <p:grpSp>
        <p:nvGrpSpPr>
          <p:cNvPr id="9" name="Gruppieren 8"/>
          <p:cNvGrpSpPr/>
          <p:nvPr/>
        </p:nvGrpSpPr>
        <p:grpSpPr>
          <a:xfrm>
            <a:off x="5619340" y="2680391"/>
            <a:ext cx="1097183" cy="484632"/>
            <a:chOff x="5214034" y="1833416"/>
            <a:chExt cx="1097183" cy="484632"/>
          </a:xfrm>
        </p:grpSpPr>
        <p:sp>
          <p:nvSpPr>
            <p:cNvPr id="5" name="Pfeil nach links und rechts 4"/>
            <p:cNvSpPr/>
            <p:nvPr/>
          </p:nvSpPr>
          <p:spPr>
            <a:xfrm>
              <a:off x="5214034" y="1833416"/>
              <a:ext cx="1025631" cy="484632"/>
            </a:xfrm>
            <a:prstGeom prst="leftRightArrow">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3" name="Rechteck 132"/>
            <p:cNvSpPr/>
            <p:nvPr/>
          </p:nvSpPr>
          <p:spPr>
            <a:xfrm>
              <a:off x="5314090" y="1909758"/>
              <a:ext cx="997127"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div-</a:t>
              </a:r>
              <a:r>
                <a:rPr lang="de-DE" sz="1400" b="1" baseline="-25000" dirty="0" err="1" smtClean="0">
                  <a:solidFill>
                    <a:schemeClr val="bg1"/>
                  </a:solidFill>
                </a:rPr>
                <a:t>re</a:t>
              </a:r>
              <a:r>
                <a:rPr lang="de-DE" sz="1400" b="1" baseline="-25000" dirty="0" smtClean="0">
                  <a:solidFill>
                    <a:schemeClr val="bg1"/>
                  </a:solidFill>
                </a:rPr>
                <a:t>-</a:t>
              </a:r>
              <a:r>
                <a:rPr lang="de-DE" sz="1400" b="1" baseline="-25000" dirty="0" err="1" smtClean="0">
                  <a:solidFill>
                    <a:schemeClr val="bg1"/>
                  </a:solidFill>
                </a:rPr>
                <a:t>ion</a:t>
              </a:r>
              <a:r>
                <a:rPr lang="de-DE" sz="1400" b="1" baseline="30000" dirty="0" smtClean="0">
                  <a:solidFill>
                    <a:schemeClr val="bg1"/>
                  </a:solidFill>
                </a:rPr>
                <a:t> </a:t>
              </a:r>
              <a:endParaRPr lang="de-DE" sz="1400" b="1" dirty="0">
                <a:solidFill>
                  <a:schemeClr val="bg1"/>
                </a:solidFill>
              </a:endParaRPr>
            </a:p>
          </p:txBody>
        </p:sp>
      </p:grpSp>
      <p:grpSp>
        <p:nvGrpSpPr>
          <p:cNvPr id="127" name="Gruppieren 126"/>
          <p:cNvGrpSpPr/>
          <p:nvPr/>
        </p:nvGrpSpPr>
        <p:grpSpPr>
          <a:xfrm>
            <a:off x="3977744" y="2404539"/>
            <a:ext cx="1103800" cy="355516"/>
            <a:chOff x="3520901" y="2899397"/>
            <a:chExt cx="1103800" cy="355516"/>
          </a:xfrm>
        </p:grpSpPr>
        <p:sp>
          <p:nvSpPr>
            <p:cNvPr id="131" name="Pfeil nach unten 130"/>
            <p:cNvSpPr/>
            <p:nvPr/>
          </p:nvSpPr>
          <p:spPr>
            <a:xfrm rot="16200000" flipH="1" flipV="1">
              <a:off x="3895043" y="2525255"/>
              <a:ext cx="355516" cy="1103800"/>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2" name="Rechteck 131"/>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grpSp>
      <p:sp>
        <p:nvSpPr>
          <p:cNvPr id="10" name="Rechteck 9"/>
          <p:cNvSpPr/>
          <p:nvPr/>
        </p:nvSpPr>
        <p:spPr>
          <a:xfrm>
            <a:off x="257587" y="5566367"/>
            <a:ext cx="7632709" cy="923330"/>
          </a:xfrm>
          <a:prstGeom prst="rect">
            <a:avLst/>
          </a:prstGeom>
        </p:spPr>
        <p:txBody>
          <a:bodyPr wrap="square">
            <a:spAutoFit/>
          </a:bodyPr>
          <a:lstStyle/>
          <a:p>
            <a:r>
              <a:rPr lang="de-DE" b="1" dirty="0" smtClean="0"/>
              <a:t>Divertor </a:t>
            </a:r>
            <a:r>
              <a:rPr lang="de-DE" b="1" dirty="0" err="1" smtClean="0"/>
              <a:t>Closure</a:t>
            </a:r>
            <a:r>
              <a:rPr lang="de-DE" b="1" dirty="0" smtClean="0"/>
              <a:t> </a:t>
            </a:r>
            <a:r>
              <a:rPr lang="de-DE" dirty="0" smtClean="0"/>
              <a:t>– </a:t>
            </a:r>
            <a:r>
              <a:rPr lang="de-DE" dirty="0" err="1" smtClean="0"/>
              <a:t>Closed</a:t>
            </a:r>
            <a:r>
              <a:rPr lang="de-DE" dirty="0" smtClean="0"/>
              <a:t> divertor </a:t>
            </a:r>
            <a:r>
              <a:rPr lang="de-DE" dirty="0" err="1" smtClean="0"/>
              <a:t>chamber</a:t>
            </a:r>
            <a:r>
              <a:rPr lang="de-DE" dirty="0" smtClean="0"/>
              <a:t> </a:t>
            </a:r>
            <a:r>
              <a:rPr lang="de-DE" dirty="0" err="1" smtClean="0"/>
              <a:t>through</a:t>
            </a:r>
            <a:r>
              <a:rPr lang="de-DE" dirty="0" smtClean="0"/>
              <a:t> </a:t>
            </a:r>
            <a:r>
              <a:rPr lang="de-DE" dirty="0" err="1" smtClean="0"/>
              <a:t>baffles</a:t>
            </a:r>
            <a:r>
              <a:rPr lang="de-DE" dirty="0" smtClean="0"/>
              <a:t>.</a:t>
            </a:r>
          </a:p>
          <a:p>
            <a:r>
              <a:rPr lang="de-DE" dirty="0" smtClean="0"/>
              <a:t>A </a:t>
            </a:r>
            <a:r>
              <a:rPr lang="de-DE" dirty="0" err="1"/>
              <a:t>baffles</a:t>
            </a:r>
            <a:r>
              <a:rPr lang="de-DE" dirty="0"/>
              <a:t> </a:t>
            </a:r>
            <a:r>
              <a:rPr lang="de-DE" dirty="0" err="1"/>
              <a:t>function</a:t>
            </a:r>
            <a:r>
              <a:rPr lang="de-DE" dirty="0"/>
              <a:t> </a:t>
            </a:r>
            <a:r>
              <a:rPr lang="de-DE" dirty="0" err="1"/>
              <a:t>is</a:t>
            </a:r>
            <a:r>
              <a:rPr lang="de-DE" dirty="0"/>
              <a:t> </a:t>
            </a:r>
            <a:r>
              <a:rPr lang="de-DE" dirty="0" err="1"/>
              <a:t>to</a:t>
            </a:r>
            <a:r>
              <a:rPr lang="de-DE" dirty="0"/>
              <a:t> </a:t>
            </a:r>
            <a:r>
              <a:rPr lang="de-DE" dirty="0" err="1"/>
              <a:t>confine</a:t>
            </a:r>
            <a:r>
              <a:rPr lang="de-DE" dirty="0"/>
              <a:t> neutral </a:t>
            </a:r>
            <a:r>
              <a:rPr lang="de-DE" dirty="0" err="1"/>
              <a:t>particles</a:t>
            </a:r>
            <a:r>
              <a:rPr lang="de-DE" dirty="0"/>
              <a:t> in </a:t>
            </a:r>
            <a:r>
              <a:rPr lang="de-DE" dirty="0" err="1"/>
              <a:t>the</a:t>
            </a:r>
            <a:r>
              <a:rPr lang="de-DE" dirty="0"/>
              <a:t> divertor </a:t>
            </a:r>
            <a:r>
              <a:rPr lang="de-DE" dirty="0" err="1"/>
              <a:t>chamber</a:t>
            </a:r>
            <a:r>
              <a:rPr lang="de-DE" dirty="0"/>
              <a:t>. </a:t>
            </a:r>
            <a:r>
              <a:rPr lang="de-DE" dirty="0" err="1"/>
              <a:t>They</a:t>
            </a:r>
            <a:r>
              <a:rPr lang="de-DE" dirty="0"/>
              <a:t> </a:t>
            </a:r>
            <a:r>
              <a:rPr lang="de-DE" dirty="0" err="1"/>
              <a:t>can</a:t>
            </a:r>
            <a:r>
              <a:rPr lang="de-DE" dirty="0"/>
              <a:t> </a:t>
            </a:r>
            <a:r>
              <a:rPr lang="de-DE" dirty="0" err="1"/>
              <a:t>be</a:t>
            </a:r>
            <a:r>
              <a:rPr lang="de-DE" dirty="0"/>
              <a:t> </a:t>
            </a:r>
            <a:r>
              <a:rPr lang="de-DE" dirty="0" err="1"/>
              <a:t>placed</a:t>
            </a:r>
            <a:r>
              <a:rPr lang="de-DE" dirty="0"/>
              <a:t> in </a:t>
            </a:r>
            <a:r>
              <a:rPr lang="de-DE" dirty="0" err="1"/>
              <a:t>the</a:t>
            </a:r>
            <a:r>
              <a:rPr lang="de-DE" dirty="0"/>
              <a:t> SOL </a:t>
            </a:r>
            <a:r>
              <a:rPr lang="de-DE" dirty="0" err="1"/>
              <a:t>or</a:t>
            </a:r>
            <a:r>
              <a:rPr lang="de-DE" dirty="0"/>
              <a:t> in </a:t>
            </a:r>
            <a:r>
              <a:rPr lang="de-DE" dirty="0" err="1"/>
              <a:t>the</a:t>
            </a:r>
            <a:r>
              <a:rPr lang="de-DE" dirty="0"/>
              <a:t> </a:t>
            </a:r>
            <a:r>
              <a:rPr lang="de-DE" dirty="0" smtClean="0"/>
              <a:t>PFR, </a:t>
            </a:r>
            <a:r>
              <a:rPr lang="de-DE" dirty="0" err="1" smtClean="0"/>
              <a:t>forming</a:t>
            </a:r>
            <a:r>
              <a:rPr lang="de-DE" dirty="0" smtClean="0"/>
              <a:t> a divertor </a:t>
            </a:r>
            <a:r>
              <a:rPr lang="de-DE" dirty="0" err="1" smtClean="0"/>
              <a:t>throat</a:t>
            </a:r>
            <a:endParaRPr lang="de-DE" dirty="0"/>
          </a:p>
        </p:txBody>
      </p:sp>
      <mc:AlternateContent xmlns:mc="http://schemas.openxmlformats.org/markup-compatibility/2006" xmlns:a14="http://schemas.microsoft.com/office/drawing/2010/main">
        <mc:Choice Requires="a14">
          <p:sp>
            <p:nvSpPr>
              <p:cNvPr id="135" name="Textfeld 134"/>
              <p:cNvSpPr txBox="1"/>
              <p:nvPr/>
            </p:nvSpPr>
            <p:spPr>
              <a:xfrm flipH="1">
                <a:off x="4836318" y="1751024"/>
                <a:ext cx="1665456" cy="716735"/>
              </a:xfrm>
              <a:prstGeom prst="rect">
                <a:avLst/>
              </a:prstGeom>
              <a:noFill/>
            </p:spPr>
            <p:txBody>
              <a:bodyPr wrap="none" lIns="0" tIns="0" rIns="0" bIns="0" rtlCol="0" anchor="t" anchorCtr="0">
                <a:spAutoFit/>
              </a:bodyPr>
              <a:lstStyle/>
              <a:p>
                <a:pPr>
                  <a:lnSpc>
                    <a:spcPts val="2300"/>
                  </a:lnSpc>
                  <a:spcBef>
                    <a:spcPts val="1150"/>
                  </a:spcBef>
                </a:pPr>
                <a14:m>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r>
                      <a:rPr lang="de-DE" sz="1200" i="1">
                        <a:solidFill>
                          <a:srgbClr val="006C66"/>
                        </a:solidFill>
                        <a:latin typeface="Cambria Math" panose="02040503050406030204" pitchFamily="18" charset="0"/>
                        <a:ea typeface="Cambria Math" panose="02040503050406030204" pitchFamily="18" charset="0"/>
                      </a:rPr>
                      <m:t>&gt;</m:t>
                    </m:r>
                  </m:oMath>
                </a14:m>
                <a:r>
                  <a:rPr lang="de-DE" sz="1200" dirty="0">
                    <a:solidFill>
                      <a:srgbClr val="006C66"/>
                    </a:solidFill>
                  </a:rPr>
                  <a:t> </a:t>
                </a:r>
                <a14:m>
                  <m:oMath xmlns:m="http://schemas.openxmlformats.org/officeDocument/2006/math">
                    <m:r>
                      <a:rPr lang="de-DE" sz="1200" i="1">
                        <a:solidFill>
                          <a:srgbClr val="006C66"/>
                        </a:solidFill>
                        <a:latin typeface="Cambria Math" panose="02040503050406030204" pitchFamily="18" charset="0"/>
                      </a:rPr>
                      <m:t>6</m:t>
                    </m:r>
                    <m:r>
                      <a:rPr lang="el-GR" sz="1200" i="1">
                        <a:solidFill>
                          <a:srgbClr val="006C66"/>
                        </a:solidFill>
                        <a:latin typeface="Cambria Math" panose="02040503050406030204" pitchFamily="18" charset="0"/>
                      </a:rPr>
                      <m:t>𝜎</m:t>
                    </m:r>
                    <m:sSub>
                      <m:sSubPr>
                        <m:ctrlPr>
                          <a:rPr lang="ar-AE" sz="1200" i="1">
                            <a:solidFill>
                              <a:srgbClr val="006C66"/>
                            </a:solidFill>
                            <a:latin typeface="Cambria Math" panose="02040503050406030204" pitchFamily="18" charset="0"/>
                          </a:rPr>
                        </m:ctrlPr>
                      </m:sSubPr>
                      <m:e>
                        <m:r>
                          <a:rPr lang="el-GR" sz="1200" i="1">
                            <a:solidFill>
                              <a:srgbClr val="006C66"/>
                            </a:solidFill>
                            <a:latin typeface="Cambria Math" panose="02040503050406030204" pitchFamily="18" charset="0"/>
                          </a:rPr>
                          <m:t>𝜆</m:t>
                        </m:r>
                      </m:e>
                      <m:sub>
                        <m:r>
                          <a:rPr lang="ar-AE" sz="1200" i="1">
                            <a:solidFill>
                              <a:srgbClr val="006C66"/>
                            </a:solidFill>
                            <a:latin typeface="Cambria Math" panose="02040503050406030204" pitchFamily="18" charset="0"/>
                          </a:rPr>
                          <m:t>𝑖𝑧</m:t>
                        </m:r>
                      </m:sub>
                    </m:sSub>
                  </m:oMath>
                </a14:m>
                <a:r>
                  <a:rPr lang="de-DE" sz="1200" dirty="0"/>
                  <a:t> </a:t>
                </a:r>
                <a:r>
                  <a:rPr lang="de-DE" sz="1200" dirty="0" smtClean="0">
                    <a:solidFill>
                      <a:srgbClr val="006C66"/>
                    </a:solidFill>
                  </a:rPr>
                  <a:t>∧ </a:t>
                </a:r>
                <a14:m>
                  <m:oMath xmlns:m="http://schemas.openxmlformats.org/officeDocument/2006/math">
                    <m:r>
                      <a:rPr lang="de-DE" sz="1200" i="1">
                        <a:solidFill>
                          <a:srgbClr val="006C66"/>
                        </a:solidFill>
                        <a:latin typeface="Cambria Math" panose="02040503050406030204" pitchFamily="18" charset="0"/>
                      </a:rPr>
                      <m:t>6</m:t>
                    </m:r>
                    <m:r>
                      <a:rPr lang="el-GR" sz="1200" i="1">
                        <a:solidFill>
                          <a:srgbClr val="006C66"/>
                        </a:solidFill>
                        <a:latin typeface="Cambria Math" panose="02040503050406030204" pitchFamily="18" charset="0"/>
                      </a:rPr>
                      <m:t>𝜎</m:t>
                    </m:r>
                    <m:sSub>
                      <m:sSubPr>
                        <m:ctrlPr>
                          <a:rPr lang="ar-AE" sz="1200" i="1">
                            <a:solidFill>
                              <a:srgbClr val="006C66"/>
                            </a:solidFill>
                            <a:latin typeface="Cambria Math" panose="02040503050406030204" pitchFamily="18" charset="0"/>
                          </a:rPr>
                        </m:ctrlPr>
                      </m:sSubPr>
                      <m:e>
                        <m:r>
                          <a:rPr lang="el-GR" sz="1200" i="1">
                            <a:solidFill>
                              <a:srgbClr val="006C66"/>
                            </a:solidFill>
                            <a:latin typeface="Cambria Math" panose="02040503050406030204" pitchFamily="18" charset="0"/>
                          </a:rPr>
                          <m:t>𝜆</m:t>
                        </m:r>
                      </m:e>
                      <m:sub>
                        <m:r>
                          <a:rPr lang="de-DE" sz="1200" i="1">
                            <a:solidFill>
                              <a:srgbClr val="006C66"/>
                            </a:solidFill>
                            <a:latin typeface="Cambria Math" panose="02040503050406030204" pitchFamily="18" charset="0"/>
                          </a:rPr>
                          <m:t>0</m:t>
                        </m:r>
                      </m:sub>
                    </m:sSub>
                  </m:oMath>
                </a14:m>
                <a:endParaRPr lang="de-DE" sz="1600" b="1" baseline="-25000" dirty="0" smtClean="0"/>
              </a:p>
              <a:p>
                <a:pPr>
                  <a:lnSpc>
                    <a:spcPts val="2300"/>
                  </a:lnSpc>
                  <a:spcBef>
                    <a:spcPts val="1150"/>
                  </a:spcBef>
                </a:pPr>
                <a:r>
                  <a:rPr lang="de-DE" sz="1600" b="1" dirty="0" smtClean="0"/>
                  <a:t> </a:t>
                </a:r>
              </a:p>
            </p:txBody>
          </p:sp>
        </mc:Choice>
        <mc:Fallback xmlns="">
          <p:sp>
            <p:nvSpPr>
              <p:cNvPr id="135" name="Textfeld 134"/>
              <p:cNvSpPr txBox="1">
                <a:spLocks noRot="1" noChangeAspect="1" noMove="1" noResize="1" noEditPoints="1" noAdjustHandles="1" noChangeArrowheads="1" noChangeShapeType="1" noTextEdit="1"/>
              </p:cNvSpPr>
              <p:nvPr/>
            </p:nvSpPr>
            <p:spPr>
              <a:xfrm flipH="1">
                <a:off x="4836318" y="1751024"/>
                <a:ext cx="1665456" cy="716735"/>
              </a:xfrm>
              <a:prstGeom prst="rect">
                <a:avLst/>
              </a:prstGeom>
              <a:blipFill>
                <a:blip r:embed="rId7"/>
                <a:stretch>
                  <a:fillRect l="-4380" r="-365"/>
                </a:stretch>
              </a:blipFill>
            </p:spPr>
            <p:txBody>
              <a:bodyPr/>
              <a:lstStyle/>
              <a:p>
                <a:r>
                  <a:rPr lang="de-DE">
                    <a:noFill/>
                  </a:rPr>
                  <a:t> </a:t>
                </a:r>
              </a:p>
            </p:txBody>
          </p:sp>
        </mc:Fallback>
      </mc:AlternateContent>
      <p:cxnSp>
        <p:nvCxnSpPr>
          <p:cNvPr id="136" name="Gerade Verbindung mit Pfeil 135"/>
          <p:cNvCxnSpPr/>
          <p:nvPr/>
        </p:nvCxnSpPr>
        <p:spPr>
          <a:xfrm flipV="1">
            <a:off x="4671096" y="2053519"/>
            <a:ext cx="1620000" cy="16753"/>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a:off x="4671580" y="2260829"/>
            <a:ext cx="1619516"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a:off x="4671096" y="3448782"/>
            <a:ext cx="1619516"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Textfeld 138"/>
              <p:cNvSpPr txBox="1"/>
              <p:nvPr/>
            </p:nvSpPr>
            <p:spPr>
              <a:xfrm flipH="1">
                <a:off x="5066168" y="3545932"/>
                <a:ext cx="612604"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p:txBody>
          </p:sp>
        </mc:Choice>
        <mc:Fallback xmlns="">
          <p:sp>
            <p:nvSpPr>
              <p:cNvPr id="139" name="Textfeld 138"/>
              <p:cNvSpPr txBox="1">
                <a:spLocks noRot="1" noChangeAspect="1" noMove="1" noResize="1" noEditPoints="1" noAdjustHandles="1" noChangeArrowheads="1" noChangeShapeType="1" noTextEdit="1"/>
              </p:cNvSpPr>
              <p:nvPr/>
            </p:nvSpPr>
            <p:spPr>
              <a:xfrm flipH="1">
                <a:off x="5066168" y="3545932"/>
                <a:ext cx="612604" cy="294953"/>
              </a:xfrm>
              <a:prstGeom prst="rect">
                <a:avLst/>
              </a:prstGeom>
              <a:blipFill>
                <a:blip r:embed="rId8"/>
                <a:stretch>
                  <a:fillRect l="-8911" r="-3960" b="-20833"/>
                </a:stretch>
              </a:blipFill>
            </p:spPr>
            <p:txBody>
              <a:bodyPr/>
              <a:lstStyle/>
              <a:p>
                <a:r>
                  <a:rPr lang="de-DE">
                    <a:noFill/>
                  </a:rPr>
                  <a:t> </a:t>
                </a:r>
              </a:p>
            </p:txBody>
          </p:sp>
        </mc:Fallback>
      </mc:AlternateContent>
      <p:cxnSp>
        <p:nvCxnSpPr>
          <p:cNvPr id="140" name="Gerade Verbindung mit Pfeil 139"/>
          <p:cNvCxnSpPr/>
          <p:nvPr/>
        </p:nvCxnSpPr>
        <p:spPr>
          <a:xfrm flipV="1">
            <a:off x="4671952" y="3545934"/>
            <a:ext cx="1620000" cy="16753"/>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6286852" y="3452150"/>
            <a:ext cx="8843" cy="571657"/>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Gerader Verbinder 140"/>
          <p:cNvCxnSpPr/>
          <p:nvPr/>
        </p:nvCxnSpPr>
        <p:spPr>
          <a:xfrm flipH="1">
            <a:off x="8368928" y="4030162"/>
            <a:ext cx="1368000"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Gerader Verbinder 141"/>
          <p:cNvCxnSpPr/>
          <p:nvPr/>
        </p:nvCxnSpPr>
        <p:spPr>
          <a:xfrm flipV="1">
            <a:off x="6286921" y="4019548"/>
            <a:ext cx="271616" cy="0"/>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Gerader Verbinder 143"/>
          <p:cNvCxnSpPr/>
          <p:nvPr/>
        </p:nvCxnSpPr>
        <p:spPr>
          <a:xfrm flipH="1">
            <a:off x="9725181" y="3582416"/>
            <a:ext cx="5097" cy="463488"/>
          </a:xfrm>
          <a:prstGeom prst="line">
            <a:avLst/>
          </a:prstGeom>
          <a:ln w="38100" cmpd="sng">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5" name="Gruppieren 144"/>
          <p:cNvGrpSpPr/>
          <p:nvPr/>
        </p:nvGrpSpPr>
        <p:grpSpPr>
          <a:xfrm rot="16200000">
            <a:off x="-290143" y="3077736"/>
            <a:ext cx="1103800" cy="355516"/>
            <a:chOff x="3520901" y="2899397"/>
            <a:chExt cx="1103800" cy="355516"/>
          </a:xfrm>
        </p:grpSpPr>
        <p:sp>
          <p:nvSpPr>
            <p:cNvPr id="146" name="Pfeil nach unten 145"/>
            <p:cNvSpPr/>
            <p:nvPr/>
          </p:nvSpPr>
          <p:spPr>
            <a:xfrm rot="16200000" flipH="1" flipV="1">
              <a:off x="3895043" y="2525255"/>
              <a:ext cx="355516" cy="1103800"/>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4" name="Rechteck 163"/>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core,in</a:t>
              </a:r>
              <a:r>
                <a:rPr lang="de-DE" sz="1400" b="1" baseline="30000" dirty="0" smtClean="0">
                  <a:solidFill>
                    <a:schemeClr val="bg1"/>
                  </a:solidFill>
                </a:rPr>
                <a:t> </a:t>
              </a:r>
              <a:endParaRPr lang="de-DE" sz="1400" b="1" dirty="0">
                <a:solidFill>
                  <a:schemeClr val="bg1"/>
                </a:solidFill>
              </a:endParaRPr>
            </a:p>
          </p:txBody>
        </p:sp>
      </p:grpSp>
    </p:spTree>
    <p:extLst>
      <p:ext uri="{BB962C8B-B14F-4D97-AF65-F5344CB8AC3E}">
        <p14:creationId xmlns:p14="http://schemas.microsoft.com/office/powerpoint/2010/main" val="2663282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35449" y="1335742"/>
            <a:ext cx="10801349" cy="5046009"/>
          </a:xfrm>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p:txBody>
      </p:sp>
      <p:sp>
        <p:nvSpPr>
          <p:cNvPr id="3" name="Titel 2"/>
          <p:cNvSpPr>
            <a:spLocks noGrp="1"/>
          </p:cNvSpPr>
          <p:nvPr>
            <p:ph type="title"/>
          </p:nvPr>
        </p:nvSpPr>
        <p:spPr/>
        <p:txBody>
          <a:bodyPr/>
          <a:lstStyle/>
          <a:p>
            <a:r>
              <a:rPr lang="de-DE" dirty="0" smtClean="0"/>
              <a:t>A-priori </a:t>
            </a:r>
            <a:r>
              <a:rPr lang="de-DE" dirty="0" err="1" smtClean="0"/>
              <a:t>first</a:t>
            </a:r>
            <a:r>
              <a:rPr lang="de-DE" dirty="0" smtClean="0"/>
              <a:t> </a:t>
            </a:r>
            <a:r>
              <a:rPr lang="de-DE" dirty="0" err="1" smtClean="0"/>
              <a:t>principle</a:t>
            </a:r>
            <a:r>
              <a:rPr lang="de-DE" dirty="0" smtClean="0"/>
              <a:t> Design </a:t>
            </a:r>
            <a:r>
              <a:rPr lang="de-DE" dirty="0" err="1" smtClean="0"/>
              <a:t>Metrics</a:t>
            </a:r>
            <a:endParaRPr lang="de-DE" dirty="0"/>
          </a:p>
        </p:txBody>
      </p:sp>
      <p:sp>
        <p:nvSpPr>
          <p:cNvPr id="67" name="Rechteck 66"/>
          <p:cNvSpPr/>
          <p:nvPr/>
        </p:nvSpPr>
        <p:spPr>
          <a:xfrm>
            <a:off x="160887" y="871660"/>
            <a:ext cx="4320000" cy="3046988"/>
          </a:xfrm>
          <a:prstGeom prst="rect">
            <a:avLst/>
          </a:prstGeom>
          <a:ln w="57150">
            <a:solidFill>
              <a:srgbClr val="EF7C00"/>
            </a:solidFill>
          </a:ln>
        </p:spPr>
        <p:txBody>
          <a:bodyPr wrap="square">
            <a:spAutoFit/>
          </a:bodyPr>
          <a:lstStyle/>
          <a:p>
            <a:r>
              <a:rPr lang="de-DE" sz="1600" b="1" u="sng" dirty="0">
                <a:solidFill>
                  <a:srgbClr val="005555"/>
                </a:solidFill>
              </a:rPr>
              <a:t>Performance </a:t>
            </a:r>
            <a:r>
              <a:rPr lang="de-DE" sz="1600" b="1" u="sng" dirty="0" err="1">
                <a:solidFill>
                  <a:srgbClr val="005555"/>
                </a:solidFill>
              </a:rPr>
              <a:t>Function</a:t>
            </a:r>
            <a:r>
              <a:rPr lang="de-DE" sz="1600" b="1" u="sng" dirty="0">
                <a:solidFill>
                  <a:srgbClr val="005555"/>
                </a:solidFill>
              </a:rPr>
              <a:t> </a:t>
            </a:r>
            <a:r>
              <a:rPr lang="de-DE" sz="1600" b="1" u="sng" dirty="0" smtClean="0">
                <a:solidFill>
                  <a:srgbClr val="005555"/>
                </a:solidFill>
              </a:rPr>
              <a:t>1: </a:t>
            </a:r>
            <a:r>
              <a:rPr lang="de-DE" sz="1600" b="1" u="sng" dirty="0" err="1" smtClean="0">
                <a:solidFill>
                  <a:srgbClr val="005555"/>
                </a:solidFill>
              </a:rPr>
              <a:t>Particle</a:t>
            </a:r>
            <a:r>
              <a:rPr lang="de-DE" sz="1600" b="1" u="sng" dirty="0" smtClean="0">
                <a:solidFill>
                  <a:srgbClr val="005555"/>
                </a:solidFill>
              </a:rPr>
              <a:t> </a:t>
            </a:r>
            <a:r>
              <a:rPr lang="de-DE" sz="1600" b="1" u="sng" dirty="0" err="1">
                <a:solidFill>
                  <a:srgbClr val="005555"/>
                </a:solidFill>
              </a:rPr>
              <a:t>exhaust</a:t>
            </a:r>
            <a:endParaRPr lang="de-DE" sz="1600" b="1" u="sng" dirty="0">
              <a:solidFill>
                <a:srgbClr val="005555"/>
              </a:solidFill>
            </a:endParaRPr>
          </a:p>
          <a:p>
            <a:pPr lvl="0"/>
            <a:r>
              <a:rPr lang="el-GR" sz="1600" dirty="0">
                <a:solidFill>
                  <a:srgbClr val="005555"/>
                </a:solidFill>
              </a:rPr>
              <a:t>η</a:t>
            </a:r>
            <a:r>
              <a:rPr lang="de-DE" sz="1600" baseline="-25000" dirty="0" err="1">
                <a:solidFill>
                  <a:srgbClr val="005555"/>
                </a:solidFill>
              </a:rPr>
              <a:t>exh</a:t>
            </a:r>
            <a:r>
              <a:rPr lang="de-DE" sz="1600" baseline="-25000" dirty="0">
                <a:solidFill>
                  <a:srgbClr val="005555"/>
                </a:solidFill>
              </a:rPr>
              <a:t>		</a:t>
            </a:r>
            <a:r>
              <a:rPr lang="de-DE" sz="1600" dirty="0">
                <a:solidFill>
                  <a:srgbClr val="005555"/>
                </a:solidFill>
              </a:rPr>
              <a:t>= </a:t>
            </a:r>
            <a:r>
              <a:rPr lang="el-GR" sz="1600" dirty="0">
                <a:solidFill>
                  <a:srgbClr val="005555"/>
                </a:solidFill>
              </a:rPr>
              <a:t>Γ</a:t>
            </a:r>
            <a:r>
              <a:rPr lang="de-DE" sz="1600" baseline="-25000" dirty="0" err="1">
                <a:solidFill>
                  <a:srgbClr val="005555"/>
                </a:solidFill>
              </a:rPr>
              <a:t>exh</a:t>
            </a:r>
            <a:r>
              <a:rPr lang="de-DE" sz="1600" baseline="-25000" dirty="0">
                <a:solidFill>
                  <a:srgbClr val="005555"/>
                </a:solidFill>
              </a:rPr>
              <a:t> </a:t>
            </a:r>
            <a:r>
              <a:rPr lang="de-DE" sz="1600" dirty="0">
                <a:solidFill>
                  <a:srgbClr val="005555"/>
                </a:solidFill>
              </a:rPr>
              <a:t>/ </a:t>
            </a:r>
            <a:r>
              <a:rPr lang="el-GR" sz="1600" dirty="0">
                <a:solidFill>
                  <a:srgbClr val="005555"/>
                </a:solidFill>
              </a:rPr>
              <a:t>Γ</a:t>
            </a:r>
            <a:r>
              <a:rPr lang="de-DE" sz="1600" baseline="-25000" dirty="0" err="1">
                <a:solidFill>
                  <a:srgbClr val="005555"/>
                </a:solidFill>
              </a:rPr>
              <a:t>edge,out</a:t>
            </a:r>
            <a:endParaRPr lang="de-DE" sz="1600" dirty="0">
              <a:solidFill>
                <a:srgbClr val="005555"/>
              </a:solidFill>
            </a:endParaRPr>
          </a:p>
          <a:p>
            <a:pPr lvl="0"/>
            <a:r>
              <a:rPr lang="de-DE" sz="1600" b="1" dirty="0">
                <a:solidFill>
                  <a:srgbClr val="005555"/>
                </a:solidFill>
              </a:rPr>
              <a:t>		</a:t>
            </a:r>
            <a:r>
              <a:rPr lang="de-DE" sz="1600" dirty="0">
                <a:solidFill>
                  <a:srgbClr val="005555"/>
                </a:solidFill>
              </a:rPr>
              <a:t>= </a:t>
            </a:r>
            <a:r>
              <a:rPr lang="el-GR" sz="1600" dirty="0">
                <a:solidFill>
                  <a:srgbClr val="005555"/>
                </a:solidFill>
              </a:rPr>
              <a:t>η</a:t>
            </a:r>
            <a:r>
              <a:rPr lang="de-DE" sz="1600" baseline="-25000" dirty="0" err="1">
                <a:solidFill>
                  <a:srgbClr val="005555"/>
                </a:solidFill>
              </a:rPr>
              <a:t>diversion</a:t>
            </a:r>
            <a:r>
              <a:rPr lang="de-DE" sz="1600" dirty="0">
                <a:solidFill>
                  <a:srgbClr val="005555"/>
                </a:solidFill>
              </a:rPr>
              <a:t> </a:t>
            </a:r>
            <a:r>
              <a:rPr lang="el-GR" sz="1600" dirty="0">
                <a:solidFill>
                  <a:srgbClr val="005555"/>
                </a:solidFill>
              </a:rPr>
              <a:t>η</a:t>
            </a:r>
            <a:r>
              <a:rPr lang="de-DE" sz="1600" baseline="-25000" dirty="0">
                <a:solidFill>
                  <a:srgbClr val="005555"/>
                </a:solidFill>
              </a:rPr>
              <a:t>0 </a:t>
            </a:r>
            <a:r>
              <a:rPr lang="el-GR" sz="1600" dirty="0">
                <a:solidFill>
                  <a:srgbClr val="005555"/>
                </a:solidFill>
              </a:rPr>
              <a:t>η</a:t>
            </a:r>
            <a:r>
              <a:rPr lang="de-DE" sz="1600" baseline="-25000" dirty="0" err="1">
                <a:solidFill>
                  <a:srgbClr val="005555"/>
                </a:solidFill>
              </a:rPr>
              <a:t>coll</a:t>
            </a:r>
            <a:r>
              <a:rPr lang="de-DE" sz="1600" dirty="0">
                <a:solidFill>
                  <a:srgbClr val="005555"/>
                </a:solidFill>
              </a:rPr>
              <a:t> </a:t>
            </a:r>
            <a:r>
              <a:rPr lang="el-GR" sz="1600" dirty="0">
                <a:solidFill>
                  <a:srgbClr val="005555"/>
                </a:solidFill>
              </a:rPr>
              <a:t>η</a:t>
            </a:r>
            <a:r>
              <a:rPr lang="de-DE" sz="1600" baseline="-25000" dirty="0" err="1">
                <a:solidFill>
                  <a:srgbClr val="005555"/>
                </a:solidFill>
              </a:rPr>
              <a:t>removal</a:t>
            </a:r>
            <a:r>
              <a:rPr lang="de-DE" sz="1600" baseline="-25000" dirty="0">
                <a:solidFill>
                  <a:srgbClr val="005555"/>
                </a:solidFill>
              </a:rPr>
              <a:t> </a:t>
            </a:r>
          </a:p>
          <a:p>
            <a:r>
              <a:rPr lang="de-DE" sz="1600" b="1" dirty="0" smtClean="0">
                <a:solidFill>
                  <a:srgbClr val="005555"/>
                </a:solidFill>
              </a:rPr>
              <a:t>1.1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diversion</a:t>
            </a:r>
            <a:endParaRPr lang="de-DE" sz="1600" b="1" dirty="0" smtClean="0">
              <a:solidFill>
                <a:srgbClr val="005555"/>
              </a:solidFill>
            </a:endParaRPr>
          </a:p>
          <a:p>
            <a:r>
              <a:rPr lang="el-GR" sz="1600" dirty="0" smtClean="0">
                <a:solidFill>
                  <a:srgbClr val="005555"/>
                </a:solidFill>
              </a:rPr>
              <a:t>η</a:t>
            </a:r>
            <a:r>
              <a:rPr lang="de-DE" sz="1600" baseline="-25000" dirty="0" err="1" smtClean="0">
                <a:solidFill>
                  <a:srgbClr val="005555"/>
                </a:solidFill>
              </a:rPr>
              <a:t>diversion</a:t>
            </a:r>
            <a:r>
              <a:rPr lang="de-DE" sz="1600" dirty="0" smtClean="0">
                <a:solidFill>
                  <a:srgbClr val="005555"/>
                </a:solidFill>
              </a:rPr>
              <a:t> 	= </a:t>
            </a:r>
            <a:r>
              <a:rPr lang="el-GR" sz="1600" dirty="0" smtClean="0">
                <a:solidFill>
                  <a:srgbClr val="005555"/>
                </a:solidFill>
              </a:rPr>
              <a:t>Γ</a:t>
            </a:r>
            <a:r>
              <a:rPr lang="de-DE" sz="1600" baseline="-25000" dirty="0" err="1" smtClean="0">
                <a:solidFill>
                  <a:srgbClr val="005555"/>
                </a:solidFill>
              </a:rPr>
              <a:t>div,in</a:t>
            </a:r>
            <a:r>
              <a:rPr lang="de-DE" sz="1600" baseline="-25000" dirty="0" smtClean="0">
                <a:solidFill>
                  <a:srgbClr val="005555"/>
                </a:solidFill>
              </a:rPr>
              <a:t> </a:t>
            </a:r>
            <a:r>
              <a:rPr lang="de-DE" sz="1600" dirty="0" smtClean="0">
                <a:solidFill>
                  <a:srgbClr val="005555"/>
                </a:solidFill>
              </a:rPr>
              <a:t>/ </a:t>
            </a:r>
            <a:r>
              <a:rPr lang="el-GR" sz="1600" dirty="0">
                <a:solidFill>
                  <a:srgbClr val="005555"/>
                </a:solidFill>
              </a:rPr>
              <a:t>Γ</a:t>
            </a:r>
            <a:r>
              <a:rPr lang="de-DE" sz="1600" baseline="-25000" dirty="0" err="1" smtClean="0">
                <a:solidFill>
                  <a:srgbClr val="005555"/>
                </a:solidFill>
              </a:rPr>
              <a:t>edge,out</a:t>
            </a:r>
            <a:r>
              <a:rPr lang="de-DE" sz="1600" baseline="-25000" dirty="0" smtClean="0">
                <a:solidFill>
                  <a:srgbClr val="005555"/>
                </a:solidFill>
              </a:rPr>
              <a:t> </a:t>
            </a:r>
            <a:endParaRPr lang="de-DE" sz="1600" b="1" dirty="0">
              <a:solidFill>
                <a:srgbClr val="005555"/>
              </a:solidFill>
            </a:endParaRPr>
          </a:p>
          <a:p>
            <a:r>
              <a:rPr lang="de-DE" sz="1600" b="1" dirty="0" smtClean="0">
                <a:solidFill>
                  <a:srgbClr val="005555"/>
                </a:solidFill>
              </a:rPr>
              <a:t>1.2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neutralization</a:t>
            </a:r>
            <a:endParaRPr lang="de-DE" sz="1600" b="1" dirty="0" smtClean="0">
              <a:solidFill>
                <a:srgbClr val="005555"/>
              </a:solidFill>
            </a:endParaRPr>
          </a:p>
          <a:p>
            <a:r>
              <a:rPr lang="el-GR" sz="1600" dirty="0" smtClean="0">
                <a:solidFill>
                  <a:srgbClr val="005555"/>
                </a:solidFill>
              </a:rPr>
              <a:t>η</a:t>
            </a:r>
            <a:r>
              <a:rPr lang="de-DE" sz="1600" baseline="-25000" dirty="0" smtClean="0">
                <a:solidFill>
                  <a:srgbClr val="005555"/>
                </a:solidFill>
              </a:rPr>
              <a:t>0</a:t>
            </a:r>
            <a:r>
              <a:rPr lang="de-DE" sz="1600" dirty="0" smtClean="0">
                <a:solidFill>
                  <a:srgbClr val="005555"/>
                </a:solidFill>
              </a:rPr>
              <a:t> 		= </a:t>
            </a:r>
            <a:r>
              <a:rPr lang="el-GR" sz="1600" dirty="0" smtClean="0">
                <a:solidFill>
                  <a:srgbClr val="005555"/>
                </a:solidFill>
              </a:rPr>
              <a:t>Γ</a:t>
            </a:r>
            <a:r>
              <a:rPr lang="de-DE" sz="1600" baseline="-25000" dirty="0" smtClean="0">
                <a:solidFill>
                  <a:srgbClr val="005555"/>
                </a:solidFill>
              </a:rPr>
              <a:t>0 </a:t>
            </a:r>
            <a:r>
              <a:rPr lang="de-DE" sz="1600" dirty="0" smtClean="0">
                <a:solidFill>
                  <a:srgbClr val="005555"/>
                </a:solidFill>
              </a:rPr>
              <a:t>/ </a:t>
            </a:r>
            <a:r>
              <a:rPr lang="el-GR" sz="1600" dirty="0" smtClean="0">
                <a:solidFill>
                  <a:srgbClr val="005555"/>
                </a:solidFill>
              </a:rPr>
              <a:t>Γ</a:t>
            </a:r>
            <a:r>
              <a:rPr lang="de-DE" sz="1600" baseline="-25000" dirty="0" err="1" smtClean="0">
                <a:solidFill>
                  <a:srgbClr val="005555"/>
                </a:solidFill>
              </a:rPr>
              <a:t>div,in</a:t>
            </a:r>
            <a:r>
              <a:rPr lang="de-DE" sz="1600" baseline="-25000" dirty="0" smtClean="0">
                <a:solidFill>
                  <a:srgbClr val="005555"/>
                </a:solidFill>
              </a:rPr>
              <a:t> </a:t>
            </a:r>
            <a:r>
              <a:rPr lang="de-DE" sz="1600" dirty="0" smtClean="0">
                <a:solidFill>
                  <a:srgbClr val="005555"/>
                </a:solidFill>
              </a:rPr>
              <a:t>= </a:t>
            </a:r>
            <a:r>
              <a:rPr lang="el-GR" sz="1600" dirty="0">
                <a:solidFill>
                  <a:srgbClr val="005555"/>
                </a:solidFill>
              </a:rPr>
              <a:t>η</a:t>
            </a:r>
            <a:r>
              <a:rPr lang="de-DE" sz="1600" baseline="-25000" dirty="0" smtClean="0">
                <a:solidFill>
                  <a:srgbClr val="005555"/>
                </a:solidFill>
              </a:rPr>
              <a:t>0,surf</a:t>
            </a:r>
            <a:r>
              <a:rPr lang="de-DE" sz="1600" dirty="0" smtClean="0">
                <a:solidFill>
                  <a:srgbClr val="005555"/>
                </a:solidFill>
              </a:rPr>
              <a:t> + </a:t>
            </a:r>
            <a:r>
              <a:rPr lang="el-GR" sz="1600" dirty="0">
                <a:solidFill>
                  <a:srgbClr val="005555"/>
                </a:solidFill>
              </a:rPr>
              <a:t>η</a:t>
            </a:r>
            <a:r>
              <a:rPr lang="de-DE" sz="1600" baseline="-25000" dirty="0">
                <a:solidFill>
                  <a:srgbClr val="005555"/>
                </a:solidFill>
              </a:rPr>
              <a:t>0,vol</a:t>
            </a:r>
            <a:r>
              <a:rPr lang="de-DE" sz="1600" dirty="0">
                <a:solidFill>
                  <a:srgbClr val="005555"/>
                </a:solidFill>
              </a:rPr>
              <a:t> </a:t>
            </a:r>
            <a:endParaRPr lang="de-DE" sz="1600" b="1" dirty="0">
              <a:solidFill>
                <a:srgbClr val="005555"/>
              </a:solidFill>
            </a:endParaRPr>
          </a:p>
          <a:p>
            <a:r>
              <a:rPr lang="el-GR" sz="1600" dirty="0" smtClean="0">
                <a:solidFill>
                  <a:srgbClr val="005555"/>
                </a:solidFill>
              </a:rPr>
              <a:t>η</a:t>
            </a:r>
            <a:r>
              <a:rPr lang="de-DE" sz="1600" baseline="-25000" dirty="0" smtClean="0">
                <a:solidFill>
                  <a:srgbClr val="005555"/>
                </a:solidFill>
              </a:rPr>
              <a:t>0,surf</a:t>
            </a:r>
            <a:r>
              <a:rPr lang="de-DE" sz="1600" b="1" dirty="0" smtClean="0">
                <a:solidFill>
                  <a:srgbClr val="005555"/>
                </a:solidFill>
              </a:rPr>
              <a:t>		</a:t>
            </a:r>
            <a:r>
              <a:rPr lang="de-DE" sz="1600" dirty="0" smtClean="0">
                <a:solidFill>
                  <a:srgbClr val="005555"/>
                </a:solidFill>
              </a:rPr>
              <a:t>= </a:t>
            </a:r>
            <a:r>
              <a:rPr lang="el-GR" sz="1600" dirty="0">
                <a:solidFill>
                  <a:srgbClr val="005555"/>
                </a:solidFill>
              </a:rPr>
              <a:t>Γ</a:t>
            </a:r>
            <a:r>
              <a:rPr lang="de-DE" sz="1600" baseline="-25000" dirty="0" smtClean="0">
                <a:solidFill>
                  <a:srgbClr val="005555"/>
                </a:solidFill>
              </a:rPr>
              <a:t>0,surf </a:t>
            </a:r>
            <a:r>
              <a:rPr lang="de-DE" sz="1600" dirty="0" smtClean="0">
                <a:solidFill>
                  <a:srgbClr val="005555"/>
                </a:solidFill>
              </a:rPr>
              <a:t>/ </a:t>
            </a:r>
            <a:r>
              <a:rPr lang="el-GR" sz="1600" dirty="0" smtClean="0">
                <a:solidFill>
                  <a:srgbClr val="005555"/>
                </a:solidFill>
              </a:rPr>
              <a:t>Γ</a:t>
            </a:r>
            <a:r>
              <a:rPr lang="de-DE" sz="1600" baseline="-25000" dirty="0" err="1">
                <a:solidFill>
                  <a:srgbClr val="005555"/>
                </a:solidFill>
              </a:rPr>
              <a:t>div,in</a:t>
            </a:r>
            <a:r>
              <a:rPr lang="de-DE" sz="1600" baseline="-25000" dirty="0">
                <a:solidFill>
                  <a:srgbClr val="005555"/>
                </a:solidFill>
              </a:rPr>
              <a:t> </a:t>
            </a:r>
            <a:endParaRPr lang="de-DE" sz="1600" dirty="0" smtClean="0">
              <a:solidFill>
                <a:srgbClr val="005555"/>
              </a:solidFill>
            </a:endParaRPr>
          </a:p>
          <a:p>
            <a:r>
              <a:rPr lang="de-DE" sz="1600" b="1" dirty="0" smtClean="0">
                <a:solidFill>
                  <a:srgbClr val="005555"/>
                </a:solidFill>
              </a:rPr>
              <a:t>1.3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collection</a:t>
            </a:r>
            <a:r>
              <a:rPr lang="de-DE" sz="1600" b="1" dirty="0" smtClean="0">
                <a:solidFill>
                  <a:srgbClr val="005555"/>
                </a:solidFill>
              </a:rPr>
              <a:t>      </a:t>
            </a:r>
          </a:p>
          <a:p>
            <a:r>
              <a:rPr lang="el-GR" sz="1600" dirty="0" smtClean="0">
                <a:solidFill>
                  <a:srgbClr val="005555"/>
                </a:solidFill>
              </a:rPr>
              <a:t>η</a:t>
            </a:r>
            <a:r>
              <a:rPr lang="de-DE" sz="1600" baseline="-25000" dirty="0" err="1" smtClean="0">
                <a:solidFill>
                  <a:srgbClr val="005555"/>
                </a:solidFill>
              </a:rPr>
              <a:t>coll</a:t>
            </a:r>
            <a:r>
              <a:rPr lang="de-DE" sz="1600" baseline="-25000" dirty="0" smtClean="0">
                <a:solidFill>
                  <a:srgbClr val="005555"/>
                </a:solidFill>
              </a:rPr>
              <a:t>	</a:t>
            </a:r>
            <a:r>
              <a:rPr lang="de-DE" sz="1600" dirty="0" smtClean="0">
                <a:solidFill>
                  <a:srgbClr val="005555"/>
                </a:solidFill>
              </a:rPr>
              <a:t>	= </a:t>
            </a:r>
            <a:r>
              <a:rPr lang="el-GR" sz="1600" dirty="0" smtClean="0">
                <a:solidFill>
                  <a:srgbClr val="005555"/>
                </a:solidFill>
              </a:rPr>
              <a:t>Γ</a:t>
            </a:r>
            <a:r>
              <a:rPr lang="de-DE" sz="1600" baseline="-25000" dirty="0" err="1" smtClean="0">
                <a:solidFill>
                  <a:srgbClr val="005555"/>
                </a:solidFill>
              </a:rPr>
              <a:t>coll</a:t>
            </a:r>
            <a:r>
              <a:rPr lang="de-DE" sz="1600" baseline="-25000" dirty="0" smtClean="0">
                <a:solidFill>
                  <a:srgbClr val="005555"/>
                </a:solidFill>
              </a:rPr>
              <a:t> </a:t>
            </a:r>
            <a:r>
              <a:rPr lang="de-DE" sz="1600" dirty="0">
                <a:solidFill>
                  <a:srgbClr val="005555"/>
                </a:solidFill>
              </a:rPr>
              <a:t>/ </a:t>
            </a:r>
            <a:r>
              <a:rPr lang="el-GR" sz="1600" dirty="0">
                <a:solidFill>
                  <a:srgbClr val="005555"/>
                </a:solidFill>
              </a:rPr>
              <a:t>Γ</a:t>
            </a:r>
            <a:r>
              <a:rPr lang="de-DE" sz="1600" baseline="-25000" dirty="0" smtClean="0">
                <a:solidFill>
                  <a:srgbClr val="005555"/>
                </a:solidFill>
              </a:rPr>
              <a:t>0</a:t>
            </a:r>
            <a:endParaRPr lang="de-DE" sz="1600" b="1" dirty="0">
              <a:solidFill>
                <a:srgbClr val="005555"/>
              </a:solidFill>
            </a:endParaRPr>
          </a:p>
          <a:p>
            <a:r>
              <a:rPr lang="de-DE" sz="1600" b="1" dirty="0" smtClean="0">
                <a:solidFill>
                  <a:srgbClr val="005555"/>
                </a:solidFill>
              </a:rPr>
              <a:t>1.4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removal</a:t>
            </a:r>
            <a:r>
              <a:rPr lang="de-DE" sz="1600" b="1" dirty="0" smtClean="0">
                <a:solidFill>
                  <a:srgbClr val="005555"/>
                </a:solidFill>
              </a:rPr>
              <a:t>	</a:t>
            </a:r>
          </a:p>
          <a:p>
            <a:r>
              <a:rPr lang="el-GR" sz="1600" dirty="0">
                <a:solidFill>
                  <a:srgbClr val="005555"/>
                </a:solidFill>
              </a:rPr>
              <a:t>η</a:t>
            </a:r>
            <a:r>
              <a:rPr lang="de-DE" sz="1600" baseline="-25000" dirty="0" err="1">
                <a:solidFill>
                  <a:srgbClr val="005555"/>
                </a:solidFill>
              </a:rPr>
              <a:t>removal</a:t>
            </a:r>
            <a:r>
              <a:rPr lang="de-DE" sz="1600" baseline="-25000" dirty="0">
                <a:solidFill>
                  <a:srgbClr val="005555"/>
                </a:solidFill>
              </a:rPr>
              <a:t> </a:t>
            </a:r>
            <a:r>
              <a:rPr lang="de-DE" sz="1600" baseline="-25000" dirty="0" smtClean="0">
                <a:solidFill>
                  <a:srgbClr val="005555"/>
                </a:solidFill>
              </a:rPr>
              <a:t>	</a:t>
            </a:r>
            <a:r>
              <a:rPr lang="de-DE" sz="1600" dirty="0" smtClean="0">
                <a:solidFill>
                  <a:srgbClr val="005555"/>
                </a:solidFill>
              </a:rPr>
              <a:t>=</a:t>
            </a:r>
            <a:r>
              <a:rPr lang="de-DE" sz="1600" baseline="-25000" dirty="0" smtClean="0">
                <a:solidFill>
                  <a:srgbClr val="005555"/>
                </a:solidFill>
              </a:rPr>
              <a:t> </a:t>
            </a:r>
            <a:r>
              <a:rPr lang="el-GR" sz="1600" dirty="0">
                <a:solidFill>
                  <a:srgbClr val="005555"/>
                </a:solidFill>
              </a:rPr>
              <a:t>Γ</a:t>
            </a:r>
            <a:r>
              <a:rPr lang="de-DE" sz="1600" baseline="-25000" dirty="0" err="1">
                <a:solidFill>
                  <a:srgbClr val="005555"/>
                </a:solidFill>
              </a:rPr>
              <a:t>exh</a:t>
            </a:r>
            <a:r>
              <a:rPr lang="de-DE" sz="1600" baseline="-25000" dirty="0">
                <a:solidFill>
                  <a:srgbClr val="005555"/>
                </a:solidFill>
              </a:rPr>
              <a:t>  </a:t>
            </a:r>
            <a:r>
              <a:rPr lang="de-DE" sz="1600" dirty="0">
                <a:solidFill>
                  <a:srgbClr val="005555"/>
                </a:solidFill>
              </a:rPr>
              <a:t>/ </a:t>
            </a:r>
            <a:r>
              <a:rPr lang="el-GR" sz="1600" dirty="0" smtClean="0">
                <a:solidFill>
                  <a:srgbClr val="005555"/>
                </a:solidFill>
              </a:rPr>
              <a:t>Γ</a:t>
            </a:r>
            <a:r>
              <a:rPr lang="de-DE" sz="1600" baseline="-25000" dirty="0" err="1" smtClean="0">
                <a:solidFill>
                  <a:srgbClr val="005555"/>
                </a:solidFill>
              </a:rPr>
              <a:t>coll</a:t>
            </a:r>
            <a:endParaRPr lang="de-DE" sz="1600" baseline="-25000" dirty="0" smtClean="0">
              <a:solidFill>
                <a:srgbClr val="005555"/>
              </a:solidFill>
            </a:endParaRPr>
          </a:p>
        </p:txBody>
      </p:sp>
      <p:sp>
        <p:nvSpPr>
          <p:cNvPr id="82" name="Textfeld 81"/>
          <p:cNvSpPr txBox="1"/>
          <p:nvPr/>
        </p:nvSpPr>
        <p:spPr>
          <a:xfrm>
            <a:off x="4780897" y="3669043"/>
            <a:ext cx="1109278" cy="1046440"/>
          </a:xfrm>
          <a:prstGeom prst="rect">
            <a:avLst/>
          </a:prstGeom>
          <a:noFill/>
        </p:spPr>
        <p:txBody>
          <a:bodyPr wrap="none" lIns="0" tIns="0" rIns="0" bIns="0" rtlCol="0" anchor="t" anchorCtr="0">
            <a:spAutoFit/>
          </a:bodyPr>
          <a:lstStyle/>
          <a:p>
            <a:pPr>
              <a:spcBef>
                <a:spcPts val="1150"/>
              </a:spcBef>
            </a:pPr>
            <a:r>
              <a:rPr lang="de-DE" sz="1600" dirty="0">
                <a:solidFill>
                  <a:srgbClr val="C00000"/>
                </a:solidFill>
              </a:rPr>
              <a:t>1</a:t>
            </a:r>
            <a:r>
              <a:rPr lang="el-GR" sz="1600" dirty="0" smtClean="0">
                <a:solidFill>
                  <a:srgbClr val="C00000"/>
                </a:solidFill>
                <a:latin typeface="Arial" panose="020B0604020202020204" pitchFamily="34" charset="0"/>
                <a:cs typeface="Arial" panose="020B0604020202020204" pitchFamily="34" charset="0"/>
              </a:rPr>
              <a:t>σ</a:t>
            </a:r>
            <a:r>
              <a:rPr lang="de-DE" sz="1600" dirty="0" smtClean="0">
                <a:solidFill>
                  <a:srgbClr val="C00000"/>
                </a:solidFill>
                <a:latin typeface="Arial" panose="020B0604020202020204" pitchFamily="34" charset="0"/>
                <a:cs typeface="Arial" panose="020B0604020202020204" pitchFamily="34" charset="0"/>
              </a:rPr>
              <a:t> – 31%</a:t>
            </a:r>
          </a:p>
          <a:p>
            <a:pPr>
              <a:spcBef>
                <a:spcPts val="1150"/>
              </a:spcBef>
            </a:pPr>
            <a:r>
              <a:rPr lang="de-DE" sz="1600" dirty="0" smtClean="0">
                <a:solidFill>
                  <a:srgbClr val="EF7C00"/>
                </a:solidFill>
              </a:rPr>
              <a:t>2</a:t>
            </a:r>
            <a:r>
              <a:rPr lang="el-GR" sz="1600" dirty="0" smtClean="0">
                <a:solidFill>
                  <a:srgbClr val="EF7C00"/>
                </a:solidFill>
                <a:latin typeface="Arial" panose="020B0604020202020204" pitchFamily="34" charset="0"/>
                <a:cs typeface="Arial" panose="020B0604020202020204" pitchFamily="34" charset="0"/>
              </a:rPr>
              <a:t>σ</a:t>
            </a:r>
            <a:r>
              <a:rPr lang="de-DE" sz="1600" dirty="0" smtClean="0">
                <a:solidFill>
                  <a:srgbClr val="EF7C00"/>
                </a:solidFill>
                <a:latin typeface="Arial" panose="020B0604020202020204" pitchFamily="34" charset="0"/>
                <a:cs typeface="Arial" panose="020B0604020202020204" pitchFamily="34" charset="0"/>
              </a:rPr>
              <a:t> – 69%</a:t>
            </a:r>
          </a:p>
          <a:p>
            <a:pPr>
              <a:spcBef>
                <a:spcPts val="1150"/>
              </a:spcBef>
            </a:pPr>
            <a:r>
              <a:rPr lang="de-DE" sz="1600" dirty="0" smtClean="0">
                <a:solidFill>
                  <a:srgbClr val="FFCC00"/>
                </a:solidFill>
              </a:rPr>
              <a:t>3</a:t>
            </a:r>
            <a:r>
              <a:rPr lang="el-GR" sz="1600" dirty="0" smtClean="0">
                <a:solidFill>
                  <a:srgbClr val="FFCC00"/>
                </a:solidFill>
                <a:latin typeface="Arial" panose="020B0604020202020204" pitchFamily="34" charset="0"/>
                <a:cs typeface="Arial" panose="020B0604020202020204" pitchFamily="34" charset="0"/>
              </a:rPr>
              <a:t>σ</a:t>
            </a:r>
            <a:r>
              <a:rPr lang="de-DE" sz="1600" dirty="0" smtClean="0">
                <a:solidFill>
                  <a:srgbClr val="FFCC00"/>
                </a:solidFill>
                <a:latin typeface="Arial" panose="020B0604020202020204" pitchFamily="34" charset="0"/>
                <a:cs typeface="Arial" panose="020B0604020202020204" pitchFamily="34" charset="0"/>
              </a:rPr>
              <a:t> – 93.3 %</a:t>
            </a:r>
          </a:p>
        </p:txBody>
      </p:sp>
      <mc:AlternateContent xmlns:mc="http://schemas.openxmlformats.org/markup-compatibility/2006" xmlns:a14="http://schemas.microsoft.com/office/drawing/2010/main">
        <mc:Choice Requires="a14">
          <p:sp>
            <p:nvSpPr>
              <p:cNvPr id="98" name="Rechteck 97"/>
              <p:cNvSpPr/>
              <p:nvPr/>
            </p:nvSpPr>
            <p:spPr>
              <a:xfrm>
                <a:off x="7771234" y="869165"/>
                <a:ext cx="4320000" cy="3094245"/>
              </a:xfrm>
              <a:prstGeom prst="rect">
                <a:avLst/>
              </a:prstGeom>
              <a:ln w="57150">
                <a:solidFill>
                  <a:srgbClr val="EF7C00"/>
                </a:solidFill>
              </a:ln>
            </p:spPr>
            <p:txBody>
              <a:bodyPr wrap="square">
                <a:spAutoFit/>
              </a:bodyPr>
              <a:lstStyle/>
              <a:p>
                <a:r>
                  <a:rPr lang="de-DE" sz="1600" b="1" u="sng" dirty="0">
                    <a:solidFill>
                      <a:srgbClr val="005555"/>
                    </a:solidFill>
                  </a:rPr>
                  <a:t>Performance </a:t>
                </a:r>
                <a:r>
                  <a:rPr lang="de-DE" sz="1600" b="1" u="sng" dirty="0" err="1">
                    <a:solidFill>
                      <a:srgbClr val="005555"/>
                    </a:solidFill>
                  </a:rPr>
                  <a:t>Function</a:t>
                </a:r>
                <a:r>
                  <a:rPr lang="de-DE" sz="1600" b="1" u="sng" dirty="0">
                    <a:solidFill>
                      <a:srgbClr val="005555"/>
                    </a:solidFill>
                  </a:rPr>
                  <a:t> </a:t>
                </a:r>
                <a:r>
                  <a:rPr lang="de-DE" sz="1600" b="1" u="sng" dirty="0" smtClean="0">
                    <a:solidFill>
                      <a:srgbClr val="005555"/>
                    </a:solidFill>
                  </a:rPr>
                  <a:t>2: </a:t>
                </a:r>
                <a:r>
                  <a:rPr lang="de-DE" sz="1600" b="1" u="sng" dirty="0" err="1">
                    <a:solidFill>
                      <a:srgbClr val="005555"/>
                    </a:solidFill>
                  </a:rPr>
                  <a:t>Particle</a:t>
                </a:r>
                <a:r>
                  <a:rPr lang="de-DE" sz="1600" b="1" u="sng" dirty="0">
                    <a:solidFill>
                      <a:srgbClr val="005555"/>
                    </a:solidFill>
                  </a:rPr>
                  <a:t> </a:t>
                </a:r>
                <a:r>
                  <a:rPr lang="de-DE" sz="1600" b="1" u="sng" dirty="0" err="1" smtClean="0">
                    <a:solidFill>
                      <a:srgbClr val="005555"/>
                    </a:solidFill>
                  </a:rPr>
                  <a:t>retention</a:t>
                </a:r>
                <a:endParaRPr lang="de-DE" sz="1600" b="1" u="sng" dirty="0" smtClean="0">
                  <a:solidFill>
                    <a:srgbClr val="005555"/>
                  </a:solidFill>
                </a:endParaRPr>
              </a:p>
              <a:p>
                <a:pPr>
                  <a:lnSpc>
                    <a:spcPts val="2300"/>
                  </a:lnSpc>
                  <a:spcBef>
                    <a:spcPts val="1150"/>
                  </a:spcBef>
                </a:pPr>
                <a:r>
                  <a:rPr lang="el-GR" sz="1600" dirty="0" smtClean="0">
                    <a:solidFill>
                      <a:srgbClr val="005555"/>
                    </a:solidFill>
                  </a:rPr>
                  <a:t>η</a:t>
                </a:r>
                <a:r>
                  <a:rPr lang="de-DE" sz="1600" baseline="-25000" dirty="0" err="1" smtClean="0">
                    <a:solidFill>
                      <a:srgbClr val="005555"/>
                    </a:solidFill>
                  </a:rPr>
                  <a:t>retention</a:t>
                </a:r>
                <a:r>
                  <a:rPr lang="de-DE" sz="1600" baseline="-25000" dirty="0">
                    <a:solidFill>
                      <a:srgbClr val="005555"/>
                    </a:solidFill>
                  </a:rPr>
                  <a:t>	</a:t>
                </a:r>
                <a:r>
                  <a:rPr lang="de-DE" sz="1600" dirty="0" smtClean="0">
                    <a:solidFill>
                      <a:srgbClr val="005555"/>
                    </a:solidFill>
                  </a:rPr>
                  <a:t>= </a:t>
                </a:r>
                <a:r>
                  <a:rPr lang="el-GR" sz="1600" dirty="0">
                    <a:solidFill>
                      <a:srgbClr val="005555"/>
                    </a:solidFill>
                  </a:rPr>
                  <a:t>η</a:t>
                </a:r>
                <a:r>
                  <a:rPr lang="de-DE" sz="1600" baseline="-25000" dirty="0">
                    <a:solidFill>
                      <a:srgbClr val="005555"/>
                    </a:solidFill>
                  </a:rPr>
                  <a:t>sub-</a:t>
                </a:r>
                <a:r>
                  <a:rPr lang="de-DE" sz="1600" baseline="-25000" dirty="0" err="1">
                    <a:solidFill>
                      <a:srgbClr val="005555"/>
                    </a:solidFill>
                  </a:rPr>
                  <a:t>con</a:t>
                </a:r>
                <a:r>
                  <a:rPr lang="de-DE" sz="1600" baseline="-25000" dirty="0">
                    <a:solidFill>
                      <a:srgbClr val="005555"/>
                    </a:solidFill>
                  </a:rPr>
                  <a:t> </a:t>
                </a:r>
                <a:r>
                  <a:rPr lang="el-GR" sz="1600" dirty="0">
                    <a:solidFill>
                      <a:srgbClr val="005555"/>
                    </a:solidFill>
                  </a:rPr>
                  <a:t>η</a:t>
                </a:r>
                <a:r>
                  <a:rPr lang="de-DE" sz="1600" baseline="-25000" dirty="0" smtClean="0">
                    <a:solidFill>
                      <a:srgbClr val="005555"/>
                    </a:solidFill>
                  </a:rPr>
                  <a:t>div-</a:t>
                </a:r>
                <a:r>
                  <a:rPr lang="de-DE" sz="1600" baseline="-25000" dirty="0" err="1" smtClean="0">
                    <a:solidFill>
                      <a:srgbClr val="005555"/>
                    </a:solidFill>
                  </a:rPr>
                  <a:t>re</a:t>
                </a:r>
                <a:r>
                  <a:rPr lang="de-DE" sz="1600" baseline="-25000" dirty="0" smtClean="0">
                    <a:solidFill>
                      <a:srgbClr val="005555"/>
                    </a:solidFill>
                  </a:rPr>
                  <a:t>-</a:t>
                </a:r>
                <a:r>
                  <a:rPr lang="de-DE" sz="1600" baseline="-25000" dirty="0" err="1" smtClean="0">
                    <a:solidFill>
                      <a:srgbClr val="005555"/>
                    </a:solidFill>
                  </a:rPr>
                  <a:t>inztn</a:t>
                </a:r>
                <a:r>
                  <a:rPr lang="de-DE" sz="1600" baseline="-25000" dirty="0" smtClean="0">
                    <a:solidFill>
                      <a:srgbClr val="005555"/>
                    </a:solidFill>
                  </a:rPr>
                  <a:t> </a:t>
                </a:r>
                <a:r>
                  <a:rPr lang="el-GR" sz="1600" dirty="0">
                    <a:solidFill>
                      <a:srgbClr val="005555"/>
                    </a:solidFill>
                  </a:rPr>
                  <a:t>η</a:t>
                </a:r>
                <a:r>
                  <a:rPr lang="de-DE" sz="1600" baseline="-25000" dirty="0" err="1">
                    <a:solidFill>
                      <a:srgbClr val="005555"/>
                    </a:solidFill>
                  </a:rPr>
                  <a:t>plg</a:t>
                </a:r>
                <a:r>
                  <a:rPr lang="de-DE" sz="1600" baseline="-25000" dirty="0">
                    <a:solidFill>
                      <a:srgbClr val="005555"/>
                    </a:solidFill>
                  </a:rPr>
                  <a:t> </a:t>
                </a:r>
                <a:r>
                  <a:rPr lang="el-GR" sz="1600" dirty="0" smtClean="0">
                    <a:solidFill>
                      <a:srgbClr val="005555"/>
                    </a:solidFill>
                  </a:rPr>
                  <a:t> </a:t>
                </a:r>
                <a:r>
                  <a:rPr lang="el-GR" sz="1600" dirty="0">
                    <a:solidFill>
                      <a:srgbClr val="005555"/>
                    </a:solidFill>
                  </a:rPr>
                  <a:t>η</a:t>
                </a:r>
                <a:r>
                  <a:rPr lang="de-DE" sz="1600" baseline="-25000" dirty="0" err="1">
                    <a:solidFill>
                      <a:srgbClr val="005555"/>
                    </a:solidFill>
                  </a:rPr>
                  <a:t>scr</a:t>
                </a:r>
                <a:endParaRPr lang="de-DE" sz="1600" dirty="0">
                  <a:solidFill>
                    <a:srgbClr val="005555"/>
                  </a:solidFill>
                </a:endParaRPr>
              </a:p>
              <a:p>
                <a:r>
                  <a:rPr lang="de-DE" sz="1600" baseline="-25000" dirty="0">
                    <a:solidFill>
                      <a:srgbClr val="005555"/>
                    </a:solidFill>
                  </a:rPr>
                  <a:t>	</a:t>
                </a:r>
                <a:r>
                  <a:rPr lang="de-DE" sz="1600" baseline="-25000" dirty="0" smtClean="0">
                    <a:solidFill>
                      <a:srgbClr val="005555"/>
                    </a:solidFill>
                  </a:rPr>
                  <a:t>	</a:t>
                </a:r>
              </a:p>
              <a:p>
                <a:r>
                  <a:rPr lang="de-DE" sz="1600" b="1" dirty="0" smtClean="0">
                    <a:solidFill>
                      <a:srgbClr val="005555"/>
                    </a:solidFill>
                  </a:rPr>
                  <a:t>2.1 </a:t>
                </a:r>
                <a:r>
                  <a:rPr lang="de-DE" sz="1600" b="1" dirty="0" err="1" smtClean="0">
                    <a:solidFill>
                      <a:srgbClr val="005555"/>
                    </a:solidFill>
                  </a:rPr>
                  <a:t>Pumping</a:t>
                </a:r>
                <a:r>
                  <a:rPr lang="de-DE" sz="1600" b="1" dirty="0" smtClean="0">
                    <a:solidFill>
                      <a:srgbClr val="005555"/>
                    </a:solidFill>
                  </a:rPr>
                  <a:t> </a:t>
                </a:r>
                <a:r>
                  <a:rPr lang="de-DE" sz="1600" b="1" dirty="0" err="1" smtClean="0">
                    <a:solidFill>
                      <a:srgbClr val="005555"/>
                    </a:solidFill>
                  </a:rPr>
                  <a:t>plenum</a:t>
                </a:r>
                <a:r>
                  <a:rPr lang="de-DE" sz="1600" b="1" dirty="0" smtClean="0">
                    <a:solidFill>
                      <a:srgbClr val="005555"/>
                    </a:solidFill>
                  </a:rPr>
                  <a:t> </a:t>
                </a:r>
                <a:r>
                  <a:rPr lang="de-DE" sz="1600" b="1" dirty="0" err="1">
                    <a:solidFill>
                      <a:srgbClr val="005555"/>
                    </a:solidFill>
                  </a:rPr>
                  <a:t>containment</a:t>
                </a:r>
                <a:endParaRPr lang="de-DE" sz="1600" b="1" dirty="0">
                  <a:solidFill>
                    <a:srgbClr val="005555"/>
                  </a:solidFill>
                </a:endParaRPr>
              </a:p>
              <a:p>
                <a:r>
                  <a:rPr lang="el-GR" sz="1600" dirty="0" smtClean="0">
                    <a:solidFill>
                      <a:srgbClr val="005555"/>
                    </a:solidFill>
                  </a:rPr>
                  <a:t>η</a:t>
                </a:r>
                <a:r>
                  <a:rPr lang="de-DE" sz="1600" baseline="-25000" dirty="0" err="1" smtClean="0">
                    <a:solidFill>
                      <a:srgbClr val="005555"/>
                    </a:solidFill>
                  </a:rPr>
                  <a:t>plenum-con</a:t>
                </a:r>
                <a:r>
                  <a:rPr lang="de-DE" sz="1600" baseline="-25000" dirty="0" smtClean="0">
                    <a:solidFill>
                      <a:srgbClr val="005555"/>
                    </a:solidFill>
                  </a:rPr>
                  <a:t> </a:t>
                </a:r>
                <a:r>
                  <a:rPr lang="de-DE" sz="1600" baseline="-25000" dirty="0">
                    <a:solidFill>
                      <a:srgbClr val="005555"/>
                    </a:solidFill>
                  </a:rPr>
                  <a:t>	</a:t>
                </a:r>
                <a:r>
                  <a:rPr lang="de-DE" sz="1600" dirty="0">
                    <a:solidFill>
                      <a:srgbClr val="005555"/>
                    </a:solidFill>
                  </a:rPr>
                  <a:t>=</a:t>
                </a:r>
                <a:r>
                  <a:rPr lang="de-DE" sz="1600" baseline="-25000" dirty="0">
                    <a:solidFill>
                      <a:srgbClr val="005555"/>
                    </a:solidFill>
                  </a:rPr>
                  <a:t> </a:t>
                </a:r>
                <a:r>
                  <a:rPr lang="de-DE" sz="1600" dirty="0" smtClean="0">
                    <a:solidFill>
                      <a:srgbClr val="005555"/>
                    </a:solidFill>
                  </a:rPr>
                  <a:t>1 - (</a:t>
                </a:r>
                <a:r>
                  <a:rPr lang="el-GR" sz="1600" dirty="0" smtClean="0">
                    <a:solidFill>
                      <a:srgbClr val="005555"/>
                    </a:solidFill>
                  </a:rPr>
                  <a:t>Γ</a:t>
                </a:r>
                <a:r>
                  <a:rPr lang="de-DE" sz="1600" baseline="-25000" dirty="0" err="1" smtClean="0">
                    <a:solidFill>
                      <a:srgbClr val="005555"/>
                    </a:solidFill>
                  </a:rPr>
                  <a:t>plenum-loss</a:t>
                </a:r>
                <a:r>
                  <a:rPr lang="de-DE" sz="1600" baseline="-25000" dirty="0" smtClean="0">
                    <a:solidFill>
                      <a:srgbClr val="005555"/>
                    </a:solidFill>
                  </a:rPr>
                  <a:t>  </a:t>
                </a:r>
                <a:r>
                  <a:rPr lang="de-DE" sz="1600" dirty="0">
                    <a:solidFill>
                      <a:srgbClr val="005555"/>
                    </a:solidFill>
                  </a:rPr>
                  <a:t>/ </a:t>
                </a:r>
                <a:r>
                  <a:rPr lang="el-GR" sz="1600" dirty="0" smtClean="0">
                    <a:solidFill>
                      <a:srgbClr val="005555"/>
                    </a:solidFill>
                  </a:rPr>
                  <a:t>Γ</a:t>
                </a:r>
                <a:r>
                  <a:rPr lang="de-DE" sz="1600" baseline="-25000" dirty="0" err="1" smtClean="0">
                    <a:solidFill>
                      <a:srgbClr val="005555"/>
                    </a:solidFill>
                  </a:rPr>
                  <a:t>coll</a:t>
                </a:r>
                <a:r>
                  <a:rPr lang="de-DE" sz="1600" dirty="0" smtClean="0">
                    <a:solidFill>
                      <a:srgbClr val="005555"/>
                    </a:solidFill>
                  </a:rPr>
                  <a:t>)</a:t>
                </a:r>
                <a:r>
                  <a:rPr lang="de-DE" sz="1600" baseline="-25000" dirty="0" smtClean="0">
                    <a:solidFill>
                      <a:srgbClr val="005555"/>
                    </a:solidFill>
                  </a:rPr>
                  <a:t> </a:t>
                </a:r>
                <a:endParaRPr lang="de-DE" sz="1600" dirty="0">
                  <a:solidFill>
                    <a:srgbClr val="005555"/>
                  </a:solidFill>
                </a:endParaRPr>
              </a:p>
              <a:p>
                <a:r>
                  <a:rPr lang="de-DE" sz="1600" b="1" dirty="0" smtClean="0">
                    <a:solidFill>
                      <a:srgbClr val="005555"/>
                    </a:solidFill>
                  </a:rPr>
                  <a:t>2.2. Divertor </a:t>
                </a:r>
                <a:r>
                  <a:rPr lang="de-DE" sz="1600" b="1" dirty="0" err="1" smtClean="0">
                    <a:solidFill>
                      <a:srgbClr val="005555"/>
                    </a:solidFill>
                  </a:rPr>
                  <a:t>re-ionization</a:t>
                </a:r>
                <a:endParaRPr lang="de-DE" sz="1600" b="1" dirty="0">
                  <a:solidFill>
                    <a:srgbClr val="005555"/>
                  </a:solidFill>
                </a:endParaRPr>
              </a:p>
              <a:p>
                <a:r>
                  <a:rPr lang="el-GR" sz="1600" dirty="0" smtClean="0">
                    <a:solidFill>
                      <a:srgbClr val="005555"/>
                    </a:solidFill>
                  </a:rPr>
                  <a:t>η</a:t>
                </a:r>
                <a:r>
                  <a:rPr lang="de-DE" sz="1600" baseline="-25000" dirty="0" smtClean="0">
                    <a:solidFill>
                      <a:srgbClr val="005555"/>
                    </a:solidFill>
                  </a:rPr>
                  <a:t>div-</a:t>
                </a:r>
                <a:r>
                  <a:rPr lang="de-DE" sz="1600" baseline="-25000" dirty="0" err="1" smtClean="0">
                    <a:solidFill>
                      <a:srgbClr val="005555"/>
                    </a:solidFill>
                  </a:rPr>
                  <a:t>re</a:t>
                </a:r>
                <a:r>
                  <a:rPr lang="de-DE" sz="1600" baseline="-25000" dirty="0" smtClean="0">
                    <a:solidFill>
                      <a:srgbClr val="005555"/>
                    </a:solidFill>
                  </a:rPr>
                  <a:t>-</a:t>
                </a:r>
                <a:r>
                  <a:rPr lang="de-DE" sz="1600" baseline="-25000" dirty="0" err="1" smtClean="0">
                    <a:solidFill>
                      <a:srgbClr val="005555"/>
                    </a:solidFill>
                  </a:rPr>
                  <a:t>ion</a:t>
                </a:r>
                <a:r>
                  <a:rPr lang="de-DE" sz="1600" baseline="-25000" dirty="0" smtClean="0">
                    <a:solidFill>
                      <a:srgbClr val="005555"/>
                    </a:solidFill>
                  </a:rPr>
                  <a:t> 	</a:t>
                </a:r>
                <a:r>
                  <a:rPr lang="de-DE" sz="1600" dirty="0" smtClean="0">
                    <a:solidFill>
                      <a:srgbClr val="005555"/>
                    </a:solidFill>
                  </a:rPr>
                  <a:t>=</a:t>
                </a:r>
                <a:r>
                  <a:rPr lang="de-DE" sz="1600" baseline="-25000" dirty="0" smtClean="0">
                    <a:solidFill>
                      <a:srgbClr val="005555"/>
                    </a:solidFill>
                  </a:rPr>
                  <a:t> </a:t>
                </a:r>
                <a:r>
                  <a:rPr lang="el-GR" sz="1600" dirty="0" smtClean="0">
                    <a:solidFill>
                      <a:srgbClr val="005555"/>
                    </a:solidFill>
                  </a:rPr>
                  <a:t>Γ</a:t>
                </a:r>
                <a:r>
                  <a:rPr lang="de-DE" sz="1600" baseline="-25000" dirty="0">
                    <a:solidFill>
                      <a:srgbClr val="005555"/>
                    </a:solidFill>
                  </a:rPr>
                  <a:t> </a:t>
                </a:r>
                <a:r>
                  <a:rPr lang="de-DE" sz="1600" baseline="-25000" dirty="0" smtClean="0">
                    <a:solidFill>
                      <a:srgbClr val="005555"/>
                    </a:solidFill>
                  </a:rPr>
                  <a:t>div-</a:t>
                </a:r>
                <a:r>
                  <a:rPr lang="de-DE" sz="1600" baseline="-25000" dirty="0" err="1" smtClean="0">
                    <a:solidFill>
                      <a:srgbClr val="005555"/>
                    </a:solidFill>
                  </a:rPr>
                  <a:t>re</a:t>
                </a:r>
                <a:r>
                  <a:rPr lang="de-DE" sz="1600" baseline="-25000" dirty="0" smtClean="0">
                    <a:solidFill>
                      <a:srgbClr val="005555"/>
                    </a:solidFill>
                  </a:rPr>
                  <a:t>-</a:t>
                </a:r>
                <a:r>
                  <a:rPr lang="de-DE" sz="1600" baseline="-25000" dirty="0" err="1" smtClean="0">
                    <a:solidFill>
                      <a:srgbClr val="005555"/>
                    </a:solidFill>
                  </a:rPr>
                  <a:t>ion</a:t>
                </a:r>
                <a:r>
                  <a:rPr lang="de-DE" sz="1600" dirty="0" smtClean="0">
                    <a:solidFill>
                      <a:srgbClr val="005555"/>
                    </a:solidFill>
                  </a:rPr>
                  <a:t> /</a:t>
                </a:r>
                <a:r>
                  <a:rPr lang="el-GR" sz="1600" dirty="0" smtClean="0">
                    <a:solidFill>
                      <a:srgbClr val="005555"/>
                    </a:solidFill>
                  </a:rPr>
                  <a:t> </a:t>
                </a:r>
                <a:r>
                  <a:rPr lang="de-DE" sz="1600" dirty="0" smtClean="0">
                    <a:solidFill>
                      <a:srgbClr val="005555"/>
                    </a:solidFill>
                  </a:rPr>
                  <a:t>(</a:t>
                </a:r>
                <a:r>
                  <a:rPr lang="el-GR" sz="1600" dirty="0" smtClean="0">
                    <a:solidFill>
                      <a:srgbClr val="005555"/>
                    </a:solidFill>
                  </a:rPr>
                  <a:t>Γ</a:t>
                </a:r>
                <a:r>
                  <a:rPr lang="de-DE" sz="1600" baseline="-25000" dirty="0" smtClean="0">
                    <a:solidFill>
                      <a:srgbClr val="005555"/>
                    </a:solidFill>
                  </a:rPr>
                  <a:t>0 </a:t>
                </a:r>
                <a:r>
                  <a:rPr lang="de-DE" sz="1600" dirty="0" smtClean="0">
                    <a:solidFill>
                      <a:srgbClr val="005555"/>
                    </a:solidFill>
                  </a:rPr>
                  <a:t>– </a:t>
                </a:r>
                <a:r>
                  <a:rPr lang="el-GR" sz="1600" dirty="0">
                    <a:solidFill>
                      <a:srgbClr val="005555"/>
                    </a:solidFill>
                  </a:rPr>
                  <a:t>Γ</a:t>
                </a:r>
                <a:r>
                  <a:rPr lang="de-DE" sz="1600" baseline="-25000" dirty="0" err="1" smtClean="0">
                    <a:solidFill>
                      <a:srgbClr val="005555"/>
                    </a:solidFill>
                  </a:rPr>
                  <a:t>exh</a:t>
                </a:r>
                <a:r>
                  <a:rPr lang="de-DE" sz="1600" dirty="0">
                    <a:solidFill>
                      <a:srgbClr val="005555"/>
                    </a:solidFill>
                  </a:rPr>
                  <a:t>)</a:t>
                </a:r>
                <a:endParaRPr lang="de-DE" sz="1600" dirty="0" smtClean="0">
                  <a:solidFill>
                    <a:srgbClr val="005555"/>
                  </a:solidFill>
                </a:endParaRPr>
              </a:p>
              <a:p>
                <a:r>
                  <a:rPr lang="de-DE" sz="1600" b="1" dirty="0" smtClean="0">
                    <a:solidFill>
                      <a:srgbClr val="005555"/>
                    </a:solidFill>
                  </a:rPr>
                  <a:t>2.3. </a:t>
                </a:r>
                <a:r>
                  <a:rPr lang="de-DE" sz="1600" b="1" dirty="0">
                    <a:solidFill>
                      <a:srgbClr val="005555"/>
                    </a:solidFill>
                  </a:rPr>
                  <a:t>Divertor </a:t>
                </a:r>
                <a:r>
                  <a:rPr lang="de-DE" sz="1600" b="1" dirty="0" err="1" smtClean="0">
                    <a:solidFill>
                      <a:srgbClr val="005555"/>
                    </a:solidFill>
                  </a:rPr>
                  <a:t>plugging</a:t>
                </a:r>
                <a:endParaRPr lang="de-DE" sz="1600" b="1" dirty="0">
                  <a:solidFill>
                    <a:srgbClr val="005555"/>
                  </a:solidFill>
                </a:endParaRPr>
              </a:p>
              <a:p>
                <a:r>
                  <a:rPr lang="el-GR" sz="1600" dirty="0">
                    <a:solidFill>
                      <a:srgbClr val="005555"/>
                    </a:solidFill>
                  </a:rPr>
                  <a:t>η</a:t>
                </a:r>
                <a:r>
                  <a:rPr lang="de-DE" sz="1600" baseline="-25000" dirty="0" err="1">
                    <a:solidFill>
                      <a:srgbClr val="005555"/>
                    </a:solidFill>
                  </a:rPr>
                  <a:t>plg</a:t>
                </a:r>
                <a:r>
                  <a:rPr lang="de-DE" sz="1600" baseline="-25000" dirty="0">
                    <a:solidFill>
                      <a:srgbClr val="005555"/>
                    </a:solidFill>
                  </a:rPr>
                  <a:t> 		</a:t>
                </a:r>
                <a:r>
                  <a:rPr lang="de-DE" sz="1600" dirty="0">
                    <a:solidFill>
                      <a:srgbClr val="005555"/>
                    </a:solidFill>
                  </a:rPr>
                  <a:t>=</a:t>
                </a:r>
                <a:r>
                  <a:rPr lang="de-DE" sz="1600" baseline="-25000" dirty="0">
                    <a:solidFill>
                      <a:srgbClr val="005555"/>
                    </a:solidFill>
                  </a:rPr>
                  <a:t> </a:t>
                </a:r>
                <a:r>
                  <a:rPr lang="de-DE" sz="1600" dirty="0" smtClean="0">
                    <a:solidFill>
                      <a:srgbClr val="005555"/>
                    </a:solidFill>
                  </a:rPr>
                  <a:t>1 – (</a:t>
                </a:r>
                <a:r>
                  <a:rPr lang="el-GR" sz="1600" dirty="0" smtClean="0">
                    <a:solidFill>
                      <a:srgbClr val="005555"/>
                    </a:solidFill>
                  </a:rPr>
                  <a:t>Γ</a:t>
                </a:r>
                <a:r>
                  <a:rPr lang="de-DE" sz="1600" baseline="-25000" dirty="0" err="1">
                    <a:solidFill>
                      <a:srgbClr val="005555"/>
                    </a:solidFill>
                  </a:rPr>
                  <a:t>div,loss</a:t>
                </a:r>
                <a:r>
                  <a:rPr lang="de-DE" sz="1600" dirty="0">
                    <a:solidFill>
                      <a:srgbClr val="005555"/>
                    </a:solidFill>
                  </a:rPr>
                  <a:t> /</a:t>
                </a:r>
                <a:r>
                  <a:rPr lang="el-GR" sz="1600" dirty="0">
                    <a:solidFill>
                      <a:srgbClr val="005555"/>
                    </a:solidFill>
                  </a:rPr>
                  <a:t> </a:t>
                </a:r>
                <a:r>
                  <a:rPr lang="el-GR" sz="1600" dirty="0" smtClean="0">
                    <a:solidFill>
                      <a:srgbClr val="005555"/>
                    </a:solidFill>
                  </a:rPr>
                  <a:t>Γ</a:t>
                </a:r>
                <a:r>
                  <a:rPr lang="de-DE" sz="1600" baseline="-25000" dirty="0" err="1" smtClean="0">
                    <a:solidFill>
                      <a:srgbClr val="005555"/>
                    </a:solidFill>
                  </a:rPr>
                  <a:t>div,in</a:t>
                </a:r>
                <a:r>
                  <a:rPr lang="de-DE" sz="1600" dirty="0" smtClean="0">
                    <a:solidFill>
                      <a:srgbClr val="005555"/>
                    </a:solidFill>
                  </a:rPr>
                  <a:t>)</a:t>
                </a:r>
                <a:r>
                  <a:rPr lang="de-DE" sz="1600" baseline="-25000" dirty="0" smtClean="0">
                    <a:solidFill>
                      <a:srgbClr val="005555"/>
                    </a:solidFill>
                  </a:rPr>
                  <a:t> </a:t>
                </a:r>
                <a:r>
                  <a:rPr lang="de-DE" sz="1600" dirty="0" smtClean="0">
                    <a:solidFill>
                      <a:srgbClr val="005555"/>
                    </a:solidFill>
                  </a:rPr>
                  <a:t>= </a:t>
                </a:r>
                <a:r>
                  <a:rPr lang="el-GR" sz="1600" dirty="0">
                    <a:solidFill>
                      <a:srgbClr val="005555"/>
                    </a:solidFill>
                  </a:rPr>
                  <a:t>η</a:t>
                </a:r>
                <a:r>
                  <a:rPr lang="de-DE" sz="1600" baseline="-25000" dirty="0" smtClean="0">
                    <a:solidFill>
                      <a:srgbClr val="005555"/>
                    </a:solidFill>
                  </a:rPr>
                  <a:t>plg,0 </a:t>
                </a:r>
                <a:r>
                  <a:rPr lang="de-DE" sz="1600" dirty="0" smtClean="0">
                    <a:solidFill>
                      <a:srgbClr val="005555"/>
                    </a:solidFill>
                  </a:rPr>
                  <a:t>+ </a:t>
                </a:r>
                <a:r>
                  <a:rPr lang="el-GR" sz="1600" dirty="0">
                    <a:solidFill>
                      <a:srgbClr val="005555"/>
                    </a:solidFill>
                  </a:rPr>
                  <a:t>η</a:t>
                </a:r>
                <a:r>
                  <a:rPr lang="de-DE" sz="1600" baseline="-25000" dirty="0" err="1" smtClean="0">
                    <a:solidFill>
                      <a:srgbClr val="005555"/>
                    </a:solidFill>
                  </a:rPr>
                  <a:t>plg,ion</a:t>
                </a:r>
                <a:r>
                  <a:rPr lang="de-DE" sz="1600" baseline="-25000" dirty="0" smtClean="0">
                    <a:solidFill>
                      <a:srgbClr val="005555"/>
                    </a:solidFill>
                  </a:rPr>
                  <a:t> </a:t>
                </a:r>
                <a:endParaRPr lang="de-DE" sz="1600" dirty="0" smtClean="0">
                  <a:solidFill>
                    <a:srgbClr val="005555"/>
                  </a:solidFill>
                </a:endParaRPr>
              </a:p>
              <a:p>
                <a:r>
                  <a:rPr lang="de-DE" sz="1600" b="1" dirty="0" smtClean="0">
                    <a:solidFill>
                      <a:srgbClr val="005555"/>
                    </a:solidFill>
                  </a:rPr>
                  <a:t>2.4. </a:t>
                </a:r>
                <a:r>
                  <a:rPr lang="de-DE" sz="1600" b="1" dirty="0" err="1">
                    <a:solidFill>
                      <a:srgbClr val="005555"/>
                    </a:solidFill>
                  </a:rPr>
                  <a:t>Particle</a:t>
                </a:r>
                <a:r>
                  <a:rPr lang="de-DE" sz="1600" b="1" dirty="0">
                    <a:solidFill>
                      <a:srgbClr val="005555"/>
                    </a:solidFill>
                  </a:rPr>
                  <a:t> </a:t>
                </a:r>
                <a:r>
                  <a:rPr lang="de-DE" sz="1600" b="1" dirty="0" err="1">
                    <a:solidFill>
                      <a:srgbClr val="005555"/>
                    </a:solidFill>
                  </a:rPr>
                  <a:t>screening</a:t>
                </a:r>
                <a:endParaRPr lang="de-DE" sz="1600" b="1" dirty="0">
                  <a:solidFill>
                    <a:srgbClr val="005555"/>
                  </a:solidFill>
                </a:endParaRPr>
              </a:p>
              <a:p>
                <a:r>
                  <a:rPr lang="el-GR" sz="1600" dirty="0">
                    <a:solidFill>
                      <a:srgbClr val="005555"/>
                    </a:solidFill>
                  </a:rPr>
                  <a:t>η</a:t>
                </a:r>
                <a:r>
                  <a:rPr lang="de-DE" sz="1600" baseline="-25000" dirty="0" err="1">
                    <a:solidFill>
                      <a:srgbClr val="005555"/>
                    </a:solidFill>
                  </a:rPr>
                  <a:t>scr</a:t>
                </a:r>
                <a:r>
                  <a:rPr lang="de-DE" sz="1600" baseline="-25000" dirty="0">
                    <a:solidFill>
                      <a:srgbClr val="005555"/>
                    </a:solidFill>
                  </a:rPr>
                  <a:t>		</a:t>
                </a:r>
                <a:r>
                  <a:rPr lang="de-DE" sz="1600" dirty="0">
                    <a:solidFill>
                      <a:srgbClr val="005555"/>
                    </a:solidFill>
                  </a:rPr>
                  <a:t>= 1 - </a:t>
                </a:r>
                <a14:m>
                  <m:oMath xmlns:m="http://schemas.openxmlformats.org/officeDocument/2006/math">
                    <m:f>
                      <m:fPr>
                        <m:ctrlPr>
                          <a:rPr lang="de-DE" sz="1600" i="1" dirty="0">
                            <a:solidFill>
                              <a:srgbClr val="005555"/>
                            </a:solidFill>
                            <a:latin typeface="Cambria Math" panose="02040503050406030204" pitchFamily="18" charset="0"/>
                          </a:rPr>
                        </m:ctrlPr>
                      </m:fPr>
                      <m:num>
                        <m:sSub>
                          <m:sSubPr>
                            <m:ctrlPr>
                              <a:rPr lang="de-DE" sz="1600" i="1" dirty="0">
                                <a:solidFill>
                                  <a:srgbClr val="005555"/>
                                </a:solidFill>
                                <a:latin typeface="Cambria Math" panose="02040503050406030204" pitchFamily="18" charset="0"/>
                              </a:rPr>
                            </m:ctrlPr>
                          </m:sSubPr>
                          <m:e>
                            <m:r>
                              <m:rPr>
                                <m:sty m:val="p"/>
                              </m:rPr>
                              <a:rPr lang="el-GR" sz="1600" i="1" dirty="0">
                                <a:solidFill>
                                  <a:srgbClr val="005555"/>
                                </a:solidFill>
                                <a:latin typeface="Cambria Math" panose="02040503050406030204" pitchFamily="18" charset="0"/>
                              </a:rPr>
                              <m:t>Γ</m:t>
                            </m:r>
                          </m:e>
                          <m:sub>
                            <m:r>
                              <a:rPr lang="de-DE" sz="1600" i="1" dirty="0">
                                <a:solidFill>
                                  <a:srgbClr val="005555"/>
                                </a:solidFill>
                                <a:latin typeface="Cambria Math" panose="02040503050406030204" pitchFamily="18" charset="0"/>
                              </a:rPr>
                              <m:t>𝑐𝑜𝑟𝑒</m:t>
                            </m:r>
                            <m:r>
                              <a:rPr lang="de-DE" sz="1600" i="1" dirty="0">
                                <a:solidFill>
                                  <a:srgbClr val="005555"/>
                                </a:solidFill>
                                <a:latin typeface="Cambria Math" panose="02040503050406030204" pitchFamily="18" charset="0"/>
                              </a:rPr>
                              <m:t>,</m:t>
                            </m:r>
                            <m:r>
                              <a:rPr lang="de-DE" sz="1600" i="1" dirty="0">
                                <a:solidFill>
                                  <a:srgbClr val="005555"/>
                                </a:solidFill>
                                <a:latin typeface="Cambria Math" panose="02040503050406030204" pitchFamily="18" charset="0"/>
                              </a:rPr>
                              <m:t>𝑖𝑛</m:t>
                            </m:r>
                          </m:sub>
                        </m:sSub>
                        <m:r>
                          <a:rPr lang="de-DE" sz="1600" i="1" dirty="0">
                            <a:solidFill>
                              <a:srgbClr val="005555"/>
                            </a:solidFill>
                            <a:latin typeface="Cambria Math" panose="02040503050406030204" pitchFamily="18" charset="0"/>
                          </a:rPr>
                          <m:t> </m:t>
                        </m:r>
                      </m:num>
                      <m:den>
                        <m:r>
                          <a:rPr lang="de-DE" sz="1600" i="1" dirty="0">
                            <a:solidFill>
                              <a:srgbClr val="005555"/>
                            </a:solidFill>
                            <a:latin typeface="Cambria Math" panose="02040503050406030204" pitchFamily="18" charset="0"/>
                          </a:rPr>
                          <m:t>(</m:t>
                        </m:r>
                        <m:sSub>
                          <m:sSubPr>
                            <m:ctrlPr>
                              <a:rPr lang="de-DE" sz="1600" i="1" dirty="0">
                                <a:solidFill>
                                  <a:srgbClr val="005555"/>
                                </a:solidFill>
                                <a:latin typeface="Cambria Math" panose="02040503050406030204" pitchFamily="18" charset="0"/>
                              </a:rPr>
                            </m:ctrlPr>
                          </m:sSubPr>
                          <m:e>
                            <m:r>
                              <m:rPr>
                                <m:sty m:val="p"/>
                              </m:rPr>
                              <a:rPr lang="el-GR" sz="1600" i="1" dirty="0">
                                <a:solidFill>
                                  <a:srgbClr val="005555"/>
                                </a:solidFill>
                                <a:latin typeface="Cambria Math" panose="02040503050406030204" pitchFamily="18" charset="0"/>
                              </a:rPr>
                              <m:t>Γ</m:t>
                            </m:r>
                          </m:e>
                          <m:sub>
                            <m:r>
                              <a:rPr lang="de-DE" sz="1600" i="1" dirty="0">
                                <a:solidFill>
                                  <a:srgbClr val="005555"/>
                                </a:solidFill>
                                <a:latin typeface="Cambria Math" panose="02040503050406030204" pitchFamily="18" charset="0"/>
                              </a:rPr>
                              <m:t>𝑒𝑑𝑔𝑒</m:t>
                            </m:r>
                            <m:r>
                              <a:rPr lang="de-DE" sz="1600" i="1" dirty="0">
                                <a:solidFill>
                                  <a:srgbClr val="005555"/>
                                </a:solidFill>
                                <a:latin typeface="Cambria Math" panose="02040503050406030204" pitchFamily="18" charset="0"/>
                              </a:rPr>
                              <m:t>,</m:t>
                            </m:r>
                            <m:r>
                              <a:rPr lang="de-DE" sz="1600" i="1" dirty="0">
                                <a:solidFill>
                                  <a:srgbClr val="005555"/>
                                </a:solidFill>
                                <a:latin typeface="Cambria Math" panose="02040503050406030204" pitchFamily="18" charset="0"/>
                              </a:rPr>
                              <m:t>𝑜𝑢𝑡</m:t>
                            </m:r>
                          </m:sub>
                        </m:sSub>
                        <m:r>
                          <a:rPr lang="de-DE" sz="1600" i="1" dirty="0">
                            <a:solidFill>
                              <a:srgbClr val="005555"/>
                            </a:solidFill>
                            <a:latin typeface="Cambria Math" panose="02040503050406030204" pitchFamily="18" charset="0"/>
                          </a:rPr>
                          <m:t>−</m:t>
                        </m:r>
                        <m:sSub>
                          <m:sSubPr>
                            <m:ctrlPr>
                              <a:rPr lang="de-DE" sz="1600" i="1" dirty="0">
                                <a:solidFill>
                                  <a:srgbClr val="005555"/>
                                </a:solidFill>
                                <a:latin typeface="Cambria Math" panose="02040503050406030204" pitchFamily="18" charset="0"/>
                              </a:rPr>
                            </m:ctrlPr>
                          </m:sSubPr>
                          <m:e>
                            <m:r>
                              <m:rPr>
                                <m:sty m:val="p"/>
                              </m:rPr>
                              <a:rPr lang="el-GR" sz="1600" i="1" dirty="0">
                                <a:solidFill>
                                  <a:srgbClr val="005555"/>
                                </a:solidFill>
                                <a:latin typeface="Cambria Math" panose="02040503050406030204" pitchFamily="18" charset="0"/>
                              </a:rPr>
                              <m:t>Γ</m:t>
                            </m:r>
                          </m:e>
                          <m:sub>
                            <m:r>
                              <a:rPr lang="de-DE" sz="1600" i="1" dirty="0">
                                <a:solidFill>
                                  <a:srgbClr val="005555"/>
                                </a:solidFill>
                                <a:latin typeface="Cambria Math" panose="02040503050406030204" pitchFamily="18" charset="0"/>
                              </a:rPr>
                              <m:t>𝑒𝑥</m:t>
                            </m:r>
                            <m:r>
                              <a:rPr lang="de-DE" sz="1600" i="1" dirty="0">
                                <a:solidFill>
                                  <a:srgbClr val="005555"/>
                                </a:solidFill>
                                <a:latin typeface="Cambria Math" panose="02040503050406030204" pitchFamily="18" charset="0"/>
                              </a:rPr>
                              <m:t>h</m:t>
                            </m:r>
                          </m:sub>
                        </m:sSub>
                        <m:r>
                          <a:rPr lang="de-DE" sz="1600" i="1" dirty="0">
                            <a:solidFill>
                              <a:srgbClr val="005555"/>
                            </a:solidFill>
                            <a:latin typeface="Cambria Math" panose="02040503050406030204" pitchFamily="18" charset="0"/>
                          </a:rPr>
                          <m:t>)</m:t>
                        </m:r>
                      </m:den>
                    </m:f>
                  </m:oMath>
                </a14:m>
                <a:r>
                  <a:rPr lang="de-DE" sz="1600" dirty="0">
                    <a:solidFill>
                      <a:srgbClr val="005555"/>
                    </a:solidFill>
                  </a:rPr>
                  <a:t> = 1- </a:t>
                </a:r>
                <a14:m>
                  <m:oMath xmlns:m="http://schemas.openxmlformats.org/officeDocument/2006/math">
                    <m:f>
                      <m:fPr>
                        <m:ctrlPr>
                          <a:rPr lang="de-DE" sz="1600" i="1" dirty="0">
                            <a:solidFill>
                              <a:srgbClr val="005555"/>
                            </a:solidFill>
                            <a:latin typeface="Cambria Math" panose="02040503050406030204" pitchFamily="18" charset="0"/>
                          </a:rPr>
                        </m:ctrlPr>
                      </m:fPr>
                      <m:num>
                        <m:sSub>
                          <m:sSubPr>
                            <m:ctrlPr>
                              <a:rPr lang="de-DE" sz="1600" i="1" dirty="0">
                                <a:solidFill>
                                  <a:srgbClr val="005555"/>
                                </a:solidFill>
                                <a:latin typeface="Cambria Math" panose="02040503050406030204" pitchFamily="18" charset="0"/>
                              </a:rPr>
                            </m:ctrlPr>
                          </m:sSubPr>
                          <m:e>
                            <m:r>
                              <m:rPr>
                                <m:sty m:val="p"/>
                              </m:rPr>
                              <a:rPr lang="el-GR" sz="1600" i="1" dirty="0">
                                <a:solidFill>
                                  <a:srgbClr val="005555"/>
                                </a:solidFill>
                                <a:latin typeface="Cambria Math" panose="02040503050406030204" pitchFamily="18" charset="0"/>
                              </a:rPr>
                              <m:t>Γ</m:t>
                            </m:r>
                          </m:e>
                          <m:sub>
                            <m:r>
                              <a:rPr lang="de-DE" sz="1600" i="1" dirty="0">
                                <a:solidFill>
                                  <a:srgbClr val="005555"/>
                                </a:solidFill>
                                <a:latin typeface="Cambria Math" panose="02040503050406030204" pitchFamily="18" charset="0"/>
                              </a:rPr>
                              <m:t>𝑐𝑜𝑟𝑒</m:t>
                            </m:r>
                            <m:r>
                              <a:rPr lang="de-DE" sz="1600" i="1" dirty="0">
                                <a:solidFill>
                                  <a:srgbClr val="005555"/>
                                </a:solidFill>
                                <a:latin typeface="Cambria Math" panose="02040503050406030204" pitchFamily="18" charset="0"/>
                              </a:rPr>
                              <m:t>,</m:t>
                            </m:r>
                            <m:r>
                              <a:rPr lang="de-DE" sz="1600" i="1" dirty="0">
                                <a:solidFill>
                                  <a:srgbClr val="005555"/>
                                </a:solidFill>
                                <a:latin typeface="Cambria Math" panose="02040503050406030204" pitchFamily="18" charset="0"/>
                              </a:rPr>
                              <m:t>𝑖𝑛</m:t>
                            </m:r>
                          </m:sub>
                        </m:sSub>
                        <m:r>
                          <a:rPr lang="de-DE" sz="1600" i="1" dirty="0">
                            <a:solidFill>
                              <a:srgbClr val="005555"/>
                            </a:solidFill>
                            <a:latin typeface="Cambria Math" panose="02040503050406030204" pitchFamily="18" charset="0"/>
                          </a:rPr>
                          <m:t> </m:t>
                        </m:r>
                      </m:num>
                      <m:den>
                        <m:sSub>
                          <m:sSubPr>
                            <m:ctrlPr>
                              <a:rPr lang="de-DE" sz="1600" i="1" dirty="0">
                                <a:solidFill>
                                  <a:srgbClr val="005555"/>
                                </a:solidFill>
                                <a:latin typeface="Cambria Math" panose="02040503050406030204" pitchFamily="18" charset="0"/>
                              </a:rPr>
                            </m:ctrlPr>
                          </m:sSubPr>
                          <m:e>
                            <m:r>
                              <m:rPr>
                                <m:sty m:val="p"/>
                              </m:rPr>
                              <a:rPr lang="el-GR" sz="1600" i="1" dirty="0">
                                <a:solidFill>
                                  <a:srgbClr val="005555"/>
                                </a:solidFill>
                                <a:latin typeface="Cambria Math" panose="02040503050406030204" pitchFamily="18" charset="0"/>
                              </a:rPr>
                              <m:t>Γ</m:t>
                            </m:r>
                          </m:e>
                          <m:sub>
                            <m:r>
                              <a:rPr lang="de-DE" sz="1600" i="1" dirty="0">
                                <a:solidFill>
                                  <a:srgbClr val="005555"/>
                                </a:solidFill>
                                <a:latin typeface="Cambria Math" panose="02040503050406030204" pitchFamily="18" charset="0"/>
                              </a:rPr>
                              <m:t>𝑠𝑝𝑢𝑡𝑡𝑒𝑟𝑖𝑛𝑔</m:t>
                            </m:r>
                          </m:sub>
                        </m:sSub>
                      </m:den>
                    </m:f>
                  </m:oMath>
                </a14:m>
                <a:r>
                  <a:rPr lang="de-DE" sz="1600" dirty="0" smtClean="0">
                    <a:solidFill>
                      <a:srgbClr val="005555"/>
                    </a:solidFill>
                  </a:rPr>
                  <a:t> </a:t>
                </a:r>
                <a:endParaRPr lang="de-DE" sz="1600" dirty="0">
                  <a:solidFill>
                    <a:srgbClr val="005555"/>
                  </a:solidFill>
                </a:endParaRPr>
              </a:p>
            </p:txBody>
          </p:sp>
        </mc:Choice>
        <mc:Fallback xmlns="">
          <p:sp>
            <p:nvSpPr>
              <p:cNvPr id="98" name="Rechteck 97"/>
              <p:cNvSpPr>
                <a:spLocks noRot="1" noChangeAspect="1" noMove="1" noResize="1" noEditPoints="1" noAdjustHandles="1" noChangeArrowheads="1" noChangeShapeType="1" noTextEdit="1"/>
              </p:cNvSpPr>
              <p:nvPr/>
            </p:nvSpPr>
            <p:spPr>
              <a:xfrm>
                <a:off x="7771234" y="869165"/>
                <a:ext cx="4320000" cy="3094245"/>
              </a:xfrm>
              <a:prstGeom prst="rect">
                <a:avLst/>
              </a:prstGeom>
              <a:blipFill>
                <a:blip r:embed="rId3"/>
                <a:stretch>
                  <a:fillRect l="-279"/>
                </a:stretch>
              </a:blipFill>
              <a:ln w="57150">
                <a:solidFill>
                  <a:srgbClr val="EF7C00"/>
                </a:solidFill>
              </a:ln>
            </p:spPr>
            <p:txBody>
              <a:bodyPr/>
              <a:lstStyle/>
              <a:p>
                <a:r>
                  <a:rPr lang="de-DE">
                    <a:noFill/>
                  </a:rPr>
                  <a:t> </a:t>
                </a:r>
              </a:p>
            </p:txBody>
          </p:sp>
        </mc:Fallback>
      </mc:AlternateContent>
      <p:sp>
        <p:nvSpPr>
          <p:cNvPr id="101" name="Textfeld 100"/>
          <p:cNvSpPr txBox="1"/>
          <p:nvPr/>
        </p:nvSpPr>
        <p:spPr>
          <a:xfrm>
            <a:off x="4679747" y="1421498"/>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1.1</a:t>
            </a:r>
          </a:p>
        </p:txBody>
      </p:sp>
      <p:sp>
        <p:nvSpPr>
          <p:cNvPr id="102" name="Textfeld 101"/>
          <p:cNvSpPr txBox="1"/>
          <p:nvPr/>
        </p:nvSpPr>
        <p:spPr>
          <a:xfrm>
            <a:off x="5468445" y="721380"/>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1.2</a:t>
            </a:r>
          </a:p>
        </p:txBody>
      </p:sp>
      <p:sp>
        <p:nvSpPr>
          <p:cNvPr id="103" name="Textfeld 102"/>
          <p:cNvSpPr txBox="1"/>
          <p:nvPr/>
        </p:nvSpPr>
        <p:spPr>
          <a:xfrm>
            <a:off x="6496150" y="736382"/>
            <a:ext cx="341343" cy="294953"/>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1.3</a:t>
            </a:r>
          </a:p>
        </p:txBody>
      </p:sp>
      <p:sp>
        <p:nvSpPr>
          <p:cNvPr id="104" name="Textfeld 103"/>
          <p:cNvSpPr txBox="1"/>
          <p:nvPr/>
        </p:nvSpPr>
        <p:spPr>
          <a:xfrm>
            <a:off x="7390609" y="1570265"/>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1.4</a:t>
            </a:r>
          </a:p>
        </p:txBody>
      </p:sp>
      <p:sp>
        <p:nvSpPr>
          <p:cNvPr id="105" name="Textfeld 104"/>
          <p:cNvSpPr txBox="1"/>
          <p:nvPr/>
        </p:nvSpPr>
        <p:spPr>
          <a:xfrm>
            <a:off x="7348511" y="2626260"/>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2.1</a:t>
            </a:r>
          </a:p>
        </p:txBody>
      </p:sp>
      <p:sp>
        <p:nvSpPr>
          <p:cNvPr id="106" name="Textfeld 105"/>
          <p:cNvSpPr txBox="1"/>
          <p:nvPr/>
        </p:nvSpPr>
        <p:spPr>
          <a:xfrm>
            <a:off x="6588828" y="3465902"/>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2.2</a:t>
            </a:r>
          </a:p>
        </p:txBody>
      </p:sp>
      <p:sp>
        <p:nvSpPr>
          <p:cNvPr id="75" name="Ellipse 74"/>
          <p:cNvSpPr/>
          <p:nvPr/>
        </p:nvSpPr>
        <p:spPr>
          <a:xfrm rot="20326272">
            <a:off x="5914652" y="2070734"/>
            <a:ext cx="360000" cy="360000"/>
          </a:xfrm>
          <a:prstGeom prst="ellipse">
            <a:avLst/>
          </a:prstGeom>
          <a:noFill/>
          <a:ln w="19050"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6" name="Ellipse 75"/>
          <p:cNvSpPr/>
          <p:nvPr/>
        </p:nvSpPr>
        <p:spPr>
          <a:xfrm rot="20326272">
            <a:off x="5734410" y="1890111"/>
            <a:ext cx="720000" cy="72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7" name="Ellipse 76"/>
          <p:cNvSpPr/>
          <p:nvPr/>
        </p:nvSpPr>
        <p:spPr>
          <a:xfrm rot="20326272">
            <a:off x="5554410" y="1710111"/>
            <a:ext cx="1080000" cy="1080000"/>
          </a:xfrm>
          <a:prstGeom prst="ellipse">
            <a:avLst/>
          </a:prstGeom>
          <a:noFill/>
          <a:ln w="19050" cmpd="sng">
            <a:solidFill>
              <a:srgbClr val="FFC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8" name="Ellipse 77"/>
          <p:cNvSpPr/>
          <p:nvPr/>
        </p:nvSpPr>
        <p:spPr>
          <a:xfrm rot="20326272">
            <a:off x="5374410" y="1530111"/>
            <a:ext cx="1440000" cy="1440000"/>
          </a:xfrm>
          <a:prstGeom prst="ellipse">
            <a:avLst/>
          </a:prstGeom>
          <a:no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9" name="Ellipse 78"/>
          <p:cNvSpPr/>
          <p:nvPr/>
        </p:nvSpPr>
        <p:spPr>
          <a:xfrm rot="20326272">
            <a:off x="5194470" y="1350267"/>
            <a:ext cx="1800000" cy="1800000"/>
          </a:xfrm>
          <a:prstGeom prst="ellipse">
            <a:avLst/>
          </a:prstGeom>
          <a:noFill/>
          <a:ln w="19050" cmpd="sng">
            <a:solidFill>
              <a:srgbClr val="006C66"/>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0" name="Ellipse 79"/>
          <p:cNvSpPr/>
          <p:nvPr/>
        </p:nvSpPr>
        <p:spPr>
          <a:xfrm rot="20326272">
            <a:off x="5013606" y="1168475"/>
            <a:ext cx="2160000" cy="2160000"/>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84" name="Gerade Verbindung mit Pfeil 83"/>
          <p:cNvCxnSpPr/>
          <p:nvPr/>
        </p:nvCxnSpPr>
        <p:spPr>
          <a:xfrm rot="20326272" flipV="1">
            <a:off x="5843854" y="948589"/>
            <a:ext cx="17158" cy="134462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p:cNvCxnSpPr/>
          <p:nvPr/>
        </p:nvCxnSpPr>
        <p:spPr>
          <a:xfrm rot="20326272" flipV="1">
            <a:off x="5881979" y="1171128"/>
            <a:ext cx="971449" cy="936778"/>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p:nvPr/>
        </p:nvCxnSpPr>
        <p:spPr>
          <a:xfrm rot="20326272">
            <a:off x="6221620" y="2049735"/>
            <a:ext cx="971449" cy="92824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rot="20326272" flipV="1">
            <a:off x="6049480" y="1997488"/>
            <a:ext cx="1345851" cy="428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p:cNvCxnSpPr/>
          <p:nvPr/>
        </p:nvCxnSpPr>
        <p:spPr>
          <a:xfrm rot="20326272" flipH="1">
            <a:off x="5342540" y="2384328"/>
            <a:ext cx="954995" cy="938931"/>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p:cNvCxnSpPr/>
          <p:nvPr/>
        </p:nvCxnSpPr>
        <p:spPr>
          <a:xfrm rot="20326272" flipH="1" flipV="1">
            <a:off x="5006416" y="1487069"/>
            <a:ext cx="938097" cy="97482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a:stCxn id="76" idx="4"/>
          </p:cNvCxnSpPr>
          <p:nvPr/>
        </p:nvCxnSpPr>
        <p:spPr>
          <a:xfrm flipH="1" flipV="1">
            <a:off x="6091625" y="2270241"/>
            <a:ext cx="133139" cy="315441"/>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23" name="Gerader Verbinder 122"/>
          <p:cNvCxnSpPr>
            <a:stCxn id="76" idx="4"/>
            <a:endCxn id="76" idx="3"/>
          </p:cNvCxnSpPr>
          <p:nvPr/>
        </p:nvCxnSpPr>
        <p:spPr>
          <a:xfrm flipH="1" flipV="1">
            <a:off x="5949300" y="2579569"/>
            <a:ext cx="275464" cy="6113"/>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26" name="Gerader Verbinder 125"/>
          <p:cNvCxnSpPr/>
          <p:nvPr/>
        </p:nvCxnSpPr>
        <p:spPr>
          <a:xfrm>
            <a:off x="5437389" y="1965964"/>
            <a:ext cx="323346" cy="420576"/>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09" name="Gerade Verbindung mit Pfeil 108"/>
          <p:cNvCxnSpPr/>
          <p:nvPr/>
        </p:nvCxnSpPr>
        <p:spPr>
          <a:xfrm rot="20326272" flipH="1">
            <a:off x="6326261" y="2213502"/>
            <a:ext cx="7353" cy="1344155"/>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p:cNvCxnSpPr/>
          <p:nvPr/>
        </p:nvCxnSpPr>
        <p:spPr>
          <a:xfrm rot="20326272" flipH="1">
            <a:off x="4782751" y="2495484"/>
            <a:ext cx="1349410" cy="121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1" name="Textfeld 120"/>
          <p:cNvSpPr txBox="1"/>
          <p:nvPr/>
        </p:nvSpPr>
        <p:spPr>
          <a:xfrm>
            <a:off x="5462963" y="3469329"/>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2.3</a:t>
            </a:r>
          </a:p>
        </p:txBody>
      </p:sp>
      <p:sp>
        <p:nvSpPr>
          <p:cNvPr id="122" name="Textfeld 121"/>
          <p:cNvSpPr txBox="1"/>
          <p:nvPr/>
        </p:nvSpPr>
        <p:spPr>
          <a:xfrm>
            <a:off x="4557383" y="2614274"/>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2.4</a:t>
            </a:r>
          </a:p>
        </p:txBody>
      </p:sp>
      <p:cxnSp>
        <p:nvCxnSpPr>
          <p:cNvPr id="119" name="Gerader Verbinder 118"/>
          <p:cNvCxnSpPr/>
          <p:nvPr/>
        </p:nvCxnSpPr>
        <p:spPr>
          <a:xfrm flipV="1">
            <a:off x="4524949" y="2246817"/>
            <a:ext cx="3191327" cy="11136"/>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Rechteck 126"/>
          <p:cNvSpPr/>
          <p:nvPr/>
        </p:nvSpPr>
        <p:spPr>
          <a:xfrm>
            <a:off x="4436624" y="1932392"/>
            <a:ext cx="694421" cy="387286"/>
          </a:xfrm>
          <a:prstGeom prst="rect">
            <a:avLst/>
          </a:prstGeom>
        </p:spPr>
        <p:txBody>
          <a:bodyPr wrap="none">
            <a:spAutoFit/>
          </a:bodyPr>
          <a:lstStyle/>
          <a:p>
            <a:pPr>
              <a:lnSpc>
                <a:spcPts val="2300"/>
              </a:lnSpc>
              <a:spcBef>
                <a:spcPts val="1150"/>
              </a:spcBef>
            </a:pPr>
            <a:r>
              <a:rPr lang="de-DE" sz="1050" dirty="0" err="1"/>
              <a:t>Exhaust</a:t>
            </a:r>
            <a:endParaRPr lang="de-DE" sz="1050" dirty="0"/>
          </a:p>
        </p:txBody>
      </p:sp>
      <p:sp>
        <p:nvSpPr>
          <p:cNvPr id="130" name="Rechteck 129"/>
          <p:cNvSpPr/>
          <p:nvPr/>
        </p:nvSpPr>
        <p:spPr>
          <a:xfrm>
            <a:off x="7081332" y="2131339"/>
            <a:ext cx="763351" cy="344197"/>
          </a:xfrm>
          <a:prstGeom prst="rect">
            <a:avLst/>
          </a:prstGeom>
        </p:spPr>
        <p:txBody>
          <a:bodyPr wrap="none">
            <a:spAutoFit/>
          </a:bodyPr>
          <a:lstStyle/>
          <a:p>
            <a:pPr>
              <a:lnSpc>
                <a:spcPts val="2300"/>
              </a:lnSpc>
              <a:spcBef>
                <a:spcPts val="1150"/>
              </a:spcBef>
            </a:pPr>
            <a:r>
              <a:rPr lang="de-DE" sz="1050" dirty="0" smtClean="0"/>
              <a:t>Retention</a:t>
            </a:r>
            <a:endParaRPr lang="de-DE" sz="1050" dirty="0"/>
          </a:p>
        </p:txBody>
      </p:sp>
      <p:sp>
        <p:nvSpPr>
          <p:cNvPr id="133" name="Rechteck 132"/>
          <p:cNvSpPr/>
          <p:nvPr/>
        </p:nvSpPr>
        <p:spPr>
          <a:xfrm>
            <a:off x="5955577" y="3619361"/>
            <a:ext cx="1784576" cy="1138773"/>
          </a:xfrm>
          <a:prstGeom prst="rect">
            <a:avLst/>
          </a:prstGeom>
        </p:spPr>
        <p:txBody>
          <a:bodyPr wrap="square">
            <a:spAutoFit/>
          </a:bodyPr>
          <a:lstStyle/>
          <a:p>
            <a:pPr lvl="0">
              <a:spcBef>
                <a:spcPts val="1150"/>
              </a:spcBef>
            </a:pPr>
            <a:r>
              <a:rPr lang="de-DE" sz="1600" dirty="0">
                <a:solidFill>
                  <a:srgbClr val="C6D325"/>
                </a:solidFill>
              </a:rPr>
              <a:t>4</a:t>
            </a:r>
            <a:r>
              <a:rPr lang="el-GR" sz="1600" dirty="0">
                <a:solidFill>
                  <a:srgbClr val="C6D325"/>
                </a:solidFill>
                <a:latin typeface="Arial" panose="020B0604020202020204" pitchFamily="34" charset="0"/>
                <a:cs typeface="Arial" panose="020B0604020202020204" pitchFamily="34" charset="0"/>
              </a:rPr>
              <a:t>σ</a:t>
            </a:r>
            <a:r>
              <a:rPr lang="de-DE" sz="1600" dirty="0">
                <a:solidFill>
                  <a:srgbClr val="C6D325"/>
                </a:solidFill>
                <a:latin typeface="Arial" panose="020B0604020202020204" pitchFamily="34" charset="0"/>
                <a:cs typeface="Arial" panose="020B0604020202020204" pitchFamily="34" charset="0"/>
              </a:rPr>
              <a:t> – 99.38%</a:t>
            </a:r>
          </a:p>
          <a:p>
            <a:pPr lvl="0">
              <a:spcBef>
                <a:spcPts val="1150"/>
              </a:spcBef>
            </a:pPr>
            <a:r>
              <a:rPr lang="de-DE" sz="1600" dirty="0">
                <a:solidFill>
                  <a:srgbClr val="006C66"/>
                </a:solidFill>
              </a:rPr>
              <a:t>5</a:t>
            </a:r>
            <a:r>
              <a:rPr lang="el-GR" sz="1600" dirty="0">
                <a:solidFill>
                  <a:srgbClr val="006C66"/>
                </a:solidFill>
                <a:latin typeface="Arial" panose="020B0604020202020204" pitchFamily="34" charset="0"/>
                <a:cs typeface="Arial" panose="020B0604020202020204" pitchFamily="34" charset="0"/>
              </a:rPr>
              <a:t>σ</a:t>
            </a:r>
            <a:r>
              <a:rPr lang="de-DE" sz="1600" dirty="0">
                <a:solidFill>
                  <a:srgbClr val="006C66"/>
                </a:solidFill>
                <a:latin typeface="Arial" panose="020B0604020202020204" pitchFamily="34" charset="0"/>
                <a:cs typeface="Arial" panose="020B0604020202020204" pitchFamily="34" charset="0"/>
              </a:rPr>
              <a:t> – 99.977%</a:t>
            </a:r>
          </a:p>
          <a:p>
            <a:pPr lvl="0">
              <a:spcBef>
                <a:spcPts val="1150"/>
              </a:spcBef>
            </a:pPr>
            <a:r>
              <a:rPr lang="de-DE" sz="1600" dirty="0">
                <a:solidFill>
                  <a:srgbClr val="00B1EA"/>
                </a:solidFill>
                <a:latin typeface="Arial" panose="020B0604020202020204" pitchFamily="34" charset="0"/>
                <a:cs typeface="Arial" panose="020B0604020202020204" pitchFamily="34" charset="0"/>
              </a:rPr>
              <a:t>6</a:t>
            </a:r>
            <a:r>
              <a:rPr lang="el-GR" sz="1600" dirty="0">
                <a:solidFill>
                  <a:srgbClr val="00B1EA"/>
                </a:solidFill>
                <a:latin typeface="Arial" panose="020B0604020202020204" pitchFamily="34" charset="0"/>
                <a:cs typeface="Arial" panose="020B0604020202020204" pitchFamily="34" charset="0"/>
              </a:rPr>
              <a:t>σ</a:t>
            </a:r>
            <a:r>
              <a:rPr lang="de-DE" sz="1600" dirty="0">
                <a:solidFill>
                  <a:srgbClr val="00B1EA"/>
                </a:solidFill>
                <a:latin typeface="Arial" panose="020B0604020202020204" pitchFamily="34" charset="0"/>
                <a:cs typeface="Arial" panose="020B0604020202020204" pitchFamily="34" charset="0"/>
              </a:rPr>
              <a:t> – 99.99966 %</a:t>
            </a:r>
            <a:endParaRPr lang="de-DE" sz="1600" dirty="0">
              <a:solidFill>
                <a:srgbClr val="00B1EA"/>
              </a:solidFill>
            </a:endParaRPr>
          </a:p>
        </p:txBody>
      </p:sp>
      <mc:AlternateContent xmlns:mc="http://schemas.openxmlformats.org/markup-compatibility/2006">
        <mc:Choice xmlns:a14="http://schemas.microsoft.com/office/drawing/2010/main" Requires="a14">
          <p:graphicFrame>
            <p:nvGraphicFramePr>
              <p:cNvPr id="134" name="Tabelle 133"/>
              <p:cNvGraphicFramePr>
                <a:graphicFrameLocks noGrp="1"/>
              </p:cNvGraphicFramePr>
              <p:nvPr>
                <p:extLst>
                  <p:ext uri="{D42A27DB-BD31-4B8C-83A1-F6EECF244321}">
                    <p14:modId xmlns:p14="http://schemas.microsoft.com/office/powerpoint/2010/main" val="2730098065"/>
                  </p:ext>
                </p:extLst>
              </p:nvPr>
            </p:nvGraphicFramePr>
            <p:xfrm>
              <a:off x="5685961" y="5001825"/>
              <a:ext cx="6372226" cy="1328611"/>
            </p:xfrm>
            <a:graphic>
              <a:graphicData uri="http://schemas.openxmlformats.org/drawingml/2006/table">
                <a:tbl>
                  <a:tblPr firstRow="1" bandRow="1">
                    <a:tableStyleId>{21E4AEA4-8DFA-4A89-87EB-49C32662AFE0}</a:tableStyleId>
                  </a:tblPr>
                  <a:tblGrid>
                    <a:gridCol w="1326231">
                      <a:extLst>
                        <a:ext uri="{9D8B030D-6E8A-4147-A177-3AD203B41FA5}">
                          <a16:colId xmlns:a16="http://schemas.microsoft.com/office/drawing/2014/main" val="568237681"/>
                        </a:ext>
                      </a:extLst>
                    </a:gridCol>
                    <a:gridCol w="1112170">
                      <a:extLst>
                        <a:ext uri="{9D8B030D-6E8A-4147-A177-3AD203B41FA5}">
                          <a16:colId xmlns:a16="http://schemas.microsoft.com/office/drawing/2014/main" val="1895148249"/>
                        </a:ext>
                      </a:extLst>
                    </a:gridCol>
                    <a:gridCol w="1285875">
                      <a:extLst>
                        <a:ext uri="{9D8B030D-6E8A-4147-A177-3AD203B41FA5}">
                          <a16:colId xmlns:a16="http://schemas.microsoft.com/office/drawing/2014/main" val="1433796930"/>
                        </a:ext>
                      </a:extLst>
                    </a:gridCol>
                    <a:gridCol w="1657350">
                      <a:extLst>
                        <a:ext uri="{9D8B030D-6E8A-4147-A177-3AD203B41FA5}">
                          <a16:colId xmlns:a16="http://schemas.microsoft.com/office/drawing/2014/main" val="3631031437"/>
                        </a:ext>
                      </a:extLst>
                    </a:gridCol>
                    <a:gridCol w="990600">
                      <a:extLst>
                        <a:ext uri="{9D8B030D-6E8A-4147-A177-3AD203B41FA5}">
                          <a16:colId xmlns:a16="http://schemas.microsoft.com/office/drawing/2014/main" val="649769712"/>
                        </a:ext>
                      </a:extLst>
                    </a:gridCol>
                  </a:tblGrid>
                  <a:tr h="370840">
                    <a:tc>
                      <a:txBody>
                        <a:bodyPr/>
                        <a:lstStyle/>
                        <a:p>
                          <a:pPr algn="ctr"/>
                          <a:r>
                            <a:rPr lang="de-DE" sz="1400" dirty="0" err="1" smtClean="0"/>
                            <a:t>Mandatory</a:t>
                          </a:r>
                          <a:r>
                            <a:rPr lang="de-DE" sz="1400" dirty="0" smtClean="0"/>
                            <a:t> </a:t>
                          </a:r>
                          <a:r>
                            <a:rPr lang="de-DE" sz="1400" dirty="0" err="1" smtClean="0"/>
                            <a:t>Requirement</a:t>
                          </a:r>
                          <a:endParaRPr lang="de-DE" sz="1400" dirty="0"/>
                        </a:p>
                      </a:txBody>
                      <a:tcPr/>
                    </a:tc>
                    <a:tc>
                      <a:txBody>
                        <a:bodyPr/>
                        <a:lstStyle/>
                        <a:p>
                          <a:pPr algn="ctr"/>
                          <a:r>
                            <a:rPr lang="de-DE" sz="1400" dirty="0" err="1" smtClean="0"/>
                            <a:t>Heatload</a:t>
                          </a:r>
                          <a:endParaRPr lang="de-DE" sz="1400" dirty="0"/>
                        </a:p>
                      </a:txBody>
                      <a:tcPr/>
                    </a:tc>
                    <a:tc>
                      <a:txBody>
                        <a:bodyPr/>
                        <a:lstStyle/>
                        <a:p>
                          <a:pPr algn="ctr"/>
                          <a:r>
                            <a:rPr lang="de-DE" sz="1400" dirty="0" err="1" smtClean="0"/>
                            <a:t>Sputtering</a:t>
                          </a:r>
                          <a:endParaRPr lang="de-DE" sz="1400" dirty="0"/>
                        </a:p>
                      </a:txBody>
                      <a:tcPr/>
                    </a:tc>
                    <a:tc>
                      <a:txBody>
                        <a:bodyPr/>
                        <a:lstStyle/>
                        <a:p>
                          <a:pPr algn="ctr"/>
                          <a:r>
                            <a:rPr lang="de-DE" sz="1400" dirty="0" err="1" smtClean="0"/>
                            <a:t>Mechanics</a:t>
                          </a:r>
                          <a:endParaRPr lang="de-DE" sz="1400" dirty="0"/>
                        </a:p>
                      </a:txBody>
                      <a:tcPr/>
                    </a:tc>
                    <a:tc>
                      <a:txBody>
                        <a:bodyPr/>
                        <a:lstStyle/>
                        <a:p>
                          <a:pPr algn="ctr"/>
                          <a:r>
                            <a:rPr lang="de-DE" sz="1400" dirty="0" smtClean="0"/>
                            <a:t>Neutrons</a:t>
                          </a:r>
                          <a:endParaRPr lang="de-DE" sz="1400" dirty="0"/>
                        </a:p>
                      </a:txBody>
                      <a:tcPr/>
                    </a:tc>
                    <a:extLst>
                      <a:ext uri="{0D108BD9-81ED-4DB2-BD59-A6C34878D82A}">
                        <a16:rowId xmlns:a16="http://schemas.microsoft.com/office/drawing/2014/main" val="1674266002"/>
                      </a:ext>
                    </a:extLst>
                  </a:tr>
                  <a:tr h="370840">
                    <a:tc>
                      <a:txBody>
                        <a:bodyPr/>
                        <a:lstStyle/>
                        <a:p>
                          <a:pPr algn="ctr"/>
                          <a:r>
                            <a:rPr lang="de-DE" sz="1400" dirty="0" err="1" smtClean="0"/>
                            <a:t>Metric</a:t>
                          </a:r>
                          <a:endParaRPr lang="de-DE" sz="1400" dirty="0"/>
                        </a:p>
                      </a:txBody>
                      <a:tcPr/>
                    </a:tc>
                    <a:tc>
                      <a:txBody>
                        <a:bodyPr/>
                        <a:lstStyle/>
                        <a:p>
                          <a:pPr/>
                          <a14:m>
                            <m:oMathPara xmlns:m="http://schemas.openxmlformats.org/officeDocument/2006/math">
                              <m:oMathParaPr>
                                <m:jc m:val="centerGroup"/>
                              </m:oMathParaPr>
                              <m:oMath xmlns:m="http://schemas.openxmlformats.org/officeDocument/2006/math">
                                <m:r>
                                  <a:rPr lang="de-DE" sz="1100" smtClean="0">
                                    <a:latin typeface="Cambria Math" panose="02040503050406030204" pitchFamily="18" charset="0"/>
                                  </a:rPr>
                                  <m:t>𝐹𝑂𝑆</m:t>
                                </m:r>
                                <m:r>
                                  <a:rPr lang="de-DE" sz="1100" smtClean="0">
                                    <a:latin typeface="Cambria Math" panose="02040503050406030204" pitchFamily="18" charset="0"/>
                                  </a:rPr>
                                  <m:t>= </m:t>
                                </m:r>
                                <m:f>
                                  <m:fPr>
                                    <m:ctrlPr>
                                      <a:rPr lang="de-DE" sz="1100" i="1">
                                        <a:latin typeface="Cambria Math" panose="02040503050406030204" pitchFamily="18" charset="0"/>
                                      </a:rPr>
                                    </m:ctrlPr>
                                  </m:fPr>
                                  <m:num>
                                    <m:sSub>
                                      <m:sSubPr>
                                        <m:ctrlPr>
                                          <a:rPr lang="de-DE" sz="1100" i="1" smtClean="0">
                                            <a:latin typeface="Cambria Math" panose="02040503050406030204" pitchFamily="18" charset="0"/>
                                          </a:rPr>
                                        </m:ctrlPr>
                                      </m:sSubPr>
                                      <m:e>
                                        <m:acc>
                                          <m:accPr>
                                            <m:chr m:val="̇"/>
                                            <m:ctrlPr>
                                              <a:rPr lang="de-DE" sz="1100" i="1" smtClean="0">
                                                <a:latin typeface="Cambria Math" panose="02040503050406030204" pitchFamily="18" charset="0"/>
                                              </a:rPr>
                                            </m:ctrlPr>
                                          </m:accPr>
                                          <m:e>
                                            <m:r>
                                              <a:rPr lang="de-DE" sz="1100" smtClean="0">
                                                <a:latin typeface="Cambria Math" panose="02040503050406030204" pitchFamily="18" charset="0"/>
                                              </a:rPr>
                                              <m:t>𝑞</m:t>
                                            </m:r>
                                          </m:e>
                                        </m:acc>
                                      </m:e>
                                      <m:sub>
                                        <m:r>
                                          <a:rPr lang="de-DE" sz="1100" smtClean="0">
                                            <a:latin typeface="Cambria Math" panose="02040503050406030204" pitchFamily="18" charset="0"/>
                                          </a:rPr>
                                          <m:t>𝑚𝑎𝑥</m:t>
                                        </m:r>
                                      </m:sub>
                                    </m:sSub>
                                  </m:num>
                                  <m:den>
                                    <m:sSub>
                                      <m:sSubPr>
                                        <m:ctrlPr>
                                          <a:rPr lang="de-DE" sz="1100" i="1">
                                            <a:latin typeface="Cambria Math" panose="02040503050406030204" pitchFamily="18" charset="0"/>
                                          </a:rPr>
                                        </m:ctrlPr>
                                      </m:sSubPr>
                                      <m:e>
                                        <m:acc>
                                          <m:accPr>
                                            <m:chr m:val="̇"/>
                                            <m:ctrlPr>
                                              <a:rPr lang="de-DE" sz="1100" i="1">
                                                <a:latin typeface="Cambria Math" panose="02040503050406030204" pitchFamily="18" charset="0"/>
                                              </a:rPr>
                                            </m:ctrlPr>
                                          </m:accPr>
                                          <m:e>
                                            <m:r>
                                              <a:rPr lang="de-DE" sz="1100">
                                                <a:latin typeface="Cambria Math" panose="02040503050406030204" pitchFamily="18" charset="0"/>
                                              </a:rPr>
                                              <m:t>𝑞</m:t>
                                            </m:r>
                                          </m:e>
                                        </m:acc>
                                      </m:e>
                                      <m:sub>
                                        <m:r>
                                          <a:rPr lang="de-DE" sz="1100" smtClean="0">
                                            <a:latin typeface="Cambria Math" panose="02040503050406030204" pitchFamily="18" charset="0"/>
                                          </a:rPr>
                                          <m:t>𝑑𝑖𝑣</m:t>
                                        </m:r>
                                      </m:sub>
                                    </m:sSub>
                                  </m:den>
                                </m:f>
                              </m:oMath>
                            </m:oMathPara>
                          </a14:m>
                          <a:endParaRPr lang="de-DE" sz="11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l-GR" sz="1100" i="1" smtClean="0">
                                        <a:latin typeface="Cambria Math" panose="02040503050406030204" pitchFamily="18" charset="0"/>
                                      </a:rPr>
                                    </m:ctrlPr>
                                  </m:sSubPr>
                                  <m:e>
                                    <m:r>
                                      <m:rPr>
                                        <m:sty m:val="p"/>
                                      </m:rPr>
                                      <a:rPr lang="el-GR" sz="1100" smtClean="0">
                                        <a:latin typeface="Cambria Math" panose="02040503050406030204" pitchFamily="18" charset="0"/>
                                      </a:rPr>
                                      <m:t>η</m:t>
                                    </m:r>
                                  </m:e>
                                  <m:sub>
                                    <m:r>
                                      <a:rPr lang="de-DE" sz="1100" smtClean="0">
                                        <a:latin typeface="Cambria Math" panose="02040503050406030204" pitchFamily="18" charset="0"/>
                                      </a:rPr>
                                      <m:t>𝑠𝑝𝑡𝑟</m:t>
                                    </m:r>
                                    <m:r>
                                      <a:rPr lang="de-DE" sz="1100" smtClean="0">
                                        <a:latin typeface="Cambria Math" panose="02040503050406030204" pitchFamily="18" charset="0"/>
                                      </a:rPr>
                                      <m:t>,</m:t>
                                    </m:r>
                                    <m:r>
                                      <a:rPr lang="de-DE" sz="1100" smtClean="0">
                                        <a:latin typeface="Cambria Math" panose="02040503050406030204" pitchFamily="18" charset="0"/>
                                      </a:rPr>
                                      <m:t>𝑟𝑒𝑠𝑖𝑠𝑡</m:t>
                                    </m:r>
                                  </m:sub>
                                </m:sSub>
                                <m:r>
                                  <a:rPr lang="de-DE" sz="1100" smtClean="0">
                                    <a:latin typeface="Cambria Math" panose="02040503050406030204" pitchFamily="18" charset="0"/>
                                  </a:rPr>
                                  <m:t>=</m:t>
                                </m:r>
                                <m:r>
                                  <a:rPr lang="de-DE" sz="1100" smtClean="0">
                                    <a:latin typeface="Cambria Math" panose="02040503050406030204" pitchFamily="18" charset="0"/>
                                  </a:rPr>
                                  <m:t>1</m:t>
                                </m:r>
                                <m:r>
                                  <a:rPr lang="de-DE" sz="1100" smtClean="0">
                                    <a:latin typeface="Cambria Math" panose="02040503050406030204" pitchFamily="18" charset="0"/>
                                  </a:rPr>
                                  <m:t>−</m:t>
                                </m:r>
                                <m:r>
                                  <a:rPr lang="de-DE" sz="1100" smtClean="0">
                                    <a:latin typeface="Cambria Math" panose="02040503050406030204" pitchFamily="18" charset="0"/>
                                  </a:rPr>
                                  <m:t>𝑌</m:t>
                                </m:r>
                              </m:oMath>
                            </m:oMathPara>
                          </a14:m>
                          <a:endParaRPr lang="de-DE" sz="1100" dirty="0"/>
                        </a:p>
                      </a:txBody>
                      <a:tcPr/>
                    </a:tc>
                    <a:tc>
                      <a:txBody>
                        <a:bodyPr/>
                        <a:lstStyle/>
                        <a:p>
                          <a:pPr/>
                          <a14:m>
                            <m:oMathPara xmlns:m="http://schemas.openxmlformats.org/officeDocument/2006/math">
                              <m:oMathParaPr>
                                <m:jc m:val="centerGroup"/>
                              </m:oMathParaPr>
                              <m:oMath xmlns:m="http://schemas.openxmlformats.org/officeDocument/2006/math">
                                <m:r>
                                  <a:rPr lang="de-DE" sz="1100" smtClean="0">
                                    <a:latin typeface="Cambria Math" panose="02040503050406030204" pitchFamily="18" charset="0"/>
                                  </a:rPr>
                                  <m:t>𝐹𝑂𝑆</m:t>
                                </m:r>
                                <m:r>
                                  <a:rPr lang="de-DE" sz="1100" smtClean="0">
                                    <a:latin typeface="Cambria Math" panose="02040503050406030204" pitchFamily="18" charset="0"/>
                                  </a:rPr>
                                  <m:t>= </m:t>
                                </m:r>
                                <m:f>
                                  <m:fPr>
                                    <m:ctrlPr>
                                      <a:rPr lang="de-DE" sz="1100" i="1" smtClean="0">
                                        <a:latin typeface="Cambria Math" panose="02040503050406030204" pitchFamily="18" charset="0"/>
                                      </a:rPr>
                                    </m:ctrlPr>
                                  </m:fPr>
                                  <m:num>
                                    <m:r>
                                      <a:rPr lang="de-DE" sz="1100" smtClean="0">
                                        <a:latin typeface="Cambria Math" panose="02040503050406030204" pitchFamily="18" charset="0"/>
                                      </a:rPr>
                                      <m:t>𝑦𝑖𝑒𝑙𝑑</m:t>
                                    </m:r>
                                    <m:r>
                                      <a:rPr lang="de-DE" sz="1100" smtClean="0">
                                        <a:latin typeface="Cambria Math" panose="02040503050406030204" pitchFamily="18" charset="0"/>
                                      </a:rPr>
                                      <m:t> </m:t>
                                    </m:r>
                                    <m:r>
                                      <a:rPr lang="de-DE" sz="1100" smtClean="0">
                                        <a:latin typeface="Cambria Math" panose="02040503050406030204" pitchFamily="18" charset="0"/>
                                      </a:rPr>
                                      <m:t>𝑠𝑡𝑟𝑒𝑠𝑠</m:t>
                                    </m:r>
                                  </m:num>
                                  <m:den>
                                    <m:r>
                                      <a:rPr lang="de-DE" sz="1100" smtClean="0">
                                        <a:latin typeface="Cambria Math" panose="02040503050406030204" pitchFamily="18" charset="0"/>
                                      </a:rPr>
                                      <m:t>𝑤𝑜𝑟𝑘𝑖𝑛𝑔</m:t>
                                    </m:r>
                                    <m:r>
                                      <a:rPr lang="de-DE" sz="1100" smtClean="0">
                                        <a:latin typeface="Cambria Math" panose="02040503050406030204" pitchFamily="18" charset="0"/>
                                      </a:rPr>
                                      <m:t> </m:t>
                                    </m:r>
                                    <m:r>
                                      <a:rPr lang="de-DE" sz="1100" smtClean="0">
                                        <a:latin typeface="Cambria Math" panose="02040503050406030204" pitchFamily="18" charset="0"/>
                                      </a:rPr>
                                      <m:t>𝑠𝑡𝑟𝑒𝑠𝑠</m:t>
                                    </m:r>
                                  </m:den>
                                </m:f>
                              </m:oMath>
                            </m:oMathPara>
                          </a14:m>
                          <a:endParaRPr lang="de-DE" sz="1100" dirty="0"/>
                        </a:p>
                      </a:txBody>
                      <a:tcPr/>
                    </a:tc>
                    <a:tc>
                      <a:txBody>
                        <a:bodyPr/>
                        <a:lstStyle/>
                        <a:p>
                          <a:pPr algn="ctr"/>
                          <a:r>
                            <a:rPr lang="de-DE" sz="1100" dirty="0" smtClean="0"/>
                            <a:t>DPA</a:t>
                          </a:r>
                          <a:endParaRPr lang="de-DE" sz="1100" dirty="0"/>
                        </a:p>
                      </a:txBody>
                      <a:tcPr/>
                    </a:tc>
                    <a:extLst>
                      <a:ext uri="{0D108BD9-81ED-4DB2-BD59-A6C34878D82A}">
                        <a16:rowId xmlns:a16="http://schemas.microsoft.com/office/drawing/2014/main" val="2608653333"/>
                      </a:ext>
                    </a:extLst>
                  </a:tr>
                  <a:tr h="370840">
                    <a:tc>
                      <a:txBody>
                        <a:bodyPr/>
                        <a:lstStyle/>
                        <a:p>
                          <a:pPr algn="ctr"/>
                          <a:r>
                            <a:rPr lang="de-DE" sz="1400" dirty="0" smtClean="0"/>
                            <a:t>W7-X</a:t>
                          </a:r>
                          <a:endParaRPr lang="de-DE" sz="1400" dirty="0"/>
                        </a:p>
                      </a:txBody>
                      <a:tcPr>
                        <a:solidFill>
                          <a:srgbClr val="005555"/>
                        </a:solidFill>
                      </a:tcPr>
                    </a:tc>
                    <a:tc>
                      <a:txBody>
                        <a:bodyPr/>
                        <a:lstStyle/>
                        <a:p>
                          <a:pPr algn="ctr"/>
                          <a:r>
                            <a:rPr lang="de-DE" sz="1400" dirty="0" smtClean="0"/>
                            <a:t>1.67</a:t>
                          </a:r>
                          <a:endParaRPr lang="de-DE" sz="1400" dirty="0"/>
                        </a:p>
                      </a:txBody>
                      <a:tcPr>
                        <a:solidFill>
                          <a:srgbClr val="005555"/>
                        </a:solidFill>
                      </a:tcPr>
                    </a:tc>
                    <a:tc>
                      <a:txBody>
                        <a:bodyPr/>
                        <a:lstStyle/>
                        <a:p>
                          <a:pPr algn="ctr"/>
                          <a:r>
                            <a:rPr lang="de-DE" sz="1400" dirty="0" smtClean="0"/>
                            <a:t>?</a:t>
                          </a:r>
                          <a:endParaRPr lang="de-DE" sz="1400" dirty="0"/>
                        </a:p>
                      </a:txBody>
                      <a:tcPr>
                        <a:solidFill>
                          <a:srgbClr val="005555"/>
                        </a:solidFill>
                      </a:tcPr>
                    </a:tc>
                    <a:tc>
                      <a:txBody>
                        <a:bodyPr/>
                        <a:lstStyle/>
                        <a:p>
                          <a:pPr algn="ctr"/>
                          <a:r>
                            <a:rPr lang="de-DE" sz="1400" dirty="0" smtClean="0"/>
                            <a:t>&gt;</a:t>
                          </a:r>
                          <a:r>
                            <a:rPr lang="de-DE" sz="1400" baseline="0" dirty="0" smtClean="0"/>
                            <a:t> 1</a:t>
                          </a:r>
                          <a:endParaRPr lang="de-DE" sz="1400" dirty="0"/>
                        </a:p>
                      </a:txBody>
                      <a:tcPr>
                        <a:solidFill>
                          <a:srgbClr val="005555"/>
                        </a:solidFill>
                      </a:tcPr>
                    </a:tc>
                    <a:tc>
                      <a:txBody>
                        <a:bodyPr/>
                        <a:lstStyle/>
                        <a:p>
                          <a:pPr algn="ctr"/>
                          <a:r>
                            <a:rPr lang="de-DE" sz="1400" dirty="0" smtClean="0"/>
                            <a:t>?</a:t>
                          </a:r>
                          <a:endParaRPr lang="de-DE" sz="1400" dirty="0"/>
                        </a:p>
                      </a:txBody>
                      <a:tcPr>
                        <a:solidFill>
                          <a:srgbClr val="005555"/>
                        </a:solidFill>
                      </a:tcPr>
                    </a:tc>
                    <a:extLst>
                      <a:ext uri="{0D108BD9-81ED-4DB2-BD59-A6C34878D82A}">
                        <a16:rowId xmlns:a16="http://schemas.microsoft.com/office/drawing/2014/main" val="2253470865"/>
                      </a:ext>
                    </a:extLst>
                  </a:tr>
                </a:tbl>
              </a:graphicData>
            </a:graphic>
          </p:graphicFrame>
        </mc:Choice>
        <mc:Fallback>
          <p:graphicFrame>
            <p:nvGraphicFramePr>
              <p:cNvPr id="134" name="Tabelle 133"/>
              <p:cNvGraphicFramePr>
                <a:graphicFrameLocks noGrp="1"/>
              </p:cNvGraphicFramePr>
              <p:nvPr>
                <p:extLst>
                  <p:ext uri="{D42A27DB-BD31-4B8C-83A1-F6EECF244321}">
                    <p14:modId xmlns:p14="http://schemas.microsoft.com/office/powerpoint/2010/main" val="2730098065"/>
                  </p:ext>
                </p:extLst>
              </p:nvPr>
            </p:nvGraphicFramePr>
            <p:xfrm>
              <a:off x="5685961" y="5001825"/>
              <a:ext cx="6372226" cy="1328611"/>
            </p:xfrm>
            <a:graphic>
              <a:graphicData uri="http://schemas.openxmlformats.org/drawingml/2006/table">
                <a:tbl>
                  <a:tblPr firstRow="1" bandRow="1">
                    <a:tableStyleId>{21E4AEA4-8DFA-4A89-87EB-49C32662AFE0}</a:tableStyleId>
                  </a:tblPr>
                  <a:tblGrid>
                    <a:gridCol w="1326231">
                      <a:extLst>
                        <a:ext uri="{9D8B030D-6E8A-4147-A177-3AD203B41FA5}">
                          <a16:colId xmlns:a16="http://schemas.microsoft.com/office/drawing/2014/main" val="568237681"/>
                        </a:ext>
                      </a:extLst>
                    </a:gridCol>
                    <a:gridCol w="1112170">
                      <a:extLst>
                        <a:ext uri="{9D8B030D-6E8A-4147-A177-3AD203B41FA5}">
                          <a16:colId xmlns:a16="http://schemas.microsoft.com/office/drawing/2014/main" val="1895148249"/>
                        </a:ext>
                      </a:extLst>
                    </a:gridCol>
                    <a:gridCol w="1285875">
                      <a:extLst>
                        <a:ext uri="{9D8B030D-6E8A-4147-A177-3AD203B41FA5}">
                          <a16:colId xmlns:a16="http://schemas.microsoft.com/office/drawing/2014/main" val="1433796930"/>
                        </a:ext>
                      </a:extLst>
                    </a:gridCol>
                    <a:gridCol w="1657350">
                      <a:extLst>
                        <a:ext uri="{9D8B030D-6E8A-4147-A177-3AD203B41FA5}">
                          <a16:colId xmlns:a16="http://schemas.microsoft.com/office/drawing/2014/main" val="3631031437"/>
                        </a:ext>
                      </a:extLst>
                    </a:gridCol>
                    <a:gridCol w="990600">
                      <a:extLst>
                        <a:ext uri="{9D8B030D-6E8A-4147-A177-3AD203B41FA5}">
                          <a16:colId xmlns:a16="http://schemas.microsoft.com/office/drawing/2014/main" val="649769712"/>
                        </a:ext>
                      </a:extLst>
                    </a:gridCol>
                  </a:tblGrid>
                  <a:tr h="518160">
                    <a:tc>
                      <a:txBody>
                        <a:bodyPr/>
                        <a:lstStyle/>
                        <a:p>
                          <a:pPr algn="ctr"/>
                          <a:r>
                            <a:rPr lang="de-DE" sz="1400" dirty="0" err="1" smtClean="0"/>
                            <a:t>Mandatory</a:t>
                          </a:r>
                          <a:r>
                            <a:rPr lang="de-DE" sz="1400" dirty="0" smtClean="0"/>
                            <a:t> </a:t>
                          </a:r>
                          <a:r>
                            <a:rPr lang="de-DE" sz="1400" dirty="0" err="1" smtClean="0"/>
                            <a:t>Requirement</a:t>
                          </a:r>
                          <a:endParaRPr lang="de-DE" sz="1400" dirty="0"/>
                        </a:p>
                      </a:txBody>
                      <a:tcPr/>
                    </a:tc>
                    <a:tc>
                      <a:txBody>
                        <a:bodyPr/>
                        <a:lstStyle/>
                        <a:p>
                          <a:pPr algn="ctr"/>
                          <a:r>
                            <a:rPr lang="de-DE" sz="1400" dirty="0" err="1" smtClean="0"/>
                            <a:t>Heatload</a:t>
                          </a:r>
                          <a:endParaRPr lang="de-DE" sz="1400" dirty="0"/>
                        </a:p>
                      </a:txBody>
                      <a:tcPr/>
                    </a:tc>
                    <a:tc>
                      <a:txBody>
                        <a:bodyPr/>
                        <a:lstStyle/>
                        <a:p>
                          <a:pPr algn="ctr"/>
                          <a:r>
                            <a:rPr lang="de-DE" sz="1400" dirty="0" err="1" smtClean="0"/>
                            <a:t>Sputtering</a:t>
                          </a:r>
                          <a:endParaRPr lang="de-DE" sz="1400" dirty="0"/>
                        </a:p>
                      </a:txBody>
                      <a:tcPr/>
                    </a:tc>
                    <a:tc>
                      <a:txBody>
                        <a:bodyPr/>
                        <a:lstStyle/>
                        <a:p>
                          <a:pPr algn="ctr"/>
                          <a:r>
                            <a:rPr lang="de-DE" sz="1400" dirty="0" err="1" smtClean="0"/>
                            <a:t>Mechanics</a:t>
                          </a:r>
                          <a:endParaRPr lang="de-DE" sz="1400" dirty="0"/>
                        </a:p>
                      </a:txBody>
                      <a:tcPr/>
                    </a:tc>
                    <a:tc>
                      <a:txBody>
                        <a:bodyPr/>
                        <a:lstStyle/>
                        <a:p>
                          <a:pPr algn="ctr"/>
                          <a:r>
                            <a:rPr lang="de-DE" sz="1400" dirty="0" smtClean="0"/>
                            <a:t>Neutrons</a:t>
                          </a:r>
                          <a:endParaRPr lang="de-DE" sz="1400" dirty="0"/>
                        </a:p>
                      </a:txBody>
                      <a:tcPr/>
                    </a:tc>
                    <a:extLst>
                      <a:ext uri="{0D108BD9-81ED-4DB2-BD59-A6C34878D82A}">
                        <a16:rowId xmlns:a16="http://schemas.microsoft.com/office/drawing/2014/main" val="1674266002"/>
                      </a:ext>
                    </a:extLst>
                  </a:tr>
                  <a:tr h="439611">
                    <a:tc>
                      <a:txBody>
                        <a:bodyPr/>
                        <a:lstStyle/>
                        <a:p>
                          <a:pPr algn="ctr"/>
                          <a:r>
                            <a:rPr lang="de-DE" sz="1400" dirty="0" err="1" smtClean="0"/>
                            <a:t>Metric</a:t>
                          </a:r>
                          <a:endParaRPr lang="de-DE" sz="1400" dirty="0"/>
                        </a:p>
                      </a:txBody>
                      <a:tcPr/>
                    </a:tc>
                    <a:tc>
                      <a:txBody>
                        <a:bodyPr/>
                        <a:lstStyle/>
                        <a:p>
                          <a:endParaRPr lang="de-DE"/>
                        </a:p>
                      </a:txBody>
                      <a:tcPr>
                        <a:blipFill>
                          <a:blip r:embed="rId4"/>
                          <a:stretch>
                            <a:fillRect l="-119672" t="-117808" r="-355191" b="-86301"/>
                          </a:stretch>
                        </a:blipFill>
                      </a:tcPr>
                    </a:tc>
                    <a:tc>
                      <a:txBody>
                        <a:bodyPr/>
                        <a:lstStyle/>
                        <a:p>
                          <a:endParaRPr lang="de-DE"/>
                        </a:p>
                      </a:txBody>
                      <a:tcPr>
                        <a:blipFill>
                          <a:blip r:embed="rId4"/>
                          <a:stretch>
                            <a:fillRect l="-190521" t="-117808" r="-208057" b="-86301"/>
                          </a:stretch>
                        </a:blipFill>
                      </a:tcPr>
                    </a:tc>
                    <a:tc>
                      <a:txBody>
                        <a:bodyPr/>
                        <a:lstStyle/>
                        <a:p>
                          <a:endParaRPr lang="de-DE"/>
                        </a:p>
                      </a:txBody>
                      <a:tcPr>
                        <a:blipFill>
                          <a:blip r:embed="rId4"/>
                          <a:stretch>
                            <a:fillRect l="-225368" t="-117808" r="-61397" b="-86301"/>
                          </a:stretch>
                        </a:blipFill>
                      </a:tcPr>
                    </a:tc>
                    <a:tc>
                      <a:txBody>
                        <a:bodyPr/>
                        <a:lstStyle/>
                        <a:p>
                          <a:pPr algn="ctr"/>
                          <a:r>
                            <a:rPr lang="de-DE" sz="1100" dirty="0" smtClean="0"/>
                            <a:t>DPA</a:t>
                          </a:r>
                          <a:endParaRPr lang="de-DE" sz="1100" dirty="0"/>
                        </a:p>
                      </a:txBody>
                      <a:tcPr/>
                    </a:tc>
                    <a:extLst>
                      <a:ext uri="{0D108BD9-81ED-4DB2-BD59-A6C34878D82A}">
                        <a16:rowId xmlns:a16="http://schemas.microsoft.com/office/drawing/2014/main" val="2608653333"/>
                      </a:ext>
                    </a:extLst>
                  </a:tr>
                  <a:tr h="370840">
                    <a:tc>
                      <a:txBody>
                        <a:bodyPr/>
                        <a:lstStyle/>
                        <a:p>
                          <a:pPr algn="ctr"/>
                          <a:r>
                            <a:rPr lang="de-DE" sz="1400" dirty="0" smtClean="0"/>
                            <a:t>W7-X</a:t>
                          </a:r>
                          <a:endParaRPr lang="de-DE" sz="1400" dirty="0"/>
                        </a:p>
                      </a:txBody>
                      <a:tcPr>
                        <a:solidFill>
                          <a:srgbClr val="005555"/>
                        </a:solidFill>
                      </a:tcPr>
                    </a:tc>
                    <a:tc>
                      <a:txBody>
                        <a:bodyPr/>
                        <a:lstStyle/>
                        <a:p>
                          <a:pPr algn="ctr"/>
                          <a:r>
                            <a:rPr lang="de-DE" sz="1400" dirty="0" smtClean="0"/>
                            <a:t>1.67</a:t>
                          </a:r>
                          <a:endParaRPr lang="de-DE" sz="1400" dirty="0"/>
                        </a:p>
                      </a:txBody>
                      <a:tcPr>
                        <a:solidFill>
                          <a:srgbClr val="005555"/>
                        </a:solidFill>
                      </a:tcPr>
                    </a:tc>
                    <a:tc>
                      <a:txBody>
                        <a:bodyPr/>
                        <a:lstStyle/>
                        <a:p>
                          <a:pPr algn="ctr"/>
                          <a:r>
                            <a:rPr lang="de-DE" sz="1400" dirty="0" smtClean="0"/>
                            <a:t>?</a:t>
                          </a:r>
                          <a:endParaRPr lang="de-DE" sz="1400" dirty="0"/>
                        </a:p>
                      </a:txBody>
                      <a:tcPr>
                        <a:solidFill>
                          <a:srgbClr val="005555"/>
                        </a:solidFill>
                      </a:tcPr>
                    </a:tc>
                    <a:tc>
                      <a:txBody>
                        <a:bodyPr/>
                        <a:lstStyle/>
                        <a:p>
                          <a:pPr algn="ctr"/>
                          <a:r>
                            <a:rPr lang="de-DE" sz="1400" dirty="0" smtClean="0"/>
                            <a:t>&gt;</a:t>
                          </a:r>
                          <a:r>
                            <a:rPr lang="de-DE" sz="1400" baseline="0" dirty="0" smtClean="0"/>
                            <a:t> 1</a:t>
                          </a:r>
                          <a:endParaRPr lang="de-DE" sz="1400" dirty="0"/>
                        </a:p>
                      </a:txBody>
                      <a:tcPr>
                        <a:solidFill>
                          <a:srgbClr val="005555"/>
                        </a:solidFill>
                      </a:tcPr>
                    </a:tc>
                    <a:tc>
                      <a:txBody>
                        <a:bodyPr/>
                        <a:lstStyle/>
                        <a:p>
                          <a:pPr algn="ctr"/>
                          <a:r>
                            <a:rPr lang="de-DE" sz="1400" dirty="0" smtClean="0"/>
                            <a:t>?</a:t>
                          </a:r>
                          <a:endParaRPr lang="de-DE" sz="1400" dirty="0"/>
                        </a:p>
                      </a:txBody>
                      <a:tcPr>
                        <a:solidFill>
                          <a:srgbClr val="005555"/>
                        </a:solidFill>
                      </a:tcPr>
                    </a:tc>
                    <a:extLst>
                      <a:ext uri="{0D108BD9-81ED-4DB2-BD59-A6C34878D82A}">
                        <a16:rowId xmlns:a16="http://schemas.microsoft.com/office/drawing/2014/main" val="2253470865"/>
                      </a:ext>
                    </a:extLst>
                  </a:tr>
                </a:tbl>
              </a:graphicData>
            </a:graphic>
          </p:graphicFrame>
        </mc:Fallback>
      </mc:AlternateContent>
      <p:cxnSp>
        <p:nvCxnSpPr>
          <p:cNvPr id="145" name="Gerader Verbinder 144"/>
          <p:cNvCxnSpPr>
            <a:stCxn id="80" idx="0"/>
            <a:endCxn id="78" idx="1"/>
          </p:cNvCxnSpPr>
          <p:nvPr/>
        </p:nvCxnSpPr>
        <p:spPr>
          <a:xfrm flipH="1">
            <a:off x="5435493" y="1241762"/>
            <a:ext cx="267052" cy="718127"/>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1" name="Gerader Verbinder 150"/>
          <p:cNvCxnSpPr>
            <a:endCxn id="80" idx="0"/>
          </p:cNvCxnSpPr>
          <p:nvPr/>
        </p:nvCxnSpPr>
        <p:spPr>
          <a:xfrm flipH="1" flipV="1">
            <a:off x="5702545" y="1241762"/>
            <a:ext cx="383979" cy="1006713"/>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7" name="Gerader Verbinder 156"/>
          <p:cNvCxnSpPr>
            <a:stCxn id="76" idx="2"/>
            <a:endCxn id="76" idx="3"/>
          </p:cNvCxnSpPr>
          <p:nvPr/>
        </p:nvCxnSpPr>
        <p:spPr>
          <a:xfrm>
            <a:off x="5758839" y="2380465"/>
            <a:ext cx="190461" cy="199104"/>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3" name="Freihandform 162"/>
          <p:cNvSpPr/>
          <p:nvPr/>
        </p:nvSpPr>
        <p:spPr>
          <a:xfrm>
            <a:off x="5420424" y="1590193"/>
            <a:ext cx="815997" cy="1012037"/>
          </a:xfrm>
          <a:custGeom>
            <a:avLst/>
            <a:gdLst>
              <a:gd name="connsiteX0" fmla="*/ 0 w 784860"/>
              <a:gd name="connsiteY0" fmla="*/ 205740 h 838200"/>
              <a:gd name="connsiteX1" fmla="*/ 464820 w 784860"/>
              <a:gd name="connsiteY1" fmla="*/ 0 h 838200"/>
              <a:gd name="connsiteX2" fmla="*/ 784860 w 784860"/>
              <a:gd name="connsiteY2" fmla="*/ 838200 h 838200"/>
              <a:gd name="connsiteX3" fmla="*/ 510540 w 784860"/>
              <a:gd name="connsiteY3" fmla="*/ 838200 h 838200"/>
              <a:gd name="connsiteX4" fmla="*/ 0 w 784860"/>
              <a:gd name="connsiteY4" fmla="*/ 205740 h 838200"/>
              <a:gd name="connsiteX0" fmla="*/ 0 w 784860"/>
              <a:gd name="connsiteY0" fmla="*/ 361683 h 994143"/>
              <a:gd name="connsiteX1" fmla="*/ 394581 w 784860"/>
              <a:gd name="connsiteY1" fmla="*/ 0 h 994143"/>
              <a:gd name="connsiteX2" fmla="*/ 784860 w 784860"/>
              <a:gd name="connsiteY2" fmla="*/ 994143 h 994143"/>
              <a:gd name="connsiteX3" fmla="*/ 510540 w 784860"/>
              <a:gd name="connsiteY3" fmla="*/ 994143 h 994143"/>
              <a:gd name="connsiteX4" fmla="*/ 0 w 784860"/>
              <a:gd name="connsiteY4" fmla="*/ 361683 h 99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60" h="994143">
                <a:moveTo>
                  <a:pt x="0" y="361683"/>
                </a:moveTo>
                <a:lnTo>
                  <a:pt x="394581" y="0"/>
                </a:lnTo>
                <a:lnTo>
                  <a:pt x="784860" y="994143"/>
                </a:lnTo>
                <a:lnTo>
                  <a:pt x="510540" y="994143"/>
                </a:lnTo>
                <a:lnTo>
                  <a:pt x="0" y="361683"/>
                </a:lnTo>
                <a:close/>
              </a:path>
            </a:pathLst>
          </a:custGeom>
          <a:solidFill>
            <a:srgbClr val="00555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de-DE" sz="1300" b="1" dirty="0" smtClean="0">
                <a:solidFill>
                  <a:schemeClr val="bg1"/>
                </a:solidFill>
              </a:rPr>
              <a:t>W7-X</a:t>
            </a:r>
          </a:p>
        </p:txBody>
      </p:sp>
      <p:sp>
        <p:nvSpPr>
          <p:cNvPr id="164" name="Freihandform 163"/>
          <p:cNvSpPr/>
          <p:nvPr/>
        </p:nvSpPr>
        <p:spPr>
          <a:xfrm>
            <a:off x="5440680" y="1264919"/>
            <a:ext cx="449580" cy="712245"/>
          </a:xfrm>
          <a:custGeom>
            <a:avLst/>
            <a:gdLst>
              <a:gd name="connsiteX0" fmla="*/ 0 w 449580"/>
              <a:gd name="connsiteY0" fmla="*/ 670560 h 670560"/>
              <a:gd name="connsiteX1" fmla="*/ 266700 w 449580"/>
              <a:gd name="connsiteY1" fmla="*/ 0 h 670560"/>
              <a:gd name="connsiteX2" fmla="*/ 449580 w 449580"/>
              <a:gd name="connsiteY2" fmla="*/ 487680 h 670560"/>
              <a:gd name="connsiteX3" fmla="*/ 0 w 449580"/>
              <a:gd name="connsiteY3" fmla="*/ 670560 h 670560"/>
            </a:gdLst>
            <a:ahLst/>
            <a:cxnLst>
              <a:cxn ang="0">
                <a:pos x="connsiteX0" y="connsiteY0"/>
              </a:cxn>
              <a:cxn ang="0">
                <a:pos x="connsiteX1" y="connsiteY1"/>
              </a:cxn>
              <a:cxn ang="0">
                <a:pos x="connsiteX2" y="connsiteY2"/>
              </a:cxn>
              <a:cxn ang="0">
                <a:pos x="connsiteX3" y="connsiteY3"/>
              </a:cxn>
            </a:cxnLst>
            <a:rect l="l" t="t" r="r" b="b"/>
            <a:pathLst>
              <a:path w="449580" h="670560">
                <a:moveTo>
                  <a:pt x="0" y="670560"/>
                </a:moveTo>
                <a:lnTo>
                  <a:pt x="266700" y="0"/>
                </a:lnTo>
                <a:lnTo>
                  <a:pt x="449580" y="487680"/>
                </a:lnTo>
                <a:lnTo>
                  <a:pt x="0" y="670560"/>
                </a:lnTo>
                <a:close/>
              </a:path>
            </a:pathLst>
          </a:custGeom>
          <a:solidFill>
            <a:srgbClr val="005555">
              <a:alpha val="5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 name="Rechteck 3"/>
          <p:cNvSpPr/>
          <p:nvPr/>
        </p:nvSpPr>
        <p:spPr>
          <a:xfrm>
            <a:off x="160887" y="4146282"/>
            <a:ext cx="4320000" cy="2438667"/>
          </a:xfrm>
          <a:prstGeom prst="rect">
            <a:avLst/>
          </a:prstGeom>
          <a:solidFill>
            <a:schemeClr val="bg1"/>
          </a:solidFill>
          <a:ln w="571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u="sng" dirty="0" err="1" smtClean="0">
                <a:solidFill>
                  <a:srgbClr val="005555"/>
                </a:solidFill>
              </a:rPr>
              <a:t>Attractive</a:t>
            </a:r>
            <a:r>
              <a:rPr lang="de-DE" sz="1300" b="1" u="sng" dirty="0" smtClean="0">
                <a:solidFill>
                  <a:srgbClr val="005555"/>
                </a:solidFill>
              </a:rPr>
              <a:t> </a:t>
            </a:r>
            <a:r>
              <a:rPr lang="de-DE" sz="1300" b="1" u="sng" dirty="0" err="1" smtClean="0">
                <a:solidFill>
                  <a:srgbClr val="005555"/>
                </a:solidFill>
              </a:rPr>
              <a:t>requirements</a:t>
            </a:r>
            <a:endParaRPr lang="de-DE" sz="1300" b="1" u="sng" dirty="0" smtClean="0">
              <a:solidFill>
                <a:srgbClr val="005555"/>
              </a:solidFill>
            </a:endParaRPr>
          </a:p>
          <a:p>
            <a:pPr algn="l">
              <a:spcBef>
                <a:spcPts val="1150"/>
              </a:spcBef>
              <a:buClr>
                <a:srgbClr val="116656"/>
              </a:buClr>
              <a:buSzPct val="120000"/>
            </a:pPr>
            <a:r>
              <a:rPr lang="de-DE" sz="1300" dirty="0" smtClean="0">
                <a:solidFill>
                  <a:srgbClr val="005555"/>
                </a:solidFill>
              </a:rPr>
              <a:t>Recycling</a:t>
            </a:r>
          </a:p>
          <a:p>
            <a:pPr>
              <a:spcBef>
                <a:spcPts val="1150"/>
              </a:spcBef>
              <a:buClr>
                <a:srgbClr val="116656"/>
              </a:buClr>
              <a:buSzPct val="120000"/>
            </a:pPr>
            <a:r>
              <a:rPr lang="de-DE" sz="1300" dirty="0" smtClean="0">
                <a:solidFill>
                  <a:srgbClr val="005555"/>
                </a:solidFill>
              </a:rPr>
              <a:t>Radiation</a:t>
            </a:r>
          </a:p>
          <a:p>
            <a:pPr>
              <a:spcBef>
                <a:spcPts val="1150"/>
              </a:spcBef>
              <a:buClr>
                <a:srgbClr val="116656"/>
              </a:buClr>
              <a:buSzPct val="120000"/>
            </a:pPr>
            <a:endParaRPr lang="de-DE" sz="1300" dirty="0">
              <a:solidFill>
                <a:srgbClr val="005555"/>
              </a:solidFill>
            </a:endParaRPr>
          </a:p>
          <a:p>
            <a:pPr algn="l">
              <a:spcBef>
                <a:spcPts val="1150"/>
              </a:spcBef>
              <a:buClr>
                <a:srgbClr val="116656"/>
              </a:buClr>
              <a:buSzPct val="120000"/>
            </a:pPr>
            <a:r>
              <a:rPr lang="de-DE" sz="1300" dirty="0" smtClean="0">
                <a:solidFill>
                  <a:srgbClr val="005555"/>
                </a:solidFill>
              </a:rPr>
              <a:t>Volume </a:t>
            </a:r>
            <a:r>
              <a:rPr lang="de-DE" sz="1300" dirty="0" err="1" smtClean="0">
                <a:solidFill>
                  <a:srgbClr val="005555"/>
                </a:solidFill>
              </a:rPr>
              <a:t>Recombination</a:t>
            </a:r>
            <a:endParaRPr lang="de-DE" sz="1300" dirty="0" smtClean="0">
              <a:solidFill>
                <a:srgbClr val="005555"/>
              </a:solidFill>
            </a:endParaRPr>
          </a:p>
          <a:p>
            <a:pPr algn="l">
              <a:spcBef>
                <a:spcPts val="1150"/>
              </a:spcBef>
              <a:buClr>
                <a:srgbClr val="116656"/>
              </a:buClr>
              <a:buSzPct val="120000"/>
            </a:pPr>
            <a:r>
              <a:rPr lang="de-DE" sz="1300" dirty="0" smtClean="0">
                <a:solidFill>
                  <a:srgbClr val="005555"/>
                </a:solidFill>
              </a:rPr>
              <a:t>T-Core </a:t>
            </a:r>
            <a:r>
              <a:rPr lang="de-DE" sz="1300" dirty="0" smtClean="0">
                <a:solidFill>
                  <a:srgbClr val="005555"/>
                </a:solidFill>
              </a:rPr>
              <a:t>Recycling</a:t>
            </a:r>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01.09.25</a:t>
            </a:r>
            <a:endParaRPr lang="de-DE" dirty="0"/>
          </a:p>
        </p:txBody>
      </p:sp>
      <p:sp>
        <p:nvSpPr>
          <p:cNvPr id="8" name="Foliennummernplatzhalter 7"/>
          <p:cNvSpPr>
            <a:spLocks noGrp="1"/>
          </p:cNvSpPr>
          <p:nvPr>
            <p:ph type="sldNum" sz="quarter" idx="16"/>
          </p:nvPr>
        </p:nvSpPr>
        <p:spPr/>
        <p:txBody>
          <a:bodyPr/>
          <a:lstStyle/>
          <a:p>
            <a:fld id="{3B1A4699-952B-42DA-8DC4-38A59B49610C}" type="slidenum">
              <a:rPr lang="de-DE" smtClean="0"/>
              <a:pPr/>
              <a:t>29</a:t>
            </a:fld>
            <a:endParaRPr lang="de-DE" dirty="0"/>
          </a:p>
        </p:txBody>
      </p:sp>
      <p:grpSp>
        <p:nvGrpSpPr>
          <p:cNvPr id="15" name="Gruppieren 14"/>
          <p:cNvGrpSpPr/>
          <p:nvPr/>
        </p:nvGrpSpPr>
        <p:grpSpPr>
          <a:xfrm>
            <a:off x="1512222" y="4184928"/>
            <a:ext cx="3098013" cy="2304282"/>
            <a:chOff x="1512222" y="4184928"/>
            <a:chExt cx="3098013" cy="2304282"/>
          </a:xfrm>
        </p:grpSpPr>
        <p:grpSp>
          <p:nvGrpSpPr>
            <p:cNvPr id="7" name="Gruppieren 6"/>
            <p:cNvGrpSpPr/>
            <p:nvPr/>
          </p:nvGrpSpPr>
          <p:grpSpPr>
            <a:xfrm>
              <a:off x="2147788" y="4184928"/>
              <a:ext cx="2462447" cy="2304282"/>
              <a:chOff x="13114108" y="833846"/>
              <a:chExt cx="3016073" cy="2863005"/>
            </a:xfrm>
          </p:grpSpPr>
          <mc:AlternateContent xmlns:mc="http://schemas.openxmlformats.org/markup-compatibility/2006" xmlns:a14="http://schemas.microsoft.com/office/drawing/2010/main">
            <mc:Choice Requires="a14">
              <p:sp>
                <p:nvSpPr>
                  <p:cNvPr id="59" name="Textfeld 58"/>
                  <p:cNvSpPr txBox="1"/>
                  <p:nvPr/>
                </p:nvSpPr>
                <p:spPr>
                  <a:xfrm>
                    <a:off x="14090106" y="833846"/>
                    <a:ext cx="239064" cy="366471"/>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DE" sz="1600" i="1" smtClean="0">
                              <a:solidFill>
                                <a:srgbClr val="005555"/>
                              </a:solidFill>
                              <a:latin typeface="Cambria Math" panose="02040503050406030204" pitchFamily="18" charset="0"/>
                            </a:rPr>
                            <m:t>𝑅</m:t>
                          </m:r>
                        </m:oMath>
                      </m:oMathPara>
                    </a14:m>
                    <a:endParaRPr lang="de-DE" sz="1600" dirty="0" smtClean="0"/>
                  </a:p>
                </p:txBody>
              </p:sp>
            </mc:Choice>
            <mc:Fallback xmlns="">
              <p:sp>
                <p:nvSpPr>
                  <p:cNvPr id="59" name="Textfeld 58"/>
                  <p:cNvSpPr txBox="1">
                    <a:spLocks noRot="1" noChangeAspect="1" noMove="1" noResize="1" noEditPoints="1" noAdjustHandles="1" noChangeArrowheads="1" noChangeShapeType="1" noTextEdit="1"/>
                  </p:cNvSpPr>
                  <p:nvPr/>
                </p:nvSpPr>
                <p:spPr>
                  <a:xfrm>
                    <a:off x="14090106" y="833846"/>
                    <a:ext cx="239064" cy="366471"/>
                  </a:xfrm>
                  <a:prstGeom prst="rect">
                    <a:avLst/>
                  </a:prstGeom>
                  <a:blipFill>
                    <a:blip r:embed="rId5"/>
                    <a:stretch>
                      <a:fillRect l="-18750" r="-1875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60" name="Textfeld 59"/>
                  <p:cNvSpPr txBox="1"/>
                  <p:nvPr/>
                </p:nvSpPr>
                <p:spPr>
                  <a:xfrm>
                    <a:off x="13909636" y="3401898"/>
                    <a:ext cx="576504"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5555"/>
                                  </a:solidFill>
                                  <a:latin typeface="Cambria Math" panose="02040503050406030204" pitchFamily="18" charset="0"/>
                                </a:rPr>
                              </m:ctrlPr>
                            </m:sSubPr>
                            <m:e>
                              <m:r>
                                <a:rPr lang="de-DE" sz="1600" i="1">
                                  <a:solidFill>
                                    <a:srgbClr val="005555"/>
                                  </a:solidFill>
                                  <a:latin typeface="Cambria Math" panose="02040503050406030204" pitchFamily="18" charset="0"/>
                                </a:rPr>
                                <m:t>𝑓</m:t>
                              </m:r>
                            </m:e>
                            <m:sub>
                              <m:r>
                                <a:rPr lang="de-DE" sz="1600" b="0" i="1" smtClean="0">
                                  <a:solidFill>
                                    <a:srgbClr val="005555"/>
                                  </a:solidFill>
                                  <a:latin typeface="Cambria Math" panose="02040503050406030204" pitchFamily="18" charset="0"/>
                                </a:rPr>
                                <m:t>𝑣</m:t>
                              </m:r>
                              <m:r>
                                <a:rPr lang="de-DE" sz="1600" b="0" i="1" smtClean="0">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𝑟𝑒𝑐</m:t>
                              </m:r>
                            </m:sub>
                          </m:sSub>
                        </m:oMath>
                      </m:oMathPara>
                    </a14:m>
                    <a:endParaRPr lang="de-DE" sz="1600" dirty="0" smtClean="0"/>
                  </a:p>
                </p:txBody>
              </p:sp>
            </mc:Choice>
            <mc:Fallback>
              <p:sp>
                <p:nvSpPr>
                  <p:cNvPr id="60" name="Textfeld 59"/>
                  <p:cNvSpPr txBox="1">
                    <a:spLocks noRot="1" noChangeAspect="1" noMove="1" noResize="1" noEditPoints="1" noAdjustHandles="1" noChangeArrowheads="1" noChangeShapeType="1" noTextEdit="1"/>
                  </p:cNvSpPr>
                  <p:nvPr/>
                </p:nvSpPr>
                <p:spPr>
                  <a:xfrm>
                    <a:off x="13909636" y="3401898"/>
                    <a:ext cx="576504" cy="294953"/>
                  </a:xfrm>
                  <a:prstGeom prst="rect">
                    <a:avLst/>
                  </a:prstGeom>
                  <a:blipFill>
                    <a:blip r:embed="rId6"/>
                    <a:stretch>
                      <a:fillRect l="-20779" r="-14286" b="-48718"/>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62" name="Textfeld 61"/>
                  <p:cNvSpPr txBox="1"/>
                  <p:nvPr/>
                </p:nvSpPr>
                <p:spPr>
                  <a:xfrm>
                    <a:off x="15179880" y="2159860"/>
                    <a:ext cx="950301" cy="294953"/>
                  </a:xfrm>
                  <a:prstGeom prst="rect">
                    <a:avLst/>
                  </a:prstGeom>
                  <a:noFill/>
                </p:spPr>
                <p:txBody>
                  <a:bodyPr wrap="squar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a:solidFill>
                                    <a:srgbClr val="005555"/>
                                  </a:solidFill>
                                  <a:latin typeface="Cambria Math" panose="02040503050406030204" pitchFamily="18" charset="0"/>
                                </a:rPr>
                              </m:ctrlPr>
                            </m:sSubPr>
                            <m:e>
                              <m:r>
                                <a:rPr lang="de-DE" sz="1600" i="1">
                                  <a:solidFill>
                                    <a:srgbClr val="005555"/>
                                  </a:solidFill>
                                  <a:latin typeface="Cambria Math" panose="02040503050406030204" pitchFamily="18" charset="0"/>
                                </a:rPr>
                                <m:t>𝑓</m:t>
                              </m:r>
                            </m:e>
                            <m:sub>
                              <m:r>
                                <a:rPr lang="de-DE" sz="1600" i="1">
                                  <a:solidFill>
                                    <a:srgbClr val="005555"/>
                                  </a:solidFill>
                                  <a:latin typeface="Cambria Math" panose="02040503050406030204" pitchFamily="18" charset="0"/>
                                </a:rPr>
                                <m:t>𝑟𝑎𝑑</m:t>
                              </m:r>
                            </m:sub>
                          </m:sSub>
                        </m:oMath>
                      </m:oMathPara>
                    </a14:m>
                    <a:endParaRPr lang="de-DE" sz="1600" dirty="0" smtClean="0"/>
                  </a:p>
                </p:txBody>
              </p:sp>
            </mc:Choice>
            <mc:Fallback>
              <p:sp>
                <p:nvSpPr>
                  <p:cNvPr id="62" name="Textfeld 61"/>
                  <p:cNvSpPr txBox="1">
                    <a:spLocks noRot="1" noChangeAspect="1" noMove="1" noResize="1" noEditPoints="1" noAdjustHandles="1" noChangeArrowheads="1" noChangeShapeType="1" noTextEdit="1"/>
                  </p:cNvSpPr>
                  <p:nvPr/>
                </p:nvSpPr>
                <p:spPr>
                  <a:xfrm>
                    <a:off x="15179880" y="2159860"/>
                    <a:ext cx="950301" cy="294953"/>
                  </a:xfrm>
                  <a:prstGeom prst="rect">
                    <a:avLst/>
                  </a:prstGeom>
                  <a:blipFill>
                    <a:blip r:embed="rId7"/>
                    <a:stretch>
                      <a:fillRect b="-48718"/>
                    </a:stretch>
                  </a:blipFill>
                </p:spPr>
                <p:txBody>
                  <a:bodyPr/>
                  <a:lstStyle/>
                  <a:p>
                    <a:r>
                      <a:rPr lang="de-DE">
                        <a:noFill/>
                      </a:rPr>
                      <a:t> </a:t>
                    </a:r>
                  </a:p>
                </p:txBody>
              </p:sp>
            </mc:Fallback>
          </mc:AlternateContent>
          <p:sp>
            <p:nvSpPr>
              <p:cNvPr id="63" name="Ellipse 62"/>
              <p:cNvSpPr/>
              <p:nvPr/>
            </p:nvSpPr>
            <p:spPr>
              <a:xfrm>
                <a:off x="14015154" y="2222538"/>
                <a:ext cx="360000" cy="360000"/>
              </a:xfrm>
              <a:prstGeom prst="ellipse">
                <a:avLst/>
              </a:prstGeom>
              <a:noFill/>
              <a:ln w="19050"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4" name="Ellipse 63"/>
              <p:cNvSpPr/>
              <p:nvPr/>
            </p:nvSpPr>
            <p:spPr>
              <a:xfrm>
                <a:off x="13834912" y="2041915"/>
                <a:ext cx="720000" cy="72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5" name="Ellipse 64"/>
              <p:cNvSpPr/>
              <p:nvPr/>
            </p:nvSpPr>
            <p:spPr>
              <a:xfrm>
                <a:off x="13654912" y="1861915"/>
                <a:ext cx="1080000" cy="1080000"/>
              </a:xfrm>
              <a:prstGeom prst="ellipse">
                <a:avLst/>
              </a:prstGeom>
              <a:noFill/>
              <a:ln w="19050" cmpd="sng">
                <a:solidFill>
                  <a:srgbClr val="FFC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6" name="Ellipse 65"/>
              <p:cNvSpPr/>
              <p:nvPr/>
            </p:nvSpPr>
            <p:spPr>
              <a:xfrm>
                <a:off x="13474912" y="1681915"/>
                <a:ext cx="1440000" cy="1440000"/>
              </a:xfrm>
              <a:prstGeom prst="ellipse">
                <a:avLst/>
              </a:prstGeom>
              <a:no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8" name="Ellipse 67"/>
              <p:cNvSpPr/>
              <p:nvPr/>
            </p:nvSpPr>
            <p:spPr>
              <a:xfrm>
                <a:off x="13294972" y="1502071"/>
                <a:ext cx="1800000" cy="1800000"/>
              </a:xfrm>
              <a:prstGeom prst="ellipse">
                <a:avLst/>
              </a:prstGeom>
              <a:noFill/>
              <a:ln w="19050" cmpd="sng">
                <a:solidFill>
                  <a:srgbClr val="006C66"/>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9" name="Ellipse 68"/>
              <p:cNvSpPr/>
              <p:nvPr/>
            </p:nvSpPr>
            <p:spPr>
              <a:xfrm>
                <a:off x="13114108" y="1320279"/>
                <a:ext cx="2160000" cy="2160000"/>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70" name="Gerade Verbindung mit Pfeil 69"/>
              <p:cNvCxnSpPr>
                <a:endCxn id="69" idx="4"/>
              </p:cNvCxnSpPr>
              <p:nvPr/>
            </p:nvCxnSpPr>
            <p:spPr>
              <a:xfrm flipH="1">
                <a:off x="14194108" y="2400279"/>
                <a:ext cx="7560" cy="108000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p:nvPr/>
            </p:nvCxnSpPr>
            <p:spPr>
              <a:xfrm>
                <a:off x="14189677" y="2378926"/>
                <a:ext cx="1230037" cy="16394"/>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p:nvCxnSpPr>
            <p:spPr>
              <a:xfrm flipV="1">
                <a:off x="14189677" y="1136298"/>
                <a:ext cx="4432" cy="1274491"/>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14192753" y="1663454"/>
                <a:ext cx="16885" cy="715472"/>
              </a:xfrm>
              <a:prstGeom prst="line">
                <a:avLst/>
              </a:prstGeom>
              <a:ln w="28575">
                <a:solidFill>
                  <a:srgbClr val="00555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Freihandform 82"/>
              <p:cNvSpPr/>
              <p:nvPr/>
            </p:nvSpPr>
            <p:spPr>
              <a:xfrm>
                <a:off x="14187489" y="1714500"/>
                <a:ext cx="1060576" cy="680821"/>
              </a:xfrm>
              <a:custGeom>
                <a:avLst/>
                <a:gdLst>
                  <a:gd name="connsiteX0" fmla="*/ 0 w 885825"/>
                  <a:gd name="connsiteY0" fmla="*/ 1278731 h 1278731"/>
                  <a:gd name="connsiteX1" fmla="*/ 864394 w 885825"/>
                  <a:gd name="connsiteY1" fmla="*/ 0 h 1278731"/>
                  <a:gd name="connsiteX2" fmla="*/ 885825 w 885825"/>
                  <a:gd name="connsiteY2" fmla="*/ 635794 h 1278731"/>
                  <a:gd name="connsiteX3" fmla="*/ 0 w 885825"/>
                  <a:gd name="connsiteY3" fmla="*/ 1278731 h 1278731"/>
                  <a:gd name="connsiteX0" fmla="*/ 0 w 885825"/>
                  <a:gd name="connsiteY0" fmla="*/ 1300162 h 1300162"/>
                  <a:gd name="connsiteX1" fmla="*/ 864394 w 885825"/>
                  <a:gd name="connsiteY1" fmla="*/ 0 h 1300162"/>
                  <a:gd name="connsiteX2" fmla="*/ 885825 w 885825"/>
                  <a:gd name="connsiteY2" fmla="*/ 635794 h 1300162"/>
                  <a:gd name="connsiteX3" fmla="*/ 0 w 885825"/>
                  <a:gd name="connsiteY3" fmla="*/ 1300162 h 1300162"/>
                  <a:gd name="connsiteX0" fmla="*/ 0 w 878681"/>
                  <a:gd name="connsiteY0" fmla="*/ 1300162 h 1300162"/>
                  <a:gd name="connsiteX1" fmla="*/ 864394 w 878681"/>
                  <a:gd name="connsiteY1" fmla="*/ 0 h 1300162"/>
                  <a:gd name="connsiteX2" fmla="*/ 878681 w 878681"/>
                  <a:gd name="connsiteY2" fmla="*/ 664369 h 1300162"/>
                  <a:gd name="connsiteX3" fmla="*/ 0 w 878681"/>
                  <a:gd name="connsiteY3" fmla="*/ 1300162 h 1300162"/>
                  <a:gd name="connsiteX0" fmla="*/ 1060576 w 1060577"/>
                  <a:gd name="connsiteY0" fmla="*/ 680821 h 680821"/>
                  <a:gd name="connsiteX1" fmla="*/ -1 w 1060577"/>
                  <a:gd name="connsiteY1" fmla="*/ 0 h 680821"/>
                  <a:gd name="connsiteX2" fmla="*/ 14286 w 1060577"/>
                  <a:gd name="connsiteY2" fmla="*/ 664369 h 680821"/>
                  <a:gd name="connsiteX3" fmla="*/ 1060576 w 1060577"/>
                  <a:gd name="connsiteY3" fmla="*/ 680821 h 680821"/>
                </a:gdLst>
                <a:ahLst/>
                <a:cxnLst>
                  <a:cxn ang="0">
                    <a:pos x="connsiteX0" y="connsiteY0"/>
                  </a:cxn>
                  <a:cxn ang="0">
                    <a:pos x="connsiteX1" y="connsiteY1"/>
                  </a:cxn>
                  <a:cxn ang="0">
                    <a:pos x="connsiteX2" y="connsiteY2"/>
                  </a:cxn>
                  <a:cxn ang="0">
                    <a:pos x="connsiteX3" y="connsiteY3"/>
                  </a:cxn>
                </a:cxnLst>
                <a:rect l="l" t="t" r="r" b="b"/>
                <a:pathLst>
                  <a:path w="1060577" h="680821">
                    <a:moveTo>
                      <a:pt x="1060576" y="680821"/>
                    </a:moveTo>
                    <a:lnTo>
                      <a:pt x="-1" y="0"/>
                    </a:lnTo>
                    <a:lnTo>
                      <a:pt x="14286" y="664369"/>
                    </a:lnTo>
                    <a:lnTo>
                      <a:pt x="1060576" y="680821"/>
                    </a:lnTo>
                    <a:close/>
                  </a:path>
                </a:pathLst>
              </a:custGeom>
              <a:solidFill>
                <a:srgbClr val="00555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a:p>
                <a:pPr algn="l">
                  <a:spcBef>
                    <a:spcPts val="1150"/>
                  </a:spcBef>
                  <a:buClr>
                    <a:srgbClr val="116656"/>
                  </a:buClr>
                  <a:buSzPct val="120000"/>
                </a:pPr>
                <a:r>
                  <a:rPr lang="de-DE" sz="1300" b="1" dirty="0">
                    <a:solidFill>
                      <a:schemeClr val="bg1"/>
                    </a:solidFill>
                  </a:rPr>
                  <a:t> </a:t>
                </a:r>
                <a:r>
                  <a:rPr lang="de-DE" sz="1300" b="1" dirty="0" smtClean="0">
                    <a:solidFill>
                      <a:schemeClr val="bg1"/>
                    </a:solidFill>
                  </a:rPr>
                  <a:t>     </a:t>
                </a:r>
              </a:p>
            </p:txBody>
          </p:sp>
          <p:sp>
            <p:nvSpPr>
              <p:cNvPr id="85" name="Textfeld 84"/>
              <p:cNvSpPr txBox="1"/>
              <p:nvPr/>
            </p:nvSpPr>
            <p:spPr>
              <a:xfrm>
                <a:off x="14272363" y="2014878"/>
                <a:ext cx="384721" cy="294953"/>
              </a:xfrm>
              <a:prstGeom prst="rect">
                <a:avLst/>
              </a:prstGeom>
              <a:noFill/>
            </p:spPr>
            <p:txBody>
              <a:bodyPr wrap="none" lIns="0" tIns="0" rIns="0" bIns="0" rtlCol="0" anchor="t" anchorCtr="0">
                <a:spAutoFit/>
              </a:bodyPr>
              <a:lstStyle/>
              <a:p>
                <a:pPr algn="l">
                  <a:lnSpc>
                    <a:spcPts val="2300"/>
                  </a:lnSpc>
                  <a:spcBef>
                    <a:spcPts val="1150"/>
                  </a:spcBef>
                </a:pPr>
                <a:r>
                  <a:rPr lang="de-DE" sz="1200" b="1" dirty="0" smtClean="0">
                    <a:solidFill>
                      <a:schemeClr val="bg1"/>
                    </a:solidFill>
                  </a:rPr>
                  <a:t>W7-X</a:t>
                </a:r>
              </a:p>
            </p:txBody>
          </p:sp>
        </p:grpSp>
        <p:cxnSp>
          <p:nvCxnSpPr>
            <p:cNvPr id="87" name="Gerade Verbindung mit Pfeil 86"/>
            <p:cNvCxnSpPr/>
            <p:nvPr/>
          </p:nvCxnSpPr>
          <p:spPr>
            <a:xfrm flipH="1" flipV="1">
              <a:off x="2006600" y="5428482"/>
              <a:ext cx="1026031" cy="1"/>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8" name="Textfeld 87"/>
                <p:cNvSpPr txBox="1"/>
                <p:nvPr/>
              </p:nvSpPr>
              <p:spPr>
                <a:xfrm>
                  <a:off x="1512222" y="5297405"/>
                  <a:ext cx="608436"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5555"/>
                                </a:solidFill>
                                <a:latin typeface="Cambria Math" panose="02040503050406030204" pitchFamily="18" charset="0"/>
                              </a:rPr>
                            </m:ctrlPr>
                          </m:sSubPr>
                          <m:e>
                            <m:r>
                              <a:rPr lang="de-DE" sz="1600" b="0" i="1" smtClean="0">
                                <a:solidFill>
                                  <a:srgbClr val="005555"/>
                                </a:solidFill>
                                <a:latin typeface="Cambria Math" panose="02040503050406030204" pitchFamily="18" charset="0"/>
                              </a:rPr>
                              <m:t>𝑓</m:t>
                            </m:r>
                          </m:e>
                          <m:sub>
                            <m:r>
                              <a:rPr lang="de-DE" sz="1600" b="0" i="1" smtClean="0">
                                <a:solidFill>
                                  <a:srgbClr val="005555"/>
                                </a:solidFill>
                                <a:latin typeface="Cambria Math" panose="02040503050406030204" pitchFamily="18" charset="0"/>
                              </a:rPr>
                              <m:t>𝑇</m:t>
                            </m:r>
                            <m:r>
                              <a:rPr lang="de-DE" sz="1600" b="0" i="1" smtClean="0">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𝑐𝑜𝑟𝑒</m:t>
                            </m:r>
                          </m:sub>
                        </m:sSub>
                      </m:oMath>
                    </m:oMathPara>
                  </a14:m>
                  <a:endParaRPr lang="de-DE" sz="1600" dirty="0" smtClean="0"/>
                </a:p>
              </p:txBody>
            </p:sp>
          </mc:Choice>
          <mc:Fallback>
            <p:sp>
              <p:nvSpPr>
                <p:cNvPr id="88" name="Textfeld 87"/>
                <p:cNvSpPr txBox="1">
                  <a:spLocks noRot="1" noChangeAspect="1" noMove="1" noResize="1" noEditPoints="1" noAdjustHandles="1" noChangeArrowheads="1" noChangeShapeType="1" noTextEdit="1"/>
                </p:cNvSpPr>
                <p:nvPr/>
              </p:nvSpPr>
              <p:spPr>
                <a:xfrm>
                  <a:off x="1512222" y="5297405"/>
                  <a:ext cx="608436" cy="294953"/>
                </a:xfrm>
                <a:prstGeom prst="rect">
                  <a:avLst/>
                </a:prstGeom>
                <a:blipFill>
                  <a:blip r:embed="rId8"/>
                  <a:stretch>
                    <a:fillRect l="-10000" b="-20833"/>
                  </a:stretch>
                </a:blipFill>
              </p:spPr>
              <p:txBody>
                <a:bodyPr/>
                <a:lstStyle/>
                <a:p>
                  <a:r>
                    <a:rPr lang="de-DE">
                      <a:noFill/>
                    </a:rPr>
                    <a:t> </a:t>
                  </a:r>
                </a:p>
              </p:txBody>
            </p:sp>
          </mc:Fallback>
        </mc:AlternateContent>
      </p:grpSp>
      <p:sp>
        <p:nvSpPr>
          <p:cNvPr id="14" name="Textfeld 13"/>
          <p:cNvSpPr txBox="1"/>
          <p:nvPr/>
        </p:nvSpPr>
        <p:spPr>
          <a:xfrm>
            <a:off x="7844683" y="4058260"/>
            <a:ext cx="1067600" cy="892552"/>
          </a:xfrm>
          <a:prstGeom prst="rect">
            <a:avLst/>
          </a:prstGeom>
          <a:noFill/>
        </p:spPr>
        <p:txBody>
          <a:bodyPr wrap="none" lIns="0" tIns="0" rIns="0" bIns="0" rtlCol="0" anchor="t" anchorCtr="0">
            <a:spAutoFit/>
          </a:bodyPr>
          <a:lstStyle/>
          <a:p>
            <a:pPr algn="l">
              <a:spcBef>
                <a:spcPts val="1150"/>
              </a:spcBef>
            </a:pPr>
            <a:r>
              <a:rPr lang="de-DE" sz="700" dirty="0" smtClean="0"/>
              <a:t>Winters et al. PPCF 2021</a:t>
            </a:r>
          </a:p>
          <a:p>
            <a:pPr algn="l">
              <a:spcBef>
                <a:spcPts val="1150"/>
              </a:spcBef>
            </a:pPr>
            <a:r>
              <a:rPr lang="de-DE" sz="700" dirty="0" smtClean="0"/>
              <a:t>Wenzel et al. NF 2024</a:t>
            </a:r>
          </a:p>
          <a:p>
            <a:pPr algn="l">
              <a:spcBef>
                <a:spcPts val="1150"/>
              </a:spcBef>
            </a:pPr>
            <a:r>
              <a:rPr lang="de-DE" sz="700" dirty="0" err="1" smtClean="0"/>
              <a:t>Boeyaert</a:t>
            </a:r>
            <a:r>
              <a:rPr lang="de-DE" sz="700" dirty="0" smtClean="0"/>
              <a:t> et al. PPCF 2024</a:t>
            </a:r>
          </a:p>
          <a:p>
            <a:pPr algn="l">
              <a:spcBef>
                <a:spcPts val="1150"/>
              </a:spcBef>
            </a:pPr>
            <a:r>
              <a:rPr lang="de-DE" sz="700" dirty="0" smtClean="0"/>
              <a:t>Varoutis et al. NF 2024</a:t>
            </a:r>
            <a:endParaRPr lang="de-DE" sz="700" dirty="0" smtClean="0"/>
          </a:p>
        </p:txBody>
      </p:sp>
      <p:sp>
        <p:nvSpPr>
          <p:cNvPr id="90" name="Textfeld 89"/>
          <p:cNvSpPr txBox="1"/>
          <p:nvPr/>
        </p:nvSpPr>
        <p:spPr>
          <a:xfrm>
            <a:off x="9214843" y="4036341"/>
            <a:ext cx="1005083" cy="892552"/>
          </a:xfrm>
          <a:prstGeom prst="rect">
            <a:avLst/>
          </a:prstGeom>
          <a:noFill/>
        </p:spPr>
        <p:txBody>
          <a:bodyPr wrap="none" lIns="0" tIns="0" rIns="0" bIns="0" rtlCol="0" anchor="t" anchorCtr="0">
            <a:spAutoFit/>
          </a:bodyPr>
          <a:lstStyle/>
          <a:p>
            <a:pPr algn="l">
              <a:spcBef>
                <a:spcPts val="1150"/>
              </a:spcBef>
            </a:pPr>
            <a:r>
              <a:rPr lang="de-DE" sz="700" dirty="0" smtClean="0"/>
              <a:t>Winters et al. NF 2024</a:t>
            </a:r>
          </a:p>
          <a:p>
            <a:pPr algn="l">
              <a:spcBef>
                <a:spcPts val="1150"/>
              </a:spcBef>
            </a:pPr>
            <a:r>
              <a:rPr lang="de-DE" sz="700" dirty="0" smtClean="0"/>
              <a:t>Kremeyer et al. NF 2022</a:t>
            </a:r>
          </a:p>
          <a:p>
            <a:pPr algn="l">
              <a:spcBef>
                <a:spcPts val="1150"/>
              </a:spcBef>
            </a:pPr>
            <a:r>
              <a:rPr lang="de-DE" sz="700" dirty="0" smtClean="0"/>
              <a:t>Kremeyer et al. PSI 2022</a:t>
            </a:r>
          </a:p>
          <a:p>
            <a:pPr algn="l">
              <a:spcBef>
                <a:spcPts val="1150"/>
              </a:spcBef>
            </a:pPr>
            <a:r>
              <a:rPr lang="de-DE" sz="700" dirty="0" smtClean="0"/>
              <a:t>Haak et al. PPCF 2023</a:t>
            </a:r>
            <a:r>
              <a:rPr lang="de-DE" sz="700" dirty="0" smtClean="0"/>
              <a:t> </a:t>
            </a:r>
            <a:endParaRPr lang="de-DE" sz="700" dirty="0" smtClean="0"/>
          </a:p>
        </p:txBody>
      </p:sp>
      <p:sp>
        <p:nvSpPr>
          <p:cNvPr id="92" name="Textfeld 91"/>
          <p:cNvSpPr txBox="1"/>
          <p:nvPr/>
        </p:nvSpPr>
        <p:spPr>
          <a:xfrm>
            <a:off x="10430739" y="4023618"/>
            <a:ext cx="1074012" cy="892552"/>
          </a:xfrm>
          <a:prstGeom prst="rect">
            <a:avLst/>
          </a:prstGeom>
          <a:noFill/>
        </p:spPr>
        <p:txBody>
          <a:bodyPr wrap="none" lIns="0" tIns="0" rIns="0" bIns="0" rtlCol="0" anchor="t" anchorCtr="0">
            <a:spAutoFit/>
          </a:bodyPr>
          <a:lstStyle/>
          <a:p>
            <a:pPr algn="l">
              <a:spcBef>
                <a:spcPts val="1150"/>
              </a:spcBef>
            </a:pPr>
            <a:r>
              <a:rPr lang="de-DE" sz="700" dirty="0" err="1" smtClean="0"/>
              <a:t>Partesooti</a:t>
            </a:r>
            <a:r>
              <a:rPr lang="de-DE" sz="700" dirty="0" smtClean="0"/>
              <a:t> et al. NME 2024</a:t>
            </a:r>
          </a:p>
          <a:p>
            <a:pPr algn="l">
              <a:spcBef>
                <a:spcPts val="1150"/>
              </a:spcBef>
            </a:pPr>
            <a:r>
              <a:rPr lang="de-DE" sz="700" dirty="0" smtClean="0"/>
              <a:t>Zhang et al. NF 2021</a:t>
            </a:r>
          </a:p>
          <a:p>
            <a:pPr algn="l">
              <a:spcBef>
                <a:spcPts val="1150"/>
              </a:spcBef>
            </a:pPr>
            <a:r>
              <a:rPr lang="de-DE" sz="700" dirty="0" smtClean="0"/>
              <a:t>Feng et al. NF 2025</a:t>
            </a:r>
          </a:p>
          <a:p>
            <a:pPr algn="l">
              <a:spcBef>
                <a:spcPts val="1150"/>
              </a:spcBef>
            </a:pPr>
            <a:r>
              <a:rPr lang="de-DE" sz="700" dirty="0" smtClean="0"/>
              <a:t>Jakubowski et al. NF 2021</a:t>
            </a:r>
          </a:p>
        </p:txBody>
      </p:sp>
    </p:spTree>
    <p:extLst>
      <p:ext uri="{BB962C8B-B14F-4D97-AF65-F5344CB8AC3E}">
        <p14:creationId xmlns:p14="http://schemas.microsoft.com/office/powerpoint/2010/main" val="28115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2" grpId="0"/>
      <p:bldP spid="98" grpId="0" animBg="1"/>
      <p:bldP spid="101" grpId="0"/>
      <p:bldP spid="102" grpId="0"/>
      <p:bldP spid="103" grpId="0"/>
      <p:bldP spid="104" grpId="0"/>
      <p:bldP spid="105" grpId="0"/>
      <p:bldP spid="106" grpId="0"/>
      <p:bldP spid="75" grpId="0" animBg="1"/>
      <p:bldP spid="76" grpId="0" animBg="1"/>
      <p:bldP spid="77" grpId="0" animBg="1"/>
      <p:bldP spid="78" grpId="0" animBg="1"/>
      <p:bldP spid="79" grpId="0" animBg="1"/>
      <p:bldP spid="80" grpId="0" animBg="1"/>
      <p:bldP spid="121" grpId="0"/>
      <p:bldP spid="122" grpId="0"/>
      <p:bldP spid="127" grpId="0"/>
      <p:bldP spid="130" grpId="0"/>
      <p:bldP spid="133" grpId="0"/>
      <p:bldP spid="163" grpId="0" animBg="1"/>
      <p:bldP spid="164" grpId="0" animBg="1"/>
      <p:bldP spid="4" grpId="0" animBg="1"/>
      <p:bldP spid="14" grpId="0"/>
      <p:bldP spid="90" grpId="0"/>
      <p:bldP spid="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6"/>
          </p:nvPr>
        </p:nvSpPr>
        <p:spPr/>
        <p:txBody>
          <a:bodyPr/>
          <a:lstStyle/>
          <a:p>
            <a:fld id="{3B1A4699-952B-42DA-8DC4-38A59B49610C}" type="slidenum">
              <a:rPr lang="de-DE" smtClean="0"/>
              <a:pPr/>
              <a:t>3</a:t>
            </a:fld>
            <a:endParaRPr lang="de-DE" dirty="0"/>
          </a:p>
        </p:txBody>
      </p:sp>
      <p:sp>
        <p:nvSpPr>
          <p:cNvPr id="7" name="Titel 6"/>
          <p:cNvSpPr>
            <a:spLocks noGrp="1"/>
          </p:cNvSpPr>
          <p:nvPr>
            <p:ph type="title"/>
          </p:nvPr>
        </p:nvSpPr>
        <p:spPr>
          <a:xfrm>
            <a:off x="695326" y="441325"/>
            <a:ext cx="11271005" cy="894416"/>
          </a:xfrm>
        </p:spPr>
        <p:txBody>
          <a:bodyPr/>
          <a:lstStyle/>
          <a:p>
            <a:r>
              <a:rPr lang="de-DE" dirty="0" smtClean="0"/>
              <a:t>Divertor </a:t>
            </a:r>
            <a:r>
              <a:rPr lang="de-DE" dirty="0" err="1" smtClean="0"/>
              <a:t>Reactor</a:t>
            </a:r>
            <a:r>
              <a:rPr lang="de-DE" dirty="0" smtClean="0"/>
              <a:t> </a:t>
            </a:r>
            <a:r>
              <a:rPr lang="de-DE" dirty="0" err="1" smtClean="0"/>
              <a:t>performance</a:t>
            </a:r>
            <a:r>
              <a:rPr lang="de-DE" dirty="0" smtClean="0"/>
              <a:t> </a:t>
            </a:r>
            <a:r>
              <a:rPr lang="de-DE" dirty="0" err="1" smtClean="0"/>
              <a:t>requirements</a:t>
            </a:r>
            <a:r>
              <a:rPr lang="de-DE" dirty="0" smtClean="0"/>
              <a:t> – He/H </a:t>
            </a:r>
            <a:r>
              <a:rPr lang="de-DE" dirty="0" err="1" smtClean="0"/>
              <a:t>exhaust</a:t>
            </a:r>
            <a:r>
              <a:rPr lang="de-DE" dirty="0" smtClean="0"/>
              <a:t> &amp; </a:t>
            </a:r>
            <a:r>
              <a:rPr lang="de-DE" dirty="0" err="1" smtClean="0"/>
              <a:t>retention</a:t>
            </a:r>
            <a:endParaRPr lang="de-DE" dirty="0"/>
          </a:p>
        </p:txBody>
      </p:sp>
      <p:grpSp>
        <p:nvGrpSpPr>
          <p:cNvPr id="12" name="Gruppieren 11"/>
          <p:cNvGrpSpPr/>
          <p:nvPr/>
        </p:nvGrpSpPr>
        <p:grpSpPr>
          <a:xfrm>
            <a:off x="8640342" y="2384442"/>
            <a:ext cx="3325989" cy="3948617"/>
            <a:chOff x="433832" y="2423069"/>
            <a:chExt cx="3325989" cy="3948617"/>
          </a:xfrm>
        </p:grpSpPr>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02" y="2423069"/>
              <a:ext cx="2930419" cy="3511493"/>
            </a:xfrm>
            <a:prstGeom prst="rect">
              <a:avLst/>
            </a:prstGeom>
          </p:spPr>
        </p:pic>
        <p:sp>
          <p:nvSpPr>
            <p:cNvPr id="21" name="Textfeld 20"/>
            <p:cNvSpPr txBox="1"/>
            <p:nvPr/>
          </p:nvSpPr>
          <p:spPr>
            <a:xfrm>
              <a:off x="2227866" y="4178815"/>
              <a:ext cx="224420" cy="294953"/>
            </a:xfrm>
            <a:prstGeom prst="rect">
              <a:avLst/>
            </a:prstGeom>
            <a:noFill/>
          </p:spPr>
          <p:txBody>
            <a:bodyPr wrap="none" lIns="0" tIns="0" rIns="0" bIns="0" rtlCol="0" anchor="t" anchorCtr="0">
              <a:spAutoFit/>
            </a:bodyPr>
            <a:lstStyle/>
            <a:p>
              <a:pPr>
                <a:lnSpc>
                  <a:spcPts val="2300"/>
                </a:lnSpc>
                <a:spcBef>
                  <a:spcPts val="1150"/>
                </a:spcBef>
              </a:pPr>
              <a:r>
                <a:rPr lang="de-DE" sz="700" dirty="0">
                  <a:solidFill>
                    <a:srgbClr val="005555"/>
                  </a:solidFill>
                </a:rPr>
                <a:t>W7-X</a:t>
              </a:r>
            </a:p>
          </p:txBody>
        </p:sp>
        <p:sp>
          <p:nvSpPr>
            <p:cNvPr id="22" name="Textfeld 21"/>
            <p:cNvSpPr txBox="1"/>
            <p:nvPr/>
          </p:nvSpPr>
          <p:spPr>
            <a:xfrm rot="16200000">
              <a:off x="-748382" y="4088511"/>
              <a:ext cx="2659382" cy="294953"/>
            </a:xfrm>
            <a:prstGeom prst="rect">
              <a:avLst/>
            </a:prstGeom>
            <a:noFill/>
          </p:spPr>
          <p:txBody>
            <a:bodyPr wrap="none" lIns="0" tIns="0" rIns="0" bIns="0" rtlCol="0" anchor="t" anchorCtr="0">
              <a:spAutoFit/>
            </a:bodyPr>
            <a:lstStyle/>
            <a:p>
              <a:pPr>
                <a:lnSpc>
                  <a:spcPts val="2300"/>
                </a:lnSpc>
                <a:spcBef>
                  <a:spcPts val="1150"/>
                </a:spcBef>
              </a:pPr>
              <a:r>
                <a:rPr lang="de-DE" sz="1100" dirty="0"/>
                <a:t>Fusion Triple </a:t>
              </a:r>
              <a:r>
                <a:rPr lang="de-DE" sz="1100" dirty="0" err="1"/>
                <a:t>Product</a:t>
              </a:r>
              <a:r>
                <a:rPr lang="de-DE" sz="1100" dirty="0"/>
                <a:t> </a:t>
              </a:r>
              <a:r>
                <a:rPr lang="de-DE" sz="1100" dirty="0" err="1">
                  <a:latin typeface="Roboto" panose="02000000000000000000" pitchFamily="2" charset="0"/>
                  <a:ea typeface="Roboto" panose="02000000000000000000" pitchFamily="2" charset="0"/>
                </a:rPr>
                <a:t>nT</a:t>
              </a:r>
              <a:r>
                <a:rPr lang="el-GR" sz="1100" dirty="0">
                  <a:latin typeface="Roboto" panose="02000000000000000000" pitchFamily="2" charset="0"/>
                  <a:ea typeface="Roboto" panose="02000000000000000000" pitchFamily="2" charset="0"/>
                </a:rPr>
                <a:t>τ</a:t>
              </a:r>
              <a:r>
                <a:rPr lang="de-DE" sz="1100" baseline="-25000" dirty="0">
                  <a:latin typeface="Roboto" panose="02000000000000000000" pitchFamily="2" charset="0"/>
                  <a:ea typeface="Roboto" panose="02000000000000000000" pitchFamily="2" charset="0"/>
                </a:rPr>
                <a:t>E</a:t>
              </a:r>
              <a:r>
                <a:rPr lang="de-DE" sz="1100" dirty="0">
                  <a:latin typeface="Roboto" panose="02000000000000000000" pitchFamily="2" charset="0"/>
                  <a:ea typeface="Roboto" panose="02000000000000000000" pitchFamily="2" charset="0"/>
                </a:rPr>
                <a:t> [10</a:t>
              </a:r>
              <a:r>
                <a:rPr lang="de-DE" sz="1100" baseline="30000" dirty="0">
                  <a:latin typeface="Roboto" panose="02000000000000000000" pitchFamily="2" charset="0"/>
                  <a:ea typeface="Roboto" panose="02000000000000000000" pitchFamily="2" charset="0"/>
                </a:rPr>
                <a:t>20</a:t>
              </a:r>
              <a:r>
                <a:rPr lang="de-DE" sz="1100" dirty="0">
                  <a:latin typeface="Roboto" panose="02000000000000000000" pitchFamily="2" charset="0"/>
                  <a:ea typeface="Roboto" panose="02000000000000000000" pitchFamily="2" charset="0"/>
                </a:rPr>
                <a:t> m</a:t>
              </a:r>
              <a:r>
                <a:rPr lang="de-DE" sz="1100" baseline="30000" dirty="0">
                  <a:latin typeface="Roboto" panose="02000000000000000000" pitchFamily="2" charset="0"/>
                  <a:ea typeface="Roboto" panose="02000000000000000000" pitchFamily="2" charset="0"/>
                </a:rPr>
                <a:t>-3</a:t>
              </a:r>
              <a:r>
                <a:rPr lang="de-DE" sz="1100" dirty="0">
                  <a:latin typeface="Roboto" panose="02000000000000000000" pitchFamily="2" charset="0"/>
                  <a:ea typeface="Roboto" panose="02000000000000000000" pitchFamily="2" charset="0"/>
                </a:rPr>
                <a:t> </a:t>
              </a:r>
              <a:r>
                <a:rPr lang="de-DE" sz="1100" dirty="0" err="1">
                  <a:latin typeface="Roboto" panose="02000000000000000000" pitchFamily="2" charset="0"/>
                  <a:ea typeface="Roboto" panose="02000000000000000000" pitchFamily="2" charset="0"/>
                </a:rPr>
                <a:t>keV</a:t>
              </a:r>
              <a:r>
                <a:rPr lang="de-DE" sz="1100" dirty="0">
                  <a:latin typeface="Roboto" panose="02000000000000000000" pitchFamily="2" charset="0"/>
                  <a:ea typeface="Roboto" panose="02000000000000000000" pitchFamily="2" charset="0"/>
                </a:rPr>
                <a:t> s]</a:t>
              </a:r>
            </a:p>
          </p:txBody>
        </p:sp>
        <p:sp>
          <p:nvSpPr>
            <p:cNvPr id="23" name="Textfeld 22"/>
            <p:cNvSpPr txBox="1"/>
            <p:nvPr/>
          </p:nvSpPr>
          <p:spPr>
            <a:xfrm>
              <a:off x="1842432" y="5957109"/>
              <a:ext cx="1675139" cy="294953"/>
            </a:xfrm>
            <a:prstGeom prst="rect">
              <a:avLst/>
            </a:prstGeom>
            <a:noFill/>
          </p:spPr>
          <p:txBody>
            <a:bodyPr wrap="none" lIns="0" tIns="0" rIns="0" bIns="0" rtlCol="0" anchor="t" anchorCtr="0">
              <a:spAutoFit/>
            </a:bodyPr>
            <a:lstStyle/>
            <a:p>
              <a:pPr>
                <a:lnSpc>
                  <a:spcPts val="2300"/>
                </a:lnSpc>
                <a:spcBef>
                  <a:spcPts val="1150"/>
                </a:spcBef>
              </a:pPr>
              <a:r>
                <a:rPr lang="de-DE" sz="1100" dirty="0"/>
                <a:t>Plasma </a:t>
              </a:r>
              <a:r>
                <a:rPr lang="de-DE" sz="1100" dirty="0" err="1"/>
                <a:t>Temperature</a:t>
              </a:r>
              <a:r>
                <a:rPr lang="de-DE" sz="1100" dirty="0"/>
                <a:t> [</a:t>
              </a:r>
              <a:r>
                <a:rPr lang="de-DE" sz="1100" dirty="0" err="1"/>
                <a:t>keV</a:t>
              </a:r>
              <a:r>
                <a:rPr lang="de-DE" sz="1100" dirty="0"/>
                <a:t>]</a:t>
              </a:r>
              <a:endParaRPr lang="de-DE" sz="1100" dirty="0">
                <a:latin typeface="Roboto" panose="02000000000000000000" pitchFamily="2" charset="0"/>
                <a:ea typeface="Roboto" panose="02000000000000000000" pitchFamily="2" charset="0"/>
              </a:endParaRPr>
            </a:p>
          </p:txBody>
        </p:sp>
        <p:sp>
          <p:nvSpPr>
            <p:cNvPr id="26" name="Textfeld 25"/>
            <p:cNvSpPr txBox="1"/>
            <p:nvPr/>
          </p:nvSpPr>
          <p:spPr>
            <a:xfrm>
              <a:off x="2189847" y="6127132"/>
              <a:ext cx="1316066" cy="244554"/>
            </a:xfrm>
            <a:prstGeom prst="rect">
              <a:avLst/>
            </a:prstGeom>
            <a:noFill/>
          </p:spPr>
          <p:txBody>
            <a:bodyPr wrap="none" lIns="0" tIns="0" rIns="0" bIns="0" rtlCol="0" anchor="t" anchorCtr="0">
              <a:spAutoFit/>
            </a:bodyPr>
            <a:lstStyle/>
            <a:p>
              <a:pPr>
                <a:lnSpc>
                  <a:spcPts val="2300"/>
                </a:lnSpc>
                <a:spcBef>
                  <a:spcPts val="1150"/>
                </a:spcBef>
              </a:pPr>
              <a:r>
                <a:rPr lang="de-DE" sz="800" dirty="0" smtClean="0"/>
                <a:t> [</a:t>
              </a:r>
              <a:r>
                <a:rPr lang="de-DE" sz="800" dirty="0" err="1" smtClean="0"/>
                <a:t>adapted</a:t>
              </a:r>
              <a:r>
                <a:rPr lang="de-DE" sz="800" dirty="0" smtClean="0"/>
                <a:t> Reiter </a:t>
              </a:r>
              <a:r>
                <a:rPr lang="de-DE" sz="800" dirty="0"/>
                <a:t>FSAT 2010]</a:t>
              </a:r>
            </a:p>
          </p:txBody>
        </p:sp>
        <p:sp>
          <p:nvSpPr>
            <p:cNvPr id="30" name="Stern mit 5 Zacken 29"/>
            <p:cNvSpPr/>
            <p:nvPr/>
          </p:nvSpPr>
          <p:spPr>
            <a:xfrm>
              <a:off x="2645521" y="3178750"/>
              <a:ext cx="138208" cy="139651"/>
            </a:xfrm>
            <a:prstGeom prst="star5">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spcBef>
                  <a:spcPts val="1150"/>
                </a:spcBef>
                <a:buClr>
                  <a:srgbClr val="116656"/>
                </a:buClr>
                <a:buSzPct val="120000"/>
              </a:pPr>
              <a:endParaRPr lang="de-DE" sz="1300" b="1" dirty="0">
                <a:solidFill>
                  <a:srgbClr val="EF7C00"/>
                </a:solidFill>
              </a:endParaRPr>
            </a:p>
          </p:txBody>
        </p:sp>
        <p:sp>
          <p:nvSpPr>
            <p:cNvPr id="31" name="Textfeld 30"/>
            <p:cNvSpPr txBox="1"/>
            <p:nvPr/>
          </p:nvSpPr>
          <p:spPr>
            <a:xfrm>
              <a:off x="2861256" y="3273842"/>
              <a:ext cx="299762" cy="294953"/>
            </a:xfrm>
            <a:prstGeom prst="rect">
              <a:avLst/>
            </a:prstGeom>
            <a:noFill/>
          </p:spPr>
          <p:txBody>
            <a:bodyPr wrap="none" lIns="0" tIns="0" rIns="0" bIns="0" rtlCol="0" anchor="t" anchorCtr="0">
              <a:spAutoFit/>
            </a:bodyPr>
            <a:lstStyle/>
            <a:p>
              <a:pPr>
                <a:lnSpc>
                  <a:spcPts val="2300"/>
                </a:lnSpc>
                <a:spcBef>
                  <a:spcPts val="1150"/>
                </a:spcBef>
              </a:pPr>
              <a:r>
                <a:rPr lang="de-DE" sz="1200" dirty="0">
                  <a:solidFill>
                    <a:srgbClr val="EF7C00"/>
                  </a:solidFill>
                </a:rPr>
                <a:t>FPP</a:t>
              </a:r>
            </a:p>
          </p:txBody>
        </p:sp>
        <p:sp>
          <p:nvSpPr>
            <p:cNvPr id="32" name="Freihandform 31"/>
            <p:cNvSpPr/>
            <p:nvPr/>
          </p:nvSpPr>
          <p:spPr>
            <a:xfrm>
              <a:off x="1974850" y="2524125"/>
              <a:ext cx="1479550" cy="852827"/>
            </a:xfrm>
            <a:custGeom>
              <a:avLst/>
              <a:gdLst>
                <a:gd name="connsiteX0" fmla="*/ 0 w 1479550"/>
                <a:gd name="connsiteY0" fmla="*/ 0 h 852827"/>
                <a:gd name="connsiteX1" fmla="*/ 73025 w 1479550"/>
                <a:gd name="connsiteY1" fmla="*/ 146050 h 852827"/>
                <a:gd name="connsiteX2" fmla="*/ 200025 w 1479550"/>
                <a:gd name="connsiteY2" fmla="*/ 371475 h 852827"/>
                <a:gd name="connsiteX3" fmla="*/ 330200 w 1479550"/>
                <a:gd name="connsiteY3" fmla="*/ 552450 h 852827"/>
                <a:gd name="connsiteX4" fmla="*/ 368300 w 1479550"/>
                <a:gd name="connsiteY4" fmla="*/ 606425 h 852827"/>
                <a:gd name="connsiteX5" fmla="*/ 501650 w 1479550"/>
                <a:gd name="connsiteY5" fmla="*/ 739775 h 852827"/>
                <a:gd name="connsiteX6" fmla="*/ 657225 w 1479550"/>
                <a:gd name="connsiteY6" fmla="*/ 828675 h 852827"/>
                <a:gd name="connsiteX7" fmla="*/ 838200 w 1479550"/>
                <a:gd name="connsiteY7" fmla="*/ 844550 h 852827"/>
                <a:gd name="connsiteX8" fmla="*/ 1089025 w 1479550"/>
                <a:gd name="connsiteY8" fmla="*/ 714375 h 852827"/>
                <a:gd name="connsiteX9" fmla="*/ 1241425 w 1479550"/>
                <a:gd name="connsiteY9" fmla="*/ 555625 h 852827"/>
                <a:gd name="connsiteX10" fmla="*/ 1479550 w 1479550"/>
                <a:gd name="connsiteY10" fmla="*/ 215900 h 85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9550" h="852827">
                  <a:moveTo>
                    <a:pt x="0" y="0"/>
                  </a:moveTo>
                  <a:cubicBezTo>
                    <a:pt x="19844" y="42069"/>
                    <a:pt x="39688" y="84138"/>
                    <a:pt x="73025" y="146050"/>
                  </a:cubicBezTo>
                  <a:cubicBezTo>
                    <a:pt x="106362" y="207962"/>
                    <a:pt x="157163" y="303742"/>
                    <a:pt x="200025" y="371475"/>
                  </a:cubicBezTo>
                  <a:cubicBezTo>
                    <a:pt x="242888" y="439208"/>
                    <a:pt x="302154" y="513292"/>
                    <a:pt x="330200" y="552450"/>
                  </a:cubicBezTo>
                  <a:cubicBezTo>
                    <a:pt x="358246" y="591608"/>
                    <a:pt x="339725" y="575204"/>
                    <a:pt x="368300" y="606425"/>
                  </a:cubicBezTo>
                  <a:cubicBezTo>
                    <a:pt x="396875" y="637646"/>
                    <a:pt x="453496" y="702733"/>
                    <a:pt x="501650" y="739775"/>
                  </a:cubicBezTo>
                  <a:cubicBezTo>
                    <a:pt x="549804" y="776817"/>
                    <a:pt x="601134" y="811213"/>
                    <a:pt x="657225" y="828675"/>
                  </a:cubicBezTo>
                  <a:cubicBezTo>
                    <a:pt x="713316" y="846137"/>
                    <a:pt x="766233" y="863600"/>
                    <a:pt x="838200" y="844550"/>
                  </a:cubicBezTo>
                  <a:cubicBezTo>
                    <a:pt x="910167" y="825500"/>
                    <a:pt x="1021821" y="762529"/>
                    <a:pt x="1089025" y="714375"/>
                  </a:cubicBezTo>
                  <a:cubicBezTo>
                    <a:pt x="1156229" y="666221"/>
                    <a:pt x="1176338" y="638704"/>
                    <a:pt x="1241425" y="555625"/>
                  </a:cubicBezTo>
                  <a:cubicBezTo>
                    <a:pt x="1306513" y="472546"/>
                    <a:pt x="1443038" y="268287"/>
                    <a:pt x="1479550" y="21590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33" name="Gerade Verbindung mit Pfeil 32"/>
            <p:cNvCxnSpPr/>
            <p:nvPr/>
          </p:nvCxnSpPr>
          <p:spPr>
            <a:xfrm flipH="1" flipV="1">
              <a:off x="2036161" y="3248574"/>
              <a:ext cx="676037" cy="0"/>
            </a:xfrm>
            <a:prstGeom prst="straightConnector1">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4" name="Gerade Verbindung mit Pfeil 33"/>
            <p:cNvCxnSpPr/>
            <p:nvPr/>
          </p:nvCxnSpPr>
          <p:spPr>
            <a:xfrm>
              <a:off x="2712197" y="3248574"/>
              <a:ext cx="0" cy="2116052"/>
            </a:xfrm>
            <a:prstGeom prst="straightConnector1">
              <a:avLst/>
            </a:prstGeom>
            <a:ln>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35" name="Gerade Verbindung mit Pfeil 34"/>
            <p:cNvCxnSpPr/>
            <p:nvPr/>
          </p:nvCxnSpPr>
          <p:spPr>
            <a:xfrm flipH="1">
              <a:off x="997094" y="3248574"/>
              <a:ext cx="788149" cy="0"/>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36" name="Gerade Verbindung mit Pfeil 35"/>
            <p:cNvCxnSpPr/>
            <p:nvPr/>
          </p:nvCxnSpPr>
          <p:spPr>
            <a:xfrm flipH="1">
              <a:off x="2712197" y="5682107"/>
              <a:ext cx="0" cy="144000"/>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24" name="Rechteck 23"/>
            <p:cNvSpPr/>
            <p:nvPr/>
          </p:nvSpPr>
          <p:spPr>
            <a:xfrm>
              <a:off x="1035600" y="2561005"/>
              <a:ext cx="1000561" cy="468768"/>
            </a:xfrm>
            <a:prstGeom prst="rect">
              <a:avLst/>
            </a:prstGeom>
            <a:ln>
              <a:tailEnd type="triangle" w="lg" len="med"/>
            </a:ln>
          </p:spPr>
          <p:style>
            <a:lnRef idx="2">
              <a:schemeClr val="accent5"/>
            </a:lnRef>
            <a:fillRef idx="1">
              <a:schemeClr val="lt1"/>
            </a:fillRef>
            <a:effectRef idx="0">
              <a:schemeClr val="accent5"/>
            </a:effectRef>
            <a:fontRef idx="minor">
              <a:schemeClr val="dk1"/>
            </a:fontRef>
          </p:style>
          <p:txBody>
            <a:bodyPr wrap="square" lIns="144000" tIns="108000" rIns="144000" bIns="144000" rtlCol="0" anchor="t" anchorCtr="0"/>
            <a:lstStyle/>
            <a:p>
              <a:pPr>
                <a:spcBef>
                  <a:spcPts val="1150"/>
                </a:spcBef>
                <a:buClr>
                  <a:srgbClr val="116656"/>
                </a:buClr>
                <a:buSzPct val="120000"/>
              </a:pPr>
              <a:endParaRPr lang="de-DE" sz="1300" b="1">
                <a:solidFill>
                  <a:schemeClr val="bg1"/>
                </a:solidFill>
              </a:endParaRPr>
            </a:p>
          </p:txBody>
        </p:sp>
        <mc:AlternateContent xmlns:mc="http://schemas.openxmlformats.org/markup-compatibility/2006" xmlns:a14="http://schemas.microsoft.com/office/drawing/2010/main">
          <mc:Choice Requires="a14">
            <p:sp>
              <p:nvSpPr>
                <p:cNvPr id="25" name="Textfeld 24"/>
                <p:cNvSpPr txBox="1"/>
                <p:nvPr/>
              </p:nvSpPr>
              <p:spPr>
                <a:xfrm>
                  <a:off x="1224193" y="2667793"/>
                  <a:ext cx="623376"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el-GR" sz="1400" b="1" i="1">
                            <a:solidFill>
                              <a:srgbClr val="005555"/>
                            </a:solidFill>
                            <a:latin typeface="Cambria Math" panose="02040503050406030204" pitchFamily="18" charset="0"/>
                          </a:rPr>
                          <m:t>𝝆</m:t>
                        </m:r>
                        <m:r>
                          <a:rPr lang="de-DE" sz="1400" b="1" i="1">
                            <a:solidFill>
                              <a:srgbClr val="005555"/>
                            </a:solidFill>
                            <a:latin typeface="Cambria Math" panose="02040503050406030204" pitchFamily="18" charset="0"/>
                          </a:rPr>
                          <m:t>=</m:t>
                        </m:r>
                        <m:f>
                          <m:fPr>
                            <m:ctrlPr>
                              <a:rPr lang="de-DE" sz="1400" b="1" i="1">
                                <a:solidFill>
                                  <a:srgbClr val="005555"/>
                                </a:solidFill>
                                <a:latin typeface="Cambria Math" panose="02040503050406030204" pitchFamily="18" charset="0"/>
                              </a:rPr>
                            </m:ctrlPr>
                          </m:fPr>
                          <m:num>
                            <m:sSubSup>
                              <m:sSubSupPr>
                                <m:ctrlPr>
                                  <a:rPr lang="de-DE" sz="1400" b="1" i="1">
                                    <a:solidFill>
                                      <a:srgbClr val="005555"/>
                                    </a:solidFill>
                                    <a:latin typeface="Cambria Math" panose="02040503050406030204" pitchFamily="18" charset="0"/>
                                  </a:rPr>
                                </m:ctrlPr>
                              </m:sSubSupPr>
                              <m:e>
                                <m:r>
                                  <a:rPr lang="el-GR" sz="1400" b="1" i="1">
                                    <a:solidFill>
                                      <a:srgbClr val="005555"/>
                                    </a:solidFill>
                                    <a:latin typeface="Cambria Math" panose="02040503050406030204" pitchFamily="18" charset="0"/>
                                  </a:rPr>
                                  <m:t>𝝉</m:t>
                                </m:r>
                              </m:e>
                              <m:sub>
                                <m:r>
                                  <a:rPr lang="el-GR" sz="1400" b="1" i="1">
                                    <a:solidFill>
                                      <a:srgbClr val="005555"/>
                                    </a:solidFill>
                                    <a:latin typeface="Cambria Math" panose="02040503050406030204" pitchFamily="18" charset="0"/>
                                  </a:rPr>
                                  <m:t>𝜶</m:t>
                                </m:r>
                              </m:sub>
                              <m:sup>
                                <m:r>
                                  <a:rPr lang="de-DE" sz="1400" b="1" i="1">
                                    <a:solidFill>
                                      <a:srgbClr val="005555"/>
                                    </a:solidFill>
                                    <a:latin typeface="Cambria Math" panose="02040503050406030204" pitchFamily="18" charset="0"/>
                                  </a:rPr>
                                  <m:t>∗</m:t>
                                </m:r>
                              </m:sup>
                            </m:sSubSup>
                          </m:num>
                          <m:den>
                            <m:sSub>
                              <m:sSubPr>
                                <m:ctrlPr>
                                  <a:rPr lang="de-DE" sz="1400" b="1" i="1">
                                    <a:solidFill>
                                      <a:srgbClr val="005555"/>
                                    </a:solidFill>
                                    <a:latin typeface="Cambria Math" panose="02040503050406030204" pitchFamily="18" charset="0"/>
                                  </a:rPr>
                                </m:ctrlPr>
                              </m:sSubPr>
                              <m:e>
                                <m:r>
                                  <a:rPr lang="el-GR" sz="1400" b="1" i="1">
                                    <a:solidFill>
                                      <a:srgbClr val="005555"/>
                                    </a:solidFill>
                                    <a:latin typeface="Cambria Math" panose="02040503050406030204" pitchFamily="18" charset="0"/>
                                  </a:rPr>
                                  <m:t>𝝉</m:t>
                                </m:r>
                              </m:e>
                              <m:sub>
                                <m:r>
                                  <a:rPr lang="de-DE" sz="1400" b="1" i="1">
                                    <a:solidFill>
                                      <a:srgbClr val="005555"/>
                                    </a:solidFill>
                                    <a:latin typeface="Cambria Math" panose="02040503050406030204" pitchFamily="18" charset="0"/>
                                  </a:rPr>
                                  <m:t>𝑬</m:t>
                                </m:r>
                              </m:sub>
                            </m:sSub>
                          </m:den>
                        </m:f>
                        <m:r>
                          <a:rPr lang="de-DE" sz="1400" b="1" i="1">
                            <a:solidFill>
                              <a:srgbClr val="005555"/>
                            </a:solidFill>
                            <a:latin typeface="Cambria Math" panose="02040503050406030204" pitchFamily="18" charset="0"/>
                          </a:rPr>
                          <m:t> </m:t>
                        </m:r>
                      </m:oMath>
                    </m:oMathPara>
                  </a14:m>
                  <a:endParaRPr lang="de-DE" sz="1400" b="1" dirty="0">
                    <a:solidFill>
                      <a:srgbClr val="005555"/>
                    </a:solidFill>
                  </a:endParaRPr>
                </a:p>
              </p:txBody>
            </p:sp>
          </mc:Choice>
          <mc:Fallback xmlns="">
            <p:sp>
              <p:nvSpPr>
                <p:cNvPr id="25" name="Textfeld 24"/>
                <p:cNvSpPr txBox="1">
                  <a:spLocks noRot="1" noChangeAspect="1" noMove="1" noResize="1" noEditPoints="1" noAdjustHandles="1" noChangeArrowheads="1" noChangeShapeType="1" noTextEdit="1"/>
                </p:cNvSpPr>
                <p:nvPr/>
              </p:nvSpPr>
              <p:spPr>
                <a:xfrm>
                  <a:off x="1224193" y="2667793"/>
                  <a:ext cx="623376" cy="294953"/>
                </a:xfrm>
                <a:prstGeom prst="rect">
                  <a:avLst/>
                </a:prstGeom>
                <a:blipFill>
                  <a:blip r:embed="rId4"/>
                  <a:stretch>
                    <a:fillRect l="-5882" t="-34694" b="-26531"/>
                  </a:stretch>
                </a:blipFill>
              </p:spPr>
              <p:txBody>
                <a:bodyPr/>
                <a:lstStyle/>
                <a:p>
                  <a:r>
                    <a:rPr lang="de-DE">
                      <a:noFill/>
                    </a:rPr>
                    <a:t> </a:t>
                  </a:r>
                </a:p>
              </p:txBody>
            </p:sp>
          </mc:Fallback>
        </mc:AlternateContent>
        <p:sp>
          <p:nvSpPr>
            <p:cNvPr id="38" name="Rechteck 37"/>
            <p:cNvSpPr/>
            <p:nvPr/>
          </p:nvSpPr>
          <p:spPr>
            <a:xfrm>
              <a:off x="2167863" y="4303429"/>
              <a:ext cx="45719" cy="4571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grpSp>
        <p:nvGrpSpPr>
          <p:cNvPr id="13" name="Gruppieren 12"/>
          <p:cNvGrpSpPr/>
          <p:nvPr/>
        </p:nvGrpSpPr>
        <p:grpSpPr>
          <a:xfrm>
            <a:off x="4870372" y="5065254"/>
            <a:ext cx="3600000" cy="851954"/>
            <a:chOff x="3942080" y="5452646"/>
            <a:chExt cx="3549168" cy="851954"/>
          </a:xfrm>
        </p:grpSpPr>
        <p:sp>
          <p:nvSpPr>
            <p:cNvPr id="8" name="Rechteck 7"/>
            <p:cNvSpPr/>
            <p:nvPr/>
          </p:nvSpPr>
          <p:spPr>
            <a:xfrm>
              <a:off x="3942080" y="5452646"/>
              <a:ext cx="3549168" cy="851954"/>
            </a:xfrm>
            <a:prstGeom prst="rect">
              <a:avLst/>
            </a:prstGeom>
            <a:ln w="38100">
              <a:tailEnd type="triangle" w="lg" len="med"/>
            </a:ln>
          </p:spPr>
          <p:style>
            <a:lnRef idx="2">
              <a:schemeClr val="accent5"/>
            </a:lnRef>
            <a:fillRef idx="1">
              <a:schemeClr val="lt1"/>
            </a:fillRef>
            <a:effectRef idx="0">
              <a:schemeClr val="accent5"/>
            </a:effectRef>
            <a:fontRef idx="minor">
              <a:schemeClr val="dk1"/>
            </a:fontRef>
          </p:style>
          <p:txBody>
            <a:bodyPr wrap="square" lIns="144000" tIns="108000" rIns="144000" bIns="144000" rtlCol="0" anchor="t" anchorCtr="0"/>
            <a:lstStyle/>
            <a:p>
              <a:pPr>
                <a:spcBef>
                  <a:spcPts val="1150"/>
                </a:spcBef>
                <a:buClr>
                  <a:srgbClr val="116656"/>
                </a:buClr>
                <a:buSzPct val="120000"/>
              </a:pPr>
              <a:endParaRPr lang="de-DE" sz="1300" b="1">
                <a:solidFill>
                  <a:schemeClr val="bg1"/>
                </a:solidFill>
              </a:endParaRPr>
            </a:p>
          </p:txBody>
        </p:sp>
        <mc:AlternateContent xmlns:mc="http://schemas.openxmlformats.org/markup-compatibility/2006" xmlns:a14="http://schemas.microsoft.com/office/drawing/2010/main">
          <mc:Choice Requires="a14">
            <p:sp>
              <p:nvSpPr>
                <p:cNvPr id="9" name="Rechteck 8"/>
                <p:cNvSpPr/>
                <p:nvPr/>
              </p:nvSpPr>
              <p:spPr>
                <a:xfrm>
                  <a:off x="4083073" y="5683354"/>
                  <a:ext cx="2812676" cy="387286"/>
                </a:xfrm>
                <a:prstGeom prst="rect">
                  <a:avLst/>
                </a:prstGeom>
              </p:spPr>
              <p:txBody>
                <a:bodyPr wrap="none">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Sup>
                          <m:sSubSupPr>
                            <m:ctrlPr>
                              <a:rPr lang="de-DE" sz="1400" b="1" i="1" smtClean="0">
                                <a:solidFill>
                                  <a:srgbClr val="005555"/>
                                </a:solidFill>
                                <a:latin typeface="Cambria Math" panose="02040503050406030204" pitchFamily="18" charset="0"/>
                              </a:rPr>
                            </m:ctrlPr>
                          </m:sSubSupPr>
                          <m:e>
                            <m:r>
                              <a:rPr lang="el-GR" sz="1400" b="1" i="1">
                                <a:solidFill>
                                  <a:srgbClr val="005555"/>
                                </a:solidFill>
                                <a:latin typeface="Cambria Math" panose="02040503050406030204" pitchFamily="18" charset="0"/>
                              </a:rPr>
                              <m:t>𝝉</m:t>
                            </m:r>
                          </m:e>
                          <m:sub>
                            <m:r>
                              <a:rPr lang="el-GR" sz="1400" b="1" i="1">
                                <a:solidFill>
                                  <a:srgbClr val="005555"/>
                                </a:solidFill>
                                <a:latin typeface="Cambria Math" panose="02040503050406030204" pitchFamily="18" charset="0"/>
                              </a:rPr>
                              <m:t>𝜶</m:t>
                            </m:r>
                          </m:sub>
                          <m:sup>
                            <m:r>
                              <a:rPr lang="de-DE" sz="1400" b="1" i="1">
                                <a:solidFill>
                                  <a:srgbClr val="005555"/>
                                </a:solidFill>
                                <a:latin typeface="Cambria Math" panose="02040503050406030204" pitchFamily="18" charset="0"/>
                              </a:rPr>
                              <m:t>∗</m:t>
                            </m:r>
                          </m:sup>
                        </m:sSubSup>
                        <m:r>
                          <a:rPr lang="de-DE" sz="1400" b="1">
                            <a:solidFill>
                              <a:srgbClr val="005555"/>
                            </a:solidFill>
                            <a:latin typeface="Cambria Math" panose="02040503050406030204" pitchFamily="18" charset="0"/>
                          </a:rPr>
                          <m:t>= </m:t>
                        </m:r>
                        <m:sSub>
                          <m:sSubPr>
                            <m:ctrlPr>
                              <a:rPr lang="de-DE" sz="1400" b="1" i="1">
                                <a:solidFill>
                                  <a:srgbClr val="005555"/>
                                </a:solidFill>
                                <a:latin typeface="Cambria Math" panose="02040503050406030204" pitchFamily="18" charset="0"/>
                              </a:rPr>
                            </m:ctrlPr>
                          </m:sSubPr>
                          <m:e>
                            <m:r>
                              <m:rPr>
                                <m:sty m:val="p"/>
                              </m:rPr>
                              <a:rPr lang="el-GR" sz="1400" b="1" i="1">
                                <a:solidFill>
                                  <a:srgbClr val="005555"/>
                                </a:solidFill>
                                <a:latin typeface="Cambria Math" panose="02040503050406030204" pitchFamily="18" charset="0"/>
                              </a:rPr>
                              <m:t>τ</m:t>
                            </m:r>
                          </m:e>
                          <m:sub>
                            <m:r>
                              <m:rPr>
                                <m:sty m:val="p"/>
                              </m:rPr>
                              <a:rPr lang="el-GR" sz="1400" b="1" i="1">
                                <a:solidFill>
                                  <a:srgbClr val="005555"/>
                                </a:solidFill>
                                <a:latin typeface="Cambria Math" panose="02040503050406030204" pitchFamily="18" charset="0"/>
                              </a:rPr>
                              <m:t>α</m:t>
                            </m:r>
                            <m:r>
                              <a:rPr lang="de-DE" sz="1400" b="1" i="1">
                                <a:solidFill>
                                  <a:srgbClr val="005555"/>
                                </a:solidFill>
                                <a:latin typeface="Cambria Math" panose="02040503050406030204" pitchFamily="18" charset="0"/>
                              </a:rPr>
                              <m:t>𝟏</m:t>
                            </m:r>
                          </m:sub>
                        </m:sSub>
                        <m:r>
                          <a:rPr lang="de-DE" sz="1400" b="1" i="1">
                            <a:solidFill>
                              <a:srgbClr val="005555"/>
                            </a:solidFill>
                            <a:latin typeface="Cambria Math" panose="02040503050406030204" pitchFamily="18" charset="0"/>
                          </a:rPr>
                          <m:t>+</m:t>
                        </m:r>
                        <m:f>
                          <m:fPr>
                            <m:ctrlPr>
                              <a:rPr lang="de-DE" sz="1400" b="1" i="1">
                                <a:solidFill>
                                  <a:srgbClr val="005555"/>
                                </a:solidFill>
                                <a:latin typeface="Cambria Math" panose="02040503050406030204" pitchFamily="18" charset="0"/>
                              </a:rPr>
                            </m:ctrlPr>
                          </m:fPr>
                          <m:num>
                            <m:d>
                              <m:dPr>
                                <m:ctrlPr>
                                  <a:rPr lang="de-DE" sz="1400" b="1" i="1">
                                    <a:solidFill>
                                      <a:srgbClr val="005555"/>
                                    </a:solidFill>
                                    <a:latin typeface="Cambria Math" panose="02040503050406030204" pitchFamily="18" charset="0"/>
                                  </a:rPr>
                                </m:ctrlPr>
                              </m:dPr>
                              <m:e>
                                <m:r>
                                  <a:rPr lang="de-DE" sz="1400" b="1" i="1">
                                    <a:solidFill>
                                      <a:srgbClr val="005555"/>
                                    </a:solidFill>
                                    <a:latin typeface="Cambria Math" panose="02040503050406030204" pitchFamily="18" charset="0"/>
                                  </a:rPr>
                                  <m:t>𝟏</m:t>
                                </m:r>
                                <m:r>
                                  <a:rPr lang="de-DE" sz="1400" b="1" i="1">
                                    <a:solidFill>
                                      <a:srgbClr val="005555"/>
                                    </a:solidFill>
                                    <a:latin typeface="Cambria Math" panose="02040503050406030204" pitchFamily="18" charset="0"/>
                                  </a:rPr>
                                  <m:t>−</m:t>
                                </m:r>
                                <m:sSub>
                                  <m:sSubPr>
                                    <m:ctrlPr>
                                      <a:rPr lang="de-DE" sz="1400" i="1">
                                        <a:solidFill>
                                          <a:srgbClr val="006C66"/>
                                        </a:solidFill>
                                        <a:latin typeface="Cambria Math" panose="02040503050406030204" pitchFamily="18" charset="0"/>
                                      </a:rPr>
                                    </m:ctrlPr>
                                  </m:sSubPr>
                                  <m:e>
                                    <m:r>
                                      <m:rPr>
                                        <m:sty m:val="p"/>
                                      </m:rPr>
                                      <a:rPr lang="el-GR" sz="1400" i="1">
                                        <a:solidFill>
                                          <a:srgbClr val="006C66"/>
                                        </a:solidFill>
                                        <a:latin typeface="Cambria Math" panose="02040503050406030204" pitchFamily="18" charset="0"/>
                                      </a:rPr>
                                      <m:t>η</m:t>
                                    </m:r>
                                  </m:e>
                                  <m:sub>
                                    <m:r>
                                      <a:rPr lang="de-DE" sz="1400" i="1">
                                        <a:solidFill>
                                          <a:srgbClr val="006C66"/>
                                        </a:solidFill>
                                        <a:latin typeface="Cambria Math" panose="02040503050406030204" pitchFamily="18" charset="0"/>
                                      </a:rPr>
                                      <m:t>𝑒𝑥</m:t>
                                    </m:r>
                                    <m:r>
                                      <a:rPr lang="de-DE" sz="1400" i="1">
                                        <a:solidFill>
                                          <a:srgbClr val="006C66"/>
                                        </a:solidFill>
                                        <a:latin typeface="Cambria Math" panose="02040503050406030204" pitchFamily="18" charset="0"/>
                                      </a:rPr>
                                      <m:t>h</m:t>
                                    </m:r>
                                    <m:r>
                                      <a:rPr lang="de-DE" sz="1400" b="0" i="1" smtClean="0">
                                        <a:solidFill>
                                          <a:srgbClr val="006C66"/>
                                        </a:solidFill>
                                        <a:latin typeface="Cambria Math" panose="02040503050406030204" pitchFamily="18" charset="0"/>
                                      </a:rPr>
                                      <m:t>,</m:t>
                                    </m:r>
                                    <m:r>
                                      <m:rPr>
                                        <m:sty m:val="p"/>
                                      </m:rPr>
                                      <a:rPr lang="el-GR" sz="1400" b="0" i="1" smtClean="0">
                                        <a:solidFill>
                                          <a:srgbClr val="006C66"/>
                                        </a:solidFill>
                                        <a:latin typeface="Cambria Math" panose="02040503050406030204" pitchFamily="18" charset="0"/>
                                      </a:rPr>
                                      <m:t>α</m:t>
                                    </m:r>
                                  </m:sub>
                                </m:sSub>
                              </m:e>
                            </m:d>
                            <m:r>
                              <a:rPr lang="de-DE" sz="1400" b="0" i="1" smtClean="0">
                                <a:solidFill>
                                  <a:srgbClr val="006C66"/>
                                </a:solidFill>
                                <a:latin typeface="Cambria Math" panose="02040503050406030204" pitchFamily="18" charset="0"/>
                              </a:rPr>
                              <m:t> </m:t>
                            </m:r>
                            <m:sSub>
                              <m:sSubPr>
                                <m:ctrlPr>
                                  <a:rPr lang="de-DE" sz="1400" i="1">
                                    <a:solidFill>
                                      <a:srgbClr val="006C66"/>
                                    </a:solidFill>
                                    <a:latin typeface="Cambria Math" panose="02040503050406030204" pitchFamily="18" charset="0"/>
                                  </a:rPr>
                                </m:ctrlPr>
                              </m:sSubPr>
                              <m:e>
                                <m:r>
                                  <m:rPr>
                                    <m:sty m:val="p"/>
                                  </m:rPr>
                                  <a:rPr lang="el-GR" sz="1400" i="1">
                                    <a:solidFill>
                                      <a:srgbClr val="006C66"/>
                                    </a:solidFill>
                                    <a:latin typeface="Cambria Math" panose="02040503050406030204" pitchFamily="18" charset="0"/>
                                  </a:rPr>
                                  <m:t>η</m:t>
                                </m:r>
                              </m:e>
                              <m:sub>
                                <m:r>
                                  <a:rPr lang="de-DE" sz="1400" b="0" i="1" smtClean="0">
                                    <a:solidFill>
                                      <a:srgbClr val="006C66"/>
                                    </a:solidFill>
                                    <a:latin typeface="Cambria Math" panose="02040503050406030204" pitchFamily="18" charset="0"/>
                                  </a:rPr>
                                  <m:t>𝑟𝑒𝑡</m:t>
                                </m:r>
                                <m:r>
                                  <a:rPr lang="de-DE" sz="1400" b="0" i="1" smtClean="0">
                                    <a:solidFill>
                                      <a:srgbClr val="006C66"/>
                                    </a:solidFill>
                                    <a:latin typeface="Cambria Math" panose="02040503050406030204" pitchFamily="18" charset="0"/>
                                  </a:rPr>
                                  <m:t>,</m:t>
                                </m:r>
                                <m:r>
                                  <m:rPr>
                                    <m:sty m:val="p"/>
                                  </m:rPr>
                                  <a:rPr lang="el-GR" sz="1400" b="0" i="1" smtClean="0">
                                    <a:solidFill>
                                      <a:srgbClr val="006C66"/>
                                    </a:solidFill>
                                    <a:latin typeface="Cambria Math" panose="02040503050406030204" pitchFamily="18" charset="0"/>
                                  </a:rPr>
                                  <m:t>α</m:t>
                                </m:r>
                              </m:sub>
                            </m:sSub>
                          </m:num>
                          <m:den>
                            <m:sSub>
                              <m:sSubPr>
                                <m:ctrlPr>
                                  <a:rPr lang="de-DE" sz="1400" i="1">
                                    <a:solidFill>
                                      <a:srgbClr val="006C66"/>
                                    </a:solidFill>
                                    <a:latin typeface="Cambria Math" panose="02040503050406030204" pitchFamily="18" charset="0"/>
                                  </a:rPr>
                                </m:ctrlPr>
                              </m:sSubPr>
                              <m:e>
                                <m:r>
                                  <m:rPr>
                                    <m:sty m:val="p"/>
                                  </m:rPr>
                                  <a:rPr lang="el-GR" sz="1400" i="1">
                                    <a:solidFill>
                                      <a:srgbClr val="006C66"/>
                                    </a:solidFill>
                                    <a:latin typeface="Cambria Math" panose="02040503050406030204" pitchFamily="18" charset="0"/>
                                  </a:rPr>
                                  <m:t>η</m:t>
                                </m:r>
                              </m:e>
                              <m:sub>
                                <m:r>
                                  <a:rPr lang="de-DE" sz="1400" i="1">
                                    <a:solidFill>
                                      <a:srgbClr val="006C66"/>
                                    </a:solidFill>
                                    <a:latin typeface="Cambria Math" panose="02040503050406030204" pitchFamily="18" charset="0"/>
                                  </a:rPr>
                                  <m:t>𝑒𝑥</m:t>
                                </m:r>
                                <m:r>
                                  <a:rPr lang="de-DE" sz="1400" i="1">
                                    <a:solidFill>
                                      <a:srgbClr val="006C66"/>
                                    </a:solidFill>
                                    <a:latin typeface="Cambria Math" panose="02040503050406030204" pitchFamily="18" charset="0"/>
                                  </a:rPr>
                                  <m:t>h</m:t>
                                </m:r>
                                <m:r>
                                  <a:rPr lang="de-DE" sz="1400" b="0" i="1" smtClean="0">
                                    <a:solidFill>
                                      <a:srgbClr val="006C66"/>
                                    </a:solidFill>
                                    <a:latin typeface="Cambria Math" panose="02040503050406030204" pitchFamily="18" charset="0"/>
                                  </a:rPr>
                                  <m:t>,</m:t>
                                </m:r>
                                <m:r>
                                  <m:rPr>
                                    <m:sty m:val="p"/>
                                  </m:rPr>
                                  <a:rPr lang="el-GR" sz="1400" b="0" i="1" smtClean="0">
                                    <a:solidFill>
                                      <a:srgbClr val="006C66"/>
                                    </a:solidFill>
                                    <a:latin typeface="Cambria Math" panose="02040503050406030204" pitchFamily="18" charset="0"/>
                                  </a:rPr>
                                  <m:t>α</m:t>
                                </m:r>
                              </m:sub>
                            </m:sSub>
                          </m:den>
                        </m:f>
                        <m:sSub>
                          <m:sSubPr>
                            <m:ctrlPr>
                              <a:rPr lang="de-DE" sz="1400" b="1" i="1">
                                <a:solidFill>
                                  <a:srgbClr val="005555"/>
                                </a:solidFill>
                                <a:latin typeface="Cambria Math" panose="02040503050406030204" pitchFamily="18" charset="0"/>
                              </a:rPr>
                            </m:ctrlPr>
                          </m:sSubPr>
                          <m:e>
                            <m:r>
                              <m:rPr>
                                <m:sty m:val="p"/>
                              </m:rPr>
                              <a:rPr lang="el-GR" sz="1400" b="1" i="1">
                                <a:solidFill>
                                  <a:srgbClr val="005555"/>
                                </a:solidFill>
                                <a:latin typeface="Cambria Math" panose="02040503050406030204" pitchFamily="18" charset="0"/>
                              </a:rPr>
                              <m:t>τ</m:t>
                            </m:r>
                          </m:e>
                          <m:sub>
                            <m:r>
                              <m:rPr>
                                <m:sty m:val="p"/>
                              </m:rPr>
                              <a:rPr lang="el-GR" sz="1400" b="1" i="1">
                                <a:solidFill>
                                  <a:srgbClr val="005555"/>
                                </a:solidFill>
                                <a:latin typeface="Cambria Math" panose="02040503050406030204" pitchFamily="18" charset="0"/>
                              </a:rPr>
                              <m:t>α</m:t>
                            </m:r>
                            <m:r>
                              <a:rPr lang="de-DE" sz="1400" b="1" i="1">
                                <a:solidFill>
                                  <a:srgbClr val="005555"/>
                                </a:solidFill>
                                <a:latin typeface="Cambria Math" panose="02040503050406030204" pitchFamily="18" charset="0"/>
                              </a:rPr>
                              <m:t>𝟐</m:t>
                            </m:r>
                          </m:sub>
                        </m:sSub>
                      </m:oMath>
                    </m:oMathPara>
                  </a14:m>
                  <a:endParaRPr lang="de-DE" sz="1400" b="1" dirty="0" smtClean="0">
                    <a:solidFill>
                      <a:srgbClr val="005555"/>
                    </a:solidFill>
                  </a:endParaRPr>
                </a:p>
              </p:txBody>
            </p:sp>
          </mc:Choice>
          <mc:Fallback xmlns="">
            <p:sp>
              <p:nvSpPr>
                <p:cNvPr id="9" name="Rechteck 8"/>
                <p:cNvSpPr>
                  <a:spLocks noRot="1" noChangeAspect="1" noMove="1" noResize="1" noEditPoints="1" noAdjustHandles="1" noChangeArrowheads="1" noChangeShapeType="1" noTextEdit="1"/>
                </p:cNvSpPr>
                <p:nvPr/>
              </p:nvSpPr>
              <p:spPr>
                <a:xfrm>
                  <a:off x="4083073" y="5683354"/>
                  <a:ext cx="2812676" cy="387286"/>
                </a:xfrm>
                <a:prstGeom prst="rect">
                  <a:avLst/>
                </a:prstGeom>
                <a:blipFill>
                  <a:blip r:embed="rId5"/>
                  <a:stretch>
                    <a:fillRect t="-19048" b="-12698"/>
                  </a:stretch>
                </a:blipFill>
              </p:spPr>
              <p:txBody>
                <a:bodyPr/>
                <a:lstStyle/>
                <a:p>
                  <a:r>
                    <a:rPr lang="de-DE">
                      <a:noFill/>
                    </a:rPr>
                    <a:t> </a:t>
                  </a:r>
                </a:p>
              </p:txBody>
            </p:sp>
          </mc:Fallback>
        </mc:AlternateContent>
        <p:sp>
          <p:nvSpPr>
            <p:cNvPr id="11" name="Textfeld 10"/>
            <p:cNvSpPr txBox="1"/>
            <p:nvPr/>
          </p:nvSpPr>
          <p:spPr>
            <a:xfrm>
              <a:off x="6253679" y="6015102"/>
              <a:ext cx="1160574" cy="244554"/>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adapted</a:t>
              </a:r>
              <a:r>
                <a:rPr lang="de-DE" sz="800" dirty="0" smtClean="0"/>
                <a:t> Reiter </a:t>
              </a:r>
              <a:r>
                <a:rPr lang="de-DE" sz="800" dirty="0"/>
                <a:t>NF 1990]</a:t>
              </a:r>
            </a:p>
          </p:txBody>
        </p:sp>
      </p:grpSp>
      <mc:AlternateContent xmlns:mc="http://schemas.openxmlformats.org/markup-compatibility/2006" xmlns:a14="http://schemas.microsoft.com/office/drawing/2010/main">
        <mc:Choice Requires="a14">
          <p:sp>
            <p:nvSpPr>
              <p:cNvPr id="6" name="Inhaltsplatzhalter 7"/>
              <p:cNvSpPr>
                <a:spLocks noGrp="1"/>
              </p:cNvSpPr>
              <p:nvPr>
                <p:ph sz="quarter" idx="13"/>
              </p:nvPr>
            </p:nvSpPr>
            <p:spPr>
              <a:xfrm>
                <a:off x="600681" y="821104"/>
                <a:ext cx="10801349" cy="1572033"/>
              </a:xfrm>
            </p:spPr>
            <p:txBody>
              <a:bodyPr>
                <a:normAutofit/>
              </a:bodyPr>
              <a:lstStyle/>
              <a:p>
                <a:pPr marL="285735" lvl="1" indent="-285735">
                  <a:buFont typeface="Arial" panose="020B0604020202020204" pitchFamily="34" charset="0"/>
                  <a:buChar char="•"/>
                </a:pPr>
                <a:r>
                  <a:rPr lang="el-GR" sz="2400" dirty="0" smtClean="0">
                    <a:solidFill>
                      <a:srgbClr val="006C66"/>
                    </a:solidFill>
                  </a:rPr>
                  <a:t>Γ</a:t>
                </a:r>
                <a:r>
                  <a:rPr lang="de-DE" sz="2400" baseline="-25000" dirty="0" err="1">
                    <a:solidFill>
                      <a:srgbClr val="006C66"/>
                    </a:solidFill>
                  </a:rPr>
                  <a:t>He,exh</a:t>
                </a:r>
                <a:r>
                  <a:rPr lang="de-DE" sz="2400" dirty="0">
                    <a:solidFill>
                      <a:srgbClr val="006C66"/>
                    </a:solidFill>
                  </a:rPr>
                  <a:t> = </a:t>
                </a:r>
                <a:r>
                  <a:rPr lang="el-GR" sz="2400" dirty="0">
                    <a:solidFill>
                      <a:srgbClr val="006C66"/>
                    </a:solidFill>
                  </a:rPr>
                  <a:t>Γ</a:t>
                </a:r>
                <a:r>
                  <a:rPr lang="el-GR" sz="2400" baseline="-25000" dirty="0">
                    <a:solidFill>
                      <a:srgbClr val="006C66"/>
                    </a:solidFill>
                  </a:rPr>
                  <a:t>α</a:t>
                </a:r>
                <a:r>
                  <a:rPr lang="de-DE" sz="2400" baseline="-25000" dirty="0">
                    <a:solidFill>
                      <a:srgbClr val="006C66"/>
                    </a:solidFill>
                  </a:rPr>
                  <a:t>,1	</a:t>
                </a:r>
                <a:r>
                  <a:rPr lang="el-GR" sz="2400" dirty="0">
                    <a:solidFill>
                      <a:srgbClr val="006C66"/>
                    </a:solidFill>
                  </a:rPr>
                  <a:t>Γ</a:t>
                </a:r>
                <a:r>
                  <a:rPr lang="de-DE" sz="2400" baseline="-25000" dirty="0" err="1">
                    <a:solidFill>
                      <a:srgbClr val="006C66"/>
                    </a:solidFill>
                  </a:rPr>
                  <a:t>H,exh</a:t>
                </a:r>
                <a:r>
                  <a:rPr lang="de-DE" sz="2400" dirty="0">
                    <a:solidFill>
                      <a:srgbClr val="006C66"/>
                    </a:solidFill>
                  </a:rPr>
                  <a:t> = </a:t>
                </a:r>
                <a:r>
                  <a:rPr lang="el-GR" sz="2400" dirty="0">
                    <a:solidFill>
                      <a:srgbClr val="006C66"/>
                    </a:solidFill>
                  </a:rPr>
                  <a:t>Γ</a:t>
                </a:r>
                <a:r>
                  <a:rPr lang="de-DE" sz="2400" baseline="-25000" dirty="0" smtClean="0">
                    <a:solidFill>
                      <a:srgbClr val="006C66"/>
                    </a:solidFill>
                  </a:rPr>
                  <a:t>p,1</a:t>
                </a:r>
                <a:endParaRPr lang="de-DE" sz="2400" baseline="-25000" dirty="0">
                  <a:solidFill>
                    <a:srgbClr val="006C66"/>
                  </a:solidFill>
                </a:endParaRPr>
              </a:p>
              <a:p>
                <a:pPr marL="285735" lvl="1" indent="-285735">
                  <a:buFont typeface="Arial" panose="020B0604020202020204" pitchFamily="34" charset="0"/>
                  <a:buChar char="•"/>
                </a:pPr>
                <a:r>
                  <a:rPr lang="de-DE" sz="2400" dirty="0" err="1" smtClean="0">
                    <a:solidFill>
                      <a:srgbClr val="006C66"/>
                    </a:solidFill>
                  </a:rPr>
                  <a:t>Function</a:t>
                </a:r>
                <a:r>
                  <a:rPr lang="de-DE" sz="2400" dirty="0" smtClean="0">
                    <a:solidFill>
                      <a:srgbClr val="006C66"/>
                    </a:solidFill>
                  </a:rPr>
                  <a:t> 1: </a:t>
                </a:r>
                <a14:m>
                  <m:oMath xmlns:m="http://schemas.openxmlformats.org/officeDocument/2006/math">
                    <m:r>
                      <m:rPr>
                        <m:sty m:val="p"/>
                      </m:rPr>
                      <a:rPr lang="de-DE" sz="2400" b="0" i="0" smtClean="0">
                        <a:solidFill>
                          <a:srgbClr val="006C66"/>
                        </a:solidFill>
                        <a:latin typeface="Cambria Math" panose="02040503050406030204" pitchFamily="18" charset="0"/>
                      </a:rPr>
                      <m:t>Exhaust</m:t>
                    </m:r>
                    <m:r>
                      <a:rPr lang="de-DE" sz="2400" b="0" i="0" smtClean="0">
                        <a:solidFill>
                          <a:srgbClr val="006C66"/>
                        </a:solidFill>
                        <a:latin typeface="Cambria Math" panose="02040503050406030204" pitchFamily="18" charset="0"/>
                      </a:rPr>
                      <m:t> </m:t>
                    </m:r>
                    <m:r>
                      <a:rPr lang="de-DE" sz="2400" b="0" i="1" smtClean="0">
                        <a:solidFill>
                          <a:srgbClr val="006C66"/>
                        </a:solidFill>
                        <a:latin typeface="Cambria Math" panose="02040503050406030204" pitchFamily="18" charset="0"/>
                      </a:rPr>
                      <m:t>   </m:t>
                    </m:r>
                    <m:sSub>
                      <m:sSubPr>
                        <m:ctrlPr>
                          <a:rPr lang="de-DE" sz="2400" i="1">
                            <a:solidFill>
                              <a:srgbClr val="006C66"/>
                            </a:solidFill>
                            <a:latin typeface="Cambria Math" panose="02040503050406030204" pitchFamily="18" charset="0"/>
                          </a:rPr>
                        </m:ctrlPr>
                      </m:sSubPr>
                      <m:e>
                        <m:r>
                          <m:rPr>
                            <m:sty m:val="p"/>
                          </m:rPr>
                          <a:rPr lang="el-GR" sz="2400" i="1">
                            <a:solidFill>
                              <a:srgbClr val="006C66"/>
                            </a:solidFill>
                            <a:latin typeface="Cambria Math" panose="02040503050406030204" pitchFamily="18" charset="0"/>
                          </a:rPr>
                          <m:t>η</m:t>
                        </m:r>
                      </m:e>
                      <m:sub>
                        <m:r>
                          <a:rPr lang="de-DE" sz="2400" i="1">
                            <a:solidFill>
                              <a:srgbClr val="006C66"/>
                            </a:solidFill>
                            <a:latin typeface="Cambria Math" panose="02040503050406030204" pitchFamily="18" charset="0"/>
                          </a:rPr>
                          <m:t>𝑒𝑥</m:t>
                        </m:r>
                        <m:r>
                          <a:rPr lang="de-DE" sz="2400" i="1">
                            <a:solidFill>
                              <a:srgbClr val="006C66"/>
                            </a:solidFill>
                            <a:latin typeface="Cambria Math" panose="02040503050406030204" pitchFamily="18" charset="0"/>
                          </a:rPr>
                          <m:t>h</m:t>
                        </m:r>
                      </m:sub>
                    </m:sSub>
                  </m:oMath>
                </a14:m>
                <a:r>
                  <a:rPr lang="de-DE" sz="2400" dirty="0">
                    <a:solidFill>
                      <a:srgbClr val="006C66"/>
                    </a:solidFill>
                  </a:rPr>
                  <a:t> </a:t>
                </a:r>
                <a:r>
                  <a:rPr lang="de-DE" sz="2400" dirty="0" smtClean="0">
                    <a:solidFill>
                      <a:srgbClr val="006C66"/>
                    </a:solidFill>
                  </a:rPr>
                  <a:t>		</a:t>
                </a:r>
                <a:r>
                  <a:rPr lang="de-DE" sz="2400" dirty="0" err="1" smtClean="0">
                    <a:solidFill>
                      <a:srgbClr val="006C66"/>
                    </a:solidFill>
                  </a:rPr>
                  <a:t>Function</a:t>
                </a:r>
                <a:r>
                  <a:rPr lang="de-DE" sz="2400" dirty="0" smtClean="0">
                    <a:solidFill>
                      <a:srgbClr val="006C66"/>
                    </a:solidFill>
                  </a:rPr>
                  <a:t> 2: </a:t>
                </a:r>
                <a14:m>
                  <m:oMath xmlns:m="http://schemas.openxmlformats.org/officeDocument/2006/math">
                    <m:r>
                      <m:rPr>
                        <m:sty m:val="p"/>
                      </m:rPr>
                      <a:rPr lang="de-DE" sz="2400" b="0" i="0" smtClean="0">
                        <a:solidFill>
                          <a:srgbClr val="006C66"/>
                        </a:solidFill>
                        <a:latin typeface="Cambria Math" panose="02040503050406030204" pitchFamily="18" charset="0"/>
                      </a:rPr>
                      <m:t>Retention</m:t>
                    </m:r>
                    <m:r>
                      <a:rPr lang="de-DE" sz="2400" b="0" i="0" smtClean="0">
                        <a:solidFill>
                          <a:srgbClr val="006C66"/>
                        </a:solidFill>
                        <a:latin typeface="Cambria Math" panose="02040503050406030204" pitchFamily="18" charset="0"/>
                      </a:rPr>
                      <m:t>     </m:t>
                    </m:r>
                    <m:sSub>
                      <m:sSubPr>
                        <m:ctrlPr>
                          <a:rPr lang="de-DE" sz="2400" i="1">
                            <a:solidFill>
                              <a:srgbClr val="006C66"/>
                            </a:solidFill>
                            <a:latin typeface="Cambria Math" panose="02040503050406030204" pitchFamily="18" charset="0"/>
                          </a:rPr>
                        </m:ctrlPr>
                      </m:sSubPr>
                      <m:e>
                        <m:r>
                          <m:rPr>
                            <m:sty m:val="p"/>
                          </m:rPr>
                          <a:rPr lang="el-GR" sz="2400" i="1">
                            <a:solidFill>
                              <a:srgbClr val="006C66"/>
                            </a:solidFill>
                            <a:latin typeface="Cambria Math" panose="02040503050406030204" pitchFamily="18" charset="0"/>
                          </a:rPr>
                          <m:t>η</m:t>
                        </m:r>
                      </m:e>
                      <m:sub>
                        <m:r>
                          <a:rPr lang="de-DE" sz="2400" b="0" i="1" smtClean="0">
                            <a:solidFill>
                              <a:srgbClr val="006C66"/>
                            </a:solidFill>
                            <a:latin typeface="Cambria Math" panose="02040503050406030204" pitchFamily="18" charset="0"/>
                          </a:rPr>
                          <m:t>𝑟𝑒𝑡</m:t>
                        </m:r>
                      </m:sub>
                    </m:sSub>
                  </m:oMath>
                </a14:m>
                <a:endParaRPr lang="de-DE" sz="2400" baseline="-25000" dirty="0" smtClean="0">
                  <a:solidFill>
                    <a:srgbClr val="006C66"/>
                  </a:solidFill>
                </a:endParaRPr>
              </a:p>
              <a:p>
                <a:pPr marL="285735" lvl="1" indent="-285735">
                  <a:buFont typeface="Arial" panose="020B0604020202020204" pitchFamily="34" charset="0"/>
                  <a:buChar char="•"/>
                </a:pPr>
                <a:r>
                  <a:rPr lang="de-DE" sz="2400" dirty="0" err="1" smtClean="0">
                    <a:solidFill>
                      <a:srgbClr val="006C66"/>
                    </a:solidFill>
                  </a:rPr>
                  <a:t>Exhausted</a:t>
                </a:r>
                <a:r>
                  <a:rPr lang="de-DE" sz="2400" dirty="0" smtClean="0">
                    <a:solidFill>
                      <a:srgbClr val="006C66"/>
                    </a:solidFill>
                  </a:rPr>
                  <a:t> </a:t>
                </a:r>
                <a:r>
                  <a:rPr lang="de-DE" sz="2400" dirty="0" err="1" smtClean="0">
                    <a:solidFill>
                      <a:srgbClr val="006C66"/>
                    </a:solidFill>
                  </a:rPr>
                  <a:t>particles</a:t>
                </a:r>
                <a:r>
                  <a:rPr lang="de-DE" sz="2400" dirty="0" smtClean="0">
                    <a:solidFill>
                      <a:srgbClr val="006C66"/>
                    </a:solidFill>
                  </a:rPr>
                  <a:t> do not </a:t>
                </a:r>
                <a:r>
                  <a:rPr lang="de-DE" sz="2400" dirty="0" err="1" smtClean="0">
                    <a:solidFill>
                      <a:srgbClr val="006C66"/>
                    </a:solidFill>
                  </a:rPr>
                  <a:t>have</a:t>
                </a:r>
                <a:r>
                  <a:rPr lang="de-DE" sz="2400" dirty="0" smtClean="0">
                    <a:solidFill>
                      <a:srgbClr val="006C66"/>
                    </a:solidFill>
                  </a:rPr>
                  <a:t> </a:t>
                </a:r>
                <a:r>
                  <a:rPr lang="de-DE" sz="2400" dirty="0" err="1" smtClean="0">
                    <a:solidFill>
                      <a:srgbClr val="006C66"/>
                    </a:solidFill>
                  </a:rPr>
                  <a:t>to</a:t>
                </a:r>
                <a:r>
                  <a:rPr lang="de-DE" sz="2400" dirty="0" smtClean="0">
                    <a:solidFill>
                      <a:srgbClr val="006C66"/>
                    </a:solidFill>
                  </a:rPr>
                  <a:t> </a:t>
                </a:r>
                <a:r>
                  <a:rPr lang="de-DE" sz="2400" dirty="0" err="1" smtClean="0">
                    <a:solidFill>
                      <a:srgbClr val="006C66"/>
                    </a:solidFill>
                  </a:rPr>
                  <a:t>be</a:t>
                </a:r>
                <a:r>
                  <a:rPr lang="de-DE" sz="2400" dirty="0" smtClean="0">
                    <a:solidFill>
                      <a:srgbClr val="006C66"/>
                    </a:solidFill>
                  </a:rPr>
                  <a:t> </a:t>
                </a:r>
                <a:r>
                  <a:rPr lang="de-DE" sz="2400" dirty="0" err="1" smtClean="0">
                    <a:solidFill>
                      <a:srgbClr val="006C66"/>
                    </a:solidFill>
                  </a:rPr>
                  <a:t>retained</a:t>
                </a:r>
                <a:endParaRPr lang="de-DE" sz="2400" dirty="0" smtClean="0">
                  <a:solidFill>
                    <a:srgbClr val="006C66"/>
                  </a:solidFill>
                </a:endParaRPr>
              </a:p>
            </p:txBody>
          </p:sp>
        </mc:Choice>
        <mc:Fallback xmlns="">
          <p:sp>
            <p:nvSpPr>
              <p:cNvPr id="6" name="Inhaltsplatzhalter 7"/>
              <p:cNvSpPr>
                <a:spLocks noGrp="1" noRot="1" noChangeAspect="1" noMove="1" noResize="1" noEditPoints="1" noAdjustHandles="1" noChangeArrowheads="1" noChangeShapeType="1" noTextEdit="1"/>
              </p:cNvSpPr>
              <p:nvPr>
                <p:ph sz="quarter" idx="13"/>
              </p:nvPr>
            </p:nvSpPr>
            <p:spPr>
              <a:xfrm>
                <a:off x="600681" y="821104"/>
                <a:ext cx="10801349" cy="1572033"/>
              </a:xfrm>
              <a:blipFill>
                <a:blip r:embed="rId6"/>
                <a:stretch>
                  <a:fillRect l="-1637" t="-775" b="-581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3" name="Textfeld 72"/>
              <p:cNvSpPr txBox="1"/>
              <p:nvPr/>
            </p:nvSpPr>
            <p:spPr>
              <a:xfrm>
                <a:off x="4870372" y="4014523"/>
                <a:ext cx="3600000" cy="589905"/>
              </a:xfrm>
              <a:prstGeom prst="rect">
                <a:avLst/>
              </a:prstGeom>
              <a:noFill/>
            </p:spPr>
            <p:txBody>
              <a:bodyPr wrap="square" lIns="0" tIns="0" rIns="0" bIns="0" rtlCol="0" anchor="t" anchorCtr="0">
                <a:spAutoFit/>
              </a:bodyPr>
              <a:lstStyle/>
              <a:p>
                <a:pPr>
                  <a:lnSpc>
                    <a:spcPts val="2300"/>
                  </a:lnSpc>
                  <a:spcBef>
                    <a:spcPts val="1150"/>
                  </a:spcBef>
                </a:pPr>
                <a:r>
                  <a:rPr lang="de-DE" dirty="0" smtClean="0">
                    <a:solidFill>
                      <a:srgbClr val="006C66"/>
                    </a:solidFill>
                  </a:rPr>
                  <a:t>Function</a:t>
                </a:r>
                <a:r>
                  <a:rPr lang="de-DE" dirty="0">
                    <a:solidFill>
                      <a:srgbClr val="006C66"/>
                    </a:solidFill>
                  </a:rPr>
                  <a:t> </a:t>
                </a:r>
                <a:r>
                  <a:rPr lang="de-DE" dirty="0" smtClean="0">
                    <a:solidFill>
                      <a:srgbClr val="006C66"/>
                    </a:solidFill>
                  </a:rPr>
                  <a:t>2:</a:t>
                </a:r>
                <a:endParaRPr lang="de-DE" i="1" dirty="0" smtClean="0">
                  <a:solidFill>
                    <a:srgbClr val="005555"/>
                  </a:solidFill>
                  <a:latin typeface="Cambria Math" panose="02040503050406030204" pitchFamily="18" charset="0"/>
                </a:endParaRPr>
              </a:p>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η</m:t>
                          </m:r>
                        </m:e>
                        <m:sub>
                          <m:r>
                            <a:rPr lang="de-DE" b="0" i="1" dirty="0" smtClean="0">
                              <a:solidFill>
                                <a:srgbClr val="005555"/>
                              </a:solidFill>
                              <a:latin typeface="Cambria Math" panose="02040503050406030204" pitchFamily="18" charset="0"/>
                            </a:rPr>
                            <m:t>𝑟𝑒𝑡</m:t>
                          </m:r>
                          <m:r>
                            <a:rPr lang="de-DE" b="0" i="1" dirty="0" smtClean="0">
                              <a:solidFill>
                                <a:srgbClr val="005555"/>
                              </a:solidFill>
                              <a:latin typeface="Cambria Math" panose="02040503050406030204" pitchFamily="18" charset="0"/>
                            </a:rPr>
                            <m:t>,</m:t>
                          </m:r>
                          <m:r>
                            <m:rPr>
                              <m:sty m:val="p"/>
                            </m:rPr>
                            <a:rPr lang="el-GR" b="0" i="1" dirty="0" smtClean="0">
                              <a:solidFill>
                                <a:srgbClr val="005555"/>
                              </a:solidFill>
                              <a:latin typeface="Cambria Math" panose="02040503050406030204" pitchFamily="18" charset="0"/>
                            </a:rPr>
                            <m:t>α</m:t>
                          </m:r>
                        </m:sub>
                      </m:sSub>
                      <m:r>
                        <a:rPr lang="de-DE" i="1" dirty="0">
                          <a:solidFill>
                            <a:srgbClr val="005555"/>
                          </a:solidFill>
                          <a:latin typeface="Cambria Math" panose="02040503050406030204" pitchFamily="18" charset="0"/>
                        </a:rPr>
                        <m:t>=</m:t>
                      </m:r>
                      <m:r>
                        <a:rPr lang="de-DE" b="0" i="1" dirty="0" smtClean="0">
                          <a:solidFill>
                            <a:srgbClr val="005555"/>
                          </a:solidFill>
                          <a:latin typeface="Cambria Math" panose="02040503050406030204" pitchFamily="18" charset="0"/>
                        </a:rPr>
                        <m:t>1</m:t>
                      </m:r>
                      <m:r>
                        <a:rPr lang="de-DE" b="0" i="1" dirty="0" smtClean="0">
                          <a:solidFill>
                            <a:srgbClr val="005555"/>
                          </a:solidFill>
                          <a:latin typeface="Cambria Math" panose="02040503050406030204" pitchFamily="18" charset="0"/>
                        </a:rPr>
                        <m:t>−</m:t>
                      </m:r>
                      <m:f>
                        <m:fPr>
                          <m:ctrlPr>
                            <a:rPr lang="de-DE" i="1" dirty="0" smtClean="0">
                              <a:solidFill>
                                <a:srgbClr val="005555"/>
                              </a:solidFill>
                              <a:latin typeface="Cambria Math" panose="02040503050406030204" pitchFamily="18" charset="0"/>
                            </a:rPr>
                          </m:ctrlPr>
                        </m:fPr>
                        <m:num>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𝑐𝑜𝑟𝑒</m:t>
                              </m:r>
                              <m:r>
                                <a:rPr lang="de-DE" i="1" dirty="0">
                                  <a:solidFill>
                                    <a:srgbClr val="005555"/>
                                  </a:solidFill>
                                  <a:latin typeface="Cambria Math" panose="02040503050406030204" pitchFamily="18" charset="0"/>
                                </a:rPr>
                                <m:t>,</m:t>
                              </m:r>
                              <m:r>
                                <a:rPr lang="de-DE" i="1" dirty="0">
                                  <a:solidFill>
                                    <a:srgbClr val="005555"/>
                                  </a:solidFill>
                                  <a:latin typeface="Cambria Math" panose="02040503050406030204" pitchFamily="18" charset="0"/>
                                </a:rPr>
                                <m:t>𝑖𝑛</m:t>
                              </m:r>
                            </m:sub>
                          </m:sSub>
                          <m:r>
                            <a:rPr lang="de-DE" i="1" dirty="0" smtClean="0">
                              <a:solidFill>
                                <a:srgbClr val="005555"/>
                              </a:solidFill>
                              <a:latin typeface="Cambria Math" panose="02040503050406030204" pitchFamily="18" charset="0"/>
                            </a:rPr>
                            <m:t> </m:t>
                          </m:r>
                        </m:num>
                        <m:den>
                          <m:r>
                            <a:rPr lang="de-DE" i="1" dirty="0">
                              <a:solidFill>
                                <a:srgbClr val="005555"/>
                              </a:solidFill>
                              <a:latin typeface="Cambria Math" panose="02040503050406030204" pitchFamily="18" charset="0"/>
                            </a:rPr>
                            <m:t>(</m:t>
                          </m:r>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𝑒𝑑𝑔𝑒</m:t>
                              </m:r>
                              <m:r>
                                <a:rPr lang="de-DE" i="1" dirty="0">
                                  <a:solidFill>
                                    <a:srgbClr val="005555"/>
                                  </a:solidFill>
                                  <a:latin typeface="Cambria Math" panose="02040503050406030204" pitchFamily="18" charset="0"/>
                                </a:rPr>
                                <m:t>,</m:t>
                              </m:r>
                              <m:r>
                                <a:rPr lang="de-DE" i="1" dirty="0">
                                  <a:solidFill>
                                    <a:srgbClr val="005555"/>
                                  </a:solidFill>
                                  <a:latin typeface="Cambria Math" panose="02040503050406030204" pitchFamily="18" charset="0"/>
                                </a:rPr>
                                <m:t>𝑜𝑢𝑡</m:t>
                              </m:r>
                            </m:sub>
                          </m:sSub>
                          <m:r>
                            <a:rPr lang="de-DE" i="1" dirty="0">
                              <a:solidFill>
                                <a:srgbClr val="005555"/>
                              </a:solidFill>
                              <a:latin typeface="Cambria Math" panose="02040503050406030204" pitchFamily="18" charset="0"/>
                            </a:rPr>
                            <m:t>−</m:t>
                          </m:r>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𝑒𝑥</m:t>
                              </m:r>
                              <m:r>
                                <a:rPr lang="de-DE" i="1" dirty="0">
                                  <a:solidFill>
                                    <a:srgbClr val="005555"/>
                                  </a:solidFill>
                                  <a:latin typeface="Cambria Math" panose="02040503050406030204" pitchFamily="18" charset="0"/>
                                </a:rPr>
                                <m:t>h</m:t>
                              </m:r>
                            </m:sub>
                          </m:sSub>
                          <m:r>
                            <a:rPr lang="de-DE" i="1" dirty="0">
                              <a:solidFill>
                                <a:srgbClr val="005555"/>
                              </a:solidFill>
                              <a:latin typeface="Cambria Math" panose="02040503050406030204" pitchFamily="18" charset="0"/>
                            </a:rPr>
                            <m:t>)</m:t>
                          </m:r>
                        </m:den>
                      </m:f>
                    </m:oMath>
                  </m:oMathPara>
                </a14:m>
                <a:endParaRPr lang="de-DE" dirty="0">
                  <a:solidFill>
                    <a:srgbClr val="005555"/>
                  </a:solidFill>
                </a:endParaRPr>
              </a:p>
            </p:txBody>
          </p:sp>
        </mc:Choice>
        <mc:Fallback xmlns="">
          <p:sp>
            <p:nvSpPr>
              <p:cNvPr id="73" name="Textfeld 72"/>
              <p:cNvSpPr txBox="1">
                <a:spLocks noRot="1" noChangeAspect="1" noMove="1" noResize="1" noEditPoints="1" noAdjustHandles="1" noChangeArrowheads="1" noChangeShapeType="1" noTextEdit="1"/>
              </p:cNvSpPr>
              <p:nvPr/>
            </p:nvSpPr>
            <p:spPr>
              <a:xfrm>
                <a:off x="4870372" y="4014523"/>
                <a:ext cx="3600000" cy="589905"/>
              </a:xfrm>
              <a:prstGeom prst="rect">
                <a:avLst/>
              </a:prstGeom>
              <a:blipFill>
                <a:blip r:embed="rId7"/>
                <a:stretch>
                  <a:fillRect l="-4068" t="-13542" b="-270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Rechteck 75"/>
              <p:cNvSpPr/>
              <p:nvPr/>
            </p:nvSpPr>
            <p:spPr>
              <a:xfrm>
                <a:off x="4792274" y="2808461"/>
                <a:ext cx="3600000" cy="682238"/>
              </a:xfrm>
              <a:prstGeom prst="rect">
                <a:avLst/>
              </a:prstGeom>
            </p:spPr>
            <p:txBody>
              <a:bodyPr wrap="square">
                <a:spAutoFit/>
              </a:bodyPr>
              <a:lstStyle/>
              <a:p>
                <a:pPr>
                  <a:lnSpc>
                    <a:spcPts val="2300"/>
                  </a:lnSpc>
                  <a:spcBef>
                    <a:spcPts val="1150"/>
                  </a:spcBef>
                </a:pPr>
                <a:r>
                  <a:rPr lang="de-DE" dirty="0" smtClean="0">
                    <a:solidFill>
                      <a:srgbClr val="006C66"/>
                    </a:solidFill>
                  </a:rPr>
                  <a:t>Function</a:t>
                </a:r>
                <a:r>
                  <a:rPr lang="de-DE" dirty="0">
                    <a:solidFill>
                      <a:srgbClr val="006C66"/>
                    </a:solidFill>
                  </a:rPr>
                  <a:t> 1</a:t>
                </a:r>
                <a:r>
                  <a:rPr lang="de-DE" dirty="0" smtClean="0">
                    <a:solidFill>
                      <a:srgbClr val="006C66"/>
                    </a:solidFill>
                  </a:rPr>
                  <a:t>:</a:t>
                </a:r>
                <a:endParaRPr lang="de-DE" sz="800" i="1" dirty="0" smtClean="0">
                  <a:solidFill>
                    <a:srgbClr val="005555"/>
                  </a:solidFill>
                  <a:latin typeface="Cambria Math" panose="02040503050406030204" pitchFamily="18" charset="0"/>
                </a:endParaRPr>
              </a:p>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η</m:t>
                          </m:r>
                        </m:e>
                        <m:sub>
                          <m:r>
                            <a:rPr lang="de-DE" i="1" dirty="0">
                              <a:solidFill>
                                <a:srgbClr val="005555"/>
                              </a:solidFill>
                              <a:latin typeface="Cambria Math" panose="02040503050406030204" pitchFamily="18" charset="0"/>
                            </a:rPr>
                            <m:t>𝑒𝑥</m:t>
                          </m:r>
                          <m:r>
                            <a:rPr lang="de-DE" i="1" dirty="0">
                              <a:solidFill>
                                <a:srgbClr val="005555"/>
                              </a:solidFill>
                              <a:latin typeface="Cambria Math" panose="02040503050406030204" pitchFamily="18" charset="0"/>
                            </a:rPr>
                            <m:t>h</m:t>
                          </m:r>
                          <m:r>
                            <a:rPr lang="de-DE" b="0" i="1" dirty="0" smtClean="0">
                              <a:solidFill>
                                <a:srgbClr val="005555"/>
                              </a:solidFill>
                              <a:latin typeface="Cambria Math" panose="02040503050406030204" pitchFamily="18" charset="0"/>
                            </a:rPr>
                            <m:t>,</m:t>
                          </m:r>
                          <m:r>
                            <m:rPr>
                              <m:sty m:val="p"/>
                            </m:rPr>
                            <a:rPr lang="el-GR" b="0" i="1" dirty="0" smtClean="0">
                              <a:solidFill>
                                <a:srgbClr val="005555"/>
                              </a:solidFill>
                              <a:latin typeface="Cambria Math" panose="02040503050406030204" pitchFamily="18" charset="0"/>
                            </a:rPr>
                            <m:t>α</m:t>
                          </m:r>
                        </m:sub>
                      </m:sSub>
                      <m:r>
                        <a:rPr lang="de-DE" i="1" dirty="0">
                          <a:solidFill>
                            <a:srgbClr val="005555"/>
                          </a:solidFill>
                          <a:latin typeface="Cambria Math" panose="02040503050406030204" pitchFamily="18" charset="0"/>
                        </a:rPr>
                        <m:t>=</m:t>
                      </m:r>
                      <m:f>
                        <m:fPr>
                          <m:ctrlPr>
                            <a:rPr lang="de-DE" i="1" dirty="0">
                              <a:solidFill>
                                <a:srgbClr val="005555"/>
                              </a:solidFill>
                              <a:latin typeface="Cambria Math" panose="02040503050406030204" pitchFamily="18" charset="0"/>
                            </a:rPr>
                          </m:ctrlPr>
                        </m:fPr>
                        <m:num>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𝑒𝑥</m:t>
                              </m:r>
                              <m:r>
                                <a:rPr lang="de-DE" i="1" dirty="0">
                                  <a:solidFill>
                                    <a:srgbClr val="005555"/>
                                  </a:solidFill>
                                  <a:latin typeface="Cambria Math" panose="02040503050406030204" pitchFamily="18" charset="0"/>
                                </a:rPr>
                                <m:t>h</m:t>
                              </m:r>
                            </m:sub>
                          </m:sSub>
                        </m:num>
                        <m:den>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𝑒𝑑𝑔𝑒</m:t>
                              </m:r>
                              <m:r>
                                <a:rPr lang="de-DE" i="1" dirty="0">
                                  <a:solidFill>
                                    <a:srgbClr val="005555"/>
                                  </a:solidFill>
                                  <a:latin typeface="Cambria Math" panose="02040503050406030204" pitchFamily="18" charset="0"/>
                                </a:rPr>
                                <m:t>,</m:t>
                              </m:r>
                              <m:r>
                                <a:rPr lang="de-DE" i="1" dirty="0">
                                  <a:solidFill>
                                    <a:srgbClr val="005555"/>
                                  </a:solidFill>
                                  <a:latin typeface="Cambria Math" panose="02040503050406030204" pitchFamily="18" charset="0"/>
                                </a:rPr>
                                <m:t>𝑜𝑢𝑡</m:t>
                              </m:r>
                            </m:sub>
                          </m:sSub>
                        </m:den>
                      </m:f>
                    </m:oMath>
                  </m:oMathPara>
                </a14:m>
                <a:endParaRPr lang="de-DE" dirty="0">
                  <a:solidFill>
                    <a:srgbClr val="005555"/>
                  </a:solidFill>
                </a:endParaRPr>
              </a:p>
            </p:txBody>
          </p:sp>
        </mc:Choice>
        <mc:Fallback xmlns="">
          <p:sp>
            <p:nvSpPr>
              <p:cNvPr id="76" name="Rechteck 75"/>
              <p:cNvSpPr>
                <a:spLocks noRot="1" noChangeAspect="1" noMove="1" noResize="1" noEditPoints="1" noAdjustHandles="1" noChangeArrowheads="1" noChangeShapeType="1" noTextEdit="1"/>
              </p:cNvSpPr>
              <p:nvPr/>
            </p:nvSpPr>
            <p:spPr>
              <a:xfrm>
                <a:off x="4792274" y="2808461"/>
                <a:ext cx="3600000" cy="682238"/>
              </a:xfrm>
              <a:prstGeom prst="rect">
                <a:avLst/>
              </a:prstGeom>
              <a:blipFill>
                <a:blip r:embed="rId8"/>
                <a:stretch>
                  <a:fillRect l="-1354" t="-5357" b="-15179"/>
                </a:stretch>
              </a:blipFill>
            </p:spPr>
            <p:txBody>
              <a:bodyPr/>
              <a:lstStyle/>
              <a:p>
                <a:r>
                  <a:rPr lang="de-DE">
                    <a:noFill/>
                  </a:rPr>
                  <a:t> </a:t>
                </a:r>
              </a:p>
            </p:txBody>
          </p:sp>
        </mc:Fallback>
      </mc:AlternateContent>
      <p:grpSp>
        <p:nvGrpSpPr>
          <p:cNvPr id="14" name="Gruppieren 13"/>
          <p:cNvGrpSpPr/>
          <p:nvPr/>
        </p:nvGrpSpPr>
        <p:grpSpPr>
          <a:xfrm>
            <a:off x="479776" y="2384442"/>
            <a:ext cx="4351005" cy="4100125"/>
            <a:chOff x="7648372" y="2149284"/>
            <a:chExt cx="4351005" cy="4100125"/>
          </a:xfrm>
        </p:grpSpPr>
        <p:pic>
          <p:nvPicPr>
            <p:cNvPr id="17" name="Grafik 16"/>
            <p:cNvPicPr>
              <a:picLocks noChangeAspect="1"/>
            </p:cNvPicPr>
            <p:nvPr/>
          </p:nvPicPr>
          <p:blipFill rotWithShape="1">
            <a:blip r:embed="rId9"/>
            <a:srcRect b="22159"/>
            <a:stretch/>
          </p:blipFill>
          <p:spPr>
            <a:xfrm>
              <a:off x="7648372" y="2149284"/>
              <a:ext cx="4351005" cy="4100125"/>
            </a:xfrm>
            <a:prstGeom prst="rect">
              <a:avLst/>
            </a:prstGeom>
          </p:spPr>
        </p:pic>
        <p:sp>
          <p:nvSpPr>
            <p:cNvPr id="88" name="Pfeil nach unten 87"/>
            <p:cNvSpPr/>
            <p:nvPr/>
          </p:nvSpPr>
          <p:spPr>
            <a:xfrm rot="5400000" flipV="1">
              <a:off x="8785111" y="3525134"/>
              <a:ext cx="343073" cy="669391"/>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0" name="Rechteck 89"/>
            <p:cNvSpPr/>
            <p:nvPr/>
          </p:nvSpPr>
          <p:spPr>
            <a:xfrm>
              <a:off x="8566306" y="3675433"/>
              <a:ext cx="760073" cy="307777"/>
            </a:xfrm>
            <a:prstGeom prst="rect">
              <a:avLst/>
            </a:prstGeom>
          </p:spPr>
          <p:txBody>
            <a:bodyPr wrap="square">
              <a:spAutoFit/>
            </a:bodyPr>
            <a:lstStyle/>
            <a:p>
              <a:r>
                <a:rPr lang="el-GR" sz="1400" dirty="0" smtClean="0">
                  <a:solidFill>
                    <a:schemeClr val="bg1"/>
                  </a:solidFill>
                </a:rPr>
                <a:t>Γ</a:t>
              </a:r>
              <a:r>
                <a:rPr lang="de-DE" sz="1400" baseline="-25000" dirty="0" err="1" smtClean="0">
                  <a:solidFill>
                    <a:schemeClr val="bg1"/>
                  </a:solidFill>
                </a:rPr>
                <a:t>edge,out</a:t>
              </a:r>
              <a:r>
                <a:rPr lang="de-DE" sz="1400" baseline="30000" dirty="0" smtClean="0">
                  <a:solidFill>
                    <a:schemeClr val="bg1"/>
                  </a:solidFill>
                </a:rPr>
                <a:t> </a:t>
              </a:r>
              <a:endParaRPr lang="de-DE" sz="1400" dirty="0">
                <a:solidFill>
                  <a:schemeClr val="bg1"/>
                </a:solidFill>
              </a:endParaRPr>
            </a:p>
          </p:txBody>
        </p:sp>
        <p:sp>
          <p:nvSpPr>
            <p:cNvPr id="91" name="Pfeil nach unten 90"/>
            <p:cNvSpPr/>
            <p:nvPr/>
          </p:nvSpPr>
          <p:spPr>
            <a:xfrm rot="5400000">
              <a:off x="8624647" y="3161832"/>
              <a:ext cx="405688" cy="522369"/>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3" name="Rechteck 92"/>
            <p:cNvSpPr/>
            <p:nvPr/>
          </p:nvSpPr>
          <p:spPr>
            <a:xfrm>
              <a:off x="8535613" y="3264929"/>
              <a:ext cx="657835" cy="307777"/>
            </a:xfrm>
            <a:prstGeom prst="rect">
              <a:avLst/>
            </a:prstGeom>
          </p:spPr>
          <p:txBody>
            <a:bodyPr wrap="square">
              <a:spAutoFit/>
            </a:bodyPr>
            <a:lstStyle/>
            <a:p>
              <a:r>
                <a:rPr lang="el-GR" sz="1400" dirty="0" smtClean="0">
                  <a:solidFill>
                    <a:schemeClr val="bg1"/>
                  </a:solidFill>
                </a:rPr>
                <a:t>Γ</a:t>
              </a:r>
              <a:r>
                <a:rPr lang="de-DE" sz="1400" baseline="-25000" dirty="0" err="1" smtClean="0">
                  <a:solidFill>
                    <a:schemeClr val="bg1"/>
                  </a:solidFill>
                </a:rPr>
                <a:t>core,in</a:t>
              </a:r>
              <a:r>
                <a:rPr lang="de-DE" sz="1400" baseline="30000" dirty="0" smtClean="0">
                  <a:solidFill>
                    <a:schemeClr val="bg1"/>
                  </a:solidFill>
                </a:rPr>
                <a:t> </a:t>
              </a:r>
              <a:endParaRPr lang="de-DE" sz="1400" dirty="0">
                <a:solidFill>
                  <a:schemeClr val="bg1"/>
                </a:solidFill>
              </a:endParaRPr>
            </a:p>
          </p:txBody>
        </p:sp>
        <p:sp>
          <p:nvSpPr>
            <p:cNvPr id="101" name="Pfeil nach unten 100"/>
            <p:cNvSpPr/>
            <p:nvPr/>
          </p:nvSpPr>
          <p:spPr>
            <a:xfrm rot="5400000" flipV="1">
              <a:off x="9793440" y="4087668"/>
              <a:ext cx="343073" cy="876303"/>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3" name="Rechteck 102"/>
            <p:cNvSpPr/>
            <p:nvPr/>
          </p:nvSpPr>
          <p:spPr>
            <a:xfrm>
              <a:off x="9658614" y="4351770"/>
              <a:ext cx="760073" cy="307777"/>
            </a:xfrm>
            <a:prstGeom prst="rect">
              <a:avLst/>
            </a:prstGeom>
          </p:spPr>
          <p:txBody>
            <a:bodyPr wrap="square">
              <a:spAutoFit/>
            </a:bodyPr>
            <a:lstStyle/>
            <a:p>
              <a:r>
                <a:rPr lang="el-GR" sz="1400" dirty="0" smtClean="0">
                  <a:solidFill>
                    <a:schemeClr val="bg1"/>
                  </a:solidFill>
                </a:rPr>
                <a:t>Γ</a:t>
              </a:r>
              <a:r>
                <a:rPr lang="de-DE" sz="1400" baseline="-25000" dirty="0" err="1" smtClean="0">
                  <a:solidFill>
                    <a:schemeClr val="bg1"/>
                  </a:solidFill>
                </a:rPr>
                <a:t>exh</a:t>
              </a:r>
              <a:r>
                <a:rPr lang="de-DE" sz="1400" baseline="30000" dirty="0" smtClean="0">
                  <a:solidFill>
                    <a:schemeClr val="bg1"/>
                  </a:solidFill>
                </a:rPr>
                <a:t> </a:t>
              </a:r>
              <a:endParaRPr lang="de-DE" sz="1400" dirty="0">
                <a:solidFill>
                  <a:schemeClr val="bg1"/>
                </a:solidFill>
              </a:endParaRPr>
            </a:p>
          </p:txBody>
        </p:sp>
        <p:sp>
          <p:nvSpPr>
            <p:cNvPr id="107" name="Textfeld 106"/>
            <p:cNvSpPr txBox="1"/>
            <p:nvPr/>
          </p:nvSpPr>
          <p:spPr>
            <a:xfrm>
              <a:off x="10516713" y="5854807"/>
              <a:ext cx="1177196" cy="244554"/>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adapted</a:t>
              </a:r>
              <a:r>
                <a:rPr lang="de-DE" sz="800" dirty="0" smtClean="0"/>
                <a:t> Reiter </a:t>
              </a:r>
              <a:r>
                <a:rPr lang="de-DE" sz="800" dirty="0"/>
                <a:t>NF 1990]</a:t>
              </a:r>
            </a:p>
          </p:txBody>
        </p:sp>
      </p:grpSp>
      <p:sp>
        <p:nvSpPr>
          <p:cNvPr id="10" name="Fußzeilenplatzhalter 9"/>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69554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35449" y="1335742"/>
            <a:ext cx="10801349" cy="5046009"/>
          </a:xfrm>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p:txBody>
      </p:sp>
      <p:sp>
        <p:nvSpPr>
          <p:cNvPr id="3" name="Titel 2"/>
          <p:cNvSpPr>
            <a:spLocks noGrp="1"/>
          </p:cNvSpPr>
          <p:nvPr>
            <p:ph type="title"/>
          </p:nvPr>
        </p:nvSpPr>
        <p:spPr/>
        <p:txBody>
          <a:bodyPr/>
          <a:lstStyle/>
          <a:p>
            <a:r>
              <a:rPr lang="de-DE" dirty="0"/>
              <a:t>A-priori </a:t>
            </a:r>
            <a:r>
              <a:rPr lang="de-DE" dirty="0" err="1"/>
              <a:t>first</a:t>
            </a:r>
            <a:r>
              <a:rPr lang="de-DE" dirty="0"/>
              <a:t> </a:t>
            </a:r>
            <a:r>
              <a:rPr lang="de-DE" dirty="0" err="1"/>
              <a:t>principle</a:t>
            </a:r>
            <a:r>
              <a:rPr lang="de-DE" dirty="0"/>
              <a:t> Design </a:t>
            </a:r>
            <a:r>
              <a:rPr lang="de-DE" dirty="0" err="1"/>
              <a:t>Metrics</a:t>
            </a:r>
            <a:endParaRPr lang="de-DE" dirty="0"/>
          </a:p>
        </p:txBody>
      </p:sp>
      <p:sp>
        <p:nvSpPr>
          <p:cNvPr id="67" name="Rechteck 66"/>
          <p:cNvSpPr/>
          <p:nvPr/>
        </p:nvSpPr>
        <p:spPr>
          <a:xfrm>
            <a:off x="160887" y="871660"/>
            <a:ext cx="4320000" cy="3046988"/>
          </a:xfrm>
          <a:prstGeom prst="rect">
            <a:avLst/>
          </a:prstGeom>
          <a:ln w="57150">
            <a:solidFill>
              <a:srgbClr val="EF7C00"/>
            </a:solidFill>
          </a:ln>
        </p:spPr>
        <p:txBody>
          <a:bodyPr wrap="square">
            <a:spAutoFit/>
          </a:bodyPr>
          <a:lstStyle/>
          <a:p>
            <a:r>
              <a:rPr lang="de-DE" sz="1600" b="1" u="sng" dirty="0">
                <a:solidFill>
                  <a:srgbClr val="005555"/>
                </a:solidFill>
              </a:rPr>
              <a:t>Performance </a:t>
            </a:r>
            <a:r>
              <a:rPr lang="de-DE" sz="1600" b="1" u="sng" dirty="0" err="1">
                <a:solidFill>
                  <a:srgbClr val="005555"/>
                </a:solidFill>
              </a:rPr>
              <a:t>Function</a:t>
            </a:r>
            <a:r>
              <a:rPr lang="de-DE" sz="1600" b="1" u="sng" dirty="0">
                <a:solidFill>
                  <a:srgbClr val="005555"/>
                </a:solidFill>
              </a:rPr>
              <a:t> </a:t>
            </a:r>
            <a:r>
              <a:rPr lang="de-DE" sz="1600" b="1" u="sng" dirty="0" smtClean="0">
                <a:solidFill>
                  <a:srgbClr val="005555"/>
                </a:solidFill>
              </a:rPr>
              <a:t>1: </a:t>
            </a:r>
            <a:r>
              <a:rPr lang="de-DE" sz="1600" b="1" u="sng" dirty="0" err="1" smtClean="0">
                <a:solidFill>
                  <a:srgbClr val="005555"/>
                </a:solidFill>
              </a:rPr>
              <a:t>Particle</a:t>
            </a:r>
            <a:r>
              <a:rPr lang="de-DE" sz="1600" b="1" u="sng" dirty="0" smtClean="0">
                <a:solidFill>
                  <a:srgbClr val="005555"/>
                </a:solidFill>
              </a:rPr>
              <a:t> </a:t>
            </a:r>
            <a:r>
              <a:rPr lang="de-DE" sz="1600" b="1" u="sng" dirty="0" err="1">
                <a:solidFill>
                  <a:srgbClr val="005555"/>
                </a:solidFill>
              </a:rPr>
              <a:t>exhaust</a:t>
            </a:r>
            <a:endParaRPr lang="de-DE" sz="1600" b="1" u="sng" dirty="0">
              <a:solidFill>
                <a:srgbClr val="005555"/>
              </a:solidFill>
            </a:endParaRPr>
          </a:p>
          <a:p>
            <a:pPr lvl="0"/>
            <a:r>
              <a:rPr lang="el-GR" sz="1600" dirty="0">
                <a:solidFill>
                  <a:srgbClr val="005555"/>
                </a:solidFill>
              </a:rPr>
              <a:t>η</a:t>
            </a:r>
            <a:r>
              <a:rPr lang="de-DE" sz="1600" baseline="-25000" dirty="0" err="1">
                <a:solidFill>
                  <a:srgbClr val="005555"/>
                </a:solidFill>
              </a:rPr>
              <a:t>exh</a:t>
            </a:r>
            <a:r>
              <a:rPr lang="de-DE" sz="1600" baseline="-25000" dirty="0">
                <a:solidFill>
                  <a:srgbClr val="005555"/>
                </a:solidFill>
              </a:rPr>
              <a:t>		</a:t>
            </a:r>
            <a:r>
              <a:rPr lang="de-DE" sz="1600" dirty="0">
                <a:solidFill>
                  <a:srgbClr val="005555"/>
                </a:solidFill>
              </a:rPr>
              <a:t>= </a:t>
            </a:r>
            <a:r>
              <a:rPr lang="el-GR" sz="1600" dirty="0">
                <a:solidFill>
                  <a:srgbClr val="005555"/>
                </a:solidFill>
              </a:rPr>
              <a:t>Γ</a:t>
            </a:r>
            <a:r>
              <a:rPr lang="de-DE" sz="1600" baseline="-25000" dirty="0" err="1">
                <a:solidFill>
                  <a:srgbClr val="005555"/>
                </a:solidFill>
              </a:rPr>
              <a:t>exh</a:t>
            </a:r>
            <a:r>
              <a:rPr lang="de-DE" sz="1600" baseline="-25000" dirty="0">
                <a:solidFill>
                  <a:srgbClr val="005555"/>
                </a:solidFill>
              </a:rPr>
              <a:t> </a:t>
            </a:r>
            <a:r>
              <a:rPr lang="de-DE" sz="1600" dirty="0">
                <a:solidFill>
                  <a:srgbClr val="005555"/>
                </a:solidFill>
              </a:rPr>
              <a:t>/ </a:t>
            </a:r>
            <a:r>
              <a:rPr lang="el-GR" sz="1600" dirty="0">
                <a:solidFill>
                  <a:srgbClr val="005555"/>
                </a:solidFill>
              </a:rPr>
              <a:t>Γ</a:t>
            </a:r>
            <a:r>
              <a:rPr lang="de-DE" sz="1600" baseline="-25000" dirty="0" err="1">
                <a:solidFill>
                  <a:srgbClr val="005555"/>
                </a:solidFill>
              </a:rPr>
              <a:t>edge,out</a:t>
            </a:r>
            <a:endParaRPr lang="de-DE" sz="1600" dirty="0">
              <a:solidFill>
                <a:srgbClr val="005555"/>
              </a:solidFill>
            </a:endParaRPr>
          </a:p>
          <a:p>
            <a:pPr lvl="0"/>
            <a:r>
              <a:rPr lang="de-DE" sz="1600" b="1" dirty="0">
                <a:solidFill>
                  <a:srgbClr val="005555"/>
                </a:solidFill>
              </a:rPr>
              <a:t>		</a:t>
            </a:r>
            <a:r>
              <a:rPr lang="de-DE" sz="1600" dirty="0">
                <a:solidFill>
                  <a:srgbClr val="005555"/>
                </a:solidFill>
              </a:rPr>
              <a:t>= </a:t>
            </a:r>
            <a:r>
              <a:rPr lang="el-GR" sz="1600" dirty="0">
                <a:solidFill>
                  <a:srgbClr val="005555"/>
                </a:solidFill>
              </a:rPr>
              <a:t>η</a:t>
            </a:r>
            <a:r>
              <a:rPr lang="de-DE" sz="1600" baseline="-25000" dirty="0" err="1">
                <a:solidFill>
                  <a:srgbClr val="005555"/>
                </a:solidFill>
              </a:rPr>
              <a:t>diversion</a:t>
            </a:r>
            <a:r>
              <a:rPr lang="de-DE" sz="1600" dirty="0">
                <a:solidFill>
                  <a:srgbClr val="005555"/>
                </a:solidFill>
              </a:rPr>
              <a:t> </a:t>
            </a:r>
            <a:r>
              <a:rPr lang="el-GR" sz="1600" dirty="0">
                <a:solidFill>
                  <a:srgbClr val="005555"/>
                </a:solidFill>
              </a:rPr>
              <a:t>η</a:t>
            </a:r>
            <a:r>
              <a:rPr lang="de-DE" sz="1600" baseline="-25000" dirty="0">
                <a:solidFill>
                  <a:srgbClr val="005555"/>
                </a:solidFill>
              </a:rPr>
              <a:t>0 </a:t>
            </a:r>
            <a:r>
              <a:rPr lang="el-GR" sz="1600" dirty="0">
                <a:solidFill>
                  <a:srgbClr val="005555"/>
                </a:solidFill>
              </a:rPr>
              <a:t>η</a:t>
            </a:r>
            <a:r>
              <a:rPr lang="de-DE" sz="1600" baseline="-25000" dirty="0" err="1">
                <a:solidFill>
                  <a:srgbClr val="005555"/>
                </a:solidFill>
              </a:rPr>
              <a:t>coll</a:t>
            </a:r>
            <a:r>
              <a:rPr lang="de-DE" sz="1600" dirty="0">
                <a:solidFill>
                  <a:srgbClr val="005555"/>
                </a:solidFill>
              </a:rPr>
              <a:t> </a:t>
            </a:r>
            <a:r>
              <a:rPr lang="el-GR" sz="1600" dirty="0">
                <a:solidFill>
                  <a:srgbClr val="005555"/>
                </a:solidFill>
              </a:rPr>
              <a:t>η</a:t>
            </a:r>
            <a:r>
              <a:rPr lang="de-DE" sz="1600" baseline="-25000" dirty="0" err="1">
                <a:solidFill>
                  <a:srgbClr val="005555"/>
                </a:solidFill>
              </a:rPr>
              <a:t>removal</a:t>
            </a:r>
            <a:r>
              <a:rPr lang="de-DE" sz="1600" baseline="-25000" dirty="0">
                <a:solidFill>
                  <a:srgbClr val="005555"/>
                </a:solidFill>
              </a:rPr>
              <a:t> </a:t>
            </a:r>
          </a:p>
          <a:p>
            <a:r>
              <a:rPr lang="de-DE" sz="1600" b="1" dirty="0" smtClean="0">
                <a:solidFill>
                  <a:srgbClr val="005555"/>
                </a:solidFill>
              </a:rPr>
              <a:t>1.1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diversion</a:t>
            </a:r>
            <a:endParaRPr lang="de-DE" sz="1600" b="1" dirty="0" smtClean="0">
              <a:solidFill>
                <a:srgbClr val="005555"/>
              </a:solidFill>
            </a:endParaRPr>
          </a:p>
          <a:p>
            <a:r>
              <a:rPr lang="el-GR" sz="1600" dirty="0" smtClean="0">
                <a:solidFill>
                  <a:srgbClr val="005555"/>
                </a:solidFill>
              </a:rPr>
              <a:t>η</a:t>
            </a:r>
            <a:r>
              <a:rPr lang="de-DE" sz="1600" baseline="-25000" dirty="0" err="1" smtClean="0">
                <a:solidFill>
                  <a:srgbClr val="005555"/>
                </a:solidFill>
              </a:rPr>
              <a:t>diversion</a:t>
            </a:r>
            <a:r>
              <a:rPr lang="de-DE" sz="1600" dirty="0" smtClean="0">
                <a:solidFill>
                  <a:srgbClr val="005555"/>
                </a:solidFill>
              </a:rPr>
              <a:t> 	= </a:t>
            </a:r>
            <a:r>
              <a:rPr lang="el-GR" sz="1600" dirty="0" smtClean="0">
                <a:solidFill>
                  <a:srgbClr val="005555"/>
                </a:solidFill>
              </a:rPr>
              <a:t>Γ</a:t>
            </a:r>
            <a:r>
              <a:rPr lang="de-DE" sz="1600" baseline="-25000" dirty="0" err="1" smtClean="0">
                <a:solidFill>
                  <a:srgbClr val="005555"/>
                </a:solidFill>
              </a:rPr>
              <a:t>div,in</a:t>
            </a:r>
            <a:r>
              <a:rPr lang="de-DE" sz="1600" baseline="-25000" dirty="0" smtClean="0">
                <a:solidFill>
                  <a:srgbClr val="005555"/>
                </a:solidFill>
              </a:rPr>
              <a:t> </a:t>
            </a:r>
            <a:r>
              <a:rPr lang="de-DE" sz="1600" dirty="0" smtClean="0">
                <a:solidFill>
                  <a:srgbClr val="005555"/>
                </a:solidFill>
              </a:rPr>
              <a:t>/ </a:t>
            </a:r>
            <a:r>
              <a:rPr lang="el-GR" sz="1600" dirty="0">
                <a:solidFill>
                  <a:srgbClr val="005555"/>
                </a:solidFill>
              </a:rPr>
              <a:t>Γ</a:t>
            </a:r>
            <a:r>
              <a:rPr lang="de-DE" sz="1600" baseline="-25000" dirty="0" err="1" smtClean="0">
                <a:solidFill>
                  <a:srgbClr val="005555"/>
                </a:solidFill>
              </a:rPr>
              <a:t>edge,out</a:t>
            </a:r>
            <a:r>
              <a:rPr lang="de-DE" sz="1600" baseline="-25000" dirty="0" smtClean="0">
                <a:solidFill>
                  <a:srgbClr val="005555"/>
                </a:solidFill>
              </a:rPr>
              <a:t> </a:t>
            </a:r>
            <a:endParaRPr lang="de-DE" sz="1600" b="1" dirty="0">
              <a:solidFill>
                <a:srgbClr val="005555"/>
              </a:solidFill>
            </a:endParaRPr>
          </a:p>
          <a:p>
            <a:r>
              <a:rPr lang="de-DE" sz="1600" b="1" dirty="0" smtClean="0">
                <a:solidFill>
                  <a:srgbClr val="005555"/>
                </a:solidFill>
              </a:rPr>
              <a:t>1.2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neutralization</a:t>
            </a:r>
            <a:endParaRPr lang="de-DE" sz="1600" b="1" dirty="0" smtClean="0">
              <a:solidFill>
                <a:srgbClr val="005555"/>
              </a:solidFill>
            </a:endParaRPr>
          </a:p>
          <a:p>
            <a:r>
              <a:rPr lang="el-GR" sz="1600" dirty="0" smtClean="0">
                <a:solidFill>
                  <a:schemeClr val="bg1"/>
                </a:solidFill>
              </a:rPr>
              <a:t>η</a:t>
            </a:r>
            <a:r>
              <a:rPr lang="de-DE" sz="1600" baseline="-25000" dirty="0" smtClean="0">
                <a:solidFill>
                  <a:schemeClr val="bg1"/>
                </a:solidFill>
              </a:rPr>
              <a:t>0</a:t>
            </a:r>
            <a:r>
              <a:rPr lang="de-DE" sz="1600" dirty="0" smtClean="0">
                <a:solidFill>
                  <a:schemeClr val="bg1"/>
                </a:solidFill>
              </a:rPr>
              <a:t> 		= </a:t>
            </a:r>
            <a:r>
              <a:rPr lang="el-GR" sz="1600" dirty="0" smtClean="0">
                <a:solidFill>
                  <a:schemeClr val="bg1"/>
                </a:solidFill>
              </a:rPr>
              <a:t>Γ</a:t>
            </a:r>
            <a:r>
              <a:rPr lang="de-DE" sz="1600" baseline="-25000" dirty="0" smtClean="0">
                <a:solidFill>
                  <a:schemeClr val="bg1"/>
                </a:solidFill>
              </a:rPr>
              <a:t>0 </a:t>
            </a:r>
            <a:r>
              <a:rPr lang="de-DE" sz="1600" dirty="0" smtClean="0">
                <a:solidFill>
                  <a:schemeClr val="bg1"/>
                </a:solidFill>
              </a:rPr>
              <a:t>/ </a:t>
            </a:r>
            <a:r>
              <a:rPr lang="el-GR" sz="1600" dirty="0" smtClean="0">
                <a:solidFill>
                  <a:schemeClr val="bg1"/>
                </a:solidFill>
              </a:rPr>
              <a:t>Γ</a:t>
            </a:r>
            <a:r>
              <a:rPr lang="de-DE" sz="1600" baseline="-25000" dirty="0" err="1" smtClean="0">
                <a:solidFill>
                  <a:schemeClr val="bg1"/>
                </a:solidFill>
              </a:rPr>
              <a:t>div,in</a:t>
            </a:r>
            <a:r>
              <a:rPr lang="de-DE" sz="1600" baseline="-25000" dirty="0" smtClean="0">
                <a:solidFill>
                  <a:schemeClr val="bg1"/>
                </a:solidFill>
              </a:rPr>
              <a:t> </a:t>
            </a:r>
            <a:r>
              <a:rPr lang="de-DE" sz="1600" dirty="0" smtClean="0">
                <a:solidFill>
                  <a:schemeClr val="bg1"/>
                </a:solidFill>
              </a:rPr>
              <a:t>= </a:t>
            </a:r>
            <a:r>
              <a:rPr lang="el-GR" sz="1600" dirty="0">
                <a:solidFill>
                  <a:schemeClr val="bg1"/>
                </a:solidFill>
              </a:rPr>
              <a:t>η</a:t>
            </a:r>
            <a:r>
              <a:rPr lang="de-DE" sz="1600" baseline="-25000" dirty="0" smtClean="0">
                <a:solidFill>
                  <a:schemeClr val="bg1"/>
                </a:solidFill>
              </a:rPr>
              <a:t>0,surf</a:t>
            </a:r>
            <a:r>
              <a:rPr lang="de-DE" sz="1600" dirty="0" smtClean="0">
                <a:solidFill>
                  <a:schemeClr val="bg1"/>
                </a:solidFill>
              </a:rPr>
              <a:t> + </a:t>
            </a:r>
            <a:r>
              <a:rPr lang="el-GR" sz="1600" dirty="0">
                <a:solidFill>
                  <a:schemeClr val="bg1"/>
                </a:solidFill>
              </a:rPr>
              <a:t>η</a:t>
            </a:r>
            <a:r>
              <a:rPr lang="de-DE" sz="1600" baseline="-25000" dirty="0">
                <a:solidFill>
                  <a:schemeClr val="bg1"/>
                </a:solidFill>
              </a:rPr>
              <a:t>0,vol</a:t>
            </a:r>
            <a:r>
              <a:rPr lang="de-DE" sz="1600" dirty="0">
                <a:solidFill>
                  <a:schemeClr val="bg1"/>
                </a:solidFill>
              </a:rPr>
              <a:t> </a:t>
            </a:r>
            <a:endParaRPr lang="de-DE" sz="1600" b="1" dirty="0">
              <a:solidFill>
                <a:schemeClr val="bg1"/>
              </a:solidFill>
            </a:endParaRPr>
          </a:p>
          <a:p>
            <a:r>
              <a:rPr lang="el-GR" sz="1600" dirty="0" smtClean="0">
                <a:solidFill>
                  <a:srgbClr val="005555"/>
                </a:solidFill>
              </a:rPr>
              <a:t>η</a:t>
            </a:r>
            <a:r>
              <a:rPr lang="de-DE" sz="1600" baseline="-25000" dirty="0" smtClean="0">
                <a:solidFill>
                  <a:srgbClr val="005555"/>
                </a:solidFill>
              </a:rPr>
              <a:t>0,surf</a:t>
            </a:r>
            <a:r>
              <a:rPr lang="de-DE" sz="1600" b="1" dirty="0" smtClean="0">
                <a:solidFill>
                  <a:srgbClr val="005555"/>
                </a:solidFill>
              </a:rPr>
              <a:t>		</a:t>
            </a:r>
            <a:r>
              <a:rPr lang="de-DE" sz="1600" dirty="0" smtClean="0">
                <a:solidFill>
                  <a:srgbClr val="005555"/>
                </a:solidFill>
              </a:rPr>
              <a:t>= </a:t>
            </a:r>
            <a:r>
              <a:rPr lang="el-GR" sz="1600" dirty="0">
                <a:solidFill>
                  <a:srgbClr val="005555"/>
                </a:solidFill>
              </a:rPr>
              <a:t>Γ</a:t>
            </a:r>
            <a:r>
              <a:rPr lang="de-DE" sz="1600" baseline="-25000" dirty="0" smtClean="0">
                <a:solidFill>
                  <a:srgbClr val="005555"/>
                </a:solidFill>
              </a:rPr>
              <a:t>0,surf </a:t>
            </a:r>
            <a:r>
              <a:rPr lang="de-DE" sz="1600" dirty="0" smtClean="0">
                <a:solidFill>
                  <a:srgbClr val="005555"/>
                </a:solidFill>
              </a:rPr>
              <a:t>/ </a:t>
            </a:r>
            <a:r>
              <a:rPr lang="el-GR" sz="1600" dirty="0" smtClean="0">
                <a:solidFill>
                  <a:srgbClr val="005555"/>
                </a:solidFill>
              </a:rPr>
              <a:t>Γ</a:t>
            </a:r>
            <a:r>
              <a:rPr lang="de-DE" sz="1600" baseline="-25000" dirty="0" err="1">
                <a:solidFill>
                  <a:srgbClr val="005555"/>
                </a:solidFill>
              </a:rPr>
              <a:t>div,in</a:t>
            </a:r>
            <a:r>
              <a:rPr lang="de-DE" sz="1600" baseline="-25000" dirty="0">
                <a:solidFill>
                  <a:srgbClr val="005555"/>
                </a:solidFill>
              </a:rPr>
              <a:t> </a:t>
            </a:r>
            <a:endParaRPr lang="de-DE" sz="1600" dirty="0" smtClean="0">
              <a:solidFill>
                <a:srgbClr val="005555"/>
              </a:solidFill>
            </a:endParaRPr>
          </a:p>
          <a:p>
            <a:r>
              <a:rPr lang="de-DE" sz="1600" b="1" dirty="0" smtClean="0">
                <a:solidFill>
                  <a:srgbClr val="005555"/>
                </a:solidFill>
              </a:rPr>
              <a:t>1.3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collection</a:t>
            </a:r>
            <a:r>
              <a:rPr lang="de-DE" sz="1600" b="1" dirty="0" smtClean="0">
                <a:solidFill>
                  <a:srgbClr val="005555"/>
                </a:solidFill>
              </a:rPr>
              <a:t>      </a:t>
            </a:r>
          </a:p>
          <a:p>
            <a:r>
              <a:rPr lang="el-GR" sz="1600" dirty="0" smtClean="0">
                <a:solidFill>
                  <a:srgbClr val="005555"/>
                </a:solidFill>
              </a:rPr>
              <a:t>η</a:t>
            </a:r>
            <a:r>
              <a:rPr lang="de-DE" sz="1600" baseline="-25000" dirty="0" err="1" smtClean="0">
                <a:solidFill>
                  <a:srgbClr val="005555"/>
                </a:solidFill>
              </a:rPr>
              <a:t>coll</a:t>
            </a:r>
            <a:r>
              <a:rPr lang="de-DE" sz="1600" baseline="-25000" dirty="0" smtClean="0">
                <a:solidFill>
                  <a:srgbClr val="005555"/>
                </a:solidFill>
              </a:rPr>
              <a:t>	</a:t>
            </a:r>
            <a:r>
              <a:rPr lang="de-DE" sz="1600" dirty="0" smtClean="0">
                <a:solidFill>
                  <a:srgbClr val="005555"/>
                </a:solidFill>
              </a:rPr>
              <a:t>	= </a:t>
            </a:r>
            <a:r>
              <a:rPr lang="el-GR" sz="1600" dirty="0" smtClean="0">
                <a:solidFill>
                  <a:srgbClr val="005555"/>
                </a:solidFill>
              </a:rPr>
              <a:t>Γ</a:t>
            </a:r>
            <a:r>
              <a:rPr lang="de-DE" sz="1600" baseline="-25000" dirty="0" err="1" smtClean="0">
                <a:solidFill>
                  <a:srgbClr val="005555"/>
                </a:solidFill>
              </a:rPr>
              <a:t>coll</a:t>
            </a:r>
            <a:r>
              <a:rPr lang="de-DE" sz="1600" baseline="-25000" dirty="0" smtClean="0">
                <a:solidFill>
                  <a:srgbClr val="005555"/>
                </a:solidFill>
              </a:rPr>
              <a:t> </a:t>
            </a:r>
            <a:r>
              <a:rPr lang="de-DE" sz="1600" dirty="0">
                <a:solidFill>
                  <a:srgbClr val="005555"/>
                </a:solidFill>
              </a:rPr>
              <a:t>/ </a:t>
            </a:r>
            <a:r>
              <a:rPr lang="el-GR" sz="1600" dirty="0">
                <a:solidFill>
                  <a:srgbClr val="005555"/>
                </a:solidFill>
              </a:rPr>
              <a:t>Γ</a:t>
            </a:r>
            <a:r>
              <a:rPr lang="de-DE" sz="1600" baseline="-25000" dirty="0" smtClean="0">
                <a:solidFill>
                  <a:srgbClr val="005555"/>
                </a:solidFill>
              </a:rPr>
              <a:t>0</a:t>
            </a:r>
            <a:endParaRPr lang="de-DE" sz="1600" b="1" dirty="0">
              <a:solidFill>
                <a:srgbClr val="005555"/>
              </a:solidFill>
            </a:endParaRPr>
          </a:p>
          <a:p>
            <a:r>
              <a:rPr lang="de-DE" sz="1600" b="1" dirty="0" smtClean="0">
                <a:solidFill>
                  <a:srgbClr val="005555"/>
                </a:solidFill>
              </a:rPr>
              <a:t>1.4 </a:t>
            </a:r>
            <a:r>
              <a:rPr lang="de-DE" sz="1600" b="1" dirty="0" err="1" smtClean="0">
                <a:solidFill>
                  <a:srgbClr val="005555"/>
                </a:solidFill>
              </a:rPr>
              <a:t>Particle</a:t>
            </a:r>
            <a:r>
              <a:rPr lang="de-DE" sz="1600" b="1" dirty="0" smtClean="0">
                <a:solidFill>
                  <a:srgbClr val="005555"/>
                </a:solidFill>
              </a:rPr>
              <a:t> </a:t>
            </a:r>
            <a:r>
              <a:rPr lang="de-DE" sz="1600" b="1" dirty="0" err="1" smtClean="0">
                <a:solidFill>
                  <a:srgbClr val="005555"/>
                </a:solidFill>
              </a:rPr>
              <a:t>removal</a:t>
            </a:r>
            <a:r>
              <a:rPr lang="de-DE" sz="1600" b="1" dirty="0" smtClean="0">
                <a:solidFill>
                  <a:srgbClr val="005555"/>
                </a:solidFill>
              </a:rPr>
              <a:t>	</a:t>
            </a:r>
          </a:p>
          <a:p>
            <a:r>
              <a:rPr lang="el-GR" sz="1600" dirty="0">
                <a:solidFill>
                  <a:srgbClr val="005555"/>
                </a:solidFill>
              </a:rPr>
              <a:t>η</a:t>
            </a:r>
            <a:r>
              <a:rPr lang="de-DE" sz="1600" baseline="-25000" dirty="0" err="1">
                <a:solidFill>
                  <a:srgbClr val="005555"/>
                </a:solidFill>
              </a:rPr>
              <a:t>removal</a:t>
            </a:r>
            <a:r>
              <a:rPr lang="de-DE" sz="1600" baseline="-25000" dirty="0">
                <a:solidFill>
                  <a:srgbClr val="005555"/>
                </a:solidFill>
              </a:rPr>
              <a:t> </a:t>
            </a:r>
            <a:r>
              <a:rPr lang="de-DE" sz="1600" baseline="-25000" dirty="0" smtClean="0">
                <a:solidFill>
                  <a:srgbClr val="005555"/>
                </a:solidFill>
              </a:rPr>
              <a:t>	</a:t>
            </a:r>
            <a:r>
              <a:rPr lang="de-DE" sz="1600" dirty="0" smtClean="0">
                <a:solidFill>
                  <a:srgbClr val="005555"/>
                </a:solidFill>
              </a:rPr>
              <a:t>=</a:t>
            </a:r>
            <a:r>
              <a:rPr lang="de-DE" sz="1600" baseline="-25000" dirty="0" smtClean="0">
                <a:solidFill>
                  <a:srgbClr val="005555"/>
                </a:solidFill>
              </a:rPr>
              <a:t> </a:t>
            </a:r>
            <a:r>
              <a:rPr lang="el-GR" sz="1600" dirty="0">
                <a:solidFill>
                  <a:srgbClr val="005555"/>
                </a:solidFill>
              </a:rPr>
              <a:t>Γ</a:t>
            </a:r>
            <a:r>
              <a:rPr lang="de-DE" sz="1600" baseline="-25000" dirty="0" err="1">
                <a:solidFill>
                  <a:srgbClr val="005555"/>
                </a:solidFill>
              </a:rPr>
              <a:t>exh</a:t>
            </a:r>
            <a:r>
              <a:rPr lang="de-DE" sz="1600" baseline="-25000" dirty="0">
                <a:solidFill>
                  <a:srgbClr val="005555"/>
                </a:solidFill>
              </a:rPr>
              <a:t>  </a:t>
            </a:r>
            <a:r>
              <a:rPr lang="de-DE" sz="1600" dirty="0">
                <a:solidFill>
                  <a:srgbClr val="005555"/>
                </a:solidFill>
              </a:rPr>
              <a:t>/ </a:t>
            </a:r>
            <a:r>
              <a:rPr lang="el-GR" sz="1600" dirty="0" smtClean="0">
                <a:solidFill>
                  <a:srgbClr val="005555"/>
                </a:solidFill>
              </a:rPr>
              <a:t>Γ</a:t>
            </a:r>
            <a:r>
              <a:rPr lang="de-DE" sz="1600" baseline="-25000" dirty="0" err="1" smtClean="0">
                <a:solidFill>
                  <a:srgbClr val="005555"/>
                </a:solidFill>
              </a:rPr>
              <a:t>coll</a:t>
            </a:r>
            <a:endParaRPr lang="de-DE" sz="1600" baseline="-25000" dirty="0" smtClean="0">
              <a:solidFill>
                <a:srgbClr val="005555"/>
              </a:solidFill>
            </a:endParaRPr>
          </a:p>
        </p:txBody>
      </p:sp>
      <p:sp>
        <p:nvSpPr>
          <p:cNvPr id="82" name="Textfeld 81"/>
          <p:cNvSpPr txBox="1"/>
          <p:nvPr/>
        </p:nvSpPr>
        <p:spPr>
          <a:xfrm>
            <a:off x="4780897" y="3669043"/>
            <a:ext cx="1109278" cy="1046440"/>
          </a:xfrm>
          <a:prstGeom prst="rect">
            <a:avLst/>
          </a:prstGeom>
          <a:noFill/>
        </p:spPr>
        <p:txBody>
          <a:bodyPr wrap="none" lIns="0" tIns="0" rIns="0" bIns="0" rtlCol="0" anchor="t" anchorCtr="0">
            <a:spAutoFit/>
          </a:bodyPr>
          <a:lstStyle/>
          <a:p>
            <a:pPr>
              <a:spcBef>
                <a:spcPts val="1150"/>
              </a:spcBef>
            </a:pPr>
            <a:r>
              <a:rPr lang="de-DE" sz="1600" dirty="0">
                <a:solidFill>
                  <a:srgbClr val="C00000"/>
                </a:solidFill>
              </a:rPr>
              <a:t>1</a:t>
            </a:r>
            <a:r>
              <a:rPr lang="el-GR" sz="1600" dirty="0" smtClean="0">
                <a:solidFill>
                  <a:srgbClr val="C00000"/>
                </a:solidFill>
                <a:latin typeface="Arial" panose="020B0604020202020204" pitchFamily="34" charset="0"/>
                <a:cs typeface="Arial" panose="020B0604020202020204" pitchFamily="34" charset="0"/>
              </a:rPr>
              <a:t>σ</a:t>
            </a:r>
            <a:r>
              <a:rPr lang="de-DE" sz="1600" dirty="0" smtClean="0">
                <a:solidFill>
                  <a:srgbClr val="C00000"/>
                </a:solidFill>
                <a:latin typeface="Arial" panose="020B0604020202020204" pitchFamily="34" charset="0"/>
                <a:cs typeface="Arial" panose="020B0604020202020204" pitchFamily="34" charset="0"/>
              </a:rPr>
              <a:t> – 31%</a:t>
            </a:r>
          </a:p>
          <a:p>
            <a:pPr>
              <a:spcBef>
                <a:spcPts val="1150"/>
              </a:spcBef>
            </a:pPr>
            <a:r>
              <a:rPr lang="de-DE" sz="1600" dirty="0" smtClean="0">
                <a:solidFill>
                  <a:srgbClr val="EF7C00"/>
                </a:solidFill>
              </a:rPr>
              <a:t>2</a:t>
            </a:r>
            <a:r>
              <a:rPr lang="el-GR" sz="1600" dirty="0" smtClean="0">
                <a:solidFill>
                  <a:srgbClr val="EF7C00"/>
                </a:solidFill>
                <a:latin typeface="Arial" panose="020B0604020202020204" pitchFamily="34" charset="0"/>
                <a:cs typeface="Arial" panose="020B0604020202020204" pitchFamily="34" charset="0"/>
              </a:rPr>
              <a:t>σ</a:t>
            </a:r>
            <a:r>
              <a:rPr lang="de-DE" sz="1600" dirty="0" smtClean="0">
                <a:solidFill>
                  <a:srgbClr val="EF7C00"/>
                </a:solidFill>
                <a:latin typeface="Arial" panose="020B0604020202020204" pitchFamily="34" charset="0"/>
                <a:cs typeface="Arial" panose="020B0604020202020204" pitchFamily="34" charset="0"/>
              </a:rPr>
              <a:t> – 69%</a:t>
            </a:r>
          </a:p>
          <a:p>
            <a:pPr>
              <a:spcBef>
                <a:spcPts val="1150"/>
              </a:spcBef>
            </a:pPr>
            <a:r>
              <a:rPr lang="de-DE" sz="1600" dirty="0" smtClean="0">
                <a:solidFill>
                  <a:srgbClr val="FFCC00"/>
                </a:solidFill>
              </a:rPr>
              <a:t>3</a:t>
            </a:r>
            <a:r>
              <a:rPr lang="el-GR" sz="1600" dirty="0" smtClean="0">
                <a:solidFill>
                  <a:srgbClr val="FFCC00"/>
                </a:solidFill>
                <a:latin typeface="Arial" panose="020B0604020202020204" pitchFamily="34" charset="0"/>
                <a:cs typeface="Arial" panose="020B0604020202020204" pitchFamily="34" charset="0"/>
              </a:rPr>
              <a:t>σ</a:t>
            </a:r>
            <a:r>
              <a:rPr lang="de-DE" sz="1600" dirty="0" smtClean="0">
                <a:solidFill>
                  <a:srgbClr val="FFCC00"/>
                </a:solidFill>
                <a:latin typeface="Arial" panose="020B0604020202020204" pitchFamily="34" charset="0"/>
                <a:cs typeface="Arial" panose="020B0604020202020204" pitchFamily="34" charset="0"/>
              </a:rPr>
              <a:t> – 93.3 %</a:t>
            </a:r>
          </a:p>
        </p:txBody>
      </p:sp>
      <mc:AlternateContent xmlns:mc="http://schemas.openxmlformats.org/markup-compatibility/2006">
        <mc:Choice xmlns:a14="http://schemas.microsoft.com/office/drawing/2010/main" Requires="a14">
          <p:sp>
            <p:nvSpPr>
              <p:cNvPr id="98" name="Rechteck 97"/>
              <p:cNvSpPr/>
              <p:nvPr/>
            </p:nvSpPr>
            <p:spPr>
              <a:xfrm>
                <a:off x="7771234" y="869165"/>
                <a:ext cx="4320000" cy="3094245"/>
              </a:xfrm>
              <a:prstGeom prst="rect">
                <a:avLst/>
              </a:prstGeom>
              <a:ln w="57150">
                <a:solidFill>
                  <a:srgbClr val="EF7C00"/>
                </a:solidFill>
              </a:ln>
            </p:spPr>
            <p:txBody>
              <a:bodyPr wrap="square">
                <a:spAutoFit/>
              </a:bodyPr>
              <a:lstStyle/>
              <a:p>
                <a:r>
                  <a:rPr lang="de-DE" sz="1600" b="1" u="sng" dirty="0">
                    <a:solidFill>
                      <a:srgbClr val="005555"/>
                    </a:solidFill>
                  </a:rPr>
                  <a:t>Performance </a:t>
                </a:r>
                <a:r>
                  <a:rPr lang="de-DE" sz="1600" b="1" u="sng" dirty="0" err="1">
                    <a:solidFill>
                      <a:srgbClr val="005555"/>
                    </a:solidFill>
                  </a:rPr>
                  <a:t>Function</a:t>
                </a:r>
                <a:r>
                  <a:rPr lang="de-DE" sz="1600" b="1" u="sng" dirty="0">
                    <a:solidFill>
                      <a:srgbClr val="005555"/>
                    </a:solidFill>
                  </a:rPr>
                  <a:t> </a:t>
                </a:r>
                <a:r>
                  <a:rPr lang="de-DE" sz="1600" b="1" u="sng" dirty="0" smtClean="0">
                    <a:solidFill>
                      <a:srgbClr val="005555"/>
                    </a:solidFill>
                  </a:rPr>
                  <a:t>2: </a:t>
                </a:r>
                <a:r>
                  <a:rPr lang="de-DE" sz="1600" b="1" u="sng" dirty="0" err="1">
                    <a:solidFill>
                      <a:srgbClr val="005555"/>
                    </a:solidFill>
                  </a:rPr>
                  <a:t>Particle</a:t>
                </a:r>
                <a:r>
                  <a:rPr lang="de-DE" sz="1600" b="1" u="sng" dirty="0">
                    <a:solidFill>
                      <a:srgbClr val="005555"/>
                    </a:solidFill>
                  </a:rPr>
                  <a:t> </a:t>
                </a:r>
                <a:r>
                  <a:rPr lang="de-DE" sz="1600" b="1" u="sng" dirty="0" err="1" smtClean="0">
                    <a:solidFill>
                      <a:srgbClr val="005555"/>
                    </a:solidFill>
                  </a:rPr>
                  <a:t>retention</a:t>
                </a:r>
                <a:endParaRPr lang="de-DE" sz="1600" b="1" u="sng" dirty="0" smtClean="0">
                  <a:solidFill>
                    <a:srgbClr val="005555"/>
                  </a:solidFill>
                </a:endParaRPr>
              </a:p>
              <a:p>
                <a:pPr>
                  <a:lnSpc>
                    <a:spcPts val="2300"/>
                  </a:lnSpc>
                  <a:spcBef>
                    <a:spcPts val="1150"/>
                  </a:spcBef>
                </a:pPr>
                <a:r>
                  <a:rPr lang="el-GR" sz="1600" dirty="0" smtClean="0">
                    <a:solidFill>
                      <a:srgbClr val="005555"/>
                    </a:solidFill>
                  </a:rPr>
                  <a:t>η</a:t>
                </a:r>
                <a:r>
                  <a:rPr lang="de-DE" sz="1600" baseline="-25000" dirty="0" err="1" smtClean="0">
                    <a:solidFill>
                      <a:srgbClr val="005555"/>
                    </a:solidFill>
                  </a:rPr>
                  <a:t>retention</a:t>
                </a:r>
                <a:r>
                  <a:rPr lang="de-DE" sz="1600" baseline="-25000" dirty="0">
                    <a:solidFill>
                      <a:srgbClr val="005555"/>
                    </a:solidFill>
                  </a:rPr>
                  <a:t>	</a:t>
                </a:r>
                <a:r>
                  <a:rPr lang="de-DE" sz="1600" dirty="0" smtClean="0">
                    <a:solidFill>
                      <a:srgbClr val="005555"/>
                    </a:solidFill>
                  </a:rPr>
                  <a:t>= </a:t>
                </a:r>
                <a:r>
                  <a:rPr lang="el-GR" sz="1600" dirty="0">
                    <a:solidFill>
                      <a:srgbClr val="005555"/>
                    </a:solidFill>
                  </a:rPr>
                  <a:t>η</a:t>
                </a:r>
                <a:r>
                  <a:rPr lang="de-DE" sz="1600" baseline="-25000" dirty="0">
                    <a:solidFill>
                      <a:srgbClr val="005555"/>
                    </a:solidFill>
                  </a:rPr>
                  <a:t>sub-</a:t>
                </a:r>
                <a:r>
                  <a:rPr lang="de-DE" sz="1600" baseline="-25000" dirty="0" err="1">
                    <a:solidFill>
                      <a:srgbClr val="005555"/>
                    </a:solidFill>
                  </a:rPr>
                  <a:t>con</a:t>
                </a:r>
                <a:r>
                  <a:rPr lang="de-DE" sz="1600" baseline="-25000" dirty="0">
                    <a:solidFill>
                      <a:srgbClr val="005555"/>
                    </a:solidFill>
                  </a:rPr>
                  <a:t> </a:t>
                </a:r>
                <a:r>
                  <a:rPr lang="el-GR" sz="1600" dirty="0">
                    <a:solidFill>
                      <a:srgbClr val="005555"/>
                    </a:solidFill>
                  </a:rPr>
                  <a:t>η</a:t>
                </a:r>
                <a:r>
                  <a:rPr lang="de-DE" sz="1600" baseline="-25000" dirty="0" smtClean="0">
                    <a:solidFill>
                      <a:srgbClr val="005555"/>
                    </a:solidFill>
                  </a:rPr>
                  <a:t>div-</a:t>
                </a:r>
                <a:r>
                  <a:rPr lang="de-DE" sz="1600" baseline="-25000" dirty="0" err="1" smtClean="0">
                    <a:solidFill>
                      <a:srgbClr val="005555"/>
                    </a:solidFill>
                  </a:rPr>
                  <a:t>re</a:t>
                </a:r>
                <a:r>
                  <a:rPr lang="de-DE" sz="1600" baseline="-25000" dirty="0" smtClean="0">
                    <a:solidFill>
                      <a:srgbClr val="005555"/>
                    </a:solidFill>
                  </a:rPr>
                  <a:t>-</a:t>
                </a:r>
                <a:r>
                  <a:rPr lang="de-DE" sz="1600" baseline="-25000" dirty="0" err="1" smtClean="0">
                    <a:solidFill>
                      <a:srgbClr val="005555"/>
                    </a:solidFill>
                  </a:rPr>
                  <a:t>inztn</a:t>
                </a:r>
                <a:r>
                  <a:rPr lang="de-DE" sz="1600" baseline="-25000" dirty="0" smtClean="0">
                    <a:solidFill>
                      <a:srgbClr val="005555"/>
                    </a:solidFill>
                  </a:rPr>
                  <a:t> </a:t>
                </a:r>
                <a:r>
                  <a:rPr lang="el-GR" sz="1600" dirty="0">
                    <a:solidFill>
                      <a:srgbClr val="005555"/>
                    </a:solidFill>
                  </a:rPr>
                  <a:t>η</a:t>
                </a:r>
                <a:r>
                  <a:rPr lang="de-DE" sz="1600" baseline="-25000" dirty="0" err="1">
                    <a:solidFill>
                      <a:srgbClr val="005555"/>
                    </a:solidFill>
                  </a:rPr>
                  <a:t>plg</a:t>
                </a:r>
                <a:r>
                  <a:rPr lang="de-DE" sz="1600" baseline="-25000" dirty="0">
                    <a:solidFill>
                      <a:srgbClr val="005555"/>
                    </a:solidFill>
                  </a:rPr>
                  <a:t> </a:t>
                </a:r>
                <a:r>
                  <a:rPr lang="el-GR" sz="1600" dirty="0" smtClean="0">
                    <a:solidFill>
                      <a:srgbClr val="005555"/>
                    </a:solidFill>
                  </a:rPr>
                  <a:t> </a:t>
                </a:r>
                <a:r>
                  <a:rPr lang="el-GR" sz="1600" dirty="0">
                    <a:solidFill>
                      <a:srgbClr val="005555"/>
                    </a:solidFill>
                  </a:rPr>
                  <a:t>η</a:t>
                </a:r>
                <a:r>
                  <a:rPr lang="de-DE" sz="1600" baseline="-25000" dirty="0" err="1">
                    <a:solidFill>
                      <a:srgbClr val="005555"/>
                    </a:solidFill>
                  </a:rPr>
                  <a:t>scr</a:t>
                </a:r>
                <a:endParaRPr lang="de-DE" sz="1600" dirty="0">
                  <a:solidFill>
                    <a:srgbClr val="005555"/>
                  </a:solidFill>
                </a:endParaRPr>
              </a:p>
              <a:p>
                <a:r>
                  <a:rPr lang="de-DE" sz="1600" baseline="-25000" dirty="0">
                    <a:solidFill>
                      <a:srgbClr val="005555"/>
                    </a:solidFill>
                  </a:rPr>
                  <a:t>	</a:t>
                </a:r>
                <a:r>
                  <a:rPr lang="de-DE" sz="1600" baseline="-25000" dirty="0" smtClean="0">
                    <a:solidFill>
                      <a:srgbClr val="005555"/>
                    </a:solidFill>
                  </a:rPr>
                  <a:t>	</a:t>
                </a:r>
              </a:p>
              <a:p>
                <a:r>
                  <a:rPr lang="de-DE" sz="1600" b="1" dirty="0" smtClean="0">
                    <a:solidFill>
                      <a:srgbClr val="005555"/>
                    </a:solidFill>
                  </a:rPr>
                  <a:t>2.1 </a:t>
                </a:r>
                <a:r>
                  <a:rPr lang="de-DE" sz="1600" b="1" dirty="0">
                    <a:solidFill>
                      <a:srgbClr val="005555"/>
                    </a:solidFill>
                  </a:rPr>
                  <a:t>Sub-divertor </a:t>
                </a:r>
                <a:r>
                  <a:rPr lang="de-DE" sz="1600" b="1" dirty="0" err="1">
                    <a:solidFill>
                      <a:srgbClr val="005555"/>
                    </a:solidFill>
                  </a:rPr>
                  <a:t>containment</a:t>
                </a:r>
                <a:endParaRPr lang="de-DE" sz="1600" b="1" dirty="0">
                  <a:solidFill>
                    <a:srgbClr val="005555"/>
                  </a:solidFill>
                </a:endParaRPr>
              </a:p>
              <a:p>
                <a:r>
                  <a:rPr lang="el-GR" sz="1600" dirty="0">
                    <a:solidFill>
                      <a:srgbClr val="005555"/>
                    </a:solidFill>
                  </a:rPr>
                  <a:t>η</a:t>
                </a:r>
                <a:r>
                  <a:rPr lang="de-DE" sz="1600" baseline="-25000" dirty="0">
                    <a:solidFill>
                      <a:srgbClr val="005555"/>
                    </a:solidFill>
                  </a:rPr>
                  <a:t>sub-</a:t>
                </a:r>
                <a:r>
                  <a:rPr lang="de-DE" sz="1600" baseline="-25000" dirty="0" err="1">
                    <a:solidFill>
                      <a:srgbClr val="005555"/>
                    </a:solidFill>
                  </a:rPr>
                  <a:t>con</a:t>
                </a:r>
                <a:r>
                  <a:rPr lang="de-DE" sz="1600" baseline="-25000" dirty="0">
                    <a:solidFill>
                      <a:srgbClr val="005555"/>
                    </a:solidFill>
                  </a:rPr>
                  <a:t> 	</a:t>
                </a:r>
                <a:r>
                  <a:rPr lang="de-DE" sz="1600" dirty="0">
                    <a:solidFill>
                      <a:srgbClr val="005555"/>
                    </a:solidFill>
                  </a:rPr>
                  <a:t>=</a:t>
                </a:r>
                <a:r>
                  <a:rPr lang="de-DE" sz="1600" baseline="-25000" dirty="0">
                    <a:solidFill>
                      <a:srgbClr val="005555"/>
                    </a:solidFill>
                  </a:rPr>
                  <a:t> </a:t>
                </a:r>
                <a:r>
                  <a:rPr lang="de-DE" sz="1600" dirty="0" smtClean="0">
                    <a:solidFill>
                      <a:srgbClr val="005555"/>
                    </a:solidFill>
                  </a:rPr>
                  <a:t>1 - (</a:t>
                </a:r>
                <a:r>
                  <a:rPr lang="el-GR" sz="1600" dirty="0" smtClean="0">
                    <a:solidFill>
                      <a:srgbClr val="005555"/>
                    </a:solidFill>
                  </a:rPr>
                  <a:t>Γ</a:t>
                </a:r>
                <a:r>
                  <a:rPr lang="de-DE" sz="1600" baseline="-25000" dirty="0">
                    <a:solidFill>
                      <a:srgbClr val="005555"/>
                    </a:solidFill>
                  </a:rPr>
                  <a:t>sub-</a:t>
                </a:r>
                <a:r>
                  <a:rPr lang="de-DE" sz="1600" baseline="-25000" dirty="0" err="1">
                    <a:solidFill>
                      <a:srgbClr val="005555"/>
                    </a:solidFill>
                  </a:rPr>
                  <a:t>loss</a:t>
                </a:r>
                <a:r>
                  <a:rPr lang="de-DE" sz="1600" baseline="-25000" dirty="0">
                    <a:solidFill>
                      <a:srgbClr val="005555"/>
                    </a:solidFill>
                  </a:rPr>
                  <a:t>  </a:t>
                </a:r>
                <a:r>
                  <a:rPr lang="de-DE" sz="1600" dirty="0">
                    <a:solidFill>
                      <a:srgbClr val="005555"/>
                    </a:solidFill>
                  </a:rPr>
                  <a:t>/ </a:t>
                </a:r>
                <a:r>
                  <a:rPr lang="el-GR" sz="1600" dirty="0" smtClean="0">
                    <a:solidFill>
                      <a:srgbClr val="005555"/>
                    </a:solidFill>
                  </a:rPr>
                  <a:t>Γ</a:t>
                </a:r>
                <a:r>
                  <a:rPr lang="de-DE" sz="1600" baseline="-25000" dirty="0" err="1" smtClean="0">
                    <a:solidFill>
                      <a:srgbClr val="005555"/>
                    </a:solidFill>
                  </a:rPr>
                  <a:t>coll</a:t>
                </a:r>
                <a:r>
                  <a:rPr lang="de-DE" sz="1600" dirty="0" smtClean="0">
                    <a:solidFill>
                      <a:srgbClr val="005555"/>
                    </a:solidFill>
                  </a:rPr>
                  <a:t>)</a:t>
                </a:r>
                <a:r>
                  <a:rPr lang="de-DE" sz="1600" baseline="-25000" dirty="0" smtClean="0">
                    <a:solidFill>
                      <a:srgbClr val="005555"/>
                    </a:solidFill>
                  </a:rPr>
                  <a:t> </a:t>
                </a:r>
                <a:endParaRPr lang="de-DE" sz="1600" dirty="0">
                  <a:solidFill>
                    <a:srgbClr val="005555"/>
                  </a:solidFill>
                </a:endParaRPr>
              </a:p>
              <a:p>
                <a:r>
                  <a:rPr lang="de-DE" sz="1600" b="1" dirty="0" smtClean="0">
                    <a:solidFill>
                      <a:schemeClr val="bg1"/>
                    </a:solidFill>
                  </a:rPr>
                  <a:t>6. Divertor </a:t>
                </a:r>
                <a:r>
                  <a:rPr lang="de-DE" sz="1600" b="1" dirty="0" err="1" smtClean="0">
                    <a:solidFill>
                      <a:schemeClr val="bg1"/>
                    </a:solidFill>
                  </a:rPr>
                  <a:t>re-ionization</a:t>
                </a:r>
                <a:endParaRPr lang="de-DE" sz="1600" b="1" dirty="0">
                  <a:solidFill>
                    <a:schemeClr val="bg1"/>
                  </a:solidFill>
                </a:endParaRPr>
              </a:p>
              <a:p>
                <a:r>
                  <a:rPr lang="el-GR" sz="1600" dirty="0" smtClean="0">
                    <a:solidFill>
                      <a:schemeClr val="bg1"/>
                    </a:solidFill>
                  </a:rPr>
                  <a:t>η</a:t>
                </a:r>
                <a:r>
                  <a:rPr lang="de-DE" sz="1600" baseline="-25000" dirty="0" smtClean="0">
                    <a:solidFill>
                      <a:schemeClr val="bg1"/>
                    </a:solidFill>
                  </a:rPr>
                  <a:t>div-</a:t>
                </a:r>
                <a:r>
                  <a:rPr lang="de-DE" sz="1600" baseline="-25000" dirty="0" err="1" smtClean="0">
                    <a:solidFill>
                      <a:schemeClr val="bg1"/>
                    </a:solidFill>
                  </a:rPr>
                  <a:t>re</a:t>
                </a:r>
                <a:r>
                  <a:rPr lang="de-DE" sz="1600" baseline="-25000" dirty="0" smtClean="0">
                    <a:solidFill>
                      <a:schemeClr val="bg1"/>
                    </a:solidFill>
                  </a:rPr>
                  <a:t>-</a:t>
                </a:r>
                <a:r>
                  <a:rPr lang="de-DE" sz="1600" baseline="-25000" dirty="0" err="1" smtClean="0">
                    <a:solidFill>
                      <a:schemeClr val="bg1"/>
                    </a:solidFill>
                  </a:rPr>
                  <a:t>inzn</a:t>
                </a:r>
                <a:r>
                  <a:rPr lang="de-DE" sz="1600" baseline="-25000" dirty="0" smtClean="0">
                    <a:solidFill>
                      <a:schemeClr val="bg1"/>
                    </a:solidFill>
                  </a:rPr>
                  <a:t> 	</a:t>
                </a:r>
                <a:r>
                  <a:rPr lang="de-DE" sz="1600" dirty="0" smtClean="0">
                    <a:solidFill>
                      <a:schemeClr val="bg1"/>
                    </a:solidFill>
                  </a:rPr>
                  <a:t>=</a:t>
                </a:r>
                <a:r>
                  <a:rPr lang="de-DE" sz="1600" baseline="-25000" dirty="0" smtClean="0">
                    <a:solidFill>
                      <a:schemeClr val="bg1"/>
                    </a:solidFill>
                  </a:rPr>
                  <a:t> </a:t>
                </a:r>
                <a:r>
                  <a:rPr lang="el-GR" sz="1600" dirty="0" smtClean="0">
                    <a:solidFill>
                      <a:schemeClr val="bg1"/>
                    </a:solidFill>
                  </a:rPr>
                  <a:t>Γ</a:t>
                </a:r>
                <a:r>
                  <a:rPr lang="de-DE" sz="1600" baseline="-25000" dirty="0">
                    <a:solidFill>
                      <a:schemeClr val="bg1"/>
                    </a:solidFill>
                  </a:rPr>
                  <a:t> </a:t>
                </a:r>
                <a:r>
                  <a:rPr lang="de-DE" sz="1600" baseline="-25000" dirty="0" smtClean="0">
                    <a:solidFill>
                      <a:schemeClr val="bg1"/>
                    </a:solidFill>
                  </a:rPr>
                  <a:t>div-</a:t>
                </a:r>
                <a:r>
                  <a:rPr lang="de-DE" sz="1600" baseline="-25000" dirty="0" err="1" smtClean="0">
                    <a:solidFill>
                      <a:schemeClr val="bg1"/>
                    </a:solidFill>
                  </a:rPr>
                  <a:t>re</a:t>
                </a:r>
                <a:r>
                  <a:rPr lang="de-DE" sz="1600" baseline="-25000" dirty="0" smtClean="0">
                    <a:solidFill>
                      <a:schemeClr val="bg1"/>
                    </a:solidFill>
                  </a:rPr>
                  <a:t>-</a:t>
                </a:r>
                <a:r>
                  <a:rPr lang="de-DE" sz="1600" baseline="-25000" dirty="0" err="1" smtClean="0">
                    <a:solidFill>
                      <a:schemeClr val="bg1"/>
                    </a:solidFill>
                  </a:rPr>
                  <a:t>inzn</a:t>
                </a:r>
                <a:r>
                  <a:rPr lang="de-DE" sz="1600" dirty="0" smtClean="0">
                    <a:solidFill>
                      <a:schemeClr val="bg1"/>
                    </a:solidFill>
                  </a:rPr>
                  <a:t> /</a:t>
                </a:r>
                <a:r>
                  <a:rPr lang="el-GR" sz="1600" dirty="0" smtClean="0">
                    <a:solidFill>
                      <a:schemeClr val="bg1"/>
                    </a:solidFill>
                  </a:rPr>
                  <a:t> </a:t>
                </a:r>
                <a:r>
                  <a:rPr lang="de-DE" sz="1600" dirty="0" smtClean="0">
                    <a:solidFill>
                      <a:schemeClr val="bg1"/>
                    </a:solidFill>
                  </a:rPr>
                  <a:t>(</a:t>
                </a:r>
                <a:r>
                  <a:rPr lang="el-GR" sz="1600" dirty="0" smtClean="0">
                    <a:solidFill>
                      <a:schemeClr val="bg1"/>
                    </a:solidFill>
                  </a:rPr>
                  <a:t>Γ</a:t>
                </a:r>
                <a:r>
                  <a:rPr lang="de-DE" sz="1600" baseline="-25000" dirty="0" smtClean="0">
                    <a:solidFill>
                      <a:schemeClr val="bg1"/>
                    </a:solidFill>
                  </a:rPr>
                  <a:t>0 </a:t>
                </a:r>
                <a:r>
                  <a:rPr lang="de-DE" sz="1600" dirty="0" smtClean="0">
                    <a:solidFill>
                      <a:schemeClr val="bg1"/>
                    </a:solidFill>
                  </a:rPr>
                  <a:t>– </a:t>
                </a:r>
                <a:r>
                  <a:rPr lang="el-GR" sz="1600" dirty="0">
                    <a:solidFill>
                      <a:schemeClr val="bg1"/>
                    </a:solidFill>
                  </a:rPr>
                  <a:t>Γ</a:t>
                </a:r>
                <a:r>
                  <a:rPr lang="de-DE" sz="1600" baseline="-25000" dirty="0" err="1" smtClean="0">
                    <a:solidFill>
                      <a:schemeClr val="bg1"/>
                    </a:solidFill>
                  </a:rPr>
                  <a:t>exh</a:t>
                </a:r>
                <a:r>
                  <a:rPr lang="de-DE" sz="1600" dirty="0">
                    <a:solidFill>
                      <a:schemeClr val="bg1"/>
                    </a:solidFill>
                  </a:rPr>
                  <a:t>)</a:t>
                </a:r>
                <a:endParaRPr lang="de-DE" sz="1600" dirty="0" smtClean="0">
                  <a:solidFill>
                    <a:schemeClr val="bg1"/>
                  </a:solidFill>
                </a:endParaRPr>
              </a:p>
              <a:p>
                <a:r>
                  <a:rPr lang="de-DE" sz="1600" b="1" dirty="0" smtClean="0">
                    <a:solidFill>
                      <a:schemeClr val="bg1"/>
                    </a:solidFill>
                  </a:rPr>
                  <a:t>7. </a:t>
                </a:r>
                <a:r>
                  <a:rPr lang="de-DE" sz="1600" b="1" dirty="0">
                    <a:solidFill>
                      <a:schemeClr val="bg1"/>
                    </a:solidFill>
                  </a:rPr>
                  <a:t>Divertor </a:t>
                </a:r>
                <a:r>
                  <a:rPr lang="de-DE" sz="1600" b="1" dirty="0" err="1" smtClean="0">
                    <a:solidFill>
                      <a:schemeClr val="bg1"/>
                    </a:solidFill>
                  </a:rPr>
                  <a:t>plugging</a:t>
                </a:r>
                <a:endParaRPr lang="de-DE" sz="1600" b="1" dirty="0">
                  <a:solidFill>
                    <a:schemeClr val="bg1"/>
                  </a:solidFill>
                </a:endParaRPr>
              </a:p>
              <a:p>
                <a:r>
                  <a:rPr lang="el-GR" sz="1600" dirty="0">
                    <a:solidFill>
                      <a:schemeClr val="bg1"/>
                    </a:solidFill>
                  </a:rPr>
                  <a:t>η</a:t>
                </a:r>
                <a:r>
                  <a:rPr lang="de-DE" sz="1600" baseline="-25000" dirty="0" err="1">
                    <a:solidFill>
                      <a:schemeClr val="bg1"/>
                    </a:solidFill>
                  </a:rPr>
                  <a:t>plg</a:t>
                </a:r>
                <a:r>
                  <a:rPr lang="de-DE" sz="1600" baseline="-25000" dirty="0">
                    <a:solidFill>
                      <a:schemeClr val="bg1"/>
                    </a:solidFill>
                  </a:rPr>
                  <a:t> 		</a:t>
                </a:r>
                <a:r>
                  <a:rPr lang="de-DE" sz="1600" dirty="0">
                    <a:solidFill>
                      <a:schemeClr val="bg1"/>
                    </a:solidFill>
                  </a:rPr>
                  <a:t>=</a:t>
                </a:r>
                <a:r>
                  <a:rPr lang="de-DE" sz="1600" baseline="-25000" dirty="0">
                    <a:solidFill>
                      <a:schemeClr val="bg1"/>
                    </a:solidFill>
                  </a:rPr>
                  <a:t> </a:t>
                </a:r>
                <a:r>
                  <a:rPr lang="de-DE" sz="1600" dirty="0" smtClean="0">
                    <a:solidFill>
                      <a:schemeClr val="bg1"/>
                    </a:solidFill>
                  </a:rPr>
                  <a:t>1 – (</a:t>
                </a:r>
                <a:r>
                  <a:rPr lang="el-GR" sz="1600" dirty="0" smtClean="0">
                    <a:solidFill>
                      <a:schemeClr val="bg1"/>
                    </a:solidFill>
                  </a:rPr>
                  <a:t>Γ</a:t>
                </a:r>
                <a:r>
                  <a:rPr lang="de-DE" sz="1600" baseline="-25000" dirty="0" err="1">
                    <a:solidFill>
                      <a:schemeClr val="bg1"/>
                    </a:solidFill>
                  </a:rPr>
                  <a:t>div,loss</a:t>
                </a:r>
                <a:r>
                  <a:rPr lang="de-DE" sz="1600" dirty="0">
                    <a:solidFill>
                      <a:schemeClr val="bg1"/>
                    </a:solidFill>
                  </a:rPr>
                  <a:t> /</a:t>
                </a:r>
                <a:r>
                  <a:rPr lang="el-GR" sz="1600" dirty="0">
                    <a:solidFill>
                      <a:schemeClr val="bg1"/>
                    </a:solidFill>
                  </a:rPr>
                  <a:t> </a:t>
                </a:r>
                <a:r>
                  <a:rPr lang="el-GR" sz="1600" dirty="0" smtClean="0">
                    <a:solidFill>
                      <a:schemeClr val="bg1"/>
                    </a:solidFill>
                  </a:rPr>
                  <a:t>Γ</a:t>
                </a:r>
                <a:r>
                  <a:rPr lang="de-DE" sz="1600" baseline="-25000" dirty="0" err="1" smtClean="0">
                    <a:solidFill>
                      <a:schemeClr val="bg1"/>
                    </a:solidFill>
                  </a:rPr>
                  <a:t>div,in</a:t>
                </a:r>
                <a:r>
                  <a:rPr lang="de-DE" sz="1600" dirty="0" smtClean="0">
                    <a:solidFill>
                      <a:schemeClr val="bg1"/>
                    </a:solidFill>
                  </a:rPr>
                  <a:t>)</a:t>
                </a:r>
                <a:r>
                  <a:rPr lang="de-DE" sz="1600" baseline="-25000" dirty="0" smtClean="0">
                    <a:solidFill>
                      <a:schemeClr val="bg1"/>
                    </a:solidFill>
                  </a:rPr>
                  <a:t> </a:t>
                </a:r>
                <a:r>
                  <a:rPr lang="de-DE" sz="1600" dirty="0" smtClean="0">
                    <a:solidFill>
                      <a:schemeClr val="bg1"/>
                    </a:solidFill>
                  </a:rPr>
                  <a:t>= </a:t>
                </a:r>
                <a:r>
                  <a:rPr lang="el-GR" sz="1600" dirty="0">
                    <a:solidFill>
                      <a:schemeClr val="bg1"/>
                    </a:solidFill>
                  </a:rPr>
                  <a:t>η</a:t>
                </a:r>
                <a:r>
                  <a:rPr lang="de-DE" sz="1600" baseline="-25000" dirty="0" smtClean="0">
                    <a:solidFill>
                      <a:schemeClr val="bg1"/>
                    </a:solidFill>
                  </a:rPr>
                  <a:t>plg,0 </a:t>
                </a:r>
                <a:r>
                  <a:rPr lang="de-DE" sz="1600" dirty="0" smtClean="0">
                    <a:solidFill>
                      <a:schemeClr val="bg1"/>
                    </a:solidFill>
                  </a:rPr>
                  <a:t>+ </a:t>
                </a:r>
                <a:r>
                  <a:rPr lang="el-GR" sz="1600" dirty="0">
                    <a:solidFill>
                      <a:schemeClr val="bg1"/>
                    </a:solidFill>
                  </a:rPr>
                  <a:t>η</a:t>
                </a:r>
                <a:r>
                  <a:rPr lang="de-DE" sz="1600" baseline="-25000" dirty="0" err="1" smtClean="0">
                    <a:solidFill>
                      <a:schemeClr val="bg1"/>
                    </a:solidFill>
                  </a:rPr>
                  <a:t>plg,ion</a:t>
                </a:r>
                <a:r>
                  <a:rPr lang="de-DE" sz="1600" baseline="-25000" dirty="0" smtClean="0">
                    <a:solidFill>
                      <a:schemeClr val="bg1"/>
                    </a:solidFill>
                  </a:rPr>
                  <a:t> </a:t>
                </a:r>
                <a:endParaRPr lang="de-DE" sz="1600" dirty="0" smtClean="0">
                  <a:solidFill>
                    <a:schemeClr val="bg1"/>
                  </a:solidFill>
                </a:endParaRPr>
              </a:p>
              <a:p>
                <a:r>
                  <a:rPr lang="de-DE" sz="1600" b="1" dirty="0" smtClean="0">
                    <a:solidFill>
                      <a:schemeClr val="bg1"/>
                    </a:solidFill>
                  </a:rPr>
                  <a:t>8. </a:t>
                </a:r>
                <a:r>
                  <a:rPr lang="de-DE" sz="1600" b="1" dirty="0" err="1">
                    <a:solidFill>
                      <a:schemeClr val="bg1"/>
                    </a:solidFill>
                  </a:rPr>
                  <a:t>Particle</a:t>
                </a:r>
                <a:r>
                  <a:rPr lang="de-DE" sz="1600" b="1" dirty="0">
                    <a:solidFill>
                      <a:schemeClr val="bg1"/>
                    </a:solidFill>
                  </a:rPr>
                  <a:t> </a:t>
                </a:r>
                <a:r>
                  <a:rPr lang="de-DE" sz="1600" b="1" dirty="0" err="1">
                    <a:solidFill>
                      <a:schemeClr val="bg1"/>
                    </a:solidFill>
                  </a:rPr>
                  <a:t>screening</a:t>
                </a:r>
                <a:endParaRPr lang="de-DE" sz="1600" b="1" dirty="0">
                  <a:solidFill>
                    <a:schemeClr val="bg1"/>
                  </a:solidFill>
                </a:endParaRPr>
              </a:p>
              <a:p>
                <a:r>
                  <a:rPr lang="el-GR" sz="1600" dirty="0">
                    <a:solidFill>
                      <a:schemeClr val="bg1"/>
                    </a:solidFill>
                  </a:rPr>
                  <a:t>η</a:t>
                </a:r>
                <a:r>
                  <a:rPr lang="de-DE" sz="1600" baseline="-25000" dirty="0" err="1">
                    <a:solidFill>
                      <a:schemeClr val="bg1"/>
                    </a:solidFill>
                  </a:rPr>
                  <a:t>scr</a:t>
                </a:r>
                <a:r>
                  <a:rPr lang="de-DE" sz="1600" baseline="-25000" dirty="0">
                    <a:solidFill>
                      <a:schemeClr val="bg1"/>
                    </a:solidFill>
                  </a:rPr>
                  <a:t>		</a:t>
                </a:r>
                <a:r>
                  <a:rPr lang="de-DE" sz="1600" dirty="0">
                    <a:solidFill>
                      <a:schemeClr val="bg1"/>
                    </a:solidFill>
                  </a:rPr>
                  <a:t>= 1 - </a:t>
                </a:r>
                <a14:m>
                  <m:oMath xmlns:m="http://schemas.openxmlformats.org/officeDocument/2006/math">
                    <m:f>
                      <m:fPr>
                        <m:ctrlPr>
                          <a:rPr lang="de-DE" sz="1600" i="1" dirty="0">
                            <a:solidFill>
                              <a:schemeClr val="bg1"/>
                            </a:solidFill>
                            <a:latin typeface="Cambria Math" panose="02040503050406030204" pitchFamily="18" charset="0"/>
                          </a:rPr>
                        </m:ctrlPr>
                      </m:fPr>
                      <m:num>
                        <m:sSub>
                          <m:sSubPr>
                            <m:ctrlPr>
                              <a:rPr lang="de-DE" sz="1600" i="1" dirty="0">
                                <a:solidFill>
                                  <a:schemeClr val="bg1"/>
                                </a:solidFill>
                                <a:latin typeface="Cambria Math" panose="02040503050406030204" pitchFamily="18" charset="0"/>
                              </a:rPr>
                            </m:ctrlPr>
                          </m:sSubPr>
                          <m:e>
                            <m:r>
                              <m:rPr>
                                <m:sty m:val="p"/>
                              </m:rPr>
                              <a:rPr lang="el-GR" sz="1600" i="1" dirty="0">
                                <a:solidFill>
                                  <a:schemeClr val="bg1"/>
                                </a:solidFill>
                                <a:latin typeface="Cambria Math" panose="02040503050406030204" pitchFamily="18" charset="0"/>
                              </a:rPr>
                              <m:t>Γ</m:t>
                            </m:r>
                          </m:e>
                          <m:sub>
                            <m:r>
                              <a:rPr lang="de-DE" sz="1600" i="1" dirty="0">
                                <a:solidFill>
                                  <a:schemeClr val="bg1"/>
                                </a:solidFill>
                                <a:latin typeface="Cambria Math" panose="02040503050406030204" pitchFamily="18" charset="0"/>
                              </a:rPr>
                              <m:t>𝑐𝑜𝑟𝑒</m:t>
                            </m:r>
                            <m:r>
                              <a:rPr lang="de-DE" sz="1600" i="1" dirty="0">
                                <a:solidFill>
                                  <a:schemeClr val="bg1"/>
                                </a:solidFill>
                                <a:latin typeface="Cambria Math" panose="02040503050406030204" pitchFamily="18" charset="0"/>
                              </a:rPr>
                              <m:t>,</m:t>
                            </m:r>
                            <m:r>
                              <a:rPr lang="de-DE" sz="1600" i="1" dirty="0">
                                <a:solidFill>
                                  <a:schemeClr val="bg1"/>
                                </a:solidFill>
                                <a:latin typeface="Cambria Math" panose="02040503050406030204" pitchFamily="18" charset="0"/>
                              </a:rPr>
                              <m:t>𝑖𝑛</m:t>
                            </m:r>
                          </m:sub>
                        </m:sSub>
                        <m:r>
                          <a:rPr lang="de-DE" sz="1600" i="1" dirty="0">
                            <a:solidFill>
                              <a:schemeClr val="bg1"/>
                            </a:solidFill>
                            <a:latin typeface="Cambria Math" panose="02040503050406030204" pitchFamily="18" charset="0"/>
                          </a:rPr>
                          <m:t> </m:t>
                        </m:r>
                      </m:num>
                      <m:den>
                        <m:r>
                          <a:rPr lang="de-DE" sz="1600" i="1" dirty="0">
                            <a:solidFill>
                              <a:schemeClr val="bg1"/>
                            </a:solidFill>
                            <a:latin typeface="Cambria Math" panose="02040503050406030204" pitchFamily="18" charset="0"/>
                          </a:rPr>
                          <m:t>(</m:t>
                        </m:r>
                        <m:sSub>
                          <m:sSubPr>
                            <m:ctrlPr>
                              <a:rPr lang="de-DE" sz="1600" i="1" dirty="0">
                                <a:solidFill>
                                  <a:schemeClr val="bg1"/>
                                </a:solidFill>
                                <a:latin typeface="Cambria Math" panose="02040503050406030204" pitchFamily="18" charset="0"/>
                              </a:rPr>
                            </m:ctrlPr>
                          </m:sSubPr>
                          <m:e>
                            <m:r>
                              <m:rPr>
                                <m:sty m:val="p"/>
                              </m:rPr>
                              <a:rPr lang="el-GR" sz="1600" i="1" dirty="0">
                                <a:solidFill>
                                  <a:schemeClr val="bg1"/>
                                </a:solidFill>
                                <a:latin typeface="Cambria Math" panose="02040503050406030204" pitchFamily="18" charset="0"/>
                              </a:rPr>
                              <m:t>Γ</m:t>
                            </m:r>
                          </m:e>
                          <m:sub>
                            <m:r>
                              <a:rPr lang="de-DE" sz="1600" i="1" dirty="0">
                                <a:solidFill>
                                  <a:schemeClr val="bg1"/>
                                </a:solidFill>
                                <a:latin typeface="Cambria Math" panose="02040503050406030204" pitchFamily="18" charset="0"/>
                              </a:rPr>
                              <m:t>𝑒𝑑𝑔𝑒</m:t>
                            </m:r>
                            <m:r>
                              <a:rPr lang="de-DE" sz="1600" i="1" dirty="0">
                                <a:solidFill>
                                  <a:schemeClr val="bg1"/>
                                </a:solidFill>
                                <a:latin typeface="Cambria Math" panose="02040503050406030204" pitchFamily="18" charset="0"/>
                              </a:rPr>
                              <m:t>,</m:t>
                            </m:r>
                            <m:r>
                              <a:rPr lang="de-DE" sz="1600" i="1" dirty="0">
                                <a:solidFill>
                                  <a:schemeClr val="bg1"/>
                                </a:solidFill>
                                <a:latin typeface="Cambria Math" panose="02040503050406030204" pitchFamily="18" charset="0"/>
                              </a:rPr>
                              <m:t>𝑜𝑢𝑡</m:t>
                            </m:r>
                          </m:sub>
                        </m:sSub>
                        <m:r>
                          <a:rPr lang="de-DE" sz="1600" i="1" dirty="0">
                            <a:solidFill>
                              <a:schemeClr val="bg1"/>
                            </a:solidFill>
                            <a:latin typeface="Cambria Math" panose="02040503050406030204" pitchFamily="18" charset="0"/>
                          </a:rPr>
                          <m:t>−</m:t>
                        </m:r>
                        <m:sSub>
                          <m:sSubPr>
                            <m:ctrlPr>
                              <a:rPr lang="de-DE" sz="1600" i="1" dirty="0">
                                <a:solidFill>
                                  <a:schemeClr val="bg1"/>
                                </a:solidFill>
                                <a:latin typeface="Cambria Math" panose="02040503050406030204" pitchFamily="18" charset="0"/>
                              </a:rPr>
                            </m:ctrlPr>
                          </m:sSubPr>
                          <m:e>
                            <m:r>
                              <m:rPr>
                                <m:sty m:val="p"/>
                              </m:rPr>
                              <a:rPr lang="el-GR" sz="1600" i="1" dirty="0">
                                <a:solidFill>
                                  <a:schemeClr val="bg1"/>
                                </a:solidFill>
                                <a:latin typeface="Cambria Math" panose="02040503050406030204" pitchFamily="18" charset="0"/>
                              </a:rPr>
                              <m:t>Γ</m:t>
                            </m:r>
                          </m:e>
                          <m:sub>
                            <m:r>
                              <a:rPr lang="de-DE" sz="1600" i="1" dirty="0">
                                <a:solidFill>
                                  <a:schemeClr val="bg1"/>
                                </a:solidFill>
                                <a:latin typeface="Cambria Math" panose="02040503050406030204" pitchFamily="18" charset="0"/>
                              </a:rPr>
                              <m:t>𝑒𝑥h</m:t>
                            </m:r>
                          </m:sub>
                        </m:sSub>
                        <m:r>
                          <a:rPr lang="de-DE" sz="1600" i="1" dirty="0">
                            <a:solidFill>
                              <a:schemeClr val="bg1"/>
                            </a:solidFill>
                            <a:latin typeface="Cambria Math" panose="02040503050406030204" pitchFamily="18" charset="0"/>
                          </a:rPr>
                          <m:t>)</m:t>
                        </m:r>
                      </m:den>
                    </m:f>
                  </m:oMath>
                </a14:m>
                <a:r>
                  <a:rPr lang="de-DE" sz="1600" dirty="0">
                    <a:solidFill>
                      <a:schemeClr val="bg1"/>
                    </a:solidFill>
                  </a:rPr>
                  <a:t> = 1- </a:t>
                </a:r>
                <a14:m>
                  <m:oMath xmlns:m="http://schemas.openxmlformats.org/officeDocument/2006/math">
                    <m:f>
                      <m:fPr>
                        <m:ctrlPr>
                          <a:rPr lang="de-DE" sz="1600" i="1" dirty="0">
                            <a:solidFill>
                              <a:schemeClr val="bg1"/>
                            </a:solidFill>
                            <a:latin typeface="Cambria Math" panose="02040503050406030204" pitchFamily="18" charset="0"/>
                          </a:rPr>
                        </m:ctrlPr>
                      </m:fPr>
                      <m:num>
                        <m:sSub>
                          <m:sSubPr>
                            <m:ctrlPr>
                              <a:rPr lang="de-DE" sz="1600" i="1" dirty="0">
                                <a:solidFill>
                                  <a:schemeClr val="bg1"/>
                                </a:solidFill>
                                <a:latin typeface="Cambria Math" panose="02040503050406030204" pitchFamily="18" charset="0"/>
                              </a:rPr>
                            </m:ctrlPr>
                          </m:sSubPr>
                          <m:e>
                            <m:r>
                              <m:rPr>
                                <m:sty m:val="p"/>
                              </m:rPr>
                              <a:rPr lang="el-GR" sz="1600" i="1" dirty="0">
                                <a:solidFill>
                                  <a:schemeClr val="bg1"/>
                                </a:solidFill>
                                <a:latin typeface="Cambria Math" panose="02040503050406030204" pitchFamily="18" charset="0"/>
                              </a:rPr>
                              <m:t>Γ</m:t>
                            </m:r>
                          </m:e>
                          <m:sub>
                            <m:r>
                              <a:rPr lang="de-DE" sz="1600" i="1" dirty="0">
                                <a:solidFill>
                                  <a:schemeClr val="bg1"/>
                                </a:solidFill>
                                <a:latin typeface="Cambria Math" panose="02040503050406030204" pitchFamily="18" charset="0"/>
                              </a:rPr>
                              <m:t>𝑐𝑜𝑟𝑒</m:t>
                            </m:r>
                            <m:r>
                              <a:rPr lang="de-DE" sz="1600" i="1" dirty="0">
                                <a:solidFill>
                                  <a:schemeClr val="bg1"/>
                                </a:solidFill>
                                <a:latin typeface="Cambria Math" panose="02040503050406030204" pitchFamily="18" charset="0"/>
                              </a:rPr>
                              <m:t>,</m:t>
                            </m:r>
                            <m:r>
                              <a:rPr lang="de-DE" sz="1600" i="1" dirty="0">
                                <a:solidFill>
                                  <a:schemeClr val="bg1"/>
                                </a:solidFill>
                                <a:latin typeface="Cambria Math" panose="02040503050406030204" pitchFamily="18" charset="0"/>
                              </a:rPr>
                              <m:t>𝑖𝑛</m:t>
                            </m:r>
                          </m:sub>
                        </m:sSub>
                        <m:r>
                          <a:rPr lang="de-DE" sz="1600" i="1" dirty="0">
                            <a:solidFill>
                              <a:schemeClr val="bg1"/>
                            </a:solidFill>
                            <a:latin typeface="Cambria Math" panose="02040503050406030204" pitchFamily="18" charset="0"/>
                          </a:rPr>
                          <m:t> </m:t>
                        </m:r>
                      </m:num>
                      <m:den>
                        <m:sSub>
                          <m:sSubPr>
                            <m:ctrlPr>
                              <a:rPr lang="de-DE" sz="1600" i="1" dirty="0">
                                <a:solidFill>
                                  <a:schemeClr val="bg1"/>
                                </a:solidFill>
                                <a:latin typeface="Cambria Math" panose="02040503050406030204" pitchFamily="18" charset="0"/>
                              </a:rPr>
                            </m:ctrlPr>
                          </m:sSubPr>
                          <m:e>
                            <m:r>
                              <m:rPr>
                                <m:sty m:val="p"/>
                              </m:rPr>
                              <a:rPr lang="el-GR" sz="1600" i="1" dirty="0">
                                <a:solidFill>
                                  <a:schemeClr val="bg1"/>
                                </a:solidFill>
                                <a:latin typeface="Cambria Math" panose="02040503050406030204" pitchFamily="18" charset="0"/>
                              </a:rPr>
                              <m:t>Γ</m:t>
                            </m:r>
                          </m:e>
                          <m:sub>
                            <m:r>
                              <a:rPr lang="de-DE" sz="1600" i="1" dirty="0">
                                <a:solidFill>
                                  <a:schemeClr val="bg1"/>
                                </a:solidFill>
                                <a:latin typeface="Cambria Math" panose="02040503050406030204" pitchFamily="18" charset="0"/>
                              </a:rPr>
                              <m:t>𝑠𝑝𝑢𝑡𝑡𝑒𝑟𝑖𝑛𝑔</m:t>
                            </m:r>
                          </m:sub>
                        </m:sSub>
                      </m:den>
                    </m:f>
                  </m:oMath>
                </a14:m>
                <a:r>
                  <a:rPr lang="de-DE" sz="1600" dirty="0" smtClean="0">
                    <a:solidFill>
                      <a:schemeClr val="bg1"/>
                    </a:solidFill>
                  </a:rPr>
                  <a:t> </a:t>
                </a:r>
                <a:endParaRPr lang="de-DE" sz="1600" dirty="0">
                  <a:solidFill>
                    <a:schemeClr val="bg1"/>
                  </a:solidFill>
                </a:endParaRPr>
              </a:p>
            </p:txBody>
          </p:sp>
        </mc:Choice>
        <mc:Fallback>
          <p:sp>
            <p:nvSpPr>
              <p:cNvPr id="98" name="Rechteck 97"/>
              <p:cNvSpPr>
                <a:spLocks noRot="1" noChangeAspect="1" noMove="1" noResize="1" noEditPoints="1" noAdjustHandles="1" noChangeArrowheads="1" noChangeShapeType="1" noTextEdit="1"/>
              </p:cNvSpPr>
              <p:nvPr/>
            </p:nvSpPr>
            <p:spPr>
              <a:xfrm>
                <a:off x="7771234" y="869165"/>
                <a:ext cx="4320000" cy="3094245"/>
              </a:xfrm>
              <a:prstGeom prst="rect">
                <a:avLst/>
              </a:prstGeom>
              <a:blipFill>
                <a:blip r:embed="rId3"/>
                <a:stretch>
                  <a:fillRect l="-279"/>
                </a:stretch>
              </a:blipFill>
              <a:ln w="57150">
                <a:solidFill>
                  <a:srgbClr val="EF7C00"/>
                </a:solidFill>
              </a:ln>
            </p:spPr>
            <p:txBody>
              <a:bodyPr/>
              <a:lstStyle/>
              <a:p>
                <a:r>
                  <a:rPr lang="de-DE">
                    <a:noFill/>
                  </a:rPr>
                  <a:t> </a:t>
                </a:r>
              </a:p>
            </p:txBody>
          </p:sp>
        </mc:Fallback>
      </mc:AlternateContent>
      <p:sp>
        <p:nvSpPr>
          <p:cNvPr id="75" name="Ellipse 74"/>
          <p:cNvSpPr/>
          <p:nvPr/>
        </p:nvSpPr>
        <p:spPr>
          <a:xfrm rot="20326272">
            <a:off x="5914652" y="2070734"/>
            <a:ext cx="360000" cy="360000"/>
          </a:xfrm>
          <a:prstGeom prst="ellipse">
            <a:avLst/>
          </a:prstGeom>
          <a:noFill/>
          <a:ln w="19050"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6" name="Ellipse 75"/>
          <p:cNvSpPr/>
          <p:nvPr/>
        </p:nvSpPr>
        <p:spPr>
          <a:xfrm rot="20326272">
            <a:off x="5734410" y="1890111"/>
            <a:ext cx="720000" cy="72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7" name="Ellipse 76"/>
          <p:cNvSpPr/>
          <p:nvPr/>
        </p:nvSpPr>
        <p:spPr>
          <a:xfrm rot="20326272">
            <a:off x="5554410" y="1710111"/>
            <a:ext cx="1080000" cy="1080000"/>
          </a:xfrm>
          <a:prstGeom prst="ellipse">
            <a:avLst/>
          </a:prstGeom>
          <a:noFill/>
          <a:ln w="19050" cmpd="sng">
            <a:solidFill>
              <a:srgbClr val="FFC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8" name="Ellipse 77"/>
          <p:cNvSpPr/>
          <p:nvPr/>
        </p:nvSpPr>
        <p:spPr>
          <a:xfrm rot="20326272">
            <a:off x="5374410" y="1530111"/>
            <a:ext cx="1440000" cy="1440000"/>
          </a:xfrm>
          <a:prstGeom prst="ellipse">
            <a:avLst/>
          </a:prstGeom>
          <a:no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79" name="Ellipse 78"/>
          <p:cNvSpPr/>
          <p:nvPr/>
        </p:nvSpPr>
        <p:spPr>
          <a:xfrm rot="20326272">
            <a:off x="5194470" y="1350267"/>
            <a:ext cx="1800000" cy="1800000"/>
          </a:xfrm>
          <a:prstGeom prst="ellipse">
            <a:avLst/>
          </a:prstGeom>
          <a:noFill/>
          <a:ln w="19050" cmpd="sng">
            <a:solidFill>
              <a:srgbClr val="006C66"/>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0" name="Ellipse 79"/>
          <p:cNvSpPr/>
          <p:nvPr/>
        </p:nvSpPr>
        <p:spPr>
          <a:xfrm rot="20326272">
            <a:off x="5013606" y="1168475"/>
            <a:ext cx="2160000" cy="2160000"/>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84" name="Gerade Verbindung mit Pfeil 83"/>
          <p:cNvCxnSpPr/>
          <p:nvPr/>
        </p:nvCxnSpPr>
        <p:spPr>
          <a:xfrm rot="20326272" flipV="1">
            <a:off x="5843854" y="948589"/>
            <a:ext cx="17158" cy="134462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p:cNvCxnSpPr/>
          <p:nvPr/>
        </p:nvCxnSpPr>
        <p:spPr>
          <a:xfrm rot="20326272" flipV="1">
            <a:off x="5881979" y="1171128"/>
            <a:ext cx="971449" cy="936778"/>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p:nvPr/>
        </p:nvCxnSpPr>
        <p:spPr>
          <a:xfrm rot="20326272">
            <a:off x="6221620" y="2049735"/>
            <a:ext cx="971449" cy="92824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rot="20326272" flipV="1">
            <a:off x="6049480" y="1997488"/>
            <a:ext cx="1345851" cy="428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p:cNvCxnSpPr/>
          <p:nvPr/>
        </p:nvCxnSpPr>
        <p:spPr>
          <a:xfrm rot="20326272" flipH="1" flipV="1">
            <a:off x="5006416" y="1487069"/>
            <a:ext cx="938097" cy="97482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a:off x="5437389" y="1965964"/>
            <a:ext cx="649135" cy="279321"/>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19" name="Gerader Verbinder 118"/>
          <p:cNvCxnSpPr/>
          <p:nvPr/>
        </p:nvCxnSpPr>
        <p:spPr>
          <a:xfrm flipV="1">
            <a:off x="4524949" y="2246817"/>
            <a:ext cx="3191327" cy="11136"/>
          </a:xfrm>
          <a:prstGeom prst="line">
            <a:avLst/>
          </a:prstGeom>
          <a:ln w="9525"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Rechteck 126"/>
          <p:cNvSpPr/>
          <p:nvPr/>
        </p:nvSpPr>
        <p:spPr>
          <a:xfrm>
            <a:off x="4436624" y="1932392"/>
            <a:ext cx="694421" cy="387286"/>
          </a:xfrm>
          <a:prstGeom prst="rect">
            <a:avLst/>
          </a:prstGeom>
        </p:spPr>
        <p:txBody>
          <a:bodyPr wrap="none">
            <a:spAutoFit/>
          </a:bodyPr>
          <a:lstStyle/>
          <a:p>
            <a:pPr>
              <a:lnSpc>
                <a:spcPts val="2300"/>
              </a:lnSpc>
              <a:spcBef>
                <a:spcPts val="1150"/>
              </a:spcBef>
            </a:pPr>
            <a:r>
              <a:rPr lang="de-DE" sz="1050" dirty="0" err="1"/>
              <a:t>Exhaust</a:t>
            </a:r>
            <a:endParaRPr lang="de-DE" sz="1050" dirty="0"/>
          </a:p>
        </p:txBody>
      </p:sp>
      <p:sp>
        <p:nvSpPr>
          <p:cNvPr id="130" name="Rechteck 129"/>
          <p:cNvSpPr/>
          <p:nvPr/>
        </p:nvSpPr>
        <p:spPr>
          <a:xfrm>
            <a:off x="7081332" y="2131339"/>
            <a:ext cx="763351" cy="344197"/>
          </a:xfrm>
          <a:prstGeom prst="rect">
            <a:avLst/>
          </a:prstGeom>
        </p:spPr>
        <p:txBody>
          <a:bodyPr wrap="none">
            <a:spAutoFit/>
          </a:bodyPr>
          <a:lstStyle/>
          <a:p>
            <a:pPr>
              <a:lnSpc>
                <a:spcPts val="2300"/>
              </a:lnSpc>
              <a:spcBef>
                <a:spcPts val="1150"/>
              </a:spcBef>
            </a:pPr>
            <a:r>
              <a:rPr lang="de-DE" sz="1050" dirty="0" smtClean="0"/>
              <a:t>Retention</a:t>
            </a:r>
            <a:endParaRPr lang="de-DE" sz="1050" dirty="0"/>
          </a:p>
        </p:txBody>
      </p:sp>
      <p:sp>
        <p:nvSpPr>
          <p:cNvPr id="133" name="Rechteck 132"/>
          <p:cNvSpPr/>
          <p:nvPr/>
        </p:nvSpPr>
        <p:spPr>
          <a:xfrm>
            <a:off x="5955577" y="3619361"/>
            <a:ext cx="1784576" cy="1138773"/>
          </a:xfrm>
          <a:prstGeom prst="rect">
            <a:avLst/>
          </a:prstGeom>
        </p:spPr>
        <p:txBody>
          <a:bodyPr wrap="square">
            <a:spAutoFit/>
          </a:bodyPr>
          <a:lstStyle/>
          <a:p>
            <a:pPr lvl="0">
              <a:spcBef>
                <a:spcPts val="1150"/>
              </a:spcBef>
            </a:pPr>
            <a:r>
              <a:rPr lang="de-DE" sz="1600" dirty="0">
                <a:solidFill>
                  <a:srgbClr val="C6D325"/>
                </a:solidFill>
              </a:rPr>
              <a:t>4</a:t>
            </a:r>
            <a:r>
              <a:rPr lang="el-GR" sz="1600" dirty="0">
                <a:solidFill>
                  <a:srgbClr val="C6D325"/>
                </a:solidFill>
                <a:latin typeface="Arial" panose="020B0604020202020204" pitchFamily="34" charset="0"/>
                <a:cs typeface="Arial" panose="020B0604020202020204" pitchFamily="34" charset="0"/>
              </a:rPr>
              <a:t>σ</a:t>
            </a:r>
            <a:r>
              <a:rPr lang="de-DE" sz="1600" dirty="0">
                <a:solidFill>
                  <a:srgbClr val="C6D325"/>
                </a:solidFill>
                <a:latin typeface="Arial" panose="020B0604020202020204" pitchFamily="34" charset="0"/>
                <a:cs typeface="Arial" panose="020B0604020202020204" pitchFamily="34" charset="0"/>
              </a:rPr>
              <a:t> – 99.38%</a:t>
            </a:r>
          </a:p>
          <a:p>
            <a:pPr lvl="0">
              <a:spcBef>
                <a:spcPts val="1150"/>
              </a:spcBef>
            </a:pPr>
            <a:r>
              <a:rPr lang="de-DE" sz="1600" dirty="0">
                <a:solidFill>
                  <a:srgbClr val="006C66"/>
                </a:solidFill>
              </a:rPr>
              <a:t>5</a:t>
            </a:r>
            <a:r>
              <a:rPr lang="el-GR" sz="1600" dirty="0">
                <a:solidFill>
                  <a:srgbClr val="006C66"/>
                </a:solidFill>
                <a:latin typeface="Arial" panose="020B0604020202020204" pitchFamily="34" charset="0"/>
                <a:cs typeface="Arial" panose="020B0604020202020204" pitchFamily="34" charset="0"/>
              </a:rPr>
              <a:t>σ</a:t>
            </a:r>
            <a:r>
              <a:rPr lang="de-DE" sz="1600" dirty="0">
                <a:solidFill>
                  <a:srgbClr val="006C66"/>
                </a:solidFill>
                <a:latin typeface="Arial" panose="020B0604020202020204" pitchFamily="34" charset="0"/>
                <a:cs typeface="Arial" panose="020B0604020202020204" pitchFamily="34" charset="0"/>
              </a:rPr>
              <a:t> – 99.977%</a:t>
            </a:r>
          </a:p>
          <a:p>
            <a:pPr lvl="0">
              <a:spcBef>
                <a:spcPts val="1150"/>
              </a:spcBef>
            </a:pPr>
            <a:r>
              <a:rPr lang="de-DE" sz="1600" dirty="0">
                <a:solidFill>
                  <a:srgbClr val="00B1EA"/>
                </a:solidFill>
                <a:latin typeface="Arial" panose="020B0604020202020204" pitchFamily="34" charset="0"/>
                <a:cs typeface="Arial" panose="020B0604020202020204" pitchFamily="34" charset="0"/>
              </a:rPr>
              <a:t>6</a:t>
            </a:r>
            <a:r>
              <a:rPr lang="el-GR" sz="1600" dirty="0">
                <a:solidFill>
                  <a:srgbClr val="00B1EA"/>
                </a:solidFill>
                <a:latin typeface="Arial" panose="020B0604020202020204" pitchFamily="34" charset="0"/>
                <a:cs typeface="Arial" panose="020B0604020202020204" pitchFamily="34" charset="0"/>
              </a:rPr>
              <a:t>σ</a:t>
            </a:r>
            <a:r>
              <a:rPr lang="de-DE" sz="1600" dirty="0">
                <a:solidFill>
                  <a:srgbClr val="00B1EA"/>
                </a:solidFill>
                <a:latin typeface="Arial" panose="020B0604020202020204" pitchFamily="34" charset="0"/>
                <a:cs typeface="Arial" panose="020B0604020202020204" pitchFamily="34" charset="0"/>
              </a:rPr>
              <a:t> – 99.99966 %</a:t>
            </a:r>
            <a:endParaRPr lang="de-DE" sz="1600" dirty="0">
              <a:solidFill>
                <a:srgbClr val="00B1EA"/>
              </a:solidFill>
            </a:endParaRPr>
          </a:p>
        </p:txBody>
      </p:sp>
      <mc:AlternateContent xmlns:mc="http://schemas.openxmlformats.org/markup-compatibility/2006" xmlns:a14="http://schemas.microsoft.com/office/drawing/2010/main">
        <mc:Choice Requires="a14">
          <p:graphicFrame>
            <p:nvGraphicFramePr>
              <p:cNvPr id="134" name="Tabelle 133"/>
              <p:cNvGraphicFramePr>
                <a:graphicFrameLocks noGrp="1"/>
              </p:cNvGraphicFramePr>
              <p:nvPr>
                <p:extLst>
                  <p:ext uri="{D42A27DB-BD31-4B8C-83A1-F6EECF244321}">
                    <p14:modId xmlns:p14="http://schemas.microsoft.com/office/powerpoint/2010/main" val="910615129"/>
                  </p:ext>
                </p:extLst>
              </p:nvPr>
            </p:nvGraphicFramePr>
            <p:xfrm>
              <a:off x="4671258" y="5118515"/>
              <a:ext cx="7419976" cy="1324420"/>
            </p:xfrm>
            <a:graphic>
              <a:graphicData uri="http://schemas.openxmlformats.org/drawingml/2006/table">
                <a:tbl>
                  <a:tblPr firstRow="1" bandRow="1">
                    <a:tableStyleId>{21E4AEA4-8DFA-4A89-87EB-49C32662AFE0}</a:tableStyleId>
                  </a:tblPr>
                  <a:tblGrid>
                    <a:gridCol w="1326231">
                      <a:extLst>
                        <a:ext uri="{9D8B030D-6E8A-4147-A177-3AD203B41FA5}">
                          <a16:colId xmlns:a16="http://schemas.microsoft.com/office/drawing/2014/main" val="568237681"/>
                        </a:ext>
                      </a:extLst>
                    </a:gridCol>
                    <a:gridCol w="1112170">
                      <a:extLst>
                        <a:ext uri="{9D8B030D-6E8A-4147-A177-3AD203B41FA5}">
                          <a16:colId xmlns:a16="http://schemas.microsoft.com/office/drawing/2014/main" val="1895148249"/>
                        </a:ext>
                      </a:extLst>
                    </a:gridCol>
                    <a:gridCol w="1285875">
                      <a:extLst>
                        <a:ext uri="{9D8B030D-6E8A-4147-A177-3AD203B41FA5}">
                          <a16:colId xmlns:a16="http://schemas.microsoft.com/office/drawing/2014/main" val="1433796930"/>
                        </a:ext>
                      </a:extLst>
                    </a:gridCol>
                    <a:gridCol w="1657350">
                      <a:extLst>
                        <a:ext uri="{9D8B030D-6E8A-4147-A177-3AD203B41FA5}">
                          <a16:colId xmlns:a16="http://schemas.microsoft.com/office/drawing/2014/main" val="3631031437"/>
                        </a:ext>
                      </a:extLst>
                    </a:gridCol>
                    <a:gridCol w="990600">
                      <a:extLst>
                        <a:ext uri="{9D8B030D-6E8A-4147-A177-3AD203B41FA5}">
                          <a16:colId xmlns:a16="http://schemas.microsoft.com/office/drawing/2014/main" val="649769712"/>
                        </a:ext>
                      </a:extLst>
                    </a:gridCol>
                    <a:gridCol w="1047750">
                      <a:extLst>
                        <a:ext uri="{9D8B030D-6E8A-4147-A177-3AD203B41FA5}">
                          <a16:colId xmlns:a16="http://schemas.microsoft.com/office/drawing/2014/main" val="4111098116"/>
                        </a:ext>
                      </a:extLst>
                    </a:gridCol>
                  </a:tblGrid>
                  <a:tr h="370840">
                    <a:tc>
                      <a:txBody>
                        <a:bodyPr/>
                        <a:lstStyle/>
                        <a:p>
                          <a:pPr algn="ctr"/>
                          <a:r>
                            <a:rPr lang="de-DE" sz="1400" dirty="0" err="1" smtClean="0"/>
                            <a:t>Mandatory</a:t>
                          </a:r>
                          <a:r>
                            <a:rPr lang="de-DE" sz="1400" dirty="0" smtClean="0"/>
                            <a:t> </a:t>
                          </a:r>
                          <a:r>
                            <a:rPr lang="de-DE" sz="1400" dirty="0" err="1" smtClean="0"/>
                            <a:t>Requirement</a:t>
                          </a:r>
                          <a:endParaRPr lang="de-DE" sz="1400" dirty="0"/>
                        </a:p>
                      </a:txBody>
                      <a:tcPr/>
                    </a:tc>
                    <a:tc>
                      <a:txBody>
                        <a:bodyPr/>
                        <a:lstStyle/>
                        <a:p>
                          <a:pPr algn="ctr"/>
                          <a:r>
                            <a:rPr lang="de-DE" sz="1400" dirty="0" err="1" smtClean="0"/>
                            <a:t>Heatload</a:t>
                          </a:r>
                          <a:endParaRPr lang="de-DE" sz="1400" dirty="0"/>
                        </a:p>
                      </a:txBody>
                      <a:tcPr/>
                    </a:tc>
                    <a:tc>
                      <a:txBody>
                        <a:bodyPr/>
                        <a:lstStyle/>
                        <a:p>
                          <a:pPr algn="ctr"/>
                          <a:r>
                            <a:rPr lang="de-DE" sz="1400" dirty="0" err="1" smtClean="0"/>
                            <a:t>Sputtering</a:t>
                          </a:r>
                          <a:endParaRPr lang="de-DE" sz="1400" dirty="0"/>
                        </a:p>
                      </a:txBody>
                      <a:tcPr>
                        <a:solidFill>
                          <a:schemeClr val="bg1"/>
                        </a:solidFill>
                      </a:tcPr>
                    </a:tc>
                    <a:tc>
                      <a:txBody>
                        <a:bodyPr/>
                        <a:lstStyle/>
                        <a:p>
                          <a:pPr algn="ctr"/>
                          <a:r>
                            <a:rPr lang="de-DE" sz="1400" dirty="0" err="1" smtClean="0"/>
                            <a:t>Mechanics</a:t>
                          </a:r>
                          <a:endParaRPr lang="de-DE" sz="1400" dirty="0"/>
                        </a:p>
                      </a:txBody>
                      <a:tcPr>
                        <a:solidFill>
                          <a:schemeClr val="bg1"/>
                        </a:solidFill>
                      </a:tcPr>
                    </a:tc>
                    <a:tc>
                      <a:txBody>
                        <a:bodyPr/>
                        <a:lstStyle/>
                        <a:p>
                          <a:pPr algn="ctr"/>
                          <a:r>
                            <a:rPr lang="de-DE" sz="1400" dirty="0" smtClean="0"/>
                            <a:t>Neutrons</a:t>
                          </a:r>
                          <a:endParaRPr lang="de-DE" sz="1400" dirty="0"/>
                        </a:p>
                      </a:txBody>
                      <a:tcPr>
                        <a:solidFill>
                          <a:schemeClr val="bg1"/>
                        </a:solidFill>
                      </a:tcPr>
                    </a:tc>
                    <a:tc>
                      <a:txBody>
                        <a:bodyPr/>
                        <a:lstStyle/>
                        <a:p>
                          <a:pPr algn="ctr"/>
                          <a:r>
                            <a:rPr lang="de-DE" sz="1400" dirty="0" err="1" smtClean="0"/>
                            <a:t>Cost</a:t>
                          </a:r>
                          <a:r>
                            <a:rPr lang="de-DE" sz="1400" dirty="0" smtClean="0"/>
                            <a:t>/Time</a:t>
                          </a:r>
                          <a:endParaRPr lang="de-DE" sz="1400" dirty="0"/>
                        </a:p>
                      </a:txBody>
                      <a:tcPr>
                        <a:solidFill>
                          <a:schemeClr val="bg1"/>
                        </a:solidFill>
                      </a:tcPr>
                    </a:tc>
                    <a:extLst>
                      <a:ext uri="{0D108BD9-81ED-4DB2-BD59-A6C34878D82A}">
                        <a16:rowId xmlns:a16="http://schemas.microsoft.com/office/drawing/2014/main" val="1674266002"/>
                      </a:ext>
                    </a:extLst>
                  </a:tr>
                  <a:tr h="370840">
                    <a:tc>
                      <a:txBody>
                        <a:bodyPr/>
                        <a:lstStyle/>
                        <a:p>
                          <a:pPr algn="ctr"/>
                          <a:r>
                            <a:rPr lang="de-DE" sz="1400" dirty="0" err="1" smtClean="0"/>
                            <a:t>Metric</a:t>
                          </a:r>
                          <a:endParaRPr lang="de-DE" sz="1400" dirty="0"/>
                        </a:p>
                      </a:txBody>
                      <a:tcPr/>
                    </a:tc>
                    <a:tc>
                      <a:txBody>
                        <a:bodyPr/>
                        <a:lstStyle/>
                        <a:p>
                          <a:pPr/>
                          <a14:m>
                            <m:oMathPara xmlns:m="http://schemas.openxmlformats.org/officeDocument/2006/math">
                              <m:oMathParaPr>
                                <m:jc m:val="centerGroup"/>
                              </m:oMathParaPr>
                              <m:oMath xmlns:m="http://schemas.openxmlformats.org/officeDocument/2006/math">
                                <m:r>
                                  <a:rPr lang="de-DE" sz="1100" smtClean="0">
                                    <a:latin typeface="Cambria Math" panose="02040503050406030204" pitchFamily="18" charset="0"/>
                                  </a:rPr>
                                  <m:t>𝐹𝑂𝑆</m:t>
                                </m:r>
                                <m:r>
                                  <a:rPr lang="de-DE" sz="1100" smtClean="0">
                                    <a:latin typeface="Cambria Math" panose="02040503050406030204" pitchFamily="18" charset="0"/>
                                  </a:rPr>
                                  <m:t>= </m:t>
                                </m:r>
                                <m:f>
                                  <m:fPr>
                                    <m:ctrlPr>
                                      <a:rPr lang="de-DE" sz="1100" i="1">
                                        <a:latin typeface="Cambria Math" panose="02040503050406030204" pitchFamily="18" charset="0"/>
                                      </a:rPr>
                                    </m:ctrlPr>
                                  </m:fPr>
                                  <m:num>
                                    <m:sSub>
                                      <m:sSubPr>
                                        <m:ctrlPr>
                                          <a:rPr lang="de-DE" sz="1100" i="1" smtClean="0">
                                            <a:latin typeface="Cambria Math" panose="02040503050406030204" pitchFamily="18" charset="0"/>
                                          </a:rPr>
                                        </m:ctrlPr>
                                      </m:sSubPr>
                                      <m:e>
                                        <m:acc>
                                          <m:accPr>
                                            <m:chr m:val="̇"/>
                                            <m:ctrlPr>
                                              <a:rPr lang="de-DE" sz="1100" i="1" smtClean="0">
                                                <a:latin typeface="Cambria Math" panose="02040503050406030204" pitchFamily="18" charset="0"/>
                                              </a:rPr>
                                            </m:ctrlPr>
                                          </m:accPr>
                                          <m:e>
                                            <m:r>
                                              <a:rPr lang="de-DE" sz="1100" smtClean="0">
                                                <a:latin typeface="Cambria Math" panose="02040503050406030204" pitchFamily="18" charset="0"/>
                                              </a:rPr>
                                              <m:t>𝑞</m:t>
                                            </m:r>
                                          </m:e>
                                        </m:acc>
                                      </m:e>
                                      <m:sub>
                                        <m:r>
                                          <a:rPr lang="de-DE" sz="1100" smtClean="0">
                                            <a:latin typeface="Cambria Math" panose="02040503050406030204" pitchFamily="18" charset="0"/>
                                          </a:rPr>
                                          <m:t>𝑚𝑎𝑥</m:t>
                                        </m:r>
                                      </m:sub>
                                    </m:sSub>
                                  </m:num>
                                  <m:den>
                                    <m:sSub>
                                      <m:sSubPr>
                                        <m:ctrlPr>
                                          <a:rPr lang="de-DE" sz="1100" i="1">
                                            <a:latin typeface="Cambria Math" panose="02040503050406030204" pitchFamily="18" charset="0"/>
                                          </a:rPr>
                                        </m:ctrlPr>
                                      </m:sSubPr>
                                      <m:e>
                                        <m:acc>
                                          <m:accPr>
                                            <m:chr m:val="̇"/>
                                            <m:ctrlPr>
                                              <a:rPr lang="de-DE" sz="1100" i="1">
                                                <a:latin typeface="Cambria Math" panose="02040503050406030204" pitchFamily="18" charset="0"/>
                                              </a:rPr>
                                            </m:ctrlPr>
                                          </m:accPr>
                                          <m:e>
                                            <m:r>
                                              <a:rPr lang="de-DE" sz="1100">
                                                <a:latin typeface="Cambria Math" panose="02040503050406030204" pitchFamily="18" charset="0"/>
                                              </a:rPr>
                                              <m:t>𝑞</m:t>
                                            </m:r>
                                          </m:e>
                                        </m:acc>
                                      </m:e>
                                      <m:sub>
                                        <m:r>
                                          <a:rPr lang="de-DE" sz="1100" smtClean="0">
                                            <a:latin typeface="Cambria Math" panose="02040503050406030204" pitchFamily="18" charset="0"/>
                                          </a:rPr>
                                          <m:t>𝑑𝑖𝑣</m:t>
                                        </m:r>
                                      </m:sub>
                                    </m:sSub>
                                  </m:den>
                                </m:f>
                              </m:oMath>
                            </m:oMathPara>
                          </a14:m>
                          <a:endParaRPr lang="de-DE" sz="1100" dirty="0"/>
                        </a:p>
                      </a:txBody>
                      <a:tcPr/>
                    </a:tc>
                    <a:tc>
                      <a:txBody>
                        <a:bodyPr/>
                        <a:lstStyle/>
                        <a:p>
                          <a:endParaRPr lang="de-DE" sz="1100" dirty="0"/>
                        </a:p>
                      </a:txBody>
                      <a:tcPr>
                        <a:solidFill>
                          <a:schemeClr val="bg1"/>
                        </a:solidFill>
                      </a:tcPr>
                    </a:tc>
                    <a:tc>
                      <a:txBody>
                        <a:bodyPr/>
                        <a:lstStyle/>
                        <a:p>
                          <a:endParaRPr lang="de-DE" sz="1100" dirty="0"/>
                        </a:p>
                      </a:txBody>
                      <a:tcPr>
                        <a:solidFill>
                          <a:schemeClr val="bg1"/>
                        </a:solidFill>
                      </a:tcPr>
                    </a:tc>
                    <a:tc>
                      <a:txBody>
                        <a:bodyPr/>
                        <a:lstStyle/>
                        <a:p>
                          <a:pPr algn="ctr"/>
                          <a:endParaRPr lang="de-DE" sz="1100" dirty="0"/>
                        </a:p>
                      </a:txBody>
                      <a:tcPr>
                        <a:solidFill>
                          <a:schemeClr val="bg1"/>
                        </a:solidFill>
                      </a:tcPr>
                    </a:tc>
                    <a:tc>
                      <a:txBody>
                        <a:bodyPr/>
                        <a:lstStyle/>
                        <a:p>
                          <a:pPr algn="ctr"/>
                          <a:endParaRPr lang="de-DE" sz="1100" dirty="0"/>
                        </a:p>
                      </a:txBody>
                      <a:tcPr>
                        <a:solidFill>
                          <a:schemeClr val="bg1"/>
                        </a:solidFill>
                      </a:tcPr>
                    </a:tc>
                    <a:extLst>
                      <a:ext uri="{0D108BD9-81ED-4DB2-BD59-A6C34878D82A}">
                        <a16:rowId xmlns:a16="http://schemas.microsoft.com/office/drawing/2014/main" val="2608653333"/>
                      </a:ext>
                    </a:extLst>
                  </a:tr>
                  <a:tr h="370840">
                    <a:tc>
                      <a:txBody>
                        <a:bodyPr/>
                        <a:lstStyle/>
                        <a:p>
                          <a:pPr algn="ctr"/>
                          <a:r>
                            <a:rPr lang="de-DE" sz="1400" dirty="0" smtClean="0"/>
                            <a:t>W7-X</a:t>
                          </a:r>
                          <a:endParaRPr lang="de-DE" sz="1400" dirty="0"/>
                        </a:p>
                      </a:txBody>
                      <a:tcPr>
                        <a:solidFill>
                          <a:srgbClr val="005555"/>
                        </a:solidFill>
                      </a:tcPr>
                    </a:tc>
                    <a:tc>
                      <a:txBody>
                        <a:bodyPr/>
                        <a:lstStyle/>
                        <a:p>
                          <a:pPr algn="ctr"/>
                          <a:r>
                            <a:rPr lang="de-DE" sz="1400" dirty="0" smtClean="0"/>
                            <a:t>1.67</a:t>
                          </a:r>
                          <a:endParaRPr lang="de-DE" sz="1400" dirty="0"/>
                        </a:p>
                      </a:txBody>
                      <a:tcPr>
                        <a:solidFill>
                          <a:srgbClr val="005555"/>
                        </a:solidFill>
                      </a:tcPr>
                    </a:tc>
                    <a:tc>
                      <a:txBody>
                        <a:bodyPr/>
                        <a:lstStyle/>
                        <a:p>
                          <a:pPr algn="ctr"/>
                          <a:endParaRPr lang="de-DE" sz="1400" dirty="0"/>
                        </a:p>
                      </a:txBody>
                      <a:tcPr>
                        <a:solidFill>
                          <a:schemeClr val="bg1"/>
                        </a:solidFill>
                      </a:tcPr>
                    </a:tc>
                    <a:tc>
                      <a:txBody>
                        <a:bodyPr/>
                        <a:lstStyle/>
                        <a:p>
                          <a:pPr algn="ctr"/>
                          <a:endParaRPr lang="de-DE" sz="1400" dirty="0"/>
                        </a:p>
                      </a:txBody>
                      <a:tcPr>
                        <a:solidFill>
                          <a:schemeClr val="bg1"/>
                        </a:solidFill>
                      </a:tcPr>
                    </a:tc>
                    <a:tc>
                      <a:txBody>
                        <a:bodyPr/>
                        <a:lstStyle/>
                        <a:p>
                          <a:pPr algn="ctr"/>
                          <a:endParaRPr lang="de-DE" sz="1400" dirty="0"/>
                        </a:p>
                      </a:txBody>
                      <a:tcPr>
                        <a:solidFill>
                          <a:schemeClr val="bg1"/>
                        </a:solidFill>
                      </a:tcPr>
                    </a:tc>
                    <a:tc>
                      <a:txBody>
                        <a:bodyPr/>
                        <a:lstStyle/>
                        <a:p>
                          <a:pPr algn="ctr"/>
                          <a:endParaRPr lang="de-DE" sz="1400" dirty="0"/>
                        </a:p>
                      </a:txBody>
                      <a:tcPr>
                        <a:solidFill>
                          <a:schemeClr val="bg1"/>
                        </a:solidFill>
                      </a:tcPr>
                    </a:tc>
                    <a:extLst>
                      <a:ext uri="{0D108BD9-81ED-4DB2-BD59-A6C34878D82A}">
                        <a16:rowId xmlns:a16="http://schemas.microsoft.com/office/drawing/2014/main" val="2253470865"/>
                      </a:ext>
                    </a:extLst>
                  </a:tr>
                </a:tbl>
              </a:graphicData>
            </a:graphic>
          </p:graphicFrame>
        </mc:Choice>
        <mc:Fallback xmlns="">
          <p:graphicFrame>
            <p:nvGraphicFramePr>
              <p:cNvPr id="134" name="Tabelle 133"/>
              <p:cNvGraphicFramePr>
                <a:graphicFrameLocks noGrp="1"/>
              </p:cNvGraphicFramePr>
              <p:nvPr>
                <p:extLst>
                  <p:ext uri="{D42A27DB-BD31-4B8C-83A1-F6EECF244321}">
                    <p14:modId xmlns:p14="http://schemas.microsoft.com/office/powerpoint/2010/main" val="910615129"/>
                  </p:ext>
                </p:extLst>
              </p:nvPr>
            </p:nvGraphicFramePr>
            <p:xfrm>
              <a:off x="4671258" y="5118515"/>
              <a:ext cx="7419976" cy="1324420"/>
            </p:xfrm>
            <a:graphic>
              <a:graphicData uri="http://schemas.openxmlformats.org/drawingml/2006/table">
                <a:tbl>
                  <a:tblPr firstRow="1" bandRow="1">
                    <a:tableStyleId>{21E4AEA4-8DFA-4A89-87EB-49C32662AFE0}</a:tableStyleId>
                  </a:tblPr>
                  <a:tblGrid>
                    <a:gridCol w="1326231">
                      <a:extLst>
                        <a:ext uri="{9D8B030D-6E8A-4147-A177-3AD203B41FA5}">
                          <a16:colId xmlns:a16="http://schemas.microsoft.com/office/drawing/2014/main" val="568237681"/>
                        </a:ext>
                      </a:extLst>
                    </a:gridCol>
                    <a:gridCol w="1112170">
                      <a:extLst>
                        <a:ext uri="{9D8B030D-6E8A-4147-A177-3AD203B41FA5}">
                          <a16:colId xmlns:a16="http://schemas.microsoft.com/office/drawing/2014/main" val="1895148249"/>
                        </a:ext>
                      </a:extLst>
                    </a:gridCol>
                    <a:gridCol w="1285875">
                      <a:extLst>
                        <a:ext uri="{9D8B030D-6E8A-4147-A177-3AD203B41FA5}">
                          <a16:colId xmlns:a16="http://schemas.microsoft.com/office/drawing/2014/main" val="1433796930"/>
                        </a:ext>
                      </a:extLst>
                    </a:gridCol>
                    <a:gridCol w="1657350">
                      <a:extLst>
                        <a:ext uri="{9D8B030D-6E8A-4147-A177-3AD203B41FA5}">
                          <a16:colId xmlns:a16="http://schemas.microsoft.com/office/drawing/2014/main" val="3631031437"/>
                        </a:ext>
                      </a:extLst>
                    </a:gridCol>
                    <a:gridCol w="990600">
                      <a:extLst>
                        <a:ext uri="{9D8B030D-6E8A-4147-A177-3AD203B41FA5}">
                          <a16:colId xmlns:a16="http://schemas.microsoft.com/office/drawing/2014/main" val="649769712"/>
                        </a:ext>
                      </a:extLst>
                    </a:gridCol>
                    <a:gridCol w="1047750">
                      <a:extLst>
                        <a:ext uri="{9D8B030D-6E8A-4147-A177-3AD203B41FA5}">
                          <a16:colId xmlns:a16="http://schemas.microsoft.com/office/drawing/2014/main" val="4111098116"/>
                        </a:ext>
                      </a:extLst>
                    </a:gridCol>
                  </a:tblGrid>
                  <a:tr h="518160">
                    <a:tc>
                      <a:txBody>
                        <a:bodyPr/>
                        <a:lstStyle/>
                        <a:p>
                          <a:pPr algn="ctr"/>
                          <a:r>
                            <a:rPr lang="de-DE" sz="1400" dirty="0" err="1" smtClean="0"/>
                            <a:t>Mandatory</a:t>
                          </a:r>
                          <a:r>
                            <a:rPr lang="de-DE" sz="1400" dirty="0" smtClean="0"/>
                            <a:t> </a:t>
                          </a:r>
                          <a:r>
                            <a:rPr lang="de-DE" sz="1400" dirty="0" err="1" smtClean="0"/>
                            <a:t>Requirement</a:t>
                          </a:r>
                          <a:endParaRPr lang="de-DE" sz="1400" dirty="0"/>
                        </a:p>
                      </a:txBody>
                      <a:tcPr/>
                    </a:tc>
                    <a:tc>
                      <a:txBody>
                        <a:bodyPr/>
                        <a:lstStyle/>
                        <a:p>
                          <a:pPr algn="ctr"/>
                          <a:r>
                            <a:rPr lang="de-DE" sz="1400" dirty="0" err="1" smtClean="0"/>
                            <a:t>Heatload</a:t>
                          </a:r>
                          <a:endParaRPr lang="de-DE" sz="1400" dirty="0"/>
                        </a:p>
                      </a:txBody>
                      <a:tcPr/>
                    </a:tc>
                    <a:tc>
                      <a:txBody>
                        <a:bodyPr/>
                        <a:lstStyle/>
                        <a:p>
                          <a:pPr algn="ctr"/>
                          <a:r>
                            <a:rPr lang="de-DE" sz="1400" dirty="0" err="1" smtClean="0"/>
                            <a:t>Sputtering</a:t>
                          </a:r>
                          <a:endParaRPr lang="de-DE" sz="1400" dirty="0"/>
                        </a:p>
                      </a:txBody>
                      <a:tcPr>
                        <a:solidFill>
                          <a:schemeClr val="bg1"/>
                        </a:solidFill>
                      </a:tcPr>
                    </a:tc>
                    <a:tc>
                      <a:txBody>
                        <a:bodyPr/>
                        <a:lstStyle/>
                        <a:p>
                          <a:pPr algn="ctr"/>
                          <a:r>
                            <a:rPr lang="de-DE" sz="1400" dirty="0" err="1" smtClean="0"/>
                            <a:t>Mechanics</a:t>
                          </a:r>
                          <a:endParaRPr lang="de-DE" sz="1400" dirty="0"/>
                        </a:p>
                      </a:txBody>
                      <a:tcPr>
                        <a:solidFill>
                          <a:schemeClr val="bg1"/>
                        </a:solidFill>
                      </a:tcPr>
                    </a:tc>
                    <a:tc>
                      <a:txBody>
                        <a:bodyPr/>
                        <a:lstStyle/>
                        <a:p>
                          <a:pPr algn="ctr"/>
                          <a:r>
                            <a:rPr lang="de-DE" sz="1400" dirty="0" smtClean="0"/>
                            <a:t>Neutrons</a:t>
                          </a:r>
                          <a:endParaRPr lang="de-DE" sz="1400" dirty="0"/>
                        </a:p>
                      </a:txBody>
                      <a:tcPr>
                        <a:solidFill>
                          <a:schemeClr val="bg1"/>
                        </a:solidFill>
                      </a:tcPr>
                    </a:tc>
                    <a:tc>
                      <a:txBody>
                        <a:bodyPr/>
                        <a:lstStyle/>
                        <a:p>
                          <a:pPr algn="ctr"/>
                          <a:r>
                            <a:rPr lang="de-DE" sz="1400" dirty="0" err="1" smtClean="0"/>
                            <a:t>Cost</a:t>
                          </a:r>
                          <a:r>
                            <a:rPr lang="de-DE" sz="1400" dirty="0" smtClean="0"/>
                            <a:t>/Time</a:t>
                          </a:r>
                          <a:endParaRPr lang="de-DE" sz="1400" dirty="0"/>
                        </a:p>
                      </a:txBody>
                      <a:tcPr>
                        <a:solidFill>
                          <a:schemeClr val="bg1"/>
                        </a:solidFill>
                      </a:tcPr>
                    </a:tc>
                    <a:extLst>
                      <a:ext uri="{0D108BD9-81ED-4DB2-BD59-A6C34878D82A}">
                        <a16:rowId xmlns:a16="http://schemas.microsoft.com/office/drawing/2014/main" val="1674266002"/>
                      </a:ext>
                    </a:extLst>
                  </a:tr>
                  <a:tr h="435420">
                    <a:tc>
                      <a:txBody>
                        <a:bodyPr/>
                        <a:lstStyle/>
                        <a:p>
                          <a:pPr algn="ctr"/>
                          <a:r>
                            <a:rPr lang="de-DE" sz="1400" dirty="0" err="1" smtClean="0"/>
                            <a:t>Metric</a:t>
                          </a:r>
                          <a:endParaRPr lang="de-DE" sz="1400" dirty="0"/>
                        </a:p>
                      </a:txBody>
                      <a:tcPr/>
                    </a:tc>
                    <a:tc>
                      <a:txBody>
                        <a:bodyPr/>
                        <a:lstStyle/>
                        <a:p>
                          <a:endParaRPr lang="de-DE"/>
                        </a:p>
                      </a:txBody>
                      <a:tcPr>
                        <a:blipFill>
                          <a:blip r:embed="rId4"/>
                          <a:stretch>
                            <a:fillRect l="-120330" t="-119444" r="-451648" b="-87500"/>
                          </a:stretch>
                        </a:blipFill>
                      </a:tcPr>
                    </a:tc>
                    <a:tc>
                      <a:txBody>
                        <a:bodyPr/>
                        <a:lstStyle/>
                        <a:p>
                          <a:pPr/>
                          <a:endParaRPr lang="de-DE" sz="1100" dirty="0"/>
                        </a:p>
                      </a:txBody>
                      <a:tcPr>
                        <a:solidFill>
                          <a:schemeClr val="bg1"/>
                        </a:solidFill>
                      </a:tcPr>
                    </a:tc>
                    <a:tc>
                      <a:txBody>
                        <a:bodyPr/>
                        <a:lstStyle/>
                        <a:p>
                          <a:pPr/>
                          <a:endParaRPr lang="de-DE" sz="1100" dirty="0"/>
                        </a:p>
                      </a:txBody>
                      <a:tcPr>
                        <a:solidFill>
                          <a:schemeClr val="bg1"/>
                        </a:solidFill>
                      </a:tcPr>
                    </a:tc>
                    <a:tc>
                      <a:txBody>
                        <a:bodyPr/>
                        <a:lstStyle/>
                        <a:p>
                          <a:pPr algn="ctr"/>
                          <a:endParaRPr lang="de-DE" sz="1100" dirty="0"/>
                        </a:p>
                      </a:txBody>
                      <a:tcPr>
                        <a:solidFill>
                          <a:schemeClr val="bg1"/>
                        </a:solidFill>
                      </a:tcPr>
                    </a:tc>
                    <a:tc>
                      <a:txBody>
                        <a:bodyPr/>
                        <a:lstStyle/>
                        <a:p>
                          <a:pPr algn="ctr"/>
                          <a:endParaRPr lang="de-DE" sz="1100" dirty="0"/>
                        </a:p>
                      </a:txBody>
                      <a:tcPr>
                        <a:solidFill>
                          <a:schemeClr val="bg1"/>
                        </a:solidFill>
                      </a:tcPr>
                    </a:tc>
                    <a:extLst>
                      <a:ext uri="{0D108BD9-81ED-4DB2-BD59-A6C34878D82A}">
                        <a16:rowId xmlns:a16="http://schemas.microsoft.com/office/drawing/2014/main" val="2608653333"/>
                      </a:ext>
                    </a:extLst>
                  </a:tr>
                  <a:tr h="370840">
                    <a:tc>
                      <a:txBody>
                        <a:bodyPr/>
                        <a:lstStyle/>
                        <a:p>
                          <a:pPr algn="ctr"/>
                          <a:r>
                            <a:rPr lang="de-DE" sz="1400" dirty="0" smtClean="0"/>
                            <a:t>W7-X</a:t>
                          </a:r>
                          <a:endParaRPr lang="de-DE" sz="1400" dirty="0"/>
                        </a:p>
                      </a:txBody>
                      <a:tcPr>
                        <a:solidFill>
                          <a:srgbClr val="005555"/>
                        </a:solidFill>
                      </a:tcPr>
                    </a:tc>
                    <a:tc>
                      <a:txBody>
                        <a:bodyPr/>
                        <a:lstStyle/>
                        <a:p>
                          <a:pPr algn="ctr"/>
                          <a:r>
                            <a:rPr lang="de-DE" sz="1400" dirty="0" smtClean="0"/>
                            <a:t>1.67</a:t>
                          </a:r>
                          <a:endParaRPr lang="de-DE" sz="1400" dirty="0"/>
                        </a:p>
                      </a:txBody>
                      <a:tcPr>
                        <a:solidFill>
                          <a:srgbClr val="005555"/>
                        </a:solidFill>
                      </a:tcPr>
                    </a:tc>
                    <a:tc>
                      <a:txBody>
                        <a:bodyPr/>
                        <a:lstStyle/>
                        <a:p>
                          <a:pPr algn="ctr"/>
                          <a:endParaRPr lang="de-DE" sz="1400" dirty="0"/>
                        </a:p>
                      </a:txBody>
                      <a:tcPr>
                        <a:solidFill>
                          <a:schemeClr val="bg1"/>
                        </a:solidFill>
                      </a:tcPr>
                    </a:tc>
                    <a:tc>
                      <a:txBody>
                        <a:bodyPr/>
                        <a:lstStyle/>
                        <a:p>
                          <a:pPr algn="ctr"/>
                          <a:endParaRPr lang="de-DE" sz="1400" dirty="0"/>
                        </a:p>
                      </a:txBody>
                      <a:tcPr>
                        <a:solidFill>
                          <a:schemeClr val="bg1"/>
                        </a:solidFill>
                      </a:tcPr>
                    </a:tc>
                    <a:tc>
                      <a:txBody>
                        <a:bodyPr/>
                        <a:lstStyle/>
                        <a:p>
                          <a:pPr algn="ctr"/>
                          <a:endParaRPr lang="de-DE" sz="1400" dirty="0"/>
                        </a:p>
                      </a:txBody>
                      <a:tcPr>
                        <a:solidFill>
                          <a:schemeClr val="bg1"/>
                        </a:solidFill>
                      </a:tcPr>
                    </a:tc>
                    <a:tc>
                      <a:txBody>
                        <a:bodyPr/>
                        <a:lstStyle/>
                        <a:p>
                          <a:pPr algn="ctr"/>
                          <a:endParaRPr lang="de-DE" sz="1400" dirty="0"/>
                        </a:p>
                      </a:txBody>
                      <a:tcPr>
                        <a:solidFill>
                          <a:schemeClr val="bg1"/>
                        </a:solidFill>
                      </a:tcPr>
                    </a:tc>
                    <a:extLst>
                      <a:ext uri="{0D108BD9-81ED-4DB2-BD59-A6C34878D82A}">
                        <a16:rowId xmlns:a16="http://schemas.microsoft.com/office/drawing/2014/main" val="2253470865"/>
                      </a:ext>
                    </a:extLst>
                  </a:tr>
                </a:tbl>
              </a:graphicData>
            </a:graphic>
          </p:graphicFrame>
        </mc:Fallback>
      </mc:AlternateContent>
      <p:cxnSp>
        <p:nvCxnSpPr>
          <p:cNvPr id="145" name="Gerader Verbinder 144"/>
          <p:cNvCxnSpPr>
            <a:stCxn id="80" idx="0"/>
            <a:endCxn id="78" idx="1"/>
          </p:cNvCxnSpPr>
          <p:nvPr/>
        </p:nvCxnSpPr>
        <p:spPr>
          <a:xfrm flipH="1">
            <a:off x="5435493" y="1241762"/>
            <a:ext cx="267052" cy="718127"/>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51" name="Gerader Verbinder 150"/>
          <p:cNvCxnSpPr>
            <a:endCxn id="80" idx="0"/>
          </p:cNvCxnSpPr>
          <p:nvPr/>
        </p:nvCxnSpPr>
        <p:spPr>
          <a:xfrm flipH="1" flipV="1">
            <a:off x="5702545" y="1241762"/>
            <a:ext cx="383979" cy="1006713"/>
          </a:xfrm>
          <a:prstGeom prst="line">
            <a:avLst/>
          </a:prstGeom>
          <a:ln w="38100">
            <a:solidFill>
              <a:srgbClr val="005555"/>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4" name="Freihandform 163"/>
          <p:cNvSpPr/>
          <p:nvPr/>
        </p:nvSpPr>
        <p:spPr>
          <a:xfrm>
            <a:off x="5440680" y="1264919"/>
            <a:ext cx="449580" cy="712245"/>
          </a:xfrm>
          <a:custGeom>
            <a:avLst/>
            <a:gdLst>
              <a:gd name="connsiteX0" fmla="*/ 0 w 449580"/>
              <a:gd name="connsiteY0" fmla="*/ 670560 h 670560"/>
              <a:gd name="connsiteX1" fmla="*/ 266700 w 449580"/>
              <a:gd name="connsiteY1" fmla="*/ 0 h 670560"/>
              <a:gd name="connsiteX2" fmla="*/ 449580 w 449580"/>
              <a:gd name="connsiteY2" fmla="*/ 487680 h 670560"/>
              <a:gd name="connsiteX3" fmla="*/ 0 w 449580"/>
              <a:gd name="connsiteY3" fmla="*/ 670560 h 670560"/>
            </a:gdLst>
            <a:ahLst/>
            <a:cxnLst>
              <a:cxn ang="0">
                <a:pos x="connsiteX0" y="connsiteY0"/>
              </a:cxn>
              <a:cxn ang="0">
                <a:pos x="connsiteX1" y="connsiteY1"/>
              </a:cxn>
              <a:cxn ang="0">
                <a:pos x="connsiteX2" y="connsiteY2"/>
              </a:cxn>
              <a:cxn ang="0">
                <a:pos x="connsiteX3" y="connsiteY3"/>
              </a:cxn>
            </a:cxnLst>
            <a:rect l="l" t="t" r="r" b="b"/>
            <a:pathLst>
              <a:path w="449580" h="670560">
                <a:moveTo>
                  <a:pt x="0" y="670560"/>
                </a:moveTo>
                <a:lnTo>
                  <a:pt x="266700" y="0"/>
                </a:lnTo>
                <a:lnTo>
                  <a:pt x="449580" y="487680"/>
                </a:lnTo>
                <a:lnTo>
                  <a:pt x="0" y="670560"/>
                </a:lnTo>
                <a:close/>
              </a:path>
            </a:pathLst>
          </a:custGeom>
          <a:solidFill>
            <a:srgbClr val="005555">
              <a:alpha val="5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01.09.25</a:t>
            </a:r>
            <a:endParaRPr lang="de-DE" dirty="0"/>
          </a:p>
        </p:txBody>
      </p:sp>
      <p:sp>
        <p:nvSpPr>
          <p:cNvPr id="8" name="Foliennummernplatzhalter 7"/>
          <p:cNvSpPr>
            <a:spLocks noGrp="1"/>
          </p:cNvSpPr>
          <p:nvPr>
            <p:ph type="sldNum" sz="quarter" idx="16"/>
          </p:nvPr>
        </p:nvSpPr>
        <p:spPr/>
        <p:txBody>
          <a:bodyPr/>
          <a:lstStyle/>
          <a:p>
            <a:fld id="{3B1A4699-952B-42DA-8DC4-38A59B49610C}" type="slidenum">
              <a:rPr lang="de-DE" smtClean="0"/>
              <a:pPr/>
              <a:t>30</a:t>
            </a:fld>
            <a:endParaRPr lang="de-DE" dirty="0"/>
          </a:p>
        </p:txBody>
      </p:sp>
      <p:sp>
        <p:nvSpPr>
          <p:cNvPr id="9" name="Freihandform 8"/>
          <p:cNvSpPr/>
          <p:nvPr/>
        </p:nvSpPr>
        <p:spPr>
          <a:xfrm>
            <a:off x="5443538" y="1752600"/>
            <a:ext cx="642937" cy="490538"/>
          </a:xfrm>
          <a:custGeom>
            <a:avLst/>
            <a:gdLst>
              <a:gd name="connsiteX0" fmla="*/ 642937 w 642937"/>
              <a:gd name="connsiteY0" fmla="*/ 490538 h 490538"/>
              <a:gd name="connsiteX1" fmla="*/ 447675 w 642937"/>
              <a:gd name="connsiteY1" fmla="*/ 0 h 490538"/>
              <a:gd name="connsiteX2" fmla="*/ 0 w 642937"/>
              <a:gd name="connsiteY2" fmla="*/ 209550 h 490538"/>
              <a:gd name="connsiteX3" fmla="*/ 642937 w 642937"/>
              <a:gd name="connsiteY3" fmla="*/ 490538 h 490538"/>
            </a:gdLst>
            <a:ahLst/>
            <a:cxnLst>
              <a:cxn ang="0">
                <a:pos x="connsiteX0" y="connsiteY0"/>
              </a:cxn>
              <a:cxn ang="0">
                <a:pos x="connsiteX1" y="connsiteY1"/>
              </a:cxn>
              <a:cxn ang="0">
                <a:pos x="connsiteX2" y="connsiteY2"/>
              </a:cxn>
              <a:cxn ang="0">
                <a:pos x="connsiteX3" y="connsiteY3"/>
              </a:cxn>
            </a:cxnLst>
            <a:rect l="l" t="t" r="r" b="b"/>
            <a:pathLst>
              <a:path w="642937" h="490538">
                <a:moveTo>
                  <a:pt x="642937" y="490538"/>
                </a:moveTo>
                <a:lnTo>
                  <a:pt x="447675" y="0"/>
                </a:lnTo>
                <a:lnTo>
                  <a:pt x="0" y="209550"/>
                </a:lnTo>
                <a:lnTo>
                  <a:pt x="642937" y="490538"/>
                </a:lnTo>
                <a:close/>
              </a:path>
            </a:pathLst>
          </a:cu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Textfeld 9"/>
          <p:cNvSpPr txBox="1"/>
          <p:nvPr/>
        </p:nvSpPr>
        <p:spPr>
          <a:xfrm>
            <a:off x="5561167" y="1821050"/>
            <a:ext cx="384721" cy="294953"/>
          </a:xfrm>
          <a:prstGeom prst="rect">
            <a:avLst/>
          </a:prstGeom>
          <a:noFill/>
        </p:spPr>
        <p:txBody>
          <a:bodyPr wrap="none" lIns="0" tIns="0" rIns="0" bIns="0" rtlCol="0" anchor="t" anchorCtr="0">
            <a:spAutoFit/>
          </a:bodyPr>
          <a:lstStyle/>
          <a:p>
            <a:pPr algn="l">
              <a:lnSpc>
                <a:spcPts val="2300"/>
              </a:lnSpc>
              <a:spcBef>
                <a:spcPts val="1150"/>
              </a:spcBef>
            </a:pPr>
            <a:r>
              <a:rPr lang="de-DE" sz="1200" b="1" dirty="0" smtClean="0">
                <a:solidFill>
                  <a:schemeClr val="bg1"/>
                </a:solidFill>
              </a:rPr>
              <a:t>W7-X</a:t>
            </a:r>
            <a:endParaRPr lang="de-DE" sz="1200" b="1" dirty="0" smtClean="0">
              <a:solidFill>
                <a:schemeClr val="bg1"/>
              </a:solidFill>
            </a:endParaRPr>
          </a:p>
        </p:txBody>
      </p:sp>
      <p:sp>
        <p:nvSpPr>
          <p:cNvPr id="51" name="Textfeld 50"/>
          <p:cNvSpPr txBox="1"/>
          <p:nvPr/>
        </p:nvSpPr>
        <p:spPr>
          <a:xfrm>
            <a:off x="4679747" y="1421498"/>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1.1</a:t>
            </a:r>
          </a:p>
        </p:txBody>
      </p:sp>
      <p:sp>
        <p:nvSpPr>
          <p:cNvPr id="52" name="Textfeld 51"/>
          <p:cNvSpPr txBox="1"/>
          <p:nvPr/>
        </p:nvSpPr>
        <p:spPr>
          <a:xfrm>
            <a:off x="5468445" y="721380"/>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1.2</a:t>
            </a:r>
          </a:p>
        </p:txBody>
      </p:sp>
      <p:sp>
        <p:nvSpPr>
          <p:cNvPr id="53" name="Textfeld 52"/>
          <p:cNvSpPr txBox="1"/>
          <p:nvPr/>
        </p:nvSpPr>
        <p:spPr>
          <a:xfrm>
            <a:off x="6496150" y="736382"/>
            <a:ext cx="341343" cy="294953"/>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1.3</a:t>
            </a:r>
          </a:p>
        </p:txBody>
      </p:sp>
      <p:sp>
        <p:nvSpPr>
          <p:cNvPr id="54" name="Textfeld 53"/>
          <p:cNvSpPr txBox="1"/>
          <p:nvPr/>
        </p:nvSpPr>
        <p:spPr>
          <a:xfrm>
            <a:off x="7390609" y="1570265"/>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1.4</a:t>
            </a:r>
          </a:p>
        </p:txBody>
      </p:sp>
      <p:sp>
        <p:nvSpPr>
          <p:cNvPr id="55" name="Textfeld 54"/>
          <p:cNvSpPr txBox="1"/>
          <p:nvPr/>
        </p:nvSpPr>
        <p:spPr>
          <a:xfrm>
            <a:off x="7348511" y="2626260"/>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2.1</a:t>
            </a:r>
          </a:p>
        </p:txBody>
      </p:sp>
    </p:spTree>
    <p:extLst>
      <p:ext uri="{BB962C8B-B14F-4D97-AF65-F5344CB8AC3E}">
        <p14:creationId xmlns:p14="http://schemas.microsoft.com/office/powerpoint/2010/main" val="210637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2" grpId="0"/>
      <p:bldP spid="98" grpId="0" animBg="1"/>
      <p:bldP spid="75" grpId="0" animBg="1"/>
      <p:bldP spid="76" grpId="0" animBg="1"/>
      <p:bldP spid="77" grpId="0" animBg="1"/>
      <p:bldP spid="78" grpId="0" animBg="1"/>
      <p:bldP spid="79" grpId="0" animBg="1"/>
      <p:bldP spid="80" grpId="0" animBg="1"/>
      <p:bldP spid="127" grpId="0"/>
      <p:bldP spid="130" grpId="0"/>
      <p:bldP spid="133" grpId="0"/>
      <p:bldP spid="164" grpId="0" animBg="1"/>
      <p:bldP spid="51" grpId="0"/>
      <p:bldP spid="52" grpId="0"/>
      <p:bldP spid="53" grpId="0"/>
      <p:bldP spid="54" grpId="0"/>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smtClean="0"/>
              <a:t>Distinct</a:t>
            </a:r>
            <a:r>
              <a:rPr lang="de-DE" dirty="0" smtClean="0"/>
              <a:t> </a:t>
            </a:r>
            <a:r>
              <a:rPr lang="de-DE" dirty="0" smtClean="0"/>
              <a:t>Divertor </a:t>
            </a:r>
            <a:r>
              <a:rPr lang="de-DE" dirty="0" err="1" smtClean="0"/>
              <a:t>Geometry</a:t>
            </a:r>
            <a:r>
              <a:rPr lang="de-DE" dirty="0" smtClean="0"/>
              <a:t> </a:t>
            </a:r>
            <a:r>
              <a:rPr lang="de-DE" dirty="0" err="1" smtClean="0"/>
              <a:t>Concepts</a:t>
            </a:r>
            <a:endParaRPr lang="de-DE" dirty="0"/>
          </a:p>
        </p:txBody>
      </p:sp>
      <p:pic>
        <p:nvPicPr>
          <p:cNvPr id="11" name="Grafik 10"/>
          <p:cNvPicPr>
            <a:picLocks noChangeAspect="1"/>
          </p:cNvPicPr>
          <p:nvPr/>
        </p:nvPicPr>
        <p:blipFill rotWithShape="1">
          <a:blip r:embed="rId2"/>
          <a:srcRect l="14352" r="31176"/>
          <a:stretch/>
        </p:blipFill>
        <p:spPr>
          <a:xfrm>
            <a:off x="695326" y="1789992"/>
            <a:ext cx="3339644" cy="1484286"/>
          </a:xfrm>
          <a:prstGeom prst="rect">
            <a:avLst/>
          </a:prstGeom>
        </p:spPr>
      </p:pic>
      <p:pic>
        <p:nvPicPr>
          <p:cNvPr id="12" name="Grafik 11"/>
          <p:cNvPicPr>
            <a:picLocks noChangeAspect="1"/>
          </p:cNvPicPr>
          <p:nvPr/>
        </p:nvPicPr>
        <p:blipFill rotWithShape="1">
          <a:blip r:embed="rId3"/>
          <a:srcRect l="14133" r="30581"/>
          <a:stretch/>
        </p:blipFill>
        <p:spPr>
          <a:xfrm>
            <a:off x="8601977" y="1580442"/>
            <a:ext cx="3339644" cy="1484286"/>
          </a:xfrm>
          <a:prstGeom prst="rect">
            <a:avLst/>
          </a:prstGeom>
        </p:spPr>
      </p:pic>
      <p:pic>
        <p:nvPicPr>
          <p:cNvPr id="13" name="Grafik 12"/>
          <p:cNvPicPr>
            <a:picLocks noChangeAspect="1"/>
          </p:cNvPicPr>
          <p:nvPr/>
        </p:nvPicPr>
        <p:blipFill rotWithShape="1">
          <a:blip r:embed="rId4"/>
          <a:srcRect l="14701" r="29652"/>
          <a:stretch/>
        </p:blipFill>
        <p:spPr>
          <a:xfrm>
            <a:off x="1068309" y="4589523"/>
            <a:ext cx="3979955" cy="1768869"/>
          </a:xfrm>
          <a:prstGeom prst="rect">
            <a:avLst/>
          </a:prstGeom>
        </p:spPr>
      </p:pic>
      <p:sp>
        <p:nvSpPr>
          <p:cNvPr id="14" name="Inhaltsplatzhalter 5"/>
          <p:cNvSpPr>
            <a:spLocks noGrp="1"/>
          </p:cNvSpPr>
          <p:nvPr>
            <p:ph sz="quarter" idx="13"/>
          </p:nvPr>
        </p:nvSpPr>
        <p:spPr>
          <a:xfrm>
            <a:off x="695326" y="710125"/>
            <a:ext cx="10801349" cy="5498387"/>
          </a:xfrm>
        </p:spPr>
        <p:txBody>
          <a:bodyPr>
            <a:normAutofit/>
          </a:bodyPr>
          <a:lstStyle/>
          <a:p>
            <a:pPr algn="ctr"/>
            <a:r>
              <a:rPr lang="de-DE" dirty="0" err="1" smtClean="0"/>
              <a:t>Attached</a:t>
            </a:r>
            <a:r>
              <a:rPr lang="de-DE" dirty="0" smtClean="0"/>
              <a:t> </a:t>
            </a:r>
            <a:r>
              <a:rPr lang="de-DE" dirty="0" err="1" smtClean="0"/>
              <a:t>concepts</a:t>
            </a:r>
            <a:endParaRPr lang="de-DE" dirty="0" smtClean="0"/>
          </a:p>
          <a:p>
            <a:r>
              <a:rPr lang="de-DE" sz="1200" dirty="0" smtClean="0"/>
              <a:t>	</a:t>
            </a:r>
            <a:r>
              <a:rPr lang="de-DE" sz="1200" dirty="0" err="1" smtClean="0"/>
              <a:t>Reflection</a:t>
            </a:r>
            <a:r>
              <a:rPr lang="de-DE" sz="1200" dirty="0" smtClean="0"/>
              <a:t> </a:t>
            </a:r>
            <a:r>
              <a:rPr lang="de-DE" sz="1200" dirty="0" err="1" smtClean="0"/>
              <a:t>into</a:t>
            </a:r>
            <a:r>
              <a:rPr lang="de-DE" sz="1200" dirty="0" smtClean="0"/>
              <a:t> PFR		  	   </a:t>
            </a:r>
            <a:r>
              <a:rPr lang="de-DE" sz="1200" dirty="0" err="1" smtClean="0"/>
              <a:t>Systematic</a:t>
            </a:r>
            <a:r>
              <a:rPr lang="de-DE" sz="1200" dirty="0" smtClean="0"/>
              <a:t> </a:t>
            </a:r>
            <a:r>
              <a:rPr lang="de-DE" sz="1200" dirty="0" err="1" smtClean="0"/>
              <a:t>deviations</a:t>
            </a:r>
            <a:r>
              <a:rPr lang="de-DE" sz="1200" dirty="0" smtClean="0"/>
              <a:t>		</a:t>
            </a:r>
            <a:r>
              <a:rPr lang="de-DE" sz="1200" dirty="0" err="1" smtClean="0"/>
              <a:t>Reflection</a:t>
            </a:r>
            <a:r>
              <a:rPr lang="de-DE" sz="1200" dirty="0" smtClean="0"/>
              <a:t> </a:t>
            </a:r>
            <a:r>
              <a:rPr lang="de-DE" sz="1200" dirty="0" err="1" smtClean="0"/>
              <a:t>into</a:t>
            </a:r>
            <a:r>
              <a:rPr lang="de-DE" sz="1200" dirty="0" smtClean="0"/>
              <a:t> D-SOL</a:t>
            </a:r>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endParaRPr lang="de-DE" sz="1200" dirty="0"/>
          </a:p>
          <a:p>
            <a:endParaRPr lang="de-DE" sz="1200" dirty="0" smtClean="0"/>
          </a:p>
          <a:p>
            <a:pPr algn="ctr"/>
            <a:r>
              <a:rPr lang="de-DE" dirty="0" err="1" smtClean="0"/>
              <a:t>Detached</a:t>
            </a:r>
            <a:r>
              <a:rPr lang="de-DE" dirty="0" smtClean="0"/>
              <a:t> </a:t>
            </a:r>
            <a:r>
              <a:rPr lang="de-DE" dirty="0" err="1" smtClean="0"/>
              <a:t>concepts</a:t>
            </a:r>
            <a:endParaRPr lang="de-DE" dirty="0" smtClean="0"/>
          </a:p>
          <a:p>
            <a:r>
              <a:rPr lang="de-DE" sz="1200" dirty="0"/>
              <a:t>	</a:t>
            </a:r>
            <a:r>
              <a:rPr lang="de-DE" sz="1200" dirty="0" smtClean="0"/>
              <a:t>Re-ionisation on </a:t>
            </a:r>
            <a:r>
              <a:rPr lang="de-DE" sz="1200" dirty="0" err="1" smtClean="0"/>
              <a:t>incoming</a:t>
            </a:r>
            <a:r>
              <a:rPr lang="de-DE" sz="1200" dirty="0" smtClean="0"/>
              <a:t> </a:t>
            </a:r>
            <a:r>
              <a:rPr lang="de-DE" sz="1200" dirty="0" err="1" smtClean="0"/>
              <a:t>field</a:t>
            </a:r>
            <a:r>
              <a:rPr lang="de-DE" sz="1200" dirty="0" smtClean="0"/>
              <a:t> </a:t>
            </a:r>
            <a:r>
              <a:rPr lang="de-DE" sz="1200" dirty="0" err="1" smtClean="0"/>
              <a:t>line</a:t>
            </a:r>
            <a:r>
              <a:rPr lang="de-DE" sz="1200" dirty="0" smtClean="0"/>
              <a:t>				</a:t>
            </a:r>
            <a:r>
              <a:rPr lang="de-DE" sz="1200" dirty="0" err="1" smtClean="0"/>
              <a:t>Neutrals</a:t>
            </a:r>
            <a:r>
              <a:rPr lang="de-DE" sz="1200" dirty="0" smtClean="0"/>
              <a:t> </a:t>
            </a:r>
            <a:r>
              <a:rPr lang="de-DE" sz="1200" dirty="0" err="1" smtClean="0"/>
              <a:t>pointed</a:t>
            </a:r>
            <a:r>
              <a:rPr lang="de-DE" sz="1200" dirty="0" smtClean="0"/>
              <a:t> </a:t>
            </a:r>
            <a:r>
              <a:rPr lang="de-DE" sz="1200" dirty="0" err="1" smtClean="0"/>
              <a:t>to</a:t>
            </a:r>
            <a:r>
              <a:rPr lang="de-DE" sz="1200" dirty="0" smtClean="0"/>
              <a:t> </a:t>
            </a:r>
            <a:r>
              <a:rPr lang="de-DE" sz="1200" dirty="0" err="1" smtClean="0"/>
              <a:t>Separatrix</a:t>
            </a:r>
            <a:r>
              <a:rPr lang="de-DE" sz="1200" dirty="0" smtClean="0"/>
              <a:t>/</a:t>
            </a:r>
            <a:r>
              <a:rPr lang="de-DE" sz="1200" dirty="0" err="1" smtClean="0"/>
              <a:t>Density</a:t>
            </a:r>
            <a:r>
              <a:rPr lang="de-DE" sz="1200" dirty="0" smtClean="0"/>
              <a:t> </a:t>
            </a:r>
            <a:r>
              <a:rPr lang="de-DE" sz="1200" dirty="0" err="1" smtClean="0"/>
              <a:t>peak</a:t>
            </a:r>
            <a:endParaRPr lang="de-DE" sz="1200" dirty="0"/>
          </a:p>
        </p:txBody>
      </p:sp>
      <p:cxnSp>
        <p:nvCxnSpPr>
          <p:cNvPr id="94" name="Gerader Verbinder 93"/>
          <p:cNvCxnSpPr/>
          <p:nvPr/>
        </p:nvCxnSpPr>
        <p:spPr>
          <a:xfrm flipH="1">
            <a:off x="2697480" y="1580442"/>
            <a:ext cx="7620" cy="1863798"/>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Textfeld 94"/>
          <p:cNvSpPr txBox="1"/>
          <p:nvPr/>
        </p:nvSpPr>
        <p:spPr>
          <a:xfrm>
            <a:off x="2629352" y="1336661"/>
            <a:ext cx="13625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A</a:t>
            </a:r>
          </a:p>
        </p:txBody>
      </p:sp>
      <p:sp>
        <p:nvSpPr>
          <p:cNvPr id="96" name="Textfeld 95"/>
          <p:cNvSpPr txBox="1"/>
          <p:nvPr/>
        </p:nvSpPr>
        <p:spPr>
          <a:xfrm>
            <a:off x="2629352" y="3495730"/>
            <a:ext cx="13625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A</a:t>
            </a:r>
          </a:p>
        </p:txBody>
      </p:sp>
      <p:cxnSp>
        <p:nvCxnSpPr>
          <p:cNvPr id="98" name="Gerade Verbindung mit Pfeil 97"/>
          <p:cNvCxnSpPr/>
          <p:nvPr/>
        </p:nvCxnSpPr>
        <p:spPr>
          <a:xfrm>
            <a:off x="2337480" y="1620650"/>
            <a:ext cx="360000" cy="0"/>
          </a:xfrm>
          <a:prstGeom prst="straightConnector1">
            <a:avLst/>
          </a:prstGeom>
          <a:ln w="63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p:cNvCxnSpPr/>
          <p:nvPr/>
        </p:nvCxnSpPr>
        <p:spPr>
          <a:xfrm>
            <a:off x="2332740" y="3380870"/>
            <a:ext cx="360000" cy="0"/>
          </a:xfrm>
          <a:prstGeom prst="straightConnector1">
            <a:avLst/>
          </a:prstGeom>
          <a:ln w="63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86" name="Gruppieren 285"/>
          <p:cNvGrpSpPr/>
          <p:nvPr/>
        </p:nvGrpSpPr>
        <p:grpSpPr>
          <a:xfrm>
            <a:off x="4500838" y="1297825"/>
            <a:ext cx="3492944" cy="2330919"/>
            <a:chOff x="4500838" y="1297825"/>
            <a:chExt cx="3492944" cy="2330919"/>
          </a:xfrm>
        </p:grpSpPr>
        <p:sp>
          <p:nvSpPr>
            <p:cNvPr id="18" name="Rechteck 17"/>
            <p:cNvSpPr/>
            <p:nvPr/>
          </p:nvSpPr>
          <p:spPr>
            <a:xfrm>
              <a:off x="5351975" y="2019300"/>
              <a:ext cx="1800000" cy="720000"/>
            </a:xfrm>
            <a:prstGeom prst="rect">
              <a:avLst/>
            </a:pr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27" name="Gruppieren 26"/>
            <p:cNvGrpSpPr/>
            <p:nvPr/>
          </p:nvGrpSpPr>
          <p:grpSpPr>
            <a:xfrm>
              <a:off x="5373404" y="2325125"/>
              <a:ext cx="72000" cy="72000"/>
              <a:chOff x="5351975" y="2361125"/>
              <a:chExt cx="72000" cy="72000"/>
            </a:xfrm>
          </p:grpSpPr>
          <p:sp>
            <p:nvSpPr>
              <p:cNvPr id="19" name="Ellipse 18"/>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1" name="Gerader Verbinder 20"/>
              <p:cNvCxnSpPr>
                <a:stCxn id="19" idx="1"/>
                <a:endCxn id="19"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stCxn id="19" idx="3"/>
                <a:endCxn id="19"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a:off x="5504992" y="2325125"/>
              <a:ext cx="72000" cy="72000"/>
              <a:chOff x="5351975" y="2361125"/>
              <a:chExt cx="72000" cy="72000"/>
            </a:xfrm>
          </p:grpSpPr>
          <p:sp>
            <p:nvSpPr>
              <p:cNvPr id="29" name="Ellipse 28"/>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0" name="Gerader Verbinder 29"/>
              <p:cNvCxnSpPr>
                <a:stCxn id="29" idx="1"/>
                <a:endCxn id="29"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p:cNvCxnSpPr>
                <a:stCxn id="29" idx="3"/>
                <a:endCxn id="29"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2" name="Gruppieren 31"/>
            <p:cNvGrpSpPr/>
            <p:nvPr/>
          </p:nvGrpSpPr>
          <p:grpSpPr>
            <a:xfrm>
              <a:off x="5631877" y="2325125"/>
              <a:ext cx="72000" cy="72000"/>
              <a:chOff x="5351975" y="2361125"/>
              <a:chExt cx="72000" cy="72000"/>
            </a:xfrm>
          </p:grpSpPr>
          <p:sp>
            <p:nvSpPr>
              <p:cNvPr id="33" name="Ellipse 32"/>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4" name="Gerader Verbinder 33"/>
              <p:cNvCxnSpPr>
                <a:stCxn id="33" idx="1"/>
                <a:endCxn id="33"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Gerader Verbinder 34"/>
              <p:cNvCxnSpPr>
                <a:stCxn id="33" idx="3"/>
                <a:endCxn id="33"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Gruppieren 35"/>
            <p:cNvGrpSpPr/>
            <p:nvPr/>
          </p:nvGrpSpPr>
          <p:grpSpPr>
            <a:xfrm>
              <a:off x="5758762" y="2322585"/>
              <a:ext cx="72000" cy="72000"/>
              <a:chOff x="5351975" y="2361125"/>
              <a:chExt cx="72000" cy="72000"/>
            </a:xfrm>
          </p:grpSpPr>
          <p:sp>
            <p:nvSpPr>
              <p:cNvPr id="37" name="Ellipse 36"/>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8" name="Gerader Verbinder 37"/>
              <p:cNvCxnSpPr>
                <a:stCxn id="37" idx="1"/>
                <a:endCxn id="37"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Gerader Verbinder 38"/>
              <p:cNvCxnSpPr>
                <a:stCxn id="37" idx="3"/>
                <a:endCxn id="37"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uppieren 39"/>
            <p:cNvGrpSpPr/>
            <p:nvPr/>
          </p:nvGrpSpPr>
          <p:grpSpPr>
            <a:xfrm>
              <a:off x="5890350" y="2322585"/>
              <a:ext cx="72000" cy="72000"/>
              <a:chOff x="5351975" y="2361125"/>
              <a:chExt cx="72000" cy="72000"/>
            </a:xfrm>
          </p:grpSpPr>
          <p:sp>
            <p:nvSpPr>
              <p:cNvPr id="41" name="Ellipse 40"/>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42" name="Gerader Verbinder 41"/>
              <p:cNvCxnSpPr>
                <a:stCxn id="41" idx="1"/>
                <a:endCxn id="41"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Gerader Verbinder 42"/>
              <p:cNvCxnSpPr>
                <a:stCxn id="41" idx="3"/>
                <a:endCxn id="41"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uppieren 43"/>
            <p:cNvGrpSpPr/>
            <p:nvPr/>
          </p:nvGrpSpPr>
          <p:grpSpPr>
            <a:xfrm>
              <a:off x="6017235" y="2322493"/>
              <a:ext cx="72000" cy="72000"/>
              <a:chOff x="5351975" y="2361125"/>
              <a:chExt cx="72000" cy="72000"/>
            </a:xfrm>
          </p:grpSpPr>
          <p:sp>
            <p:nvSpPr>
              <p:cNvPr id="45" name="Ellipse 44"/>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46" name="Gerader Verbinder 45"/>
              <p:cNvCxnSpPr>
                <a:stCxn id="45" idx="1"/>
                <a:endCxn id="45"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stCxn id="45" idx="3"/>
                <a:endCxn id="45"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p:nvGrpSpPr>
          <p:grpSpPr>
            <a:xfrm>
              <a:off x="6144120" y="2320045"/>
              <a:ext cx="72000" cy="72000"/>
              <a:chOff x="5351975" y="2361125"/>
              <a:chExt cx="72000" cy="72000"/>
            </a:xfrm>
          </p:grpSpPr>
          <p:sp>
            <p:nvSpPr>
              <p:cNvPr id="49" name="Ellipse 48"/>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0" name="Gerader Verbinder 49"/>
              <p:cNvCxnSpPr>
                <a:stCxn id="49" idx="1"/>
                <a:endCxn id="49"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Gerader Verbinder 50"/>
              <p:cNvCxnSpPr>
                <a:stCxn id="49" idx="3"/>
                <a:endCxn id="49"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p:nvGrpSpPr>
          <p:grpSpPr>
            <a:xfrm>
              <a:off x="6275708" y="2320045"/>
              <a:ext cx="72000" cy="72000"/>
              <a:chOff x="5351975" y="2361125"/>
              <a:chExt cx="72000" cy="72000"/>
            </a:xfrm>
          </p:grpSpPr>
          <p:sp>
            <p:nvSpPr>
              <p:cNvPr id="53" name="Ellipse 52"/>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4" name="Gerader Verbinder 53"/>
              <p:cNvCxnSpPr>
                <a:stCxn id="53" idx="1"/>
                <a:endCxn id="53"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stCxn id="53" idx="3"/>
                <a:endCxn id="53"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6" name="Gruppieren 55"/>
            <p:cNvGrpSpPr/>
            <p:nvPr/>
          </p:nvGrpSpPr>
          <p:grpSpPr>
            <a:xfrm>
              <a:off x="6402593" y="2322493"/>
              <a:ext cx="72000" cy="72000"/>
              <a:chOff x="5351975" y="2361125"/>
              <a:chExt cx="72000" cy="72000"/>
            </a:xfrm>
          </p:grpSpPr>
          <p:sp>
            <p:nvSpPr>
              <p:cNvPr id="57" name="Ellipse 56"/>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8" name="Gerader Verbinder 57"/>
              <p:cNvCxnSpPr>
                <a:stCxn id="57" idx="1"/>
                <a:endCxn id="57"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Gerader Verbinder 58"/>
              <p:cNvCxnSpPr>
                <a:stCxn id="57" idx="3"/>
                <a:endCxn id="57"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uppieren 59"/>
            <p:cNvGrpSpPr/>
            <p:nvPr/>
          </p:nvGrpSpPr>
          <p:grpSpPr>
            <a:xfrm>
              <a:off x="6529478" y="2325125"/>
              <a:ext cx="72000" cy="72000"/>
              <a:chOff x="5351975" y="2361125"/>
              <a:chExt cx="72000" cy="72000"/>
            </a:xfrm>
          </p:grpSpPr>
          <p:sp>
            <p:nvSpPr>
              <p:cNvPr id="61" name="Ellipse 60"/>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2" name="Gerader Verbinder 61"/>
              <p:cNvCxnSpPr>
                <a:stCxn id="61" idx="1"/>
                <a:endCxn id="61"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Gerader Verbinder 62"/>
              <p:cNvCxnSpPr>
                <a:stCxn id="61" idx="3"/>
                <a:endCxn id="61"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4" name="Gruppieren 63"/>
            <p:cNvGrpSpPr/>
            <p:nvPr/>
          </p:nvGrpSpPr>
          <p:grpSpPr>
            <a:xfrm>
              <a:off x="6661066" y="2325125"/>
              <a:ext cx="72000" cy="72000"/>
              <a:chOff x="5351975" y="2361125"/>
              <a:chExt cx="72000" cy="72000"/>
            </a:xfrm>
          </p:grpSpPr>
          <p:sp>
            <p:nvSpPr>
              <p:cNvPr id="65" name="Ellipse 64"/>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6" name="Gerader Verbinder 65"/>
              <p:cNvCxnSpPr>
                <a:stCxn id="65" idx="1"/>
                <a:endCxn id="65"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Gerader Verbinder 66"/>
              <p:cNvCxnSpPr>
                <a:stCxn id="65" idx="3"/>
                <a:endCxn id="65"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8" name="Gruppieren 67"/>
            <p:cNvGrpSpPr/>
            <p:nvPr/>
          </p:nvGrpSpPr>
          <p:grpSpPr>
            <a:xfrm>
              <a:off x="6787951" y="2322585"/>
              <a:ext cx="72000" cy="72000"/>
              <a:chOff x="5351975" y="2361125"/>
              <a:chExt cx="72000" cy="72000"/>
            </a:xfrm>
          </p:grpSpPr>
          <p:sp>
            <p:nvSpPr>
              <p:cNvPr id="69" name="Ellipse 68"/>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70" name="Gerader Verbinder 69"/>
              <p:cNvCxnSpPr>
                <a:stCxn id="69" idx="1"/>
                <a:endCxn id="69"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Gerader Verbinder 70"/>
              <p:cNvCxnSpPr>
                <a:stCxn id="69" idx="3"/>
                <a:endCxn id="69"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2" name="Gruppieren 71"/>
            <p:cNvGrpSpPr/>
            <p:nvPr/>
          </p:nvGrpSpPr>
          <p:grpSpPr>
            <a:xfrm>
              <a:off x="6914836" y="2325125"/>
              <a:ext cx="72000" cy="72000"/>
              <a:chOff x="5351975" y="2361125"/>
              <a:chExt cx="72000" cy="72000"/>
            </a:xfrm>
          </p:grpSpPr>
          <p:sp>
            <p:nvSpPr>
              <p:cNvPr id="73" name="Ellipse 72"/>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74" name="Gerader Verbinder 73"/>
              <p:cNvCxnSpPr>
                <a:stCxn id="73" idx="1"/>
                <a:endCxn id="73"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Gerader Verbinder 74"/>
              <p:cNvCxnSpPr>
                <a:stCxn id="73" idx="3"/>
                <a:endCxn id="73"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6" name="Gruppieren 75"/>
            <p:cNvGrpSpPr/>
            <p:nvPr/>
          </p:nvGrpSpPr>
          <p:grpSpPr>
            <a:xfrm>
              <a:off x="7046424" y="2325125"/>
              <a:ext cx="72000" cy="72000"/>
              <a:chOff x="5351975" y="2361125"/>
              <a:chExt cx="72000" cy="72000"/>
            </a:xfrm>
          </p:grpSpPr>
          <p:sp>
            <p:nvSpPr>
              <p:cNvPr id="77" name="Ellipse 76"/>
              <p:cNvSpPr/>
              <p:nvPr/>
            </p:nvSpPr>
            <p:spPr>
              <a:xfrm>
                <a:off x="5351975" y="2361125"/>
                <a:ext cx="72000" cy="72000"/>
              </a:xfrm>
              <a:prstGeom prst="ellipse">
                <a:avLst/>
              </a:prstGeom>
              <a:solidFill>
                <a:srgbClr val="EF7C00"/>
              </a:solidFill>
              <a:ln w="1270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78" name="Gerader Verbinder 77"/>
              <p:cNvCxnSpPr>
                <a:stCxn id="77" idx="1"/>
                <a:endCxn id="77" idx="5"/>
              </p:cNvCxnSpPr>
              <p:nvPr/>
            </p:nvCxnSpPr>
            <p:spPr>
              <a:xfrm>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Gerader Verbinder 78"/>
              <p:cNvCxnSpPr>
                <a:stCxn id="77" idx="3"/>
                <a:endCxn id="77" idx="7"/>
              </p:cNvCxnSpPr>
              <p:nvPr/>
            </p:nvCxnSpPr>
            <p:spPr>
              <a:xfrm flipV="1">
                <a:off x="5362519" y="2371669"/>
                <a:ext cx="50912" cy="50912"/>
              </a:xfrm>
              <a:prstGeom prst="line">
                <a:avLst/>
              </a:prstGeom>
              <a:ln w="127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5" name="Gerader Verbinder 84"/>
            <p:cNvCxnSpPr/>
            <p:nvPr/>
          </p:nvCxnSpPr>
          <p:spPr>
            <a:xfrm>
              <a:off x="5351975" y="2019300"/>
              <a:ext cx="1800000" cy="0"/>
            </a:xfrm>
            <a:prstGeom prst="line">
              <a:avLst/>
            </a:prstGeom>
            <a:ln w="1905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p:nvPr/>
          </p:nvCxnSpPr>
          <p:spPr>
            <a:xfrm>
              <a:off x="5347310" y="2739300"/>
              <a:ext cx="1800000" cy="0"/>
            </a:xfrm>
            <a:prstGeom prst="line">
              <a:avLst/>
            </a:prstGeom>
            <a:ln w="1905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Gerader Verbinder 87"/>
            <p:cNvCxnSpPr/>
            <p:nvPr/>
          </p:nvCxnSpPr>
          <p:spPr>
            <a:xfrm>
              <a:off x="5515583" y="2351184"/>
              <a:ext cx="720000" cy="0"/>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Gerader Verbinder 88"/>
            <p:cNvCxnSpPr/>
            <p:nvPr/>
          </p:nvCxnSpPr>
          <p:spPr>
            <a:xfrm>
              <a:off x="5489161" y="1600045"/>
              <a:ext cx="1440000" cy="1440000"/>
            </a:xfrm>
            <a:prstGeom prst="line">
              <a:avLst/>
            </a:prstGeom>
            <a:ln w="19050" cmpd="sng">
              <a:solidFill>
                <a:schemeClr val="bg1">
                  <a:lumMod val="6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Gerader Verbinder 89"/>
            <p:cNvCxnSpPr/>
            <p:nvPr/>
          </p:nvCxnSpPr>
          <p:spPr>
            <a:xfrm flipH="1">
              <a:off x="5559293" y="1580442"/>
              <a:ext cx="1440000" cy="1440000"/>
            </a:xfrm>
            <a:prstGeom prst="line">
              <a:avLst/>
            </a:prstGeom>
            <a:ln w="19050" cmpd="sng">
              <a:solidFill>
                <a:schemeClr val="tx1">
                  <a:lumMod val="75000"/>
                  <a:lumOff val="2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Gerader Verbinder 91"/>
            <p:cNvCxnSpPr/>
            <p:nvPr/>
          </p:nvCxnSpPr>
          <p:spPr>
            <a:xfrm flipH="1">
              <a:off x="6231863" y="1600045"/>
              <a:ext cx="0" cy="1440000"/>
            </a:xfrm>
            <a:prstGeom prst="line">
              <a:avLst/>
            </a:prstGeom>
            <a:ln w="19050" cmpd="sng">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Textfeld 100"/>
            <p:cNvSpPr txBox="1"/>
            <p:nvPr/>
          </p:nvSpPr>
          <p:spPr>
            <a:xfrm>
              <a:off x="6061153" y="1297825"/>
              <a:ext cx="34144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A-A</a:t>
              </a:r>
            </a:p>
          </p:txBody>
        </p:sp>
        <p:sp>
          <p:nvSpPr>
            <p:cNvPr id="102" name="Textfeld 101"/>
            <p:cNvSpPr txBox="1"/>
            <p:nvPr/>
          </p:nvSpPr>
          <p:spPr>
            <a:xfrm>
              <a:off x="4500838" y="3333791"/>
              <a:ext cx="3492944"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0°(PFR) - </a:t>
              </a:r>
              <a:r>
                <a:rPr lang="de-DE" sz="1600" dirty="0" smtClean="0">
                  <a:solidFill>
                    <a:schemeClr val="tx1">
                      <a:lumMod val="75000"/>
                      <a:lumOff val="25000"/>
                    </a:schemeClr>
                  </a:solidFill>
                </a:rPr>
                <a:t>45°</a:t>
              </a:r>
              <a:r>
                <a:rPr lang="de-DE" sz="1600" dirty="0" smtClean="0"/>
                <a:t> - </a:t>
              </a:r>
              <a:r>
                <a:rPr lang="de-DE" sz="1600" dirty="0" smtClean="0">
                  <a:solidFill>
                    <a:schemeClr val="tx1">
                      <a:lumMod val="50000"/>
                      <a:lumOff val="50000"/>
                    </a:schemeClr>
                  </a:solidFill>
                </a:rPr>
                <a:t>90°</a:t>
              </a:r>
              <a:r>
                <a:rPr lang="de-DE" sz="1600" dirty="0" smtClean="0"/>
                <a:t> - </a:t>
              </a:r>
              <a:r>
                <a:rPr lang="de-DE" sz="1600" dirty="0" smtClean="0">
                  <a:solidFill>
                    <a:schemeClr val="bg1">
                      <a:lumMod val="65000"/>
                    </a:schemeClr>
                  </a:solidFill>
                </a:rPr>
                <a:t>135°</a:t>
              </a:r>
              <a:r>
                <a:rPr lang="de-DE" sz="1600" dirty="0" smtClean="0"/>
                <a:t> - </a:t>
              </a:r>
              <a:r>
                <a:rPr lang="de-DE" sz="1600" dirty="0" smtClean="0">
                  <a:solidFill>
                    <a:schemeClr val="bg1">
                      <a:lumMod val="65000"/>
                    </a:schemeClr>
                  </a:solidFill>
                </a:rPr>
                <a:t>180°(SOL)</a:t>
              </a:r>
            </a:p>
          </p:txBody>
        </p:sp>
      </p:grpSp>
      <p:pic>
        <p:nvPicPr>
          <p:cNvPr id="285" name="Grafik 284"/>
          <p:cNvPicPr>
            <a:picLocks noChangeAspect="1"/>
          </p:cNvPicPr>
          <p:nvPr/>
        </p:nvPicPr>
        <p:blipFill rotWithShape="1">
          <a:blip r:embed="rId5"/>
          <a:srcRect l="15220" r="32836"/>
          <a:stretch/>
        </p:blipFill>
        <p:spPr>
          <a:xfrm>
            <a:off x="6347708" y="4646781"/>
            <a:ext cx="5722306" cy="1980986"/>
          </a:xfrm>
          <a:prstGeom prst="rect">
            <a:avLst/>
          </a:prstGeom>
        </p:spPr>
      </p:pic>
      <p:grpSp>
        <p:nvGrpSpPr>
          <p:cNvPr id="287" name="Gruppieren 286"/>
          <p:cNvGrpSpPr>
            <a:grpSpLocks noChangeAspect="1"/>
          </p:cNvGrpSpPr>
          <p:nvPr/>
        </p:nvGrpSpPr>
        <p:grpSpPr>
          <a:xfrm rot="1790325">
            <a:off x="5434432" y="2373955"/>
            <a:ext cx="338196" cy="338196"/>
            <a:chOff x="5399888" y="2846048"/>
            <a:chExt cx="659462" cy="659462"/>
          </a:xfrm>
        </p:grpSpPr>
        <p:sp>
          <p:nvSpPr>
            <p:cNvPr id="288" name="Ellipse 287"/>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89" name="Gerade Verbindung mit Pfeil 288"/>
            <p:cNvCxnSpPr>
              <a:stCxn id="288" idx="0"/>
              <a:endCxn id="288"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0" name="Gerade Verbindung mit Pfeil 289"/>
            <p:cNvCxnSpPr>
              <a:stCxn id="288" idx="0"/>
              <a:endCxn id="288" idx="2"/>
            </p:cNvCxnSpPr>
            <p:nvPr/>
          </p:nvCxnSpPr>
          <p:spPr>
            <a:xfrm flipH="1">
              <a:off x="5447568" y="2893728"/>
              <a:ext cx="111260"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1" name="Gerade Verbindung mit Pfeil 290"/>
            <p:cNvCxnSpPr>
              <a:stCxn id="288" idx="0"/>
              <a:endCxn id="288"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93" name="Gruppieren 292"/>
          <p:cNvGrpSpPr>
            <a:grpSpLocks noChangeAspect="1"/>
          </p:cNvGrpSpPr>
          <p:nvPr/>
        </p:nvGrpSpPr>
        <p:grpSpPr>
          <a:xfrm rot="12739672">
            <a:off x="6691349" y="2006623"/>
            <a:ext cx="338196" cy="338196"/>
            <a:chOff x="5399888" y="2846048"/>
            <a:chExt cx="659462" cy="659462"/>
          </a:xfrm>
        </p:grpSpPr>
        <p:sp>
          <p:nvSpPr>
            <p:cNvPr id="294" name="Ellipse 29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95" name="Gerade Verbindung mit Pfeil 294"/>
            <p:cNvCxnSpPr>
              <a:stCxn id="294" idx="0"/>
              <a:endCxn id="29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6" name="Gerade Verbindung mit Pfeil 295"/>
            <p:cNvCxnSpPr>
              <a:stCxn id="294" idx="0"/>
              <a:endCxn id="294" idx="2"/>
            </p:cNvCxnSpPr>
            <p:nvPr/>
          </p:nvCxnSpPr>
          <p:spPr>
            <a:xfrm flipH="1">
              <a:off x="5447568" y="2893728"/>
              <a:ext cx="111260"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7" name="Gerade Verbindung mit Pfeil 296"/>
            <p:cNvCxnSpPr>
              <a:stCxn id="294" idx="0"/>
              <a:endCxn id="29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98" name="Gruppieren 297"/>
          <p:cNvGrpSpPr>
            <a:grpSpLocks noChangeAspect="1"/>
          </p:cNvGrpSpPr>
          <p:nvPr/>
        </p:nvGrpSpPr>
        <p:grpSpPr>
          <a:xfrm rot="20804772">
            <a:off x="5771659" y="2721050"/>
            <a:ext cx="338196" cy="338196"/>
            <a:chOff x="5399888" y="2846048"/>
            <a:chExt cx="659462" cy="659462"/>
          </a:xfrm>
        </p:grpSpPr>
        <p:sp>
          <p:nvSpPr>
            <p:cNvPr id="299" name="Ellipse 298"/>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00" name="Gerade Verbindung mit Pfeil 299"/>
            <p:cNvCxnSpPr>
              <a:stCxn id="299" idx="0"/>
              <a:endCxn id="299"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1" name="Gerade Verbindung mit Pfeil 300"/>
            <p:cNvCxnSpPr>
              <a:stCxn id="299" idx="0"/>
              <a:endCxn id="299" idx="2"/>
            </p:cNvCxnSpPr>
            <p:nvPr/>
          </p:nvCxnSpPr>
          <p:spPr>
            <a:xfrm flipH="1">
              <a:off x="5447568" y="2893728"/>
              <a:ext cx="111260"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2" name="Gerade Verbindung mit Pfeil 301"/>
            <p:cNvCxnSpPr>
              <a:stCxn id="299" idx="0"/>
              <a:endCxn id="299"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303" name="Gruppieren 302"/>
          <p:cNvGrpSpPr>
            <a:grpSpLocks noChangeAspect="1"/>
          </p:cNvGrpSpPr>
          <p:nvPr/>
        </p:nvGrpSpPr>
        <p:grpSpPr>
          <a:xfrm rot="18150210">
            <a:off x="6244391" y="2726839"/>
            <a:ext cx="338196" cy="338196"/>
            <a:chOff x="5399888" y="2846048"/>
            <a:chExt cx="659462" cy="659462"/>
          </a:xfrm>
        </p:grpSpPr>
        <p:sp>
          <p:nvSpPr>
            <p:cNvPr id="304" name="Ellipse 30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05" name="Gerade Verbindung mit Pfeil 304"/>
            <p:cNvCxnSpPr>
              <a:stCxn id="304" idx="0"/>
              <a:endCxn id="30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6" name="Gerade Verbindung mit Pfeil 305"/>
            <p:cNvCxnSpPr>
              <a:stCxn id="304" idx="0"/>
              <a:endCxn id="304" idx="2"/>
            </p:cNvCxnSpPr>
            <p:nvPr/>
          </p:nvCxnSpPr>
          <p:spPr>
            <a:xfrm flipH="1">
              <a:off x="5447568" y="2893728"/>
              <a:ext cx="111260"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7" name="Gerade Verbindung mit Pfeil 306"/>
            <p:cNvCxnSpPr>
              <a:stCxn id="304" idx="0"/>
              <a:endCxn id="30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309" name="Gerader Verbinder 308"/>
          <p:cNvCxnSpPr/>
          <p:nvPr/>
        </p:nvCxnSpPr>
        <p:spPr>
          <a:xfrm>
            <a:off x="6241478" y="2353730"/>
            <a:ext cx="720000" cy="0"/>
          </a:xfrm>
          <a:prstGeom prst="line">
            <a:avLst/>
          </a:prstGeom>
          <a:ln w="19050" cmpd="sng">
            <a:solidFill>
              <a:schemeClr val="bg1">
                <a:lumMod val="8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0" name="Gruppieren 309"/>
          <p:cNvGrpSpPr>
            <a:grpSpLocks noChangeAspect="1"/>
          </p:cNvGrpSpPr>
          <p:nvPr/>
        </p:nvGrpSpPr>
        <p:grpSpPr>
          <a:xfrm rot="15428657">
            <a:off x="6656167" y="2527549"/>
            <a:ext cx="338196" cy="338196"/>
            <a:chOff x="5399888" y="2846048"/>
            <a:chExt cx="659462" cy="659462"/>
          </a:xfrm>
        </p:grpSpPr>
        <p:sp>
          <p:nvSpPr>
            <p:cNvPr id="311" name="Ellipse 31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12" name="Gerade Verbindung mit Pfeil 311"/>
            <p:cNvCxnSpPr>
              <a:stCxn id="311" idx="0"/>
              <a:endCxn id="31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3" name="Gerade Verbindung mit Pfeil 312"/>
            <p:cNvCxnSpPr>
              <a:stCxn id="311" idx="0"/>
              <a:endCxn id="311" idx="2"/>
            </p:cNvCxnSpPr>
            <p:nvPr/>
          </p:nvCxnSpPr>
          <p:spPr>
            <a:xfrm flipH="1">
              <a:off x="5447568" y="2893728"/>
              <a:ext cx="111260"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4" name="Gerade Verbindung mit Pfeil 313"/>
            <p:cNvCxnSpPr>
              <a:stCxn id="311" idx="0"/>
              <a:endCxn id="31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316" name="Gerade Verbindung mit Pfeil 315"/>
          <p:cNvCxnSpPr>
            <a:stCxn id="288" idx="2"/>
          </p:cNvCxnSpPr>
          <p:nvPr/>
        </p:nvCxnSpPr>
        <p:spPr>
          <a:xfrm flipH="1" flipV="1">
            <a:off x="4348264" y="2539048"/>
            <a:ext cx="1086215" cy="8011"/>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8" name="Gerade Verbindung mit Pfeil 317"/>
          <p:cNvCxnSpPr>
            <a:stCxn id="294" idx="2"/>
          </p:cNvCxnSpPr>
          <p:nvPr/>
        </p:nvCxnSpPr>
        <p:spPr>
          <a:xfrm flipV="1">
            <a:off x="7029512" y="2172380"/>
            <a:ext cx="1336275" cy="668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01.09.25</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31</a:t>
            </a:fld>
            <a:endParaRPr lang="de-DE" dirty="0"/>
          </a:p>
        </p:txBody>
      </p:sp>
    </p:spTree>
    <p:extLst>
      <p:ext uri="{BB962C8B-B14F-4D97-AF65-F5344CB8AC3E}">
        <p14:creationId xmlns:p14="http://schemas.microsoft.com/office/powerpoint/2010/main" val="14775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Control Models </a:t>
            </a:r>
            <a:r>
              <a:rPr lang="de-DE" dirty="0" err="1" smtClean="0"/>
              <a:t>and</a:t>
            </a:r>
            <a:r>
              <a:rPr lang="de-DE" dirty="0" smtClean="0"/>
              <a:t> Benchmark</a:t>
            </a:r>
            <a:endParaRPr lang="de-DE" dirty="0"/>
          </a:p>
        </p:txBody>
      </p:sp>
      <p:grpSp>
        <p:nvGrpSpPr>
          <p:cNvPr id="13" name="Gruppieren 12"/>
          <p:cNvGrpSpPr/>
          <p:nvPr/>
        </p:nvGrpSpPr>
        <p:grpSpPr>
          <a:xfrm>
            <a:off x="6621249" y="806005"/>
            <a:ext cx="889875" cy="578419"/>
            <a:chOff x="1179363" y="-17800"/>
            <a:chExt cx="889875" cy="578419"/>
          </a:xfrm>
          <a:solidFill>
            <a:srgbClr val="C6D325"/>
          </a:solidFill>
        </p:grpSpPr>
        <p:sp>
          <p:nvSpPr>
            <p:cNvPr id="14" name="Abgerundetes Rechteck 13"/>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VMEC</a:t>
              </a:r>
              <a:endParaRPr lang="de-DE" sz="1200" kern="1200" dirty="0"/>
            </a:p>
          </p:txBody>
        </p:sp>
      </p:grpSp>
      <p:grpSp>
        <p:nvGrpSpPr>
          <p:cNvPr id="19" name="Gruppieren 18"/>
          <p:cNvGrpSpPr/>
          <p:nvPr/>
        </p:nvGrpSpPr>
        <p:grpSpPr>
          <a:xfrm>
            <a:off x="7311591" y="1612134"/>
            <a:ext cx="889875" cy="578419"/>
            <a:chOff x="1179363" y="-17800"/>
            <a:chExt cx="889875" cy="578419"/>
          </a:xfrm>
          <a:solidFill>
            <a:srgbClr val="C6D325"/>
          </a:solidFill>
        </p:grpSpPr>
        <p:sp>
          <p:nvSpPr>
            <p:cNvPr id="20" name="Abgerundetes Rechteck 19"/>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HINT</a:t>
              </a:r>
              <a:endParaRPr lang="de-DE" sz="1200" kern="1200" dirty="0"/>
            </a:p>
          </p:txBody>
        </p:sp>
      </p:grpSp>
      <p:sp>
        <p:nvSpPr>
          <p:cNvPr id="22" name="Textfeld 21"/>
          <p:cNvSpPr txBox="1"/>
          <p:nvPr/>
        </p:nvSpPr>
        <p:spPr>
          <a:xfrm>
            <a:off x="638176" y="987143"/>
            <a:ext cx="2906245"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Core </a:t>
            </a:r>
            <a:r>
              <a:rPr lang="de-DE" sz="1600" dirty="0" err="1" smtClean="0"/>
              <a:t>and</a:t>
            </a:r>
            <a:r>
              <a:rPr lang="de-DE" sz="1600" dirty="0" smtClean="0"/>
              <a:t> Edge </a:t>
            </a:r>
            <a:r>
              <a:rPr lang="de-DE" sz="1600" dirty="0" err="1" smtClean="0"/>
              <a:t>field</a:t>
            </a:r>
            <a:r>
              <a:rPr lang="de-DE" sz="1600" dirty="0" smtClean="0"/>
              <a:t> </a:t>
            </a:r>
            <a:r>
              <a:rPr lang="de-DE" sz="1600" dirty="0" err="1" smtClean="0"/>
              <a:t>up</a:t>
            </a:r>
            <a:r>
              <a:rPr lang="de-DE" sz="1600" dirty="0" smtClean="0"/>
              <a:t> </a:t>
            </a:r>
            <a:r>
              <a:rPr lang="de-DE" sz="1600" dirty="0" err="1" smtClean="0"/>
              <a:t>to</a:t>
            </a:r>
            <a:r>
              <a:rPr lang="de-DE" sz="1600" dirty="0" smtClean="0"/>
              <a:t> LCFS</a:t>
            </a:r>
          </a:p>
        </p:txBody>
      </p:sp>
      <p:sp>
        <p:nvSpPr>
          <p:cNvPr id="26" name="Textfeld 25"/>
          <p:cNvSpPr txBox="1"/>
          <p:nvPr/>
        </p:nvSpPr>
        <p:spPr>
          <a:xfrm>
            <a:off x="638176" y="1774879"/>
            <a:ext cx="2483052"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Diverted</a:t>
            </a:r>
            <a:r>
              <a:rPr lang="de-DE" sz="1600" dirty="0" smtClean="0"/>
              <a:t> </a:t>
            </a:r>
            <a:r>
              <a:rPr lang="de-DE" sz="1600" dirty="0" err="1" smtClean="0"/>
              <a:t>field</a:t>
            </a:r>
            <a:r>
              <a:rPr lang="de-DE" sz="1600" dirty="0" smtClean="0"/>
              <a:t> </a:t>
            </a:r>
            <a:r>
              <a:rPr lang="de-DE" sz="1600" dirty="0" err="1" smtClean="0"/>
              <a:t>lines</a:t>
            </a:r>
            <a:r>
              <a:rPr lang="de-DE" sz="1600" dirty="0" smtClean="0"/>
              <a:t> / </a:t>
            </a:r>
            <a:r>
              <a:rPr lang="de-DE" sz="1600" dirty="0" err="1" smtClean="0"/>
              <a:t>islands</a:t>
            </a:r>
            <a:endParaRPr lang="de-DE" sz="1600" dirty="0" smtClean="0"/>
          </a:p>
        </p:txBody>
      </p:sp>
      <p:sp>
        <p:nvSpPr>
          <p:cNvPr id="27" name="Textfeld 26"/>
          <p:cNvSpPr txBox="1"/>
          <p:nvPr/>
        </p:nvSpPr>
        <p:spPr>
          <a:xfrm>
            <a:off x="638175" y="2694737"/>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nvGrpSpPr>
          <p:cNvPr id="28" name="Gruppieren 27"/>
          <p:cNvGrpSpPr/>
          <p:nvPr/>
        </p:nvGrpSpPr>
        <p:grpSpPr>
          <a:xfrm>
            <a:off x="6285492" y="2479544"/>
            <a:ext cx="1551981" cy="847641"/>
            <a:chOff x="1179363" y="-17800"/>
            <a:chExt cx="889875" cy="578419"/>
          </a:xfrm>
          <a:solidFill>
            <a:schemeClr val="bg2"/>
          </a:solidFill>
        </p:grpSpPr>
        <p:sp>
          <p:nvSpPr>
            <p:cNvPr id="29" name="Abgerundetes Rechteck 28"/>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dirty="0" smtClean="0"/>
                <a:t>Python</a:t>
              </a:r>
              <a:endParaRPr lang="de-DE" sz="1200" kern="1200" dirty="0" smtClean="0"/>
            </a:p>
            <a:p>
              <a:pPr lvl="0" algn="ctr" defTabSz="533400">
                <a:lnSpc>
                  <a:spcPct val="90000"/>
                </a:lnSpc>
                <a:spcBef>
                  <a:spcPct val="0"/>
                </a:spcBef>
                <a:spcAft>
                  <a:spcPct val="35000"/>
                </a:spcAft>
              </a:pPr>
              <a:r>
                <a:rPr lang="de-DE" sz="1200" kern="1200" dirty="0" err="1" smtClean="0"/>
                <a:t>Parametric</a:t>
              </a:r>
              <a:r>
                <a:rPr lang="de-DE" sz="1200" kern="1200" dirty="0" smtClean="0"/>
                <a:t>,</a:t>
              </a:r>
              <a:r>
                <a:rPr lang="de-DE" sz="1200" dirty="0" smtClean="0"/>
                <a:t> </a:t>
              </a:r>
              <a:r>
                <a:rPr lang="de-DE" sz="1200" dirty="0" err="1" smtClean="0"/>
                <a:t>field</a:t>
              </a:r>
              <a:r>
                <a:rPr lang="de-DE" sz="1200" dirty="0" smtClean="0"/>
                <a:t> </a:t>
              </a:r>
              <a:r>
                <a:rPr lang="de-DE" sz="1200" dirty="0" err="1" smtClean="0"/>
                <a:t>aligned</a:t>
              </a:r>
              <a:r>
                <a:rPr lang="de-DE" sz="1200" dirty="0" smtClean="0"/>
                <a:t> </a:t>
              </a:r>
              <a:r>
                <a:rPr lang="de-DE" sz="1200" dirty="0" err="1" smtClean="0"/>
                <a:t>Kisslinger</a:t>
              </a:r>
              <a:endParaRPr lang="de-DE" sz="1200" kern="1200" dirty="0"/>
            </a:p>
          </p:txBody>
        </p:sp>
      </p:grpSp>
      <p:grpSp>
        <p:nvGrpSpPr>
          <p:cNvPr id="31" name="Gruppieren 30"/>
          <p:cNvGrpSpPr/>
          <p:nvPr/>
        </p:nvGrpSpPr>
        <p:grpSpPr>
          <a:xfrm>
            <a:off x="4068604" y="3647884"/>
            <a:ext cx="889875" cy="578419"/>
            <a:chOff x="1179363" y="-17800"/>
            <a:chExt cx="889875" cy="578419"/>
          </a:xfrm>
          <a:solidFill>
            <a:srgbClr val="00B1EA"/>
          </a:solidFill>
        </p:grpSpPr>
        <p:sp>
          <p:nvSpPr>
            <p:cNvPr id="32" name="Abgerundetes Rechteck 31"/>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EMC3lite</a:t>
              </a:r>
              <a:endParaRPr lang="de-DE" sz="1200" kern="1200" dirty="0"/>
            </a:p>
          </p:txBody>
        </p:sp>
      </p:grpSp>
      <p:sp>
        <p:nvSpPr>
          <p:cNvPr id="34" name="Textfeld 33"/>
          <p:cNvSpPr txBox="1"/>
          <p:nvPr/>
        </p:nvSpPr>
        <p:spPr>
          <a:xfrm>
            <a:off x="695327" y="3778773"/>
            <a:ext cx="118462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Plasma </a:t>
            </a:r>
            <a:r>
              <a:rPr lang="de-DE" sz="1600" dirty="0" err="1" smtClean="0"/>
              <a:t>code</a:t>
            </a:r>
            <a:endParaRPr lang="de-DE" sz="1600" dirty="0" smtClean="0"/>
          </a:p>
        </p:txBody>
      </p:sp>
      <p:sp>
        <p:nvSpPr>
          <p:cNvPr id="35" name="Textfeld 34"/>
          <p:cNvSpPr txBox="1"/>
          <p:nvPr/>
        </p:nvSpPr>
        <p:spPr>
          <a:xfrm>
            <a:off x="695082" y="4670181"/>
            <a:ext cx="116217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Neutral </a:t>
            </a:r>
            <a:r>
              <a:rPr lang="de-DE" sz="1600" dirty="0" err="1" smtClean="0"/>
              <a:t>code</a:t>
            </a:r>
            <a:endParaRPr lang="de-DE" sz="1600" dirty="0" smtClean="0"/>
          </a:p>
        </p:txBody>
      </p:sp>
      <p:grpSp>
        <p:nvGrpSpPr>
          <p:cNvPr id="36" name="Gruppieren 35"/>
          <p:cNvGrpSpPr/>
          <p:nvPr/>
        </p:nvGrpSpPr>
        <p:grpSpPr>
          <a:xfrm>
            <a:off x="9065312" y="3654757"/>
            <a:ext cx="889875" cy="578419"/>
            <a:chOff x="1179363" y="-17800"/>
            <a:chExt cx="889875" cy="578419"/>
          </a:xfrm>
          <a:solidFill>
            <a:srgbClr val="00B1EA"/>
          </a:solidFill>
        </p:grpSpPr>
        <p:sp>
          <p:nvSpPr>
            <p:cNvPr id="37" name="Abgerundetes Rechteck 36"/>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EMC3</a:t>
              </a:r>
              <a:endParaRPr lang="de-DE" sz="1200" kern="1200" dirty="0"/>
            </a:p>
          </p:txBody>
        </p:sp>
      </p:grpSp>
      <p:grpSp>
        <p:nvGrpSpPr>
          <p:cNvPr id="39" name="Gruppieren 38"/>
          <p:cNvGrpSpPr/>
          <p:nvPr/>
        </p:nvGrpSpPr>
        <p:grpSpPr>
          <a:xfrm>
            <a:off x="9065313" y="4515021"/>
            <a:ext cx="889875" cy="578419"/>
            <a:chOff x="1179363" y="-17800"/>
            <a:chExt cx="889875" cy="578419"/>
          </a:xfrm>
          <a:solidFill>
            <a:srgbClr val="00B1EA"/>
          </a:solidFill>
        </p:grpSpPr>
        <p:sp>
          <p:nvSpPr>
            <p:cNvPr id="40" name="Abgerundetes Rechteck 39"/>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EIRENE</a:t>
              </a:r>
              <a:endParaRPr lang="de-DE" sz="1200" kern="1200" dirty="0"/>
            </a:p>
          </p:txBody>
        </p:sp>
      </p:grpSp>
      <p:grpSp>
        <p:nvGrpSpPr>
          <p:cNvPr id="42" name="Gruppieren 41"/>
          <p:cNvGrpSpPr/>
          <p:nvPr/>
        </p:nvGrpSpPr>
        <p:grpSpPr>
          <a:xfrm>
            <a:off x="4068604" y="4535393"/>
            <a:ext cx="889875" cy="578419"/>
            <a:chOff x="1179363" y="-17800"/>
            <a:chExt cx="889875" cy="578419"/>
          </a:xfrm>
          <a:solidFill>
            <a:srgbClr val="00B1EA"/>
          </a:solidFill>
        </p:grpSpPr>
        <p:sp>
          <p:nvSpPr>
            <p:cNvPr id="43" name="Abgerundetes Rechteck 42"/>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dirty="0" err="1" smtClean="0"/>
                <a:t>Comsol</a:t>
              </a:r>
              <a:endParaRPr lang="de-DE" sz="1200" kern="1200" dirty="0"/>
            </a:p>
          </p:txBody>
        </p:sp>
      </p:grpSp>
      <p:sp>
        <p:nvSpPr>
          <p:cNvPr id="45" name="Textfeld 44"/>
          <p:cNvSpPr txBox="1"/>
          <p:nvPr/>
        </p:nvSpPr>
        <p:spPr>
          <a:xfrm>
            <a:off x="717524" y="5628606"/>
            <a:ext cx="17344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Performance </a:t>
            </a:r>
            <a:r>
              <a:rPr lang="de-DE" sz="1600" dirty="0" err="1" smtClean="0"/>
              <a:t>result</a:t>
            </a:r>
            <a:endParaRPr lang="de-DE" sz="1600" dirty="0" smtClean="0"/>
          </a:p>
        </p:txBody>
      </p:sp>
      <p:grpSp>
        <p:nvGrpSpPr>
          <p:cNvPr id="51" name="Gruppieren 50"/>
          <p:cNvGrpSpPr/>
          <p:nvPr/>
        </p:nvGrpSpPr>
        <p:grpSpPr>
          <a:xfrm>
            <a:off x="6628053" y="4535392"/>
            <a:ext cx="889875" cy="578419"/>
            <a:chOff x="1179363" y="-17800"/>
            <a:chExt cx="889875" cy="578419"/>
          </a:xfrm>
          <a:solidFill>
            <a:srgbClr val="EF7C00"/>
          </a:solidFill>
        </p:grpSpPr>
        <p:sp>
          <p:nvSpPr>
            <p:cNvPr id="52" name="Abgerundetes Rechteck 51"/>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t>Analyze</a:t>
              </a:r>
              <a:endParaRPr lang="de-DE" sz="1200" kern="1200" dirty="0"/>
            </a:p>
          </p:txBody>
        </p:sp>
      </p:grpSp>
      <p:grpSp>
        <p:nvGrpSpPr>
          <p:cNvPr id="54" name="Gruppieren 53"/>
          <p:cNvGrpSpPr/>
          <p:nvPr/>
        </p:nvGrpSpPr>
        <p:grpSpPr>
          <a:xfrm>
            <a:off x="6621249" y="3648264"/>
            <a:ext cx="889875" cy="578419"/>
            <a:chOff x="1179363" y="-17800"/>
            <a:chExt cx="889875" cy="578419"/>
          </a:xfrm>
          <a:solidFill>
            <a:srgbClr val="C6D325"/>
          </a:solidFill>
        </p:grpSpPr>
        <p:sp>
          <p:nvSpPr>
            <p:cNvPr id="55" name="Abgerundetes Rechteck 54"/>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t>Improve</a:t>
              </a:r>
              <a:endParaRPr lang="de-DE" sz="1200" kern="1200" dirty="0"/>
            </a:p>
          </p:txBody>
        </p:sp>
      </p:grpSp>
      <p:cxnSp>
        <p:nvCxnSpPr>
          <p:cNvPr id="63" name="Gerade Verbindung mit Pfeil 62"/>
          <p:cNvCxnSpPr>
            <a:stCxn id="14" idx="2"/>
            <a:endCxn id="21" idx="0"/>
          </p:cNvCxnSpPr>
          <p:nvPr/>
        </p:nvCxnSpPr>
        <p:spPr>
          <a:xfrm>
            <a:off x="7066187" y="1384424"/>
            <a:ext cx="690342" cy="255946"/>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a:stCxn id="21" idx="2"/>
            <a:endCxn id="29" idx="0"/>
          </p:cNvCxnSpPr>
          <p:nvPr/>
        </p:nvCxnSpPr>
        <p:spPr>
          <a:xfrm flipH="1">
            <a:off x="7061483" y="2162317"/>
            <a:ext cx="695046" cy="31722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a:stCxn id="29" idx="1"/>
            <a:endCxn id="32" idx="0"/>
          </p:cNvCxnSpPr>
          <p:nvPr/>
        </p:nvCxnSpPr>
        <p:spPr>
          <a:xfrm flipH="1">
            <a:off x="4513542" y="2903365"/>
            <a:ext cx="1771950" cy="74451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a:stCxn id="32" idx="2"/>
            <a:endCxn id="44" idx="0"/>
          </p:cNvCxnSpPr>
          <p:nvPr/>
        </p:nvCxnSpPr>
        <p:spPr>
          <a:xfrm>
            <a:off x="4513542" y="4226303"/>
            <a:ext cx="0" cy="337326"/>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a:stCxn id="43" idx="2"/>
          </p:cNvCxnSpPr>
          <p:nvPr/>
        </p:nvCxnSpPr>
        <p:spPr>
          <a:xfrm>
            <a:off x="4513542" y="5113812"/>
            <a:ext cx="519248" cy="782342"/>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6" name="Gerade Verbindung mit Pfeil 75"/>
          <p:cNvCxnSpPr>
            <a:stCxn id="29" idx="3"/>
            <a:endCxn id="37" idx="0"/>
          </p:cNvCxnSpPr>
          <p:nvPr/>
        </p:nvCxnSpPr>
        <p:spPr>
          <a:xfrm>
            <a:off x="7837473" y="2903365"/>
            <a:ext cx="1672777" cy="751392"/>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77"/>
          <p:cNvCxnSpPr>
            <a:stCxn id="37" idx="2"/>
            <a:endCxn id="40" idx="0"/>
          </p:cNvCxnSpPr>
          <p:nvPr/>
        </p:nvCxnSpPr>
        <p:spPr>
          <a:xfrm>
            <a:off x="9510250" y="4233176"/>
            <a:ext cx="1" cy="281845"/>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0" name="Gerade Verbindung mit Pfeil 79"/>
          <p:cNvCxnSpPr>
            <a:stCxn id="40" idx="2"/>
          </p:cNvCxnSpPr>
          <p:nvPr/>
        </p:nvCxnSpPr>
        <p:spPr>
          <a:xfrm flipH="1">
            <a:off x="9093548" y="5093440"/>
            <a:ext cx="416703" cy="91275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p:cNvCxnSpPr>
            <a:endCxn id="53" idx="2"/>
          </p:cNvCxnSpPr>
          <p:nvPr/>
        </p:nvCxnSpPr>
        <p:spPr>
          <a:xfrm flipV="1">
            <a:off x="6619521" y="5085575"/>
            <a:ext cx="453470" cy="81057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p:cNvCxnSpPr>
            <a:endCxn id="52" idx="2"/>
          </p:cNvCxnSpPr>
          <p:nvPr/>
        </p:nvCxnSpPr>
        <p:spPr>
          <a:xfrm flipH="1" flipV="1">
            <a:off x="7072991" y="5113811"/>
            <a:ext cx="580557" cy="892388"/>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p:cNvCxnSpPr>
            <a:stCxn id="52" idx="0"/>
            <a:endCxn id="56" idx="2"/>
          </p:cNvCxnSpPr>
          <p:nvPr/>
        </p:nvCxnSpPr>
        <p:spPr>
          <a:xfrm flipH="1" flipV="1">
            <a:off x="7066187" y="4198447"/>
            <a:ext cx="6804" cy="336945"/>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p:cNvCxnSpPr>
            <a:stCxn id="56" idx="0"/>
            <a:endCxn id="30" idx="2"/>
          </p:cNvCxnSpPr>
          <p:nvPr/>
        </p:nvCxnSpPr>
        <p:spPr>
          <a:xfrm flipH="1" flipV="1">
            <a:off x="7061483" y="3285806"/>
            <a:ext cx="4704" cy="390694"/>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8" name="Textfeld 97"/>
          <p:cNvSpPr txBox="1"/>
          <p:nvPr/>
        </p:nvSpPr>
        <p:spPr>
          <a:xfrm>
            <a:off x="5656495" y="5215508"/>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solidFill>
                  <a:srgbClr val="C00000"/>
                </a:solidFill>
              </a:rPr>
              <a:t>4/8</a:t>
            </a:r>
          </a:p>
        </p:txBody>
      </p:sp>
      <p:sp>
        <p:nvSpPr>
          <p:cNvPr id="99" name="Textfeld 98"/>
          <p:cNvSpPr txBox="1"/>
          <p:nvPr/>
        </p:nvSpPr>
        <p:spPr>
          <a:xfrm>
            <a:off x="8201466" y="5216454"/>
            <a:ext cx="285335"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solidFill>
                  <a:srgbClr val="00B1EA"/>
                </a:solidFill>
              </a:rPr>
              <a:t>8/8</a:t>
            </a:r>
          </a:p>
        </p:txBody>
      </p:sp>
      <p:sp>
        <p:nvSpPr>
          <p:cNvPr id="102" name="Textfeld 101"/>
          <p:cNvSpPr txBox="1"/>
          <p:nvPr/>
        </p:nvSpPr>
        <p:spPr>
          <a:xfrm>
            <a:off x="5430443" y="3809979"/>
            <a:ext cx="1013099" cy="1192634"/>
          </a:xfrm>
          <a:prstGeom prst="rect">
            <a:avLst/>
          </a:prstGeom>
          <a:noFill/>
        </p:spPr>
        <p:txBody>
          <a:bodyPr wrap="none" lIns="0" tIns="0" rIns="0" bIns="0" rtlCol="0" anchor="t" anchorCtr="0">
            <a:spAutoFit/>
          </a:bodyPr>
          <a:lstStyle/>
          <a:p>
            <a:pPr algn="ctr">
              <a:lnSpc>
                <a:spcPts val="2300"/>
              </a:lnSpc>
              <a:spcBef>
                <a:spcPts val="1150"/>
              </a:spcBef>
            </a:pPr>
            <a:r>
              <a:rPr lang="de-DE" sz="1600" dirty="0" smtClean="0"/>
              <a:t>Low </a:t>
            </a:r>
            <a:r>
              <a:rPr lang="de-DE" sz="1600" dirty="0" err="1" smtClean="0"/>
              <a:t>fidelity</a:t>
            </a:r>
            <a:endParaRPr lang="de-DE" sz="1600" dirty="0" smtClean="0"/>
          </a:p>
          <a:p>
            <a:pPr algn="ctr">
              <a:lnSpc>
                <a:spcPts val="2300"/>
              </a:lnSpc>
              <a:spcBef>
                <a:spcPts val="1150"/>
              </a:spcBef>
            </a:pPr>
            <a:r>
              <a:rPr lang="de-DE" sz="1600" dirty="0" err="1" smtClean="0"/>
              <a:t>cyle</a:t>
            </a:r>
            <a:r>
              <a:rPr lang="de-DE" sz="1600" dirty="0" smtClean="0"/>
              <a:t> time </a:t>
            </a:r>
          </a:p>
          <a:p>
            <a:pPr algn="ctr">
              <a:lnSpc>
                <a:spcPts val="2300"/>
              </a:lnSpc>
              <a:spcBef>
                <a:spcPts val="1150"/>
              </a:spcBef>
            </a:pPr>
            <a:r>
              <a:rPr lang="de-DE" sz="1600" dirty="0" smtClean="0"/>
              <a:t>    (L-CT)</a:t>
            </a:r>
          </a:p>
        </p:txBody>
      </p:sp>
      <p:sp>
        <p:nvSpPr>
          <p:cNvPr id="103" name="Nach rechts gekrümmter Pfeil 102"/>
          <p:cNvSpPr/>
          <p:nvPr/>
        </p:nvSpPr>
        <p:spPr>
          <a:xfrm>
            <a:off x="5041256" y="3592264"/>
            <a:ext cx="731520" cy="1521547"/>
          </a:xfrm>
          <a:prstGeom prst="curved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4" name="Textfeld 103"/>
          <p:cNvSpPr txBox="1"/>
          <p:nvPr/>
        </p:nvSpPr>
        <p:spPr>
          <a:xfrm>
            <a:off x="7562393" y="3786702"/>
            <a:ext cx="1057983" cy="1192634"/>
          </a:xfrm>
          <a:prstGeom prst="rect">
            <a:avLst/>
          </a:prstGeom>
          <a:noFill/>
        </p:spPr>
        <p:txBody>
          <a:bodyPr wrap="none" lIns="0" tIns="0" rIns="0" bIns="0" rtlCol="0" anchor="t" anchorCtr="0">
            <a:spAutoFit/>
          </a:bodyPr>
          <a:lstStyle/>
          <a:p>
            <a:pPr algn="ctr">
              <a:lnSpc>
                <a:spcPts val="2300"/>
              </a:lnSpc>
              <a:spcBef>
                <a:spcPts val="1150"/>
              </a:spcBef>
            </a:pPr>
            <a:r>
              <a:rPr lang="de-DE" sz="1600" dirty="0" smtClean="0"/>
              <a:t>High </a:t>
            </a:r>
            <a:r>
              <a:rPr lang="de-DE" sz="1600" dirty="0" err="1" smtClean="0"/>
              <a:t>fidelity</a:t>
            </a:r>
            <a:endParaRPr lang="de-DE" sz="1600" dirty="0" smtClean="0"/>
          </a:p>
          <a:p>
            <a:pPr algn="ctr">
              <a:lnSpc>
                <a:spcPts val="2300"/>
              </a:lnSpc>
              <a:spcBef>
                <a:spcPts val="1150"/>
              </a:spcBef>
            </a:pPr>
            <a:r>
              <a:rPr lang="de-DE" sz="1600" dirty="0" err="1"/>
              <a:t>c</a:t>
            </a:r>
            <a:r>
              <a:rPr lang="de-DE" sz="1600" dirty="0" err="1" smtClean="0"/>
              <a:t>yle</a:t>
            </a:r>
            <a:r>
              <a:rPr lang="de-DE" sz="1600" dirty="0" smtClean="0"/>
              <a:t> time </a:t>
            </a:r>
          </a:p>
          <a:p>
            <a:pPr algn="ctr">
              <a:lnSpc>
                <a:spcPts val="2300"/>
              </a:lnSpc>
              <a:spcBef>
                <a:spcPts val="1150"/>
              </a:spcBef>
            </a:pPr>
            <a:r>
              <a:rPr lang="de-DE" sz="1600" dirty="0" smtClean="0"/>
              <a:t>(H-CT)     </a:t>
            </a:r>
          </a:p>
        </p:txBody>
      </p:sp>
      <p:sp>
        <p:nvSpPr>
          <p:cNvPr id="105" name="Nach rechts gekrümmter Pfeil 104"/>
          <p:cNvSpPr/>
          <p:nvPr/>
        </p:nvSpPr>
        <p:spPr>
          <a:xfrm flipH="1">
            <a:off x="8244174" y="3592264"/>
            <a:ext cx="687092" cy="1476528"/>
          </a:xfrm>
          <a:prstGeom prst="curved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 name="Gerade Verbindung mit Pfeil 5"/>
          <p:cNvCxnSpPr>
            <a:stCxn id="29" idx="3"/>
          </p:cNvCxnSpPr>
          <p:nvPr/>
        </p:nvCxnSpPr>
        <p:spPr>
          <a:xfrm>
            <a:off x="7837473" y="2903365"/>
            <a:ext cx="2655267" cy="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82" name="Gruppieren 81"/>
          <p:cNvGrpSpPr/>
          <p:nvPr/>
        </p:nvGrpSpPr>
        <p:grpSpPr>
          <a:xfrm>
            <a:off x="10500885" y="2614154"/>
            <a:ext cx="889875" cy="578419"/>
            <a:chOff x="1179363" y="-17800"/>
            <a:chExt cx="889875" cy="578419"/>
          </a:xfrm>
          <a:solidFill>
            <a:srgbClr val="C6D325"/>
          </a:solidFill>
        </p:grpSpPr>
        <p:sp>
          <p:nvSpPr>
            <p:cNvPr id="83" name="Abgerundetes Rechteck 82"/>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dirty="0" smtClean="0"/>
                <a:t>CATIA/</a:t>
              </a:r>
              <a:br>
                <a:rPr lang="de-DE" sz="1200" dirty="0" smtClean="0"/>
              </a:br>
              <a:r>
                <a:rPr lang="de-DE" sz="1200" dirty="0" smtClean="0"/>
                <a:t>.</a:t>
              </a:r>
              <a:r>
                <a:rPr lang="de-DE" sz="1200" dirty="0" err="1" smtClean="0"/>
                <a:t>stp</a:t>
              </a:r>
              <a:endParaRPr lang="de-DE" sz="1200" kern="1200" dirty="0"/>
            </a:p>
          </p:txBody>
        </p:sp>
      </p:grpSp>
      <p:grpSp>
        <p:nvGrpSpPr>
          <p:cNvPr id="87" name="Gruppieren 86"/>
          <p:cNvGrpSpPr/>
          <p:nvPr/>
        </p:nvGrpSpPr>
        <p:grpSpPr>
          <a:xfrm>
            <a:off x="5799162" y="1591227"/>
            <a:ext cx="889875" cy="578419"/>
            <a:chOff x="1179363" y="-17800"/>
            <a:chExt cx="889875" cy="578419"/>
          </a:xfrm>
          <a:solidFill>
            <a:srgbClr val="C6D325"/>
          </a:solidFill>
        </p:grpSpPr>
        <p:sp>
          <p:nvSpPr>
            <p:cNvPr id="89" name="Abgerundetes Rechteck 88"/>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1"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Extender</a:t>
              </a:r>
              <a:endParaRPr lang="de-DE" sz="1200" kern="1200" dirty="0"/>
            </a:p>
          </p:txBody>
        </p:sp>
      </p:grpSp>
      <p:cxnSp>
        <p:nvCxnSpPr>
          <p:cNvPr id="7" name="Gekrümmter Verbinder 6"/>
          <p:cNvCxnSpPr>
            <a:stCxn id="40" idx="3"/>
            <a:endCxn id="37" idx="3"/>
          </p:cNvCxnSpPr>
          <p:nvPr/>
        </p:nvCxnSpPr>
        <p:spPr>
          <a:xfrm flipH="1" flipV="1">
            <a:off x="9955187" y="3943967"/>
            <a:ext cx="1" cy="860264"/>
          </a:xfrm>
          <a:prstGeom prst="curvedConnector3">
            <a:avLst>
              <a:gd name="adj1" fmla="val -22860000000"/>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01.09.25</a:t>
            </a:r>
            <a:endParaRPr lang="de-DE" dirty="0"/>
          </a:p>
        </p:txBody>
      </p:sp>
      <p:sp>
        <p:nvSpPr>
          <p:cNvPr id="8" name="Foliennummernplatzhalter 7"/>
          <p:cNvSpPr>
            <a:spLocks noGrp="1"/>
          </p:cNvSpPr>
          <p:nvPr>
            <p:ph type="sldNum" sz="quarter" idx="16"/>
          </p:nvPr>
        </p:nvSpPr>
        <p:spPr/>
        <p:txBody>
          <a:bodyPr/>
          <a:lstStyle/>
          <a:p>
            <a:fld id="{3B1A4699-952B-42DA-8DC4-38A59B49610C}" type="slidenum">
              <a:rPr lang="de-DE" smtClean="0"/>
              <a:pPr/>
              <a:t>32</a:t>
            </a:fld>
            <a:endParaRPr lang="de-DE" dirty="0"/>
          </a:p>
        </p:txBody>
      </p:sp>
      <p:cxnSp>
        <p:nvCxnSpPr>
          <p:cNvPr id="92" name="Gerade Verbindung mit Pfeil 91"/>
          <p:cNvCxnSpPr>
            <a:stCxn id="14" idx="2"/>
            <a:endCxn id="89" idx="0"/>
          </p:cNvCxnSpPr>
          <p:nvPr/>
        </p:nvCxnSpPr>
        <p:spPr>
          <a:xfrm flipH="1">
            <a:off x="6244100" y="1384424"/>
            <a:ext cx="822087" cy="206803"/>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p:cNvCxnSpPr>
            <a:stCxn id="91" idx="2"/>
            <a:endCxn id="29" idx="0"/>
          </p:cNvCxnSpPr>
          <p:nvPr/>
        </p:nvCxnSpPr>
        <p:spPr>
          <a:xfrm>
            <a:off x="6244100" y="2141410"/>
            <a:ext cx="817383" cy="338134"/>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95" name="Gruppieren 94"/>
          <p:cNvGrpSpPr/>
          <p:nvPr/>
        </p:nvGrpSpPr>
        <p:grpSpPr>
          <a:xfrm>
            <a:off x="2829001" y="4541226"/>
            <a:ext cx="889875" cy="578419"/>
            <a:chOff x="1179363" y="-17800"/>
            <a:chExt cx="889875" cy="578419"/>
          </a:xfrm>
          <a:solidFill>
            <a:srgbClr val="00B1EA"/>
          </a:solidFill>
        </p:grpSpPr>
        <p:sp>
          <p:nvSpPr>
            <p:cNvPr id="96" name="Abgerundetes Rechteck 95"/>
            <p:cNvSpPr/>
            <p:nvPr/>
          </p:nvSpPr>
          <p:spPr>
            <a:xfrm>
              <a:off x="1179363" y="-17800"/>
              <a:ext cx="889875" cy="5784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7" name="Abgerundetes Rechteck 4"/>
            <p:cNvSpPr txBox="1"/>
            <p:nvPr/>
          </p:nvSpPr>
          <p:spPr>
            <a:xfrm>
              <a:off x="1207599" y="10436"/>
              <a:ext cx="833403" cy="5219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Mercury</a:t>
              </a:r>
              <a:endParaRPr lang="de-DE" sz="1200" kern="1200" dirty="0"/>
            </a:p>
          </p:txBody>
        </p:sp>
      </p:grpSp>
      <p:cxnSp>
        <p:nvCxnSpPr>
          <p:cNvPr id="100" name="Gerade Verbindung mit Pfeil 99"/>
          <p:cNvCxnSpPr>
            <a:endCxn id="97" idx="0"/>
          </p:cNvCxnSpPr>
          <p:nvPr/>
        </p:nvCxnSpPr>
        <p:spPr>
          <a:xfrm flipH="1">
            <a:off x="3273939" y="4239082"/>
            <a:ext cx="1186882" cy="33038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p:cNvCxnSpPr>
            <a:stCxn id="96" idx="2"/>
          </p:cNvCxnSpPr>
          <p:nvPr/>
        </p:nvCxnSpPr>
        <p:spPr>
          <a:xfrm>
            <a:off x="3273939" y="5119645"/>
            <a:ext cx="1779495" cy="846956"/>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0" name="Rechteck 109"/>
          <p:cNvSpPr/>
          <p:nvPr/>
        </p:nvSpPr>
        <p:spPr>
          <a:xfrm>
            <a:off x="463648" y="773010"/>
            <a:ext cx="11560903" cy="2372908"/>
          </a:xfrm>
          <a:prstGeom prst="rect">
            <a:avLst/>
          </a:prstGeom>
          <a:solidFill>
            <a:schemeClr val="bg1"/>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6" name="Textfeld 105"/>
          <p:cNvSpPr txBox="1"/>
          <p:nvPr/>
        </p:nvSpPr>
        <p:spPr>
          <a:xfrm>
            <a:off x="576269" y="773010"/>
            <a:ext cx="4424288" cy="239296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C6D325"/>
                </a:solidFill>
              </a:rPr>
              <a:t>Parametric</a:t>
            </a:r>
            <a:r>
              <a:rPr lang="de-DE" sz="1600" dirty="0" smtClean="0">
                <a:solidFill>
                  <a:srgbClr val="C6D325"/>
                </a:solidFill>
              </a:rPr>
              <a:t> Design</a:t>
            </a:r>
          </a:p>
          <a:p>
            <a:pPr marL="285750" indent="-285750" algn="l">
              <a:lnSpc>
                <a:spcPts val="2300"/>
              </a:lnSpc>
              <a:spcBef>
                <a:spcPts val="1150"/>
              </a:spcBef>
              <a:buFont typeface="Arial" panose="020B0604020202020204" pitchFamily="34" charset="0"/>
              <a:buChar char="•"/>
            </a:pPr>
            <a:r>
              <a:rPr lang="de-DE" sz="1600" dirty="0" smtClean="0"/>
              <a:t>Target </a:t>
            </a:r>
            <a:r>
              <a:rPr lang="de-DE" sz="1600" dirty="0" err="1" smtClean="0"/>
              <a:t>maker</a:t>
            </a:r>
            <a:endParaRPr lang="de-DE" sz="1600" dirty="0" smtClean="0"/>
          </a:p>
          <a:p>
            <a:pPr marL="742950" lvl="1" indent="-285750">
              <a:spcBef>
                <a:spcPts val="1150"/>
              </a:spcBef>
              <a:buFont typeface="Arial" panose="020B0604020202020204" pitchFamily="34" charset="0"/>
              <a:buChar char="•"/>
            </a:pPr>
            <a:r>
              <a:rPr lang="de-DE" sz="1600" dirty="0" smtClean="0"/>
              <a:t>~ </a:t>
            </a:r>
            <a:r>
              <a:rPr lang="de-DE" sz="1600" dirty="0" err="1" smtClean="0"/>
              <a:t>Hours</a:t>
            </a:r>
            <a:r>
              <a:rPr lang="de-DE" sz="1600" dirty="0" smtClean="0"/>
              <a:t> – </a:t>
            </a:r>
            <a:r>
              <a:rPr lang="de-DE" sz="1600" dirty="0" err="1" smtClean="0"/>
              <a:t>by</a:t>
            </a:r>
            <a:r>
              <a:rPr lang="de-DE" sz="1600" dirty="0" smtClean="0"/>
              <a:t> </a:t>
            </a:r>
            <a:r>
              <a:rPr lang="de-DE" sz="1600" dirty="0" err="1" smtClean="0"/>
              <a:t>hand</a:t>
            </a:r>
            <a:endParaRPr lang="de-DE" sz="1600" dirty="0" smtClean="0"/>
          </a:p>
          <a:p>
            <a:pPr marL="742950" lvl="1" indent="-285750">
              <a:spcBef>
                <a:spcPts val="1150"/>
              </a:spcBef>
              <a:buFont typeface="Arial" panose="020B0604020202020204" pitchFamily="34" charset="0"/>
              <a:buChar char="•"/>
            </a:pPr>
            <a:r>
              <a:rPr lang="de-DE" sz="1600" dirty="0" smtClean="0"/>
              <a:t>5-30 min – </a:t>
            </a:r>
            <a:r>
              <a:rPr lang="de-DE" sz="1600" dirty="0" err="1" smtClean="0"/>
              <a:t>parametric</a:t>
            </a:r>
            <a:r>
              <a:rPr lang="de-DE" sz="1600" dirty="0" smtClean="0"/>
              <a:t> on </a:t>
            </a:r>
            <a:r>
              <a:rPr lang="de-DE" sz="1600" dirty="0" err="1" smtClean="0"/>
              <a:t>field</a:t>
            </a:r>
            <a:r>
              <a:rPr lang="de-DE" sz="1600" dirty="0" smtClean="0"/>
              <a:t> </a:t>
            </a:r>
            <a:r>
              <a:rPr lang="de-DE" sz="1600" dirty="0" err="1" smtClean="0"/>
              <a:t>line</a:t>
            </a:r>
            <a:r>
              <a:rPr lang="de-DE" sz="1600" dirty="0" smtClean="0"/>
              <a:t> </a:t>
            </a:r>
            <a:r>
              <a:rPr lang="de-DE" sz="1600" dirty="0" err="1" smtClean="0"/>
              <a:t>tracer</a:t>
            </a:r>
            <a:endParaRPr lang="de-DE" sz="1600" dirty="0" smtClean="0"/>
          </a:p>
          <a:p>
            <a:pPr marL="742950" lvl="1" indent="-285750">
              <a:spcBef>
                <a:spcPts val="1150"/>
              </a:spcBef>
              <a:buFont typeface="Arial" panose="020B0604020202020204" pitchFamily="34" charset="0"/>
              <a:buChar char="•"/>
            </a:pPr>
            <a:r>
              <a:rPr lang="de-DE" sz="1600" dirty="0" smtClean="0"/>
              <a:t>300 </a:t>
            </a:r>
            <a:r>
              <a:rPr lang="de-DE" sz="1600" dirty="0" err="1" smtClean="0"/>
              <a:t>ms</a:t>
            </a:r>
            <a:r>
              <a:rPr lang="de-DE" sz="1600" dirty="0" smtClean="0"/>
              <a:t> – </a:t>
            </a:r>
            <a:r>
              <a:rPr lang="de-DE" sz="1600" dirty="0" err="1" smtClean="0"/>
              <a:t>parametric</a:t>
            </a:r>
            <a:r>
              <a:rPr lang="de-DE" sz="1600" dirty="0" smtClean="0"/>
              <a:t> on </a:t>
            </a:r>
            <a:r>
              <a:rPr lang="de-DE" sz="1600" dirty="0" err="1" smtClean="0"/>
              <a:t>gordon</a:t>
            </a:r>
            <a:r>
              <a:rPr lang="de-DE" sz="1600" dirty="0" smtClean="0"/>
              <a:t> </a:t>
            </a:r>
            <a:endParaRPr lang="de-DE" sz="1600" dirty="0"/>
          </a:p>
          <a:p>
            <a:pPr marL="285750" indent="-285750" algn="l">
              <a:lnSpc>
                <a:spcPts val="2300"/>
              </a:lnSpc>
              <a:spcBef>
                <a:spcPts val="1150"/>
              </a:spcBef>
              <a:buFont typeface="Arial" panose="020B0604020202020204" pitchFamily="34" charset="0"/>
              <a:buChar char="•"/>
            </a:pPr>
            <a:r>
              <a:rPr lang="de-DE" sz="1600" dirty="0" smtClean="0"/>
              <a:t> </a:t>
            </a:r>
            <a:r>
              <a:rPr lang="de-DE" sz="1600" dirty="0" err="1" smtClean="0">
                <a:solidFill>
                  <a:srgbClr val="EF7C00"/>
                </a:solidFill>
              </a:rPr>
              <a:t>Baffle</a:t>
            </a:r>
            <a:r>
              <a:rPr lang="de-DE" sz="1600" dirty="0" smtClean="0">
                <a:solidFill>
                  <a:srgbClr val="EF7C00"/>
                </a:solidFill>
              </a:rPr>
              <a:t> </a:t>
            </a:r>
            <a:r>
              <a:rPr lang="de-DE" sz="1600" dirty="0" err="1" smtClean="0">
                <a:solidFill>
                  <a:srgbClr val="EF7C00"/>
                </a:solidFill>
              </a:rPr>
              <a:t>maker</a:t>
            </a:r>
            <a:r>
              <a:rPr lang="de-DE" sz="1600" dirty="0" smtClean="0">
                <a:solidFill>
                  <a:srgbClr val="EF7C00"/>
                </a:solidFill>
              </a:rPr>
              <a:t> – in </a:t>
            </a:r>
            <a:r>
              <a:rPr lang="de-DE" sz="1600" dirty="0" err="1" smtClean="0">
                <a:solidFill>
                  <a:srgbClr val="EF7C00"/>
                </a:solidFill>
              </a:rPr>
              <a:t>development</a:t>
            </a:r>
            <a:endParaRPr lang="de-DE" sz="1600" dirty="0" smtClean="0">
              <a:solidFill>
                <a:srgbClr val="EF7C00"/>
              </a:solidFill>
            </a:endParaRPr>
          </a:p>
        </p:txBody>
      </p:sp>
      <p:sp>
        <p:nvSpPr>
          <p:cNvPr id="107" name="Textfeld 106"/>
          <p:cNvSpPr txBox="1"/>
          <p:nvPr/>
        </p:nvSpPr>
        <p:spPr>
          <a:xfrm>
            <a:off x="5201218" y="776858"/>
            <a:ext cx="899285" cy="119263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B1EA"/>
                </a:solidFill>
              </a:rPr>
              <a:t>EMC3Lite</a:t>
            </a:r>
          </a:p>
          <a:p>
            <a:pPr marL="285750" indent="-285750" algn="l">
              <a:lnSpc>
                <a:spcPts val="2300"/>
              </a:lnSpc>
              <a:spcBef>
                <a:spcPts val="1150"/>
              </a:spcBef>
              <a:buFont typeface="Arial" panose="020B0604020202020204" pitchFamily="34" charset="0"/>
              <a:buChar char="•"/>
            </a:pPr>
            <a:r>
              <a:rPr lang="de-DE" sz="1600" dirty="0" smtClean="0"/>
              <a:t>30 s</a:t>
            </a:r>
          </a:p>
          <a:p>
            <a:pPr algn="l">
              <a:lnSpc>
                <a:spcPts val="2300"/>
              </a:lnSpc>
              <a:spcBef>
                <a:spcPts val="1150"/>
              </a:spcBef>
            </a:pPr>
            <a:endParaRPr lang="de-DE" sz="1600" dirty="0" smtClean="0">
              <a:solidFill>
                <a:srgbClr val="00B1EA"/>
              </a:solidFill>
            </a:endParaRPr>
          </a:p>
        </p:txBody>
      </p:sp>
      <p:sp>
        <p:nvSpPr>
          <p:cNvPr id="108" name="Textfeld 107"/>
          <p:cNvSpPr txBox="1"/>
          <p:nvPr/>
        </p:nvSpPr>
        <p:spPr>
          <a:xfrm>
            <a:off x="6431895" y="773010"/>
            <a:ext cx="2808461" cy="2539157"/>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B1EA"/>
                </a:solidFill>
              </a:rPr>
              <a:t>COMSOL</a:t>
            </a:r>
          </a:p>
          <a:p>
            <a:pPr marL="285750" indent="-285750" algn="l">
              <a:lnSpc>
                <a:spcPts val="2300"/>
              </a:lnSpc>
              <a:spcBef>
                <a:spcPts val="1150"/>
              </a:spcBef>
              <a:buFont typeface="Arial" panose="020B0604020202020204" pitchFamily="34" charset="0"/>
              <a:buChar char="•"/>
            </a:pPr>
            <a:r>
              <a:rPr lang="de-DE" sz="1600" dirty="0" smtClean="0"/>
              <a:t>2 h </a:t>
            </a:r>
            <a:r>
              <a:rPr lang="de-DE" sz="1600" dirty="0" err="1" smtClean="0"/>
              <a:t>setup</a:t>
            </a:r>
            <a:r>
              <a:rPr lang="de-DE" sz="1600" dirty="0" smtClean="0"/>
              <a:t> – </a:t>
            </a:r>
            <a:r>
              <a:rPr lang="de-DE" sz="1600" dirty="0" err="1" smtClean="0"/>
              <a:t>newbie</a:t>
            </a:r>
            <a:endParaRPr lang="de-DE" sz="1600" dirty="0" smtClean="0"/>
          </a:p>
          <a:p>
            <a:pPr marL="285750" indent="-285750" algn="l">
              <a:lnSpc>
                <a:spcPts val="2300"/>
              </a:lnSpc>
              <a:spcBef>
                <a:spcPts val="1150"/>
              </a:spcBef>
              <a:buFont typeface="Arial" panose="020B0604020202020204" pitchFamily="34" charset="0"/>
              <a:buChar char="•"/>
            </a:pPr>
            <a:r>
              <a:rPr lang="de-DE" sz="1600" dirty="0" smtClean="0"/>
              <a:t>20 min </a:t>
            </a:r>
            <a:r>
              <a:rPr lang="de-DE" sz="1600" dirty="0" err="1" smtClean="0"/>
              <a:t>setup</a:t>
            </a:r>
            <a:r>
              <a:rPr lang="de-DE" sz="1600" dirty="0" smtClean="0"/>
              <a:t> – </a:t>
            </a:r>
            <a:r>
              <a:rPr lang="de-DE" sz="1600" dirty="0" err="1" smtClean="0"/>
              <a:t>experienced</a:t>
            </a:r>
            <a:endParaRPr lang="de-DE" sz="1600" dirty="0" smtClean="0"/>
          </a:p>
          <a:p>
            <a:pPr marL="285750" indent="-285750">
              <a:lnSpc>
                <a:spcPts val="2300"/>
              </a:lnSpc>
              <a:spcBef>
                <a:spcPts val="1150"/>
              </a:spcBef>
              <a:buFont typeface="Arial" panose="020B0604020202020204" pitchFamily="34" charset="0"/>
              <a:buChar char="•"/>
            </a:pPr>
            <a:r>
              <a:rPr lang="de-DE" sz="1600" dirty="0" smtClean="0"/>
              <a:t>15-30 min </a:t>
            </a:r>
            <a:r>
              <a:rPr lang="el-GR" sz="1600" dirty="0" smtClean="0"/>
              <a:t>η</a:t>
            </a:r>
            <a:r>
              <a:rPr lang="de-DE" sz="1600" baseline="-25000" dirty="0" err="1" smtClean="0"/>
              <a:t>collection</a:t>
            </a:r>
            <a:endParaRPr lang="de-DE" sz="1600" dirty="0" smtClean="0"/>
          </a:p>
          <a:p>
            <a:pPr marL="285750" indent="-285750">
              <a:lnSpc>
                <a:spcPts val="2300"/>
              </a:lnSpc>
              <a:spcBef>
                <a:spcPts val="1150"/>
              </a:spcBef>
              <a:buFont typeface="Arial" panose="020B0604020202020204" pitchFamily="34" charset="0"/>
              <a:buChar char="•"/>
            </a:pPr>
            <a:r>
              <a:rPr lang="de-DE" sz="1600" dirty="0" smtClean="0"/>
              <a:t>4-5 h </a:t>
            </a:r>
            <a:r>
              <a:rPr lang="el-GR" sz="1600" dirty="0"/>
              <a:t>η</a:t>
            </a:r>
            <a:r>
              <a:rPr lang="de-DE" sz="1600" baseline="-25000" dirty="0" err="1"/>
              <a:t>removal</a:t>
            </a:r>
            <a:r>
              <a:rPr lang="de-DE" sz="1600" baseline="-25000" dirty="0"/>
              <a:t> </a:t>
            </a:r>
            <a:r>
              <a:rPr lang="de-DE" sz="1600" baseline="-25000" dirty="0" smtClean="0"/>
              <a:t> </a:t>
            </a:r>
          </a:p>
          <a:p>
            <a:pPr algn="l">
              <a:lnSpc>
                <a:spcPts val="2300"/>
              </a:lnSpc>
              <a:spcBef>
                <a:spcPts val="1150"/>
              </a:spcBef>
            </a:pPr>
            <a:endParaRPr lang="de-DE" sz="1600" dirty="0" smtClean="0">
              <a:solidFill>
                <a:srgbClr val="00B1EA"/>
              </a:solidFill>
            </a:endParaRPr>
          </a:p>
        </p:txBody>
      </p:sp>
      <p:sp>
        <p:nvSpPr>
          <p:cNvPr id="109" name="Textfeld 108"/>
          <p:cNvSpPr txBox="1"/>
          <p:nvPr/>
        </p:nvSpPr>
        <p:spPr>
          <a:xfrm>
            <a:off x="9616841" y="778474"/>
            <a:ext cx="2407710" cy="2090316"/>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B1EA"/>
                </a:solidFill>
              </a:rPr>
              <a:t>Mercury</a:t>
            </a:r>
          </a:p>
          <a:p>
            <a:pPr marL="285750" indent="-285750" algn="l">
              <a:lnSpc>
                <a:spcPts val="2300"/>
              </a:lnSpc>
              <a:spcBef>
                <a:spcPts val="1150"/>
              </a:spcBef>
              <a:buFont typeface="Arial" panose="020B0604020202020204" pitchFamily="34" charset="0"/>
              <a:buChar char="•"/>
            </a:pPr>
            <a:r>
              <a:rPr lang="de-DE" sz="1600" dirty="0" smtClean="0"/>
              <a:t>2 min </a:t>
            </a:r>
            <a:r>
              <a:rPr lang="de-DE" sz="1600" dirty="0" err="1" smtClean="0"/>
              <a:t>setup</a:t>
            </a:r>
            <a:endParaRPr lang="de-DE" sz="1600" dirty="0" smtClean="0"/>
          </a:p>
          <a:p>
            <a:pPr algn="l">
              <a:lnSpc>
                <a:spcPts val="2300"/>
              </a:lnSpc>
              <a:spcBef>
                <a:spcPts val="1150"/>
              </a:spcBef>
            </a:pPr>
            <a:r>
              <a:rPr lang="de-DE" sz="1600" dirty="0" err="1" smtClean="0"/>
              <a:t>Parallelisation</a:t>
            </a:r>
            <a:r>
              <a:rPr lang="de-DE" sz="1600" dirty="0" smtClean="0"/>
              <a:t>:</a:t>
            </a:r>
          </a:p>
          <a:p>
            <a:pPr marL="285750" indent="-285750">
              <a:lnSpc>
                <a:spcPts val="2300"/>
              </a:lnSpc>
              <a:spcBef>
                <a:spcPts val="1150"/>
              </a:spcBef>
              <a:buFont typeface="Arial" panose="020B0604020202020204" pitchFamily="34" charset="0"/>
              <a:buChar char="•"/>
            </a:pPr>
            <a:r>
              <a:rPr lang="de-DE" sz="1600" dirty="0" err="1" smtClean="0"/>
              <a:t>Now</a:t>
            </a:r>
            <a:r>
              <a:rPr lang="de-DE" sz="1600" dirty="0" smtClean="0"/>
              <a:t> 15-45 min </a:t>
            </a:r>
            <a:r>
              <a:rPr lang="el-GR" sz="1600" dirty="0"/>
              <a:t>η</a:t>
            </a:r>
            <a:r>
              <a:rPr lang="de-DE" sz="1600" baseline="-25000" dirty="0" err="1" smtClean="0"/>
              <a:t>collection</a:t>
            </a:r>
            <a:endParaRPr lang="de-DE" sz="1600" baseline="-25000" dirty="0" smtClean="0"/>
          </a:p>
          <a:p>
            <a:pPr marL="285750" indent="-285750">
              <a:lnSpc>
                <a:spcPts val="2300"/>
              </a:lnSpc>
              <a:spcBef>
                <a:spcPts val="1150"/>
              </a:spcBef>
              <a:buFont typeface="Arial" panose="020B0604020202020204" pitchFamily="34" charset="0"/>
              <a:buChar char="•"/>
            </a:pPr>
            <a:r>
              <a:rPr lang="de-DE" sz="1600" dirty="0" err="1" smtClean="0"/>
              <a:t>from</a:t>
            </a:r>
            <a:r>
              <a:rPr lang="de-DE" sz="1600" dirty="0" smtClean="0"/>
              <a:t> 90 min </a:t>
            </a:r>
            <a:r>
              <a:rPr lang="el-GR" sz="1600" dirty="0"/>
              <a:t>η</a:t>
            </a:r>
            <a:r>
              <a:rPr lang="de-DE" sz="1600" baseline="-25000" dirty="0" err="1"/>
              <a:t>collection</a:t>
            </a:r>
            <a:endParaRPr lang="de-DE" sz="1600" dirty="0" smtClean="0"/>
          </a:p>
        </p:txBody>
      </p:sp>
      <p:sp>
        <p:nvSpPr>
          <p:cNvPr id="111" name="Textfeld 110"/>
          <p:cNvSpPr txBox="1"/>
          <p:nvPr/>
        </p:nvSpPr>
        <p:spPr>
          <a:xfrm>
            <a:off x="6641667" y="2873421"/>
            <a:ext cx="417902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Further </a:t>
            </a:r>
            <a:r>
              <a:rPr lang="de-DE" sz="1600" dirty="0" err="1" smtClean="0"/>
              <a:t>reduction</a:t>
            </a:r>
            <a:r>
              <a:rPr lang="de-DE" sz="1600" dirty="0" smtClean="0"/>
              <a:t> </a:t>
            </a:r>
            <a:r>
              <a:rPr lang="de-DE" sz="1600" dirty="0" err="1" smtClean="0"/>
              <a:t>through</a:t>
            </a:r>
            <a:r>
              <a:rPr lang="de-DE" sz="1600" dirty="0" smtClean="0"/>
              <a:t> </a:t>
            </a:r>
            <a:r>
              <a:rPr lang="de-DE" sz="1600" dirty="0" err="1" smtClean="0"/>
              <a:t>coarsening</a:t>
            </a:r>
            <a:r>
              <a:rPr lang="de-DE" sz="1600" dirty="0" smtClean="0"/>
              <a:t> </a:t>
            </a:r>
            <a:r>
              <a:rPr lang="de-DE" sz="1600" dirty="0" err="1" smtClean="0"/>
              <a:t>of</a:t>
            </a:r>
            <a:r>
              <a:rPr lang="de-DE" sz="1600" dirty="0" smtClean="0"/>
              <a:t> </a:t>
            </a:r>
            <a:r>
              <a:rPr lang="de-DE" sz="1600" dirty="0" err="1" smtClean="0"/>
              <a:t>grids</a:t>
            </a:r>
            <a:endParaRPr lang="de-DE" sz="1600" dirty="0" smtClean="0"/>
          </a:p>
        </p:txBody>
      </p:sp>
      <p:pic>
        <p:nvPicPr>
          <p:cNvPr id="9" name="Grafik 8"/>
          <p:cNvPicPr>
            <a:picLocks noChangeAspect="1"/>
          </p:cNvPicPr>
          <p:nvPr/>
        </p:nvPicPr>
        <p:blipFill>
          <a:blip r:embed="rId3"/>
          <a:stretch>
            <a:fillRect/>
          </a:stretch>
        </p:blipFill>
        <p:spPr>
          <a:xfrm>
            <a:off x="7653548" y="5633044"/>
            <a:ext cx="1440000" cy="810000"/>
          </a:xfrm>
          <a:prstGeom prst="rect">
            <a:avLst/>
          </a:prstGeom>
        </p:spPr>
      </p:pic>
      <p:pic>
        <p:nvPicPr>
          <p:cNvPr id="10" name="Grafik 9"/>
          <p:cNvPicPr>
            <a:picLocks noChangeAspect="1"/>
          </p:cNvPicPr>
          <p:nvPr/>
        </p:nvPicPr>
        <p:blipFill>
          <a:blip r:embed="rId4"/>
          <a:stretch>
            <a:fillRect/>
          </a:stretch>
        </p:blipFill>
        <p:spPr>
          <a:xfrm>
            <a:off x="5135460" y="5550139"/>
            <a:ext cx="1440000" cy="810000"/>
          </a:xfrm>
          <a:prstGeom prst="rect">
            <a:avLst/>
          </a:prstGeom>
        </p:spPr>
      </p:pic>
    </p:spTree>
    <p:extLst>
      <p:ext uri="{BB962C8B-B14F-4D97-AF65-F5344CB8AC3E}">
        <p14:creationId xmlns:p14="http://schemas.microsoft.com/office/powerpoint/2010/main" val="24993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2" grpId="0"/>
      <p:bldP spid="103" grpId="0" animBg="1"/>
      <p:bldP spid="110" grpId="0" animBg="1"/>
      <p:bldP spid="106" grpId="0"/>
      <p:bldP spid="107" grpId="0"/>
      <p:bldP spid="108" grpId="0"/>
      <p:bldP spid="109" grpId="0"/>
      <p:bldP spid="1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smtClean="0"/>
              <a:t>Risk</a:t>
            </a:r>
            <a:r>
              <a:rPr lang="de-DE" dirty="0" smtClean="0"/>
              <a:t> 1 – Drift </a:t>
            </a:r>
            <a:r>
              <a:rPr lang="de-DE" dirty="0" err="1" smtClean="0"/>
              <a:t>effects</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a:xfrm>
            <a:off x="10747597" y="6500156"/>
            <a:ext cx="329248" cy="142876"/>
          </a:xfrm>
        </p:spPr>
        <p:txBody>
          <a:bodyPr/>
          <a:lstStyle/>
          <a:p>
            <a:fld id="{3B1A4699-952B-42DA-8DC4-38A59B49610C}" type="slidenum">
              <a:rPr lang="de-DE" smtClean="0"/>
              <a:pPr/>
              <a:t>33</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03082" y="1932078"/>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13597" y="8051005"/>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pic>
        <p:nvPicPr>
          <p:cNvPr id="92" name="Picture 7"/>
          <p:cNvPicPr>
            <a:picLocks noChangeAspect="1"/>
          </p:cNvPicPr>
          <p:nvPr/>
        </p:nvPicPr>
        <p:blipFill rotWithShape="1">
          <a:blip r:embed="rId6"/>
          <a:srcRect b="67370"/>
          <a:stretch/>
        </p:blipFill>
        <p:spPr>
          <a:xfrm>
            <a:off x="3100388" y="4267135"/>
            <a:ext cx="7692024" cy="2029769"/>
          </a:xfrm>
          <a:prstGeom prst="rect">
            <a:avLst/>
          </a:prstGeom>
        </p:spPr>
      </p:pic>
      <p:sp>
        <p:nvSpPr>
          <p:cNvPr id="94" name="Rechteck 93"/>
          <p:cNvSpPr/>
          <p:nvPr/>
        </p:nvSpPr>
        <p:spPr>
          <a:xfrm rot="16200000" flipH="1">
            <a:off x="5194207" y="5319993"/>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8" name="Rechteck 97"/>
          <p:cNvSpPr/>
          <p:nvPr/>
        </p:nvSpPr>
        <p:spPr>
          <a:xfrm rot="16200000" flipH="1">
            <a:off x="8578757" y="5319992"/>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9" name="Textfeld 98"/>
          <p:cNvSpPr txBox="1"/>
          <p:nvPr/>
        </p:nvSpPr>
        <p:spPr>
          <a:xfrm flipH="1">
            <a:off x="6373525" y="4858828"/>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rgbClr val="00B1EA"/>
                </a:solidFill>
              </a:rPr>
              <a:t>PFR</a:t>
            </a:r>
            <a:endParaRPr lang="de-DE" b="1" dirty="0">
              <a:solidFill>
                <a:srgbClr val="00B1EA"/>
              </a:solidFill>
            </a:endParaRPr>
          </a:p>
        </p:txBody>
      </p:sp>
      <p:sp>
        <p:nvSpPr>
          <p:cNvPr id="100" name="Textfeld 99"/>
          <p:cNvSpPr txBox="1"/>
          <p:nvPr/>
        </p:nvSpPr>
        <p:spPr>
          <a:xfrm flipH="1">
            <a:off x="5035749" y="4867544"/>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rgbClr val="00B1EA"/>
                </a:solidFill>
              </a:rPr>
              <a:t>D-SOL</a:t>
            </a:r>
            <a:endParaRPr lang="de-DE" b="1" dirty="0">
              <a:solidFill>
                <a:srgbClr val="00B1EA"/>
              </a:solidFill>
            </a:endParaRPr>
          </a:p>
        </p:txBody>
      </p:sp>
      <p:sp>
        <p:nvSpPr>
          <p:cNvPr id="101" name="Textfeld 100"/>
          <p:cNvSpPr txBox="1"/>
          <p:nvPr/>
        </p:nvSpPr>
        <p:spPr>
          <a:xfrm flipH="1">
            <a:off x="9719068" y="4840936"/>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rgbClr val="00B1EA"/>
                </a:solidFill>
              </a:rPr>
              <a:t>PFR</a:t>
            </a:r>
            <a:endParaRPr lang="de-DE" b="1" dirty="0">
              <a:solidFill>
                <a:srgbClr val="00B1EA"/>
              </a:solidFill>
            </a:endParaRPr>
          </a:p>
        </p:txBody>
      </p:sp>
      <p:sp>
        <p:nvSpPr>
          <p:cNvPr id="102" name="Textfeld 101"/>
          <p:cNvSpPr txBox="1"/>
          <p:nvPr/>
        </p:nvSpPr>
        <p:spPr>
          <a:xfrm flipH="1">
            <a:off x="8381292" y="4849652"/>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rgbClr val="00B1EA"/>
                </a:solidFill>
              </a:rPr>
              <a:t>D-SOL</a:t>
            </a:r>
            <a:endParaRPr lang="de-DE" b="1" dirty="0">
              <a:solidFill>
                <a:srgbClr val="00B1EA"/>
              </a:solidFill>
            </a:endParaRPr>
          </a:p>
        </p:txBody>
      </p:sp>
      <p:sp>
        <p:nvSpPr>
          <p:cNvPr id="8" name="Textfeld 7"/>
          <p:cNvSpPr txBox="1"/>
          <p:nvPr/>
        </p:nvSpPr>
        <p:spPr>
          <a:xfrm>
            <a:off x="6753183" y="1319911"/>
            <a:ext cx="5217967" cy="294953"/>
          </a:xfrm>
          <a:prstGeom prst="rect">
            <a:avLst/>
          </a:prstGeom>
          <a:noFill/>
        </p:spPr>
        <p:txBody>
          <a:bodyPr wrap="none" lIns="0" tIns="0" rIns="0" bIns="0" rtlCol="0" anchor="t" anchorCtr="0">
            <a:spAutoFit/>
          </a:bodyPr>
          <a:lstStyle/>
          <a:p>
            <a:pPr algn="l">
              <a:lnSpc>
                <a:spcPts val="2300"/>
              </a:lnSpc>
              <a:spcBef>
                <a:spcPts val="1150"/>
              </a:spcBef>
            </a:pPr>
            <a:r>
              <a:rPr lang="de-DE" sz="2000" dirty="0" smtClean="0"/>
              <a:t>Drift </a:t>
            </a:r>
            <a:r>
              <a:rPr lang="de-DE" sz="2000" dirty="0" err="1" smtClean="0"/>
              <a:t>effects</a:t>
            </a:r>
            <a:r>
              <a:rPr lang="de-DE" sz="2000" dirty="0" smtClean="0"/>
              <a:t> </a:t>
            </a:r>
            <a:r>
              <a:rPr lang="de-DE" sz="2000" dirty="0" err="1" smtClean="0"/>
              <a:t>can</a:t>
            </a:r>
            <a:r>
              <a:rPr lang="de-DE" sz="2000" dirty="0" smtClean="0"/>
              <a:t> </a:t>
            </a:r>
            <a:r>
              <a:rPr lang="de-DE" sz="2000" dirty="0" err="1" smtClean="0"/>
              <a:t>move</a:t>
            </a:r>
            <a:r>
              <a:rPr lang="de-DE" sz="2000" dirty="0" smtClean="0"/>
              <a:t> </a:t>
            </a:r>
            <a:r>
              <a:rPr lang="de-DE" sz="2000" dirty="0" err="1" smtClean="0"/>
              <a:t>strike</a:t>
            </a:r>
            <a:r>
              <a:rPr lang="de-DE" sz="2000" dirty="0" smtClean="0"/>
              <a:t> </a:t>
            </a:r>
            <a:r>
              <a:rPr lang="de-DE" sz="2000" dirty="0" err="1" smtClean="0"/>
              <a:t>line</a:t>
            </a:r>
            <a:r>
              <a:rPr lang="de-DE" sz="2000" dirty="0" smtClean="0"/>
              <a:t> </a:t>
            </a:r>
            <a:r>
              <a:rPr lang="de-DE" sz="2000" dirty="0" err="1" smtClean="0"/>
              <a:t>peak</a:t>
            </a:r>
            <a:r>
              <a:rPr lang="de-DE" sz="2000" dirty="0" smtClean="0"/>
              <a:t> </a:t>
            </a:r>
            <a:r>
              <a:rPr lang="de-DE" sz="2000" dirty="0" err="1" smtClean="0"/>
              <a:t>by</a:t>
            </a:r>
            <a:r>
              <a:rPr lang="de-DE" sz="2000" dirty="0" smtClean="0"/>
              <a:t> 3 cm</a:t>
            </a:r>
            <a:endParaRPr lang="de-DE" sz="2000" dirty="0" smtClean="0"/>
          </a:p>
        </p:txBody>
      </p:sp>
      <p:sp>
        <p:nvSpPr>
          <p:cNvPr id="9" name="Textfeld 8"/>
          <p:cNvSpPr txBox="1"/>
          <p:nvPr/>
        </p:nvSpPr>
        <p:spPr>
          <a:xfrm>
            <a:off x="8732284" y="6243367"/>
            <a:ext cx="1768113" cy="250390"/>
          </a:xfrm>
          <a:prstGeom prst="rect">
            <a:avLst/>
          </a:prstGeom>
          <a:noFill/>
        </p:spPr>
        <p:txBody>
          <a:bodyPr wrap="none" lIns="0" tIns="0" rIns="0" bIns="0" rtlCol="0" anchor="t" anchorCtr="0">
            <a:spAutoFit/>
          </a:bodyPr>
          <a:lstStyle/>
          <a:p>
            <a:pPr algn="l">
              <a:lnSpc>
                <a:spcPts val="2300"/>
              </a:lnSpc>
              <a:spcBef>
                <a:spcPts val="1150"/>
              </a:spcBef>
            </a:pPr>
            <a:r>
              <a:rPr lang="de-DE" sz="1000" b="1" dirty="0" smtClean="0"/>
              <a:t>[Hammond et al, PPCF, 2019]</a:t>
            </a:r>
            <a:endParaRPr lang="de-DE" sz="1000" b="1" dirty="0" smtClean="0"/>
          </a:p>
        </p:txBody>
      </p:sp>
    </p:spTree>
    <p:extLst>
      <p:ext uri="{BB962C8B-B14F-4D97-AF65-F5344CB8AC3E}">
        <p14:creationId xmlns:p14="http://schemas.microsoft.com/office/powerpoint/2010/main" val="31910752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smtClean="0"/>
              <a:t>Risk</a:t>
            </a:r>
            <a:r>
              <a:rPr lang="de-DE" dirty="0" smtClean="0"/>
              <a:t> 2 – </a:t>
            </a:r>
            <a:r>
              <a:rPr lang="de-DE" dirty="0" err="1" smtClean="0"/>
              <a:t>Perpendicular</a:t>
            </a:r>
            <a:r>
              <a:rPr lang="de-DE" dirty="0" smtClean="0"/>
              <a:t> </a:t>
            </a:r>
            <a:r>
              <a:rPr lang="de-DE" dirty="0" err="1" smtClean="0"/>
              <a:t>diffusion</a:t>
            </a:r>
            <a:r>
              <a:rPr lang="de-DE" dirty="0" smtClean="0"/>
              <a:t> </a:t>
            </a:r>
            <a:r>
              <a:rPr lang="de-DE" dirty="0" err="1" smtClean="0"/>
              <a:t>coefficient</a:t>
            </a:r>
            <a:r>
              <a:rPr lang="de-DE" dirty="0" smtClean="0"/>
              <a:t> </a:t>
            </a:r>
            <a:r>
              <a:rPr lang="de-DE" dirty="0" err="1" smtClean="0"/>
              <a:t>for</a:t>
            </a:r>
            <a:r>
              <a:rPr lang="de-DE" dirty="0" smtClean="0"/>
              <a:t> a FPP</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34</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848487" y="3808098"/>
            <a:ext cx="1681693" cy="46397"/>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3"/>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sp>
        <p:nvSpPr>
          <p:cNvPr id="147" name="Freihandform 146"/>
          <p:cNvSpPr/>
          <p:nvPr/>
        </p:nvSpPr>
        <p:spPr>
          <a:xfrm>
            <a:off x="2762161" y="3057979"/>
            <a:ext cx="8125301"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625183" y="2186426"/>
            <a:ext cx="8288197"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766379" y="3056956"/>
            <a:ext cx="8137354"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3950167" y="3060268"/>
            <a:ext cx="116" cy="19181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3949210" y="2375380"/>
            <a:ext cx="0" cy="599879"/>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651642" y="2221906"/>
            <a:ext cx="8274270"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3538247" y="1970640"/>
                <a:ext cx="1511301"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3538247" y="1970640"/>
                <a:ext cx="1511301" cy="37587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3550266" y="3299131"/>
                <a:ext cx="1206324"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3550266" y="3299131"/>
                <a:ext cx="1206324" cy="374718"/>
              </a:xfrm>
              <a:prstGeom prst="rect">
                <a:avLst/>
              </a:prstGeom>
              <a:blipFill>
                <a:blip r:embed="rId5"/>
                <a:stretch>
                  <a:fillRect/>
                </a:stretch>
              </a:blipFill>
            </p:spPr>
            <p:txBody>
              <a:bodyPr/>
              <a:lstStyle/>
              <a:p>
                <a:r>
                  <a:rPr lang="de-DE">
                    <a:noFill/>
                  </a:rPr>
                  <a:t> </a:t>
                </a:r>
              </a:p>
            </p:txBody>
          </p:sp>
        </mc:Fallback>
      </mc:AlternateContent>
      <p:sp>
        <p:nvSpPr>
          <p:cNvPr id="155" name="Textfeld 154"/>
          <p:cNvSpPr txBox="1"/>
          <p:nvPr/>
        </p:nvSpPr>
        <p:spPr>
          <a:xfrm>
            <a:off x="3080393" y="2684046"/>
            <a:ext cx="108105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10928717" y="2191737"/>
            <a:ext cx="7494223"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8" name="Textfeld 157"/>
          <p:cNvSpPr txBox="1"/>
          <p:nvPr/>
        </p:nvSpPr>
        <p:spPr>
          <a:xfrm rot="16200000" flipH="1">
            <a:off x="10312866" y="2440989"/>
            <a:ext cx="1892926" cy="542838"/>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grpSp>
        <p:nvGrpSpPr>
          <p:cNvPr id="4" name="Gruppieren 3"/>
          <p:cNvGrpSpPr/>
          <p:nvPr/>
        </p:nvGrpSpPr>
        <p:grpSpPr>
          <a:xfrm>
            <a:off x="4203996" y="2675319"/>
            <a:ext cx="1103797" cy="448159"/>
            <a:chOff x="3520904" y="2385076"/>
            <a:chExt cx="1103797" cy="448159"/>
          </a:xfrm>
        </p:grpSpPr>
        <p:sp>
          <p:nvSpPr>
            <p:cNvPr id="143" name="Pfeil nach unten 142"/>
            <p:cNvSpPr/>
            <p:nvPr/>
          </p:nvSpPr>
          <p:spPr>
            <a:xfrm rot="5400000" flipH="1" flipV="1">
              <a:off x="3848723" y="2057257"/>
              <a:ext cx="448159" cy="1103797"/>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grpSp>
      <p:cxnSp>
        <p:nvCxnSpPr>
          <p:cNvPr id="134" name="Gerader Verbinder 133"/>
          <p:cNvCxnSpPr/>
          <p:nvPr/>
        </p:nvCxnSpPr>
        <p:spPr>
          <a:xfrm flipH="1">
            <a:off x="5926397" y="2136479"/>
            <a:ext cx="3600000" cy="1440000"/>
          </a:xfrm>
          <a:prstGeom prst="line">
            <a:avLst/>
          </a:prstGeom>
          <a:ln w="762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7" name="Gruppieren 106"/>
          <p:cNvGrpSpPr/>
          <p:nvPr/>
        </p:nvGrpSpPr>
        <p:grpSpPr>
          <a:xfrm rot="10800000">
            <a:off x="6788890" y="2373050"/>
            <a:ext cx="904958" cy="659462"/>
            <a:chOff x="5154392" y="2846048"/>
            <a:chExt cx="904958" cy="659462"/>
          </a:xfrm>
        </p:grpSpPr>
        <p:sp>
          <p:nvSpPr>
            <p:cNvPr id="114" name="Ellipse 113"/>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15" name="Gerade Verbindung mit Pfeil 114"/>
            <p:cNvCxnSpPr>
              <a:stCxn id="114" idx="0"/>
              <a:endCxn id="114"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a:stCxn id="114" idx="0"/>
              <a:endCxn id="114"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a:stCxn id="114" idx="0"/>
              <a:endCxn id="114"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64" name="Gruppieren 163"/>
          <p:cNvGrpSpPr/>
          <p:nvPr/>
        </p:nvGrpSpPr>
        <p:grpSpPr>
          <a:xfrm rot="10800000">
            <a:off x="7787997" y="1973398"/>
            <a:ext cx="904958" cy="659462"/>
            <a:chOff x="5154392" y="2846048"/>
            <a:chExt cx="904958" cy="659462"/>
          </a:xfrm>
        </p:grpSpPr>
        <p:sp>
          <p:nvSpPr>
            <p:cNvPr id="165" name="Ellipse 164"/>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66" name="Gerade Verbindung mit Pfeil 165"/>
            <p:cNvCxnSpPr>
              <a:stCxn id="165" idx="0"/>
              <a:endCxn id="165"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7" name="Gerade Verbindung mit Pfeil 166"/>
            <p:cNvCxnSpPr>
              <a:stCxn id="165" idx="0"/>
              <a:endCxn id="165"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8" name="Gerade Verbindung mit Pfeil 167"/>
            <p:cNvCxnSpPr>
              <a:stCxn id="165" idx="0"/>
              <a:endCxn id="165"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9" name="Rechteck 168"/>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grpSp>
        <p:nvGrpSpPr>
          <p:cNvPr id="170" name="Gruppieren 169"/>
          <p:cNvGrpSpPr/>
          <p:nvPr/>
        </p:nvGrpSpPr>
        <p:grpSpPr>
          <a:xfrm rot="10800000">
            <a:off x="5955156" y="2710602"/>
            <a:ext cx="904958" cy="659462"/>
            <a:chOff x="5154392" y="2846048"/>
            <a:chExt cx="904958" cy="659462"/>
          </a:xfrm>
        </p:grpSpPr>
        <p:sp>
          <p:nvSpPr>
            <p:cNvPr id="171" name="Ellipse 170"/>
            <p:cNvSpPr/>
            <p:nvPr/>
          </p:nvSpPr>
          <p:spPr>
            <a:xfrm rot="19728218">
              <a:off x="5399888" y="2846048"/>
              <a:ext cx="659462" cy="659462"/>
            </a:xfrm>
            <a:prstGeom prst="ellipse">
              <a:avLst/>
            </a:prstGeom>
            <a:solidFill>
              <a:srgbClr val="00B1EA">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72" name="Gerade Verbindung mit Pfeil 171"/>
            <p:cNvCxnSpPr>
              <a:stCxn id="171" idx="0"/>
              <a:endCxn id="171" idx="4"/>
            </p:cNvCxnSpPr>
            <p:nvPr/>
          </p:nvCxnSpPr>
          <p:spPr>
            <a:xfrm>
              <a:off x="5558828" y="2893728"/>
              <a:ext cx="341583" cy="564102"/>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3" name="Gerade Verbindung mit Pfeil 172"/>
            <p:cNvCxnSpPr>
              <a:stCxn id="171" idx="0"/>
              <a:endCxn id="171" idx="2"/>
            </p:cNvCxnSpPr>
            <p:nvPr/>
          </p:nvCxnSpPr>
          <p:spPr>
            <a:xfrm rot="10800000" flipV="1">
              <a:off x="5447568" y="2893728"/>
              <a:ext cx="111259" cy="452843"/>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4" name="Gerade Verbindung mit Pfeil 173"/>
            <p:cNvCxnSpPr>
              <a:stCxn id="171" idx="0"/>
              <a:endCxn id="171" idx="6"/>
            </p:cNvCxnSpPr>
            <p:nvPr/>
          </p:nvCxnSpPr>
          <p:spPr>
            <a:xfrm>
              <a:off x="5558828" y="2893728"/>
              <a:ext cx="452843" cy="111260"/>
            </a:xfrm>
            <a:prstGeom prst="straightConnector1">
              <a:avLst/>
            </a:prstGeom>
            <a:ln w="38100" cmpd="sng">
              <a:solidFill>
                <a:srgbClr val="00B1EA"/>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5" name="Rechteck 174"/>
            <p:cNvSpPr/>
            <p:nvPr/>
          </p:nvSpPr>
          <p:spPr>
            <a:xfrm rot="10800000">
              <a:off x="5154392" y="3036547"/>
              <a:ext cx="759238" cy="307777"/>
            </a:xfrm>
            <a:prstGeom prst="rect">
              <a:avLst/>
            </a:prstGeom>
          </p:spPr>
          <p:txBody>
            <a:bodyPr wrap="square">
              <a:spAutoFit/>
            </a:bodyPr>
            <a:lstStyle/>
            <a:p>
              <a:r>
                <a:rPr lang="el-GR" sz="1400" b="1" dirty="0" smtClean="0">
                  <a:solidFill>
                    <a:schemeClr val="bg1"/>
                  </a:solidFill>
                </a:rPr>
                <a:t>Γ</a:t>
              </a:r>
              <a:r>
                <a:rPr lang="de-DE" sz="1400" b="1" baseline="-25000" dirty="0" smtClean="0">
                  <a:solidFill>
                    <a:schemeClr val="bg1"/>
                  </a:solidFill>
                </a:rPr>
                <a:t>0</a:t>
              </a:r>
              <a:r>
                <a:rPr lang="de-DE" sz="1200" baseline="30000" dirty="0" smtClean="0">
                  <a:solidFill>
                    <a:schemeClr val="bg1"/>
                  </a:solidFill>
                </a:rPr>
                <a:t> </a:t>
              </a:r>
              <a:endParaRPr lang="de-DE" sz="1200" dirty="0">
                <a:solidFill>
                  <a:schemeClr val="bg1"/>
                </a:solidFill>
              </a:endParaRPr>
            </a:p>
          </p:txBody>
        </p:sp>
      </p:grpSp>
      <p:sp>
        <p:nvSpPr>
          <p:cNvPr id="16" name="Textfeld 15"/>
          <p:cNvSpPr txBox="1"/>
          <p:nvPr/>
        </p:nvSpPr>
        <p:spPr>
          <a:xfrm rot="20205362">
            <a:off x="8406996" y="2514213"/>
            <a:ext cx="91813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t>Target</a:t>
            </a:r>
          </a:p>
        </p:txBody>
      </p:sp>
      <p:sp>
        <p:nvSpPr>
          <p:cNvPr id="17" name="Freihandform 16"/>
          <p:cNvSpPr/>
          <p:nvPr/>
        </p:nvSpPr>
        <p:spPr>
          <a:xfrm>
            <a:off x="6521450" y="2238375"/>
            <a:ext cx="4387850" cy="1273175"/>
          </a:xfrm>
          <a:custGeom>
            <a:avLst/>
            <a:gdLst>
              <a:gd name="connsiteX0" fmla="*/ 0 w 4343400"/>
              <a:gd name="connsiteY0" fmla="*/ 1139825 h 1301750"/>
              <a:gd name="connsiteX1" fmla="*/ 4327525 w 4343400"/>
              <a:gd name="connsiteY1" fmla="*/ 1301750 h 1301750"/>
              <a:gd name="connsiteX2" fmla="*/ 4343400 w 4343400"/>
              <a:gd name="connsiteY2" fmla="*/ 0 h 1301750"/>
              <a:gd name="connsiteX3" fmla="*/ 2705100 w 4343400"/>
              <a:gd name="connsiteY3" fmla="*/ 53975 h 1301750"/>
              <a:gd name="connsiteX4" fmla="*/ 0 w 4343400"/>
              <a:gd name="connsiteY4" fmla="*/ 1139825 h 1301750"/>
              <a:gd name="connsiteX0" fmla="*/ 0 w 4343400"/>
              <a:gd name="connsiteY0" fmla="*/ 1111250 h 1273175"/>
              <a:gd name="connsiteX1" fmla="*/ 4327525 w 4343400"/>
              <a:gd name="connsiteY1" fmla="*/ 1273175 h 1273175"/>
              <a:gd name="connsiteX2" fmla="*/ 4343400 w 4343400"/>
              <a:gd name="connsiteY2" fmla="*/ 0 h 1273175"/>
              <a:gd name="connsiteX3" fmla="*/ 2705100 w 4343400"/>
              <a:gd name="connsiteY3" fmla="*/ 25400 h 1273175"/>
              <a:gd name="connsiteX4" fmla="*/ 0 w 4343400"/>
              <a:gd name="connsiteY4" fmla="*/ 1111250 h 1273175"/>
              <a:gd name="connsiteX0" fmla="*/ 0 w 4387850"/>
              <a:gd name="connsiteY0" fmla="*/ 1155700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55700 h 1273175"/>
              <a:gd name="connsiteX0" fmla="*/ 0 w 4387850"/>
              <a:gd name="connsiteY0" fmla="*/ 1120775 h 1273175"/>
              <a:gd name="connsiteX1" fmla="*/ 4371975 w 4387850"/>
              <a:gd name="connsiteY1" fmla="*/ 1273175 h 1273175"/>
              <a:gd name="connsiteX2" fmla="*/ 4387850 w 4387850"/>
              <a:gd name="connsiteY2" fmla="*/ 0 h 1273175"/>
              <a:gd name="connsiteX3" fmla="*/ 2749550 w 4387850"/>
              <a:gd name="connsiteY3" fmla="*/ 25400 h 1273175"/>
              <a:gd name="connsiteX4" fmla="*/ 0 w 4387850"/>
              <a:gd name="connsiteY4" fmla="*/ 112077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850" h="1273175">
                <a:moveTo>
                  <a:pt x="0" y="1120775"/>
                </a:moveTo>
                <a:lnTo>
                  <a:pt x="4371975" y="1273175"/>
                </a:lnTo>
                <a:lnTo>
                  <a:pt x="4387850" y="0"/>
                </a:lnTo>
                <a:lnTo>
                  <a:pt x="2749550" y="25400"/>
                </a:lnTo>
                <a:lnTo>
                  <a:pt x="0" y="1120775"/>
                </a:lnTo>
                <a:close/>
              </a:path>
            </a:pathLst>
          </a:custGeom>
          <a:solidFill>
            <a:srgbClr val="000000">
              <a:alpha val="69804"/>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6" name="Textfeld 175"/>
          <p:cNvSpPr txBox="1"/>
          <p:nvPr/>
        </p:nvSpPr>
        <p:spPr>
          <a:xfrm>
            <a:off x="9787614" y="2730427"/>
            <a:ext cx="615553"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smtClean="0">
                <a:solidFill>
                  <a:schemeClr val="bg1"/>
                </a:solidFill>
              </a:rPr>
              <a:t>TSR</a:t>
            </a:r>
          </a:p>
        </p:txBody>
      </p:sp>
      <p:sp>
        <p:nvSpPr>
          <p:cNvPr id="157" name="Abgerundetes Rechteck 156"/>
          <p:cNvSpPr/>
          <p:nvPr/>
        </p:nvSpPr>
        <p:spPr>
          <a:xfrm rot="5400000" flipH="1">
            <a:off x="10208797" y="2830199"/>
            <a:ext cx="1419480" cy="89095"/>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pic>
        <p:nvPicPr>
          <p:cNvPr id="5" name="Grafik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8890" y="3400105"/>
            <a:ext cx="4357322" cy="3484972"/>
          </a:xfrm>
          <a:prstGeom prst="rect">
            <a:avLst/>
          </a:prstGeom>
        </p:spPr>
      </p:pic>
      <p:sp>
        <p:nvSpPr>
          <p:cNvPr id="98" name="Textfeld 97"/>
          <p:cNvSpPr txBox="1"/>
          <p:nvPr/>
        </p:nvSpPr>
        <p:spPr>
          <a:xfrm rot="16200000">
            <a:off x="8903284" y="5403600"/>
            <a:ext cx="1489190" cy="294953"/>
          </a:xfrm>
          <a:prstGeom prst="rect">
            <a:avLst/>
          </a:prstGeom>
          <a:noFill/>
        </p:spPr>
        <p:txBody>
          <a:bodyPr wrap="none" lIns="0" tIns="0" rIns="0" bIns="0" rtlCol="0" anchor="t" anchorCtr="0">
            <a:spAutoFit/>
          </a:bodyPr>
          <a:lstStyle/>
          <a:p>
            <a:pPr algn="l">
              <a:lnSpc>
                <a:spcPts val="2300"/>
              </a:lnSpc>
              <a:spcBef>
                <a:spcPts val="1150"/>
              </a:spcBef>
            </a:pPr>
            <a:r>
              <a:rPr lang="de-DE" sz="1000" b="1" dirty="0" smtClean="0"/>
              <a:t>[Dräger et al, DPG, 2025]</a:t>
            </a:r>
            <a:endParaRPr lang="de-DE" sz="1000" b="1" dirty="0" smtClean="0"/>
          </a:p>
        </p:txBody>
      </p:sp>
    </p:spTree>
    <p:extLst>
      <p:ext uri="{BB962C8B-B14F-4D97-AF65-F5344CB8AC3E}">
        <p14:creationId xmlns:p14="http://schemas.microsoft.com/office/powerpoint/2010/main" val="3221406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4294967295"/>
          </p:nvPr>
        </p:nvSpPr>
        <p:spPr>
          <a:xfrm>
            <a:off x="0" y="6489700"/>
            <a:ext cx="10477500" cy="142875"/>
          </a:xfrm>
        </p:spPr>
        <p:txBody>
          <a:bodyPr/>
          <a:lstStyle/>
          <a:p>
            <a:pPr algn="l">
              <a:tabLst>
                <a:tab pos="9775321" algn="r"/>
                <a:tab pos="10226148" algn="r"/>
              </a:tabLst>
            </a:pPr>
            <a:r>
              <a:rPr lang="de-DE" smtClean="0"/>
              <a:t>Max-Planck-Institut für Plasmaphysik | Thierry Kremeyer | 17.07.24</a:t>
            </a:r>
            <a:endParaRPr lang="de-DE" dirty="0"/>
          </a:p>
        </p:txBody>
      </p:sp>
      <p:sp>
        <p:nvSpPr>
          <p:cNvPr id="3" name="Foliennummernplatzhalter 2"/>
          <p:cNvSpPr>
            <a:spLocks noGrp="1"/>
          </p:cNvSpPr>
          <p:nvPr>
            <p:ph type="sldNum" sz="quarter" idx="4294967295"/>
          </p:nvPr>
        </p:nvSpPr>
        <p:spPr>
          <a:xfrm>
            <a:off x="11863388" y="6489700"/>
            <a:ext cx="328612" cy="142875"/>
          </a:xfrm>
        </p:spPr>
        <p:txBody>
          <a:bodyPr/>
          <a:lstStyle/>
          <a:p>
            <a:fld id="{3B1A4699-952B-42DA-8DC4-38A59B49610C}" type="slidenum">
              <a:rPr lang="de-DE" smtClean="0"/>
              <a:pPr/>
              <a:t>35</a:t>
            </a:fld>
            <a:endParaRPr lang="de-DE" dirty="0"/>
          </a:p>
        </p:txBody>
      </p:sp>
      <p:pic>
        <p:nvPicPr>
          <p:cNvPr id="8" name="Grafik 7"/>
          <p:cNvPicPr>
            <a:picLocks noChangeAspect="1"/>
          </p:cNvPicPr>
          <p:nvPr/>
        </p:nvPicPr>
        <p:blipFill>
          <a:blip r:embed="rId2"/>
          <a:stretch>
            <a:fillRect/>
          </a:stretch>
        </p:blipFill>
        <p:spPr>
          <a:xfrm>
            <a:off x="6226212" y="888533"/>
            <a:ext cx="4320000" cy="2430000"/>
          </a:xfrm>
          <a:prstGeom prst="rect">
            <a:avLst/>
          </a:prstGeom>
        </p:spPr>
      </p:pic>
      <p:pic>
        <p:nvPicPr>
          <p:cNvPr id="9" name="Grafik 8"/>
          <p:cNvPicPr>
            <a:picLocks noChangeAspect="1"/>
          </p:cNvPicPr>
          <p:nvPr/>
        </p:nvPicPr>
        <p:blipFill>
          <a:blip r:embed="rId3"/>
          <a:stretch>
            <a:fillRect/>
          </a:stretch>
        </p:blipFill>
        <p:spPr>
          <a:xfrm>
            <a:off x="1082972" y="946917"/>
            <a:ext cx="4320000" cy="2430000"/>
          </a:xfrm>
          <a:prstGeom prst="rect">
            <a:avLst/>
          </a:prstGeom>
        </p:spPr>
      </p:pic>
      <p:pic>
        <p:nvPicPr>
          <p:cNvPr id="10" name="Grafik 9"/>
          <p:cNvPicPr>
            <a:picLocks noChangeAspect="1"/>
          </p:cNvPicPr>
          <p:nvPr/>
        </p:nvPicPr>
        <p:blipFill>
          <a:blip r:embed="rId4"/>
          <a:stretch>
            <a:fillRect/>
          </a:stretch>
        </p:blipFill>
        <p:spPr>
          <a:xfrm>
            <a:off x="1082972" y="3376917"/>
            <a:ext cx="4320000" cy="2430000"/>
          </a:xfrm>
          <a:prstGeom prst="rect">
            <a:avLst/>
          </a:prstGeom>
        </p:spPr>
      </p:pic>
      <p:pic>
        <p:nvPicPr>
          <p:cNvPr id="11" name="Grafik 10"/>
          <p:cNvPicPr>
            <a:picLocks noChangeAspect="1"/>
          </p:cNvPicPr>
          <p:nvPr/>
        </p:nvPicPr>
        <p:blipFill>
          <a:blip r:embed="rId5"/>
          <a:stretch>
            <a:fillRect/>
          </a:stretch>
        </p:blipFill>
        <p:spPr>
          <a:xfrm>
            <a:off x="6226212" y="3384253"/>
            <a:ext cx="4320000" cy="2430000"/>
          </a:xfrm>
          <a:prstGeom prst="rect">
            <a:avLst/>
          </a:prstGeom>
        </p:spPr>
      </p:pic>
      <p:sp>
        <p:nvSpPr>
          <p:cNvPr id="13" name="Rechteck 12"/>
          <p:cNvSpPr/>
          <p:nvPr/>
        </p:nvSpPr>
        <p:spPr>
          <a:xfrm>
            <a:off x="3720389" y="6016657"/>
            <a:ext cx="4217821" cy="387286"/>
          </a:xfrm>
          <a:prstGeom prst="rect">
            <a:avLst/>
          </a:prstGeom>
        </p:spPr>
        <p:txBody>
          <a:bodyPr wrap="none">
            <a:spAutoFit/>
          </a:bodyPr>
          <a:lstStyle/>
          <a:p>
            <a:pPr>
              <a:lnSpc>
                <a:spcPts val="2300"/>
              </a:lnSpc>
              <a:spcBef>
                <a:spcPts val="1150"/>
              </a:spcBef>
            </a:pPr>
            <a:r>
              <a:rPr lang="de-DE" b="1" dirty="0" err="1"/>
              <a:t>Risks</a:t>
            </a:r>
            <a:r>
              <a:rPr lang="de-DE" b="1" dirty="0"/>
              <a:t>: Drift </a:t>
            </a:r>
            <a:r>
              <a:rPr lang="de-DE" b="1" dirty="0" err="1"/>
              <a:t>effects</a:t>
            </a:r>
            <a:r>
              <a:rPr lang="de-DE" b="1" dirty="0"/>
              <a:t> </a:t>
            </a:r>
            <a:r>
              <a:rPr lang="de-DE" b="1" dirty="0" err="1"/>
              <a:t>and</a:t>
            </a:r>
            <a:r>
              <a:rPr lang="de-DE" b="1" dirty="0"/>
              <a:t> D</a:t>
            </a:r>
            <a:r>
              <a:rPr lang="de-DE" b="1" baseline="-25000" dirty="0"/>
              <a:t>┴</a:t>
            </a:r>
            <a:r>
              <a:rPr lang="de-DE" b="1" dirty="0"/>
              <a:t> </a:t>
            </a:r>
            <a:r>
              <a:rPr lang="de-DE" b="1" dirty="0" err="1"/>
              <a:t>prediction</a:t>
            </a:r>
            <a:endParaRPr lang="de-DE" b="1" baseline="-25000" dirty="0"/>
          </a:p>
        </p:txBody>
      </p:sp>
      <p:sp>
        <p:nvSpPr>
          <p:cNvPr id="14" name="Titel 13"/>
          <p:cNvSpPr>
            <a:spLocks noGrp="1"/>
          </p:cNvSpPr>
          <p:nvPr>
            <p:ph type="title"/>
          </p:nvPr>
        </p:nvSpPr>
        <p:spPr/>
        <p:txBody>
          <a:bodyPr/>
          <a:lstStyle/>
          <a:p>
            <a:endParaRPr lang="de-DE"/>
          </a:p>
        </p:txBody>
      </p:sp>
    </p:spTree>
    <p:extLst>
      <p:ext uri="{BB962C8B-B14F-4D97-AF65-F5344CB8AC3E}">
        <p14:creationId xmlns:p14="http://schemas.microsoft.com/office/powerpoint/2010/main" val="35356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t>Establish</a:t>
            </a:r>
            <a:r>
              <a:rPr lang="de-DE" dirty="0"/>
              <a:t> a traditional </a:t>
            </a:r>
            <a:r>
              <a:rPr lang="de-DE" dirty="0" err="1"/>
              <a:t>optimization</a:t>
            </a:r>
            <a:r>
              <a:rPr lang="de-DE" dirty="0"/>
              <a:t> </a:t>
            </a:r>
            <a:r>
              <a:rPr lang="de-DE" dirty="0" err="1"/>
              <a:t>method</a:t>
            </a:r>
            <a:r>
              <a:rPr lang="de-DE" dirty="0"/>
              <a:t> in </a:t>
            </a:r>
            <a:r>
              <a:rPr lang="de-DE" dirty="0" err="1"/>
              <a:t>our</a:t>
            </a:r>
            <a:r>
              <a:rPr lang="de-DE" dirty="0"/>
              <a:t> </a:t>
            </a:r>
            <a:r>
              <a:rPr lang="de-DE" dirty="0" err="1"/>
              <a:t>community</a:t>
            </a:r>
            <a:r>
              <a:rPr lang="de-DE" dirty="0"/>
              <a:t/>
            </a:r>
            <a:br>
              <a:rPr lang="de-DE" dirty="0"/>
            </a:br>
            <a:endParaRPr lang="de-DE" dirty="0"/>
          </a:p>
        </p:txBody>
      </p:sp>
      <p:sp>
        <p:nvSpPr>
          <p:cNvPr id="4" name="Fußzeilenplatzhalter 3"/>
          <p:cNvSpPr>
            <a:spLocks noGrp="1"/>
          </p:cNvSpPr>
          <p:nvPr>
            <p:ph type="ftr" sz="quarter" idx="4294967295"/>
          </p:nvPr>
        </p:nvSpPr>
        <p:spPr>
          <a:xfrm>
            <a:off x="0" y="6489700"/>
            <a:ext cx="10477500" cy="142875"/>
          </a:xfrm>
        </p:spPr>
        <p:txBody>
          <a:bodyPr/>
          <a:lstStyle/>
          <a:p>
            <a:pPr algn="l">
              <a:tabLst>
                <a:tab pos="9775321" algn="r"/>
                <a:tab pos="10226148" algn="r"/>
              </a:tabLst>
            </a:pPr>
            <a:r>
              <a:rPr lang="de-DE" smtClean="0"/>
              <a:t>Max-Planck-Institut für Plasmaphysik | Thierry Kremeyer | 17.07.24</a:t>
            </a:r>
            <a:endParaRPr lang="de-DE" dirty="0"/>
          </a:p>
        </p:txBody>
      </p:sp>
      <p:sp>
        <p:nvSpPr>
          <p:cNvPr id="5" name="Foliennummernplatzhalter 4"/>
          <p:cNvSpPr>
            <a:spLocks noGrp="1"/>
          </p:cNvSpPr>
          <p:nvPr>
            <p:ph type="sldNum" sz="quarter" idx="4294967295"/>
          </p:nvPr>
        </p:nvSpPr>
        <p:spPr>
          <a:xfrm>
            <a:off x="11863388" y="6489700"/>
            <a:ext cx="328612" cy="142875"/>
          </a:xfrm>
        </p:spPr>
        <p:txBody>
          <a:bodyPr/>
          <a:lstStyle/>
          <a:p>
            <a:fld id="{3B1A4699-952B-42DA-8DC4-38A59B49610C}" type="slidenum">
              <a:rPr lang="de-DE" smtClean="0"/>
              <a:pPr/>
              <a:t>36</a:t>
            </a:fld>
            <a:endParaRPr lang="de-DE" dirty="0"/>
          </a:p>
        </p:txBody>
      </p:sp>
    </p:spTree>
    <p:extLst>
      <p:ext uri="{BB962C8B-B14F-4D97-AF65-F5344CB8AC3E}">
        <p14:creationId xmlns:p14="http://schemas.microsoft.com/office/powerpoint/2010/main" val="2826417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smtClean="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Traditional </a:t>
            </a:r>
            <a:r>
              <a:rPr lang="de-DE" dirty="0" err="1" smtClean="0"/>
              <a:t>optimization</a:t>
            </a:r>
            <a:r>
              <a:rPr lang="de-DE" dirty="0" smtClean="0"/>
              <a:t> </a:t>
            </a:r>
            <a:r>
              <a:rPr lang="de-DE" dirty="0" err="1" smtClean="0"/>
              <a:t>method</a:t>
            </a:r>
            <a:r>
              <a:rPr lang="de-DE" dirty="0" smtClean="0"/>
              <a:t> </a:t>
            </a:r>
            <a:r>
              <a:rPr lang="de-DE" dirty="0" err="1" smtClean="0"/>
              <a:t>based</a:t>
            </a:r>
            <a:r>
              <a:rPr lang="de-DE" dirty="0" smtClean="0"/>
              <a:t> on </a:t>
            </a:r>
            <a:r>
              <a:rPr lang="de-DE" dirty="0" err="1" smtClean="0"/>
              <a:t>statistical</a:t>
            </a:r>
            <a:r>
              <a:rPr lang="de-DE" dirty="0" smtClean="0"/>
              <a:t> </a:t>
            </a:r>
            <a:r>
              <a:rPr lang="de-DE" dirty="0" err="1" smtClean="0"/>
              <a:t>analysis</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37</a:t>
            </a:fld>
            <a:endParaRPr lang="de-DE" dirty="0"/>
          </a:p>
        </p:txBody>
      </p:sp>
      <p:cxnSp>
        <p:nvCxnSpPr>
          <p:cNvPr id="21" name="Gerader Verbinder 20"/>
          <p:cNvCxnSpPr/>
          <p:nvPr/>
        </p:nvCxnSpPr>
        <p:spPr>
          <a:xfrm flipH="1">
            <a:off x="2466853" y="2809250"/>
            <a:ext cx="0" cy="3284895"/>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Textfeld 27"/>
              <p:cNvSpPr txBox="1"/>
              <p:nvPr/>
            </p:nvSpPr>
            <p:spPr>
              <a:xfrm rot="16200000">
                <a:off x="2509423" y="3594242"/>
                <a:ext cx="174506" cy="294953"/>
              </a:xfrm>
              <a:prstGeom prst="rect">
                <a:avLst/>
              </a:prstGeom>
              <a:noFill/>
            </p:spPr>
            <p:txBody>
              <a:bodyPr wrap="squar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acc>
                        <m:accPr>
                          <m:chr m:val="̅"/>
                          <m:ctrlPr>
                            <a:rPr lang="de-DE" sz="1600" i="1" dirty="0" smtClean="0">
                              <a:latin typeface="Cambria Math" panose="02040503050406030204" pitchFamily="18" charset="0"/>
                            </a:rPr>
                          </m:ctrlPr>
                        </m:accPr>
                        <m:e>
                          <m:r>
                            <a:rPr lang="de-DE" sz="1600" i="1" dirty="0">
                              <a:latin typeface="Cambria Math" panose="02040503050406030204" pitchFamily="18" charset="0"/>
                            </a:rPr>
                            <m:t>𝑣</m:t>
                          </m:r>
                        </m:e>
                      </m:acc>
                    </m:oMath>
                  </m:oMathPara>
                </a14:m>
                <a:endParaRPr lang="de-DE" sz="1600" i="1" dirty="0" smtClean="0"/>
              </a:p>
            </p:txBody>
          </p:sp>
        </mc:Choice>
        <mc:Fallback xmlns="">
          <p:sp>
            <p:nvSpPr>
              <p:cNvPr id="28" name="Textfeld 27"/>
              <p:cNvSpPr txBox="1">
                <a:spLocks noRot="1" noChangeAspect="1" noMove="1" noResize="1" noEditPoints="1" noAdjustHandles="1" noChangeArrowheads="1" noChangeShapeType="1" noTextEdit="1"/>
              </p:cNvSpPr>
              <p:nvPr/>
            </p:nvSpPr>
            <p:spPr>
              <a:xfrm rot="16200000">
                <a:off x="2509423" y="3594242"/>
                <a:ext cx="174506" cy="294953"/>
              </a:xfrm>
              <a:prstGeom prst="rect">
                <a:avLst/>
              </a:prstGeom>
              <a:blipFill>
                <a:blip r:embed="rId4"/>
                <a:stretch>
                  <a:fillRect t="-86207" b="-1379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feld 28"/>
              <p:cNvSpPr txBox="1"/>
              <p:nvPr/>
            </p:nvSpPr>
            <p:spPr>
              <a:xfrm rot="16200000">
                <a:off x="2140652" y="3322518"/>
                <a:ext cx="262829"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𝑣</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29" name="Textfeld 28"/>
              <p:cNvSpPr txBox="1">
                <a:spLocks noRot="1" noChangeAspect="1" noMove="1" noResize="1" noEditPoints="1" noAdjustHandles="1" noChangeArrowheads="1" noChangeShapeType="1" noTextEdit="1"/>
              </p:cNvSpPr>
              <p:nvPr/>
            </p:nvSpPr>
            <p:spPr>
              <a:xfrm rot="16200000">
                <a:off x="2140652" y="3322518"/>
                <a:ext cx="262829" cy="294953"/>
              </a:xfrm>
              <a:prstGeom prst="rect">
                <a:avLst/>
              </a:prstGeom>
              <a:blipFill>
                <a:blip r:embed="rId5"/>
                <a:stretch>
                  <a:fillRect t="-4651" r="-16667" b="-697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Textfeld 29"/>
              <p:cNvSpPr txBox="1"/>
              <p:nvPr/>
            </p:nvSpPr>
            <p:spPr>
              <a:xfrm rot="16200000">
                <a:off x="2603764" y="3981381"/>
                <a:ext cx="491993"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𝑣</m:t>
                          </m:r>
                        </m:e>
                        <m:sub>
                          <m:r>
                            <a:rPr lang="de-DE" sz="1600" b="0" i="1" dirty="0" smtClean="0">
                              <a:latin typeface="Cambria Math" panose="02040503050406030204" pitchFamily="18" charset="0"/>
                            </a:rPr>
                            <m:t>𝑅𝑀𝑆</m:t>
                          </m:r>
                        </m:sub>
                      </m:sSub>
                    </m:oMath>
                  </m:oMathPara>
                </a14:m>
                <a:endParaRPr lang="de-DE" sz="1600" i="1" dirty="0" smtClean="0"/>
              </a:p>
            </p:txBody>
          </p:sp>
        </mc:Choice>
        <mc:Fallback xmlns="">
          <p:sp>
            <p:nvSpPr>
              <p:cNvPr id="30" name="Textfeld 29"/>
              <p:cNvSpPr txBox="1">
                <a:spLocks noRot="1" noChangeAspect="1" noMove="1" noResize="1" noEditPoints="1" noAdjustHandles="1" noChangeArrowheads="1" noChangeShapeType="1" noTextEdit="1"/>
              </p:cNvSpPr>
              <p:nvPr/>
            </p:nvSpPr>
            <p:spPr>
              <a:xfrm rot="16200000">
                <a:off x="2603764" y="3981381"/>
                <a:ext cx="491993" cy="294953"/>
              </a:xfrm>
              <a:prstGeom prst="rect">
                <a:avLst/>
              </a:prstGeom>
              <a:blipFill>
                <a:blip r:embed="rId6"/>
                <a:stretch>
                  <a:fillRect r="-4082" b="-3704"/>
                </a:stretch>
              </a:blipFill>
            </p:spPr>
            <p:txBody>
              <a:bodyPr/>
              <a:lstStyle/>
              <a:p>
                <a:r>
                  <a:rPr lang="de-DE">
                    <a:noFill/>
                  </a:rPr>
                  <a:t> </a:t>
                </a:r>
              </a:p>
            </p:txBody>
          </p:sp>
        </mc:Fallback>
      </mc:AlternateContent>
      <p:cxnSp>
        <p:nvCxnSpPr>
          <p:cNvPr id="31" name="Gerader Verbinder 30"/>
          <p:cNvCxnSpPr/>
          <p:nvPr/>
        </p:nvCxnSpPr>
        <p:spPr>
          <a:xfrm flipH="1" flipV="1">
            <a:off x="1644845" y="4557478"/>
            <a:ext cx="1691641" cy="0"/>
          </a:xfrm>
          <a:prstGeom prst="line">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3" name="Textfeld 32"/>
              <p:cNvSpPr txBox="1"/>
              <p:nvPr/>
            </p:nvSpPr>
            <p:spPr>
              <a:xfrm>
                <a:off x="1718053" y="4304425"/>
                <a:ext cx="707117"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DE" sz="1600" i="1" dirty="0" smtClean="0">
                          <a:latin typeface="Cambria Math" panose="02040503050406030204" pitchFamily="18" charset="0"/>
                        </a:rPr>
                        <m:t>𝐹</m:t>
                      </m:r>
                      <m:r>
                        <a:rPr lang="de-DE" sz="1600" b="0" i="1" dirty="0" smtClean="0">
                          <a:latin typeface="Cambria Math" panose="02040503050406030204" pitchFamily="18" charset="0"/>
                        </a:rPr>
                        <m:t>𝑊𝐻𝑀</m:t>
                      </m:r>
                    </m:oMath>
                  </m:oMathPara>
                </a14:m>
                <a:endParaRPr lang="de-DE" sz="1600" i="1" dirty="0" smtClean="0"/>
              </a:p>
            </p:txBody>
          </p:sp>
        </mc:Choice>
        <mc:Fallback xmlns="">
          <p:sp>
            <p:nvSpPr>
              <p:cNvPr id="33" name="Textfeld 32"/>
              <p:cNvSpPr txBox="1">
                <a:spLocks noRot="1" noChangeAspect="1" noMove="1" noResize="1" noEditPoints="1" noAdjustHandles="1" noChangeArrowheads="1" noChangeShapeType="1" noTextEdit="1"/>
              </p:cNvSpPr>
              <p:nvPr/>
            </p:nvSpPr>
            <p:spPr>
              <a:xfrm>
                <a:off x="1718053" y="4304425"/>
                <a:ext cx="707117" cy="294953"/>
              </a:xfrm>
              <a:prstGeom prst="rect">
                <a:avLst/>
              </a:prstGeom>
              <a:blipFill>
                <a:blip r:embed="rId7"/>
                <a:stretch>
                  <a:fillRect l="-6034" r="-3448"/>
                </a:stretch>
              </a:blipFill>
            </p:spPr>
            <p:txBody>
              <a:bodyPr/>
              <a:lstStyle/>
              <a:p>
                <a:r>
                  <a:rPr lang="de-DE">
                    <a:noFill/>
                  </a:rPr>
                  <a:t> </a:t>
                </a:r>
              </a:p>
            </p:txBody>
          </p:sp>
        </mc:Fallback>
      </mc:AlternateContent>
      <p:sp>
        <p:nvSpPr>
          <p:cNvPr id="23" name="Textfeld 22"/>
          <p:cNvSpPr txBox="1"/>
          <p:nvPr/>
        </p:nvSpPr>
        <p:spPr>
          <a:xfrm>
            <a:off x="1541361" y="881069"/>
            <a:ext cx="8785430" cy="743793"/>
          </a:xfrm>
          <a:prstGeom prst="rect">
            <a:avLst/>
          </a:prstGeom>
          <a:noFill/>
        </p:spPr>
        <p:txBody>
          <a:bodyPr wrap="square" lIns="0" tIns="0" rIns="0" bIns="0" rtlCol="0" anchor="t" anchorCtr="0">
            <a:spAutoFit/>
          </a:bodyPr>
          <a:lstStyle/>
          <a:p>
            <a:pPr algn="ctr">
              <a:lnSpc>
                <a:spcPts val="2300"/>
              </a:lnSpc>
              <a:spcBef>
                <a:spcPts val="1150"/>
              </a:spcBef>
            </a:pPr>
            <a:r>
              <a:rPr lang="de-DE" sz="2000" b="1" dirty="0" smtClean="0">
                <a:solidFill>
                  <a:srgbClr val="005555"/>
                </a:solidFill>
              </a:rPr>
              <a:t>Plasma </a:t>
            </a:r>
            <a:r>
              <a:rPr lang="de-DE" sz="2000" b="1" dirty="0" err="1" smtClean="0">
                <a:solidFill>
                  <a:srgbClr val="005555"/>
                </a:solidFill>
              </a:rPr>
              <a:t>physics</a:t>
            </a:r>
            <a:r>
              <a:rPr lang="de-DE" sz="2000" b="1" dirty="0" smtClean="0">
                <a:solidFill>
                  <a:srgbClr val="005555"/>
                </a:solidFill>
              </a:rPr>
              <a:t> </a:t>
            </a:r>
            <a:r>
              <a:rPr lang="de-DE" sz="2000" b="1" dirty="0" err="1" smtClean="0">
                <a:solidFill>
                  <a:srgbClr val="005555"/>
                </a:solidFill>
              </a:rPr>
              <a:t>and</a:t>
            </a:r>
            <a:r>
              <a:rPr lang="de-DE" sz="2000" b="1" dirty="0" smtClean="0">
                <a:solidFill>
                  <a:srgbClr val="005555"/>
                </a:solidFill>
              </a:rPr>
              <a:t> </a:t>
            </a:r>
            <a:r>
              <a:rPr lang="de-DE" sz="2000" b="1" dirty="0" err="1" smtClean="0">
                <a:solidFill>
                  <a:srgbClr val="005555"/>
                </a:solidFill>
              </a:rPr>
              <a:t>nuclear</a:t>
            </a:r>
            <a:r>
              <a:rPr lang="de-DE" sz="2000" b="1" dirty="0" smtClean="0">
                <a:solidFill>
                  <a:srgbClr val="005555"/>
                </a:solidFill>
              </a:rPr>
              <a:t> </a:t>
            </a:r>
            <a:r>
              <a:rPr lang="de-DE" sz="2000" b="1" dirty="0" err="1" smtClean="0">
                <a:solidFill>
                  <a:srgbClr val="005555"/>
                </a:solidFill>
              </a:rPr>
              <a:t>fusion</a:t>
            </a:r>
            <a:r>
              <a:rPr lang="de-DE" sz="2000" b="1" dirty="0" smtClean="0">
                <a:solidFill>
                  <a:srgbClr val="005555"/>
                </a:solidFill>
              </a:rPr>
              <a:t> </a:t>
            </a:r>
            <a:r>
              <a:rPr lang="de-DE" sz="2000" b="1" dirty="0" err="1" smtClean="0">
                <a:solidFill>
                  <a:srgbClr val="005555"/>
                </a:solidFill>
              </a:rPr>
              <a:t>is</a:t>
            </a:r>
            <a:r>
              <a:rPr lang="de-DE" sz="2000" b="1" dirty="0" smtClean="0">
                <a:solidFill>
                  <a:srgbClr val="005555"/>
                </a:solidFill>
              </a:rPr>
              <a:t> </a:t>
            </a:r>
            <a:r>
              <a:rPr lang="de-DE" sz="2000" b="1" dirty="0" err="1" smtClean="0">
                <a:solidFill>
                  <a:srgbClr val="005555"/>
                </a:solidFill>
              </a:rPr>
              <a:t>full</a:t>
            </a:r>
            <a:r>
              <a:rPr lang="de-DE" sz="2000" b="1" dirty="0" smtClean="0">
                <a:solidFill>
                  <a:srgbClr val="005555"/>
                </a:solidFill>
              </a:rPr>
              <a:t> </a:t>
            </a:r>
            <a:r>
              <a:rPr lang="de-DE" sz="2000" b="1" dirty="0" err="1" smtClean="0">
                <a:solidFill>
                  <a:srgbClr val="005555"/>
                </a:solidFill>
              </a:rPr>
              <a:t>of</a:t>
            </a:r>
            <a:r>
              <a:rPr lang="de-DE" sz="2000" b="1" dirty="0" smtClean="0">
                <a:solidFill>
                  <a:srgbClr val="005555"/>
                </a:solidFill>
              </a:rPr>
              <a:t> </a:t>
            </a:r>
            <a:r>
              <a:rPr lang="de-DE" sz="2000" b="1" dirty="0" err="1" smtClean="0">
                <a:solidFill>
                  <a:srgbClr val="005555"/>
                </a:solidFill>
              </a:rPr>
              <a:t>stochastic</a:t>
            </a:r>
            <a:r>
              <a:rPr lang="de-DE" sz="2000" b="1" dirty="0" smtClean="0">
                <a:solidFill>
                  <a:srgbClr val="005555"/>
                </a:solidFill>
              </a:rPr>
              <a:t> </a:t>
            </a:r>
            <a:r>
              <a:rPr lang="de-DE" sz="2000" b="1" dirty="0" err="1" smtClean="0">
                <a:solidFill>
                  <a:srgbClr val="005555"/>
                </a:solidFill>
              </a:rPr>
              <a:t>processes</a:t>
            </a:r>
            <a:r>
              <a:rPr lang="de-DE" sz="2000" b="1" dirty="0" smtClean="0">
                <a:solidFill>
                  <a:srgbClr val="005555"/>
                </a:solidFill>
              </a:rPr>
              <a:t>! </a:t>
            </a:r>
          </a:p>
          <a:p>
            <a:pPr algn="ctr">
              <a:lnSpc>
                <a:spcPts val="2300"/>
              </a:lnSpc>
              <a:spcBef>
                <a:spcPts val="1150"/>
              </a:spcBef>
            </a:pPr>
            <a:r>
              <a:rPr lang="de-DE" sz="2000" b="1" dirty="0" err="1" smtClean="0">
                <a:solidFill>
                  <a:srgbClr val="005555"/>
                </a:solidFill>
              </a:rPr>
              <a:t>How</a:t>
            </a:r>
            <a:r>
              <a:rPr lang="de-DE" sz="2000" b="1" dirty="0" smtClean="0">
                <a:solidFill>
                  <a:srgbClr val="005555"/>
                </a:solidFill>
              </a:rPr>
              <a:t> do </a:t>
            </a:r>
            <a:r>
              <a:rPr lang="de-DE" sz="2000" b="1" dirty="0" err="1" smtClean="0">
                <a:solidFill>
                  <a:srgbClr val="005555"/>
                </a:solidFill>
              </a:rPr>
              <a:t>we</a:t>
            </a:r>
            <a:r>
              <a:rPr lang="de-DE" sz="2000" b="1" dirty="0" smtClean="0">
                <a:solidFill>
                  <a:srgbClr val="005555"/>
                </a:solidFill>
              </a:rPr>
              <a:t> </a:t>
            </a:r>
            <a:r>
              <a:rPr lang="de-DE" sz="2000" b="1" dirty="0" err="1" smtClean="0">
                <a:solidFill>
                  <a:srgbClr val="005555"/>
                </a:solidFill>
              </a:rPr>
              <a:t>quantify</a:t>
            </a:r>
            <a:r>
              <a:rPr lang="de-DE" sz="2000" b="1" dirty="0" smtClean="0">
                <a:solidFill>
                  <a:srgbClr val="005555"/>
                </a:solidFill>
              </a:rPr>
              <a:t> </a:t>
            </a:r>
            <a:r>
              <a:rPr lang="de-DE" sz="2000" b="1" dirty="0" err="1" smtClean="0">
                <a:solidFill>
                  <a:srgbClr val="005555"/>
                </a:solidFill>
              </a:rPr>
              <a:t>them</a:t>
            </a:r>
            <a:r>
              <a:rPr lang="de-DE" sz="2000" b="1" dirty="0" smtClean="0">
                <a:solidFill>
                  <a:srgbClr val="005555"/>
                </a:solidFill>
              </a:rPr>
              <a:t>?</a:t>
            </a:r>
            <a:endParaRPr lang="de-DE" sz="2000" b="1" dirty="0">
              <a:solidFill>
                <a:srgbClr val="005555"/>
              </a:solidFill>
            </a:endParaRPr>
          </a:p>
        </p:txBody>
      </p:sp>
      <p:grpSp>
        <p:nvGrpSpPr>
          <p:cNvPr id="20" name="Gruppieren 19"/>
          <p:cNvGrpSpPr/>
          <p:nvPr/>
        </p:nvGrpSpPr>
        <p:grpSpPr>
          <a:xfrm>
            <a:off x="6234190" y="4183960"/>
            <a:ext cx="5957811" cy="1078478"/>
            <a:chOff x="6234190" y="4183960"/>
            <a:chExt cx="5957811" cy="1078478"/>
          </a:xfrm>
        </p:grpSpPr>
        <p:pic>
          <p:nvPicPr>
            <p:cNvPr id="25" name="Grafik 24"/>
            <p:cNvPicPr>
              <a:picLocks noChangeAspect="1"/>
            </p:cNvPicPr>
            <p:nvPr/>
          </p:nvPicPr>
          <p:blipFill rotWithShape="1">
            <a:blip r:embed="rId8">
              <a:extLst>
                <a:ext uri="{28A0092B-C50C-407E-A947-70E740481C1C}">
                  <a14:useLocalDpi xmlns:a14="http://schemas.microsoft.com/office/drawing/2010/main" val="0"/>
                </a:ext>
              </a:extLst>
            </a:blip>
            <a:srcRect b="2647"/>
            <a:stretch/>
          </p:blipFill>
          <p:spPr>
            <a:xfrm>
              <a:off x="6234190" y="4188918"/>
              <a:ext cx="1980000" cy="1073520"/>
            </a:xfrm>
            <a:prstGeom prst="rect">
              <a:avLst/>
            </a:prstGeom>
          </p:spPr>
        </p:pic>
        <p:pic>
          <p:nvPicPr>
            <p:cNvPr id="35" name="Grafik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2687" y="4484465"/>
              <a:ext cx="1279429" cy="271239"/>
            </a:xfrm>
            <a:prstGeom prst="rect">
              <a:avLst/>
            </a:prstGeom>
          </p:spPr>
        </p:pic>
        <p:pic>
          <p:nvPicPr>
            <p:cNvPr id="37" name="Grafik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41143" y="4801090"/>
              <a:ext cx="1208668" cy="386774"/>
            </a:xfrm>
            <a:prstGeom prst="rect">
              <a:avLst/>
            </a:prstGeom>
          </p:spPr>
        </p:pic>
        <p:pic>
          <p:nvPicPr>
            <p:cNvPr id="11" name="Grafi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3799" y="4869056"/>
              <a:ext cx="1847735" cy="224808"/>
            </a:xfrm>
            <a:prstGeom prst="rect">
              <a:avLst/>
            </a:prstGeom>
          </p:spPr>
        </p:pic>
        <p:sp>
          <p:nvSpPr>
            <p:cNvPr id="38" name="Textfeld 37"/>
            <p:cNvSpPr txBox="1"/>
            <p:nvPr/>
          </p:nvSpPr>
          <p:spPr>
            <a:xfrm>
              <a:off x="8286349" y="4183960"/>
              <a:ext cx="3905652" cy="589905"/>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Design </a:t>
              </a:r>
              <a:r>
                <a:rPr lang="de-DE" sz="1600" dirty="0" err="1" smtClean="0"/>
                <a:t>of</a:t>
              </a:r>
              <a:r>
                <a:rPr lang="de-DE" sz="1600" dirty="0" smtClean="0"/>
                <a:t> </a:t>
              </a:r>
              <a:r>
                <a:rPr lang="de-DE" sz="1600" dirty="0" err="1" smtClean="0"/>
                <a:t>landing</a:t>
              </a:r>
              <a:r>
                <a:rPr lang="de-DE" sz="1600" dirty="0" smtClean="0"/>
                <a:t> </a:t>
              </a:r>
              <a:r>
                <a:rPr lang="de-DE" sz="1600" dirty="0" err="1" smtClean="0"/>
                <a:t>rockets</a:t>
              </a:r>
              <a:r>
                <a:rPr lang="de-DE" sz="1600" dirty="0" smtClean="0"/>
                <a:t> &amp; </a:t>
              </a:r>
              <a:r>
                <a:rPr lang="de-DE" sz="1600" dirty="0" err="1" smtClean="0"/>
                <a:t>safety</a:t>
              </a:r>
              <a:r>
                <a:rPr lang="de-DE" sz="1600" dirty="0" smtClean="0"/>
                <a:t> </a:t>
              </a:r>
              <a:r>
                <a:rPr lang="de-DE" sz="1600" dirty="0" err="1" smtClean="0"/>
                <a:t>of</a:t>
              </a:r>
              <a:r>
                <a:rPr lang="de-DE" sz="1600" dirty="0" smtClean="0"/>
                <a:t> human </a:t>
              </a:r>
              <a:r>
                <a:rPr lang="de-DE" sz="1600" dirty="0" err="1" smtClean="0"/>
                <a:t>rated</a:t>
              </a:r>
              <a:r>
                <a:rPr lang="de-DE" sz="1600" dirty="0" smtClean="0"/>
                <a:t> </a:t>
              </a:r>
              <a:r>
                <a:rPr lang="de-DE" sz="1600" dirty="0" err="1" smtClean="0"/>
                <a:t>spacecraft</a:t>
              </a:r>
              <a:endParaRPr lang="de-DE" sz="1400" dirty="0" smtClean="0"/>
            </a:p>
          </p:txBody>
        </p:sp>
      </p:grpSp>
      <p:grpSp>
        <p:nvGrpSpPr>
          <p:cNvPr id="3" name="Gruppieren 2"/>
          <p:cNvGrpSpPr/>
          <p:nvPr/>
        </p:nvGrpSpPr>
        <p:grpSpPr>
          <a:xfrm>
            <a:off x="6228909" y="1659581"/>
            <a:ext cx="5781976" cy="1243641"/>
            <a:chOff x="6234190" y="4061783"/>
            <a:chExt cx="5781976" cy="1243641"/>
          </a:xfrm>
        </p:grpSpPr>
        <p:pic>
          <p:nvPicPr>
            <p:cNvPr id="9" name="Grafik 8"/>
            <p:cNvPicPr>
              <a:picLocks noChangeAspect="1"/>
            </p:cNvPicPr>
            <p:nvPr/>
          </p:nvPicPr>
          <p:blipFill rotWithShape="1">
            <a:blip r:embed="rId12">
              <a:extLst>
                <a:ext uri="{28A0092B-C50C-407E-A947-70E740481C1C}">
                  <a14:useLocalDpi xmlns:a14="http://schemas.microsoft.com/office/drawing/2010/main" val="0"/>
                </a:ext>
              </a:extLst>
            </a:blip>
            <a:srcRect t="10590" b="11149"/>
            <a:stretch/>
          </p:blipFill>
          <p:spPr>
            <a:xfrm>
              <a:off x="8323627" y="4705349"/>
              <a:ext cx="1214027" cy="600075"/>
            </a:xfrm>
            <a:prstGeom prst="rect">
              <a:avLst/>
            </a:prstGeom>
          </p:spPr>
        </p:pic>
        <p:pic>
          <p:nvPicPr>
            <p:cNvPr id="2" name="Grafi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7745" y="4061783"/>
              <a:ext cx="1028421" cy="459117"/>
            </a:xfrm>
            <a:prstGeom prst="rect">
              <a:avLst/>
            </a:prstGeom>
          </p:spPr>
        </p:pic>
        <p:pic>
          <p:nvPicPr>
            <p:cNvPr id="4" name="Grafik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51345" y="4785615"/>
              <a:ext cx="2417457" cy="384810"/>
            </a:xfrm>
            <a:prstGeom prst="rect">
              <a:avLst/>
            </a:prstGeom>
          </p:spPr>
        </p:pic>
        <p:pic>
          <p:nvPicPr>
            <p:cNvPr id="10" name="Grafik 9"/>
            <p:cNvPicPr>
              <a:picLocks noChangeAspect="1"/>
            </p:cNvPicPr>
            <p:nvPr/>
          </p:nvPicPr>
          <p:blipFill rotWithShape="1">
            <a:blip r:embed="rId15">
              <a:extLst>
                <a:ext uri="{28A0092B-C50C-407E-A947-70E740481C1C}">
                  <a14:useLocalDpi xmlns:a14="http://schemas.microsoft.com/office/drawing/2010/main" val="0"/>
                </a:ext>
              </a:extLst>
            </a:blip>
            <a:srcRect l="18062" t="1" b="18760"/>
            <a:stretch/>
          </p:blipFill>
          <p:spPr>
            <a:xfrm>
              <a:off x="6234190" y="4212618"/>
              <a:ext cx="1980000" cy="1074536"/>
            </a:xfrm>
            <a:prstGeom prst="rect">
              <a:avLst/>
            </a:prstGeom>
          </p:spPr>
        </p:pic>
        <p:sp>
          <p:nvSpPr>
            <p:cNvPr id="39" name="Textfeld 38"/>
            <p:cNvSpPr txBox="1"/>
            <p:nvPr/>
          </p:nvSpPr>
          <p:spPr>
            <a:xfrm>
              <a:off x="8286349" y="4122999"/>
              <a:ext cx="2776792" cy="589905"/>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Performance, </a:t>
              </a:r>
              <a:r>
                <a:rPr lang="de-DE" sz="1600" dirty="0" err="1" smtClean="0"/>
                <a:t>reliability</a:t>
              </a:r>
              <a:r>
                <a:rPr lang="de-DE" sz="1600" dirty="0" smtClean="0"/>
                <a:t>,</a:t>
              </a:r>
              <a:r>
                <a:rPr lang="de-DE" sz="1600" dirty="0"/>
                <a:t> </a:t>
              </a:r>
              <a:r>
                <a:rPr lang="de-DE" sz="1600" dirty="0" smtClean="0"/>
                <a:t>&amp; </a:t>
              </a:r>
              <a:r>
                <a:rPr lang="de-DE" sz="1600" dirty="0" err="1" smtClean="0"/>
                <a:t>safety</a:t>
              </a:r>
              <a:r>
                <a:rPr lang="de-DE" sz="1600" dirty="0" smtClean="0"/>
                <a:t> </a:t>
              </a:r>
              <a:r>
                <a:rPr lang="de-DE" sz="1600" dirty="0" err="1" smtClean="0"/>
                <a:t>of</a:t>
              </a:r>
              <a:r>
                <a:rPr lang="de-DE" sz="1600" dirty="0" smtClean="0"/>
                <a:t> </a:t>
              </a:r>
              <a:r>
                <a:rPr lang="de-DE" sz="1600" dirty="0" err="1" smtClean="0"/>
                <a:t>nuclear</a:t>
              </a:r>
              <a:r>
                <a:rPr lang="de-DE" sz="1600" dirty="0" smtClean="0"/>
                <a:t> power </a:t>
              </a:r>
              <a:r>
                <a:rPr lang="de-DE" sz="1600" dirty="0" err="1" smtClean="0"/>
                <a:t>plants</a:t>
              </a:r>
              <a:endParaRPr lang="de-DE" sz="1600" dirty="0" smtClean="0"/>
            </a:p>
          </p:txBody>
        </p:sp>
      </p:grpSp>
      <p:grpSp>
        <p:nvGrpSpPr>
          <p:cNvPr id="61" name="Gruppieren 60"/>
          <p:cNvGrpSpPr/>
          <p:nvPr/>
        </p:nvGrpSpPr>
        <p:grpSpPr>
          <a:xfrm>
            <a:off x="6228909" y="5367189"/>
            <a:ext cx="5812338" cy="1152670"/>
            <a:chOff x="6228909" y="5367189"/>
            <a:chExt cx="5812338" cy="1152670"/>
          </a:xfrm>
        </p:grpSpPr>
        <p:pic>
          <p:nvPicPr>
            <p:cNvPr id="26" name="Grafik 25"/>
            <p:cNvPicPr>
              <a:picLocks noChangeAspect="1"/>
            </p:cNvPicPr>
            <p:nvPr/>
          </p:nvPicPr>
          <p:blipFill rotWithShape="1">
            <a:blip r:embed="rId16">
              <a:extLst>
                <a:ext uri="{28A0092B-C50C-407E-A947-70E740481C1C}">
                  <a14:useLocalDpi xmlns:a14="http://schemas.microsoft.com/office/drawing/2010/main" val="0"/>
                </a:ext>
              </a:extLst>
            </a:blip>
            <a:srcRect l="9432" r="13784"/>
            <a:stretch/>
          </p:blipFill>
          <p:spPr>
            <a:xfrm>
              <a:off x="6228909" y="5381801"/>
              <a:ext cx="1985281" cy="1073520"/>
            </a:xfrm>
            <a:prstGeom prst="rect">
              <a:avLst/>
            </a:prstGeom>
          </p:spPr>
        </p:pic>
        <p:pic>
          <p:nvPicPr>
            <p:cNvPr id="12" name="Grafik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17651" y="5988257"/>
              <a:ext cx="1440005" cy="531602"/>
            </a:xfrm>
            <a:prstGeom prst="rect">
              <a:avLst/>
            </a:prstGeom>
          </p:spPr>
        </p:pic>
        <p:pic>
          <p:nvPicPr>
            <p:cNvPr id="15" name="Grafik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29875" y="5698931"/>
              <a:ext cx="1611372" cy="671405"/>
            </a:xfrm>
            <a:prstGeom prst="rect">
              <a:avLst/>
            </a:prstGeom>
          </p:spPr>
        </p:pic>
        <p:pic>
          <p:nvPicPr>
            <p:cNvPr id="40" name="Grafik 3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47756" y="5649654"/>
              <a:ext cx="2082119" cy="424555"/>
            </a:xfrm>
            <a:prstGeom prst="rect">
              <a:avLst/>
            </a:prstGeom>
          </p:spPr>
        </p:pic>
        <p:sp>
          <p:nvSpPr>
            <p:cNvPr id="41" name="Textfeld 40"/>
            <p:cNvSpPr txBox="1"/>
            <p:nvPr/>
          </p:nvSpPr>
          <p:spPr>
            <a:xfrm>
              <a:off x="8265204" y="5367189"/>
              <a:ext cx="3776043" cy="294953"/>
            </a:xfrm>
            <a:prstGeom prst="rect">
              <a:avLst/>
            </a:prstGeom>
            <a:noFill/>
          </p:spPr>
          <p:txBody>
            <a:bodyPr wrap="square" lIns="0" tIns="0" rIns="0" bIns="0" rtlCol="0" anchor="t" anchorCtr="0">
              <a:spAutoFit/>
            </a:bodyPr>
            <a:lstStyle/>
            <a:p>
              <a:pPr algn="l">
                <a:lnSpc>
                  <a:spcPts val="2300"/>
                </a:lnSpc>
                <a:spcBef>
                  <a:spcPts val="1150"/>
                </a:spcBef>
              </a:pPr>
              <a:r>
                <a:rPr lang="de-DE" sz="1600" dirty="0" err="1" smtClean="0"/>
                <a:t>Continuous</a:t>
              </a:r>
              <a:r>
                <a:rPr lang="de-DE" sz="1600" dirty="0" smtClean="0"/>
                <a:t> </a:t>
              </a:r>
              <a:r>
                <a:rPr lang="de-DE" sz="1600" dirty="0" err="1" smtClean="0"/>
                <a:t>quality</a:t>
              </a:r>
              <a:r>
                <a:rPr lang="de-DE" sz="1600" dirty="0" smtClean="0"/>
                <a:t> &amp; </a:t>
              </a:r>
              <a:r>
                <a:rPr lang="de-DE" sz="1600" dirty="0" err="1" smtClean="0"/>
                <a:t>process</a:t>
              </a:r>
              <a:r>
                <a:rPr lang="de-DE" sz="1600" dirty="0" smtClean="0"/>
                <a:t> </a:t>
              </a:r>
              <a:r>
                <a:rPr lang="de-DE" sz="1600" dirty="0" err="1" smtClean="0"/>
                <a:t>optimization</a:t>
              </a:r>
              <a:endParaRPr lang="de-DE" sz="1600" dirty="0" smtClean="0"/>
            </a:p>
          </p:txBody>
        </p:sp>
      </p:grpSp>
      <p:grpSp>
        <p:nvGrpSpPr>
          <p:cNvPr id="7" name="Gruppieren 6"/>
          <p:cNvGrpSpPr/>
          <p:nvPr/>
        </p:nvGrpSpPr>
        <p:grpSpPr>
          <a:xfrm>
            <a:off x="6228909" y="3000731"/>
            <a:ext cx="5963093" cy="1193776"/>
            <a:chOff x="6228909" y="3000731"/>
            <a:chExt cx="5963093" cy="1193776"/>
          </a:xfrm>
        </p:grpSpPr>
        <p:pic>
          <p:nvPicPr>
            <p:cNvPr id="27" name="Grafik 26"/>
            <p:cNvPicPr>
              <a:picLocks noChangeAspect="1"/>
            </p:cNvPicPr>
            <p:nvPr/>
          </p:nvPicPr>
          <p:blipFill rotWithShape="1">
            <a:blip r:embed="rId20"/>
            <a:srcRect b="4255"/>
            <a:stretch/>
          </p:blipFill>
          <p:spPr>
            <a:xfrm>
              <a:off x="6228909" y="3015938"/>
              <a:ext cx="1980000" cy="1073520"/>
            </a:xfrm>
            <a:prstGeom prst="rect">
              <a:avLst/>
            </a:prstGeom>
          </p:spPr>
        </p:pic>
        <p:pic>
          <p:nvPicPr>
            <p:cNvPr id="32" name="Grafik 3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81067" y="3225827"/>
              <a:ext cx="1549888" cy="968680"/>
            </a:xfrm>
            <a:prstGeom prst="rect">
              <a:avLst/>
            </a:prstGeom>
          </p:spPr>
        </p:pic>
        <p:pic>
          <p:nvPicPr>
            <p:cNvPr id="34" name="Grafik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29449" y="3604754"/>
              <a:ext cx="1980000" cy="443793"/>
            </a:xfrm>
            <a:prstGeom prst="rect">
              <a:avLst/>
            </a:prstGeom>
          </p:spPr>
        </p:pic>
        <p:sp>
          <p:nvSpPr>
            <p:cNvPr id="16" name="Textfeld 15"/>
            <p:cNvSpPr txBox="1"/>
            <p:nvPr/>
          </p:nvSpPr>
          <p:spPr>
            <a:xfrm>
              <a:off x="8286348" y="3000731"/>
              <a:ext cx="3905654" cy="589905"/>
            </a:xfrm>
            <a:prstGeom prst="rect">
              <a:avLst/>
            </a:prstGeom>
            <a:noFill/>
          </p:spPr>
          <p:txBody>
            <a:bodyPr wrap="square" lIns="0" tIns="0" rIns="0" bIns="0" rtlCol="0" anchor="t" anchorCtr="0">
              <a:spAutoFit/>
            </a:bodyPr>
            <a:lstStyle/>
            <a:p>
              <a:pPr algn="l">
                <a:lnSpc>
                  <a:spcPts val="2300"/>
                </a:lnSpc>
                <a:spcBef>
                  <a:spcPts val="1150"/>
                </a:spcBef>
              </a:pPr>
              <a:r>
                <a:rPr lang="de-DE" sz="1400" dirty="0" err="1" smtClean="0"/>
                <a:t>Stabilize</a:t>
              </a:r>
              <a:r>
                <a:rPr lang="de-DE" sz="1400" dirty="0" smtClean="0"/>
                <a:t> human/</a:t>
              </a:r>
              <a:r>
                <a:rPr lang="de-DE" sz="1400" dirty="0" err="1" smtClean="0"/>
                <a:t>nuclear</a:t>
              </a:r>
              <a:r>
                <a:rPr lang="de-DE" sz="1400" dirty="0" smtClean="0"/>
                <a:t> </a:t>
              </a:r>
              <a:r>
                <a:rPr lang="de-DE" sz="1400" dirty="0" err="1" smtClean="0"/>
                <a:t>rated</a:t>
              </a:r>
              <a:r>
                <a:rPr lang="de-DE" sz="1400" dirty="0" smtClean="0"/>
                <a:t> </a:t>
              </a:r>
              <a:r>
                <a:rPr lang="de-DE" sz="1400" dirty="0" err="1" smtClean="0"/>
                <a:t>unstable</a:t>
              </a:r>
              <a:r>
                <a:rPr lang="de-DE" sz="1400" dirty="0" smtClean="0"/>
                <a:t> </a:t>
              </a:r>
              <a:r>
                <a:rPr lang="de-DE" sz="1400" dirty="0" err="1" smtClean="0"/>
                <a:t>systems</a:t>
              </a:r>
              <a:r>
                <a:rPr lang="de-DE" sz="1400" dirty="0" smtClean="0"/>
                <a:t> 16x B83 (5E+15 J) = 12.5E+9 x ITER (6.4E+6 J)</a:t>
              </a:r>
            </a:p>
          </p:txBody>
        </p:sp>
        <p:pic>
          <p:nvPicPr>
            <p:cNvPr id="42" name="Grafik 4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00013" y="3821180"/>
              <a:ext cx="1460060" cy="338383"/>
            </a:xfrm>
            <a:prstGeom prst="rect">
              <a:avLst/>
            </a:prstGeom>
          </p:spPr>
        </p:pic>
      </p:grpSp>
      <p:sp>
        <p:nvSpPr>
          <p:cNvPr id="45" name="Textfeld 44"/>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p:sp>
        <p:nvSpPr>
          <p:cNvPr id="47" name="Freihandform 46"/>
          <p:cNvSpPr/>
          <p:nvPr/>
        </p:nvSpPr>
        <p:spPr>
          <a:xfrm>
            <a:off x="624996" y="2801983"/>
            <a:ext cx="5167959" cy="3266615"/>
          </a:xfrm>
          <a:custGeom>
            <a:avLst/>
            <a:gdLst>
              <a:gd name="connsiteX0" fmla="*/ 0 w 5189220"/>
              <a:gd name="connsiteY0" fmla="*/ 2850470 h 2850470"/>
              <a:gd name="connsiteX1" fmla="*/ 68580 w 5189220"/>
              <a:gd name="connsiteY1" fmla="*/ 2827610 h 2850470"/>
              <a:gd name="connsiteX2" fmla="*/ 228600 w 5189220"/>
              <a:gd name="connsiteY2" fmla="*/ 2759030 h 2850470"/>
              <a:gd name="connsiteX3" fmla="*/ 426720 w 5189220"/>
              <a:gd name="connsiteY3" fmla="*/ 2553290 h 2850470"/>
              <a:gd name="connsiteX4" fmla="*/ 891540 w 5189220"/>
              <a:gd name="connsiteY4" fmla="*/ 1753190 h 2850470"/>
              <a:gd name="connsiteX5" fmla="*/ 1882140 w 5189220"/>
              <a:gd name="connsiteY5" fmla="*/ 590 h 2850470"/>
              <a:gd name="connsiteX6" fmla="*/ 3009900 w 5189220"/>
              <a:gd name="connsiteY6" fmla="*/ 1951310 h 2850470"/>
              <a:gd name="connsiteX7" fmla="*/ 4168140 w 5189220"/>
              <a:gd name="connsiteY7" fmla="*/ 2659970 h 2850470"/>
              <a:gd name="connsiteX8" fmla="*/ 5189220 w 5189220"/>
              <a:gd name="connsiteY8" fmla="*/ 2797130 h 28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20" h="2850470">
                <a:moveTo>
                  <a:pt x="0" y="2850470"/>
                </a:moveTo>
                <a:cubicBezTo>
                  <a:pt x="15240" y="2846660"/>
                  <a:pt x="30480" y="2842850"/>
                  <a:pt x="68580" y="2827610"/>
                </a:cubicBezTo>
                <a:cubicBezTo>
                  <a:pt x="106680" y="2812370"/>
                  <a:pt x="168910" y="2804750"/>
                  <a:pt x="228600" y="2759030"/>
                </a:cubicBezTo>
                <a:cubicBezTo>
                  <a:pt x="288290" y="2713310"/>
                  <a:pt x="316230" y="2720930"/>
                  <a:pt x="426720" y="2553290"/>
                </a:cubicBezTo>
                <a:cubicBezTo>
                  <a:pt x="537210" y="2385650"/>
                  <a:pt x="648970" y="2178640"/>
                  <a:pt x="891540" y="1753190"/>
                </a:cubicBezTo>
                <a:cubicBezTo>
                  <a:pt x="1134110" y="1327740"/>
                  <a:pt x="1529080" y="-32430"/>
                  <a:pt x="1882140" y="590"/>
                </a:cubicBezTo>
                <a:cubicBezTo>
                  <a:pt x="2235200" y="33610"/>
                  <a:pt x="2628900" y="1508080"/>
                  <a:pt x="3009900" y="1951310"/>
                </a:cubicBezTo>
                <a:cubicBezTo>
                  <a:pt x="3390900" y="2394540"/>
                  <a:pt x="3804920" y="2519000"/>
                  <a:pt x="4168140" y="2659970"/>
                </a:cubicBezTo>
                <a:cubicBezTo>
                  <a:pt x="4531360" y="2800940"/>
                  <a:pt x="4860290" y="2799035"/>
                  <a:pt x="5189220" y="2797130"/>
                </a:cubicBezTo>
              </a:path>
            </a:pathLst>
          </a:cu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48" name="Gerade Verbindung mit Pfeil 47"/>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9" name="Gerade Verbindung mit Pfeil 48"/>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feld 54"/>
              <p:cNvSpPr txBox="1"/>
              <p:nvPr/>
            </p:nvSpPr>
            <p:spPr>
              <a:xfrm>
                <a:off x="2339565" y="6180837"/>
                <a:ext cx="1386085" cy="267894"/>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Velocity</a:t>
                </a:r>
                <a:r>
                  <a:rPr lang="de-DE" sz="1600" dirty="0" smtClean="0"/>
                  <a:t> </a:t>
                </a:r>
                <a14:m>
                  <m:oMath xmlns:m="http://schemas.openxmlformats.org/officeDocument/2006/math">
                    <m:r>
                      <a:rPr lang="de-DE" sz="1600" i="1" dirty="0">
                        <a:latin typeface="Cambria Math" panose="02040503050406030204" pitchFamily="18" charset="0"/>
                      </a:rPr>
                      <m:t>𝑣</m:t>
                    </m:r>
                  </m:oMath>
                </a14:m>
                <a:r>
                  <a:rPr lang="de-DE" sz="1600" dirty="0" smtClean="0"/>
                  <a:t> [m/s]</a:t>
                </a:r>
              </a:p>
            </p:txBody>
          </p:sp>
        </mc:Choice>
        <mc:Fallback xmlns="">
          <p:sp>
            <p:nvSpPr>
              <p:cNvPr id="55" name="Textfeld 54"/>
              <p:cNvSpPr txBox="1">
                <a:spLocks noRot="1" noChangeAspect="1" noMove="1" noResize="1" noEditPoints="1" noAdjustHandles="1" noChangeArrowheads="1" noChangeShapeType="1" noTextEdit="1"/>
              </p:cNvSpPr>
              <p:nvPr/>
            </p:nvSpPr>
            <p:spPr>
              <a:xfrm>
                <a:off x="2339565" y="6180837"/>
                <a:ext cx="1386085" cy="267894"/>
              </a:xfrm>
              <a:prstGeom prst="rect">
                <a:avLst/>
              </a:prstGeom>
              <a:blipFill>
                <a:blip r:embed="rId24"/>
                <a:stretch>
                  <a:fillRect l="-9251" t="-15909" r="-7048" b="-45455"/>
                </a:stretch>
              </a:blipFill>
            </p:spPr>
            <p:txBody>
              <a:bodyPr/>
              <a:lstStyle/>
              <a:p>
                <a:r>
                  <a:rPr lang="de-DE">
                    <a:noFill/>
                  </a:rPr>
                  <a:t> </a:t>
                </a:r>
              </a:p>
            </p:txBody>
          </p:sp>
        </mc:Fallback>
      </mc:AlternateContent>
      <p:sp>
        <p:nvSpPr>
          <p:cNvPr id="60" name="Textfeld 59"/>
          <p:cNvSpPr txBox="1"/>
          <p:nvPr/>
        </p:nvSpPr>
        <p:spPr>
          <a:xfrm>
            <a:off x="587742" y="1762162"/>
            <a:ext cx="5652188"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err="1" smtClean="0">
                <a:solidFill>
                  <a:srgbClr val="005555"/>
                </a:solidFill>
              </a:rPr>
              <a:t>Maxwellian</a:t>
            </a:r>
            <a:r>
              <a:rPr lang="de-DE" sz="2000" b="1" dirty="0" smtClean="0">
                <a:solidFill>
                  <a:srgbClr val="005555"/>
                </a:solidFill>
              </a:rPr>
              <a:t> </a:t>
            </a:r>
            <a:r>
              <a:rPr lang="de-DE" sz="2000" b="1" dirty="0" err="1" smtClean="0">
                <a:solidFill>
                  <a:srgbClr val="005555"/>
                </a:solidFill>
              </a:rPr>
              <a:t>Probability</a:t>
            </a:r>
            <a:r>
              <a:rPr lang="de-DE" sz="2000" b="1" dirty="0" smtClean="0">
                <a:solidFill>
                  <a:srgbClr val="005555"/>
                </a:solidFill>
              </a:rPr>
              <a:t> </a:t>
            </a:r>
            <a:r>
              <a:rPr lang="de-DE" sz="2000" b="1" dirty="0" err="1" smtClean="0">
                <a:solidFill>
                  <a:srgbClr val="005555"/>
                </a:solidFill>
              </a:rPr>
              <a:t>Density</a:t>
            </a:r>
            <a:r>
              <a:rPr lang="de-DE" sz="2000" b="1" dirty="0" smtClean="0">
                <a:solidFill>
                  <a:srgbClr val="005555"/>
                </a:solidFill>
              </a:rPr>
              <a:t> </a:t>
            </a:r>
            <a:r>
              <a:rPr lang="de-DE" sz="2000" b="1" dirty="0" err="1" smtClean="0">
                <a:solidFill>
                  <a:srgbClr val="005555"/>
                </a:solidFill>
              </a:rPr>
              <a:t>Function</a:t>
            </a:r>
            <a:r>
              <a:rPr lang="de-DE" sz="2000" b="1" dirty="0" smtClean="0">
                <a:solidFill>
                  <a:srgbClr val="005555"/>
                </a:solidFill>
              </a:rPr>
              <a:t> (PDF)</a:t>
            </a:r>
          </a:p>
        </p:txBody>
      </p:sp>
      <p:cxnSp>
        <p:nvCxnSpPr>
          <p:cNvPr id="22" name="Gerader Verbinder 21"/>
          <p:cNvCxnSpPr/>
          <p:nvPr/>
        </p:nvCxnSpPr>
        <p:spPr>
          <a:xfrm>
            <a:off x="2992633" y="3650703"/>
            <a:ext cx="0" cy="2425814"/>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4" name="Gerader Verbinder 23"/>
          <p:cNvCxnSpPr/>
          <p:nvPr/>
        </p:nvCxnSpPr>
        <p:spPr>
          <a:xfrm>
            <a:off x="2725933" y="3041103"/>
            <a:ext cx="18220" cy="3027495"/>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3" name="Fußzeilenplatzhalter 1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2406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Traditional </a:t>
            </a:r>
            <a:r>
              <a:rPr lang="de-DE" dirty="0" err="1" smtClean="0"/>
              <a:t>optimization</a:t>
            </a:r>
            <a:r>
              <a:rPr lang="de-DE" dirty="0" smtClean="0"/>
              <a:t> </a:t>
            </a:r>
            <a:r>
              <a:rPr lang="de-DE" dirty="0" err="1" smtClean="0"/>
              <a:t>method</a:t>
            </a:r>
            <a:r>
              <a:rPr lang="de-DE" dirty="0" smtClean="0"/>
              <a:t> </a:t>
            </a:r>
            <a:r>
              <a:rPr lang="de-DE" dirty="0" err="1" smtClean="0"/>
              <a:t>based</a:t>
            </a:r>
            <a:r>
              <a:rPr lang="de-DE" dirty="0" smtClean="0"/>
              <a:t> on </a:t>
            </a:r>
            <a:r>
              <a:rPr lang="de-DE" dirty="0" err="1" smtClean="0"/>
              <a:t>statistical</a:t>
            </a:r>
            <a:r>
              <a:rPr lang="de-DE" dirty="0" smtClean="0"/>
              <a:t> </a:t>
            </a:r>
            <a:r>
              <a:rPr lang="de-DE" dirty="0" err="1" smtClean="0"/>
              <a:t>analysis</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38</a:t>
            </a:fld>
            <a:endParaRPr lang="de-DE" dirty="0"/>
          </a:p>
        </p:txBody>
      </p:sp>
      <p:sp>
        <p:nvSpPr>
          <p:cNvPr id="17" name="Textfeld 16"/>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mc:AlternateContent xmlns:mc="http://schemas.openxmlformats.org/markup-compatibility/2006" xmlns:a14="http://schemas.microsoft.com/office/drawing/2010/main">
        <mc:Choice Requires="a14">
          <p:sp>
            <p:nvSpPr>
              <p:cNvPr id="18" name="Textfeld 17"/>
              <p:cNvSpPr txBox="1"/>
              <p:nvPr/>
            </p:nvSpPr>
            <p:spPr>
              <a:xfrm>
                <a:off x="2339565" y="6180837"/>
                <a:ext cx="1386085" cy="267894"/>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Velocity</a:t>
                </a:r>
                <a:r>
                  <a:rPr lang="de-DE" sz="1600" dirty="0" smtClean="0"/>
                  <a:t> </a:t>
                </a:r>
                <a14:m>
                  <m:oMath xmlns:m="http://schemas.openxmlformats.org/officeDocument/2006/math">
                    <m:r>
                      <a:rPr lang="de-DE" sz="1600" i="1" dirty="0">
                        <a:latin typeface="Cambria Math" panose="02040503050406030204" pitchFamily="18" charset="0"/>
                      </a:rPr>
                      <m:t>𝑣</m:t>
                    </m:r>
                  </m:oMath>
                </a14:m>
                <a:r>
                  <a:rPr lang="de-DE" sz="1600" dirty="0" smtClean="0"/>
                  <a:t> [m/s]</a:t>
                </a:r>
              </a:p>
            </p:txBody>
          </p:sp>
        </mc:Choice>
        <mc:Fallback xmlns="">
          <p:sp>
            <p:nvSpPr>
              <p:cNvPr id="18" name="Textfeld 17"/>
              <p:cNvSpPr txBox="1">
                <a:spLocks noRot="1" noChangeAspect="1" noMove="1" noResize="1" noEditPoints="1" noAdjustHandles="1" noChangeArrowheads="1" noChangeShapeType="1" noTextEdit="1"/>
              </p:cNvSpPr>
              <p:nvPr/>
            </p:nvSpPr>
            <p:spPr>
              <a:xfrm>
                <a:off x="2339565" y="6180837"/>
                <a:ext cx="1386085" cy="267894"/>
              </a:xfrm>
              <a:prstGeom prst="rect">
                <a:avLst/>
              </a:prstGeom>
              <a:blipFill>
                <a:blip r:embed="rId3"/>
                <a:stretch>
                  <a:fillRect l="-9251" t="-15909" r="-7048" b="-45455"/>
                </a:stretch>
              </a:blipFill>
            </p:spPr>
            <p:txBody>
              <a:bodyPr/>
              <a:lstStyle/>
              <a:p>
                <a:r>
                  <a:rPr lang="de-DE">
                    <a:noFill/>
                  </a:rPr>
                  <a:t> </a:t>
                </a:r>
              </a:p>
            </p:txBody>
          </p:sp>
        </mc:Fallback>
      </mc:AlternateContent>
      <p:sp>
        <p:nvSpPr>
          <p:cNvPr id="19" name="Freihandform 18"/>
          <p:cNvSpPr/>
          <p:nvPr/>
        </p:nvSpPr>
        <p:spPr>
          <a:xfrm>
            <a:off x="624996" y="2801983"/>
            <a:ext cx="5167959" cy="3266615"/>
          </a:xfrm>
          <a:custGeom>
            <a:avLst/>
            <a:gdLst>
              <a:gd name="connsiteX0" fmla="*/ 0 w 5189220"/>
              <a:gd name="connsiteY0" fmla="*/ 2850470 h 2850470"/>
              <a:gd name="connsiteX1" fmla="*/ 68580 w 5189220"/>
              <a:gd name="connsiteY1" fmla="*/ 2827610 h 2850470"/>
              <a:gd name="connsiteX2" fmla="*/ 228600 w 5189220"/>
              <a:gd name="connsiteY2" fmla="*/ 2759030 h 2850470"/>
              <a:gd name="connsiteX3" fmla="*/ 426720 w 5189220"/>
              <a:gd name="connsiteY3" fmla="*/ 2553290 h 2850470"/>
              <a:gd name="connsiteX4" fmla="*/ 891540 w 5189220"/>
              <a:gd name="connsiteY4" fmla="*/ 1753190 h 2850470"/>
              <a:gd name="connsiteX5" fmla="*/ 1882140 w 5189220"/>
              <a:gd name="connsiteY5" fmla="*/ 590 h 2850470"/>
              <a:gd name="connsiteX6" fmla="*/ 3009900 w 5189220"/>
              <a:gd name="connsiteY6" fmla="*/ 1951310 h 2850470"/>
              <a:gd name="connsiteX7" fmla="*/ 4168140 w 5189220"/>
              <a:gd name="connsiteY7" fmla="*/ 2659970 h 2850470"/>
              <a:gd name="connsiteX8" fmla="*/ 5189220 w 5189220"/>
              <a:gd name="connsiteY8" fmla="*/ 2797130 h 28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9220" h="2850470">
                <a:moveTo>
                  <a:pt x="0" y="2850470"/>
                </a:moveTo>
                <a:cubicBezTo>
                  <a:pt x="15240" y="2846660"/>
                  <a:pt x="30480" y="2842850"/>
                  <a:pt x="68580" y="2827610"/>
                </a:cubicBezTo>
                <a:cubicBezTo>
                  <a:pt x="106680" y="2812370"/>
                  <a:pt x="168910" y="2804750"/>
                  <a:pt x="228600" y="2759030"/>
                </a:cubicBezTo>
                <a:cubicBezTo>
                  <a:pt x="288290" y="2713310"/>
                  <a:pt x="316230" y="2720930"/>
                  <a:pt x="426720" y="2553290"/>
                </a:cubicBezTo>
                <a:cubicBezTo>
                  <a:pt x="537210" y="2385650"/>
                  <a:pt x="648970" y="2178640"/>
                  <a:pt x="891540" y="1753190"/>
                </a:cubicBezTo>
                <a:cubicBezTo>
                  <a:pt x="1134110" y="1327740"/>
                  <a:pt x="1529080" y="-32430"/>
                  <a:pt x="1882140" y="590"/>
                </a:cubicBezTo>
                <a:cubicBezTo>
                  <a:pt x="2235200" y="33610"/>
                  <a:pt x="2628900" y="1508080"/>
                  <a:pt x="3009900" y="1951310"/>
                </a:cubicBezTo>
                <a:cubicBezTo>
                  <a:pt x="3390900" y="2394540"/>
                  <a:pt x="3804920" y="2519000"/>
                  <a:pt x="4168140" y="2659970"/>
                </a:cubicBezTo>
                <a:cubicBezTo>
                  <a:pt x="4531360" y="2800940"/>
                  <a:pt x="4860290" y="2799035"/>
                  <a:pt x="5189220" y="2797130"/>
                </a:cubicBezTo>
              </a:path>
            </a:pathLst>
          </a:cu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1" name="Gerader Verbinder 20"/>
          <p:cNvCxnSpPr>
            <a:stCxn id="19" idx="5"/>
          </p:cNvCxnSpPr>
          <p:nvPr/>
        </p:nvCxnSpPr>
        <p:spPr>
          <a:xfrm flipH="1">
            <a:off x="2463017" y="2802659"/>
            <a:ext cx="36408" cy="3284896"/>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feld 28"/>
              <p:cNvSpPr txBox="1"/>
              <p:nvPr/>
            </p:nvSpPr>
            <p:spPr>
              <a:xfrm rot="16200000">
                <a:off x="2136815" y="3315928"/>
                <a:ext cx="262829"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𝑣</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29" name="Textfeld 28"/>
              <p:cNvSpPr txBox="1">
                <a:spLocks noRot="1" noChangeAspect="1" noMove="1" noResize="1" noEditPoints="1" noAdjustHandles="1" noChangeArrowheads="1" noChangeShapeType="1" noTextEdit="1"/>
              </p:cNvSpPr>
              <p:nvPr/>
            </p:nvSpPr>
            <p:spPr>
              <a:xfrm rot="16200000">
                <a:off x="2136815" y="3315928"/>
                <a:ext cx="262829" cy="294953"/>
              </a:xfrm>
              <a:prstGeom prst="rect">
                <a:avLst/>
              </a:prstGeom>
              <a:blipFill>
                <a:blip r:embed="rId4"/>
                <a:stretch>
                  <a:fillRect t="-4651" r="-16667" b="-6977"/>
                </a:stretch>
              </a:blipFill>
            </p:spPr>
            <p:txBody>
              <a:bodyPr/>
              <a:lstStyle/>
              <a:p>
                <a:r>
                  <a:rPr lang="de-DE">
                    <a:noFill/>
                  </a:rPr>
                  <a:t> </a:t>
                </a:r>
              </a:p>
            </p:txBody>
          </p:sp>
        </mc:Fallback>
      </mc:AlternateContent>
      <p:grpSp>
        <p:nvGrpSpPr>
          <p:cNvPr id="7" name="Gruppieren 6"/>
          <p:cNvGrpSpPr/>
          <p:nvPr/>
        </p:nvGrpSpPr>
        <p:grpSpPr>
          <a:xfrm>
            <a:off x="1844443" y="2800358"/>
            <a:ext cx="294953" cy="3253988"/>
            <a:chOff x="1844443" y="2800358"/>
            <a:chExt cx="294953" cy="3253988"/>
          </a:xfrm>
        </p:grpSpPr>
        <p:cxnSp>
          <p:nvCxnSpPr>
            <p:cNvPr id="40" name="Gerader Verbinder 39"/>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feld 46"/>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47" name="Textfeld 46"/>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5"/>
                  <a:stretch>
                    <a:fillRect t="-4110"/>
                  </a:stretch>
                </a:blipFill>
              </p:spPr>
              <p:txBody>
                <a:bodyPr/>
                <a:lstStyle/>
                <a:p>
                  <a:r>
                    <a:rPr lang="de-DE">
                      <a:noFill/>
                    </a:rPr>
                    <a:t> </a:t>
                  </a:r>
                </a:p>
              </p:txBody>
            </p:sp>
          </mc:Fallback>
        </mc:AlternateContent>
      </p:grpSp>
      <p:grpSp>
        <p:nvGrpSpPr>
          <p:cNvPr id="10" name="Gruppieren 9"/>
          <p:cNvGrpSpPr/>
          <p:nvPr/>
        </p:nvGrpSpPr>
        <p:grpSpPr>
          <a:xfrm>
            <a:off x="1521962" y="2800359"/>
            <a:ext cx="294953" cy="3249734"/>
            <a:chOff x="1521962" y="2800359"/>
            <a:chExt cx="294953" cy="3249734"/>
          </a:xfrm>
        </p:grpSpPr>
        <p:cxnSp>
          <p:nvCxnSpPr>
            <p:cNvPr id="35" name="Gerader Verbinder 34"/>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feld 4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48" name="Textfeld 4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6"/>
                  <a:stretch>
                    <a:fillRect t="-4110"/>
                  </a:stretch>
                </a:blipFill>
              </p:spPr>
              <p:txBody>
                <a:bodyPr/>
                <a:lstStyle/>
                <a:p>
                  <a:r>
                    <a:rPr lang="de-DE">
                      <a:noFill/>
                    </a:rPr>
                    <a:t> </a:t>
                  </a:r>
                </a:p>
              </p:txBody>
            </p:sp>
          </mc:Fallback>
        </mc:AlternateContent>
      </p:grpSp>
      <p:grpSp>
        <p:nvGrpSpPr>
          <p:cNvPr id="11" name="Gruppieren 10"/>
          <p:cNvGrpSpPr/>
          <p:nvPr/>
        </p:nvGrpSpPr>
        <p:grpSpPr>
          <a:xfrm>
            <a:off x="1238882" y="2810093"/>
            <a:ext cx="294953" cy="3240000"/>
            <a:chOff x="1238882" y="2810093"/>
            <a:chExt cx="294953" cy="3240000"/>
          </a:xfrm>
        </p:grpSpPr>
        <p:cxnSp>
          <p:nvCxnSpPr>
            <p:cNvPr id="36" name="Gerader Verbinder 35"/>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feld 48"/>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49" name="Textfeld 48"/>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7"/>
                  <a:stretch>
                    <a:fillRect t="-4167" b="-1389"/>
                  </a:stretch>
                </a:blipFill>
              </p:spPr>
              <p:txBody>
                <a:bodyPr/>
                <a:lstStyle/>
                <a:p>
                  <a:r>
                    <a:rPr lang="de-DE">
                      <a:noFill/>
                    </a:rPr>
                    <a:t> </a:t>
                  </a:r>
                </a:p>
              </p:txBody>
            </p:sp>
          </mc:Fallback>
        </mc:AlternateContent>
      </p:grpSp>
      <p:grpSp>
        <p:nvGrpSpPr>
          <p:cNvPr id="12" name="Gruppieren 11"/>
          <p:cNvGrpSpPr/>
          <p:nvPr/>
        </p:nvGrpSpPr>
        <p:grpSpPr>
          <a:xfrm>
            <a:off x="976467" y="2807598"/>
            <a:ext cx="294953" cy="3240000"/>
            <a:chOff x="976467" y="2807598"/>
            <a:chExt cx="294953" cy="3240000"/>
          </a:xfrm>
        </p:grpSpPr>
        <p:cxnSp>
          <p:nvCxnSpPr>
            <p:cNvPr id="37" name="Gerader Verbinder 36"/>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feld 49"/>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50" name="Textfeld 49"/>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8"/>
                  <a:stretch>
                    <a:fillRect t="-4167" b="-1389"/>
                  </a:stretch>
                </a:blipFill>
              </p:spPr>
              <p:txBody>
                <a:bodyPr/>
                <a:lstStyle/>
                <a:p>
                  <a:r>
                    <a:rPr lang="de-DE">
                      <a:noFill/>
                    </a:rPr>
                    <a:t> </a:t>
                  </a:r>
                </a:p>
              </p:txBody>
            </p:sp>
          </mc:Fallback>
        </mc:AlternateContent>
      </p:grpSp>
      <p:grpSp>
        <p:nvGrpSpPr>
          <p:cNvPr id="15" name="Gruppieren 14"/>
          <p:cNvGrpSpPr/>
          <p:nvPr/>
        </p:nvGrpSpPr>
        <p:grpSpPr>
          <a:xfrm>
            <a:off x="756995" y="2807598"/>
            <a:ext cx="294953" cy="3240000"/>
            <a:chOff x="756995" y="2807598"/>
            <a:chExt cx="294953" cy="3240000"/>
          </a:xfrm>
        </p:grpSpPr>
        <p:cxnSp>
          <p:nvCxnSpPr>
            <p:cNvPr id="38" name="Gerader Verbinder 37"/>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feld 50"/>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51" name="Textfeld 50"/>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9"/>
                  <a:stretch>
                    <a:fillRect t="-4167" b="-1389"/>
                  </a:stretch>
                </a:blipFill>
              </p:spPr>
              <p:txBody>
                <a:bodyPr/>
                <a:lstStyle/>
                <a:p>
                  <a:r>
                    <a:rPr lang="de-DE">
                      <a:noFill/>
                    </a:rPr>
                    <a:t> </a:t>
                  </a:r>
                </a:p>
              </p:txBody>
            </p:sp>
          </mc:Fallback>
        </mc:AlternateContent>
      </p:grpSp>
      <p:grpSp>
        <p:nvGrpSpPr>
          <p:cNvPr id="16" name="Gruppieren 15"/>
          <p:cNvGrpSpPr/>
          <p:nvPr/>
        </p:nvGrpSpPr>
        <p:grpSpPr>
          <a:xfrm>
            <a:off x="557600" y="2807599"/>
            <a:ext cx="294953" cy="3242494"/>
            <a:chOff x="557600" y="2807599"/>
            <a:chExt cx="294953" cy="3242494"/>
          </a:xfrm>
        </p:grpSpPr>
        <p:cxnSp>
          <p:nvCxnSpPr>
            <p:cNvPr id="39" name="Gerader Verbinder 3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feld 51"/>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52" name="Textfeld 51"/>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10"/>
                  <a:stretch>
                    <a:fillRect t="-4167" b="-1389"/>
                  </a:stretch>
                </a:blipFill>
              </p:spPr>
              <p:txBody>
                <a:bodyPr/>
                <a:lstStyle/>
                <a:p>
                  <a:r>
                    <a:rPr lang="de-DE">
                      <a:noFill/>
                    </a:rPr>
                    <a:t> </a:t>
                  </a:r>
                </a:p>
              </p:txBody>
            </p:sp>
          </mc:Fallback>
        </mc:AlternateContent>
      </p:grpSp>
      <p:sp>
        <p:nvSpPr>
          <p:cNvPr id="2" name="Textfeld 1"/>
          <p:cNvSpPr txBox="1"/>
          <p:nvPr/>
        </p:nvSpPr>
        <p:spPr>
          <a:xfrm>
            <a:off x="6486564" y="997118"/>
            <a:ext cx="5350210" cy="2385268"/>
          </a:xfrm>
          <a:prstGeom prst="rect">
            <a:avLst/>
          </a:prstGeom>
          <a:noFill/>
        </p:spPr>
        <p:txBody>
          <a:bodyPr wrap="square" lIns="0" tIns="0" rIns="0" bIns="0" rtlCol="0" anchor="t" anchorCtr="0">
            <a:spAutoFit/>
          </a:bodyPr>
          <a:lstStyle/>
          <a:p>
            <a:pPr algn="l">
              <a:lnSpc>
                <a:spcPts val="2300"/>
              </a:lnSpc>
              <a:spcBef>
                <a:spcPts val="1150"/>
              </a:spcBef>
            </a:pPr>
            <a:r>
              <a:rPr lang="de-DE" sz="2000" b="1" dirty="0" err="1" smtClean="0">
                <a:solidFill>
                  <a:srgbClr val="005555"/>
                </a:solidFill>
              </a:rPr>
              <a:t>Accuracy</a:t>
            </a:r>
            <a:endParaRPr lang="de-DE" sz="2000" b="1" dirty="0" smtClean="0">
              <a:solidFill>
                <a:srgbClr val="005555"/>
              </a:solidFill>
            </a:endParaRPr>
          </a:p>
          <a:p>
            <a:pPr marL="285750" indent="-285750" algn="l">
              <a:lnSpc>
                <a:spcPts val="2300"/>
              </a:lnSpc>
              <a:spcBef>
                <a:spcPts val="1150"/>
              </a:spcBef>
              <a:buFont typeface="Arial" panose="020B0604020202020204" pitchFamily="34" charset="0"/>
              <a:buChar char="•"/>
            </a:pPr>
            <a:r>
              <a:rPr lang="de-DE" sz="1600" dirty="0" smtClean="0"/>
              <a:t>Relation </a:t>
            </a:r>
            <a:r>
              <a:rPr lang="de-DE" sz="1600" dirty="0" err="1" smtClean="0"/>
              <a:t>of</a:t>
            </a:r>
            <a:r>
              <a:rPr lang="de-DE" sz="1600" dirty="0" smtClean="0"/>
              <a:t> </a:t>
            </a:r>
            <a:r>
              <a:rPr lang="de-DE" sz="1600" dirty="0" err="1" smtClean="0"/>
              <a:t>most</a:t>
            </a:r>
            <a:r>
              <a:rPr lang="de-DE" sz="1600" dirty="0" smtClean="0"/>
              <a:t> probable </a:t>
            </a:r>
            <a:r>
              <a:rPr lang="de-DE" sz="1600" dirty="0" err="1" smtClean="0"/>
              <a:t>outcome</a:t>
            </a:r>
            <a:r>
              <a:rPr lang="de-DE" sz="1600" dirty="0" smtClean="0"/>
              <a:t> on </a:t>
            </a:r>
            <a:r>
              <a:rPr lang="de-DE" sz="1600" dirty="0" err="1" smtClean="0"/>
              <a:t>target</a:t>
            </a:r>
            <a:endParaRPr lang="de-DE" sz="1600" dirty="0" smtClean="0"/>
          </a:p>
          <a:p>
            <a:pPr algn="l">
              <a:lnSpc>
                <a:spcPts val="2300"/>
              </a:lnSpc>
              <a:spcBef>
                <a:spcPts val="1150"/>
              </a:spcBef>
            </a:pPr>
            <a:r>
              <a:rPr lang="de-DE" sz="2000" b="1" dirty="0" smtClean="0">
                <a:solidFill>
                  <a:srgbClr val="005555"/>
                </a:solidFill>
              </a:rPr>
              <a:t>Precision</a:t>
            </a:r>
          </a:p>
          <a:p>
            <a:pPr marL="285750" indent="-285750">
              <a:lnSpc>
                <a:spcPts val="2300"/>
              </a:lnSpc>
              <a:spcBef>
                <a:spcPts val="1150"/>
              </a:spcBef>
              <a:buFont typeface="Arial" panose="020B0604020202020204" pitchFamily="34" charset="0"/>
              <a:buChar char="•"/>
            </a:pPr>
            <a:r>
              <a:rPr lang="de-DE" sz="1600" dirty="0" err="1" smtClean="0"/>
              <a:t>Scatter</a:t>
            </a:r>
            <a:r>
              <a:rPr lang="de-DE" sz="1600" dirty="0" smtClean="0"/>
              <a:t> </a:t>
            </a:r>
            <a:r>
              <a:rPr lang="de-DE" sz="1600" dirty="0" err="1" smtClean="0"/>
              <a:t>within</a:t>
            </a:r>
            <a:r>
              <a:rPr lang="de-DE" sz="1600" dirty="0" smtClean="0"/>
              <a:t> </a:t>
            </a:r>
            <a:r>
              <a:rPr lang="de-DE" sz="1600" dirty="0" err="1" smtClean="0"/>
              <a:t>or</a:t>
            </a:r>
            <a:r>
              <a:rPr lang="de-DE" sz="1600" dirty="0" smtClean="0"/>
              <a:t> </a:t>
            </a:r>
            <a:r>
              <a:rPr lang="de-DE" sz="1600" dirty="0" err="1" smtClean="0"/>
              <a:t>around</a:t>
            </a:r>
            <a:r>
              <a:rPr lang="de-DE" sz="1600" dirty="0" smtClean="0"/>
              <a:t> </a:t>
            </a:r>
            <a:r>
              <a:rPr lang="de-DE" sz="1600" dirty="0" err="1" smtClean="0"/>
              <a:t>Lower</a:t>
            </a:r>
            <a:r>
              <a:rPr lang="de-DE" sz="1600" dirty="0" smtClean="0"/>
              <a:t> </a:t>
            </a:r>
            <a:r>
              <a:rPr lang="de-DE" sz="1600" dirty="0" err="1" smtClean="0"/>
              <a:t>Specification</a:t>
            </a:r>
            <a:r>
              <a:rPr lang="de-DE" sz="1600" dirty="0" smtClean="0"/>
              <a:t> Limit (</a:t>
            </a:r>
            <a:r>
              <a:rPr lang="de-DE" dirty="0" smtClean="0">
                <a:solidFill>
                  <a:srgbClr val="EF7C00"/>
                </a:solidFill>
                <a:latin typeface="Cambria Math" panose="02040503050406030204" pitchFamily="18" charset="0"/>
                <a:ea typeface="Cambria Math" panose="02040503050406030204" pitchFamily="18" charset="0"/>
              </a:rPr>
              <a:t>LSL</a:t>
            </a:r>
            <a:r>
              <a:rPr lang="de-DE" sz="1600" dirty="0" smtClean="0"/>
              <a:t>) &amp; </a:t>
            </a:r>
            <a:r>
              <a:rPr lang="de-DE" sz="1600" dirty="0" err="1" smtClean="0"/>
              <a:t>Upper</a:t>
            </a:r>
            <a:r>
              <a:rPr lang="de-DE" sz="1600" dirty="0" smtClean="0"/>
              <a:t> </a:t>
            </a:r>
            <a:r>
              <a:rPr lang="de-DE" sz="1600" dirty="0" err="1" smtClean="0"/>
              <a:t>Specifiation</a:t>
            </a:r>
            <a:r>
              <a:rPr lang="de-DE" sz="1600" dirty="0" smtClean="0"/>
              <a:t> Limit (</a:t>
            </a:r>
            <a:r>
              <a:rPr lang="de-DE" dirty="0" smtClean="0">
                <a:solidFill>
                  <a:srgbClr val="EF7C00"/>
                </a:solidFill>
                <a:latin typeface="Cambria Math" panose="02040503050406030204" pitchFamily="18" charset="0"/>
                <a:ea typeface="Cambria Math" panose="02040503050406030204" pitchFamily="18" charset="0"/>
              </a:rPr>
              <a:t>USL</a:t>
            </a:r>
            <a:r>
              <a:rPr lang="de-DE" sz="1600" dirty="0" smtClean="0"/>
              <a:t>)</a:t>
            </a:r>
          </a:p>
          <a:p>
            <a:pPr marL="285750" indent="-285750" algn="l">
              <a:lnSpc>
                <a:spcPts val="2300"/>
              </a:lnSpc>
              <a:spcBef>
                <a:spcPts val="1150"/>
              </a:spcBef>
              <a:buFont typeface="Arial" panose="020B0604020202020204" pitchFamily="34" charset="0"/>
              <a:buChar char="•"/>
            </a:pPr>
            <a:r>
              <a:rPr lang="de-DE" sz="1600" dirty="0" err="1" smtClean="0"/>
              <a:t>How</a:t>
            </a:r>
            <a:r>
              <a:rPr lang="de-DE" sz="1600" dirty="0" smtClean="0"/>
              <a:t> </a:t>
            </a:r>
            <a:r>
              <a:rPr lang="de-DE" sz="1600" dirty="0" err="1" smtClean="0"/>
              <a:t>close</a:t>
            </a:r>
            <a:r>
              <a:rPr lang="de-DE" sz="1600" dirty="0" smtClean="0"/>
              <a:t> </a:t>
            </a:r>
            <a:r>
              <a:rPr lang="de-DE" sz="1600" dirty="0" err="1" smtClean="0"/>
              <a:t>are</a:t>
            </a:r>
            <a:r>
              <a:rPr lang="de-DE" sz="1600" dirty="0" smtClean="0"/>
              <a:t> </a:t>
            </a:r>
            <a:r>
              <a:rPr lang="de-DE" sz="1600" dirty="0" err="1" smtClean="0"/>
              <a:t>outomes</a:t>
            </a:r>
            <a:r>
              <a:rPr lang="de-DE" sz="1600" dirty="0" smtClean="0"/>
              <a:t> </a:t>
            </a:r>
            <a:r>
              <a:rPr lang="de-DE" sz="1600" dirty="0" err="1" smtClean="0"/>
              <a:t>together</a:t>
            </a:r>
            <a:endParaRPr lang="de-DE" sz="1600" dirty="0" smtClean="0"/>
          </a:p>
        </p:txBody>
      </p:sp>
      <p:cxnSp>
        <p:nvCxnSpPr>
          <p:cNvPr id="13" name="Gerade Verbindung mit Pfeil 12"/>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grpSp>
        <p:nvGrpSpPr>
          <p:cNvPr id="53" name="Gruppieren 52"/>
          <p:cNvGrpSpPr/>
          <p:nvPr/>
        </p:nvGrpSpPr>
        <p:grpSpPr>
          <a:xfrm>
            <a:off x="2739144" y="2792440"/>
            <a:ext cx="294953" cy="3253988"/>
            <a:chOff x="1844443" y="2800358"/>
            <a:chExt cx="294953" cy="3253988"/>
          </a:xfrm>
        </p:grpSpPr>
        <p:cxnSp>
          <p:nvCxnSpPr>
            <p:cNvPr id="54" name="Gerader Verbinder 53"/>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feld 54"/>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55" name="Textfeld 54"/>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11"/>
                  <a:stretch>
                    <a:fillRect t="-4110" b="-6849"/>
                  </a:stretch>
                </a:blipFill>
              </p:spPr>
              <p:txBody>
                <a:bodyPr/>
                <a:lstStyle/>
                <a:p>
                  <a:r>
                    <a:rPr lang="de-DE">
                      <a:noFill/>
                    </a:rPr>
                    <a:t> </a:t>
                  </a:r>
                </a:p>
              </p:txBody>
            </p:sp>
          </mc:Fallback>
        </mc:AlternateContent>
      </p:grpSp>
      <p:grpSp>
        <p:nvGrpSpPr>
          <p:cNvPr id="56" name="Gruppieren 55"/>
          <p:cNvGrpSpPr/>
          <p:nvPr/>
        </p:nvGrpSpPr>
        <p:grpSpPr>
          <a:xfrm>
            <a:off x="3227701" y="2792441"/>
            <a:ext cx="294953" cy="3249734"/>
            <a:chOff x="1521962" y="2800359"/>
            <a:chExt cx="294953" cy="3249734"/>
          </a:xfrm>
        </p:grpSpPr>
        <p:cxnSp>
          <p:nvCxnSpPr>
            <p:cNvPr id="57" name="Gerader Verbinder 56"/>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12"/>
                  <a:stretch>
                    <a:fillRect t="-4110" b="-6849"/>
                  </a:stretch>
                </a:blipFill>
              </p:spPr>
              <p:txBody>
                <a:bodyPr/>
                <a:lstStyle/>
                <a:p>
                  <a:r>
                    <a:rPr lang="de-DE">
                      <a:noFill/>
                    </a:rPr>
                    <a:t> </a:t>
                  </a:r>
                </a:p>
              </p:txBody>
            </p:sp>
          </mc:Fallback>
        </mc:AlternateContent>
      </p:grpSp>
      <p:grpSp>
        <p:nvGrpSpPr>
          <p:cNvPr id="59" name="Gruppieren 58"/>
          <p:cNvGrpSpPr/>
          <p:nvPr/>
        </p:nvGrpSpPr>
        <p:grpSpPr>
          <a:xfrm>
            <a:off x="3719959" y="2802175"/>
            <a:ext cx="294953" cy="3240000"/>
            <a:chOff x="1238882" y="2810093"/>
            <a:chExt cx="294953" cy="3240000"/>
          </a:xfrm>
        </p:grpSpPr>
        <p:cxnSp>
          <p:nvCxnSpPr>
            <p:cNvPr id="60" name="Gerader Verbinder 59"/>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feld 61"/>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2" name="Textfeld 61"/>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13"/>
                  <a:stretch>
                    <a:fillRect t="-4110" b="-6849"/>
                  </a:stretch>
                </a:blipFill>
              </p:spPr>
              <p:txBody>
                <a:bodyPr/>
                <a:lstStyle/>
                <a:p>
                  <a:r>
                    <a:rPr lang="de-DE">
                      <a:noFill/>
                    </a:rPr>
                    <a:t> </a:t>
                  </a:r>
                </a:p>
              </p:txBody>
            </p:sp>
          </mc:Fallback>
        </mc:AlternateContent>
      </p:grpSp>
      <p:grpSp>
        <p:nvGrpSpPr>
          <p:cNvPr id="64" name="Gruppieren 63"/>
          <p:cNvGrpSpPr/>
          <p:nvPr/>
        </p:nvGrpSpPr>
        <p:grpSpPr>
          <a:xfrm>
            <a:off x="4216699" y="2799680"/>
            <a:ext cx="294953" cy="3240000"/>
            <a:chOff x="976467" y="2807598"/>
            <a:chExt cx="294953" cy="3240000"/>
          </a:xfrm>
        </p:grpSpPr>
        <p:cxnSp>
          <p:nvCxnSpPr>
            <p:cNvPr id="65" name="Gerader Verbinder 64"/>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feld 65"/>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6" name="Textfeld 65"/>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14"/>
                  <a:stretch>
                    <a:fillRect t="-2740" b="-8219"/>
                  </a:stretch>
                </a:blipFill>
              </p:spPr>
              <p:txBody>
                <a:bodyPr/>
                <a:lstStyle/>
                <a:p>
                  <a:r>
                    <a:rPr lang="de-DE">
                      <a:noFill/>
                    </a:rPr>
                    <a:t> </a:t>
                  </a:r>
                </a:p>
              </p:txBody>
            </p:sp>
          </mc:Fallback>
        </mc:AlternateContent>
      </p:grpSp>
      <p:grpSp>
        <p:nvGrpSpPr>
          <p:cNvPr id="67" name="Gruppieren 66"/>
          <p:cNvGrpSpPr/>
          <p:nvPr/>
        </p:nvGrpSpPr>
        <p:grpSpPr>
          <a:xfrm>
            <a:off x="4752568" y="2799680"/>
            <a:ext cx="294953" cy="3240000"/>
            <a:chOff x="756995" y="2807598"/>
            <a:chExt cx="294953" cy="3240000"/>
          </a:xfrm>
        </p:grpSpPr>
        <p:cxnSp>
          <p:nvCxnSpPr>
            <p:cNvPr id="68" name="Gerader Verbinder 67"/>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feld 68"/>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9" name="Textfeld 68"/>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15"/>
                  <a:stretch>
                    <a:fillRect t="-4110" b="-6849"/>
                  </a:stretch>
                </a:blipFill>
              </p:spPr>
              <p:txBody>
                <a:bodyPr/>
                <a:lstStyle/>
                <a:p>
                  <a:r>
                    <a:rPr lang="de-DE">
                      <a:noFill/>
                    </a:rPr>
                    <a:t> </a:t>
                  </a:r>
                </a:p>
              </p:txBody>
            </p:sp>
          </mc:Fallback>
        </mc:AlternateContent>
      </p:grpSp>
      <p:grpSp>
        <p:nvGrpSpPr>
          <p:cNvPr id="70" name="Gruppieren 69"/>
          <p:cNvGrpSpPr/>
          <p:nvPr/>
        </p:nvGrpSpPr>
        <p:grpSpPr>
          <a:xfrm>
            <a:off x="5320898" y="2799681"/>
            <a:ext cx="294953" cy="3242494"/>
            <a:chOff x="557600" y="2807599"/>
            <a:chExt cx="294953" cy="3242494"/>
          </a:xfrm>
        </p:grpSpPr>
        <p:cxnSp>
          <p:nvCxnSpPr>
            <p:cNvPr id="71" name="Gerader Verbinder 70"/>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feld 71"/>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2" name="Textfeld 71"/>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16"/>
                  <a:stretch>
                    <a:fillRect t="-4110" b="-6849"/>
                  </a:stretch>
                </a:blipFill>
              </p:spPr>
              <p:txBody>
                <a:bodyPr/>
                <a:lstStyle/>
                <a:p>
                  <a:r>
                    <a:rPr lang="de-DE">
                      <a:noFill/>
                    </a:rPr>
                    <a:t> </a:t>
                  </a:r>
                </a:p>
              </p:txBody>
            </p:sp>
          </mc:Fallback>
        </mc:AlternateContent>
      </p:grpSp>
      <p:graphicFrame>
        <p:nvGraphicFramePr>
          <p:cNvPr id="91" name="Tabelle 90"/>
          <p:cNvGraphicFramePr>
            <a:graphicFrameLocks noGrp="1"/>
          </p:cNvGraphicFramePr>
          <p:nvPr>
            <p:extLst>
              <p:ext uri="{D42A27DB-BD31-4B8C-83A1-F6EECF244321}">
                <p14:modId xmlns:p14="http://schemas.microsoft.com/office/powerpoint/2010/main" val="4017511654"/>
              </p:ext>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93" name="Textfeld 92"/>
          <p:cNvSpPr txBox="1"/>
          <p:nvPr/>
        </p:nvSpPr>
        <p:spPr>
          <a:xfrm>
            <a:off x="587742" y="1762162"/>
            <a:ext cx="5652188"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err="1" smtClean="0">
                <a:solidFill>
                  <a:srgbClr val="005555"/>
                </a:solidFill>
              </a:rPr>
              <a:t>Maxwellian</a:t>
            </a:r>
            <a:r>
              <a:rPr lang="de-DE" sz="2000" b="1" dirty="0" smtClean="0">
                <a:solidFill>
                  <a:srgbClr val="005555"/>
                </a:solidFill>
              </a:rPr>
              <a:t> </a:t>
            </a:r>
            <a:r>
              <a:rPr lang="de-DE" sz="2000" b="1" dirty="0" err="1" smtClean="0">
                <a:solidFill>
                  <a:srgbClr val="005555"/>
                </a:solidFill>
              </a:rPr>
              <a:t>Probability</a:t>
            </a:r>
            <a:r>
              <a:rPr lang="de-DE" sz="2000" b="1" dirty="0" smtClean="0">
                <a:solidFill>
                  <a:srgbClr val="005555"/>
                </a:solidFill>
              </a:rPr>
              <a:t> </a:t>
            </a:r>
            <a:r>
              <a:rPr lang="de-DE" sz="2000" b="1" dirty="0" err="1" smtClean="0">
                <a:solidFill>
                  <a:srgbClr val="005555"/>
                </a:solidFill>
              </a:rPr>
              <a:t>Density</a:t>
            </a:r>
            <a:r>
              <a:rPr lang="de-DE" sz="2000" b="1" dirty="0" smtClean="0">
                <a:solidFill>
                  <a:srgbClr val="005555"/>
                </a:solidFill>
              </a:rPr>
              <a:t> </a:t>
            </a:r>
            <a:r>
              <a:rPr lang="de-DE" sz="2000" b="1" dirty="0" err="1" smtClean="0">
                <a:solidFill>
                  <a:srgbClr val="005555"/>
                </a:solidFill>
              </a:rPr>
              <a:t>Function</a:t>
            </a:r>
            <a:r>
              <a:rPr lang="de-DE" sz="2000" b="1" dirty="0" smtClean="0">
                <a:solidFill>
                  <a:srgbClr val="005555"/>
                </a:solidFill>
              </a:rPr>
              <a:t> (PDF)</a:t>
            </a:r>
          </a:p>
        </p:txBody>
      </p:sp>
      <p:cxnSp>
        <p:nvCxnSpPr>
          <p:cNvPr id="30" name="Gerader Verbinder 29"/>
          <p:cNvCxnSpPr/>
          <p:nvPr/>
        </p:nvCxnSpPr>
        <p:spPr>
          <a:xfrm>
            <a:off x="2212565" y="2094346"/>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95" name="Gerader Verbinder 94"/>
          <p:cNvCxnSpPr/>
          <p:nvPr/>
        </p:nvCxnSpPr>
        <p:spPr>
          <a:xfrm>
            <a:off x="2739144" y="2095898"/>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96" name="Textfeld 95"/>
              <p:cNvSpPr txBox="1"/>
              <p:nvPr/>
            </p:nvSpPr>
            <p:spPr>
              <a:xfrm rot="16200000">
                <a:off x="2396170" y="2148824"/>
                <a:ext cx="421013"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𝑈</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oMath>
                  </m:oMathPara>
                </a14:m>
                <a:endParaRPr lang="de-DE" sz="1600" dirty="0" err="1" smtClean="0">
                  <a:solidFill>
                    <a:srgbClr val="EF7C00"/>
                  </a:solidFill>
                </a:endParaRPr>
              </a:p>
            </p:txBody>
          </p:sp>
        </mc:Choice>
        <mc:Fallback xmlns="">
          <p:sp>
            <p:nvSpPr>
              <p:cNvPr id="96" name="Textfeld 95"/>
              <p:cNvSpPr txBox="1">
                <a:spLocks noRot="1" noChangeAspect="1" noMove="1" noResize="1" noEditPoints="1" noAdjustHandles="1" noChangeArrowheads="1" noChangeShapeType="1" noTextEdit="1"/>
              </p:cNvSpPr>
              <p:nvPr/>
            </p:nvSpPr>
            <p:spPr>
              <a:xfrm rot="16200000">
                <a:off x="2396170" y="2148824"/>
                <a:ext cx="421013" cy="294953"/>
              </a:xfrm>
              <a:prstGeom prst="rect">
                <a:avLst/>
              </a:prstGeom>
              <a:blipFill>
                <a:blip r:embed="rId17"/>
                <a:stretch>
                  <a:fillRect t="-7246" b="-1014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8" name="Textfeld 97"/>
              <p:cNvSpPr txBox="1"/>
              <p:nvPr/>
            </p:nvSpPr>
            <p:spPr>
              <a:xfrm rot="16200000">
                <a:off x="1854925" y="2152766"/>
                <a:ext cx="388953"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𝐿</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oMath>
                  </m:oMathPara>
                </a14:m>
                <a:endParaRPr lang="de-DE" sz="1600" dirty="0" err="1" smtClean="0">
                  <a:solidFill>
                    <a:srgbClr val="EF7C00"/>
                  </a:solidFill>
                </a:endParaRPr>
              </a:p>
            </p:txBody>
          </p:sp>
        </mc:Choice>
        <mc:Fallback xmlns="">
          <p:sp>
            <p:nvSpPr>
              <p:cNvPr id="98" name="Textfeld 97"/>
              <p:cNvSpPr txBox="1">
                <a:spLocks noRot="1" noChangeAspect="1" noMove="1" noResize="1" noEditPoints="1" noAdjustHandles="1" noChangeArrowheads="1" noChangeShapeType="1" noTextEdit="1"/>
              </p:cNvSpPr>
              <p:nvPr/>
            </p:nvSpPr>
            <p:spPr>
              <a:xfrm rot="16200000">
                <a:off x="1854925" y="2152766"/>
                <a:ext cx="388953" cy="294953"/>
              </a:xfrm>
              <a:prstGeom prst="rect">
                <a:avLst/>
              </a:prstGeom>
              <a:blipFill>
                <a:blip r:embed="rId18"/>
                <a:stretch>
                  <a:fillRect t="-7813" b="-10938"/>
                </a:stretch>
              </a:blipFill>
            </p:spPr>
            <p:txBody>
              <a:bodyPr/>
              <a:lstStyle/>
              <a:p>
                <a:r>
                  <a:rPr lang="de-DE">
                    <a:noFill/>
                  </a:rPr>
                  <a:t> </a:t>
                </a:r>
              </a:p>
            </p:txBody>
          </p:sp>
        </mc:Fallback>
      </mc:AlternateContent>
      <p:sp>
        <p:nvSpPr>
          <p:cNvPr id="33" name="Rechteck 32"/>
          <p:cNvSpPr/>
          <p:nvPr/>
        </p:nvSpPr>
        <p:spPr>
          <a:xfrm>
            <a:off x="6416316" y="39381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4300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smtClean="0"/>
              <a:t>Often</a:t>
            </a:r>
            <a:r>
              <a:rPr lang="de-DE" dirty="0" smtClean="0"/>
              <a:t> </a:t>
            </a:r>
            <a:r>
              <a:rPr lang="de-DE" dirty="0" err="1" smtClean="0"/>
              <a:t>only</a:t>
            </a:r>
            <a:r>
              <a:rPr lang="de-DE" dirty="0" smtClean="0"/>
              <a:t> an </a:t>
            </a:r>
            <a:r>
              <a:rPr lang="de-DE" dirty="0" err="1" smtClean="0"/>
              <a:t>upper</a:t>
            </a:r>
            <a:r>
              <a:rPr lang="de-DE" dirty="0" smtClean="0"/>
              <a:t> </a:t>
            </a:r>
            <a:r>
              <a:rPr lang="de-DE" dirty="0" err="1" smtClean="0"/>
              <a:t>or</a:t>
            </a:r>
            <a:r>
              <a:rPr lang="de-DE" dirty="0" smtClean="0"/>
              <a:t> </a:t>
            </a:r>
            <a:r>
              <a:rPr lang="de-DE" dirty="0" err="1" smtClean="0"/>
              <a:t>lower</a:t>
            </a:r>
            <a:r>
              <a:rPr lang="de-DE" dirty="0" smtClean="0"/>
              <a:t> </a:t>
            </a:r>
            <a:r>
              <a:rPr lang="de-DE" dirty="0" err="1" smtClean="0"/>
              <a:t>limit</a:t>
            </a:r>
            <a:r>
              <a:rPr lang="de-DE" dirty="0" smtClean="0"/>
              <a:t> – </a:t>
            </a:r>
            <a:r>
              <a:rPr lang="de-DE" dirty="0" err="1" smtClean="0"/>
              <a:t>Example</a:t>
            </a:r>
            <a:r>
              <a:rPr lang="de-DE" dirty="0" smtClean="0"/>
              <a:t>: </a:t>
            </a:r>
            <a:r>
              <a:rPr lang="de-DE" dirty="0" err="1" smtClean="0"/>
              <a:t>Sputtering</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39</a:t>
            </a:fld>
            <a:endParaRPr lang="de-DE" dirty="0"/>
          </a:p>
        </p:txBody>
      </p:sp>
      <p:cxnSp>
        <p:nvCxnSpPr>
          <p:cNvPr id="21" name="Gerader Verbinder 20"/>
          <p:cNvCxnSpPr/>
          <p:nvPr/>
        </p:nvCxnSpPr>
        <p:spPr>
          <a:xfrm>
            <a:off x="2475214" y="2799680"/>
            <a:ext cx="7636" cy="3276837"/>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1" name="Freihandform 10"/>
          <p:cNvSpPr/>
          <p:nvPr/>
        </p:nvSpPr>
        <p:spPr>
          <a:xfrm rot="10800000">
            <a:off x="628340" y="2740164"/>
            <a:ext cx="4845359" cy="3283762"/>
          </a:xfrm>
          <a:custGeom>
            <a:avLst/>
            <a:gdLst>
              <a:gd name="connsiteX0" fmla="*/ 0 w 4712677"/>
              <a:gd name="connsiteY0" fmla="*/ 10922 h 3272868"/>
              <a:gd name="connsiteX1" fmla="*/ 123092 w 4712677"/>
              <a:gd name="connsiteY1" fmla="*/ 2130 h 3272868"/>
              <a:gd name="connsiteX2" fmla="*/ 211016 w 4712677"/>
              <a:gd name="connsiteY2" fmla="*/ 46091 h 3272868"/>
              <a:gd name="connsiteX3" fmla="*/ 307731 w 4712677"/>
              <a:gd name="connsiteY3" fmla="*/ 116430 h 3272868"/>
              <a:gd name="connsiteX4" fmla="*/ 386862 w 4712677"/>
              <a:gd name="connsiteY4" fmla="*/ 274691 h 3272868"/>
              <a:gd name="connsiteX5" fmla="*/ 483577 w 4712677"/>
              <a:gd name="connsiteY5" fmla="*/ 476914 h 3272868"/>
              <a:gd name="connsiteX6" fmla="*/ 650631 w 4712677"/>
              <a:gd name="connsiteY6" fmla="*/ 978076 h 3272868"/>
              <a:gd name="connsiteX7" fmla="*/ 791308 w 4712677"/>
              <a:gd name="connsiteY7" fmla="*/ 1452861 h 3272868"/>
              <a:gd name="connsiteX8" fmla="*/ 879231 w 4712677"/>
              <a:gd name="connsiteY8" fmla="*/ 1743007 h 3272868"/>
              <a:gd name="connsiteX9" fmla="*/ 1081454 w 4712677"/>
              <a:gd name="connsiteY9" fmla="*/ 2217791 h 3272868"/>
              <a:gd name="connsiteX10" fmla="*/ 1380392 w 4712677"/>
              <a:gd name="connsiteY10" fmla="*/ 2754122 h 3272868"/>
              <a:gd name="connsiteX11" fmla="*/ 1837592 w 4712677"/>
              <a:gd name="connsiteY11" fmla="*/ 3105814 h 3272868"/>
              <a:gd name="connsiteX12" fmla="*/ 2576146 w 4712677"/>
              <a:gd name="connsiteY12" fmla="*/ 3220114 h 3272868"/>
              <a:gd name="connsiteX13" fmla="*/ 4712677 w 4712677"/>
              <a:gd name="connsiteY13" fmla="*/ 3272868 h 3272868"/>
              <a:gd name="connsiteX0" fmla="*/ 0 w 4718952"/>
              <a:gd name="connsiteY0" fmla="*/ 6693 h 3274989"/>
              <a:gd name="connsiteX1" fmla="*/ 129367 w 4718952"/>
              <a:gd name="connsiteY1" fmla="*/ 4251 h 3274989"/>
              <a:gd name="connsiteX2" fmla="*/ 217291 w 4718952"/>
              <a:gd name="connsiteY2" fmla="*/ 48212 h 3274989"/>
              <a:gd name="connsiteX3" fmla="*/ 314006 w 4718952"/>
              <a:gd name="connsiteY3" fmla="*/ 118551 h 3274989"/>
              <a:gd name="connsiteX4" fmla="*/ 393137 w 4718952"/>
              <a:gd name="connsiteY4" fmla="*/ 276812 h 3274989"/>
              <a:gd name="connsiteX5" fmla="*/ 489852 w 4718952"/>
              <a:gd name="connsiteY5" fmla="*/ 479035 h 3274989"/>
              <a:gd name="connsiteX6" fmla="*/ 656906 w 4718952"/>
              <a:gd name="connsiteY6" fmla="*/ 980197 h 3274989"/>
              <a:gd name="connsiteX7" fmla="*/ 797583 w 4718952"/>
              <a:gd name="connsiteY7" fmla="*/ 1454982 h 3274989"/>
              <a:gd name="connsiteX8" fmla="*/ 885506 w 4718952"/>
              <a:gd name="connsiteY8" fmla="*/ 1745128 h 3274989"/>
              <a:gd name="connsiteX9" fmla="*/ 1087729 w 4718952"/>
              <a:gd name="connsiteY9" fmla="*/ 2219912 h 3274989"/>
              <a:gd name="connsiteX10" fmla="*/ 1386667 w 4718952"/>
              <a:gd name="connsiteY10" fmla="*/ 2756243 h 3274989"/>
              <a:gd name="connsiteX11" fmla="*/ 1843867 w 4718952"/>
              <a:gd name="connsiteY11" fmla="*/ 3107935 h 3274989"/>
              <a:gd name="connsiteX12" fmla="*/ 2582421 w 4718952"/>
              <a:gd name="connsiteY12" fmla="*/ 3222235 h 3274989"/>
              <a:gd name="connsiteX13" fmla="*/ 4718952 w 4718952"/>
              <a:gd name="connsiteY13" fmla="*/ 3274989 h 3274989"/>
              <a:gd name="connsiteX0" fmla="*/ 0 w 4787975"/>
              <a:gd name="connsiteY0" fmla="*/ 2766 h 3283762"/>
              <a:gd name="connsiteX1" fmla="*/ 198390 w 4787975"/>
              <a:gd name="connsiteY1" fmla="*/ 13024 h 3283762"/>
              <a:gd name="connsiteX2" fmla="*/ 286314 w 4787975"/>
              <a:gd name="connsiteY2" fmla="*/ 56985 h 3283762"/>
              <a:gd name="connsiteX3" fmla="*/ 383029 w 4787975"/>
              <a:gd name="connsiteY3" fmla="*/ 127324 h 3283762"/>
              <a:gd name="connsiteX4" fmla="*/ 462160 w 4787975"/>
              <a:gd name="connsiteY4" fmla="*/ 285585 h 3283762"/>
              <a:gd name="connsiteX5" fmla="*/ 558875 w 4787975"/>
              <a:gd name="connsiteY5" fmla="*/ 487808 h 3283762"/>
              <a:gd name="connsiteX6" fmla="*/ 725929 w 4787975"/>
              <a:gd name="connsiteY6" fmla="*/ 988970 h 3283762"/>
              <a:gd name="connsiteX7" fmla="*/ 866606 w 4787975"/>
              <a:gd name="connsiteY7" fmla="*/ 1463755 h 3283762"/>
              <a:gd name="connsiteX8" fmla="*/ 954529 w 4787975"/>
              <a:gd name="connsiteY8" fmla="*/ 1753901 h 3283762"/>
              <a:gd name="connsiteX9" fmla="*/ 1156752 w 4787975"/>
              <a:gd name="connsiteY9" fmla="*/ 2228685 h 3283762"/>
              <a:gd name="connsiteX10" fmla="*/ 1455690 w 4787975"/>
              <a:gd name="connsiteY10" fmla="*/ 2765016 h 3283762"/>
              <a:gd name="connsiteX11" fmla="*/ 1912890 w 4787975"/>
              <a:gd name="connsiteY11" fmla="*/ 3116708 h 3283762"/>
              <a:gd name="connsiteX12" fmla="*/ 2651444 w 4787975"/>
              <a:gd name="connsiteY12" fmla="*/ 3231008 h 3283762"/>
              <a:gd name="connsiteX13" fmla="*/ 4787975 w 4787975"/>
              <a:gd name="connsiteY13" fmla="*/ 3283762 h 328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7975" h="3283762">
                <a:moveTo>
                  <a:pt x="0" y="2766"/>
                </a:moveTo>
                <a:cubicBezTo>
                  <a:pt x="43961" y="-4561"/>
                  <a:pt x="150671" y="3988"/>
                  <a:pt x="198390" y="13024"/>
                </a:cubicBezTo>
                <a:cubicBezTo>
                  <a:pt x="246109" y="22060"/>
                  <a:pt x="255541" y="37935"/>
                  <a:pt x="286314" y="56985"/>
                </a:cubicBezTo>
                <a:cubicBezTo>
                  <a:pt x="317087" y="76035"/>
                  <a:pt x="353721" y="89224"/>
                  <a:pt x="383029" y="127324"/>
                </a:cubicBezTo>
                <a:cubicBezTo>
                  <a:pt x="412337" y="165424"/>
                  <a:pt x="432852" y="225504"/>
                  <a:pt x="462160" y="285585"/>
                </a:cubicBezTo>
                <a:cubicBezTo>
                  <a:pt x="491468" y="345666"/>
                  <a:pt x="514913" y="370577"/>
                  <a:pt x="558875" y="487808"/>
                </a:cubicBezTo>
                <a:cubicBezTo>
                  <a:pt x="602837" y="605039"/>
                  <a:pt x="674641" y="826312"/>
                  <a:pt x="725929" y="988970"/>
                </a:cubicBezTo>
                <a:cubicBezTo>
                  <a:pt x="777218" y="1151628"/>
                  <a:pt x="828506" y="1336267"/>
                  <a:pt x="866606" y="1463755"/>
                </a:cubicBezTo>
                <a:cubicBezTo>
                  <a:pt x="904706" y="1591244"/>
                  <a:pt x="906171" y="1626413"/>
                  <a:pt x="954529" y="1753901"/>
                </a:cubicBezTo>
                <a:cubicBezTo>
                  <a:pt x="1002887" y="1881389"/>
                  <a:pt x="1073225" y="2060166"/>
                  <a:pt x="1156752" y="2228685"/>
                </a:cubicBezTo>
                <a:cubicBezTo>
                  <a:pt x="1240279" y="2397204"/>
                  <a:pt x="1329667" y="2617012"/>
                  <a:pt x="1455690" y="2765016"/>
                </a:cubicBezTo>
                <a:cubicBezTo>
                  <a:pt x="1581713" y="2913020"/>
                  <a:pt x="1713598" y="3039043"/>
                  <a:pt x="1912890" y="3116708"/>
                </a:cubicBezTo>
                <a:cubicBezTo>
                  <a:pt x="2112182" y="3194373"/>
                  <a:pt x="2172263" y="3203166"/>
                  <a:pt x="2651444" y="3231008"/>
                </a:cubicBezTo>
                <a:cubicBezTo>
                  <a:pt x="3130625" y="3258850"/>
                  <a:pt x="3959300" y="3271306"/>
                  <a:pt x="4787975" y="3283762"/>
                </a:cubicBezTo>
              </a:path>
            </a:pathLst>
          </a:custGeom>
          <a:noFill/>
          <a:ln w="381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7" name="Textfeld 46"/>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p:sp>
        <p:nvSpPr>
          <p:cNvPr id="48" name="Textfeld 47"/>
          <p:cNvSpPr txBox="1"/>
          <p:nvPr/>
        </p:nvSpPr>
        <p:spPr>
          <a:xfrm>
            <a:off x="2339565" y="6180837"/>
            <a:ext cx="1266372"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Energy</a:t>
            </a:r>
            <a:r>
              <a:rPr lang="de-DE" sz="1600" dirty="0" smtClean="0"/>
              <a:t> E [eV]</a:t>
            </a:r>
          </a:p>
        </p:txBody>
      </p:sp>
      <p:cxnSp>
        <p:nvCxnSpPr>
          <p:cNvPr id="49" name="Gerade Verbindung mit Pfeil 48"/>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grpSp>
        <p:nvGrpSpPr>
          <p:cNvPr id="51" name="Gruppieren 50"/>
          <p:cNvGrpSpPr/>
          <p:nvPr/>
        </p:nvGrpSpPr>
        <p:grpSpPr>
          <a:xfrm>
            <a:off x="1091319" y="2792440"/>
            <a:ext cx="294953" cy="3253988"/>
            <a:chOff x="1844443" y="2800358"/>
            <a:chExt cx="294953" cy="3253988"/>
          </a:xfrm>
        </p:grpSpPr>
        <p:cxnSp>
          <p:nvCxnSpPr>
            <p:cNvPr id="52" name="Gerader Verbinder 51"/>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feld 53"/>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54" name="Textfeld 53"/>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3"/>
                  <a:stretch>
                    <a:fillRect t="-4110" b="-6849"/>
                  </a:stretch>
                </a:blipFill>
              </p:spPr>
              <p:txBody>
                <a:bodyPr/>
                <a:lstStyle/>
                <a:p>
                  <a:r>
                    <a:rPr lang="de-DE">
                      <a:noFill/>
                    </a:rPr>
                    <a:t> </a:t>
                  </a:r>
                </a:p>
              </p:txBody>
            </p:sp>
          </mc:Fallback>
        </mc:AlternateContent>
      </p:grpSp>
      <p:grpSp>
        <p:nvGrpSpPr>
          <p:cNvPr id="56" name="Gruppieren 55"/>
          <p:cNvGrpSpPr/>
          <p:nvPr/>
        </p:nvGrpSpPr>
        <p:grpSpPr>
          <a:xfrm>
            <a:off x="1837051" y="2792441"/>
            <a:ext cx="294953" cy="3249734"/>
            <a:chOff x="1521962" y="2800359"/>
            <a:chExt cx="294953" cy="3249734"/>
          </a:xfrm>
        </p:grpSpPr>
        <p:cxnSp>
          <p:nvCxnSpPr>
            <p:cNvPr id="57" name="Gerader Verbinder 56"/>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4"/>
                  <a:stretch>
                    <a:fillRect t="-4110" b="-6849"/>
                  </a:stretch>
                </a:blipFill>
              </p:spPr>
              <p:txBody>
                <a:bodyPr/>
                <a:lstStyle/>
                <a:p>
                  <a:r>
                    <a:rPr lang="de-DE">
                      <a:noFill/>
                    </a:rPr>
                    <a:t> </a:t>
                  </a:r>
                </a:p>
              </p:txBody>
            </p:sp>
          </mc:Fallback>
        </mc:AlternateContent>
      </p:grpSp>
      <p:grpSp>
        <p:nvGrpSpPr>
          <p:cNvPr id="59" name="Gruppieren 58"/>
          <p:cNvGrpSpPr/>
          <p:nvPr/>
        </p:nvGrpSpPr>
        <p:grpSpPr>
          <a:xfrm>
            <a:off x="2830959" y="2802175"/>
            <a:ext cx="294953" cy="3240000"/>
            <a:chOff x="1238882" y="2810093"/>
            <a:chExt cx="294953" cy="3240000"/>
          </a:xfrm>
        </p:grpSpPr>
        <p:cxnSp>
          <p:nvCxnSpPr>
            <p:cNvPr id="60" name="Gerader Verbinder 59"/>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feld 60"/>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1" name="Textfeld 60"/>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5"/>
                  <a:stretch>
                    <a:fillRect t="-4110" b="-6849"/>
                  </a:stretch>
                </a:blipFill>
              </p:spPr>
              <p:txBody>
                <a:bodyPr/>
                <a:lstStyle/>
                <a:p>
                  <a:r>
                    <a:rPr lang="de-DE">
                      <a:noFill/>
                    </a:rPr>
                    <a:t> </a:t>
                  </a:r>
                </a:p>
              </p:txBody>
            </p:sp>
          </mc:Fallback>
        </mc:AlternateContent>
      </p:grpSp>
      <p:grpSp>
        <p:nvGrpSpPr>
          <p:cNvPr id="62" name="Gruppieren 61"/>
          <p:cNvGrpSpPr/>
          <p:nvPr/>
        </p:nvGrpSpPr>
        <p:grpSpPr>
          <a:xfrm>
            <a:off x="3924599" y="2799680"/>
            <a:ext cx="294953" cy="3240000"/>
            <a:chOff x="976467" y="2807598"/>
            <a:chExt cx="294953" cy="3240000"/>
          </a:xfrm>
        </p:grpSpPr>
        <p:cxnSp>
          <p:nvCxnSpPr>
            <p:cNvPr id="63" name="Gerader Verbinder 62"/>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feld 63"/>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4" name="Textfeld 63"/>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6"/>
                  <a:stretch>
                    <a:fillRect t="-2740" b="-8219"/>
                  </a:stretch>
                </a:blipFill>
              </p:spPr>
              <p:txBody>
                <a:bodyPr/>
                <a:lstStyle/>
                <a:p>
                  <a:r>
                    <a:rPr lang="de-DE">
                      <a:noFill/>
                    </a:rPr>
                    <a:t> </a:t>
                  </a:r>
                </a:p>
              </p:txBody>
            </p:sp>
          </mc:Fallback>
        </mc:AlternateContent>
      </p:grpSp>
      <p:grpSp>
        <p:nvGrpSpPr>
          <p:cNvPr id="65" name="Gruppieren 64"/>
          <p:cNvGrpSpPr/>
          <p:nvPr/>
        </p:nvGrpSpPr>
        <p:grpSpPr>
          <a:xfrm>
            <a:off x="4520793" y="2799680"/>
            <a:ext cx="294953" cy="3240000"/>
            <a:chOff x="756995" y="2807598"/>
            <a:chExt cx="294953" cy="3240000"/>
          </a:xfrm>
        </p:grpSpPr>
        <p:cxnSp>
          <p:nvCxnSpPr>
            <p:cNvPr id="66" name="Gerader Verbinder 65"/>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feld 66"/>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7" name="Textfeld 66"/>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7"/>
                  <a:stretch>
                    <a:fillRect t="-4110" b="-6849"/>
                  </a:stretch>
                </a:blipFill>
              </p:spPr>
              <p:txBody>
                <a:bodyPr/>
                <a:lstStyle/>
                <a:p>
                  <a:r>
                    <a:rPr lang="de-DE">
                      <a:noFill/>
                    </a:rPr>
                    <a:t> </a:t>
                  </a:r>
                </a:p>
              </p:txBody>
            </p:sp>
          </mc:Fallback>
        </mc:AlternateContent>
      </p:grpSp>
      <p:grpSp>
        <p:nvGrpSpPr>
          <p:cNvPr id="68" name="Gruppieren 67"/>
          <p:cNvGrpSpPr/>
          <p:nvPr/>
        </p:nvGrpSpPr>
        <p:grpSpPr>
          <a:xfrm>
            <a:off x="5012923" y="2799681"/>
            <a:ext cx="294953" cy="3242494"/>
            <a:chOff x="557600" y="2807599"/>
            <a:chExt cx="294953" cy="3242494"/>
          </a:xfrm>
        </p:grpSpPr>
        <p:cxnSp>
          <p:nvCxnSpPr>
            <p:cNvPr id="69" name="Gerader Verbinder 6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feld 69"/>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0" name="Textfeld 69"/>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8"/>
                  <a:stretch>
                    <a:fillRect t="-4110" b="-684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feld 70"/>
              <p:cNvSpPr txBox="1"/>
              <p:nvPr/>
            </p:nvSpPr>
            <p:spPr>
              <a:xfrm rot="16200000">
                <a:off x="2142223" y="3013330"/>
                <a:ext cx="27982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𝐸</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71" name="Textfeld 70"/>
              <p:cNvSpPr txBox="1">
                <a:spLocks noRot="1" noChangeAspect="1" noMove="1" noResize="1" noEditPoints="1" noAdjustHandles="1" noChangeArrowheads="1" noChangeShapeType="1" noTextEdit="1"/>
              </p:cNvSpPr>
              <p:nvPr/>
            </p:nvSpPr>
            <p:spPr>
              <a:xfrm rot="16200000">
                <a:off x="2142223" y="3013330"/>
                <a:ext cx="279820" cy="294953"/>
              </a:xfrm>
              <a:prstGeom prst="rect">
                <a:avLst/>
              </a:prstGeom>
              <a:blipFill>
                <a:blip r:embed="rId9"/>
                <a:stretch>
                  <a:fillRect t="-6667" r="-14286" b="-15556"/>
                </a:stretch>
              </a:blipFill>
            </p:spPr>
            <p:txBody>
              <a:bodyPr/>
              <a:lstStyle/>
              <a:p>
                <a:r>
                  <a:rPr lang="de-DE">
                    <a:noFill/>
                  </a:rPr>
                  <a:t> </a:t>
                </a:r>
              </a:p>
            </p:txBody>
          </p:sp>
        </mc:Fallback>
      </mc:AlternateContent>
      <p:sp>
        <p:nvSpPr>
          <p:cNvPr id="72" name="Textfeld 71"/>
          <p:cNvSpPr txBox="1"/>
          <p:nvPr/>
        </p:nvSpPr>
        <p:spPr>
          <a:xfrm>
            <a:off x="1311642" y="1762162"/>
            <a:ext cx="3246081"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Integrated </a:t>
            </a:r>
            <a:r>
              <a:rPr lang="de-DE" sz="2000" b="1" dirty="0" err="1" smtClean="0">
                <a:solidFill>
                  <a:srgbClr val="005555"/>
                </a:solidFill>
              </a:rPr>
              <a:t>Maxwellian</a:t>
            </a:r>
            <a:r>
              <a:rPr lang="de-DE" sz="2000" b="1" dirty="0" smtClean="0">
                <a:solidFill>
                  <a:srgbClr val="005555"/>
                </a:solidFill>
              </a:rPr>
              <a:t> PDF</a:t>
            </a:r>
          </a:p>
        </p:txBody>
      </p:sp>
      <p:sp>
        <p:nvSpPr>
          <p:cNvPr id="73" name="Textfeld 72"/>
          <p:cNvSpPr txBox="1"/>
          <p:nvPr/>
        </p:nvSpPr>
        <p:spPr>
          <a:xfrm>
            <a:off x="6418856" y="1772036"/>
            <a:ext cx="5350210" cy="743793"/>
          </a:xfrm>
          <a:prstGeom prst="rect">
            <a:avLst/>
          </a:prstGeom>
          <a:noFill/>
        </p:spPr>
        <p:txBody>
          <a:bodyPr wrap="square" lIns="0" tIns="0" rIns="0" bIns="0" rtlCol="0" anchor="t" anchorCtr="0">
            <a:spAutoFit/>
          </a:bodyPr>
          <a:lstStyle/>
          <a:p>
            <a:pPr algn="ctr">
              <a:lnSpc>
                <a:spcPts val="2300"/>
              </a:lnSpc>
              <a:spcBef>
                <a:spcPts val="1150"/>
              </a:spcBef>
            </a:pPr>
            <a:r>
              <a:rPr lang="de-DE" sz="2000" b="1" dirty="0" err="1" smtClean="0">
                <a:solidFill>
                  <a:srgbClr val="005555"/>
                </a:solidFill>
              </a:rPr>
              <a:t>Upper</a:t>
            </a:r>
            <a:r>
              <a:rPr lang="de-DE" sz="2000" b="1" dirty="0" smtClean="0">
                <a:solidFill>
                  <a:srgbClr val="005555"/>
                </a:solidFill>
              </a:rPr>
              <a:t> </a:t>
            </a:r>
            <a:r>
              <a:rPr lang="de-DE" sz="2000" b="1" dirty="0" err="1" smtClean="0">
                <a:solidFill>
                  <a:srgbClr val="005555"/>
                </a:solidFill>
              </a:rPr>
              <a:t>Specification</a:t>
            </a:r>
            <a:r>
              <a:rPr lang="de-DE" sz="2000" b="1" dirty="0" smtClean="0">
                <a:solidFill>
                  <a:srgbClr val="005555"/>
                </a:solidFill>
              </a:rPr>
              <a:t> Limit – </a:t>
            </a:r>
            <a:r>
              <a:rPr lang="de-DE" sz="2000" b="1" dirty="0" smtClean="0">
                <a:solidFill>
                  <a:srgbClr val="EF7C00"/>
                </a:solidFill>
                <a:latin typeface="Cambria Math" panose="02040503050406030204" pitchFamily="18" charset="0"/>
                <a:ea typeface="Cambria Math" panose="02040503050406030204" pitchFamily="18" charset="0"/>
              </a:rPr>
              <a:t>USL</a:t>
            </a:r>
          </a:p>
          <a:p>
            <a:pPr algn="ctr">
              <a:lnSpc>
                <a:spcPts val="2300"/>
              </a:lnSpc>
              <a:spcBef>
                <a:spcPts val="1150"/>
              </a:spcBef>
            </a:pPr>
            <a:r>
              <a:rPr lang="de-DE" sz="2000" b="1" dirty="0" err="1" smtClean="0">
                <a:solidFill>
                  <a:srgbClr val="005555"/>
                </a:solidFill>
              </a:rPr>
              <a:t>Sputtering</a:t>
            </a:r>
            <a:r>
              <a:rPr lang="de-DE" sz="2000" b="1" dirty="0" smtClean="0">
                <a:solidFill>
                  <a:srgbClr val="005555"/>
                </a:solidFill>
              </a:rPr>
              <a:t> </a:t>
            </a:r>
            <a:r>
              <a:rPr lang="de-DE" sz="2000" b="1" dirty="0" err="1" smtClean="0">
                <a:solidFill>
                  <a:srgbClr val="005555"/>
                </a:solidFill>
              </a:rPr>
              <a:t>Thrershold</a:t>
            </a:r>
            <a:r>
              <a:rPr lang="de-DE" sz="2000" b="1" dirty="0" smtClean="0">
                <a:solidFill>
                  <a:srgbClr val="005555"/>
                </a:solidFill>
              </a:rPr>
              <a:t> </a:t>
            </a:r>
            <a:r>
              <a:rPr lang="de-DE" sz="2000" b="1" dirty="0" err="1" smtClean="0">
                <a:solidFill>
                  <a:srgbClr val="005555"/>
                </a:solidFill>
              </a:rPr>
              <a:t>E</a:t>
            </a:r>
            <a:r>
              <a:rPr lang="de-DE" sz="2000" b="1" baseline="-25000" dirty="0" err="1" smtClean="0">
                <a:solidFill>
                  <a:srgbClr val="005555"/>
                </a:solidFill>
              </a:rPr>
              <a:t>th</a:t>
            </a:r>
            <a:r>
              <a:rPr lang="de-DE" sz="2000" b="1" dirty="0" smtClean="0">
                <a:solidFill>
                  <a:srgbClr val="005555"/>
                </a:solidFill>
              </a:rPr>
              <a:t> [eV]</a:t>
            </a:r>
          </a:p>
        </p:txBody>
      </p:sp>
      <p:grpSp>
        <p:nvGrpSpPr>
          <p:cNvPr id="38" name="Gruppieren 37"/>
          <p:cNvGrpSpPr/>
          <p:nvPr/>
        </p:nvGrpSpPr>
        <p:grpSpPr>
          <a:xfrm>
            <a:off x="2543362" y="2095898"/>
            <a:ext cx="297382" cy="3960000"/>
            <a:chOff x="2441762" y="2095898"/>
            <a:chExt cx="297382" cy="3960000"/>
          </a:xfrm>
        </p:grpSpPr>
        <p:cxnSp>
          <p:nvCxnSpPr>
            <p:cNvPr id="74" name="Gerader Verbinder 73"/>
            <p:cNvCxnSpPr/>
            <p:nvPr/>
          </p:nvCxnSpPr>
          <p:spPr>
            <a:xfrm>
              <a:off x="2739144" y="2095898"/>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75" name="Textfeld 74"/>
                <p:cNvSpPr txBox="1"/>
                <p:nvPr/>
              </p:nvSpPr>
              <p:spPr>
                <a:xfrm rot="16200000">
                  <a:off x="2112570" y="2582378"/>
                  <a:ext cx="953338"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𝑈</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r>
                          <a:rPr lang="de-DE" sz="1600" b="0" i="1" smtClean="0">
                            <a:solidFill>
                              <a:srgbClr val="EF7C00"/>
                            </a:solidFill>
                            <a:latin typeface="Cambria Math" panose="02040503050406030204" pitchFamily="18" charset="0"/>
                          </a:rPr>
                          <m:t> −</m:t>
                        </m:r>
                        <m:r>
                          <a:rPr lang="de-DE" sz="1600" b="0" i="1" smtClean="0">
                            <a:solidFill>
                              <a:srgbClr val="EF7C00"/>
                            </a:solidFill>
                            <a:latin typeface="Cambria Math" panose="02040503050406030204" pitchFamily="18" charset="0"/>
                          </a:rPr>
                          <m:t>𝐸𝑡</m:t>
                        </m:r>
                        <m:r>
                          <a:rPr lang="de-DE" sz="1600" b="0" i="1" smtClean="0">
                            <a:solidFill>
                              <a:srgbClr val="EF7C00"/>
                            </a:solidFill>
                            <a:latin typeface="Cambria Math" panose="02040503050406030204" pitchFamily="18" charset="0"/>
                          </a:rPr>
                          <m:t>h</m:t>
                        </m:r>
                      </m:oMath>
                    </m:oMathPara>
                  </a14:m>
                  <a:endParaRPr lang="de-DE" sz="1600" baseline="-25000" dirty="0" err="1" smtClean="0">
                    <a:solidFill>
                      <a:srgbClr val="EF7C00"/>
                    </a:solidFill>
                  </a:endParaRPr>
                </a:p>
              </p:txBody>
            </p:sp>
          </mc:Choice>
          <mc:Fallback xmlns="">
            <p:sp>
              <p:nvSpPr>
                <p:cNvPr id="75" name="Textfeld 74"/>
                <p:cNvSpPr txBox="1">
                  <a:spLocks noRot="1" noChangeAspect="1" noMove="1" noResize="1" noEditPoints="1" noAdjustHandles="1" noChangeArrowheads="1" noChangeShapeType="1" noTextEdit="1"/>
                </p:cNvSpPr>
                <p:nvPr/>
              </p:nvSpPr>
              <p:spPr>
                <a:xfrm rot="16200000">
                  <a:off x="2112570" y="2582378"/>
                  <a:ext cx="953338" cy="294953"/>
                </a:xfrm>
                <a:prstGeom prst="rect">
                  <a:avLst/>
                </a:prstGeom>
                <a:blipFill>
                  <a:blip r:embed="rId10"/>
                  <a:stretch>
                    <a:fillRect t="-2564" r="-6122" b="-5128"/>
                  </a:stretch>
                </a:blipFill>
              </p:spPr>
              <p:txBody>
                <a:bodyPr/>
                <a:lstStyle/>
                <a:p>
                  <a:r>
                    <a:rPr lang="de-DE">
                      <a:noFill/>
                    </a:rPr>
                    <a:t> </a:t>
                  </a:r>
                </a:p>
              </p:txBody>
            </p:sp>
          </mc:Fallback>
        </mc:AlternateContent>
      </p:grpSp>
      <p:graphicFrame>
        <p:nvGraphicFramePr>
          <p:cNvPr id="77" name="Tabelle 76"/>
          <p:cNvGraphicFramePr>
            <a:graphicFrameLocks noGrp="1"/>
          </p:cNvGraphicFramePr>
          <p:nvPr>
            <p:extLst>
              <p:ext uri="{D42A27DB-BD31-4B8C-83A1-F6EECF244321}">
                <p14:modId xmlns:p14="http://schemas.microsoft.com/office/powerpoint/2010/main" val="2561203144"/>
              </p:ext>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78" name="Rechteck 77"/>
          <p:cNvSpPr/>
          <p:nvPr/>
        </p:nvSpPr>
        <p:spPr>
          <a:xfrm>
            <a:off x="6416316" y="46747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347453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6"/>
          </p:nvPr>
        </p:nvSpPr>
        <p:spPr/>
        <p:txBody>
          <a:bodyPr/>
          <a:lstStyle/>
          <a:p>
            <a:fld id="{3B1A4699-952B-42DA-8DC4-38A59B49610C}" type="slidenum">
              <a:rPr lang="de-DE" smtClean="0"/>
              <a:pPr/>
              <a:t>4</a:t>
            </a:fld>
            <a:endParaRPr lang="de-DE" dirty="0"/>
          </a:p>
        </p:txBody>
      </p:sp>
      <p:sp>
        <p:nvSpPr>
          <p:cNvPr id="7" name="Titel 6"/>
          <p:cNvSpPr>
            <a:spLocks noGrp="1"/>
          </p:cNvSpPr>
          <p:nvPr>
            <p:ph type="title"/>
          </p:nvPr>
        </p:nvSpPr>
        <p:spPr>
          <a:xfrm>
            <a:off x="695326" y="441325"/>
            <a:ext cx="11271005" cy="894416"/>
          </a:xfrm>
        </p:spPr>
        <p:txBody>
          <a:bodyPr/>
          <a:lstStyle/>
          <a:p>
            <a:r>
              <a:rPr lang="de-DE" dirty="0" smtClean="0"/>
              <a:t>Divertor </a:t>
            </a:r>
            <a:r>
              <a:rPr lang="de-DE" dirty="0" err="1" smtClean="0"/>
              <a:t>Reactor</a:t>
            </a:r>
            <a:r>
              <a:rPr lang="de-DE" dirty="0" smtClean="0"/>
              <a:t> </a:t>
            </a:r>
            <a:r>
              <a:rPr lang="de-DE" dirty="0" err="1" smtClean="0"/>
              <a:t>performance</a:t>
            </a:r>
            <a:r>
              <a:rPr lang="de-DE" dirty="0" smtClean="0"/>
              <a:t> </a:t>
            </a:r>
            <a:r>
              <a:rPr lang="de-DE" dirty="0" err="1" smtClean="0"/>
              <a:t>requirements</a:t>
            </a:r>
            <a:r>
              <a:rPr lang="de-DE" dirty="0" smtClean="0"/>
              <a:t> – He/H </a:t>
            </a:r>
            <a:r>
              <a:rPr lang="de-DE" dirty="0" err="1" smtClean="0"/>
              <a:t>exhaust</a:t>
            </a:r>
            <a:r>
              <a:rPr lang="de-DE" dirty="0" smtClean="0"/>
              <a:t> &amp; </a:t>
            </a:r>
            <a:r>
              <a:rPr lang="de-DE" dirty="0" err="1" smtClean="0"/>
              <a:t>retention</a:t>
            </a:r>
            <a:endParaRPr lang="de-DE" dirty="0"/>
          </a:p>
        </p:txBody>
      </p:sp>
      <mc:AlternateContent xmlns:mc="http://schemas.openxmlformats.org/markup-compatibility/2006" xmlns:a14="http://schemas.microsoft.com/office/drawing/2010/main">
        <mc:Choice Requires="a14">
          <p:sp>
            <p:nvSpPr>
              <p:cNvPr id="6" name="Inhaltsplatzhalter 7"/>
              <p:cNvSpPr>
                <a:spLocks noGrp="1"/>
              </p:cNvSpPr>
              <p:nvPr>
                <p:ph sz="quarter" idx="13"/>
              </p:nvPr>
            </p:nvSpPr>
            <p:spPr>
              <a:xfrm>
                <a:off x="600681" y="821104"/>
                <a:ext cx="10801349" cy="1572033"/>
              </a:xfrm>
            </p:spPr>
            <p:txBody>
              <a:bodyPr>
                <a:normAutofit/>
              </a:bodyPr>
              <a:lstStyle/>
              <a:p>
                <a:pPr marL="285735" lvl="1" indent="-285735">
                  <a:buFont typeface="Arial" panose="020B0604020202020204" pitchFamily="34" charset="0"/>
                  <a:buChar char="•"/>
                </a:pPr>
                <a:r>
                  <a:rPr lang="el-GR" sz="2400" dirty="0" smtClean="0">
                    <a:solidFill>
                      <a:srgbClr val="006C66"/>
                    </a:solidFill>
                  </a:rPr>
                  <a:t>Γ</a:t>
                </a:r>
                <a:r>
                  <a:rPr lang="de-DE" sz="2400" baseline="-25000" dirty="0" err="1">
                    <a:solidFill>
                      <a:srgbClr val="006C66"/>
                    </a:solidFill>
                  </a:rPr>
                  <a:t>He,exh</a:t>
                </a:r>
                <a:r>
                  <a:rPr lang="de-DE" sz="2400" dirty="0">
                    <a:solidFill>
                      <a:srgbClr val="006C66"/>
                    </a:solidFill>
                  </a:rPr>
                  <a:t> = </a:t>
                </a:r>
                <a:r>
                  <a:rPr lang="el-GR" sz="2400" dirty="0">
                    <a:solidFill>
                      <a:srgbClr val="006C66"/>
                    </a:solidFill>
                  </a:rPr>
                  <a:t>Γ</a:t>
                </a:r>
                <a:r>
                  <a:rPr lang="el-GR" sz="2400" baseline="-25000" dirty="0">
                    <a:solidFill>
                      <a:srgbClr val="006C66"/>
                    </a:solidFill>
                  </a:rPr>
                  <a:t>α</a:t>
                </a:r>
                <a:r>
                  <a:rPr lang="de-DE" sz="2400" baseline="-25000" dirty="0" smtClean="0">
                    <a:solidFill>
                      <a:srgbClr val="006C66"/>
                    </a:solidFill>
                  </a:rPr>
                  <a:t>,1	</a:t>
                </a:r>
                <a:r>
                  <a:rPr lang="el-GR" sz="2400" dirty="0">
                    <a:solidFill>
                      <a:srgbClr val="006C66"/>
                    </a:solidFill>
                  </a:rPr>
                  <a:t>Γ</a:t>
                </a:r>
                <a:r>
                  <a:rPr lang="de-DE" sz="2400" baseline="-25000" dirty="0" err="1" smtClean="0">
                    <a:solidFill>
                      <a:srgbClr val="006C66"/>
                    </a:solidFill>
                  </a:rPr>
                  <a:t>H,exh</a:t>
                </a:r>
                <a:r>
                  <a:rPr lang="de-DE" sz="2400" dirty="0" smtClean="0">
                    <a:solidFill>
                      <a:srgbClr val="006C66"/>
                    </a:solidFill>
                  </a:rPr>
                  <a:t> </a:t>
                </a:r>
                <a:r>
                  <a:rPr lang="de-DE" sz="2400" dirty="0">
                    <a:solidFill>
                      <a:srgbClr val="006C66"/>
                    </a:solidFill>
                  </a:rPr>
                  <a:t>= </a:t>
                </a:r>
                <a:r>
                  <a:rPr lang="el-GR" sz="2400" dirty="0" smtClean="0">
                    <a:solidFill>
                      <a:srgbClr val="006C66"/>
                    </a:solidFill>
                  </a:rPr>
                  <a:t>Γ</a:t>
                </a:r>
                <a:r>
                  <a:rPr lang="de-DE" sz="2400" baseline="-25000" dirty="0" smtClean="0">
                    <a:solidFill>
                      <a:srgbClr val="006C66"/>
                    </a:solidFill>
                  </a:rPr>
                  <a:t>p,1</a:t>
                </a:r>
                <a:endParaRPr lang="de-DE" sz="2400" baseline="-25000" dirty="0">
                  <a:solidFill>
                    <a:srgbClr val="006C66"/>
                  </a:solidFill>
                </a:endParaRPr>
              </a:p>
              <a:p>
                <a:pPr marL="285735" lvl="1" indent="-285735">
                  <a:buFont typeface="Arial" panose="020B0604020202020204" pitchFamily="34" charset="0"/>
                  <a:buChar char="•"/>
                </a:pPr>
                <a:r>
                  <a:rPr lang="de-DE" sz="2400" dirty="0" err="1" smtClean="0">
                    <a:solidFill>
                      <a:srgbClr val="006C66"/>
                    </a:solidFill>
                  </a:rPr>
                  <a:t>Function</a:t>
                </a:r>
                <a:r>
                  <a:rPr lang="de-DE" sz="2400" dirty="0" smtClean="0">
                    <a:solidFill>
                      <a:srgbClr val="006C66"/>
                    </a:solidFill>
                  </a:rPr>
                  <a:t> 1: </a:t>
                </a:r>
                <a14:m>
                  <m:oMath xmlns:m="http://schemas.openxmlformats.org/officeDocument/2006/math">
                    <m:sSub>
                      <m:sSubPr>
                        <m:ctrlPr>
                          <a:rPr lang="de-DE" sz="2400" i="1">
                            <a:solidFill>
                              <a:srgbClr val="006C66"/>
                            </a:solidFill>
                            <a:latin typeface="Cambria Math" panose="02040503050406030204" pitchFamily="18" charset="0"/>
                          </a:rPr>
                        </m:ctrlPr>
                      </m:sSubPr>
                      <m:e>
                        <m:r>
                          <m:rPr>
                            <m:sty m:val="p"/>
                          </m:rPr>
                          <a:rPr lang="el-GR" sz="2400" i="1">
                            <a:solidFill>
                              <a:srgbClr val="006C66"/>
                            </a:solidFill>
                            <a:latin typeface="Cambria Math" panose="02040503050406030204" pitchFamily="18" charset="0"/>
                          </a:rPr>
                          <m:t>η</m:t>
                        </m:r>
                      </m:e>
                      <m:sub>
                        <m:r>
                          <a:rPr lang="de-DE" sz="2400" i="1">
                            <a:solidFill>
                              <a:srgbClr val="006C66"/>
                            </a:solidFill>
                            <a:latin typeface="Cambria Math" panose="02040503050406030204" pitchFamily="18" charset="0"/>
                          </a:rPr>
                          <m:t>𝑒𝑥</m:t>
                        </m:r>
                        <m:r>
                          <a:rPr lang="de-DE" sz="2400" i="1">
                            <a:solidFill>
                              <a:srgbClr val="006C66"/>
                            </a:solidFill>
                            <a:latin typeface="Cambria Math" panose="02040503050406030204" pitchFamily="18" charset="0"/>
                          </a:rPr>
                          <m:t>h</m:t>
                        </m:r>
                      </m:sub>
                    </m:sSub>
                  </m:oMath>
                </a14:m>
                <a:r>
                  <a:rPr lang="de-DE" sz="2400" dirty="0">
                    <a:solidFill>
                      <a:srgbClr val="006C66"/>
                    </a:solidFill>
                  </a:rPr>
                  <a:t> </a:t>
                </a:r>
                <a:r>
                  <a:rPr lang="de-DE" sz="2400" dirty="0" smtClean="0">
                    <a:solidFill>
                      <a:srgbClr val="006C66"/>
                    </a:solidFill>
                  </a:rPr>
                  <a:t>		</a:t>
                </a:r>
                <a:r>
                  <a:rPr lang="de-DE" sz="2400" dirty="0" err="1" smtClean="0">
                    <a:solidFill>
                      <a:srgbClr val="006C66"/>
                    </a:solidFill>
                  </a:rPr>
                  <a:t>Function</a:t>
                </a:r>
                <a:r>
                  <a:rPr lang="de-DE" sz="2400" dirty="0" smtClean="0">
                    <a:solidFill>
                      <a:srgbClr val="006C66"/>
                    </a:solidFill>
                  </a:rPr>
                  <a:t> 2: </a:t>
                </a:r>
                <a14:m>
                  <m:oMath xmlns:m="http://schemas.openxmlformats.org/officeDocument/2006/math">
                    <m:sSub>
                      <m:sSubPr>
                        <m:ctrlPr>
                          <a:rPr lang="de-DE" sz="2400" i="1">
                            <a:solidFill>
                              <a:srgbClr val="006C66"/>
                            </a:solidFill>
                            <a:latin typeface="Cambria Math" panose="02040503050406030204" pitchFamily="18" charset="0"/>
                          </a:rPr>
                        </m:ctrlPr>
                      </m:sSubPr>
                      <m:e>
                        <m:r>
                          <m:rPr>
                            <m:sty m:val="p"/>
                          </m:rPr>
                          <a:rPr lang="el-GR" sz="2400" i="1">
                            <a:solidFill>
                              <a:srgbClr val="006C66"/>
                            </a:solidFill>
                            <a:latin typeface="Cambria Math" panose="02040503050406030204" pitchFamily="18" charset="0"/>
                          </a:rPr>
                          <m:t>η</m:t>
                        </m:r>
                      </m:e>
                      <m:sub>
                        <m:r>
                          <a:rPr lang="de-DE" sz="2400" b="0" i="1" smtClean="0">
                            <a:solidFill>
                              <a:srgbClr val="006C66"/>
                            </a:solidFill>
                            <a:latin typeface="Cambria Math" panose="02040503050406030204" pitchFamily="18" charset="0"/>
                          </a:rPr>
                          <m:t>𝑟𝑒𝑡</m:t>
                        </m:r>
                      </m:sub>
                    </m:sSub>
                  </m:oMath>
                </a14:m>
                <a:endParaRPr lang="de-DE" sz="2400" baseline="-25000" dirty="0" smtClean="0">
                  <a:solidFill>
                    <a:srgbClr val="006C66"/>
                  </a:solidFill>
                </a:endParaRPr>
              </a:p>
              <a:p>
                <a:pPr marL="285735" lvl="1" indent="-285735">
                  <a:buFont typeface="Arial" panose="020B0604020202020204" pitchFamily="34" charset="0"/>
                  <a:buChar char="•"/>
                </a:pPr>
                <a:r>
                  <a:rPr lang="de-DE" sz="2400" dirty="0" err="1" smtClean="0">
                    <a:solidFill>
                      <a:srgbClr val="006C66"/>
                    </a:solidFill>
                  </a:rPr>
                  <a:t>Exhausted</a:t>
                </a:r>
                <a:r>
                  <a:rPr lang="de-DE" sz="2400" dirty="0" smtClean="0">
                    <a:solidFill>
                      <a:srgbClr val="006C66"/>
                    </a:solidFill>
                  </a:rPr>
                  <a:t> </a:t>
                </a:r>
                <a:r>
                  <a:rPr lang="de-DE" sz="2400" dirty="0" err="1" smtClean="0">
                    <a:solidFill>
                      <a:srgbClr val="006C66"/>
                    </a:solidFill>
                  </a:rPr>
                  <a:t>particles</a:t>
                </a:r>
                <a:r>
                  <a:rPr lang="de-DE" sz="2400" dirty="0" smtClean="0">
                    <a:solidFill>
                      <a:srgbClr val="006C66"/>
                    </a:solidFill>
                  </a:rPr>
                  <a:t> do not </a:t>
                </a:r>
                <a:r>
                  <a:rPr lang="de-DE" sz="2400" dirty="0" err="1" smtClean="0">
                    <a:solidFill>
                      <a:srgbClr val="006C66"/>
                    </a:solidFill>
                  </a:rPr>
                  <a:t>have</a:t>
                </a:r>
                <a:r>
                  <a:rPr lang="de-DE" sz="2400" dirty="0" smtClean="0">
                    <a:solidFill>
                      <a:srgbClr val="006C66"/>
                    </a:solidFill>
                  </a:rPr>
                  <a:t> </a:t>
                </a:r>
                <a:r>
                  <a:rPr lang="de-DE" sz="2400" dirty="0" err="1" smtClean="0">
                    <a:solidFill>
                      <a:srgbClr val="006C66"/>
                    </a:solidFill>
                  </a:rPr>
                  <a:t>to</a:t>
                </a:r>
                <a:r>
                  <a:rPr lang="de-DE" sz="2400" dirty="0" smtClean="0">
                    <a:solidFill>
                      <a:srgbClr val="006C66"/>
                    </a:solidFill>
                  </a:rPr>
                  <a:t> </a:t>
                </a:r>
                <a:r>
                  <a:rPr lang="de-DE" sz="2400" dirty="0" err="1" smtClean="0">
                    <a:solidFill>
                      <a:srgbClr val="006C66"/>
                    </a:solidFill>
                  </a:rPr>
                  <a:t>be</a:t>
                </a:r>
                <a:r>
                  <a:rPr lang="de-DE" sz="2400" dirty="0" smtClean="0">
                    <a:solidFill>
                      <a:srgbClr val="006C66"/>
                    </a:solidFill>
                  </a:rPr>
                  <a:t> </a:t>
                </a:r>
                <a:r>
                  <a:rPr lang="de-DE" sz="2400" dirty="0" err="1" smtClean="0">
                    <a:solidFill>
                      <a:srgbClr val="006C66"/>
                    </a:solidFill>
                  </a:rPr>
                  <a:t>retained</a:t>
                </a:r>
                <a:endParaRPr lang="de-DE" sz="2400" dirty="0" smtClean="0">
                  <a:solidFill>
                    <a:srgbClr val="006C66"/>
                  </a:solidFill>
                </a:endParaRPr>
              </a:p>
            </p:txBody>
          </p:sp>
        </mc:Choice>
        <mc:Fallback xmlns="">
          <p:sp>
            <p:nvSpPr>
              <p:cNvPr id="6" name="Inhaltsplatzhalter 7"/>
              <p:cNvSpPr>
                <a:spLocks noGrp="1" noRot="1" noChangeAspect="1" noMove="1" noResize="1" noEditPoints="1" noAdjustHandles="1" noChangeArrowheads="1" noChangeShapeType="1" noTextEdit="1"/>
              </p:cNvSpPr>
              <p:nvPr>
                <p:ph sz="quarter" idx="13"/>
              </p:nvPr>
            </p:nvSpPr>
            <p:spPr>
              <a:xfrm>
                <a:off x="600681" y="821104"/>
                <a:ext cx="10801349" cy="1572033"/>
              </a:xfrm>
              <a:blipFill>
                <a:blip r:embed="rId3"/>
                <a:stretch>
                  <a:fillRect l="-1637" t="-775" b="-5814"/>
                </a:stretch>
              </a:blipFill>
            </p:spPr>
            <p:txBody>
              <a:bodyPr/>
              <a:lstStyle/>
              <a:p>
                <a:r>
                  <a:rPr lang="de-DE">
                    <a:noFill/>
                  </a:rPr>
                  <a:t> </a:t>
                </a:r>
              </a:p>
            </p:txBody>
          </p:sp>
        </mc:Fallback>
      </mc:AlternateContent>
      <p:sp>
        <p:nvSpPr>
          <p:cNvPr id="67" name="Textfeld 66"/>
          <p:cNvSpPr txBox="1"/>
          <p:nvPr/>
        </p:nvSpPr>
        <p:spPr>
          <a:xfrm>
            <a:off x="5623263" y="2980472"/>
            <a:ext cx="1564531" cy="2646878"/>
          </a:xfrm>
          <a:prstGeom prst="rect">
            <a:avLst/>
          </a:prstGeom>
          <a:noFill/>
        </p:spPr>
        <p:txBody>
          <a:bodyPr wrap="square" lIns="0" tIns="0" rIns="0" bIns="0" rtlCol="0" anchor="t" anchorCtr="0">
            <a:spAutoFit/>
          </a:bodyPr>
          <a:lstStyle/>
          <a:p>
            <a:pPr>
              <a:spcBef>
                <a:spcPts val="1150"/>
              </a:spcBef>
            </a:pPr>
            <a:r>
              <a:rPr lang="de-DE" sz="1600" dirty="0">
                <a:solidFill>
                  <a:srgbClr val="00B1EA"/>
                </a:solidFill>
                <a:latin typeface="Arial" panose="020B0604020202020204" pitchFamily="34" charset="0"/>
                <a:cs typeface="Arial" panose="020B0604020202020204" pitchFamily="34" charset="0"/>
              </a:rPr>
              <a:t>6</a:t>
            </a:r>
            <a:r>
              <a:rPr lang="el-GR" sz="1600" dirty="0">
                <a:solidFill>
                  <a:srgbClr val="00B1EA"/>
                </a:solidFill>
                <a:latin typeface="Arial" panose="020B0604020202020204" pitchFamily="34" charset="0"/>
                <a:cs typeface="Arial" panose="020B0604020202020204" pitchFamily="34" charset="0"/>
              </a:rPr>
              <a:t>σ</a:t>
            </a:r>
            <a:r>
              <a:rPr lang="de-DE" sz="1600" dirty="0">
                <a:solidFill>
                  <a:srgbClr val="00B1EA"/>
                </a:solidFill>
                <a:latin typeface="Arial" panose="020B0604020202020204" pitchFamily="34" charset="0"/>
                <a:cs typeface="Arial" panose="020B0604020202020204" pitchFamily="34" charset="0"/>
              </a:rPr>
              <a:t> – 99.99966%</a:t>
            </a:r>
            <a:endParaRPr lang="de-DE" sz="1600" dirty="0">
              <a:solidFill>
                <a:srgbClr val="00B1EA"/>
              </a:solidFill>
            </a:endParaRPr>
          </a:p>
          <a:p>
            <a:pPr>
              <a:spcBef>
                <a:spcPts val="1150"/>
              </a:spcBef>
            </a:pPr>
            <a:r>
              <a:rPr lang="de-DE" sz="1600" dirty="0">
                <a:solidFill>
                  <a:srgbClr val="006C66"/>
                </a:solidFill>
              </a:rPr>
              <a:t>5</a:t>
            </a:r>
            <a:r>
              <a:rPr lang="el-GR" sz="1600" dirty="0">
                <a:solidFill>
                  <a:srgbClr val="006C66"/>
                </a:solidFill>
                <a:latin typeface="Arial" panose="020B0604020202020204" pitchFamily="34" charset="0"/>
                <a:cs typeface="Arial" panose="020B0604020202020204" pitchFamily="34" charset="0"/>
              </a:rPr>
              <a:t>σ</a:t>
            </a:r>
            <a:r>
              <a:rPr lang="de-DE" sz="1600" dirty="0">
                <a:solidFill>
                  <a:srgbClr val="006C66"/>
                </a:solidFill>
                <a:latin typeface="Arial" panose="020B0604020202020204" pitchFamily="34" charset="0"/>
                <a:cs typeface="Arial" panose="020B0604020202020204" pitchFamily="34" charset="0"/>
              </a:rPr>
              <a:t> – 99.977%</a:t>
            </a:r>
          </a:p>
          <a:p>
            <a:pPr>
              <a:spcBef>
                <a:spcPts val="1150"/>
              </a:spcBef>
            </a:pPr>
            <a:r>
              <a:rPr lang="de-DE" sz="1600" dirty="0">
                <a:solidFill>
                  <a:srgbClr val="C6D325"/>
                </a:solidFill>
              </a:rPr>
              <a:t>4</a:t>
            </a:r>
            <a:r>
              <a:rPr lang="el-GR" sz="1600" dirty="0">
                <a:solidFill>
                  <a:srgbClr val="C6D325"/>
                </a:solidFill>
                <a:latin typeface="Arial" panose="020B0604020202020204" pitchFamily="34" charset="0"/>
                <a:cs typeface="Arial" panose="020B0604020202020204" pitchFamily="34" charset="0"/>
              </a:rPr>
              <a:t>σ</a:t>
            </a:r>
            <a:r>
              <a:rPr lang="de-DE" sz="1600" dirty="0">
                <a:solidFill>
                  <a:srgbClr val="C6D325"/>
                </a:solidFill>
                <a:latin typeface="Arial" panose="020B0604020202020204" pitchFamily="34" charset="0"/>
                <a:cs typeface="Arial" panose="020B0604020202020204" pitchFamily="34" charset="0"/>
              </a:rPr>
              <a:t> – 99.38%</a:t>
            </a:r>
          </a:p>
          <a:p>
            <a:pPr>
              <a:spcBef>
                <a:spcPts val="1150"/>
              </a:spcBef>
            </a:pPr>
            <a:r>
              <a:rPr lang="de-DE" sz="1600" dirty="0">
                <a:solidFill>
                  <a:srgbClr val="FFCC00"/>
                </a:solidFill>
              </a:rPr>
              <a:t>3</a:t>
            </a:r>
            <a:r>
              <a:rPr lang="el-GR" sz="1600" dirty="0">
                <a:solidFill>
                  <a:srgbClr val="FFCC00"/>
                </a:solidFill>
                <a:latin typeface="Arial" panose="020B0604020202020204" pitchFamily="34" charset="0"/>
                <a:cs typeface="Arial" panose="020B0604020202020204" pitchFamily="34" charset="0"/>
              </a:rPr>
              <a:t>σ</a:t>
            </a:r>
            <a:r>
              <a:rPr lang="de-DE" sz="1600" dirty="0">
                <a:solidFill>
                  <a:srgbClr val="FFCC00"/>
                </a:solidFill>
                <a:latin typeface="Arial" panose="020B0604020202020204" pitchFamily="34" charset="0"/>
                <a:cs typeface="Arial" panose="020B0604020202020204" pitchFamily="34" charset="0"/>
              </a:rPr>
              <a:t> – 93.3 %</a:t>
            </a:r>
          </a:p>
          <a:p>
            <a:pPr>
              <a:spcBef>
                <a:spcPts val="1150"/>
              </a:spcBef>
            </a:pPr>
            <a:r>
              <a:rPr lang="de-DE" sz="1600" dirty="0">
                <a:solidFill>
                  <a:srgbClr val="EF7C00"/>
                </a:solidFill>
              </a:rPr>
              <a:t>2</a:t>
            </a:r>
            <a:r>
              <a:rPr lang="el-GR" sz="1600" dirty="0">
                <a:solidFill>
                  <a:srgbClr val="EF7C00"/>
                </a:solidFill>
                <a:latin typeface="Arial" panose="020B0604020202020204" pitchFamily="34" charset="0"/>
                <a:cs typeface="Arial" panose="020B0604020202020204" pitchFamily="34" charset="0"/>
              </a:rPr>
              <a:t>σ</a:t>
            </a:r>
            <a:r>
              <a:rPr lang="de-DE" sz="1600" dirty="0">
                <a:solidFill>
                  <a:srgbClr val="EF7C00"/>
                </a:solidFill>
                <a:latin typeface="Arial" panose="020B0604020202020204" pitchFamily="34" charset="0"/>
                <a:cs typeface="Arial" panose="020B0604020202020204" pitchFamily="34" charset="0"/>
              </a:rPr>
              <a:t> – 69%</a:t>
            </a:r>
          </a:p>
          <a:p>
            <a:pPr>
              <a:spcBef>
                <a:spcPts val="1150"/>
              </a:spcBef>
            </a:pPr>
            <a:r>
              <a:rPr lang="de-DE" sz="1600" dirty="0">
                <a:solidFill>
                  <a:srgbClr val="C00000"/>
                </a:solidFill>
              </a:rPr>
              <a:t>1</a:t>
            </a:r>
            <a:r>
              <a:rPr lang="el-GR" sz="1600" dirty="0">
                <a:solidFill>
                  <a:srgbClr val="C00000"/>
                </a:solidFill>
                <a:latin typeface="Arial" panose="020B0604020202020204" pitchFamily="34" charset="0"/>
                <a:cs typeface="Arial" panose="020B0604020202020204" pitchFamily="34" charset="0"/>
              </a:rPr>
              <a:t>σ</a:t>
            </a:r>
            <a:r>
              <a:rPr lang="de-DE" sz="1600" dirty="0">
                <a:solidFill>
                  <a:srgbClr val="C00000"/>
                </a:solidFill>
                <a:latin typeface="Arial" panose="020B0604020202020204" pitchFamily="34" charset="0"/>
                <a:cs typeface="Arial" panose="020B0604020202020204" pitchFamily="34" charset="0"/>
              </a:rPr>
              <a:t> – 31%</a:t>
            </a:r>
          </a:p>
          <a:p>
            <a:pPr>
              <a:spcBef>
                <a:spcPts val="1150"/>
              </a:spcBef>
            </a:pPr>
            <a:r>
              <a:rPr lang="de-DE" sz="1600" dirty="0" smtClean="0"/>
              <a:t>0</a:t>
            </a:r>
            <a:r>
              <a:rPr lang="el-GR" sz="1600" dirty="0" smtClean="0">
                <a:latin typeface="Arial" panose="020B0604020202020204" pitchFamily="34" charset="0"/>
                <a:cs typeface="Arial" panose="020B0604020202020204" pitchFamily="34" charset="0"/>
              </a:rPr>
              <a:t>σ</a:t>
            </a:r>
            <a:r>
              <a:rPr lang="de-DE" sz="1600" dirty="0" smtClean="0">
                <a:latin typeface="Arial" panose="020B0604020202020204" pitchFamily="34" charset="0"/>
                <a:cs typeface="Arial" panose="020B0604020202020204" pitchFamily="34" charset="0"/>
              </a:rPr>
              <a:t> &lt; 31%</a:t>
            </a:r>
            <a:endParaRPr lang="de-DE" sz="1600" dirty="0">
              <a:latin typeface="Arial" panose="020B0604020202020204" pitchFamily="34" charset="0"/>
              <a:cs typeface="Arial" panose="020B0604020202020204" pitchFamily="34" charset="0"/>
            </a:endParaRPr>
          </a:p>
        </p:txBody>
      </p:sp>
      <p:sp>
        <p:nvSpPr>
          <p:cNvPr id="20" name="Gebogener Pfeil 19"/>
          <p:cNvSpPr/>
          <p:nvPr/>
        </p:nvSpPr>
        <p:spPr>
          <a:xfrm>
            <a:off x="1767946" y="2397914"/>
            <a:ext cx="3600000" cy="3600000"/>
          </a:xfrm>
          <a:prstGeom prst="circularArrow">
            <a:avLst>
              <a:gd name="adj1" fmla="val 12007"/>
              <a:gd name="adj2" fmla="val 922759"/>
              <a:gd name="adj3" fmla="val 1519462"/>
              <a:gd name="adj4" fmla="val 20140425"/>
              <a:gd name="adj5" fmla="val 11828"/>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8" name="Textfeld 27"/>
          <p:cNvSpPr txBox="1"/>
          <p:nvPr/>
        </p:nvSpPr>
        <p:spPr>
          <a:xfrm rot="16200000">
            <a:off x="4248923" y="3968866"/>
            <a:ext cx="1265735" cy="267894"/>
          </a:xfrm>
          <a:prstGeom prst="rect">
            <a:avLst/>
          </a:prstGeom>
          <a:noFill/>
        </p:spPr>
        <p:txBody>
          <a:bodyPr wrap="square" lIns="0" tIns="0" rIns="0" bIns="0" rtlCol="0" anchor="t" anchorCtr="0">
            <a:spAutoFit/>
          </a:bodyPr>
          <a:lstStyle/>
          <a:p>
            <a:pPr algn="l">
              <a:lnSpc>
                <a:spcPts val="2300"/>
              </a:lnSpc>
              <a:spcBef>
                <a:spcPts val="1150"/>
              </a:spcBef>
            </a:pPr>
            <a:r>
              <a:rPr lang="de-DE" sz="1600" dirty="0" err="1" smtClean="0">
                <a:solidFill>
                  <a:schemeClr val="bg1"/>
                </a:solidFill>
              </a:rPr>
              <a:t>Functions</a:t>
            </a:r>
            <a:endParaRPr lang="de-DE" sz="1600" dirty="0" smtClean="0">
              <a:solidFill>
                <a:schemeClr val="bg1"/>
              </a:solidFill>
            </a:endParaRPr>
          </a:p>
        </p:txBody>
      </p:sp>
      <p:grpSp>
        <p:nvGrpSpPr>
          <p:cNvPr id="2" name="Gruppieren 1"/>
          <p:cNvGrpSpPr/>
          <p:nvPr/>
        </p:nvGrpSpPr>
        <p:grpSpPr>
          <a:xfrm>
            <a:off x="6919449" y="1484996"/>
            <a:ext cx="5128617" cy="4873561"/>
            <a:chOff x="6919449" y="1484996"/>
            <a:chExt cx="5128617" cy="4873561"/>
          </a:xfrm>
        </p:grpSpPr>
        <p:pic>
          <p:nvPicPr>
            <p:cNvPr id="92" name="Grafik 91"/>
            <p:cNvPicPr>
              <a:picLocks noChangeAspect="1"/>
            </p:cNvPicPr>
            <p:nvPr/>
          </p:nvPicPr>
          <p:blipFill rotWithShape="1">
            <a:blip r:embed="rId4">
              <a:extLst>
                <a:ext uri="{28A0092B-C50C-407E-A947-70E740481C1C}">
                  <a14:useLocalDpi xmlns:a14="http://schemas.microsoft.com/office/drawing/2010/main" val="0"/>
                </a:ext>
              </a:extLst>
            </a:blip>
            <a:srcRect r="4222"/>
            <a:stretch/>
          </p:blipFill>
          <p:spPr>
            <a:xfrm>
              <a:off x="6919449" y="2297837"/>
              <a:ext cx="4958959" cy="3960000"/>
            </a:xfrm>
            <a:prstGeom prst="rect">
              <a:avLst/>
            </a:prstGeom>
          </p:spPr>
        </p:pic>
        <p:sp>
          <p:nvSpPr>
            <p:cNvPr id="10" name="Textfeld 9"/>
            <p:cNvSpPr txBox="1"/>
            <p:nvPr/>
          </p:nvSpPr>
          <p:spPr>
            <a:xfrm>
              <a:off x="9232485" y="6063604"/>
              <a:ext cx="2447786"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HELIAS He</a:t>
              </a:r>
              <a:r>
                <a:rPr lang="de-DE" sz="800" baseline="30000" dirty="0" smtClean="0"/>
                <a:t>4</a:t>
              </a:r>
              <a:r>
                <a:rPr lang="de-DE" sz="800" dirty="0" smtClean="0"/>
                <a:t> </a:t>
              </a:r>
              <a:r>
                <a:rPr lang="de-DE" sz="800" dirty="0" err="1" smtClean="0"/>
                <a:t>Birth</a:t>
              </a:r>
              <a:r>
                <a:rPr lang="de-DE" sz="800" dirty="0" smtClean="0"/>
                <a:t> rate </a:t>
              </a:r>
              <a:r>
                <a:rPr lang="de-DE" sz="800" dirty="0" err="1" smtClean="0"/>
                <a:t>from</a:t>
              </a:r>
              <a:r>
                <a:rPr lang="de-DE" sz="800" dirty="0" smtClean="0"/>
                <a:t> </a:t>
              </a:r>
              <a:r>
                <a:rPr lang="de-DE" sz="800" dirty="0"/>
                <a:t>[S. Lazerson PPCF 2021]</a:t>
              </a:r>
            </a:p>
          </p:txBody>
        </p:sp>
        <p:cxnSp>
          <p:nvCxnSpPr>
            <p:cNvPr id="49" name="Gerader Verbinder 48"/>
            <p:cNvCxnSpPr/>
            <p:nvPr/>
          </p:nvCxnSpPr>
          <p:spPr>
            <a:xfrm flipV="1">
              <a:off x="10928350" y="2600824"/>
              <a:ext cx="0" cy="3216796"/>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H="1" flipV="1">
              <a:off x="10541794" y="2600824"/>
              <a:ext cx="0" cy="3219172"/>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flipV="1">
              <a:off x="10263192" y="2600824"/>
              <a:ext cx="0" cy="3214405"/>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V="1">
              <a:off x="9777399" y="2600824"/>
              <a:ext cx="0" cy="3214401"/>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V="1">
              <a:off x="9077295" y="2600824"/>
              <a:ext cx="0" cy="3219155"/>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H="1" flipV="1">
              <a:off x="8401003" y="2600039"/>
              <a:ext cx="47" cy="3204271"/>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7848539" y="2598443"/>
              <a:ext cx="0" cy="3219177"/>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H="1" flipV="1">
              <a:off x="11460562" y="2598443"/>
              <a:ext cx="1" cy="3224986"/>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Freihandform 76"/>
            <p:cNvSpPr/>
            <p:nvPr/>
          </p:nvSpPr>
          <p:spPr>
            <a:xfrm>
              <a:off x="7591425" y="2810412"/>
              <a:ext cx="3222625" cy="3000375"/>
            </a:xfrm>
            <a:custGeom>
              <a:avLst/>
              <a:gdLst>
                <a:gd name="connsiteX0" fmla="*/ 0 w 3222625"/>
                <a:gd name="connsiteY0" fmla="*/ 0 h 3000375"/>
                <a:gd name="connsiteX1" fmla="*/ 104775 w 3222625"/>
                <a:gd name="connsiteY1" fmla="*/ 3175 h 3000375"/>
                <a:gd name="connsiteX2" fmla="*/ 165100 w 3222625"/>
                <a:gd name="connsiteY2" fmla="*/ 6350 h 3000375"/>
                <a:gd name="connsiteX3" fmla="*/ 257175 w 3222625"/>
                <a:gd name="connsiteY3" fmla="*/ 12700 h 3000375"/>
                <a:gd name="connsiteX4" fmla="*/ 339725 w 3222625"/>
                <a:gd name="connsiteY4" fmla="*/ 34925 h 3000375"/>
                <a:gd name="connsiteX5" fmla="*/ 450850 w 3222625"/>
                <a:gd name="connsiteY5" fmla="*/ 53975 h 3000375"/>
                <a:gd name="connsiteX6" fmla="*/ 669925 w 3222625"/>
                <a:gd name="connsiteY6" fmla="*/ 101600 h 3000375"/>
                <a:gd name="connsiteX7" fmla="*/ 723900 w 3222625"/>
                <a:gd name="connsiteY7" fmla="*/ 101600 h 3000375"/>
                <a:gd name="connsiteX8" fmla="*/ 809625 w 3222625"/>
                <a:gd name="connsiteY8" fmla="*/ 127000 h 3000375"/>
                <a:gd name="connsiteX9" fmla="*/ 1044575 w 3222625"/>
                <a:gd name="connsiteY9" fmla="*/ 174625 h 3000375"/>
                <a:gd name="connsiteX10" fmla="*/ 1165225 w 3222625"/>
                <a:gd name="connsiteY10" fmla="*/ 203200 h 3000375"/>
                <a:gd name="connsiteX11" fmla="*/ 1273175 w 3222625"/>
                <a:gd name="connsiteY11" fmla="*/ 219075 h 3000375"/>
                <a:gd name="connsiteX12" fmla="*/ 1485900 w 3222625"/>
                <a:gd name="connsiteY12" fmla="*/ 282575 h 3000375"/>
                <a:gd name="connsiteX13" fmla="*/ 1698625 w 3222625"/>
                <a:gd name="connsiteY13" fmla="*/ 333375 h 3000375"/>
                <a:gd name="connsiteX14" fmla="*/ 1758950 w 3222625"/>
                <a:gd name="connsiteY14" fmla="*/ 361950 h 3000375"/>
                <a:gd name="connsiteX15" fmla="*/ 1892300 w 3222625"/>
                <a:gd name="connsiteY15" fmla="*/ 400050 h 3000375"/>
                <a:gd name="connsiteX16" fmla="*/ 2044700 w 3222625"/>
                <a:gd name="connsiteY16" fmla="*/ 450850 h 3000375"/>
                <a:gd name="connsiteX17" fmla="*/ 2114550 w 3222625"/>
                <a:gd name="connsiteY17" fmla="*/ 476250 h 3000375"/>
                <a:gd name="connsiteX18" fmla="*/ 2187575 w 3222625"/>
                <a:gd name="connsiteY18" fmla="*/ 514350 h 3000375"/>
                <a:gd name="connsiteX19" fmla="*/ 2355850 w 3222625"/>
                <a:gd name="connsiteY19" fmla="*/ 596900 h 3000375"/>
                <a:gd name="connsiteX20" fmla="*/ 2505075 w 3222625"/>
                <a:gd name="connsiteY20" fmla="*/ 682625 h 3000375"/>
                <a:gd name="connsiteX21" fmla="*/ 2673350 w 3222625"/>
                <a:gd name="connsiteY21" fmla="*/ 850900 h 3000375"/>
                <a:gd name="connsiteX22" fmla="*/ 2832100 w 3222625"/>
                <a:gd name="connsiteY22" fmla="*/ 1057275 h 3000375"/>
                <a:gd name="connsiteX23" fmla="*/ 2952750 w 3222625"/>
                <a:gd name="connsiteY23" fmla="*/ 1289050 h 3000375"/>
                <a:gd name="connsiteX24" fmla="*/ 3051175 w 3222625"/>
                <a:gd name="connsiteY24" fmla="*/ 1590675 h 3000375"/>
                <a:gd name="connsiteX25" fmla="*/ 3111500 w 3222625"/>
                <a:gd name="connsiteY25" fmla="*/ 1898650 h 3000375"/>
                <a:gd name="connsiteX26" fmla="*/ 3181350 w 3222625"/>
                <a:gd name="connsiteY26" fmla="*/ 2454275 h 3000375"/>
                <a:gd name="connsiteX27" fmla="*/ 3209925 w 3222625"/>
                <a:gd name="connsiteY27" fmla="*/ 2743200 h 3000375"/>
                <a:gd name="connsiteX28" fmla="*/ 3222625 w 3222625"/>
                <a:gd name="connsiteY28" fmla="*/ 3000375 h 30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22625" h="3000375">
                  <a:moveTo>
                    <a:pt x="0" y="0"/>
                  </a:moveTo>
                  <a:lnTo>
                    <a:pt x="104775" y="3175"/>
                  </a:lnTo>
                  <a:cubicBezTo>
                    <a:pt x="132292" y="4233"/>
                    <a:pt x="165100" y="6350"/>
                    <a:pt x="165100" y="6350"/>
                  </a:cubicBezTo>
                  <a:cubicBezTo>
                    <a:pt x="190500" y="7938"/>
                    <a:pt x="228071" y="7938"/>
                    <a:pt x="257175" y="12700"/>
                  </a:cubicBezTo>
                  <a:cubicBezTo>
                    <a:pt x="286279" y="17462"/>
                    <a:pt x="307446" y="28046"/>
                    <a:pt x="339725" y="34925"/>
                  </a:cubicBezTo>
                  <a:cubicBezTo>
                    <a:pt x="372004" y="41804"/>
                    <a:pt x="395817" y="42863"/>
                    <a:pt x="450850" y="53975"/>
                  </a:cubicBezTo>
                  <a:cubicBezTo>
                    <a:pt x="505883" y="65087"/>
                    <a:pt x="624417" y="93663"/>
                    <a:pt x="669925" y="101600"/>
                  </a:cubicBezTo>
                  <a:cubicBezTo>
                    <a:pt x="715433" y="109537"/>
                    <a:pt x="700617" y="97367"/>
                    <a:pt x="723900" y="101600"/>
                  </a:cubicBezTo>
                  <a:cubicBezTo>
                    <a:pt x="747183" y="105833"/>
                    <a:pt x="756179" y="114829"/>
                    <a:pt x="809625" y="127000"/>
                  </a:cubicBezTo>
                  <a:cubicBezTo>
                    <a:pt x="863071" y="139171"/>
                    <a:pt x="985308" y="161925"/>
                    <a:pt x="1044575" y="174625"/>
                  </a:cubicBezTo>
                  <a:cubicBezTo>
                    <a:pt x="1103842" y="187325"/>
                    <a:pt x="1127125" y="195792"/>
                    <a:pt x="1165225" y="203200"/>
                  </a:cubicBezTo>
                  <a:cubicBezTo>
                    <a:pt x="1203325" y="210608"/>
                    <a:pt x="1219729" y="205846"/>
                    <a:pt x="1273175" y="219075"/>
                  </a:cubicBezTo>
                  <a:cubicBezTo>
                    <a:pt x="1326621" y="232304"/>
                    <a:pt x="1414992" y="263525"/>
                    <a:pt x="1485900" y="282575"/>
                  </a:cubicBezTo>
                  <a:cubicBezTo>
                    <a:pt x="1556808" y="301625"/>
                    <a:pt x="1653117" y="320146"/>
                    <a:pt x="1698625" y="333375"/>
                  </a:cubicBezTo>
                  <a:cubicBezTo>
                    <a:pt x="1744133" y="346604"/>
                    <a:pt x="1726671" y="350838"/>
                    <a:pt x="1758950" y="361950"/>
                  </a:cubicBezTo>
                  <a:cubicBezTo>
                    <a:pt x="1791229" y="373063"/>
                    <a:pt x="1844675" y="385233"/>
                    <a:pt x="1892300" y="400050"/>
                  </a:cubicBezTo>
                  <a:cubicBezTo>
                    <a:pt x="1939925" y="414867"/>
                    <a:pt x="2007658" y="438150"/>
                    <a:pt x="2044700" y="450850"/>
                  </a:cubicBezTo>
                  <a:cubicBezTo>
                    <a:pt x="2081742" y="463550"/>
                    <a:pt x="2090738" y="465667"/>
                    <a:pt x="2114550" y="476250"/>
                  </a:cubicBezTo>
                  <a:cubicBezTo>
                    <a:pt x="2138362" y="486833"/>
                    <a:pt x="2187575" y="514350"/>
                    <a:pt x="2187575" y="514350"/>
                  </a:cubicBezTo>
                  <a:cubicBezTo>
                    <a:pt x="2227792" y="534458"/>
                    <a:pt x="2302933" y="568854"/>
                    <a:pt x="2355850" y="596900"/>
                  </a:cubicBezTo>
                  <a:cubicBezTo>
                    <a:pt x="2408767" y="624946"/>
                    <a:pt x="2452158" y="640292"/>
                    <a:pt x="2505075" y="682625"/>
                  </a:cubicBezTo>
                  <a:cubicBezTo>
                    <a:pt x="2557992" y="724958"/>
                    <a:pt x="2618846" y="788458"/>
                    <a:pt x="2673350" y="850900"/>
                  </a:cubicBezTo>
                  <a:cubicBezTo>
                    <a:pt x="2727854" y="913342"/>
                    <a:pt x="2785533" y="984250"/>
                    <a:pt x="2832100" y="1057275"/>
                  </a:cubicBezTo>
                  <a:cubicBezTo>
                    <a:pt x="2878667" y="1130300"/>
                    <a:pt x="2916238" y="1200150"/>
                    <a:pt x="2952750" y="1289050"/>
                  </a:cubicBezTo>
                  <a:cubicBezTo>
                    <a:pt x="2989262" y="1377950"/>
                    <a:pt x="3024717" y="1489075"/>
                    <a:pt x="3051175" y="1590675"/>
                  </a:cubicBezTo>
                  <a:cubicBezTo>
                    <a:pt x="3077633" y="1692275"/>
                    <a:pt x="3089804" y="1754717"/>
                    <a:pt x="3111500" y="1898650"/>
                  </a:cubicBezTo>
                  <a:cubicBezTo>
                    <a:pt x="3133196" y="2042583"/>
                    <a:pt x="3164946" y="2313517"/>
                    <a:pt x="3181350" y="2454275"/>
                  </a:cubicBezTo>
                  <a:cubicBezTo>
                    <a:pt x="3197754" y="2595033"/>
                    <a:pt x="3203046" y="2652183"/>
                    <a:pt x="3209925" y="2743200"/>
                  </a:cubicBezTo>
                  <a:cubicBezTo>
                    <a:pt x="3216804" y="2834217"/>
                    <a:pt x="3219714" y="2917296"/>
                    <a:pt x="3222625" y="3000375"/>
                  </a:cubicBezTo>
                </a:path>
              </a:pathLst>
            </a:custGeom>
            <a:noFill/>
            <a:ln w="28575" cmpd="sng">
              <a:solidFill>
                <a:srgbClr val="006C66"/>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8" name="Textfeld 77"/>
            <p:cNvSpPr txBox="1"/>
            <p:nvPr/>
          </p:nvSpPr>
          <p:spPr>
            <a:xfrm rot="16200000">
              <a:off x="10133762" y="5315358"/>
              <a:ext cx="565861" cy="29495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C00000"/>
                  </a:solidFill>
                </a:rPr>
                <a:t>6</a:t>
              </a:r>
              <a:r>
                <a:rPr lang="el-GR" dirty="0" smtClean="0">
                  <a:solidFill>
                    <a:srgbClr val="C00000"/>
                  </a:solidFill>
                </a:rPr>
                <a:t>σ</a:t>
              </a:r>
              <a:r>
                <a:rPr lang="de-DE" dirty="0" smtClean="0">
                  <a:solidFill>
                    <a:srgbClr val="C00000"/>
                  </a:solidFill>
                </a:rPr>
                <a:t>FS</a:t>
              </a:r>
            </a:p>
          </p:txBody>
        </p:sp>
        <p:sp>
          <p:nvSpPr>
            <p:cNvPr id="79" name="Textfeld 78"/>
            <p:cNvSpPr txBox="1"/>
            <p:nvPr/>
          </p:nvSpPr>
          <p:spPr>
            <a:xfrm rot="16200000">
              <a:off x="7424060" y="5321526"/>
              <a:ext cx="565861" cy="29495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C6D325"/>
                  </a:solidFill>
                </a:rPr>
                <a:t>1</a:t>
              </a:r>
              <a:r>
                <a:rPr lang="el-GR" dirty="0" smtClean="0">
                  <a:solidFill>
                    <a:srgbClr val="C6D325"/>
                  </a:solidFill>
                </a:rPr>
                <a:t>σ</a:t>
              </a:r>
              <a:r>
                <a:rPr lang="de-DE" dirty="0" smtClean="0">
                  <a:solidFill>
                    <a:srgbClr val="C6D325"/>
                  </a:solidFill>
                </a:rPr>
                <a:t>FS</a:t>
              </a:r>
            </a:p>
          </p:txBody>
        </p:sp>
        <p:sp>
          <p:nvSpPr>
            <p:cNvPr id="80" name="Textfeld 79"/>
            <p:cNvSpPr txBox="1"/>
            <p:nvPr/>
          </p:nvSpPr>
          <p:spPr>
            <a:xfrm rot="16200000">
              <a:off x="7976876" y="5298651"/>
              <a:ext cx="565861" cy="29495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C6D325"/>
                  </a:solidFill>
                </a:rPr>
                <a:t>2</a:t>
              </a:r>
              <a:r>
                <a:rPr lang="el-GR" dirty="0" smtClean="0">
                  <a:solidFill>
                    <a:srgbClr val="C6D325"/>
                  </a:solidFill>
                </a:rPr>
                <a:t>σ</a:t>
              </a:r>
              <a:r>
                <a:rPr lang="de-DE" dirty="0" smtClean="0">
                  <a:solidFill>
                    <a:srgbClr val="C6D325"/>
                  </a:solidFill>
                </a:rPr>
                <a:t>FS</a:t>
              </a:r>
            </a:p>
          </p:txBody>
        </p:sp>
        <p:sp>
          <p:nvSpPr>
            <p:cNvPr id="81" name="Textfeld 80"/>
            <p:cNvSpPr txBox="1"/>
            <p:nvPr/>
          </p:nvSpPr>
          <p:spPr>
            <a:xfrm rot="16200000">
              <a:off x="8645497" y="5293216"/>
              <a:ext cx="565861" cy="29495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C6D325"/>
                  </a:solidFill>
                </a:rPr>
                <a:t>3</a:t>
              </a:r>
              <a:r>
                <a:rPr lang="el-GR" dirty="0" smtClean="0">
                  <a:solidFill>
                    <a:srgbClr val="C6D325"/>
                  </a:solidFill>
                </a:rPr>
                <a:t>σ</a:t>
              </a:r>
              <a:r>
                <a:rPr lang="de-DE" dirty="0" smtClean="0">
                  <a:solidFill>
                    <a:srgbClr val="C6D325"/>
                  </a:solidFill>
                </a:rPr>
                <a:t>FS</a:t>
              </a:r>
            </a:p>
          </p:txBody>
        </p:sp>
        <p:sp>
          <p:nvSpPr>
            <p:cNvPr id="82" name="Textfeld 81"/>
            <p:cNvSpPr txBox="1"/>
            <p:nvPr/>
          </p:nvSpPr>
          <p:spPr>
            <a:xfrm rot="16200000">
              <a:off x="9357421" y="5321572"/>
              <a:ext cx="565861" cy="29495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C6D325"/>
                  </a:solidFill>
                </a:rPr>
                <a:t>4</a:t>
              </a:r>
              <a:r>
                <a:rPr lang="el-GR" dirty="0" smtClean="0">
                  <a:solidFill>
                    <a:srgbClr val="C6D325"/>
                  </a:solidFill>
                </a:rPr>
                <a:t>σ</a:t>
              </a:r>
              <a:r>
                <a:rPr lang="de-DE" dirty="0" smtClean="0">
                  <a:solidFill>
                    <a:srgbClr val="C6D325"/>
                  </a:solidFill>
                </a:rPr>
                <a:t>FS</a:t>
              </a:r>
            </a:p>
          </p:txBody>
        </p:sp>
        <p:sp>
          <p:nvSpPr>
            <p:cNvPr id="83" name="Textfeld 82"/>
            <p:cNvSpPr txBox="1"/>
            <p:nvPr/>
          </p:nvSpPr>
          <p:spPr>
            <a:xfrm rot="16200000">
              <a:off x="9834760" y="5327423"/>
              <a:ext cx="565861" cy="294953"/>
            </a:xfrm>
            <a:prstGeom prst="rect">
              <a:avLst/>
            </a:prstGeom>
            <a:noFill/>
          </p:spPr>
          <p:txBody>
            <a:bodyPr wrap="none" lIns="0" tIns="0" rIns="0" bIns="0" rtlCol="0" anchor="t" anchorCtr="0">
              <a:spAutoFit/>
            </a:bodyPr>
            <a:lstStyle/>
            <a:p>
              <a:pPr algn="l">
                <a:lnSpc>
                  <a:spcPts val="2300"/>
                </a:lnSpc>
                <a:spcBef>
                  <a:spcPts val="1150"/>
                </a:spcBef>
              </a:pPr>
              <a:r>
                <a:rPr lang="de-DE" dirty="0">
                  <a:solidFill>
                    <a:srgbClr val="C6D325"/>
                  </a:solidFill>
                </a:rPr>
                <a:t>5</a:t>
              </a:r>
              <a:r>
                <a:rPr lang="el-GR" dirty="0" smtClean="0">
                  <a:solidFill>
                    <a:srgbClr val="C6D325"/>
                  </a:solidFill>
                </a:rPr>
                <a:t>σ</a:t>
              </a:r>
              <a:r>
                <a:rPr lang="de-DE" dirty="0" smtClean="0">
                  <a:solidFill>
                    <a:srgbClr val="C6D325"/>
                  </a:solidFill>
                </a:rPr>
                <a:t>FS</a:t>
              </a:r>
            </a:p>
          </p:txBody>
        </p:sp>
        <mc:AlternateContent xmlns:mc="http://schemas.openxmlformats.org/markup-compatibility/2006" xmlns:a14="http://schemas.microsoft.com/office/drawing/2010/main">
          <mc:Choice Requires="a14">
            <p:sp>
              <p:nvSpPr>
                <p:cNvPr id="87" name="Rechteck 86"/>
                <p:cNvSpPr/>
                <p:nvPr/>
              </p:nvSpPr>
              <p:spPr>
                <a:xfrm>
                  <a:off x="10844743" y="4493519"/>
                  <a:ext cx="722697" cy="4731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sz="1100" b="1" i="1" smtClean="0">
                                <a:solidFill>
                                  <a:srgbClr val="C6D325"/>
                                </a:solidFill>
                                <a:latin typeface="Cambria Math" panose="02040503050406030204" pitchFamily="18" charset="0"/>
                              </a:rPr>
                            </m:ctrlPr>
                          </m:fPr>
                          <m:num>
                            <m:sSubSup>
                              <m:sSubSupPr>
                                <m:ctrlPr>
                                  <a:rPr lang="de-DE" sz="1100" b="1" i="1" smtClean="0">
                                    <a:solidFill>
                                      <a:srgbClr val="C6D325"/>
                                    </a:solidFill>
                                    <a:latin typeface="Cambria Math" panose="02040503050406030204" pitchFamily="18" charset="0"/>
                                  </a:rPr>
                                </m:ctrlPr>
                              </m:sSubSupPr>
                              <m:e>
                                <m:r>
                                  <m:rPr>
                                    <m:sty m:val="p"/>
                                  </m:rPr>
                                  <a:rPr lang="el-GR" sz="1100" b="1" i="1">
                                    <a:solidFill>
                                      <a:srgbClr val="C6D325"/>
                                    </a:solidFill>
                                    <a:latin typeface="Cambria Math" panose="02040503050406030204" pitchFamily="18" charset="0"/>
                                  </a:rPr>
                                  <m:t>λ</m:t>
                                </m:r>
                              </m:e>
                              <m:sub>
                                <m:r>
                                  <a:rPr lang="de-DE" sz="1100" b="1" i="1" smtClean="0">
                                    <a:solidFill>
                                      <a:srgbClr val="C6D325"/>
                                    </a:solidFill>
                                    <a:latin typeface="Cambria Math" panose="02040503050406030204" pitchFamily="18" charset="0"/>
                                  </a:rPr>
                                  <m:t>𝒏</m:t>
                                </m:r>
                                <m:r>
                                  <a:rPr lang="de-DE" sz="1100" b="1" i="1" smtClean="0">
                                    <a:solidFill>
                                      <a:srgbClr val="C6D325"/>
                                    </a:solidFill>
                                    <a:latin typeface="Cambria Math" panose="02040503050406030204" pitchFamily="18" charset="0"/>
                                  </a:rPr>
                                  <m:t>,</m:t>
                                </m:r>
                                <m:r>
                                  <a:rPr lang="de-DE" sz="1100" b="1" i="1" smtClean="0">
                                    <a:solidFill>
                                      <a:srgbClr val="C6D325"/>
                                    </a:solidFill>
                                    <a:latin typeface="Cambria Math" panose="02040503050406030204" pitchFamily="18" charset="0"/>
                                  </a:rPr>
                                  <m:t>𝑷</m:t>
                                </m:r>
                                <m:r>
                                  <a:rPr lang="de-DE" sz="1100" b="1" i="1" smtClean="0">
                                    <a:solidFill>
                                      <a:srgbClr val="C6D325"/>
                                    </a:solidFill>
                                    <a:latin typeface="Cambria Math" panose="02040503050406030204" pitchFamily="18" charset="0"/>
                                  </a:rPr>
                                  <m:t>−</m:t>
                                </m:r>
                                <m:r>
                                  <a:rPr lang="de-DE" sz="1100" b="1" i="1" smtClean="0">
                                    <a:solidFill>
                                      <a:srgbClr val="C6D325"/>
                                    </a:solidFill>
                                    <a:latin typeface="Cambria Math" panose="02040503050406030204" pitchFamily="18" charset="0"/>
                                  </a:rPr>
                                  <m:t>𝑺𝑶𝑳</m:t>
                                </m:r>
                              </m:sub>
                              <m:sup>
                                <m:r>
                                  <a:rPr lang="de-DE" sz="1100" b="1" i="1" smtClean="0">
                                    <a:solidFill>
                                      <a:srgbClr val="C6D325"/>
                                    </a:solidFill>
                                    <a:latin typeface="Cambria Math" panose="02040503050406030204" pitchFamily="18" charset="0"/>
                                  </a:rPr>
                                  <m:t>𝟔</m:t>
                                </m:r>
                                <m:r>
                                  <m:rPr>
                                    <m:sty m:val="p"/>
                                  </m:rPr>
                                  <a:rPr lang="el-GR" sz="1100" b="1" i="1" smtClean="0">
                                    <a:solidFill>
                                      <a:srgbClr val="C6D325"/>
                                    </a:solidFill>
                                    <a:latin typeface="Cambria Math" panose="02040503050406030204" pitchFamily="18" charset="0"/>
                                  </a:rPr>
                                  <m:t>σ</m:t>
                                </m:r>
                              </m:sup>
                            </m:sSubSup>
                          </m:num>
                          <m:den>
                            <m:sSub>
                              <m:sSubPr>
                                <m:ctrlPr>
                                  <a:rPr lang="de-DE" sz="1100" b="1" i="1" smtClean="0">
                                    <a:solidFill>
                                      <a:srgbClr val="C6D325"/>
                                    </a:solidFill>
                                    <a:latin typeface="Cambria Math" panose="02040503050406030204" pitchFamily="18" charset="0"/>
                                  </a:rPr>
                                </m:ctrlPr>
                              </m:sSubPr>
                              <m:e>
                                <m:r>
                                  <a:rPr lang="de-DE" sz="1100" b="1" i="1" smtClean="0">
                                    <a:solidFill>
                                      <a:srgbClr val="C6D325"/>
                                    </a:solidFill>
                                    <a:latin typeface="Cambria Math" panose="02040503050406030204" pitchFamily="18" charset="0"/>
                                  </a:rPr>
                                  <m:t>𝒂</m:t>
                                </m:r>
                              </m:e>
                              <m:sub>
                                <m:r>
                                  <a:rPr lang="de-DE" sz="1100" b="1" i="1" smtClean="0">
                                    <a:solidFill>
                                      <a:srgbClr val="C6D325"/>
                                    </a:solidFill>
                                    <a:latin typeface="Cambria Math" panose="02040503050406030204" pitchFamily="18" charset="0"/>
                                  </a:rPr>
                                  <m:t>𝑷</m:t>
                                </m:r>
                              </m:sub>
                            </m:sSub>
                          </m:den>
                        </m:f>
                      </m:oMath>
                    </m:oMathPara>
                  </a14:m>
                  <a:endParaRPr lang="de-DE" sz="700" dirty="0">
                    <a:solidFill>
                      <a:srgbClr val="C6D325"/>
                    </a:solidFill>
                  </a:endParaRPr>
                </a:p>
              </p:txBody>
            </p:sp>
          </mc:Choice>
          <mc:Fallback xmlns="">
            <p:sp>
              <p:nvSpPr>
                <p:cNvPr id="87" name="Rechteck 86"/>
                <p:cNvSpPr>
                  <a:spLocks noRot="1" noChangeAspect="1" noMove="1" noResize="1" noEditPoints="1" noAdjustHandles="1" noChangeArrowheads="1" noChangeShapeType="1" noTextEdit="1"/>
                </p:cNvSpPr>
                <p:nvPr/>
              </p:nvSpPr>
              <p:spPr>
                <a:xfrm>
                  <a:off x="10844743" y="4493519"/>
                  <a:ext cx="722697" cy="473143"/>
                </a:xfrm>
                <a:prstGeom prst="rect">
                  <a:avLst/>
                </a:prstGeom>
                <a:blipFill>
                  <a:blip r:embed="rId7"/>
                  <a:stretch>
                    <a:fillRect/>
                  </a:stretch>
                </a:blipFill>
              </p:spPr>
              <p:txBody>
                <a:bodyPr/>
                <a:lstStyle/>
                <a:p>
                  <a:r>
                    <a:rPr lang="de-DE">
                      <a:noFill/>
                    </a:rPr>
                    <a:t> </a:t>
                  </a:r>
                </a:p>
              </p:txBody>
            </p:sp>
          </mc:Fallback>
        </mc:AlternateContent>
        <p:cxnSp>
          <p:nvCxnSpPr>
            <p:cNvPr id="89" name="Gerade Verbindung mit Pfeil 88"/>
            <p:cNvCxnSpPr/>
            <p:nvPr/>
          </p:nvCxnSpPr>
          <p:spPr>
            <a:xfrm flipV="1">
              <a:off x="10942368" y="4973805"/>
              <a:ext cx="506682" cy="4181"/>
            </a:xfrm>
            <a:prstGeom prst="straightConnector1">
              <a:avLst/>
            </a:prstGeom>
            <a:ln w="19050" cmpd="sng">
              <a:solidFill>
                <a:srgbClr val="C6D325"/>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rot="16200000">
              <a:off x="10263959" y="3022978"/>
              <a:ext cx="1051570" cy="273793"/>
            </a:xfrm>
            <a:prstGeom prst="rect">
              <a:avLst/>
            </a:prstGeom>
            <a:noFill/>
          </p:spPr>
          <p:txBody>
            <a:bodyPr wrap="none" lIns="0" tIns="0" rIns="0" bIns="0" rtlCol="0" anchor="t" anchorCtr="0">
              <a:spAutoFit/>
            </a:bodyPr>
            <a:lstStyle/>
            <a:p>
              <a:pPr algn="l">
                <a:lnSpc>
                  <a:spcPts val="2300"/>
                </a:lnSpc>
                <a:spcBef>
                  <a:spcPts val="1150"/>
                </a:spcBef>
              </a:pPr>
              <a:r>
                <a:rPr lang="de-DE" dirty="0" err="1" smtClean="0">
                  <a:solidFill>
                    <a:srgbClr val="EF7C00"/>
                  </a:solidFill>
                </a:rPr>
                <a:t>Separatrix</a:t>
              </a:r>
              <a:endParaRPr lang="de-DE" dirty="0" smtClean="0">
                <a:solidFill>
                  <a:srgbClr val="EF7C00"/>
                </a:solidFill>
              </a:endParaRPr>
            </a:p>
          </p:txBody>
        </p:sp>
        <p:sp>
          <p:nvSpPr>
            <p:cNvPr id="97" name="Textfeld 96"/>
            <p:cNvSpPr txBox="1"/>
            <p:nvPr/>
          </p:nvSpPr>
          <p:spPr>
            <a:xfrm>
              <a:off x="10889943" y="5761443"/>
              <a:ext cx="75342" cy="294953"/>
            </a:xfrm>
            <a:prstGeom prst="rect">
              <a:avLst/>
            </a:prstGeom>
            <a:noFill/>
          </p:spPr>
          <p:txBody>
            <a:bodyPr wrap="none" lIns="0" tIns="0" rIns="0" bIns="0" rtlCol="0" anchor="t" anchorCtr="0">
              <a:spAutoFit/>
            </a:bodyPr>
            <a:lstStyle/>
            <a:p>
              <a:pPr algn="l">
                <a:lnSpc>
                  <a:spcPts val="2300"/>
                </a:lnSpc>
                <a:spcBef>
                  <a:spcPts val="1150"/>
                </a:spcBef>
              </a:pPr>
              <a:r>
                <a:rPr lang="de-DE" sz="1050" dirty="0" smtClean="0"/>
                <a:t>1</a:t>
              </a:r>
            </a:p>
          </p:txBody>
        </p:sp>
        <p:sp>
          <p:nvSpPr>
            <p:cNvPr id="98" name="Textfeld 97"/>
            <p:cNvSpPr txBox="1"/>
            <p:nvPr/>
          </p:nvSpPr>
          <p:spPr>
            <a:xfrm>
              <a:off x="7550775" y="5760644"/>
              <a:ext cx="75342" cy="251864"/>
            </a:xfrm>
            <a:prstGeom prst="rect">
              <a:avLst/>
            </a:prstGeom>
            <a:noFill/>
          </p:spPr>
          <p:txBody>
            <a:bodyPr wrap="none" lIns="0" tIns="0" rIns="0" bIns="0" rtlCol="0" anchor="t" anchorCtr="0">
              <a:spAutoFit/>
            </a:bodyPr>
            <a:lstStyle/>
            <a:p>
              <a:pPr algn="l">
                <a:lnSpc>
                  <a:spcPts val="2300"/>
                </a:lnSpc>
                <a:spcBef>
                  <a:spcPts val="1150"/>
                </a:spcBef>
              </a:pPr>
              <a:r>
                <a:rPr lang="de-DE" sz="1050" dirty="0" smtClean="0"/>
                <a:t>0</a:t>
              </a:r>
            </a:p>
          </p:txBody>
        </p:sp>
        <p:sp>
          <p:nvSpPr>
            <p:cNvPr id="100" name="Geschweifte Klammer rechts 99"/>
            <p:cNvSpPr/>
            <p:nvPr/>
          </p:nvSpPr>
          <p:spPr>
            <a:xfrm rot="5400000" flipH="1">
              <a:off x="8708425" y="761472"/>
              <a:ext cx="720000" cy="2947038"/>
            </a:xfrm>
            <a:prstGeom prst="rightBrace">
              <a:avLst>
                <a:gd name="adj1" fmla="val 27271"/>
                <a:gd name="adj2" fmla="val 60343"/>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1" name="Geschweifte Klammer rechts 100"/>
            <p:cNvSpPr/>
            <p:nvPr/>
          </p:nvSpPr>
          <p:spPr>
            <a:xfrm rot="5400000" flipH="1">
              <a:off x="10374291" y="2042609"/>
              <a:ext cx="720000" cy="384700"/>
            </a:xfrm>
            <a:prstGeom prst="rightBrace">
              <a:avLst>
                <a:gd name="adj1" fmla="val 23677"/>
                <a:gd name="adj2" fmla="val 47354"/>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3" name="Geschweifte Klammer rechts 102"/>
            <p:cNvSpPr/>
            <p:nvPr/>
          </p:nvSpPr>
          <p:spPr>
            <a:xfrm rot="5400000" flipH="1">
              <a:off x="10835313" y="1972293"/>
              <a:ext cx="720000" cy="530497"/>
            </a:xfrm>
            <a:prstGeom prst="rightBrace">
              <a:avLst>
                <a:gd name="adj1" fmla="val 17305"/>
                <a:gd name="adj2" fmla="val 52211"/>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4" name="Textfeld 103"/>
            <p:cNvSpPr txBox="1"/>
            <p:nvPr/>
          </p:nvSpPr>
          <p:spPr>
            <a:xfrm>
              <a:off x="7987782" y="1484996"/>
              <a:ext cx="3802323" cy="294953"/>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solidFill>
                    <a:srgbClr val="C00000"/>
                  </a:solidFill>
                </a:rPr>
                <a:t>Core – </a:t>
              </a:r>
              <a:r>
                <a:rPr lang="de-DE" sz="1600" b="1" dirty="0" err="1" smtClean="0">
                  <a:solidFill>
                    <a:srgbClr val="C00000"/>
                  </a:solidFill>
                </a:rPr>
                <a:t>burning</a:t>
              </a:r>
              <a:r>
                <a:rPr lang="de-DE" sz="1600" b="1" dirty="0" smtClean="0">
                  <a:solidFill>
                    <a:srgbClr val="C00000"/>
                  </a:solidFill>
                </a:rPr>
                <a:t> </a:t>
              </a:r>
              <a:r>
                <a:rPr lang="de-DE" sz="1600" b="1" dirty="0" err="1" smtClean="0">
                  <a:solidFill>
                    <a:srgbClr val="C00000"/>
                  </a:solidFill>
                </a:rPr>
                <a:t>region</a:t>
              </a:r>
              <a:r>
                <a:rPr lang="de-DE" sz="1600" b="1" dirty="0" smtClean="0">
                  <a:solidFill>
                    <a:srgbClr val="C00000"/>
                  </a:solidFill>
                </a:rPr>
                <a:t>	</a:t>
              </a:r>
              <a:r>
                <a:rPr lang="de-DE" sz="1600" b="1" dirty="0">
                  <a:solidFill>
                    <a:srgbClr val="C00000"/>
                  </a:solidFill>
                </a:rPr>
                <a:t> </a:t>
              </a:r>
              <a:r>
                <a:rPr lang="de-DE" sz="1600" b="1" dirty="0" smtClean="0">
                  <a:solidFill>
                    <a:srgbClr val="C00000"/>
                  </a:solidFill>
                </a:rPr>
                <a:t>  </a:t>
              </a:r>
              <a:r>
                <a:rPr lang="de-DE" sz="1600" b="1" dirty="0" smtClean="0">
                  <a:solidFill>
                    <a:srgbClr val="EF7C00"/>
                  </a:solidFill>
                </a:rPr>
                <a:t>Edge</a:t>
              </a:r>
              <a:r>
                <a:rPr lang="de-DE" sz="1600" b="1" dirty="0" smtClean="0">
                  <a:solidFill>
                    <a:srgbClr val="C00000"/>
                  </a:solidFill>
                </a:rPr>
                <a:t> </a:t>
              </a:r>
              <a:r>
                <a:rPr lang="de-DE" sz="1600" b="1" dirty="0" smtClean="0">
                  <a:solidFill>
                    <a:srgbClr val="C6D325"/>
                  </a:solidFill>
                </a:rPr>
                <a:t>P-SOL</a:t>
              </a:r>
            </a:p>
          </p:txBody>
        </p:sp>
        <p:grpSp>
          <p:nvGrpSpPr>
            <p:cNvPr id="46" name="Gruppieren 45"/>
            <p:cNvGrpSpPr/>
            <p:nvPr/>
          </p:nvGrpSpPr>
          <p:grpSpPr>
            <a:xfrm>
              <a:off x="10597201" y="5321654"/>
              <a:ext cx="760073" cy="355933"/>
              <a:chOff x="10863901" y="5321654"/>
              <a:chExt cx="760073" cy="355933"/>
            </a:xfrm>
          </p:grpSpPr>
          <p:sp>
            <p:nvSpPr>
              <p:cNvPr id="114" name="Pfeil nach unten 113"/>
              <p:cNvSpPr/>
              <p:nvPr/>
            </p:nvSpPr>
            <p:spPr>
              <a:xfrm rot="5400000" flipV="1">
                <a:off x="11082706" y="5171355"/>
                <a:ext cx="343073" cy="669391"/>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15" name="Rechteck 114"/>
              <p:cNvSpPr/>
              <p:nvPr/>
            </p:nvSpPr>
            <p:spPr>
              <a:xfrm>
                <a:off x="10863901" y="5321654"/>
                <a:ext cx="760073" cy="307777"/>
              </a:xfrm>
              <a:prstGeom prst="rect">
                <a:avLst/>
              </a:prstGeom>
            </p:spPr>
            <p:txBody>
              <a:bodyPr wrap="square">
                <a:spAutoFit/>
              </a:bodyPr>
              <a:lstStyle/>
              <a:p>
                <a:r>
                  <a:rPr lang="el-GR" sz="1400" dirty="0" smtClean="0">
                    <a:solidFill>
                      <a:schemeClr val="bg1"/>
                    </a:solidFill>
                  </a:rPr>
                  <a:t>Γ</a:t>
                </a:r>
                <a:r>
                  <a:rPr lang="de-DE" sz="1400" baseline="-25000" dirty="0" err="1" smtClean="0">
                    <a:solidFill>
                      <a:schemeClr val="bg1"/>
                    </a:solidFill>
                  </a:rPr>
                  <a:t>edge,out</a:t>
                </a:r>
                <a:r>
                  <a:rPr lang="de-DE" sz="1400" baseline="30000" dirty="0" smtClean="0">
                    <a:solidFill>
                      <a:schemeClr val="bg1"/>
                    </a:solidFill>
                  </a:rPr>
                  <a:t> </a:t>
                </a:r>
                <a:endParaRPr lang="de-DE" sz="1400" dirty="0">
                  <a:solidFill>
                    <a:schemeClr val="bg1"/>
                  </a:solidFill>
                </a:endParaRPr>
              </a:p>
            </p:txBody>
          </p:sp>
        </p:grpSp>
        <p:grpSp>
          <p:nvGrpSpPr>
            <p:cNvPr id="45" name="Gruppieren 44"/>
            <p:cNvGrpSpPr/>
            <p:nvPr/>
          </p:nvGrpSpPr>
          <p:grpSpPr>
            <a:xfrm>
              <a:off x="10214083" y="4713994"/>
              <a:ext cx="657835" cy="405688"/>
              <a:chOff x="10833208" y="4866394"/>
              <a:chExt cx="657835" cy="405688"/>
            </a:xfrm>
          </p:grpSpPr>
          <p:sp>
            <p:nvSpPr>
              <p:cNvPr id="116" name="Pfeil nach unten 115"/>
              <p:cNvSpPr/>
              <p:nvPr/>
            </p:nvSpPr>
            <p:spPr>
              <a:xfrm rot="5400000">
                <a:off x="10922242" y="4808053"/>
                <a:ext cx="405688" cy="522369"/>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17" name="Rechteck 116"/>
              <p:cNvSpPr/>
              <p:nvPr/>
            </p:nvSpPr>
            <p:spPr>
              <a:xfrm>
                <a:off x="10833208" y="4911150"/>
                <a:ext cx="657835" cy="307777"/>
              </a:xfrm>
              <a:prstGeom prst="rect">
                <a:avLst/>
              </a:prstGeom>
            </p:spPr>
            <p:txBody>
              <a:bodyPr wrap="square">
                <a:spAutoFit/>
              </a:bodyPr>
              <a:lstStyle/>
              <a:p>
                <a:r>
                  <a:rPr lang="el-GR" sz="1400" dirty="0" smtClean="0">
                    <a:solidFill>
                      <a:schemeClr val="bg1"/>
                    </a:solidFill>
                  </a:rPr>
                  <a:t>Γ</a:t>
                </a:r>
                <a:r>
                  <a:rPr lang="de-DE" sz="1400" baseline="-25000" dirty="0" err="1" smtClean="0">
                    <a:solidFill>
                      <a:schemeClr val="bg1"/>
                    </a:solidFill>
                  </a:rPr>
                  <a:t>core,in</a:t>
                </a:r>
                <a:r>
                  <a:rPr lang="de-DE" sz="1400" baseline="30000" dirty="0" smtClean="0">
                    <a:solidFill>
                      <a:schemeClr val="bg1"/>
                    </a:solidFill>
                  </a:rPr>
                  <a:t> </a:t>
                </a:r>
                <a:endParaRPr lang="de-DE" sz="1400" dirty="0">
                  <a:solidFill>
                    <a:schemeClr val="bg1"/>
                  </a:solidFill>
                </a:endParaRPr>
              </a:p>
            </p:txBody>
          </p:sp>
        </p:grpSp>
        <p:grpSp>
          <p:nvGrpSpPr>
            <p:cNvPr id="73" name="Gruppieren 72"/>
            <p:cNvGrpSpPr/>
            <p:nvPr/>
          </p:nvGrpSpPr>
          <p:grpSpPr>
            <a:xfrm>
              <a:off x="11536398" y="5481259"/>
              <a:ext cx="511668" cy="343073"/>
              <a:chOff x="11536398" y="5481259"/>
              <a:chExt cx="511668" cy="343073"/>
            </a:xfrm>
          </p:grpSpPr>
          <p:sp>
            <p:nvSpPr>
              <p:cNvPr id="118" name="Pfeil nach unten 117"/>
              <p:cNvSpPr/>
              <p:nvPr/>
            </p:nvSpPr>
            <p:spPr>
              <a:xfrm rot="5400000" flipV="1">
                <a:off x="11629211" y="5405478"/>
                <a:ext cx="343073" cy="494636"/>
              </a:xfrm>
              <a:prstGeom prst="downArrow">
                <a:avLst>
                  <a:gd name="adj1" fmla="val 69104"/>
                  <a:gd name="adj2" fmla="val 41583"/>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19" name="Rechteck 118"/>
              <p:cNvSpPr/>
              <p:nvPr/>
            </p:nvSpPr>
            <p:spPr>
              <a:xfrm>
                <a:off x="11536398" y="5481259"/>
                <a:ext cx="506407" cy="307777"/>
              </a:xfrm>
              <a:prstGeom prst="rect">
                <a:avLst/>
              </a:prstGeom>
            </p:spPr>
            <p:txBody>
              <a:bodyPr wrap="square">
                <a:spAutoFit/>
              </a:bodyPr>
              <a:lstStyle/>
              <a:p>
                <a:r>
                  <a:rPr lang="el-GR" sz="1400" dirty="0" smtClean="0">
                    <a:solidFill>
                      <a:schemeClr val="bg1"/>
                    </a:solidFill>
                  </a:rPr>
                  <a:t>Γ</a:t>
                </a:r>
                <a:r>
                  <a:rPr lang="de-DE" sz="1400" baseline="-25000" dirty="0" err="1" smtClean="0">
                    <a:solidFill>
                      <a:schemeClr val="bg1"/>
                    </a:solidFill>
                  </a:rPr>
                  <a:t>exh</a:t>
                </a:r>
                <a:r>
                  <a:rPr lang="de-DE" sz="1400" baseline="30000" dirty="0" smtClean="0">
                    <a:solidFill>
                      <a:schemeClr val="bg1"/>
                    </a:solidFill>
                  </a:rPr>
                  <a:t> </a:t>
                </a:r>
                <a:endParaRPr lang="de-DE" sz="1400" dirty="0">
                  <a:solidFill>
                    <a:schemeClr val="bg1"/>
                  </a:solidFill>
                </a:endParaRPr>
              </a:p>
            </p:txBody>
          </p:sp>
        </p:grpSp>
      </p:grpSp>
      <p:grpSp>
        <p:nvGrpSpPr>
          <p:cNvPr id="70" name="Gruppieren 69"/>
          <p:cNvGrpSpPr/>
          <p:nvPr/>
        </p:nvGrpSpPr>
        <p:grpSpPr>
          <a:xfrm>
            <a:off x="2238966" y="3216808"/>
            <a:ext cx="2160000" cy="2160000"/>
            <a:chOff x="2238966" y="3216808"/>
            <a:chExt cx="2160000" cy="2160000"/>
          </a:xfrm>
        </p:grpSpPr>
        <p:sp>
          <p:nvSpPr>
            <p:cNvPr id="60" name="Ellipse 59"/>
            <p:cNvSpPr/>
            <p:nvPr/>
          </p:nvSpPr>
          <p:spPr>
            <a:xfrm>
              <a:off x="3139123" y="4119292"/>
              <a:ext cx="360000" cy="360000"/>
            </a:xfrm>
            <a:prstGeom prst="ellipse">
              <a:avLst/>
            </a:prstGeom>
            <a:noFill/>
            <a:ln w="19050" cmpd="sng">
              <a:solidFill>
                <a:srgbClr val="C0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1" name="Ellipse 60"/>
            <p:cNvSpPr/>
            <p:nvPr/>
          </p:nvSpPr>
          <p:spPr>
            <a:xfrm>
              <a:off x="2959123" y="3938624"/>
              <a:ext cx="720000" cy="72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2" name="Ellipse 61"/>
            <p:cNvSpPr/>
            <p:nvPr/>
          </p:nvSpPr>
          <p:spPr>
            <a:xfrm>
              <a:off x="2779123" y="3758624"/>
              <a:ext cx="1080000" cy="1080000"/>
            </a:xfrm>
            <a:prstGeom prst="ellipse">
              <a:avLst/>
            </a:prstGeom>
            <a:noFill/>
            <a:ln w="19050" cmpd="sng">
              <a:solidFill>
                <a:srgbClr val="FFC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3" name="Ellipse 62"/>
            <p:cNvSpPr/>
            <p:nvPr/>
          </p:nvSpPr>
          <p:spPr>
            <a:xfrm>
              <a:off x="2599123" y="3578624"/>
              <a:ext cx="1440000" cy="1440000"/>
            </a:xfrm>
            <a:prstGeom prst="ellipse">
              <a:avLst/>
            </a:prstGeom>
            <a:no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4" name="Ellipse 63"/>
            <p:cNvSpPr/>
            <p:nvPr/>
          </p:nvSpPr>
          <p:spPr>
            <a:xfrm>
              <a:off x="2419123" y="3398791"/>
              <a:ext cx="1800000" cy="1800000"/>
            </a:xfrm>
            <a:prstGeom prst="ellipse">
              <a:avLst/>
            </a:prstGeom>
            <a:noFill/>
            <a:ln w="19050" cmpd="sng">
              <a:solidFill>
                <a:srgbClr val="006C66"/>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6" name="Ellipse 65"/>
            <p:cNvSpPr/>
            <p:nvPr/>
          </p:nvSpPr>
          <p:spPr>
            <a:xfrm>
              <a:off x="2238966" y="3216808"/>
              <a:ext cx="2160000" cy="2160000"/>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mc:AlternateContent xmlns:mc="http://schemas.openxmlformats.org/markup-compatibility/2006" xmlns:a14="http://schemas.microsoft.com/office/drawing/2010/main">
        <mc:Choice Requires="a14">
          <p:sp>
            <p:nvSpPr>
              <p:cNvPr id="120" name="Textfeld 119"/>
              <p:cNvSpPr txBox="1"/>
              <p:nvPr/>
            </p:nvSpPr>
            <p:spPr>
              <a:xfrm>
                <a:off x="2908556" y="5512230"/>
                <a:ext cx="3600000" cy="589905"/>
              </a:xfrm>
              <a:prstGeom prst="rect">
                <a:avLst/>
              </a:prstGeom>
              <a:noFill/>
            </p:spPr>
            <p:txBody>
              <a:bodyPr wrap="square" lIns="0" tIns="0" rIns="0" bIns="0" rtlCol="0" anchor="t" anchorCtr="0">
                <a:spAutoFit/>
              </a:bodyPr>
              <a:lstStyle/>
              <a:p>
                <a:pPr>
                  <a:lnSpc>
                    <a:spcPts val="2300"/>
                  </a:lnSpc>
                  <a:spcBef>
                    <a:spcPts val="1150"/>
                  </a:spcBef>
                </a:pPr>
                <a:r>
                  <a:rPr lang="de-DE" dirty="0" smtClean="0">
                    <a:solidFill>
                      <a:srgbClr val="006C66"/>
                    </a:solidFill>
                  </a:rPr>
                  <a:t>Function</a:t>
                </a:r>
                <a:r>
                  <a:rPr lang="de-DE" dirty="0">
                    <a:solidFill>
                      <a:srgbClr val="006C66"/>
                    </a:solidFill>
                  </a:rPr>
                  <a:t> </a:t>
                </a:r>
                <a:r>
                  <a:rPr lang="de-DE" dirty="0" smtClean="0">
                    <a:solidFill>
                      <a:srgbClr val="006C66"/>
                    </a:solidFill>
                  </a:rPr>
                  <a:t>2:</a:t>
                </a:r>
                <a:endParaRPr lang="de-DE" i="1" dirty="0" smtClean="0">
                  <a:solidFill>
                    <a:srgbClr val="005555"/>
                  </a:solidFill>
                  <a:latin typeface="Cambria Math" panose="02040503050406030204" pitchFamily="18" charset="0"/>
                </a:endParaRPr>
              </a:p>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η</m:t>
                          </m:r>
                        </m:e>
                        <m:sub>
                          <m:r>
                            <a:rPr lang="de-DE" b="0" i="1" dirty="0" smtClean="0">
                              <a:solidFill>
                                <a:srgbClr val="005555"/>
                              </a:solidFill>
                              <a:latin typeface="Cambria Math" panose="02040503050406030204" pitchFamily="18" charset="0"/>
                            </a:rPr>
                            <m:t>𝑟𝑒𝑡</m:t>
                          </m:r>
                        </m:sub>
                      </m:sSub>
                      <m:r>
                        <a:rPr lang="de-DE" i="1" dirty="0">
                          <a:solidFill>
                            <a:srgbClr val="005555"/>
                          </a:solidFill>
                          <a:latin typeface="Cambria Math" panose="02040503050406030204" pitchFamily="18" charset="0"/>
                        </a:rPr>
                        <m:t>=</m:t>
                      </m:r>
                      <m:r>
                        <a:rPr lang="de-DE" b="0" i="1" dirty="0" smtClean="0">
                          <a:solidFill>
                            <a:srgbClr val="005555"/>
                          </a:solidFill>
                          <a:latin typeface="Cambria Math" panose="02040503050406030204" pitchFamily="18" charset="0"/>
                        </a:rPr>
                        <m:t>1</m:t>
                      </m:r>
                      <m:r>
                        <a:rPr lang="de-DE" b="0" i="1" dirty="0" smtClean="0">
                          <a:solidFill>
                            <a:srgbClr val="005555"/>
                          </a:solidFill>
                          <a:latin typeface="Cambria Math" panose="02040503050406030204" pitchFamily="18" charset="0"/>
                        </a:rPr>
                        <m:t>−</m:t>
                      </m:r>
                      <m:f>
                        <m:fPr>
                          <m:ctrlPr>
                            <a:rPr lang="de-DE" i="1" dirty="0" smtClean="0">
                              <a:solidFill>
                                <a:srgbClr val="005555"/>
                              </a:solidFill>
                              <a:latin typeface="Cambria Math" panose="02040503050406030204" pitchFamily="18" charset="0"/>
                            </a:rPr>
                          </m:ctrlPr>
                        </m:fPr>
                        <m:num>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𝑐𝑜𝑟𝑒</m:t>
                              </m:r>
                              <m:r>
                                <a:rPr lang="de-DE" i="1" dirty="0">
                                  <a:solidFill>
                                    <a:srgbClr val="005555"/>
                                  </a:solidFill>
                                  <a:latin typeface="Cambria Math" panose="02040503050406030204" pitchFamily="18" charset="0"/>
                                </a:rPr>
                                <m:t>,</m:t>
                              </m:r>
                              <m:r>
                                <a:rPr lang="de-DE" i="1" dirty="0">
                                  <a:solidFill>
                                    <a:srgbClr val="005555"/>
                                  </a:solidFill>
                                  <a:latin typeface="Cambria Math" panose="02040503050406030204" pitchFamily="18" charset="0"/>
                                </a:rPr>
                                <m:t>𝑖𝑛</m:t>
                              </m:r>
                            </m:sub>
                          </m:sSub>
                          <m:r>
                            <a:rPr lang="de-DE" i="1" dirty="0" smtClean="0">
                              <a:solidFill>
                                <a:srgbClr val="005555"/>
                              </a:solidFill>
                              <a:latin typeface="Cambria Math" panose="02040503050406030204" pitchFamily="18" charset="0"/>
                            </a:rPr>
                            <m:t> </m:t>
                          </m:r>
                        </m:num>
                        <m:den>
                          <m:r>
                            <a:rPr lang="de-DE" i="1" dirty="0">
                              <a:solidFill>
                                <a:srgbClr val="005555"/>
                              </a:solidFill>
                              <a:latin typeface="Cambria Math" panose="02040503050406030204" pitchFamily="18" charset="0"/>
                            </a:rPr>
                            <m:t>(</m:t>
                          </m:r>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𝑒𝑑𝑔𝑒</m:t>
                              </m:r>
                              <m:r>
                                <a:rPr lang="de-DE" i="1" dirty="0">
                                  <a:solidFill>
                                    <a:srgbClr val="005555"/>
                                  </a:solidFill>
                                  <a:latin typeface="Cambria Math" panose="02040503050406030204" pitchFamily="18" charset="0"/>
                                </a:rPr>
                                <m:t>,</m:t>
                              </m:r>
                              <m:r>
                                <a:rPr lang="de-DE" i="1" dirty="0">
                                  <a:solidFill>
                                    <a:srgbClr val="005555"/>
                                  </a:solidFill>
                                  <a:latin typeface="Cambria Math" panose="02040503050406030204" pitchFamily="18" charset="0"/>
                                </a:rPr>
                                <m:t>𝑜𝑢𝑡</m:t>
                              </m:r>
                            </m:sub>
                          </m:sSub>
                          <m:r>
                            <a:rPr lang="de-DE" i="1" dirty="0">
                              <a:solidFill>
                                <a:srgbClr val="005555"/>
                              </a:solidFill>
                              <a:latin typeface="Cambria Math" panose="02040503050406030204" pitchFamily="18" charset="0"/>
                            </a:rPr>
                            <m:t>−</m:t>
                          </m:r>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𝑒𝑥</m:t>
                              </m:r>
                              <m:r>
                                <a:rPr lang="de-DE" i="1" dirty="0">
                                  <a:solidFill>
                                    <a:srgbClr val="005555"/>
                                  </a:solidFill>
                                  <a:latin typeface="Cambria Math" panose="02040503050406030204" pitchFamily="18" charset="0"/>
                                </a:rPr>
                                <m:t>h</m:t>
                              </m:r>
                            </m:sub>
                          </m:sSub>
                          <m:r>
                            <a:rPr lang="de-DE" i="1" dirty="0">
                              <a:solidFill>
                                <a:srgbClr val="005555"/>
                              </a:solidFill>
                              <a:latin typeface="Cambria Math" panose="02040503050406030204" pitchFamily="18" charset="0"/>
                            </a:rPr>
                            <m:t>)</m:t>
                          </m:r>
                        </m:den>
                      </m:f>
                    </m:oMath>
                  </m:oMathPara>
                </a14:m>
                <a:endParaRPr lang="de-DE" dirty="0">
                  <a:solidFill>
                    <a:srgbClr val="005555"/>
                  </a:solidFill>
                </a:endParaRPr>
              </a:p>
            </p:txBody>
          </p:sp>
        </mc:Choice>
        <mc:Fallback xmlns="">
          <p:sp>
            <p:nvSpPr>
              <p:cNvPr id="120" name="Textfeld 119"/>
              <p:cNvSpPr txBox="1">
                <a:spLocks noRot="1" noChangeAspect="1" noMove="1" noResize="1" noEditPoints="1" noAdjustHandles="1" noChangeArrowheads="1" noChangeShapeType="1" noTextEdit="1"/>
              </p:cNvSpPr>
              <p:nvPr/>
            </p:nvSpPr>
            <p:spPr>
              <a:xfrm>
                <a:off x="2908556" y="5512230"/>
                <a:ext cx="3600000" cy="589905"/>
              </a:xfrm>
              <a:prstGeom prst="rect">
                <a:avLst/>
              </a:prstGeom>
              <a:blipFill>
                <a:blip r:embed="rId8"/>
                <a:stretch>
                  <a:fillRect l="-3892" t="-13402" b="-2577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1" name="Rechteck 120"/>
              <p:cNvSpPr/>
              <p:nvPr/>
            </p:nvSpPr>
            <p:spPr>
              <a:xfrm>
                <a:off x="2807892" y="2567448"/>
                <a:ext cx="3600000" cy="682238"/>
              </a:xfrm>
              <a:prstGeom prst="rect">
                <a:avLst/>
              </a:prstGeom>
            </p:spPr>
            <p:txBody>
              <a:bodyPr wrap="square">
                <a:spAutoFit/>
              </a:bodyPr>
              <a:lstStyle/>
              <a:p>
                <a:pPr>
                  <a:lnSpc>
                    <a:spcPts val="2300"/>
                  </a:lnSpc>
                  <a:spcBef>
                    <a:spcPts val="1150"/>
                  </a:spcBef>
                </a:pPr>
                <a:r>
                  <a:rPr lang="de-DE" dirty="0" err="1">
                    <a:solidFill>
                      <a:srgbClr val="006C66"/>
                    </a:solidFill>
                  </a:rPr>
                  <a:t>Function</a:t>
                </a:r>
                <a:r>
                  <a:rPr lang="de-DE" dirty="0">
                    <a:solidFill>
                      <a:srgbClr val="006C66"/>
                    </a:solidFill>
                  </a:rPr>
                  <a:t> 1</a:t>
                </a:r>
                <a:r>
                  <a:rPr lang="de-DE" dirty="0" smtClean="0">
                    <a:solidFill>
                      <a:srgbClr val="006C66"/>
                    </a:solidFill>
                  </a:rPr>
                  <a:t>:</a:t>
                </a:r>
                <a:endParaRPr lang="de-DE" sz="800" i="1" dirty="0" smtClean="0">
                  <a:solidFill>
                    <a:srgbClr val="005555"/>
                  </a:solidFill>
                  <a:latin typeface="Cambria Math" panose="02040503050406030204" pitchFamily="18" charset="0"/>
                </a:endParaRPr>
              </a:p>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η</m:t>
                          </m:r>
                        </m:e>
                        <m:sub>
                          <m:r>
                            <a:rPr lang="de-DE" i="1" dirty="0">
                              <a:solidFill>
                                <a:srgbClr val="005555"/>
                              </a:solidFill>
                              <a:latin typeface="Cambria Math" panose="02040503050406030204" pitchFamily="18" charset="0"/>
                            </a:rPr>
                            <m:t>𝑒𝑥</m:t>
                          </m:r>
                          <m:r>
                            <a:rPr lang="de-DE" i="1" dirty="0">
                              <a:solidFill>
                                <a:srgbClr val="005555"/>
                              </a:solidFill>
                              <a:latin typeface="Cambria Math" panose="02040503050406030204" pitchFamily="18" charset="0"/>
                            </a:rPr>
                            <m:t>h</m:t>
                          </m:r>
                        </m:sub>
                      </m:sSub>
                      <m:r>
                        <a:rPr lang="de-DE" i="1" dirty="0">
                          <a:solidFill>
                            <a:srgbClr val="005555"/>
                          </a:solidFill>
                          <a:latin typeface="Cambria Math" panose="02040503050406030204" pitchFamily="18" charset="0"/>
                        </a:rPr>
                        <m:t>=</m:t>
                      </m:r>
                      <m:f>
                        <m:fPr>
                          <m:ctrlPr>
                            <a:rPr lang="de-DE" i="1" dirty="0">
                              <a:solidFill>
                                <a:srgbClr val="005555"/>
                              </a:solidFill>
                              <a:latin typeface="Cambria Math" panose="02040503050406030204" pitchFamily="18" charset="0"/>
                            </a:rPr>
                          </m:ctrlPr>
                        </m:fPr>
                        <m:num>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𝑒𝑥</m:t>
                              </m:r>
                              <m:r>
                                <a:rPr lang="de-DE" i="1" dirty="0">
                                  <a:solidFill>
                                    <a:srgbClr val="005555"/>
                                  </a:solidFill>
                                  <a:latin typeface="Cambria Math" panose="02040503050406030204" pitchFamily="18" charset="0"/>
                                </a:rPr>
                                <m:t>h</m:t>
                              </m:r>
                            </m:sub>
                          </m:sSub>
                        </m:num>
                        <m:den>
                          <m:sSub>
                            <m:sSubPr>
                              <m:ctrlPr>
                                <a:rPr lang="de-DE" i="1" dirty="0">
                                  <a:solidFill>
                                    <a:srgbClr val="005555"/>
                                  </a:solidFill>
                                  <a:latin typeface="Cambria Math" panose="02040503050406030204" pitchFamily="18" charset="0"/>
                                </a:rPr>
                              </m:ctrlPr>
                            </m:sSubPr>
                            <m:e>
                              <m:r>
                                <m:rPr>
                                  <m:sty m:val="p"/>
                                </m:rPr>
                                <a:rPr lang="el-GR" i="1" dirty="0">
                                  <a:solidFill>
                                    <a:srgbClr val="005555"/>
                                  </a:solidFill>
                                  <a:latin typeface="Cambria Math" panose="02040503050406030204" pitchFamily="18" charset="0"/>
                                </a:rPr>
                                <m:t>Γ</m:t>
                              </m:r>
                            </m:e>
                            <m:sub>
                              <m:r>
                                <a:rPr lang="de-DE" i="1" dirty="0">
                                  <a:solidFill>
                                    <a:srgbClr val="005555"/>
                                  </a:solidFill>
                                  <a:latin typeface="Cambria Math" panose="02040503050406030204" pitchFamily="18" charset="0"/>
                                </a:rPr>
                                <m:t>𝑒𝑑𝑔𝑒</m:t>
                              </m:r>
                              <m:r>
                                <a:rPr lang="de-DE" i="1" dirty="0">
                                  <a:solidFill>
                                    <a:srgbClr val="005555"/>
                                  </a:solidFill>
                                  <a:latin typeface="Cambria Math" panose="02040503050406030204" pitchFamily="18" charset="0"/>
                                </a:rPr>
                                <m:t>,</m:t>
                              </m:r>
                              <m:r>
                                <a:rPr lang="de-DE" i="1" dirty="0">
                                  <a:solidFill>
                                    <a:srgbClr val="005555"/>
                                  </a:solidFill>
                                  <a:latin typeface="Cambria Math" panose="02040503050406030204" pitchFamily="18" charset="0"/>
                                </a:rPr>
                                <m:t>𝑜𝑢𝑡</m:t>
                              </m:r>
                            </m:sub>
                          </m:sSub>
                        </m:den>
                      </m:f>
                    </m:oMath>
                  </m:oMathPara>
                </a14:m>
                <a:endParaRPr lang="de-DE" dirty="0">
                  <a:solidFill>
                    <a:srgbClr val="005555"/>
                  </a:solidFill>
                </a:endParaRPr>
              </a:p>
            </p:txBody>
          </p:sp>
        </mc:Choice>
        <mc:Fallback xmlns="">
          <p:sp>
            <p:nvSpPr>
              <p:cNvPr id="121" name="Rechteck 120"/>
              <p:cNvSpPr>
                <a:spLocks noRot="1" noChangeAspect="1" noMove="1" noResize="1" noEditPoints="1" noAdjustHandles="1" noChangeArrowheads="1" noChangeShapeType="1" noTextEdit="1"/>
              </p:cNvSpPr>
              <p:nvPr/>
            </p:nvSpPr>
            <p:spPr>
              <a:xfrm>
                <a:off x="2807892" y="2567448"/>
                <a:ext cx="3600000" cy="682238"/>
              </a:xfrm>
              <a:prstGeom prst="rect">
                <a:avLst/>
              </a:prstGeom>
              <a:blipFill>
                <a:blip r:embed="rId9"/>
                <a:stretch>
                  <a:fillRect l="-1525" t="-4464" b="-16071"/>
                </a:stretch>
              </a:blipFill>
            </p:spPr>
            <p:txBody>
              <a:bodyPr/>
              <a:lstStyle/>
              <a:p>
                <a:r>
                  <a:rPr lang="de-DE">
                    <a:noFill/>
                  </a:rPr>
                  <a:t> </a:t>
                </a:r>
              </a:p>
            </p:txBody>
          </p:sp>
        </mc:Fallback>
      </mc:AlternateContent>
      <p:cxnSp>
        <p:nvCxnSpPr>
          <p:cNvPr id="128" name="Gerader Verbinder 127"/>
          <p:cNvCxnSpPr>
            <a:stCxn id="42" idx="1"/>
            <a:endCxn id="42" idx="0"/>
          </p:cNvCxnSpPr>
          <p:nvPr/>
        </p:nvCxnSpPr>
        <p:spPr>
          <a:xfrm flipV="1">
            <a:off x="2939008" y="4313222"/>
            <a:ext cx="755908" cy="3327"/>
          </a:xfrm>
          <a:prstGeom prst="line">
            <a:avLst/>
          </a:prstGeom>
          <a:ln w="19050" cmpd="sng">
            <a:solidFill>
              <a:srgbClr val="29485D"/>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flipH="1" flipV="1">
            <a:off x="3307427" y="2937002"/>
            <a:ext cx="3579" cy="1366283"/>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p:nvPr/>
        </p:nvCxnSpPr>
        <p:spPr>
          <a:xfrm>
            <a:off x="3310408" y="4302752"/>
            <a:ext cx="0" cy="122367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42" name="Sehne 41"/>
          <p:cNvSpPr/>
          <p:nvPr/>
        </p:nvSpPr>
        <p:spPr>
          <a:xfrm>
            <a:off x="2938937" y="3931211"/>
            <a:ext cx="756000" cy="756000"/>
          </a:xfrm>
          <a:prstGeom prst="chord">
            <a:avLst>
              <a:gd name="adj1" fmla="val 36478"/>
              <a:gd name="adj2" fmla="val 10733256"/>
            </a:avLst>
          </a:prstGeom>
          <a:solidFill>
            <a:schemeClr val="tx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a:p>
            <a:pPr algn="l">
              <a:spcBef>
                <a:spcPts val="1150"/>
              </a:spcBef>
              <a:buClr>
                <a:srgbClr val="116656"/>
              </a:buClr>
              <a:buSzPct val="120000"/>
            </a:pPr>
            <a:endParaRPr lang="de-DE" sz="1300" b="1" dirty="0" smtClean="0">
              <a:solidFill>
                <a:schemeClr val="bg1"/>
              </a:solidFill>
            </a:endParaRPr>
          </a:p>
        </p:txBody>
      </p:sp>
      <p:sp>
        <p:nvSpPr>
          <p:cNvPr id="4" name="Textfeld 3"/>
          <p:cNvSpPr txBox="1"/>
          <p:nvPr/>
        </p:nvSpPr>
        <p:spPr>
          <a:xfrm>
            <a:off x="3061602" y="4313744"/>
            <a:ext cx="512961"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chemeClr val="bg1"/>
                </a:solidFill>
              </a:rPr>
              <a:t>W7-X</a:t>
            </a:r>
          </a:p>
        </p:txBody>
      </p:sp>
    </p:spTree>
    <p:extLst>
      <p:ext uri="{BB962C8B-B14F-4D97-AF65-F5344CB8AC3E}">
        <p14:creationId xmlns:p14="http://schemas.microsoft.com/office/powerpoint/2010/main" val="38456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6</a:t>
            </a:r>
            <a:r>
              <a:rPr lang="el-GR" dirty="0">
                <a:latin typeface="Arial" panose="020B0604020202020204" pitchFamily="34" charset="0"/>
                <a:cs typeface="Arial" panose="020B0604020202020204" pitchFamily="34" charset="0"/>
              </a:rPr>
              <a:t>σ</a:t>
            </a:r>
            <a:r>
              <a:rPr lang="de-DE" dirty="0">
                <a:latin typeface="Arial" panose="020B0604020202020204" pitchFamily="34" charset="0"/>
                <a:cs typeface="Arial" panose="020B0604020202020204" pitchFamily="34" charset="0"/>
              </a:rPr>
              <a:t> </a:t>
            </a:r>
            <a:r>
              <a:rPr lang="de-DE" dirty="0"/>
              <a:t>– </a:t>
            </a:r>
            <a:r>
              <a:rPr lang="de-DE" dirty="0" err="1" smtClean="0"/>
              <a:t>Three</a:t>
            </a:r>
            <a:r>
              <a:rPr lang="de-DE" dirty="0" smtClean="0"/>
              <a:t> </a:t>
            </a:r>
            <a:r>
              <a:rPr lang="de-DE" dirty="0" err="1" smtClean="0"/>
              <a:t>possible</a:t>
            </a:r>
            <a:r>
              <a:rPr lang="de-DE" dirty="0" smtClean="0"/>
              <a:t> </a:t>
            </a:r>
            <a:r>
              <a:rPr lang="de-DE" dirty="0" err="1" smtClean="0"/>
              <a:t>solution</a:t>
            </a:r>
            <a:r>
              <a:rPr lang="de-DE" dirty="0" smtClean="0"/>
              <a:t> </a:t>
            </a:r>
            <a:r>
              <a:rPr lang="de-DE" dirty="0" err="1" smtClean="0"/>
              <a:t>strategies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40</a:t>
            </a:fld>
            <a:endParaRPr lang="de-DE" dirty="0"/>
          </a:p>
        </p:txBody>
      </p:sp>
      <p:pic>
        <p:nvPicPr>
          <p:cNvPr id="35" name="Grafik 34"/>
          <p:cNvPicPr>
            <a:picLocks noChangeAspect="1"/>
          </p:cNvPicPr>
          <p:nvPr/>
        </p:nvPicPr>
        <p:blipFill>
          <a:blip r:embed="rId2"/>
          <a:stretch>
            <a:fillRect/>
          </a:stretch>
        </p:blipFill>
        <p:spPr>
          <a:xfrm>
            <a:off x="4909564" y="811085"/>
            <a:ext cx="3316512" cy="2520000"/>
          </a:xfrm>
          <a:prstGeom prst="rect">
            <a:avLst/>
          </a:prstGeom>
        </p:spPr>
      </p:pic>
      <p:pic>
        <p:nvPicPr>
          <p:cNvPr id="64" name="Grafik 63"/>
          <p:cNvPicPr>
            <a:picLocks noChangeAspect="1"/>
          </p:cNvPicPr>
          <p:nvPr/>
        </p:nvPicPr>
        <p:blipFill>
          <a:blip r:embed="rId3"/>
          <a:stretch>
            <a:fillRect/>
          </a:stretch>
        </p:blipFill>
        <p:spPr>
          <a:xfrm>
            <a:off x="127982" y="3931646"/>
            <a:ext cx="3316512" cy="2520000"/>
          </a:xfrm>
          <a:prstGeom prst="rect">
            <a:avLst/>
          </a:prstGeom>
        </p:spPr>
      </p:pic>
      <p:pic>
        <p:nvPicPr>
          <p:cNvPr id="94" name="Grafik 93"/>
          <p:cNvPicPr>
            <a:picLocks noChangeAspect="1"/>
          </p:cNvPicPr>
          <p:nvPr/>
        </p:nvPicPr>
        <p:blipFill>
          <a:blip r:embed="rId4"/>
          <a:stretch>
            <a:fillRect/>
          </a:stretch>
        </p:blipFill>
        <p:spPr>
          <a:xfrm>
            <a:off x="3642076" y="3931646"/>
            <a:ext cx="4584000" cy="2520000"/>
          </a:xfrm>
          <a:prstGeom prst="rect">
            <a:avLst/>
          </a:prstGeom>
        </p:spPr>
      </p:pic>
      <p:pic>
        <p:nvPicPr>
          <p:cNvPr id="179" name="Grafik 178"/>
          <p:cNvPicPr>
            <a:picLocks noChangeAspect="1"/>
          </p:cNvPicPr>
          <p:nvPr/>
        </p:nvPicPr>
        <p:blipFill>
          <a:blip r:embed="rId5"/>
          <a:stretch>
            <a:fillRect/>
          </a:stretch>
        </p:blipFill>
        <p:spPr>
          <a:xfrm>
            <a:off x="8399576" y="3931646"/>
            <a:ext cx="3097099" cy="2520000"/>
          </a:xfrm>
          <a:prstGeom prst="rect">
            <a:avLst/>
          </a:prstGeom>
        </p:spPr>
      </p:pic>
      <p:sp>
        <p:nvSpPr>
          <p:cNvPr id="181" name="Rechteck 180"/>
          <p:cNvSpPr/>
          <p:nvPr/>
        </p:nvSpPr>
        <p:spPr>
          <a:xfrm>
            <a:off x="494796" y="3167107"/>
            <a:ext cx="2582888" cy="707886"/>
          </a:xfrm>
          <a:prstGeom prst="rect">
            <a:avLst/>
          </a:prstGeom>
        </p:spPr>
        <p:txBody>
          <a:bodyPr wrap="none">
            <a:spAutoFit/>
          </a:bodyPr>
          <a:lstStyle/>
          <a:p>
            <a:pPr algn="ctr"/>
            <a:r>
              <a:rPr lang="de-DE" sz="2000" b="1" dirty="0">
                <a:solidFill>
                  <a:srgbClr val="005555"/>
                </a:solidFill>
              </a:rPr>
              <a:t>Move USL	</a:t>
            </a:r>
            <a:endParaRPr lang="de-DE" sz="2000" b="1" dirty="0" smtClean="0">
              <a:solidFill>
                <a:srgbClr val="005555"/>
              </a:solidFill>
            </a:endParaRPr>
          </a:p>
          <a:p>
            <a:pPr algn="ctr"/>
            <a:r>
              <a:rPr lang="de-DE" sz="2000" b="1" dirty="0" err="1" smtClean="0">
                <a:solidFill>
                  <a:srgbClr val="005555"/>
                </a:solidFill>
              </a:rPr>
              <a:t>Avoid</a:t>
            </a:r>
            <a:r>
              <a:rPr lang="de-DE" sz="2000" b="1" dirty="0" smtClean="0">
                <a:solidFill>
                  <a:srgbClr val="005555"/>
                </a:solidFill>
              </a:rPr>
              <a:t> – </a:t>
            </a:r>
            <a:r>
              <a:rPr lang="de-DE" sz="2000" b="1" dirty="0" err="1" smtClean="0">
                <a:solidFill>
                  <a:srgbClr val="005555"/>
                </a:solidFill>
              </a:rPr>
              <a:t>No</a:t>
            </a:r>
            <a:r>
              <a:rPr lang="de-DE" sz="2000" b="1" dirty="0" smtClean="0">
                <a:solidFill>
                  <a:srgbClr val="005555"/>
                </a:solidFill>
              </a:rPr>
              <a:t> </a:t>
            </a:r>
            <a:r>
              <a:rPr lang="de-DE" sz="2000" b="1" dirty="0" err="1" smtClean="0">
                <a:solidFill>
                  <a:srgbClr val="005555"/>
                </a:solidFill>
              </a:rPr>
              <a:t>solution</a:t>
            </a:r>
            <a:endParaRPr lang="de-DE" sz="2000" dirty="0"/>
          </a:p>
        </p:txBody>
      </p:sp>
      <p:sp>
        <p:nvSpPr>
          <p:cNvPr id="182" name="Rechteck 181"/>
          <p:cNvSpPr/>
          <p:nvPr/>
        </p:nvSpPr>
        <p:spPr>
          <a:xfrm>
            <a:off x="4557933" y="3219139"/>
            <a:ext cx="3288080" cy="707886"/>
          </a:xfrm>
          <a:prstGeom prst="rect">
            <a:avLst/>
          </a:prstGeom>
        </p:spPr>
        <p:txBody>
          <a:bodyPr wrap="none">
            <a:spAutoFit/>
          </a:bodyPr>
          <a:lstStyle/>
          <a:p>
            <a:pPr algn="ctr"/>
            <a:r>
              <a:rPr lang="de-DE" sz="2000" b="1" dirty="0" err="1">
                <a:solidFill>
                  <a:srgbClr val="005555"/>
                </a:solidFill>
              </a:rPr>
              <a:t>Aim</a:t>
            </a:r>
            <a:r>
              <a:rPr lang="de-DE" sz="2000" b="1" dirty="0">
                <a:solidFill>
                  <a:srgbClr val="005555"/>
                </a:solidFill>
              </a:rPr>
              <a:t> </a:t>
            </a:r>
            <a:r>
              <a:rPr lang="de-DE" sz="2000" b="1" dirty="0" err="1" smtClean="0">
                <a:solidFill>
                  <a:srgbClr val="005555"/>
                </a:solidFill>
              </a:rPr>
              <a:t>low</a:t>
            </a:r>
            <a:endParaRPr lang="de-DE" sz="2000" b="1" dirty="0" smtClean="0">
              <a:solidFill>
                <a:srgbClr val="005555"/>
              </a:solidFill>
            </a:endParaRPr>
          </a:p>
          <a:p>
            <a:pPr algn="ctr"/>
            <a:r>
              <a:rPr lang="de-DE" sz="2000" b="1" dirty="0" err="1" smtClean="0">
                <a:solidFill>
                  <a:srgbClr val="005555"/>
                </a:solidFill>
              </a:rPr>
              <a:t>Solve</a:t>
            </a:r>
            <a:r>
              <a:rPr lang="de-DE" sz="2000" b="1" dirty="0" smtClean="0">
                <a:solidFill>
                  <a:srgbClr val="005555"/>
                </a:solidFill>
              </a:rPr>
              <a:t> – </a:t>
            </a:r>
            <a:r>
              <a:rPr lang="de-DE" sz="2000" b="1" dirty="0" err="1" smtClean="0">
                <a:solidFill>
                  <a:srgbClr val="005555"/>
                </a:solidFill>
              </a:rPr>
              <a:t>Effective</a:t>
            </a:r>
            <a:r>
              <a:rPr lang="de-DE" sz="2000" b="1" dirty="0" smtClean="0">
                <a:solidFill>
                  <a:srgbClr val="005555"/>
                </a:solidFill>
              </a:rPr>
              <a:t> </a:t>
            </a:r>
            <a:r>
              <a:rPr lang="de-DE" sz="2000" b="1" dirty="0" err="1" smtClean="0">
                <a:solidFill>
                  <a:srgbClr val="005555"/>
                </a:solidFill>
              </a:rPr>
              <a:t>solution</a:t>
            </a:r>
            <a:endParaRPr lang="de-DE" sz="2000" dirty="0"/>
          </a:p>
        </p:txBody>
      </p:sp>
      <p:sp>
        <p:nvSpPr>
          <p:cNvPr id="183" name="Rechteck 182"/>
          <p:cNvSpPr/>
          <p:nvPr/>
        </p:nvSpPr>
        <p:spPr>
          <a:xfrm>
            <a:off x="8245636" y="3219139"/>
            <a:ext cx="3568606" cy="707886"/>
          </a:xfrm>
          <a:prstGeom prst="rect">
            <a:avLst/>
          </a:prstGeom>
        </p:spPr>
        <p:txBody>
          <a:bodyPr wrap="none">
            <a:spAutoFit/>
          </a:bodyPr>
          <a:lstStyle/>
          <a:p>
            <a:pPr algn="ctr"/>
            <a:r>
              <a:rPr lang="de-DE" sz="2000" b="1" dirty="0" smtClean="0">
                <a:solidFill>
                  <a:srgbClr val="005555"/>
                </a:solidFill>
              </a:rPr>
              <a:t>Change PDF</a:t>
            </a:r>
          </a:p>
          <a:p>
            <a:pPr algn="ctr"/>
            <a:r>
              <a:rPr lang="de-DE" sz="2000" b="1" dirty="0" err="1" smtClean="0">
                <a:solidFill>
                  <a:srgbClr val="005555"/>
                </a:solidFill>
              </a:rPr>
              <a:t>Optimize</a:t>
            </a:r>
            <a:r>
              <a:rPr lang="de-DE" sz="2000" b="1" dirty="0" smtClean="0">
                <a:solidFill>
                  <a:srgbClr val="005555"/>
                </a:solidFill>
              </a:rPr>
              <a:t> - </a:t>
            </a:r>
            <a:r>
              <a:rPr lang="de-DE" sz="2000" b="1" dirty="0" err="1" smtClean="0">
                <a:solidFill>
                  <a:srgbClr val="005555"/>
                </a:solidFill>
              </a:rPr>
              <a:t>Efficient</a:t>
            </a:r>
            <a:r>
              <a:rPr lang="de-DE" sz="2000" b="1" dirty="0" smtClean="0">
                <a:solidFill>
                  <a:srgbClr val="005555"/>
                </a:solidFill>
              </a:rPr>
              <a:t> </a:t>
            </a:r>
            <a:r>
              <a:rPr lang="de-DE" sz="2000" b="1" dirty="0" err="1" smtClean="0">
                <a:solidFill>
                  <a:srgbClr val="005555"/>
                </a:solidFill>
              </a:rPr>
              <a:t>solution</a:t>
            </a:r>
            <a:endParaRPr lang="de-DE" sz="2000" dirty="0"/>
          </a:p>
        </p:txBody>
      </p:sp>
      <p:pic>
        <p:nvPicPr>
          <p:cNvPr id="188" name="Grafik 187"/>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1437438" y="3927025"/>
            <a:ext cx="178911" cy="2246707"/>
          </a:xfrm>
          <a:prstGeom prst="rect">
            <a:avLst/>
          </a:prstGeom>
        </p:spPr>
      </p:pic>
      <p:sp>
        <p:nvSpPr>
          <p:cNvPr id="189" name="Pfeil nach rechts 188"/>
          <p:cNvSpPr/>
          <p:nvPr/>
        </p:nvSpPr>
        <p:spPr>
          <a:xfrm>
            <a:off x="1600922" y="5706359"/>
            <a:ext cx="1440858" cy="3600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192" name="Grafik 191"/>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5975183" y="4288145"/>
            <a:ext cx="229636" cy="1881650"/>
          </a:xfrm>
          <a:prstGeom prst="rect">
            <a:avLst/>
          </a:prstGeom>
        </p:spPr>
      </p:pic>
      <p:sp>
        <p:nvSpPr>
          <p:cNvPr id="193" name="Pfeil nach rechts 192"/>
          <p:cNvSpPr/>
          <p:nvPr/>
        </p:nvSpPr>
        <p:spPr>
          <a:xfrm flipH="1">
            <a:off x="4693299" y="5709079"/>
            <a:ext cx="1486682" cy="3600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4367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P spid="189" grpId="0" animBg="1"/>
      <p:bldP spid="1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nhaltsplatzhalter 1"/>
          <p:cNvGraphicFramePr>
            <a:graphicFrameLocks noGrp="1"/>
          </p:cNvGraphicFramePr>
          <p:nvPr>
            <p:ph sz="quarter" idx="13"/>
            <p:extLst>
              <p:ext uri="{D42A27DB-BD31-4B8C-83A1-F6EECF244321}">
                <p14:modId xmlns:p14="http://schemas.microsoft.com/office/powerpoint/2010/main" val="3078370647"/>
              </p:ext>
            </p:extLst>
          </p:nvPr>
        </p:nvGraphicFramePr>
        <p:xfrm>
          <a:off x="695325" y="1617341"/>
          <a:ext cx="4810125" cy="397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DMAIC design </a:t>
            </a:r>
            <a:r>
              <a:rPr lang="de-DE" dirty="0" err="1" smtClean="0"/>
              <a:t>cycle</a:t>
            </a:r>
            <a:r>
              <a:rPr lang="de-DE" dirty="0" smtClean="0"/>
              <a:t> </a:t>
            </a:r>
            <a:r>
              <a:rPr lang="de-DE" dirty="0" err="1" smtClean="0"/>
              <a:t>to</a:t>
            </a:r>
            <a:r>
              <a:rPr lang="de-DE" dirty="0" smtClean="0"/>
              <a:t> </a:t>
            </a:r>
            <a:r>
              <a:rPr lang="de-DE" dirty="0" err="1" smtClean="0"/>
              <a:t>optimize</a:t>
            </a:r>
            <a:r>
              <a:rPr lang="de-DE" dirty="0" smtClean="0"/>
              <a:t> W7-X divertor</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41</a:t>
            </a:fld>
            <a:endParaRPr lang="de-DE" dirty="0"/>
          </a:p>
        </p:txBody>
      </p:sp>
      <p:sp>
        <p:nvSpPr>
          <p:cNvPr id="9" name="Textfeld 8"/>
          <p:cNvSpPr txBox="1"/>
          <p:nvPr/>
        </p:nvSpPr>
        <p:spPr>
          <a:xfrm>
            <a:off x="4354786" y="6158108"/>
            <a:ext cx="1501501"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a:t>Efficient</a:t>
            </a:r>
            <a:r>
              <a:rPr lang="de-DE" sz="1600" dirty="0"/>
              <a:t> </a:t>
            </a:r>
            <a:r>
              <a:rPr lang="de-DE" sz="1600" dirty="0" err="1"/>
              <a:t>process</a:t>
            </a:r>
            <a:endParaRPr lang="de-DE" sz="1600" dirty="0"/>
          </a:p>
        </p:txBody>
      </p:sp>
      <p:sp>
        <p:nvSpPr>
          <p:cNvPr id="11" name="Pfeil nach rechts 10"/>
          <p:cNvSpPr/>
          <p:nvPr/>
        </p:nvSpPr>
        <p:spPr>
          <a:xfrm>
            <a:off x="5927997" y="6176370"/>
            <a:ext cx="285751" cy="276691"/>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 name="Rechteck 3"/>
          <p:cNvSpPr/>
          <p:nvPr/>
        </p:nvSpPr>
        <p:spPr>
          <a:xfrm>
            <a:off x="4152900" y="6145516"/>
            <a:ext cx="7735416" cy="349820"/>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18" name="Gruppieren 17"/>
          <p:cNvGrpSpPr/>
          <p:nvPr/>
        </p:nvGrpSpPr>
        <p:grpSpPr>
          <a:xfrm>
            <a:off x="695325" y="1281117"/>
            <a:ext cx="4810125" cy="4313524"/>
            <a:chOff x="695325" y="873121"/>
            <a:chExt cx="4810125" cy="4313524"/>
          </a:xfrm>
        </p:grpSpPr>
        <p:graphicFrame>
          <p:nvGraphicFramePr>
            <p:cNvPr id="15" name="Inhaltsplatzhalter 1"/>
            <p:cNvGraphicFramePr>
              <a:graphicFrameLocks/>
            </p:cNvGraphicFramePr>
            <p:nvPr>
              <p:extLst>
                <p:ext uri="{D42A27DB-BD31-4B8C-83A1-F6EECF244321}">
                  <p14:modId xmlns:p14="http://schemas.microsoft.com/office/powerpoint/2010/main" val="651766782"/>
                </p:ext>
              </p:extLst>
            </p:nvPr>
          </p:nvGraphicFramePr>
          <p:xfrm>
            <a:off x="695325" y="1209345"/>
            <a:ext cx="4810125" cy="39773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feld 15"/>
            <p:cNvSpPr txBox="1"/>
            <p:nvPr/>
          </p:nvSpPr>
          <p:spPr>
            <a:xfrm>
              <a:off x="2483391" y="873121"/>
              <a:ext cx="12339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EF7C00"/>
                  </a:solidFill>
                </a:rPr>
                <a:t>Today (Part I)</a:t>
              </a:r>
            </a:p>
          </p:txBody>
        </p:sp>
        <p:sp>
          <p:nvSpPr>
            <p:cNvPr id="17" name="Textfeld 16"/>
            <p:cNvSpPr txBox="1"/>
            <p:nvPr/>
          </p:nvSpPr>
          <p:spPr>
            <a:xfrm>
              <a:off x="3240311" y="3399228"/>
              <a:ext cx="1393010" cy="716735"/>
            </a:xfrm>
            <a:prstGeom prst="rect">
              <a:avLst/>
            </a:prstGeom>
            <a:noFill/>
          </p:spPr>
          <p:txBody>
            <a:bodyPr wrap="none" lIns="0" tIns="0" rIns="0" bIns="0" rtlCol="0" anchor="t" anchorCtr="0">
              <a:spAutoFit/>
            </a:bodyPr>
            <a:lstStyle/>
            <a:p>
              <a:pPr algn="ctr">
                <a:lnSpc>
                  <a:spcPts val="2300"/>
                </a:lnSpc>
                <a:spcBef>
                  <a:spcPts val="1150"/>
                </a:spcBef>
              </a:pPr>
              <a:r>
                <a:rPr lang="de-DE" sz="1600" dirty="0" smtClean="0">
                  <a:solidFill>
                    <a:srgbClr val="00B1EA"/>
                  </a:solidFill>
                </a:rPr>
                <a:t>Outlook: W7-X </a:t>
              </a:r>
            </a:p>
            <a:p>
              <a:pPr algn="ctr">
                <a:lnSpc>
                  <a:spcPts val="2300"/>
                </a:lnSpc>
                <a:spcBef>
                  <a:spcPts val="1150"/>
                </a:spcBef>
              </a:pPr>
              <a:r>
                <a:rPr lang="de-DE" sz="1600" dirty="0" smtClean="0">
                  <a:solidFill>
                    <a:srgbClr val="00B1EA"/>
                  </a:solidFill>
                </a:rPr>
                <a:t>(Part II)</a:t>
              </a:r>
            </a:p>
          </p:txBody>
        </p:sp>
      </p:grpSp>
      <p:graphicFrame>
        <p:nvGraphicFramePr>
          <p:cNvPr id="20" name="Tabelle 19"/>
          <p:cNvGraphicFramePr>
            <a:graphicFrameLocks noGrp="1"/>
          </p:cNvGraphicFramePr>
          <p:nvPr>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21" name="Textfeld 20"/>
          <p:cNvSpPr txBox="1"/>
          <p:nvPr/>
        </p:nvSpPr>
        <p:spPr>
          <a:xfrm>
            <a:off x="6100233" y="1052202"/>
            <a:ext cx="6014208" cy="2385268"/>
          </a:xfrm>
          <a:prstGeom prst="rect">
            <a:avLst/>
          </a:prstGeom>
          <a:noFill/>
        </p:spPr>
        <p:txBody>
          <a:bodyPr wrap="square" lIns="0" tIns="0" rIns="0" bIns="0" rtlCol="0" anchor="t" anchorCtr="0">
            <a:spAutoFit/>
          </a:bodyPr>
          <a:lstStyle/>
          <a:p>
            <a:pPr marL="179991" indent="-179991">
              <a:lnSpc>
                <a:spcPts val="2300"/>
              </a:lnSpc>
              <a:spcBef>
                <a:spcPts val="1150"/>
              </a:spcBef>
              <a:buFont typeface="Arial" panose="020B0604020202020204" pitchFamily="34" charset="0"/>
              <a:buChar char="•"/>
            </a:pPr>
            <a:r>
              <a:rPr lang="de-DE" sz="1600" dirty="0"/>
              <a:t>Quality </a:t>
            </a:r>
            <a:r>
              <a:rPr lang="de-DE" sz="1600" dirty="0" err="1"/>
              <a:t>or</a:t>
            </a:r>
            <a:r>
              <a:rPr lang="de-DE" sz="1600" dirty="0"/>
              <a:t> </a:t>
            </a:r>
            <a:r>
              <a:rPr lang="de-DE" sz="1600" dirty="0" err="1"/>
              <a:t>performance</a:t>
            </a:r>
            <a:r>
              <a:rPr lang="de-DE" sz="1600" dirty="0"/>
              <a:t> </a:t>
            </a:r>
            <a:r>
              <a:rPr lang="de-DE" sz="1600" dirty="0" err="1"/>
              <a:t>steps</a:t>
            </a:r>
            <a:r>
              <a:rPr lang="de-DE" sz="1600" dirty="0"/>
              <a:t> </a:t>
            </a:r>
            <a:r>
              <a:rPr lang="de-DE" sz="1600" dirty="0" err="1"/>
              <a:t>one</a:t>
            </a:r>
            <a:r>
              <a:rPr lang="de-DE" sz="1600" dirty="0"/>
              <a:t> </a:t>
            </a:r>
            <a:r>
              <a:rPr lang="de-DE" sz="1600" dirty="0" err="1"/>
              <a:t>standard</a:t>
            </a:r>
            <a:r>
              <a:rPr lang="de-DE" sz="1600" dirty="0"/>
              <a:t> </a:t>
            </a:r>
            <a:r>
              <a:rPr lang="de-DE" sz="1600" dirty="0" err="1"/>
              <a:t>deviation</a:t>
            </a:r>
            <a:r>
              <a:rPr lang="de-DE" sz="1600" dirty="0"/>
              <a:t> apart</a:t>
            </a:r>
          </a:p>
          <a:p>
            <a:pPr marL="179991" indent="-179991">
              <a:lnSpc>
                <a:spcPts val="2300"/>
              </a:lnSpc>
              <a:spcBef>
                <a:spcPts val="1150"/>
              </a:spcBef>
              <a:buFont typeface="Arial" panose="020B0604020202020204" pitchFamily="34" charset="0"/>
              <a:buChar char="•"/>
            </a:pPr>
            <a:r>
              <a:rPr lang="de-DE" sz="1600" dirty="0" err="1"/>
              <a:t>Ensures</a:t>
            </a:r>
            <a:r>
              <a:rPr lang="de-DE" sz="1600" dirty="0"/>
              <a:t> </a:t>
            </a:r>
            <a:r>
              <a:rPr lang="de-DE" sz="1600" dirty="0" err="1"/>
              <a:t>efficient</a:t>
            </a:r>
            <a:r>
              <a:rPr lang="de-DE" sz="1600" dirty="0"/>
              <a:t> </a:t>
            </a:r>
            <a:r>
              <a:rPr lang="de-DE" sz="1600" dirty="0" err="1"/>
              <a:t>step</a:t>
            </a:r>
            <a:r>
              <a:rPr lang="de-DE" sz="1600" dirty="0"/>
              <a:t> </a:t>
            </a:r>
            <a:r>
              <a:rPr lang="de-DE" sz="1600" dirty="0" err="1"/>
              <a:t>size</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a:t>
            </a:r>
            <a:r>
              <a:rPr lang="de-DE" sz="1600" dirty="0" err="1"/>
              <a:t>small</a:t>
            </a:r>
            <a:r>
              <a:rPr lang="de-DE" sz="1600" dirty="0"/>
              <a:t> </a:t>
            </a:r>
            <a:r>
              <a:rPr lang="de-DE" sz="1600" dirty="0" err="1"/>
              <a:t>of</a:t>
            </a:r>
            <a:r>
              <a:rPr lang="de-DE" sz="1600" dirty="0"/>
              <a:t> </a:t>
            </a:r>
            <a:r>
              <a:rPr lang="de-DE" sz="1600" dirty="0" err="1"/>
              <a:t>step</a:t>
            </a:r>
            <a:r>
              <a:rPr lang="de-DE" sz="1600" dirty="0"/>
              <a:t> </a:t>
            </a:r>
            <a:r>
              <a:rPr lang="de-DE" sz="1600" dirty="0" err="1"/>
              <a:t>has</a:t>
            </a:r>
            <a:r>
              <a:rPr lang="de-DE" sz="1600" dirty="0"/>
              <a:t> </a:t>
            </a:r>
            <a:r>
              <a:rPr lang="de-DE" sz="1600" dirty="0" err="1"/>
              <a:t>fixed</a:t>
            </a:r>
            <a:r>
              <a:rPr lang="de-DE" sz="1600" dirty="0"/>
              <a:t> </a:t>
            </a:r>
            <a:r>
              <a:rPr lang="de-DE" sz="1600" dirty="0" err="1"/>
              <a:t>overhead</a:t>
            </a:r>
            <a:r>
              <a:rPr lang="de-DE" sz="1600" dirty="0"/>
              <a:t> </a:t>
            </a:r>
            <a:r>
              <a:rPr lang="de-DE" sz="1600" dirty="0" err="1"/>
              <a:t>without</a:t>
            </a:r>
            <a:r>
              <a:rPr lang="de-DE" sz="1600" dirty="0"/>
              <a:t> </a:t>
            </a:r>
            <a:r>
              <a:rPr lang="de-DE" sz="1600" dirty="0" err="1"/>
              <a:t>gain</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large </a:t>
            </a:r>
            <a:r>
              <a:rPr lang="de-DE" sz="1600" dirty="0" err="1"/>
              <a:t>step</a:t>
            </a:r>
            <a:r>
              <a:rPr lang="de-DE" sz="1600" dirty="0"/>
              <a:t> </a:t>
            </a:r>
            <a:r>
              <a:rPr lang="de-DE" sz="1600" dirty="0" err="1"/>
              <a:t>might</a:t>
            </a:r>
            <a:r>
              <a:rPr lang="de-DE" sz="1600" dirty="0"/>
              <a:t> </a:t>
            </a:r>
            <a:r>
              <a:rPr lang="de-DE" sz="1600" dirty="0" err="1"/>
              <a:t>stretch</a:t>
            </a:r>
            <a:r>
              <a:rPr lang="de-DE" sz="1600" dirty="0"/>
              <a:t> </a:t>
            </a:r>
            <a:r>
              <a:rPr lang="de-DE" sz="1600" dirty="0" err="1"/>
              <a:t>system</a:t>
            </a:r>
            <a:r>
              <a:rPr lang="de-DE" sz="1600" dirty="0"/>
              <a:t> </a:t>
            </a:r>
            <a:r>
              <a:rPr lang="de-DE" sz="1600" dirty="0" err="1"/>
              <a:t>and</a:t>
            </a:r>
            <a:r>
              <a:rPr lang="de-DE" sz="1600" dirty="0"/>
              <a:t> bring </a:t>
            </a:r>
            <a:r>
              <a:rPr lang="de-DE" sz="1600" dirty="0" err="1"/>
              <a:t>overwhelming</a:t>
            </a:r>
            <a:r>
              <a:rPr lang="de-DE" sz="1600" dirty="0"/>
              <a:t> </a:t>
            </a:r>
            <a:r>
              <a:rPr lang="de-DE" sz="1600" dirty="0" err="1"/>
              <a:t>complexity</a:t>
            </a:r>
            <a:r>
              <a:rPr lang="de-DE" sz="1600" dirty="0"/>
              <a:t> </a:t>
            </a:r>
            <a:r>
              <a:rPr lang="de-DE" sz="1600" dirty="0" err="1"/>
              <a:t>to</a:t>
            </a:r>
            <a:r>
              <a:rPr lang="de-DE" sz="1600" dirty="0"/>
              <a:t> </a:t>
            </a:r>
            <a:r>
              <a:rPr lang="de-DE" sz="1600" dirty="0" err="1"/>
              <a:t>meet</a:t>
            </a:r>
            <a:r>
              <a:rPr lang="de-DE" sz="1600" dirty="0"/>
              <a:t> </a:t>
            </a:r>
            <a:r>
              <a:rPr lang="de-DE" sz="1600" dirty="0" err="1"/>
              <a:t>excessive</a:t>
            </a:r>
            <a:r>
              <a:rPr lang="de-DE" sz="1600" dirty="0"/>
              <a:t> </a:t>
            </a:r>
            <a:r>
              <a:rPr lang="de-DE" sz="1600" dirty="0" err="1" smtClean="0"/>
              <a:t>requirements</a:t>
            </a:r>
            <a:endParaRPr lang="de-DE" sz="1600" dirty="0" smtClean="0"/>
          </a:p>
          <a:p>
            <a:pPr marL="742912" lvl="1" indent="-285735">
              <a:lnSpc>
                <a:spcPts val="2300"/>
              </a:lnSpc>
              <a:spcBef>
                <a:spcPts val="1150"/>
              </a:spcBef>
              <a:buFont typeface="Wingdings" panose="05000000000000000000" pitchFamily="2" charset="2"/>
              <a:buChar char="Ø"/>
            </a:pPr>
            <a:r>
              <a:rPr lang="de-DE" sz="1600" dirty="0" err="1" smtClean="0"/>
              <a:t>Enables</a:t>
            </a:r>
            <a:r>
              <a:rPr lang="de-DE" sz="1600" dirty="0" smtClean="0"/>
              <a:t> </a:t>
            </a:r>
            <a:r>
              <a:rPr lang="de-DE" sz="1600" dirty="0" err="1" smtClean="0"/>
              <a:t>precise</a:t>
            </a:r>
            <a:r>
              <a:rPr lang="de-DE" sz="1600" dirty="0" smtClean="0"/>
              <a:t> </a:t>
            </a:r>
            <a:r>
              <a:rPr lang="de-DE" sz="1600" dirty="0" err="1" smtClean="0"/>
              <a:t>definition</a:t>
            </a:r>
            <a:r>
              <a:rPr lang="de-DE" sz="1600" dirty="0" smtClean="0"/>
              <a:t> </a:t>
            </a:r>
            <a:r>
              <a:rPr lang="de-DE" sz="1600" dirty="0" err="1" smtClean="0"/>
              <a:t>of</a:t>
            </a:r>
            <a:r>
              <a:rPr lang="de-DE" sz="1600" dirty="0" smtClean="0"/>
              <a:t> </a:t>
            </a:r>
            <a:r>
              <a:rPr lang="de-DE" sz="1600" dirty="0" err="1" smtClean="0"/>
              <a:t>boundaries</a:t>
            </a:r>
            <a:r>
              <a:rPr lang="de-DE" sz="1600" dirty="0" smtClean="0"/>
              <a:t> in </a:t>
            </a:r>
            <a:r>
              <a:rPr lang="de-DE" sz="1600" dirty="0" err="1" smtClean="0"/>
              <a:t>distributions</a:t>
            </a:r>
            <a:endParaRPr lang="de-DE" sz="1600" dirty="0"/>
          </a:p>
        </p:txBody>
      </p:sp>
      <p:sp>
        <p:nvSpPr>
          <p:cNvPr id="22" name="Rechteck 21"/>
          <p:cNvSpPr/>
          <p:nvPr/>
        </p:nvSpPr>
        <p:spPr>
          <a:xfrm>
            <a:off x="6416316" y="61479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 name="Fußzeilenplatzhalter 2"/>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286156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smtClean="0"/>
              <a:t>Often</a:t>
            </a:r>
            <a:r>
              <a:rPr lang="de-DE" dirty="0" smtClean="0"/>
              <a:t> </a:t>
            </a:r>
            <a:r>
              <a:rPr lang="de-DE" dirty="0" err="1" smtClean="0"/>
              <a:t>only</a:t>
            </a:r>
            <a:r>
              <a:rPr lang="de-DE" dirty="0" smtClean="0"/>
              <a:t> an </a:t>
            </a:r>
            <a:r>
              <a:rPr lang="de-DE" dirty="0" err="1" smtClean="0"/>
              <a:t>upper</a:t>
            </a:r>
            <a:r>
              <a:rPr lang="de-DE" dirty="0" smtClean="0"/>
              <a:t> </a:t>
            </a:r>
            <a:r>
              <a:rPr lang="de-DE" dirty="0" err="1" smtClean="0"/>
              <a:t>or</a:t>
            </a:r>
            <a:r>
              <a:rPr lang="de-DE" dirty="0" smtClean="0"/>
              <a:t> </a:t>
            </a:r>
            <a:r>
              <a:rPr lang="de-DE" dirty="0" err="1" smtClean="0"/>
              <a:t>lower</a:t>
            </a:r>
            <a:r>
              <a:rPr lang="de-DE" dirty="0" smtClean="0"/>
              <a:t> </a:t>
            </a:r>
            <a:r>
              <a:rPr lang="de-DE" dirty="0" err="1" smtClean="0"/>
              <a:t>limit</a:t>
            </a:r>
            <a:r>
              <a:rPr lang="de-DE" dirty="0" smtClean="0"/>
              <a:t> – </a:t>
            </a:r>
            <a:r>
              <a:rPr lang="de-DE" dirty="0" err="1" smtClean="0"/>
              <a:t>Example</a:t>
            </a:r>
            <a:r>
              <a:rPr lang="de-DE" dirty="0" smtClean="0"/>
              <a:t>: </a:t>
            </a:r>
            <a:r>
              <a:rPr lang="de-DE" dirty="0" err="1" smtClean="0"/>
              <a:t>Sputtering</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42</a:t>
            </a:fld>
            <a:endParaRPr lang="de-DE" dirty="0"/>
          </a:p>
        </p:txBody>
      </p:sp>
      <p:cxnSp>
        <p:nvCxnSpPr>
          <p:cNvPr id="21" name="Gerader Verbinder 20"/>
          <p:cNvCxnSpPr/>
          <p:nvPr/>
        </p:nvCxnSpPr>
        <p:spPr>
          <a:xfrm>
            <a:off x="1751314" y="2799680"/>
            <a:ext cx="7636" cy="3276837"/>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1" name="Freihandform 10"/>
          <p:cNvSpPr/>
          <p:nvPr/>
        </p:nvSpPr>
        <p:spPr>
          <a:xfrm rot="10800000">
            <a:off x="614053" y="2740164"/>
            <a:ext cx="4135745" cy="3283762"/>
          </a:xfrm>
          <a:custGeom>
            <a:avLst/>
            <a:gdLst>
              <a:gd name="connsiteX0" fmla="*/ 0 w 4712677"/>
              <a:gd name="connsiteY0" fmla="*/ 10922 h 3272868"/>
              <a:gd name="connsiteX1" fmla="*/ 123092 w 4712677"/>
              <a:gd name="connsiteY1" fmla="*/ 2130 h 3272868"/>
              <a:gd name="connsiteX2" fmla="*/ 211016 w 4712677"/>
              <a:gd name="connsiteY2" fmla="*/ 46091 h 3272868"/>
              <a:gd name="connsiteX3" fmla="*/ 307731 w 4712677"/>
              <a:gd name="connsiteY3" fmla="*/ 116430 h 3272868"/>
              <a:gd name="connsiteX4" fmla="*/ 386862 w 4712677"/>
              <a:gd name="connsiteY4" fmla="*/ 274691 h 3272868"/>
              <a:gd name="connsiteX5" fmla="*/ 483577 w 4712677"/>
              <a:gd name="connsiteY5" fmla="*/ 476914 h 3272868"/>
              <a:gd name="connsiteX6" fmla="*/ 650631 w 4712677"/>
              <a:gd name="connsiteY6" fmla="*/ 978076 h 3272868"/>
              <a:gd name="connsiteX7" fmla="*/ 791308 w 4712677"/>
              <a:gd name="connsiteY7" fmla="*/ 1452861 h 3272868"/>
              <a:gd name="connsiteX8" fmla="*/ 879231 w 4712677"/>
              <a:gd name="connsiteY8" fmla="*/ 1743007 h 3272868"/>
              <a:gd name="connsiteX9" fmla="*/ 1081454 w 4712677"/>
              <a:gd name="connsiteY9" fmla="*/ 2217791 h 3272868"/>
              <a:gd name="connsiteX10" fmla="*/ 1380392 w 4712677"/>
              <a:gd name="connsiteY10" fmla="*/ 2754122 h 3272868"/>
              <a:gd name="connsiteX11" fmla="*/ 1837592 w 4712677"/>
              <a:gd name="connsiteY11" fmla="*/ 3105814 h 3272868"/>
              <a:gd name="connsiteX12" fmla="*/ 2576146 w 4712677"/>
              <a:gd name="connsiteY12" fmla="*/ 3220114 h 3272868"/>
              <a:gd name="connsiteX13" fmla="*/ 4712677 w 4712677"/>
              <a:gd name="connsiteY13" fmla="*/ 3272868 h 3272868"/>
              <a:gd name="connsiteX0" fmla="*/ 0 w 4718952"/>
              <a:gd name="connsiteY0" fmla="*/ 6693 h 3274989"/>
              <a:gd name="connsiteX1" fmla="*/ 129367 w 4718952"/>
              <a:gd name="connsiteY1" fmla="*/ 4251 h 3274989"/>
              <a:gd name="connsiteX2" fmla="*/ 217291 w 4718952"/>
              <a:gd name="connsiteY2" fmla="*/ 48212 h 3274989"/>
              <a:gd name="connsiteX3" fmla="*/ 314006 w 4718952"/>
              <a:gd name="connsiteY3" fmla="*/ 118551 h 3274989"/>
              <a:gd name="connsiteX4" fmla="*/ 393137 w 4718952"/>
              <a:gd name="connsiteY4" fmla="*/ 276812 h 3274989"/>
              <a:gd name="connsiteX5" fmla="*/ 489852 w 4718952"/>
              <a:gd name="connsiteY5" fmla="*/ 479035 h 3274989"/>
              <a:gd name="connsiteX6" fmla="*/ 656906 w 4718952"/>
              <a:gd name="connsiteY6" fmla="*/ 980197 h 3274989"/>
              <a:gd name="connsiteX7" fmla="*/ 797583 w 4718952"/>
              <a:gd name="connsiteY7" fmla="*/ 1454982 h 3274989"/>
              <a:gd name="connsiteX8" fmla="*/ 885506 w 4718952"/>
              <a:gd name="connsiteY8" fmla="*/ 1745128 h 3274989"/>
              <a:gd name="connsiteX9" fmla="*/ 1087729 w 4718952"/>
              <a:gd name="connsiteY9" fmla="*/ 2219912 h 3274989"/>
              <a:gd name="connsiteX10" fmla="*/ 1386667 w 4718952"/>
              <a:gd name="connsiteY10" fmla="*/ 2756243 h 3274989"/>
              <a:gd name="connsiteX11" fmla="*/ 1843867 w 4718952"/>
              <a:gd name="connsiteY11" fmla="*/ 3107935 h 3274989"/>
              <a:gd name="connsiteX12" fmla="*/ 2582421 w 4718952"/>
              <a:gd name="connsiteY12" fmla="*/ 3222235 h 3274989"/>
              <a:gd name="connsiteX13" fmla="*/ 4718952 w 4718952"/>
              <a:gd name="connsiteY13" fmla="*/ 3274989 h 3274989"/>
              <a:gd name="connsiteX0" fmla="*/ 0 w 4787975"/>
              <a:gd name="connsiteY0" fmla="*/ 2766 h 3283762"/>
              <a:gd name="connsiteX1" fmla="*/ 198390 w 4787975"/>
              <a:gd name="connsiteY1" fmla="*/ 13024 h 3283762"/>
              <a:gd name="connsiteX2" fmla="*/ 286314 w 4787975"/>
              <a:gd name="connsiteY2" fmla="*/ 56985 h 3283762"/>
              <a:gd name="connsiteX3" fmla="*/ 383029 w 4787975"/>
              <a:gd name="connsiteY3" fmla="*/ 127324 h 3283762"/>
              <a:gd name="connsiteX4" fmla="*/ 462160 w 4787975"/>
              <a:gd name="connsiteY4" fmla="*/ 285585 h 3283762"/>
              <a:gd name="connsiteX5" fmla="*/ 558875 w 4787975"/>
              <a:gd name="connsiteY5" fmla="*/ 487808 h 3283762"/>
              <a:gd name="connsiteX6" fmla="*/ 725929 w 4787975"/>
              <a:gd name="connsiteY6" fmla="*/ 988970 h 3283762"/>
              <a:gd name="connsiteX7" fmla="*/ 866606 w 4787975"/>
              <a:gd name="connsiteY7" fmla="*/ 1463755 h 3283762"/>
              <a:gd name="connsiteX8" fmla="*/ 954529 w 4787975"/>
              <a:gd name="connsiteY8" fmla="*/ 1753901 h 3283762"/>
              <a:gd name="connsiteX9" fmla="*/ 1156752 w 4787975"/>
              <a:gd name="connsiteY9" fmla="*/ 2228685 h 3283762"/>
              <a:gd name="connsiteX10" fmla="*/ 1455690 w 4787975"/>
              <a:gd name="connsiteY10" fmla="*/ 2765016 h 3283762"/>
              <a:gd name="connsiteX11" fmla="*/ 1912890 w 4787975"/>
              <a:gd name="connsiteY11" fmla="*/ 3116708 h 3283762"/>
              <a:gd name="connsiteX12" fmla="*/ 2651444 w 4787975"/>
              <a:gd name="connsiteY12" fmla="*/ 3231008 h 3283762"/>
              <a:gd name="connsiteX13" fmla="*/ 4787975 w 4787975"/>
              <a:gd name="connsiteY13" fmla="*/ 3283762 h 328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7975" h="3283762">
                <a:moveTo>
                  <a:pt x="0" y="2766"/>
                </a:moveTo>
                <a:cubicBezTo>
                  <a:pt x="43961" y="-4561"/>
                  <a:pt x="150671" y="3988"/>
                  <a:pt x="198390" y="13024"/>
                </a:cubicBezTo>
                <a:cubicBezTo>
                  <a:pt x="246109" y="22060"/>
                  <a:pt x="255541" y="37935"/>
                  <a:pt x="286314" y="56985"/>
                </a:cubicBezTo>
                <a:cubicBezTo>
                  <a:pt x="317087" y="76035"/>
                  <a:pt x="353721" y="89224"/>
                  <a:pt x="383029" y="127324"/>
                </a:cubicBezTo>
                <a:cubicBezTo>
                  <a:pt x="412337" y="165424"/>
                  <a:pt x="432852" y="225504"/>
                  <a:pt x="462160" y="285585"/>
                </a:cubicBezTo>
                <a:cubicBezTo>
                  <a:pt x="491468" y="345666"/>
                  <a:pt x="514913" y="370577"/>
                  <a:pt x="558875" y="487808"/>
                </a:cubicBezTo>
                <a:cubicBezTo>
                  <a:pt x="602837" y="605039"/>
                  <a:pt x="674641" y="826312"/>
                  <a:pt x="725929" y="988970"/>
                </a:cubicBezTo>
                <a:cubicBezTo>
                  <a:pt x="777218" y="1151628"/>
                  <a:pt x="828506" y="1336267"/>
                  <a:pt x="866606" y="1463755"/>
                </a:cubicBezTo>
                <a:cubicBezTo>
                  <a:pt x="904706" y="1591244"/>
                  <a:pt x="906171" y="1626413"/>
                  <a:pt x="954529" y="1753901"/>
                </a:cubicBezTo>
                <a:cubicBezTo>
                  <a:pt x="1002887" y="1881389"/>
                  <a:pt x="1073225" y="2060166"/>
                  <a:pt x="1156752" y="2228685"/>
                </a:cubicBezTo>
                <a:cubicBezTo>
                  <a:pt x="1240279" y="2397204"/>
                  <a:pt x="1329667" y="2617012"/>
                  <a:pt x="1455690" y="2765016"/>
                </a:cubicBezTo>
                <a:cubicBezTo>
                  <a:pt x="1581713" y="2913020"/>
                  <a:pt x="1713598" y="3039043"/>
                  <a:pt x="1912890" y="3116708"/>
                </a:cubicBezTo>
                <a:cubicBezTo>
                  <a:pt x="2112182" y="3194373"/>
                  <a:pt x="2172263" y="3203166"/>
                  <a:pt x="2651444" y="3231008"/>
                </a:cubicBezTo>
                <a:cubicBezTo>
                  <a:pt x="3130625" y="3258850"/>
                  <a:pt x="3959300" y="3271306"/>
                  <a:pt x="4787975" y="3283762"/>
                </a:cubicBezTo>
              </a:path>
            </a:pathLst>
          </a:custGeom>
          <a:noFill/>
          <a:ln w="381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7" name="Textfeld 46"/>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p:sp>
        <p:nvSpPr>
          <p:cNvPr id="48" name="Textfeld 47"/>
          <p:cNvSpPr txBox="1"/>
          <p:nvPr/>
        </p:nvSpPr>
        <p:spPr>
          <a:xfrm>
            <a:off x="2339565" y="6180837"/>
            <a:ext cx="1266372"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Energy</a:t>
            </a:r>
            <a:r>
              <a:rPr lang="de-DE" sz="1600" dirty="0" smtClean="0"/>
              <a:t> E [eV]</a:t>
            </a:r>
          </a:p>
        </p:txBody>
      </p:sp>
      <p:cxnSp>
        <p:nvCxnSpPr>
          <p:cNvPr id="49" name="Gerade Verbindung mit Pfeil 48"/>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grpSp>
        <p:nvGrpSpPr>
          <p:cNvPr id="51" name="Gruppieren 50"/>
          <p:cNvGrpSpPr/>
          <p:nvPr/>
        </p:nvGrpSpPr>
        <p:grpSpPr>
          <a:xfrm>
            <a:off x="824619" y="2792440"/>
            <a:ext cx="294953" cy="3253988"/>
            <a:chOff x="1844443" y="2800358"/>
            <a:chExt cx="294953" cy="3253988"/>
          </a:xfrm>
        </p:grpSpPr>
        <p:cxnSp>
          <p:nvCxnSpPr>
            <p:cNvPr id="52" name="Gerader Verbinder 51"/>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feld 53"/>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54" name="Textfeld 53"/>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3"/>
                  <a:stretch>
                    <a:fillRect t="-4110" b="-6849"/>
                  </a:stretch>
                </a:blipFill>
              </p:spPr>
              <p:txBody>
                <a:bodyPr/>
                <a:lstStyle/>
                <a:p>
                  <a:r>
                    <a:rPr lang="de-DE">
                      <a:noFill/>
                    </a:rPr>
                    <a:t> </a:t>
                  </a:r>
                </a:p>
              </p:txBody>
            </p:sp>
          </mc:Fallback>
        </mc:AlternateContent>
      </p:grpSp>
      <p:grpSp>
        <p:nvGrpSpPr>
          <p:cNvPr id="56" name="Gruppieren 55"/>
          <p:cNvGrpSpPr/>
          <p:nvPr/>
        </p:nvGrpSpPr>
        <p:grpSpPr>
          <a:xfrm>
            <a:off x="1138551" y="2792441"/>
            <a:ext cx="294953" cy="3249734"/>
            <a:chOff x="1521962" y="2800359"/>
            <a:chExt cx="294953" cy="3249734"/>
          </a:xfrm>
        </p:grpSpPr>
        <p:cxnSp>
          <p:nvCxnSpPr>
            <p:cNvPr id="57" name="Gerader Verbinder 56"/>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4"/>
                  <a:stretch>
                    <a:fillRect t="-4110" b="-6849"/>
                  </a:stretch>
                </a:blipFill>
              </p:spPr>
              <p:txBody>
                <a:bodyPr/>
                <a:lstStyle/>
                <a:p>
                  <a:r>
                    <a:rPr lang="de-DE">
                      <a:noFill/>
                    </a:rPr>
                    <a:t> </a:t>
                  </a:r>
                </a:p>
              </p:txBody>
            </p:sp>
          </mc:Fallback>
        </mc:AlternateContent>
      </p:grpSp>
      <p:grpSp>
        <p:nvGrpSpPr>
          <p:cNvPr id="59" name="Gruppieren 58"/>
          <p:cNvGrpSpPr/>
          <p:nvPr/>
        </p:nvGrpSpPr>
        <p:grpSpPr>
          <a:xfrm>
            <a:off x="2107059" y="2802175"/>
            <a:ext cx="294953" cy="3240000"/>
            <a:chOff x="1238882" y="2810093"/>
            <a:chExt cx="294953" cy="3240000"/>
          </a:xfrm>
        </p:grpSpPr>
        <p:cxnSp>
          <p:nvCxnSpPr>
            <p:cNvPr id="60" name="Gerader Verbinder 59"/>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feld 60"/>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1" name="Textfeld 60"/>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5"/>
                  <a:stretch>
                    <a:fillRect t="-4110" b="-6849"/>
                  </a:stretch>
                </a:blipFill>
              </p:spPr>
              <p:txBody>
                <a:bodyPr/>
                <a:lstStyle/>
                <a:p>
                  <a:r>
                    <a:rPr lang="de-DE">
                      <a:noFill/>
                    </a:rPr>
                    <a:t> </a:t>
                  </a:r>
                </a:p>
              </p:txBody>
            </p:sp>
          </mc:Fallback>
        </mc:AlternateContent>
      </p:grpSp>
      <p:grpSp>
        <p:nvGrpSpPr>
          <p:cNvPr id="62" name="Gruppieren 61"/>
          <p:cNvGrpSpPr/>
          <p:nvPr/>
        </p:nvGrpSpPr>
        <p:grpSpPr>
          <a:xfrm>
            <a:off x="3314999" y="2799680"/>
            <a:ext cx="294953" cy="3240000"/>
            <a:chOff x="976467" y="2807598"/>
            <a:chExt cx="294953" cy="3240000"/>
          </a:xfrm>
        </p:grpSpPr>
        <p:cxnSp>
          <p:nvCxnSpPr>
            <p:cNvPr id="63" name="Gerader Verbinder 62"/>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feld 63"/>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4" name="Textfeld 63"/>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6"/>
                  <a:stretch>
                    <a:fillRect t="-2740" b="-8219"/>
                  </a:stretch>
                </a:blipFill>
              </p:spPr>
              <p:txBody>
                <a:bodyPr/>
                <a:lstStyle/>
                <a:p>
                  <a:r>
                    <a:rPr lang="de-DE">
                      <a:noFill/>
                    </a:rPr>
                    <a:t> </a:t>
                  </a:r>
                </a:p>
              </p:txBody>
            </p:sp>
          </mc:Fallback>
        </mc:AlternateContent>
      </p:grpSp>
      <p:grpSp>
        <p:nvGrpSpPr>
          <p:cNvPr id="65" name="Gruppieren 64"/>
          <p:cNvGrpSpPr/>
          <p:nvPr/>
        </p:nvGrpSpPr>
        <p:grpSpPr>
          <a:xfrm>
            <a:off x="3796893" y="2799680"/>
            <a:ext cx="294953" cy="3240000"/>
            <a:chOff x="756995" y="2807598"/>
            <a:chExt cx="294953" cy="3240000"/>
          </a:xfrm>
        </p:grpSpPr>
        <p:cxnSp>
          <p:nvCxnSpPr>
            <p:cNvPr id="66" name="Gerader Verbinder 65"/>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feld 66"/>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7" name="Textfeld 66"/>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7"/>
                  <a:stretch>
                    <a:fillRect t="-4110" b="-6849"/>
                  </a:stretch>
                </a:blipFill>
              </p:spPr>
              <p:txBody>
                <a:bodyPr/>
                <a:lstStyle/>
                <a:p>
                  <a:r>
                    <a:rPr lang="de-DE">
                      <a:noFill/>
                    </a:rPr>
                    <a:t> </a:t>
                  </a:r>
                </a:p>
              </p:txBody>
            </p:sp>
          </mc:Fallback>
        </mc:AlternateContent>
      </p:grpSp>
      <p:grpSp>
        <p:nvGrpSpPr>
          <p:cNvPr id="68" name="Gruppieren 67"/>
          <p:cNvGrpSpPr/>
          <p:nvPr/>
        </p:nvGrpSpPr>
        <p:grpSpPr>
          <a:xfrm>
            <a:off x="4327123" y="2799681"/>
            <a:ext cx="294953" cy="3242494"/>
            <a:chOff x="557600" y="2807599"/>
            <a:chExt cx="294953" cy="3242494"/>
          </a:xfrm>
        </p:grpSpPr>
        <p:cxnSp>
          <p:nvCxnSpPr>
            <p:cNvPr id="69" name="Gerader Verbinder 6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feld 69"/>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0" name="Textfeld 69"/>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8"/>
                  <a:stretch>
                    <a:fillRect t="-4110" b="-684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feld 70"/>
              <p:cNvSpPr txBox="1"/>
              <p:nvPr/>
            </p:nvSpPr>
            <p:spPr>
              <a:xfrm rot="16200000">
                <a:off x="1418323" y="3013330"/>
                <a:ext cx="27982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𝐸</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71" name="Textfeld 70"/>
              <p:cNvSpPr txBox="1">
                <a:spLocks noRot="1" noChangeAspect="1" noMove="1" noResize="1" noEditPoints="1" noAdjustHandles="1" noChangeArrowheads="1" noChangeShapeType="1" noTextEdit="1"/>
              </p:cNvSpPr>
              <p:nvPr/>
            </p:nvSpPr>
            <p:spPr>
              <a:xfrm rot="16200000">
                <a:off x="1418323" y="3013330"/>
                <a:ext cx="279820" cy="294953"/>
              </a:xfrm>
              <a:prstGeom prst="rect">
                <a:avLst/>
              </a:prstGeom>
              <a:blipFill>
                <a:blip r:embed="rId9"/>
                <a:stretch>
                  <a:fillRect t="-6667" r="-14286" b="-15556"/>
                </a:stretch>
              </a:blipFill>
            </p:spPr>
            <p:txBody>
              <a:bodyPr/>
              <a:lstStyle/>
              <a:p>
                <a:r>
                  <a:rPr lang="de-DE">
                    <a:noFill/>
                  </a:rPr>
                  <a:t> </a:t>
                </a:r>
              </a:p>
            </p:txBody>
          </p:sp>
        </mc:Fallback>
      </mc:AlternateContent>
      <p:sp>
        <p:nvSpPr>
          <p:cNvPr id="72" name="Textfeld 71"/>
          <p:cNvSpPr txBox="1"/>
          <p:nvPr/>
        </p:nvSpPr>
        <p:spPr>
          <a:xfrm>
            <a:off x="1311642" y="1762162"/>
            <a:ext cx="3246081"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Integrated </a:t>
            </a:r>
            <a:r>
              <a:rPr lang="de-DE" sz="2000" b="1" dirty="0" err="1" smtClean="0">
                <a:solidFill>
                  <a:srgbClr val="005555"/>
                </a:solidFill>
              </a:rPr>
              <a:t>Maxwellian</a:t>
            </a:r>
            <a:r>
              <a:rPr lang="de-DE" sz="2000" b="1" dirty="0" smtClean="0">
                <a:solidFill>
                  <a:srgbClr val="005555"/>
                </a:solidFill>
              </a:rPr>
              <a:t> PDF</a:t>
            </a:r>
          </a:p>
        </p:txBody>
      </p:sp>
      <p:grpSp>
        <p:nvGrpSpPr>
          <p:cNvPr id="38" name="Gruppieren 37"/>
          <p:cNvGrpSpPr/>
          <p:nvPr/>
        </p:nvGrpSpPr>
        <p:grpSpPr>
          <a:xfrm>
            <a:off x="2543362" y="2095898"/>
            <a:ext cx="297382" cy="3960000"/>
            <a:chOff x="2441762" y="2095898"/>
            <a:chExt cx="297382" cy="3960000"/>
          </a:xfrm>
        </p:grpSpPr>
        <p:cxnSp>
          <p:nvCxnSpPr>
            <p:cNvPr id="74" name="Gerader Verbinder 73"/>
            <p:cNvCxnSpPr/>
            <p:nvPr/>
          </p:nvCxnSpPr>
          <p:spPr>
            <a:xfrm>
              <a:off x="2739144" y="2095898"/>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75" name="Textfeld 74"/>
                <p:cNvSpPr txBox="1"/>
                <p:nvPr/>
              </p:nvSpPr>
              <p:spPr>
                <a:xfrm rot="16200000">
                  <a:off x="2112570" y="2582378"/>
                  <a:ext cx="953338"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𝑈</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r>
                          <a:rPr lang="de-DE" sz="1600" b="0" i="1" smtClean="0">
                            <a:solidFill>
                              <a:srgbClr val="EF7C00"/>
                            </a:solidFill>
                            <a:latin typeface="Cambria Math" panose="02040503050406030204" pitchFamily="18" charset="0"/>
                          </a:rPr>
                          <m:t> −</m:t>
                        </m:r>
                        <m:r>
                          <a:rPr lang="de-DE" sz="1600" b="0" i="1" smtClean="0">
                            <a:solidFill>
                              <a:srgbClr val="EF7C00"/>
                            </a:solidFill>
                            <a:latin typeface="Cambria Math" panose="02040503050406030204" pitchFamily="18" charset="0"/>
                          </a:rPr>
                          <m:t>𝐸𝑡</m:t>
                        </m:r>
                        <m:r>
                          <a:rPr lang="de-DE" sz="1600" b="0" i="1" smtClean="0">
                            <a:solidFill>
                              <a:srgbClr val="EF7C00"/>
                            </a:solidFill>
                            <a:latin typeface="Cambria Math" panose="02040503050406030204" pitchFamily="18" charset="0"/>
                          </a:rPr>
                          <m:t>h</m:t>
                        </m:r>
                      </m:oMath>
                    </m:oMathPara>
                  </a14:m>
                  <a:endParaRPr lang="de-DE" sz="1600" baseline="-25000" dirty="0" err="1" smtClean="0">
                    <a:solidFill>
                      <a:srgbClr val="EF7C00"/>
                    </a:solidFill>
                  </a:endParaRPr>
                </a:p>
              </p:txBody>
            </p:sp>
          </mc:Choice>
          <mc:Fallback xmlns="">
            <p:sp>
              <p:nvSpPr>
                <p:cNvPr id="75" name="Textfeld 74"/>
                <p:cNvSpPr txBox="1">
                  <a:spLocks noRot="1" noChangeAspect="1" noMove="1" noResize="1" noEditPoints="1" noAdjustHandles="1" noChangeArrowheads="1" noChangeShapeType="1" noTextEdit="1"/>
                </p:cNvSpPr>
                <p:nvPr/>
              </p:nvSpPr>
              <p:spPr>
                <a:xfrm rot="16200000">
                  <a:off x="2112570" y="2582378"/>
                  <a:ext cx="953338" cy="294953"/>
                </a:xfrm>
                <a:prstGeom prst="rect">
                  <a:avLst/>
                </a:prstGeom>
                <a:blipFill>
                  <a:blip r:embed="rId10"/>
                  <a:stretch>
                    <a:fillRect t="-2564" r="-6122" b="-5128"/>
                  </a:stretch>
                </a:blipFill>
              </p:spPr>
              <p:txBody>
                <a:bodyPr/>
                <a:lstStyle/>
                <a:p>
                  <a:r>
                    <a:rPr lang="de-DE">
                      <a:noFill/>
                    </a:rPr>
                    <a:t> </a:t>
                  </a:r>
                </a:p>
              </p:txBody>
            </p:sp>
          </mc:Fallback>
        </mc:AlternateContent>
      </p:grpSp>
      <p:graphicFrame>
        <p:nvGraphicFramePr>
          <p:cNvPr id="77" name="Tabelle 76"/>
          <p:cNvGraphicFramePr>
            <a:graphicFrameLocks noGrp="1"/>
          </p:cNvGraphicFramePr>
          <p:nvPr>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78" name="Rechteck 77"/>
          <p:cNvSpPr/>
          <p:nvPr/>
        </p:nvSpPr>
        <p:spPr>
          <a:xfrm>
            <a:off x="6416316" y="50430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7" name="Textfeld 36"/>
          <p:cNvSpPr txBox="1"/>
          <p:nvPr/>
        </p:nvSpPr>
        <p:spPr>
          <a:xfrm>
            <a:off x="6100233" y="1052202"/>
            <a:ext cx="6014208" cy="2385268"/>
          </a:xfrm>
          <a:prstGeom prst="rect">
            <a:avLst/>
          </a:prstGeom>
          <a:noFill/>
        </p:spPr>
        <p:txBody>
          <a:bodyPr wrap="square" lIns="0" tIns="0" rIns="0" bIns="0" rtlCol="0" anchor="t" anchorCtr="0">
            <a:spAutoFit/>
          </a:bodyPr>
          <a:lstStyle/>
          <a:p>
            <a:pPr marL="179991" indent="-179991">
              <a:lnSpc>
                <a:spcPts val="2300"/>
              </a:lnSpc>
              <a:spcBef>
                <a:spcPts val="1150"/>
              </a:spcBef>
              <a:buFont typeface="Arial" panose="020B0604020202020204" pitchFamily="34" charset="0"/>
              <a:buChar char="•"/>
            </a:pPr>
            <a:r>
              <a:rPr lang="de-DE" sz="1600" dirty="0"/>
              <a:t>Quality </a:t>
            </a:r>
            <a:r>
              <a:rPr lang="de-DE" sz="1600" dirty="0" err="1"/>
              <a:t>or</a:t>
            </a:r>
            <a:r>
              <a:rPr lang="de-DE" sz="1600" dirty="0"/>
              <a:t> </a:t>
            </a:r>
            <a:r>
              <a:rPr lang="de-DE" sz="1600" dirty="0" err="1"/>
              <a:t>performance</a:t>
            </a:r>
            <a:r>
              <a:rPr lang="de-DE" sz="1600" dirty="0"/>
              <a:t> </a:t>
            </a:r>
            <a:r>
              <a:rPr lang="de-DE" sz="1600" dirty="0" err="1"/>
              <a:t>steps</a:t>
            </a:r>
            <a:r>
              <a:rPr lang="de-DE" sz="1600" dirty="0"/>
              <a:t> </a:t>
            </a:r>
            <a:r>
              <a:rPr lang="de-DE" sz="1600" dirty="0" err="1"/>
              <a:t>one</a:t>
            </a:r>
            <a:r>
              <a:rPr lang="de-DE" sz="1600" dirty="0"/>
              <a:t> </a:t>
            </a:r>
            <a:r>
              <a:rPr lang="de-DE" sz="1600" dirty="0" err="1"/>
              <a:t>standard</a:t>
            </a:r>
            <a:r>
              <a:rPr lang="de-DE" sz="1600" dirty="0"/>
              <a:t> </a:t>
            </a:r>
            <a:r>
              <a:rPr lang="de-DE" sz="1600" dirty="0" err="1"/>
              <a:t>deviation</a:t>
            </a:r>
            <a:r>
              <a:rPr lang="de-DE" sz="1600" dirty="0"/>
              <a:t> apart</a:t>
            </a:r>
          </a:p>
          <a:p>
            <a:pPr marL="179991" indent="-179991">
              <a:lnSpc>
                <a:spcPts val="2300"/>
              </a:lnSpc>
              <a:spcBef>
                <a:spcPts val="1150"/>
              </a:spcBef>
              <a:buFont typeface="Arial" panose="020B0604020202020204" pitchFamily="34" charset="0"/>
              <a:buChar char="•"/>
            </a:pPr>
            <a:r>
              <a:rPr lang="de-DE" sz="1600" dirty="0" err="1"/>
              <a:t>Ensures</a:t>
            </a:r>
            <a:r>
              <a:rPr lang="de-DE" sz="1600" dirty="0"/>
              <a:t> </a:t>
            </a:r>
            <a:r>
              <a:rPr lang="de-DE" sz="1600" dirty="0" err="1"/>
              <a:t>efficient</a:t>
            </a:r>
            <a:r>
              <a:rPr lang="de-DE" sz="1600" dirty="0"/>
              <a:t> </a:t>
            </a:r>
            <a:r>
              <a:rPr lang="de-DE" sz="1600" dirty="0" err="1"/>
              <a:t>step</a:t>
            </a:r>
            <a:r>
              <a:rPr lang="de-DE" sz="1600" dirty="0"/>
              <a:t> </a:t>
            </a:r>
            <a:r>
              <a:rPr lang="de-DE" sz="1600" dirty="0" err="1"/>
              <a:t>size</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a:t>
            </a:r>
            <a:r>
              <a:rPr lang="de-DE" sz="1600" dirty="0" err="1"/>
              <a:t>small</a:t>
            </a:r>
            <a:r>
              <a:rPr lang="de-DE" sz="1600" dirty="0"/>
              <a:t> </a:t>
            </a:r>
            <a:r>
              <a:rPr lang="de-DE" sz="1600" dirty="0" err="1"/>
              <a:t>of</a:t>
            </a:r>
            <a:r>
              <a:rPr lang="de-DE" sz="1600" dirty="0"/>
              <a:t> </a:t>
            </a:r>
            <a:r>
              <a:rPr lang="de-DE" sz="1600" dirty="0" err="1"/>
              <a:t>step</a:t>
            </a:r>
            <a:r>
              <a:rPr lang="de-DE" sz="1600" dirty="0"/>
              <a:t> </a:t>
            </a:r>
            <a:r>
              <a:rPr lang="de-DE" sz="1600" dirty="0" err="1"/>
              <a:t>has</a:t>
            </a:r>
            <a:r>
              <a:rPr lang="de-DE" sz="1600" dirty="0"/>
              <a:t> </a:t>
            </a:r>
            <a:r>
              <a:rPr lang="de-DE" sz="1600" dirty="0" err="1"/>
              <a:t>fixed</a:t>
            </a:r>
            <a:r>
              <a:rPr lang="de-DE" sz="1600" dirty="0"/>
              <a:t> </a:t>
            </a:r>
            <a:r>
              <a:rPr lang="de-DE" sz="1600" dirty="0" err="1"/>
              <a:t>overhead</a:t>
            </a:r>
            <a:r>
              <a:rPr lang="de-DE" sz="1600" dirty="0"/>
              <a:t> </a:t>
            </a:r>
            <a:r>
              <a:rPr lang="de-DE" sz="1600" dirty="0" err="1"/>
              <a:t>without</a:t>
            </a:r>
            <a:r>
              <a:rPr lang="de-DE" sz="1600" dirty="0"/>
              <a:t> </a:t>
            </a:r>
            <a:r>
              <a:rPr lang="de-DE" sz="1600" dirty="0" err="1"/>
              <a:t>gain</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large </a:t>
            </a:r>
            <a:r>
              <a:rPr lang="de-DE" sz="1600" dirty="0" err="1"/>
              <a:t>step</a:t>
            </a:r>
            <a:r>
              <a:rPr lang="de-DE" sz="1600" dirty="0"/>
              <a:t> </a:t>
            </a:r>
            <a:r>
              <a:rPr lang="de-DE" sz="1600" dirty="0" err="1"/>
              <a:t>might</a:t>
            </a:r>
            <a:r>
              <a:rPr lang="de-DE" sz="1600" dirty="0"/>
              <a:t> </a:t>
            </a:r>
            <a:r>
              <a:rPr lang="de-DE" sz="1600" dirty="0" err="1"/>
              <a:t>stretch</a:t>
            </a:r>
            <a:r>
              <a:rPr lang="de-DE" sz="1600" dirty="0"/>
              <a:t> </a:t>
            </a:r>
            <a:r>
              <a:rPr lang="de-DE" sz="1600" dirty="0" err="1"/>
              <a:t>system</a:t>
            </a:r>
            <a:r>
              <a:rPr lang="de-DE" sz="1600" dirty="0"/>
              <a:t> </a:t>
            </a:r>
            <a:r>
              <a:rPr lang="de-DE" sz="1600" dirty="0" err="1"/>
              <a:t>and</a:t>
            </a:r>
            <a:r>
              <a:rPr lang="de-DE" sz="1600" dirty="0"/>
              <a:t> bring </a:t>
            </a:r>
            <a:r>
              <a:rPr lang="de-DE" sz="1600" dirty="0" err="1"/>
              <a:t>overwhelming</a:t>
            </a:r>
            <a:r>
              <a:rPr lang="de-DE" sz="1600" dirty="0"/>
              <a:t> </a:t>
            </a:r>
            <a:r>
              <a:rPr lang="de-DE" sz="1600" dirty="0" err="1"/>
              <a:t>complexity</a:t>
            </a:r>
            <a:r>
              <a:rPr lang="de-DE" sz="1600" dirty="0"/>
              <a:t> </a:t>
            </a:r>
            <a:r>
              <a:rPr lang="de-DE" sz="1600" dirty="0" err="1"/>
              <a:t>to</a:t>
            </a:r>
            <a:r>
              <a:rPr lang="de-DE" sz="1600" dirty="0"/>
              <a:t> </a:t>
            </a:r>
            <a:r>
              <a:rPr lang="de-DE" sz="1600" dirty="0" err="1"/>
              <a:t>meet</a:t>
            </a:r>
            <a:r>
              <a:rPr lang="de-DE" sz="1600" dirty="0"/>
              <a:t> </a:t>
            </a:r>
            <a:r>
              <a:rPr lang="de-DE" sz="1600" dirty="0" err="1"/>
              <a:t>excessive</a:t>
            </a:r>
            <a:r>
              <a:rPr lang="de-DE" sz="1600" dirty="0"/>
              <a:t> </a:t>
            </a:r>
            <a:r>
              <a:rPr lang="de-DE" sz="1600" dirty="0" err="1" smtClean="0"/>
              <a:t>requirements</a:t>
            </a:r>
            <a:endParaRPr lang="de-DE" sz="1600" dirty="0" smtClean="0"/>
          </a:p>
          <a:p>
            <a:pPr marL="742912" lvl="1" indent="-285735">
              <a:lnSpc>
                <a:spcPts val="2300"/>
              </a:lnSpc>
              <a:spcBef>
                <a:spcPts val="1150"/>
              </a:spcBef>
              <a:buFont typeface="Wingdings" panose="05000000000000000000" pitchFamily="2" charset="2"/>
              <a:buChar char="Ø"/>
            </a:pPr>
            <a:r>
              <a:rPr lang="de-DE" sz="1600" dirty="0" err="1" smtClean="0"/>
              <a:t>Enables</a:t>
            </a:r>
            <a:r>
              <a:rPr lang="de-DE" sz="1600" dirty="0" smtClean="0"/>
              <a:t> </a:t>
            </a:r>
            <a:r>
              <a:rPr lang="de-DE" sz="1600" dirty="0" err="1" smtClean="0"/>
              <a:t>precise</a:t>
            </a:r>
            <a:r>
              <a:rPr lang="de-DE" sz="1600" dirty="0" smtClean="0"/>
              <a:t> </a:t>
            </a:r>
            <a:r>
              <a:rPr lang="de-DE" sz="1600" dirty="0" err="1" smtClean="0"/>
              <a:t>definition</a:t>
            </a:r>
            <a:r>
              <a:rPr lang="de-DE" sz="1600" dirty="0" smtClean="0"/>
              <a:t> </a:t>
            </a:r>
            <a:r>
              <a:rPr lang="de-DE" sz="1600" dirty="0" err="1" smtClean="0"/>
              <a:t>of</a:t>
            </a:r>
            <a:r>
              <a:rPr lang="de-DE" sz="1600" dirty="0" smtClean="0"/>
              <a:t> </a:t>
            </a:r>
            <a:r>
              <a:rPr lang="de-DE" sz="1600" dirty="0" err="1" smtClean="0"/>
              <a:t>boundaries</a:t>
            </a:r>
            <a:r>
              <a:rPr lang="de-DE" sz="1600" dirty="0" smtClean="0"/>
              <a:t> in </a:t>
            </a:r>
            <a:r>
              <a:rPr lang="de-DE" sz="1600" dirty="0" err="1" smtClean="0"/>
              <a:t>distributions</a:t>
            </a:r>
            <a:endParaRPr lang="de-DE" sz="1600" dirty="0"/>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290127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smtClean="0"/>
              <a:t>Often</a:t>
            </a:r>
            <a:r>
              <a:rPr lang="de-DE" dirty="0" smtClean="0"/>
              <a:t> </a:t>
            </a:r>
            <a:r>
              <a:rPr lang="de-DE" dirty="0" err="1" smtClean="0"/>
              <a:t>only</a:t>
            </a:r>
            <a:r>
              <a:rPr lang="de-DE" dirty="0" smtClean="0"/>
              <a:t> an </a:t>
            </a:r>
            <a:r>
              <a:rPr lang="de-DE" dirty="0" err="1" smtClean="0"/>
              <a:t>upper</a:t>
            </a:r>
            <a:r>
              <a:rPr lang="de-DE" dirty="0" smtClean="0"/>
              <a:t> </a:t>
            </a:r>
            <a:r>
              <a:rPr lang="de-DE" dirty="0" err="1" smtClean="0"/>
              <a:t>or</a:t>
            </a:r>
            <a:r>
              <a:rPr lang="de-DE" dirty="0" smtClean="0"/>
              <a:t> </a:t>
            </a:r>
            <a:r>
              <a:rPr lang="de-DE" dirty="0" err="1" smtClean="0"/>
              <a:t>lower</a:t>
            </a:r>
            <a:r>
              <a:rPr lang="de-DE" dirty="0" smtClean="0"/>
              <a:t> </a:t>
            </a:r>
            <a:r>
              <a:rPr lang="de-DE" dirty="0" err="1" smtClean="0"/>
              <a:t>limit</a:t>
            </a:r>
            <a:r>
              <a:rPr lang="de-DE" dirty="0" smtClean="0"/>
              <a:t> – </a:t>
            </a:r>
            <a:r>
              <a:rPr lang="de-DE" dirty="0" err="1" smtClean="0"/>
              <a:t>Example</a:t>
            </a:r>
            <a:r>
              <a:rPr lang="de-DE" dirty="0" smtClean="0"/>
              <a:t>: </a:t>
            </a:r>
            <a:r>
              <a:rPr lang="de-DE" dirty="0" err="1" smtClean="0"/>
              <a:t>Sputtering</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43</a:t>
            </a:fld>
            <a:endParaRPr lang="de-DE" dirty="0"/>
          </a:p>
        </p:txBody>
      </p:sp>
      <p:cxnSp>
        <p:nvCxnSpPr>
          <p:cNvPr id="21" name="Gerader Verbinder 20"/>
          <p:cNvCxnSpPr/>
          <p:nvPr/>
        </p:nvCxnSpPr>
        <p:spPr>
          <a:xfrm>
            <a:off x="1135364" y="3447388"/>
            <a:ext cx="0" cy="2619909"/>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1" name="Freihandform 10"/>
          <p:cNvSpPr/>
          <p:nvPr/>
        </p:nvSpPr>
        <p:spPr>
          <a:xfrm>
            <a:off x="590241" y="2740163"/>
            <a:ext cx="4712677" cy="3272868"/>
          </a:xfrm>
          <a:custGeom>
            <a:avLst/>
            <a:gdLst>
              <a:gd name="connsiteX0" fmla="*/ 0 w 4712677"/>
              <a:gd name="connsiteY0" fmla="*/ 10922 h 3272868"/>
              <a:gd name="connsiteX1" fmla="*/ 123092 w 4712677"/>
              <a:gd name="connsiteY1" fmla="*/ 2130 h 3272868"/>
              <a:gd name="connsiteX2" fmla="*/ 211016 w 4712677"/>
              <a:gd name="connsiteY2" fmla="*/ 46091 h 3272868"/>
              <a:gd name="connsiteX3" fmla="*/ 307731 w 4712677"/>
              <a:gd name="connsiteY3" fmla="*/ 116430 h 3272868"/>
              <a:gd name="connsiteX4" fmla="*/ 386862 w 4712677"/>
              <a:gd name="connsiteY4" fmla="*/ 274691 h 3272868"/>
              <a:gd name="connsiteX5" fmla="*/ 483577 w 4712677"/>
              <a:gd name="connsiteY5" fmla="*/ 476914 h 3272868"/>
              <a:gd name="connsiteX6" fmla="*/ 650631 w 4712677"/>
              <a:gd name="connsiteY6" fmla="*/ 978076 h 3272868"/>
              <a:gd name="connsiteX7" fmla="*/ 791308 w 4712677"/>
              <a:gd name="connsiteY7" fmla="*/ 1452861 h 3272868"/>
              <a:gd name="connsiteX8" fmla="*/ 879231 w 4712677"/>
              <a:gd name="connsiteY8" fmla="*/ 1743007 h 3272868"/>
              <a:gd name="connsiteX9" fmla="*/ 1081454 w 4712677"/>
              <a:gd name="connsiteY9" fmla="*/ 2217791 h 3272868"/>
              <a:gd name="connsiteX10" fmla="*/ 1380392 w 4712677"/>
              <a:gd name="connsiteY10" fmla="*/ 2754122 h 3272868"/>
              <a:gd name="connsiteX11" fmla="*/ 1837592 w 4712677"/>
              <a:gd name="connsiteY11" fmla="*/ 3105814 h 3272868"/>
              <a:gd name="connsiteX12" fmla="*/ 2576146 w 4712677"/>
              <a:gd name="connsiteY12" fmla="*/ 3220114 h 3272868"/>
              <a:gd name="connsiteX13" fmla="*/ 4712677 w 4712677"/>
              <a:gd name="connsiteY13" fmla="*/ 3272868 h 327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12677" h="3272868">
                <a:moveTo>
                  <a:pt x="0" y="10922"/>
                </a:moveTo>
                <a:cubicBezTo>
                  <a:pt x="43961" y="3595"/>
                  <a:pt x="87923" y="-3732"/>
                  <a:pt x="123092" y="2130"/>
                </a:cubicBezTo>
                <a:cubicBezTo>
                  <a:pt x="158261" y="7991"/>
                  <a:pt x="180243" y="27041"/>
                  <a:pt x="211016" y="46091"/>
                </a:cubicBezTo>
                <a:cubicBezTo>
                  <a:pt x="241789" y="65141"/>
                  <a:pt x="278423" y="78330"/>
                  <a:pt x="307731" y="116430"/>
                </a:cubicBezTo>
                <a:cubicBezTo>
                  <a:pt x="337039" y="154530"/>
                  <a:pt x="357554" y="214610"/>
                  <a:pt x="386862" y="274691"/>
                </a:cubicBezTo>
                <a:cubicBezTo>
                  <a:pt x="416170" y="334772"/>
                  <a:pt x="439615" y="359683"/>
                  <a:pt x="483577" y="476914"/>
                </a:cubicBezTo>
                <a:cubicBezTo>
                  <a:pt x="527539" y="594145"/>
                  <a:pt x="599343" y="815418"/>
                  <a:pt x="650631" y="978076"/>
                </a:cubicBezTo>
                <a:cubicBezTo>
                  <a:pt x="701920" y="1140734"/>
                  <a:pt x="753208" y="1325373"/>
                  <a:pt x="791308" y="1452861"/>
                </a:cubicBezTo>
                <a:cubicBezTo>
                  <a:pt x="829408" y="1580350"/>
                  <a:pt x="830873" y="1615519"/>
                  <a:pt x="879231" y="1743007"/>
                </a:cubicBezTo>
                <a:cubicBezTo>
                  <a:pt x="927589" y="1870495"/>
                  <a:pt x="997927" y="2049272"/>
                  <a:pt x="1081454" y="2217791"/>
                </a:cubicBezTo>
                <a:cubicBezTo>
                  <a:pt x="1164981" y="2386310"/>
                  <a:pt x="1254369" y="2606118"/>
                  <a:pt x="1380392" y="2754122"/>
                </a:cubicBezTo>
                <a:cubicBezTo>
                  <a:pt x="1506415" y="2902126"/>
                  <a:pt x="1638300" y="3028149"/>
                  <a:pt x="1837592" y="3105814"/>
                </a:cubicBezTo>
                <a:cubicBezTo>
                  <a:pt x="2036884" y="3183479"/>
                  <a:pt x="2096965" y="3192272"/>
                  <a:pt x="2576146" y="3220114"/>
                </a:cubicBezTo>
                <a:cubicBezTo>
                  <a:pt x="3055327" y="3247956"/>
                  <a:pt x="3884002" y="3260412"/>
                  <a:pt x="4712677" y="3272868"/>
                </a:cubicBezTo>
              </a:path>
            </a:pathLst>
          </a:custGeom>
          <a:noFill/>
          <a:ln w="381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3" name="Textfeld 52"/>
          <p:cNvSpPr txBox="1"/>
          <p:nvPr/>
        </p:nvSpPr>
        <p:spPr>
          <a:xfrm>
            <a:off x="6100233" y="1052202"/>
            <a:ext cx="6014208" cy="2385268"/>
          </a:xfrm>
          <a:prstGeom prst="rect">
            <a:avLst/>
          </a:prstGeom>
          <a:noFill/>
        </p:spPr>
        <p:txBody>
          <a:bodyPr wrap="square" lIns="0" tIns="0" rIns="0" bIns="0" rtlCol="0" anchor="t" anchorCtr="0">
            <a:spAutoFit/>
          </a:bodyPr>
          <a:lstStyle/>
          <a:p>
            <a:pPr marL="179991" indent="-179991">
              <a:lnSpc>
                <a:spcPts val="2300"/>
              </a:lnSpc>
              <a:spcBef>
                <a:spcPts val="1150"/>
              </a:spcBef>
              <a:buFont typeface="Arial" panose="020B0604020202020204" pitchFamily="34" charset="0"/>
              <a:buChar char="•"/>
            </a:pPr>
            <a:r>
              <a:rPr lang="de-DE" sz="1600" dirty="0"/>
              <a:t>Quality </a:t>
            </a:r>
            <a:r>
              <a:rPr lang="de-DE" sz="1600" dirty="0" err="1"/>
              <a:t>or</a:t>
            </a:r>
            <a:r>
              <a:rPr lang="de-DE" sz="1600" dirty="0"/>
              <a:t> </a:t>
            </a:r>
            <a:r>
              <a:rPr lang="de-DE" sz="1600" dirty="0" err="1"/>
              <a:t>performance</a:t>
            </a:r>
            <a:r>
              <a:rPr lang="de-DE" sz="1600" dirty="0"/>
              <a:t> </a:t>
            </a:r>
            <a:r>
              <a:rPr lang="de-DE" sz="1600" dirty="0" err="1"/>
              <a:t>steps</a:t>
            </a:r>
            <a:r>
              <a:rPr lang="de-DE" sz="1600" dirty="0"/>
              <a:t> </a:t>
            </a:r>
            <a:r>
              <a:rPr lang="de-DE" sz="1600" dirty="0" err="1"/>
              <a:t>one</a:t>
            </a:r>
            <a:r>
              <a:rPr lang="de-DE" sz="1600" dirty="0"/>
              <a:t> </a:t>
            </a:r>
            <a:r>
              <a:rPr lang="de-DE" sz="1600" dirty="0" err="1"/>
              <a:t>standard</a:t>
            </a:r>
            <a:r>
              <a:rPr lang="de-DE" sz="1600" dirty="0"/>
              <a:t> </a:t>
            </a:r>
            <a:r>
              <a:rPr lang="de-DE" sz="1600" dirty="0" err="1"/>
              <a:t>deviation</a:t>
            </a:r>
            <a:r>
              <a:rPr lang="de-DE" sz="1600" dirty="0"/>
              <a:t> apart</a:t>
            </a:r>
          </a:p>
          <a:p>
            <a:pPr marL="179991" indent="-179991">
              <a:lnSpc>
                <a:spcPts val="2300"/>
              </a:lnSpc>
              <a:spcBef>
                <a:spcPts val="1150"/>
              </a:spcBef>
              <a:buFont typeface="Arial" panose="020B0604020202020204" pitchFamily="34" charset="0"/>
              <a:buChar char="•"/>
            </a:pPr>
            <a:r>
              <a:rPr lang="de-DE" sz="1600" dirty="0" err="1"/>
              <a:t>Ensures</a:t>
            </a:r>
            <a:r>
              <a:rPr lang="de-DE" sz="1600" dirty="0"/>
              <a:t> </a:t>
            </a:r>
            <a:r>
              <a:rPr lang="de-DE" sz="1600" dirty="0" err="1"/>
              <a:t>efficient</a:t>
            </a:r>
            <a:r>
              <a:rPr lang="de-DE" sz="1600" dirty="0"/>
              <a:t> </a:t>
            </a:r>
            <a:r>
              <a:rPr lang="de-DE" sz="1600" dirty="0" err="1"/>
              <a:t>step</a:t>
            </a:r>
            <a:r>
              <a:rPr lang="de-DE" sz="1600" dirty="0"/>
              <a:t> </a:t>
            </a:r>
            <a:r>
              <a:rPr lang="de-DE" sz="1600" dirty="0" err="1"/>
              <a:t>size</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a:t>
            </a:r>
            <a:r>
              <a:rPr lang="de-DE" sz="1600" dirty="0" err="1"/>
              <a:t>small</a:t>
            </a:r>
            <a:r>
              <a:rPr lang="de-DE" sz="1600" dirty="0"/>
              <a:t> </a:t>
            </a:r>
            <a:r>
              <a:rPr lang="de-DE" sz="1600" dirty="0" err="1"/>
              <a:t>of</a:t>
            </a:r>
            <a:r>
              <a:rPr lang="de-DE" sz="1600" dirty="0"/>
              <a:t> </a:t>
            </a:r>
            <a:r>
              <a:rPr lang="de-DE" sz="1600" dirty="0" err="1"/>
              <a:t>step</a:t>
            </a:r>
            <a:r>
              <a:rPr lang="de-DE" sz="1600" dirty="0"/>
              <a:t> </a:t>
            </a:r>
            <a:r>
              <a:rPr lang="de-DE" sz="1600" dirty="0" err="1"/>
              <a:t>has</a:t>
            </a:r>
            <a:r>
              <a:rPr lang="de-DE" sz="1600" dirty="0"/>
              <a:t> </a:t>
            </a:r>
            <a:r>
              <a:rPr lang="de-DE" sz="1600" dirty="0" err="1"/>
              <a:t>fixed</a:t>
            </a:r>
            <a:r>
              <a:rPr lang="de-DE" sz="1600" dirty="0"/>
              <a:t> </a:t>
            </a:r>
            <a:r>
              <a:rPr lang="de-DE" sz="1600" dirty="0" err="1"/>
              <a:t>overhead</a:t>
            </a:r>
            <a:r>
              <a:rPr lang="de-DE" sz="1600" dirty="0"/>
              <a:t> </a:t>
            </a:r>
            <a:r>
              <a:rPr lang="de-DE" sz="1600" dirty="0" err="1"/>
              <a:t>without</a:t>
            </a:r>
            <a:r>
              <a:rPr lang="de-DE" sz="1600" dirty="0"/>
              <a:t> </a:t>
            </a:r>
            <a:r>
              <a:rPr lang="de-DE" sz="1600" dirty="0" err="1"/>
              <a:t>gain</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large </a:t>
            </a:r>
            <a:r>
              <a:rPr lang="de-DE" sz="1600" dirty="0" err="1"/>
              <a:t>step</a:t>
            </a:r>
            <a:r>
              <a:rPr lang="de-DE" sz="1600" dirty="0"/>
              <a:t> </a:t>
            </a:r>
            <a:r>
              <a:rPr lang="de-DE" sz="1600" dirty="0" err="1"/>
              <a:t>might</a:t>
            </a:r>
            <a:r>
              <a:rPr lang="de-DE" sz="1600" dirty="0"/>
              <a:t> </a:t>
            </a:r>
            <a:r>
              <a:rPr lang="de-DE" sz="1600" dirty="0" err="1"/>
              <a:t>stretch</a:t>
            </a:r>
            <a:r>
              <a:rPr lang="de-DE" sz="1600" dirty="0"/>
              <a:t> </a:t>
            </a:r>
            <a:r>
              <a:rPr lang="de-DE" sz="1600" dirty="0" err="1"/>
              <a:t>system</a:t>
            </a:r>
            <a:r>
              <a:rPr lang="de-DE" sz="1600" dirty="0"/>
              <a:t> </a:t>
            </a:r>
            <a:r>
              <a:rPr lang="de-DE" sz="1600" dirty="0" err="1"/>
              <a:t>and</a:t>
            </a:r>
            <a:r>
              <a:rPr lang="de-DE" sz="1600" dirty="0"/>
              <a:t> bring </a:t>
            </a:r>
            <a:r>
              <a:rPr lang="de-DE" sz="1600" dirty="0" err="1"/>
              <a:t>overwhelming</a:t>
            </a:r>
            <a:r>
              <a:rPr lang="de-DE" sz="1600" dirty="0"/>
              <a:t> </a:t>
            </a:r>
            <a:r>
              <a:rPr lang="de-DE" sz="1600" dirty="0" err="1"/>
              <a:t>complexity</a:t>
            </a:r>
            <a:r>
              <a:rPr lang="de-DE" sz="1600" dirty="0"/>
              <a:t> </a:t>
            </a:r>
            <a:r>
              <a:rPr lang="de-DE" sz="1600" dirty="0" err="1"/>
              <a:t>to</a:t>
            </a:r>
            <a:r>
              <a:rPr lang="de-DE" sz="1600" dirty="0"/>
              <a:t> </a:t>
            </a:r>
            <a:r>
              <a:rPr lang="de-DE" sz="1600" dirty="0" err="1"/>
              <a:t>meet</a:t>
            </a:r>
            <a:r>
              <a:rPr lang="de-DE" sz="1600" dirty="0"/>
              <a:t> </a:t>
            </a:r>
            <a:r>
              <a:rPr lang="de-DE" sz="1600" dirty="0" err="1"/>
              <a:t>excessive</a:t>
            </a:r>
            <a:r>
              <a:rPr lang="de-DE" sz="1600" dirty="0"/>
              <a:t> </a:t>
            </a:r>
            <a:r>
              <a:rPr lang="de-DE" sz="1600" dirty="0" err="1" smtClean="0"/>
              <a:t>requirements</a:t>
            </a:r>
            <a:endParaRPr lang="de-DE" sz="1600" dirty="0" smtClean="0"/>
          </a:p>
          <a:p>
            <a:pPr marL="742912" lvl="1" indent="-285735">
              <a:lnSpc>
                <a:spcPts val="2300"/>
              </a:lnSpc>
              <a:spcBef>
                <a:spcPts val="1150"/>
              </a:spcBef>
              <a:buFont typeface="Wingdings" panose="05000000000000000000" pitchFamily="2" charset="2"/>
              <a:buChar char="Ø"/>
            </a:pPr>
            <a:r>
              <a:rPr lang="de-DE" sz="1600" dirty="0" err="1" smtClean="0"/>
              <a:t>Enables</a:t>
            </a:r>
            <a:r>
              <a:rPr lang="de-DE" sz="1600" dirty="0" smtClean="0"/>
              <a:t> </a:t>
            </a:r>
            <a:r>
              <a:rPr lang="de-DE" sz="1600" dirty="0" err="1" smtClean="0"/>
              <a:t>precise</a:t>
            </a:r>
            <a:r>
              <a:rPr lang="de-DE" sz="1600" dirty="0" smtClean="0"/>
              <a:t> </a:t>
            </a:r>
            <a:r>
              <a:rPr lang="de-DE" sz="1600" dirty="0" err="1" smtClean="0"/>
              <a:t>definition</a:t>
            </a:r>
            <a:r>
              <a:rPr lang="de-DE" sz="1600" dirty="0" smtClean="0"/>
              <a:t> </a:t>
            </a:r>
            <a:r>
              <a:rPr lang="de-DE" sz="1600" dirty="0" err="1" smtClean="0"/>
              <a:t>of</a:t>
            </a:r>
            <a:r>
              <a:rPr lang="de-DE" sz="1600" dirty="0" smtClean="0"/>
              <a:t> </a:t>
            </a:r>
            <a:r>
              <a:rPr lang="de-DE" sz="1600" dirty="0" err="1" smtClean="0"/>
              <a:t>boundaries</a:t>
            </a:r>
            <a:r>
              <a:rPr lang="de-DE" sz="1600" dirty="0" smtClean="0"/>
              <a:t> in </a:t>
            </a:r>
            <a:r>
              <a:rPr lang="de-DE" sz="1600" dirty="0" err="1" smtClean="0"/>
              <a:t>distributions</a:t>
            </a:r>
            <a:endParaRPr lang="de-DE" sz="1600" dirty="0"/>
          </a:p>
        </p:txBody>
      </p:sp>
      <p:sp>
        <p:nvSpPr>
          <p:cNvPr id="47" name="Textfeld 46"/>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p:sp>
        <p:nvSpPr>
          <p:cNvPr id="48" name="Textfeld 47"/>
          <p:cNvSpPr txBox="1"/>
          <p:nvPr/>
        </p:nvSpPr>
        <p:spPr>
          <a:xfrm>
            <a:off x="2339565" y="6180837"/>
            <a:ext cx="1266372"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Energy</a:t>
            </a:r>
            <a:r>
              <a:rPr lang="de-DE" sz="1600" dirty="0" smtClean="0"/>
              <a:t> E [eV]</a:t>
            </a:r>
          </a:p>
        </p:txBody>
      </p:sp>
      <p:cxnSp>
        <p:nvCxnSpPr>
          <p:cNvPr id="49" name="Gerade Verbindung mit Pfeil 48"/>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grpSp>
        <p:nvGrpSpPr>
          <p:cNvPr id="51" name="Gruppieren 50"/>
          <p:cNvGrpSpPr/>
          <p:nvPr/>
        </p:nvGrpSpPr>
        <p:grpSpPr>
          <a:xfrm>
            <a:off x="1091319" y="2792440"/>
            <a:ext cx="294953" cy="3253988"/>
            <a:chOff x="1844443" y="2800358"/>
            <a:chExt cx="294953" cy="3253988"/>
          </a:xfrm>
        </p:grpSpPr>
        <p:cxnSp>
          <p:nvCxnSpPr>
            <p:cNvPr id="52" name="Gerader Verbinder 51"/>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feld 53"/>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54" name="Textfeld 53"/>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3"/>
                  <a:stretch>
                    <a:fillRect t="-4110" b="-6849"/>
                  </a:stretch>
                </a:blipFill>
              </p:spPr>
              <p:txBody>
                <a:bodyPr/>
                <a:lstStyle/>
                <a:p>
                  <a:r>
                    <a:rPr lang="de-DE">
                      <a:noFill/>
                    </a:rPr>
                    <a:t> </a:t>
                  </a:r>
                </a:p>
              </p:txBody>
            </p:sp>
          </mc:Fallback>
        </mc:AlternateContent>
      </p:grpSp>
      <p:grpSp>
        <p:nvGrpSpPr>
          <p:cNvPr id="56" name="Gruppieren 55"/>
          <p:cNvGrpSpPr/>
          <p:nvPr/>
        </p:nvGrpSpPr>
        <p:grpSpPr>
          <a:xfrm>
            <a:off x="1481451" y="2792441"/>
            <a:ext cx="294953" cy="3249734"/>
            <a:chOff x="1521962" y="2800359"/>
            <a:chExt cx="294953" cy="3249734"/>
          </a:xfrm>
        </p:grpSpPr>
        <p:cxnSp>
          <p:nvCxnSpPr>
            <p:cNvPr id="57" name="Gerader Verbinder 56"/>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4"/>
                  <a:stretch>
                    <a:fillRect t="-4110" b="-6849"/>
                  </a:stretch>
                </a:blipFill>
              </p:spPr>
              <p:txBody>
                <a:bodyPr/>
                <a:lstStyle/>
                <a:p>
                  <a:r>
                    <a:rPr lang="de-DE">
                      <a:noFill/>
                    </a:rPr>
                    <a:t> </a:t>
                  </a:r>
                </a:p>
              </p:txBody>
            </p:sp>
          </mc:Fallback>
        </mc:AlternateContent>
      </p:grpSp>
      <p:grpSp>
        <p:nvGrpSpPr>
          <p:cNvPr id="59" name="Gruppieren 58"/>
          <p:cNvGrpSpPr/>
          <p:nvPr/>
        </p:nvGrpSpPr>
        <p:grpSpPr>
          <a:xfrm>
            <a:off x="1910209" y="2802175"/>
            <a:ext cx="294953" cy="3240000"/>
            <a:chOff x="1238882" y="2810093"/>
            <a:chExt cx="294953" cy="3240000"/>
          </a:xfrm>
        </p:grpSpPr>
        <p:cxnSp>
          <p:nvCxnSpPr>
            <p:cNvPr id="60" name="Gerader Verbinder 59"/>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feld 60"/>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1" name="Textfeld 60"/>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5"/>
                  <a:stretch>
                    <a:fillRect t="-4110" b="-6849"/>
                  </a:stretch>
                </a:blipFill>
              </p:spPr>
              <p:txBody>
                <a:bodyPr/>
                <a:lstStyle/>
                <a:p>
                  <a:r>
                    <a:rPr lang="de-DE">
                      <a:noFill/>
                    </a:rPr>
                    <a:t> </a:t>
                  </a:r>
                </a:p>
              </p:txBody>
            </p:sp>
          </mc:Fallback>
        </mc:AlternateContent>
      </p:grpSp>
      <p:grpSp>
        <p:nvGrpSpPr>
          <p:cNvPr id="62" name="Gruppieren 61"/>
          <p:cNvGrpSpPr/>
          <p:nvPr/>
        </p:nvGrpSpPr>
        <p:grpSpPr>
          <a:xfrm>
            <a:off x="2292649" y="2799680"/>
            <a:ext cx="294953" cy="3240000"/>
            <a:chOff x="976467" y="2807598"/>
            <a:chExt cx="294953" cy="3240000"/>
          </a:xfrm>
        </p:grpSpPr>
        <p:cxnSp>
          <p:nvCxnSpPr>
            <p:cNvPr id="63" name="Gerader Verbinder 62"/>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feld 63"/>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4" name="Textfeld 63"/>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6"/>
                  <a:stretch>
                    <a:fillRect t="-2740" b="-8219"/>
                  </a:stretch>
                </a:blipFill>
              </p:spPr>
              <p:txBody>
                <a:bodyPr/>
                <a:lstStyle/>
                <a:p>
                  <a:r>
                    <a:rPr lang="de-DE">
                      <a:noFill/>
                    </a:rPr>
                    <a:t> </a:t>
                  </a:r>
                </a:p>
              </p:txBody>
            </p:sp>
          </mc:Fallback>
        </mc:AlternateContent>
      </p:grpSp>
      <p:grpSp>
        <p:nvGrpSpPr>
          <p:cNvPr id="65" name="Gruppieren 64"/>
          <p:cNvGrpSpPr/>
          <p:nvPr/>
        </p:nvGrpSpPr>
        <p:grpSpPr>
          <a:xfrm>
            <a:off x="3473043" y="2799680"/>
            <a:ext cx="294953" cy="3240000"/>
            <a:chOff x="756995" y="2807598"/>
            <a:chExt cx="294953" cy="3240000"/>
          </a:xfrm>
        </p:grpSpPr>
        <p:cxnSp>
          <p:nvCxnSpPr>
            <p:cNvPr id="66" name="Gerader Verbinder 65"/>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feld 66"/>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7" name="Textfeld 66"/>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7"/>
                  <a:stretch>
                    <a:fillRect t="-4110" b="-6849"/>
                  </a:stretch>
                </a:blipFill>
              </p:spPr>
              <p:txBody>
                <a:bodyPr/>
                <a:lstStyle/>
                <a:p>
                  <a:r>
                    <a:rPr lang="de-DE">
                      <a:noFill/>
                    </a:rPr>
                    <a:t> </a:t>
                  </a:r>
                </a:p>
              </p:txBody>
            </p:sp>
          </mc:Fallback>
        </mc:AlternateContent>
      </p:grpSp>
      <p:grpSp>
        <p:nvGrpSpPr>
          <p:cNvPr id="68" name="Gruppieren 67"/>
          <p:cNvGrpSpPr/>
          <p:nvPr/>
        </p:nvGrpSpPr>
        <p:grpSpPr>
          <a:xfrm>
            <a:off x="4835123" y="2799681"/>
            <a:ext cx="294953" cy="3242494"/>
            <a:chOff x="557600" y="2807599"/>
            <a:chExt cx="294953" cy="3242494"/>
          </a:xfrm>
        </p:grpSpPr>
        <p:cxnSp>
          <p:nvCxnSpPr>
            <p:cNvPr id="69" name="Gerader Verbinder 6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feld 69"/>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0" name="Textfeld 69"/>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8"/>
                  <a:stretch>
                    <a:fillRect t="-4110" b="-684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feld 70"/>
              <p:cNvSpPr txBox="1"/>
              <p:nvPr/>
            </p:nvSpPr>
            <p:spPr>
              <a:xfrm rot="16200000">
                <a:off x="768763" y="3633828"/>
                <a:ext cx="27982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𝐸</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71" name="Textfeld 70"/>
              <p:cNvSpPr txBox="1">
                <a:spLocks noRot="1" noChangeAspect="1" noMove="1" noResize="1" noEditPoints="1" noAdjustHandles="1" noChangeArrowheads="1" noChangeShapeType="1" noTextEdit="1"/>
              </p:cNvSpPr>
              <p:nvPr/>
            </p:nvSpPr>
            <p:spPr>
              <a:xfrm rot="16200000">
                <a:off x="768763" y="3633828"/>
                <a:ext cx="279820" cy="294953"/>
              </a:xfrm>
              <a:prstGeom prst="rect">
                <a:avLst/>
              </a:prstGeom>
              <a:blipFill>
                <a:blip r:embed="rId9"/>
                <a:stretch>
                  <a:fillRect t="-4348" r="-16667" b="-15217"/>
                </a:stretch>
              </a:blipFill>
            </p:spPr>
            <p:txBody>
              <a:bodyPr/>
              <a:lstStyle/>
              <a:p>
                <a:r>
                  <a:rPr lang="de-DE">
                    <a:noFill/>
                  </a:rPr>
                  <a:t> </a:t>
                </a:r>
              </a:p>
            </p:txBody>
          </p:sp>
        </mc:Fallback>
      </mc:AlternateContent>
      <p:graphicFrame>
        <p:nvGraphicFramePr>
          <p:cNvPr id="33" name="Tabelle 32"/>
          <p:cNvGraphicFramePr>
            <a:graphicFrameLocks noGrp="1"/>
          </p:cNvGraphicFramePr>
          <p:nvPr>
            <p:extLst>
              <p:ext uri="{D42A27DB-BD31-4B8C-83A1-F6EECF244321}">
                <p14:modId xmlns:p14="http://schemas.microsoft.com/office/powerpoint/2010/main" val="2696157219"/>
              </p:ext>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34" name="Rechteck 33"/>
          <p:cNvSpPr/>
          <p:nvPr/>
        </p:nvSpPr>
        <p:spPr>
          <a:xfrm>
            <a:off x="6416316" y="54113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35" name="Gruppieren 34"/>
          <p:cNvGrpSpPr/>
          <p:nvPr/>
        </p:nvGrpSpPr>
        <p:grpSpPr>
          <a:xfrm>
            <a:off x="2543362" y="2095898"/>
            <a:ext cx="297382" cy="3960000"/>
            <a:chOff x="2441762" y="2095898"/>
            <a:chExt cx="297382" cy="3960000"/>
          </a:xfrm>
        </p:grpSpPr>
        <p:cxnSp>
          <p:nvCxnSpPr>
            <p:cNvPr id="36" name="Gerader Verbinder 35"/>
            <p:cNvCxnSpPr/>
            <p:nvPr/>
          </p:nvCxnSpPr>
          <p:spPr>
            <a:xfrm>
              <a:off x="2739144" y="2095898"/>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37" name="Textfeld 36"/>
                <p:cNvSpPr txBox="1"/>
                <p:nvPr/>
              </p:nvSpPr>
              <p:spPr>
                <a:xfrm rot="16200000">
                  <a:off x="2112570" y="2582378"/>
                  <a:ext cx="953338"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𝑈</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r>
                          <a:rPr lang="de-DE" sz="1600" b="0" i="1" smtClean="0">
                            <a:solidFill>
                              <a:srgbClr val="EF7C00"/>
                            </a:solidFill>
                            <a:latin typeface="Cambria Math" panose="02040503050406030204" pitchFamily="18" charset="0"/>
                          </a:rPr>
                          <m:t> −</m:t>
                        </m:r>
                        <m:r>
                          <a:rPr lang="de-DE" sz="1600" b="0" i="1" smtClean="0">
                            <a:solidFill>
                              <a:srgbClr val="EF7C00"/>
                            </a:solidFill>
                            <a:latin typeface="Cambria Math" panose="02040503050406030204" pitchFamily="18" charset="0"/>
                          </a:rPr>
                          <m:t>𝐸𝑡</m:t>
                        </m:r>
                        <m:r>
                          <a:rPr lang="de-DE" sz="1600" b="0" i="1" smtClean="0">
                            <a:solidFill>
                              <a:srgbClr val="EF7C00"/>
                            </a:solidFill>
                            <a:latin typeface="Cambria Math" panose="02040503050406030204" pitchFamily="18" charset="0"/>
                          </a:rPr>
                          <m:t>h</m:t>
                        </m:r>
                      </m:oMath>
                    </m:oMathPara>
                  </a14:m>
                  <a:endParaRPr lang="de-DE" sz="1600" baseline="-25000" dirty="0" err="1" smtClean="0">
                    <a:solidFill>
                      <a:srgbClr val="EF7C00"/>
                    </a:solidFill>
                  </a:endParaRPr>
                </a:p>
              </p:txBody>
            </p:sp>
          </mc:Choice>
          <mc:Fallback xmlns="">
            <p:sp>
              <p:nvSpPr>
                <p:cNvPr id="37" name="Textfeld 36"/>
                <p:cNvSpPr txBox="1">
                  <a:spLocks noRot="1" noChangeAspect="1" noMove="1" noResize="1" noEditPoints="1" noAdjustHandles="1" noChangeArrowheads="1" noChangeShapeType="1" noTextEdit="1"/>
                </p:cNvSpPr>
                <p:nvPr/>
              </p:nvSpPr>
              <p:spPr>
                <a:xfrm rot="16200000">
                  <a:off x="2112570" y="2582378"/>
                  <a:ext cx="953338" cy="294953"/>
                </a:xfrm>
                <a:prstGeom prst="rect">
                  <a:avLst/>
                </a:prstGeom>
                <a:blipFill>
                  <a:blip r:embed="rId10"/>
                  <a:stretch>
                    <a:fillRect t="-2564" r="-6122" b="-5128"/>
                  </a:stretch>
                </a:blipFill>
              </p:spPr>
              <p:txBody>
                <a:bodyPr/>
                <a:lstStyle/>
                <a:p>
                  <a:r>
                    <a:rPr lang="de-DE">
                      <a:noFill/>
                    </a:rPr>
                    <a:t> </a:t>
                  </a:r>
                </a:p>
              </p:txBody>
            </p:sp>
          </mc:Fallback>
        </mc:AlternateContent>
      </p:grpSp>
      <p:sp>
        <p:nvSpPr>
          <p:cNvPr id="38" name="Textfeld 37"/>
          <p:cNvSpPr txBox="1"/>
          <p:nvPr/>
        </p:nvSpPr>
        <p:spPr>
          <a:xfrm>
            <a:off x="1311642" y="1762162"/>
            <a:ext cx="3246081"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Integrated </a:t>
            </a:r>
            <a:r>
              <a:rPr lang="de-DE" sz="2000" b="1" dirty="0" err="1" smtClean="0">
                <a:solidFill>
                  <a:srgbClr val="005555"/>
                </a:solidFill>
              </a:rPr>
              <a:t>Maxwellian</a:t>
            </a:r>
            <a:r>
              <a:rPr lang="de-DE" sz="2000" b="1" dirty="0" smtClean="0">
                <a:solidFill>
                  <a:srgbClr val="005555"/>
                </a:solidFill>
              </a:rPr>
              <a:t> PDF</a:t>
            </a:r>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2032043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smtClean="0"/>
              <a:t>Often</a:t>
            </a:r>
            <a:r>
              <a:rPr lang="de-DE" dirty="0" smtClean="0"/>
              <a:t> </a:t>
            </a:r>
            <a:r>
              <a:rPr lang="de-DE" dirty="0" err="1" smtClean="0"/>
              <a:t>only</a:t>
            </a:r>
            <a:r>
              <a:rPr lang="de-DE" dirty="0" smtClean="0"/>
              <a:t> an </a:t>
            </a:r>
            <a:r>
              <a:rPr lang="de-DE" dirty="0" err="1" smtClean="0"/>
              <a:t>upper</a:t>
            </a:r>
            <a:r>
              <a:rPr lang="de-DE" dirty="0" smtClean="0"/>
              <a:t> </a:t>
            </a:r>
            <a:r>
              <a:rPr lang="de-DE" dirty="0" err="1" smtClean="0"/>
              <a:t>or</a:t>
            </a:r>
            <a:r>
              <a:rPr lang="de-DE" dirty="0" smtClean="0"/>
              <a:t> </a:t>
            </a:r>
            <a:r>
              <a:rPr lang="de-DE" dirty="0" err="1" smtClean="0"/>
              <a:t>lower</a:t>
            </a:r>
            <a:r>
              <a:rPr lang="de-DE" dirty="0" smtClean="0"/>
              <a:t> </a:t>
            </a:r>
            <a:r>
              <a:rPr lang="de-DE" dirty="0" err="1" smtClean="0"/>
              <a:t>limit</a:t>
            </a:r>
            <a:r>
              <a:rPr lang="de-DE" dirty="0" smtClean="0"/>
              <a:t> – </a:t>
            </a:r>
            <a:r>
              <a:rPr lang="de-DE" dirty="0" err="1" smtClean="0"/>
              <a:t>Example</a:t>
            </a:r>
            <a:r>
              <a:rPr lang="de-DE" dirty="0" smtClean="0"/>
              <a:t>: </a:t>
            </a:r>
            <a:r>
              <a:rPr lang="de-DE" dirty="0" err="1" smtClean="0"/>
              <a:t>Sputtering</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44</a:t>
            </a:fld>
            <a:endParaRPr lang="de-DE" dirty="0"/>
          </a:p>
        </p:txBody>
      </p:sp>
      <p:cxnSp>
        <p:nvCxnSpPr>
          <p:cNvPr id="21" name="Gerader Verbinder 20"/>
          <p:cNvCxnSpPr/>
          <p:nvPr/>
        </p:nvCxnSpPr>
        <p:spPr>
          <a:xfrm>
            <a:off x="1481451" y="2813174"/>
            <a:ext cx="0" cy="3240529"/>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53" name="Textfeld 52"/>
          <p:cNvSpPr txBox="1"/>
          <p:nvPr/>
        </p:nvSpPr>
        <p:spPr>
          <a:xfrm>
            <a:off x="6100233" y="1052202"/>
            <a:ext cx="6014208" cy="2385268"/>
          </a:xfrm>
          <a:prstGeom prst="rect">
            <a:avLst/>
          </a:prstGeom>
          <a:noFill/>
        </p:spPr>
        <p:txBody>
          <a:bodyPr wrap="square" lIns="0" tIns="0" rIns="0" bIns="0" rtlCol="0" anchor="t" anchorCtr="0">
            <a:spAutoFit/>
          </a:bodyPr>
          <a:lstStyle/>
          <a:p>
            <a:pPr marL="179991" indent="-179991">
              <a:lnSpc>
                <a:spcPts val="2300"/>
              </a:lnSpc>
              <a:spcBef>
                <a:spcPts val="1150"/>
              </a:spcBef>
              <a:buFont typeface="Arial" panose="020B0604020202020204" pitchFamily="34" charset="0"/>
              <a:buChar char="•"/>
            </a:pPr>
            <a:r>
              <a:rPr lang="de-DE" sz="1600" dirty="0"/>
              <a:t>Quality </a:t>
            </a:r>
            <a:r>
              <a:rPr lang="de-DE" sz="1600" dirty="0" err="1"/>
              <a:t>or</a:t>
            </a:r>
            <a:r>
              <a:rPr lang="de-DE" sz="1600" dirty="0"/>
              <a:t> </a:t>
            </a:r>
            <a:r>
              <a:rPr lang="de-DE" sz="1600" dirty="0" err="1"/>
              <a:t>performance</a:t>
            </a:r>
            <a:r>
              <a:rPr lang="de-DE" sz="1600" dirty="0"/>
              <a:t> </a:t>
            </a:r>
            <a:r>
              <a:rPr lang="de-DE" sz="1600" dirty="0" err="1"/>
              <a:t>steps</a:t>
            </a:r>
            <a:r>
              <a:rPr lang="de-DE" sz="1600" dirty="0"/>
              <a:t> </a:t>
            </a:r>
            <a:r>
              <a:rPr lang="de-DE" sz="1600" dirty="0" err="1"/>
              <a:t>one</a:t>
            </a:r>
            <a:r>
              <a:rPr lang="de-DE" sz="1600" dirty="0"/>
              <a:t> </a:t>
            </a:r>
            <a:r>
              <a:rPr lang="de-DE" sz="1600" dirty="0" err="1"/>
              <a:t>standard</a:t>
            </a:r>
            <a:r>
              <a:rPr lang="de-DE" sz="1600" dirty="0"/>
              <a:t> </a:t>
            </a:r>
            <a:r>
              <a:rPr lang="de-DE" sz="1600" dirty="0" err="1"/>
              <a:t>deviation</a:t>
            </a:r>
            <a:r>
              <a:rPr lang="de-DE" sz="1600" dirty="0"/>
              <a:t> apart</a:t>
            </a:r>
          </a:p>
          <a:p>
            <a:pPr marL="179991" indent="-179991">
              <a:lnSpc>
                <a:spcPts val="2300"/>
              </a:lnSpc>
              <a:spcBef>
                <a:spcPts val="1150"/>
              </a:spcBef>
              <a:buFont typeface="Arial" panose="020B0604020202020204" pitchFamily="34" charset="0"/>
              <a:buChar char="•"/>
            </a:pPr>
            <a:r>
              <a:rPr lang="de-DE" sz="1600" dirty="0" err="1"/>
              <a:t>Ensures</a:t>
            </a:r>
            <a:r>
              <a:rPr lang="de-DE" sz="1600" dirty="0"/>
              <a:t> </a:t>
            </a:r>
            <a:r>
              <a:rPr lang="de-DE" sz="1600" dirty="0" err="1"/>
              <a:t>efficient</a:t>
            </a:r>
            <a:r>
              <a:rPr lang="de-DE" sz="1600" dirty="0"/>
              <a:t> </a:t>
            </a:r>
            <a:r>
              <a:rPr lang="de-DE" sz="1600" dirty="0" err="1"/>
              <a:t>step</a:t>
            </a:r>
            <a:r>
              <a:rPr lang="de-DE" sz="1600" dirty="0"/>
              <a:t> </a:t>
            </a:r>
            <a:r>
              <a:rPr lang="de-DE" sz="1600" dirty="0" err="1"/>
              <a:t>size</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a:t>
            </a:r>
            <a:r>
              <a:rPr lang="de-DE" sz="1600" dirty="0" err="1"/>
              <a:t>small</a:t>
            </a:r>
            <a:r>
              <a:rPr lang="de-DE" sz="1600" dirty="0"/>
              <a:t> </a:t>
            </a:r>
            <a:r>
              <a:rPr lang="de-DE" sz="1600" dirty="0" err="1"/>
              <a:t>of</a:t>
            </a:r>
            <a:r>
              <a:rPr lang="de-DE" sz="1600" dirty="0"/>
              <a:t> </a:t>
            </a:r>
            <a:r>
              <a:rPr lang="de-DE" sz="1600" dirty="0" err="1"/>
              <a:t>step</a:t>
            </a:r>
            <a:r>
              <a:rPr lang="de-DE" sz="1600" dirty="0"/>
              <a:t> </a:t>
            </a:r>
            <a:r>
              <a:rPr lang="de-DE" sz="1600" dirty="0" err="1"/>
              <a:t>has</a:t>
            </a:r>
            <a:r>
              <a:rPr lang="de-DE" sz="1600" dirty="0"/>
              <a:t> </a:t>
            </a:r>
            <a:r>
              <a:rPr lang="de-DE" sz="1600" dirty="0" err="1"/>
              <a:t>fixed</a:t>
            </a:r>
            <a:r>
              <a:rPr lang="de-DE" sz="1600" dirty="0"/>
              <a:t> </a:t>
            </a:r>
            <a:r>
              <a:rPr lang="de-DE" sz="1600" dirty="0" err="1"/>
              <a:t>overhead</a:t>
            </a:r>
            <a:r>
              <a:rPr lang="de-DE" sz="1600" dirty="0"/>
              <a:t> </a:t>
            </a:r>
            <a:r>
              <a:rPr lang="de-DE" sz="1600" dirty="0" err="1"/>
              <a:t>without</a:t>
            </a:r>
            <a:r>
              <a:rPr lang="de-DE" sz="1600" dirty="0"/>
              <a:t> </a:t>
            </a:r>
            <a:r>
              <a:rPr lang="de-DE" sz="1600" dirty="0" err="1"/>
              <a:t>gain</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large </a:t>
            </a:r>
            <a:r>
              <a:rPr lang="de-DE" sz="1600" dirty="0" err="1"/>
              <a:t>step</a:t>
            </a:r>
            <a:r>
              <a:rPr lang="de-DE" sz="1600" dirty="0"/>
              <a:t> </a:t>
            </a:r>
            <a:r>
              <a:rPr lang="de-DE" sz="1600" dirty="0" err="1"/>
              <a:t>might</a:t>
            </a:r>
            <a:r>
              <a:rPr lang="de-DE" sz="1600" dirty="0"/>
              <a:t> </a:t>
            </a:r>
            <a:r>
              <a:rPr lang="de-DE" sz="1600" dirty="0" err="1"/>
              <a:t>stretch</a:t>
            </a:r>
            <a:r>
              <a:rPr lang="de-DE" sz="1600" dirty="0"/>
              <a:t> </a:t>
            </a:r>
            <a:r>
              <a:rPr lang="de-DE" sz="1600" dirty="0" err="1"/>
              <a:t>system</a:t>
            </a:r>
            <a:r>
              <a:rPr lang="de-DE" sz="1600" dirty="0"/>
              <a:t> </a:t>
            </a:r>
            <a:r>
              <a:rPr lang="de-DE" sz="1600" dirty="0" err="1"/>
              <a:t>and</a:t>
            </a:r>
            <a:r>
              <a:rPr lang="de-DE" sz="1600" dirty="0"/>
              <a:t> bring </a:t>
            </a:r>
            <a:r>
              <a:rPr lang="de-DE" sz="1600" dirty="0" err="1"/>
              <a:t>overwhelming</a:t>
            </a:r>
            <a:r>
              <a:rPr lang="de-DE" sz="1600" dirty="0"/>
              <a:t> </a:t>
            </a:r>
            <a:r>
              <a:rPr lang="de-DE" sz="1600" dirty="0" err="1"/>
              <a:t>complexity</a:t>
            </a:r>
            <a:r>
              <a:rPr lang="de-DE" sz="1600" dirty="0"/>
              <a:t> </a:t>
            </a:r>
            <a:r>
              <a:rPr lang="de-DE" sz="1600" dirty="0" err="1"/>
              <a:t>to</a:t>
            </a:r>
            <a:r>
              <a:rPr lang="de-DE" sz="1600" dirty="0"/>
              <a:t> </a:t>
            </a:r>
            <a:r>
              <a:rPr lang="de-DE" sz="1600" dirty="0" err="1"/>
              <a:t>meet</a:t>
            </a:r>
            <a:r>
              <a:rPr lang="de-DE" sz="1600" dirty="0"/>
              <a:t> </a:t>
            </a:r>
            <a:r>
              <a:rPr lang="de-DE" sz="1600" dirty="0" err="1"/>
              <a:t>excessive</a:t>
            </a:r>
            <a:r>
              <a:rPr lang="de-DE" sz="1600" dirty="0"/>
              <a:t> </a:t>
            </a:r>
            <a:r>
              <a:rPr lang="de-DE" sz="1600" dirty="0" err="1" smtClean="0"/>
              <a:t>requirements</a:t>
            </a:r>
            <a:endParaRPr lang="de-DE" sz="1600" dirty="0" smtClean="0"/>
          </a:p>
          <a:p>
            <a:pPr marL="742912" lvl="1" indent="-285735">
              <a:lnSpc>
                <a:spcPts val="2300"/>
              </a:lnSpc>
              <a:spcBef>
                <a:spcPts val="1150"/>
              </a:spcBef>
              <a:buFont typeface="Wingdings" panose="05000000000000000000" pitchFamily="2" charset="2"/>
              <a:buChar char="Ø"/>
            </a:pPr>
            <a:r>
              <a:rPr lang="de-DE" sz="1600" dirty="0" err="1" smtClean="0"/>
              <a:t>Enables</a:t>
            </a:r>
            <a:r>
              <a:rPr lang="de-DE" sz="1600" dirty="0" smtClean="0"/>
              <a:t> </a:t>
            </a:r>
            <a:r>
              <a:rPr lang="de-DE" sz="1600" dirty="0" err="1" smtClean="0"/>
              <a:t>precise</a:t>
            </a:r>
            <a:r>
              <a:rPr lang="de-DE" sz="1600" dirty="0" smtClean="0"/>
              <a:t> </a:t>
            </a:r>
            <a:r>
              <a:rPr lang="de-DE" sz="1600" dirty="0" err="1" smtClean="0"/>
              <a:t>definition</a:t>
            </a:r>
            <a:r>
              <a:rPr lang="de-DE" sz="1600" dirty="0" smtClean="0"/>
              <a:t> </a:t>
            </a:r>
            <a:r>
              <a:rPr lang="de-DE" sz="1600" dirty="0" err="1" smtClean="0"/>
              <a:t>of</a:t>
            </a:r>
            <a:r>
              <a:rPr lang="de-DE" sz="1600" dirty="0" smtClean="0"/>
              <a:t> </a:t>
            </a:r>
            <a:r>
              <a:rPr lang="de-DE" sz="1600" dirty="0" err="1" smtClean="0"/>
              <a:t>boundaries</a:t>
            </a:r>
            <a:r>
              <a:rPr lang="de-DE" sz="1600" dirty="0" smtClean="0"/>
              <a:t> in </a:t>
            </a:r>
            <a:r>
              <a:rPr lang="de-DE" sz="1600" dirty="0" err="1" smtClean="0"/>
              <a:t>distributions</a:t>
            </a:r>
            <a:endParaRPr lang="de-DE" sz="1600" dirty="0"/>
          </a:p>
        </p:txBody>
      </p:sp>
      <p:sp>
        <p:nvSpPr>
          <p:cNvPr id="47" name="Textfeld 46"/>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p:sp>
        <p:nvSpPr>
          <p:cNvPr id="48" name="Textfeld 47"/>
          <p:cNvSpPr txBox="1"/>
          <p:nvPr/>
        </p:nvSpPr>
        <p:spPr>
          <a:xfrm>
            <a:off x="2339565" y="6180837"/>
            <a:ext cx="1266372"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Energy</a:t>
            </a:r>
            <a:r>
              <a:rPr lang="de-DE" sz="1600" dirty="0" smtClean="0"/>
              <a:t> E [eV]</a:t>
            </a:r>
          </a:p>
        </p:txBody>
      </p:sp>
      <p:cxnSp>
        <p:nvCxnSpPr>
          <p:cNvPr id="49" name="Gerade Verbindung mit Pfeil 48"/>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grpSp>
        <p:nvGrpSpPr>
          <p:cNvPr id="51" name="Gruppieren 50"/>
          <p:cNvGrpSpPr/>
          <p:nvPr/>
        </p:nvGrpSpPr>
        <p:grpSpPr>
          <a:xfrm>
            <a:off x="583319" y="2792440"/>
            <a:ext cx="294953" cy="3253988"/>
            <a:chOff x="1844443" y="2800358"/>
            <a:chExt cx="294953" cy="3253988"/>
          </a:xfrm>
        </p:grpSpPr>
        <p:cxnSp>
          <p:nvCxnSpPr>
            <p:cNvPr id="52" name="Gerader Verbinder 51"/>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feld 53"/>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54" name="Textfeld 53"/>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3"/>
                  <a:stretch>
                    <a:fillRect t="-4110" b="-6849"/>
                  </a:stretch>
                </a:blipFill>
              </p:spPr>
              <p:txBody>
                <a:bodyPr/>
                <a:lstStyle/>
                <a:p>
                  <a:r>
                    <a:rPr lang="de-DE">
                      <a:noFill/>
                    </a:rPr>
                    <a:t> </a:t>
                  </a:r>
                </a:p>
              </p:txBody>
            </p:sp>
          </mc:Fallback>
        </mc:AlternateContent>
      </p:grpSp>
      <p:grpSp>
        <p:nvGrpSpPr>
          <p:cNvPr id="56" name="Gruppieren 55"/>
          <p:cNvGrpSpPr/>
          <p:nvPr/>
        </p:nvGrpSpPr>
        <p:grpSpPr>
          <a:xfrm>
            <a:off x="973451" y="2792441"/>
            <a:ext cx="294953" cy="3249734"/>
            <a:chOff x="1521962" y="2800359"/>
            <a:chExt cx="294953" cy="3249734"/>
          </a:xfrm>
        </p:grpSpPr>
        <p:cxnSp>
          <p:nvCxnSpPr>
            <p:cNvPr id="57" name="Gerader Verbinder 56"/>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4"/>
                  <a:stretch>
                    <a:fillRect t="-4110" b="-6849"/>
                  </a:stretch>
                </a:blipFill>
              </p:spPr>
              <p:txBody>
                <a:bodyPr/>
                <a:lstStyle/>
                <a:p>
                  <a:r>
                    <a:rPr lang="de-DE">
                      <a:noFill/>
                    </a:rPr>
                    <a:t> </a:t>
                  </a:r>
                </a:p>
              </p:txBody>
            </p:sp>
          </mc:Fallback>
        </mc:AlternateContent>
      </p:grpSp>
      <p:grpSp>
        <p:nvGrpSpPr>
          <p:cNvPr id="59" name="Gruppieren 58"/>
          <p:cNvGrpSpPr/>
          <p:nvPr/>
        </p:nvGrpSpPr>
        <p:grpSpPr>
          <a:xfrm>
            <a:off x="1402209" y="2802175"/>
            <a:ext cx="294953" cy="3240000"/>
            <a:chOff x="1238882" y="2810093"/>
            <a:chExt cx="294953" cy="3240000"/>
          </a:xfrm>
        </p:grpSpPr>
        <p:cxnSp>
          <p:nvCxnSpPr>
            <p:cNvPr id="60" name="Gerader Verbinder 59"/>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feld 60"/>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1" name="Textfeld 60"/>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5"/>
                  <a:stretch>
                    <a:fillRect t="-4110" b="-6849"/>
                  </a:stretch>
                </a:blipFill>
              </p:spPr>
              <p:txBody>
                <a:bodyPr/>
                <a:lstStyle/>
                <a:p>
                  <a:r>
                    <a:rPr lang="de-DE">
                      <a:noFill/>
                    </a:rPr>
                    <a:t> </a:t>
                  </a:r>
                </a:p>
              </p:txBody>
            </p:sp>
          </mc:Fallback>
        </mc:AlternateContent>
      </p:grpSp>
      <p:grpSp>
        <p:nvGrpSpPr>
          <p:cNvPr id="62" name="Gruppieren 61"/>
          <p:cNvGrpSpPr/>
          <p:nvPr/>
        </p:nvGrpSpPr>
        <p:grpSpPr>
          <a:xfrm>
            <a:off x="1886249" y="2799680"/>
            <a:ext cx="294953" cy="3240000"/>
            <a:chOff x="976467" y="2807598"/>
            <a:chExt cx="294953" cy="3240000"/>
          </a:xfrm>
        </p:grpSpPr>
        <p:cxnSp>
          <p:nvCxnSpPr>
            <p:cNvPr id="63" name="Gerader Verbinder 62"/>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feld 63"/>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4" name="Textfeld 63"/>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6"/>
                  <a:stretch>
                    <a:fillRect t="-2740" b="-8219"/>
                  </a:stretch>
                </a:blipFill>
              </p:spPr>
              <p:txBody>
                <a:bodyPr/>
                <a:lstStyle/>
                <a:p>
                  <a:r>
                    <a:rPr lang="de-DE">
                      <a:noFill/>
                    </a:rPr>
                    <a:t> </a:t>
                  </a:r>
                </a:p>
              </p:txBody>
            </p:sp>
          </mc:Fallback>
        </mc:AlternateContent>
      </p:grpSp>
      <p:grpSp>
        <p:nvGrpSpPr>
          <p:cNvPr id="65" name="Gruppieren 64"/>
          <p:cNvGrpSpPr/>
          <p:nvPr/>
        </p:nvGrpSpPr>
        <p:grpSpPr>
          <a:xfrm>
            <a:off x="2215743" y="2799680"/>
            <a:ext cx="294953" cy="3240000"/>
            <a:chOff x="756995" y="2807598"/>
            <a:chExt cx="294953" cy="3240000"/>
          </a:xfrm>
        </p:grpSpPr>
        <p:cxnSp>
          <p:nvCxnSpPr>
            <p:cNvPr id="66" name="Gerader Verbinder 65"/>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feld 66"/>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7" name="Textfeld 66"/>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7"/>
                  <a:stretch>
                    <a:fillRect t="-4110" b="-6849"/>
                  </a:stretch>
                </a:blipFill>
              </p:spPr>
              <p:txBody>
                <a:bodyPr/>
                <a:lstStyle/>
                <a:p>
                  <a:r>
                    <a:rPr lang="de-DE">
                      <a:noFill/>
                    </a:rPr>
                    <a:t> </a:t>
                  </a:r>
                </a:p>
              </p:txBody>
            </p:sp>
          </mc:Fallback>
        </mc:AlternateContent>
      </p:grpSp>
      <p:grpSp>
        <p:nvGrpSpPr>
          <p:cNvPr id="68" name="Gruppieren 67"/>
          <p:cNvGrpSpPr/>
          <p:nvPr/>
        </p:nvGrpSpPr>
        <p:grpSpPr>
          <a:xfrm>
            <a:off x="3025373" y="2799681"/>
            <a:ext cx="294953" cy="3242494"/>
            <a:chOff x="557600" y="2807599"/>
            <a:chExt cx="294953" cy="3242494"/>
          </a:xfrm>
        </p:grpSpPr>
        <p:cxnSp>
          <p:nvCxnSpPr>
            <p:cNvPr id="69" name="Gerader Verbinder 6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feld 69"/>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0" name="Textfeld 69"/>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8"/>
                  <a:stretch>
                    <a:fillRect t="-4110" b="-684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feld 70"/>
              <p:cNvSpPr txBox="1"/>
              <p:nvPr/>
            </p:nvSpPr>
            <p:spPr>
              <a:xfrm rot="16200000">
                <a:off x="1163748" y="3620234"/>
                <a:ext cx="27982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𝐸</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71" name="Textfeld 70"/>
              <p:cNvSpPr txBox="1">
                <a:spLocks noRot="1" noChangeAspect="1" noMove="1" noResize="1" noEditPoints="1" noAdjustHandles="1" noChangeArrowheads="1" noChangeShapeType="1" noTextEdit="1"/>
              </p:cNvSpPr>
              <p:nvPr/>
            </p:nvSpPr>
            <p:spPr>
              <a:xfrm rot="16200000">
                <a:off x="1163748" y="3620234"/>
                <a:ext cx="279820" cy="294953"/>
              </a:xfrm>
              <a:prstGeom prst="rect">
                <a:avLst/>
              </a:prstGeom>
              <a:blipFill>
                <a:blip r:embed="rId9"/>
                <a:stretch>
                  <a:fillRect t="-4348" r="-16667" b="-15217"/>
                </a:stretch>
              </a:blipFill>
            </p:spPr>
            <p:txBody>
              <a:bodyPr/>
              <a:lstStyle/>
              <a:p>
                <a:r>
                  <a:rPr lang="de-DE">
                    <a:noFill/>
                  </a:rPr>
                  <a:t> </a:t>
                </a:r>
              </a:p>
            </p:txBody>
          </p:sp>
        </mc:Fallback>
      </mc:AlternateContent>
      <p:graphicFrame>
        <p:nvGraphicFramePr>
          <p:cNvPr id="33" name="Tabelle 32"/>
          <p:cNvGraphicFramePr>
            <a:graphicFrameLocks noGrp="1"/>
          </p:cNvGraphicFramePr>
          <p:nvPr>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34" name="Rechteck 33"/>
          <p:cNvSpPr/>
          <p:nvPr/>
        </p:nvSpPr>
        <p:spPr>
          <a:xfrm>
            <a:off x="6416316" y="57796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35" name="Gruppieren 34"/>
          <p:cNvGrpSpPr/>
          <p:nvPr/>
        </p:nvGrpSpPr>
        <p:grpSpPr>
          <a:xfrm>
            <a:off x="2543362" y="2095898"/>
            <a:ext cx="297382" cy="3960000"/>
            <a:chOff x="2441762" y="2095898"/>
            <a:chExt cx="297382" cy="3960000"/>
          </a:xfrm>
        </p:grpSpPr>
        <p:cxnSp>
          <p:nvCxnSpPr>
            <p:cNvPr id="36" name="Gerader Verbinder 35"/>
            <p:cNvCxnSpPr/>
            <p:nvPr/>
          </p:nvCxnSpPr>
          <p:spPr>
            <a:xfrm>
              <a:off x="2739144" y="2095898"/>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37" name="Textfeld 36"/>
                <p:cNvSpPr txBox="1"/>
                <p:nvPr/>
              </p:nvSpPr>
              <p:spPr>
                <a:xfrm rot="16200000">
                  <a:off x="2112570" y="2582378"/>
                  <a:ext cx="953338"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𝑈</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r>
                          <a:rPr lang="de-DE" sz="1600" b="0" i="1" smtClean="0">
                            <a:solidFill>
                              <a:srgbClr val="EF7C00"/>
                            </a:solidFill>
                            <a:latin typeface="Cambria Math" panose="02040503050406030204" pitchFamily="18" charset="0"/>
                          </a:rPr>
                          <m:t> −</m:t>
                        </m:r>
                        <m:r>
                          <a:rPr lang="de-DE" sz="1600" b="0" i="1" smtClean="0">
                            <a:solidFill>
                              <a:srgbClr val="EF7C00"/>
                            </a:solidFill>
                            <a:latin typeface="Cambria Math" panose="02040503050406030204" pitchFamily="18" charset="0"/>
                          </a:rPr>
                          <m:t>𝐸𝑡</m:t>
                        </m:r>
                        <m:r>
                          <a:rPr lang="de-DE" sz="1600" b="0" i="1" smtClean="0">
                            <a:solidFill>
                              <a:srgbClr val="EF7C00"/>
                            </a:solidFill>
                            <a:latin typeface="Cambria Math" panose="02040503050406030204" pitchFamily="18" charset="0"/>
                          </a:rPr>
                          <m:t>h</m:t>
                        </m:r>
                      </m:oMath>
                    </m:oMathPara>
                  </a14:m>
                  <a:endParaRPr lang="de-DE" sz="1600" baseline="-25000" dirty="0" err="1" smtClean="0">
                    <a:solidFill>
                      <a:srgbClr val="EF7C00"/>
                    </a:solidFill>
                  </a:endParaRPr>
                </a:p>
              </p:txBody>
            </p:sp>
          </mc:Choice>
          <mc:Fallback xmlns="">
            <p:sp>
              <p:nvSpPr>
                <p:cNvPr id="37" name="Textfeld 36"/>
                <p:cNvSpPr txBox="1">
                  <a:spLocks noRot="1" noChangeAspect="1" noMove="1" noResize="1" noEditPoints="1" noAdjustHandles="1" noChangeArrowheads="1" noChangeShapeType="1" noTextEdit="1"/>
                </p:cNvSpPr>
                <p:nvPr/>
              </p:nvSpPr>
              <p:spPr>
                <a:xfrm rot="16200000">
                  <a:off x="2112570" y="2582378"/>
                  <a:ext cx="953338" cy="294953"/>
                </a:xfrm>
                <a:prstGeom prst="rect">
                  <a:avLst/>
                </a:prstGeom>
                <a:blipFill>
                  <a:blip r:embed="rId10"/>
                  <a:stretch>
                    <a:fillRect t="-2564" r="-6122" b="-5128"/>
                  </a:stretch>
                </a:blipFill>
              </p:spPr>
              <p:txBody>
                <a:bodyPr/>
                <a:lstStyle/>
                <a:p>
                  <a:r>
                    <a:rPr lang="de-DE">
                      <a:noFill/>
                    </a:rPr>
                    <a:t> </a:t>
                  </a:r>
                </a:p>
              </p:txBody>
            </p:sp>
          </mc:Fallback>
        </mc:AlternateContent>
      </p:grpSp>
      <p:sp>
        <p:nvSpPr>
          <p:cNvPr id="38" name="Textfeld 37"/>
          <p:cNvSpPr txBox="1"/>
          <p:nvPr/>
        </p:nvSpPr>
        <p:spPr>
          <a:xfrm>
            <a:off x="1311642" y="1762162"/>
            <a:ext cx="3246081"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Integrated </a:t>
            </a:r>
            <a:r>
              <a:rPr lang="de-DE" sz="2000" b="1" dirty="0" err="1" smtClean="0">
                <a:solidFill>
                  <a:srgbClr val="005555"/>
                </a:solidFill>
              </a:rPr>
              <a:t>Maxwellian</a:t>
            </a:r>
            <a:r>
              <a:rPr lang="de-DE" sz="2000" b="1" dirty="0" smtClean="0">
                <a:solidFill>
                  <a:srgbClr val="005555"/>
                </a:solidFill>
              </a:rPr>
              <a:t> PDF</a:t>
            </a:r>
          </a:p>
        </p:txBody>
      </p:sp>
      <p:sp>
        <p:nvSpPr>
          <p:cNvPr id="39" name="Freihandform 38"/>
          <p:cNvSpPr/>
          <p:nvPr/>
        </p:nvSpPr>
        <p:spPr>
          <a:xfrm rot="10800000">
            <a:off x="622367" y="2765564"/>
            <a:ext cx="2835673" cy="3251302"/>
          </a:xfrm>
          <a:custGeom>
            <a:avLst/>
            <a:gdLst>
              <a:gd name="connsiteX0" fmla="*/ 0 w 4712677"/>
              <a:gd name="connsiteY0" fmla="*/ 10922 h 3272868"/>
              <a:gd name="connsiteX1" fmla="*/ 123092 w 4712677"/>
              <a:gd name="connsiteY1" fmla="*/ 2130 h 3272868"/>
              <a:gd name="connsiteX2" fmla="*/ 211016 w 4712677"/>
              <a:gd name="connsiteY2" fmla="*/ 46091 h 3272868"/>
              <a:gd name="connsiteX3" fmla="*/ 307731 w 4712677"/>
              <a:gd name="connsiteY3" fmla="*/ 116430 h 3272868"/>
              <a:gd name="connsiteX4" fmla="*/ 386862 w 4712677"/>
              <a:gd name="connsiteY4" fmla="*/ 274691 h 3272868"/>
              <a:gd name="connsiteX5" fmla="*/ 483577 w 4712677"/>
              <a:gd name="connsiteY5" fmla="*/ 476914 h 3272868"/>
              <a:gd name="connsiteX6" fmla="*/ 650631 w 4712677"/>
              <a:gd name="connsiteY6" fmla="*/ 978076 h 3272868"/>
              <a:gd name="connsiteX7" fmla="*/ 791308 w 4712677"/>
              <a:gd name="connsiteY7" fmla="*/ 1452861 h 3272868"/>
              <a:gd name="connsiteX8" fmla="*/ 879231 w 4712677"/>
              <a:gd name="connsiteY8" fmla="*/ 1743007 h 3272868"/>
              <a:gd name="connsiteX9" fmla="*/ 1081454 w 4712677"/>
              <a:gd name="connsiteY9" fmla="*/ 2217791 h 3272868"/>
              <a:gd name="connsiteX10" fmla="*/ 1380392 w 4712677"/>
              <a:gd name="connsiteY10" fmla="*/ 2754122 h 3272868"/>
              <a:gd name="connsiteX11" fmla="*/ 1837592 w 4712677"/>
              <a:gd name="connsiteY11" fmla="*/ 3105814 h 3272868"/>
              <a:gd name="connsiteX12" fmla="*/ 2576146 w 4712677"/>
              <a:gd name="connsiteY12" fmla="*/ 3220114 h 3272868"/>
              <a:gd name="connsiteX13" fmla="*/ 4712677 w 4712677"/>
              <a:gd name="connsiteY13" fmla="*/ 3272868 h 3272868"/>
              <a:gd name="connsiteX0" fmla="*/ 0 w 4718952"/>
              <a:gd name="connsiteY0" fmla="*/ 6693 h 3274989"/>
              <a:gd name="connsiteX1" fmla="*/ 129367 w 4718952"/>
              <a:gd name="connsiteY1" fmla="*/ 4251 h 3274989"/>
              <a:gd name="connsiteX2" fmla="*/ 217291 w 4718952"/>
              <a:gd name="connsiteY2" fmla="*/ 48212 h 3274989"/>
              <a:gd name="connsiteX3" fmla="*/ 314006 w 4718952"/>
              <a:gd name="connsiteY3" fmla="*/ 118551 h 3274989"/>
              <a:gd name="connsiteX4" fmla="*/ 393137 w 4718952"/>
              <a:gd name="connsiteY4" fmla="*/ 276812 h 3274989"/>
              <a:gd name="connsiteX5" fmla="*/ 489852 w 4718952"/>
              <a:gd name="connsiteY5" fmla="*/ 479035 h 3274989"/>
              <a:gd name="connsiteX6" fmla="*/ 656906 w 4718952"/>
              <a:gd name="connsiteY6" fmla="*/ 980197 h 3274989"/>
              <a:gd name="connsiteX7" fmla="*/ 797583 w 4718952"/>
              <a:gd name="connsiteY7" fmla="*/ 1454982 h 3274989"/>
              <a:gd name="connsiteX8" fmla="*/ 885506 w 4718952"/>
              <a:gd name="connsiteY8" fmla="*/ 1745128 h 3274989"/>
              <a:gd name="connsiteX9" fmla="*/ 1087729 w 4718952"/>
              <a:gd name="connsiteY9" fmla="*/ 2219912 h 3274989"/>
              <a:gd name="connsiteX10" fmla="*/ 1386667 w 4718952"/>
              <a:gd name="connsiteY10" fmla="*/ 2756243 h 3274989"/>
              <a:gd name="connsiteX11" fmla="*/ 1843867 w 4718952"/>
              <a:gd name="connsiteY11" fmla="*/ 3107935 h 3274989"/>
              <a:gd name="connsiteX12" fmla="*/ 2582421 w 4718952"/>
              <a:gd name="connsiteY12" fmla="*/ 3222235 h 3274989"/>
              <a:gd name="connsiteX13" fmla="*/ 4718952 w 4718952"/>
              <a:gd name="connsiteY13" fmla="*/ 3274989 h 3274989"/>
              <a:gd name="connsiteX0" fmla="*/ 0 w 4787975"/>
              <a:gd name="connsiteY0" fmla="*/ 2766 h 3283762"/>
              <a:gd name="connsiteX1" fmla="*/ 198390 w 4787975"/>
              <a:gd name="connsiteY1" fmla="*/ 13024 h 3283762"/>
              <a:gd name="connsiteX2" fmla="*/ 286314 w 4787975"/>
              <a:gd name="connsiteY2" fmla="*/ 56985 h 3283762"/>
              <a:gd name="connsiteX3" fmla="*/ 383029 w 4787975"/>
              <a:gd name="connsiteY3" fmla="*/ 127324 h 3283762"/>
              <a:gd name="connsiteX4" fmla="*/ 462160 w 4787975"/>
              <a:gd name="connsiteY4" fmla="*/ 285585 h 3283762"/>
              <a:gd name="connsiteX5" fmla="*/ 558875 w 4787975"/>
              <a:gd name="connsiteY5" fmla="*/ 487808 h 3283762"/>
              <a:gd name="connsiteX6" fmla="*/ 725929 w 4787975"/>
              <a:gd name="connsiteY6" fmla="*/ 988970 h 3283762"/>
              <a:gd name="connsiteX7" fmla="*/ 866606 w 4787975"/>
              <a:gd name="connsiteY7" fmla="*/ 1463755 h 3283762"/>
              <a:gd name="connsiteX8" fmla="*/ 954529 w 4787975"/>
              <a:gd name="connsiteY8" fmla="*/ 1753901 h 3283762"/>
              <a:gd name="connsiteX9" fmla="*/ 1156752 w 4787975"/>
              <a:gd name="connsiteY9" fmla="*/ 2228685 h 3283762"/>
              <a:gd name="connsiteX10" fmla="*/ 1455690 w 4787975"/>
              <a:gd name="connsiteY10" fmla="*/ 2765016 h 3283762"/>
              <a:gd name="connsiteX11" fmla="*/ 1912890 w 4787975"/>
              <a:gd name="connsiteY11" fmla="*/ 3116708 h 3283762"/>
              <a:gd name="connsiteX12" fmla="*/ 2651444 w 4787975"/>
              <a:gd name="connsiteY12" fmla="*/ 3231008 h 3283762"/>
              <a:gd name="connsiteX13" fmla="*/ 4787975 w 4787975"/>
              <a:gd name="connsiteY13" fmla="*/ 3283762 h 3283762"/>
              <a:gd name="connsiteX0" fmla="*/ 0 w 3594970"/>
              <a:gd name="connsiteY0" fmla="*/ 2766 h 3258362"/>
              <a:gd name="connsiteX1" fmla="*/ 198390 w 3594970"/>
              <a:gd name="connsiteY1" fmla="*/ 13024 h 3258362"/>
              <a:gd name="connsiteX2" fmla="*/ 286314 w 3594970"/>
              <a:gd name="connsiteY2" fmla="*/ 56985 h 3258362"/>
              <a:gd name="connsiteX3" fmla="*/ 383029 w 3594970"/>
              <a:gd name="connsiteY3" fmla="*/ 127324 h 3258362"/>
              <a:gd name="connsiteX4" fmla="*/ 462160 w 3594970"/>
              <a:gd name="connsiteY4" fmla="*/ 285585 h 3258362"/>
              <a:gd name="connsiteX5" fmla="*/ 558875 w 3594970"/>
              <a:gd name="connsiteY5" fmla="*/ 487808 h 3258362"/>
              <a:gd name="connsiteX6" fmla="*/ 725929 w 3594970"/>
              <a:gd name="connsiteY6" fmla="*/ 988970 h 3258362"/>
              <a:gd name="connsiteX7" fmla="*/ 866606 w 3594970"/>
              <a:gd name="connsiteY7" fmla="*/ 1463755 h 3258362"/>
              <a:gd name="connsiteX8" fmla="*/ 954529 w 3594970"/>
              <a:gd name="connsiteY8" fmla="*/ 1753901 h 3258362"/>
              <a:gd name="connsiteX9" fmla="*/ 1156752 w 3594970"/>
              <a:gd name="connsiteY9" fmla="*/ 2228685 h 3258362"/>
              <a:gd name="connsiteX10" fmla="*/ 1455690 w 3594970"/>
              <a:gd name="connsiteY10" fmla="*/ 2765016 h 3258362"/>
              <a:gd name="connsiteX11" fmla="*/ 1912890 w 3594970"/>
              <a:gd name="connsiteY11" fmla="*/ 3116708 h 3258362"/>
              <a:gd name="connsiteX12" fmla="*/ 2651444 w 3594970"/>
              <a:gd name="connsiteY12" fmla="*/ 3231008 h 3258362"/>
              <a:gd name="connsiteX13" fmla="*/ 3594970 w 3594970"/>
              <a:gd name="connsiteY13" fmla="*/ 3258362 h 3258362"/>
              <a:gd name="connsiteX0" fmla="*/ 0 w 4106258"/>
              <a:gd name="connsiteY0" fmla="*/ 4092 h 3253338"/>
              <a:gd name="connsiteX1" fmla="*/ 709678 w 4106258"/>
              <a:gd name="connsiteY1" fmla="*/ 8000 h 3253338"/>
              <a:gd name="connsiteX2" fmla="*/ 797602 w 4106258"/>
              <a:gd name="connsiteY2" fmla="*/ 51961 h 3253338"/>
              <a:gd name="connsiteX3" fmla="*/ 894317 w 4106258"/>
              <a:gd name="connsiteY3" fmla="*/ 122300 h 3253338"/>
              <a:gd name="connsiteX4" fmla="*/ 973448 w 4106258"/>
              <a:gd name="connsiteY4" fmla="*/ 280561 h 3253338"/>
              <a:gd name="connsiteX5" fmla="*/ 1070163 w 4106258"/>
              <a:gd name="connsiteY5" fmla="*/ 482784 h 3253338"/>
              <a:gd name="connsiteX6" fmla="*/ 1237217 w 4106258"/>
              <a:gd name="connsiteY6" fmla="*/ 983946 h 3253338"/>
              <a:gd name="connsiteX7" fmla="*/ 1377894 w 4106258"/>
              <a:gd name="connsiteY7" fmla="*/ 1458731 h 3253338"/>
              <a:gd name="connsiteX8" fmla="*/ 1465817 w 4106258"/>
              <a:gd name="connsiteY8" fmla="*/ 1748877 h 3253338"/>
              <a:gd name="connsiteX9" fmla="*/ 1668040 w 4106258"/>
              <a:gd name="connsiteY9" fmla="*/ 2223661 h 3253338"/>
              <a:gd name="connsiteX10" fmla="*/ 1966978 w 4106258"/>
              <a:gd name="connsiteY10" fmla="*/ 2759992 h 3253338"/>
              <a:gd name="connsiteX11" fmla="*/ 2424178 w 4106258"/>
              <a:gd name="connsiteY11" fmla="*/ 3111684 h 3253338"/>
              <a:gd name="connsiteX12" fmla="*/ 3162732 w 4106258"/>
              <a:gd name="connsiteY12" fmla="*/ 3225984 h 3253338"/>
              <a:gd name="connsiteX13" fmla="*/ 4106258 w 4106258"/>
              <a:gd name="connsiteY13" fmla="*/ 3253338 h 3253338"/>
              <a:gd name="connsiteX0" fmla="*/ 0 w 4106258"/>
              <a:gd name="connsiteY0" fmla="*/ 3810 h 3253056"/>
              <a:gd name="connsiteX1" fmla="*/ 709678 w 4106258"/>
              <a:gd name="connsiteY1" fmla="*/ 7718 h 3253056"/>
              <a:gd name="connsiteX2" fmla="*/ 831687 w 4106258"/>
              <a:gd name="connsiteY2" fmla="*/ 45329 h 3253056"/>
              <a:gd name="connsiteX3" fmla="*/ 894317 w 4106258"/>
              <a:gd name="connsiteY3" fmla="*/ 122018 h 3253056"/>
              <a:gd name="connsiteX4" fmla="*/ 973448 w 4106258"/>
              <a:gd name="connsiteY4" fmla="*/ 280279 h 3253056"/>
              <a:gd name="connsiteX5" fmla="*/ 1070163 w 4106258"/>
              <a:gd name="connsiteY5" fmla="*/ 482502 h 3253056"/>
              <a:gd name="connsiteX6" fmla="*/ 1237217 w 4106258"/>
              <a:gd name="connsiteY6" fmla="*/ 983664 h 3253056"/>
              <a:gd name="connsiteX7" fmla="*/ 1377894 w 4106258"/>
              <a:gd name="connsiteY7" fmla="*/ 1458449 h 3253056"/>
              <a:gd name="connsiteX8" fmla="*/ 1465817 w 4106258"/>
              <a:gd name="connsiteY8" fmla="*/ 1748595 h 3253056"/>
              <a:gd name="connsiteX9" fmla="*/ 1668040 w 4106258"/>
              <a:gd name="connsiteY9" fmla="*/ 2223379 h 3253056"/>
              <a:gd name="connsiteX10" fmla="*/ 1966978 w 4106258"/>
              <a:gd name="connsiteY10" fmla="*/ 2759710 h 3253056"/>
              <a:gd name="connsiteX11" fmla="*/ 2424178 w 4106258"/>
              <a:gd name="connsiteY11" fmla="*/ 3111402 h 3253056"/>
              <a:gd name="connsiteX12" fmla="*/ 3162732 w 4106258"/>
              <a:gd name="connsiteY12" fmla="*/ 3225702 h 3253056"/>
              <a:gd name="connsiteX13" fmla="*/ 4106258 w 4106258"/>
              <a:gd name="connsiteY13" fmla="*/ 3253056 h 3253056"/>
              <a:gd name="connsiteX0" fmla="*/ 0 w 4106258"/>
              <a:gd name="connsiteY0" fmla="*/ 1796 h 3251042"/>
              <a:gd name="connsiteX1" fmla="*/ 590378 w 4106258"/>
              <a:gd name="connsiteY1" fmla="*/ 18404 h 3251042"/>
              <a:gd name="connsiteX2" fmla="*/ 831687 w 4106258"/>
              <a:gd name="connsiteY2" fmla="*/ 43315 h 3251042"/>
              <a:gd name="connsiteX3" fmla="*/ 894317 w 4106258"/>
              <a:gd name="connsiteY3" fmla="*/ 120004 h 3251042"/>
              <a:gd name="connsiteX4" fmla="*/ 973448 w 4106258"/>
              <a:gd name="connsiteY4" fmla="*/ 278265 h 3251042"/>
              <a:gd name="connsiteX5" fmla="*/ 1070163 w 4106258"/>
              <a:gd name="connsiteY5" fmla="*/ 480488 h 3251042"/>
              <a:gd name="connsiteX6" fmla="*/ 1237217 w 4106258"/>
              <a:gd name="connsiteY6" fmla="*/ 981650 h 3251042"/>
              <a:gd name="connsiteX7" fmla="*/ 1377894 w 4106258"/>
              <a:gd name="connsiteY7" fmla="*/ 1456435 h 3251042"/>
              <a:gd name="connsiteX8" fmla="*/ 1465817 w 4106258"/>
              <a:gd name="connsiteY8" fmla="*/ 1746581 h 3251042"/>
              <a:gd name="connsiteX9" fmla="*/ 1668040 w 4106258"/>
              <a:gd name="connsiteY9" fmla="*/ 2221365 h 3251042"/>
              <a:gd name="connsiteX10" fmla="*/ 1966978 w 4106258"/>
              <a:gd name="connsiteY10" fmla="*/ 2757696 h 3251042"/>
              <a:gd name="connsiteX11" fmla="*/ 2424178 w 4106258"/>
              <a:gd name="connsiteY11" fmla="*/ 3109388 h 3251042"/>
              <a:gd name="connsiteX12" fmla="*/ 3162732 w 4106258"/>
              <a:gd name="connsiteY12" fmla="*/ 3223688 h 3251042"/>
              <a:gd name="connsiteX13" fmla="*/ 4106258 w 4106258"/>
              <a:gd name="connsiteY13" fmla="*/ 3251042 h 3251042"/>
              <a:gd name="connsiteX0" fmla="*/ 0 w 4106258"/>
              <a:gd name="connsiteY0" fmla="*/ 2056 h 3251302"/>
              <a:gd name="connsiteX1" fmla="*/ 590378 w 4106258"/>
              <a:gd name="connsiteY1" fmla="*/ 18664 h 3251302"/>
              <a:gd name="connsiteX2" fmla="*/ 814644 w 4106258"/>
              <a:gd name="connsiteY2" fmla="*/ 62625 h 3251302"/>
              <a:gd name="connsiteX3" fmla="*/ 894317 w 4106258"/>
              <a:gd name="connsiteY3" fmla="*/ 120264 h 3251302"/>
              <a:gd name="connsiteX4" fmla="*/ 973448 w 4106258"/>
              <a:gd name="connsiteY4" fmla="*/ 278525 h 3251302"/>
              <a:gd name="connsiteX5" fmla="*/ 1070163 w 4106258"/>
              <a:gd name="connsiteY5" fmla="*/ 480748 h 3251302"/>
              <a:gd name="connsiteX6" fmla="*/ 1237217 w 4106258"/>
              <a:gd name="connsiteY6" fmla="*/ 981910 h 3251302"/>
              <a:gd name="connsiteX7" fmla="*/ 1377894 w 4106258"/>
              <a:gd name="connsiteY7" fmla="*/ 1456695 h 3251302"/>
              <a:gd name="connsiteX8" fmla="*/ 1465817 w 4106258"/>
              <a:gd name="connsiteY8" fmla="*/ 1746841 h 3251302"/>
              <a:gd name="connsiteX9" fmla="*/ 1668040 w 4106258"/>
              <a:gd name="connsiteY9" fmla="*/ 2221625 h 3251302"/>
              <a:gd name="connsiteX10" fmla="*/ 1966978 w 4106258"/>
              <a:gd name="connsiteY10" fmla="*/ 2757956 h 3251302"/>
              <a:gd name="connsiteX11" fmla="*/ 2424178 w 4106258"/>
              <a:gd name="connsiteY11" fmla="*/ 3109648 h 3251302"/>
              <a:gd name="connsiteX12" fmla="*/ 3162732 w 4106258"/>
              <a:gd name="connsiteY12" fmla="*/ 3223948 h 3251302"/>
              <a:gd name="connsiteX13" fmla="*/ 4106258 w 4106258"/>
              <a:gd name="connsiteY13" fmla="*/ 3251302 h 32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6258" h="3251302">
                <a:moveTo>
                  <a:pt x="0" y="2056"/>
                </a:moveTo>
                <a:cubicBezTo>
                  <a:pt x="43961" y="-5271"/>
                  <a:pt x="454604" y="8569"/>
                  <a:pt x="590378" y="18664"/>
                </a:cubicBezTo>
                <a:cubicBezTo>
                  <a:pt x="726152" y="28759"/>
                  <a:pt x="763988" y="45692"/>
                  <a:pt x="814644" y="62625"/>
                </a:cubicBezTo>
                <a:cubicBezTo>
                  <a:pt x="865300" y="79558"/>
                  <a:pt x="867850" y="84281"/>
                  <a:pt x="894317" y="120264"/>
                </a:cubicBezTo>
                <a:cubicBezTo>
                  <a:pt x="920784" y="156247"/>
                  <a:pt x="944140" y="218444"/>
                  <a:pt x="973448" y="278525"/>
                </a:cubicBezTo>
                <a:cubicBezTo>
                  <a:pt x="1002756" y="338606"/>
                  <a:pt x="1026201" y="363517"/>
                  <a:pt x="1070163" y="480748"/>
                </a:cubicBezTo>
                <a:cubicBezTo>
                  <a:pt x="1114125" y="597979"/>
                  <a:pt x="1185929" y="819252"/>
                  <a:pt x="1237217" y="981910"/>
                </a:cubicBezTo>
                <a:cubicBezTo>
                  <a:pt x="1288506" y="1144568"/>
                  <a:pt x="1339794" y="1329207"/>
                  <a:pt x="1377894" y="1456695"/>
                </a:cubicBezTo>
                <a:cubicBezTo>
                  <a:pt x="1415994" y="1584184"/>
                  <a:pt x="1417459" y="1619353"/>
                  <a:pt x="1465817" y="1746841"/>
                </a:cubicBezTo>
                <a:cubicBezTo>
                  <a:pt x="1514175" y="1874329"/>
                  <a:pt x="1584513" y="2053106"/>
                  <a:pt x="1668040" y="2221625"/>
                </a:cubicBezTo>
                <a:cubicBezTo>
                  <a:pt x="1751567" y="2390144"/>
                  <a:pt x="1840955" y="2609952"/>
                  <a:pt x="1966978" y="2757956"/>
                </a:cubicBezTo>
                <a:cubicBezTo>
                  <a:pt x="2093001" y="2905960"/>
                  <a:pt x="2224886" y="3031983"/>
                  <a:pt x="2424178" y="3109648"/>
                </a:cubicBezTo>
                <a:cubicBezTo>
                  <a:pt x="2623470" y="3187313"/>
                  <a:pt x="2683551" y="3196106"/>
                  <a:pt x="3162732" y="3223948"/>
                </a:cubicBezTo>
                <a:cubicBezTo>
                  <a:pt x="3641913" y="3251790"/>
                  <a:pt x="3277583" y="3238846"/>
                  <a:pt x="4106258" y="3251302"/>
                </a:cubicBezTo>
              </a:path>
            </a:pathLst>
          </a:custGeom>
          <a:noFill/>
          <a:ln w="381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6659880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695326" y="441325"/>
            <a:ext cx="10901728" cy="894416"/>
          </a:xfrm>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smtClean="0"/>
              <a:t>Often</a:t>
            </a:r>
            <a:r>
              <a:rPr lang="de-DE" dirty="0" smtClean="0"/>
              <a:t> </a:t>
            </a:r>
            <a:r>
              <a:rPr lang="de-DE" dirty="0" err="1" smtClean="0"/>
              <a:t>only</a:t>
            </a:r>
            <a:r>
              <a:rPr lang="de-DE" dirty="0" smtClean="0"/>
              <a:t> an </a:t>
            </a:r>
            <a:r>
              <a:rPr lang="de-DE" dirty="0" err="1" smtClean="0"/>
              <a:t>upper</a:t>
            </a:r>
            <a:r>
              <a:rPr lang="de-DE" dirty="0" smtClean="0"/>
              <a:t> </a:t>
            </a:r>
            <a:r>
              <a:rPr lang="de-DE" dirty="0" err="1" smtClean="0"/>
              <a:t>or</a:t>
            </a:r>
            <a:r>
              <a:rPr lang="de-DE" dirty="0" smtClean="0"/>
              <a:t> </a:t>
            </a:r>
            <a:r>
              <a:rPr lang="de-DE" dirty="0" err="1" smtClean="0"/>
              <a:t>lower</a:t>
            </a:r>
            <a:r>
              <a:rPr lang="de-DE" dirty="0" smtClean="0"/>
              <a:t> </a:t>
            </a:r>
            <a:r>
              <a:rPr lang="de-DE" dirty="0" err="1" smtClean="0"/>
              <a:t>limit</a:t>
            </a:r>
            <a:r>
              <a:rPr lang="de-DE" dirty="0" smtClean="0"/>
              <a:t> – </a:t>
            </a:r>
            <a:r>
              <a:rPr lang="de-DE" dirty="0" err="1" smtClean="0"/>
              <a:t>Example</a:t>
            </a:r>
            <a:r>
              <a:rPr lang="de-DE" dirty="0" smtClean="0"/>
              <a:t>: </a:t>
            </a:r>
            <a:r>
              <a:rPr lang="de-DE" dirty="0" err="1" smtClean="0"/>
              <a:t>Sputtering</a:t>
            </a:r>
            <a:r>
              <a:rPr lang="de-DE" dirty="0" smtClean="0"/>
              <a:t/>
            </a:r>
            <a:br>
              <a:rPr lang="de-DE" dirty="0" smtClean="0"/>
            </a:br>
            <a:endParaRPr lang="de-DE" dirty="0"/>
          </a:p>
        </p:txBody>
      </p:sp>
      <p:sp>
        <p:nvSpPr>
          <p:cNvPr id="6" name="Foliennummernplatzhalter 5"/>
          <p:cNvSpPr>
            <a:spLocks noGrp="1"/>
          </p:cNvSpPr>
          <p:nvPr>
            <p:ph type="sldNum" sz="quarter" idx="16"/>
          </p:nvPr>
        </p:nvSpPr>
        <p:spPr/>
        <p:txBody>
          <a:bodyPr/>
          <a:lstStyle/>
          <a:p>
            <a:fld id="{ECE691D0-CC49-4FC7-9C4D-6112B0CB3A76}" type="slidenum">
              <a:rPr lang="de-DE" smtClean="0"/>
              <a:pPr/>
              <a:t>45</a:t>
            </a:fld>
            <a:endParaRPr lang="de-DE" dirty="0"/>
          </a:p>
        </p:txBody>
      </p:sp>
      <p:cxnSp>
        <p:nvCxnSpPr>
          <p:cNvPr id="21" name="Gerader Verbinder 20"/>
          <p:cNvCxnSpPr/>
          <p:nvPr/>
        </p:nvCxnSpPr>
        <p:spPr>
          <a:xfrm>
            <a:off x="1329051" y="2813174"/>
            <a:ext cx="0" cy="3240529"/>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53" name="Textfeld 52"/>
          <p:cNvSpPr txBox="1"/>
          <p:nvPr/>
        </p:nvSpPr>
        <p:spPr>
          <a:xfrm>
            <a:off x="6100233" y="1052202"/>
            <a:ext cx="6014208" cy="2385268"/>
          </a:xfrm>
          <a:prstGeom prst="rect">
            <a:avLst/>
          </a:prstGeom>
          <a:noFill/>
        </p:spPr>
        <p:txBody>
          <a:bodyPr wrap="square" lIns="0" tIns="0" rIns="0" bIns="0" rtlCol="0" anchor="t" anchorCtr="0">
            <a:spAutoFit/>
          </a:bodyPr>
          <a:lstStyle/>
          <a:p>
            <a:pPr marL="179991" indent="-179991">
              <a:lnSpc>
                <a:spcPts val="2300"/>
              </a:lnSpc>
              <a:spcBef>
                <a:spcPts val="1150"/>
              </a:spcBef>
              <a:buFont typeface="Arial" panose="020B0604020202020204" pitchFamily="34" charset="0"/>
              <a:buChar char="•"/>
            </a:pPr>
            <a:r>
              <a:rPr lang="de-DE" sz="1600" dirty="0"/>
              <a:t>Quality </a:t>
            </a:r>
            <a:r>
              <a:rPr lang="de-DE" sz="1600" dirty="0" err="1"/>
              <a:t>or</a:t>
            </a:r>
            <a:r>
              <a:rPr lang="de-DE" sz="1600" dirty="0"/>
              <a:t> </a:t>
            </a:r>
            <a:r>
              <a:rPr lang="de-DE" sz="1600" dirty="0" err="1"/>
              <a:t>performance</a:t>
            </a:r>
            <a:r>
              <a:rPr lang="de-DE" sz="1600" dirty="0"/>
              <a:t> </a:t>
            </a:r>
            <a:r>
              <a:rPr lang="de-DE" sz="1600" dirty="0" err="1"/>
              <a:t>steps</a:t>
            </a:r>
            <a:r>
              <a:rPr lang="de-DE" sz="1600" dirty="0"/>
              <a:t> </a:t>
            </a:r>
            <a:r>
              <a:rPr lang="de-DE" sz="1600" dirty="0" err="1"/>
              <a:t>one</a:t>
            </a:r>
            <a:r>
              <a:rPr lang="de-DE" sz="1600" dirty="0"/>
              <a:t> </a:t>
            </a:r>
            <a:r>
              <a:rPr lang="de-DE" sz="1600" dirty="0" err="1"/>
              <a:t>standard</a:t>
            </a:r>
            <a:r>
              <a:rPr lang="de-DE" sz="1600" dirty="0"/>
              <a:t> </a:t>
            </a:r>
            <a:r>
              <a:rPr lang="de-DE" sz="1600" dirty="0" err="1"/>
              <a:t>deviation</a:t>
            </a:r>
            <a:r>
              <a:rPr lang="de-DE" sz="1600" dirty="0"/>
              <a:t> apart</a:t>
            </a:r>
          </a:p>
          <a:p>
            <a:pPr marL="179991" indent="-179991">
              <a:lnSpc>
                <a:spcPts val="2300"/>
              </a:lnSpc>
              <a:spcBef>
                <a:spcPts val="1150"/>
              </a:spcBef>
              <a:buFont typeface="Arial" panose="020B0604020202020204" pitchFamily="34" charset="0"/>
              <a:buChar char="•"/>
            </a:pPr>
            <a:r>
              <a:rPr lang="de-DE" sz="1600" dirty="0" err="1"/>
              <a:t>Ensures</a:t>
            </a:r>
            <a:r>
              <a:rPr lang="de-DE" sz="1600" dirty="0"/>
              <a:t> </a:t>
            </a:r>
            <a:r>
              <a:rPr lang="de-DE" sz="1600" dirty="0" err="1"/>
              <a:t>efficient</a:t>
            </a:r>
            <a:r>
              <a:rPr lang="de-DE" sz="1600" dirty="0"/>
              <a:t> </a:t>
            </a:r>
            <a:r>
              <a:rPr lang="de-DE" sz="1600" dirty="0" err="1"/>
              <a:t>step</a:t>
            </a:r>
            <a:r>
              <a:rPr lang="de-DE" sz="1600" dirty="0"/>
              <a:t> </a:t>
            </a:r>
            <a:r>
              <a:rPr lang="de-DE" sz="1600" dirty="0" err="1"/>
              <a:t>size</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a:t>
            </a:r>
            <a:r>
              <a:rPr lang="de-DE" sz="1600" dirty="0" err="1"/>
              <a:t>small</a:t>
            </a:r>
            <a:r>
              <a:rPr lang="de-DE" sz="1600" dirty="0"/>
              <a:t> </a:t>
            </a:r>
            <a:r>
              <a:rPr lang="de-DE" sz="1600" dirty="0" err="1"/>
              <a:t>of</a:t>
            </a:r>
            <a:r>
              <a:rPr lang="de-DE" sz="1600" dirty="0"/>
              <a:t> </a:t>
            </a:r>
            <a:r>
              <a:rPr lang="de-DE" sz="1600" dirty="0" err="1"/>
              <a:t>step</a:t>
            </a:r>
            <a:r>
              <a:rPr lang="de-DE" sz="1600" dirty="0"/>
              <a:t> </a:t>
            </a:r>
            <a:r>
              <a:rPr lang="de-DE" sz="1600" dirty="0" err="1"/>
              <a:t>has</a:t>
            </a:r>
            <a:r>
              <a:rPr lang="de-DE" sz="1600" dirty="0"/>
              <a:t> </a:t>
            </a:r>
            <a:r>
              <a:rPr lang="de-DE" sz="1600" dirty="0" err="1"/>
              <a:t>fixed</a:t>
            </a:r>
            <a:r>
              <a:rPr lang="de-DE" sz="1600" dirty="0"/>
              <a:t> </a:t>
            </a:r>
            <a:r>
              <a:rPr lang="de-DE" sz="1600" dirty="0" err="1"/>
              <a:t>overhead</a:t>
            </a:r>
            <a:r>
              <a:rPr lang="de-DE" sz="1600" dirty="0"/>
              <a:t> </a:t>
            </a:r>
            <a:r>
              <a:rPr lang="de-DE" sz="1600" dirty="0" err="1"/>
              <a:t>without</a:t>
            </a:r>
            <a:r>
              <a:rPr lang="de-DE" sz="1600" dirty="0"/>
              <a:t> </a:t>
            </a:r>
            <a:r>
              <a:rPr lang="de-DE" sz="1600" dirty="0" err="1"/>
              <a:t>gain</a:t>
            </a:r>
            <a:endParaRPr lang="de-DE" sz="1600" dirty="0"/>
          </a:p>
          <a:p>
            <a:pPr marL="742912" lvl="1" indent="-285735">
              <a:lnSpc>
                <a:spcPts val="2300"/>
              </a:lnSpc>
              <a:spcBef>
                <a:spcPts val="1150"/>
              </a:spcBef>
              <a:buFont typeface="Wingdings" panose="05000000000000000000" pitchFamily="2" charset="2"/>
              <a:buChar char="Ø"/>
            </a:pPr>
            <a:r>
              <a:rPr lang="de-DE" sz="1600" dirty="0" err="1"/>
              <a:t>Too</a:t>
            </a:r>
            <a:r>
              <a:rPr lang="de-DE" sz="1600" dirty="0"/>
              <a:t> large </a:t>
            </a:r>
            <a:r>
              <a:rPr lang="de-DE" sz="1600" dirty="0" err="1"/>
              <a:t>step</a:t>
            </a:r>
            <a:r>
              <a:rPr lang="de-DE" sz="1600" dirty="0"/>
              <a:t> </a:t>
            </a:r>
            <a:r>
              <a:rPr lang="de-DE" sz="1600" dirty="0" err="1"/>
              <a:t>might</a:t>
            </a:r>
            <a:r>
              <a:rPr lang="de-DE" sz="1600" dirty="0"/>
              <a:t> </a:t>
            </a:r>
            <a:r>
              <a:rPr lang="de-DE" sz="1600" dirty="0" err="1"/>
              <a:t>stretch</a:t>
            </a:r>
            <a:r>
              <a:rPr lang="de-DE" sz="1600" dirty="0"/>
              <a:t> </a:t>
            </a:r>
            <a:r>
              <a:rPr lang="de-DE" sz="1600" dirty="0" err="1"/>
              <a:t>system</a:t>
            </a:r>
            <a:r>
              <a:rPr lang="de-DE" sz="1600" dirty="0"/>
              <a:t> </a:t>
            </a:r>
            <a:r>
              <a:rPr lang="de-DE" sz="1600" dirty="0" err="1"/>
              <a:t>and</a:t>
            </a:r>
            <a:r>
              <a:rPr lang="de-DE" sz="1600" dirty="0"/>
              <a:t> bring </a:t>
            </a:r>
            <a:r>
              <a:rPr lang="de-DE" sz="1600" dirty="0" err="1"/>
              <a:t>overwhelming</a:t>
            </a:r>
            <a:r>
              <a:rPr lang="de-DE" sz="1600" dirty="0"/>
              <a:t> </a:t>
            </a:r>
            <a:r>
              <a:rPr lang="de-DE" sz="1600" dirty="0" err="1"/>
              <a:t>complexity</a:t>
            </a:r>
            <a:r>
              <a:rPr lang="de-DE" sz="1600" dirty="0"/>
              <a:t> </a:t>
            </a:r>
            <a:r>
              <a:rPr lang="de-DE" sz="1600" dirty="0" err="1"/>
              <a:t>to</a:t>
            </a:r>
            <a:r>
              <a:rPr lang="de-DE" sz="1600" dirty="0"/>
              <a:t> </a:t>
            </a:r>
            <a:r>
              <a:rPr lang="de-DE" sz="1600" dirty="0" err="1"/>
              <a:t>meet</a:t>
            </a:r>
            <a:r>
              <a:rPr lang="de-DE" sz="1600" dirty="0"/>
              <a:t> </a:t>
            </a:r>
            <a:r>
              <a:rPr lang="de-DE" sz="1600" dirty="0" err="1"/>
              <a:t>excessive</a:t>
            </a:r>
            <a:r>
              <a:rPr lang="de-DE" sz="1600" dirty="0"/>
              <a:t> </a:t>
            </a:r>
            <a:r>
              <a:rPr lang="de-DE" sz="1600" dirty="0" err="1" smtClean="0"/>
              <a:t>requirements</a:t>
            </a:r>
            <a:endParaRPr lang="de-DE" sz="1600" dirty="0" smtClean="0"/>
          </a:p>
          <a:p>
            <a:pPr marL="742912" lvl="1" indent="-285735">
              <a:lnSpc>
                <a:spcPts val="2300"/>
              </a:lnSpc>
              <a:spcBef>
                <a:spcPts val="1150"/>
              </a:spcBef>
              <a:buFont typeface="Wingdings" panose="05000000000000000000" pitchFamily="2" charset="2"/>
              <a:buChar char="Ø"/>
            </a:pPr>
            <a:r>
              <a:rPr lang="de-DE" sz="1600" dirty="0" err="1" smtClean="0"/>
              <a:t>Enables</a:t>
            </a:r>
            <a:r>
              <a:rPr lang="de-DE" sz="1600" dirty="0" smtClean="0"/>
              <a:t> </a:t>
            </a:r>
            <a:r>
              <a:rPr lang="de-DE" sz="1600" dirty="0" err="1" smtClean="0"/>
              <a:t>precise</a:t>
            </a:r>
            <a:r>
              <a:rPr lang="de-DE" sz="1600" dirty="0" smtClean="0"/>
              <a:t> </a:t>
            </a:r>
            <a:r>
              <a:rPr lang="de-DE" sz="1600" dirty="0" err="1" smtClean="0"/>
              <a:t>definition</a:t>
            </a:r>
            <a:r>
              <a:rPr lang="de-DE" sz="1600" dirty="0" smtClean="0"/>
              <a:t> </a:t>
            </a:r>
            <a:r>
              <a:rPr lang="de-DE" sz="1600" dirty="0" err="1" smtClean="0"/>
              <a:t>of</a:t>
            </a:r>
            <a:r>
              <a:rPr lang="de-DE" sz="1600" dirty="0" smtClean="0"/>
              <a:t> </a:t>
            </a:r>
            <a:r>
              <a:rPr lang="de-DE" sz="1600" dirty="0" err="1" smtClean="0"/>
              <a:t>boundaries</a:t>
            </a:r>
            <a:r>
              <a:rPr lang="de-DE" sz="1600" dirty="0" smtClean="0"/>
              <a:t> in </a:t>
            </a:r>
            <a:r>
              <a:rPr lang="de-DE" sz="1600" dirty="0" err="1" smtClean="0"/>
              <a:t>distributions</a:t>
            </a:r>
            <a:endParaRPr lang="de-DE" sz="1600" dirty="0"/>
          </a:p>
        </p:txBody>
      </p:sp>
      <p:sp>
        <p:nvSpPr>
          <p:cNvPr id="47" name="Textfeld 46"/>
          <p:cNvSpPr txBox="1"/>
          <p:nvPr/>
        </p:nvSpPr>
        <p:spPr>
          <a:xfrm rot="16200000">
            <a:off x="-450076" y="4142570"/>
            <a:ext cx="166231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Probability</a:t>
            </a:r>
            <a:r>
              <a:rPr lang="de-DE" sz="1600" dirty="0" smtClean="0"/>
              <a:t> </a:t>
            </a:r>
            <a:r>
              <a:rPr lang="de-DE" sz="1600" dirty="0" err="1" smtClean="0"/>
              <a:t>density</a:t>
            </a:r>
            <a:endParaRPr lang="de-DE" sz="1600" dirty="0" smtClean="0"/>
          </a:p>
        </p:txBody>
      </p:sp>
      <p:sp>
        <p:nvSpPr>
          <p:cNvPr id="48" name="Textfeld 47"/>
          <p:cNvSpPr txBox="1"/>
          <p:nvPr/>
        </p:nvSpPr>
        <p:spPr>
          <a:xfrm>
            <a:off x="2339565" y="6180837"/>
            <a:ext cx="1266372" cy="294953"/>
          </a:xfrm>
          <a:prstGeom prst="rect">
            <a:avLst/>
          </a:prstGeom>
          <a:noFill/>
        </p:spPr>
        <p:txBody>
          <a:bodyPr wrap="none" lIns="0" tIns="0" rIns="0" bIns="0" rtlCol="0" anchor="t" anchorCtr="0">
            <a:spAutoFit/>
          </a:bodyPr>
          <a:lstStyle/>
          <a:p>
            <a:pPr>
              <a:lnSpc>
                <a:spcPts val="2300"/>
              </a:lnSpc>
              <a:spcBef>
                <a:spcPts val="1150"/>
              </a:spcBef>
            </a:pPr>
            <a:r>
              <a:rPr lang="de-DE" sz="1600" dirty="0" err="1" smtClean="0"/>
              <a:t>Energy</a:t>
            </a:r>
            <a:r>
              <a:rPr lang="de-DE" sz="1600" dirty="0" smtClean="0"/>
              <a:t> E [eV]</a:t>
            </a:r>
          </a:p>
        </p:txBody>
      </p:sp>
      <p:cxnSp>
        <p:nvCxnSpPr>
          <p:cNvPr id="49" name="Gerade Verbindung mit Pfeil 48"/>
          <p:cNvCxnSpPr/>
          <p:nvPr/>
        </p:nvCxnSpPr>
        <p:spPr>
          <a:xfrm flipV="1">
            <a:off x="606369" y="2476517"/>
            <a:ext cx="0" cy="360000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p:cNvCxnSpPr/>
          <p:nvPr/>
        </p:nvCxnSpPr>
        <p:spPr>
          <a:xfrm flipV="1">
            <a:off x="587742" y="6076517"/>
            <a:ext cx="5400000"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grpSp>
        <p:nvGrpSpPr>
          <p:cNvPr id="51" name="Gruppieren 50"/>
          <p:cNvGrpSpPr/>
          <p:nvPr/>
        </p:nvGrpSpPr>
        <p:grpSpPr>
          <a:xfrm>
            <a:off x="583319" y="2792440"/>
            <a:ext cx="294953" cy="3253988"/>
            <a:chOff x="1844443" y="2800358"/>
            <a:chExt cx="294953" cy="3253988"/>
          </a:xfrm>
        </p:grpSpPr>
        <p:cxnSp>
          <p:nvCxnSpPr>
            <p:cNvPr id="52" name="Gerader Verbinder 51"/>
            <p:cNvCxnSpPr/>
            <p:nvPr/>
          </p:nvCxnSpPr>
          <p:spPr>
            <a:xfrm flipV="1">
              <a:off x="2091078" y="2814346"/>
              <a:ext cx="0" cy="3240000"/>
            </a:xfrm>
            <a:prstGeom prst="line">
              <a:avLst/>
            </a:prstGeom>
            <a:ln w="19050" cmpd="sng">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feld 53"/>
                <p:cNvSpPr txBox="1"/>
                <p:nvPr/>
              </p:nvSpPr>
              <p:spPr>
                <a:xfrm rot="16200000">
                  <a:off x="1770705" y="2874096"/>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00000"/>
                            </a:solidFill>
                            <a:latin typeface="Cambria Math" panose="02040503050406030204" pitchFamily="18" charset="0"/>
                          </a:rPr>
                          <m:t>+</m:t>
                        </m:r>
                        <m:r>
                          <a:rPr lang="de-DE" sz="1600" b="0" i="1" smtClean="0">
                            <a:solidFill>
                              <a:srgbClr val="C00000"/>
                            </a:solidFill>
                            <a:latin typeface="Cambria Math" panose="02040503050406030204" pitchFamily="18" charset="0"/>
                          </a:rPr>
                          <m:t>1</m:t>
                        </m:r>
                        <m:r>
                          <m:rPr>
                            <m:sty m:val="p"/>
                          </m:rPr>
                          <a:rPr lang="el-GR" sz="1600" b="0" i="1" smtClean="0">
                            <a:solidFill>
                              <a:srgbClr val="C00000"/>
                            </a:solidFill>
                            <a:latin typeface="Cambria Math" panose="02040503050406030204" pitchFamily="18" charset="0"/>
                          </a:rPr>
                          <m:t>σ</m:t>
                        </m:r>
                      </m:oMath>
                    </m:oMathPara>
                  </a14:m>
                  <a:endParaRPr lang="de-DE" sz="1600" dirty="0" err="1" smtClean="0">
                    <a:solidFill>
                      <a:srgbClr val="C00000"/>
                    </a:solidFill>
                  </a:endParaRPr>
                </a:p>
              </p:txBody>
            </p:sp>
          </mc:Choice>
          <mc:Fallback xmlns="">
            <p:sp>
              <p:nvSpPr>
                <p:cNvPr id="54" name="Textfeld 53"/>
                <p:cNvSpPr txBox="1">
                  <a:spLocks noRot="1" noChangeAspect="1" noMove="1" noResize="1" noEditPoints="1" noAdjustHandles="1" noChangeArrowheads="1" noChangeShapeType="1" noTextEdit="1"/>
                </p:cNvSpPr>
                <p:nvPr/>
              </p:nvSpPr>
              <p:spPr>
                <a:xfrm rot="16200000">
                  <a:off x="1770705" y="2874096"/>
                  <a:ext cx="442429" cy="294953"/>
                </a:xfrm>
                <a:prstGeom prst="rect">
                  <a:avLst/>
                </a:prstGeom>
                <a:blipFill>
                  <a:blip r:embed="rId3"/>
                  <a:stretch>
                    <a:fillRect t="-4110" b="-6849"/>
                  </a:stretch>
                </a:blipFill>
              </p:spPr>
              <p:txBody>
                <a:bodyPr/>
                <a:lstStyle/>
                <a:p>
                  <a:r>
                    <a:rPr lang="de-DE">
                      <a:noFill/>
                    </a:rPr>
                    <a:t> </a:t>
                  </a:r>
                </a:p>
              </p:txBody>
            </p:sp>
          </mc:Fallback>
        </mc:AlternateContent>
      </p:grpSp>
      <p:grpSp>
        <p:nvGrpSpPr>
          <p:cNvPr id="56" name="Gruppieren 55"/>
          <p:cNvGrpSpPr/>
          <p:nvPr/>
        </p:nvGrpSpPr>
        <p:grpSpPr>
          <a:xfrm>
            <a:off x="859151" y="2792441"/>
            <a:ext cx="294953" cy="3249734"/>
            <a:chOff x="1521962" y="2800359"/>
            <a:chExt cx="294953" cy="3249734"/>
          </a:xfrm>
        </p:grpSpPr>
        <p:cxnSp>
          <p:nvCxnSpPr>
            <p:cNvPr id="57" name="Gerader Verbinder 56"/>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4"/>
                  <a:stretch>
                    <a:fillRect t="-4110" b="-6849"/>
                  </a:stretch>
                </a:blipFill>
              </p:spPr>
              <p:txBody>
                <a:bodyPr/>
                <a:lstStyle/>
                <a:p>
                  <a:r>
                    <a:rPr lang="de-DE">
                      <a:noFill/>
                    </a:rPr>
                    <a:t> </a:t>
                  </a:r>
                </a:p>
              </p:txBody>
            </p:sp>
          </mc:Fallback>
        </mc:AlternateContent>
      </p:grpSp>
      <p:grpSp>
        <p:nvGrpSpPr>
          <p:cNvPr id="59" name="Gruppieren 58"/>
          <p:cNvGrpSpPr/>
          <p:nvPr/>
        </p:nvGrpSpPr>
        <p:grpSpPr>
          <a:xfrm>
            <a:off x="1287909" y="2802175"/>
            <a:ext cx="294953" cy="3240000"/>
            <a:chOff x="1238882" y="2810093"/>
            <a:chExt cx="294953" cy="3240000"/>
          </a:xfrm>
        </p:grpSpPr>
        <p:cxnSp>
          <p:nvCxnSpPr>
            <p:cNvPr id="60" name="Gerader Verbinder 59"/>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feld 60"/>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1" name="Textfeld 60"/>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5"/>
                  <a:stretch>
                    <a:fillRect t="-4110" b="-6849"/>
                  </a:stretch>
                </a:blipFill>
              </p:spPr>
              <p:txBody>
                <a:bodyPr/>
                <a:lstStyle/>
                <a:p>
                  <a:r>
                    <a:rPr lang="de-DE">
                      <a:noFill/>
                    </a:rPr>
                    <a:t> </a:t>
                  </a:r>
                </a:p>
              </p:txBody>
            </p:sp>
          </mc:Fallback>
        </mc:AlternateContent>
      </p:grpSp>
      <p:grpSp>
        <p:nvGrpSpPr>
          <p:cNvPr id="62" name="Gruppieren 61"/>
          <p:cNvGrpSpPr/>
          <p:nvPr/>
        </p:nvGrpSpPr>
        <p:grpSpPr>
          <a:xfrm>
            <a:off x="1568749" y="2799680"/>
            <a:ext cx="294953" cy="3240000"/>
            <a:chOff x="976467" y="2807598"/>
            <a:chExt cx="294953" cy="3240000"/>
          </a:xfrm>
        </p:grpSpPr>
        <p:cxnSp>
          <p:nvCxnSpPr>
            <p:cNvPr id="63" name="Gerader Verbinder 62"/>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feld 63"/>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4" name="Textfeld 63"/>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6"/>
                  <a:stretch>
                    <a:fillRect t="-2740" b="-8219"/>
                  </a:stretch>
                </a:blipFill>
              </p:spPr>
              <p:txBody>
                <a:bodyPr/>
                <a:lstStyle/>
                <a:p>
                  <a:r>
                    <a:rPr lang="de-DE">
                      <a:noFill/>
                    </a:rPr>
                    <a:t> </a:t>
                  </a:r>
                </a:p>
              </p:txBody>
            </p:sp>
          </mc:Fallback>
        </mc:AlternateContent>
      </p:grpSp>
      <p:grpSp>
        <p:nvGrpSpPr>
          <p:cNvPr id="65" name="Gruppieren 64"/>
          <p:cNvGrpSpPr/>
          <p:nvPr/>
        </p:nvGrpSpPr>
        <p:grpSpPr>
          <a:xfrm>
            <a:off x="1898243" y="2799680"/>
            <a:ext cx="294953" cy="3240000"/>
            <a:chOff x="756995" y="2807598"/>
            <a:chExt cx="294953" cy="3240000"/>
          </a:xfrm>
        </p:grpSpPr>
        <p:cxnSp>
          <p:nvCxnSpPr>
            <p:cNvPr id="66" name="Gerader Verbinder 65"/>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feld 66"/>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7" name="Textfeld 66"/>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7"/>
                  <a:stretch>
                    <a:fillRect t="-4110" b="-6849"/>
                  </a:stretch>
                </a:blipFill>
              </p:spPr>
              <p:txBody>
                <a:bodyPr/>
                <a:lstStyle/>
                <a:p>
                  <a:r>
                    <a:rPr lang="de-DE">
                      <a:noFill/>
                    </a:rPr>
                    <a:t> </a:t>
                  </a:r>
                </a:p>
              </p:txBody>
            </p:sp>
          </mc:Fallback>
        </mc:AlternateContent>
      </p:grpSp>
      <p:grpSp>
        <p:nvGrpSpPr>
          <p:cNvPr id="68" name="Gruppieren 67"/>
          <p:cNvGrpSpPr/>
          <p:nvPr/>
        </p:nvGrpSpPr>
        <p:grpSpPr>
          <a:xfrm>
            <a:off x="2301473" y="2799681"/>
            <a:ext cx="294953" cy="3242494"/>
            <a:chOff x="557600" y="2807599"/>
            <a:chExt cx="294953" cy="3242494"/>
          </a:xfrm>
        </p:grpSpPr>
        <p:cxnSp>
          <p:nvCxnSpPr>
            <p:cNvPr id="69" name="Gerader Verbinder 6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feld 69"/>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0" name="Textfeld 69"/>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8"/>
                  <a:stretch>
                    <a:fillRect t="-4110" b="-684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feld 70"/>
              <p:cNvSpPr txBox="1"/>
              <p:nvPr/>
            </p:nvSpPr>
            <p:spPr>
              <a:xfrm rot="16200000">
                <a:off x="1062148" y="3620234"/>
                <a:ext cx="27982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𝐸</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71" name="Textfeld 70"/>
              <p:cNvSpPr txBox="1">
                <a:spLocks noRot="1" noChangeAspect="1" noMove="1" noResize="1" noEditPoints="1" noAdjustHandles="1" noChangeArrowheads="1" noChangeShapeType="1" noTextEdit="1"/>
              </p:cNvSpPr>
              <p:nvPr/>
            </p:nvSpPr>
            <p:spPr>
              <a:xfrm rot="16200000">
                <a:off x="1062148" y="3620234"/>
                <a:ext cx="279820" cy="294953"/>
              </a:xfrm>
              <a:prstGeom prst="rect">
                <a:avLst/>
              </a:prstGeom>
              <a:blipFill>
                <a:blip r:embed="rId9"/>
                <a:stretch>
                  <a:fillRect t="-4348" r="-16667" b="-15217"/>
                </a:stretch>
              </a:blipFill>
            </p:spPr>
            <p:txBody>
              <a:bodyPr/>
              <a:lstStyle/>
              <a:p>
                <a:r>
                  <a:rPr lang="de-DE">
                    <a:noFill/>
                  </a:rPr>
                  <a:t> </a:t>
                </a:r>
              </a:p>
            </p:txBody>
          </p:sp>
        </mc:Fallback>
      </mc:AlternateContent>
      <p:graphicFrame>
        <p:nvGraphicFramePr>
          <p:cNvPr id="33" name="Tabelle 32"/>
          <p:cNvGraphicFramePr>
            <a:graphicFrameLocks noGrp="1"/>
          </p:cNvGraphicFramePr>
          <p:nvPr>
            <p:extLst/>
          </p:nvPr>
        </p:nvGraphicFramePr>
        <p:xfrm>
          <a:off x="6457125" y="3459194"/>
          <a:ext cx="5400000" cy="303276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196413242"/>
                    </a:ext>
                  </a:extLst>
                </a:gridCol>
                <a:gridCol w="1800000">
                  <a:extLst>
                    <a:ext uri="{9D8B030D-6E8A-4147-A177-3AD203B41FA5}">
                      <a16:colId xmlns:a16="http://schemas.microsoft.com/office/drawing/2014/main" val="1334951967"/>
                    </a:ext>
                  </a:extLst>
                </a:gridCol>
                <a:gridCol w="1800000">
                  <a:extLst>
                    <a:ext uri="{9D8B030D-6E8A-4147-A177-3AD203B41FA5}">
                      <a16:colId xmlns:a16="http://schemas.microsoft.com/office/drawing/2014/main" val="539191996"/>
                    </a:ext>
                  </a:extLst>
                </a:gridCol>
              </a:tblGrid>
              <a:tr h="357216">
                <a:tc>
                  <a:txBody>
                    <a:bodyPr/>
                    <a:lstStyle/>
                    <a:p>
                      <a:pPr algn="ctr"/>
                      <a:r>
                        <a:rPr lang="el-GR" sz="1800" dirty="0" smtClean="0"/>
                        <a:t>σ</a:t>
                      </a:r>
                      <a:r>
                        <a:rPr lang="de-DE" sz="1800" dirty="0" smtClean="0"/>
                        <a:t>-level</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smtClean="0"/>
                        <a:t>DPMO</a:t>
                      </a:r>
                    </a:p>
                    <a:p>
                      <a:pPr algn="ctr"/>
                      <a:r>
                        <a:rPr lang="de-DE" sz="700" dirty="0" smtClean="0"/>
                        <a:t>(</a:t>
                      </a:r>
                      <a:r>
                        <a:rPr lang="de-DE" sz="700" dirty="0" err="1" smtClean="0"/>
                        <a:t>defects</a:t>
                      </a:r>
                      <a:r>
                        <a:rPr lang="de-DE" sz="700" baseline="0" dirty="0" smtClean="0"/>
                        <a:t> per </a:t>
                      </a:r>
                      <a:r>
                        <a:rPr lang="de-DE" sz="700" baseline="0" dirty="0" err="1" smtClean="0"/>
                        <a:t>million</a:t>
                      </a:r>
                      <a:r>
                        <a:rPr lang="de-DE" sz="700" baseline="0" dirty="0" smtClean="0"/>
                        <a:t> </a:t>
                      </a:r>
                      <a:r>
                        <a:rPr lang="de-DE" sz="700" baseline="0" dirty="0" err="1" smtClean="0"/>
                        <a:t>opportunities</a:t>
                      </a:r>
                      <a:r>
                        <a:rPr lang="de-DE" sz="700" baseline="0" dirty="0" smtClean="0"/>
                        <a:t>)</a:t>
                      </a:r>
                      <a:endParaRPr lang="de-DE"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800" dirty="0" err="1" smtClean="0"/>
                        <a:t>Yield</a:t>
                      </a:r>
                      <a:r>
                        <a:rPr lang="de-DE" sz="1800" dirty="0" smtClean="0"/>
                        <a:t>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05392"/>
                  </a:ext>
                </a:extLst>
              </a:tr>
              <a:tr h="276555">
                <a:tc>
                  <a:txBody>
                    <a:bodyPr/>
                    <a:lstStyle/>
                    <a:p>
                      <a:pPr algn="ctr"/>
                      <a:r>
                        <a:rPr lang="de-DE" sz="1800" dirty="0" smtClean="0"/>
                        <a:t>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&gt;</a:t>
                      </a:r>
                      <a:r>
                        <a:rPr lang="de-DE" sz="1800" baseline="0" dirty="0" smtClean="0"/>
                        <a:t> </a:t>
                      </a: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dirty="0" smtClean="0"/>
                        <a:t>&lt; 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065239"/>
                  </a:ext>
                </a:extLst>
              </a:tr>
              <a:tr h="276555">
                <a:tc>
                  <a:txBody>
                    <a:bodyPr/>
                    <a:lstStyle/>
                    <a:p>
                      <a:pPr algn="ctr"/>
                      <a:r>
                        <a:rPr lang="de-DE" sz="1800" dirty="0" smtClean="0"/>
                        <a:t>1</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691 462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de-DE" sz="1800" dirty="0" smtClean="0"/>
                        <a:t>31 %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47736793"/>
                  </a:ext>
                </a:extLst>
              </a:tr>
              <a:tr h="276555">
                <a:tc>
                  <a:txBody>
                    <a:bodyPr/>
                    <a:lstStyle/>
                    <a:p>
                      <a:pPr algn="ctr"/>
                      <a:r>
                        <a:rPr lang="de-DE" sz="1800" dirty="0" smtClean="0"/>
                        <a:t>2</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308 537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tc>
                  <a:txBody>
                    <a:bodyPr/>
                    <a:lstStyle/>
                    <a:p>
                      <a:pPr algn="ctr"/>
                      <a:r>
                        <a:rPr lang="de-DE" sz="1800" dirty="0" smtClean="0"/>
                        <a:t>69 %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7C00"/>
                    </a:solidFill>
                  </a:tcPr>
                </a:tc>
                <a:extLst>
                  <a:ext uri="{0D108BD9-81ED-4DB2-BD59-A6C34878D82A}">
                    <a16:rowId xmlns:a16="http://schemas.microsoft.com/office/drawing/2014/main" val="3263417079"/>
                  </a:ext>
                </a:extLst>
              </a:tr>
              <a:tr h="276555">
                <a:tc>
                  <a:txBody>
                    <a:bodyPr/>
                    <a:lstStyle/>
                    <a:p>
                      <a:pPr algn="ctr"/>
                      <a:r>
                        <a:rPr lang="de-DE" sz="1800" dirty="0" smtClean="0"/>
                        <a:t>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66 807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e-DE" sz="1800" dirty="0" smtClean="0"/>
                        <a:t>93.3 %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2707308265"/>
                  </a:ext>
                </a:extLst>
              </a:tr>
              <a:tr h="276555">
                <a:tc>
                  <a:txBody>
                    <a:bodyPr/>
                    <a:lstStyle/>
                    <a:p>
                      <a:pPr algn="ctr"/>
                      <a:r>
                        <a:rPr lang="de-DE" sz="1800" dirty="0" smtClean="0"/>
                        <a:t>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6 210</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tc>
                  <a:txBody>
                    <a:bodyPr/>
                    <a:lstStyle/>
                    <a:p>
                      <a:pPr algn="ctr"/>
                      <a:r>
                        <a:rPr lang="de-DE" sz="1800" dirty="0" smtClean="0"/>
                        <a:t>99.38 %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325"/>
                    </a:solidFill>
                  </a:tcPr>
                </a:tc>
                <a:extLst>
                  <a:ext uri="{0D108BD9-81ED-4DB2-BD59-A6C34878D82A}">
                    <a16:rowId xmlns:a16="http://schemas.microsoft.com/office/drawing/2014/main" val="1245325020"/>
                  </a:ext>
                </a:extLst>
              </a:tr>
              <a:tr h="319674">
                <a:tc>
                  <a:txBody>
                    <a:bodyPr/>
                    <a:lstStyle/>
                    <a:p>
                      <a:pPr algn="ctr"/>
                      <a:r>
                        <a:rPr lang="de-DE" sz="1800" dirty="0" smtClean="0"/>
                        <a:t>5</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233</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tc>
                  <a:txBody>
                    <a:bodyPr/>
                    <a:lstStyle/>
                    <a:p>
                      <a:pPr algn="ctr"/>
                      <a:r>
                        <a:rPr lang="de-DE" sz="1800" dirty="0" smtClean="0"/>
                        <a:t>99.977%</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555"/>
                    </a:solidFill>
                  </a:tcPr>
                </a:tc>
                <a:extLst>
                  <a:ext uri="{0D108BD9-81ED-4DB2-BD59-A6C34878D82A}">
                    <a16:rowId xmlns:a16="http://schemas.microsoft.com/office/drawing/2014/main" val="3036115092"/>
                  </a:ext>
                </a:extLst>
              </a:tr>
              <a:tr h="319674">
                <a:tc>
                  <a:txBody>
                    <a:bodyPr/>
                    <a:lstStyle/>
                    <a:p>
                      <a:pPr algn="ctr"/>
                      <a:r>
                        <a:rPr lang="de-DE" sz="1800" dirty="0" smtClean="0"/>
                        <a:t>6</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3.4</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tc>
                  <a:txBody>
                    <a:bodyPr/>
                    <a:lstStyle/>
                    <a:p>
                      <a:pPr algn="ctr"/>
                      <a:r>
                        <a:rPr lang="de-DE" sz="1800" dirty="0" smtClean="0"/>
                        <a:t>99.99966 %</a:t>
                      </a:r>
                      <a:endParaRPr lang="de-D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1EA"/>
                    </a:solidFill>
                  </a:tcPr>
                </a:tc>
                <a:extLst>
                  <a:ext uri="{0D108BD9-81ED-4DB2-BD59-A6C34878D82A}">
                    <a16:rowId xmlns:a16="http://schemas.microsoft.com/office/drawing/2014/main" val="3359690295"/>
                  </a:ext>
                </a:extLst>
              </a:tr>
            </a:tbl>
          </a:graphicData>
        </a:graphic>
      </p:graphicFrame>
      <p:sp>
        <p:nvSpPr>
          <p:cNvPr id="34" name="Rechteck 33"/>
          <p:cNvSpPr/>
          <p:nvPr/>
        </p:nvSpPr>
        <p:spPr>
          <a:xfrm>
            <a:off x="6416316" y="6147979"/>
            <a:ext cx="5472000" cy="338338"/>
          </a:xfrm>
          <a:prstGeom prst="rect">
            <a:avLst/>
          </a:pr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35" name="Gruppieren 34"/>
          <p:cNvGrpSpPr/>
          <p:nvPr/>
        </p:nvGrpSpPr>
        <p:grpSpPr>
          <a:xfrm>
            <a:off x="2543362" y="2095898"/>
            <a:ext cx="297382" cy="3960000"/>
            <a:chOff x="2441762" y="2095898"/>
            <a:chExt cx="297382" cy="3960000"/>
          </a:xfrm>
        </p:grpSpPr>
        <p:cxnSp>
          <p:nvCxnSpPr>
            <p:cNvPr id="36" name="Gerader Verbinder 35"/>
            <p:cNvCxnSpPr/>
            <p:nvPr/>
          </p:nvCxnSpPr>
          <p:spPr>
            <a:xfrm>
              <a:off x="2739144" y="2095898"/>
              <a:ext cx="0" cy="3960000"/>
            </a:xfrm>
            <a:prstGeom prst="line">
              <a:avLst/>
            </a:prstGeom>
            <a:ln w="38100">
              <a:headEnd type="none" w="med" len="med"/>
              <a:tailEnd type="none" w="med" len="med"/>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37" name="Textfeld 36"/>
                <p:cNvSpPr txBox="1"/>
                <p:nvPr/>
              </p:nvSpPr>
              <p:spPr>
                <a:xfrm rot="16200000">
                  <a:off x="2112570" y="2582378"/>
                  <a:ext cx="953338"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solidFill>
                              <a:srgbClr val="EF7C00"/>
                            </a:solidFill>
                            <a:latin typeface="Cambria Math" panose="02040503050406030204" pitchFamily="18" charset="0"/>
                          </a:rPr>
                          <m:t>𝑈</m:t>
                        </m:r>
                        <m:r>
                          <a:rPr lang="de-DE" sz="1600" i="1" smtClean="0">
                            <a:solidFill>
                              <a:srgbClr val="EF7C00"/>
                            </a:solidFill>
                            <a:latin typeface="Cambria Math" panose="02040503050406030204" pitchFamily="18" charset="0"/>
                          </a:rPr>
                          <m:t>𝑆</m:t>
                        </m:r>
                        <m:r>
                          <a:rPr lang="de-DE" sz="1600" b="0" i="1" smtClean="0">
                            <a:solidFill>
                              <a:srgbClr val="EF7C00"/>
                            </a:solidFill>
                            <a:latin typeface="Cambria Math" panose="02040503050406030204" pitchFamily="18" charset="0"/>
                          </a:rPr>
                          <m:t>𝐿</m:t>
                        </m:r>
                        <m:r>
                          <a:rPr lang="de-DE" sz="1600" b="0" i="1" smtClean="0">
                            <a:solidFill>
                              <a:srgbClr val="EF7C00"/>
                            </a:solidFill>
                            <a:latin typeface="Cambria Math" panose="02040503050406030204" pitchFamily="18" charset="0"/>
                          </a:rPr>
                          <m:t> −</m:t>
                        </m:r>
                        <m:r>
                          <a:rPr lang="de-DE" sz="1600" b="0" i="1" smtClean="0">
                            <a:solidFill>
                              <a:srgbClr val="EF7C00"/>
                            </a:solidFill>
                            <a:latin typeface="Cambria Math" panose="02040503050406030204" pitchFamily="18" charset="0"/>
                          </a:rPr>
                          <m:t>𝐸𝑡</m:t>
                        </m:r>
                        <m:r>
                          <a:rPr lang="de-DE" sz="1600" b="0" i="1" smtClean="0">
                            <a:solidFill>
                              <a:srgbClr val="EF7C00"/>
                            </a:solidFill>
                            <a:latin typeface="Cambria Math" panose="02040503050406030204" pitchFamily="18" charset="0"/>
                          </a:rPr>
                          <m:t>h</m:t>
                        </m:r>
                      </m:oMath>
                    </m:oMathPara>
                  </a14:m>
                  <a:endParaRPr lang="de-DE" sz="1600" baseline="-25000" dirty="0" err="1" smtClean="0">
                    <a:solidFill>
                      <a:srgbClr val="EF7C00"/>
                    </a:solidFill>
                  </a:endParaRPr>
                </a:p>
              </p:txBody>
            </p:sp>
          </mc:Choice>
          <mc:Fallback xmlns="">
            <p:sp>
              <p:nvSpPr>
                <p:cNvPr id="37" name="Textfeld 36"/>
                <p:cNvSpPr txBox="1">
                  <a:spLocks noRot="1" noChangeAspect="1" noMove="1" noResize="1" noEditPoints="1" noAdjustHandles="1" noChangeArrowheads="1" noChangeShapeType="1" noTextEdit="1"/>
                </p:cNvSpPr>
                <p:nvPr/>
              </p:nvSpPr>
              <p:spPr>
                <a:xfrm rot="16200000">
                  <a:off x="2112570" y="2582378"/>
                  <a:ext cx="953338" cy="294953"/>
                </a:xfrm>
                <a:prstGeom prst="rect">
                  <a:avLst/>
                </a:prstGeom>
                <a:blipFill>
                  <a:blip r:embed="rId10"/>
                  <a:stretch>
                    <a:fillRect t="-2564" r="-6122" b="-5128"/>
                  </a:stretch>
                </a:blipFill>
              </p:spPr>
              <p:txBody>
                <a:bodyPr/>
                <a:lstStyle/>
                <a:p>
                  <a:r>
                    <a:rPr lang="de-DE">
                      <a:noFill/>
                    </a:rPr>
                    <a:t> </a:t>
                  </a:r>
                </a:p>
              </p:txBody>
            </p:sp>
          </mc:Fallback>
        </mc:AlternateContent>
      </p:grpSp>
      <p:sp>
        <p:nvSpPr>
          <p:cNvPr id="38" name="Textfeld 37"/>
          <p:cNvSpPr txBox="1"/>
          <p:nvPr/>
        </p:nvSpPr>
        <p:spPr>
          <a:xfrm>
            <a:off x="1311642" y="1762162"/>
            <a:ext cx="3246081"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Integrated </a:t>
            </a:r>
            <a:r>
              <a:rPr lang="de-DE" sz="2000" b="1" dirty="0" err="1" smtClean="0">
                <a:solidFill>
                  <a:srgbClr val="005555"/>
                </a:solidFill>
              </a:rPr>
              <a:t>Maxwellian</a:t>
            </a:r>
            <a:r>
              <a:rPr lang="de-DE" sz="2000" b="1" dirty="0" smtClean="0">
                <a:solidFill>
                  <a:srgbClr val="005555"/>
                </a:solidFill>
              </a:rPr>
              <a:t> PDF</a:t>
            </a:r>
          </a:p>
        </p:txBody>
      </p:sp>
      <p:sp>
        <p:nvSpPr>
          <p:cNvPr id="39" name="Freihandform 38"/>
          <p:cNvSpPr/>
          <p:nvPr/>
        </p:nvSpPr>
        <p:spPr>
          <a:xfrm rot="10800000">
            <a:off x="622366" y="2765564"/>
            <a:ext cx="2349365" cy="3251302"/>
          </a:xfrm>
          <a:custGeom>
            <a:avLst/>
            <a:gdLst>
              <a:gd name="connsiteX0" fmla="*/ 0 w 4712677"/>
              <a:gd name="connsiteY0" fmla="*/ 10922 h 3272868"/>
              <a:gd name="connsiteX1" fmla="*/ 123092 w 4712677"/>
              <a:gd name="connsiteY1" fmla="*/ 2130 h 3272868"/>
              <a:gd name="connsiteX2" fmla="*/ 211016 w 4712677"/>
              <a:gd name="connsiteY2" fmla="*/ 46091 h 3272868"/>
              <a:gd name="connsiteX3" fmla="*/ 307731 w 4712677"/>
              <a:gd name="connsiteY3" fmla="*/ 116430 h 3272868"/>
              <a:gd name="connsiteX4" fmla="*/ 386862 w 4712677"/>
              <a:gd name="connsiteY4" fmla="*/ 274691 h 3272868"/>
              <a:gd name="connsiteX5" fmla="*/ 483577 w 4712677"/>
              <a:gd name="connsiteY5" fmla="*/ 476914 h 3272868"/>
              <a:gd name="connsiteX6" fmla="*/ 650631 w 4712677"/>
              <a:gd name="connsiteY6" fmla="*/ 978076 h 3272868"/>
              <a:gd name="connsiteX7" fmla="*/ 791308 w 4712677"/>
              <a:gd name="connsiteY7" fmla="*/ 1452861 h 3272868"/>
              <a:gd name="connsiteX8" fmla="*/ 879231 w 4712677"/>
              <a:gd name="connsiteY8" fmla="*/ 1743007 h 3272868"/>
              <a:gd name="connsiteX9" fmla="*/ 1081454 w 4712677"/>
              <a:gd name="connsiteY9" fmla="*/ 2217791 h 3272868"/>
              <a:gd name="connsiteX10" fmla="*/ 1380392 w 4712677"/>
              <a:gd name="connsiteY10" fmla="*/ 2754122 h 3272868"/>
              <a:gd name="connsiteX11" fmla="*/ 1837592 w 4712677"/>
              <a:gd name="connsiteY11" fmla="*/ 3105814 h 3272868"/>
              <a:gd name="connsiteX12" fmla="*/ 2576146 w 4712677"/>
              <a:gd name="connsiteY12" fmla="*/ 3220114 h 3272868"/>
              <a:gd name="connsiteX13" fmla="*/ 4712677 w 4712677"/>
              <a:gd name="connsiteY13" fmla="*/ 3272868 h 3272868"/>
              <a:gd name="connsiteX0" fmla="*/ 0 w 4718952"/>
              <a:gd name="connsiteY0" fmla="*/ 6693 h 3274989"/>
              <a:gd name="connsiteX1" fmla="*/ 129367 w 4718952"/>
              <a:gd name="connsiteY1" fmla="*/ 4251 h 3274989"/>
              <a:gd name="connsiteX2" fmla="*/ 217291 w 4718952"/>
              <a:gd name="connsiteY2" fmla="*/ 48212 h 3274989"/>
              <a:gd name="connsiteX3" fmla="*/ 314006 w 4718952"/>
              <a:gd name="connsiteY3" fmla="*/ 118551 h 3274989"/>
              <a:gd name="connsiteX4" fmla="*/ 393137 w 4718952"/>
              <a:gd name="connsiteY4" fmla="*/ 276812 h 3274989"/>
              <a:gd name="connsiteX5" fmla="*/ 489852 w 4718952"/>
              <a:gd name="connsiteY5" fmla="*/ 479035 h 3274989"/>
              <a:gd name="connsiteX6" fmla="*/ 656906 w 4718952"/>
              <a:gd name="connsiteY6" fmla="*/ 980197 h 3274989"/>
              <a:gd name="connsiteX7" fmla="*/ 797583 w 4718952"/>
              <a:gd name="connsiteY7" fmla="*/ 1454982 h 3274989"/>
              <a:gd name="connsiteX8" fmla="*/ 885506 w 4718952"/>
              <a:gd name="connsiteY8" fmla="*/ 1745128 h 3274989"/>
              <a:gd name="connsiteX9" fmla="*/ 1087729 w 4718952"/>
              <a:gd name="connsiteY9" fmla="*/ 2219912 h 3274989"/>
              <a:gd name="connsiteX10" fmla="*/ 1386667 w 4718952"/>
              <a:gd name="connsiteY10" fmla="*/ 2756243 h 3274989"/>
              <a:gd name="connsiteX11" fmla="*/ 1843867 w 4718952"/>
              <a:gd name="connsiteY11" fmla="*/ 3107935 h 3274989"/>
              <a:gd name="connsiteX12" fmla="*/ 2582421 w 4718952"/>
              <a:gd name="connsiteY12" fmla="*/ 3222235 h 3274989"/>
              <a:gd name="connsiteX13" fmla="*/ 4718952 w 4718952"/>
              <a:gd name="connsiteY13" fmla="*/ 3274989 h 3274989"/>
              <a:gd name="connsiteX0" fmla="*/ 0 w 4787975"/>
              <a:gd name="connsiteY0" fmla="*/ 2766 h 3283762"/>
              <a:gd name="connsiteX1" fmla="*/ 198390 w 4787975"/>
              <a:gd name="connsiteY1" fmla="*/ 13024 h 3283762"/>
              <a:gd name="connsiteX2" fmla="*/ 286314 w 4787975"/>
              <a:gd name="connsiteY2" fmla="*/ 56985 h 3283762"/>
              <a:gd name="connsiteX3" fmla="*/ 383029 w 4787975"/>
              <a:gd name="connsiteY3" fmla="*/ 127324 h 3283762"/>
              <a:gd name="connsiteX4" fmla="*/ 462160 w 4787975"/>
              <a:gd name="connsiteY4" fmla="*/ 285585 h 3283762"/>
              <a:gd name="connsiteX5" fmla="*/ 558875 w 4787975"/>
              <a:gd name="connsiteY5" fmla="*/ 487808 h 3283762"/>
              <a:gd name="connsiteX6" fmla="*/ 725929 w 4787975"/>
              <a:gd name="connsiteY6" fmla="*/ 988970 h 3283762"/>
              <a:gd name="connsiteX7" fmla="*/ 866606 w 4787975"/>
              <a:gd name="connsiteY7" fmla="*/ 1463755 h 3283762"/>
              <a:gd name="connsiteX8" fmla="*/ 954529 w 4787975"/>
              <a:gd name="connsiteY8" fmla="*/ 1753901 h 3283762"/>
              <a:gd name="connsiteX9" fmla="*/ 1156752 w 4787975"/>
              <a:gd name="connsiteY9" fmla="*/ 2228685 h 3283762"/>
              <a:gd name="connsiteX10" fmla="*/ 1455690 w 4787975"/>
              <a:gd name="connsiteY10" fmla="*/ 2765016 h 3283762"/>
              <a:gd name="connsiteX11" fmla="*/ 1912890 w 4787975"/>
              <a:gd name="connsiteY11" fmla="*/ 3116708 h 3283762"/>
              <a:gd name="connsiteX12" fmla="*/ 2651444 w 4787975"/>
              <a:gd name="connsiteY12" fmla="*/ 3231008 h 3283762"/>
              <a:gd name="connsiteX13" fmla="*/ 4787975 w 4787975"/>
              <a:gd name="connsiteY13" fmla="*/ 3283762 h 3283762"/>
              <a:gd name="connsiteX0" fmla="*/ 0 w 3594970"/>
              <a:gd name="connsiteY0" fmla="*/ 2766 h 3258362"/>
              <a:gd name="connsiteX1" fmla="*/ 198390 w 3594970"/>
              <a:gd name="connsiteY1" fmla="*/ 13024 h 3258362"/>
              <a:gd name="connsiteX2" fmla="*/ 286314 w 3594970"/>
              <a:gd name="connsiteY2" fmla="*/ 56985 h 3258362"/>
              <a:gd name="connsiteX3" fmla="*/ 383029 w 3594970"/>
              <a:gd name="connsiteY3" fmla="*/ 127324 h 3258362"/>
              <a:gd name="connsiteX4" fmla="*/ 462160 w 3594970"/>
              <a:gd name="connsiteY4" fmla="*/ 285585 h 3258362"/>
              <a:gd name="connsiteX5" fmla="*/ 558875 w 3594970"/>
              <a:gd name="connsiteY5" fmla="*/ 487808 h 3258362"/>
              <a:gd name="connsiteX6" fmla="*/ 725929 w 3594970"/>
              <a:gd name="connsiteY6" fmla="*/ 988970 h 3258362"/>
              <a:gd name="connsiteX7" fmla="*/ 866606 w 3594970"/>
              <a:gd name="connsiteY7" fmla="*/ 1463755 h 3258362"/>
              <a:gd name="connsiteX8" fmla="*/ 954529 w 3594970"/>
              <a:gd name="connsiteY8" fmla="*/ 1753901 h 3258362"/>
              <a:gd name="connsiteX9" fmla="*/ 1156752 w 3594970"/>
              <a:gd name="connsiteY9" fmla="*/ 2228685 h 3258362"/>
              <a:gd name="connsiteX10" fmla="*/ 1455690 w 3594970"/>
              <a:gd name="connsiteY10" fmla="*/ 2765016 h 3258362"/>
              <a:gd name="connsiteX11" fmla="*/ 1912890 w 3594970"/>
              <a:gd name="connsiteY11" fmla="*/ 3116708 h 3258362"/>
              <a:gd name="connsiteX12" fmla="*/ 2651444 w 3594970"/>
              <a:gd name="connsiteY12" fmla="*/ 3231008 h 3258362"/>
              <a:gd name="connsiteX13" fmla="*/ 3594970 w 3594970"/>
              <a:gd name="connsiteY13" fmla="*/ 3258362 h 3258362"/>
              <a:gd name="connsiteX0" fmla="*/ 0 w 4106258"/>
              <a:gd name="connsiteY0" fmla="*/ 4092 h 3253338"/>
              <a:gd name="connsiteX1" fmla="*/ 709678 w 4106258"/>
              <a:gd name="connsiteY1" fmla="*/ 8000 h 3253338"/>
              <a:gd name="connsiteX2" fmla="*/ 797602 w 4106258"/>
              <a:gd name="connsiteY2" fmla="*/ 51961 h 3253338"/>
              <a:gd name="connsiteX3" fmla="*/ 894317 w 4106258"/>
              <a:gd name="connsiteY3" fmla="*/ 122300 h 3253338"/>
              <a:gd name="connsiteX4" fmla="*/ 973448 w 4106258"/>
              <a:gd name="connsiteY4" fmla="*/ 280561 h 3253338"/>
              <a:gd name="connsiteX5" fmla="*/ 1070163 w 4106258"/>
              <a:gd name="connsiteY5" fmla="*/ 482784 h 3253338"/>
              <a:gd name="connsiteX6" fmla="*/ 1237217 w 4106258"/>
              <a:gd name="connsiteY6" fmla="*/ 983946 h 3253338"/>
              <a:gd name="connsiteX7" fmla="*/ 1377894 w 4106258"/>
              <a:gd name="connsiteY7" fmla="*/ 1458731 h 3253338"/>
              <a:gd name="connsiteX8" fmla="*/ 1465817 w 4106258"/>
              <a:gd name="connsiteY8" fmla="*/ 1748877 h 3253338"/>
              <a:gd name="connsiteX9" fmla="*/ 1668040 w 4106258"/>
              <a:gd name="connsiteY9" fmla="*/ 2223661 h 3253338"/>
              <a:gd name="connsiteX10" fmla="*/ 1966978 w 4106258"/>
              <a:gd name="connsiteY10" fmla="*/ 2759992 h 3253338"/>
              <a:gd name="connsiteX11" fmla="*/ 2424178 w 4106258"/>
              <a:gd name="connsiteY11" fmla="*/ 3111684 h 3253338"/>
              <a:gd name="connsiteX12" fmla="*/ 3162732 w 4106258"/>
              <a:gd name="connsiteY12" fmla="*/ 3225984 h 3253338"/>
              <a:gd name="connsiteX13" fmla="*/ 4106258 w 4106258"/>
              <a:gd name="connsiteY13" fmla="*/ 3253338 h 3253338"/>
              <a:gd name="connsiteX0" fmla="*/ 0 w 4106258"/>
              <a:gd name="connsiteY0" fmla="*/ 3810 h 3253056"/>
              <a:gd name="connsiteX1" fmla="*/ 709678 w 4106258"/>
              <a:gd name="connsiteY1" fmla="*/ 7718 h 3253056"/>
              <a:gd name="connsiteX2" fmla="*/ 831687 w 4106258"/>
              <a:gd name="connsiteY2" fmla="*/ 45329 h 3253056"/>
              <a:gd name="connsiteX3" fmla="*/ 894317 w 4106258"/>
              <a:gd name="connsiteY3" fmla="*/ 122018 h 3253056"/>
              <a:gd name="connsiteX4" fmla="*/ 973448 w 4106258"/>
              <a:gd name="connsiteY4" fmla="*/ 280279 h 3253056"/>
              <a:gd name="connsiteX5" fmla="*/ 1070163 w 4106258"/>
              <a:gd name="connsiteY5" fmla="*/ 482502 h 3253056"/>
              <a:gd name="connsiteX6" fmla="*/ 1237217 w 4106258"/>
              <a:gd name="connsiteY6" fmla="*/ 983664 h 3253056"/>
              <a:gd name="connsiteX7" fmla="*/ 1377894 w 4106258"/>
              <a:gd name="connsiteY7" fmla="*/ 1458449 h 3253056"/>
              <a:gd name="connsiteX8" fmla="*/ 1465817 w 4106258"/>
              <a:gd name="connsiteY8" fmla="*/ 1748595 h 3253056"/>
              <a:gd name="connsiteX9" fmla="*/ 1668040 w 4106258"/>
              <a:gd name="connsiteY9" fmla="*/ 2223379 h 3253056"/>
              <a:gd name="connsiteX10" fmla="*/ 1966978 w 4106258"/>
              <a:gd name="connsiteY10" fmla="*/ 2759710 h 3253056"/>
              <a:gd name="connsiteX11" fmla="*/ 2424178 w 4106258"/>
              <a:gd name="connsiteY11" fmla="*/ 3111402 h 3253056"/>
              <a:gd name="connsiteX12" fmla="*/ 3162732 w 4106258"/>
              <a:gd name="connsiteY12" fmla="*/ 3225702 h 3253056"/>
              <a:gd name="connsiteX13" fmla="*/ 4106258 w 4106258"/>
              <a:gd name="connsiteY13" fmla="*/ 3253056 h 3253056"/>
              <a:gd name="connsiteX0" fmla="*/ 0 w 4106258"/>
              <a:gd name="connsiteY0" fmla="*/ 1796 h 3251042"/>
              <a:gd name="connsiteX1" fmla="*/ 590378 w 4106258"/>
              <a:gd name="connsiteY1" fmla="*/ 18404 h 3251042"/>
              <a:gd name="connsiteX2" fmla="*/ 831687 w 4106258"/>
              <a:gd name="connsiteY2" fmla="*/ 43315 h 3251042"/>
              <a:gd name="connsiteX3" fmla="*/ 894317 w 4106258"/>
              <a:gd name="connsiteY3" fmla="*/ 120004 h 3251042"/>
              <a:gd name="connsiteX4" fmla="*/ 973448 w 4106258"/>
              <a:gd name="connsiteY4" fmla="*/ 278265 h 3251042"/>
              <a:gd name="connsiteX5" fmla="*/ 1070163 w 4106258"/>
              <a:gd name="connsiteY5" fmla="*/ 480488 h 3251042"/>
              <a:gd name="connsiteX6" fmla="*/ 1237217 w 4106258"/>
              <a:gd name="connsiteY6" fmla="*/ 981650 h 3251042"/>
              <a:gd name="connsiteX7" fmla="*/ 1377894 w 4106258"/>
              <a:gd name="connsiteY7" fmla="*/ 1456435 h 3251042"/>
              <a:gd name="connsiteX8" fmla="*/ 1465817 w 4106258"/>
              <a:gd name="connsiteY8" fmla="*/ 1746581 h 3251042"/>
              <a:gd name="connsiteX9" fmla="*/ 1668040 w 4106258"/>
              <a:gd name="connsiteY9" fmla="*/ 2221365 h 3251042"/>
              <a:gd name="connsiteX10" fmla="*/ 1966978 w 4106258"/>
              <a:gd name="connsiteY10" fmla="*/ 2757696 h 3251042"/>
              <a:gd name="connsiteX11" fmla="*/ 2424178 w 4106258"/>
              <a:gd name="connsiteY11" fmla="*/ 3109388 h 3251042"/>
              <a:gd name="connsiteX12" fmla="*/ 3162732 w 4106258"/>
              <a:gd name="connsiteY12" fmla="*/ 3223688 h 3251042"/>
              <a:gd name="connsiteX13" fmla="*/ 4106258 w 4106258"/>
              <a:gd name="connsiteY13" fmla="*/ 3251042 h 3251042"/>
              <a:gd name="connsiteX0" fmla="*/ 0 w 4106258"/>
              <a:gd name="connsiteY0" fmla="*/ 2056 h 3251302"/>
              <a:gd name="connsiteX1" fmla="*/ 590378 w 4106258"/>
              <a:gd name="connsiteY1" fmla="*/ 18664 h 3251302"/>
              <a:gd name="connsiteX2" fmla="*/ 814644 w 4106258"/>
              <a:gd name="connsiteY2" fmla="*/ 62625 h 3251302"/>
              <a:gd name="connsiteX3" fmla="*/ 894317 w 4106258"/>
              <a:gd name="connsiteY3" fmla="*/ 120264 h 3251302"/>
              <a:gd name="connsiteX4" fmla="*/ 973448 w 4106258"/>
              <a:gd name="connsiteY4" fmla="*/ 278525 h 3251302"/>
              <a:gd name="connsiteX5" fmla="*/ 1070163 w 4106258"/>
              <a:gd name="connsiteY5" fmla="*/ 480748 h 3251302"/>
              <a:gd name="connsiteX6" fmla="*/ 1237217 w 4106258"/>
              <a:gd name="connsiteY6" fmla="*/ 981910 h 3251302"/>
              <a:gd name="connsiteX7" fmla="*/ 1377894 w 4106258"/>
              <a:gd name="connsiteY7" fmla="*/ 1456695 h 3251302"/>
              <a:gd name="connsiteX8" fmla="*/ 1465817 w 4106258"/>
              <a:gd name="connsiteY8" fmla="*/ 1746841 h 3251302"/>
              <a:gd name="connsiteX9" fmla="*/ 1668040 w 4106258"/>
              <a:gd name="connsiteY9" fmla="*/ 2221625 h 3251302"/>
              <a:gd name="connsiteX10" fmla="*/ 1966978 w 4106258"/>
              <a:gd name="connsiteY10" fmla="*/ 2757956 h 3251302"/>
              <a:gd name="connsiteX11" fmla="*/ 2424178 w 4106258"/>
              <a:gd name="connsiteY11" fmla="*/ 3109648 h 3251302"/>
              <a:gd name="connsiteX12" fmla="*/ 3162732 w 4106258"/>
              <a:gd name="connsiteY12" fmla="*/ 3223948 h 3251302"/>
              <a:gd name="connsiteX13" fmla="*/ 4106258 w 4106258"/>
              <a:gd name="connsiteY13" fmla="*/ 3251302 h 32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6258" h="3251302">
                <a:moveTo>
                  <a:pt x="0" y="2056"/>
                </a:moveTo>
                <a:cubicBezTo>
                  <a:pt x="43961" y="-5271"/>
                  <a:pt x="454604" y="8569"/>
                  <a:pt x="590378" y="18664"/>
                </a:cubicBezTo>
                <a:cubicBezTo>
                  <a:pt x="726152" y="28759"/>
                  <a:pt x="763988" y="45692"/>
                  <a:pt x="814644" y="62625"/>
                </a:cubicBezTo>
                <a:cubicBezTo>
                  <a:pt x="865300" y="79558"/>
                  <a:pt x="867850" y="84281"/>
                  <a:pt x="894317" y="120264"/>
                </a:cubicBezTo>
                <a:cubicBezTo>
                  <a:pt x="920784" y="156247"/>
                  <a:pt x="944140" y="218444"/>
                  <a:pt x="973448" y="278525"/>
                </a:cubicBezTo>
                <a:cubicBezTo>
                  <a:pt x="1002756" y="338606"/>
                  <a:pt x="1026201" y="363517"/>
                  <a:pt x="1070163" y="480748"/>
                </a:cubicBezTo>
                <a:cubicBezTo>
                  <a:pt x="1114125" y="597979"/>
                  <a:pt x="1185929" y="819252"/>
                  <a:pt x="1237217" y="981910"/>
                </a:cubicBezTo>
                <a:cubicBezTo>
                  <a:pt x="1288506" y="1144568"/>
                  <a:pt x="1339794" y="1329207"/>
                  <a:pt x="1377894" y="1456695"/>
                </a:cubicBezTo>
                <a:cubicBezTo>
                  <a:pt x="1415994" y="1584184"/>
                  <a:pt x="1417459" y="1619353"/>
                  <a:pt x="1465817" y="1746841"/>
                </a:cubicBezTo>
                <a:cubicBezTo>
                  <a:pt x="1514175" y="1874329"/>
                  <a:pt x="1584513" y="2053106"/>
                  <a:pt x="1668040" y="2221625"/>
                </a:cubicBezTo>
                <a:cubicBezTo>
                  <a:pt x="1751567" y="2390144"/>
                  <a:pt x="1840955" y="2609952"/>
                  <a:pt x="1966978" y="2757956"/>
                </a:cubicBezTo>
                <a:cubicBezTo>
                  <a:pt x="2093001" y="2905960"/>
                  <a:pt x="2224886" y="3031983"/>
                  <a:pt x="2424178" y="3109648"/>
                </a:cubicBezTo>
                <a:cubicBezTo>
                  <a:pt x="2623470" y="3187313"/>
                  <a:pt x="2683551" y="3196106"/>
                  <a:pt x="3162732" y="3223948"/>
                </a:cubicBezTo>
                <a:cubicBezTo>
                  <a:pt x="3641913" y="3251790"/>
                  <a:pt x="3277583" y="3238846"/>
                  <a:pt x="4106258" y="3251302"/>
                </a:cubicBezTo>
              </a:path>
            </a:pathLst>
          </a:custGeom>
          <a:noFill/>
          <a:ln w="381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21876899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6"/>
          </p:nvPr>
        </p:nvSpPr>
        <p:spPr/>
        <p:txBody>
          <a:bodyPr/>
          <a:lstStyle/>
          <a:p>
            <a:fld id="{ECE691D0-CC49-4FC7-9C4D-6112B0CB3A76}" type="slidenum">
              <a:rPr lang="de-DE" smtClean="0"/>
              <a:pPr/>
              <a:t>46</a:t>
            </a:fld>
            <a:endParaRPr lang="de-DE" dirty="0"/>
          </a:p>
        </p:txBody>
      </p:sp>
      <p:sp>
        <p:nvSpPr>
          <p:cNvPr id="4" name="Rechteck 3"/>
          <p:cNvSpPr/>
          <p:nvPr/>
        </p:nvSpPr>
        <p:spPr>
          <a:xfrm>
            <a:off x="1942897" y="1502697"/>
            <a:ext cx="4987810" cy="2130650"/>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Known</a:t>
            </a:r>
            <a:r>
              <a:rPr lang="de-DE" sz="2800" b="1" dirty="0" smtClean="0">
                <a:solidFill>
                  <a:srgbClr val="EF7C00"/>
                </a:solidFill>
              </a:rPr>
              <a:t> </a:t>
            </a:r>
            <a:r>
              <a:rPr lang="de-DE" sz="2800" b="1" dirty="0" err="1" smtClean="0">
                <a:solidFill>
                  <a:srgbClr val="EF7C00"/>
                </a:solidFill>
              </a:rPr>
              <a:t>Knowns</a:t>
            </a:r>
            <a:endParaRPr lang="de-DE" sz="2800" b="1" dirty="0" smtClean="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are</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r>
              <a:rPr lang="de-DE" sz="2800" dirty="0" smtClean="0">
                <a:solidFill>
                  <a:srgbClr val="005555"/>
                </a:solidFill>
              </a:rPr>
              <a:t> </a:t>
            </a:r>
            <a:r>
              <a:rPr lang="de-DE" sz="2800" dirty="0" err="1" smtClean="0">
                <a:solidFill>
                  <a:srgbClr val="005555"/>
                </a:solidFill>
              </a:rPr>
              <a:t>and</a:t>
            </a:r>
            <a:r>
              <a:rPr lang="de-DE" sz="2800" dirty="0" smtClean="0">
                <a:solidFill>
                  <a:srgbClr val="005555"/>
                </a:solidFill>
              </a:rPr>
              <a:t> </a:t>
            </a:r>
            <a:r>
              <a:rPr lang="de-DE" sz="2800" dirty="0" err="1" smtClean="0">
                <a:solidFill>
                  <a:srgbClr val="005555"/>
                </a:solidFill>
              </a:rPr>
              <a:t>understand</a:t>
            </a:r>
            <a:endParaRPr lang="de-DE" sz="2800" dirty="0" smtClean="0">
              <a:solidFill>
                <a:srgbClr val="005555"/>
              </a:solidFill>
            </a:endParaRPr>
          </a:p>
        </p:txBody>
      </p:sp>
      <p:sp>
        <p:nvSpPr>
          <p:cNvPr id="11" name="Rechteck 10"/>
          <p:cNvSpPr/>
          <p:nvPr/>
        </p:nvSpPr>
        <p:spPr>
          <a:xfrm>
            <a:off x="6930707" y="3631767"/>
            <a:ext cx="4987810" cy="2134174"/>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Unknown</a:t>
            </a:r>
            <a:r>
              <a:rPr lang="de-DE" sz="2800" b="1" dirty="0" smtClean="0">
                <a:solidFill>
                  <a:srgbClr val="EF7C00"/>
                </a:solidFill>
              </a:rPr>
              <a:t> </a:t>
            </a:r>
            <a:r>
              <a:rPr lang="de-DE" sz="2800" b="1" dirty="0" err="1" smtClean="0">
                <a:solidFill>
                  <a:srgbClr val="EF7C00"/>
                </a:solidFill>
              </a:rPr>
              <a:t>Unknowns</a:t>
            </a:r>
            <a:endParaRPr lang="de-DE" sz="2800" b="1" dirty="0">
              <a:solidFill>
                <a:srgbClr val="EF7C00"/>
              </a:solidFill>
            </a:endParaRPr>
          </a:p>
          <a:p>
            <a:pPr algn="ctr">
              <a:spcBef>
                <a:spcPts val="1150"/>
              </a:spcBef>
              <a:buClr>
                <a:srgbClr val="116656"/>
              </a:buClr>
              <a:buSzPct val="120000"/>
            </a:pPr>
            <a:r>
              <a:rPr lang="de-DE" sz="2800" dirty="0">
                <a:solidFill>
                  <a:srgbClr val="005555"/>
                </a:solidFill>
              </a:rPr>
              <a:t>Things </a:t>
            </a:r>
            <a:r>
              <a:rPr lang="de-DE" sz="2800" dirty="0" err="1">
                <a:solidFill>
                  <a:srgbClr val="005555"/>
                </a:solidFill>
              </a:rPr>
              <a:t>we</a:t>
            </a:r>
            <a:r>
              <a:rPr lang="de-DE" sz="2800" dirty="0">
                <a:solidFill>
                  <a:srgbClr val="005555"/>
                </a:solidFill>
              </a:rPr>
              <a:t> </a:t>
            </a:r>
            <a:r>
              <a:rPr lang="de-DE" sz="2800" dirty="0" err="1">
                <a:solidFill>
                  <a:srgbClr val="005555"/>
                </a:solidFill>
              </a:rPr>
              <a:t>are</a:t>
            </a:r>
            <a:r>
              <a:rPr lang="de-DE" sz="2800" dirty="0">
                <a:solidFill>
                  <a:srgbClr val="005555"/>
                </a:solidFill>
              </a:rPr>
              <a:t> </a:t>
            </a:r>
            <a:r>
              <a:rPr lang="de-DE" sz="2800" dirty="0" err="1" smtClean="0">
                <a:solidFill>
                  <a:srgbClr val="005555"/>
                </a:solidFill>
              </a:rPr>
              <a:t>neither</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a:solidFill>
                  <a:srgbClr val="005555"/>
                </a:solidFill>
              </a:rPr>
              <a:t>of</a:t>
            </a:r>
            <a:r>
              <a:rPr lang="de-DE" sz="2800" dirty="0">
                <a:solidFill>
                  <a:srgbClr val="005555"/>
                </a:solidFill>
              </a:rPr>
              <a:t> </a:t>
            </a:r>
            <a:r>
              <a:rPr lang="de-DE" sz="2800" dirty="0" err="1" smtClean="0">
                <a:solidFill>
                  <a:srgbClr val="005555"/>
                </a:solidFill>
              </a:rPr>
              <a:t>nor</a:t>
            </a:r>
            <a:r>
              <a:rPr lang="de-DE" sz="2800" dirty="0" smtClean="0">
                <a:solidFill>
                  <a:srgbClr val="005555"/>
                </a:solidFill>
              </a:rPr>
              <a:t> </a:t>
            </a:r>
            <a:r>
              <a:rPr lang="de-DE" sz="2800" dirty="0" err="1">
                <a:solidFill>
                  <a:srgbClr val="005555"/>
                </a:solidFill>
              </a:rPr>
              <a:t>understand</a:t>
            </a:r>
            <a:endParaRPr lang="de-DE" sz="2800" dirty="0">
              <a:solidFill>
                <a:srgbClr val="005555"/>
              </a:solidFill>
            </a:endParaRPr>
          </a:p>
          <a:p>
            <a:pPr algn="ctr">
              <a:spcBef>
                <a:spcPts val="1150"/>
              </a:spcBef>
              <a:buClr>
                <a:srgbClr val="116656"/>
              </a:buClr>
              <a:buSzPct val="120000"/>
            </a:pPr>
            <a:endParaRPr lang="de-DE" sz="2800" b="1" dirty="0">
              <a:solidFill>
                <a:srgbClr val="00B1EA"/>
              </a:solidFill>
            </a:endParaRPr>
          </a:p>
          <a:p>
            <a:pPr algn="l">
              <a:spcBef>
                <a:spcPts val="1150"/>
              </a:spcBef>
              <a:buClr>
                <a:srgbClr val="116656"/>
              </a:buClr>
              <a:buSzPct val="120000"/>
            </a:pPr>
            <a:endParaRPr lang="de-DE" sz="2800" b="1" dirty="0" smtClean="0">
              <a:solidFill>
                <a:schemeClr val="bg1"/>
              </a:solidFill>
            </a:endParaRPr>
          </a:p>
        </p:txBody>
      </p:sp>
      <p:sp>
        <p:nvSpPr>
          <p:cNvPr id="13" name="Rechteck 12"/>
          <p:cNvSpPr/>
          <p:nvPr/>
        </p:nvSpPr>
        <p:spPr>
          <a:xfrm>
            <a:off x="1942897" y="3631767"/>
            <a:ext cx="4987810" cy="2130650"/>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Unknown</a:t>
            </a:r>
            <a:r>
              <a:rPr lang="de-DE" sz="2800" b="1" dirty="0" smtClean="0">
                <a:solidFill>
                  <a:srgbClr val="EF7C00"/>
                </a:solidFill>
              </a:rPr>
              <a:t> </a:t>
            </a:r>
            <a:r>
              <a:rPr lang="de-DE" sz="2800" b="1" dirty="0" err="1" smtClean="0">
                <a:solidFill>
                  <a:srgbClr val="EF7C00"/>
                </a:solidFill>
              </a:rPr>
              <a:t>Knowns</a:t>
            </a:r>
            <a:endParaRPr lang="de-DE" sz="2800" b="1" dirty="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understand</a:t>
            </a:r>
            <a:r>
              <a:rPr lang="de-DE" sz="2800" dirty="0" smtClean="0">
                <a:solidFill>
                  <a:srgbClr val="005555"/>
                </a:solidFill>
              </a:rPr>
              <a:t> but </a:t>
            </a:r>
            <a:r>
              <a:rPr lang="de-DE" sz="2800" dirty="0" err="1" smtClean="0">
                <a:solidFill>
                  <a:srgbClr val="005555"/>
                </a:solidFill>
              </a:rPr>
              <a:t>are</a:t>
            </a:r>
            <a:r>
              <a:rPr lang="de-DE" sz="2800" dirty="0" smtClean="0">
                <a:solidFill>
                  <a:srgbClr val="005555"/>
                </a:solidFill>
              </a:rPr>
              <a:t> not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endParaRPr lang="de-DE" sz="2800" dirty="0">
              <a:solidFill>
                <a:srgbClr val="005555"/>
              </a:solidFill>
            </a:endParaRPr>
          </a:p>
          <a:p>
            <a:pPr algn="ctr">
              <a:spcBef>
                <a:spcPts val="1150"/>
              </a:spcBef>
              <a:buClr>
                <a:srgbClr val="116656"/>
              </a:buClr>
              <a:buSzPct val="120000"/>
            </a:pPr>
            <a:endParaRPr lang="de-DE" sz="2800" b="1" dirty="0">
              <a:solidFill>
                <a:srgbClr val="00B1EA"/>
              </a:solidFill>
            </a:endParaRPr>
          </a:p>
          <a:p>
            <a:pPr algn="l">
              <a:spcBef>
                <a:spcPts val="1150"/>
              </a:spcBef>
              <a:buClr>
                <a:srgbClr val="116656"/>
              </a:buClr>
              <a:buSzPct val="120000"/>
            </a:pPr>
            <a:endParaRPr lang="de-DE" sz="2800" b="1" dirty="0" smtClean="0">
              <a:solidFill>
                <a:schemeClr val="bg1"/>
              </a:solidFill>
            </a:endParaRPr>
          </a:p>
        </p:txBody>
      </p:sp>
      <p:sp>
        <p:nvSpPr>
          <p:cNvPr id="14" name="Rechteck 13"/>
          <p:cNvSpPr/>
          <p:nvPr/>
        </p:nvSpPr>
        <p:spPr>
          <a:xfrm>
            <a:off x="6930707" y="1502697"/>
            <a:ext cx="4987810" cy="2130650"/>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a:solidFill>
                  <a:srgbClr val="EF7C00"/>
                </a:solidFill>
              </a:rPr>
              <a:t>Known</a:t>
            </a:r>
            <a:r>
              <a:rPr lang="de-DE" sz="2800" b="1" dirty="0">
                <a:solidFill>
                  <a:srgbClr val="EF7C00"/>
                </a:solidFill>
              </a:rPr>
              <a:t> </a:t>
            </a:r>
            <a:r>
              <a:rPr lang="de-DE" sz="2800" b="1" dirty="0" err="1" smtClean="0">
                <a:solidFill>
                  <a:srgbClr val="EF7C00"/>
                </a:solidFill>
              </a:rPr>
              <a:t>Unknowns</a:t>
            </a:r>
            <a:endParaRPr lang="de-DE" sz="2800" b="1" dirty="0" smtClean="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are</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r>
              <a:rPr lang="de-DE" sz="2800" dirty="0" smtClean="0">
                <a:solidFill>
                  <a:srgbClr val="005555"/>
                </a:solidFill>
              </a:rPr>
              <a:t> but </a:t>
            </a:r>
            <a:r>
              <a:rPr lang="de-DE" sz="2800" dirty="0" err="1" smtClean="0">
                <a:solidFill>
                  <a:srgbClr val="005555"/>
                </a:solidFill>
              </a:rPr>
              <a:t>don‘t</a:t>
            </a:r>
            <a:r>
              <a:rPr lang="de-DE" sz="2800" dirty="0" smtClean="0">
                <a:solidFill>
                  <a:srgbClr val="005555"/>
                </a:solidFill>
              </a:rPr>
              <a:t> </a:t>
            </a:r>
            <a:r>
              <a:rPr lang="de-DE" sz="2800" dirty="0" err="1" smtClean="0">
                <a:solidFill>
                  <a:srgbClr val="005555"/>
                </a:solidFill>
              </a:rPr>
              <a:t>understand</a:t>
            </a:r>
            <a:endParaRPr lang="de-DE" sz="2800" dirty="0">
              <a:solidFill>
                <a:srgbClr val="005555"/>
              </a:solidFill>
            </a:endParaRPr>
          </a:p>
        </p:txBody>
      </p:sp>
      <p:sp>
        <p:nvSpPr>
          <p:cNvPr id="24" name="Titel 23"/>
          <p:cNvSpPr>
            <a:spLocks noGrp="1"/>
          </p:cNvSpPr>
          <p:nvPr>
            <p:ph type="title"/>
          </p:nvPr>
        </p:nvSpPr>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a:t>Johari</a:t>
            </a:r>
            <a:r>
              <a:rPr lang="de-DE" dirty="0"/>
              <a:t> </a:t>
            </a:r>
            <a:r>
              <a:rPr lang="de-DE" dirty="0" err="1"/>
              <a:t>Window</a:t>
            </a:r>
            <a:r>
              <a:rPr lang="de-DE" dirty="0"/>
              <a:t> </a:t>
            </a:r>
            <a:r>
              <a:rPr lang="de-DE" dirty="0" smtClean="0"/>
              <a:t/>
            </a:r>
            <a:br>
              <a:rPr lang="de-DE" dirty="0" smtClean="0"/>
            </a:br>
            <a:endParaRPr lang="de-DE" dirty="0"/>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547800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6"/>
          </p:nvPr>
        </p:nvSpPr>
        <p:spPr/>
        <p:txBody>
          <a:bodyPr/>
          <a:lstStyle/>
          <a:p>
            <a:fld id="{ECE691D0-CC49-4FC7-9C4D-6112B0CB3A76}" type="slidenum">
              <a:rPr lang="de-DE" smtClean="0"/>
              <a:pPr/>
              <a:t>47</a:t>
            </a:fld>
            <a:endParaRPr lang="de-DE" dirty="0"/>
          </a:p>
        </p:txBody>
      </p:sp>
      <p:sp>
        <p:nvSpPr>
          <p:cNvPr id="4" name="Rechteck 3"/>
          <p:cNvSpPr/>
          <p:nvPr/>
        </p:nvSpPr>
        <p:spPr>
          <a:xfrm>
            <a:off x="1942897" y="1502697"/>
            <a:ext cx="4987810" cy="2130650"/>
          </a:xfrm>
          <a:prstGeom prst="rect">
            <a:avLst/>
          </a:prstGeom>
          <a:solidFill>
            <a:srgbClr val="C6D325">
              <a:alpha val="50000"/>
            </a:srgbClr>
          </a:solidFill>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Known</a:t>
            </a:r>
            <a:r>
              <a:rPr lang="de-DE" sz="2800" b="1" dirty="0" smtClean="0">
                <a:solidFill>
                  <a:srgbClr val="EF7C00"/>
                </a:solidFill>
              </a:rPr>
              <a:t> </a:t>
            </a:r>
            <a:r>
              <a:rPr lang="de-DE" sz="2800" b="1" dirty="0" err="1" smtClean="0">
                <a:solidFill>
                  <a:srgbClr val="EF7C00"/>
                </a:solidFill>
              </a:rPr>
              <a:t>Knowns</a:t>
            </a:r>
            <a:endParaRPr lang="de-DE" sz="2800" b="1" dirty="0" smtClean="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are</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r>
              <a:rPr lang="de-DE" sz="2800" dirty="0" smtClean="0">
                <a:solidFill>
                  <a:srgbClr val="005555"/>
                </a:solidFill>
              </a:rPr>
              <a:t> </a:t>
            </a:r>
            <a:r>
              <a:rPr lang="de-DE" sz="2800" dirty="0" err="1" smtClean="0">
                <a:solidFill>
                  <a:srgbClr val="005555"/>
                </a:solidFill>
              </a:rPr>
              <a:t>and</a:t>
            </a:r>
            <a:r>
              <a:rPr lang="de-DE" sz="2800" dirty="0" smtClean="0">
                <a:solidFill>
                  <a:srgbClr val="005555"/>
                </a:solidFill>
              </a:rPr>
              <a:t> </a:t>
            </a:r>
            <a:r>
              <a:rPr lang="de-DE" sz="2800" dirty="0" err="1" smtClean="0">
                <a:solidFill>
                  <a:srgbClr val="005555"/>
                </a:solidFill>
              </a:rPr>
              <a:t>understand</a:t>
            </a:r>
            <a:endParaRPr lang="de-DE" sz="2800" dirty="0" smtClean="0">
              <a:solidFill>
                <a:srgbClr val="005555"/>
              </a:solidFill>
            </a:endParaRPr>
          </a:p>
        </p:txBody>
      </p:sp>
      <p:sp>
        <p:nvSpPr>
          <p:cNvPr id="11" name="Rechteck 10"/>
          <p:cNvSpPr/>
          <p:nvPr/>
        </p:nvSpPr>
        <p:spPr>
          <a:xfrm>
            <a:off x="6930707" y="3631767"/>
            <a:ext cx="4987810" cy="2134174"/>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Unknown</a:t>
            </a:r>
            <a:r>
              <a:rPr lang="de-DE" sz="2800" b="1" dirty="0" smtClean="0">
                <a:solidFill>
                  <a:srgbClr val="EF7C00"/>
                </a:solidFill>
              </a:rPr>
              <a:t> </a:t>
            </a:r>
            <a:r>
              <a:rPr lang="de-DE" sz="2800" b="1" dirty="0" err="1" smtClean="0">
                <a:solidFill>
                  <a:srgbClr val="EF7C00"/>
                </a:solidFill>
              </a:rPr>
              <a:t>Unknowns</a:t>
            </a:r>
            <a:endParaRPr lang="de-DE" sz="2800" b="1" dirty="0">
              <a:solidFill>
                <a:srgbClr val="EF7C00"/>
              </a:solidFill>
            </a:endParaRPr>
          </a:p>
          <a:p>
            <a:pPr algn="ctr">
              <a:spcBef>
                <a:spcPts val="1150"/>
              </a:spcBef>
              <a:buClr>
                <a:srgbClr val="116656"/>
              </a:buClr>
              <a:buSzPct val="120000"/>
            </a:pPr>
            <a:r>
              <a:rPr lang="de-DE" sz="2800" dirty="0">
                <a:solidFill>
                  <a:srgbClr val="005555"/>
                </a:solidFill>
              </a:rPr>
              <a:t>Things </a:t>
            </a:r>
            <a:r>
              <a:rPr lang="de-DE" sz="2800" dirty="0" err="1">
                <a:solidFill>
                  <a:srgbClr val="005555"/>
                </a:solidFill>
              </a:rPr>
              <a:t>we</a:t>
            </a:r>
            <a:r>
              <a:rPr lang="de-DE" sz="2800" dirty="0">
                <a:solidFill>
                  <a:srgbClr val="005555"/>
                </a:solidFill>
              </a:rPr>
              <a:t> </a:t>
            </a:r>
            <a:r>
              <a:rPr lang="de-DE" sz="2800" dirty="0" err="1">
                <a:solidFill>
                  <a:srgbClr val="005555"/>
                </a:solidFill>
              </a:rPr>
              <a:t>are</a:t>
            </a:r>
            <a:r>
              <a:rPr lang="de-DE" sz="2800" dirty="0">
                <a:solidFill>
                  <a:srgbClr val="005555"/>
                </a:solidFill>
              </a:rPr>
              <a:t> </a:t>
            </a:r>
            <a:r>
              <a:rPr lang="de-DE" sz="2800" dirty="0" err="1" smtClean="0">
                <a:solidFill>
                  <a:srgbClr val="005555"/>
                </a:solidFill>
              </a:rPr>
              <a:t>neither</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a:solidFill>
                  <a:srgbClr val="005555"/>
                </a:solidFill>
              </a:rPr>
              <a:t>of</a:t>
            </a:r>
            <a:r>
              <a:rPr lang="de-DE" sz="2800" dirty="0">
                <a:solidFill>
                  <a:srgbClr val="005555"/>
                </a:solidFill>
              </a:rPr>
              <a:t> </a:t>
            </a:r>
            <a:r>
              <a:rPr lang="de-DE" sz="2800" dirty="0" err="1" smtClean="0">
                <a:solidFill>
                  <a:srgbClr val="005555"/>
                </a:solidFill>
              </a:rPr>
              <a:t>nor</a:t>
            </a:r>
            <a:r>
              <a:rPr lang="de-DE" sz="2800" dirty="0" smtClean="0">
                <a:solidFill>
                  <a:srgbClr val="005555"/>
                </a:solidFill>
              </a:rPr>
              <a:t> </a:t>
            </a:r>
            <a:r>
              <a:rPr lang="de-DE" sz="2800" dirty="0" err="1">
                <a:solidFill>
                  <a:srgbClr val="005555"/>
                </a:solidFill>
              </a:rPr>
              <a:t>understand</a:t>
            </a:r>
            <a:endParaRPr lang="de-DE" sz="2800" dirty="0">
              <a:solidFill>
                <a:srgbClr val="005555"/>
              </a:solidFill>
            </a:endParaRPr>
          </a:p>
          <a:p>
            <a:pPr algn="ctr">
              <a:spcBef>
                <a:spcPts val="1150"/>
              </a:spcBef>
              <a:buClr>
                <a:srgbClr val="116656"/>
              </a:buClr>
              <a:buSzPct val="120000"/>
            </a:pPr>
            <a:endParaRPr lang="de-DE" sz="2800" b="1" dirty="0">
              <a:solidFill>
                <a:srgbClr val="00B1EA"/>
              </a:solidFill>
            </a:endParaRPr>
          </a:p>
          <a:p>
            <a:pPr algn="l">
              <a:spcBef>
                <a:spcPts val="1150"/>
              </a:spcBef>
              <a:buClr>
                <a:srgbClr val="116656"/>
              </a:buClr>
              <a:buSzPct val="120000"/>
            </a:pPr>
            <a:endParaRPr lang="de-DE" sz="2800" b="1" dirty="0" smtClean="0">
              <a:solidFill>
                <a:schemeClr val="bg1"/>
              </a:solidFill>
            </a:endParaRPr>
          </a:p>
        </p:txBody>
      </p:sp>
      <p:sp>
        <p:nvSpPr>
          <p:cNvPr id="13" name="Rechteck 12"/>
          <p:cNvSpPr/>
          <p:nvPr/>
        </p:nvSpPr>
        <p:spPr>
          <a:xfrm>
            <a:off x="1942897" y="3631767"/>
            <a:ext cx="4987810" cy="2130650"/>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Unknown</a:t>
            </a:r>
            <a:r>
              <a:rPr lang="de-DE" sz="2800" b="1" dirty="0" smtClean="0">
                <a:solidFill>
                  <a:srgbClr val="EF7C00"/>
                </a:solidFill>
              </a:rPr>
              <a:t> </a:t>
            </a:r>
            <a:r>
              <a:rPr lang="de-DE" sz="2800" b="1" dirty="0" err="1" smtClean="0">
                <a:solidFill>
                  <a:srgbClr val="EF7C00"/>
                </a:solidFill>
              </a:rPr>
              <a:t>Knowns</a:t>
            </a:r>
            <a:endParaRPr lang="de-DE" sz="2800" b="1" dirty="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understand</a:t>
            </a:r>
            <a:r>
              <a:rPr lang="de-DE" sz="2800" dirty="0" smtClean="0">
                <a:solidFill>
                  <a:srgbClr val="005555"/>
                </a:solidFill>
              </a:rPr>
              <a:t> but </a:t>
            </a:r>
            <a:r>
              <a:rPr lang="de-DE" sz="2800" dirty="0" err="1" smtClean="0">
                <a:solidFill>
                  <a:srgbClr val="005555"/>
                </a:solidFill>
              </a:rPr>
              <a:t>are</a:t>
            </a:r>
            <a:r>
              <a:rPr lang="de-DE" sz="2800" dirty="0" smtClean="0">
                <a:solidFill>
                  <a:srgbClr val="005555"/>
                </a:solidFill>
              </a:rPr>
              <a:t> not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endParaRPr lang="de-DE" sz="2800" dirty="0">
              <a:solidFill>
                <a:srgbClr val="005555"/>
              </a:solidFill>
            </a:endParaRPr>
          </a:p>
          <a:p>
            <a:pPr algn="ctr">
              <a:spcBef>
                <a:spcPts val="1150"/>
              </a:spcBef>
              <a:buClr>
                <a:srgbClr val="116656"/>
              </a:buClr>
              <a:buSzPct val="120000"/>
            </a:pPr>
            <a:endParaRPr lang="de-DE" sz="2800" b="1" dirty="0">
              <a:solidFill>
                <a:srgbClr val="00B1EA"/>
              </a:solidFill>
            </a:endParaRPr>
          </a:p>
          <a:p>
            <a:pPr algn="l">
              <a:spcBef>
                <a:spcPts val="1150"/>
              </a:spcBef>
              <a:buClr>
                <a:srgbClr val="116656"/>
              </a:buClr>
              <a:buSzPct val="120000"/>
            </a:pPr>
            <a:endParaRPr lang="de-DE" sz="2800" b="1" dirty="0" smtClean="0">
              <a:solidFill>
                <a:schemeClr val="bg1"/>
              </a:solidFill>
            </a:endParaRPr>
          </a:p>
        </p:txBody>
      </p:sp>
      <p:sp>
        <p:nvSpPr>
          <p:cNvPr id="14" name="Rechteck 13"/>
          <p:cNvSpPr/>
          <p:nvPr/>
        </p:nvSpPr>
        <p:spPr>
          <a:xfrm>
            <a:off x="6930707" y="1502697"/>
            <a:ext cx="4987810" cy="2130650"/>
          </a:xfrm>
          <a:prstGeom prst="rect">
            <a:avLst/>
          </a:prstGeom>
          <a:solidFill>
            <a:srgbClr val="C6D325">
              <a:alpha val="50000"/>
            </a:srgbClr>
          </a:solidFill>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a:solidFill>
                  <a:srgbClr val="EF7C00"/>
                </a:solidFill>
              </a:rPr>
              <a:t>Known</a:t>
            </a:r>
            <a:r>
              <a:rPr lang="de-DE" sz="2800" b="1" dirty="0">
                <a:solidFill>
                  <a:srgbClr val="EF7C00"/>
                </a:solidFill>
              </a:rPr>
              <a:t> </a:t>
            </a:r>
            <a:r>
              <a:rPr lang="de-DE" sz="2800" b="1" dirty="0" err="1" smtClean="0">
                <a:solidFill>
                  <a:srgbClr val="EF7C00"/>
                </a:solidFill>
              </a:rPr>
              <a:t>Unknowns</a:t>
            </a:r>
            <a:endParaRPr lang="de-DE" sz="2800" b="1" dirty="0" smtClean="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are</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r>
              <a:rPr lang="de-DE" sz="2800" dirty="0" smtClean="0">
                <a:solidFill>
                  <a:srgbClr val="005555"/>
                </a:solidFill>
              </a:rPr>
              <a:t> but </a:t>
            </a:r>
            <a:r>
              <a:rPr lang="de-DE" sz="2800" dirty="0" err="1" smtClean="0">
                <a:solidFill>
                  <a:srgbClr val="005555"/>
                </a:solidFill>
              </a:rPr>
              <a:t>don‘t</a:t>
            </a:r>
            <a:r>
              <a:rPr lang="de-DE" sz="2800" dirty="0" smtClean="0">
                <a:solidFill>
                  <a:srgbClr val="005555"/>
                </a:solidFill>
              </a:rPr>
              <a:t> </a:t>
            </a:r>
            <a:r>
              <a:rPr lang="de-DE" sz="2800" dirty="0" err="1" smtClean="0">
                <a:solidFill>
                  <a:srgbClr val="005555"/>
                </a:solidFill>
              </a:rPr>
              <a:t>understand</a:t>
            </a:r>
            <a:endParaRPr lang="de-DE" sz="2800" dirty="0">
              <a:solidFill>
                <a:srgbClr val="005555"/>
              </a:solidFill>
            </a:endParaRPr>
          </a:p>
        </p:txBody>
      </p:sp>
      <p:sp>
        <p:nvSpPr>
          <p:cNvPr id="20" name="Textfeld 19"/>
          <p:cNvSpPr txBox="1"/>
          <p:nvPr/>
        </p:nvSpPr>
        <p:spPr>
          <a:xfrm>
            <a:off x="5092062" y="706483"/>
            <a:ext cx="3677289" cy="743793"/>
          </a:xfrm>
          <a:prstGeom prst="rect">
            <a:avLst/>
          </a:prstGeom>
          <a:noFill/>
        </p:spPr>
        <p:txBody>
          <a:bodyPr wrap="none" lIns="0" tIns="0" rIns="0" bIns="0" rtlCol="0" anchor="t" anchorCtr="0">
            <a:spAutoFit/>
          </a:bodyPr>
          <a:lstStyle/>
          <a:p>
            <a:pPr algn="ctr">
              <a:lnSpc>
                <a:spcPts val="2300"/>
              </a:lnSpc>
              <a:spcBef>
                <a:spcPts val="1150"/>
              </a:spcBef>
            </a:pPr>
            <a:r>
              <a:rPr lang="de-DE" sz="3600" dirty="0" smtClean="0">
                <a:solidFill>
                  <a:srgbClr val="C6D325"/>
                </a:solidFill>
              </a:rPr>
              <a:t>A posteriori </a:t>
            </a:r>
          </a:p>
          <a:p>
            <a:pPr algn="ctr">
              <a:lnSpc>
                <a:spcPts val="2300"/>
              </a:lnSpc>
              <a:spcBef>
                <a:spcPts val="1150"/>
              </a:spcBef>
            </a:pPr>
            <a:r>
              <a:rPr lang="de-DE" sz="2800" dirty="0" smtClean="0">
                <a:solidFill>
                  <a:srgbClr val="C6D325"/>
                </a:solidFill>
              </a:rPr>
              <a:t>(Experimental </a:t>
            </a:r>
            <a:r>
              <a:rPr lang="de-DE" sz="2800" dirty="0" err="1" smtClean="0">
                <a:solidFill>
                  <a:srgbClr val="C6D325"/>
                </a:solidFill>
              </a:rPr>
              <a:t>Physics</a:t>
            </a:r>
            <a:r>
              <a:rPr lang="de-DE" sz="2800" dirty="0" smtClean="0">
                <a:solidFill>
                  <a:srgbClr val="C6D325"/>
                </a:solidFill>
              </a:rPr>
              <a:t>)</a:t>
            </a:r>
          </a:p>
        </p:txBody>
      </p:sp>
      <p:sp>
        <p:nvSpPr>
          <p:cNvPr id="24" name="Titel 23"/>
          <p:cNvSpPr>
            <a:spLocks noGrp="1"/>
          </p:cNvSpPr>
          <p:nvPr>
            <p:ph type="title"/>
          </p:nvPr>
        </p:nvSpPr>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a:t>Johari</a:t>
            </a:r>
            <a:r>
              <a:rPr lang="de-DE" dirty="0"/>
              <a:t> </a:t>
            </a:r>
            <a:r>
              <a:rPr lang="de-DE" dirty="0" err="1"/>
              <a:t>Window</a:t>
            </a:r>
            <a:r>
              <a:rPr lang="de-DE" dirty="0"/>
              <a:t> </a:t>
            </a:r>
            <a:r>
              <a:rPr lang="de-DE" dirty="0" smtClean="0"/>
              <a:t/>
            </a:r>
            <a:br>
              <a:rPr lang="de-DE" dirty="0" smtClean="0"/>
            </a:br>
            <a:endParaRPr lang="de-DE" dirty="0"/>
          </a:p>
        </p:txBody>
      </p:sp>
      <p:sp>
        <p:nvSpPr>
          <p:cNvPr id="7" name="Pfeil nach oben 6"/>
          <p:cNvSpPr/>
          <p:nvPr/>
        </p:nvSpPr>
        <p:spPr>
          <a:xfrm>
            <a:off x="7993376" y="3227130"/>
            <a:ext cx="2880000" cy="540000"/>
          </a:xfrm>
          <a:prstGeom prst="upArrow">
            <a:avLst>
              <a:gd name="adj1" fmla="val 50000"/>
              <a:gd name="adj2" fmla="val 53947"/>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de-DE" sz="1300" b="1" dirty="0" smtClean="0">
                <a:solidFill>
                  <a:schemeClr val="bg1"/>
                </a:solidFill>
              </a:rPr>
              <a:t>Measurement</a:t>
            </a:r>
          </a:p>
        </p:txBody>
      </p:sp>
      <p:sp>
        <p:nvSpPr>
          <p:cNvPr id="9" name="Fußzeilenplatzhalter 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93088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6"/>
          </p:nvPr>
        </p:nvSpPr>
        <p:spPr/>
        <p:txBody>
          <a:bodyPr/>
          <a:lstStyle/>
          <a:p>
            <a:fld id="{ECE691D0-CC49-4FC7-9C4D-6112B0CB3A76}" type="slidenum">
              <a:rPr lang="de-DE" smtClean="0"/>
              <a:pPr/>
              <a:t>48</a:t>
            </a:fld>
            <a:endParaRPr lang="de-DE" dirty="0"/>
          </a:p>
        </p:txBody>
      </p:sp>
      <p:sp>
        <p:nvSpPr>
          <p:cNvPr id="4" name="Rechteck 3"/>
          <p:cNvSpPr/>
          <p:nvPr/>
        </p:nvSpPr>
        <p:spPr>
          <a:xfrm>
            <a:off x="1942897" y="1502697"/>
            <a:ext cx="4987810" cy="2130650"/>
          </a:xfrm>
          <a:prstGeom prst="rect">
            <a:avLst/>
          </a:prstGeom>
          <a:gradFill>
            <a:gsLst>
              <a:gs pos="0">
                <a:srgbClr val="C6D325">
                  <a:alpha val="50000"/>
                </a:srgbClr>
              </a:gs>
              <a:gs pos="100000">
                <a:srgbClr val="00B1EA">
                  <a:alpha val="50000"/>
                </a:srgbClr>
              </a:gs>
            </a:gsLst>
            <a:lin ang="7200000" scaled="0"/>
          </a:gradFill>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Known</a:t>
            </a:r>
            <a:r>
              <a:rPr lang="de-DE" sz="2800" b="1" dirty="0" smtClean="0">
                <a:solidFill>
                  <a:srgbClr val="EF7C00"/>
                </a:solidFill>
              </a:rPr>
              <a:t> </a:t>
            </a:r>
            <a:r>
              <a:rPr lang="de-DE" sz="2800" b="1" dirty="0" err="1" smtClean="0">
                <a:solidFill>
                  <a:srgbClr val="EF7C00"/>
                </a:solidFill>
              </a:rPr>
              <a:t>Knowns</a:t>
            </a:r>
            <a:endParaRPr lang="de-DE" sz="2800" b="1" dirty="0" smtClean="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are</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r>
              <a:rPr lang="de-DE" sz="2800" dirty="0" smtClean="0">
                <a:solidFill>
                  <a:srgbClr val="005555"/>
                </a:solidFill>
              </a:rPr>
              <a:t> </a:t>
            </a:r>
            <a:r>
              <a:rPr lang="de-DE" sz="2800" dirty="0" err="1" smtClean="0">
                <a:solidFill>
                  <a:srgbClr val="005555"/>
                </a:solidFill>
              </a:rPr>
              <a:t>and</a:t>
            </a:r>
            <a:r>
              <a:rPr lang="de-DE" sz="2800" dirty="0" smtClean="0">
                <a:solidFill>
                  <a:srgbClr val="005555"/>
                </a:solidFill>
              </a:rPr>
              <a:t> </a:t>
            </a:r>
            <a:r>
              <a:rPr lang="de-DE" sz="2800" dirty="0" err="1" smtClean="0">
                <a:solidFill>
                  <a:srgbClr val="005555"/>
                </a:solidFill>
              </a:rPr>
              <a:t>understand</a:t>
            </a:r>
            <a:endParaRPr lang="de-DE" sz="2800" dirty="0" smtClean="0">
              <a:solidFill>
                <a:srgbClr val="005555"/>
              </a:solidFill>
            </a:endParaRPr>
          </a:p>
        </p:txBody>
      </p:sp>
      <p:sp>
        <p:nvSpPr>
          <p:cNvPr id="13" name="Rechteck 12"/>
          <p:cNvSpPr/>
          <p:nvPr/>
        </p:nvSpPr>
        <p:spPr>
          <a:xfrm>
            <a:off x="1942897" y="3631767"/>
            <a:ext cx="4987810" cy="2130650"/>
          </a:xfrm>
          <a:prstGeom prst="rect">
            <a:avLst/>
          </a:prstGeom>
          <a:solidFill>
            <a:srgbClr val="00B1EA">
              <a:alpha val="50000"/>
            </a:srgbClr>
          </a:solidFill>
          <a:ln>
            <a:solidFill>
              <a:schemeClr val="accent1">
                <a:alpha val="50000"/>
              </a:schemeClr>
            </a:solidFill>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Unknown</a:t>
            </a:r>
            <a:r>
              <a:rPr lang="de-DE" sz="2800" b="1" dirty="0" smtClean="0">
                <a:solidFill>
                  <a:srgbClr val="EF7C00"/>
                </a:solidFill>
              </a:rPr>
              <a:t> </a:t>
            </a:r>
            <a:r>
              <a:rPr lang="de-DE" sz="2800" b="1" dirty="0" err="1" smtClean="0">
                <a:solidFill>
                  <a:srgbClr val="EF7C00"/>
                </a:solidFill>
              </a:rPr>
              <a:t>Knowns</a:t>
            </a:r>
            <a:endParaRPr lang="de-DE" sz="2800" b="1" dirty="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understand</a:t>
            </a:r>
            <a:r>
              <a:rPr lang="de-DE" sz="2800" dirty="0" smtClean="0">
                <a:solidFill>
                  <a:srgbClr val="005555"/>
                </a:solidFill>
              </a:rPr>
              <a:t> but </a:t>
            </a:r>
            <a:r>
              <a:rPr lang="de-DE" sz="2800" dirty="0" err="1" smtClean="0">
                <a:solidFill>
                  <a:srgbClr val="005555"/>
                </a:solidFill>
              </a:rPr>
              <a:t>are</a:t>
            </a:r>
            <a:r>
              <a:rPr lang="de-DE" sz="2800" dirty="0" smtClean="0">
                <a:solidFill>
                  <a:srgbClr val="005555"/>
                </a:solidFill>
              </a:rPr>
              <a:t> not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endParaRPr lang="de-DE" sz="2800" dirty="0">
              <a:solidFill>
                <a:srgbClr val="005555"/>
              </a:solidFill>
            </a:endParaRPr>
          </a:p>
          <a:p>
            <a:pPr algn="ctr">
              <a:spcBef>
                <a:spcPts val="1150"/>
              </a:spcBef>
              <a:buClr>
                <a:srgbClr val="116656"/>
              </a:buClr>
              <a:buSzPct val="120000"/>
            </a:pPr>
            <a:endParaRPr lang="de-DE" sz="2800" b="1" dirty="0">
              <a:solidFill>
                <a:srgbClr val="00B1EA"/>
              </a:solidFill>
            </a:endParaRPr>
          </a:p>
          <a:p>
            <a:pPr algn="l">
              <a:spcBef>
                <a:spcPts val="1150"/>
              </a:spcBef>
              <a:buClr>
                <a:srgbClr val="116656"/>
              </a:buClr>
              <a:buSzPct val="120000"/>
            </a:pPr>
            <a:endParaRPr lang="de-DE" sz="2800" b="1" dirty="0" smtClean="0">
              <a:solidFill>
                <a:schemeClr val="bg1"/>
              </a:solidFill>
            </a:endParaRPr>
          </a:p>
        </p:txBody>
      </p:sp>
      <p:sp>
        <p:nvSpPr>
          <p:cNvPr id="14" name="Rechteck 13"/>
          <p:cNvSpPr/>
          <p:nvPr/>
        </p:nvSpPr>
        <p:spPr>
          <a:xfrm>
            <a:off x="6930707" y="1502697"/>
            <a:ext cx="4987810" cy="2130650"/>
          </a:xfrm>
          <a:prstGeom prst="rect">
            <a:avLst/>
          </a:prstGeom>
          <a:solidFill>
            <a:srgbClr val="C6D325">
              <a:alpha val="50000"/>
            </a:srgbClr>
          </a:solidFill>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a:solidFill>
                  <a:srgbClr val="EF7C00"/>
                </a:solidFill>
              </a:rPr>
              <a:t>Known</a:t>
            </a:r>
            <a:r>
              <a:rPr lang="de-DE" sz="2800" b="1" dirty="0">
                <a:solidFill>
                  <a:srgbClr val="EF7C00"/>
                </a:solidFill>
              </a:rPr>
              <a:t> </a:t>
            </a:r>
            <a:r>
              <a:rPr lang="de-DE" sz="2800" b="1" dirty="0" err="1" smtClean="0">
                <a:solidFill>
                  <a:srgbClr val="EF7C00"/>
                </a:solidFill>
              </a:rPr>
              <a:t>Unknowns</a:t>
            </a:r>
            <a:endParaRPr lang="de-DE" sz="2800" b="1" dirty="0" smtClean="0">
              <a:solidFill>
                <a:srgbClr val="EF7C00"/>
              </a:solidFill>
            </a:endParaRPr>
          </a:p>
          <a:p>
            <a:pPr algn="ctr">
              <a:spcBef>
                <a:spcPts val="1150"/>
              </a:spcBef>
              <a:buClr>
                <a:srgbClr val="116656"/>
              </a:buClr>
              <a:buSzPct val="120000"/>
            </a:pPr>
            <a:r>
              <a:rPr lang="de-DE" sz="2800" dirty="0" smtClean="0">
                <a:solidFill>
                  <a:srgbClr val="005555"/>
                </a:solidFill>
              </a:rPr>
              <a:t>Things </a:t>
            </a:r>
            <a:r>
              <a:rPr lang="de-DE" sz="2800" dirty="0" err="1" smtClean="0">
                <a:solidFill>
                  <a:srgbClr val="005555"/>
                </a:solidFill>
              </a:rPr>
              <a:t>we</a:t>
            </a:r>
            <a:r>
              <a:rPr lang="de-DE" sz="2800" dirty="0" smtClean="0">
                <a:solidFill>
                  <a:srgbClr val="005555"/>
                </a:solidFill>
              </a:rPr>
              <a:t> </a:t>
            </a:r>
            <a:r>
              <a:rPr lang="de-DE" sz="2800" dirty="0" err="1" smtClean="0">
                <a:solidFill>
                  <a:srgbClr val="005555"/>
                </a:solidFill>
              </a:rPr>
              <a:t>are</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smtClean="0">
                <a:solidFill>
                  <a:srgbClr val="005555"/>
                </a:solidFill>
              </a:rPr>
              <a:t>of</a:t>
            </a:r>
            <a:r>
              <a:rPr lang="de-DE" sz="2800" dirty="0" smtClean="0">
                <a:solidFill>
                  <a:srgbClr val="005555"/>
                </a:solidFill>
              </a:rPr>
              <a:t> but </a:t>
            </a:r>
            <a:r>
              <a:rPr lang="de-DE" sz="2800" dirty="0" err="1" smtClean="0">
                <a:solidFill>
                  <a:srgbClr val="005555"/>
                </a:solidFill>
              </a:rPr>
              <a:t>don‘t</a:t>
            </a:r>
            <a:r>
              <a:rPr lang="de-DE" sz="2800" dirty="0" smtClean="0">
                <a:solidFill>
                  <a:srgbClr val="005555"/>
                </a:solidFill>
              </a:rPr>
              <a:t> </a:t>
            </a:r>
            <a:r>
              <a:rPr lang="de-DE" sz="2800" dirty="0" err="1" smtClean="0">
                <a:solidFill>
                  <a:srgbClr val="005555"/>
                </a:solidFill>
              </a:rPr>
              <a:t>understand</a:t>
            </a:r>
            <a:endParaRPr lang="de-DE" sz="2800" dirty="0">
              <a:solidFill>
                <a:srgbClr val="005555"/>
              </a:solidFill>
            </a:endParaRPr>
          </a:p>
        </p:txBody>
      </p:sp>
      <p:sp>
        <p:nvSpPr>
          <p:cNvPr id="20" name="Textfeld 19"/>
          <p:cNvSpPr txBox="1"/>
          <p:nvPr/>
        </p:nvSpPr>
        <p:spPr>
          <a:xfrm>
            <a:off x="5092062" y="706483"/>
            <a:ext cx="3677289" cy="743793"/>
          </a:xfrm>
          <a:prstGeom prst="rect">
            <a:avLst/>
          </a:prstGeom>
          <a:noFill/>
        </p:spPr>
        <p:txBody>
          <a:bodyPr wrap="none" lIns="0" tIns="0" rIns="0" bIns="0" rtlCol="0" anchor="t" anchorCtr="0">
            <a:spAutoFit/>
          </a:bodyPr>
          <a:lstStyle/>
          <a:p>
            <a:pPr algn="ctr">
              <a:lnSpc>
                <a:spcPts val="2300"/>
              </a:lnSpc>
              <a:spcBef>
                <a:spcPts val="1150"/>
              </a:spcBef>
            </a:pPr>
            <a:r>
              <a:rPr lang="de-DE" sz="3600" dirty="0" smtClean="0">
                <a:solidFill>
                  <a:srgbClr val="C6D325"/>
                </a:solidFill>
              </a:rPr>
              <a:t>A posteriori </a:t>
            </a:r>
          </a:p>
          <a:p>
            <a:pPr algn="ctr">
              <a:lnSpc>
                <a:spcPts val="2300"/>
              </a:lnSpc>
              <a:spcBef>
                <a:spcPts val="1150"/>
              </a:spcBef>
            </a:pPr>
            <a:r>
              <a:rPr lang="de-DE" sz="2800" dirty="0" smtClean="0">
                <a:solidFill>
                  <a:srgbClr val="C6D325"/>
                </a:solidFill>
              </a:rPr>
              <a:t>(Experimental </a:t>
            </a:r>
            <a:r>
              <a:rPr lang="de-DE" sz="2800" dirty="0" err="1" smtClean="0">
                <a:solidFill>
                  <a:srgbClr val="C6D325"/>
                </a:solidFill>
              </a:rPr>
              <a:t>Physics</a:t>
            </a:r>
            <a:r>
              <a:rPr lang="de-DE" sz="2800" dirty="0" smtClean="0">
                <a:solidFill>
                  <a:srgbClr val="C6D325"/>
                </a:solidFill>
              </a:rPr>
              <a:t>)</a:t>
            </a:r>
          </a:p>
        </p:txBody>
      </p:sp>
      <p:sp>
        <p:nvSpPr>
          <p:cNvPr id="21" name="Textfeld 20"/>
          <p:cNvSpPr txBox="1"/>
          <p:nvPr/>
        </p:nvSpPr>
        <p:spPr>
          <a:xfrm rot="16200000">
            <a:off x="-520744" y="3231677"/>
            <a:ext cx="3720569" cy="743793"/>
          </a:xfrm>
          <a:prstGeom prst="rect">
            <a:avLst/>
          </a:prstGeom>
          <a:noFill/>
        </p:spPr>
        <p:txBody>
          <a:bodyPr wrap="none" lIns="0" tIns="0" rIns="0" bIns="0" rtlCol="0" anchor="t" anchorCtr="0">
            <a:spAutoFit/>
          </a:bodyPr>
          <a:lstStyle/>
          <a:p>
            <a:pPr algn="ctr">
              <a:lnSpc>
                <a:spcPts val="2300"/>
              </a:lnSpc>
              <a:spcBef>
                <a:spcPts val="1150"/>
              </a:spcBef>
            </a:pPr>
            <a:r>
              <a:rPr lang="de-DE" sz="3600" dirty="0" smtClean="0">
                <a:solidFill>
                  <a:srgbClr val="00B1EA"/>
                </a:solidFill>
              </a:rPr>
              <a:t>A priori </a:t>
            </a:r>
          </a:p>
          <a:p>
            <a:pPr algn="ctr">
              <a:lnSpc>
                <a:spcPts val="2300"/>
              </a:lnSpc>
              <a:spcBef>
                <a:spcPts val="1150"/>
              </a:spcBef>
            </a:pPr>
            <a:r>
              <a:rPr lang="de-DE" sz="2800" dirty="0" smtClean="0">
                <a:solidFill>
                  <a:srgbClr val="00B1EA"/>
                </a:solidFill>
              </a:rPr>
              <a:t>(</a:t>
            </a:r>
            <a:r>
              <a:rPr lang="de-DE" sz="2800" dirty="0" err="1" smtClean="0">
                <a:solidFill>
                  <a:srgbClr val="00B1EA"/>
                </a:solidFill>
              </a:rPr>
              <a:t>Theory</a:t>
            </a:r>
            <a:r>
              <a:rPr lang="de-DE" sz="2800" dirty="0" smtClean="0">
                <a:solidFill>
                  <a:srgbClr val="00B1EA"/>
                </a:solidFill>
              </a:rPr>
              <a:t> &amp; Engineering)</a:t>
            </a:r>
          </a:p>
        </p:txBody>
      </p:sp>
      <p:sp>
        <p:nvSpPr>
          <p:cNvPr id="24" name="Titel 23"/>
          <p:cNvSpPr>
            <a:spLocks noGrp="1"/>
          </p:cNvSpPr>
          <p:nvPr>
            <p:ph type="title"/>
          </p:nvPr>
        </p:nvSpPr>
        <p:spPr/>
        <p:txBody>
          <a:bodyPr/>
          <a:lstStyle/>
          <a:p>
            <a:r>
              <a:rPr lang="de-DE" dirty="0"/>
              <a:t>6</a:t>
            </a:r>
            <a:r>
              <a:rPr lang="el-GR" dirty="0" smtClean="0">
                <a:latin typeface="Arial" panose="020B0604020202020204" pitchFamily="34" charset="0"/>
                <a:cs typeface="Arial" panose="020B0604020202020204" pitchFamily="34" charset="0"/>
              </a:rPr>
              <a:t>σ</a:t>
            </a:r>
            <a:r>
              <a:rPr lang="de-DE" dirty="0" smtClean="0">
                <a:latin typeface="Arial" panose="020B0604020202020204" pitchFamily="34" charset="0"/>
                <a:cs typeface="Arial" panose="020B0604020202020204" pitchFamily="34" charset="0"/>
              </a:rPr>
              <a:t> </a:t>
            </a:r>
            <a:r>
              <a:rPr lang="de-DE" dirty="0" smtClean="0"/>
              <a:t>– </a:t>
            </a:r>
            <a:r>
              <a:rPr lang="de-DE" dirty="0" err="1"/>
              <a:t>Johari</a:t>
            </a:r>
            <a:r>
              <a:rPr lang="de-DE" dirty="0"/>
              <a:t> </a:t>
            </a:r>
            <a:r>
              <a:rPr lang="de-DE" dirty="0" err="1"/>
              <a:t>Window</a:t>
            </a:r>
            <a:r>
              <a:rPr lang="de-DE" dirty="0"/>
              <a:t> </a:t>
            </a:r>
            <a:r>
              <a:rPr lang="de-DE" dirty="0" smtClean="0"/>
              <a:t/>
            </a:r>
            <a:br>
              <a:rPr lang="de-DE" dirty="0" smtClean="0"/>
            </a:br>
            <a:endParaRPr lang="de-DE" dirty="0"/>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16" name="Rechteck 15"/>
          <p:cNvSpPr/>
          <p:nvPr/>
        </p:nvSpPr>
        <p:spPr>
          <a:xfrm>
            <a:off x="6930707" y="3631767"/>
            <a:ext cx="4987810" cy="2134174"/>
          </a:xfrm>
          <a:prstGeom prst="rect">
            <a:avLst/>
          </a:prstGeom>
          <a:ln>
            <a:tailEnd type="triangle" w="lg" len="med"/>
          </a:ln>
        </p:spPr>
        <p:style>
          <a:lnRef idx="2">
            <a:schemeClr val="accent1"/>
          </a:lnRef>
          <a:fillRef idx="1">
            <a:schemeClr val="lt1"/>
          </a:fillRef>
          <a:effectRef idx="0">
            <a:schemeClr val="accent1"/>
          </a:effectRef>
          <a:fontRef idx="minor">
            <a:schemeClr val="dk1"/>
          </a:fontRef>
        </p:style>
        <p:txBody>
          <a:bodyPr wrap="square" lIns="144000" tIns="108000" rIns="144000" bIns="144000" rtlCol="0" anchor="t" anchorCtr="0"/>
          <a:lstStyle/>
          <a:p>
            <a:pPr algn="ctr">
              <a:spcBef>
                <a:spcPts val="1150"/>
              </a:spcBef>
              <a:buClr>
                <a:srgbClr val="116656"/>
              </a:buClr>
              <a:buSzPct val="120000"/>
            </a:pPr>
            <a:r>
              <a:rPr lang="de-DE" sz="2800" b="1" dirty="0" err="1" smtClean="0">
                <a:solidFill>
                  <a:srgbClr val="EF7C00"/>
                </a:solidFill>
              </a:rPr>
              <a:t>Unknown</a:t>
            </a:r>
            <a:r>
              <a:rPr lang="de-DE" sz="2800" b="1" dirty="0" smtClean="0">
                <a:solidFill>
                  <a:srgbClr val="EF7C00"/>
                </a:solidFill>
              </a:rPr>
              <a:t> </a:t>
            </a:r>
            <a:r>
              <a:rPr lang="de-DE" sz="2800" b="1" dirty="0" err="1" smtClean="0">
                <a:solidFill>
                  <a:srgbClr val="EF7C00"/>
                </a:solidFill>
              </a:rPr>
              <a:t>Unknowns</a:t>
            </a:r>
            <a:endParaRPr lang="de-DE" sz="2800" b="1" dirty="0">
              <a:solidFill>
                <a:srgbClr val="EF7C00"/>
              </a:solidFill>
            </a:endParaRPr>
          </a:p>
          <a:p>
            <a:pPr algn="ctr">
              <a:spcBef>
                <a:spcPts val="1150"/>
              </a:spcBef>
              <a:buClr>
                <a:srgbClr val="116656"/>
              </a:buClr>
              <a:buSzPct val="120000"/>
            </a:pPr>
            <a:r>
              <a:rPr lang="de-DE" sz="2800" dirty="0">
                <a:solidFill>
                  <a:srgbClr val="005555"/>
                </a:solidFill>
              </a:rPr>
              <a:t>Things </a:t>
            </a:r>
            <a:r>
              <a:rPr lang="de-DE" sz="2800" dirty="0" err="1">
                <a:solidFill>
                  <a:srgbClr val="005555"/>
                </a:solidFill>
              </a:rPr>
              <a:t>we</a:t>
            </a:r>
            <a:r>
              <a:rPr lang="de-DE" sz="2800" dirty="0">
                <a:solidFill>
                  <a:srgbClr val="005555"/>
                </a:solidFill>
              </a:rPr>
              <a:t> </a:t>
            </a:r>
            <a:r>
              <a:rPr lang="de-DE" sz="2800" dirty="0" err="1">
                <a:solidFill>
                  <a:srgbClr val="005555"/>
                </a:solidFill>
              </a:rPr>
              <a:t>are</a:t>
            </a:r>
            <a:r>
              <a:rPr lang="de-DE" sz="2800" dirty="0">
                <a:solidFill>
                  <a:srgbClr val="005555"/>
                </a:solidFill>
              </a:rPr>
              <a:t> </a:t>
            </a:r>
            <a:r>
              <a:rPr lang="de-DE" sz="2800" dirty="0" err="1" smtClean="0">
                <a:solidFill>
                  <a:srgbClr val="005555"/>
                </a:solidFill>
              </a:rPr>
              <a:t>neither</a:t>
            </a:r>
            <a:r>
              <a:rPr lang="de-DE" sz="2800" dirty="0" smtClean="0">
                <a:solidFill>
                  <a:srgbClr val="005555"/>
                </a:solidFill>
              </a:rPr>
              <a:t> </a:t>
            </a:r>
            <a:r>
              <a:rPr lang="de-DE" sz="2800" dirty="0" err="1" smtClean="0">
                <a:solidFill>
                  <a:srgbClr val="005555"/>
                </a:solidFill>
              </a:rPr>
              <a:t>aware</a:t>
            </a:r>
            <a:r>
              <a:rPr lang="de-DE" sz="2800" dirty="0" smtClean="0">
                <a:solidFill>
                  <a:srgbClr val="005555"/>
                </a:solidFill>
              </a:rPr>
              <a:t> </a:t>
            </a:r>
            <a:r>
              <a:rPr lang="de-DE" sz="2800" dirty="0" err="1">
                <a:solidFill>
                  <a:srgbClr val="005555"/>
                </a:solidFill>
              </a:rPr>
              <a:t>of</a:t>
            </a:r>
            <a:r>
              <a:rPr lang="de-DE" sz="2800" dirty="0">
                <a:solidFill>
                  <a:srgbClr val="005555"/>
                </a:solidFill>
              </a:rPr>
              <a:t> </a:t>
            </a:r>
            <a:r>
              <a:rPr lang="de-DE" sz="2800" dirty="0" err="1" smtClean="0">
                <a:solidFill>
                  <a:srgbClr val="005555"/>
                </a:solidFill>
              </a:rPr>
              <a:t>nor</a:t>
            </a:r>
            <a:r>
              <a:rPr lang="de-DE" sz="2800" dirty="0" smtClean="0">
                <a:solidFill>
                  <a:srgbClr val="005555"/>
                </a:solidFill>
              </a:rPr>
              <a:t> </a:t>
            </a:r>
            <a:r>
              <a:rPr lang="de-DE" sz="2800" dirty="0" err="1">
                <a:solidFill>
                  <a:srgbClr val="005555"/>
                </a:solidFill>
              </a:rPr>
              <a:t>understand</a:t>
            </a:r>
            <a:endParaRPr lang="de-DE" sz="2800" dirty="0">
              <a:solidFill>
                <a:srgbClr val="005555"/>
              </a:solidFill>
            </a:endParaRPr>
          </a:p>
          <a:p>
            <a:pPr algn="ctr">
              <a:spcBef>
                <a:spcPts val="1150"/>
              </a:spcBef>
              <a:buClr>
                <a:srgbClr val="116656"/>
              </a:buClr>
              <a:buSzPct val="120000"/>
            </a:pPr>
            <a:endParaRPr lang="de-DE" sz="2800" b="1" dirty="0">
              <a:solidFill>
                <a:srgbClr val="00B1EA"/>
              </a:solidFill>
            </a:endParaRPr>
          </a:p>
          <a:p>
            <a:pPr algn="l">
              <a:spcBef>
                <a:spcPts val="1150"/>
              </a:spcBef>
              <a:buClr>
                <a:srgbClr val="116656"/>
              </a:buClr>
              <a:buSzPct val="120000"/>
            </a:pPr>
            <a:endParaRPr lang="de-DE" sz="2800" b="1" dirty="0" smtClean="0">
              <a:solidFill>
                <a:schemeClr val="bg1"/>
              </a:solidFill>
            </a:endParaRPr>
          </a:p>
        </p:txBody>
      </p:sp>
      <p:sp>
        <p:nvSpPr>
          <p:cNvPr id="12" name="Pfeil nach oben 11"/>
          <p:cNvSpPr/>
          <p:nvPr/>
        </p:nvSpPr>
        <p:spPr>
          <a:xfrm>
            <a:off x="7993376" y="3227130"/>
            <a:ext cx="2880000" cy="540000"/>
          </a:xfrm>
          <a:prstGeom prst="upArrow">
            <a:avLst>
              <a:gd name="adj1" fmla="val 50000"/>
              <a:gd name="adj2" fmla="val 53947"/>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de-DE" sz="1300" b="1" dirty="0" smtClean="0">
                <a:solidFill>
                  <a:schemeClr val="bg1"/>
                </a:solidFill>
              </a:rPr>
              <a:t>Measurement</a:t>
            </a:r>
          </a:p>
        </p:txBody>
      </p:sp>
      <p:sp>
        <p:nvSpPr>
          <p:cNvPr id="15" name="Pfeil nach links 14"/>
          <p:cNvSpPr/>
          <p:nvPr/>
        </p:nvSpPr>
        <p:spPr>
          <a:xfrm>
            <a:off x="6583643" y="3617092"/>
            <a:ext cx="540000" cy="2160000"/>
          </a:xfrm>
          <a:prstGeom prst="leftArrow">
            <a:avLst>
              <a:gd name="adj1" fmla="val 52658"/>
              <a:gd name="adj2" fmla="val 51841"/>
            </a:avLst>
          </a:prstGeom>
          <a:solidFill>
            <a:srgbClr val="00B1EA"/>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vert="vert270" wrap="square" lIns="144000" tIns="108000" rIns="144000" bIns="144000" rtlCol="0" anchor="ctr" anchorCtr="1"/>
          <a:lstStyle/>
          <a:p>
            <a:pPr algn="l">
              <a:spcBef>
                <a:spcPts val="1150"/>
              </a:spcBef>
              <a:buClr>
                <a:srgbClr val="116656"/>
              </a:buClr>
              <a:buSzPct val="120000"/>
            </a:pPr>
            <a:r>
              <a:rPr lang="de-DE" sz="1300" b="1" dirty="0" err="1" smtClean="0">
                <a:solidFill>
                  <a:schemeClr val="bg1"/>
                </a:solidFill>
              </a:rPr>
              <a:t>Reasoning</a:t>
            </a:r>
            <a:endParaRPr lang="de-DE" sz="1300" b="1" dirty="0" smtClean="0">
              <a:solidFill>
                <a:schemeClr val="bg1"/>
              </a:solidFill>
            </a:endParaRPr>
          </a:p>
        </p:txBody>
      </p:sp>
    </p:spTree>
    <p:extLst>
      <p:ext uri="{BB962C8B-B14F-4D97-AF65-F5344CB8AC3E}">
        <p14:creationId xmlns:p14="http://schemas.microsoft.com/office/powerpoint/2010/main" val="1242940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308446"/>
            <a:ext cx="10801349" cy="522317"/>
          </a:xfrm>
        </p:spPr>
        <p:txBody>
          <a:bodyPr>
            <a:normAutofit/>
          </a:bodyPr>
          <a:lstStyle/>
          <a:p>
            <a:r>
              <a:rPr lang="de-DE" dirty="0" smtClean="0"/>
              <a:t>    		Single Null		   			Double Null</a:t>
            </a:r>
            <a:endParaRPr lang="de-DE" dirty="0"/>
          </a:p>
        </p:txBody>
      </p:sp>
      <p:sp>
        <p:nvSpPr>
          <p:cNvPr id="3" name="Titel 2"/>
          <p:cNvSpPr>
            <a:spLocks noGrp="1"/>
          </p:cNvSpPr>
          <p:nvPr>
            <p:ph type="title"/>
          </p:nvPr>
        </p:nvSpPr>
        <p:spPr/>
        <p:txBody>
          <a:bodyPr/>
          <a:lstStyle/>
          <a:p>
            <a:r>
              <a:rPr lang="de-DE" dirty="0" err="1" smtClean="0"/>
              <a:t>Why</a:t>
            </a:r>
            <a:r>
              <a:rPr lang="de-DE" dirty="0" smtClean="0"/>
              <a:t> a </a:t>
            </a:r>
            <a:r>
              <a:rPr lang="de-DE" dirty="0" err="1" smtClean="0"/>
              <a:t>poloidal</a:t>
            </a:r>
            <a:r>
              <a:rPr lang="de-DE" dirty="0" smtClean="0"/>
              <a:t> </a:t>
            </a:r>
            <a:r>
              <a:rPr lang="de-DE" dirty="0" err="1" smtClean="0"/>
              <a:t>tokamak</a:t>
            </a:r>
            <a:r>
              <a:rPr lang="de-DE" dirty="0" smtClean="0"/>
              <a:t> </a:t>
            </a:r>
            <a:r>
              <a:rPr lang="de-DE" dirty="0" err="1" smtClean="0"/>
              <a:t>and</a:t>
            </a:r>
            <a:r>
              <a:rPr lang="de-DE" dirty="0" smtClean="0"/>
              <a:t> LHD </a:t>
            </a:r>
            <a:r>
              <a:rPr lang="de-DE" dirty="0" err="1" smtClean="0"/>
              <a:t>helical</a:t>
            </a:r>
            <a:r>
              <a:rPr lang="de-DE" dirty="0" smtClean="0"/>
              <a:t> </a:t>
            </a:r>
            <a:r>
              <a:rPr lang="de-DE" dirty="0" err="1" smtClean="0"/>
              <a:t>are</a:t>
            </a:r>
            <a:r>
              <a:rPr lang="de-DE" dirty="0" smtClean="0"/>
              <a:t> not resonant</a:t>
            </a:r>
            <a:endParaRPr lang="de-DE" dirty="0"/>
          </a:p>
        </p:txBody>
      </p:sp>
      <p:sp>
        <p:nvSpPr>
          <p:cNvPr id="4" name="Fußzeilenplatzhalter 3"/>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11.07.24</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49</a:t>
            </a:fld>
            <a:endParaRPr lang="de-DE" dirty="0"/>
          </a:p>
        </p:txBody>
      </p:sp>
      <p:grpSp>
        <p:nvGrpSpPr>
          <p:cNvPr id="6" name="Gruppieren 5"/>
          <p:cNvGrpSpPr/>
          <p:nvPr/>
        </p:nvGrpSpPr>
        <p:grpSpPr>
          <a:xfrm>
            <a:off x="1207541" y="1676693"/>
            <a:ext cx="726817" cy="1738234"/>
            <a:chOff x="874607" y="1779673"/>
            <a:chExt cx="726817" cy="1738234"/>
          </a:xfrm>
        </p:grpSpPr>
        <p:sp>
          <p:nvSpPr>
            <p:cNvPr id="7" name="Träne 6"/>
            <p:cNvSpPr/>
            <p:nvPr/>
          </p:nvSpPr>
          <p:spPr>
            <a:xfrm rot="8100000">
              <a:off x="881424" y="1779673"/>
              <a:ext cx="720000" cy="72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 name="Träne 7"/>
            <p:cNvSpPr/>
            <p:nvPr/>
          </p:nvSpPr>
          <p:spPr>
            <a:xfrm rot="18900000">
              <a:off x="874607" y="2797907"/>
              <a:ext cx="720000" cy="72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9" name="Ellipse 8"/>
            <p:cNvSpPr/>
            <p:nvPr/>
          </p:nvSpPr>
          <p:spPr>
            <a:xfrm>
              <a:off x="1127739" y="2559807"/>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0" name="Pfeil nach rechts 9"/>
            <p:cNvSpPr/>
            <p:nvPr/>
          </p:nvSpPr>
          <p:spPr>
            <a:xfrm rot="13612917">
              <a:off x="925889" y="2314327"/>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 name="Pfeil nach rechts 10"/>
            <p:cNvSpPr/>
            <p:nvPr/>
          </p:nvSpPr>
          <p:spPr>
            <a:xfrm rot="18799356">
              <a:off x="946564" y="276645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 name="Pfeil nach rechts 11"/>
            <p:cNvSpPr/>
            <p:nvPr/>
          </p:nvSpPr>
          <p:spPr>
            <a:xfrm rot="7854360">
              <a:off x="1367403" y="234973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 name="Pfeil nach rechts 12"/>
            <p:cNvSpPr/>
            <p:nvPr/>
          </p:nvSpPr>
          <p:spPr>
            <a:xfrm rot="2796805">
              <a:off x="1375941" y="279466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4" name="Textfeld 13"/>
            <p:cNvSpPr txBox="1"/>
            <p:nvPr/>
          </p:nvSpPr>
          <p:spPr>
            <a:xfrm>
              <a:off x="1170466" y="2489387"/>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15" name="Ellipse 14"/>
            <p:cNvSpPr/>
            <p:nvPr/>
          </p:nvSpPr>
          <p:spPr>
            <a:xfrm>
              <a:off x="1131624" y="308810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6" name="Textfeld 15"/>
            <p:cNvSpPr txBox="1"/>
            <p:nvPr/>
          </p:nvSpPr>
          <p:spPr>
            <a:xfrm>
              <a:off x="1164608" y="301985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17" name="Ellipse 16"/>
            <p:cNvSpPr/>
            <p:nvPr/>
          </p:nvSpPr>
          <p:spPr>
            <a:xfrm>
              <a:off x="1142680" y="2089257"/>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 name="Textfeld 17"/>
            <p:cNvSpPr txBox="1"/>
            <p:nvPr/>
          </p:nvSpPr>
          <p:spPr>
            <a:xfrm>
              <a:off x="1175664" y="2021000"/>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3" y="5144909"/>
            <a:ext cx="1800000" cy="540000"/>
          </a:xfrm>
          <a:prstGeom prst="rect">
            <a:avLst/>
          </a:prstGeom>
        </p:spPr>
      </p:pic>
      <p:sp>
        <p:nvSpPr>
          <p:cNvPr id="22" name="Ellipse 21"/>
          <p:cNvSpPr/>
          <p:nvPr/>
        </p:nvSpPr>
        <p:spPr>
          <a:xfrm>
            <a:off x="944090" y="3725269"/>
            <a:ext cx="1260000" cy="126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Ellipse 22"/>
          <p:cNvSpPr/>
          <p:nvPr/>
        </p:nvSpPr>
        <p:spPr>
          <a:xfrm>
            <a:off x="1124090" y="3725269"/>
            <a:ext cx="900000" cy="90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Pfeil nach rechts 23"/>
          <p:cNvSpPr/>
          <p:nvPr/>
        </p:nvSpPr>
        <p:spPr>
          <a:xfrm rot="5618300">
            <a:off x="860025" y="4210037"/>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5" name="Pfeil nach rechts 24"/>
          <p:cNvSpPr/>
          <p:nvPr/>
        </p:nvSpPr>
        <p:spPr>
          <a:xfrm rot="16677126">
            <a:off x="1056805" y="4014306"/>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6" name="Pfeil nach rechts 25"/>
          <p:cNvSpPr/>
          <p:nvPr/>
        </p:nvSpPr>
        <p:spPr>
          <a:xfrm rot="4846597">
            <a:off x="1937737" y="408811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7" name="Pfeil nach rechts 26"/>
          <p:cNvSpPr/>
          <p:nvPr/>
        </p:nvSpPr>
        <p:spPr>
          <a:xfrm rot="15985070">
            <a:off x="2120026" y="4235379"/>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31" name="Gruppieren 30"/>
          <p:cNvGrpSpPr/>
          <p:nvPr/>
        </p:nvGrpSpPr>
        <p:grpSpPr>
          <a:xfrm>
            <a:off x="1476116" y="4627422"/>
            <a:ext cx="180000" cy="267894"/>
            <a:chOff x="3093249" y="3365685"/>
            <a:chExt cx="180000" cy="267894"/>
          </a:xfrm>
        </p:grpSpPr>
        <p:sp>
          <p:nvSpPr>
            <p:cNvPr id="32" name="Ellipse 31"/>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3" name="Textfeld 32"/>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4" name="Gruppieren 33"/>
          <p:cNvGrpSpPr/>
          <p:nvPr/>
        </p:nvGrpSpPr>
        <p:grpSpPr>
          <a:xfrm>
            <a:off x="1476056" y="4061681"/>
            <a:ext cx="180000" cy="267894"/>
            <a:chOff x="3093249" y="3365685"/>
            <a:chExt cx="180000" cy="267894"/>
          </a:xfrm>
        </p:grpSpPr>
        <p:sp>
          <p:nvSpPr>
            <p:cNvPr id="35" name="Ellipse 34"/>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6" name="Textfeld 35"/>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37" name="Freihandform 36"/>
          <p:cNvSpPr/>
          <p:nvPr/>
        </p:nvSpPr>
        <p:spPr>
          <a:xfrm>
            <a:off x="696634" y="5204508"/>
            <a:ext cx="1720850" cy="209550"/>
          </a:xfrm>
          <a:custGeom>
            <a:avLst/>
            <a:gdLst>
              <a:gd name="connsiteX0" fmla="*/ 0 w 1720850"/>
              <a:gd name="connsiteY0" fmla="*/ 209550 h 209550"/>
              <a:gd name="connsiteX1" fmla="*/ 838200 w 1720850"/>
              <a:gd name="connsiteY1" fmla="*/ 0 h 209550"/>
              <a:gd name="connsiteX2" fmla="*/ 1720850 w 1720850"/>
              <a:gd name="connsiteY2" fmla="*/ 209550 h 209550"/>
            </a:gdLst>
            <a:ahLst/>
            <a:cxnLst>
              <a:cxn ang="0">
                <a:pos x="connsiteX0" y="connsiteY0"/>
              </a:cxn>
              <a:cxn ang="0">
                <a:pos x="connsiteX1" y="connsiteY1"/>
              </a:cxn>
              <a:cxn ang="0">
                <a:pos x="connsiteX2" y="connsiteY2"/>
              </a:cxn>
            </a:cxnLst>
            <a:rect l="l" t="t" r="r" b="b"/>
            <a:pathLst>
              <a:path w="1720850" h="209550">
                <a:moveTo>
                  <a:pt x="0" y="209550"/>
                </a:moveTo>
                <a:cubicBezTo>
                  <a:pt x="275696" y="104775"/>
                  <a:pt x="551392" y="0"/>
                  <a:pt x="838200" y="0"/>
                </a:cubicBezTo>
                <a:cubicBezTo>
                  <a:pt x="1125008" y="0"/>
                  <a:pt x="1422929" y="104775"/>
                  <a:pt x="1720850" y="20955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Freihandform 37"/>
          <p:cNvSpPr/>
          <p:nvPr/>
        </p:nvSpPr>
        <p:spPr>
          <a:xfrm rot="10800000">
            <a:off x="696634" y="5414058"/>
            <a:ext cx="1720850" cy="209550"/>
          </a:xfrm>
          <a:custGeom>
            <a:avLst/>
            <a:gdLst>
              <a:gd name="connsiteX0" fmla="*/ 0 w 1720850"/>
              <a:gd name="connsiteY0" fmla="*/ 209550 h 209550"/>
              <a:gd name="connsiteX1" fmla="*/ 838200 w 1720850"/>
              <a:gd name="connsiteY1" fmla="*/ 0 h 209550"/>
              <a:gd name="connsiteX2" fmla="*/ 1720850 w 1720850"/>
              <a:gd name="connsiteY2" fmla="*/ 209550 h 209550"/>
            </a:gdLst>
            <a:ahLst/>
            <a:cxnLst>
              <a:cxn ang="0">
                <a:pos x="connsiteX0" y="connsiteY0"/>
              </a:cxn>
              <a:cxn ang="0">
                <a:pos x="connsiteX1" y="connsiteY1"/>
              </a:cxn>
              <a:cxn ang="0">
                <a:pos x="connsiteX2" y="connsiteY2"/>
              </a:cxn>
            </a:cxnLst>
            <a:rect l="l" t="t" r="r" b="b"/>
            <a:pathLst>
              <a:path w="1720850" h="209550">
                <a:moveTo>
                  <a:pt x="0" y="209550"/>
                </a:moveTo>
                <a:cubicBezTo>
                  <a:pt x="275696" y="104775"/>
                  <a:pt x="551392" y="0"/>
                  <a:pt x="838200" y="0"/>
                </a:cubicBezTo>
                <a:cubicBezTo>
                  <a:pt x="1125008" y="0"/>
                  <a:pt x="1422929" y="104775"/>
                  <a:pt x="1720850" y="20955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39" name="Gruppieren 38"/>
          <p:cNvGrpSpPr/>
          <p:nvPr/>
        </p:nvGrpSpPr>
        <p:grpSpPr>
          <a:xfrm>
            <a:off x="551694" y="4980381"/>
            <a:ext cx="1996979" cy="1598687"/>
            <a:chOff x="306385" y="3706964"/>
            <a:chExt cx="1996979" cy="1598687"/>
          </a:xfrm>
        </p:grpSpPr>
        <p:cxnSp>
          <p:nvCxnSpPr>
            <p:cNvPr id="40" name="Gerade Verbindung mit Pfeil 39"/>
            <p:cNvCxnSpPr/>
            <p:nvPr/>
          </p:nvCxnSpPr>
          <p:spPr>
            <a:xfrm flipV="1">
              <a:off x="452438" y="3826099"/>
              <a:ext cx="0" cy="126720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a:off x="452438" y="5086575"/>
              <a:ext cx="183753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06385" y="3706964"/>
              <a:ext cx="6893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r</a:t>
              </a:r>
            </a:p>
          </p:txBody>
        </p:sp>
        <p:sp>
          <p:nvSpPr>
            <p:cNvPr id="43" name="Textfeld 42"/>
            <p:cNvSpPr txBox="1"/>
            <p:nvPr/>
          </p:nvSpPr>
          <p:spPr>
            <a:xfrm>
              <a:off x="312859" y="500100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0</a:t>
              </a:r>
              <a:endParaRPr lang="de-DE" sz="1600" dirty="0" smtClean="0">
                <a:solidFill>
                  <a:srgbClr val="005555"/>
                </a:solidFill>
              </a:endParaRPr>
            </a:p>
          </p:txBody>
        </p:sp>
        <p:sp>
          <p:nvSpPr>
            <p:cNvPr id="44" name="Textfeld 43"/>
            <p:cNvSpPr txBox="1"/>
            <p:nvPr/>
          </p:nvSpPr>
          <p:spPr>
            <a:xfrm>
              <a:off x="1178280" y="5032994"/>
              <a:ext cx="141064"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solidFill>
                    <a:srgbClr val="005555"/>
                  </a:solidFill>
                </a:rPr>
                <a:t>π</a:t>
              </a:r>
              <a:endParaRPr lang="de-DE" sz="1600" dirty="0" smtClean="0">
                <a:solidFill>
                  <a:srgbClr val="005555"/>
                </a:solidFill>
              </a:endParaRPr>
            </a:p>
          </p:txBody>
        </p:sp>
        <p:sp>
          <p:nvSpPr>
            <p:cNvPr id="45" name="Textfeld 44"/>
            <p:cNvSpPr txBox="1"/>
            <p:nvPr/>
          </p:nvSpPr>
          <p:spPr>
            <a:xfrm>
              <a:off x="2048486" y="5037757"/>
              <a:ext cx="25487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2</a:t>
              </a:r>
              <a:r>
                <a:rPr lang="el-GR" sz="1600" dirty="0" smtClean="0">
                  <a:solidFill>
                    <a:srgbClr val="005555"/>
                  </a:solidFill>
                </a:rPr>
                <a:t>π</a:t>
              </a:r>
              <a:endParaRPr lang="de-DE" sz="1600" dirty="0" smtClean="0">
                <a:solidFill>
                  <a:srgbClr val="005555"/>
                </a:solidFill>
              </a:endParaRPr>
            </a:p>
          </p:txBody>
        </p:sp>
      </p:grpSp>
      <p:grpSp>
        <p:nvGrpSpPr>
          <p:cNvPr id="46" name="Gruppieren 45"/>
          <p:cNvGrpSpPr/>
          <p:nvPr/>
        </p:nvGrpSpPr>
        <p:grpSpPr>
          <a:xfrm>
            <a:off x="1430750" y="5244850"/>
            <a:ext cx="180000" cy="267894"/>
            <a:chOff x="3093249" y="3365685"/>
            <a:chExt cx="180000" cy="267894"/>
          </a:xfrm>
        </p:grpSpPr>
        <p:sp>
          <p:nvSpPr>
            <p:cNvPr id="47" name="Ellipse 46"/>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8" name="Textfeld 47"/>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49" name="Gruppieren 48"/>
          <p:cNvGrpSpPr/>
          <p:nvPr/>
        </p:nvGrpSpPr>
        <p:grpSpPr>
          <a:xfrm rot="10800000">
            <a:off x="2321086" y="5315262"/>
            <a:ext cx="201600" cy="267894"/>
            <a:chOff x="2380188" y="3985813"/>
            <a:chExt cx="201600" cy="267894"/>
          </a:xfrm>
        </p:grpSpPr>
        <p:grpSp>
          <p:nvGrpSpPr>
            <p:cNvPr id="50" name="Gruppieren 49"/>
            <p:cNvGrpSpPr/>
            <p:nvPr/>
          </p:nvGrpSpPr>
          <p:grpSpPr>
            <a:xfrm>
              <a:off x="2396817" y="3985813"/>
              <a:ext cx="180000" cy="267894"/>
              <a:chOff x="3084609" y="1985498"/>
              <a:chExt cx="180000" cy="267894"/>
            </a:xfrm>
          </p:grpSpPr>
          <p:sp>
            <p:nvSpPr>
              <p:cNvPr id="52" name="Ellipse 51"/>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3" name="Textfeld 52"/>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51" name="Kreis 50"/>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mc:AlternateContent xmlns:mc="http://schemas.openxmlformats.org/markup-compatibility/2006" xmlns:a14="http://schemas.microsoft.com/office/drawing/2010/main">
        <mc:Choice Requires="a14">
          <p:sp>
            <p:nvSpPr>
              <p:cNvPr id="55" name="Rechteck 54"/>
              <p:cNvSpPr/>
              <p:nvPr/>
            </p:nvSpPr>
            <p:spPr>
              <a:xfrm>
                <a:off x="3514580" y="839068"/>
                <a:ext cx="4456669" cy="496674"/>
              </a:xfrm>
              <a:prstGeom prst="rect">
                <a:avLst/>
              </a:prstGeom>
            </p:spPr>
            <p:txBody>
              <a:bodyPr wrap="none">
                <a:spAutoFit/>
              </a:bodyPr>
              <a:lstStyle/>
              <a:p>
                <a:r>
                  <a:rPr lang="de-DE" dirty="0">
                    <a:solidFill>
                      <a:srgbClr val="005555"/>
                    </a:solidFill>
                  </a:rPr>
                  <a:t>X-Loop(s) </a:t>
                </a:r>
                <a:r>
                  <a:rPr lang="de-DE" dirty="0" err="1">
                    <a:solidFill>
                      <a:srgbClr val="005555"/>
                    </a:solidFill>
                  </a:rPr>
                  <a:t>described</a:t>
                </a:r>
                <a:r>
                  <a:rPr lang="de-DE" dirty="0">
                    <a:solidFill>
                      <a:srgbClr val="005555"/>
                    </a:solidFill>
                  </a:rPr>
                  <a:t> </a:t>
                </a:r>
                <a:r>
                  <a:rPr lang="de-DE" dirty="0" err="1">
                    <a:solidFill>
                      <a:srgbClr val="005555"/>
                    </a:solidFill>
                  </a:rPr>
                  <a:t>by</a:t>
                </a:r>
                <a:r>
                  <a:rPr lang="de-DE" dirty="0">
                    <a:solidFill>
                      <a:srgbClr val="005555"/>
                    </a:solidFill>
                  </a:rPr>
                  <a:t> </a:t>
                </a:r>
                <a14:m>
                  <m:oMath xmlns:m="http://schemas.openxmlformats.org/officeDocument/2006/math">
                    <m:f>
                      <m:fPr>
                        <m:ctrlPr>
                          <a:rPr lang="de-DE" i="1">
                            <a:solidFill>
                              <a:srgbClr val="005555"/>
                            </a:solidFill>
                            <a:latin typeface="Cambria Math" panose="02040503050406030204" pitchFamily="18" charset="0"/>
                          </a:rPr>
                        </m:ctrlPr>
                      </m:fPr>
                      <m:num>
                        <m:r>
                          <a:rPr lang="de-DE" i="1">
                            <a:solidFill>
                              <a:srgbClr val="005555"/>
                            </a:solidFill>
                            <a:latin typeface="Cambria Math" panose="02040503050406030204" pitchFamily="18" charset="0"/>
                          </a:rPr>
                          <m:t>𝒏</m:t>
                        </m:r>
                      </m:num>
                      <m:den>
                        <m:r>
                          <a:rPr lang="de-DE" i="1">
                            <a:solidFill>
                              <a:srgbClr val="005555"/>
                            </a:solidFill>
                            <a:latin typeface="Cambria Math" panose="02040503050406030204" pitchFamily="18" charset="0"/>
                          </a:rPr>
                          <m:t>𝒎</m:t>
                        </m:r>
                      </m:den>
                    </m:f>
                    <m:r>
                      <a:rPr lang="de-DE" i="1">
                        <a:solidFill>
                          <a:srgbClr val="005555"/>
                        </a:solidFill>
                        <a:latin typeface="Cambria Math" panose="02040503050406030204" pitchFamily="18" charset="0"/>
                      </a:rPr>
                      <m:t>=</m:t>
                    </m:r>
                    <m:f>
                      <m:fPr>
                        <m:ctrlPr>
                          <a:rPr lang="de-DE" i="1">
                            <a:solidFill>
                              <a:srgbClr val="005555"/>
                            </a:solidFill>
                            <a:latin typeface="Cambria Math" panose="02040503050406030204" pitchFamily="18" charset="0"/>
                          </a:rPr>
                        </m:ctrlPr>
                      </m:fPr>
                      <m:num>
                        <m:r>
                          <a:rPr lang="de-DE" i="1">
                            <a:solidFill>
                              <a:srgbClr val="005555"/>
                            </a:solidFill>
                            <a:latin typeface="Cambria Math" panose="02040503050406030204" pitchFamily="18" charset="0"/>
                          </a:rPr>
                          <m:t>𝒑𝒐𝒍𝒐𝒊𝒅𝒂𝒍</m:t>
                        </m:r>
                        <m:r>
                          <a:rPr lang="de-DE" i="1">
                            <a:solidFill>
                              <a:srgbClr val="005555"/>
                            </a:solidFill>
                            <a:latin typeface="Cambria Math" panose="02040503050406030204" pitchFamily="18" charset="0"/>
                          </a:rPr>
                          <m:t> </m:t>
                        </m:r>
                        <m:r>
                          <a:rPr lang="de-DE" i="1">
                            <a:solidFill>
                              <a:srgbClr val="005555"/>
                            </a:solidFill>
                            <a:latin typeface="Cambria Math" panose="02040503050406030204" pitchFamily="18" charset="0"/>
                          </a:rPr>
                          <m:t>𝒕𝒓𝒂𝒏𝒔𝒊𝒕</m:t>
                        </m:r>
                        <m:r>
                          <a:rPr lang="de-DE" i="1">
                            <a:solidFill>
                              <a:srgbClr val="005555"/>
                            </a:solidFill>
                            <a:latin typeface="Cambria Math" panose="02040503050406030204" pitchFamily="18" charset="0"/>
                          </a:rPr>
                          <m:t> </m:t>
                        </m:r>
                      </m:num>
                      <m:den>
                        <m:r>
                          <a:rPr lang="de-DE" i="1">
                            <a:solidFill>
                              <a:srgbClr val="005555"/>
                            </a:solidFill>
                            <a:latin typeface="Cambria Math" panose="02040503050406030204" pitchFamily="18" charset="0"/>
                          </a:rPr>
                          <m:t>𝒕𝒐𝒓𝒐𝒊𝒅𝒂𝒍</m:t>
                        </m:r>
                        <m:r>
                          <a:rPr lang="de-DE" i="1">
                            <a:solidFill>
                              <a:srgbClr val="005555"/>
                            </a:solidFill>
                            <a:latin typeface="Cambria Math" panose="02040503050406030204" pitchFamily="18" charset="0"/>
                          </a:rPr>
                          <m:t> </m:t>
                        </m:r>
                        <m:r>
                          <a:rPr lang="de-DE" i="1">
                            <a:solidFill>
                              <a:srgbClr val="005555"/>
                            </a:solidFill>
                            <a:latin typeface="Cambria Math" panose="02040503050406030204" pitchFamily="18" charset="0"/>
                          </a:rPr>
                          <m:t>𝒕𝒓𝒂𝒏𝒔𝒊𝒕</m:t>
                        </m:r>
                      </m:den>
                    </m:f>
                  </m:oMath>
                </a14:m>
                <a:endParaRPr lang="de-DE" dirty="0"/>
              </a:p>
            </p:txBody>
          </p:sp>
        </mc:Choice>
        <mc:Fallback xmlns="">
          <p:sp>
            <p:nvSpPr>
              <p:cNvPr id="55" name="Rechteck 54"/>
              <p:cNvSpPr>
                <a:spLocks noRot="1" noChangeAspect="1" noMove="1" noResize="1" noEditPoints="1" noAdjustHandles="1" noChangeArrowheads="1" noChangeShapeType="1" noTextEdit="1"/>
              </p:cNvSpPr>
              <p:nvPr/>
            </p:nvSpPr>
            <p:spPr>
              <a:xfrm>
                <a:off x="3514580" y="839068"/>
                <a:ext cx="4456669" cy="496674"/>
              </a:xfrm>
              <a:prstGeom prst="rect">
                <a:avLst/>
              </a:prstGeom>
              <a:blipFill>
                <a:blip r:embed="rId4"/>
                <a:stretch>
                  <a:fillRect l="-1231" b="-7407"/>
                </a:stretch>
              </a:blipFill>
            </p:spPr>
            <p:txBody>
              <a:bodyPr/>
              <a:lstStyle/>
              <a:p>
                <a:r>
                  <a:rPr lang="de-DE">
                    <a:noFill/>
                  </a:rPr>
                  <a:t> </a:t>
                </a:r>
              </a:p>
            </p:txBody>
          </p:sp>
        </mc:Fallback>
      </mc:AlternateContent>
      <p:sp>
        <p:nvSpPr>
          <p:cNvPr id="56" name="Textfeld 55"/>
          <p:cNvSpPr txBox="1"/>
          <p:nvPr/>
        </p:nvSpPr>
        <p:spPr>
          <a:xfrm>
            <a:off x="498776" y="228682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57" name="Textfeld 56"/>
          <p:cNvSpPr txBox="1"/>
          <p:nvPr/>
        </p:nvSpPr>
        <p:spPr>
          <a:xfrm>
            <a:off x="480572" y="411907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a:solidFill>
                  <a:srgbClr val="005555"/>
                </a:solidFill>
              </a:rPr>
              <a:t>1</a:t>
            </a:r>
            <a:r>
              <a:rPr lang="de-DE" sz="2000" b="1" dirty="0" smtClean="0">
                <a:solidFill>
                  <a:srgbClr val="005555"/>
                </a:solidFill>
              </a:rPr>
              <a:t>/1</a:t>
            </a:r>
          </a:p>
        </p:txBody>
      </p:sp>
      <p:grpSp>
        <p:nvGrpSpPr>
          <p:cNvPr id="78" name="Gruppieren 77"/>
          <p:cNvGrpSpPr/>
          <p:nvPr/>
        </p:nvGrpSpPr>
        <p:grpSpPr>
          <a:xfrm>
            <a:off x="7458793" y="1667877"/>
            <a:ext cx="839488" cy="1827796"/>
            <a:chOff x="4597227" y="1735720"/>
            <a:chExt cx="839488" cy="1827796"/>
          </a:xfrm>
        </p:grpSpPr>
        <p:sp>
          <p:nvSpPr>
            <p:cNvPr id="58" name="Träne 57"/>
            <p:cNvSpPr/>
            <p:nvPr/>
          </p:nvSpPr>
          <p:spPr>
            <a:xfrm rot="8100000">
              <a:off x="4820337" y="1826374"/>
              <a:ext cx="360000" cy="36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9" name="Träne 58"/>
            <p:cNvSpPr/>
            <p:nvPr/>
          </p:nvSpPr>
          <p:spPr>
            <a:xfrm rot="18900000">
              <a:off x="4817773" y="3114233"/>
              <a:ext cx="360000" cy="36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0" name="Pfeil nach rechts 59"/>
            <p:cNvSpPr/>
            <p:nvPr/>
          </p:nvSpPr>
          <p:spPr>
            <a:xfrm rot="17556908">
              <a:off x="4604043" y="237393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1" name="Pfeil nach rechts 60"/>
            <p:cNvSpPr/>
            <p:nvPr/>
          </p:nvSpPr>
          <p:spPr>
            <a:xfrm rot="236459">
              <a:off x="4932129" y="1735720"/>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2" name="Pfeil nach rechts 61"/>
            <p:cNvSpPr/>
            <p:nvPr/>
          </p:nvSpPr>
          <p:spPr>
            <a:xfrm rot="5400000">
              <a:off x="5263531" y="2522147"/>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3" name="Pfeil nach rechts 62"/>
            <p:cNvSpPr/>
            <p:nvPr/>
          </p:nvSpPr>
          <p:spPr>
            <a:xfrm>
              <a:off x="4898100" y="3383516"/>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64" name="Gruppieren 63"/>
            <p:cNvGrpSpPr/>
            <p:nvPr/>
          </p:nvGrpSpPr>
          <p:grpSpPr>
            <a:xfrm>
              <a:off x="4901112" y="3117431"/>
              <a:ext cx="180000" cy="267894"/>
              <a:chOff x="4901112" y="3117431"/>
              <a:chExt cx="180000" cy="267894"/>
            </a:xfrm>
          </p:grpSpPr>
          <p:sp>
            <p:nvSpPr>
              <p:cNvPr id="65" name="Ellipse 64"/>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6" name="Textfeld 65"/>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67" name="Ellipse 66"/>
            <p:cNvSpPr/>
            <p:nvPr/>
          </p:nvSpPr>
          <p:spPr>
            <a:xfrm>
              <a:off x="4905445" y="1906265"/>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8" name="Textfeld 67"/>
            <p:cNvSpPr txBox="1"/>
            <p:nvPr/>
          </p:nvSpPr>
          <p:spPr>
            <a:xfrm>
              <a:off x="4938429" y="1838008"/>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69" name="Ellipse 68"/>
            <p:cNvSpPr/>
            <p:nvPr/>
          </p:nvSpPr>
          <p:spPr>
            <a:xfrm>
              <a:off x="4635390" y="2278533"/>
              <a:ext cx="720000" cy="72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70" name="Gruppieren 69"/>
            <p:cNvGrpSpPr/>
            <p:nvPr/>
          </p:nvGrpSpPr>
          <p:grpSpPr>
            <a:xfrm>
              <a:off x="4905416" y="2127532"/>
              <a:ext cx="180000" cy="267894"/>
              <a:chOff x="4777315" y="2491840"/>
              <a:chExt cx="180000" cy="267894"/>
            </a:xfrm>
          </p:grpSpPr>
          <p:sp>
            <p:nvSpPr>
              <p:cNvPr id="71" name="Ellipse 70"/>
              <p:cNvSpPr/>
              <p:nvPr/>
            </p:nvSpPr>
            <p:spPr>
              <a:xfrm>
                <a:off x="4777315" y="256226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2" name="Textfeld 71"/>
              <p:cNvSpPr txBox="1"/>
              <p:nvPr/>
            </p:nvSpPr>
            <p:spPr>
              <a:xfrm>
                <a:off x="4820042" y="2491840"/>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73" name="Gruppieren 72"/>
            <p:cNvGrpSpPr/>
            <p:nvPr/>
          </p:nvGrpSpPr>
          <p:grpSpPr>
            <a:xfrm>
              <a:off x="4906410" y="2864716"/>
              <a:ext cx="180000" cy="267894"/>
              <a:chOff x="4777315" y="2491840"/>
              <a:chExt cx="180000" cy="267894"/>
            </a:xfrm>
          </p:grpSpPr>
          <p:sp>
            <p:nvSpPr>
              <p:cNvPr id="74" name="Ellipse 73"/>
              <p:cNvSpPr/>
              <p:nvPr/>
            </p:nvSpPr>
            <p:spPr>
              <a:xfrm>
                <a:off x="4777315" y="256226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5" name="Textfeld 74"/>
              <p:cNvSpPr txBox="1"/>
              <p:nvPr/>
            </p:nvSpPr>
            <p:spPr>
              <a:xfrm>
                <a:off x="4820042" y="2491840"/>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76" name="Ellipse 75"/>
            <p:cNvSpPr/>
            <p:nvPr/>
          </p:nvSpPr>
          <p:spPr>
            <a:xfrm>
              <a:off x="4901112" y="2531886"/>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7" name="Textfeld 76"/>
            <p:cNvSpPr txBox="1"/>
            <p:nvPr/>
          </p:nvSpPr>
          <p:spPr>
            <a:xfrm>
              <a:off x="4934096" y="2463629"/>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80" name="Träne 79"/>
          <p:cNvSpPr/>
          <p:nvPr/>
        </p:nvSpPr>
        <p:spPr>
          <a:xfrm rot="8100000">
            <a:off x="7680392" y="4002269"/>
            <a:ext cx="360000" cy="36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1" name="Träne 80"/>
          <p:cNvSpPr/>
          <p:nvPr/>
        </p:nvSpPr>
        <p:spPr>
          <a:xfrm rot="18900000">
            <a:off x="7677828" y="5376802"/>
            <a:ext cx="360000" cy="360000"/>
          </a:xfrm>
          <a:prstGeom prst="teardrop">
            <a:avLst/>
          </a:prstGeom>
          <a:solidFill>
            <a:schemeClr val="bg1"/>
          </a:solid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2" name="Pfeil nach rechts 81"/>
          <p:cNvSpPr/>
          <p:nvPr/>
        </p:nvSpPr>
        <p:spPr>
          <a:xfrm rot="17556908">
            <a:off x="7464098" y="4549828"/>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3" name="Pfeil nach rechts 82"/>
          <p:cNvSpPr/>
          <p:nvPr/>
        </p:nvSpPr>
        <p:spPr>
          <a:xfrm rot="236459">
            <a:off x="7792184" y="3911615"/>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4" name="Pfeil nach rechts 83"/>
          <p:cNvSpPr/>
          <p:nvPr/>
        </p:nvSpPr>
        <p:spPr>
          <a:xfrm rot="5400000">
            <a:off x="8123586" y="469804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5" name="Pfeil nach rechts 84"/>
          <p:cNvSpPr/>
          <p:nvPr/>
        </p:nvSpPr>
        <p:spPr>
          <a:xfrm>
            <a:off x="7758155" y="5646085"/>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7" name="Ellipse 86"/>
          <p:cNvSpPr/>
          <p:nvPr/>
        </p:nvSpPr>
        <p:spPr>
          <a:xfrm>
            <a:off x="7765500" y="408216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8" name="Textfeld 87"/>
          <p:cNvSpPr txBox="1"/>
          <p:nvPr/>
        </p:nvSpPr>
        <p:spPr>
          <a:xfrm>
            <a:off x="7798484" y="4013903"/>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89" name="Ellipse 88"/>
          <p:cNvSpPr/>
          <p:nvPr/>
        </p:nvSpPr>
        <p:spPr>
          <a:xfrm>
            <a:off x="7495445" y="4454428"/>
            <a:ext cx="720000" cy="72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90" name="Gruppieren 89"/>
          <p:cNvGrpSpPr/>
          <p:nvPr/>
        </p:nvGrpSpPr>
        <p:grpSpPr>
          <a:xfrm>
            <a:off x="7765471" y="4303427"/>
            <a:ext cx="180000" cy="267894"/>
            <a:chOff x="4777315" y="2491840"/>
            <a:chExt cx="180000" cy="267894"/>
          </a:xfrm>
        </p:grpSpPr>
        <p:sp>
          <p:nvSpPr>
            <p:cNvPr id="96" name="Ellipse 95"/>
            <p:cNvSpPr/>
            <p:nvPr/>
          </p:nvSpPr>
          <p:spPr>
            <a:xfrm>
              <a:off x="4777315" y="256226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7" name="Textfeld 96"/>
            <p:cNvSpPr txBox="1"/>
            <p:nvPr/>
          </p:nvSpPr>
          <p:spPr>
            <a:xfrm>
              <a:off x="4820042" y="2491840"/>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92" name="Ellipse 91"/>
          <p:cNvSpPr/>
          <p:nvPr/>
        </p:nvSpPr>
        <p:spPr>
          <a:xfrm>
            <a:off x="7761167" y="470778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3" name="Textfeld 92"/>
          <p:cNvSpPr txBox="1"/>
          <p:nvPr/>
        </p:nvSpPr>
        <p:spPr>
          <a:xfrm>
            <a:off x="7794151" y="463952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100" name="Textfeld 99"/>
          <p:cNvSpPr txBox="1"/>
          <p:nvPr/>
        </p:nvSpPr>
        <p:spPr>
          <a:xfrm>
            <a:off x="6798486" y="2304438"/>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0/2</a:t>
            </a:r>
          </a:p>
        </p:txBody>
      </p:sp>
      <p:sp>
        <p:nvSpPr>
          <p:cNvPr id="101" name="Textfeld 100"/>
          <p:cNvSpPr txBox="1"/>
          <p:nvPr/>
        </p:nvSpPr>
        <p:spPr>
          <a:xfrm>
            <a:off x="6871472" y="462648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0/2</a:t>
            </a:r>
          </a:p>
        </p:txBody>
      </p:sp>
      <p:sp>
        <p:nvSpPr>
          <p:cNvPr id="103" name="Freihandform 102"/>
          <p:cNvSpPr/>
          <p:nvPr/>
        </p:nvSpPr>
        <p:spPr>
          <a:xfrm>
            <a:off x="7404114" y="3920841"/>
            <a:ext cx="910660" cy="1366341"/>
          </a:xfrm>
          <a:custGeom>
            <a:avLst/>
            <a:gdLst>
              <a:gd name="connsiteX0" fmla="*/ 441706 w 910660"/>
              <a:gd name="connsiteY0" fmla="*/ 1366211 h 1366341"/>
              <a:gd name="connsiteX1" fmla="*/ 281361 w 910660"/>
              <a:gd name="connsiteY1" fmla="*/ 1283872 h 1366341"/>
              <a:gd name="connsiteX2" fmla="*/ 82013 w 910660"/>
              <a:gd name="connsiteY2" fmla="*/ 1127860 h 1366341"/>
              <a:gd name="connsiteX3" fmla="*/ 25676 w 910660"/>
              <a:gd name="connsiteY3" fmla="*/ 984850 h 1366341"/>
              <a:gd name="connsiteX4" fmla="*/ 4008 w 910660"/>
              <a:gd name="connsiteY4" fmla="*/ 837506 h 1366341"/>
              <a:gd name="connsiteX5" fmla="*/ 103682 w 910660"/>
              <a:gd name="connsiteY5" fmla="*/ 616490 h 1366341"/>
              <a:gd name="connsiteX6" fmla="*/ 246692 w 910660"/>
              <a:gd name="connsiteY6" fmla="*/ 508149 h 1366341"/>
              <a:gd name="connsiteX7" fmla="*/ 307363 w 910660"/>
              <a:gd name="connsiteY7" fmla="*/ 477813 h 1366341"/>
              <a:gd name="connsiteX8" fmla="*/ 212023 w 910660"/>
              <a:gd name="connsiteY8" fmla="*/ 291466 h 1366341"/>
              <a:gd name="connsiteX9" fmla="*/ 238025 w 910660"/>
              <a:gd name="connsiteY9" fmla="*/ 148456 h 1366341"/>
              <a:gd name="connsiteX10" fmla="*/ 350700 w 910660"/>
              <a:gd name="connsiteY10" fmla="*/ 14113 h 1366341"/>
              <a:gd name="connsiteX11" fmla="*/ 584717 w 910660"/>
              <a:gd name="connsiteY11" fmla="*/ 31447 h 1366341"/>
              <a:gd name="connsiteX12" fmla="*/ 693058 w 910660"/>
              <a:gd name="connsiteY12" fmla="*/ 256797 h 1366341"/>
              <a:gd name="connsiteX13" fmla="*/ 593384 w 910660"/>
              <a:gd name="connsiteY13" fmla="*/ 464812 h 1366341"/>
              <a:gd name="connsiteX14" fmla="*/ 775397 w 910660"/>
              <a:gd name="connsiteY14" fmla="*/ 612156 h 1366341"/>
              <a:gd name="connsiteX15" fmla="*/ 831735 w 910660"/>
              <a:gd name="connsiteY15" fmla="*/ 672827 h 1366341"/>
              <a:gd name="connsiteX16" fmla="*/ 870738 w 910660"/>
              <a:gd name="connsiteY16" fmla="*/ 746499 h 1366341"/>
              <a:gd name="connsiteX17" fmla="*/ 901073 w 910660"/>
              <a:gd name="connsiteY17" fmla="*/ 802837 h 1366341"/>
              <a:gd name="connsiteX18" fmla="*/ 901073 w 910660"/>
              <a:gd name="connsiteY18" fmla="*/ 898177 h 1366341"/>
              <a:gd name="connsiteX19" fmla="*/ 788398 w 910660"/>
              <a:gd name="connsiteY19" fmla="*/ 1162530 h 1366341"/>
              <a:gd name="connsiteX20" fmla="*/ 645388 w 910660"/>
              <a:gd name="connsiteY20" fmla="*/ 1266537 h 1366341"/>
              <a:gd name="connsiteX21" fmla="*/ 441706 w 910660"/>
              <a:gd name="connsiteY21" fmla="*/ 1366211 h 136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0660" h="1366341">
                <a:moveTo>
                  <a:pt x="441706" y="1366211"/>
                </a:moveTo>
                <a:cubicBezTo>
                  <a:pt x="381035" y="1369100"/>
                  <a:pt x="341310" y="1323597"/>
                  <a:pt x="281361" y="1283872"/>
                </a:cubicBezTo>
                <a:cubicBezTo>
                  <a:pt x="221412" y="1244147"/>
                  <a:pt x="124627" y="1177697"/>
                  <a:pt x="82013" y="1127860"/>
                </a:cubicBezTo>
                <a:cubicBezTo>
                  <a:pt x="39399" y="1078023"/>
                  <a:pt x="38677" y="1033242"/>
                  <a:pt x="25676" y="984850"/>
                </a:cubicBezTo>
                <a:cubicBezTo>
                  <a:pt x="12675" y="936458"/>
                  <a:pt x="-8993" y="898899"/>
                  <a:pt x="4008" y="837506"/>
                </a:cubicBezTo>
                <a:cubicBezTo>
                  <a:pt x="17009" y="776113"/>
                  <a:pt x="63235" y="671383"/>
                  <a:pt x="103682" y="616490"/>
                </a:cubicBezTo>
                <a:cubicBezTo>
                  <a:pt x="144129" y="561597"/>
                  <a:pt x="212745" y="531262"/>
                  <a:pt x="246692" y="508149"/>
                </a:cubicBezTo>
                <a:cubicBezTo>
                  <a:pt x="280639" y="485036"/>
                  <a:pt x="313141" y="513927"/>
                  <a:pt x="307363" y="477813"/>
                </a:cubicBezTo>
                <a:cubicBezTo>
                  <a:pt x="301585" y="441699"/>
                  <a:pt x="223579" y="346359"/>
                  <a:pt x="212023" y="291466"/>
                </a:cubicBezTo>
                <a:cubicBezTo>
                  <a:pt x="200467" y="236573"/>
                  <a:pt x="214912" y="194681"/>
                  <a:pt x="238025" y="148456"/>
                </a:cubicBezTo>
                <a:cubicBezTo>
                  <a:pt x="261138" y="102231"/>
                  <a:pt x="292918" y="33614"/>
                  <a:pt x="350700" y="14113"/>
                </a:cubicBezTo>
                <a:cubicBezTo>
                  <a:pt x="408482" y="-5388"/>
                  <a:pt x="527657" y="-9000"/>
                  <a:pt x="584717" y="31447"/>
                </a:cubicBezTo>
                <a:cubicBezTo>
                  <a:pt x="641777" y="71894"/>
                  <a:pt x="691614" y="184570"/>
                  <a:pt x="693058" y="256797"/>
                </a:cubicBezTo>
                <a:cubicBezTo>
                  <a:pt x="694502" y="329024"/>
                  <a:pt x="579661" y="405585"/>
                  <a:pt x="593384" y="464812"/>
                </a:cubicBezTo>
                <a:cubicBezTo>
                  <a:pt x="607107" y="524038"/>
                  <a:pt x="735672" y="577487"/>
                  <a:pt x="775397" y="612156"/>
                </a:cubicBezTo>
                <a:cubicBezTo>
                  <a:pt x="815122" y="646825"/>
                  <a:pt x="815845" y="650437"/>
                  <a:pt x="831735" y="672827"/>
                </a:cubicBezTo>
                <a:cubicBezTo>
                  <a:pt x="847625" y="695217"/>
                  <a:pt x="859182" y="724831"/>
                  <a:pt x="870738" y="746499"/>
                </a:cubicBezTo>
                <a:cubicBezTo>
                  <a:pt x="882294" y="768167"/>
                  <a:pt x="896017" y="777557"/>
                  <a:pt x="901073" y="802837"/>
                </a:cubicBezTo>
                <a:cubicBezTo>
                  <a:pt x="906129" y="828117"/>
                  <a:pt x="919852" y="838228"/>
                  <a:pt x="901073" y="898177"/>
                </a:cubicBezTo>
                <a:cubicBezTo>
                  <a:pt x="882294" y="958126"/>
                  <a:pt x="831012" y="1101137"/>
                  <a:pt x="788398" y="1162530"/>
                </a:cubicBezTo>
                <a:cubicBezTo>
                  <a:pt x="745784" y="1223923"/>
                  <a:pt x="700281" y="1231868"/>
                  <a:pt x="645388" y="1266537"/>
                </a:cubicBezTo>
                <a:cubicBezTo>
                  <a:pt x="590495" y="1301206"/>
                  <a:pt x="502377" y="1363322"/>
                  <a:pt x="441706" y="1366211"/>
                </a:cubicBezTo>
                <a:close/>
              </a:path>
            </a:pathLst>
          </a:cu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86" name="Gruppieren 85"/>
          <p:cNvGrpSpPr/>
          <p:nvPr/>
        </p:nvGrpSpPr>
        <p:grpSpPr>
          <a:xfrm>
            <a:off x="7761167" y="5380000"/>
            <a:ext cx="180000" cy="267894"/>
            <a:chOff x="4901112" y="3117431"/>
            <a:chExt cx="180000" cy="267894"/>
          </a:xfrm>
          <a:solidFill>
            <a:srgbClr val="00B1EA"/>
          </a:solidFill>
        </p:grpSpPr>
        <p:sp>
          <p:nvSpPr>
            <p:cNvPr id="98" name="Ellipse 97"/>
            <p:cNvSpPr/>
            <p:nvPr/>
          </p:nvSpPr>
          <p:spPr>
            <a:xfrm>
              <a:off x="4901112" y="3185688"/>
              <a:ext cx="180000" cy="180000"/>
            </a:xfrm>
            <a:prstGeom prst="ellipse">
              <a:avLst/>
            </a:prstGeom>
            <a:grp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9" name="Textfeld 98"/>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91" name="Gruppieren 90"/>
          <p:cNvGrpSpPr/>
          <p:nvPr/>
        </p:nvGrpSpPr>
        <p:grpSpPr>
          <a:xfrm>
            <a:off x="7766465" y="5127285"/>
            <a:ext cx="180000" cy="267894"/>
            <a:chOff x="4777315" y="2491840"/>
            <a:chExt cx="180000" cy="267894"/>
          </a:xfrm>
          <a:solidFill>
            <a:srgbClr val="00B1EA"/>
          </a:solidFill>
        </p:grpSpPr>
        <p:sp>
          <p:nvSpPr>
            <p:cNvPr id="94" name="Ellipse 93"/>
            <p:cNvSpPr/>
            <p:nvPr/>
          </p:nvSpPr>
          <p:spPr>
            <a:xfrm>
              <a:off x="4777315" y="2562260"/>
              <a:ext cx="180000" cy="180000"/>
            </a:xfrm>
            <a:prstGeom prst="ellipse">
              <a:avLst/>
            </a:prstGeom>
            <a:grp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5" name="Textfeld 94"/>
            <p:cNvSpPr txBox="1"/>
            <p:nvPr/>
          </p:nvSpPr>
          <p:spPr>
            <a:xfrm>
              <a:off x="4820042" y="2491840"/>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104" name="Pfeil nach rechts 103"/>
          <p:cNvSpPr/>
          <p:nvPr/>
        </p:nvSpPr>
        <p:spPr>
          <a:xfrm rot="17917268">
            <a:off x="7563439" y="3932239"/>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05" name="Textfeld 104"/>
          <p:cNvSpPr txBox="1"/>
          <p:nvPr/>
        </p:nvSpPr>
        <p:spPr>
          <a:xfrm>
            <a:off x="6981934" y="3574312"/>
            <a:ext cx="1821011"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Homoclinic</a:t>
            </a:r>
            <a:r>
              <a:rPr lang="de-DE" sz="1600" dirty="0" smtClean="0"/>
              <a:t> X-Loops</a:t>
            </a:r>
          </a:p>
        </p:txBody>
      </p:sp>
      <p:sp>
        <p:nvSpPr>
          <p:cNvPr id="106" name="Pfeil nach rechts 105"/>
          <p:cNvSpPr/>
          <p:nvPr/>
        </p:nvSpPr>
        <p:spPr>
          <a:xfrm rot="8208986">
            <a:off x="8098888" y="5001120"/>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142" name="Gruppieren 141"/>
          <p:cNvGrpSpPr/>
          <p:nvPr/>
        </p:nvGrpSpPr>
        <p:grpSpPr>
          <a:xfrm>
            <a:off x="9088218" y="3932485"/>
            <a:ext cx="2193328" cy="1947133"/>
            <a:chOff x="9088218" y="1578593"/>
            <a:chExt cx="2193328" cy="1947133"/>
          </a:xfrm>
        </p:grpSpPr>
        <p:sp>
          <p:nvSpPr>
            <p:cNvPr id="107" name="Bogen 106"/>
            <p:cNvSpPr/>
            <p:nvPr/>
          </p:nvSpPr>
          <p:spPr>
            <a:xfrm>
              <a:off x="9088218" y="1888188"/>
              <a:ext cx="2114441" cy="1315243"/>
            </a:xfrm>
            <a:prstGeom prst="arc">
              <a:avLst>
                <a:gd name="adj1" fmla="val 16003101"/>
                <a:gd name="adj2" fmla="val 5674437"/>
              </a:avLst>
            </a:prstGeom>
            <a:ln w="1905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8" name="Bogen 107"/>
            <p:cNvSpPr/>
            <p:nvPr/>
          </p:nvSpPr>
          <p:spPr>
            <a:xfrm flipH="1">
              <a:off x="10422540" y="1612600"/>
              <a:ext cx="821703" cy="1866210"/>
            </a:xfrm>
            <a:prstGeom prst="arc">
              <a:avLst>
                <a:gd name="adj1" fmla="val 16003101"/>
                <a:gd name="adj2" fmla="val 5674437"/>
              </a:avLst>
            </a:prstGeom>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9" name="Ellipse 108"/>
            <p:cNvSpPr/>
            <p:nvPr/>
          </p:nvSpPr>
          <p:spPr>
            <a:xfrm>
              <a:off x="10444601" y="1836472"/>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0" name="Ellipse 109"/>
            <p:cNvSpPr/>
            <p:nvPr/>
          </p:nvSpPr>
          <p:spPr>
            <a:xfrm>
              <a:off x="10444601" y="3103835"/>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1" name="Pfeil nach rechts 110"/>
            <p:cNvSpPr/>
            <p:nvPr/>
          </p:nvSpPr>
          <p:spPr>
            <a:xfrm rot="16200000">
              <a:off x="10345650" y="2484028"/>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2" name="Pfeil nach rechts 111"/>
            <p:cNvSpPr/>
            <p:nvPr/>
          </p:nvSpPr>
          <p:spPr>
            <a:xfrm rot="8785645">
              <a:off x="10637768" y="157859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3" name="Pfeil nach rechts 112"/>
            <p:cNvSpPr/>
            <p:nvPr/>
          </p:nvSpPr>
          <p:spPr>
            <a:xfrm rot="1756801">
              <a:off x="10637389" y="3345726"/>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4" name="Pfeil nach rechts 113"/>
            <p:cNvSpPr/>
            <p:nvPr/>
          </p:nvSpPr>
          <p:spPr>
            <a:xfrm rot="5400000">
              <a:off x="11108362" y="2512518"/>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5" name="Pfeil nach rechts 114"/>
            <p:cNvSpPr/>
            <p:nvPr/>
          </p:nvSpPr>
          <p:spPr>
            <a:xfrm rot="21103917">
              <a:off x="10217133" y="3112796"/>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6" name="Pfeil nach rechts 115"/>
            <p:cNvSpPr/>
            <p:nvPr/>
          </p:nvSpPr>
          <p:spPr>
            <a:xfrm rot="11157547">
              <a:off x="10242539" y="1807784"/>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7" name="Textfeld 116"/>
            <p:cNvSpPr txBox="1"/>
            <p:nvPr/>
          </p:nvSpPr>
          <p:spPr>
            <a:xfrm>
              <a:off x="10479901" y="3026116"/>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118" name="Textfeld 117"/>
            <p:cNvSpPr txBox="1"/>
            <p:nvPr/>
          </p:nvSpPr>
          <p:spPr>
            <a:xfrm>
              <a:off x="10485957" y="1765916"/>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119" name="Ellipse 118"/>
            <p:cNvSpPr/>
            <p:nvPr/>
          </p:nvSpPr>
          <p:spPr>
            <a:xfrm>
              <a:off x="10719956" y="2471922"/>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0" name="Textfeld 119"/>
            <p:cNvSpPr txBox="1"/>
            <p:nvPr/>
          </p:nvSpPr>
          <p:spPr>
            <a:xfrm>
              <a:off x="10752940" y="240366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34" name="Gruppieren 133"/>
          <p:cNvGrpSpPr/>
          <p:nvPr/>
        </p:nvGrpSpPr>
        <p:grpSpPr>
          <a:xfrm>
            <a:off x="3899149" y="1704691"/>
            <a:ext cx="1108979" cy="1309465"/>
            <a:chOff x="2199408" y="1667439"/>
            <a:chExt cx="1108979" cy="1309465"/>
          </a:xfrm>
        </p:grpSpPr>
        <p:sp>
          <p:nvSpPr>
            <p:cNvPr id="122" name="Träne 121"/>
            <p:cNvSpPr/>
            <p:nvPr/>
          </p:nvSpPr>
          <p:spPr>
            <a:xfrm rot="8100000">
              <a:off x="2199408" y="1667439"/>
              <a:ext cx="720000" cy="72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3" name="Träne 122"/>
            <p:cNvSpPr/>
            <p:nvPr/>
          </p:nvSpPr>
          <p:spPr>
            <a:xfrm rot="15477420">
              <a:off x="2702339" y="2348234"/>
              <a:ext cx="490662" cy="721434"/>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4" name="Ellipse 123"/>
            <p:cNvSpPr/>
            <p:nvPr/>
          </p:nvSpPr>
          <p:spPr>
            <a:xfrm>
              <a:off x="2445723" y="244757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5" name="Pfeil nach rechts 124"/>
            <p:cNvSpPr/>
            <p:nvPr/>
          </p:nvSpPr>
          <p:spPr>
            <a:xfrm rot="13612917">
              <a:off x="2243873" y="220209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6" name="Pfeil nach rechts 125"/>
            <p:cNvSpPr/>
            <p:nvPr/>
          </p:nvSpPr>
          <p:spPr>
            <a:xfrm rot="14458108">
              <a:off x="2575886" y="280372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7" name="Pfeil nach rechts 126"/>
            <p:cNvSpPr/>
            <p:nvPr/>
          </p:nvSpPr>
          <p:spPr>
            <a:xfrm rot="7854360">
              <a:off x="2685387" y="2237497"/>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8" name="Pfeil nach rechts 127"/>
            <p:cNvSpPr/>
            <p:nvPr/>
          </p:nvSpPr>
          <p:spPr>
            <a:xfrm rot="20671212">
              <a:off x="2868689" y="2384954"/>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9" name="Textfeld 128"/>
            <p:cNvSpPr txBox="1"/>
            <p:nvPr/>
          </p:nvSpPr>
          <p:spPr>
            <a:xfrm>
              <a:off x="2488450" y="2377153"/>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130" name="Ellipse 129"/>
            <p:cNvSpPr/>
            <p:nvPr/>
          </p:nvSpPr>
          <p:spPr>
            <a:xfrm>
              <a:off x="2847486" y="2655174"/>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1" name="Textfeld 130"/>
            <p:cNvSpPr txBox="1"/>
            <p:nvPr/>
          </p:nvSpPr>
          <p:spPr>
            <a:xfrm>
              <a:off x="2880470" y="2586917"/>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132" name="Ellipse 131"/>
            <p:cNvSpPr/>
            <p:nvPr/>
          </p:nvSpPr>
          <p:spPr>
            <a:xfrm>
              <a:off x="2460664" y="197702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3" name="Textfeld 132"/>
            <p:cNvSpPr txBox="1"/>
            <p:nvPr/>
          </p:nvSpPr>
          <p:spPr>
            <a:xfrm>
              <a:off x="2493648" y="1908766"/>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pic>
        <p:nvPicPr>
          <p:cNvPr id="135" name="Grafik 1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604" y="3348030"/>
            <a:ext cx="2648077" cy="3442501"/>
          </a:xfrm>
          <a:prstGeom prst="rect">
            <a:avLst/>
          </a:prstGeom>
        </p:spPr>
      </p:pic>
      <p:sp>
        <p:nvSpPr>
          <p:cNvPr id="136" name="Textfeld 135"/>
          <p:cNvSpPr txBox="1"/>
          <p:nvPr/>
        </p:nvSpPr>
        <p:spPr>
          <a:xfrm>
            <a:off x="3176574" y="224935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141" name="Textfeld 140"/>
          <p:cNvSpPr txBox="1"/>
          <p:nvPr/>
        </p:nvSpPr>
        <p:spPr>
          <a:xfrm>
            <a:off x="3165839" y="4701507"/>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grpSp>
        <p:nvGrpSpPr>
          <p:cNvPr id="162" name="Gruppieren 161"/>
          <p:cNvGrpSpPr/>
          <p:nvPr/>
        </p:nvGrpSpPr>
        <p:grpSpPr>
          <a:xfrm>
            <a:off x="9448287" y="1733439"/>
            <a:ext cx="2165819" cy="1520083"/>
            <a:chOff x="6282718" y="1959956"/>
            <a:chExt cx="2165819" cy="1520083"/>
          </a:xfrm>
        </p:grpSpPr>
        <p:sp>
          <p:nvSpPr>
            <p:cNvPr id="163" name="Ellipse 162"/>
            <p:cNvSpPr/>
            <p:nvPr/>
          </p:nvSpPr>
          <p:spPr>
            <a:xfrm>
              <a:off x="6363890" y="2039734"/>
              <a:ext cx="1440000" cy="144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4" name="Ellipse 163"/>
            <p:cNvSpPr/>
            <p:nvPr/>
          </p:nvSpPr>
          <p:spPr>
            <a:xfrm>
              <a:off x="6922932" y="2039734"/>
              <a:ext cx="1440000" cy="1440000"/>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5" name="Pfeil nach rechts 164"/>
            <p:cNvSpPr/>
            <p:nvPr/>
          </p:nvSpPr>
          <p:spPr>
            <a:xfrm rot="16200000">
              <a:off x="6289534" y="2628235"/>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66" name="Pfeil nach rechts 165"/>
            <p:cNvSpPr/>
            <p:nvPr/>
          </p:nvSpPr>
          <p:spPr>
            <a:xfrm rot="5400000">
              <a:off x="6834957" y="2620277"/>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67" name="Pfeil nach rechts 166"/>
            <p:cNvSpPr/>
            <p:nvPr/>
          </p:nvSpPr>
          <p:spPr>
            <a:xfrm rot="5400000">
              <a:off x="8275353" y="2649892"/>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68" name="Pfeil nach rechts 167"/>
            <p:cNvSpPr/>
            <p:nvPr/>
          </p:nvSpPr>
          <p:spPr>
            <a:xfrm rot="15455700">
              <a:off x="7712131" y="253798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169" name="Gruppieren 168"/>
            <p:cNvGrpSpPr/>
            <p:nvPr/>
          </p:nvGrpSpPr>
          <p:grpSpPr>
            <a:xfrm>
              <a:off x="7277578" y="1959956"/>
              <a:ext cx="180000" cy="267894"/>
              <a:chOff x="6841491" y="1908688"/>
              <a:chExt cx="180000" cy="267894"/>
            </a:xfrm>
          </p:grpSpPr>
          <p:sp>
            <p:nvSpPr>
              <p:cNvPr id="182" name="Ellipse 181"/>
              <p:cNvSpPr/>
              <p:nvPr/>
            </p:nvSpPr>
            <p:spPr>
              <a:xfrm>
                <a:off x="6841491" y="197473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3" name="Textfeld 182"/>
              <p:cNvSpPr txBox="1"/>
              <p:nvPr/>
            </p:nvSpPr>
            <p:spPr>
              <a:xfrm>
                <a:off x="6880195" y="190868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70" name="Gruppieren 169"/>
            <p:cNvGrpSpPr/>
            <p:nvPr/>
          </p:nvGrpSpPr>
          <p:grpSpPr>
            <a:xfrm>
              <a:off x="7277578" y="3212145"/>
              <a:ext cx="180000" cy="267894"/>
              <a:chOff x="6841491" y="1908688"/>
              <a:chExt cx="180000" cy="267894"/>
            </a:xfrm>
          </p:grpSpPr>
          <p:sp>
            <p:nvSpPr>
              <p:cNvPr id="180" name="Ellipse 179"/>
              <p:cNvSpPr/>
              <p:nvPr/>
            </p:nvSpPr>
            <p:spPr>
              <a:xfrm>
                <a:off x="6841491" y="197473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1" name="Textfeld 180"/>
              <p:cNvSpPr txBox="1"/>
              <p:nvPr/>
            </p:nvSpPr>
            <p:spPr>
              <a:xfrm>
                <a:off x="6880195" y="190868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71" name="Gruppieren 170"/>
            <p:cNvGrpSpPr/>
            <p:nvPr/>
          </p:nvGrpSpPr>
          <p:grpSpPr>
            <a:xfrm>
              <a:off x="6551163" y="2562723"/>
              <a:ext cx="180000" cy="267894"/>
              <a:chOff x="4901112" y="3117431"/>
              <a:chExt cx="180000" cy="267894"/>
            </a:xfrm>
          </p:grpSpPr>
          <p:sp>
            <p:nvSpPr>
              <p:cNvPr id="178" name="Ellipse 177"/>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79" name="Textfeld 178"/>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72" name="Gruppieren 171"/>
            <p:cNvGrpSpPr/>
            <p:nvPr/>
          </p:nvGrpSpPr>
          <p:grpSpPr>
            <a:xfrm>
              <a:off x="7291167" y="2565751"/>
              <a:ext cx="180000" cy="267894"/>
              <a:chOff x="4901112" y="3117431"/>
              <a:chExt cx="180000" cy="267894"/>
            </a:xfrm>
          </p:grpSpPr>
          <p:sp>
            <p:nvSpPr>
              <p:cNvPr id="176" name="Ellipse 175"/>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77" name="Textfeld 176"/>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73" name="Gruppieren 172"/>
            <p:cNvGrpSpPr/>
            <p:nvPr/>
          </p:nvGrpSpPr>
          <p:grpSpPr>
            <a:xfrm>
              <a:off x="8038147" y="2584289"/>
              <a:ext cx="180000" cy="267894"/>
              <a:chOff x="4901112" y="3117431"/>
              <a:chExt cx="180000" cy="267894"/>
            </a:xfrm>
          </p:grpSpPr>
          <p:sp>
            <p:nvSpPr>
              <p:cNvPr id="174" name="Ellipse 173"/>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75" name="Textfeld 174"/>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sp>
        <p:nvSpPr>
          <p:cNvPr id="184" name="Textfeld 183"/>
          <p:cNvSpPr txBox="1"/>
          <p:nvPr/>
        </p:nvSpPr>
        <p:spPr>
          <a:xfrm>
            <a:off x="8960843" y="2344241"/>
            <a:ext cx="498534"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10/5</a:t>
            </a:r>
          </a:p>
        </p:txBody>
      </p:sp>
      <p:sp>
        <p:nvSpPr>
          <p:cNvPr id="185" name="Textfeld 184"/>
          <p:cNvSpPr txBox="1"/>
          <p:nvPr/>
        </p:nvSpPr>
        <p:spPr>
          <a:xfrm>
            <a:off x="9393849" y="4632967"/>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0/2</a:t>
            </a:r>
          </a:p>
        </p:txBody>
      </p:sp>
      <p:sp>
        <p:nvSpPr>
          <p:cNvPr id="186" name="Textfeld 185"/>
          <p:cNvSpPr txBox="1"/>
          <p:nvPr/>
        </p:nvSpPr>
        <p:spPr>
          <a:xfrm>
            <a:off x="9712641" y="3573121"/>
            <a:ext cx="1889941"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Heteroclinic</a:t>
            </a:r>
            <a:r>
              <a:rPr lang="de-DE" sz="1600" dirty="0" smtClean="0"/>
              <a:t> X-Loops</a:t>
            </a:r>
          </a:p>
        </p:txBody>
      </p:sp>
      <p:grpSp>
        <p:nvGrpSpPr>
          <p:cNvPr id="190" name="Gruppieren 189"/>
          <p:cNvGrpSpPr/>
          <p:nvPr/>
        </p:nvGrpSpPr>
        <p:grpSpPr>
          <a:xfrm>
            <a:off x="3464631" y="3476625"/>
            <a:ext cx="1316919" cy="2905125"/>
            <a:chOff x="3464631" y="3476625"/>
            <a:chExt cx="1316919" cy="2905125"/>
          </a:xfrm>
        </p:grpSpPr>
        <p:sp>
          <p:nvSpPr>
            <p:cNvPr id="137" name="Freihandform 136"/>
            <p:cNvSpPr/>
            <p:nvPr/>
          </p:nvSpPr>
          <p:spPr>
            <a:xfrm>
              <a:off x="3546928" y="3476625"/>
              <a:ext cx="1234622" cy="2905125"/>
            </a:xfrm>
            <a:custGeom>
              <a:avLst/>
              <a:gdLst>
                <a:gd name="connsiteX0" fmla="*/ 1233779 w 1233779"/>
                <a:gd name="connsiteY0" fmla="*/ 2905125 h 2905125"/>
                <a:gd name="connsiteX1" fmla="*/ 1152817 w 1233779"/>
                <a:gd name="connsiteY1" fmla="*/ 2667000 h 2905125"/>
                <a:gd name="connsiteX2" fmla="*/ 952792 w 1233779"/>
                <a:gd name="connsiteY2" fmla="*/ 2366963 h 2905125"/>
                <a:gd name="connsiteX3" fmla="*/ 671804 w 1233779"/>
                <a:gd name="connsiteY3" fmla="*/ 2014538 h 2905125"/>
                <a:gd name="connsiteX4" fmla="*/ 519404 w 1233779"/>
                <a:gd name="connsiteY4" fmla="*/ 1747838 h 2905125"/>
                <a:gd name="connsiteX5" fmla="*/ 467017 w 1233779"/>
                <a:gd name="connsiteY5" fmla="*/ 1462088 h 2905125"/>
                <a:gd name="connsiteX6" fmla="*/ 495592 w 1233779"/>
                <a:gd name="connsiteY6" fmla="*/ 1233488 h 2905125"/>
                <a:gd name="connsiteX7" fmla="*/ 586079 w 1233779"/>
                <a:gd name="connsiteY7" fmla="*/ 1038225 h 2905125"/>
                <a:gd name="connsiteX8" fmla="*/ 681329 w 1233779"/>
                <a:gd name="connsiteY8" fmla="*/ 962025 h 2905125"/>
                <a:gd name="connsiteX9" fmla="*/ 781342 w 1233779"/>
                <a:gd name="connsiteY9" fmla="*/ 962025 h 2905125"/>
                <a:gd name="connsiteX10" fmla="*/ 962317 w 1233779"/>
                <a:gd name="connsiteY10" fmla="*/ 1057275 h 2905125"/>
                <a:gd name="connsiteX11" fmla="*/ 1100429 w 1233779"/>
                <a:gd name="connsiteY11" fmla="*/ 1381125 h 2905125"/>
                <a:gd name="connsiteX12" fmla="*/ 976604 w 1233779"/>
                <a:gd name="connsiteY12" fmla="*/ 1709738 h 2905125"/>
                <a:gd name="connsiteX13" fmla="*/ 767054 w 1233779"/>
                <a:gd name="connsiteY13" fmla="*/ 1962150 h 2905125"/>
                <a:gd name="connsiteX14" fmla="*/ 662279 w 1233779"/>
                <a:gd name="connsiteY14" fmla="*/ 2009775 h 2905125"/>
                <a:gd name="connsiteX15" fmla="*/ 352717 w 1233779"/>
                <a:gd name="connsiteY15" fmla="*/ 2228850 h 2905125"/>
                <a:gd name="connsiteX16" fmla="*/ 181267 w 1233779"/>
                <a:gd name="connsiteY16" fmla="*/ 2314575 h 2905125"/>
                <a:gd name="connsiteX17" fmla="*/ 71729 w 1233779"/>
                <a:gd name="connsiteY17" fmla="*/ 2295525 h 2905125"/>
                <a:gd name="connsiteX18" fmla="*/ 33629 w 1233779"/>
                <a:gd name="connsiteY18" fmla="*/ 2128838 h 2905125"/>
                <a:gd name="connsiteX19" fmla="*/ 292 w 1233779"/>
                <a:gd name="connsiteY19" fmla="*/ 1752600 h 2905125"/>
                <a:gd name="connsiteX20" fmla="*/ 19342 w 1233779"/>
                <a:gd name="connsiteY20" fmla="*/ 695325 h 2905125"/>
                <a:gd name="connsiteX21" fmla="*/ 52679 w 1233779"/>
                <a:gd name="connsiteY21" fmla="*/ 614363 h 2905125"/>
                <a:gd name="connsiteX22" fmla="*/ 86017 w 1233779"/>
                <a:gd name="connsiteY22" fmla="*/ 566738 h 2905125"/>
                <a:gd name="connsiteX23" fmla="*/ 138404 w 1233779"/>
                <a:gd name="connsiteY23" fmla="*/ 528638 h 2905125"/>
                <a:gd name="connsiteX24" fmla="*/ 171742 w 1233779"/>
                <a:gd name="connsiteY24" fmla="*/ 504825 h 2905125"/>
                <a:gd name="connsiteX25" fmla="*/ 171742 w 1233779"/>
                <a:gd name="connsiteY25" fmla="*/ 447675 h 2905125"/>
                <a:gd name="connsiteX26" fmla="*/ 166979 w 1233779"/>
                <a:gd name="connsiteY26" fmla="*/ 376238 h 2905125"/>
                <a:gd name="connsiteX27" fmla="*/ 162217 w 1233779"/>
                <a:gd name="connsiteY27" fmla="*/ 323850 h 2905125"/>
                <a:gd name="connsiteX28" fmla="*/ 162217 w 1233779"/>
                <a:gd name="connsiteY28" fmla="*/ 242888 h 2905125"/>
                <a:gd name="connsiteX29" fmla="*/ 233654 w 1233779"/>
                <a:gd name="connsiteY29" fmla="*/ 157163 h 2905125"/>
                <a:gd name="connsiteX30" fmla="*/ 343192 w 1233779"/>
                <a:gd name="connsiteY30" fmla="*/ 195263 h 2905125"/>
                <a:gd name="connsiteX31" fmla="*/ 467017 w 1233779"/>
                <a:gd name="connsiteY31" fmla="*/ 381000 h 2905125"/>
                <a:gd name="connsiteX32" fmla="*/ 576554 w 1233779"/>
                <a:gd name="connsiteY32" fmla="*/ 504825 h 2905125"/>
                <a:gd name="connsiteX33" fmla="*/ 676567 w 1233779"/>
                <a:gd name="connsiteY33" fmla="*/ 528638 h 2905125"/>
                <a:gd name="connsiteX34" fmla="*/ 809917 w 1233779"/>
                <a:gd name="connsiteY34" fmla="*/ 490538 h 2905125"/>
                <a:gd name="connsiteX35" fmla="*/ 1000417 w 1233779"/>
                <a:gd name="connsiteY35" fmla="*/ 328613 h 2905125"/>
                <a:gd name="connsiteX36" fmla="*/ 1105192 w 1233779"/>
                <a:gd name="connsiteY36" fmla="*/ 190500 h 2905125"/>
                <a:gd name="connsiteX37" fmla="*/ 1162342 w 1233779"/>
                <a:gd name="connsiteY37" fmla="*/ 52388 h 2905125"/>
                <a:gd name="connsiteX38" fmla="*/ 1171867 w 1233779"/>
                <a:gd name="connsiteY38" fmla="*/ 0 h 2905125"/>
                <a:gd name="connsiteX0" fmla="*/ 1234662 w 1234662"/>
                <a:gd name="connsiteY0" fmla="*/ 2905125 h 2905125"/>
                <a:gd name="connsiteX1" fmla="*/ 1153700 w 1234662"/>
                <a:gd name="connsiteY1" fmla="*/ 2667000 h 2905125"/>
                <a:gd name="connsiteX2" fmla="*/ 953675 w 1234662"/>
                <a:gd name="connsiteY2" fmla="*/ 2366963 h 2905125"/>
                <a:gd name="connsiteX3" fmla="*/ 672687 w 1234662"/>
                <a:gd name="connsiteY3" fmla="*/ 2014538 h 2905125"/>
                <a:gd name="connsiteX4" fmla="*/ 520287 w 1234662"/>
                <a:gd name="connsiteY4" fmla="*/ 1747838 h 2905125"/>
                <a:gd name="connsiteX5" fmla="*/ 467900 w 1234662"/>
                <a:gd name="connsiteY5" fmla="*/ 1462088 h 2905125"/>
                <a:gd name="connsiteX6" fmla="*/ 496475 w 1234662"/>
                <a:gd name="connsiteY6" fmla="*/ 1233488 h 2905125"/>
                <a:gd name="connsiteX7" fmla="*/ 586962 w 1234662"/>
                <a:gd name="connsiteY7" fmla="*/ 1038225 h 2905125"/>
                <a:gd name="connsiteX8" fmla="*/ 682212 w 1234662"/>
                <a:gd name="connsiteY8" fmla="*/ 962025 h 2905125"/>
                <a:gd name="connsiteX9" fmla="*/ 782225 w 1234662"/>
                <a:gd name="connsiteY9" fmla="*/ 962025 h 2905125"/>
                <a:gd name="connsiteX10" fmla="*/ 963200 w 1234662"/>
                <a:gd name="connsiteY10" fmla="*/ 1057275 h 2905125"/>
                <a:gd name="connsiteX11" fmla="*/ 1101312 w 1234662"/>
                <a:gd name="connsiteY11" fmla="*/ 1381125 h 2905125"/>
                <a:gd name="connsiteX12" fmla="*/ 977487 w 1234662"/>
                <a:gd name="connsiteY12" fmla="*/ 1709738 h 2905125"/>
                <a:gd name="connsiteX13" fmla="*/ 767937 w 1234662"/>
                <a:gd name="connsiteY13" fmla="*/ 1962150 h 2905125"/>
                <a:gd name="connsiteX14" fmla="*/ 663162 w 1234662"/>
                <a:gd name="connsiteY14" fmla="*/ 2009775 h 2905125"/>
                <a:gd name="connsiteX15" fmla="*/ 353600 w 1234662"/>
                <a:gd name="connsiteY15" fmla="*/ 2228850 h 2905125"/>
                <a:gd name="connsiteX16" fmla="*/ 182150 w 1234662"/>
                <a:gd name="connsiteY16" fmla="*/ 2314575 h 2905125"/>
                <a:gd name="connsiteX17" fmla="*/ 72612 w 1234662"/>
                <a:gd name="connsiteY17" fmla="*/ 2295525 h 2905125"/>
                <a:gd name="connsiteX18" fmla="*/ 34512 w 1234662"/>
                <a:gd name="connsiteY18" fmla="*/ 2128838 h 2905125"/>
                <a:gd name="connsiteX19" fmla="*/ 1175 w 1234662"/>
                <a:gd name="connsiteY19" fmla="*/ 1752600 h 2905125"/>
                <a:gd name="connsiteX20" fmla="*/ 11891 w 1234662"/>
                <a:gd name="connsiteY20" fmla="*/ 800100 h 2905125"/>
                <a:gd name="connsiteX21" fmla="*/ 53562 w 1234662"/>
                <a:gd name="connsiteY21" fmla="*/ 614363 h 2905125"/>
                <a:gd name="connsiteX22" fmla="*/ 86900 w 1234662"/>
                <a:gd name="connsiteY22" fmla="*/ 566738 h 2905125"/>
                <a:gd name="connsiteX23" fmla="*/ 139287 w 1234662"/>
                <a:gd name="connsiteY23" fmla="*/ 528638 h 2905125"/>
                <a:gd name="connsiteX24" fmla="*/ 172625 w 1234662"/>
                <a:gd name="connsiteY24" fmla="*/ 504825 h 2905125"/>
                <a:gd name="connsiteX25" fmla="*/ 172625 w 1234662"/>
                <a:gd name="connsiteY25" fmla="*/ 447675 h 2905125"/>
                <a:gd name="connsiteX26" fmla="*/ 167862 w 1234662"/>
                <a:gd name="connsiteY26" fmla="*/ 376238 h 2905125"/>
                <a:gd name="connsiteX27" fmla="*/ 163100 w 1234662"/>
                <a:gd name="connsiteY27" fmla="*/ 323850 h 2905125"/>
                <a:gd name="connsiteX28" fmla="*/ 163100 w 1234662"/>
                <a:gd name="connsiteY28" fmla="*/ 242888 h 2905125"/>
                <a:gd name="connsiteX29" fmla="*/ 234537 w 1234662"/>
                <a:gd name="connsiteY29" fmla="*/ 157163 h 2905125"/>
                <a:gd name="connsiteX30" fmla="*/ 344075 w 1234662"/>
                <a:gd name="connsiteY30" fmla="*/ 195263 h 2905125"/>
                <a:gd name="connsiteX31" fmla="*/ 467900 w 1234662"/>
                <a:gd name="connsiteY31" fmla="*/ 381000 h 2905125"/>
                <a:gd name="connsiteX32" fmla="*/ 577437 w 1234662"/>
                <a:gd name="connsiteY32" fmla="*/ 504825 h 2905125"/>
                <a:gd name="connsiteX33" fmla="*/ 677450 w 1234662"/>
                <a:gd name="connsiteY33" fmla="*/ 528638 h 2905125"/>
                <a:gd name="connsiteX34" fmla="*/ 810800 w 1234662"/>
                <a:gd name="connsiteY34" fmla="*/ 490538 h 2905125"/>
                <a:gd name="connsiteX35" fmla="*/ 1001300 w 1234662"/>
                <a:gd name="connsiteY35" fmla="*/ 328613 h 2905125"/>
                <a:gd name="connsiteX36" fmla="*/ 1106075 w 1234662"/>
                <a:gd name="connsiteY36" fmla="*/ 190500 h 2905125"/>
                <a:gd name="connsiteX37" fmla="*/ 1163225 w 1234662"/>
                <a:gd name="connsiteY37" fmla="*/ 52388 h 2905125"/>
                <a:gd name="connsiteX38" fmla="*/ 1172750 w 1234662"/>
                <a:gd name="connsiteY38" fmla="*/ 0 h 2905125"/>
                <a:gd name="connsiteX0" fmla="*/ 1234622 w 1234622"/>
                <a:gd name="connsiteY0" fmla="*/ 2905125 h 2905125"/>
                <a:gd name="connsiteX1" fmla="*/ 1153660 w 1234622"/>
                <a:gd name="connsiteY1" fmla="*/ 2667000 h 2905125"/>
                <a:gd name="connsiteX2" fmla="*/ 953635 w 1234622"/>
                <a:gd name="connsiteY2" fmla="*/ 2366963 h 2905125"/>
                <a:gd name="connsiteX3" fmla="*/ 672647 w 1234622"/>
                <a:gd name="connsiteY3" fmla="*/ 2014538 h 2905125"/>
                <a:gd name="connsiteX4" fmla="*/ 520247 w 1234622"/>
                <a:gd name="connsiteY4" fmla="*/ 1747838 h 2905125"/>
                <a:gd name="connsiteX5" fmla="*/ 467860 w 1234622"/>
                <a:gd name="connsiteY5" fmla="*/ 1462088 h 2905125"/>
                <a:gd name="connsiteX6" fmla="*/ 496435 w 1234622"/>
                <a:gd name="connsiteY6" fmla="*/ 1233488 h 2905125"/>
                <a:gd name="connsiteX7" fmla="*/ 586922 w 1234622"/>
                <a:gd name="connsiteY7" fmla="*/ 1038225 h 2905125"/>
                <a:gd name="connsiteX8" fmla="*/ 682172 w 1234622"/>
                <a:gd name="connsiteY8" fmla="*/ 962025 h 2905125"/>
                <a:gd name="connsiteX9" fmla="*/ 782185 w 1234622"/>
                <a:gd name="connsiteY9" fmla="*/ 962025 h 2905125"/>
                <a:gd name="connsiteX10" fmla="*/ 963160 w 1234622"/>
                <a:gd name="connsiteY10" fmla="*/ 1057275 h 2905125"/>
                <a:gd name="connsiteX11" fmla="*/ 1101272 w 1234622"/>
                <a:gd name="connsiteY11" fmla="*/ 1381125 h 2905125"/>
                <a:gd name="connsiteX12" fmla="*/ 977447 w 1234622"/>
                <a:gd name="connsiteY12" fmla="*/ 1709738 h 2905125"/>
                <a:gd name="connsiteX13" fmla="*/ 767897 w 1234622"/>
                <a:gd name="connsiteY13" fmla="*/ 1962150 h 2905125"/>
                <a:gd name="connsiteX14" fmla="*/ 663122 w 1234622"/>
                <a:gd name="connsiteY14" fmla="*/ 2009775 h 2905125"/>
                <a:gd name="connsiteX15" fmla="*/ 353560 w 1234622"/>
                <a:gd name="connsiteY15" fmla="*/ 2228850 h 2905125"/>
                <a:gd name="connsiteX16" fmla="*/ 182110 w 1234622"/>
                <a:gd name="connsiteY16" fmla="*/ 2314575 h 2905125"/>
                <a:gd name="connsiteX17" fmla="*/ 72572 w 1234622"/>
                <a:gd name="connsiteY17" fmla="*/ 2295525 h 2905125"/>
                <a:gd name="connsiteX18" fmla="*/ 34472 w 1234622"/>
                <a:gd name="connsiteY18" fmla="*/ 2128838 h 2905125"/>
                <a:gd name="connsiteX19" fmla="*/ 1135 w 1234622"/>
                <a:gd name="connsiteY19" fmla="*/ 1752600 h 2905125"/>
                <a:gd name="connsiteX20" fmla="*/ 11851 w 1234622"/>
                <a:gd name="connsiteY20" fmla="*/ 800100 h 2905125"/>
                <a:gd name="connsiteX21" fmla="*/ 51141 w 1234622"/>
                <a:gd name="connsiteY21" fmla="*/ 611981 h 2905125"/>
                <a:gd name="connsiteX22" fmla="*/ 86860 w 1234622"/>
                <a:gd name="connsiteY22" fmla="*/ 566738 h 2905125"/>
                <a:gd name="connsiteX23" fmla="*/ 139247 w 1234622"/>
                <a:gd name="connsiteY23" fmla="*/ 528638 h 2905125"/>
                <a:gd name="connsiteX24" fmla="*/ 172585 w 1234622"/>
                <a:gd name="connsiteY24" fmla="*/ 504825 h 2905125"/>
                <a:gd name="connsiteX25" fmla="*/ 172585 w 1234622"/>
                <a:gd name="connsiteY25" fmla="*/ 447675 h 2905125"/>
                <a:gd name="connsiteX26" fmla="*/ 167822 w 1234622"/>
                <a:gd name="connsiteY26" fmla="*/ 376238 h 2905125"/>
                <a:gd name="connsiteX27" fmla="*/ 163060 w 1234622"/>
                <a:gd name="connsiteY27" fmla="*/ 323850 h 2905125"/>
                <a:gd name="connsiteX28" fmla="*/ 163060 w 1234622"/>
                <a:gd name="connsiteY28" fmla="*/ 242888 h 2905125"/>
                <a:gd name="connsiteX29" fmla="*/ 234497 w 1234622"/>
                <a:gd name="connsiteY29" fmla="*/ 157163 h 2905125"/>
                <a:gd name="connsiteX30" fmla="*/ 344035 w 1234622"/>
                <a:gd name="connsiteY30" fmla="*/ 195263 h 2905125"/>
                <a:gd name="connsiteX31" fmla="*/ 467860 w 1234622"/>
                <a:gd name="connsiteY31" fmla="*/ 381000 h 2905125"/>
                <a:gd name="connsiteX32" fmla="*/ 577397 w 1234622"/>
                <a:gd name="connsiteY32" fmla="*/ 504825 h 2905125"/>
                <a:gd name="connsiteX33" fmla="*/ 677410 w 1234622"/>
                <a:gd name="connsiteY33" fmla="*/ 528638 h 2905125"/>
                <a:gd name="connsiteX34" fmla="*/ 810760 w 1234622"/>
                <a:gd name="connsiteY34" fmla="*/ 490538 h 2905125"/>
                <a:gd name="connsiteX35" fmla="*/ 1001260 w 1234622"/>
                <a:gd name="connsiteY35" fmla="*/ 328613 h 2905125"/>
                <a:gd name="connsiteX36" fmla="*/ 1106035 w 1234622"/>
                <a:gd name="connsiteY36" fmla="*/ 190500 h 2905125"/>
                <a:gd name="connsiteX37" fmla="*/ 1163185 w 1234622"/>
                <a:gd name="connsiteY37" fmla="*/ 52388 h 2905125"/>
                <a:gd name="connsiteX38" fmla="*/ 1172710 w 1234622"/>
                <a:gd name="connsiteY38" fmla="*/ 0 h 2905125"/>
                <a:gd name="connsiteX0" fmla="*/ 1234622 w 1234622"/>
                <a:gd name="connsiteY0" fmla="*/ 2905125 h 2905125"/>
                <a:gd name="connsiteX1" fmla="*/ 1153660 w 1234622"/>
                <a:gd name="connsiteY1" fmla="*/ 2667000 h 2905125"/>
                <a:gd name="connsiteX2" fmla="*/ 953635 w 1234622"/>
                <a:gd name="connsiteY2" fmla="*/ 2366963 h 2905125"/>
                <a:gd name="connsiteX3" fmla="*/ 672647 w 1234622"/>
                <a:gd name="connsiteY3" fmla="*/ 2014538 h 2905125"/>
                <a:gd name="connsiteX4" fmla="*/ 520247 w 1234622"/>
                <a:gd name="connsiteY4" fmla="*/ 1747838 h 2905125"/>
                <a:gd name="connsiteX5" fmla="*/ 467860 w 1234622"/>
                <a:gd name="connsiteY5" fmla="*/ 1462088 h 2905125"/>
                <a:gd name="connsiteX6" fmla="*/ 496435 w 1234622"/>
                <a:gd name="connsiteY6" fmla="*/ 1233488 h 2905125"/>
                <a:gd name="connsiteX7" fmla="*/ 586922 w 1234622"/>
                <a:gd name="connsiteY7" fmla="*/ 1038225 h 2905125"/>
                <a:gd name="connsiteX8" fmla="*/ 682172 w 1234622"/>
                <a:gd name="connsiteY8" fmla="*/ 962025 h 2905125"/>
                <a:gd name="connsiteX9" fmla="*/ 782185 w 1234622"/>
                <a:gd name="connsiteY9" fmla="*/ 962025 h 2905125"/>
                <a:gd name="connsiteX10" fmla="*/ 963160 w 1234622"/>
                <a:gd name="connsiteY10" fmla="*/ 1057275 h 2905125"/>
                <a:gd name="connsiteX11" fmla="*/ 1101272 w 1234622"/>
                <a:gd name="connsiteY11" fmla="*/ 1381125 h 2905125"/>
                <a:gd name="connsiteX12" fmla="*/ 977447 w 1234622"/>
                <a:gd name="connsiteY12" fmla="*/ 1709738 h 2905125"/>
                <a:gd name="connsiteX13" fmla="*/ 767897 w 1234622"/>
                <a:gd name="connsiteY13" fmla="*/ 1962150 h 2905125"/>
                <a:gd name="connsiteX14" fmla="*/ 663122 w 1234622"/>
                <a:gd name="connsiteY14" fmla="*/ 2009775 h 2905125"/>
                <a:gd name="connsiteX15" fmla="*/ 353560 w 1234622"/>
                <a:gd name="connsiteY15" fmla="*/ 2228850 h 2905125"/>
                <a:gd name="connsiteX16" fmla="*/ 182110 w 1234622"/>
                <a:gd name="connsiteY16" fmla="*/ 2314575 h 2905125"/>
                <a:gd name="connsiteX17" fmla="*/ 72572 w 1234622"/>
                <a:gd name="connsiteY17" fmla="*/ 2295525 h 2905125"/>
                <a:gd name="connsiteX18" fmla="*/ 34472 w 1234622"/>
                <a:gd name="connsiteY18" fmla="*/ 2128838 h 2905125"/>
                <a:gd name="connsiteX19" fmla="*/ 1135 w 1234622"/>
                <a:gd name="connsiteY19" fmla="*/ 1752600 h 2905125"/>
                <a:gd name="connsiteX20" fmla="*/ 11851 w 1234622"/>
                <a:gd name="connsiteY20" fmla="*/ 800100 h 2905125"/>
                <a:gd name="connsiteX21" fmla="*/ 51141 w 1234622"/>
                <a:gd name="connsiteY21" fmla="*/ 611981 h 2905125"/>
                <a:gd name="connsiteX22" fmla="*/ 86860 w 1234622"/>
                <a:gd name="connsiteY22" fmla="*/ 566738 h 2905125"/>
                <a:gd name="connsiteX23" fmla="*/ 139247 w 1234622"/>
                <a:gd name="connsiteY23" fmla="*/ 528638 h 2905125"/>
                <a:gd name="connsiteX24" fmla="*/ 172585 w 1234622"/>
                <a:gd name="connsiteY24" fmla="*/ 504825 h 2905125"/>
                <a:gd name="connsiteX25" fmla="*/ 172585 w 1234622"/>
                <a:gd name="connsiteY25" fmla="*/ 447675 h 2905125"/>
                <a:gd name="connsiteX26" fmla="*/ 167822 w 1234622"/>
                <a:gd name="connsiteY26" fmla="*/ 376238 h 2905125"/>
                <a:gd name="connsiteX27" fmla="*/ 163060 w 1234622"/>
                <a:gd name="connsiteY27" fmla="*/ 323850 h 2905125"/>
                <a:gd name="connsiteX28" fmla="*/ 163060 w 1234622"/>
                <a:gd name="connsiteY28" fmla="*/ 242888 h 2905125"/>
                <a:gd name="connsiteX29" fmla="*/ 234497 w 1234622"/>
                <a:gd name="connsiteY29" fmla="*/ 157163 h 2905125"/>
                <a:gd name="connsiteX30" fmla="*/ 344035 w 1234622"/>
                <a:gd name="connsiteY30" fmla="*/ 195263 h 2905125"/>
                <a:gd name="connsiteX31" fmla="*/ 467860 w 1234622"/>
                <a:gd name="connsiteY31" fmla="*/ 381000 h 2905125"/>
                <a:gd name="connsiteX32" fmla="*/ 577397 w 1234622"/>
                <a:gd name="connsiteY32" fmla="*/ 504825 h 2905125"/>
                <a:gd name="connsiteX33" fmla="*/ 677410 w 1234622"/>
                <a:gd name="connsiteY33" fmla="*/ 528638 h 2905125"/>
                <a:gd name="connsiteX34" fmla="*/ 810760 w 1234622"/>
                <a:gd name="connsiteY34" fmla="*/ 490538 h 2905125"/>
                <a:gd name="connsiteX35" fmla="*/ 1001260 w 1234622"/>
                <a:gd name="connsiteY35" fmla="*/ 328613 h 2905125"/>
                <a:gd name="connsiteX36" fmla="*/ 1106035 w 1234622"/>
                <a:gd name="connsiteY36" fmla="*/ 190500 h 2905125"/>
                <a:gd name="connsiteX37" fmla="*/ 1163185 w 1234622"/>
                <a:gd name="connsiteY37" fmla="*/ 52388 h 2905125"/>
                <a:gd name="connsiteX38" fmla="*/ 1172710 w 1234622"/>
                <a:gd name="connsiteY38" fmla="*/ 0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622" h="2905125">
                  <a:moveTo>
                    <a:pt x="1234622" y="2905125"/>
                  </a:moveTo>
                  <a:cubicBezTo>
                    <a:pt x="1217556" y="2830909"/>
                    <a:pt x="1200491" y="2756694"/>
                    <a:pt x="1153660" y="2667000"/>
                  </a:cubicBezTo>
                  <a:cubicBezTo>
                    <a:pt x="1106829" y="2577306"/>
                    <a:pt x="1033804" y="2475707"/>
                    <a:pt x="953635" y="2366963"/>
                  </a:cubicBezTo>
                  <a:cubicBezTo>
                    <a:pt x="873466" y="2258219"/>
                    <a:pt x="744878" y="2117725"/>
                    <a:pt x="672647" y="2014538"/>
                  </a:cubicBezTo>
                  <a:cubicBezTo>
                    <a:pt x="600416" y="1911350"/>
                    <a:pt x="554378" y="1839913"/>
                    <a:pt x="520247" y="1747838"/>
                  </a:cubicBezTo>
                  <a:cubicBezTo>
                    <a:pt x="486116" y="1655763"/>
                    <a:pt x="471829" y="1547813"/>
                    <a:pt x="467860" y="1462088"/>
                  </a:cubicBezTo>
                  <a:cubicBezTo>
                    <a:pt x="463891" y="1376363"/>
                    <a:pt x="476591" y="1304132"/>
                    <a:pt x="496435" y="1233488"/>
                  </a:cubicBezTo>
                  <a:cubicBezTo>
                    <a:pt x="516279" y="1162844"/>
                    <a:pt x="555966" y="1083469"/>
                    <a:pt x="586922" y="1038225"/>
                  </a:cubicBezTo>
                  <a:cubicBezTo>
                    <a:pt x="617878" y="992981"/>
                    <a:pt x="649628" y="974725"/>
                    <a:pt x="682172" y="962025"/>
                  </a:cubicBezTo>
                  <a:cubicBezTo>
                    <a:pt x="714716" y="949325"/>
                    <a:pt x="735354" y="946150"/>
                    <a:pt x="782185" y="962025"/>
                  </a:cubicBezTo>
                  <a:cubicBezTo>
                    <a:pt x="829016" y="977900"/>
                    <a:pt x="909979" y="987425"/>
                    <a:pt x="963160" y="1057275"/>
                  </a:cubicBezTo>
                  <a:cubicBezTo>
                    <a:pt x="1016341" y="1127125"/>
                    <a:pt x="1098891" y="1272381"/>
                    <a:pt x="1101272" y="1381125"/>
                  </a:cubicBezTo>
                  <a:cubicBezTo>
                    <a:pt x="1103653" y="1489869"/>
                    <a:pt x="1033009" y="1612901"/>
                    <a:pt x="977447" y="1709738"/>
                  </a:cubicBezTo>
                  <a:cubicBezTo>
                    <a:pt x="921885" y="1806575"/>
                    <a:pt x="820284" y="1912144"/>
                    <a:pt x="767897" y="1962150"/>
                  </a:cubicBezTo>
                  <a:cubicBezTo>
                    <a:pt x="715509" y="2012156"/>
                    <a:pt x="732178" y="1965325"/>
                    <a:pt x="663122" y="2009775"/>
                  </a:cubicBezTo>
                  <a:cubicBezTo>
                    <a:pt x="594066" y="2054225"/>
                    <a:pt x="433729" y="2178050"/>
                    <a:pt x="353560" y="2228850"/>
                  </a:cubicBezTo>
                  <a:cubicBezTo>
                    <a:pt x="273391" y="2279650"/>
                    <a:pt x="228941" y="2303462"/>
                    <a:pt x="182110" y="2314575"/>
                  </a:cubicBezTo>
                  <a:cubicBezTo>
                    <a:pt x="135279" y="2325687"/>
                    <a:pt x="97178" y="2326481"/>
                    <a:pt x="72572" y="2295525"/>
                  </a:cubicBezTo>
                  <a:cubicBezTo>
                    <a:pt x="47966" y="2264569"/>
                    <a:pt x="46378" y="2219325"/>
                    <a:pt x="34472" y="2128838"/>
                  </a:cubicBezTo>
                  <a:cubicBezTo>
                    <a:pt x="22566" y="2038351"/>
                    <a:pt x="4905" y="1974056"/>
                    <a:pt x="1135" y="1752600"/>
                  </a:cubicBezTo>
                  <a:cubicBezTo>
                    <a:pt x="-2635" y="1531144"/>
                    <a:pt x="3517" y="990203"/>
                    <a:pt x="11851" y="800100"/>
                  </a:cubicBezTo>
                  <a:cubicBezTo>
                    <a:pt x="20185" y="609997"/>
                    <a:pt x="23162" y="655637"/>
                    <a:pt x="51141" y="611981"/>
                  </a:cubicBezTo>
                  <a:cubicBezTo>
                    <a:pt x="79120" y="568325"/>
                    <a:pt x="72176" y="580629"/>
                    <a:pt x="86860" y="566738"/>
                  </a:cubicBezTo>
                  <a:cubicBezTo>
                    <a:pt x="101544" y="552848"/>
                    <a:pt x="139247" y="528638"/>
                    <a:pt x="139247" y="528638"/>
                  </a:cubicBezTo>
                  <a:cubicBezTo>
                    <a:pt x="153534" y="518319"/>
                    <a:pt x="167029" y="518319"/>
                    <a:pt x="172585" y="504825"/>
                  </a:cubicBezTo>
                  <a:cubicBezTo>
                    <a:pt x="178141" y="491331"/>
                    <a:pt x="173379" y="469106"/>
                    <a:pt x="172585" y="447675"/>
                  </a:cubicBezTo>
                  <a:cubicBezTo>
                    <a:pt x="171791" y="426244"/>
                    <a:pt x="169409" y="396875"/>
                    <a:pt x="167822" y="376238"/>
                  </a:cubicBezTo>
                  <a:cubicBezTo>
                    <a:pt x="166235" y="355601"/>
                    <a:pt x="163854" y="346075"/>
                    <a:pt x="163060" y="323850"/>
                  </a:cubicBezTo>
                  <a:cubicBezTo>
                    <a:pt x="162266" y="301625"/>
                    <a:pt x="151154" y="270669"/>
                    <a:pt x="163060" y="242888"/>
                  </a:cubicBezTo>
                  <a:cubicBezTo>
                    <a:pt x="174966" y="215107"/>
                    <a:pt x="204334" y="165101"/>
                    <a:pt x="234497" y="157163"/>
                  </a:cubicBezTo>
                  <a:cubicBezTo>
                    <a:pt x="264660" y="149225"/>
                    <a:pt x="305141" y="157957"/>
                    <a:pt x="344035" y="195263"/>
                  </a:cubicBezTo>
                  <a:cubicBezTo>
                    <a:pt x="382929" y="232569"/>
                    <a:pt x="428966" y="329406"/>
                    <a:pt x="467860" y="381000"/>
                  </a:cubicBezTo>
                  <a:cubicBezTo>
                    <a:pt x="506754" y="432594"/>
                    <a:pt x="542472" y="480219"/>
                    <a:pt x="577397" y="504825"/>
                  </a:cubicBezTo>
                  <a:cubicBezTo>
                    <a:pt x="612322" y="529431"/>
                    <a:pt x="638516" y="531019"/>
                    <a:pt x="677410" y="528638"/>
                  </a:cubicBezTo>
                  <a:cubicBezTo>
                    <a:pt x="716304" y="526257"/>
                    <a:pt x="756785" y="523875"/>
                    <a:pt x="810760" y="490538"/>
                  </a:cubicBezTo>
                  <a:cubicBezTo>
                    <a:pt x="864735" y="457201"/>
                    <a:pt x="952047" y="378619"/>
                    <a:pt x="1001260" y="328613"/>
                  </a:cubicBezTo>
                  <a:cubicBezTo>
                    <a:pt x="1050473" y="278607"/>
                    <a:pt x="1079047" y="236538"/>
                    <a:pt x="1106035" y="190500"/>
                  </a:cubicBezTo>
                  <a:cubicBezTo>
                    <a:pt x="1133023" y="144462"/>
                    <a:pt x="1152073" y="84138"/>
                    <a:pt x="1163185" y="52388"/>
                  </a:cubicBezTo>
                  <a:cubicBezTo>
                    <a:pt x="1174297" y="20638"/>
                    <a:pt x="1173503" y="10319"/>
                    <a:pt x="1172710" y="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38" name="Gruppieren 137"/>
            <p:cNvGrpSpPr/>
            <p:nvPr/>
          </p:nvGrpSpPr>
          <p:grpSpPr>
            <a:xfrm>
              <a:off x="4289408" y="4746791"/>
              <a:ext cx="180000" cy="267894"/>
              <a:chOff x="3093249" y="3365685"/>
              <a:chExt cx="180000" cy="267894"/>
            </a:xfrm>
          </p:grpSpPr>
          <p:sp>
            <p:nvSpPr>
              <p:cNvPr id="139" name="Ellipse 138"/>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40" name="Textfeld 139"/>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28" name="Gruppieren 27"/>
            <p:cNvGrpSpPr/>
            <p:nvPr/>
          </p:nvGrpSpPr>
          <p:grpSpPr>
            <a:xfrm>
              <a:off x="4124830" y="5340458"/>
              <a:ext cx="180000" cy="267894"/>
              <a:chOff x="3084609" y="1985498"/>
              <a:chExt cx="180000" cy="267894"/>
            </a:xfrm>
          </p:grpSpPr>
          <p:sp>
            <p:nvSpPr>
              <p:cNvPr id="29" name="Ellipse 28"/>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0" name="Textfeld 29"/>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187" name="Pfeil nach rechts 186"/>
            <p:cNvSpPr/>
            <p:nvPr/>
          </p:nvSpPr>
          <p:spPr>
            <a:xfrm rot="14458108">
              <a:off x="4459858" y="4498835"/>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8" name="Pfeil nach rechts 187"/>
            <p:cNvSpPr/>
            <p:nvPr/>
          </p:nvSpPr>
          <p:spPr>
            <a:xfrm rot="5400000">
              <a:off x="3471447" y="4426559"/>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9" name="Pfeil nach rechts 188"/>
            <p:cNvSpPr/>
            <p:nvPr/>
          </p:nvSpPr>
          <p:spPr>
            <a:xfrm rot="2542701">
              <a:off x="4385266" y="571875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spTree>
    <p:extLst>
      <p:ext uri="{BB962C8B-B14F-4D97-AF65-F5344CB8AC3E}">
        <p14:creationId xmlns:p14="http://schemas.microsoft.com/office/powerpoint/2010/main" val="1193402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8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0" grpId="0" animBg="1"/>
      <p:bldP spid="81" grpId="0" animBg="1"/>
      <p:bldP spid="82" grpId="0" animBg="1"/>
      <p:bldP spid="83" grpId="0" animBg="1"/>
      <p:bldP spid="84" grpId="0" animBg="1"/>
      <p:bldP spid="85" grpId="0" animBg="1"/>
      <p:bldP spid="87" grpId="0" animBg="1"/>
      <p:bldP spid="88" grpId="0"/>
      <p:bldP spid="89" grpId="0" animBg="1"/>
      <p:bldP spid="92" grpId="0" animBg="1"/>
      <p:bldP spid="93" grpId="0"/>
      <p:bldP spid="100" grpId="0"/>
      <p:bldP spid="101" grpId="0"/>
      <p:bldP spid="103" grpId="0" animBg="1"/>
      <p:bldP spid="104" grpId="0" animBg="1"/>
      <p:bldP spid="105" grpId="0"/>
      <p:bldP spid="106" grpId="0" animBg="1"/>
      <p:bldP spid="136" grpId="0"/>
      <p:bldP spid="141" grpId="0"/>
      <p:bldP spid="184" grpId="0"/>
      <p:bldP spid="185" grpId="0"/>
      <p:bldP spid="1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p:cNvSpPr txBox="1">
            <a:spLocks/>
          </p:cNvSpPr>
          <p:nvPr/>
        </p:nvSpPr>
        <p:spPr>
          <a:xfrm>
            <a:off x="266701" y="59544"/>
            <a:ext cx="11211534" cy="894416"/>
          </a:xfrm>
          <a:prstGeom prst="rect">
            <a:avLst/>
          </a:prstGeom>
        </p:spPr>
        <p:txBody>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de-DE" dirty="0" smtClean="0"/>
              <a:t>MCF – </a:t>
            </a:r>
            <a:r>
              <a:rPr lang="de-DE" dirty="0" err="1" smtClean="0"/>
              <a:t>Toroidal</a:t>
            </a:r>
            <a:r>
              <a:rPr lang="de-DE" dirty="0" smtClean="0"/>
              <a:t> </a:t>
            </a:r>
            <a:r>
              <a:rPr lang="de-DE" dirty="0" err="1" smtClean="0"/>
              <a:t>coordinate</a:t>
            </a:r>
            <a:r>
              <a:rPr lang="de-DE" dirty="0" smtClean="0"/>
              <a:t> </a:t>
            </a:r>
            <a:r>
              <a:rPr lang="de-DE" dirty="0" err="1" smtClean="0"/>
              <a:t>system</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a:t>
            </a:fld>
            <a:endParaRPr lang="de-DE" dirty="0"/>
          </a:p>
        </p:txBody>
      </p:sp>
      <mc:AlternateContent xmlns:mc="http://schemas.openxmlformats.org/markup-compatibility/2006" xmlns:a14="http://schemas.microsoft.com/office/drawing/2010/main">
        <mc:Choice Requires="a14">
          <p:sp>
            <p:nvSpPr>
              <p:cNvPr id="81" name="Textfeld 80"/>
              <p:cNvSpPr txBox="1"/>
              <p:nvPr/>
            </p:nvSpPr>
            <p:spPr>
              <a:xfrm>
                <a:off x="1575992" y="1221425"/>
                <a:ext cx="8400633"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el-GR" sz="2400" b="1" i="1" strike="sngStrike" smtClean="0">
                          <a:solidFill>
                            <a:srgbClr val="C6D325"/>
                          </a:solidFill>
                          <a:latin typeface="Cambria Math" panose="02040503050406030204" pitchFamily="18" charset="0"/>
                        </a:rPr>
                        <m:t>𝜾</m:t>
                      </m:r>
                      <m:r>
                        <a:rPr lang="de-DE" sz="2400" b="1" i="1">
                          <a:solidFill>
                            <a:srgbClr val="C6D325"/>
                          </a:solidFill>
                          <a:latin typeface="Cambria Math" panose="02040503050406030204" pitchFamily="18" charset="0"/>
                        </a:rPr>
                        <m:t>=</m:t>
                      </m:r>
                      <m:f>
                        <m:fPr>
                          <m:ctrlPr>
                            <a:rPr lang="de-DE" sz="2400" b="1" i="1">
                              <a:solidFill>
                                <a:srgbClr val="C6D325"/>
                              </a:solidFill>
                              <a:latin typeface="Cambria Math" panose="02040503050406030204" pitchFamily="18" charset="0"/>
                            </a:rPr>
                          </m:ctrlPr>
                        </m:fPr>
                        <m:num>
                          <m:r>
                            <a:rPr lang="el-GR" sz="2400" b="1" i="1">
                              <a:solidFill>
                                <a:srgbClr val="C6D325"/>
                              </a:solidFill>
                              <a:latin typeface="Cambria Math" panose="02040503050406030204" pitchFamily="18" charset="0"/>
                            </a:rPr>
                            <m:t>𝜾</m:t>
                          </m:r>
                        </m:num>
                        <m:den>
                          <m:r>
                            <a:rPr lang="de-DE" sz="2400" b="1" i="1">
                              <a:solidFill>
                                <a:srgbClr val="C6D325"/>
                              </a:solidFill>
                              <a:latin typeface="Cambria Math" panose="02040503050406030204" pitchFamily="18" charset="0"/>
                            </a:rPr>
                            <m:t>𝟐</m:t>
                          </m:r>
                          <m:r>
                            <a:rPr lang="el-GR" sz="2400" b="1" i="1">
                              <a:solidFill>
                                <a:srgbClr val="C6D325"/>
                              </a:solidFill>
                              <a:latin typeface="Cambria Math" panose="02040503050406030204" pitchFamily="18" charset="0"/>
                            </a:rPr>
                            <m:t>𝝅</m:t>
                          </m:r>
                        </m:den>
                      </m:f>
                      <m:r>
                        <a:rPr lang="de-DE" sz="2400" b="1">
                          <a:solidFill>
                            <a:srgbClr val="C6D325"/>
                          </a:solidFill>
                          <a:latin typeface="Cambria Math" panose="02040503050406030204" pitchFamily="18" charset="0"/>
                        </a:rPr>
                        <m:t>=</m:t>
                      </m:r>
                      <m:f>
                        <m:fPr>
                          <m:ctrlPr>
                            <a:rPr lang="de-DE" sz="2400" b="1" i="1">
                              <a:solidFill>
                                <a:srgbClr val="C6D325"/>
                              </a:solidFill>
                              <a:latin typeface="Cambria Math" panose="02040503050406030204" pitchFamily="18" charset="0"/>
                            </a:rPr>
                          </m:ctrlPr>
                        </m:fPr>
                        <m:num>
                          <m:r>
                            <a:rPr lang="de-DE" sz="2400" b="1" i="1">
                              <a:solidFill>
                                <a:srgbClr val="C6D325"/>
                              </a:solidFill>
                              <a:latin typeface="Cambria Math" panose="02040503050406030204" pitchFamily="18" charset="0"/>
                            </a:rPr>
                            <m:t>𝒏</m:t>
                          </m:r>
                        </m:num>
                        <m:den>
                          <m:r>
                            <a:rPr lang="de-DE" sz="2400" b="1" i="1">
                              <a:solidFill>
                                <a:srgbClr val="C6D325"/>
                              </a:solidFill>
                              <a:latin typeface="Cambria Math" panose="02040503050406030204" pitchFamily="18" charset="0"/>
                            </a:rPr>
                            <m:t>𝒎</m:t>
                          </m:r>
                        </m:den>
                      </m:f>
                      <m:r>
                        <a:rPr lang="de-DE" sz="2400" b="1" i="1" smtClean="0">
                          <a:solidFill>
                            <a:srgbClr val="C6D325"/>
                          </a:solidFill>
                          <a:latin typeface="Cambria Math" panose="02040503050406030204" pitchFamily="18" charset="0"/>
                        </a:rPr>
                        <m:t>=</m:t>
                      </m:r>
                      <m:f>
                        <m:fPr>
                          <m:ctrlPr>
                            <a:rPr lang="de-DE" sz="2400" b="1" i="1" smtClean="0">
                              <a:solidFill>
                                <a:srgbClr val="C6D325"/>
                              </a:solidFill>
                              <a:latin typeface="Cambria Math" panose="02040503050406030204" pitchFamily="18" charset="0"/>
                            </a:rPr>
                          </m:ctrlPr>
                        </m:fPr>
                        <m:num>
                          <m:r>
                            <a:rPr lang="de-DE" sz="2400" b="1" i="1" smtClean="0">
                              <a:solidFill>
                                <a:srgbClr val="C6D325"/>
                              </a:solidFill>
                              <a:latin typeface="Cambria Math" panose="02040503050406030204" pitchFamily="18" charset="0"/>
                            </a:rPr>
                            <m:t>𝒑𝒐𝒍𝒐𝒊𝒅𝒂𝒍</m:t>
                          </m:r>
                          <m:r>
                            <a:rPr lang="de-DE" sz="2400" b="1" i="1" smtClean="0">
                              <a:solidFill>
                                <a:srgbClr val="C6D325"/>
                              </a:solidFill>
                              <a:latin typeface="Cambria Math" panose="02040503050406030204" pitchFamily="18" charset="0"/>
                            </a:rPr>
                            <m:t> </m:t>
                          </m:r>
                          <m:r>
                            <a:rPr lang="de-DE" sz="2400" b="1" i="1" smtClean="0">
                              <a:solidFill>
                                <a:srgbClr val="C6D325"/>
                              </a:solidFill>
                              <a:latin typeface="Cambria Math" panose="02040503050406030204" pitchFamily="18" charset="0"/>
                            </a:rPr>
                            <m:t>𝒕𝒓𝒂𝒏𝒔𝒊𝒕</m:t>
                          </m:r>
                          <m:r>
                            <a:rPr lang="de-DE" sz="2400" b="1" i="1" smtClean="0">
                              <a:solidFill>
                                <a:srgbClr val="C6D325"/>
                              </a:solidFill>
                              <a:latin typeface="Cambria Math" panose="02040503050406030204" pitchFamily="18" charset="0"/>
                            </a:rPr>
                            <m:t> </m:t>
                          </m:r>
                        </m:num>
                        <m:den>
                          <m:r>
                            <a:rPr lang="de-DE" sz="2400" b="1" i="1" smtClean="0">
                              <a:solidFill>
                                <a:srgbClr val="C6D325"/>
                              </a:solidFill>
                              <a:latin typeface="Cambria Math" panose="02040503050406030204" pitchFamily="18" charset="0"/>
                            </a:rPr>
                            <m:t>𝒕𝒐𝒓𝒐𝒊𝒅𝒂𝒍</m:t>
                          </m:r>
                          <m:r>
                            <a:rPr lang="de-DE" sz="2400" b="1" i="1" smtClean="0">
                              <a:solidFill>
                                <a:srgbClr val="C6D325"/>
                              </a:solidFill>
                              <a:latin typeface="Cambria Math" panose="02040503050406030204" pitchFamily="18" charset="0"/>
                            </a:rPr>
                            <m:t> </m:t>
                          </m:r>
                          <m:r>
                            <a:rPr lang="de-DE" sz="2400" b="1" i="1" smtClean="0">
                              <a:solidFill>
                                <a:srgbClr val="C6D325"/>
                              </a:solidFill>
                              <a:latin typeface="Cambria Math" panose="02040503050406030204" pitchFamily="18" charset="0"/>
                            </a:rPr>
                            <m:t>𝒕𝒓𝒂𝒏𝒔𝒊𝒕</m:t>
                          </m:r>
                        </m:den>
                      </m:f>
                      <m:r>
                        <a:rPr lang="de-DE" sz="2400" b="1" i="1" smtClean="0">
                          <a:solidFill>
                            <a:srgbClr val="C6D325"/>
                          </a:solidFill>
                          <a:latin typeface="Cambria Math" panose="02040503050406030204" pitchFamily="18" charset="0"/>
                        </a:rPr>
                        <m:t>=</m:t>
                      </m:r>
                      <m:f>
                        <m:fPr>
                          <m:ctrlPr>
                            <a:rPr lang="de-DE" sz="2400" b="1" i="1" smtClean="0">
                              <a:solidFill>
                                <a:srgbClr val="C6D325"/>
                              </a:solidFill>
                              <a:latin typeface="Cambria Math" panose="02040503050406030204" pitchFamily="18" charset="0"/>
                            </a:rPr>
                          </m:ctrlPr>
                        </m:fPr>
                        <m:num>
                          <m:r>
                            <a:rPr lang="de-DE" sz="2400" b="1" i="1" smtClean="0">
                              <a:solidFill>
                                <a:srgbClr val="C6D325"/>
                              </a:solidFill>
                              <a:latin typeface="Cambria Math" panose="02040503050406030204" pitchFamily="18" charset="0"/>
                            </a:rPr>
                            <m:t>𝒕𝒐𝒓𝒐𝒊𝒅𝒂𝒍</m:t>
                          </m:r>
                          <m:r>
                            <a:rPr lang="de-DE" sz="2400" b="1" i="1" smtClean="0">
                              <a:solidFill>
                                <a:srgbClr val="C6D325"/>
                              </a:solidFill>
                              <a:latin typeface="Cambria Math" panose="02040503050406030204" pitchFamily="18" charset="0"/>
                            </a:rPr>
                            <m:t> </m:t>
                          </m:r>
                          <m:r>
                            <a:rPr lang="de-DE" sz="2400" b="1" i="1" smtClean="0">
                              <a:solidFill>
                                <a:srgbClr val="C6D325"/>
                              </a:solidFill>
                              <a:latin typeface="Cambria Math" panose="02040503050406030204" pitchFamily="18" charset="0"/>
                            </a:rPr>
                            <m:t>𝒎𝒐𝒅𝒆</m:t>
                          </m:r>
                          <m:r>
                            <a:rPr lang="de-DE" sz="2400" b="1" i="1" smtClean="0">
                              <a:solidFill>
                                <a:srgbClr val="C6D325"/>
                              </a:solidFill>
                              <a:latin typeface="Cambria Math" panose="02040503050406030204" pitchFamily="18" charset="0"/>
                            </a:rPr>
                            <m:t> </m:t>
                          </m:r>
                          <m:r>
                            <a:rPr lang="de-DE" sz="2400" b="1" i="1" smtClean="0">
                              <a:solidFill>
                                <a:srgbClr val="C6D325"/>
                              </a:solidFill>
                              <a:latin typeface="Cambria Math" panose="02040503050406030204" pitchFamily="18" charset="0"/>
                            </a:rPr>
                            <m:t>𝒏𝒖𝒎𝒃𝒆𝒓</m:t>
                          </m:r>
                        </m:num>
                        <m:den>
                          <m:r>
                            <a:rPr lang="de-DE" sz="2400" b="1" i="1" smtClean="0">
                              <a:solidFill>
                                <a:srgbClr val="C6D325"/>
                              </a:solidFill>
                              <a:latin typeface="Cambria Math" panose="02040503050406030204" pitchFamily="18" charset="0"/>
                            </a:rPr>
                            <m:t>𝒑𝒐𝒍𝒐𝒊𝒅𝒂𝒍</m:t>
                          </m:r>
                          <m:r>
                            <a:rPr lang="de-DE" sz="2400" b="1" i="1" smtClean="0">
                              <a:solidFill>
                                <a:srgbClr val="C6D325"/>
                              </a:solidFill>
                              <a:latin typeface="Cambria Math" panose="02040503050406030204" pitchFamily="18" charset="0"/>
                            </a:rPr>
                            <m:t> </m:t>
                          </m:r>
                          <m:r>
                            <a:rPr lang="de-DE" sz="2400" b="1" i="1" smtClean="0">
                              <a:solidFill>
                                <a:srgbClr val="C6D325"/>
                              </a:solidFill>
                              <a:latin typeface="Cambria Math" panose="02040503050406030204" pitchFamily="18" charset="0"/>
                            </a:rPr>
                            <m:t>𝒎𝒐𝒅𝒆</m:t>
                          </m:r>
                          <m:r>
                            <a:rPr lang="de-DE" sz="2400" b="1" i="1" smtClean="0">
                              <a:solidFill>
                                <a:srgbClr val="C6D325"/>
                              </a:solidFill>
                              <a:latin typeface="Cambria Math" panose="02040503050406030204" pitchFamily="18" charset="0"/>
                            </a:rPr>
                            <m:t> </m:t>
                          </m:r>
                          <m:r>
                            <a:rPr lang="de-DE" sz="2400" b="1" i="1" smtClean="0">
                              <a:solidFill>
                                <a:srgbClr val="C6D325"/>
                              </a:solidFill>
                              <a:latin typeface="Cambria Math" panose="02040503050406030204" pitchFamily="18" charset="0"/>
                            </a:rPr>
                            <m:t>𝒏𝒖𝒎𝒃𝒆𝒓</m:t>
                          </m:r>
                        </m:den>
                      </m:f>
                    </m:oMath>
                  </m:oMathPara>
                </a14:m>
                <a:endParaRPr lang="de-DE" sz="2400" b="1" dirty="0" err="1">
                  <a:solidFill>
                    <a:srgbClr val="C6D325"/>
                  </a:solidFill>
                </a:endParaRPr>
              </a:p>
            </p:txBody>
          </p:sp>
        </mc:Choice>
        <mc:Fallback xmlns="">
          <p:sp>
            <p:nvSpPr>
              <p:cNvPr id="81" name="Textfeld 80"/>
              <p:cNvSpPr txBox="1">
                <a:spLocks noRot="1" noChangeAspect="1" noMove="1" noResize="1" noEditPoints="1" noAdjustHandles="1" noChangeArrowheads="1" noChangeShapeType="1" noTextEdit="1"/>
              </p:cNvSpPr>
              <p:nvPr/>
            </p:nvSpPr>
            <p:spPr>
              <a:xfrm>
                <a:off x="1575992" y="1221425"/>
                <a:ext cx="8400633" cy="294953"/>
              </a:xfrm>
              <a:prstGeom prst="rect">
                <a:avLst/>
              </a:prstGeom>
              <a:blipFill>
                <a:blip r:embed="rId4"/>
                <a:stretch>
                  <a:fillRect t="-128571" r="-290" b="-85714"/>
                </a:stretch>
              </a:blipFill>
            </p:spPr>
            <p:txBody>
              <a:bodyPr/>
              <a:lstStyle/>
              <a:p>
                <a:r>
                  <a:rPr lang="de-DE">
                    <a:noFill/>
                  </a:rPr>
                  <a:t> </a:t>
                </a:r>
              </a:p>
            </p:txBody>
          </p:sp>
        </mc:Fallback>
      </mc:AlternateContent>
      <p:grpSp>
        <p:nvGrpSpPr>
          <p:cNvPr id="28" name="Gruppieren 27"/>
          <p:cNvGrpSpPr/>
          <p:nvPr/>
        </p:nvGrpSpPr>
        <p:grpSpPr>
          <a:xfrm>
            <a:off x="515503" y="1804622"/>
            <a:ext cx="11375194" cy="5632657"/>
            <a:chOff x="579675" y="942976"/>
            <a:chExt cx="11375194" cy="5632657"/>
          </a:xfrm>
        </p:grpSpPr>
        <p:sp>
          <p:nvSpPr>
            <p:cNvPr id="7" name="Ellipse 6"/>
            <p:cNvSpPr/>
            <p:nvPr/>
          </p:nvSpPr>
          <p:spPr>
            <a:xfrm>
              <a:off x="8238235" y="2192919"/>
              <a:ext cx="3240000" cy="3240000"/>
            </a:xfrm>
            <a:prstGeom prst="ellipse">
              <a:avLst/>
            </a:prstGeom>
            <a:solidFill>
              <a:srgbClr val="006C66">
                <a:alpha val="25098"/>
              </a:srgbClr>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 name="Ellipse 7"/>
            <p:cNvSpPr/>
            <p:nvPr/>
          </p:nvSpPr>
          <p:spPr>
            <a:xfrm>
              <a:off x="8778235" y="2706286"/>
              <a:ext cx="2160000" cy="2160000"/>
            </a:xfrm>
            <a:prstGeom prst="ellipse">
              <a:avLst/>
            </a:prstGeom>
            <a:solidFill>
              <a:srgbClr val="006C66">
                <a:alpha val="50196"/>
              </a:srgbClr>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 name="Ellipse 8"/>
            <p:cNvSpPr/>
            <p:nvPr/>
          </p:nvSpPr>
          <p:spPr>
            <a:xfrm>
              <a:off x="9318235" y="3272918"/>
              <a:ext cx="1080000" cy="1080000"/>
            </a:xfrm>
            <a:prstGeom prst="ellipse">
              <a:avLst/>
            </a:prstGeom>
            <a:solidFill>
              <a:srgbClr val="006C66">
                <a:alpha val="74902"/>
              </a:srgbClr>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0" name="Pfeil nach rechts 9"/>
            <p:cNvSpPr/>
            <p:nvPr/>
          </p:nvSpPr>
          <p:spPr>
            <a:xfrm rot="5400000">
              <a:off x="10306262" y="3722918"/>
              <a:ext cx="180000" cy="180000"/>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 name="Pfeil nach rechts 10"/>
            <p:cNvSpPr/>
            <p:nvPr/>
          </p:nvSpPr>
          <p:spPr>
            <a:xfrm rot="5400000">
              <a:off x="10841626" y="3723466"/>
              <a:ext cx="180000" cy="180000"/>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 name="Pfeil nach rechts 11"/>
            <p:cNvSpPr/>
            <p:nvPr/>
          </p:nvSpPr>
          <p:spPr>
            <a:xfrm rot="5400000">
              <a:off x="11388235" y="3722918"/>
              <a:ext cx="180000" cy="180000"/>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 name="Textfeld 12"/>
            <p:cNvSpPr txBox="1"/>
            <p:nvPr/>
          </p:nvSpPr>
          <p:spPr>
            <a:xfrm>
              <a:off x="6226463" y="1736523"/>
              <a:ext cx="113814" cy="294953"/>
            </a:xfrm>
            <a:prstGeom prst="rect">
              <a:avLst/>
            </a:prstGeom>
            <a:noFill/>
          </p:spPr>
          <p:txBody>
            <a:bodyPr wrap="none" lIns="0" tIns="0" rIns="0" bIns="0" rtlCol="0" anchor="t" anchorCtr="0">
              <a:spAutoFit/>
            </a:bodyPr>
            <a:lstStyle/>
            <a:p>
              <a:pPr>
                <a:lnSpc>
                  <a:spcPts val="2300"/>
                </a:lnSpc>
                <a:spcBef>
                  <a:spcPts val="1150"/>
                </a:spcBef>
              </a:pPr>
              <a:r>
                <a:rPr lang="de-DE" sz="1600" b="1" dirty="0">
                  <a:latin typeface="Merriweather" panose="00000500000000000000" pitchFamily="2" charset="0"/>
                </a:rPr>
                <a:t>z</a:t>
              </a:r>
            </a:p>
          </p:txBody>
        </p:sp>
        <p:sp>
          <p:nvSpPr>
            <p:cNvPr id="14" name="Ellipse 13"/>
            <p:cNvSpPr/>
            <p:nvPr/>
          </p:nvSpPr>
          <p:spPr>
            <a:xfrm>
              <a:off x="9817381" y="3729805"/>
              <a:ext cx="108000" cy="108000"/>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cxnSp>
          <p:nvCxnSpPr>
            <p:cNvPr id="15" name="Gerade Verbindung mit Pfeil 14"/>
            <p:cNvCxnSpPr/>
            <p:nvPr/>
          </p:nvCxnSpPr>
          <p:spPr>
            <a:xfrm flipV="1">
              <a:off x="6071104" y="3772041"/>
              <a:ext cx="5816097" cy="17782"/>
            </a:xfrm>
            <a:prstGeom prst="straightConnector1">
              <a:avLst/>
            </a:prstGeom>
            <a:ln w="19050" cmpd="sng">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1810599" y="3836544"/>
              <a:ext cx="144270" cy="294953"/>
            </a:xfrm>
            <a:prstGeom prst="rect">
              <a:avLst/>
            </a:prstGeom>
            <a:noFill/>
          </p:spPr>
          <p:txBody>
            <a:bodyPr wrap="none" lIns="0" tIns="0" rIns="0" bIns="0" rtlCol="0" anchor="t" anchorCtr="0">
              <a:spAutoFit/>
            </a:bodyPr>
            <a:lstStyle/>
            <a:p>
              <a:pPr>
                <a:lnSpc>
                  <a:spcPts val="2300"/>
                </a:lnSpc>
                <a:spcBef>
                  <a:spcPts val="1150"/>
                </a:spcBef>
              </a:pPr>
              <a:r>
                <a:rPr lang="de-DE" sz="1600" dirty="0">
                  <a:latin typeface="Merriweather" panose="00000500000000000000" pitchFamily="2" charset="0"/>
                </a:rPr>
                <a:t>R</a:t>
              </a:r>
            </a:p>
          </p:txBody>
        </p:sp>
        <p:sp>
          <p:nvSpPr>
            <p:cNvPr id="17" name="Bogen 16"/>
            <p:cNvSpPr/>
            <p:nvPr/>
          </p:nvSpPr>
          <p:spPr>
            <a:xfrm>
              <a:off x="3922931" y="3269382"/>
              <a:ext cx="4320000" cy="1083537"/>
            </a:xfrm>
            <a:prstGeom prst="arc">
              <a:avLst>
                <a:gd name="adj1" fmla="val 10825868"/>
                <a:gd name="adj2" fmla="val 0"/>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8" name="Gerade Verbindung mit Pfeil 17"/>
            <p:cNvCxnSpPr/>
            <p:nvPr/>
          </p:nvCxnSpPr>
          <p:spPr>
            <a:xfrm flipH="1" flipV="1">
              <a:off x="6071103" y="1922919"/>
              <a:ext cx="1" cy="3306904"/>
            </a:xfrm>
            <a:prstGeom prst="straightConnector1">
              <a:avLst/>
            </a:prstGeom>
            <a:ln w="19050" cmpd="sng">
              <a:solidFill>
                <a:schemeClr val="tx1"/>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endCxn id="8" idx="7"/>
            </p:cNvCxnSpPr>
            <p:nvPr/>
          </p:nvCxnSpPr>
          <p:spPr>
            <a:xfrm flipV="1">
              <a:off x="9858235" y="3022611"/>
              <a:ext cx="763675" cy="76367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Textfeld 19"/>
            <p:cNvSpPr txBox="1"/>
            <p:nvPr/>
          </p:nvSpPr>
          <p:spPr>
            <a:xfrm>
              <a:off x="10718725" y="2836018"/>
              <a:ext cx="94578" cy="294953"/>
            </a:xfrm>
            <a:prstGeom prst="rect">
              <a:avLst/>
            </a:prstGeom>
            <a:noFill/>
          </p:spPr>
          <p:txBody>
            <a:bodyPr wrap="none" lIns="0" tIns="0" rIns="0" bIns="0" rtlCol="0" anchor="t" anchorCtr="0">
              <a:spAutoFit/>
            </a:bodyPr>
            <a:lstStyle/>
            <a:p>
              <a:pPr>
                <a:lnSpc>
                  <a:spcPts val="2300"/>
                </a:lnSpc>
                <a:spcBef>
                  <a:spcPts val="1150"/>
                </a:spcBef>
              </a:pPr>
              <a:r>
                <a:rPr lang="de-DE" sz="1600" dirty="0">
                  <a:latin typeface="Merriweather" panose="00000500000000000000" pitchFamily="2" charset="0"/>
                </a:rPr>
                <a:t>r</a:t>
              </a:r>
            </a:p>
          </p:txBody>
        </p:sp>
        <p:cxnSp>
          <p:nvCxnSpPr>
            <p:cNvPr id="21" name="Gerade Verbindung mit Pfeil 20"/>
            <p:cNvCxnSpPr>
              <a:endCxn id="7" idx="0"/>
            </p:cNvCxnSpPr>
            <p:nvPr/>
          </p:nvCxnSpPr>
          <p:spPr>
            <a:xfrm flipH="1" flipV="1">
              <a:off x="9858235" y="2192919"/>
              <a:ext cx="11186" cy="15791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2" name="Textfeld 21"/>
            <p:cNvSpPr txBox="1"/>
            <p:nvPr/>
          </p:nvSpPr>
          <p:spPr>
            <a:xfrm>
              <a:off x="9925381" y="1910283"/>
              <a:ext cx="115416" cy="294953"/>
            </a:xfrm>
            <a:prstGeom prst="rect">
              <a:avLst/>
            </a:prstGeom>
            <a:noFill/>
          </p:spPr>
          <p:txBody>
            <a:bodyPr wrap="none" lIns="0" tIns="0" rIns="0" bIns="0" rtlCol="0" anchor="t" anchorCtr="0">
              <a:spAutoFit/>
            </a:bodyPr>
            <a:lstStyle/>
            <a:p>
              <a:pPr>
                <a:lnSpc>
                  <a:spcPts val="2300"/>
                </a:lnSpc>
                <a:spcBef>
                  <a:spcPts val="1150"/>
                </a:spcBef>
              </a:pPr>
              <a:r>
                <a:rPr lang="de-DE" sz="1600" dirty="0">
                  <a:latin typeface="Merriweather" panose="00000500000000000000" pitchFamily="2" charset="0"/>
                </a:rPr>
                <a:t>a</a:t>
              </a:r>
            </a:p>
          </p:txBody>
        </p:sp>
        <p:sp>
          <p:nvSpPr>
            <p:cNvPr id="23" name="Ellipse 22"/>
            <p:cNvSpPr/>
            <p:nvPr/>
          </p:nvSpPr>
          <p:spPr>
            <a:xfrm>
              <a:off x="680346" y="2192919"/>
              <a:ext cx="3240000" cy="3240000"/>
            </a:xfrm>
            <a:prstGeom prst="ellipse">
              <a:avLst/>
            </a:prstGeom>
            <a:solidFill>
              <a:srgbClr val="006C66">
                <a:alpha val="25098"/>
              </a:srgbClr>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4" name="Ellipse 23"/>
            <p:cNvSpPr/>
            <p:nvPr/>
          </p:nvSpPr>
          <p:spPr>
            <a:xfrm>
              <a:off x="1220346" y="2706286"/>
              <a:ext cx="2160000" cy="2160000"/>
            </a:xfrm>
            <a:prstGeom prst="ellipse">
              <a:avLst/>
            </a:prstGeom>
            <a:solidFill>
              <a:srgbClr val="006C66">
                <a:alpha val="50196"/>
              </a:srgbClr>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5" name="Ellipse 24"/>
            <p:cNvSpPr/>
            <p:nvPr/>
          </p:nvSpPr>
          <p:spPr>
            <a:xfrm>
              <a:off x="1760346" y="3272918"/>
              <a:ext cx="1080000" cy="1080000"/>
            </a:xfrm>
            <a:prstGeom prst="ellipse">
              <a:avLst/>
            </a:prstGeom>
            <a:solidFill>
              <a:srgbClr val="006C66">
                <a:alpha val="74902"/>
              </a:srgbClr>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6" name="Pfeil nach rechts 25"/>
            <p:cNvSpPr/>
            <p:nvPr/>
          </p:nvSpPr>
          <p:spPr>
            <a:xfrm rot="19445694">
              <a:off x="2565323" y="4122015"/>
              <a:ext cx="180000" cy="180000"/>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7" name="Ellipse 26"/>
            <p:cNvSpPr/>
            <p:nvPr/>
          </p:nvSpPr>
          <p:spPr>
            <a:xfrm>
              <a:off x="2253142" y="3742505"/>
              <a:ext cx="108000" cy="108000"/>
            </a:xfrm>
            <a:prstGeom prst="ellipse">
              <a:avLst/>
            </a:prstGeom>
            <a:solidFill>
              <a:schemeClr val="tx2"/>
            </a:solidFill>
            <a:ln w="19050" cmpd="sng">
              <a:solidFill>
                <a:srgbClr val="777777"/>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5" name="Bogen 34"/>
            <p:cNvSpPr/>
            <p:nvPr/>
          </p:nvSpPr>
          <p:spPr>
            <a:xfrm rot="10800000">
              <a:off x="2310464" y="2198827"/>
              <a:ext cx="7560000" cy="3240622"/>
            </a:xfrm>
            <a:prstGeom prst="arc">
              <a:avLst>
                <a:gd name="adj1" fmla="val 10780734"/>
                <a:gd name="adj2" fmla="val 0"/>
              </a:avLst>
            </a:prstGeom>
            <a:ln w="762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6" name="Pfeil nach rechts 35"/>
            <p:cNvSpPr/>
            <p:nvPr/>
          </p:nvSpPr>
          <p:spPr>
            <a:xfrm rot="17816030">
              <a:off x="3210477" y="4081325"/>
              <a:ext cx="180000" cy="180000"/>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7" name="Pfeil nach rechts 36"/>
            <p:cNvSpPr/>
            <p:nvPr/>
          </p:nvSpPr>
          <p:spPr>
            <a:xfrm rot="16200000">
              <a:off x="3821495" y="3681232"/>
              <a:ext cx="180000" cy="180000"/>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8" name="Pfeil nach rechts 37"/>
            <p:cNvSpPr/>
            <p:nvPr/>
          </p:nvSpPr>
          <p:spPr>
            <a:xfrm rot="21286415">
              <a:off x="7311110" y="5194624"/>
              <a:ext cx="331681" cy="265147"/>
            </a:xfrm>
            <a:prstGeom prst="rightArrow">
              <a:avLst>
                <a:gd name="adj1" fmla="val 50000"/>
                <a:gd name="adj2" fmla="val 201887"/>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0" name="Freihandform 39"/>
            <p:cNvSpPr/>
            <p:nvPr/>
          </p:nvSpPr>
          <p:spPr>
            <a:xfrm>
              <a:off x="983950" y="942976"/>
              <a:ext cx="10205877" cy="2838902"/>
            </a:xfrm>
            <a:custGeom>
              <a:avLst/>
              <a:gdLst>
                <a:gd name="connsiteX0" fmla="*/ 2940350 w 10205877"/>
                <a:gd name="connsiteY0" fmla="*/ 2805112 h 2838902"/>
                <a:gd name="connsiteX1" fmla="*/ 3073700 w 10205877"/>
                <a:gd name="connsiteY1" fmla="*/ 2676525 h 2838902"/>
                <a:gd name="connsiteX2" fmla="*/ 3473750 w 10205877"/>
                <a:gd name="connsiteY2" fmla="*/ 2509837 h 2838902"/>
                <a:gd name="connsiteX3" fmla="*/ 4045250 w 10205877"/>
                <a:gd name="connsiteY3" fmla="*/ 2395537 h 2838902"/>
                <a:gd name="connsiteX4" fmla="*/ 5088238 w 10205877"/>
                <a:gd name="connsiteY4" fmla="*/ 2324100 h 2838902"/>
                <a:gd name="connsiteX5" fmla="*/ 6159800 w 10205877"/>
                <a:gd name="connsiteY5" fmla="*/ 2395537 h 2838902"/>
                <a:gd name="connsiteX6" fmla="*/ 6821788 w 10205877"/>
                <a:gd name="connsiteY6" fmla="*/ 2543175 h 2838902"/>
                <a:gd name="connsiteX7" fmla="*/ 7088488 w 10205877"/>
                <a:gd name="connsiteY7" fmla="*/ 2657475 h 2838902"/>
                <a:gd name="connsiteX8" fmla="*/ 7217075 w 10205877"/>
                <a:gd name="connsiteY8" fmla="*/ 2767012 h 2838902"/>
                <a:gd name="connsiteX9" fmla="*/ 7259938 w 10205877"/>
                <a:gd name="connsiteY9" fmla="*/ 2838450 h 2838902"/>
                <a:gd name="connsiteX10" fmla="*/ 7264700 w 10205877"/>
                <a:gd name="connsiteY10" fmla="*/ 2733675 h 2838902"/>
                <a:gd name="connsiteX11" fmla="*/ 7283750 w 10205877"/>
                <a:gd name="connsiteY11" fmla="*/ 2566987 h 2838902"/>
                <a:gd name="connsiteX12" fmla="*/ 7369475 w 10205877"/>
                <a:gd name="connsiteY12" fmla="*/ 2262187 h 2838902"/>
                <a:gd name="connsiteX13" fmla="*/ 7593313 w 10205877"/>
                <a:gd name="connsiteY13" fmla="*/ 1852612 h 2838902"/>
                <a:gd name="connsiteX14" fmla="*/ 7998125 w 10205877"/>
                <a:gd name="connsiteY14" fmla="*/ 1500187 h 2838902"/>
                <a:gd name="connsiteX15" fmla="*/ 8426750 w 10205877"/>
                <a:gd name="connsiteY15" fmla="*/ 1300162 h 2838902"/>
                <a:gd name="connsiteX16" fmla="*/ 8931575 w 10205877"/>
                <a:gd name="connsiteY16" fmla="*/ 1238250 h 2838902"/>
                <a:gd name="connsiteX17" fmla="*/ 9260188 w 10205877"/>
                <a:gd name="connsiteY17" fmla="*/ 1295400 h 2838902"/>
                <a:gd name="connsiteX18" fmla="*/ 9707863 w 10205877"/>
                <a:gd name="connsiteY18" fmla="*/ 1471612 h 2838902"/>
                <a:gd name="connsiteX19" fmla="*/ 10007900 w 10205877"/>
                <a:gd name="connsiteY19" fmla="*/ 1709737 h 2838902"/>
                <a:gd name="connsiteX20" fmla="*/ 10198400 w 10205877"/>
                <a:gd name="connsiteY20" fmla="*/ 1943100 h 2838902"/>
                <a:gd name="connsiteX21" fmla="*/ 10160300 w 10205877"/>
                <a:gd name="connsiteY21" fmla="*/ 1871662 h 2838902"/>
                <a:gd name="connsiteX22" fmla="*/ 10093625 w 10205877"/>
                <a:gd name="connsiteY22" fmla="*/ 1757362 h 2838902"/>
                <a:gd name="connsiteX23" fmla="*/ 9888838 w 10205877"/>
                <a:gd name="connsiteY23" fmla="*/ 1533525 h 2838902"/>
                <a:gd name="connsiteX24" fmla="*/ 9703100 w 10205877"/>
                <a:gd name="connsiteY24" fmla="*/ 1352550 h 2838902"/>
                <a:gd name="connsiteX25" fmla="*/ 9145888 w 10205877"/>
                <a:gd name="connsiteY25" fmla="*/ 962025 h 2838902"/>
                <a:gd name="connsiteX26" fmla="*/ 8255300 w 10205877"/>
                <a:gd name="connsiteY26" fmla="*/ 533400 h 2838902"/>
                <a:gd name="connsiteX27" fmla="*/ 7121825 w 10205877"/>
                <a:gd name="connsiteY27" fmla="*/ 209550 h 2838902"/>
                <a:gd name="connsiteX28" fmla="*/ 6026450 w 10205877"/>
                <a:gd name="connsiteY28" fmla="*/ 47625 h 2838902"/>
                <a:gd name="connsiteX29" fmla="*/ 5093000 w 10205877"/>
                <a:gd name="connsiteY29" fmla="*/ 0 h 2838902"/>
                <a:gd name="connsiteX30" fmla="*/ 4054775 w 10205877"/>
                <a:gd name="connsiteY30" fmla="*/ 47625 h 2838902"/>
                <a:gd name="connsiteX31" fmla="*/ 2964163 w 10205877"/>
                <a:gd name="connsiteY31" fmla="*/ 233362 h 2838902"/>
                <a:gd name="connsiteX32" fmla="*/ 2116438 w 10205877"/>
                <a:gd name="connsiteY32" fmla="*/ 466725 h 2838902"/>
                <a:gd name="connsiteX33" fmla="*/ 1587800 w 10205877"/>
                <a:gd name="connsiteY33" fmla="*/ 685800 h 2838902"/>
                <a:gd name="connsiteX34" fmla="*/ 1078213 w 10205877"/>
                <a:gd name="connsiteY34" fmla="*/ 947737 h 2838902"/>
                <a:gd name="connsiteX35" fmla="*/ 778175 w 10205877"/>
                <a:gd name="connsiteY35" fmla="*/ 1133475 h 2838902"/>
                <a:gd name="connsiteX36" fmla="*/ 368600 w 10205877"/>
                <a:gd name="connsiteY36" fmla="*/ 1462087 h 2838902"/>
                <a:gd name="connsiteX37" fmla="*/ 130475 w 10205877"/>
                <a:gd name="connsiteY37" fmla="*/ 1733550 h 2838902"/>
                <a:gd name="connsiteX38" fmla="*/ 1888 w 10205877"/>
                <a:gd name="connsiteY38" fmla="*/ 1895475 h 2838902"/>
                <a:gd name="connsiteX39" fmla="*/ 68563 w 10205877"/>
                <a:gd name="connsiteY39" fmla="*/ 1843087 h 2838902"/>
                <a:gd name="connsiteX40" fmla="*/ 263825 w 10205877"/>
                <a:gd name="connsiteY40" fmla="*/ 1624012 h 2838902"/>
                <a:gd name="connsiteX41" fmla="*/ 616250 w 10205877"/>
                <a:gd name="connsiteY41" fmla="*/ 1409700 h 2838902"/>
                <a:gd name="connsiteX42" fmla="*/ 1040113 w 10205877"/>
                <a:gd name="connsiteY42" fmla="*/ 1271587 h 2838902"/>
                <a:gd name="connsiteX43" fmla="*/ 1463975 w 10205877"/>
                <a:gd name="connsiteY43" fmla="*/ 1257300 h 2838902"/>
                <a:gd name="connsiteX44" fmla="*/ 1925938 w 10205877"/>
                <a:gd name="connsiteY44" fmla="*/ 1357312 h 2838902"/>
                <a:gd name="connsiteX45" fmla="*/ 2106913 w 10205877"/>
                <a:gd name="connsiteY45" fmla="*/ 1457325 h 2838902"/>
                <a:gd name="connsiteX46" fmla="*/ 2349800 w 10205877"/>
                <a:gd name="connsiteY46" fmla="*/ 1624012 h 2838902"/>
                <a:gd name="connsiteX47" fmla="*/ 2573638 w 10205877"/>
                <a:gd name="connsiteY47" fmla="*/ 1847850 h 2838902"/>
                <a:gd name="connsiteX48" fmla="*/ 2754613 w 10205877"/>
                <a:gd name="connsiteY48" fmla="*/ 2133600 h 2838902"/>
                <a:gd name="connsiteX49" fmla="*/ 2868913 w 10205877"/>
                <a:gd name="connsiteY49" fmla="*/ 2395537 h 2838902"/>
                <a:gd name="connsiteX50" fmla="*/ 2940350 w 10205877"/>
                <a:gd name="connsiteY50" fmla="*/ 2805112 h 283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205877" h="2838902">
                  <a:moveTo>
                    <a:pt x="2940350" y="2805112"/>
                  </a:moveTo>
                  <a:cubicBezTo>
                    <a:pt x="2974481" y="2851943"/>
                    <a:pt x="2984800" y="2725737"/>
                    <a:pt x="3073700" y="2676525"/>
                  </a:cubicBezTo>
                  <a:cubicBezTo>
                    <a:pt x="3162600" y="2627312"/>
                    <a:pt x="3311825" y="2556668"/>
                    <a:pt x="3473750" y="2509837"/>
                  </a:cubicBezTo>
                  <a:cubicBezTo>
                    <a:pt x="3635675" y="2463006"/>
                    <a:pt x="3776169" y="2426493"/>
                    <a:pt x="4045250" y="2395537"/>
                  </a:cubicBezTo>
                  <a:cubicBezTo>
                    <a:pt x="4314331" y="2364581"/>
                    <a:pt x="4735813" y="2324100"/>
                    <a:pt x="5088238" y="2324100"/>
                  </a:cubicBezTo>
                  <a:cubicBezTo>
                    <a:pt x="5440663" y="2324100"/>
                    <a:pt x="5870875" y="2359024"/>
                    <a:pt x="6159800" y="2395537"/>
                  </a:cubicBezTo>
                  <a:cubicBezTo>
                    <a:pt x="6448725" y="2432050"/>
                    <a:pt x="6667007" y="2499519"/>
                    <a:pt x="6821788" y="2543175"/>
                  </a:cubicBezTo>
                  <a:cubicBezTo>
                    <a:pt x="6976569" y="2586831"/>
                    <a:pt x="7022607" y="2620169"/>
                    <a:pt x="7088488" y="2657475"/>
                  </a:cubicBezTo>
                  <a:cubicBezTo>
                    <a:pt x="7154369" y="2694781"/>
                    <a:pt x="7188500" y="2736850"/>
                    <a:pt x="7217075" y="2767012"/>
                  </a:cubicBezTo>
                  <a:cubicBezTo>
                    <a:pt x="7245650" y="2797174"/>
                    <a:pt x="7252000" y="2844006"/>
                    <a:pt x="7259938" y="2838450"/>
                  </a:cubicBezTo>
                  <a:cubicBezTo>
                    <a:pt x="7267876" y="2832894"/>
                    <a:pt x="7260731" y="2778919"/>
                    <a:pt x="7264700" y="2733675"/>
                  </a:cubicBezTo>
                  <a:cubicBezTo>
                    <a:pt x="7268669" y="2688431"/>
                    <a:pt x="7266288" y="2645568"/>
                    <a:pt x="7283750" y="2566987"/>
                  </a:cubicBezTo>
                  <a:cubicBezTo>
                    <a:pt x="7301212" y="2488406"/>
                    <a:pt x="7317881" y="2381249"/>
                    <a:pt x="7369475" y="2262187"/>
                  </a:cubicBezTo>
                  <a:cubicBezTo>
                    <a:pt x="7421069" y="2143125"/>
                    <a:pt x="7488538" y="1979612"/>
                    <a:pt x="7593313" y="1852612"/>
                  </a:cubicBezTo>
                  <a:cubicBezTo>
                    <a:pt x="7698088" y="1725612"/>
                    <a:pt x="7859219" y="1592262"/>
                    <a:pt x="7998125" y="1500187"/>
                  </a:cubicBezTo>
                  <a:cubicBezTo>
                    <a:pt x="8137031" y="1408112"/>
                    <a:pt x="8271175" y="1343818"/>
                    <a:pt x="8426750" y="1300162"/>
                  </a:cubicBezTo>
                  <a:cubicBezTo>
                    <a:pt x="8582325" y="1256506"/>
                    <a:pt x="8792669" y="1239044"/>
                    <a:pt x="8931575" y="1238250"/>
                  </a:cubicBezTo>
                  <a:cubicBezTo>
                    <a:pt x="9070481" y="1237456"/>
                    <a:pt x="9130807" y="1256506"/>
                    <a:pt x="9260188" y="1295400"/>
                  </a:cubicBezTo>
                  <a:cubicBezTo>
                    <a:pt x="9389569" y="1334294"/>
                    <a:pt x="9583244" y="1402556"/>
                    <a:pt x="9707863" y="1471612"/>
                  </a:cubicBezTo>
                  <a:cubicBezTo>
                    <a:pt x="9832482" y="1540668"/>
                    <a:pt x="9926144" y="1631156"/>
                    <a:pt x="10007900" y="1709737"/>
                  </a:cubicBezTo>
                  <a:cubicBezTo>
                    <a:pt x="10089656" y="1788318"/>
                    <a:pt x="10173000" y="1916112"/>
                    <a:pt x="10198400" y="1943100"/>
                  </a:cubicBezTo>
                  <a:cubicBezTo>
                    <a:pt x="10223800" y="1970087"/>
                    <a:pt x="10177762" y="1902618"/>
                    <a:pt x="10160300" y="1871662"/>
                  </a:cubicBezTo>
                  <a:cubicBezTo>
                    <a:pt x="10142838" y="1840706"/>
                    <a:pt x="10138869" y="1813718"/>
                    <a:pt x="10093625" y="1757362"/>
                  </a:cubicBezTo>
                  <a:cubicBezTo>
                    <a:pt x="10048381" y="1701006"/>
                    <a:pt x="9953925" y="1600994"/>
                    <a:pt x="9888838" y="1533525"/>
                  </a:cubicBezTo>
                  <a:cubicBezTo>
                    <a:pt x="9823751" y="1466056"/>
                    <a:pt x="9826925" y="1447800"/>
                    <a:pt x="9703100" y="1352550"/>
                  </a:cubicBezTo>
                  <a:cubicBezTo>
                    <a:pt x="9579275" y="1257300"/>
                    <a:pt x="9387188" y="1098550"/>
                    <a:pt x="9145888" y="962025"/>
                  </a:cubicBezTo>
                  <a:cubicBezTo>
                    <a:pt x="8904588" y="825500"/>
                    <a:pt x="8592644" y="658813"/>
                    <a:pt x="8255300" y="533400"/>
                  </a:cubicBezTo>
                  <a:cubicBezTo>
                    <a:pt x="7917956" y="407987"/>
                    <a:pt x="7493300" y="290512"/>
                    <a:pt x="7121825" y="209550"/>
                  </a:cubicBezTo>
                  <a:cubicBezTo>
                    <a:pt x="6750350" y="128588"/>
                    <a:pt x="6364587" y="82550"/>
                    <a:pt x="6026450" y="47625"/>
                  </a:cubicBezTo>
                  <a:cubicBezTo>
                    <a:pt x="5688313" y="12700"/>
                    <a:pt x="5421612" y="0"/>
                    <a:pt x="5093000" y="0"/>
                  </a:cubicBezTo>
                  <a:cubicBezTo>
                    <a:pt x="4764388" y="0"/>
                    <a:pt x="4409581" y="8731"/>
                    <a:pt x="4054775" y="47625"/>
                  </a:cubicBezTo>
                  <a:cubicBezTo>
                    <a:pt x="3699969" y="86519"/>
                    <a:pt x="3287219" y="163512"/>
                    <a:pt x="2964163" y="233362"/>
                  </a:cubicBezTo>
                  <a:cubicBezTo>
                    <a:pt x="2641107" y="303212"/>
                    <a:pt x="2345832" y="391319"/>
                    <a:pt x="2116438" y="466725"/>
                  </a:cubicBezTo>
                  <a:cubicBezTo>
                    <a:pt x="1887044" y="542131"/>
                    <a:pt x="1760837" y="605631"/>
                    <a:pt x="1587800" y="685800"/>
                  </a:cubicBezTo>
                  <a:cubicBezTo>
                    <a:pt x="1414763" y="765969"/>
                    <a:pt x="1213150" y="873125"/>
                    <a:pt x="1078213" y="947737"/>
                  </a:cubicBezTo>
                  <a:cubicBezTo>
                    <a:pt x="943276" y="1022349"/>
                    <a:pt x="896444" y="1047750"/>
                    <a:pt x="778175" y="1133475"/>
                  </a:cubicBezTo>
                  <a:cubicBezTo>
                    <a:pt x="659906" y="1219200"/>
                    <a:pt x="476550" y="1362075"/>
                    <a:pt x="368600" y="1462087"/>
                  </a:cubicBezTo>
                  <a:cubicBezTo>
                    <a:pt x="260650" y="1562099"/>
                    <a:pt x="191594" y="1661319"/>
                    <a:pt x="130475" y="1733550"/>
                  </a:cubicBezTo>
                  <a:cubicBezTo>
                    <a:pt x="69356" y="1805781"/>
                    <a:pt x="12207" y="1877219"/>
                    <a:pt x="1888" y="1895475"/>
                  </a:cubicBezTo>
                  <a:cubicBezTo>
                    <a:pt x="-8431" y="1913731"/>
                    <a:pt x="24907" y="1888331"/>
                    <a:pt x="68563" y="1843087"/>
                  </a:cubicBezTo>
                  <a:cubicBezTo>
                    <a:pt x="112219" y="1797843"/>
                    <a:pt x="172544" y="1696243"/>
                    <a:pt x="263825" y="1624012"/>
                  </a:cubicBezTo>
                  <a:cubicBezTo>
                    <a:pt x="355106" y="1551781"/>
                    <a:pt x="486869" y="1468437"/>
                    <a:pt x="616250" y="1409700"/>
                  </a:cubicBezTo>
                  <a:cubicBezTo>
                    <a:pt x="745631" y="1350963"/>
                    <a:pt x="898826" y="1296987"/>
                    <a:pt x="1040113" y="1271587"/>
                  </a:cubicBezTo>
                  <a:cubicBezTo>
                    <a:pt x="1181400" y="1246187"/>
                    <a:pt x="1316338" y="1243013"/>
                    <a:pt x="1463975" y="1257300"/>
                  </a:cubicBezTo>
                  <a:cubicBezTo>
                    <a:pt x="1611612" y="1271587"/>
                    <a:pt x="1818782" y="1323975"/>
                    <a:pt x="1925938" y="1357312"/>
                  </a:cubicBezTo>
                  <a:cubicBezTo>
                    <a:pt x="2033094" y="1390649"/>
                    <a:pt x="2036269" y="1412875"/>
                    <a:pt x="2106913" y="1457325"/>
                  </a:cubicBezTo>
                  <a:cubicBezTo>
                    <a:pt x="2177557" y="1501775"/>
                    <a:pt x="2272013" y="1558925"/>
                    <a:pt x="2349800" y="1624012"/>
                  </a:cubicBezTo>
                  <a:cubicBezTo>
                    <a:pt x="2427587" y="1689099"/>
                    <a:pt x="2506169" y="1762919"/>
                    <a:pt x="2573638" y="1847850"/>
                  </a:cubicBezTo>
                  <a:cubicBezTo>
                    <a:pt x="2641107" y="1932781"/>
                    <a:pt x="2705400" y="2042319"/>
                    <a:pt x="2754613" y="2133600"/>
                  </a:cubicBezTo>
                  <a:cubicBezTo>
                    <a:pt x="2803825" y="2224881"/>
                    <a:pt x="2839544" y="2289968"/>
                    <a:pt x="2868913" y="2395537"/>
                  </a:cubicBezTo>
                  <a:cubicBezTo>
                    <a:pt x="2898282" y="2501106"/>
                    <a:pt x="2906219" y="2758281"/>
                    <a:pt x="2940350" y="2805112"/>
                  </a:cubicBezTo>
                  <a:close/>
                </a:path>
              </a:pathLst>
            </a:custGeom>
            <a:solidFill>
              <a:srgbClr val="005555">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cxnSp>
          <p:nvCxnSpPr>
            <p:cNvPr id="41" name="Gerade Verbindung mit Pfeil 40"/>
            <p:cNvCxnSpPr/>
            <p:nvPr/>
          </p:nvCxnSpPr>
          <p:spPr>
            <a:xfrm flipH="1">
              <a:off x="4623366" y="3789823"/>
              <a:ext cx="1440000" cy="1440000"/>
            </a:xfrm>
            <a:prstGeom prst="straightConnector1">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2" name="Bogen 41"/>
            <p:cNvSpPr/>
            <p:nvPr/>
          </p:nvSpPr>
          <p:spPr>
            <a:xfrm rot="10800000">
              <a:off x="4911704" y="3001917"/>
              <a:ext cx="1909347" cy="1568985"/>
            </a:xfrm>
            <a:prstGeom prst="arc">
              <a:avLst>
                <a:gd name="adj1" fmla="val 10780734"/>
                <a:gd name="adj2" fmla="val 18326552"/>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mc:AlternateContent xmlns:mc="http://schemas.openxmlformats.org/markup-compatibility/2006" xmlns:a14="http://schemas.microsoft.com/office/drawing/2010/main">
          <mc:Choice Requires="a14">
            <p:sp>
              <p:nvSpPr>
                <p:cNvPr id="43" name="Textfeld 42"/>
                <p:cNvSpPr txBox="1"/>
                <p:nvPr/>
              </p:nvSpPr>
              <p:spPr>
                <a:xfrm>
                  <a:off x="6267470" y="3922485"/>
                  <a:ext cx="21320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el-GR" sz="1600" b="1" i="1">
                            <a:latin typeface="Cambria Math" panose="02040503050406030204" pitchFamily="18" charset="0"/>
                          </a:rPr>
                          <m:t>𝝋</m:t>
                        </m:r>
                      </m:oMath>
                    </m:oMathPara>
                  </a14:m>
                  <a:endParaRPr lang="de-DE" sz="1600" b="1" dirty="0" err="1"/>
                </a:p>
              </p:txBody>
            </p:sp>
          </mc:Choice>
          <mc:Fallback xmlns="">
            <p:sp>
              <p:nvSpPr>
                <p:cNvPr id="43" name="Textfeld 42"/>
                <p:cNvSpPr txBox="1">
                  <a:spLocks noRot="1" noChangeAspect="1" noMove="1" noResize="1" noEditPoints="1" noAdjustHandles="1" noChangeArrowheads="1" noChangeShapeType="1" noTextEdit="1"/>
                </p:cNvSpPr>
                <p:nvPr/>
              </p:nvSpPr>
              <p:spPr>
                <a:xfrm>
                  <a:off x="6267470" y="3922485"/>
                  <a:ext cx="213200" cy="294953"/>
                </a:xfrm>
                <a:prstGeom prst="rect">
                  <a:avLst/>
                </a:prstGeom>
                <a:blipFill>
                  <a:blip r:embed="rId5"/>
                  <a:stretch>
                    <a:fillRect l="-20000" r="-20000" b="-14583"/>
                  </a:stretch>
                </a:blipFill>
              </p:spPr>
              <p:txBody>
                <a:bodyPr/>
                <a:lstStyle/>
                <a:p>
                  <a:r>
                    <a:rPr lang="de-DE">
                      <a:noFill/>
                    </a:rPr>
                    <a:t> </a:t>
                  </a:r>
                </a:p>
              </p:txBody>
            </p:sp>
          </mc:Fallback>
        </mc:AlternateContent>
        <p:sp>
          <p:nvSpPr>
            <p:cNvPr id="44" name="Bogen 43"/>
            <p:cNvSpPr/>
            <p:nvPr/>
          </p:nvSpPr>
          <p:spPr>
            <a:xfrm rot="10800000">
              <a:off x="8967617" y="2892763"/>
              <a:ext cx="1800000" cy="1800000"/>
            </a:xfrm>
            <a:prstGeom prst="arc">
              <a:avLst>
                <a:gd name="adj1" fmla="val 8037220"/>
                <a:gd name="adj2" fmla="val 10769387"/>
              </a:avLst>
            </a:prstGeom>
            <a:ln w="190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mc:AlternateContent xmlns:mc="http://schemas.openxmlformats.org/markup-compatibility/2006" xmlns:a14="http://schemas.microsoft.com/office/drawing/2010/main">
          <mc:Choice Requires="a14">
            <p:sp>
              <p:nvSpPr>
                <p:cNvPr id="45" name="Textfeld 44"/>
                <p:cNvSpPr txBox="1"/>
                <p:nvPr/>
              </p:nvSpPr>
              <p:spPr>
                <a:xfrm>
                  <a:off x="10439887" y="3350442"/>
                  <a:ext cx="185948"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el-GR" sz="1600" b="1" i="1">
                            <a:latin typeface="Cambria Math" panose="02040503050406030204" pitchFamily="18" charset="0"/>
                          </a:rPr>
                          <m:t>𝜽</m:t>
                        </m:r>
                      </m:oMath>
                    </m:oMathPara>
                  </a14:m>
                  <a:endParaRPr lang="de-DE" sz="1600" b="1" dirty="0" err="1"/>
                </a:p>
              </p:txBody>
            </p:sp>
          </mc:Choice>
          <mc:Fallback xmlns="">
            <p:sp>
              <p:nvSpPr>
                <p:cNvPr id="45" name="Textfeld 44"/>
                <p:cNvSpPr txBox="1">
                  <a:spLocks noRot="1" noChangeAspect="1" noMove="1" noResize="1" noEditPoints="1" noAdjustHandles="1" noChangeArrowheads="1" noChangeShapeType="1" noTextEdit="1"/>
                </p:cNvSpPr>
                <p:nvPr/>
              </p:nvSpPr>
              <p:spPr>
                <a:xfrm>
                  <a:off x="10439887" y="3350442"/>
                  <a:ext cx="185948" cy="294953"/>
                </a:xfrm>
                <a:prstGeom prst="rect">
                  <a:avLst/>
                </a:prstGeom>
                <a:blipFill>
                  <a:blip r:embed="rId6"/>
                  <a:stretch>
                    <a:fillRect l="-22581" r="-22581"/>
                  </a:stretch>
                </a:blipFill>
              </p:spPr>
              <p:txBody>
                <a:bodyPr/>
                <a:lstStyle/>
                <a:p>
                  <a:r>
                    <a:rPr lang="de-DE">
                      <a:noFill/>
                    </a:rPr>
                    <a:t> </a:t>
                  </a:r>
                </a:p>
              </p:txBody>
            </p:sp>
          </mc:Fallback>
        </mc:AlternateContent>
        <p:sp>
          <p:nvSpPr>
            <p:cNvPr id="48" name="Ellipse 47"/>
            <p:cNvSpPr/>
            <p:nvPr/>
          </p:nvSpPr>
          <p:spPr>
            <a:xfrm>
              <a:off x="579675" y="3682041"/>
              <a:ext cx="180000" cy="180000"/>
            </a:xfrm>
            <a:prstGeom prst="ellipse">
              <a:avLst/>
            </a:prstGeom>
            <a:solidFill>
              <a:srgbClr val="FFFFFF"/>
            </a:solid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9" name="Textfeld 48"/>
            <p:cNvSpPr txBox="1"/>
            <p:nvPr/>
          </p:nvSpPr>
          <p:spPr>
            <a:xfrm>
              <a:off x="621822" y="3609747"/>
              <a:ext cx="84960" cy="294953"/>
            </a:xfrm>
            <a:prstGeom prst="rect">
              <a:avLst/>
            </a:prstGeom>
            <a:noFill/>
            <a:ln>
              <a:noFill/>
            </a:ln>
          </p:spPr>
          <p:txBody>
            <a:bodyPr wrap="none" lIns="0" tIns="0" rIns="0" bIns="0" rtlCol="0" anchor="t" anchorCtr="0">
              <a:spAutoFit/>
            </a:bodyPr>
            <a:lstStyle/>
            <a:p>
              <a:pPr>
                <a:lnSpc>
                  <a:spcPts val="2300"/>
                </a:lnSpc>
                <a:spcBef>
                  <a:spcPts val="1150"/>
                </a:spcBef>
              </a:pPr>
              <a:r>
                <a:rPr lang="de-DE" sz="1200" dirty="0"/>
                <a:t>3</a:t>
              </a:r>
            </a:p>
          </p:txBody>
        </p:sp>
        <p:sp>
          <p:nvSpPr>
            <p:cNvPr id="50" name="Ellipse 49"/>
            <p:cNvSpPr/>
            <p:nvPr/>
          </p:nvSpPr>
          <p:spPr>
            <a:xfrm>
              <a:off x="1157362" y="3464772"/>
              <a:ext cx="180000" cy="180000"/>
            </a:xfrm>
            <a:prstGeom prst="ellipse">
              <a:avLst/>
            </a:prstGeom>
            <a:solidFill>
              <a:schemeClr val="bg1"/>
            </a:solid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1" name="Textfeld 50"/>
            <p:cNvSpPr txBox="1"/>
            <p:nvPr/>
          </p:nvSpPr>
          <p:spPr>
            <a:xfrm>
              <a:off x="1203091" y="3389106"/>
              <a:ext cx="84960" cy="294953"/>
            </a:xfrm>
            <a:prstGeom prst="rect">
              <a:avLst/>
            </a:prstGeom>
            <a:noFill/>
            <a:ln>
              <a:noFill/>
            </a:ln>
          </p:spPr>
          <p:txBody>
            <a:bodyPr wrap="none" lIns="0" tIns="0" rIns="0" bIns="0" rtlCol="0" anchor="t" anchorCtr="0">
              <a:spAutoFit/>
            </a:bodyPr>
            <a:lstStyle/>
            <a:p>
              <a:pPr>
                <a:lnSpc>
                  <a:spcPts val="2300"/>
                </a:lnSpc>
                <a:spcBef>
                  <a:spcPts val="1150"/>
                </a:spcBef>
              </a:pPr>
              <a:r>
                <a:rPr lang="de-DE" sz="1200" dirty="0"/>
                <a:t>2</a:t>
              </a:r>
            </a:p>
          </p:txBody>
        </p:sp>
        <p:sp>
          <p:nvSpPr>
            <p:cNvPr id="52" name="Ellipse 51"/>
            <p:cNvSpPr/>
            <p:nvPr/>
          </p:nvSpPr>
          <p:spPr>
            <a:xfrm>
              <a:off x="1757546" y="3437565"/>
              <a:ext cx="180000" cy="180000"/>
            </a:xfrm>
            <a:prstGeom prst="ellipse">
              <a:avLst/>
            </a:prstGeom>
            <a:solidFill>
              <a:schemeClr val="bg1"/>
            </a:solid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3" name="Textfeld 52"/>
            <p:cNvSpPr txBox="1"/>
            <p:nvPr/>
          </p:nvSpPr>
          <p:spPr>
            <a:xfrm>
              <a:off x="1803275" y="3361899"/>
              <a:ext cx="84960" cy="294953"/>
            </a:xfrm>
            <a:prstGeom prst="rect">
              <a:avLst/>
            </a:prstGeom>
            <a:noFill/>
            <a:ln>
              <a:noFill/>
            </a:ln>
          </p:spPr>
          <p:txBody>
            <a:bodyPr wrap="none" lIns="0" tIns="0" rIns="0" bIns="0" rtlCol="0" anchor="t" anchorCtr="0">
              <a:spAutoFit/>
            </a:bodyPr>
            <a:lstStyle/>
            <a:p>
              <a:pPr>
                <a:lnSpc>
                  <a:spcPts val="2300"/>
                </a:lnSpc>
                <a:spcBef>
                  <a:spcPts val="1150"/>
                </a:spcBef>
              </a:pPr>
              <a:r>
                <a:rPr lang="de-DE" sz="1200" dirty="0"/>
                <a:t>1</a:t>
              </a:r>
            </a:p>
          </p:txBody>
        </p:sp>
        <p:cxnSp>
          <p:nvCxnSpPr>
            <p:cNvPr id="57" name="Gerader Verbinder 56"/>
            <p:cNvCxnSpPr/>
            <p:nvPr/>
          </p:nvCxnSpPr>
          <p:spPr>
            <a:xfrm>
              <a:off x="2305532" y="3796505"/>
              <a:ext cx="1515963" cy="14644"/>
            </a:xfrm>
            <a:prstGeom prst="line">
              <a:avLst/>
            </a:prstGeom>
            <a:ln w="38100">
              <a:solidFill>
                <a:srgbClr val="C6D325"/>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1" name="Gerader Verbinder 60"/>
            <p:cNvCxnSpPr>
              <a:endCxn id="52" idx="5"/>
            </p:cNvCxnSpPr>
            <p:nvPr/>
          </p:nvCxnSpPr>
          <p:spPr>
            <a:xfrm flipH="1" flipV="1">
              <a:off x="1911186" y="3591205"/>
              <a:ext cx="400803" cy="210148"/>
            </a:xfrm>
            <a:prstGeom prst="line">
              <a:avLst/>
            </a:prstGeom>
            <a:ln w="38100">
              <a:solidFill>
                <a:srgbClr val="C6D325"/>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6" name="Gerader Verbinder 65"/>
            <p:cNvCxnSpPr/>
            <p:nvPr/>
          </p:nvCxnSpPr>
          <p:spPr>
            <a:xfrm flipH="1" flipV="1">
              <a:off x="1353300" y="3591205"/>
              <a:ext cx="961069" cy="205384"/>
            </a:xfrm>
            <a:prstGeom prst="line">
              <a:avLst/>
            </a:prstGeom>
            <a:ln w="38100">
              <a:solidFill>
                <a:srgbClr val="C6D325"/>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9" name="Gerader Verbinder 68"/>
            <p:cNvCxnSpPr/>
            <p:nvPr/>
          </p:nvCxnSpPr>
          <p:spPr>
            <a:xfrm flipH="1" flipV="1">
              <a:off x="795871" y="3768865"/>
              <a:ext cx="1519309" cy="27749"/>
            </a:xfrm>
            <a:prstGeom prst="line">
              <a:avLst/>
            </a:prstGeom>
            <a:ln w="38100">
              <a:solidFill>
                <a:srgbClr val="C6D325"/>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74" name="Freihandform 73"/>
            <p:cNvSpPr/>
            <p:nvPr/>
          </p:nvSpPr>
          <p:spPr>
            <a:xfrm>
              <a:off x="3057525" y="1087693"/>
              <a:ext cx="5172075" cy="2693733"/>
            </a:xfrm>
            <a:custGeom>
              <a:avLst/>
              <a:gdLst>
                <a:gd name="connsiteX0" fmla="*/ 5172075 w 5172075"/>
                <a:gd name="connsiteY0" fmla="*/ 2693733 h 2693733"/>
                <a:gd name="connsiteX1" fmla="*/ 3009900 w 5172075"/>
                <a:gd name="connsiteY1" fmla="*/ 188658 h 2693733"/>
                <a:gd name="connsiteX2" fmla="*/ 0 w 5172075"/>
                <a:gd name="connsiteY2" fmla="*/ 341058 h 2693733"/>
              </a:gdLst>
              <a:ahLst/>
              <a:cxnLst>
                <a:cxn ang="0">
                  <a:pos x="connsiteX0" y="connsiteY0"/>
                </a:cxn>
                <a:cxn ang="0">
                  <a:pos x="connsiteX1" y="connsiteY1"/>
                </a:cxn>
                <a:cxn ang="0">
                  <a:pos x="connsiteX2" y="connsiteY2"/>
                </a:cxn>
              </a:cxnLst>
              <a:rect l="l" t="t" r="r" b="b"/>
              <a:pathLst>
                <a:path w="5172075" h="2693733">
                  <a:moveTo>
                    <a:pt x="5172075" y="2693733"/>
                  </a:moveTo>
                  <a:cubicBezTo>
                    <a:pt x="4521993" y="1637251"/>
                    <a:pt x="3871912" y="580770"/>
                    <a:pt x="3009900" y="188658"/>
                  </a:cubicBezTo>
                  <a:cubicBezTo>
                    <a:pt x="2147888" y="-203454"/>
                    <a:pt x="836612" y="99758"/>
                    <a:pt x="0" y="341058"/>
                  </a:cubicBezTo>
                </a:path>
              </a:pathLst>
            </a:custGeom>
            <a:ln w="38100">
              <a:solidFill>
                <a:srgbClr val="C6D325"/>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rgbClr val="777777"/>
                </a:solidFill>
              </a:endParaRPr>
            </a:p>
          </p:txBody>
        </p:sp>
        <p:sp>
          <p:nvSpPr>
            <p:cNvPr id="76" name="Bogen 75"/>
            <p:cNvSpPr/>
            <p:nvPr/>
          </p:nvSpPr>
          <p:spPr>
            <a:xfrm>
              <a:off x="1763105" y="3264716"/>
              <a:ext cx="1080000" cy="1080000"/>
            </a:xfrm>
            <a:prstGeom prst="arc">
              <a:avLst>
                <a:gd name="adj1" fmla="val 13312414"/>
                <a:gd name="adj2" fmla="val 0"/>
              </a:avLst>
            </a:prstGeom>
            <a:ln w="38100">
              <a:solidFill>
                <a:srgbClr val="C6D325"/>
              </a:solidFill>
              <a:headEnd type="arrow" w="med" len="med"/>
              <a:tailEnd type="none" w="med" len="med"/>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8" name="Textfeld 77"/>
            <p:cNvSpPr txBox="1"/>
            <p:nvPr/>
          </p:nvSpPr>
          <p:spPr>
            <a:xfrm>
              <a:off x="2487809" y="2927882"/>
              <a:ext cx="335028" cy="294953"/>
            </a:xfrm>
            <a:prstGeom prst="rect">
              <a:avLst/>
            </a:prstGeom>
            <a:noFill/>
            <a:ln>
              <a:noFill/>
            </a:ln>
          </p:spPr>
          <p:txBody>
            <a:bodyPr wrap="none" lIns="0" tIns="0" rIns="0" bIns="0" rtlCol="0" anchor="t" anchorCtr="0">
              <a:spAutoFit/>
            </a:bodyPr>
            <a:lstStyle/>
            <a:p>
              <a:pPr>
                <a:lnSpc>
                  <a:spcPts val="2300"/>
                </a:lnSpc>
                <a:spcBef>
                  <a:spcPts val="1150"/>
                </a:spcBef>
              </a:pPr>
              <a:r>
                <a:rPr lang="el-GR" sz="2000" b="1" dirty="0">
                  <a:solidFill>
                    <a:srgbClr val="C6D325"/>
                  </a:solidFill>
                  <a:latin typeface="Cambria Math" panose="02040503050406030204" pitchFamily="18" charset="0"/>
                  <a:ea typeface="Cambria Math" panose="02040503050406030204" pitchFamily="18" charset="0"/>
                </a:rPr>
                <a:t>ι</a:t>
              </a:r>
              <a:r>
                <a:rPr lang="de-DE" sz="2000" b="1" dirty="0">
                  <a:solidFill>
                    <a:srgbClr val="C6D325"/>
                  </a:solidFill>
                  <a:latin typeface="Cambria Math" panose="02040503050406030204" pitchFamily="18" charset="0"/>
                  <a:ea typeface="Cambria Math" panose="02040503050406030204" pitchFamily="18" charset="0"/>
                </a:rPr>
                <a:t>/2</a:t>
              </a:r>
              <a:endParaRPr lang="de-DE" sz="1600" b="1" dirty="0">
                <a:solidFill>
                  <a:srgbClr val="C6D325"/>
                </a:solidFill>
                <a:latin typeface="Cambria Math" panose="02040503050406030204" pitchFamily="18" charset="0"/>
                <a:ea typeface="Cambria Math" panose="02040503050406030204" pitchFamily="18" charset="0"/>
              </a:endParaRPr>
            </a:p>
          </p:txBody>
        </p:sp>
        <p:cxnSp>
          <p:nvCxnSpPr>
            <p:cNvPr id="79" name="Gerader Verbinder 78"/>
            <p:cNvCxnSpPr/>
            <p:nvPr/>
          </p:nvCxnSpPr>
          <p:spPr>
            <a:xfrm>
              <a:off x="8314442" y="3774733"/>
              <a:ext cx="1515963" cy="0"/>
            </a:xfrm>
            <a:prstGeom prst="line">
              <a:avLst/>
            </a:prstGeom>
            <a:ln w="38100">
              <a:solidFill>
                <a:srgbClr val="C6D325"/>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9" name="Ellipse 28"/>
            <p:cNvSpPr/>
            <p:nvPr/>
          </p:nvSpPr>
          <p:spPr>
            <a:xfrm>
              <a:off x="9236168" y="3683631"/>
              <a:ext cx="180000" cy="180000"/>
            </a:xfrm>
            <a:prstGeom prst="ellipse">
              <a:avLst/>
            </a:prstGeom>
            <a:solidFill>
              <a:schemeClr val="bg1"/>
            </a:solid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0" name="Textfeld 29"/>
            <p:cNvSpPr txBox="1"/>
            <p:nvPr/>
          </p:nvSpPr>
          <p:spPr>
            <a:xfrm>
              <a:off x="9281897" y="3607965"/>
              <a:ext cx="84960" cy="294953"/>
            </a:xfrm>
            <a:prstGeom prst="rect">
              <a:avLst/>
            </a:prstGeom>
            <a:noFill/>
            <a:ln>
              <a:noFill/>
            </a:ln>
          </p:spPr>
          <p:txBody>
            <a:bodyPr wrap="none" lIns="0" tIns="0" rIns="0" bIns="0" rtlCol="0" anchor="t" anchorCtr="0">
              <a:spAutoFit/>
            </a:bodyPr>
            <a:lstStyle/>
            <a:p>
              <a:pPr>
                <a:lnSpc>
                  <a:spcPts val="2300"/>
                </a:lnSpc>
                <a:spcBef>
                  <a:spcPts val="1150"/>
                </a:spcBef>
              </a:pPr>
              <a:r>
                <a:rPr lang="de-DE" sz="1200" dirty="0"/>
                <a:t>1</a:t>
              </a:r>
            </a:p>
          </p:txBody>
        </p:sp>
        <p:sp>
          <p:nvSpPr>
            <p:cNvPr id="31" name="Ellipse 30"/>
            <p:cNvSpPr/>
            <p:nvPr/>
          </p:nvSpPr>
          <p:spPr>
            <a:xfrm>
              <a:off x="8678092" y="3686485"/>
              <a:ext cx="180000" cy="180000"/>
            </a:xfrm>
            <a:prstGeom prst="ellipse">
              <a:avLst/>
            </a:prstGeom>
            <a:solidFill>
              <a:schemeClr val="bg1"/>
            </a:solid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2" name="Textfeld 31"/>
            <p:cNvSpPr txBox="1"/>
            <p:nvPr/>
          </p:nvSpPr>
          <p:spPr>
            <a:xfrm>
              <a:off x="8723821" y="3610820"/>
              <a:ext cx="84960" cy="294953"/>
            </a:xfrm>
            <a:prstGeom prst="rect">
              <a:avLst/>
            </a:prstGeom>
            <a:noFill/>
            <a:ln>
              <a:noFill/>
            </a:ln>
          </p:spPr>
          <p:txBody>
            <a:bodyPr wrap="none" lIns="0" tIns="0" rIns="0" bIns="0" rtlCol="0" anchor="t" anchorCtr="0">
              <a:spAutoFit/>
            </a:bodyPr>
            <a:lstStyle/>
            <a:p>
              <a:pPr>
                <a:lnSpc>
                  <a:spcPts val="2300"/>
                </a:lnSpc>
                <a:spcBef>
                  <a:spcPts val="1150"/>
                </a:spcBef>
              </a:pPr>
              <a:r>
                <a:rPr lang="de-DE" sz="1200" dirty="0"/>
                <a:t>2</a:t>
              </a:r>
            </a:p>
          </p:txBody>
        </p:sp>
        <p:sp>
          <p:nvSpPr>
            <p:cNvPr id="83" name="Freihandform 82"/>
            <p:cNvSpPr/>
            <p:nvPr/>
          </p:nvSpPr>
          <p:spPr>
            <a:xfrm>
              <a:off x="3710381" y="3270595"/>
              <a:ext cx="4803834" cy="1330975"/>
            </a:xfrm>
            <a:custGeom>
              <a:avLst/>
              <a:gdLst>
                <a:gd name="connsiteX0" fmla="*/ 15799 w 4803834"/>
                <a:gd name="connsiteY0" fmla="*/ 1324265 h 1330975"/>
                <a:gd name="connsiteX1" fmla="*/ 495859 w 4803834"/>
                <a:gd name="connsiteY1" fmla="*/ 1225205 h 1330975"/>
                <a:gd name="connsiteX2" fmla="*/ 1326439 w 4803834"/>
                <a:gd name="connsiteY2" fmla="*/ 1118525 h 1330975"/>
                <a:gd name="connsiteX3" fmla="*/ 2370379 w 4803834"/>
                <a:gd name="connsiteY3" fmla="*/ 1072805 h 1330975"/>
                <a:gd name="connsiteX4" fmla="*/ 3597199 w 4803834"/>
                <a:gd name="connsiteY4" fmla="*/ 1126145 h 1330975"/>
                <a:gd name="connsiteX5" fmla="*/ 4724959 w 4803834"/>
                <a:gd name="connsiteY5" fmla="*/ 1309025 h 1330975"/>
                <a:gd name="connsiteX6" fmla="*/ 4702099 w 4803834"/>
                <a:gd name="connsiteY6" fmla="*/ 1286165 h 1330975"/>
                <a:gd name="connsiteX7" fmla="*/ 4648759 w 4803834"/>
                <a:gd name="connsiteY7" fmla="*/ 1156625 h 1330975"/>
                <a:gd name="connsiteX8" fmla="*/ 4542079 w 4803834"/>
                <a:gd name="connsiteY8" fmla="*/ 836585 h 1330975"/>
                <a:gd name="connsiteX9" fmla="*/ 4526839 w 4803834"/>
                <a:gd name="connsiteY9" fmla="*/ 516545 h 1330975"/>
                <a:gd name="connsiteX10" fmla="*/ 4412539 w 4803834"/>
                <a:gd name="connsiteY10" fmla="*/ 356525 h 1330975"/>
                <a:gd name="connsiteX11" fmla="*/ 3863899 w 4803834"/>
                <a:gd name="connsiteY11" fmla="*/ 150785 h 1330975"/>
                <a:gd name="connsiteX12" fmla="*/ 3018079 w 4803834"/>
                <a:gd name="connsiteY12" fmla="*/ 21245 h 1330975"/>
                <a:gd name="connsiteX13" fmla="*/ 2370379 w 4803834"/>
                <a:gd name="connsiteY13" fmla="*/ 6005 h 1330975"/>
                <a:gd name="connsiteX14" fmla="*/ 1219759 w 4803834"/>
                <a:gd name="connsiteY14" fmla="*/ 82205 h 1330975"/>
                <a:gd name="connsiteX15" fmla="*/ 572059 w 4803834"/>
                <a:gd name="connsiteY15" fmla="*/ 249845 h 1330975"/>
                <a:gd name="connsiteX16" fmla="*/ 312979 w 4803834"/>
                <a:gd name="connsiteY16" fmla="*/ 379385 h 1330975"/>
                <a:gd name="connsiteX17" fmla="*/ 213919 w 4803834"/>
                <a:gd name="connsiteY17" fmla="*/ 508925 h 1330975"/>
                <a:gd name="connsiteX18" fmla="*/ 221539 w 4803834"/>
                <a:gd name="connsiteY18" fmla="*/ 600365 h 1330975"/>
                <a:gd name="connsiteX19" fmla="*/ 191059 w 4803834"/>
                <a:gd name="connsiteY19" fmla="*/ 798485 h 1330975"/>
                <a:gd name="connsiteX20" fmla="*/ 122479 w 4803834"/>
                <a:gd name="connsiteY20" fmla="*/ 1027085 h 1330975"/>
                <a:gd name="connsiteX21" fmla="*/ 15799 w 4803834"/>
                <a:gd name="connsiteY21" fmla="*/ 1324265 h 133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3834" h="1330975">
                  <a:moveTo>
                    <a:pt x="15799" y="1324265"/>
                  </a:moveTo>
                  <a:cubicBezTo>
                    <a:pt x="78029" y="1357285"/>
                    <a:pt x="277419" y="1259495"/>
                    <a:pt x="495859" y="1225205"/>
                  </a:cubicBezTo>
                  <a:cubicBezTo>
                    <a:pt x="714299" y="1190915"/>
                    <a:pt x="1014019" y="1143925"/>
                    <a:pt x="1326439" y="1118525"/>
                  </a:cubicBezTo>
                  <a:cubicBezTo>
                    <a:pt x="1638859" y="1093125"/>
                    <a:pt x="1991919" y="1071535"/>
                    <a:pt x="2370379" y="1072805"/>
                  </a:cubicBezTo>
                  <a:cubicBezTo>
                    <a:pt x="2748839" y="1074075"/>
                    <a:pt x="3204769" y="1086775"/>
                    <a:pt x="3597199" y="1126145"/>
                  </a:cubicBezTo>
                  <a:cubicBezTo>
                    <a:pt x="3989629" y="1165515"/>
                    <a:pt x="4724959" y="1309025"/>
                    <a:pt x="4724959" y="1309025"/>
                  </a:cubicBezTo>
                  <a:cubicBezTo>
                    <a:pt x="4909109" y="1335695"/>
                    <a:pt x="4714799" y="1311565"/>
                    <a:pt x="4702099" y="1286165"/>
                  </a:cubicBezTo>
                  <a:cubicBezTo>
                    <a:pt x="4689399" y="1260765"/>
                    <a:pt x="4675429" y="1231555"/>
                    <a:pt x="4648759" y="1156625"/>
                  </a:cubicBezTo>
                  <a:cubicBezTo>
                    <a:pt x="4622089" y="1081695"/>
                    <a:pt x="4562399" y="943265"/>
                    <a:pt x="4542079" y="836585"/>
                  </a:cubicBezTo>
                  <a:cubicBezTo>
                    <a:pt x="4521759" y="729905"/>
                    <a:pt x="4548429" y="596555"/>
                    <a:pt x="4526839" y="516545"/>
                  </a:cubicBezTo>
                  <a:cubicBezTo>
                    <a:pt x="4505249" y="436535"/>
                    <a:pt x="4523029" y="417485"/>
                    <a:pt x="4412539" y="356525"/>
                  </a:cubicBezTo>
                  <a:cubicBezTo>
                    <a:pt x="4302049" y="295565"/>
                    <a:pt x="4096309" y="206665"/>
                    <a:pt x="3863899" y="150785"/>
                  </a:cubicBezTo>
                  <a:cubicBezTo>
                    <a:pt x="3631489" y="94905"/>
                    <a:pt x="3266999" y="45375"/>
                    <a:pt x="3018079" y="21245"/>
                  </a:cubicBezTo>
                  <a:cubicBezTo>
                    <a:pt x="2769159" y="-2885"/>
                    <a:pt x="2670099" y="-4155"/>
                    <a:pt x="2370379" y="6005"/>
                  </a:cubicBezTo>
                  <a:cubicBezTo>
                    <a:pt x="2070659" y="16165"/>
                    <a:pt x="1519479" y="41565"/>
                    <a:pt x="1219759" y="82205"/>
                  </a:cubicBezTo>
                  <a:cubicBezTo>
                    <a:pt x="920039" y="122845"/>
                    <a:pt x="723189" y="200315"/>
                    <a:pt x="572059" y="249845"/>
                  </a:cubicBezTo>
                  <a:cubicBezTo>
                    <a:pt x="420929" y="299375"/>
                    <a:pt x="372669" y="336205"/>
                    <a:pt x="312979" y="379385"/>
                  </a:cubicBezTo>
                  <a:cubicBezTo>
                    <a:pt x="253289" y="422565"/>
                    <a:pt x="229159" y="472095"/>
                    <a:pt x="213919" y="508925"/>
                  </a:cubicBezTo>
                  <a:cubicBezTo>
                    <a:pt x="198679" y="545755"/>
                    <a:pt x="225349" y="552105"/>
                    <a:pt x="221539" y="600365"/>
                  </a:cubicBezTo>
                  <a:cubicBezTo>
                    <a:pt x="217729" y="648625"/>
                    <a:pt x="207569" y="727365"/>
                    <a:pt x="191059" y="798485"/>
                  </a:cubicBezTo>
                  <a:cubicBezTo>
                    <a:pt x="174549" y="869605"/>
                    <a:pt x="151689" y="939455"/>
                    <a:pt x="122479" y="1027085"/>
                  </a:cubicBezTo>
                  <a:cubicBezTo>
                    <a:pt x="93269" y="1114715"/>
                    <a:pt x="-46431" y="1291245"/>
                    <a:pt x="15799" y="1324265"/>
                  </a:cubicBezTo>
                  <a:close/>
                </a:path>
              </a:pathLst>
            </a:custGeom>
            <a:solidFill>
              <a:srgbClr val="005555">
                <a:alpha val="2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4" name="Bogen 83"/>
            <p:cNvSpPr/>
            <p:nvPr/>
          </p:nvSpPr>
          <p:spPr>
            <a:xfrm>
              <a:off x="2361142" y="4335464"/>
              <a:ext cx="7488000" cy="2240169"/>
            </a:xfrm>
            <a:prstGeom prst="arc">
              <a:avLst>
                <a:gd name="adj1" fmla="val 11988624"/>
                <a:gd name="adj2" fmla="val 20359162"/>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3" name="Ellipse 32"/>
            <p:cNvSpPr/>
            <p:nvPr/>
          </p:nvSpPr>
          <p:spPr>
            <a:xfrm>
              <a:off x="8143939" y="3693626"/>
              <a:ext cx="180000" cy="180000"/>
            </a:xfrm>
            <a:prstGeom prst="ellipse">
              <a:avLst/>
            </a:prstGeom>
            <a:solidFill>
              <a:srgbClr val="FFFFFF"/>
            </a:solidFill>
            <a:ln w="19050" cmpd="sng">
              <a:solidFill>
                <a:srgbClr val="C6D32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4" name="Textfeld 33"/>
            <p:cNvSpPr txBox="1"/>
            <p:nvPr/>
          </p:nvSpPr>
          <p:spPr>
            <a:xfrm>
              <a:off x="8186086" y="3621333"/>
              <a:ext cx="84960" cy="294953"/>
            </a:xfrm>
            <a:prstGeom prst="rect">
              <a:avLst/>
            </a:prstGeom>
            <a:noFill/>
            <a:ln>
              <a:noFill/>
            </a:ln>
          </p:spPr>
          <p:txBody>
            <a:bodyPr wrap="none" lIns="0" tIns="0" rIns="0" bIns="0" rtlCol="0" anchor="t" anchorCtr="0">
              <a:spAutoFit/>
            </a:bodyPr>
            <a:lstStyle/>
            <a:p>
              <a:pPr>
                <a:lnSpc>
                  <a:spcPts val="2300"/>
                </a:lnSpc>
                <a:spcBef>
                  <a:spcPts val="1150"/>
                </a:spcBef>
              </a:pPr>
              <a:r>
                <a:rPr lang="de-DE" sz="1200" dirty="0"/>
                <a:t>3</a:t>
              </a:r>
            </a:p>
          </p:txBody>
        </p:sp>
        <p:sp>
          <p:nvSpPr>
            <p:cNvPr id="85" name="Textfeld 84"/>
            <p:cNvSpPr txBox="1"/>
            <p:nvPr/>
          </p:nvSpPr>
          <p:spPr>
            <a:xfrm>
              <a:off x="6175216" y="4810205"/>
              <a:ext cx="2249014" cy="267894"/>
            </a:xfrm>
            <a:prstGeom prst="rect">
              <a:avLst/>
            </a:prstGeom>
            <a:noFill/>
          </p:spPr>
          <p:txBody>
            <a:bodyPr wrap="none" lIns="0" tIns="0" rIns="0" bIns="0" rtlCol="0" anchor="t" anchorCtr="0">
              <a:spAutoFit/>
            </a:bodyPr>
            <a:lstStyle/>
            <a:p>
              <a:pPr>
                <a:lnSpc>
                  <a:spcPts val="2300"/>
                </a:lnSpc>
                <a:spcBef>
                  <a:spcPts val="1150"/>
                </a:spcBef>
              </a:pPr>
              <a:r>
                <a:rPr lang="de-DE" sz="1600" b="1" dirty="0" smtClean="0">
                  <a:solidFill>
                    <a:srgbClr val="005555"/>
                  </a:solidFill>
                </a:rPr>
                <a:t>O-Loop / </a:t>
              </a:r>
              <a:r>
                <a:rPr lang="de-DE" sz="1600" b="1" dirty="0" err="1" smtClean="0">
                  <a:solidFill>
                    <a:srgbClr val="005555"/>
                  </a:solidFill>
                </a:rPr>
                <a:t>Magnetic</a:t>
              </a:r>
              <a:r>
                <a:rPr lang="de-DE" sz="1600" b="1" dirty="0" smtClean="0">
                  <a:solidFill>
                    <a:srgbClr val="005555"/>
                  </a:solidFill>
                </a:rPr>
                <a:t> </a:t>
              </a:r>
              <a:r>
                <a:rPr lang="de-DE" sz="1600" b="1" dirty="0" err="1">
                  <a:solidFill>
                    <a:srgbClr val="005555"/>
                  </a:solidFill>
                </a:rPr>
                <a:t>axis</a:t>
              </a:r>
              <a:endParaRPr lang="de-DE" sz="1600" b="1" dirty="0">
                <a:solidFill>
                  <a:srgbClr val="005555"/>
                </a:solidFill>
              </a:endParaRPr>
            </a:p>
          </p:txBody>
        </p:sp>
        <mc:AlternateContent xmlns:mc="http://schemas.openxmlformats.org/markup-compatibility/2006" xmlns:a14="http://schemas.microsoft.com/office/drawing/2010/main">
          <mc:Choice Requires="a14">
            <p:sp>
              <p:nvSpPr>
                <p:cNvPr id="86" name="Textfeld 85"/>
                <p:cNvSpPr txBox="1"/>
                <p:nvPr/>
              </p:nvSpPr>
              <p:spPr>
                <a:xfrm>
                  <a:off x="2314530" y="1268321"/>
                  <a:ext cx="466473"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acc>
                          <m:accPr>
                            <m:chr m:val="⃗"/>
                            <m:ctrlPr>
                              <a:rPr lang="de-DE" sz="3200" b="1" i="1" dirty="0" smtClean="0">
                                <a:solidFill>
                                  <a:srgbClr val="C6D325"/>
                                </a:solidFill>
                                <a:latin typeface="Cambria Math" panose="02040503050406030204" pitchFamily="18" charset="0"/>
                              </a:rPr>
                            </m:ctrlPr>
                          </m:accPr>
                          <m:e>
                            <m:r>
                              <a:rPr lang="de-DE" sz="3200" b="1" i="1" dirty="0">
                                <a:solidFill>
                                  <a:srgbClr val="C6D325"/>
                                </a:solidFill>
                                <a:latin typeface="Cambria Math" panose="02040503050406030204" pitchFamily="18" charset="0"/>
                              </a:rPr>
                              <m:t>𝑩</m:t>
                            </m:r>
                            <m:r>
                              <m:rPr>
                                <m:nor/>
                              </m:rPr>
                              <a:rPr lang="de-DE" sz="2400" b="1" dirty="0">
                                <a:solidFill>
                                  <a:srgbClr val="C6D325"/>
                                </a:solidFill>
                              </a:rPr>
                              <m:t> </m:t>
                            </m:r>
                          </m:e>
                        </m:acc>
                      </m:oMath>
                    </m:oMathPara>
                  </a14:m>
                  <a:endParaRPr lang="de-DE" sz="2400" b="1" dirty="0">
                    <a:solidFill>
                      <a:srgbClr val="C6D325"/>
                    </a:solidFill>
                  </a:endParaRPr>
                </a:p>
              </p:txBody>
            </p:sp>
          </mc:Choice>
          <mc:Fallback xmlns="">
            <p:sp>
              <p:nvSpPr>
                <p:cNvPr id="86" name="Textfeld 85"/>
                <p:cNvSpPr txBox="1">
                  <a:spLocks noRot="1" noChangeAspect="1" noMove="1" noResize="1" noEditPoints="1" noAdjustHandles="1" noChangeArrowheads="1" noChangeShapeType="1" noTextEdit="1"/>
                </p:cNvSpPr>
                <p:nvPr/>
              </p:nvSpPr>
              <p:spPr>
                <a:xfrm>
                  <a:off x="2314530" y="1268321"/>
                  <a:ext cx="466473" cy="294953"/>
                </a:xfrm>
                <a:prstGeom prst="rect">
                  <a:avLst/>
                </a:prstGeom>
                <a:blipFill>
                  <a:blip r:embed="rId7"/>
                  <a:stretch>
                    <a:fillRect l="-20779" t="-61224" r="-1299" b="-20408"/>
                  </a:stretch>
                </a:blipFill>
              </p:spPr>
              <p:txBody>
                <a:bodyPr/>
                <a:lstStyle/>
                <a:p>
                  <a:r>
                    <a:rPr lang="de-DE">
                      <a:noFill/>
                    </a:rPr>
                    <a:t> </a:t>
                  </a:r>
                </a:p>
              </p:txBody>
            </p:sp>
          </mc:Fallback>
        </mc:AlternateContent>
        <p:sp>
          <p:nvSpPr>
            <p:cNvPr id="63" name="Textfeld 62"/>
            <p:cNvSpPr txBox="1"/>
            <p:nvPr/>
          </p:nvSpPr>
          <p:spPr>
            <a:xfrm>
              <a:off x="9488853" y="3393833"/>
              <a:ext cx="232436" cy="274691"/>
            </a:xfrm>
            <a:prstGeom prst="rect">
              <a:avLst/>
            </a:prstGeom>
            <a:noFill/>
          </p:spPr>
          <p:txBody>
            <a:bodyPr wrap="none" lIns="0" tIns="0" rIns="0" bIns="0" rtlCol="0" anchor="t" anchorCtr="0">
              <a:spAutoFit/>
            </a:bodyPr>
            <a:lstStyle/>
            <a:p>
              <a:pPr>
                <a:lnSpc>
                  <a:spcPts val="2300"/>
                </a:lnSpc>
                <a:spcBef>
                  <a:spcPts val="1150"/>
                </a:spcBef>
              </a:pPr>
              <a:r>
                <a:rPr lang="de-DE" sz="1600" dirty="0" smtClean="0">
                  <a:latin typeface="Merriweather" panose="00000500000000000000" pitchFamily="2" charset="0"/>
                </a:rPr>
                <a:t>R</a:t>
              </a:r>
              <a:r>
                <a:rPr lang="de-DE" sz="1600" baseline="-25000" dirty="0" smtClean="0">
                  <a:latin typeface="Merriweather" panose="00000500000000000000" pitchFamily="2" charset="0"/>
                </a:rPr>
                <a:t>P</a:t>
              </a:r>
              <a:endParaRPr lang="de-DE" sz="1600" dirty="0">
                <a:latin typeface="Merriweather" panose="00000500000000000000" pitchFamily="2" charset="0"/>
              </a:endParaRPr>
            </a:p>
          </p:txBody>
        </p:sp>
        <p:cxnSp>
          <p:nvCxnSpPr>
            <p:cNvPr id="64" name="Gerade Verbindung mit Pfeil 63"/>
            <p:cNvCxnSpPr/>
            <p:nvPr/>
          </p:nvCxnSpPr>
          <p:spPr>
            <a:xfrm flipV="1">
              <a:off x="9705070" y="3779043"/>
              <a:ext cx="157554" cy="0"/>
            </a:xfrm>
            <a:prstGeom prst="straightConnector1">
              <a:avLst/>
            </a:prstGeom>
            <a:ln w="539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7" name="Textfeld 66"/>
            <p:cNvSpPr txBox="1"/>
            <p:nvPr/>
          </p:nvSpPr>
          <p:spPr>
            <a:xfrm>
              <a:off x="10320218" y="5383010"/>
              <a:ext cx="1426673" cy="294953"/>
            </a:xfrm>
            <a:prstGeom prst="rect">
              <a:avLst/>
            </a:prstGeom>
            <a:noFill/>
          </p:spPr>
          <p:txBody>
            <a:bodyPr wrap="none" lIns="0" tIns="0" rIns="0" bIns="0" rtlCol="0" anchor="t" anchorCtr="0">
              <a:spAutoFit/>
            </a:bodyPr>
            <a:lstStyle/>
            <a:p>
              <a:pPr>
                <a:lnSpc>
                  <a:spcPts val="2300"/>
                </a:lnSpc>
                <a:spcBef>
                  <a:spcPts val="1150"/>
                </a:spcBef>
              </a:pPr>
              <a:r>
                <a:rPr lang="de-DE" sz="800" dirty="0" err="1"/>
                <a:t>Adapted</a:t>
              </a:r>
              <a:r>
                <a:rPr lang="de-DE" sz="800" dirty="0"/>
                <a:t> [</a:t>
              </a:r>
              <a:r>
                <a:rPr lang="de-DE" sz="800" dirty="0" err="1"/>
                <a:t>Stroht</a:t>
              </a:r>
              <a:r>
                <a:rPr lang="de-DE" sz="800" dirty="0"/>
                <a:t> Springer 2018]</a:t>
              </a:r>
            </a:p>
          </p:txBody>
        </p:sp>
      </p:grpSp>
      <p:sp>
        <p:nvSpPr>
          <p:cNvPr id="4" name="Fußzeilenplatzhalter 3"/>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185492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quarter" idx="13"/>
          </p:nvPr>
        </p:nvSpPr>
        <p:spPr/>
        <p:txBody>
          <a:bodyPr>
            <a:normAutofit lnSpcReduction="10000"/>
          </a:bodyPr>
          <a:lstStyle/>
          <a:p>
            <a:r>
              <a:rPr lang="de-DE" dirty="0" smtClean="0"/>
              <a:t>Resonant divertor – On </a:t>
            </a:r>
            <a:r>
              <a:rPr lang="de-DE" dirty="0"/>
              <a:t>rational </a:t>
            </a:r>
            <a:r>
              <a:rPr lang="de-DE" strike="sngStrike" dirty="0"/>
              <a:t>𝜾 </a:t>
            </a:r>
            <a:r>
              <a:rPr lang="de-DE" dirty="0" smtClean="0"/>
              <a:t>= 𝒏</a:t>
            </a:r>
            <a:r>
              <a:rPr lang="de-DE" dirty="0"/>
              <a:t>/𝒎 </a:t>
            </a:r>
            <a:r>
              <a:rPr lang="de-DE" dirty="0" err="1" smtClean="0"/>
              <a:t>surfaces</a:t>
            </a:r>
            <a:r>
              <a:rPr lang="de-DE" dirty="0" smtClean="0"/>
              <a:t>, </a:t>
            </a:r>
            <a:r>
              <a:rPr lang="de-DE" dirty="0" err="1" smtClean="0"/>
              <a:t>magnetic</a:t>
            </a:r>
            <a:r>
              <a:rPr lang="de-DE" dirty="0" smtClean="0"/>
              <a:t> </a:t>
            </a:r>
            <a:r>
              <a:rPr lang="de-DE" dirty="0" err="1" smtClean="0"/>
              <a:t>field</a:t>
            </a:r>
            <a:r>
              <a:rPr lang="de-DE" dirty="0" smtClean="0"/>
              <a:t> </a:t>
            </a:r>
            <a:r>
              <a:rPr lang="de-DE" dirty="0" err="1" smtClean="0"/>
              <a:t>lines</a:t>
            </a:r>
            <a:r>
              <a:rPr lang="de-DE" dirty="0" smtClean="0"/>
              <a:t> </a:t>
            </a:r>
            <a:r>
              <a:rPr lang="de-DE" dirty="0" err="1" smtClean="0"/>
              <a:t>close</a:t>
            </a:r>
            <a:r>
              <a:rPr lang="de-DE" dirty="0" smtClean="0"/>
              <a:t> on </a:t>
            </a:r>
            <a:r>
              <a:rPr lang="de-DE" dirty="0" err="1" smtClean="0"/>
              <a:t>themselves</a:t>
            </a:r>
            <a:r>
              <a:rPr lang="de-DE" dirty="0" smtClean="0"/>
              <a:t>. </a:t>
            </a:r>
          </a:p>
          <a:p>
            <a:r>
              <a:rPr lang="de-DE" dirty="0"/>
              <a:t>	</a:t>
            </a:r>
            <a:r>
              <a:rPr lang="de-DE" dirty="0" smtClean="0"/>
              <a:t>	       A </a:t>
            </a:r>
            <a:r>
              <a:rPr lang="de-DE" dirty="0" err="1" smtClean="0"/>
              <a:t>matching</a:t>
            </a:r>
            <a:r>
              <a:rPr lang="de-DE" dirty="0" smtClean="0"/>
              <a:t> </a:t>
            </a:r>
            <a:r>
              <a:rPr lang="de-DE" dirty="0" err="1" smtClean="0"/>
              <a:t>spatial</a:t>
            </a:r>
            <a:r>
              <a:rPr lang="de-DE" dirty="0" smtClean="0"/>
              <a:t> </a:t>
            </a:r>
            <a:r>
              <a:rPr lang="de-DE" dirty="0" err="1" smtClean="0"/>
              <a:t>magnetic</a:t>
            </a:r>
            <a:r>
              <a:rPr lang="de-DE" dirty="0" smtClean="0"/>
              <a:t> </a:t>
            </a:r>
            <a:r>
              <a:rPr lang="de-DE" dirty="0" err="1" smtClean="0"/>
              <a:t>perturbation</a:t>
            </a:r>
            <a:r>
              <a:rPr lang="de-DE" dirty="0" smtClean="0"/>
              <a:t> </a:t>
            </a:r>
            <a:r>
              <a:rPr lang="de-DE" dirty="0" err="1" smtClean="0"/>
              <a:t>causes</a:t>
            </a:r>
            <a:r>
              <a:rPr lang="de-DE" dirty="0" smtClean="0"/>
              <a:t> a </a:t>
            </a:r>
            <a:r>
              <a:rPr lang="de-DE" dirty="0" err="1" smtClean="0"/>
              <a:t>resonance</a:t>
            </a:r>
            <a:r>
              <a:rPr lang="de-DE" dirty="0" smtClean="0"/>
              <a:t> </a:t>
            </a:r>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r>
              <a:rPr lang="de-DE" dirty="0" smtClean="0"/>
              <a:t>Resonant X-Points </a:t>
            </a:r>
            <a:r>
              <a:rPr lang="de-DE" dirty="0" err="1" smtClean="0"/>
              <a:t>are</a:t>
            </a:r>
            <a:r>
              <a:rPr lang="de-DE" dirty="0" smtClean="0"/>
              <a:t> </a:t>
            </a:r>
            <a:r>
              <a:rPr lang="de-DE" dirty="0" err="1" smtClean="0"/>
              <a:t>homoclinic</a:t>
            </a:r>
            <a:r>
              <a:rPr lang="de-DE" dirty="0" smtClean="0"/>
              <a:t> X-points</a:t>
            </a:r>
          </a:p>
          <a:p>
            <a:r>
              <a:rPr lang="de-DE" dirty="0" smtClean="0"/>
              <a:t>In 3D, resonant X-Points form X-Loops </a:t>
            </a:r>
            <a:r>
              <a:rPr lang="de-DE" dirty="0" err="1" smtClean="0"/>
              <a:t>with</a:t>
            </a:r>
            <a:r>
              <a:rPr lang="de-DE" dirty="0" smtClean="0"/>
              <a:t> </a:t>
            </a:r>
            <a:r>
              <a:rPr lang="de-DE" dirty="0" err="1" smtClean="0"/>
              <a:t>the</a:t>
            </a:r>
            <a:r>
              <a:rPr lang="de-DE" dirty="0" smtClean="0"/>
              <a:t> same </a:t>
            </a:r>
            <a:r>
              <a:rPr lang="de-DE" strike="sngStrike" dirty="0"/>
              <a:t>𝜾</a:t>
            </a:r>
            <a:r>
              <a:rPr lang="de-DE" dirty="0"/>
              <a:t> </a:t>
            </a:r>
            <a:r>
              <a:rPr lang="de-DE" dirty="0" err="1" smtClean="0"/>
              <a:t>as</a:t>
            </a:r>
            <a:r>
              <a:rPr lang="de-DE" dirty="0" smtClean="0"/>
              <a:t> </a:t>
            </a:r>
            <a:r>
              <a:rPr lang="de-DE" dirty="0" err="1" smtClean="0"/>
              <a:t>the</a:t>
            </a:r>
            <a:r>
              <a:rPr lang="de-DE" dirty="0" smtClean="0"/>
              <a:t> original rational </a:t>
            </a:r>
            <a:r>
              <a:rPr lang="de-DE" dirty="0" err="1" smtClean="0"/>
              <a:t>surface</a:t>
            </a:r>
            <a:endParaRPr lang="de-DE" dirty="0"/>
          </a:p>
        </p:txBody>
      </p:sp>
      <p:sp>
        <p:nvSpPr>
          <p:cNvPr id="5" name="Titel 4"/>
          <p:cNvSpPr>
            <a:spLocks noGrp="1"/>
          </p:cNvSpPr>
          <p:nvPr>
            <p:ph type="title"/>
          </p:nvPr>
        </p:nvSpPr>
        <p:spPr>
          <a:xfrm>
            <a:off x="695328" y="441325"/>
            <a:ext cx="9859041" cy="894416"/>
          </a:xfrm>
        </p:spPr>
        <p:txBody>
          <a:bodyPr/>
          <a:lstStyle/>
          <a:p>
            <a:r>
              <a:rPr lang="de-DE" dirty="0" err="1" smtClean="0"/>
              <a:t>Resonance</a:t>
            </a:r>
            <a:r>
              <a:rPr lang="de-DE" dirty="0" smtClean="0"/>
              <a:t> </a:t>
            </a:r>
            <a:r>
              <a:rPr lang="de-DE" dirty="0" err="1" smtClean="0"/>
              <a:t>forms</a:t>
            </a:r>
            <a:r>
              <a:rPr lang="de-DE" dirty="0" smtClean="0"/>
              <a:t> </a:t>
            </a:r>
            <a:r>
              <a:rPr lang="de-DE" dirty="0" err="1" smtClean="0"/>
              <a:t>separatrix</a:t>
            </a:r>
            <a:r>
              <a:rPr lang="de-DE" dirty="0" smtClean="0"/>
              <a:t> </a:t>
            </a:r>
            <a:r>
              <a:rPr lang="de-DE" dirty="0" err="1" smtClean="0"/>
              <a:t>for</a:t>
            </a:r>
            <a:r>
              <a:rPr lang="de-DE" dirty="0" smtClean="0"/>
              <a:t> resonant divertor </a:t>
            </a:r>
            <a:r>
              <a:rPr lang="de-DE" dirty="0" err="1" smtClean="0"/>
              <a:t>configurations</a:t>
            </a:r>
            <a:endParaRPr lang="de-DE" dirty="0"/>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11.07.24</a:t>
            </a:r>
            <a:endParaRPr lang="de-DE" dirty="0"/>
          </a:p>
        </p:txBody>
      </p:sp>
      <p:sp>
        <p:nvSpPr>
          <p:cNvPr id="7" name="Foliennummernplatzhalter 6"/>
          <p:cNvSpPr>
            <a:spLocks noGrp="1"/>
          </p:cNvSpPr>
          <p:nvPr>
            <p:ph type="sldNum" sz="quarter" idx="16"/>
          </p:nvPr>
        </p:nvSpPr>
        <p:spPr/>
        <p:txBody>
          <a:bodyPr/>
          <a:lstStyle/>
          <a:p>
            <a:fld id="{3B1A4699-952B-42DA-8DC4-38A59B49610C}" type="slidenum">
              <a:rPr lang="de-DE" smtClean="0"/>
              <a:pPr/>
              <a:t>50</a:t>
            </a:fld>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409" y="3877401"/>
            <a:ext cx="1800000" cy="540000"/>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350" y="3877401"/>
            <a:ext cx="1800000" cy="540000"/>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429" y="3877401"/>
            <a:ext cx="1800000" cy="540000"/>
          </a:xfrm>
          <a:prstGeom prst="rect">
            <a:avLst/>
          </a:prstGeom>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675" y="3877401"/>
            <a:ext cx="1800000" cy="540000"/>
          </a:xfrm>
          <a:prstGeom prst="rect">
            <a:avLst/>
          </a:prstGeom>
        </p:spPr>
      </p:pic>
      <p:sp>
        <p:nvSpPr>
          <p:cNvPr id="12" name="Textfeld 11"/>
          <p:cNvSpPr txBox="1"/>
          <p:nvPr/>
        </p:nvSpPr>
        <p:spPr>
          <a:xfrm>
            <a:off x="3135022" y="3615911"/>
            <a:ext cx="46326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n = 1</a:t>
            </a:r>
          </a:p>
        </p:txBody>
      </p:sp>
      <p:sp>
        <p:nvSpPr>
          <p:cNvPr id="13" name="Textfeld 12"/>
          <p:cNvSpPr txBox="1"/>
          <p:nvPr/>
        </p:nvSpPr>
        <p:spPr>
          <a:xfrm>
            <a:off x="5306562" y="3604245"/>
            <a:ext cx="46326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n</a:t>
            </a:r>
            <a:r>
              <a:rPr lang="de-DE" sz="1600" dirty="0" smtClean="0">
                <a:solidFill>
                  <a:srgbClr val="005555"/>
                </a:solidFill>
              </a:rPr>
              <a:t> = 2</a:t>
            </a:r>
          </a:p>
        </p:txBody>
      </p:sp>
      <p:sp>
        <p:nvSpPr>
          <p:cNvPr id="14" name="Textfeld 13"/>
          <p:cNvSpPr txBox="1"/>
          <p:nvPr/>
        </p:nvSpPr>
        <p:spPr>
          <a:xfrm>
            <a:off x="7806493" y="3639872"/>
            <a:ext cx="46326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n</a:t>
            </a:r>
            <a:r>
              <a:rPr lang="de-DE" sz="1600" dirty="0" smtClean="0">
                <a:solidFill>
                  <a:srgbClr val="005555"/>
                </a:solidFill>
              </a:rPr>
              <a:t> = 3</a:t>
            </a:r>
          </a:p>
        </p:txBody>
      </p:sp>
      <p:sp>
        <p:nvSpPr>
          <p:cNvPr id="15" name="Textfeld 14"/>
          <p:cNvSpPr txBox="1"/>
          <p:nvPr/>
        </p:nvSpPr>
        <p:spPr>
          <a:xfrm>
            <a:off x="10379566" y="3626812"/>
            <a:ext cx="46326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n</a:t>
            </a:r>
            <a:r>
              <a:rPr lang="de-DE" sz="1600" dirty="0" smtClean="0">
                <a:solidFill>
                  <a:srgbClr val="005555"/>
                </a:solidFill>
              </a:rPr>
              <a:t> = 4</a:t>
            </a:r>
          </a:p>
        </p:txBody>
      </p:sp>
      <p:sp>
        <p:nvSpPr>
          <p:cNvPr id="16" name="Ellipse 15"/>
          <p:cNvSpPr/>
          <p:nvPr/>
        </p:nvSpPr>
        <p:spPr>
          <a:xfrm>
            <a:off x="775523" y="2238080"/>
            <a:ext cx="1080000" cy="108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 name="Pfeil nach rechts 16"/>
          <p:cNvSpPr/>
          <p:nvPr/>
        </p:nvSpPr>
        <p:spPr>
          <a:xfrm rot="17094911">
            <a:off x="720521" y="2544747"/>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 name="Pfeil nach rechts 17"/>
          <p:cNvSpPr/>
          <p:nvPr/>
        </p:nvSpPr>
        <p:spPr>
          <a:xfrm rot="4166654">
            <a:off x="1747807" y="2572866"/>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9" name="Ellipse 18"/>
          <p:cNvSpPr/>
          <p:nvPr/>
        </p:nvSpPr>
        <p:spPr>
          <a:xfrm>
            <a:off x="1222908" y="269138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0" name="Textfeld 19"/>
          <p:cNvSpPr txBox="1"/>
          <p:nvPr/>
        </p:nvSpPr>
        <p:spPr>
          <a:xfrm>
            <a:off x="1255892" y="2623126"/>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21" name="Rechteck 20"/>
          <p:cNvSpPr/>
          <p:nvPr/>
        </p:nvSpPr>
        <p:spPr>
          <a:xfrm>
            <a:off x="996436" y="3506345"/>
            <a:ext cx="652743" cy="369332"/>
          </a:xfrm>
          <a:prstGeom prst="rect">
            <a:avLst/>
          </a:prstGeom>
        </p:spPr>
        <p:txBody>
          <a:bodyPr wrap="none">
            <a:spAutoFit/>
          </a:bodyPr>
          <a:lstStyle/>
          <a:p>
            <a:r>
              <a:rPr lang="de-DE" dirty="0">
                <a:solidFill>
                  <a:srgbClr val="005555"/>
                </a:solidFill>
              </a:rPr>
              <a:t>𝜾 </a:t>
            </a:r>
            <a:r>
              <a:rPr lang="de-DE" dirty="0" smtClean="0">
                <a:solidFill>
                  <a:srgbClr val="005555"/>
                </a:solidFill>
              </a:rPr>
              <a:t>= 1</a:t>
            </a:r>
            <a:endParaRPr lang="de-DE" dirty="0">
              <a:solidFill>
                <a:srgbClr val="005555"/>
              </a:solidFill>
            </a:endParaRPr>
          </a:p>
        </p:txBody>
      </p:sp>
      <p:sp>
        <p:nvSpPr>
          <p:cNvPr id="22" name="Ellipse 21"/>
          <p:cNvSpPr/>
          <p:nvPr/>
        </p:nvSpPr>
        <p:spPr>
          <a:xfrm>
            <a:off x="2736656" y="2267646"/>
            <a:ext cx="1260000" cy="126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Ellipse 22"/>
          <p:cNvSpPr/>
          <p:nvPr/>
        </p:nvSpPr>
        <p:spPr>
          <a:xfrm>
            <a:off x="2916656" y="2267646"/>
            <a:ext cx="900000" cy="90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Pfeil nach rechts 24"/>
          <p:cNvSpPr/>
          <p:nvPr/>
        </p:nvSpPr>
        <p:spPr>
          <a:xfrm rot="5618300">
            <a:off x="2652591" y="2752414"/>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6" name="Pfeil nach rechts 25"/>
          <p:cNvSpPr/>
          <p:nvPr/>
        </p:nvSpPr>
        <p:spPr>
          <a:xfrm rot="16677126">
            <a:off x="2849371" y="255668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7" name="Pfeil nach rechts 26"/>
          <p:cNvSpPr/>
          <p:nvPr/>
        </p:nvSpPr>
        <p:spPr>
          <a:xfrm rot="4846597">
            <a:off x="3730303" y="2630488"/>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8" name="Pfeil nach rechts 27"/>
          <p:cNvSpPr/>
          <p:nvPr/>
        </p:nvSpPr>
        <p:spPr>
          <a:xfrm rot="15985070">
            <a:off x="3912592" y="2777756"/>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51" name="Gruppieren 50"/>
          <p:cNvGrpSpPr/>
          <p:nvPr/>
        </p:nvGrpSpPr>
        <p:grpSpPr>
          <a:xfrm>
            <a:off x="3276656" y="2104959"/>
            <a:ext cx="180000" cy="267894"/>
            <a:chOff x="3084609" y="1985498"/>
            <a:chExt cx="180000" cy="267894"/>
          </a:xfrm>
        </p:grpSpPr>
        <p:sp>
          <p:nvSpPr>
            <p:cNvPr id="24" name="Ellipse 23"/>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9" name="Textfeld 28"/>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47" name="Gruppieren 46"/>
          <p:cNvGrpSpPr/>
          <p:nvPr/>
        </p:nvGrpSpPr>
        <p:grpSpPr>
          <a:xfrm>
            <a:off x="3268682" y="3169799"/>
            <a:ext cx="180000" cy="267894"/>
            <a:chOff x="3093249" y="3365685"/>
            <a:chExt cx="180000" cy="267894"/>
          </a:xfrm>
        </p:grpSpPr>
        <p:sp>
          <p:nvSpPr>
            <p:cNvPr id="32" name="Ellipse 31"/>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3" name="Textfeld 32"/>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35" name="Ellipse 34"/>
          <p:cNvSpPr/>
          <p:nvPr/>
        </p:nvSpPr>
        <p:spPr>
          <a:xfrm>
            <a:off x="4819766" y="2284958"/>
            <a:ext cx="1440000" cy="108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6" name="Ellipse 35"/>
          <p:cNvSpPr/>
          <p:nvPr/>
        </p:nvSpPr>
        <p:spPr>
          <a:xfrm>
            <a:off x="5088196" y="2288293"/>
            <a:ext cx="900000" cy="108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8" name="Pfeil nach rechts 37"/>
          <p:cNvSpPr/>
          <p:nvPr/>
        </p:nvSpPr>
        <p:spPr>
          <a:xfrm rot="7428205">
            <a:off x="4836620" y="2453674"/>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9" name="Pfeil nach rechts 38"/>
          <p:cNvSpPr/>
          <p:nvPr/>
        </p:nvSpPr>
        <p:spPr>
          <a:xfrm rot="17094911">
            <a:off x="5050725" y="2519105"/>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0" name="Pfeil nach rechts 39"/>
          <p:cNvSpPr/>
          <p:nvPr/>
        </p:nvSpPr>
        <p:spPr>
          <a:xfrm rot="7092878">
            <a:off x="5856556" y="298045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1" name="Pfeil nach rechts 40"/>
          <p:cNvSpPr/>
          <p:nvPr/>
        </p:nvSpPr>
        <p:spPr>
          <a:xfrm rot="18845711">
            <a:off x="6009832" y="307506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48" name="Gruppieren 47"/>
          <p:cNvGrpSpPr/>
          <p:nvPr/>
        </p:nvGrpSpPr>
        <p:grpSpPr>
          <a:xfrm>
            <a:off x="3268622" y="2604058"/>
            <a:ext cx="180000" cy="267894"/>
            <a:chOff x="3093249" y="3365685"/>
            <a:chExt cx="180000" cy="267894"/>
          </a:xfrm>
        </p:grpSpPr>
        <p:sp>
          <p:nvSpPr>
            <p:cNvPr id="49" name="Ellipse 48"/>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0" name="Textfeld 49"/>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52" name="Gruppieren 51"/>
          <p:cNvGrpSpPr/>
          <p:nvPr/>
        </p:nvGrpSpPr>
        <p:grpSpPr>
          <a:xfrm>
            <a:off x="5448842" y="2638347"/>
            <a:ext cx="180000" cy="267894"/>
            <a:chOff x="3093249" y="3365685"/>
            <a:chExt cx="180000" cy="267894"/>
          </a:xfrm>
        </p:grpSpPr>
        <p:sp>
          <p:nvSpPr>
            <p:cNvPr id="53" name="Ellipse 52"/>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4" name="Textfeld 53"/>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55" name="Gruppieren 54"/>
          <p:cNvGrpSpPr/>
          <p:nvPr/>
        </p:nvGrpSpPr>
        <p:grpSpPr>
          <a:xfrm>
            <a:off x="4859148" y="2644072"/>
            <a:ext cx="180000" cy="267894"/>
            <a:chOff x="3093249" y="3365685"/>
            <a:chExt cx="180000" cy="267894"/>
          </a:xfrm>
        </p:grpSpPr>
        <p:sp>
          <p:nvSpPr>
            <p:cNvPr id="56" name="Ellipse 55"/>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7" name="Textfeld 56"/>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58" name="Gruppieren 57"/>
          <p:cNvGrpSpPr/>
          <p:nvPr/>
        </p:nvGrpSpPr>
        <p:grpSpPr>
          <a:xfrm>
            <a:off x="6027217" y="2634747"/>
            <a:ext cx="180000" cy="267894"/>
            <a:chOff x="3093249" y="3365685"/>
            <a:chExt cx="180000" cy="267894"/>
          </a:xfrm>
        </p:grpSpPr>
        <p:sp>
          <p:nvSpPr>
            <p:cNvPr id="59" name="Ellipse 58"/>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0" name="Textfeld 59"/>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61" name="Gruppieren 60"/>
          <p:cNvGrpSpPr/>
          <p:nvPr/>
        </p:nvGrpSpPr>
        <p:grpSpPr>
          <a:xfrm>
            <a:off x="5448842" y="2125904"/>
            <a:ext cx="180000" cy="267894"/>
            <a:chOff x="3084609" y="1985498"/>
            <a:chExt cx="180000" cy="267894"/>
          </a:xfrm>
        </p:grpSpPr>
        <p:sp>
          <p:nvSpPr>
            <p:cNvPr id="62" name="Ellipse 61"/>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3" name="Textfeld 62"/>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64" name="Gruppieren 63"/>
          <p:cNvGrpSpPr/>
          <p:nvPr/>
        </p:nvGrpSpPr>
        <p:grpSpPr>
          <a:xfrm>
            <a:off x="5448842" y="3192475"/>
            <a:ext cx="180000" cy="267894"/>
            <a:chOff x="3084609" y="1985498"/>
            <a:chExt cx="180000" cy="267894"/>
          </a:xfrm>
        </p:grpSpPr>
        <p:sp>
          <p:nvSpPr>
            <p:cNvPr id="65" name="Ellipse 6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66" name="Textfeld 6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67" name="Ellipse 66"/>
          <p:cNvSpPr/>
          <p:nvPr/>
        </p:nvSpPr>
        <p:spPr>
          <a:xfrm>
            <a:off x="9893416" y="2372055"/>
            <a:ext cx="1440000" cy="90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8" name="Ellipse 67"/>
          <p:cNvSpPr/>
          <p:nvPr/>
        </p:nvSpPr>
        <p:spPr>
          <a:xfrm>
            <a:off x="10161846" y="2092816"/>
            <a:ext cx="900000" cy="144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9" name="Pfeil nach rechts 68"/>
          <p:cNvSpPr/>
          <p:nvPr/>
        </p:nvSpPr>
        <p:spPr>
          <a:xfrm rot="2943113">
            <a:off x="9877270" y="2931500"/>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0" name="Pfeil nach rechts 69"/>
          <p:cNvSpPr/>
          <p:nvPr/>
        </p:nvSpPr>
        <p:spPr>
          <a:xfrm rot="17094911">
            <a:off x="10095815" y="254569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1" name="Pfeil nach rechts 70"/>
          <p:cNvSpPr/>
          <p:nvPr/>
        </p:nvSpPr>
        <p:spPr>
          <a:xfrm rot="6506511">
            <a:off x="10967792" y="289583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2" name="Pfeil nach rechts 71"/>
          <p:cNvSpPr/>
          <p:nvPr/>
        </p:nvSpPr>
        <p:spPr>
          <a:xfrm rot="13490074">
            <a:off x="11085876" y="245728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73" name="Gruppieren 72"/>
          <p:cNvGrpSpPr/>
          <p:nvPr/>
        </p:nvGrpSpPr>
        <p:grpSpPr>
          <a:xfrm>
            <a:off x="10522492" y="2639720"/>
            <a:ext cx="180000" cy="267894"/>
            <a:chOff x="3093249" y="3365685"/>
            <a:chExt cx="180000" cy="267894"/>
          </a:xfrm>
        </p:grpSpPr>
        <p:sp>
          <p:nvSpPr>
            <p:cNvPr id="74" name="Ellipse 73"/>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5" name="Textfeld 74"/>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76" name="Gruppieren 75"/>
          <p:cNvGrpSpPr/>
          <p:nvPr/>
        </p:nvGrpSpPr>
        <p:grpSpPr>
          <a:xfrm>
            <a:off x="9932798" y="2645445"/>
            <a:ext cx="180000" cy="267894"/>
            <a:chOff x="3093249" y="3365685"/>
            <a:chExt cx="180000" cy="267894"/>
          </a:xfrm>
        </p:grpSpPr>
        <p:sp>
          <p:nvSpPr>
            <p:cNvPr id="77" name="Ellipse 76"/>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8" name="Textfeld 77"/>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79" name="Gruppieren 78"/>
          <p:cNvGrpSpPr/>
          <p:nvPr/>
        </p:nvGrpSpPr>
        <p:grpSpPr>
          <a:xfrm>
            <a:off x="11100867" y="2636120"/>
            <a:ext cx="180000" cy="267894"/>
            <a:chOff x="3093249" y="3365685"/>
            <a:chExt cx="180000" cy="267894"/>
          </a:xfrm>
        </p:grpSpPr>
        <p:sp>
          <p:nvSpPr>
            <p:cNvPr id="80" name="Ellipse 79"/>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1" name="Textfeld 80"/>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82" name="Gruppieren 81"/>
          <p:cNvGrpSpPr/>
          <p:nvPr/>
        </p:nvGrpSpPr>
        <p:grpSpPr>
          <a:xfrm>
            <a:off x="10144380" y="2259851"/>
            <a:ext cx="180000" cy="267894"/>
            <a:chOff x="3084609" y="1985498"/>
            <a:chExt cx="180000" cy="267894"/>
          </a:xfrm>
        </p:grpSpPr>
        <p:sp>
          <p:nvSpPr>
            <p:cNvPr id="83" name="Ellipse 82"/>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4" name="Textfeld 83"/>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88" name="Gruppieren 87"/>
          <p:cNvGrpSpPr/>
          <p:nvPr/>
        </p:nvGrpSpPr>
        <p:grpSpPr>
          <a:xfrm>
            <a:off x="10878239" y="2252653"/>
            <a:ext cx="180000" cy="267894"/>
            <a:chOff x="3084609" y="1985498"/>
            <a:chExt cx="180000" cy="267894"/>
          </a:xfrm>
        </p:grpSpPr>
        <p:sp>
          <p:nvSpPr>
            <p:cNvPr id="89" name="Ellipse 88"/>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0" name="Textfeld 89"/>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91" name="Gruppieren 90"/>
          <p:cNvGrpSpPr/>
          <p:nvPr/>
        </p:nvGrpSpPr>
        <p:grpSpPr>
          <a:xfrm>
            <a:off x="10162677" y="3058994"/>
            <a:ext cx="180000" cy="267894"/>
            <a:chOff x="3084609" y="1985498"/>
            <a:chExt cx="180000" cy="267894"/>
          </a:xfrm>
        </p:grpSpPr>
        <p:sp>
          <p:nvSpPr>
            <p:cNvPr id="92" name="Ellipse 91"/>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3" name="Textfeld 92"/>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94" name="Gruppieren 93"/>
          <p:cNvGrpSpPr/>
          <p:nvPr/>
        </p:nvGrpSpPr>
        <p:grpSpPr>
          <a:xfrm>
            <a:off x="10894755" y="3058998"/>
            <a:ext cx="180000" cy="267894"/>
            <a:chOff x="3084609" y="1985498"/>
            <a:chExt cx="180000" cy="267894"/>
          </a:xfrm>
        </p:grpSpPr>
        <p:sp>
          <p:nvSpPr>
            <p:cNvPr id="95" name="Ellipse 9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6" name="Textfeld 9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97" name="Gruppieren 96"/>
          <p:cNvGrpSpPr/>
          <p:nvPr/>
        </p:nvGrpSpPr>
        <p:grpSpPr>
          <a:xfrm>
            <a:off x="10529811" y="2065853"/>
            <a:ext cx="180000" cy="267894"/>
            <a:chOff x="3093249" y="3365685"/>
            <a:chExt cx="180000" cy="267894"/>
          </a:xfrm>
        </p:grpSpPr>
        <p:sp>
          <p:nvSpPr>
            <p:cNvPr id="98" name="Ellipse 97"/>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9" name="Textfeld 98"/>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00" name="Gruppieren 99"/>
          <p:cNvGrpSpPr/>
          <p:nvPr/>
        </p:nvGrpSpPr>
        <p:grpSpPr>
          <a:xfrm>
            <a:off x="10521200" y="3228319"/>
            <a:ext cx="180000" cy="267894"/>
            <a:chOff x="3093249" y="3365685"/>
            <a:chExt cx="180000" cy="267894"/>
          </a:xfrm>
        </p:grpSpPr>
        <p:sp>
          <p:nvSpPr>
            <p:cNvPr id="101" name="Ellipse 100"/>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02" name="Textfeld 101"/>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107" name="Ellipse 106"/>
          <p:cNvSpPr/>
          <p:nvPr/>
        </p:nvSpPr>
        <p:spPr>
          <a:xfrm>
            <a:off x="7588127" y="2198433"/>
            <a:ext cx="900000" cy="126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8" name="Pfeil nach rechts 107"/>
          <p:cNvSpPr/>
          <p:nvPr/>
        </p:nvSpPr>
        <p:spPr>
          <a:xfrm rot="7428205">
            <a:off x="7647618" y="229507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09" name="Pfeil nach rechts 108"/>
          <p:cNvSpPr/>
          <p:nvPr/>
        </p:nvSpPr>
        <p:spPr>
          <a:xfrm rot="20310677">
            <a:off x="7778469" y="251353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0" name="Pfeil nach rechts 109"/>
          <p:cNvSpPr/>
          <p:nvPr/>
        </p:nvSpPr>
        <p:spPr>
          <a:xfrm rot="7092878">
            <a:off x="8387586" y="295451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1" name="Pfeil nach rechts 110"/>
          <p:cNvSpPr/>
          <p:nvPr/>
        </p:nvSpPr>
        <p:spPr>
          <a:xfrm rot="19882588">
            <a:off x="8497266" y="3417961"/>
            <a:ext cx="166367" cy="180000"/>
          </a:xfrm>
          <a:prstGeom prst="rightArrow">
            <a:avLst>
              <a:gd name="adj1" fmla="val 50000"/>
              <a:gd name="adj2" fmla="val 100000"/>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112" name="Gruppieren 111"/>
          <p:cNvGrpSpPr/>
          <p:nvPr/>
        </p:nvGrpSpPr>
        <p:grpSpPr>
          <a:xfrm>
            <a:off x="7948248" y="2814524"/>
            <a:ext cx="180000" cy="267894"/>
            <a:chOff x="3093249" y="3365685"/>
            <a:chExt cx="180000" cy="267894"/>
          </a:xfrm>
        </p:grpSpPr>
        <p:sp>
          <p:nvSpPr>
            <p:cNvPr id="113" name="Ellipse 112"/>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4" name="Textfeld 113"/>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15" name="Gruppieren 114"/>
          <p:cNvGrpSpPr/>
          <p:nvPr/>
        </p:nvGrpSpPr>
        <p:grpSpPr>
          <a:xfrm>
            <a:off x="7423025" y="3089003"/>
            <a:ext cx="180000" cy="267894"/>
            <a:chOff x="3093249" y="3365685"/>
            <a:chExt cx="180000" cy="267894"/>
          </a:xfrm>
        </p:grpSpPr>
        <p:sp>
          <p:nvSpPr>
            <p:cNvPr id="116" name="Ellipse 115"/>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7" name="Textfeld 116"/>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18" name="Gruppieren 117"/>
          <p:cNvGrpSpPr/>
          <p:nvPr/>
        </p:nvGrpSpPr>
        <p:grpSpPr>
          <a:xfrm>
            <a:off x="7949552" y="2227448"/>
            <a:ext cx="180000" cy="267894"/>
            <a:chOff x="3093249" y="3365685"/>
            <a:chExt cx="180000" cy="267894"/>
          </a:xfrm>
        </p:grpSpPr>
        <p:sp>
          <p:nvSpPr>
            <p:cNvPr id="119" name="Ellipse 118"/>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0" name="Textfeld 119"/>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129" name="Ellipse 128"/>
          <p:cNvSpPr/>
          <p:nvPr/>
        </p:nvSpPr>
        <p:spPr>
          <a:xfrm rot="7200000">
            <a:off x="7734855" y="2437966"/>
            <a:ext cx="900000" cy="126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0" name="Ellipse 129"/>
          <p:cNvSpPr/>
          <p:nvPr/>
        </p:nvSpPr>
        <p:spPr>
          <a:xfrm rot="14400000">
            <a:off x="7459716" y="2434379"/>
            <a:ext cx="900000" cy="1260000"/>
          </a:xfrm>
          <a:prstGeom prst="ellipse">
            <a:avLst/>
          </a:prstGeom>
          <a:no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124" name="Gruppieren 123"/>
          <p:cNvGrpSpPr/>
          <p:nvPr/>
        </p:nvGrpSpPr>
        <p:grpSpPr>
          <a:xfrm>
            <a:off x="7954278" y="3326280"/>
            <a:ext cx="180000" cy="267894"/>
            <a:chOff x="3084609" y="1985498"/>
            <a:chExt cx="180000" cy="267894"/>
          </a:xfrm>
        </p:grpSpPr>
        <p:sp>
          <p:nvSpPr>
            <p:cNvPr id="125" name="Ellipse 12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6" name="Textfeld 12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31" name="Gruppieren 130"/>
          <p:cNvGrpSpPr/>
          <p:nvPr/>
        </p:nvGrpSpPr>
        <p:grpSpPr>
          <a:xfrm>
            <a:off x="7522826" y="2582613"/>
            <a:ext cx="180000" cy="267894"/>
            <a:chOff x="3084609" y="1985498"/>
            <a:chExt cx="180000" cy="267894"/>
          </a:xfrm>
        </p:grpSpPr>
        <p:sp>
          <p:nvSpPr>
            <p:cNvPr id="132" name="Ellipse 131"/>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3" name="Textfeld 132"/>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34" name="Gruppieren 133"/>
          <p:cNvGrpSpPr/>
          <p:nvPr/>
        </p:nvGrpSpPr>
        <p:grpSpPr>
          <a:xfrm>
            <a:off x="8379423" y="2594400"/>
            <a:ext cx="180000" cy="267894"/>
            <a:chOff x="3084609" y="1985498"/>
            <a:chExt cx="180000" cy="267894"/>
          </a:xfrm>
        </p:grpSpPr>
        <p:sp>
          <p:nvSpPr>
            <p:cNvPr id="135" name="Ellipse 13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6" name="Textfeld 13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37" name="Gruppieren 136"/>
          <p:cNvGrpSpPr/>
          <p:nvPr/>
        </p:nvGrpSpPr>
        <p:grpSpPr>
          <a:xfrm>
            <a:off x="8469423" y="3117727"/>
            <a:ext cx="180000" cy="267894"/>
            <a:chOff x="3093249" y="3365685"/>
            <a:chExt cx="180000" cy="267894"/>
          </a:xfrm>
        </p:grpSpPr>
        <p:sp>
          <p:nvSpPr>
            <p:cNvPr id="138" name="Ellipse 137"/>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9" name="Textfeld 138"/>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140" name="Rechteck 139"/>
          <p:cNvSpPr/>
          <p:nvPr/>
        </p:nvSpPr>
        <p:spPr>
          <a:xfrm>
            <a:off x="452438" y="3940400"/>
            <a:ext cx="1719262" cy="428625"/>
          </a:xfrm>
          <a:prstGeom prst="rect">
            <a:avLst/>
          </a:prstGeom>
          <a:noFill/>
          <a:ln w="12700" cmpd="sng">
            <a:solidFill>
              <a:srgbClr val="FFC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42" name="Gerader Verbinder 141"/>
          <p:cNvCxnSpPr>
            <a:stCxn id="140" idx="1"/>
            <a:endCxn id="140" idx="3"/>
          </p:cNvCxnSpPr>
          <p:nvPr/>
        </p:nvCxnSpPr>
        <p:spPr>
          <a:xfrm>
            <a:off x="452438" y="4154713"/>
            <a:ext cx="1719262" cy="0"/>
          </a:xfrm>
          <a:prstGeom prst="line">
            <a:avLst/>
          </a:prstGeom>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9" name="Gruppieren 198"/>
          <p:cNvGrpSpPr/>
          <p:nvPr/>
        </p:nvGrpSpPr>
        <p:grpSpPr>
          <a:xfrm>
            <a:off x="306385" y="3706964"/>
            <a:ext cx="1996979" cy="1598687"/>
            <a:chOff x="306385" y="3706964"/>
            <a:chExt cx="1996979" cy="1598687"/>
          </a:xfrm>
        </p:grpSpPr>
        <p:cxnSp>
          <p:nvCxnSpPr>
            <p:cNvPr id="145" name="Gerade Verbindung mit Pfeil 144"/>
            <p:cNvCxnSpPr/>
            <p:nvPr/>
          </p:nvCxnSpPr>
          <p:spPr>
            <a:xfrm flipV="1">
              <a:off x="452438" y="3826099"/>
              <a:ext cx="0" cy="126720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6" name="Gerade Verbindung mit Pfeil 145"/>
            <p:cNvCxnSpPr/>
            <p:nvPr/>
          </p:nvCxnSpPr>
          <p:spPr>
            <a:xfrm>
              <a:off x="452438" y="5086575"/>
              <a:ext cx="183753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9" name="Textfeld 148"/>
            <p:cNvSpPr txBox="1"/>
            <p:nvPr/>
          </p:nvSpPr>
          <p:spPr>
            <a:xfrm>
              <a:off x="306385" y="3706964"/>
              <a:ext cx="6893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r</a:t>
              </a:r>
            </a:p>
          </p:txBody>
        </p:sp>
        <p:sp>
          <p:nvSpPr>
            <p:cNvPr id="150" name="Textfeld 149"/>
            <p:cNvSpPr txBox="1"/>
            <p:nvPr/>
          </p:nvSpPr>
          <p:spPr>
            <a:xfrm>
              <a:off x="312859" y="500100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0</a:t>
              </a:r>
              <a:endParaRPr lang="de-DE" sz="1600" dirty="0" smtClean="0">
                <a:solidFill>
                  <a:srgbClr val="005555"/>
                </a:solidFill>
              </a:endParaRPr>
            </a:p>
          </p:txBody>
        </p:sp>
        <p:sp>
          <p:nvSpPr>
            <p:cNvPr id="151" name="Textfeld 150"/>
            <p:cNvSpPr txBox="1"/>
            <p:nvPr/>
          </p:nvSpPr>
          <p:spPr>
            <a:xfrm>
              <a:off x="1178280" y="5032994"/>
              <a:ext cx="141064"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solidFill>
                    <a:srgbClr val="005555"/>
                  </a:solidFill>
                </a:rPr>
                <a:t>π</a:t>
              </a:r>
              <a:endParaRPr lang="de-DE" sz="1600" dirty="0" smtClean="0">
                <a:solidFill>
                  <a:srgbClr val="005555"/>
                </a:solidFill>
              </a:endParaRPr>
            </a:p>
          </p:txBody>
        </p:sp>
        <p:sp>
          <p:nvSpPr>
            <p:cNvPr id="152" name="Textfeld 151"/>
            <p:cNvSpPr txBox="1"/>
            <p:nvPr/>
          </p:nvSpPr>
          <p:spPr>
            <a:xfrm>
              <a:off x="2048486" y="5037757"/>
              <a:ext cx="25487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2</a:t>
              </a:r>
              <a:r>
                <a:rPr lang="el-GR" sz="1600" dirty="0" smtClean="0">
                  <a:solidFill>
                    <a:srgbClr val="005555"/>
                  </a:solidFill>
                </a:rPr>
                <a:t>π</a:t>
              </a:r>
              <a:endParaRPr lang="de-DE" sz="1600" dirty="0" smtClean="0">
                <a:solidFill>
                  <a:srgbClr val="005555"/>
                </a:solidFill>
              </a:endParaRPr>
            </a:p>
          </p:txBody>
        </p:sp>
      </p:grpSp>
      <p:sp>
        <p:nvSpPr>
          <p:cNvPr id="153" name="Pfeil nach rechts 152"/>
          <p:cNvSpPr/>
          <p:nvPr/>
        </p:nvSpPr>
        <p:spPr>
          <a:xfrm rot="13687229">
            <a:off x="7715539" y="3253480"/>
            <a:ext cx="166367" cy="180000"/>
          </a:xfrm>
          <a:prstGeom prst="rightArrow">
            <a:avLst>
              <a:gd name="adj1" fmla="val 50000"/>
              <a:gd name="adj2" fmla="val 100000"/>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54" name="Pfeil nach rechts 153"/>
          <p:cNvSpPr/>
          <p:nvPr/>
        </p:nvSpPr>
        <p:spPr>
          <a:xfrm rot="6387187">
            <a:off x="7268390" y="2957992"/>
            <a:ext cx="166367" cy="180000"/>
          </a:xfrm>
          <a:prstGeom prst="rightArrow">
            <a:avLst>
              <a:gd name="adj1" fmla="val 50000"/>
              <a:gd name="adj2" fmla="val 100000"/>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95" name="Freihandform 194"/>
          <p:cNvSpPr/>
          <p:nvPr/>
        </p:nvSpPr>
        <p:spPr>
          <a:xfrm>
            <a:off x="2489200" y="3937000"/>
            <a:ext cx="1720850" cy="209550"/>
          </a:xfrm>
          <a:custGeom>
            <a:avLst/>
            <a:gdLst>
              <a:gd name="connsiteX0" fmla="*/ 0 w 1720850"/>
              <a:gd name="connsiteY0" fmla="*/ 209550 h 209550"/>
              <a:gd name="connsiteX1" fmla="*/ 838200 w 1720850"/>
              <a:gd name="connsiteY1" fmla="*/ 0 h 209550"/>
              <a:gd name="connsiteX2" fmla="*/ 1720850 w 1720850"/>
              <a:gd name="connsiteY2" fmla="*/ 209550 h 209550"/>
            </a:gdLst>
            <a:ahLst/>
            <a:cxnLst>
              <a:cxn ang="0">
                <a:pos x="connsiteX0" y="connsiteY0"/>
              </a:cxn>
              <a:cxn ang="0">
                <a:pos x="connsiteX1" y="connsiteY1"/>
              </a:cxn>
              <a:cxn ang="0">
                <a:pos x="connsiteX2" y="connsiteY2"/>
              </a:cxn>
            </a:cxnLst>
            <a:rect l="l" t="t" r="r" b="b"/>
            <a:pathLst>
              <a:path w="1720850" h="209550">
                <a:moveTo>
                  <a:pt x="0" y="209550"/>
                </a:moveTo>
                <a:cubicBezTo>
                  <a:pt x="275696" y="104775"/>
                  <a:pt x="551392" y="0"/>
                  <a:pt x="838200" y="0"/>
                </a:cubicBezTo>
                <a:cubicBezTo>
                  <a:pt x="1125008" y="0"/>
                  <a:pt x="1422929" y="104775"/>
                  <a:pt x="1720850" y="20955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6" name="Freihandform 195"/>
          <p:cNvSpPr/>
          <p:nvPr/>
        </p:nvSpPr>
        <p:spPr>
          <a:xfrm rot="10800000">
            <a:off x="2489200" y="4146550"/>
            <a:ext cx="1720850" cy="209550"/>
          </a:xfrm>
          <a:custGeom>
            <a:avLst/>
            <a:gdLst>
              <a:gd name="connsiteX0" fmla="*/ 0 w 1720850"/>
              <a:gd name="connsiteY0" fmla="*/ 209550 h 209550"/>
              <a:gd name="connsiteX1" fmla="*/ 838200 w 1720850"/>
              <a:gd name="connsiteY1" fmla="*/ 0 h 209550"/>
              <a:gd name="connsiteX2" fmla="*/ 1720850 w 1720850"/>
              <a:gd name="connsiteY2" fmla="*/ 209550 h 209550"/>
            </a:gdLst>
            <a:ahLst/>
            <a:cxnLst>
              <a:cxn ang="0">
                <a:pos x="connsiteX0" y="connsiteY0"/>
              </a:cxn>
              <a:cxn ang="0">
                <a:pos x="connsiteX1" y="connsiteY1"/>
              </a:cxn>
              <a:cxn ang="0">
                <a:pos x="connsiteX2" y="connsiteY2"/>
              </a:cxn>
            </a:cxnLst>
            <a:rect l="l" t="t" r="r" b="b"/>
            <a:pathLst>
              <a:path w="1720850" h="209550">
                <a:moveTo>
                  <a:pt x="0" y="209550"/>
                </a:moveTo>
                <a:cubicBezTo>
                  <a:pt x="275696" y="104775"/>
                  <a:pt x="551392" y="0"/>
                  <a:pt x="838200" y="0"/>
                </a:cubicBezTo>
                <a:cubicBezTo>
                  <a:pt x="1125008" y="0"/>
                  <a:pt x="1422929" y="104775"/>
                  <a:pt x="1720850" y="20955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7" name="Freihandform 196"/>
          <p:cNvSpPr/>
          <p:nvPr/>
        </p:nvSpPr>
        <p:spPr>
          <a:xfrm>
            <a:off x="4679950" y="3936994"/>
            <a:ext cx="1714500" cy="431806"/>
          </a:xfrm>
          <a:custGeom>
            <a:avLst/>
            <a:gdLst>
              <a:gd name="connsiteX0" fmla="*/ 0 w 1714500"/>
              <a:gd name="connsiteY0" fmla="*/ 209556 h 431806"/>
              <a:gd name="connsiteX1" fmla="*/ 412750 w 1714500"/>
              <a:gd name="connsiteY1" fmla="*/ 6 h 431806"/>
              <a:gd name="connsiteX2" fmla="*/ 863600 w 1714500"/>
              <a:gd name="connsiteY2" fmla="*/ 203206 h 431806"/>
              <a:gd name="connsiteX3" fmla="*/ 1276350 w 1714500"/>
              <a:gd name="connsiteY3" fmla="*/ 431806 h 431806"/>
              <a:gd name="connsiteX4" fmla="*/ 1714500 w 1714500"/>
              <a:gd name="connsiteY4" fmla="*/ 203206 h 43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431806">
                <a:moveTo>
                  <a:pt x="0" y="209556"/>
                </a:moveTo>
                <a:cubicBezTo>
                  <a:pt x="134408" y="105310"/>
                  <a:pt x="268817" y="1064"/>
                  <a:pt x="412750" y="6"/>
                </a:cubicBezTo>
                <a:cubicBezTo>
                  <a:pt x="556683" y="-1052"/>
                  <a:pt x="719667" y="131239"/>
                  <a:pt x="863600" y="203206"/>
                </a:cubicBezTo>
                <a:cubicBezTo>
                  <a:pt x="1007533" y="275173"/>
                  <a:pt x="1134533" y="431806"/>
                  <a:pt x="1276350" y="431806"/>
                </a:cubicBezTo>
                <a:cubicBezTo>
                  <a:pt x="1418167" y="431806"/>
                  <a:pt x="1566333" y="317506"/>
                  <a:pt x="1714500" y="203206"/>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8" name="Freihandform 197"/>
          <p:cNvSpPr/>
          <p:nvPr/>
        </p:nvSpPr>
        <p:spPr>
          <a:xfrm rot="10800000" flipV="1">
            <a:off x="4673753" y="3934824"/>
            <a:ext cx="1714500" cy="427619"/>
          </a:xfrm>
          <a:custGeom>
            <a:avLst/>
            <a:gdLst>
              <a:gd name="connsiteX0" fmla="*/ 0 w 1714500"/>
              <a:gd name="connsiteY0" fmla="*/ 209556 h 431806"/>
              <a:gd name="connsiteX1" fmla="*/ 412750 w 1714500"/>
              <a:gd name="connsiteY1" fmla="*/ 6 h 431806"/>
              <a:gd name="connsiteX2" fmla="*/ 863600 w 1714500"/>
              <a:gd name="connsiteY2" fmla="*/ 203206 h 431806"/>
              <a:gd name="connsiteX3" fmla="*/ 1276350 w 1714500"/>
              <a:gd name="connsiteY3" fmla="*/ 431806 h 431806"/>
              <a:gd name="connsiteX4" fmla="*/ 1714500 w 1714500"/>
              <a:gd name="connsiteY4" fmla="*/ 203206 h 43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431806">
                <a:moveTo>
                  <a:pt x="0" y="209556"/>
                </a:moveTo>
                <a:cubicBezTo>
                  <a:pt x="134408" y="105310"/>
                  <a:pt x="268817" y="1064"/>
                  <a:pt x="412750" y="6"/>
                </a:cubicBezTo>
                <a:cubicBezTo>
                  <a:pt x="556683" y="-1052"/>
                  <a:pt x="719667" y="131239"/>
                  <a:pt x="863600" y="203206"/>
                </a:cubicBezTo>
                <a:cubicBezTo>
                  <a:pt x="1007533" y="275173"/>
                  <a:pt x="1134533" y="431806"/>
                  <a:pt x="1276350" y="431806"/>
                </a:cubicBezTo>
                <a:cubicBezTo>
                  <a:pt x="1418167" y="431806"/>
                  <a:pt x="1566333" y="317506"/>
                  <a:pt x="1714500" y="203206"/>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200" name="Gruppieren 199"/>
          <p:cNvGrpSpPr/>
          <p:nvPr/>
        </p:nvGrpSpPr>
        <p:grpSpPr>
          <a:xfrm>
            <a:off x="2344260" y="3712873"/>
            <a:ext cx="1996979" cy="1598687"/>
            <a:chOff x="306385" y="3706964"/>
            <a:chExt cx="1996979" cy="1598687"/>
          </a:xfrm>
        </p:grpSpPr>
        <p:cxnSp>
          <p:nvCxnSpPr>
            <p:cNvPr id="201" name="Gerade Verbindung mit Pfeil 200"/>
            <p:cNvCxnSpPr/>
            <p:nvPr/>
          </p:nvCxnSpPr>
          <p:spPr>
            <a:xfrm flipV="1">
              <a:off x="452438" y="3826099"/>
              <a:ext cx="0" cy="126720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2" name="Gerade Verbindung mit Pfeil 201"/>
            <p:cNvCxnSpPr/>
            <p:nvPr/>
          </p:nvCxnSpPr>
          <p:spPr>
            <a:xfrm>
              <a:off x="452438" y="5086575"/>
              <a:ext cx="183753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3" name="Textfeld 202"/>
            <p:cNvSpPr txBox="1"/>
            <p:nvPr/>
          </p:nvSpPr>
          <p:spPr>
            <a:xfrm>
              <a:off x="306385" y="3706964"/>
              <a:ext cx="6893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r</a:t>
              </a:r>
            </a:p>
          </p:txBody>
        </p:sp>
        <p:sp>
          <p:nvSpPr>
            <p:cNvPr id="204" name="Textfeld 203"/>
            <p:cNvSpPr txBox="1"/>
            <p:nvPr/>
          </p:nvSpPr>
          <p:spPr>
            <a:xfrm>
              <a:off x="312859" y="500100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0</a:t>
              </a:r>
              <a:endParaRPr lang="de-DE" sz="1600" dirty="0" smtClean="0">
                <a:solidFill>
                  <a:srgbClr val="005555"/>
                </a:solidFill>
              </a:endParaRPr>
            </a:p>
          </p:txBody>
        </p:sp>
        <p:sp>
          <p:nvSpPr>
            <p:cNvPr id="205" name="Textfeld 204"/>
            <p:cNvSpPr txBox="1"/>
            <p:nvPr/>
          </p:nvSpPr>
          <p:spPr>
            <a:xfrm>
              <a:off x="1178280" y="5032994"/>
              <a:ext cx="141064"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solidFill>
                    <a:srgbClr val="005555"/>
                  </a:solidFill>
                </a:rPr>
                <a:t>π</a:t>
              </a:r>
              <a:endParaRPr lang="de-DE" sz="1600" dirty="0" smtClean="0">
                <a:solidFill>
                  <a:srgbClr val="005555"/>
                </a:solidFill>
              </a:endParaRPr>
            </a:p>
          </p:txBody>
        </p:sp>
        <p:sp>
          <p:nvSpPr>
            <p:cNvPr id="206" name="Textfeld 205"/>
            <p:cNvSpPr txBox="1"/>
            <p:nvPr/>
          </p:nvSpPr>
          <p:spPr>
            <a:xfrm>
              <a:off x="2048486" y="5037757"/>
              <a:ext cx="25487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2</a:t>
              </a:r>
              <a:r>
                <a:rPr lang="el-GR" sz="1600" dirty="0" smtClean="0">
                  <a:solidFill>
                    <a:srgbClr val="005555"/>
                  </a:solidFill>
                </a:rPr>
                <a:t>π</a:t>
              </a:r>
              <a:endParaRPr lang="de-DE" sz="1600" dirty="0" smtClean="0">
                <a:solidFill>
                  <a:srgbClr val="005555"/>
                </a:solidFill>
              </a:endParaRPr>
            </a:p>
          </p:txBody>
        </p:sp>
      </p:grpSp>
      <p:grpSp>
        <p:nvGrpSpPr>
          <p:cNvPr id="207" name="Gruppieren 206"/>
          <p:cNvGrpSpPr/>
          <p:nvPr/>
        </p:nvGrpSpPr>
        <p:grpSpPr>
          <a:xfrm>
            <a:off x="4540460" y="3702201"/>
            <a:ext cx="1996979" cy="1598687"/>
            <a:chOff x="306385" y="3706964"/>
            <a:chExt cx="1996979" cy="1598687"/>
          </a:xfrm>
        </p:grpSpPr>
        <p:cxnSp>
          <p:nvCxnSpPr>
            <p:cNvPr id="208" name="Gerade Verbindung mit Pfeil 207"/>
            <p:cNvCxnSpPr/>
            <p:nvPr/>
          </p:nvCxnSpPr>
          <p:spPr>
            <a:xfrm flipV="1">
              <a:off x="452438" y="3826099"/>
              <a:ext cx="0" cy="126720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9" name="Gerade Verbindung mit Pfeil 208"/>
            <p:cNvCxnSpPr/>
            <p:nvPr/>
          </p:nvCxnSpPr>
          <p:spPr>
            <a:xfrm>
              <a:off x="452438" y="5086575"/>
              <a:ext cx="183753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0" name="Textfeld 209"/>
            <p:cNvSpPr txBox="1"/>
            <p:nvPr/>
          </p:nvSpPr>
          <p:spPr>
            <a:xfrm>
              <a:off x="306385" y="3706964"/>
              <a:ext cx="6893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r</a:t>
              </a:r>
            </a:p>
          </p:txBody>
        </p:sp>
        <p:sp>
          <p:nvSpPr>
            <p:cNvPr id="211" name="Textfeld 210"/>
            <p:cNvSpPr txBox="1"/>
            <p:nvPr/>
          </p:nvSpPr>
          <p:spPr>
            <a:xfrm>
              <a:off x="312859" y="500100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0</a:t>
              </a:r>
              <a:endParaRPr lang="de-DE" sz="1600" dirty="0" smtClean="0">
                <a:solidFill>
                  <a:srgbClr val="005555"/>
                </a:solidFill>
              </a:endParaRPr>
            </a:p>
          </p:txBody>
        </p:sp>
        <p:sp>
          <p:nvSpPr>
            <p:cNvPr id="212" name="Textfeld 211"/>
            <p:cNvSpPr txBox="1"/>
            <p:nvPr/>
          </p:nvSpPr>
          <p:spPr>
            <a:xfrm>
              <a:off x="1178280" y="5032994"/>
              <a:ext cx="141064"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solidFill>
                    <a:srgbClr val="005555"/>
                  </a:solidFill>
                </a:rPr>
                <a:t>π</a:t>
              </a:r>
              <a:endParaRPr lang="de-DE" sz="1600" dirty="0" smtClean="0">
                <a:solidFill>
                  <a:srgbClr val="005555"/>
                </a:solidFill>
              </a:endParaRPr>
            </a:p>
          </p:txBody>
        </p:sp>
        <p:sp>
          <p:nvSpPr>
            <p:cNvPr id="213" name="Textfeld 212"/>
            <p:cNvSpPr txBox="1"/>
            <p:nvPr/>
          </p:nvSpPr>
          <p:spPr>
            <a:xfrm>
              <a:off x="2048486" y="5037757"/>
              <a:ext cx="25487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2</a:t>
              </a:r>
              <a:r>
                <a:rPr lang="el-GR" sz="1600" dirty="0" smtClean="0">
                  <a:solidFill>
                    <a:srgbClr val="005555"/>
                  </a:solidFill>
                </a:rPr>
                <a:t>π</a:t>
              </a:r>
              <a:endParaRPr lang="de-DE" sz="1600" dirty="0" smtClean="0">
                <a:solidFill>
                  <a:srgbClr val="005555"/>
                </a:solidFill>
              </a:endParaRPr>
            </a:p>
          </p:txBody>
        </p:sp>
      </p:grpSp>
      <p:grpSp>
        <p:nvGrpSpPr>
          <p:cNvPr id="214" name="Gruppieren 213"/>
          <p:cNvGrpSpPr/>
          <p:nvPr/>
        </p:nvGrpSpPr>
        <p:grpSpPr>
          <a:xfrm>
            <a:off x="7026156" y="3724220"/>
            <a:ext cx="1996979" cy="1598687"/>
            <a:chOff x="306385" y="3706964"/>
            <a:chExt cx="1996979" cy="1598687"/>
          </a:xfrm>
        </p:grpSpPr>
        <p:cxnSp>
          <p:nvCxnSpPr>
            <p:cNvPr id="215" name="Gerade Verbindung mit Pfeil 214"/>
            <p:cNvCxnSpPr/>
            <p:nvPr/>
          </p:nvCxnSpPr>
          <p:spPr>
            <a:xfrm flipV="1">
              <a:off x="452438" y="3826099"/>
              <a:ext cx="0" cy="126720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6" name="Gerade Verbindung mit Pfeil 215"/>
            <p:cNvCxnSpPr/>
            <p:nvPr/>
          </p:nvCxnSpPr>
          <p:spPr>
            <a:xfrm>
              <a:off x="452438" y="5086575"/>
              <a:ext cx="183753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7" name="Textfeld 216"/>
            <p:cNvSpPr txBox="1"/>
            <p:nvPr/>
          </p:nvSpPr>
          <p:spPr>
            <a:xfrm>
              <a:off x="306385" y="3706964"/>
              <a:ext cx="6893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r</a:t>
              </a:r>
            </a:p>
          </p:txBody>
        </p:sp>
        <p:sp>
          <p:nvSpPr>
            <p:cNvPr id="218" name="Textfeld 217"/>
            <p:cNvSpPr txBox="1"/>
            <p:nvPr/>
          </p:nvSpPr>
          <p:spPr>
            <a:xfrm>
              <a:off x="312859" y="500100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0</a:t>
              </a:r>
              <a:endParaRPr lang="de-DE" sz="1600" dirty="0" smtClean="0">
                <a:solidFill>
                  <a:srgbClr val="005555"/>
                </a:solidFill>
              </a:endParaRPr>
            </a:p>
          </p:txBody>
        </p:sp>
        <p:sp>
          <p:nvSpPr>
            <p:cNvPr id="219" name="Textfeld 218"/>
            <p:cNvSpPr txBox="1"/>
            <p:nvPr/>
          </p:nvSpPr>
          <p:spPr>
            <a:xfrm>
              <a:off x="1178280" y="5032994"/>
              <a:ext cx="141064"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solidFill>
                    <a:srgbClr val="005555"/>
                  </a:solidFill>
                </a:rPr>
                <a:t>π</a:t>
              </a:r>
              <a:endParaRPr lang="de-DE" sz="1600" dirty="0" smtClean="0">
                <a:solidFill>
                  <a:srgbClr val="005555"/>
                </a:solidFill>
              </a:endParaRPr>
            </a:p>
          </p:txBody>
        </p:sp>
        <p:sp>
          <p:nvSpPr>
            <p:cNvPr id="220" name="Textfeld 219"/>
            <p:cNvSpPr txBox="1"/>
            <p:nvPr/>
          </p:nvSpPr>
          <p:spPr>
            <a:xfrm>
              <a:off x="2048486" y="5037757"/>
              <a:ext cx="25487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2</a:t>
              </a:r>
              <a:r>
                <a:rPr lang="el-GR" sz="1600" dirty="0" smtClean="0">
                  <a:solidFill>
                    <a:srgbClr val="005555"/>
                  </a:solidFill>
                </a:rPr>
                <a:t>π</a:t>
              </a:r>
              <a:endParaRPr lang="de-DE" sz="1600" dirty="0" smtClean="0">
                <a:solidFill>
                  <a:srgbClr val="005555"/>
                </a:solidFill>
              </a:endParaRPr>
            </a:p>
          </p:txBody>
        </p:sp>
      </p:grpSp>
      <p:grpSp>
        <p:nvGrpSpPr>
          <p:cNvPr id="221" name="Gruppieren 220"/>
          <p:cNvGrpSpPr/>
          <p:nvPr/>
        </p:nvGrpSpPr>
        <p:grpSpPr>
          <a:xfrm>
            <a:off x="9596803" y="3704390"/>
            <a:ext cx="1996979" cy="1598687"/>
            <a:chOff x="306385" y="3706964"/>
            <a:chExt cx="1996979" cy="1598687"/>
          </a:xfrm>
        </p:grpSpPr>
        <p:cxnSp>
          <p:nvCxnSpPr>
            <p:cNvPr id="222" name="Gerade Verbindung mit Pfeil 221"/>
            <p:cNvCxnSpPr/>
            <p:nvPr/>
          </p:nvCxnSpPr>
          <p:spPr>
            <a:xfrm flipV="1">
              <a:off x="452438" y="3826099"/>
              <a:ext cx="0" cy="126720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3" name="Gerade Verbindung mit Pfeil 222"/>
            <p:cNvCxnSpPr/>
            <p:nvPr/>
          </p:nvCxnSpPr>
          <p:spPr>
            <a:xfrm>
              <a:off x="452438" y="5086575"/>
              <a:ext cx="1837532" cy="0"/>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4" name="Textfeld 223"/>
            <p:cNvSpPr txBox="1"/>
            <p:nvPr/>
          </p:nvSpPr>
          <p:spPr>
            <a:xfrm>
              <a:off x="306385" y="3706964"/>
              <a:ext cx="6893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r</a:t>
              </a:r>
            </a:p>
          </p:txBody>
        </p:sp>
        <p:sp>
          <p:nvSpPr>
            <p:cNvPr id="225" name="Textfeld 224"/>
            <p:cNvSpPr txBox="1"/>
            <p:nvPr/>
          </p:nvSpPr>
          <p:spPr>
            <a:xfrm>
              <a:off x="312859" y="5001004"/>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rgbClr val="005555"/>
                  </a:solidFill>
                </a:rPr>
                <a:t>0</a:t>
              </a:r>
              <a:endParaRPr lang="de-DE" sz="1600" dirty="0" smtClean="0">
                <a:solidFill>
                  <a:srgbClr val="005555"/>
                </a:solidFill>
              </a:endParaRPr>
            </a:p>
          </p:txBody>
        </p:sp>
        <p:sp>
          <p:nvSpPr>
            <p:cNvPr id="226" name="Textfeld 225"/>
            <p:cNvSpPr txBox="1"/>
            <p:nvPr/>
          </p:nvSpPr>
          <p:spPr>
            <a:xfrm>
              <a:off x="1178280" y="5032994"/>
              <a:ext cx="141064" cy="267894"/>
            </a:xfrm>
            <a:prstGeom prst="rect">
              <a:avLst/>
            </a:prstGeom>
            <a:noFill/>
          </p:spPr>
          <p:txBody>
            <a:bodyPr wrap="none" lIns="0" tIns="0" rIns="0" bIns="0" rtlCol="0" anchor="t" anchorCtr="0">
              <a:spAutoFit/>
            </a:bodyPr>
            <a:lstStyle/>
            <a:p>
              <a:pPr algn="l">
                <a:lnSpc>
                  <a:spcPts val="2300"/>
                </a:lnSpc>
                <a:spcBef>
                  <a:spcPts val="1150"/>
                </a:spcBef>
              </a:pPr>
              <a:r>
                <a:rPr lang="el-GR" sz="1600" dirty="0" smtClean="0">
                  <a:solidFill>
                    <a:srgbClr val="005555"/>
                  </a:solidFill>
                </a:rPr>
                <a:t>π</a:t>
              </a:r>
              <a:endParaRPr lang="de-DE" sz="1600" dirty="0" smtClean="0">
                <a:solidFill>
                  <a:srgbClr val="005555"/>
                </a:solidFill>
              </a:endParaRPr>
            </a:p>
          </p:txBody>
        </p:sp>
        <p:sp>
          <p:nvSpPr>
            <p:cNvPr id="227" name="Textfeld 226"/>
            <p:cNvSpPr txBox="1"/>
            <p:nvPr/>
          </p:nvSpPr>
          <p:spPr>
            <a:xfrm>
              <a:off x="2048486" y="5037757"/>
              <a:ext cx="25487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2</a:t>
              </a:r>
              <a:r>
                <a:rPr lang="el-GR" sz="1600" dirty="0" smtClean="0">
                  <a:solidFill>
                    <a:srgbClr val="005555"/>
                  </a:solidFill>
                </a:rPr>
                <a:t>π</a:t>
              </a:r>
              <a:endParaRPr lang="de-DE" sz="1600" dirty="0" smtClean="0">
                <a:solidFill>
                  <a:srgbClr val="005555"/>
                </a:solidFill>
              </a:endParaRPr>
            </a:p>
          </p:txBody>
        </p:sp>
      </p:grpSp>
      <p:sp>
        <p:nvSpPr>
          <p:cNvPr id="228" name="Freihandform 227"/>
          <p:cNvSpPr/>
          <p:nvPr/>
        </p:nvSpPr>
        <p:spPr>
          <a:xfrm>
            <a:off x="7169150" y="3943342"/>
            <a:ext cx="1714500" cy="412764"/>
          </a:xfrm>
          <a:custGeom>
            <a:avLst/>
            <a:gdLst>
              <a:gd name="connsiteX0" fmla="*/ 0 w 1714500"/>
              <a:gd name="connsiteY0" fmla="*/ 196858 h 412764"/>
              <a:gd name="connsiteX1" fmla="*/ 279400 w 1714500"/>
              <a:gd name="connsiteY1" fmla="*/ 8 h 412764"/>
              <a:gd name="connsiteX2" fmla="*/ 571500 w 1714500"/>
              <a:gd name="connsiteY2" fmla="*/ 203208 h 412764"/>
              <a:gd name="connsiteX3" fmla="*/ 844550 w 1714500"/>
              <a:gd name="connsiteY3" fmla="*/ 412758 h 412764"/>
              <a:gd name="connsiteX4" fmla="*/ 1143000 w 1714500"/>
              <a:gd name="connsiteY4" fmla="*/ 209558 h 412764"/>
              <a:gd name="connsiteX5" fmla="*/ 1416050 w 1714500"/>
              <a:gd name="connsiteY5" fmla="*/ 8 h 412764"/>
              <a:gd name="connsiteX6" fmla="*/ 1714500 w 1714500"/>
              <a:gd name="connsiteY6" fmla="*/ 203208 h 41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0" h="412764">
                <a:moveTo>
                  <a:pt x="0" y="196858"/>
                </a:moveTo>
                <a:cubicBezTo>
                  <a:pt x="92075" y="97904"/>
                  <a:pt x="184150" y="-1050"/>
                  <a:pt x="279400" y="8"/>
                </a:cubicBezTo>
                <a:cubicBezTo>
                  <a:pt x="374650" y="1066"/>
                  <a:pt x="477309" y="134416"/>
                  <a:pt x="571500" y="203208"/>
                </a:cubicBezTo>
                <a:cubicBezTo>
                  <a:pt x="665691" y="272000"/>
                  <a:pt x="749300" y="411700"/>
                  <a:pt x="844550" y="412758"/>
                </a:cubicBezTo>
                <a:cubicBezTo>
                  <a:pt x="939800" y="413816"/>
                  <a:pt x="1047750" y="278350"/>
                  <a:pt x="1143000" y="209558"/>
                </a:cubicBezTo>
                <a:cubicBezTo>
                  <a:pt x="1238250" y="140766"/>
                  <a:pt x="1320800" y="1066"/>
                  <a:pt x="1416050" y="8"/>
                </a:cubicBezTo>
                <a:cubicBezTo>
                  <a:pt x="1511300" y="-1050"/>
                  <a:pt x="1612900" y="101079"/>
                  <a:pt x="1714500" y="203208"/>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9" name="Freihandform 228"/>
          <p:cNvSpPr/>
          <p:nvPr/>
        </p:nvSpPr>
        <p:spPr>
          <a:xfrm flipV="1">
            <a:off x="7169150" y="3934823"/>
            <a:ext cx="1714500" cy="433976"/>
          </a:xfrm>
          <a:custGeom>
            <a:avLst/>
            <a:gdLst>
              <a:gd name="connsiteX0" fmla="*/ 0 w 1714500"/>
              <a:gd name="connsiteY0" fmla="*/ 196858 h 412764"/>
              <a:gd name="connsiteX1" fmla="*/ 279400 w 1714500"/>
              <a:gd name="connsiteY1" fmla="*/ 8 h 412764"/>
              <a:gd name="connsiteX2" fmla="*/ 571500 w 1714500"/>
              <a:gd name="connsiteY2" fmla="*/ 203208 h 412764"/>
              <a:gd name="connsiteX3" fmla="*/ 844550 w 1714500"/>
              <a:gd name="connsiteY3" fmla="*/ 412758 h 412764"/>
              <a:gd name="connsiteX4" fmla="*/ 1143000 w 1714500"/>
              <a:gd name="connsiteY4" fmla="*/ 209558 h 412764"/>
              <a:gd name="connsiteX5" fmla="*/ 1416050 w 1714500"/>
              <a:gd name="connsiteY5" fmla="*/ 8 h 412764"/>
              <a:gd name="connsiteX6" fmla="*/ 1714500 w 1714500"/>
              <a:gd name="connsiteY6" fmla="*/ 203208 h 41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0" h="412764">
                <a:moveTo>
                  <a:pt x="0" y="196858"/>
                </a:moveTo>
                <a:cubicBezTo>
                  <a:pt x="92075" y="97904"/>
                  <a:pt x="184150" y="-1050"/>
                  <a:pt x="279400" y="8"/>
                </a:cubicBezTo>
                <a:cubicBezTo>
                  <a:pt x="374650" y="1066"/>
                  <a:pt x="477309" y="134416"/>
                  <a:pt x="571500" y="203208"/>
                </a:cubicBezTo>
                <a:cubicBezTo>
                  <a:pt x="665691" y="272000"/>
                  <a:pt x="749300" y="411700"/>
                  <a:pt x="844550" y="412758"/>
                </a:cubicBezTo>
                <a:cubicBezTo>
                  <a:pt x="939800" y="413816"/>
                  <a:pt x="1047750" y="278350"/>
                  <a:pt x="1143000" y="209558"/>
                </a:cubicBezTo>
                <a:cubicBezTo>
                  <a:pt x="1238250" y="140766"/>
                  <a:pt x="1320800" y="1066"/>
                  <a:pt x="1416050" y="8"/>
                </a:cubicBezTo>
                <a:cubicBezTo>
                  <a:pt x="1511300" y="-1050"/>
                  <a:pt x="1612900" y="101079"/>
                  <a:pt x="1714500" y="203208"/>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0" name="Freihandform 229"/>
          <p:cNvSpPr/>
          <p:nvPr/>
        </p:nvSpPr>
        <p:spPr>
          <a:xfrm>
            <a:off x="9734550" y="3937000"/>
            <a:ext cx="1727200" cy="419108"/>
          </a:xfrm>
          <a:custGeom>
            <a:avLst/>
            <a:gdLst>
              <a:gd name="connsiteX0" fmla="*/ 0 w 1727200"/>
              <a:gd name="connsiteY0" fmla="*/ 209550 h 419108"/>
              <a:gd name="connsiteX1" fmla="*/ 209550 w 1727200"/>
              <a:gd name="connsiteY1" fmla="*/ 6350 h 419108"/>
              <a:gd name="connsiteX2" fmla="*/ 431800 w 1727200"/>
              <a:gd name="connsiteY2" fmla="*/ 209550 h 419108"/>
              <a:gd name="connsiteX3" fmla="*/ 635000 w 1727200"/>
              <a:gd name="connsiteY3" fmla="*/ 419100 h 419108"/>
              <a:gd name="connsiteX4" fmla="*/ 863600 w 1727200"/>
              <a:gd name="connsiteY4" fmla="*/ 215900 h 419108"/>
              <a:gd name="connsiteX5" fmla="*/ 1073150 w 1727200"/>
              <a:gd name="connsiteY5" fmla="*/ 0 h 419108"/>
              <a:gd name="connsiteX6" fmla="*/ 1295400 w 1727200"/>
              <a:gd name="connsiteY6" fmla="*/ 215900 h 419108"/>
              <a:gd name="connsiteX7" fmla="*/ 1498600 w 1727200"/>
              <a:gd name="connsiteY7" fmla="*/ 419100 h 419108"/>
              <a:gd name="connsiteX8" fmla="*/ 1727200 w 1727200"/>
              <a:gd name="connsiteY8" fmla="*/ 222250 h 4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00" h="419108">
                <a:moveTo>
                  <a:pt x="0" y="209550"/>
                </a:moveTo>
                <a:cubicBezTo>
                  <a:pt x="68791" y="107950"/>
                  <a:pt x="137583" y="6350"/>
                  <a:pt x="209550" y="6350"/>
                </a:cubicBezTo>
                <a:cubicBezTo>
                  <a:pt x="281517" y="6350"/>
                  <a:pt x="360892" y="140758"/>
                  <a:pt x="431800" y="209550"/>
                </a:cubicBezTo>
                <a:cubicBezTo>
                  <a:pt x="502708" y="278342"/>
                  <a:pt x="563033" y="418042"/>
                  <a:pt x="635000" y="419100"/>
                </a:cubicBezTo>
                <a:cubicBezTo>
                  <a:pt x="706967" y="420158"/>
                  <a:pt x="790575" y="285750"/>
                  <a:pt x="863600" y="215900"/>
                </a:cubicBezTo>
                <a:cubicBezTo>
                  <a:pt x="936625" y="146050"/>
                  <a:pt x="1001183" y="0"/>
                  <a:pt x="1073150" y="0"/>
                </a:cubicBezTo>
                <a:cubicBezTo>
                  <a:pt x="1145117" y="0"/>
                  <a:pt x="1224492" y="146050"/>
                  <a:pt x="1295400" y="215900"/>
                </a:cubicBezTo>
                <a:cubicBezTo>
                  <a:pt x="1366308" y="285750"/>
                  <a:pt x="1426633" y="418042"/>
                  <a:pt x="1498600" y="419100"/>
                </a:cubicBezTo>
                <a:cubicBezTo>
                  <a:pt x="1570567" y="420158"/>
                  <a:pt x="1648883" y="321204"/>
                  <a:pt x="1727200" y="22225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1" name="Freihandform 230"/>
          <p:cNvSpPr/>
          <p:nvPr/>
        </p:nvSpPr>
        <p:spPr>
          <a:xfrm rot="10800000" flipV="1">
            <a:off x="9734550" y="3918763"/>
            <a:ext cx="1727200" cy="428262"/>
          </a:xfrm>
          <a:custGeom>
            <a:avLst/>
            <a:gdLst>
              <a:gd name="connsiteX0" fmla="*/ 0 w 1727200"/>
              <a:gd name="connsiteY0" fmla="*/ 209550 h 419108"/>
              <a:gd name="connsiteX1" fmla="*/ 209550 w 1727200"/>
              <a:gd name="connsiteY1" fmla="*/ 6350 h 419108"/>
              <a:gd name="connsiteX2" fmla="*/ 431800 w 1727200"/>
              <a:gd name="connsiteY2" fmla="*/ 209550 h 419108"/>
              <a:gd name="connsiteX3" fmla="*/ 635000 w 1727200"/>
              <a:gd name="connsiteY3" fmla="*/ 419100 h 419108"/>
              <a:gd name="connsiteX4" fmla="*/ 863600 w 1727200"/>
              <a:gd name="connsiteY4" fmla="*/ 215900 h 419108"/>
              <a:gd name="connsiteX5" fmla="*/ 1073150 w 1727200"/>
              <a:gd name="connsiteY5" fmla="*/ 0 h 419108"/>
              <a:gd name="connsiteX6" fmla="*/ 1295400 w 1727200"/>
              <a:gd name="connsiteY6" fmla="*/ 215900 h 419108"/>
              <a:gd name="connsiteX7" fmla="*/ 1498600 w 1727200"/>
              <a:gd name="connsiteY7" fmla="*/ 419100 h 419108"/>
              <a:gd name="connsiteX8" fmla="*/ 1727200 w 1727200"/>
              <a:gd name="connsiteY8" fmla="*/ 222250 h 4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00" h="419108">
                <a:moveTo>
                  <a:pt x="0" y="209550"/>
                </a:moveTo>
                <a:cubicBezTo>
                  <a:pt x="68791" y="107950"/>
                  <a:pt x="137583" y="6350"/>
                  <a:pt x="209550" y="6350"/>
                </a:cubicBezTo>
                <a:cubicBezTo>
                  <a:pt x="281517" y="6350"/>
                  <a:pt x="360892" y="140758"/>
                  <a:pt x="431800" y="209550"/>
                </a:cubicBezTo>
                <a:cubicBezTo>
                  <a:pt x="502708" y="278342"/>
                  <a:pt x="563033" y="418042"/>
                  <a:pt x="635000" y="419100"/>
                </a:cubicBezTo>
                <a:cubicBezTo>
                  <a:pt x="706967" y="420158"/>
                  <a:pt x="790575" y="285750"/>
                  <a:pt x="863600" y="215900"/>
                </a:cubicBezTo>
                <a:cubicBezTo>
                  <a:pt x="936625" y="146050"/>
                  <a:pt x="1001183" y="0"/>
                  <a:pt x="1073150" y="0"/>
                </a:cubicBezTo>
                <a:cubicBezTo>
                  <a:pt x="1145117" y="0"/>
                  <a:pt x="1224492" y="146050"/>
                  <a:pt x="1295400" y="215900"/>
                </a:cubicBezTo>
                <a:cubicBezTo>
                  <a:pt x="1366308" y="285750"/>
                  <a:pt x="1426633" y="418042"/>
                  <a:pt x="1498600" y="419100"/>
                </a:cubicBezTo>
                <a:cubicBezTo>
                  <a:pt x="1570567" y="420158"/>
                  <a:pt x="1648883" y="321204"/>
                  <a:pt x="1727200" y="22225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233" name="Gruppieren 232"/>
          <p:cNvGrpSpPr/>
          <p:nvPr/>
        </p:nvGrpSpPr>
        <p:grpSpPr>
          <a:xfrm>
            <a:off x="3223316" y="3977342"/>
            <a:ext cx="180000" cy="267894"/>
            <a:chOff x="3093249" y="3365685"/>
            <a:chExt cx="180000" cy="267894"/>
          </a:xfrm>
        </p:grpSpPr>
        <p:sp>
          <p:nvSpPr>
            <p:cNvPr id="234" name="Ellipse 233"/>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35" name="Textfeld 234"/>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246" name="Gruppieren 245"/>
          <p:cNvGrpSpPr/>
          <p:nvPr/>
        </p:nvGrpSpPr>
        <p:grpSpPr>
          <a:xfrm>
            <a:off x="2380188" y="3985813"/>
            <a:ext cx="201600" cy="267894"/>
            <a:chOff x="2380188" y="3985813"/>
            <a:chExt cx="201600" cy="267894"/>
          </a:xfrm>
        </p:grpSpPr>
        <p:grpSp>
          <p:nvGrpSpPr>
            <p:cNvPr id="236" name="Gruppieren 235"/>
            <p:cNvGrpSpPr/>
            <p:nvPr/>
          </p:nvGrpSpPr>
          <p:grpSpPr>
            <a:xfrm>
              <a:off x="2396817" y="3985813"/>
              <a:ext cx="180000" cy="267894"/>
              <a:chOff x="3084609" y="1985498"/>
              <a:chExt cx="180000" cy="267894"/>
            </a:xfrm>
          </p:grpSpPr>
          <p:sp>
            <p:nvSpPr>
              <p:cNvPr id="237" name="Ellipse 236"/>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38" name="Textfeld 237"/>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39" name="Kreis 238"/>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47" name="Gruppieren 246"/>
          <p:cNvGrpSpPr/>
          <p:nvPr/>
        </p:nvGrpSpPr>
        <p:grpSpPr>
          <a:xfrm rot="10800000">
            <a:off x="4113652" y="4047754"/>
            <a:ext cx="201600" cy="267894"/>
            <a:chOff x="2380188" y="3985813"/>
            <a:chExt cx="201600" cy="267894"/>
          </a:xfrm>
        </p:grpSpPr>
        <p:grpSp>
          <p:nvGrpSpPr>
            <p:cNvPr id="248" name="Gruppieren 247"/>
            <p:cNvGrpSpPr/>
            <p:nvPr/>
          </p:nvGrpSpPr>
          <p:grpSpPr>
            <a:xfrm>
              <a:off x="2396817" y="3985813"/>
              <a:ext cx="180000" cy="267894"/>
              <a:chOff x="3084609" y="1985498"/>
              <a:chExt cx="180000" cy="267894"/>
            </a:xfrm>
          </p:grpSpPr>
          <p:sp>
            <p:nvSpPr>
              <p:cNvPr id="250" name="Ellipse 249"/>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51" name="Textfeld 250"/>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49" name="Kreis 248"/>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52" name="Gruppieren 251"/>
          <p:cNvGrpSpPr/>
          <p:nvPr/>
        </p:nvGrpSpPr>
        <p:grpSpPr>
          <a:xfrm>
            <a:off x="4577748" y="3985813"/>
            <a:ext cx="201600" cy="267894"/>
            <a:chOff x="2380188" y="3985813"/>
            <a:chExt cx="201600" cy="267894"/>
          </a:xfrm>
        </p:grpSpPr>
        <p:grpSp>
          <p:nvGrpSpPr>
            <p:cNvPr id="253" name="Gruppieren 252"/>
            <p:cNvGrpSpPr/>
            <p:nvPr/>
          </p:nvGrpSpPr>
          <p:grpSpPr>
            <a:xfrm>
              <a:off x="2396817" y="3985813"/>
              <a:ext cx="180000" cy="267894"/>
              <a:chOff x="3084609" y="1985498"/>
              <a:chExt cx="180000" cy="267894"/>
            </a:xfrm>
          </p:grpSpPr>
          <p:sp>
            <p:nvSpPr>
              <p:cNvPr id="255" name="Ellipse 25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56" name="Textfeld 25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54" name="Kreis 253"/>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57" name="Gruppieren 256"/>
          <p:cNvGrpSpPr/>
          <p:nvPr/>
        </p:nvGrpSpPr>
        <p:grpSpPr>
          <a:xfrm rot="10800000">
            <a:off x="6311212" y="4047754"/>
            <a:ext cx="201600" cy="267894"/>
            <a:chOff x="2380188" y="3985813"/>
            <a:chExt cx="201600" cy="267894"/>
          </a:xfrm>
        </p:grpSpPr>
        <p:grpSp>
          <p:nvGrpSpPr>
            <p:cNvPr id="258" name="Gruppieren 257"/>
            <p:cNvGrpSpPr/>
            <p:nvPr/>
          </p:nvGrpSpPr>
          <p:grpSpPr>
            <a:xfrm>
              <a:off x="2396817" y="3985813"/>
              <a:ext cx="180000" cy="267894"/>
              <a:chOff x="3084609" y="1985498"/>
              <a:chExt cx="180000" cy="267894"/>
            </a:xfrm>
          </p:grpSpPr>
          <p:sp>
            <p:nvSpPr>
              <p:cNvPr id="260" name="Ellipse 259"/>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61" name="Textfeld 260"/>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59" name="Kreis 258"/>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62" name="Gruppieren 261"/>
          <p:cNvGrpSpPr/>
          <p:nvPr/>
        </p:nvGrpSpPr>
        <p:grpSpPr>
          <a:xfrm>
            <a:off x="7061746" y="3981044"/>
            <a:ext cx="201600" cy="267894"/>
            <a:chOff x="2380188" y="3985813"/>
            <a:chExt cx="201600" cy="267894"/>
          </a:xfrm>
        </p:grpSpPr>
        <p:grpSp>
          <p:nvGrpSpPr>
            <p:cNvPr id="263" name="Gruppieren 262"/>
            <p:cNvGrpSpPr/>
            <p:nvPr/>
          </p:nvGrpSpPr>
          <p:grpSpPr>
            <a:xfrm>
              <a:off x="2396817" y="3985813"/>
              <a:ext cx="180000" cy="267894"/>
              <a:chOff x="3084609" y="1985498"/>
              <a:chExt cx="180000" cy="267894"/>
            </a:xfrm>
          </p:grpSpPr>
          <p:sp>
            <p:nvSpPr>
              <p:cNvPr id="265" name="Ellipse 26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66" name="Textfeld 26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64" name="Kreis 263"/>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67" name="Gruppieren 266"/>
          <p:cNvGrpSpPr/>
          <p:nvPr/>
        </p:nvGrpSpPr>
        <p:grpSpPr>
          <a:xfrm rot="10800000">
            <a:off x="8795210" y="4042985"/>
            <a:ext cx="201600" cy="267894"/>
            <a:chOff x="2380188" y="3985813"/>
            <a:chExt cx="201600" cy="267894"/>
          </a:xfrm>
        </p:grpSpPr>
        <p:grpSp>
          <p:nvGrpSpPr>
            <p:cNvPr id="268" name="Gruppieren 267"/>
            <p:cNvGrpSpPr/>
            <p:nvPr/>
          </p:nvGrpSpPr>
          <p:grpSpPr>
            <a:xfrm>
              <a:off x="2396817" y="3985813"/>
              <a:ext cx="180000" cy="267894"/>
              <a:chOff x="3084609" y="1985498"/>
              <a:chExt cx="180000" cy="267894"/>
            </a:xfrm>
          </p:grpSpPr>
          <p:sp>
            <p:nvSpPr>
              <p:cNvPr id="270" name="Ellipse 269"/>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71" name="Textfeld 270"/>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69" name="Kreis 268"/>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72" name="Gruppieren 271"/>
          <p:cNvGrpSpPr/>
          <p:nvPr/>
        </p:nvGrpSpPr>
        <p:grpSpPr>
          <a:xfrm>
            <a:off x="9633504" y="3995335"/>
            <a:ext cx="201600" cy="267894"/>
            <a:chOff x="2380188" y="3985813"/>
            <a:chExt cx="201600" cy="267894"/>
          </a:xfrm>
        </p:grpSpPr>
        <p:grpSp>
          <p:nvGrpSpPr>
            <p:cNvPr id="273" name="Gruppieren 272"/>
            <p:cNvGrpSpPr/>
            <p:nvPr/>
          </p:nvGrpSpPr>
          <p:grpSpPr>
            <a:xfrm>
              <a:off x="2396817" y="3985813"/>
              <a:ext cx="180000" cy="267894"/>
              <a:chOff x="3084609" y="1985498"/>
              <a:chExt cx="180000" cy="267894"/>
            </a:xfrm>
          </p:grpSpPr>
          <p:sp>
            <p:nvSpPr>
              <p:cNvPr id="275" name="Ellipse 27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76" name="Textfeld 27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74" name="Kreis 273"/>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77" name="Gruppieren 276"/>
          <p:cNvGrpSpPr/>
          <p:nvPr/>
        </p:nvGrpSpPr>
        <p:grpSpPr>
          <a:xfrm rot="10800000">
            <a:off x="11366968" y="4057276"/>
            <a:ext cx="201600" cy="267894"/>
            <a:chOff x="2380188" y="3985813"/>
            <a:chExt cx="201600" cy="267894"/>
          </a:xfrm>
        </p:grpSpPr>
        <p:grpSp>
          <p:nvGrpSpPr>
            <p:cNvPr id="278" name="Gruppieren 277"/>
            <p:cNvGrpSpPr/>
            <p:nvPr/>
          </p:nvGrpSpPr>
          <p:grpSpPr>
            <a:xfrm>
              <a:off x="2396817" y="3985813"/>
              <a:ext cx="180000" cy="267894"/>
              <a:chOff x="3084609" y="1985498"/>
              <a:chExt cx="180000" cy="267894"/>
            </a:xfrm>
          </p:grpSpPr>
          <p:sp>
            <p:nvSpPr>
              <p:cNvPr id="280" name="Ellipse 279"/>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81" name="Textfeld 280"/>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sp>
          <p:nvSpPr>
            <p:cNvPr id="279" name="Kreis 278"/>
            <p:cNvSpPr/>
            <p:nvPr/>
          </p:nvSpPr>
          <p:spPr>
            <a:xfrm>
              <a:off x="2380188" y="4048750"/>
              <a:ext cx="201600" cy="202576"/>
            </a:xfrm>
            <a:prstGeom prst="pie">
              <a:avLst>
                <a:gd name="adj1" fmla="val 5329439"/>
                <a:gd name="adj2" fmla="val 16200000"/>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82" name="Gruppieren 281"/>
          <p:cNvGrpSpPr/>
          <p:nvPr/>
        </p:nvGrpSpPr>
        <p:grpSpPr>
          <a:xfrm>
            <a:off x="5455988" y="3985813"/>
            <a:ext cx="180000" cy="267894"/>
            <a:chOff x="3084609" y="1985498"/>
            <a:chExt cx="180000" cy="267894"/>
          </a:xfrm>
        </p:grpSpPr>
        <p:sp>
          <p:nvSpPr>
            <p:cNvPr id="283" name="Ellipse 282"/>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84" name="Textfeld 283"/>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285" name="Gruppieren 284"/>
          <p:cNvGrpSpPr/>
          <p:nvPr/>
        </p:nvGrpSpPr>
        <p:grpSpPr>
          <a:xfrm>
            <a:off x="7650776" y="3984817"/>
            <a:ext cx="180000" cy="267894"/>
            <a:chOff x="3084609" y="1985498"/>
            <a:chExt cx="180000" cy="267894"/>
          </a:xfrm>
        </p:grpSpPr>
        <p:sp>
          <p:nvSpPr>
            <p:cNvPr id="286" name="Ellipse 285"/>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87" name="Textfeld 286"/>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288" name="Gruppieren 287"/>
          <p:cNvGrpSpPr/>
          <p:nvPr/>
        </p:nvGrpSpPr>
        <p:grpSpPr>
          <a:xfrm>
            <a:off x="8230360" y="3995335"/>
            <a:ext cx="180000" cy="267894"/>
            <a:chOff x="3084609" y="1985498"/>
            <a:chExt cx="180000" cy="267894"/>
          </a:xfrm>
        </p:grpSpPr>
        <p:sp>
          <p:nvSpPr>
            <p:cNvPr id="289" name="Ellipse 288"/>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90" name="Textfeld 289"/>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291" name="Gruppieren 290"/>
          <p:cNvGrpSpPr/>
          <p:nvPr/>
        </p:nvGrpSpPr>
        <p:grpSpPr>
          <a:xfrm>
            <a:off x="10086819" y="3975831"/>
            <a:ext cx="180000" cy="267894"/>
            <a:chOff x="3084609" y="1985498"/>
            <a:chExt cx="180000" cy="267894"/>
          </a:xfrm>
        </p:grpSpPr>
        <p:sp>
          <p:nvSpPr>
            <p:cNvPr id="292" name="Ellipse 291"/>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93" name="Textfeld 292"/>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294" name="Gruppieren 293"/>
          <p:cNvGrpSpPr/>
          <p:nvPr/>
        </p:nvGrpSpPr>
        <p:grpSpPr>
          <a:xfrm>
            <a:off x="10516689" y="3979620"/>
            <a:ext cx="180000" cy="267894"/>
            <a:chOff x="3084609" y="1985498"/>
            <a:chExt cx="180000" cy="267894"/>
          </a:xfrm>
        </p:grpSpPr>
        <p:sp>
          <p:nvSpPr>
            <p:cNvPr id="295" name="Ellipse 294"/>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96" name="Textfeld 295"/>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297" name="Gruppieren 296"/>
          <p:cNvGrpSpPr/>
          <p:nvPr/>
        </p:nvGrpSpPr>
        <p:grpSpPr>
          <a:xfrm>
            <a:off x="10935159" y="3984817"/>
            <a:ext cx="180000" cy="267894"/>
            <a:chOff x="3084609" y="1985498"/>
            <a:chExt cx="180000" cy="267894"/>
          </a:xfrm>
        </p:grpSpPr>
        <p:sp>
          <p:nvSpPr>
            <p:cNvPr id="298" name="Ellipse 297"/>
            <p:cNvSpPr/>
            <p:nvPr/>
          </p:nvSpPr>
          <p:spPr>
            <a:xfrm>
              <a:off x="3084609" y="205992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99" name="Textfeld 298"/>
            <p:cNvSpPr txBox="1"/>
            <p:nvPr/>
          </p:nvSpPr>
          <p:spPr>
            <a:xfrm>
              <a:off x="3125013" y="198549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300" name="Gruppieren 299"/>
          <p:cNvGrpSpPr/>
          <p:nvPr/>
        </p:nvGrpSpPr>
        <p:grpSpPr>
          <a:xfrm>
            <a:off x="11149446" y="3984708"/>
            <a:ext cx="180000" cy="267894"/>
            <a:chOff x="3093249" y="3365685"/>
            <a:chExt cx="180000" cy="267894"/>
          </a:xfrm>
        </p:grpSpPr>
        <p:sp>
          <p:nvSpPr>
            <p:cNvPr id="301" name="Ellipse 300"/>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02" name="Textfeld 301"/>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03" name="Gruppieren 302"/>
          <p:cNvGrpSpPr/>
          <p:nvPr/>
        </p:nvGrpSpPr>
        <p:grpSpPr>
          <a:xfrm>
            <a:off x="10724626" y="3984708"/>
            <a:ext cx="180000" cy="267894"/>
            <a:chOff x="3093249" y="3365685"/>
            <a:chExt cx="180000" cy="267894"/>
          </a:xfrm>
        </p:grpSpPr>
        <p:sp>
          <p:nvSpPr>
            <p:cNvPr id="304" name="Ellipse 303"/>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05" name="Textfeld 304"/>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06" name="Gruppieren 305"/>
          <p:cNvGrpSpPr/>
          <p:nvPr/>
        </p:nvGrpSpPr>
        <p:grpSpPr>
          <a:xfrm>
            <a:off x="10296941" y="3984708"/>
            <a:ext cx="180000" cy="267894"/>
            <a:chOff x="3093249" y="3365685"/>
            <a:chExt cx="180000" cy="267894"/>
          </a:xfrm>
        </p:grpSpPr>
        <p:sp>
          <p:nvSpPr>
            <p:cNvPr id="307" name="Ellipse 306"/>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08" name="Textfeld 307"/>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09" name="Gruppieren 308"/>
          <p:cNvGrpSpPr/>
          <p:nvPr/>
        </p:nvGrpSpPr>
        <p:grpSpPr>
          <a:xfrm>
            <a:off x="9861297" y="3996204"/>
            <a:ext cx="180000" cy="267894"/>
            <a:chOff x="3093249" y="3365685"/>
            <a:chExt cx="180000" cy="267894"/>
          </a:xfrm>
        </p:grpSpPr>
        <p:sp>
          <p:nvSpPr>
            <p:cNvPr id="310" name="Ellipse 309"/>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11" name="Textfeld 310"/>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12" name="Gruppieren 311"/>
          <p:cNvGrpSpPr/>
          <p:nvPr/>
        </p:nvGrpSpPr>
        <p:grpSpPr>
          <a:xfrm>
            <a:off x="8506778" y="3984708"/>
            <a:ext cx="180000" cy="267894"/>
            <a:chOff x="3093249" y="3365685"/>
            <a:chExt cx="180000" cy="267894"/>
          </a:xfrm>
        </p:grpSpPr>
        <p:sp>
          <p:nvSpPr>
            <p:cNvPr id="313" name="Ellipse 312"/>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14" name="Textfeld 313"/>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15" name="Gruppieren 314"/>
          <p:cNvGrpSpPr/>
          <p:nvPr/>
        </p:nvGrpSpPr>
        <p:grpSpPr>
          <a:xfrm>
            <a:off x="7937480" y="3990735"/>
            <a:ext cx="180000" cy="267894"/>
            <a:chOff x="3093249" y="3365685"/>
            <a:chExt cx="180000" cy="267894"/>
          </a:xfrm>
        </p:grpSpPr>
        <p:sp>
          <p:nvSpPr>
            <p:cNvPr id="316" name="Ellipse 315"/>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17" name="Textfeld 316"/>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18" name="Gruppieren 317"/>
          <p:cNvGrpSpPr/>
          <p:nvPr/>
        </p:nvGrpSpPr>
        <p:grpSpPr>
          <a:xfrm>
            <a:off x="7351095" y="3984708"/>
            <a:ext cx="180000" cy="267894"/>
            <a:chOff x="3093249" y="3365685"/>
            <a:chExt cx="180000" cy="267894"/>
          </a:xfrm>
        </p:grpSpPr>
        <p:sp>
          <p:nvSpPr>
            <p:cNvPr id="319" name="Ellipse 318"/>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20" name="Textfeld 319"/>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21" name="Gruppieren 320"/>
          <p:cNvGrpSpPr/>
          <p:nvPr/>
        </p:nvGrpSpPr>
        <p:grpSpPr>
          <a:xfrm>
            <a:off x="5870945" y="3984708"/>
            <a:ext cx="180000" cy="267894"/>
            <a:chOff x="3093249" y="3365685"/>
            <a:chExt cx="180000" cy="267894"/>
          </a:xfrm>
        </p:grpSpPr>
        <p:sp>
          <p:nvSpPr>
            <p:cNvPr id="322" name="Ellipse 321"/>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23" name="Textfeld 322"/>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24" name="Gruppieren 323"/>
          <p:cNvGrpSpPr/>
          <p:nvPr/>
        </p:nvGrpSpPr>
        <p:grpSpPr>
          <a:xfrm>
            <a:off x="5013649" y="3984708"/>
            <a:ext cx="180000" cy="267894"/>
            <a:chOff x="3093249" y="3365685"/>
            <a:chExt cx="180000" cy="267894"/>
          </a:xfrm>
        </p:grpSpPr>
        <p:sp>
          <p:nvSpPr>
            <p:cNvPr id="325" name="Ellipse 324"/>
            <p:cNvSpPr/>
            <p:nvPr/>
          </p:nvSpPr>
          <p:spPr>
            <a:xfrm>
              <a:off x="3093249" y="344392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26" name="Textfeld 325"/>
            <p:cNvSpPr txBox="1"/>
            <p:nvPr/>
          </p:nvSpPr>
          <p:spPr>
            <a:xfrm>
              <a:off x="3126418" y="3365685"/>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Tree>
    <p:extLst>
      <p:ext uri="{BB962C8B-B14F-4D97-AF65-F5344CB8AC3E}">
        <p14:creationId xmlns:p14="http://schemas.microsoft.com/office/powerpoint/2010/main" val="139218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8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5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3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6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6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7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7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8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8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9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9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0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0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0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0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1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1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1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8"/>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61"/>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73"/>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76"/>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7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82"/>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91"/>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94"/>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97"/>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0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08"/>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09"/>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10"/>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11"/>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12"/>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15"/>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18"/>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29"/>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3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24"/>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131"/>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34"/>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37"/>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53"/>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54"/>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6">
                                            <p:txEl>
                                              <p:pRg st="10" end="10"/>
                                            </p:txEl>
                                          </p:spTgt>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2" grpId="0" animBg="1"/>
      <p:bldP spid="23" grpId="0" animBg="1"/>
      <p:bldP spid="25" grpId="0" animBg="1"/>
      <p:bldP spid="26" grpId="0" animBg="1"/>
      <p:bldP spid="27" grpId="0" animBg="1"/>
      <p:bldP spid="28" grpId="0" animBg="1"/>
      <p:bldP spid="35" grpId="0" animBg="1"/>
      <p:bldP spid="36" grpId="0" animBg="1"/>
      <p:bldP spid="38" grpId="0" animBg="1"/>
      <p:bldP spid="39" grpId="0" animBg="1"/>
      <p:bldP spid="40" grpId="0" animBg="1"/>
      <p:bldP spid="41" grpId="0" animBg="1"/>
      <p:bldP spid="67" grpId="0" animBg="1"/>
      <p:bldP spid="68" grpId="0" animBg="1"/>
      <p:bldP spid="69" grpId="0" animBg="1"/>
      <p:bldP spid="70" grpId="0" animBg="1"/>
      <p:bldP spid="71" grpId="0" animBg="1"/>
      <p:bldP spid="72" grpId="0" animBg="1"/>
      <p:bldP spid="107" grpId="0" animBg="1"/>
      <p:bldP spid="108" grpId="0" animBg="1"/>
      <p:bldP spid="109" grpId="0" animBg="1"/>
      <p:bldP spid="110" grpId="0" animBg="1"/>
      <p:bldP spid="111" grpId="0" animBg="1"/>
      <p:bldP spid="129" grpId="0" animBg="1"/>
      <p:bldP spid="130" grpId="0" animBg="1"/>
      <p:bldP spid="153" grpId="0" animBg="1"/>
      <p:bldP spid="154" grpId="0" animBg="1"/>
      <p:bldP spid="195" grpId="0" animBg="1"/>
      <p:bldP spid="196" grpId="0" animBg="1"/>
      <p:bldP spid="197" grpId="0" animBg="1"/>
      <p:bldP spid="198" grpId="0" animBg="1"/>
      <p:bldP spid="228" grpId="0" animBg="1"/>
      <p:bldP spid="229" grpId="0" animBg="1"/>
      <p:bldP spid="230" grpId="0" animBg="1"/>
      <p:bldP spid="2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sz="quarter" idx="13"/>
          </p:nvPr>
        </p:nvSpPr>
        <p:spPr>
          <a:xfrm>
            <a:off x="695326" y="1283804"/>
            <a:ext cx="10801349" cy="4772024"/>
          </a:xfrm>
        </p:spPr>
        <p:txBody>
          <a:bodyPr/>
          <a:lstStyle/>
          <a:p>
            <a:r>
              <a:rPr lang="de-DE" dirty="0" err="1" smtClean="0"/>
              <a:t>Homoclinic</a:t>
            </a:r>
            <a:r>
              <a:rPr lang="de-DE" dirty="0"/>
              <a:t> </a:t>
            </a:r>
            <a:r>
              <a:rPr lang="de-DE" dirty="0" smtClean="0"/>
              <a:t>X-point/</a:t>
            </a:r>
            <a:r>
              <a:rPr lang="de-DE" dirty="0" err="1" smtClean="0"/>
              <a:t>line</a:t>
            </a:r>
            <a:r>
              <a:rPr lang="de-DE" dirty="0" smtClean="0"/>
              <a:t>/</a:t>
            </a:r>
            <a:r>
              <a:rPr lang="de-DE" dirty="0" err="1" smtClean="0"/>
              <a:t>loop</a:t>
            </a:r>
            <a:r>
              <a:rPr lang="de-DE" dirty="0" smtClean="0"/>
              <a:t> (</a:t>
            </a:r>
            <a:r>
              <a:rPr lang="de-DE" dirty="0" err="1" smtClean="0"/>
              <a:t>connection</a:t>
            </a:r>
            <a:r>
              <a:rPr lang="de-DE" dirty="0" smtClean="0"/>
              <a:t>)	</a:t>
            </a:r>
            <a:r>
              <a:rPr lang="de-DE" dirty="0" err="1" smtClean="0"/>
              <a:t>Heteroclinic</a:t>
            </a:r>
            <a:r>
              <a:rPr lang="de-DE" dirty="0" smtClean="0"/>
              <a:t> X-point/</a:t>
            </a:r>
            <a:r>
              <a:rPr lang="de-DE" dirty="0" err="1" smtClean="0"/>
              <a:t>line</a:t>
            </a:r>
            <a:r>
              <a:rPr lang="de-DE" dirty="0" smtClean="0"/>
              <a:t>/</a:t>
            </a:r>
            <a:r>
              <a:rPr lang="de-DE" dirty="0" err="1" smtClean="0"/>
              <a:t>loop</a:t>
            </a:r>
            <a:r>
              <a:rPr lang="de-DE" dirty="0" smtClean="0"/>
              <a:t> (</a:t>
            </a:r>
            <a:r>
              <a:rPr lang="de-DE" dirty="0" err="1" smtClean="0"/>
              <a:t>connection</a:t>
            </a:r>
            <a:r>
              <a:rPr lang="de-DE" dirty="0" smtClean="0"/>
              <a:t>)</a:t>
            </a:r>
          </a:p>
          <a:p>
            <a:endParaRPr lang="de-DE" dirty="0"/>
          </a:p>
          <a:p>
            <a:endParaRPr lang="de-DE" dirty="0" smtClean="0"/>
          </a:p>
          <a:p>
            <a:endParaRPr lang="de-DE" dirty="0"/>
          </a:p>
          <a:p>
            <a:endParaRPr lang="de-DE" dirty="0" smtClean="0"/>
          </a:p>
          <a:p>
            <a:endParaRPr lang="de-DE" dirty="0"/>
          </a:p>
          <a:p>
            <a:r>
              <a:rPr lang="de-DE" dirty="0" err="1" smtClean="0"/>
              <a:t>Homoclinic</a:t>
            </a:r>
            <a:r>
              <a:rPr lang="de-DE" dirty="0" smtClean="0"/>
              <a:t> </a:t>
            </a:r>
            <a:r>
              <a:rPr lang="de-DE" dirty="0" err="1" smtClean="0"/>
              <a:t>Tangle</a:t>
            </a:r>
            <a:r>
              <a:rPr lang="de-DE" dirty="0"/>
              <a:t> </a:t>
            </a:r>
            <a:r>
              <a:rPr lang="de-DE" dirty="0" smtClean="0"/>
              <a:t>(</a:t>
            </a:r>
            <a:r>
              <a:rPr lang="de-DE" dirty="0" err="1" smtClean="0"/>
              <a:t>intersection</a:t>
            </a:r>
            <a:r>
              <a:rPr lang="de-DE" dirty="0" smtClean="0"/>
              <a:t>)		</a:t>
            </a:r>
            <a:r>
              <a:rPr lang="de-DE" dirty="0" err="1" smtClean="0"/>
              <a:t>Heteroclinic</a:t>
            </a:r>
            <a:r>
              <a:rPr lang="de-DE" dirty="0" smtClean="0"/>
              <a:t> </a:t>
            </a:r>
            <a:r>
              <a:rPr lang="de-DE" dirty="0" err="1" smtClean="0"/>
              <a:t>Tangle</a:t>
            </a:r>
            <a:r>
              <a:rPr lang="de-DE" dirty="0" smtClean="0"/>
              <a:t> (</a:t>
            </a:r>
            <a:r>
              <a:rPr lang="de-DE" dirty="0" err="1" smtClean="0"/>
              <a:t>intersection</a:t>
            </a:r>
            <a:r>
              <a:rPr lang="de-DE" dirty="0" smtClean="0"/>
              <a:t>)</a:t>
            </a:r>
            <a:endParaRPr lang="de-DE" dirty="0"/>
          </a:p>
        </p:txBody>
      </p:sp>
      <p:sp>
        <p:nvSpPr>
          <p:cNvPr id="8" name="Titel 7"/>
          <p:cNvSpPr>
            <a:spLocks noGrp="1"/>
          </p:cNvSpPr>
          <p:nvPr>
            <p:ph type="title"/>
          </p:nvPr>
        </p:nvSpPr>
        <p:spPr/>
        <p:txBody>
          <a:bodyPr/>
          <a:lstStyle/>
          <a:p>
            <a:r>
              <a:rPr lang="de-DE" dirty="0" err="1" smtClean="0"/>
              <a:t>Four</a:t>
            </a:r>
            <a:r>
              <a:rPr lang="de-DE" dirty="0" smtClean="0"/>
              <a:t> </a:t>
            </a:r>
            <a:r>
              <a:rPr lang="de-DE" dirty="0" err="1" smtClean="0"/>
              <a:t>possibilities</a:t>
            </a:r>
            <a:r>
              <a:rPr lang="de-DE" dirty="0" smtClean="0"/>
              <a:t> </a:t>
            </a:r>
            <a:r>
              <a:rPr lang="de-DE" dirty="0" err="1" smtClean="0"/>
              <a:t>to</a:t>
            </a:r>
            <a:r>
              <a:rPr lang="de-DE" dirty="0" smtClean="0"/>
              <a:t> </a:t>
            </a:r>
            <a:r>
              <a:rPr lang="de-DE" dirty="0" err="1" smtClean="0"/>
              <a:t>divert</a:t>
            </a:r>
            <a:r>
              <a:rPr lang="de-DE" dirty="0" smtClean="0"/>
              <a:t> </a:t>
            </a:r>
            <a:r>
              <a:rPr lang="de-DE" dirty="0" err="1" smtClean="0"/>
              <a:t>field</a:t>
            </a:r>
            <a:r>
              <a:rPr lang="de-DE" dirty="0" smtClean="0"/>
              <a:t> </a:t>
            </a:r>
            <a:r>
              <a:rPr lang="de-DE" dirty="0" err="1" smtClean="0"/>
              <a:t>lines</a:t>
            </a:r>
            <a:r>
              <a:rPr lang="de-DE" dirty="0" smtClean="0"/>
              <a:t> </a:t>
            </a:r>
            <a:r>
              <a:rPr lang="de-DE" dirty="0" err="1" smtClean="0"/>
              <a:t>away</a:t>
            </a:r>
            <a:r>
              <a:rPr lang="de-DE" dirty="0" smtClean="0"/>
              <a:t> </a:t>
            </a:r>
            <a:r>
              <a:rPr lang="de-DE" dirty="0" err="1" smtClean="0"/>
              <a:t>from</a:t>
            </a:r>
            <a:r>
              <a:rPr lang="de-DE" dirty="0" smtClean="0"/>
              <a:t> a </a:t>
            </a:r>
            <a:r>
              <a:rPr lang="de-DE" dirty="0" err="1" smtClean="0"/>
              <a:t>toroid</a:t>
            </a:r>
            <a:r>
              <a:rPr lang="de-DE" dirty="0" smtClean="0"/>
              <a:t> in a </a:t>
            </a:r>
            <a:r>
              <a:rPr lang="de-DE" dirty="0" err="1" smtClean="0"/>
              <a:t>divergence</a:t>
            </a:r>
            <a:r>
              <a:rPr lang="de-DE" dirty="0" smtClean="0"/>
              <a:t> </a:t>
            </a:r>
            <a:r>
              <a:rPr lang="de-DE" dirty="0" err="1" smtClean="0"/>
              <a:t>free</a:t>
            </a:r>
            <a:r>
              <a:rPr lang="de-DE" dirty="0" smtClean="0"/>
              <a:t> </a:t>
            </a:r>
            <a:r>
              <a:rPr lang="de-DE" dirty="0" err="1" smtClean="0"/>
              <a:t>vector</a:t>
            </a:r>
            <a:r>
              <a:rPr lang="de-DE" dirty="0" smtClean="0"/>
              <a:t> </a:t>
            </a:r>
            <a:r>
              <a:rPr lang="de-DE" dirty="0" err="1" smtClean="0"/>
              <a:t>field</a:t>
            </a:r>
            <a:r>
              <a:rPr lang="de-DE" dirty="0" smtClean="0"/>
              <a:t> – </a:t>
            </a:r>
            <a:r>
              <a:rPr lang="de-DE" dirty="0" err="1" smtClean="0"/>
              <a:t>Whats</a:t>
            </a:r>
            <a:r>
              <a:rPr lang="de-DE" dirty="0" smtClean="0"/>
              <a:t> </a:t>
            </a:r>
            <a:r>
              <a:rPr lang="de-DE" dirty="0" err="1" smtClean="0"/>
              <a:t>the</a:t>
            </a:r>
            <a:r>
              <a:rPr lang="de-DE" dirty="0" smtClean="0"/>
              <a:t> </a:t>
            </a:r>
            <a:r>
              <a:rPr lang="de-DE" dirty="0" err="1" smtClean="0"/>
              <a:t>best</a:t>
            </a:r>
            <a:r>
              <a:rPr lang="de-DE" dirty="0" smtClean="0"/>
              <a:t> n/m?</a:t>
            </a:r>
            <a:endParaRPr lang="de-DE" dirty="0"/>
          </a:p>
        </p:txBody>
      </p:sp>
      <p:sp>
        <p:nvSpPr>
          <p:cNvPr id="15" name="Fußzeilenplatzhalter 14"/>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11.07.24</a:t>
            </a:r>
            <a:endParaRPr lang="de-DE" dirty="0"/>
          </a:p>
        </p:txBody>
      </p:sp>
      <p:sp>
        <p:nvSpPr>
          <p:cNvPr id="16" name="Foliennummernplatzhalter 15"/>
          <p:cNvSpPr>
            <a:spLocks noGrp="1"/>
          </p:cNvSpPr>
          <p:nvPr>
            <p:ph type="sldNum" sz="quarter" idx="16"/>
          </p:nvPr>
        </p:nvSpPr>
        <p:spPr/>
        <p:txBody>
          <a:bodyPr/>
          <a:lstStyle/>
          <a:p>
            <a:fld id="{3B1A4699-952B-42DA-8DC4-38A59B49610C}" type="slidenum">
              <a:rPr lang="de-DE" smtClean="0"/>
              <a:pPr/>
              <a:t>51</a:t>
            </a:fld>
            <a:endParaRPr lang="de-DE" dirty="0"/>
          </a:p>
        </p:txBody>
      </p:sp>
      <p:sp>
        <p:nvSpPr>
          <p:cNvPr id="55" name="Freihandform 54"/>
          <p:cNvSpPr/>
          <p:nvPr/>
        </p:nvSpPr>
        <p:spPr>
          <a:xfrm>
            <a:off x="3875790" y="4453512"/>
            <a:ext cx="1059781" cy="1604388"/>
          </a:xfrm>
          <a:custGeom>
            <a:avLst/>
            <a:gdLst>
              <a:gd name="connsiteX0" fmla="*/ 881948 w 1059781"/>
              <a:gd name="connsiteY0" fmla="*/ 1604388 h 1604388"/>
              <a:gd name="connsiteX1" fmla="*/ 500948 w 1059781"/>
              <a:gd name="connsiteY1" fmla="*/ 1261488 h 1604388"/>
              <a:gd name="connsiteX2" fmla="*/ 248535 w 1059781"/>
              <a:gd name="connsiteY2" fmla="*/ 961451 h 1604388"/>
              <a:gd name="connsiteX3" fmla="*/ 15173 w 1059781"/>
              <a:gd name="connsiteY3" fmla="*/ 499488 h 1604388"/>
              <a:gd name="connsiteX4" fmla="*/ 62798 w 1059781"/>
              <a:gd name="connsiteY4" fmla="*/ 180401 h 1604388"/>
              <a:gd name="connsiteX5" fmla="*/ 386648 w 1059781"/>
              <a:gd name="connsiteY5" fmla="*/ 18476 h 1604388"/>
              <a:gd name="connsiteX6" fmla="*/ 791460 w 1059781"/>
              <a:gd name="connsiteY6" fmla="*/ 13713 h 1604388"/>
              <a:gd name="connsiteX7" fmla="*/ 972435 w 1059781"/>
              <a:gd name="connsiteY7" fmla="*/ 108963 h 1604388"/>
              <a:gd name="connsiteX8" fmla="*/ 1053398 w 1059781"/>
              <a:gd name="connsiteY8" fmla="*/ 275651 h 1604388"/>
              <a:gd name="connsiteX9" fmla="*/ 1048635 w 1059781"/>
              <a:gd name="connsiteY9" fmla="*/ 389951 h 1604388"/>
              <a:gd name="connsiteX10" fmla="*/ 1001010 w 1059781"/>
              <a:gd name="connsiteY10" fmla="*/ 494726 h 1604388"/>
              <a:gd name="connsiteX11" fmla="*/ 843848 w 1059781"/>
              <a:gd name="connsiteY11" fmla="*/ 589976 h 1604388"/>
              <a:gd name="connsiteX12" fmla="*/ 777173 w 1059781"/>
              <a:gd name="connsiteY12" fmla="*/ 661413 h 1604388"/>
              <a:gd name="connsiteX13" fmla="*/ 734310 w 1059781"/>
              <a:gd name="connsiteY13" fmla="*/ 723326 h 1604388"/>
              <a:gd name="connsiteX14" fmla="*/ 739073 w 1059781"/>
              <a:gd name="connsiteY14" fmla="*/ 785238 h 1604388"/>
              <a:gd name="connsiteX15" fmla="*/ 748598 w 1059781"/>
              <a:gd name="connsiteY15" fmla="*/ 870963 h 1604388"/>
              <a:gd name="connsiteX16" fmla="*/ 777173 w 1059781"/>
              <a:gd name="connsiteY16" fmla="*/ 956688 h 1604388"/>
              <a:gd name="connsiteX17" fmla="*/ 815273 w 1059781"/>
              <a:gd name="connsiteY17" fmla="*/ 1070988 h 1604388"/>
              <a:gd name="connsiteX18" fmla="*/ 815273 w 1059781"/>
              <a:gd name="connsiteY18" fmla="*/ 1113851 h 1604388"/>
              <a:gd name="connsiteX19" fmla="*/ 810510 w 1059781"/>
              <a:gd name="connsiteY19" fmla="*/ 1147188 h 1604388"/>
              <a:gd name="connsiteX20" fmla="*/ 786698 w 1059781"/>
              <a:gd name="connsiteY20" fmla="*/ 1161476 h 1604388"/>
              <a:gd name="connsiteX21" fmla="*/ 739073 w 1059781"/>
              <a:gd name="connsiteY21" fmla="*/ 1128138 h 1604388"/>
              <a:gd name="connsiteX22" fmla="*/ 643823 w 1059781"/>
              <a:gd name="connsiteY22" fmla="*/ 1061463 h 1604388"/>
              <a:gd name="connsiteX23" fmla="*/ 424748 w 1059781"/>
              <a:gd name="connsiteY23" fmla="*/ 813813 h 1604388"/>
              <a:gd name="connsiteX24" fmla="*/ 358073 w 1059781"/>
              <a:gd name="connsiteY24" fmla="*/ 747138 h 1604388"/>
              <a:gd name="connsiteX25" fmla="*/ 319973 w 1059781"/>
              <a:gd name="connsiteY25" fmla="*/ 718563 h 1604388"/>
              <a:gd name="connsiteX26" fmla="*/ 296160 w 1059781"/>
              <a:gd name="connsiteY26" fmla="*/ 699513 h 1604388"/>
              <a:gd name="connsiteX27" fmla="*/ 286635 w 1059781"/>
              <a:gd name="connsiteY27" fmla="*/ 694751 h 1604388"/>
              <a:gd name="connsiteX28" fmla="*/ 286635 w 1059781"/>
              <a:gd name="connsiteY28" fmla="*/ 704276 h 1604388"/>
              <a:gd name="connsiteX29" fmla="*/ 296160 w 1059781"/>
              <a:gd name="connsiteY29" fmla="*/ 737613 h 1604388"/>
              <a:gd name="connsiteX30" fmla="*/ 319973 w 1059781"/>
              <a:gd name="connsiteY30" fmla="*/ 790001 h 1604388"/>
              <a:gd name="connsiteX31" fmla="*/ 434273 w 1059781"/>
              <a:gd name="connsiteY31" fmla="*/ 942401 h 1604388"/>
              <a:gd name="connsiteX32" fmla="*/ 586673 w 1059781"/>
              <a:gd name="connsiteY32" fmla="*/ 1132901 h 1604388"/>
              <a:gd name="connsiteX33" fmla="*/ 705735 w 1059781"/>
              <a:gd name="connsiteY33" fmla="*/ 1266251 h 1604388"/>
              <a:gd name="connsiteX34" fmla="*/ 810510 w 1059781"/>
              <a:gd name="connsiteY34" fmla="*/ 1380551 h 1604388"/>
              <a:gd name="connsiteX35" fmla="*/ 872423 w 1059781"/>
              <a:gd name="connsiteY35" fmla="*/ 1456751 h 1604388"/>
              <a:gd name="connsiteX36" fmla="*/ 896235 w 1059781"/>
              <a:gd name="connsiteY36" fmla="*/ 1504376 h 1604388"/>
              <a:gd name="connsiteX37" fmla="*/ 858135 w 1059781"/>
              <a:gd name="connsiteY37" fmla="*/ 1471038 h 1604388"/>
              <a:gd name="connsiteX38" fmla="*/ 710498 w 1059781"/>
              <a:gd name="connsiteY38" fmla="*/ 1342451 h 1604388"/>
              <a:gd name="connsiteX39" fmla="*/ 496185 w 1059781"/>
              <a:gd name="connsiteY39" fmla="*/ 1113851 h 1604388"/>
              <a:gd name="connsiteX40" fmla="*/ 186623 w 1059781"/>
              <a:gd name="connsiteY40" fmla="*/ 704276 h 1604388"/>
              <a:gd name="connsiteX41" fmla="*/ 81848 w 1059781"/>
              <a:gd name="connsiteY41" fmla="*/ 356613 h 160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9781" h="1604388">
                <a:moveTo>
                  <a:pt x="881948" y="1604388"/>
                </a:moveTo>
                <a:cubicBezTo>
                  <a:pt x="744232" y="1486516"/>
                  <a:pt x="606517" y="1368644"/>
                  <a:pt x="500948" y="1261488"/>
                </a:cubicBezTo>
                <a:cubicBezTo>
                  <a:pt x="395379" y="1154332"/>
                  <a:pt x="329497" y="1088451"/>
                  <a:pt x="248535" y="961451"/>
                </a:cubicBezTo>
                <a:cubicBezTo>
                  <a:pt x="167573" y="834451"/>
                  <a:pt x="46129" y="629663"/>
                  <a:pt x="15173" y="499488"/>
                </a:cubicBezTo>
                <a:cubicBezTo>
                  <a:pt x="-15783" y="369313"/>
                  <a:pt x="886" y="260570"/>
                  <a:pt x="62798" y="180401"/>
                </a:cubicBezTo>
                <a:cubicBezTo>
                  <a:pt x="124710" y="100232"/>
                  <a:pt x="265204" y="46257"/>
                  <a:pt x="386648" y="18476"/>
                </a:cubicBezTo>
                <a:cubicBezTo>
                  <a:pt x="508092" y="-9305"/>
                  <a:pt x="693829" y="-1368"/>
                  <a:pt x="791460" y="13713"/>
                </a:cubicBezTo>
                <a:cubicBezTo>
                  <a:pt x="889091" y="28794"/>
                  <a:pt x="928779" y="65307"/>
                  <a:pt x="972435" y="108963"/>
                </a:cubicBezTo>
                <a:cubicBezTo>
                  <a:pt x="1016091" y="152619"/>
                  <a:pt x="1040698" y="228820"/>
                  <a:pt x="1053398" y="275651"/>
                </a:cubicBezTo>
                <a:cubicBezTo>
                  <a:pt x="1066098" y="322482"/>
                  <a:pt x="1057366" y="353438"/>
                  <a:pt x="1048635" y="389951"/>
                </a:cubicBezTo>
                <a:cubicBezTo>
                  <a:pt x="1039904" y="426463"/>
                  <a:pt x="1035141" y="461389"/>
                  <a:pt x="1001010" y="494726"/>
                </a:cubicBezTo>
                <a:cubicBezTo>
                  <a:pt x="966879" y="528063"/>
                  <a:pt x="881154" y="562195"/>
                  <a:pt x="843848" y="589976"/>
                </a:cubicBezTo>
                <a:cubicBezTo>
                  <a:pt x="806542" y="617757"/>
                  <a:pt x="795429" y="639188"/>
                  <a:pt x="777173" y="661413"/>
                </a:cubicBezTo>
                <a:cubicBezTo>
                  <a:pt x="758917" y="683638"/>
                  <a:pt x="740660" y="702689"/>
                  <a:pt x="734310" y="723326"/>
                </a:cubicBezTo>
                <a:cubicBezTo>
                  <a:pt x="727960" y="743963"/>
                  <a:pt x="736692" y="760632"/>
                  <a:pt x="739073" y="785238"/>
                </a:cubicBezTo>
                <a:cubicBezTo>
                  <a:pt x="741454" y="809844"/>
                  <a:pt x="742248" y="842388"/>
                  <a:pt x="748598" y="870963"/>
                </a:cubicBezTo>
                <a:cubicBezTo>
                  <a:pt x="754948" y="899538"/>
                  <a:pt x="777173" y="956688"/>
                  <a:pt x="777173" y="956688"/>
                </a:cubicBezTo>
                <a:cubicBezTo>
                  <a:pt x="788285" y="990025"/>
                  <a:pt x="808923" y="1044794"/>
                  <a:pt x="815273" y="1070988"/>
                </a:cubicBezTo>
                <a:cubicBezTo>
                  <a:pt x="821623" y="1097182"/>
                  <a:pt x="816067" y="1101151"/>
                  <a:pt x="815273" y="1113851"/>
                </a:cubicBezTo>
                <a:cubicBezTo>
                  <a:pt x="814479" y="1126551"/>
                  <a:pt x="815272" y="1139250"/>
                  <a:pt x="810510" y="1147188"/>
                </a:cubicBezTo>
                <a:cubicBezTo>
                  <a:pt x="805747" y="1155125"/>
                  <a:pt x="798604" y="1164651"/>
                  <a:pt x="786698" y="1161476"/>
                </a:cubicBezTo>
                <a:cubicBezTo>
                  <a:pt x="774792" y="1158301"/>
                  <a:pt x="739073" y="1128138"/>
                  <a:pt x="739073" y="1128138"/>
                </a:cubicBezTo>
                <a:cubicBezTo>
                  <a:pt x="715260" y="1111469"/>
                  <a:pt x="696210" y="1113850"/>
                  <a:pt x="643823" y="1061463"/>
                </a:cubicBezTo>
                <a:cubicBezTo>
                  <a:pt x="591436" y="1009076"/>
                  <a:pt x="472373" y="866200"/>
                  <a:pt x="424748" y="813813"/>
                </a:cubicBezTo>
                <a:cubicBezTo>
                  <a:pt x="377123" y="761425"/>
                  <a:pt x="375535" y="763013"/>
                  <a:pt x="358073" y="747138"/>
                </a:cubicBezTo>
                <a:cubicBezTo>
                  <a:pt x="340611" y="731263"/>
                  <a:pt x="330292" y="726500"/>
                  <a:pt x="319973" y="718563"/>
                </a:cubicBezTo>
                <a:cubicBezTo>
                  <a:pt x="309654" y="710626"/>
                  <a:pt x="296160" y="699513"/>
                  <a:pt x="296160" y="699513"/>
                </a:cubicBezTo>
                <a:cubicBezTo>
                  <a:pt x="290604" y="695544"/>
                  <a:pt x="286635" y="694751"/>
                  <a:pt x="286635" y="694751"/>
                </a:cubicBezTo>
                <a:cubicBezTo>
                  <a:pt x="285048" y="695545"/>
                  <a:pt x="285047" y="697132"/>
                  <a:pt x="286635" y="704276"/>
                </a:cubicBezTo>
                <a:cubicBezTo>
                  <a:pt x="288222" y="711420"/>
                  <a:pt x="290604" y="723325"/>
                  <a:pt x="296160" y="737613"/>
                </a:cubicBezTo>
                <a:cubicBezTo>
                  <a:pt x="301716" y="751901"/>
                  <a:pt x="296954" y="755870"/>
                  <a:pt x="319973" y="790001"/>
                </a:cubicBezTo>
                <a:cubicBezTo>
                  <a:pt x="342992" y="824132"/>
                  <a:pt x="389823" y="885251"/>
                  <a:pt x="434273" y="942401"/>
                </a:cubicBezTo>
                <a:cubicBezTo>
                  <a:pt x="478723" y="999551"/>
                  <a:pt x="541429" y="1078926"/>
                  <a:pt x="586673" y="1132901"/>
                </a:cubicBezTo>
                <a:cubicBezTo>
                  <a:pt x="631917" y="1186876"/>
                  <a:pt x="668429" y="1224976"/>
                  <a:pt x="705735" y="1266251"/>
                </a:cubicBezTo>
                <a:cubicBezTo>
                  <a:pt x="743041" y="1307526"/>
                  <a:pt x="782729" y="1348801"/>
                  <a:pt x="810510" y="1380551"/>
                </a:cubicBezTo>
                <a:cubicBezTo>
                  <a:pt x="838291" y="1412301"/>
                  <a:pt x="858136" y="1436114"/>
                  <a:pt x="872423" y="1456751"/>
                </a:cubicBezTo>
                <a:cubicBezTo>
                  <a:pt x="886710" y="1477388"/>
                  <a:pt x="898616" y="1501995"/>
                  <a:pt x="896235" y="1504376"/>
                </a:cubicBezTo>
                <a:cubicBezTo>
                  <a:pt x="893854" y="1506757"/>
                  <a:pt x="858135" y="1471038"/>
                  <a:pt x="858135" y="1471038"/>
                </a:cubicBezTo>
                <a:cubicBezTo>
                  <a:pt x="827179" y="1444051"/>
                  <a:pt x="770823" y="1401982"/>
                  <a:pt x="710498" y="1342451"/>
                </a:cubicBezTo>
                <a:cubicBezTo>
                  <a:pt x="650173" y="1282920"/>
                  <a:pt x="583497" y="1220213"/>
                  <a:pt x="496185" y="1113851"/>
                </a:cubicBezTo>
                <a:cubicBezTo>
                  <a:pt x="408873" y="1007489"/>
                  <a:pt x="255679" y="830482"/>
                  <a:pt x="186623" y="704276"/>
                </a:cubicBezTo>
                <a:cubicBezTo>
                  <a:pt x="117567" y="578070"/>
                  <a:pt x="99707" y="467341"/>
                  <a:pt x="81848" y="356613"/>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8" name="Ellipse 57"/>
          <p:cNvSpPr/>
          <p:nvPr/>
        </p:nvSpPr>
        <p:spPr>
          <a:xfrm>
            <a:off x="4251874" y="5614982"/>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9" name="Freihandform 58"/>
          <p:cNvSpPr/>
          <p:nvPr/>
        </p:nvSpPr>
        <p:spPr>
          <a:xfrm>
            <a:off x="3864424" y="4371755"/>
            <a:ext cx="987860" cy="1671858"/>
          </a:xfrm>
          <a:custGeom>
            <a:avLst/>
            <a:gdLst>
              <a:gd name="connsiteX0" fmla="*/ 55114 w 987860"/>
              <a:gd name="connsiteY0" fmla="*/ 1671858 h 1671858"/>
              <a:gd name="connsiteX1" fmla="*/ 340864 w 987860"/>
              <a:gd name="connsiteY1" fmla="*/ 1448020 h 1671858"/>
              <a:gd name="connsiteX2" fmla="*/ 574226 w 987860"/>
              <a:gd name="connsiteY2" fmla="*/ 1205133 h 1671858"/>
              <a:gd name="connsiteX3" fmla="*/ 793301 w 987860"/>
              <a:gd name="connsiteY3" fmla="*/ 967008 h 1671858"/>
              <a:gd name="connsiteX4" fmla="*/ 955226 w 987860"/>
              <a:gd name="connsiteY4" fmla="*/ 638395 h 1671858"/>
              <a:gd name="connsiteX5" fmla="*/ 979039 w 987860"/>
              <a:gd name="connsiteY5" fmla="*/ 381220 h 1671858"/>
              <a:gd name="connsiteX6" fmla="*/ 845689 w 987860"/>
              <a:gd name="connsiteY6" fmla="*/ 109758 h 1671858"/>
              <a:gd name="connsiteX7" fmla="*/ 459926 w 987860"/>
              <a:gd name="connsiteY7" fmla="*/ 220 h 1671858"/>
              <a:gd name="connsiteX8" fmla="*/ 174176 w 987860"/>
              <a:gd name="connsiteY8" fmla="*/ 133570 h 1671858"/>
              <a:gd name="connsiteX9" fmla="*/ 131314 w 987860"/>
              <a:gd name="connsiteY9" fmla="*/ 285970 h 1671858"/>
              <a:gd name="connsiteX10" fmla="*/ 117026 w 987860"/>
              <a:gd name="connsiteY10" fmla="*/ 462183 h 1671858"/>
              <a:gd name="connsiteX11" fmla="*/ 83689 w 987860"/>
              <a:gd name="connsiteY11" fmla="*/ 581245 h 1671858"/>
              <a:gd name="connsiteX12" fmla="*/ 40826 w 987860"/>
              <a:gd name="connsiteY12" fmla="*/ 681258 h 1671858"/>
              <a:gd name="connsiteX13" fmla="*/ 12251 w 987860"/>
              <a:gd name="connsiteY13" fmla="*/ 762220 h 1671858"/>
              <a:gd name="connsiteX14" fmla="*/ 7489 w 987860"/>
              <a:gd name="connsiteY14" fmla="*/ 838420 h 1671858"/>
              <a:gd name="connsiteX15" fmla="*/ 40826 w 987860"/>
              <a:gd name="connsiteY15" fmla="*/ 914620 h 1671858"/>
              <a:gd name="connsiteX16" fmla="*/ 131314 w 987860"/>
              <a:gd name="connsiteY16" fmla="*/ 919383 h 1671858"/>
              <a:gd name="connsiteX17" fmla="*/ 226564 w 987860"/>
              <a:gd name="connsiteY17" fmla="*/ 886045 h 1671858"/>
              <a:gd name="connsiteX18" fmla="*/ 336101 w 987860"/>
              <a:gd name="connsiteY18" fmla="*/ 886045 h 1671858"/>
              <a:gd name="connsiteX19" fmla="*/ 355151 w 987860"/>
              <a:gd name="connsiteY19" fmla="*/ 886045 h 1671858"/>
              <a:gd name="connsiteX20" fmla="*/ 364676 w 987860"/>
              <a:gd name="connsiteY20" fmla="*/ 900333 h 1671858"/>
              <a:gd name="connsiteX21" fmla="*/ 345626 w 987860"/>
              <a:gd name="connsiteY21" fmla="*/ 957483 h 1671858"/>
              <a:gd name="connsiteX22" fmla="*/ 245614 w 987860"/>
              <a:gd name="connsiteY22" fmla="*/ 1114645 h 1671858"/>
              <a:gd name="connsiteX23" fmla="*/ 145601 w 987860"/>
              <a:gd name="connsiteY23" fmla="*/ 1271808 h 1671858"/>
              <a:gd name="connsiteX24" fmla="*/ 102739 w 987860"/>
              <a:gd name="connsiteY24" fmla="*/ 1357533 h 1671858"/>
              <a:gd name="connsiteX25" fmla="*/ 59876 w 987860"/>
              <a:gd name="connsiteY25" fmla="*/ 1448020 h 1671858"/>
              <a:gd name="connsiteX26" fmla="*/ 59876 w 987860"/>
              <a:gd name="connsiteY26" fmla="*/ 1471833 h 1671858"/>
              <a:gd name="connsiteX27" fmla="*/ 93214 w 987860"/>
              <a:gd name="connsiteY27" fmla="*/ 1476595 h 1671858"/>
              <a:gd name="connsiteX28" fmla="*/ 217039 w 987860"/>
              <a:gd name="connsiteY28" fmla="*/ 1371820 h 1671858"/>
              <a:gd name="connsiteX29" fmla="*/ 650426 w 987860"/>
              <a:gd name="connsiteY29" fmla="*/ 957483 h 1671858"/>
              <a:gd name="connsiteX30" fmla="*/ 769489 w 987860"/>
              <a:gd name="connsiteY30" fmla="*/ 843183 h 1671858"/>
              <a:gd name="connsiteX31" fmla="*/ 802826 w 987860"/>
              <a:gd name="connsiteY31" fmla="*/ 790795 h 1671858"/>
              <a:gd name="connsiteX32" fmla="*/ 821876 w 987860"/>
              <a:gd name="connsiteY32" fmla="*/ 771745 h 1671858"/>
              <a:gd name="connsiteX33" fmla="*/ 826639 w 987860"/>
              <a:gd name="connsiteY33" fmla="*/ 771745 h 1671858"/>
              <a:gd name="connsiteX34" fmla="*/ 836164 w 987860"/>
              <a:gd name="connsiteY34" fmla="*/ 781270 h 1671858"/>
              <a:gd name="connsiteX35" fmla="*/ 826639 w 987860"/>
              <a:gd name="connsiteY35" fmla="*/ 824133 h 1671858"/>
              <a:gd name="connsiteX36" fmla="*/ 721864 w 987860"/>
              <a:gd name="connsiteY36" fmla="*/ 952720 h 1671858"/>
              <a:gd name="connsiteX37" fmla="*/ 512314 w 987860"/>
              <a:gd name="connsiteY37" fmla="*/ 1205133 h 1671858"/>
              <a:gd name="connsiteX38" fmla="*/ 64639 w 987860"/>
              <a:gd name="connsiteY38" fmla="*/ 1614708 h 1671858"/>
              <a:gd name="connsiteX39" fmla="*/ 12251 w 987860"/>
              <a:gd name="connsiteY39" fmla="*/ 1643283 h 167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7860" h="1671858">
                <a:moveTo>
                  <a:pt x="55114" y="1671858"/>
                </a:moveTo>
                <a:cubicBezTo>
                  <a:pt x="154729" y="1598832"/>
                  <a:pt x="254345" y="1525807"/>
                  <a:pt x="340864" y="1448020"/>
                </a:cubicBezTo>
                <a:cubicBezTo>
                  <a:pt x="427383" y="1370233"/>
                  <a:pt x="498820" y="1285302"/>
                  <a:pt x="574226" y="1205133"/>
                </a:cubicBezTo>
                <a:cubicBezTo>
                  <a:pt x="649632" y="1124964"/>
                  <a:pt x="729801" y="1061464"/>
                  <a:pt x="793301" y="967008"/>
                </a:cubicBezTo>
                <a:cubicBezTo>
                  <a:pt x="856801" y="872552"/>
                  <a:pt x="924270" y="736026"/>
                  <a:pt x="955226" y="638395"/>
                </a:cubicBezTo>
                <a:cubicBezTo>
                  <a:pt x="986182" y="540764"/>
                  <a:pt x="997295" y="469326"/>
                  <a:pt x="979039" y="381220"/>
                </a:cubicBezTo>
                <a:cubicBezTo>
                  <a:pt x="960783" y="293114"/>
                  <a:pt x="932208" y="173258"/>
                  <a:pt x="845689" y="109758"/>
                </a:cubicBezTo>
                <a:cubicBezTo>
                  <a:pt x="759170" y="46258"/>
                  <a:pt x="571845" y="-3749"/>
                  <a:pt x="459926" y="220"/>
                </a:cubicBezTo>
                <a:cubicBezTo>
                  <a:pt x="348007" y="4189"/>
                  <a:pt x="228945" y="85945"/>
                  <a:pt x="174176" y="133570"/>
                </a:cubicBezTo>
                <a:cubicBezTo>
                  <a:pt x="119407" y="181195"/>
                  <a:pt x="140839" y="231201"/>
                  <a:pt x="131314" y="285970"/>
                </a:cubicBezTo>
                <a:cubicBezTo>
                  <a:pt x="121789" y="340739"/>
                  <a:pt x="124963" y="412971"/>
                  <a:pt x="117026" y="462183"/>
                </a:cubicBezTo>
                <a:cubicBezTo>
                  <a:pt x="109089" y="511395"/>
                  <a:pt x="96389" y="544732"/>
                  <a:pt x="83689" y="581245"/>
                </a:cubicBezTo>
                <a:cubicBezTo>
                  <a:pt x="70989" y="617757"/>
                  <a:pt x="52732" y="651096"/>
                  <a:pt x="40826" y="681258"/>
                </a:cubicBezTo>
                <a:cubicBezTo>
                  <a:pt x="28920" y="711420"/>
                  <a:pt x="17807" y="736026"/>
                  <a:pt x="12251" y="762220"/>
                </a:cubicBezTo>
                <a:cubicBezTo>
                  <a:pt x="6695" y="788414"/>
                  <a:pt x="2727" y="813020"/>
                  <a:pt x="7489" y="838420"/>
                </a:cubicBezTo>
                <a:cubicBezTo>
                  <a:pt x="12251" y="863820"/>
                  <a:pt x="20189" y="901126"/>
                  <a:pt x="40826" y="914620"/>
                </a:cubicBezTo>
                <a:cubicBezTo>
                  <a:pt x="61463" y="928114"/>
                  <a:pt x="100358" y="924146"/>
                  <a:pt x="131314" y="919383"/>
                </a:cubicBezTo>
                <a:cubicBezTo>
                  <a:pt x="162270" y="914620"/>
                  <a:pt x="192433" y="891601"/>
                  <a:pt x="226564" y="886045"/>
                </a:cubicBezTo>
                <a:cubicBezTo>
                  <a:pt x="260695" y="880489"/>
                  <a:pt x="336101" y="886045"/>
                  <a:pt x="336101" y="886045"/>
                </a:cubicBezTo>
                <a:lnTo>
                  <a:pt x="355151" y="886045"/>
                </a:lnTo>
                <a:cubicBezTo>
                  <a:pt x="359913" y="888426"/>
                  <a:pt x="366263" y="888427"/>
                  <a:pt x="364676" y="900333"/>
                </a:cubicBezTo>
                <a:cubicBezTo>
                  <a:pt x="363089" y="912239"/>
                  <a:pt x="365470" y="921764"/>
                  <a:pt x="345626" y="957483"/>
                </a:cubicBezTo>
                <a:cubicBezTo>
                  <a:pt x="325782" y="993202"/>
                  <a:pt x="245614" y="1114645"/>
                  <a:pt x="245614" y="1114645"/>
                </a:cubicBezTo>
                <a:cubicBezTo>
                  <a:pt x="212276" y="1167033"/>
                  <a:pt x="169414" y="1231327"/>
                  <a:pt x="145601" y="1271808"/>
                </a:cubicBezTo>
                <a:cubicBezTo>
                  <a:pt x="121789" y="1312289"/>
                  <a:pt x="117026" y="1328164"/>
                  <a:pt x="102739" y="1357533"/>
                </a:cubicBezTo>
                <a:cubicBezTo>
                  <a:pt x="88452" y="1386902"/>
                  <a:pt x="67020" y="1428970"/>
                  <a:pt x="59876" y="1448020"/>
                </a:cubicBezTo>
                <a:cubicBezTo>
                  <a:pt x="52732" y="1467070"/>
                  <a:pt x="54320" y="1467070"/>
                  <a:pt x="59876" y="1471833"/>
                </a:cubicBezTo>
                <a:cubicBezTo>
                  <a:pt x="65432" y="1476595"/>
                  <a:pt x="67020" y="1493264"/>
                  <a:pt x="93214" y="1476595"/>
                </a:cubicBezTo>
                <a:cubicBezTo>
                  <a:pt x="119408" y="1459926"/>
                  <a:pt x="124170" y="1458339"/>
                  <a:pt x="217039" y="1371820"/>
                </a:cubicBezTo>
                <a:cubicBezTo>
                  <a:pt x="309908" y="1285301"/>
                  <a:pt x="650426" y="957483"/>
                  <a:pt x="650426" y="957483"/>
                </a:cubicBezTo>
                <a:cubicBezTo>
                  <a:pt x="742501" y="869377"/>
                  <a:pt x="744089" y="870964"/>
                  <a:pt x="769489" y="843183"/>
                </a:cubicBezTo>
                <a:cubicBezTo>
                  <a:pt x="794889" y="815402"/>
                  <a:pt x="802826" y="790795"/>
                  <a:pt x="802826" y="790795"/>
                </a:cubicBezTo>
                <a:cubicBezTo>
                  <a:pt x="811557" y="778889"/>
                  <a:pt x="821876" y="771745"/>
                  <a:pt x="821876" y="771745"/>
                </a:cubicBezTo>
                <a:cubicBezTo>
                  <a:pt x="825845" y="768570"/>
                  <a:pt x="826639" y="771745"/>
                  <a:pt x="826639" y="771745"/>
                </a:cubicBezTo>
                <a:cubicBezTo>
                  <a:pt x="829020" y="773332"/>
                  <a:pt x="836164" y="772539"/>
                  <a:pt x="836164" y="781270"/>
                </a:cubicBezTo>
                <a:cubicBezTo>
                  <a:pt x="836164" y="790001"/>
                  <a:pt x="845689" y="795558"/>
                  <a:pt x="826639" y="824133"/>
                </a:cubicBezTo>
                <a:cubicBezTo>
                  <a:pt x="807589" y="852708"/>
                  <a:pt x="721864" y="952720"/>
                  <a:pt x="721864" y="952720"/>
                </a:cubicBezTo>
                <a:cubicBezTo>
                  <a:pt x="669477" y="1016220"/>
                  <a:pt x="621851" y="1094802"/>
                  <a:pt x="512314" y="1205133"/>
                </a:cubicBezTo>
                <a:cubicBezTo>
                  <a:pt x="402777" y="1315464"/>
                  <a:pt x="147983" y="1541683"/>
                  <a:pt x="64639" y="1614708"/>
                </a:cubicBezTo>
                <a:cubicBezTo>
                  <a:pt x="-18705" y="1687733"/>
                  <a:pt x="-3227" y="1665508"/>
                  <a:pt x="12251" y="1643283"/>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4" name="Textfeld 73"/>
          <p:cNvSpPr txBox="1"/>
          <p:nvPr/>
        </p:nvSpPr>
        <p:spPr>
          <a:xfrm>
            <a:off x="4296603" y="554577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nvGrpSpPr>
          <p:cNvPr id="6" name="Gruppieren 5"/>
          <p:cNvGrpSpPr/>
          <p:nvPr/>
        </p:nvGrpSpPr>
        <p:grpSpPr>
          <a:xfrm>
            <a:off x="3451092" y="1782126"/>
            <a:ext cx="726817" cy="1738234"/>
            <a:chOff x="874607" y="1779673"/>
            <a:chExt cx="726817" cy="1738234"/>
          </a:xfrm>
        </p:grpSpPr>
        <p:sp>
          <p:nvSpPr>
            <p:cNvPr id="2" name="Träne 1"/>
            <p:cNvSpPr/>
            <p:nvPr/>
          </p:nvSpPr>
          <p:spPr>
            <a:xfrm rot="8100000">
              <a:off x="881424" y="1779673"/>
              <a:ext cx="720000" cy="72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Träne 9"/>
            <p:cNvSpPr/>
            <p:nvPr/>
          </p:nvSpPr>
          <p:spPr>
            <a:xfrm rot="18900000">
              <a:off x="874607" y="2797907"/>
              <a:ext cx="720000" cy="720000"/>
            </a:xfrm>
            <a:prstGeom prst="teardrop">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Ellipse 10"/>
            <p:cNvSpPr/>
            <p:nvPr/>
          </p:nvSpPr>
          <p:spPr>
            <a:xfrm>
              <a:off x="1127739" y="2559807"/>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7" name="Pfeil nach rechts 16"/>
            <p:cNvSpPr/>
            <p:nvPr/>
          </p:nvSpPr>
          <p:spPr>
            <a:xfrm rot="13612917">
              <a:off x="925889" y="2314327"/>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8" name="Pfeil nach rechts 17"/>
            <p:cNvSpPr/>
            <p:nvPr/>
          </p:nvSpPr>
          <p:spPr>
            <a:xfrm rot="18799356">
              <a:off x="946564" y="276645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9" name="Pfeil nach rechts 18"/>
            <p:cNvSpPr/>
            <p:nvPr/>
          </p:nvSpPr>
          <p:spPr>
            <a:xfrm rot="7854360">
              <a:off x="1367403" y="234973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0" name="Pfeil nach rechts 19"/>
            <p:cNvSpPr/>
            <p:nvPr/>
          </p:nvSpPr>
          <p:spPr>
            <a:xfrm rot="2796805">
              <a:off x="1375941" y="279466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5" name="Textfeld 4"/>
            <p:cNvSpPr txBox="1"/>
            <p:nvPr/>
          </p:nvSpPr>
          <p:spPr>
            <a:xfrm>
              <a:off x="1170466" y="2489387"/>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80" name="Ellipse 79"/>
            <p:cNvSpPr/>
            <p:nvPr/>
          </p:nvSpPr>
          <p:spPr>
            <a:xfrm>
              <a:off x="1131624" y="308810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1" name="Textfeld 80"/>
            <p:cNvSpPr txBox="1"/>
            <p:nvPr/>
          </p:nvSpPr>
          <p:spPr>
            <a:xfrm>
              <a:off x="1164608" y="301985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83" name="Ellipse 82"/>
            <p:cNvSpPr/>
            <p:nvPr/>
          </p:nvSpPr>
          <p:spPr>
            <a:xfrm>
              <a:off x="1142680" y="2089257"/>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4" name="Textfeld 83"/>
            <p:cNvSpPr txBox="1"/>
            <p:nvPr/>
          </p:nvSpPr>
          <p:spPr>
            <a:xfrm>
              <a:off x="1175664" y="2021000"/>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34" name="Gruppieren 33"/>
          <p:cNvGrpSpPr/>
          <p:nvPr/>
        </p:nvGrpSpPr>
        <p:grpSpPr>
          <a:xfrm>
            <a:off x="851979" y="1831241"/>
            <a:ext cx="1611425" cy="1584186"/>
            <a:chOff x="2483517" y="1807459"/>
            <a:chExt cx="1611425" cy="1584186"/>
          </a:xfrm>
        </p:grpSpPr>
        <p:sp>
          <p:nvSpPr>
            <p:cNvPr id="3" name="Ellipse 2"/>
            <p:cNvSpPr/>
            <p:nvPr/>
          </p:nvSpPr>
          <p:spPr>
            <a:xfrm>
              <a:off x="2573517" y="1951645"/>
              <a:ext cx="1440000" cy="144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Ellipse 11"/>
            <p:cNvSpPr/>
            <p:nvPr/>
          </p:nvSpPr>
          <p:spPr>
            <a:xfrm>
              <a:off x="2753517" y="1951645"/>
              <a:ext cx="1080000" cy="108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Ellipse 12"/>
            <p:cNvSpPr/>
            <p:nvPr/>
          </p:nvSpPr>
          <p:spPr>
            <a:xfrm>
              <a:off x="3203517" y="1886644"/>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1" name="Pfeil nach rechts 20"/>
            <p:cNvSpPr/>
            <p:nvPr/>
          </p:nvSpPr>
          <p:spPr>
            <a:xfrm rot="6139315">
              <a:off x="2490333" y="245525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2" name="Pfeil nach rechts 21"/>
            <p:cNvSpPr/>
            <p:nvPr/>
          </p:nvSpPr>
          <p:spPr>
            <a:xfrm rot="17094911">
              <a:off x="2698515" y="225831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3" name="Pfeil nach rechts 22"/>
            <p:cNvSpPr/>
            <p:nvPr/>
          </p:nvSpPr>
          <p:spPr>
            <a:xfrm rot="4166654">
              <a:off x="3725801" y="2286431"/>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4" name="Pfeil nach rechts 23"/>
            <p:cNvSpPr/>
            <p:nvPr/>
          </p:nvSpPr>
          <p:spPr>
            <a:xfrm rot="15455700">
              <a:off x="3921758" y="244989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1" name="Textfeld 70"/>
            <p:cNvSpPr txBox="1"/>
            <p:nvPr/>
          </p:nvSpPr>
          <p:spPr>
            <a:xfrm>
              <a:off x="3248684" y="1807459"/>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85" name="Ellipse 84"/>
            <p:cNvSpPr/>
            <p:nvPr/>
          </p:nvSpPr>
          <p:spPr>
            <a:xfrm>
              <a:off x="3200902" y="240494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6" name="Textfeld 85"/>
            <p:cNvSpPr txBox="1"/>
            <p:nvPr/>
          </p:nvSpPr>
          <p:spPr>
            <a:xfrm>
              <a:off x="3233886" y="233669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87" name="Ellipse 86"/>
            <p:cNvSpPr/>
            <p:nvPr/>
          </p:nvSpPr>
          <p:spPr>
            <a:xfrm>
              <a:off x="3212157" y="310927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88" name="Textfeld 87"/>
            <p:cNvSpPr txBox="1"/>
            <p:nvPr/>
          </p:nvSpPr>
          <p:spPr>
            <a:xfrm>
              <a:off x="3245141" y="304102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sp>
        <p:nvSpPr>
          <p:cNvPr id="4" name="Bogen 3"/>
          <p:cNvSpPr/>
          <p:nvPr/>
        </p:nvSpPr>
        <p:spPr>
          <a:xfrm>
            <a:off x="8594071" y="2078894"/>
            <a:ext cx="2114441" cy="1315243"/>
          </a:xfrm>
          <a:prstGeom prst="arc">
            <a:avLst>
              <a:gd name="adj1" fmla="val 16003101"/>
              <a:gd name="adj2" fmla="val 5674437"/>
            </a:avLst>
          </a:prstGeom>
          <a:ln w="1905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5" name="Bogen 24"/>
          <p:cNvSpPr/>
          <p:nvPr/>
        </p:nvSpPr>
        <p:spPr>
          <a:xfrm flipH="1">
            <a:off x="9928393" y="1803306"/>
            <a:ext cx="821703" cy="1866210"/>
          </a:xfrm>
          <a:prstGeom prst="arc">
            <a:avLst>
              <a:gd name="adj1" fmla="val 16003101"/>
              <a:gd name="adj2" fmla="val 5674437"/>
            </a:avLst>
          </a:prstGeom>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Ellipse 25"/>
          <p:cNvSpPr/>
          <p:nvPr/>
        </p:nvSpPr>
        <p:spPr>
          <a:xfrm>
            <a:off x="9950454" y="202717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7" name="Ellipse 26"/>
          <p:cNvSpPr/>
          <p:nvPr/>
        </p:nvSpPr>
        <p:spPr>
          <a:xfrm>
            <a:off x="9950454" y="3294541"/>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8" name="Pfeil nach rechts 27"/>
          <p:cNvSpPr/>
          <p:nvPr/>
        </p:nvSpPr>
        <p:spPr>
          <a:xfrm rot="16200000">
            <a:off x="9851503" y="2674734"/>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29" name="Pfeil nach rechts 28"/>
          <p:cNvSpPr/>
          <p:nvPr/>
        </p:nvSpPr>
        <p:spPr>
          <a:xfrm rot="8785645">
            <a:off x="10143621" y="1769299"/>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0" name="Pfeil nach rechts 29"/>
          <p:cNvSpPr/>
          <p:nvPr/>
        </p:nvSpPr>
        <p:spPr>
          <a:xfrm rot="1756801">
            <a:off x="10143242" y="353643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1" name="Pfeil nach rechts 30"/>
          <p:cNvSpPr/>
          <p:nvPr/>
        </p:nvSpPr>
        <p:spPr>
          <a:xfrm rot="5400000">
            <a:off x="10614215" y="2703224"/>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2" name="Pfeil nach rechts 31"/>
          <p:cNvSpPr/>
          <p:nvPr/>
        </p:nvSpPr>
        <p:spPr>
          <a:xfrm rot="21103917">
            <a:off x="9722986" y="3303502"/>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33" name="Pfeil nach rechts 32"/>
          <p:cNvSpPr/>
          <p:nvPr/>
        </p:nvSpPr>
        <p:spPr>
          <a:xfrm rot="11157547">
            <a:off x="9748392" y="1998490"/>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5" name="Textfeld 74"/>
          <p:cNvSpPr txBox="1"/>
          <p:nvPr/>
        </p:nvSpPr>
        <p:spPr>
          <a:xfrm>
            <a:off x="9985754" y="3216822"/>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76" name="Textfeld 75"/>
          <p:cNvSpPr txBox="1"/>
          <p:nvPr/>
        </p:nvSpPr>
        <p:spPr>
          <a:xfrm>
            <a:off x="9991810" y="1956622"/>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
        <p:nvSpPr>
          <p:cNvPr id="89" name="Ellipse 88"/>
          <p:cNvSpPr/>
          <p:nvPr/>
        </p:nvSpPr>
        <p:spPr>
          <a:xfrm>
            <a:off x="10225809" y="266262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90" name="Textfeld 89"/>
          <p:cNvSpPr txBox="1"/>
          <p:nvPr/>
        </p:nvSpPr>
        <p:spPr>
          <a:xfrm>
            <a:off x="10258793" y="259437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99" name="Ellipse 98"/>
          <p:cNvSpPr/>
          <p:nvPr/>
        </p:nvSpPr>
        <p:spPr>
          <a:xfrm>
            <a:off x="4292722" y="481043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00" name="Textfeld 99"/>
          <p:cNvSpPr txBox="1"/>
          <p:nvPr/>
        </p:nvSpPr>
        <p:spPr>
          <a:xfrm>
            <a:off x="4325706" y="4742176"/>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35" name="Textfeld 34"/>
          <p:cNvSpPr txBox="1"/>
          <p:nvPr/>
        </p:nvSpPr>
        <p:spPr>
          <a:xfrm>
            <a:off x="1269294" y="3521848"/>
            <a:ext cx="79829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resonant</a:t>
            </a:r>
          </a:p>
        </p:txBody>
      </p:sp>
      <p:sp>
        <p:nvSpPr>
          <p:cNvPr id="102" name="Textfeld 101"/>
          <p:cNvSpPr txBox="1"/>
          <p:nvPr/>
        </p:nvSpPr>
        <p:spPr>
          <a:xfrm>
            <a:off x="3794224" y="3511106"/>
            <a:ext cx="120866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non-resonant</a:t>
            </a:r>
          </a:p>
        </p:txBody>
      </p:sp>
      <p:grpSp>
        <p:nvGrpSpPr>
          <p:cNvPr id="14" name="Gruppieren 13"/>
          <p:cNvGrpSpPr/>
          <p:nvPr/>
        </p:nvGrpSpPr>
        <p:grpSpPr>
          <a:xfrm>
            <a:off x="6282718" y="1959956"/>
            <a:ext cx="2165819" cy="1520083"/>
            <a:chOff x="6282718" y="1959956"/>
            <a:chExt cx="2165819" cy="1520083"/>
          </a:xfrm>
        </p:grpSpPr>
        <p:sp>
          <p:nvSpPr>
            <p:cNvPr id="37" name="Ellipse 36"/>
            <p:cNvSpPr/>
            <p:nvPr/>
          </p:nvSpPr>
          <p:spPr>
            <a:xfrm>
              <a:off x="6363890" y="2039734"/>
              <a:ext cx="1440000" cy="1440000"/>
            </a:xfrm>
            <a:prstGeom prst="ellipse">
              <a:avLst/>
            </a:prstGeom>
            <a:solidFill>
              <a:schemeClr val="bg1"/>
            </a:solidFill>
            <a:ln w="190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8" name="Ellipse 37"/>
            <p:cNvSpPr/>
            <p:nvPr/>
          </p:nvSpPr>
          <p:spPr>
            <a:xfrm>
              <a:off x="6922932" y="2039734"/>
              <a:ext cx="1440000" cy="1440000"/>
            </a:xfrm>
            <a:prstGeom prst="ellipse">
              <a:avLst/>
            </a:prstGeom>
            <a:noFill/>
            <a:ln w="19050" cmpd="sng">
              <a:solidFill>
                <a:srgbClr val="00B1EA"/>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0" name="Pfeil nach rechts 39"/>
            <p:cNvSpPr/>
            <p:nvPr/>
          </p:nvSpPr>
          <p:spPr>
            <a:xfrm rot="16200000">
              <a:off x="6289534" y="2628235"/>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1" name="Pfeil nach rechts 40"/>
            <p:cNvSpPr/>
            <p:nvPr/>
          </p:nvSpPr>
          <p:spPr>
            <a:xfrm rot="5400000">
              <a:off x="6834957" y="2620277"/>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2" name="Pfeil nach rechts 41"/>
            <p:cNvSpPr/>
            <p:nvPr/>
          </p:nvSpPr>
          <p:spPr>
            <a:xfrm rot="5400000">
              <a:off x="8275353" y="2649892"/>
              <a:ext cx="166367" cy="180000"/>
            </a:xfrm>
            <a:prstGeom prst="rightArrow">
              <a:avLst>
                <a:gd name="adj1" fmla="val 50000"/>
                <a:gd name="adj2" fmla="val 201887"/>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43" name="Pfeil nach rechts 42"/>
            <p:cNvSpPr/>
            <p:nvPr/>
          </p:nvSpPr>
          <p:spPr>
            <a:xfrm rot="15455700">
              <a:off x="7712131" y="2537982"/>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nvGrpSpPr>
            <p:cNvPr id="62" name="Gruppieren 61"/>
            <p:cNvGrpSpPr/>
            <p:nvPr/>
          </p:nvGrpSpPr>
          <p:grpSpPr>
            <a:xfrm>
              <a:off x="7277578" y="1959956"/>
              <a:ext cx="180000" cy="267894"/>
              <a:chOff x="6841491" y="1908688"/>
              <a:chExt cx="180000" cy="267894"/>
            </a:xfrm>
          </p:grpSpPr>
          <p:sp>
            <p:nvSpPr>
              <p:cNvPr id="39" name="Ellipse 38"/>
              <p:cNvSpPr/>
              <p:nvPr/>
            </p:nvSpPr>
            <p:spPr>
              <a:xfrm>
                <a:off x="6841491" y="197473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77" name="Textfeld 76"/>
              <p:cNvSpPr txBox="1"/>
              <p:nvPr/>
            </p:nvSpPr>
            <p:spPr>
              <a:xfrm>
                <a:off x="6880195" y="190868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36" name="Gruppieren 135"/>
            <p:cNvGrpSpPr/>
            <p:nvPr/>
          </p:nvGrpSpPr>
          <p:grpSpPr>
            <a:xfrm>
              <a:off x="7277578" y="3212145"/>
              <a:ext cx="180000" cy="267894"/>
              <a:chOff x="6841491" y="1908688"/>
              <a:chExt cx="180000" cy="267894"/>
            </a:xfrm>
          </p:grpSpPr>
          <p:sp>
            <p:nvSpPr>
              <p:cNvPr id="137" name="Ellipse 136"/>
              <p:cNvSpPr/>
              <p:nvPr/>
            </p:nvSpPr>
            <p:spPr>
              <a:xfrm>
                <a:off x="6841491" y="1974733"/>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38" name="Textfeld 137"/>
              <p:cNvSpPr txBox="1"/>
              <p:nvPr/>
            </p:nvSpPr>
            <p:spPr>
              <a:xfrm>
                <a:off x="6880195" y="1908688"/>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grpSp>
        <p:grpSp>
          <p:nvGrpSpPr>
            <p:cNvPr id="139" name="Gruppieren 138"/>
            <p:cNvGrpSpPr/>
            <p:nvPr/>
          </p:nvGrpSpPr>
          <p:grpSpPr>
            <a:xfrm>
              <a:off x="6551163" y="2562723"/>
              <a:ext cx="180000" cy="267894"/>
              <a:chOff x="4901112" y="3117431"/>
              <a:chExt cx="180000" cy="267894"/>
            </a:xfrm>
          </p:grpSpPr>
          <p:sp>
            <p:nvSpPr>
              <p:cNvPr id="140" name="Ellipse 139"/>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41" name="Textfeld 140"/>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42" name="Gruppieren 141"/>
            <p:cNvGrpSpPr/>
            <p:nvPr/>
          </p:nvGrpSpPr>
          <p:grpSpPr>
            <a:xfrm>
              <a:off x="7291167" y="2565751"/>
              <a:ext cx="180000" cy="267894"/>
              <a:chOff x="4901112" y="3117431"/>
              <a:chExt cx="180000" cy="267894"/>
            </a:xfrm>
          </p:grpSpPr>
          <p:sp>
            <p:nvSpPr>
              <p:cNvPr id="143" name="Ellipse 142"/>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44" name="Textfeld 143"/>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nvGrpSpPr>
            <p:cNvPr id="145" name="Gruppieren 144"/>
            <p:cNvGrpSpPr/>
            <p:nvPr/>
          </p:nvGrpSpPr>
          <p:grpSpPr>
            <a:xfrm>
              <a:off x="8038147" y="2584289"/>
              <a:ext cx="180000" cy="267894"/>
              <a:chOff x="4901112" y="3117431"/>
              <a:chExt cx="180000" cy="267894"/>
            </a:xfrm>
          </p:grpSpPr>
          <p:sp>
            <p:nvSpPr>
              <p:cNvPr id="146" name="Ellipse 145"/>
              <p:cNvSpPr/>
              <p:nvPr/>
            </p:nvSpPr>
            <p:spPr>
              <a:xfrm>
                <a:off x="4901112" y="318568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47" name="Textfeld 146"/>
              <p:cNvSpPr txBox="1"/>
              <p:nvPr/>
            </p:nvSpPr>
            <p:spPr>
              <a:xfrm>
                <a:off x="4934096" y="311743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grpSp>
      </p:grpSp>
      <p:pic>
        <p:nvPicPr>
          <p:cNvPr id="70" name="Grafik 69"/>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6568704" y="3973430"/>
            <a:ext cx="3352017" cy="2606075"/>
          </a:xfrm>
          <a:prstGeom prst="rect">
            <a:avLst/>
          </a:prstGeom>
        </p:spPr>
      </p:pic>
      <p:sp>
        <p:nvSpPr>
          <p:cNvPr id="82" name="Freihandform 81"/>
          <p:cNvSpPr/>
          <p:nvPr/>
        </p:nvSpPr>
        <p:spPr>
          <a:xfrm>
            <a:off x="8382000" y="4146901"/>
            <a:ext cx="1635515" cy="2615849"/>
          </a:xfrm>
          <a:custGeom>
            <a:avLst/>
            <a:gdLst>
              <a:gd name="connsiteX0" fmla="*/ 19050 w 1635515"/>
              <a:gd name="connsiteY0" fmla="*/ 53624 h 2615849"/>
              <a:gd name="connsiteX1" fmla="*/ 419100 w 1635515"/>
              <a:gd name="connsiteY1" fmla="*/ 34574 h 2615849"/>
              <a:gd name="connsiteX2" fmla="*/ 1333500 w 1635515"/>
              <a:gd name="connsiteY2" fmla="*/ 453674 h 2615849"/>
              <a:gd name="connsiteX3" fmla="*/ 1238250 w 1635515"/>
              <a:gd name="connsiteY3" fmla="*/ 1110899 h 2615849"/>
              <a:gd name="connsiteX4" fmla="*/ 1628775 w 1635515"/>
              <a:gd name="connsiteY4" fmla="*/ 1663349 h 2615849"/>
              <a:gd name="connsiteX5" fmla="*/ 857250 w 1635515"/>
              <a:gd name="connsiteY5" fmla="*/ 1510949 h 2615849"/>
              <a:gd name="connsiteX6" fmla="*/ 1438275 w 1635515"/>
              <a:gd name="connsiteY6" fmla="*/ 2177699 h 2615849"/>
              <a:gd name="connsiteX7" fmla="*/ 590550 w 1635515"/>
              <a:gd name="connsiteY7" fmla="*/ 1720499 h 2615849"/>
              <a:gd name="connsiteX8" fmla="*/ 1152525 w 1635515"/>
              <a:gd name="connsiteY8" fmla="*/ 2425349 h 2615849"/>
              <a:gd name="connsiteX9" fmla="*/ 371475 w 1635515"/>
              <a:gd name="connsiteY9" fmla="*/ 1996724 h 2615849"/>
              <a:gd name="connsiteX10" fmla="*/ 0 w 1635515"/>
              <a:gd name="connsiteY10" fmla="*/ 2615849 h 26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5515" h="2615849">
                <a:moveTo>
                  <a:pt x="19050" y="53624"/>
                </a:moveTo>
                <a:cubicBezTo>
                  <a:pt x="109537" y="10761"/>
                  <a:pt x="200025" y="-32101"/>
                  <a:pt x="419100" y="34574"/>
                </a:cubicBezTo>
                <a:cubicBezTo>
                  <a:pt x="638175" y="101249"/>
                  <a:pt x="1196975" y="274287"/>
                  <a:pt x="1333500" y="453674"/>
                </a:cubicBezTo>
                <a:cubicBezTo>
                  <a:pt x="1470025" y="633062"/>
                  <a:pt x="1189038" y="909287"/>
                  <a:pt x="1238250" y="1110899"/>
                </a:cubicBezTo>
                <a:cubicBezTo>
                  <a:pt x="1287462" y="1312511"/>
                  <a:pt x="1692275" y="1596674"/>
                  <a:pt x="1628775" y="1663349"/>
                </a:cubicBezTo>
                <a:cubicBezTo>
                  <a:pt x="1565275" y="1730024"/>
                  <a:pt x="889000" y="1425224"/>
                  <a:pt x="857250" y="1510949"/>
                </a:cubicBezTo>
                <a:cubicBezTo>
                  <a:pt x="825500" y="1596674"/>
                  <a:pt x="1482725" y="2142774"/>
                  <a:pt x="1438275" y="2177699"/>
                </a:cubicBezTo>
                <a:cubicBezTo>
                  <a:pt x="1393825" y="2212624"/>
                  <a:pt x="638175" y="1679224"/>
                  <a:pt x="590550" y="1720499"/>
                </a:cubicBezTo>
                <a:cubicBezTo>
                  <a:pt x="542925" y="1761774"/>
                  <a:pt x="1189037" y="2379312"/>
                  <a:pt x="1152525" y="2425349"/>
                </a:cubicBezTo>
                <a:cubicBezTo>
                  <a:pt x="1116013" y="2471386"/>
                  <a:pt x="563563" y="1964974"/>
                  <a:pt x="371475" y="1996724"/>
                </a:cubicBezTo>
                <a:cubicBezTo>
                  <a:pt x="179388" y="2028474"/>
                  <a:pt x="89694" y="2322161"/>
                  <a:pt x="0" y="2615849"/>
                </a:cubicBezTo>
              </a:path>
            </a:pathLst>
          </a:custGeom>
          <a:noFill/>
          <a:ln w="3810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1" name="Freihandform 100"/>
          <p:cNvSpPr/>
          <p:nvPr/>
        </p:nvSpPr>
        <p:spPr>
          <a:xfrm>
            <a:off x="7942489" y="4352677"/>
            <a:ext cx="1302586" cy="1857623"/>
          </a:xfrm>
          <a:custGeom>
            <a:avLst/>
            <a:gdLst>
              <a:gd name="connsiteX0" fmla="*/ 342900 w 985829"/>
              <a:gd name="connsiteY0" fmla="*/ 1857623 h 1857623"/>
              <a:gd name="connsiteX1" fmla="*/ 695325 w 985829"/>
              <a:gd name="connsiteY1" fmla="*/ 1543298 h 1857623"/>
              <a:gd name="connsiteX2" fmla="*/ 971550 w 985829"/>
              <a:gd name="connsiteY2" fmla="*/ 952748 h 1857623"/>
              <a:gd name="connsiteX3" fmla="*/ 533400 w 985829"/>
              <a:gd name="connsiteY3" fmla="*/ 705098 h 1857623"/>
              <a:gd name="connsiteX4" fmla="*/ 981075 w 985829"/>
              <a:gd name="connsiteY4" fmla="*/ 247898 h 1857623"/>
              <a:gd name="connsiteX5" fmla="*/ 180975 w 985829"/>
              <a:gd name="connsiteY5" fmla="*/ 409823 h 1857623"/>
              <a:gd name="connsiteX6" fmla="*/ 952500 w 985829"/>
              <a:gd name="connsiteY6" fmla="*/ 9773 h 1857623"/>
              <a:gd name="connsiteX7" fmla="*/ 0 w 985829"/>
              <a:gd name="connsiteY7" fmla="*/ 162173 h 185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829" h="1857623">
                <a:moveTo>
                  <a:pt x="342900" y="1857623"/>
                </a:moveTo>
                <a:cubicBezTo>
                  <a:pt x="466725" y="1775866"/>
                  <a:pt x="590550" y="1694110"/>
                  <a:pt x="695325" y="1543298"/>
                </a:cubicBezTo>
                <a:cubicBezTo>
                  <a:pt x="800100" y="1392486"/>
                  <a:pt x="998538" y="1092448"/>
                  <a:pt x="971550" y="952748"/>
                </a:cubicBezTo>
                <a:cubicBezTo>
                  <a:pt x="944563" y="813048"/>
                  <a:pt x="531813" y="822573"/>
                  <a:pt x="533400" y="705098"/>
                </a:cubicBezTo>
                <a:cubicBezTo>
                  <a:pt x="534988" y="587623"/>
                  <a:pt x="1039813" y="297110"/>
                  <a:pt x="981075" y="247898"/>
                </a:cubicBezTo>
                <a:cubicBezTo>
                  <a:pt x="922338" y="198685"/>
                  <a:pt x="185737" y="449510"/>
                  <a:pt x="180975" y="409823"/>
                </a:cubicBezTo>
                <a:cubicBezTo>
                  <a:pt x="176212" y="370135"/>
                  <a:pt x="982662" y="51048"/>
                  <a:pt x="952500" y="9773"/>
                </a:cubicBezTo>
                <a:cubicBezTo>
                  <a:pt x="922338" y="-31502"/>
                  <a:pt x="461169" y="65335"/>
                  <a:pt x="0" y="162173"/>
                </a:cubicBezTo>
              </a:path>
            </a:pathLst>
          </a:custGeom>
          <a:noFill/>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9" name="Freihandform 168"/>
          <p:cNvSpPr/>
          <p:nvPr/>
        </p:nvSpPr>
        <p:spPr>
          <a:xfrm>
            <a:off x="7338747" y="4314825"/>
            <a:ext cx="1271853" cy="1944483"/>
          </a:xfrm>
          <a:custGeom>
            <a:avLst/>
            <a:gdLst>
              <a:gd name="connsiteX0" fmla="*/ 757503 w 1271853"/>
              <a:gd name="connsiteY0" fmla="*/ 0 h 1944483"/>
              <a:gd name="connsiteX1" fmla="*/ 405078 w 1271853"/>
              <a:gd name="connsiteY1" fmla="*/ 314325 h 1944483"/>
              <a:gd name="connsiteX2" fmla="*/ 414603 w 1271853"/>
              <a:gd name="connsiteY2" fmla="*/ 1019175 h 1944483"/>
              <a:gd name="connsiteX3" fmla="*/ 5028 w 1271853"/>
              <a:gd name="connsiteY3" fmla="*/ 1419225 h 1944483"/>
              <a:gd name="connsiteX4" fmla="*/ 738453 w 1271853"/>
              <a:gd name="connsiteY4" fmla="*/ 1295400 h 1944483"/>
              <a:gd name="connsiteX5" fmla="*/ 62178 w 1271853"/>
              <a:gd name="connsiteY5" fmla="*/ 1762125 h 1944483"/>
              <a:gd name="connsiteX6" fmla="*/ 1024203 w 1271853"/>
              <a:gd name="connsiteY6" fmla="*/ 1485900 h 1944483"/>
              <a:gd name="connsiteX7" fmla="*/ 128853 w 1271853"/>
              <a:gd name="connsiteY7" fmla="*/ 1943100 h 1944483"/>
              <a:gd name="connsiteX8" fmla="*/ 1271853 w 1271853"/>
              <a:gd name="connsiteY8" fmla="*/ 1600200 h 194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853" h="1944483">
                <a:moveTo>
                  <a:pt x="757503" y="0"/>
                </a:moveTo>
                <a:cubicBezTo>
                  <a:pt x="609865" y="72231"/>
                  <a:pt x="462228" y="144463"/>
                  <a:pt x="405078" y="314325"/>
                </a:cubicBezTo>
                <a:cubicBezTo>
                  <a:pt x="347928" y="484188"/>
                  <a:pt x="481278" y="835025"/>
                  <a:pt x="414603" y="1019175"/>
                </a:cubicBezTo>
                <a:cubicBezTo>
                  <a:pt x="347928" y="1203325"/>
                  <a:pt x="-48947" y="1373188"/>
                  <a:pt x="5028" y="1419225"/>
                </a:cubicBezTo>
                <a:cubicBezTo>
                  <a:pt x="59003" y="1465262"/>
                  <a:pt x="728928" y="1238250"/>
                  <a:pt x="738453" y="1295400"/>
                </a:cubicBezTo>
                <a:cubicBezTo>
                  <a:pt x="747978" y="1352550"/>
                  <a:pt x="14553" y="1730375"/>
                  <a:pt x="62178" y="1762125"/>
                </a:cubicBezTo>
                <a:cubicBezTo>
                  <a:pt x="109803" y="1793875"/>
                  <a:pt x="1013091" y="1455738"/>
                  <a:pt x="1024203" y="1485900"/>
                </a:cubicBezTo>
                <a:cubicBezTo>
                  <a:pt x="1035315" y="1516062"/>
                  <a:pt x="87578" y="1924050"/>
                  <a:pt x="128853" y="1943100"/>
                </a:cubicBezTo>
                <a:cubicBezTo>
                  <a:pt x="170128" y="1962150"/>
                  <a:pt x="720990" y="1781175"/>
                  <a:pt x="1271853" y="1600200"/>
                </a:cubicBezTo>
              </a:path>
            </a:pathLst>
          </a:custGeom>
          <a:noFill/>
          <a:ln w="3810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0" name="Freihandform 169"/>
          <p:cNvSpPr/>
          <p:nvPr/>
        </p:nvSpPr>
        <p:spPr>
          <a:xfrm>
            <a:off x="6533919" y="3657560"/>
            <a:ext cx="1829031" cy="2686089"/>
          </a:xfrm>
          <a:custGeom>
            <a:avLst/>
            <a:gdLst>
              <a:gd name="connsiteX0" fmla="*/ 1609956 w 1829031"/>
              <a:gd name="connsiteY0" fmla="*/ 2647950 h 2647950"/>
              <a:gd name="connsiteX1" fmla="*/ 590781 w 1829031"/>
              <a:gd name="connsiteY1" fmla="*/ 2466975 h 2647950"/>
              <a:gd name="connsiteX2" fmla="*/ 231 w 1829031"/>
              <a:gd name="connsiteY2" fmla="*/ 1590675 h 2647950"/>
              <a:gd name="connsiteX3" fmla="*/ 514581 w 1829031"/>
              <a:gd name="connsiteY3" fmla="*/ 1181100 h 2647950"/>
              <a:gd name="connsiteX4" fmla="*/ 76431 w 1829031"/>
              <a:gd name="connsiteY4" fmla="*/ 733425 h 2647950"/>
              <a:gd name="connsiteX5" fmla="*/ 847956 w 1829031"/>
              <a:gd name="connsiteY5" fmla="*/ 933450 h 2647950"/>
              <a:gd name="connsiteX6" fmla="*/ 609831 w 1829031"/>
              <a:gd name="connsiteY6" fmla="*/ 314325 h 2647950"/>
              <a:gd name="connsiteX7" fmla="*/ 1067031 w 1829031"/>
              <a:gd name="connsiteY7" fmla="*/ 781050 h 2647950"/>
              <a:gd name="connsiteX8" fmla="*/ 1162281 w 1829031"/>
              <a:gd name="connsiteY8" fmla="*/ 38100 h 2647950"/>
              <a:gd name="connsiteX9" fmla="*/ 1209906 w 1829031"/>
              <a:gd name="connsiteY9" fmla="*/ 828675 h 2647950"/>
              <a:gd name="connsiteX10" fmla="*/ 1829031 w 1829031"/>
              <a:gd name="connsiteY10" fmla="*/ 0 h 2647950"/>
              <a:gd name="connsiteX0" fmla="*/ 1609956 w 1829031"/>
              <a:gd name="connsiteY0" fmla="*/ 2686111 h 2686111"/>
              <a:gd name="connsiteX1" fmla="*/ 590781 w 1829031"/>
              <a:gd name="connsiteY1" fmla="*/ 2505136 h 2686111"/>
              <a:gd name="connsiteX2" fmla="*/ 231 w 1829031"/>
              <a:gd name="connsiteY2" fmla="*/ 1628836 h 2686111"/>
              <a:gd name="connsiteX3" fmla="*/ 514581 w 1829031"/>
              <a:gd name="connsiteY3" fmla="*/ 1219261 h 2686111"/>
              <a:gd name="connsiteX4" fmla="*/ 76431 w 1829031"/>
              <a:gd name="connsiteY4" fmla="*/ 771586 h 2686111"/>
              <a:gd name="connsiteX5" fmla="*/ 847956 w 1829031"/>
              <a:gd name="connsiteY5" fmla="*/ 971611 h 2686111"/>
              <a:gd name="connsiteX6" fmla="*/ 609831 w 1829031"/>
              <a:gd name="connsiteY6" fmla="*/ 352486 h 2686111"/>
              <a:gd name="connsiteX7" fmla="*/ 1067031 w 1829031"/>
              <a:gd name="connsiteY7" fmla="*/ 819211 h 2686111"/>
              <a:gd name="connsiteX8" fmla="*/ 1171806 w 1829031"/>
              <a:gd name="connsiteY8" fmla="*/ 61 h 2686111"/>
              <a:gd name="connsiteX9" fmla="*/ 1209906 w 1829031"/>
              <a:gd name="connsiteY9" fmla="*/ 866836 h 2686111"/>
              <a:gd name="connsiteX10" fmla="*/ 1829031 w 1829031"/>
              <a:gd name="connsiteY10" fmla="*/ 38161 h 2686111"/>
              <a:gd name="connsiteX0" fmla="*/ 1609956 w 1829031"/>
              <a:gd name="connsiteY0" fmla="*/ 2686138 h 2686138"/>
              <a:gd name="connsiteX1" fmla="*/ 590781 w 1829031"/>
              <a:gd name="connsiteY1" fmla="*/ 2505163 h 2686138"/>
              <a:gd name="connsiteX2" fmla="*/ 231 w 1829031"/>
              <a:gd name="connsiteY2" fmla="*/ 1628863 h 2686138"/>
              <a:gd name="connsiteX3" fmla="*/ 514581 w 1829031"/>
              <a:gd name="connsiteY3" fmla="*/ 1219288 h 2686138"/>
              <a:gd name="connsiteX4" fmla="*/ 76431 w 1829031"/>
              <a:gd name="connsiteY4" fmla="*/ 771613 h 2686138"/>
              <a:gd name="connsiteX5" fmla="*/ 847956 w 1829031"/>
              <a:gd name="connsiteY5" fmla="*/ 971638 h 2686138"/>
              <a:gd name="connsiteX6" fmla="*/ 609831 w 1829031"/>
              <a:gd name="connsiteY6" fmla="*/ 352513 h 2686138"/>
              <a:gd name="connsiteX7" fmla="*/ 1000356 w 1829031"/>
              <a:gd name="connsiteY7" fmla="*/ 809713 h 2686138"/>
              <a:gd name="connsiteX8" fmla="*/ 1171806 w 1829031"/>
              <a:gd name="connsiteY8" fmla="*/ 88 h 2686138"/>
              <a:gd name="connsiteX9" fmla="*/ 1209906 w 1829031"/>
              <a:gd name="connsiteY9" fmla="*/ 866863 h 2686138"/>
              <a:gd name="connsiteX10" fmla="*/ 1829031 w 1829031"/>
              <a:gd name="connsiteY10" fmla="*/ 38188 h 2686138"/>
              <a:gd name="connsiteX0" fmla="*/ 1609956 w 1829031"/>
              <a:gd name="connsiteY0" fmla="*/ 2686138 h 2686138"/>
              <a:gd name="connsiteX1" fmla="*/ 590781 w 1829031"/>
              <a:gd name="connsiteY1" fmla="*/ 2505163 h 2686138"/>
              <a:gd name="connsiteX2" fmla="*/ 231 w 1829031"/>
              <a:gd name="connsiteY2" fmla="*/ 1628863 h 2686138"/>
              <a:gd name="connsiteX3" fmla="*/ 514581 w 1829031"/>
              <a:gd name="connsiteY3" fmla="*/ 1219288 h 2686138"/>
              <a:gd name="connsiteX4" fmla="*/ 76431 w 1829031"/>
              <a:gd name="connsiteY4" fmla="*/ 771613 h 2686138"/>
              <a:gd name="connsiteX5" fmla="*/ 714606 w 1829031"/>
              <a:gd name="connsiteY5" fmla="*/ 1009738 h 2686138"/>
              <a:gd name="connsiteX6" fmla="*/ 609831 w 1829031"/>
              <a:gd name="connsiteY6" fmla="*/ 352513 h 2686138"/>
              <a:gd name="connsiteX7" fmla="*/ 1000356 w 1829031"/>
              <a:gd name="connsiteY7" fmla="*/ 809713 h 2686138"/>
              <a:gd name="connsiteX8" fmla="*/ 1171806 w 1829031"/>
              <a:gd name="connsiteY8" fmla="*/ 88 h 2686138"/>
              <a:gd name="connsiteX9" fmla="*/ 1209906 w 1829031"/>
              <a:gd name="connsiteY9" fmla="*/ 866863 h 2686138"/>
              <a:gd name="connsiteX10" fmla="*/ 1829031 w 1829031"/>
              <a:gd name="connsiteY10" fmla="*/ 38188 h 2686138"/>
              <a:gd name="connsiteX0" fmla="*/ 1609956 w 1829031"/>
              <a:gd name="connsiteY0" fmla="*/ 2686089 h 2686089"/>
              <a:gd name="connsiteX1" fmla="*/ 590781 w 1829031"/>
              <a:gd name="connsiteY1" fmla="*/ 2505114 h 2686089"/>
              <a:gd name="connsiteX2" fmla="*/ 231 w 1829031"/>
              <a:gd name="connsiteY2" fmla="*/ 1628814 h 2686089"/>
              <a:gd name="connsiteX3" fmla="*/ 514581 w 1829031"/>
              <a:gd name="connsiteY3" fmla="*/ 1219239 h 2686089"/>
              <a:gd name="connsiteX4" fmla="*/ 76431 w 1829031"/>
              <a:gd name="connsiteY4" fmla="*/ 771564 h 2686089"/>
              <a:gd name="connsiteX5" fmla="*/ 714606 w 1829031"/>
              <a:gd name="connsiteY5" fmla="*/ 1009689 h 2686089"/>
              <a:gd name="connsiteX6" fmla="*/ 609831 w 1829031"/>
              <a:gd name="connsiteY6" fmla="*/ 352464 h 2686089"/>
              <a:gd name="connsiteX7" fmla="*/ 943206 w 1829031"/>
              <a:gd name="connsiteY7" fmla="*/ 828714 h 2686089"/>
              <a:gd name="connsiteX8" fmla="*/ 1171806 w 1829031"/>
              <a:gd name="connsiteY8" fmla="*/ 39 h 2686089"/>
              <a:gd name="connsiteX9" fmla="*/ 1209906 w 1829031"/>
              <a:gd name="connsiteY9" fmla="*/ 866814 h 2686089"/>
              <a:gd name="connsiteX10" fmla="*/ 1829031 w 1829031"/>
              <a:gd name="connsiteY10" fmla="*/ 38139 h 268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9031" h="2686089">
                <a:moveTo>
                  <a:pt x="1609956" y="2686089"/>
                </a:moveTo>
                <a:cubicBezTo>
                  <a:pt x="1234512" y="2683707"/>
                  <a:pt x="859068" y="2681326"/>
                  <a:pt x="590781" y="2505114"/>
                </a:cubicBezTo>
                <a:cubicBezTo>
                  <a:pt x="322494" y="2328902"/>
                  <a:pt x="12931" y="1843127"/>
                  <a:pt x="231" y="1628814"/>
                </a:cubicBezTo>
                <a:cubicBezTo>
                  <a:pt x="-12469" y="1414501"/>
                  <a:pt x="501881" y="1362114"/>
                  <a:pt x="514581" y="1219239"/>
                </a:cubicBezTo>
                <a:cubicBezTo>
                  <a:pt x="527281" y="1076364"/>
                  <a:pt x="43094" y="806489"/>
                  <a:pt x="76431" y="771564"/>
                </a:cubicBezTo>
                <a:cubicBezTo>
                  <a:pt x="109769" y="736639"/>
                  <a:pt x="625706" y="1079539"/>
                  <a:pt x="714606" y="1009689"/>
                </a:cubicBezTo>
                <a:cubicBezTo>
                  <a:pt x="803506" y="939839"/>
                  <a:pt x="571731" y="382626"/>
                  <a:pt x="609831" y="352464"/>
                </a:cubicBezTo>
                <a:cubicBezTo>
                  <a:pt x="647931" y="322302"/>
                  <a:pt x="849544" y="887451"/>
                  <a:pt x="943206" y="828714"/>
                </a:cubicBezTo>
                <a:cubicBezTo>
                  <a:pt x="1036868" y="769977"/>
                  <a:pt x="1127356" y="-6311"/>
                  <a:pt x="1171806" y="39"/>
                </a:cubicBezTo>
                <a:cubicBezTo>
                  <a:pt x="1216256" y="6389"/>
                  <a:pt x="1100369" y="860464"/>
                  <a:pt x="1209906" y="866814"/>
                </a:cubicBezTo>
                <a:cubicBezTo>
                  <a:pt x="1319443" y="873164"/>
                  <a:pt x="1575031" y="449301"/>
                  <a:pt x="1829031" y="38139"/>
                </a:cubicBezTo>
              </a:path>
            </a:pathLst>
          </a:custGeom>
          <a:noFill/>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1" name="Textfeld 170"/>
          <p:cNvSpPr txBox="1"/>
          <p:nvPr/>
        </p:nvSpPr>
        <p:spPr>
          <a:xfrm>
            <a:off x="1237992" y="6036457"/>
            <a:ext cx="79829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resonant</a:t>
            </a:r>
          </a:p>
        </p:txBody>
      </p:sp>
      <p:sp>
        <p:nvSpPr>
          <p:cNvPr id="172" name="Textfeld 171"/>
          <p:cNvSpPr txBox="1"/>
          <p:nvPr/>
        </p:nvSpPr>
        <p:spPr>
          <a:xfrm>
            <a:off x="3762922" y="6025715"/>
            <a:ext cx="120866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non-resonant</a:t>
            </a:r>
          </a:p>
        </p:txBody>
      </p:sp>
      <p:pic>
        <p:nvPicPr>
          <p:cNvPr id="174" name="Grafik 173"/>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836300" y="4241930"/>
            <a:ext cx="1609483" cy="1664352"/>
          </a:xfrm>
          <a:prstGeom prst="rect">
            <a:avLst/>
          </a:prstGeom>
        </p:spPr>
      </p:pic>
      <p:sp>
        <p:nvSpPr>
          <p:cNvPr id="175" name="Freihandform 174"/>
          <p:cNvSpPr/>
          <p:nvPr/>
        </p:nvSpPr>
        <p:spPr>
          <a:xfrm>
            <a:off x="984577" y="4286250"/>
            <a:ext cx="1650853" cy="1759217"/>
          </a:xfrm>
          <a:custGeom>
            <a:avLst/>
            <a:gdLst>
              <a:gd name="connsiteX0" fmla="*/ 545773 w 1650853"/>
              <a:gd name="connsiteY0" fmla="*/ 146050 h 1759217"/>
              <a:gd name="connsiteX1" fmla="*/ 12373 w 1650853"/>
              <a:gd name="connsiteY1" fmla="*/ 514350 h 1759217"/>
              <a:gd name="connsiteX2" fmla="*/ 221923 w 1650853"/>
              <a:gd name="connsiteY2" fmla="*/ 1314450 h 1759217"/>
              <a:gd name="connsiteX3" fmla="*/ 799773 w 1650853"/>
              <a:gd name="connsiteY3" fmla="*/ 1758950 h 1759217"/>
              <a:gd name="connsiteX4" fmla="*/ 1079173 w 1650853"/>
              <a:gd name="connsiteY4" fmla="*/ 1257300 h 1759217"/>
              <a:gd name="connsiteX5" fmla="*/ 1574473 w 1650853"/>
              <a:gd name="connsiteY5" fmla="*/ 1136650 h 1759217"/>
              <a:gd name="connsiteX6" fmla="*/ 1244273 w 1650853"/>
              <a:gd name="connsiteY6" fmla="*/ 901700 h 1759217"/>
              <a:gd name="connsiteX7" fmla="*/ 1631623 w 1650853"/>
              <a:gd name="connsiteY7" fmla="*/ 660400 h 1759217"/>
              <a:gd name="connsiteX8" fmla="*/ 1199823 w 1650853"/>
              <a:gd name="connsiteY8" fmla="*/ 641350 h 1759217"/>
              <a:gd name="connsiteX9" fmla="*/ 1650673 w 1650853"/>
              <a:gd name="connsiteY9" fmla="*/ 323850 h 1759217"/>
              <a:gd name="connsiteX10" fmla="*/ 1136323 w 1650853"/>
              <a:gd name="connsiteY10" fmla="*/ 393700 h 1759217"/>
              <a:gd name="connsiteX11" fmla="*/ 1428423 w 1650853"/>
              <a:gd name="connsiteY11" fmla="*/ 0 h 17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0853" h="1759217">
                <a:moveTo>
                  <a:pt x="545773" y="146050"/>
                </a:moveTo>
                <a:cubicBezTo>
                  <a:pt x="306060" y="232833"/>
                  <a:pt x="66348" y="319617"/>
                  <a:pt x="12373" y="514350"/>
                </a:cubicBezTo>
                <a:cubicBezTo>
                  <a:pt x="-41602" y="709083"/>
                  <a:pt x="90690" y="1107017"/>
                  <a:pt x="221923" y="1314450"/>
                </a:cubicBezTo>
                <a:cubicBezTo>
                  <a:pt x="353156" y="1521883"/>
                  <a:pt x="656898" y="1768475"/>
                  <a:pt x="799773" y="1758950"/>
                </a:cubicBezTo>
                <a:cubicBezTo>
                  <a:pt x="942648" y="1749425"/>
                  <a:pt x="950056" y="1361017"/>
                  <a:pt x="1079173" y="1257300"/>
                </a:cubicBezTo>
                <a:cubicBezTo>
                  <a:pt x="1208290" y="1153583"/>
                  <a:pt x="1546956" y="1195917"/>
                  <a:pt x="1574473" y="1136650"/>
                </a:cubicBezTo>
                <a:cubicBezTo>
                  <a:pt x="1601990" y="1077383"/>
                  <a:pt x="1234748" y="981075"/>
                  <a:pt x="1244273" y="901700"/>
                </a:cubicBezTo>
                <a:cubicBezTo>
                  <a:pt x="1253798" y="822325"/>
                  <a:pt x="1639031" y="703792"/>
                  <a:pt x="1631623" y="660400"/>
                </a:cubicBezTo>
                <a:cubicBezTo>
                  <a:pt x="1624215" y="617008"/>
                  <a:pt x="1196648" y="697442"/>
                  <a:pt x="1199823" y="641350"/>
                </a:cubicBezTo>
                <a:cubicBezTo>
                  <a:pt x="1202998" y="585258"/>
                  <a:pt x="1661256" y="365125"/>
                  <a:pt x="1650673" y="323850"/>
                </a:cubicBezTo>
                <a:cubicBezTo>
                  <a:pt x="1640090" y="282575"/>
                  <a:pt x="1173365" y="447675"/>
                  <a:pt x="1136323" y="393700"/>
                </a:cubicBezTo>
                <a:cubicBezTo>
                  <a:pt x="1099281" y="339725"/>
                  <a:pt x="1263852" y="169862"/>
                  <a:pt x="1428423" y="0"/>
                </a:cubicBezTo>
              </a:path>
            </a:pathLst>
          </a:custGeom>
          <a:noFill/>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6" name="Freihandform 175"/>
          <p:cNvSpPr/>
          <p:nvPr/>
        </p:nvSpPr>
        <p:spPr>
          <a:xfrm>
            <a:off x="996948" y="4445000"/>
            <a:ext cx="1124890" cy="1136805"/>
          </a:xfrm>
          <a:custGeom>
            <a:avLst/>
            <a:gdLst>
              <a:gd name="connsiteX0" fmla="*/ 730252 w 1124890"/>
              <a:gd name="connsiteY0" fmla="*/ 0 h 1136805"/>
              <a:gd name="connsiteX1" fmla="*/ 1104902 w 1124890"/>
              <a:gd name="connsiteY1" fmla="*/ 247650 h 1136805"/>
              <a:gd name="connsiteX2" fmla="*/ 1028702 w 1124890"/>
              <a:gd name="connsiteY2" fmla="*/ 793750 h 1136805"/>
              <a:gd name="connsiteX3" fmla="*/ 647702 w 1124890"/>
              <a:gd name="connsiteY3" fmla="*/ 1136650 h 1136805"/>
              <a:gd name="connsiteX4" fmla="*/ 374652 w 1124890"/>
              <a:gd name="connsiteY4" fmla="*/ 838200 h 1136805"/>
              <a:gd name="connsiteX5" fmla="*/ 2 w 1124890"/>
              <a:gd name="connsiteY5" fmla="*/ 863600 h 1136805"/>
              <a:gd name="connsiteX6" fmla="*/ 368302 w 1124890"/>
              <a:gd name="connsiteY6" fmla="*/ 571500 h 1136805"/>
              <a:gd name="connsiteX7" fmla="*/ 19052 w 1124890"/>
              <a:gd name="connsiteY7" fmla="*/ 450850 h 1136805"/>
              <a:gd name="connsiteX8" fmla="*/ 488952 w 1124890"/>
              <a:gd name="connsiteY8" fmla="*/ 349250 h 1136805"/>
              <a:gd name="connsiteX9" fmla="*/ 234952 w 1124890"/>
              <a:gd name="connsiteY9" fmla="*/ 120650 h 1136805"/>
              <a:gd name="connsiteX10" fmla="*/ 717552 w 1124890"/>
              <a:gd name="connsiteY10" fmla="*/ 133350 h 11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90" h="1136805">
                <a:moveTo>
                  <a:pt x="730252" y="0"/>
                </a:moveTo>
                <a:cubicBezTo>
                  <a:pt x="892706" y="57679"/>
                  <a:pt x="1055160" y="115358"/>
                  <a:pt x="1104902" y="247650"/>
                </a:cubicBezTo>
                <a:cubicBezTo>
                  <a:pt x="1154644" y="379942"/>
                  <a:pt x="1104902" y="645583"/>
                  <a:pt x="1028702" y="793750"/>
                </a:cubicBezTo>
                <a:cubicBezTo>
                  <a:pt x="952502" y="941917"/>
                  <a:pt x="756710" y="1129242"/>
                  <a:pt x="647702" y="1136650"/>
                </a:cubicBezTo>
                <a:cubicBezTo>
                  <a:pt x="538694" y="1144058"/>
                  <a:pt x="482602" y="883708"/>
                  <a:pt x="374652" y="838200"/>
                </a:cubicBezTo>
                <a:cubicBezTo>
                  <a:pt x="266702" y="792692"/>
                  <a:pt x="1060" y="908050"/>
                  <a:pt x="2" y="863600"/>
                </a:cubicBezTo>
                <a:cubicBezTo>
                  <a:pt x="-1056" y="819150"/>
                  <a:pt x="365127" y="640292"/>
                  <a:pt x="368302" y="571500"/>
                </a:cubicBezTo>
                <a:cubicBezTo>
                  <a:pt x="371477" y="502708"/>
                  <a:pt x="-1056" y="487892"/>
                  <a:pt x="19052" y="450850"/>
                </a:cubicBezTo>
                <a:cubicBezTo>
                  <a:pt x="39160" y="413808"/>
                  <a:pt x="452969" y="404283"/>
                  <a:pt x="488952" y="349250"/>
                </a:cubicBezTo>
                <a:cubicBezTo>
                  <a:pt x="524935" y="294217"/>
                  <a:pt x="196852" y="156633"/>
                  <a:pt x="234952" y="120650"/>
                </a:cubicBezTo>
                <a:cubicBezTo>
                  <a:pt x="273052" y="84667"/>
                  <a:pt x="495302" y="109008"/>
                  <a:pt x="717552" y="133350"/>
                </a:cubicBezTo>
              </a:path>
            </a:pathLst>
          </a:custGeom>
          <a:noFill/>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08" name="Gruppieren 107"/>
          <p:cNvGrpSpPr/>
          <p:nvPr/>
        </p:nvGrpSpPr>
        <p:grpSpPr>
          <a:xfrm>
            <a:off x="4585459" y="1752252"/>
            <a:ext cx="1035508" cy="1905308"/>
            <a:chOff x="3464631" y="3476625"/>
            <a:chExt cx="1316919" cy="2905125"/>
          </a:xfrm>
        </p:grpSpPr>
        <p:sp>
          <p:nvSpPr>
            <p:cNvPr id="109" name="Freihandform 108"/>
            <p:cNvSpPr/>
            <p:nvPr/>
          </p:nvSpPr>
          <p:spPr>
            <a:xfrm>
              <a:off x="3546928" y="3476625"/>
              <a:ext cx="1234622" cy="2905125"/>
            </a:xfrm>
            <a:custGeom>
              <a:avLst/>
              <a:gdLst>
                <a:gd name="connsiteX0" fmla="*/ 1233779 w 1233779"/>
                <a:gd name="connsiteY0" fmla="*/ 2905125 h 2905125"/>
                <a:gd name="connsiteX1" fmla="*/ 1152817 w 1233779"/>
                <a:gd name="connsiteY1" fmla="*/ 2667000 h 2905125"/>
                <a:gd name="connsiteX2" fmla="*/ 952792 w 1233779"/>
                <a:gd name="connsiteY2" fmla="*/ 2366963 h 2905125"/>
                <a:gd name="connsiteX3" fmla="*/ 671804 w 1233779"/>
                <a:gd name="connsiteY3" fmla="*/ 2014538 h 2905125"/>
                <a:gd name="connsiteX4" fmla="*/ 519404 w 1233779"/>
                <a:gd name="connsiteY4" fmla="*/ 1747838 h 2905125"/>
                <a:gd name="connsiteX5" fmla="*/ 467017 w 1233779"/>
                <a:gd name="connsiteY5" fmla="*/ 1462088 h 2905125"/>
                <a:gd name="connsiteX6" fmla="*/ 495592 w 1233779"/>
                <a:gd name="connsiteY6" fmla="*/ 1233488 h 2905125"/>
                <a:gd name="connsiteX7" fmla="*/ 586079 w 1233779"/>
                <a:gd name="connsiteY7" fmla="*/ 1038225 h 2905125"/>
                <a:gd name="connsiteX8" fmla="*/ 681329 w 1233779"/>
                <a:gd name="connsiteY8" fmla="*/ 962025 h 2905125"/>
                <a:gd name="connsiteX9" fmla="*/ 781342 w 1233779"/>
                <a:gd name="connsiteY9" fmla="*/ 962025 h 2905125"/>
                <a:gd name="connsiteX10" fmla="*/ 962317 w 1233779"/>
                <a:gd name="connsiteY10" fmla="*/ 1057275 h 2905125"/>
                <a:gd name="connsiteX11" fmla="*/ 1100429 w 1233779"/>
                <a:gd name="connsiteY11" fmla="*/ 1381125 h 2905125"/>
                <a:gd name="connsiteX12" fmla="*/ 976604 w 1233779"/>
                <a:gd name="connsiteY12" fmla="*/ 1709738 h 2905125"/>
                <a:gd name="connsiteX13" fmla="*/ 767054 w 1233779"/>
                <a:gd name="connsiteY13" fmla="*/ 1962150 h 2905125"/>
                <a:gd name="connsiteX14" fmla="*/ 662279 w 1233779"/>
                <a:gd name="connsiteY14" fmla="*/ 2009775 h 2905125"/>
                <a:gd name="connsiteX15" fmla="*/ 352717 w 1233779"/>
                <a:gd name="connsiteY15" fmla="*/ 2228850 h 2905125"/>
                <a:gd name="connsiteX16" fmla="*/ 181267 w 1233779"/>
                <a:gd name="connsiteY16" fmla="*/ 2314575 h 2905125"/>
                <a:gd name="connsiteX17" fmla="*/ 71729 w 1233779"/>
                <a:gd name="connsiteY17" fmla="*/ 2295525 h 2905125"/>
                <a:gd name="connsiteX18" fmla="*/ 33629 w 1233779"/>
                <a:gd name="connsiteY18" fmla="*/ 2128838 h 2905125"/>
                <a:gd name="connsiteX19" fmla="*/ 292 w 1233779"/>
                <a:gd name="connsiteY19" fmla="*/ 1752600 h 2905125"/>
                <a:gd name="connsiteX20" fmla="*/ 19342 w 1233779"/>
                <a:gd name="connsiteY20" fmla="*/ 695325 h 2905125"/>
                <a:gd name="connsiteX21" fmla="*/ 52679 w 1233779"/>
                <a:gd name="connsiteY21" fmla="*/ 614363 h 2905125"/>
                <a:gd name="connsiteX22" fmla="*/ 86017 w 1233779"/>
                <a:gd name="connsiteY22" fmla="*/ 566738 h 2905125"/>
                <a:gd name="connsiteX23" fmla="*/ 138404 w 1233779"/>
                <a:gd name="connsiteY23" fmla="*/ 528638 h 2905125"/>
                <a:gd name="connsiteX24" fmla="*/ 171742 w 1233779"/>
                <a:gd name="connsiteY24" fmla="*/ 504825 h 2905125"/>
                <a:gd name="connsiteX25" fmla="*/ 171742 w 1233779"/>
                <a:gd name="connsiteY25" fmla="*/ 447675 h 2905125"/>
                <a:gd name="connsiteX26" fmla="*/ 166979 w 1233779"/>
                <a:gd name="connsiteY26" fmla="*/ 376238 h 2905125"/>
                <a:gd name="connsiteX27" fmla="*/ 162217 w 1233779"/>
                <a:gd name="connsiteY27" fmla="*/ 323850 h 2905125"/>
                <a:gd name="connsiteX28" fmla="*/ 162217 w 1233779"/>
                <a:gd name="connsiteY28" fmla="*/ 242888 h 2905125"/>
                <a:gd name="connsiteX29" fmla="*/ 233654 w 1233779"/>
                <a:gd name="connsiteY29" fmla="*/ 157163 h 2905125"/>
                <a:gd name="connsiteX30" fmla="*/ 343192 w 1233779"/>
                <a:gd name="connsiteY30" fmla="*/ 195263 h 2905125"/>
                <a:gd name="connsiteX31" fmla="*/ 467017 w 1233779"/>
                <a:gd name="connsiteY31" fmla="*/ 381000 h 2905125"/>
                <a:gd name="connsiteX32" fmla="*/ 576554 w 1233779"/>
                <a:gd name="connsiteY32" fmla="*/ 504825 h 2905125"/>
                <a:gd name="connsiteX33" fmla="*/ 676567 w 1233779"/>
                <a:gd name="connsiteY33" fmla="*/ 528638 h 2905125"/>
                <a:gd name="connsiteX34" fmla="*/ 809917 w 1233779"/>
                <a:gd name="connsiteY34" fmla="*/ 490538 h 2905125"/>
                <a:gd name="connsiteX35" fmla="*/ 1000417 w 1233779"/>
                <a:gd name="connsiteY35" fmla="*/ 328613 h 2905125"/>
                <a:gd name="connsiteX36" fmla="*/ 1105192 w 1233779"/>
                <a:gd name="connsiteY36" fmla="*/ 190500 h 2905125"/>
                <a:gd name="connsiteX37" fmla="*/ 1162342 w 1233779"/>
                <a:gd name="connsiteY37" fmla="*/ 52388 h 2905125"/>
                <a:gd name="connsiteX38" fmla="*/ 1171867 w 1233779"/>
                <a:gd name="connsiteY38" fmla="*/ 0 h 2905125"/>
                <a:gd name="connsiteX0" fmla="*/ 1234662 w 1234662"/>
                <a:gd name="connsiteY0" fmla="*/ 2905125 h 2905125"/>
                <a:gd name="connsiteX1" fmla="*/ 1153700 w 1234662"/>
                <a:gd name="connsiteY1" fmla="*/ 2667000 h 2905125"/>
                <a:gd name="connsiteX2" fmla="*/ 953675 w 1234662"/>
                <a:gd name="connsiteY2" fmla="*/ 2366963 h 2905125"/>
                <a:gd name="connsiteX3" fmla="*/ 672687 w 1234662"/>
                <a:gd name="connsiteY3" fmla="*/ 2014538 h 2905125"/>
                <a:gd name="connsiteX4" fmla="*/ 520287 w 1234662"/>
                <a:gd name="connsiteY4" fmla="*/ 1747838 h 2905125"/>
                <a:gd name="connsiteX5" fmla="*/ 467900 w 1234662"/>
                <a:gd name="connsiteY5" fmla="*/ 1462088 h 2905125"/>
                <a:gd name="connsiteX6" fmla="*/ 496475 w 1234662"/>
                <a:gd name="connsiteY6" fmla="*/ 1233488 h 2905125"/>
                <a:gd name="connsiteX7" fmla="*/ 586962 w 1234662"/>
                <a:gd name="connsiteY7" fmla="*/ 1038225 h 2905125"/>
                <a:gd name="connsiteX8" fmla="*/ 682212 w 1234662"/>
                <a:gd name="connsiteY8" fmla="*/ 962025 h 2905125"/>
                <a:gd name="connsiteX9" fmla="*/ 782225 w 1234662"/>
                <a:gd name="connsiteY9" fmla="*/ 962025 h 2905125"/>
                <a:gd name="connsiteX10" fmla="*/ 963200 w 1234662"/>
                <a:gd name="connsiteY10" fmla="*/ 1057275 h 2905125"/>
                <a:gd name="connsiteX11" fmla="*/ 1101312 w 1234662"/>
                <a:gd name="connsiteY11" fmla="*/ 1381125 h 2905125"/>
                <a:gd name="connsiteX12" fmla="*/ 977487 w 1234662"/>
                <a:gd name="connsiteY12" fmla="*/ 1709738 h 2905125"/>
                <a:gd name="connsiteX13" fmla="*/ 767937 w 1234662"/>
                <a:gd name="connsiteY13" fmla="*/ 1962150 h 2905125"/>
                <a:gd name="connsiteX14" fmla="*/ 663162 w 1234662"/>
                <a:gd name="connsiteY14" fmla="*/ 2009775 h 2905125"/>
                <a:gd name="connsiteX15" fmla="*/ 353600 w 1234662"/>
                <a:gd name="connsiteY15" fmla="*/ 2228850 h 2905125"/>
                <a:gd name="connsiteX16" fmla="*/ 182150 w 1234662"/>
                <a:gd name="connsiteY16" fmla="*/ 2314575 h 2905125"/>
                <a:gd name="connsiteX17" fmla="*/ 72612 w 1234662"/>
                <a:gd name="connsiteY17" fmla="*/ 2295525 h 2905125"/>
                <a:gd name="connsiteX18" fmla="*/ 34512 w 1234662"/>
                <a:gd name="connsiteY18" fmla="*/ 2128838 h 2905125"/>
                <a:gd name="connsiteX19" fmla="*/ 1175 w 1234662"/>
                <a:gd name="connsiteY19" fmla="*/ 1752600 h 2905125"/>
                <a:gd name="connsiteX20" fmla="*/ 11891 w 1234662"/>
                <a:gd name="connsiteY20" fmla="*/ 800100 h 2905125"/>
                <a:gd name="connsiteX21" fmla="*/ 53562 w 1234662"/>
                <a:gd name="connsiteY21" fmla="*/ 614363 h 2905125"/>
                <a:gd name="connsiteX22" fmla="*/ 86900 w 1234662"/>
                <a:gd name="connsiteY22" fmla="*/ 566738 h 2905125"/>
                <a:gd name="connsiteX23" fmla="*/ 139287 w 1234662"/>
                <a:gd name="connsiteY23" fmla="*/ 528638 h 2905125"/>
                <a:gd name="connsiteX24" fmla="*/ 172625 w 1234662"/>
                <a:gd name="connsiteY24" fmla="*/ 504825 h 2905125"/>
                <a:gd name="connsiteX25" fmla="*/ 172625 w 1234662"/>
                <a:gd name="connsiteY25" fmla="*/ 447675 h 2905125"/>
                <a:gd name="connsiteX26" fmla="*/ 167862 w 1234662"/>
                <a:gd name="connsiteY26" fmla="*/ 376238 h 2905125"/>
                <a:gd name="connsiteX27" fmla="*/ 163100 w 1234662"/>
                <a:gd name="connsiteY27" fmla="*/ 323850 h 2905125"/>
                <a:gd name="connsiteX28" fmla="*/ 163100 w 1234662"/>
                <a:gd name="connsiteY28" fmla="*/ 242888 h 2905125"/>
                <a:gd name="connsiteX29" fmla="*/ 234537 w 1234662"/>
                <a:gd name="connsiteY29" fmla="*/ 157163 h 2905125"/>
                <a:gd name="connsiteX30" fmla="*/ 344075 w 1234662"/>
                <a:gd name="connsiteY30" fmla="*/ 195263 h 2905125"/>
                <a:gd name="connsiteX31" fmla="*/ 467900 w 1234662"/>
                <a:gd name="connsiteY31" fmla="*/ 381000 h 2905125"/>
                <a:gd name="connsiteX32" fmla="*/ 577437 w 1234662"/>
                <a:gd name="connsiteY32" fmla="*/ 504825 h 2905125"/>
                <a:gd name="connsiteX33" fmla="*/ 677450 w 1234662"/>
                <a:gd name="connsiteY33" fmla="*/ 528638 h 2905125"/>
                <a:gd name="connsiteX34" fmla="*/ 810800 w 1234662"/>
                <a:gd name="connsiteY34" fmla="*/ 490538 h 2905125"/>
                <a:gd name="connsiteX35" fmla="*/ 1001300 w 1234662"/>
                <a:gd name="connsiteY35" fmla="*/ 328613 h 2905125"/>
                <a:gd name="connsiteX36" fmla="*/ 1106075 w 1234662"/>
                <a:gd name="connsiteY36" fmla="*/ 190500 h 2905125"/>
                <a:gd name="connsiteX37" fmla="*/ 1163225 w 1234662"/>
                <a:gd name="connsiteY37" fmla="*/ 52388 h 2905125"/>
                <a:gd name="connsiteX38" fmla="*/ 1172750 w 1234662"/>
                <a:gd name="connsiteY38" fmla="*/ 0 h 2905125"/>
                <a:gd name="connsiteX0" fmla="*/ 1234622 w 1234622"/>
                <a:gd name="connsiteY0" fmla="*/ 2905125 h 2905125"/>
                <a:gd name="connsiteX1" fmla="*/ 1153660 w 1234622"/>
                <a:gd name="connsiteY1" fmla="*/ 2667000 h 2905125"/>
                <a:gd name="connsiteX2" fmla="*/ 953635 w 1234622"/>
                <a:gd name="connsiteY2" fmla="*/ 2366963 h 2905125"/>
                <a:gd name="connsiteX3" fmla="*/ 672647 w 1234622"/>
                <a:gd name="connsiteY3" fmla="*/ 2014538 h 2905125"/>
                <a:gd name="connsiteX4" fmla="*/ 520247 w 1234622"/>
                <a:gd name="connsiteY4" fmla="*/ 1747838 h 2905125"/>
                <a:gd name="connsiteX5" fmla="*/ 467860 w 1234622"/>
                <a:gd name="connsiteY5" fmla="*/ 1462088 h 2905125"/>
                <a:gd name="connsiteX6" fmla="*/ 496435 w 1234622"/>
                <a:gd name="connsiteY6" fmla="*/ 1233488 h 2905125"/>
                <a:gd name="connsiteX7" fmla="*/ 586922 w 1234622"/>
                <a:gd name="connsiteY7" fmla="*/ 1038225 h 2905125"/>
                <a:gd name="connsiteX8" fmla="*/ 682172 w 1234622"/>
                <a:gd name="connsiteY8" fmla="*/ 962025 h 2905125"/>
                <a:gd name="connsiteX9" fmla="*/ 782185 w 1234622"/>
                <a:gd name="connsiteY9" fmla="*/ 962025 h 2905125"/>
                <a:gd name="connsiteX10" fmla="*/ 963160 w 1234622"/>
                <a:gd name="connsiteY10" fmla="*/ 1057275 h 2905125"/>
                <a:gd name="connsiteX11" fmla="*/ 1101272 w 1234622"/>
                <a:gd name="connsiteY11" fmla="*/ 1381125 h 2905125"/>
                <a:gd name="connsiteX12" fmla="*/ 977447 w 1234622"/>
                <a:gd name="connsiteY12" fmla="*/ 1709738 h 2905125"/>
                <a:gd name="connsiteX13" fmla="*/ 767897 w 1234622"/>
                <a:gd name="connsiteY13" fmla="*/ 1962150 h 2905125"/>
                <a:gd name="connsiteX14" fmla="*/ 663122 w 1234622"/>
                <a:gd name="connsiteY14" fmla="*/ 2009775 h 2905125"/>
                <a:gd name="connsiteX15" fmla="*/ 353560 w 1234622"/>
                <a:gd name="connsiteY15" fmla="*/ 2228850 h 2905125"/>
                <a:gd name="connsiteX16" fmla="*/ 182110 w 1234622"/>
                <a:gd name="connsiteY16" fmla="*/ 2314575 h 2905125"/>
                <a:gd name="connsiteX17" fmla="*/ 72572 w 1234622"/>
                <a:gd name="connsiteY17" fmla="*/ 2295525 h 2905125"/>
                <a:gd name="connsiteX18" fmla="*/ 34472 w 1234622"/>
                <a:gd name="connsiteY18" fmla="*/ 2128838 h 2905125"/>
                <a:gd name="connsiteX19" fmla="*/ 1135 w 1234622"/>
                <a:gd name="connsiteY19" fmla="*/ 1752600 h 2905125"/>
                <a:gd name="connsiteX20" fmla="*/ 11851 w 1234622"/>
                <a:gd name="connsiteY20" fmla="*/ 800100 h 2905125"/>
                <a:gd name="connsiteX21" fmla="*/ 51141 w 1234622"/>
                <a:gd name="connsiteY21" fmla="*/ 611981 h 2905125"/>
                <a:gd name="connsiteX22" fmla="*/ 86860 w 1234622"/>
                <a:gd name="connsiteY22" fmla="*/ 566738 h 2905125"/>
                <a:gd name="connsiteX23" fmla="*/ 139247 w 1234622"/>
                <a:gd name="connsiteY23" fmla="*/ 528638 h 2905125"/>
                <a:gd name="connsiteX24" fmla="*/ 172585 w 1234622"/>
                <a:gd name="connsiteY24" fmla="*/ 504825 h 2905125"/>
                <a:gd name="connsiteX25" fmla="*/ 172585 w 1234622"/>
                <a:gd name="connsiteY25" fmla="*/ 447675 h 2905125"/>
                <a:gd name="connsiteX26" fmla="*/ 167822 w 1234622"/>
                <a:gd name="connsiteY26" fmla="*/ 376238 h 2905125"/>
                <a:gd name="connsiteX27" fmla="*/ 163060 w 1234622"/>
                <a:gd name="connsiteY27" fmla="*/ 323850 h 2905125"/>
                <a:gd name="connsiteX28" fmla="*/ 163060 w 1234622"/>
                <a:gd name="connsiteY28" fmla="*/ 242888 h 2905125"/>
                <a:gd name="connsiteX29" fmla="*/ 234497 w 1234622"/>
                <a:gd name="connsiteY29" fmla="*/ 157163 h 2905125"/>
                <a:gd name="connsiteX30" fmla="*/ 344035 w 1234622"/>
                <a:gd name="connsiteY30" fmla="*/ 195263 h 2905125"/>
                <a:gd name="connsiteX31" fmla="*/ 467860 w 1234622"/>
                <a:gd name="connsiteY31" fmla="*/ 381000 h 2905125"/>
                <a:gd name="connsiteX32" fmla="*/ 577397 w 1234622"/>
                <a:gd name="connsiteY32" fmla="*/ 504825 h 2905125"/>
                <a:gd name="connsiteX33" fmla="*/ 677410 w 1234622"/>
                <a:gd name="connsiteY33" fmla="*/ 528638 h 2905125"/>
                <a:gd name="connsiteX34" fmla="*/ 810760 w 1234622"/>
                <a:gd name="connsiteY34" fmla="*/ 490538 h 2905125"/>
                <a:gd name="connsiteX35" fmla="*/ 1001260 w 1234622"/>
                <a:gd name="connsiteY35" fmla="*/ 328613 h 2905125"/>
                <a:gd name="connsiteX36" fmla="*/ 1106035 w 1234622"/>
                <a:gd name="connsiteY36" fmla="*/ 190500 h 2905125"/>
                <a:gd name="connsiteX37" fmla="*/ 1163185 w 1234622"/>
                <a:gd name="connsiteY37" fmla="*/ 52388 h 2905125"/>
                <a:gd name="connsiteX38" fmla="*/ 1172710 w 1234622"/>
                <a:gd name="connsiteY38" fmla="*/ 0 h 2905125"/>
                <a:gd name="connsiteX0" fmla="*/ 1234622 w 1234622"/>
                <a:gd name="connsiteY0" fmla="*/ 2905125 h 2905125"/>
                <a:gd name="connsiteX1" fmla="*/ 1153660 w 1234622"/>
                <a:gd name="connsiteY1" fmla="*/ 2667000 h 2905125"/>
                <a:gd name="connsiteX2" fmla="*/ 953635 w 1234622"/>
                <a:gd name="connsiteY2" fmla="*/ 2366963 h 2905125"/>
                <a:gd name="connsiteX3" fmla="*/ 672647 w 1234622"/>
                <a:gd name="connsiteY3" fmla="*/ 2014538 h 2905125"/>
                <a:gd name="connsiteX4" fmla="*/ 520247 w 1234622"/>
                <a:gd name="connsiteY4" fmla="*/ 1747838 h 2905125"/>
                <a:gd name="connsiteX5" fmla="*/ 467860 w 1234622"/>
                <a:gd name="connsiteY5" fmla="*/ 1462088 h 2905125"/>
                <a:gd name="connsiteX6" fmla="*/ 496435 w 1234622"/>
                <a:gd name="connsiteY6" fmla="*/ 1233488 h 2905125"/>
                <a:gd name="connsiteX7" fmla="*/ 586922 w 1234622"/>
                <a:gd name="connsiteY7" fmla="*/ 1038225 h 2905125"/>
                <a:gd name="connsiteX8" fmla="*/ 682172 w 1234622"/>
                <a:gd name="connsiteY8" fmla="*/ 962025 h 2905125"/>
                <a:gd name="connsiteX9" fmla="*/ 782185 w 1234622"/>
                <a:gd name="connsiteY9" fmla="*/ 962025 h 2905125"/>
                <a:gd name="connsiteX10" fmla="*/ 963160 w 1234622"/>
                <a:gd name="connsiteY10" fmla="*/ 1057275 h 2905125"/>
                <a:gd name="connsiteX11" fmla="*/ 1101272 w 1234622"/>
                <a:gd name="connsiteY11" fmla="*/ 1381125 h 2905125"/>
                <a:gd name="connsiteX12" fmla="*/ 977447 w 1234622"/>
                <a:gd name="connsiteY12" fmla="*/ 1709738 h 2905125"/>
                <a:gd name="connsiteX13" fmla="*/ 767897 w 1234622"/>
                <a:gd name="connsiteY13" fmla="*/ 1962150 h 2905125"/>
                <a:gd name="connsiteX14" fmla="*/ 663122 w 1234622"/>
                <a:gd name="connsiteY14" fmla="*/ 2009775 h 2905125"/>
                <a:gd name="connsiteX15" fmla="*/ 353560 w 1234622"/>
                <a:gd name="connsiteY15" fmla="*/ 2228850 h 2905125"/>
                <a:gd name="connsiteX16" fmla="*/ 182110 w 1234622"/>
                <a:gd name="connsiteY16" fmla="*/ 2314575 h 2905125"/>
                <a:gd name="connsiteX17" fmla="*/ 72572 w 1234622"/>
                <a:gd name="connsiteY17" fmla="*/ 2295525 h 2905125"/>
                <a:gd name="connsiteX18" fmla="*/ 34472 w 1234622"/>
                <a:gd name="connsiteY18" fmla="*/ 2128838 h 2905125"/>
                <a:gd name="connsiteX19" fmla="*/ 1135 w 1234622"/>
                <a:gd name="connsiteY19" fmla="*/ 1752600 h 2905125"/>
                <a:gd name="connsiteX20" fmla="*/ 11851 w 1234622"/>
                <a:gd name="connsiteY20" fmla="*/ 800100 h 2905125"/>
                <a:gd name="connsiteX21" fmla="*/ 51141 w 1234622"/>
                <a:gd name="connsiteY21" fmla="*/ 611981 h 2905125"/>
                <a:gd name="connsiteX22" fmla="*/ 86860 w 1234622"/>
                <a:gd name="connsiteY22" fmla="*/ 566738 h 2905125"/>
                <a:gd name="connsiteX23" fmla="*/ 139247 w 1234622"/>
                <a:gd name="connsiteY23" fmla="*/ 528638 h 2905125"/>
                <a:gd name="connsiteX24" fmla="*/ 172585 w 1234622"/>
                <a:gd name="connsiteY24" fmla="*/ 504825 h 2905125"/>
                <a:gd name="connsiteX25" fmla="*/ 172585 w 1234622"/>
                <a:gd name="connsiteY25" fmla="*/ 447675 h 2905125"/>
                <a:gd name="connsiteX26" fmla="*/ 167822 w 1234622"/>
                <a:gd name="connsiteY26" fmla="*/ 376238 h 2905125"/>
                <a:gd name="connsiteX27" fmla="*/ 163060 w 1234622"/>
                <a:gd name="connsiteY27" fmla="*/ 323850 h 2905125"/>
                <a:gd name="connsiteX28" fmla="*/ 163060 w 1234622"/>
                <a:gd name="connsiteY28" fmla="*/ 242888 h 2905125"/>
                <a:gd name="connsiteX29" fmla="*/ 234497 w 1234622"/>
                <a:gd name="connsiteY29" fmla="*/ 157163 h 2905125"/>
                <a:gd name="connsiteX30" fmla="*/ 344035 w 1234622"/>
                <a:gd name="connsiteY30" fmla="*/ 195263 h 2905125"/>
                <a:gd name="connsiteX31" fmla="*/ 467860 w 1234622"/>
                <a:gd name="connsiteY31" fmla="*/ 381000 h 2905125"/>
                <a:gd name="connsiteX32" fmla="*/ 577397 w 1234622"/>
                <a:gd name="connsiteY32" fmla="*/ 504825 h 2905125"/>
                <a:gd name="connsiteX33" fmla="*/ 677410 w 1234622"/>
                <a:gd name="connsiteY33" fmla="*/ 528638 h 2905125"/>
                <a:gd name="connsiteX34" fmla="*/ 810760 w 1234622"/>
                <a:gd name="connsiteY34" fmla="*/ 490538 h 2905125"/>
                <a:gd name="connsiteX35" fmla="*/ 1001260 w 1234622"/>
                <a:gd name="connsiteY35" fmla="*/ 328613 h 2905125"/>
                <a:gd name="connsiteX36" fmla="*/ 1106035 w 1234622"/>
                <a:gd name="connsiteY36" fmla="*/ 190500 h 2905125"/>
                <a:gd name="connsiteX37" fmla="*/ 1163185 w 1234622"/>
                <a:gd name="connsiteY37" fmla="*/ 52388 h 2905125"/>
                <a:gd name="connsiteX38" fmla="*/ 1172710 w 1234622"/>
                <a:gd name="connsiteY38" fmla="*/ 0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622" h="2905125">
                  <a:moveTo>
                    <a:pt x="1234622" y="2905125"/>
                  </a:moveTo>
                  <a:cubicBezTo>
                    <a:pt x="1217556" y="2830909"/>
                    <a:pt x="1200491" y="2756694"/>
                    <a:pt x="1153660" y="2667000"/>
                  </a:cubicBezTo>
                  <a:cubicBezTo>
                    <a:pt x="1106829" y="2577306"/>
                    <a:pt x="1033804" y="2475707"/>
                    <a:pt x="953635" y="2366963"/>
                  </a:cubicBezTo>
                  <a:cubicBezTo>
                    <a:pt x="873466" y="2258219"/>
                    <a:pt x="744878" y="2117725"/>
                    <a:pt x="672647" y="2014538"/>
                  </a:cubicBezTo>
                  <a:cubicBezTo>
                    <a:pt x="600416" y="1911350"/>
                    <a:pt x="554378" y="1839913"/>
                    <a:pt x="520247" y="1747838"/>
                  </a:cubicBezTo>
                  <a:cubicBezTo>
                    <a:pt x="486116" y="1655763"/>
                    <a:pt x="471829" y="1547813"/>
                    <a:pt x="467860" y="1462088"/>
                  </a:cubicBezTo>
                  <a:cubicBezTo>
                    <a:pt x="463891" y="1376363"/>
                    <a:pt x="476591" y="1304132"/>
                    <a:pt x="496435" y="1233488"/>
                  </a:cubicBezTo>
                  <a:cubicBezTo>
                    <a:pt x="516279" y="1162844"/>
                    <a:pt x="555966" y="1083469"/>
                    <a:pt x="586922" y="1038225"/>
                  </a:cubicBezTo>
                  <a:cubicBezTo>
                    <a:pt x="617878" y="992981"/>
                    <a:pt x="649628" y="974725"/>
                    <a:pt x="682172" y="962025"/>
                  </a:cubicBezTo>
                  <a:cubicBezTo>
                    <a:pt x="714716" y="949325"/>
                    <a:pt x="735354" y="946150"/>
                    <a:pt x="782185" y="962025"/>
                  </a:cubicBezTo>
                  <a:cubicBezTo>
                    <a:pt x="829016" y="977900"/>
                    <a:pt x="909979" y="987425"/>
                    <a:pt x="963160" y="1057275"/>
                  </a:cubicBezTo>
                  <a:cubicBezTo>
                    <a:pt x="1016341" y="1127125"/>
                    <a:pt x="1098891" y="1272381"/>
                    <a:pt x="1101272" y="1381125"/>
                  </a:cubicBezTo>
                  <a:cubicBezTo>
                    <a:pt x="1103653" y="1489869"/>
                    <a:pt x="1033009" y="1612901"/>
                    <a:pt x="977447" y="1709738"/>
                  </a:cubicBezTo>
                  <a:cubicBezTo>
                    <a:pt x="921885" y="1806575"/>
                    <a:pt x="820284" y="1912144"/>
                    <a:pt x="767897" y="1962150"/>
                  </a:cubicBezTo>
                  <a:cubicBezTo>
                    <a:pt x="715509" y="2012156"/>
                    <a:pt x="732178" y="1965325"/>
                    <a:pt x="663122" y="2009775"/>
                  </a:cubicBezTo>
                  <a:cubicBezTo>
                    <a:pt x="594066" y="2054225"/>
                    <a:pt x="433729" y="2178050"/>
                    <a:pt x="353560" y="2228850"/>
                  </a:cubicBezTo>
                  <a:cubicBezTo>
                    <a:pt x="273391" y="2279650"/>
                    <a:pt x="228941" y="2303462"/>
                    <a:pt x="182110" y="2314575"/>
                  </a:cubicBezTo>
                  <a:cubicBezTo>
                    <a:pt x="135279" y="2325687"/>
                    <a:pt x="97178" y="2326481"/>
                    <a:pt x="72572" y="2295525"/>
                  </a:cubicBezTo>
                  <a:cubicBezTo>
                    <a:pt x="47966" y="2264569"/>
                    <a:pt x="46378" y="2219325"/>
                    <a:pt x="34472" y="2128838"/>
                  </a:cubicBezTo>
                  <a:cubicBezTo>
                    <a:pt x="22566" y="2038351"/>
                    <a:pt x="4905" y="1974056"/>
                    <a:pt x="1135" y="1752600"/>
                  </a:cubicBezTo>
                  <a:cubicBezTo>
                    <a:pt x="-2635" y="1531144"/>
                    <a:pt x="3517" y="990203"/>
                    <a:pt x="11851" y="800100"/>
                  </a:cubicBezTo>
                  <a:cubicBezTo>
                    <a:pt x="20185" y="609997"/>
                    <a:pt x="23162" y="655637"/>
                    <a:pt x="51141" y="611981"/>
                  </a:cubicBezTo>
                  <a:cubicBezTo>
                    <a:pt x="79120" y="568325"/>
                    <a:pt x="72176" y="580629"/>
                    <a:pt x="86860" y="566738"/>
                  </a:cubicBezTo>
                  <a:cubicBezTo>
                    <a:pt x="101544" y="552848"/>
                    <a:pt x="139247" y="528638"/>
                    <a:pt x="139247" y="528638"/>
                  </a:cubicBezTo>
                  <a:cubicBezTo>
                    <a:pt x="153534" y="518319"/>
                    <a:pt x="167029" y="518319"/>
                    <a:pt x="172585" y="504825"/>
                  </a:cubicBezTo>
                  <a:cubicBezTo>
                    <a:pt x="178141" y="491331"/>
                    <a:pt x="173379" y="469106"/>
                    <a:pt x="172585" y="447675"/>
                  </a:cubicBezTo>
                  <a:cubicBezTo>
                    <a:pt x="171791" y="426244"/>
                    <a:pt x="169409" y="396875"/>
                    <a:pt x="167822" y="376238"/>
                  </a:cubicBezTo>
                  <a:cubicBezTo>
                    <a:pt x="166235" y="355601"/>
                    <a:pt x="163854" y="346075"/>
                    <a:pt x="163060" y="323850"/>
                  </a:cubicBezTo>
                  <a:cubicBezTo>
                    <a:pt x="162266" y="301625"/>
                    <a:pt x="151154" y="270669"/>
                    <a:pt x="163060" y="242888"/>
                  </a:cubicBezTo>
                  <a:cubicBezTo>
                    <a:pt x="174966" y="215107"/>
                    <a:pt x="204334" y="165101"/>
                    <a:pt x="234497" y="157163"/>
                  </a:cubicBezTo>
                  <a:cubicBezTo>
                    <a:pt x="264660" y="149225"/>
                    <a:pt x="305141" y="157957"/>
                    <a:pt x="344035" y="195263"/>
                  </a:cubicBezTo>
                  <a:cubicBezTo>
                    <a:pt x="382929" y="232569"/>
                    <a:pt x="428966" y="329406"/>
                    <a:pt x="467860" y="381000"/>
                  </a:cubicBezTo>
                  <a:cubicBezTo>
                    <a:pt x="506754" y="432594"/>
                    <a:pt x="542472" y="480219"/>
                    <a:pt x="577397" y="504825"/>
                  </a:cubicBezTo>
                  <a:cubicBezTo>
                    <a:pt x="612322" y="529431"/>
                    <a:pt x="638516" y="531019"/>
                    <a:pt x="677410" y="528638"/>
                  </a:cubicBezTo>
                  <a:cubicBezTo>
                    <a:pt x="716304" y="526257"/>
                    <a:pt x="756785" y="523875"/>
                    <a:pt x="810760" y="490538"/>
                  </a:cubicBezTo>
                  <a:cubicBezTo>
                    <a:pt x="864735" y="457201"/>
                    <a:pt x="952047" y="378619"/>
                    <a:pt x="1001260" y="328613"/>
                  </a:cubicBezTo>
                  <a:cubicBezTo>
                    <a:pt x="1050473" y="278607"/>
                    <a:pt x="1079047" y="236538"/>
                    <a:pt x="1106035" y="190500"/>
                  </a:cubicBezTo>
                  <a:cubicBezTo>
                    <a:pt x="1133023" y="144462"/>
                    <a:pt x="1152073" y="84138"/>
                    <a:pt x="1163185" y="52388"/>
                  </a:cubicBezTo>
                  <a:cubicBezTo>
                    <a:pt x="1174297" y="20638"/>
                    <a:pt x="1173503" y="10319"/>
                    <a:pt x="1172710" y="0"/>
                  </a:cubicBezTo>
                </a:path>
              </a:pathLst>
            </a:custGeom>
            <a:noFill/>
            <a:ln w="1905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2" name="Pfeil nach rechts 111"/>
            <p:cNvSpPr/>
            <p:nvPr/>
          </p:nvSpPr>
          <p:spPr>
            <a:xfrm rot="14458108">
              <a:off x="4459858" y="4498835"/>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3" name="Pfeil nach rechts 112"/>
            <p:cNvSpPr/>
            <p:nvPr/>
          </p:nvSpPr>
          <p:spPr>
            <a:xfrm rot="5400000">
              <a:off x="3471447" y="4426559"/>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14" name="Pfeil nach rechts 113"/>
            <p:cNvSpPr/>
            <p:nvPr/>
          </p:nvSpPr>
          <p:spPr>
            <a:xfrm rot="2542701">
              <a:off x="4385266" y="5718753"/>
              <a:ext cx="166367" cy="180000"/>
            </a:xfrm>
            <a:prstGeom prst="rightArrow">
              <a:avLst>
                <a:gd name="adj1" fmla="val 50000"/>
                <a:gd name="adj2" fmla="val 201887"/>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grpSp>
      <p:sp>
        <p:nvSpPr>
          <p:cNvPr id="119" name="Ellipse 118"/>
          <p:cNvSpPr/>
          <p:nvPr/>
        </p:nvSpPr>
        <p:spPr>
          <a:xfrm>
            <a:off x="5173420" y="2596938"/>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20" name="Textfeld 119"/>
          <p:cNvSpPr txBox="1"/>
          <p:nvPr/>
        </p:nvSpPr>
        <p:spPr>
          <a:xfrm>
            <a:off x="5206404" y="2528681"/>
            <a:ext cx="11381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o</a:t>
            </a:r>
          </a:p>
        </p:txBody>
      </p:sp>
      <p:sp>
        <p:nvSpPr>
          <p:cNvPr id="121" name="Ellipse 120"/>
          <p:cNvSpPr/>
          <p:nvPr/>
        </p:nvSpPr>
        <p:spPr>
          <a:xfrm>
            <a:off x="5089166" y="2991900"/>
            <a:ext cx="180000" cy="180000"/>
          </a:xfrm>
          <a:prstGeom prst="ellipse">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de-DE" sz="1300" b="1" dirty="0">
              <a:solidFill>
                <a:schemeClr val="bg1"/>
              </a:solidFill>
            </a:endParaRPr>
          </a:p>
        </p:txBody>
      </p:sp>
      <p:sp>
        <p:nvSpPr>
          <p:cNvPr id="148" name="Textfeld 147"/>
          <p:cNvSpPr txBox="1"/>
          <p:nvPr/>
        </p:nvSpPr>
        <p:spPr>
          <a:xfrm>
            <a:off x="5131893" y="2921480"/>
            <a:ext cx="10259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5555"/>
                </a:solidFill>
              </a:rPr>
              <a:t>x</a:t>
            </a:r>
          </a:p>
        </p:txBody>
      </p:sp>
    </p:spTree>
    <p:extLst>
      <p:ext uri="{BB962C8B-B14F-4D97-AF65-F5344CB8AC3E}">
        <p14:creationId xmlns:p14="http://schemas.microsoft.com/office/powerpoint/2010/main" val="3082510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animBg="1"/>
      <p:bldP spid="59" grpId="0" animBg="1"/>
      <p:bldP spid="74" grpId="0"/>
      <p:bldP spid="4" grpId="0" animBg="1"/>
      <p:bldP spid="25" grpId="0" animBg="1"/>
      <p:bldP spid="26" grpId="0" animBg="1"/>
      <p:bldP spid="27" grpId="0" animBg="1"/>
      <p:bldP spid="28" grpId="0" animBg="1"/>
      <p:bldP spid="29" grpId="0" animBg="1"/>
      <p:bldP spid="30" grpId="0" animBg="1"/>
      <p:bldP spid="31" grpId="0" animBg="1"/>
      <p:bldP spid="32" grpId="0" animBg="1"/>
      <p:bldP spid="33" grpId="0" animBg="1"/>
      <p:bldP spid="75" grpId="0"/>
      <p:bldP spid="76" grpId="0"/>
      <p:bldP spid="89" grpId="0" animBg="1"/>
      <p:bldP spid="90" grpId="0"/>
      <p:bldP spid="99" grpId="0" animBg="1"/>
      <p:bldP spid="100" grpId="0"/>
      <p:bldP spid="102" grpId="0"/>
      <p:bldP spid="82" grpId="0" animBg="1"/>
      <p:bldP spid="101" grpId="0" animBg="1"/>
      <p:bldP spid="169" grpId="0" animBg="1"/>
      <p:bldP spid="170" grpId="0" animBg="1"/>
      <p:bldP spid="171" grpId="0"/>
      <p:bldP spid="172" grpId="0"/>
      <p:bldP spid="175" grpId="0" animBg="1"/>
      <p:bldP spid="176" grpId="0" animBg="1"/>
      <p:bldP spid="119" grpId="0" animBg="1"/>
      <p:bldP spid="120" grpId="0"/>
      <p:bldP spid="121" grpId="0" animBg="1"/>
      <p:bldP spid="14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smtClean="0"/>
              <a:t>Plasma </a:t>
            </a:r>
            <a:r>
              <a:rPr lang="de-DE" dirty="0" err="1" smtClean="0"/>
              <a:t>regions</a:t>
            </a:r>
            <a:r>
              <a:rPr lang="de-DE" dirty="0" smtClean="0"/>
              <a:t> </a:t>
            </a:r>
            <a:r>
              <a:rPr lang="de-DE" dirty="0" err="1" smtClean="0"/>
              <a:t>and</a:t>
            </a:r>
            <a:r>
              <a:rPr lang="de-DE" dirty="0" smtClean="0"/>
              <a:t> divertor </a:t>
            </a:r>
            <a:r>
              <a:rPr lang="de-DE" dirty="0" err="1" smtClean="0"/>
              <a:t>chamber</a:t>
            </a:r>
            <a:r>
              <a:rPr lang="de-DE" dirty="0" smtClean="0"/>
              <a:t> </a:t>
            </a:r>
            <a:r>
              <a:rPr lang="de-DE" dirty="0" err="1" smtClean="0"/>
              <a:t>for</a:t>
            </a:r>
            <a:r>
              <a:rPr lang="de-DE" dirty="0" smtClean="0"/>
              <a:t> </a:t>
            </a:r>
            <a:r>
              <a:rPr lang="de-DE" dirty="0" err="1" smtClean="0"/>
              <a:t>one</a:t>
            </a:r>
            <a:r>
              <a:rPr lang="de-DE" dirty="0" smtClean="0"/>
              <a:t> leg</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52</a:t>
            </a:fld>
            <a:endParaRPr lang="de-DE" dirty="0"/>
          </a:p>
        </p:txBody>
      </p:sp>
      <p:grpSp>
        <p:nvGrpSpPr>
          <p:cNvPr id="65" name="Gruppieren 64"/>
          <p:cNvGrpSpPr/>
          <p:nvPr/>
        </p:nvGrpSpPr>
        <p:grpSpPr>
          <a:xfrm>
            <a:off x="-2647334" y="1730546"/>
            <a:ext cx="21070268" cy="4000782"/>
            <a:chOff x="-2435428" y="2920717"/>
            <a:chExt cx="21070268" cy="4000782"/>
          </a:xfrm>
        </p:grpSpPr>
        <p:sp>
          <p:nvSpPr>
            <p:cNvPr id="66" name="Rechteck 65"/>
            <p:cNvSpPr/>
            <p:nvPr/>
          </p:nvSpPr>
          <p:spPr>
            <a:xfrm rot="16200000" flipH="1">
              <a:off x="2611466" y="5089190"/>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435428" y="4786651"/>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435428" y="4242857"/>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857108" y="4513917"/>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428471" y="5830290"/>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353599" y="5827995"/>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788768" y="4242857"/>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029052" y="4803956"/>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426244" y="4822809"/>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428472" y="4176542"/>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948637" y="5106320"/>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072411" y="4273459"/>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1184064" y="4774658"/>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2171526" y="4211569"/>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2140210" y="4213491"/>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413788" y="3582517"/>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743966" y="3921112"/>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807056" y="4073550"/>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580806" y="3662504"/>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546576" y="3609170"/>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546576" y="3609170"/>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107862" y="4799457"/>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481351" y="4742561"/>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571205" y="4910328"/>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413950" y="3574523"/>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731621" y="5345022"/>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835484" y="3947900"/>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856139" y="2956117"/>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876241" y="5163176"/>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732807" y="2920717"/>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44862" y="7534252"/>
                <a:ext cx="448159"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643239" y="3540652"/>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473098" y="3756231"/>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884090" y="3618782"/>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905579" y="4092814"/>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888191" y="5086541"/>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843855" y="5737488"/>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931238" y="3441294"/>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4020725" y="4695442"/>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4065040" y="4692682"/>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4065040" y="4692682"/>
                  <a:ext cx="1166281" cy="716735"/>
                </a:xfrm>
                <a:prstGeom prst="rect">
                  <a:avLst/>
                </a:prstGeom>
                <a:blipFill>
                  <a:blip r:embed="rId6"/>
                  <a:stretch>
                    <a:fillRect/>
                  </a:stretch>
                </a:blipFill>
              </p:spPr>
              <p:txBody>
                <a:bodyPr/>
                <a:lstStyle/>
                <a:p>
                  <a:r>
                    <a:rPr lang="de-DE">
                      <a:noFill/>
                    </a:rPr>
                    <a:t> </a:t>
                  </a:r>
                </a:p>
              </p:txBody>
            </p:sp>
          </mc:Fallback>
        </mc:AlternateContent>
      </p:grpSp>
      <p:pic>
        <p:nvPicPr>
          <p:cNvPr id="165" name="Grafik 164"/>
          <p:cNvPicPr>
            <a:picLocks noChangeAspect="1"/>
          </p:cNvPicPr>
          <p:nvPr/>
        </p:nvPicPr>
        <p:blipFill>
          <a:blip r:embed="rId7"/>
          <a:stretch>
            <a:fillRect/>
          </a:stretch>
        </p:blipFill>
        <p:spPr>
          <a:xfrm>
            <a:off x="6113168" y="2860113"/>
            <a:ext cx="1306890" cy="1080000"/>
          </a:xfrm>
          <a:prstGeom prst="rect">
            <a:avLst/>
          </a:prstGeom>
        </p:spPr>
      </p:pic>
      <p:sp>
        <p:nvSpPr>
          <p:cNvPr id="166" name="Freihandform 165"/>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3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252" name="Textfeld 251"/>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253" name="Textfeld 252"/>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Tree>
    <p:extLst>
      <p:ext uri="{BB962C8B-B14F-4D97-AF65-F5344CB8AC3E}">
        <p14:creationId xmlns:p14="http://schemas.microsoft.com/office/powerpoint/2010/main" val="42308247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smtClean="0"/>
              <a:t>Hypothetical</a:t>
            </a:r>
            <a:r>
              <a:rPr lang="de-DE" dirty="0" smtClean="0"/>
              <a:t> </a:t>
            </a:r>
            <a:r>
              <a:rPr lang="de-DE" dirty="0" err="1" smtClean="0"/>
              <a:t>f</a:t>
            </a:r>
            <a:r>
              <a:rPr lang="de-DE" baseline="-25000" dirty="0" err="1" smtClean="0"/>
              <a:t>v-rec</a:t>
            </a:r>
            <a:r>
              <a:rPr lang="de-DE" baseline="-25000" dirty="0" smtClean="0"/>
              <a:t> </a:t>
            </a:r>
            <a:r>
              <a:rPr lang="de-DE" dirty="0" err="1" smtClean="0"/>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53</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644233" y="1765946"/>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520901" y="1730546"/>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44862" y="7534252"/>
              <a:ext cx="448159"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5"/>
                <a:stretch>
                  <a:fillRect/>
                </a:stretch>
              </a:blipFill>
            </p:spPr>
            <p:txBody>
              <a:bodyPr/>
              <a:lstStyle/>
              <a:p>
                <a:r>
                  <a:rPr lang="de-DE">
                    <a:noFill/>
                  </a:rPr>
                  <a:t> </a:t>
                </a:r>
              </a:p>
            </p:txBody>
          </p:sp>
        </mc:Fallback>
      </mc:AlternateContent>
      <p:pic>
        <p:nvPicPr>
          <p:cNvPr id="31" name="Grafik 30"/>
          <p:cNvPicPr>
            <a:picLocks noChangeAspect="1"/>
          </p:cNvPicPr>
          <p:nvPr/>
        </p:nvPicPr>
        <p:blipFill>
          <a:blip r:embed="rId6"/>
          <a:stretch>
            <a:fillRect/>
          </a:stretch>
        </p:blipFill>
        <p:spPr>
          <a:xfrm>
            <a:off x="5138460" y="2786521"/>
            <a:ext cx="360000" cy="345790"/>
          </a:xfrm>
          <a:prstGeom prst="rect">
            <a:avLst/>
          </a:prstGeom>
        </p:spPr>
      </p:pic>
      <p:pic>
        <p:nvPicPr>
          <p:cNvPr id="32" name="Grafik 31"/>
          <p:cNvPicPr>
            <a:picLocks noChangeAspect="1"/>
          </p:cNvPicPr>
          <p:nvPr/>
        </p:nvPicPr>
        <p:blipFill>
          <a:blip r:embed="rId7"/>
          <a:stretch>
            <a:fillRect/>
          </a:stretch>
        </p:blipFill>
        <p:spPr>
          <a:xfrm>
            <a:off x="6113168" y="2860113"/>
            <a:ext cx="1306890" cy="1080000"/>
          </a:xfrm>
          <a:prstGeom prst="rect">
            <a:avLst/>
          </a:prstGeom>
        </p:spPr>
      </p:pic>
      <p:sp>
        <p:nvSpPr>
          <p:cNvPr id="33" name="Textfeld 32"/>
          <p:cNvSpPr txBox="1"/>
          <p:nvPr/>
        </p:nvSpPr>
        <p:spPr>
          <a:xfrm>
            <a:off x="5147625" y="1223963"/>
            <a:ext cx="392736" cy="267894"/>
          </a:xfrm>
          <a:prstGeom prst="rect">
            <a:avLst/>
          </a:prstGeom>
          <a:noFill/>
        </p:spPr>
        <p:txBody>
          <a:bodyPr wrap="none" lIns="0" tIns="0" rIns="0" bIns="0" rtlCol="0" anchor="t" anchorCtr="0">
            <a:spAutoFit/>
          </a:bodyPr>
          <a:lstStyle/>
          <a:p>
            <a:pPr algn="l">
              <a:lnSpc>
                <a:spcPts val="2300"/>
              </a:lnSpc>
              <a:spcBef>
                <a:spcPts val="1150"/>
              </a:spcBef>
            </a:pPr>
            <a:r>
              <a:rPr lang="de-DE" sz="1600" b="1" dirty="0" err="1" smtClean="0">
                <a:solidFill>
                  <a:srgbClr val="C6D325"/>
                </a:solidFill>
              </a:rPr>
              <a:t>f</a:t>
            </a:r>
            <a:r>
              <a:rPr lang="de-DE" sz="1600" b="1" baseline="-25000" dirty="0" err="1" smtClean="0">
                <a:solidFill>
                  <a:srgbClr val="C6D325"/>
                </a:solidFill>
              </a:rPr>
              <a:t>v-rec</a:t>
            </a:r>
            <a:endParaRPr lang="de-DE" sz="1600" b="1" dirty="0" smtClean="0">
              <a:solidFill>
                <a:srgbClr val="C6D325"/>
              </a:solidFill>
            </a:endParaRPr>
          </a:p>
        </p:txBody>
      </p:sp>
      <p:sp>
        <p:nvSpPr>
          <p:cNvPr id="145" name="Freihandform 144"/>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3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4" name="Textfeld 163"/>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65" name="Textfeld 164"/>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
        <p:nvSpPr>
          <p:cNvPr id="167" name="Freihandform 166"/>
          <p:cNvSpPr/>
          <p:nvPr/>
        </p:nvSpPr>
        <p:spPr>
          <a:xfrm flipH="1">
            <a:off x="5277174" y="2558111"/>
            <a:ext cx="3172769" cy="886307"/>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3254152 w 4889590"/>
              <a:gd name="connsiteY0" fmla="*/ 647537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889590"/>
              <a:gd name="connsiteY0" fmla="*/ 647537 h 687249"/>
              <a:gd name="connsiteX1" fmla="*/ 3237295 w 4889590"/>
              <a:gd name="connsiteY1" fmla="*/ 583733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971914"/>
              <a:gd name="connsiteY0" fmla="*/ 647537 h 687249"/>
              <a:gd name="connsiteX1" fmla="*/ 3237295 w 4971914"/>
              <a:gd name="connsiteY1" fmla="*/ 583733 h 687249"/>
              <a:gd name="connsiteX2" fmla="*/ 4855635 w 4971914"/>
              <a:gd name="connsiteY2" fmla="*/ 202532 h 687249"/>
              <a:gd name="connsiteX3" fmla="*/ 4855635 w 4971914"/>
              <a:gd name="connsiteY3" fmla="*/ 193007 h 687249"/>
              <a:gd name="connsiteX4" fmla="*/ 3285864 w 4971914"/>
              <a:gd name="connsiteY4" fmla="*/ 540248 h 687249"/>
              <a:gd name="connsiteX5" fmla="*/ 4038866 w 4971914"/>
              <a:gd name="connsiteY5" fmla="*/ 150145 h 687249"/>
              <a:gd name="connsiteX6" fmla="*/ 1900503 w 4971914"/>
              <a:gd name="connsiteY6" fmla="*/ 73945 h 687249"/>
              <a:gd name="connsiteX7" fmla="*/ 471753 w 4971914"/>
              <a:gd name="connsiteY7" fmla="*/ 23939 h 687249"/>
              <a:gd name="connsiteX8" fmla="*/ 281253 w 4971914"/>
              <a:gd name="connsiteY8" fmla="*/ 19176 h 687249"/>
              <a:gd name="connsiteX9" fmla="*/ 74085 w 4971914"/>
              <a:gd name="connsiteY9" fmla="*/ 9651 h 687249"/>
              <a:gd name="connsiteX10" fmla="*/ 5028 w 4971914"/>
              <a:gd name="connsiteY10" fmla="*/ 126 h 687249"/>
              <a:gd name="connsiteX11" fmla="*/ 5028 w 4971914"/>
              <a:gd name="connsiteY11" fmla="*/ 16795 h 687249"/>
              <a:gd name="connsiteX12" fmla="*/ 2647 w 4971914"/>
              <a:gd name="connsiteY12" fmla="*/ 52514 h 687249"/>
              <a:gd name="connsiteX13" fmla="*/ 5028 w 4971914"/>
              <a:gd name="connsiteY13" fmla="*/ 602582 h 687249"/>
              <a:gd name="connsiteX14" fmla="*/ 5028 w 4971914"/>
              <a:gd name="connsiteY14" fmla="*/ 633539 h 687249"/>
              <a:gd name="connsiteX15" fmla="*/ 5028 w 4971914"/>
              <a:gd name="connsiteY15" fmla="*/ 683545 h 687249"/>
              <a:gd name="connsiteX16" fmla="*/ 19316 w 4971914"/>
              <a:gd name="connsiteY16" fmla="*/ 683545 h 687249"/>
              <a:gd name="connsiteX17" fmla="*/ 3254152 w 4971914"/>
              <a:gd name="connsiteY17" fmla="*/ 647537 h 687249"/>
              <a:gd name="connsiteX0" fmla="*/ 3254152 w 4855635"/>
              <a:gd name="connsiteY0" fmla="*/ 647537 h 687249"/>
              <a:gd name="connsiteX1" fmla="*/ 3237295 w 4855635"/>
              <a:gd name="connsiteY1" fmla="*/ 583733 h 687249"/>
              <a:gd name="connsiteX2" fmla="*/ 4855635 w 4855635"/>
              <a:gd name="connsiteY2" fmla="*/ 202532 h 687249"/>
              <a:gd name="connsiteX3" fmla="*/ 3293487 w 4855635"/>
              <a:gd name="connsiteY3" fmla="*/ 562569 h 687249"/>
              <a:gd name="connsiteX4" fmla="*/ 3285864 w 4855635"/>
              <a:gd name="connsiteY4" fmla="*/ 540248 h 687249"/>
              <a:gd name="connsiteX5" fmla="*/ 4038866 w 4855635"/>
              <a:gd name="connsiteY5" fmla="*/ 150145 h 687249"/>
              <a:gd name="connsiteX6" fmla="*/ 1900503 w 4855635"/>
              <a:gd name="connsiteY6" fmla="*/ 73945 h 687249"/>
              <a:gd name="connsiteX7" fmla="*/ 471753 w 4855635"/>
              <a:gd name="connsiteY7" fmla="*/ 23939 h 687249"/>
              <a:gd name="connsiteX8" fmla="*/ 281253 w 4855635"/>
              <a:gd name="connsiteY8" fmla="*/ 19176 h 687249"/>
              <a:gd name="connsiteX9" fmla="*/ 74085 w 4855635"/>
              <a:gd name="connsiteY9" fmla="*/ 9651 h 687249"/>
              <a:gd name="connsiteX10" fmla="*/ 5028 w 4855635"/>
              <a:gd name="connsiteY10" fmla="*/ 126 h 687249"/>
              <a:gd name="connsiteX11" fmla="*/ 5028 w 4855635"/>
              <a:gd name="connsiteY11" fmla="*/ 16795 h 687249"/>
              <a:gd name="connsiteX12" fmla="*/ 2647 w 4855635"/>
              <a:gd name="connsiteY12" fmla="*/ 52514 h 687249"/>
              <a:gd name="connsiteX13" fmla="*/ 5028 w 4855635"/>
              <a:gd name="connsiteY13" fmla="*/ 602582 h 687249"/>
              <a:gd name="connsiteX14" fmla="*/ 5028 w 4855635"/>
              <a:gd name="connsiteY14" fmla="*/ 633539 h 687249"/>
              <a:gd name="connsiteX15" fmla="*/ 5028 w 4855635"/>
              <a:gd name="connsiteY15" fmla="*/ 683545 h 687249"/>
              <a:gd name="connsiteX16" fmla="*/ 19316 w 4855635"/>
              <a:gd name="connsiteY16" fmla="*/ 683545 h 687249"/>
              <a:gd name="connsiteX17" fmla="*/ 3254152 w 4855635"/>
              <a:gd name="connsiteY17" fmla="*/ 647537 h 687249"/>
              <a:gd name="connsiteX0" fmla="*/ 3254152 w 4038866"/>
              <a:gd name="connsiteY0" fmla="*/ 647537 h 687249"/>
              <a:gd name="connsiteX1" fmla="*/ 3237295 w 4038866"/>
              <a:gd name="connsiteY1" fmla="*/ 583733 h 687249"/>
              <a:gd name="connsiteX2" fmla="*/ 3271010 w 4038866"/>
              <a:gd name="connsiteY2" fmla="*/ 580128 h 687249"/>
              <a:gd name="connsiteX3" fmla="*/ 3293487 w 4038866"/>
              <a:gd name="connsiteY3" fmla="*/ 562569 h 687249"/>
              <a:gd name="connsiteX4" fmla="*/ 3285864 w 4038866"/>
              <a:gd name="connsiteY4" fmla="*/ 540248 h 687249"/>
              <a:gd name="connsiteX5" fmla="*/ 4038866 w 4038866"/>
              <a:gd name="connsiteY5" fmla="*/ 150145 h 687249"/>
              <a:gd name="connsiteX6" fmla="*/ 1900503 w 4038866"/>
              <a:gd name="connsiteY6" fmla="*/ 73945 h 687249"/>
              <a:gd name="connsiteX7" fmla="*/ 471753 w 4038866"/>
              <a:gd name="connsiteY7" fmla="*/ 23939 h 687249"/>
              <a:gd name="connsiteX8" fmla="*/ 281253 w 4038866"/>
              <a:gd name="connsiteY8" fmla="*/ 19176 h 687249"/>
              <a:gd name="connsiteX9" fmla="*/ 74085 w 4038866"/>
              <a:gd name="connsiteY9" fmla="*/ 9651 h 687249"/>
              <a:gd name="connsiteX10" fmla="*/ 5028 w 4038866"/>
              <a:gd name="connsiteY10" fmla="*/ 126 h 687249"/>
              <a:gd name="connsiteX11" fmla="*/ 5028 w 4038866"/>
              <a:gd name="connsiteY11" fmla="*/ 16795 h 687249"/>
              <a:gd name="connsiteX12" fmla="*/ 2647 w 4038866"/>
              <a:gd name="connsiteY12" fmla="*/ 52514 h 687249"/>
              <a:gd name="connsiteX13" fmla="*/ 5028 w 4038866"/>
              <a:gd name="connsiteY13" fmla="*/ 602582 h 687249"/>
              <a:gd name="connsiteX14" fmla="*/ 5028 w 4038866"/>
              <a:gd name="connsiteY14" fmla="*/ 633539 h 687249"/>
              <a:gd name="connsiteX15" fmla="*/ 5028 w 4038866"/>
              <a:gd name="connsiteY15" fmla="*/ 683545 h 687249"/>
              <a:gd name="connsiteX16" fmla="*/ 19316 w 4038866"/>
              <a:gd name="connsiteY16" fmla="*/ 683545 h 687249"/>
              <a:gd name="connsiteX17" fmla="*/ 3254152 w 4038866"/>
              <a:gd name="connsiteY17" fmla="*/ 647537 h 687249"/>
              <a:gd name="connsiteX0" fmla="*/ 3254152 w 3294159"/>
              <a:gd name="connsiteY0" fmla="*/ 647537 h 687249"/>
              <a:gd name="connsiteX1" fmla="*/ 3237295 w 3294159"/>
              <a:gd name="connsiteY1" fmla="*/ 583733 h 687249"/>
              <a:gd name="connsiteX2" fmla="*/ 3271010 w 3294159"/>
              <a:gd name="connsiteY2" fmla="*/ 580128 h 687249"/>
              <a:gd name="connsiteX3" fmla="*/ 3293487 w 3294159"/>
              <a:gd name="connsiteY3" fmla="*/ 562569 h 687249"/>
              <a:gd name="connsiteX4" fmla="*/ 3285864 w 3294159"/>
              <a:gd name="connsiteY4" fmla="*/ 540248 h 687249"/>
              <a:gd name="connsiteX5" fmla="*/ 3261538 w 3294159"/>
              <a:gd name="connsiteY5" fmla="*/ 359028 h 687249"/>
              <a:gd name="connsiteX6" fmla="*/ 1900503 w 3294159"/>
              <a:gd name="connsiteY6" fmla="*/ 73945 h 687249"/>
              <a:gd name="connsiteX7" fmla="*/ 471753 w 3294159"/>
              <a:gd name="connsiteY7" fmla="*/ 23939 h 687249"/>
              <a:gd name="connsiteX8" fmla="*/ 281253 w 3294159"/>
              <a:gd name="connsiteY8" fmla="*/ 19176 h 687249"/>
              <a:gd name="connsiteX9" fmla="*/ 74085 w 3294159"/>
              <a:gd name="connsiteY9" fmla="*/ 9651 h 687249"/>
              <a:gd name="connsiteX10" fmla="*/ 5028 w 3294159"/>
              <a:gd name="connsiteY10" fmla="*/ 126 h 687249"/>
              <a:gd name="connsiteX11" fmla="*/ 5028 w 3294159"/>
              <a:gd name="connsiteY11" fmla="*/ 16795 h 687249"/>
              <a:gd name="connsiteX12" fmla="*/ 2647 w 3294159"/>
              <a:gd name="connsiteY12" fmla="*/ 52514 h 687249"/>
              <a:gd name="connsiteX13" fmla="*/ 5028 w 3294159"/>
              <a:gd name="connsiteY13" fmla="*/ 602582 h 687249"/>
              <a:gd name="connsiteX14" fmla="*/ 5028 w 3294159"/>
              <a:gd name="connsiteY14" fmla="*/ 633539 h 687249"/>
              <a:gd name="connsiteX15" fmla="*/ 5028 w 3294159"/>
              <a:gd name="connsiteY15" fmla="*/ 683545 h 687249"/>
              <a:gd name="connsiteX16" fmla="*/ 19316 w 3294159"/>
              <a:gd name="connsiteY16" fmla="*/ 683545 h 687249"/>
              <a:gd name="connsiteX17" fmla="*/ 3254152 w 3294159"/>
              <a:gd name="connsiteY17" fmla="*/ 647537 h 687249"/>
              <a:gd name="connsiteX0" fmla="*/ 3254152 w 3294641"/>
              <a:gd name="connsiteY0" fmla="*/ 647537 h 687249"/>
              <a:gd name="connsiteX1" fmla="*/ 3237295 w 3294641"/>
              <a:gd name="connsiteY1" fmla="*/ 583733 h 687249"/>
              <a:gd name="connsiteX2" fmla="*/ 3263518 w 3294641"/>
              <a:gd name="connsiteY2" fmla="*/ 545314 h 687249"/>
              <a:gd name="connsiteX3" fmla="*/ 3293487 w 3294641"/>
              <a:gd name="connsiteY3" fmla="*/ 562569 h 687249"/>
              <a:gd name="connsiteX4" fmla="*/ 3285864 w 3294641"/>
              <a:gd name="connsiteY4" fmla="*/ 540248 h 687249"/>
              <a:gd name="connsiteX5" fmla="*/ 3261538 w 3294641"/>
              <a:gd name="connsiteY5" fmla="*/ 359028 h 687249"/>
              <a:gd name="connsiteX6" fmla="*/ 1900503 w 3294641"/>
              <a:gd name="connsiteY6" fmla="*/ 73945 h 687249"/>
              <a:gd name="connsiteX7" fmla="*/ 471753 w 3294641"/>
              <a:gd name="connsiteY7" fmla="*/ 23939 h 687249"/>
              <a:gd name="connsiteX8" fmla="*/ 281253 w 3294641"/>
              <a:gd name="connsiteY8" fmla="*/ 19176 h 687249"/>
              <a:gd name="connsiteX9" fmla="*/ 74085 w 3294641"/>
              <a:gd name="connsiteY9" fmla="*/ 9651 h 687249"/>
              <a:gd name="connsiteX10" fmla="*/ 5028 w 3294641"/>
              <a:gd name="connsiteY10" fmla="*/ 126 h 687249"/>
              <a:gd name="connsiteX11" fmla="*/ 5028 w 3294641"/>
              <a:gd name="connsiteY11" fmla="*/ 16795 h 687249"/>
              <a:gd name="connsiteX12" fmla="*/ 2647 w 3294641"/>
              <a:gd name="connsiteY12" fmla="*/ 52514 h 687249"/>
              <a:gd name="connsiteX13" fmla="*/ 5028 w 3294641"/>
              <a:gd name="connsiteY13" fmla="*/ 602582 h 687249"/>
              <a:gd name="connsiteX14" fmla="*/ 5028 w 3294641"/>
              <a:gd name="connsiteY14" fmla="*/ 633539 h 687249"/>
              <a:gd name="connsiteX15" fmla="*/ 5028 w 3294641"/>
              <a:gd name="connsiteY15" fmla="*/ 683545 h 687249"/>
              <a:gd name="connsiteX16" fmla="*/ 19316 w 3294641"/>
              <a:gd name="connsiteY16" fmla="*/ 683545 h 687249"/>
              <a:gd name="connsiteX17" fmla="*/ 3254152 w 3294641"/>
              <a:gd name="connsiteY17" fmla="*/ 647537 h 687249"/>
              <a:gd name="connsiteX0" fmla="*/ 3254152 w 3293942"/>
              <a:gd name="connsiteY0" fmla="*/ 647537 h 687249"/>
              <a:gd name="connsiteX1" fmla="*/ 3237295 w 3293942"/>
              <a:gd name="connsiteY1" fmla="*/ 583733 h 687249"/>
              <a:gd name="connsiteX2" fmla="*/ 3263518 w 3293942"/>
              <a:gd name="connsiteY2" fmla="*/ 545314 h 687249"/>
              <a:gd name="connsiteX3" fmla="*/ 3293487 w 3293942"/>
              <a:gd name="connsiteY3" fmla="*/ 562569 h 687249"/>
              <a:gd name="connsiteX4" fmla="*/ 3280245 w 3293942"/>
              <a:gd name="connsiteY4" fmla="*/ 392959 h 687249"/>
              <a:gd name="connsiteX5" fmla="*/ 3261538 w 3293942"/>
              <a:gd name="connsiteY5" fmla="*/ 359028 h 687249"/>
              <a:gd name="connsiteX6" fmla="*/ 1900503 w 3293942"/>
              <a:gd name="connsiteY6" fmla="*/ 73945 h 687249"/>
              <a:gd name="connsiteX7" fmla="*/ 471753 w 3293942"/>
              <a:gd name="connsiteY7" fmla="*/ 23939 h 687249"/>
              <a:gd name="connsiteX8" fmla="*/ 281253 w 3293942"/>
              <a:gd name="connsiteY8" fmla="*/ 19176 h 687249"/>
              <a:gd name="connsiteX9" fmla="*/ 74085 w 3293942"/>
              <a:gd name="connsiteY9" fmla="*/ 9651 h 687249"/>
              <a:gd name="connsiteX10" fmla="*/ 5028 w 3293942"/>
              <a:gd name="connsiteY10" fmla="*/ 126 h 687249"/>
              <a:gd name="connsiteX11" fmla="*/ 5028 w 3293942"/>
              <a:gd name="connsiteY11" fmla="*/ 16795 h 687249"/>
              <a:gd name="connsiteX12" fmla="*/ 2647 w 3293942"/>
              <a:gd name="connsiteY12" fmla="*/ 52514 h 687249"/>
              <a:gd name="connsiteX13" fmla="*/ 5028 w 3293942"/>
              <a:gd name="connsiteY13" fmla="*/ 602582 h 687249"/>
              <a:gd name="connsiteX14" fmla="*/ 5028 w 3293942"/>
              <a:gd name="connsiteY14" fmla="*/ 633539 h 687249"/>
              <a:gd name="connsiteX15" fmla="*/ 5028 w 3293942"/>
              <a:gd name="connsiteY15" fmla="*/ 683545 h 687249"/>
              <a:gd name="connsiteX16" fmla="*/ 19316 w 3293942"/>
              <a:gd name="connsiteY16" fmla="*/ 683545 h 687249"/>
              <a:gd name="connsiteX17" fmla="*/ 3254152 w 3293942"/>
              <a:gd name="connsiteY17" fmla="*/ 647537 h 687249"/>
              <a:gd name="connsiteX0" fmla="*/ 3254152 w 3280585"/>
              <a:gd name="connsiteY0" fmla="*/ 647537 h 687249"/>
              <a:gd name="connsiteX1" fmla="*/ 3237295 w 3280585"/>
              <a:gd name="connsiteY1" fmla="*/ 583733 h 687249"/>
              <a:gd name="connsiteX2" fmla="*/ 3263518 w 3280585"/>
              <a:gd name="connsiteY2" fmla="*/ 545314 h 687249"/>
              <a:gd name="connsiteX3" fmla="*/ 3272883 w 3280585"/>
              <a:gd name="connsiteY3" fmla="*/ 434026 h 687249"/>
              <a:gd name="connsiteX4" fmla="*/ 3280245 w 3280585"/>
              <a:gd name="connsiteY4" fmla="*/ 392959 h 687249"/>
              <a:gd name="connsiteX5" fmla="*/ 3261538 w 3280585"/>
              <a:gd name="connsiteY5" fmla="*/ 359028 h 687249"/>
              <a:gd name="connsiteX6" fmla="*/ 1900503 w 3280585"/>
              <a:gd name="connsiteY6" fmla="*/ 73945 h 687249"/>
              <a:gd name="connsiteX7" fmla="*/ 471753 w 3280585"/>
              <a:gd name="connsiteY7" fmla="*/ 23939 h 687249"/>
              <a:gd name="connsiteX8" fmla="*/ 281253 w 3280585"/>
              <a:gd name="connsiteY8" fmla="*/ 19176 h 687249"/>
              <a:gd name="connsiteX9" fmla="*/ 74085 w 3280585"/>
              <a:gd name="connsiteY9" fmla="*/ 9651 h 687249"/>
              <a:gd name="connsiteX10" fmla="*/ 5028 w 3280585"/>
              <a:gd name="connsiteY10" fmla="*/ 126 h 687249"/>
              <a:gd name="connsiteX11" fmla="*/ 5028 w 3280585"/>
              <a:gd name="connsiteY11" fmla="*/ 16795 h 687249"/>
              <a:gd name="connsiteX12" fmla="*/ 2647 w 3280585"/>
              <a:gd name="connsiteY12" fmla="*/ 52514 h 687249"/>
              <a:gd name="connsiteX13" fmla="*/ 5028 w 3280585"/>
              <a:gd name="connsiteY13" fmla="*/ 602582 h 687249"/>
              <a:gd name="connsiteX14" fmla="*/ 5028 w 3280585"/>
              <a:gd name="connsiteY14" fmla="*/ 633539 h 687249"/>
              <a:gd name="connsiteX15" fmla="*/ 5028 w 3280585"/>
              <a:gd name="connsiteY15" fmla="*/ 683545 h 687249"/>
              <a:gd name="connsiteX16" fmla="*/ 19316 w 3280585"/>
              <a:gd name="connsiteY16" fmla="*/ 683545 h 687249"/>
              <a:gd name="connsiteX17" fmla="*/ 3254152 w 328058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261538 w 3276245"/>
              <a:gd name="connsiteY5" fmla="*/ 359028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2678768 w 3276245"/>
              <a:gd name="connsiteY6" fmla="*/ 443507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935793"/>
              <a:gd name="connsiteX1" fmla="*/ 3237295 w 3276245"/>
              <a:gd name="connsiteY1" fmla="*/ 583733 h 935793"/>
              <a:gd name="connsiteX2" fmla="*/ 3263518 w 3276245"/>
              <a:gd name="connsiteY2" fmla="*/ 545314 h 935793"/>
              <a:gd name="connsiteX3" fmla="*/ 3272883 w 3276245"/>
              <a:gd name="connsiteY3" fmla="*/ 434026 h 935793"/>
              <a:gd name="connsiteX4" fmla="*/ 3195957 w 3276245"/>
              <a:gd name="connsiteY4" fmla="*/ 363501 h 935793"/>
              <a:gd name="connsiteX5" fmla="*/ 3010546 w 3276245"/>
              <a:gd name="connsiteY5" fmla="*/ 297434 h 935793"/>
              <a:gd name="connsiteX6" fmla="*/ 2678768 w 3276245"/>
              <a:gd name="connsiteY6" fmla="*/ 443507 h 935793"/>
              <a:gd name="connsiteX7" fmla="*/ 1646173 w 3276245"/>
              <a:gd name="connsiteY7" fmla="*/ 935793 h 935793"/>
              <a:gd name="connsiteX8" fmla="*/ 281253 w 3276245"/>
              <a:gd name="connsiteY8" fmla="*/ 19176 h 935793"/>
              <a:gd name="connsiteX9" fmla="*/ 74085 w 3276245"/>
              <a:gd name="connsiteY9" fmla="*/ 9651 h 935793"/>
              <a:gd name="connsiteX10" fmla="*/ 5028 w 3276245"/>
              <a:gd name="connsiteY10" fmla="*/ 126 h 935793"/>
              <a:gd name="connsiteX11" fmla="*/ 5028 w 3276245"/>
              <a:gd name="connsiteY11" fmla="*/ 16795 h 935793"/>
              <a:gd name="connsiteX12" fmla="*/ 2647 w 3276245"/>
              <a:gd name="connsiteY12" fmla="*/ 52514 h 935793"/>
              <a:gd name="connsiteX13" fmla="*/ 5028 w 3276245"/>
              <a:gd name="connsiteY13" fmla="*/ 602582 h 935793"/>
              <a:gd name="connsiteX14" fmla="*/ 5028 w 3276245"/>
              <a:gd name="connsiteY14" fmla="*/ 633539 h 935793"/>
              <a:gd name="connsiteX15" fmla="*/ 5028 w 3276245"/>
              <a:gd name="connsiteY15" fmla="*/ 683545 h 935793"/>
              <a:gd name="connsiteX16" fmla="*/ 19316 w 3276245"/>
              <a:gd name="connsiteY16" fmla="*/ 683545 h 935793"/>
              <a:gd name="connsiteX17" fmla="*/ 3254152 w 3276245"/>
              <a:gd name="connsiteY17" fmla="*/ 647537 h 935793"/>
              <a:gd name="connsiteX0" fmla="*/ 3285876 w 3307969"/>
              <a:gd name="connsiteY0" fmla="*/ 695726 h 983982"/>
              <a:gd name="connsiteX1" fmla="*/ 3269019 w 3307969"/>
              <a:gd name="connsiteY1" fmla="*/ 631922 h 983982"/>
              <a:gd name="connsiteX2" fmla="*/ 3295242 w 3307969"/>
              <a:gd name="connsiteY2" fmla="*/ 593503 h 983982"/>
              <a:gd name="connsiteX3" fmla="*/ 3304607 w 3307969"/>
              <a:gd name="connsiteY3" fmla="*/ 482215 h 983982"/>
              <a:gd name="connsiteX4" fmla="*/ 3227681 w 3307969"/>
              <a:gd name="connsiteY4" fmla="*/ 411690 h 983982"/>
              <a:gd name="connsiteX5" fmla="*/ 3042270 w 3307969"/>
              <a:gd name="connsiteY5" fmla="*/ 345623 h 983982"/>
              <a:gd name="connsiteX6" fmla="*/ 2710492 w 3307969"/>
              <a:gd name="connsiteY6" fmla="*/ 491696 h 983982"/>
              <a:gd name="connsiteX7" fmla="*/ 1677897 w 3307969"/>
              <a:gd name="connsiteY7" fmla="*/ 983982 h 983982"/>
              <a:gd name="connsiteX8" fmla="*/ 1212055 w 3307969"/>
              <a:gd name="connsiteY8" fmla="*/ 790421 h 983982"/>
              <a:gd name="connsiteX9" fmla="*/ 105809 w 3307969"/>
              <a:gd name="connsiteY9" fmla="*/ 57840 h 983982"/>
              <a:gd name="connsiteX10" fmla="*/ 36752 w 3307969"/>
              <a:gd name="connsiteY10" fmla="*/ 48315 h 983982"/>
              <a:gd name="connsiteX11" fmla="*/ 36752 w 3307969"/>
              <a:gd name="connsiteY11" fmla="*/ 64984 h 983982"/>
              <a:gd name="connsiteX12" fmla="*/ 34371 w 3307969"/>
              <a:gd name="connsiteY12" fmla="*/ 100703 h 983982"/>
              <a:gd name="connsiteX13" fmla="*/ 36752 w 3307969"/>
              <a:gd name="connsiteY13" fmla="*/ 650771 h 983982"/>
              <a:gd name="connsiteX14" fmla="*/ 36752 w 3307969"/>
              <a:gd name="connsiteY14" fmla="*/ 681728 h 983982"/>
              <a:gd name="connsiteX15" fmla="*/ 36752 w 3307969"/>
              <a:gd name="connsiteY15" fmla="*/ 731734 h 983982"/>
              <a:gd name="connsiteX16" fmla="*/ 51040 w 3307969"/>
              <a:gd name="connsiteY16" fmla="*/ 731734 h 983982"/>
              <a:gd name="connsiteX17" fmla="*/ 3285876 w 3307969"/>
              <a:gd name="connsiteY17" fmla="*/ 695726 h 983982"/>
              <a:gd name="connsiteX0" fmla="*/ 3285876 w 3307969"/>
              <a:gd name="connsiteY0" fmla="*/ 695726 h 790421"/>
              <a:gd name="connsiteX1" fmla="*/ 3269019 w 3307969"/>
              <a:gd name="connsiteY1" fmla="*/ 631922 h 790421"/>
              <a:gd name="connsiteX2" fmla="*/ 3295242 w 3307969"/>
              <a:gd name="connsiteY2" fmla="*/ 593503 h 790421"/>
              <a:gd name="connsiteX3" fmla="*/ 3304607 w 3307969"/>
              <a:gd name="connsiteY3" fmla="*/ 482215 h 790421"/>
              <a:gd name="connsiteX4" fmla="*/ 3227681 w 3307969"/>
              <a:gd name="connsiteY4" fmla="*/ 411690 h 790421"/>
              <a:gd name="connsiteX5" fmla="*/ 3042270 w 3307969"/>
              <a:gd name="connsiteY5" fmla="*/ 345623 h 790421"/>
              <a:gd name="connsiteX6" fmla="*/ 2710492 w 3307969"/>
              <a:gd name="connsiteY6" fmla="*/ 491696 h 790421"/>
              <a:gd name="connsiteX7" fmla="*/ 2256678 w 3307969"/>
              <a:gd name="connsiteY7" fmla="*/ 694760 h 790421"/>
              <a:gd name="connsiteX8" fmla="*/ 1212055 w 3307969"/>
              <a:gd name="connsiteY8" fmla="*/ 790421 h 790421"/>
              <a:gd name="connsiteX9" fmla="*/ 105809 w 3307969"/>
              <a:gd name="connsiteY9" fmla="*/ 57840 h 790421"/>
              <a:gd name="connsiteX10" fmla="*/ 36752 w 3307969"/>
              <a:gd name="connsiteY10" fmla="*/ 48315 h 790421"/>
              <a:gd name="connsiteX11" fmla="*/ 36752 w 3307969"/>
              <a:gd name="connsiteY11" fmla="*/ 64984 h 790421"/>
              <a:gd name="connsiteX12" fmla="*/ 34371 w 3307969"/>
              <a:gd name="connsiteY12" fmla="*/ 100703 h 790421"/>
              <a:gd name="connsiteX13" fmla="*/ 36752 w 3307969"/>
              <a:gd name="connsiteY13" fmla="*/ 650771 h 790421"/>
              <a:gd name="connsiteX14" fmla="*/ 36752 w 3307969"/>
              <a:gd name="connsiteY14" fmla="*/ 681728 h 790421"/>
              <a:gd name="connsiteX15" fmla="*/ 36752 w 3307969"/>
              <a:gd name="connsiteY15" fmla="*/ 731734 h 790421"/>
              <a:gd name="connsiteX16" fmla="*/ 51040 w 3307969"/>
              <a:gd name="connsiteY16" fmla="*/ 731734 h 790421"/>
              <a:gd name="connsiteX17" fmla="*/ 3285876 w 3307969"/>
              <a:gd name="connsiteY17" fmla="*/ 695726 h 790421"/>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47565 w 3398856"/>
              <a:gd name="connsiteY7" fmla="*/ 688531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25088 w 3398856"/>
              <a:gd name="connsiteY7" fmla="*/ 680497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403373 w 3425466"/>
              <a:gd name="connsiteY0" fmla="*/ 671803 h 711515"/>
              <a:gd name="connsiteX1" fmla="*/ 3386516 w 3425466"/>
              <a:gd name="connsiteY1" fmla="*/ 607999 h 711515"/>
              <a:gd name="connsiteX2" fmla="*/ 3412739 w 3425466"/>
              <a:gd name="connsiteY2" fmla="*/ 569580 h 711515"/>
              <a:gd name="connsiteX3" fmla="*/ 3422104 w 3425466"/>
              <a:gd name="connsiteY3" fmla="*/ 458292 h 711515"/>
              <a:gd name="connsiteX4" fmla="*/ 3345178 w 3425466"/>
              <a:gd name="connsiteY4" fmla="*/ 387767 h 711515"/>
              <a:gd name="connsiteX5" fmla="*/ 3159767 w 3425466"/>
              <a:gd name="connsiteY5" fmla="*/ 321700 h 711515"/>
              <a:gd name="connsiteX6" fmla="*/ 2827989 w 3425466"/>
              <a:gd name="connsiteY6" fmla="*/ 467773 h 711515"/>
              <a:gd name="connsiteX7" fmla="*/ 2351698 w 3425466"/>
              <a:gd name="connsiteY7" fmla="*/ 662803 h 711515"/>
              <a:gd name="connsiteX8" fmla="*/ 2582642 w 3425466"/>
              <a:gd name="connsiteY8" fmla="*/ 682142 h 711515"/>
              <a:gd name="connsiteX9" fmla="*/ 2237802 w 3425466"/>
              <a:gd name="connsiteY9" fmla="*/ 399461 h 711515"/>
              <a:gd name="connsiteX10" fmla="*/ 154249 w 3425466"/>
              <a:gd name="connsiteY10" fmla="*/ 24392 h 711515"/>
              <a:gd name="connsiteX11" fmla="*/ 154249 w 3425466"/>
              <a:gd name="connsiteY11" fmla="*/ 41061 h 711515"/>
              <a:gd name="connsiteX12" fmla="*/ 151868 w 3425466"/>
              <a:gd name="connsiteY12" fmla="*/ 76780 h 711515"/>
              <a:gd name="connsiteX13" fmla="*/ 154249 w 3425466"/>
              <a:gd name="connsiteY13" fmla="*/ 626848 h 711515"/>
              <a:gd name="connsiteX14" fmla="*/ 154249 w 3425466"/>
              <a:gd name="connsiteY14" fmla="*/ 657805 h 711515"/>
              <a:gd name="connsiteX15" fmla="*/ 154249 w 3425466"/>
              <a:gd name="connsiteY15" fmla="*/ 707811 h 711515"/>
              <a:gd name="connsiteX16" fmla="*/ 168537 w 3425466"/>
              <a:gd name="connsiteY16" fmla="*/ 707811 h 711515"/>
              <a:gd name="connsiteX17" fmla="*/ 3403373 w 3425466"/>
              <a:gd name="connsiteY17" fmla="*/ 671803 h 711515"/>
              <a:gd name="connsiteX0" fmla="*/ 3347963 w 3370056"/>
              <a:gd name="connsiteY0" fmla="*/ 650085 h 689797"/>
              <a:gd name="connsiteX1" fmla="*/ 3331106 w 3370056"/>
              <a:gd name="connsiteY1" fmla="*/ 586281 h 689797"/>
              <a:gd name="connsiteX2" fmla="*/ 3357329 w 3370056"/>
              <a:gd name="connsiteY2" fmla="*/ 547862 h 689797"/>
              <a:gd name="connsiteX3" fmla="*/ 3366694 w 3370056"/>
              <a:gd name="connsiteY3" fmla="*/ 436574 h 689797"/>
              <a:gd name="connsiteX4" fmla="*/ 3289768 w 3370056"/>
              <a:gd name="connsiteY4" fmla="*/ 366049 h 689797"/>
              <a:gd name="connsiteX5" fmla="*/ 3104357 w 3370056"/>
              <a:gd name="connsiteY5" fmla="*/ 299982 h 689797"/>
              <a:gd name="connsiteX6" fmla="*/ 2772579 w 3370056"/>
              <a:gd name="connsiteY6" fmla="*/ 446055 h 689797"/>
              <a:gd name="connsiteX7" fmla="*/ 2296288 w 3370056"/>
              <a:gd name="connsiteY7" fmla="*/ 641085 h 689797"/>
              <a:gd name="connsiteX8" fmla="*/ 2527232 w 3370056"/>
              <a:gd name="connsiteY8" fmla="*/ 660424 h 689797"/>
              <a:gd name="connsiteX9" fmla="*/ 2182392 w 3370056"/>
              <a:gd name="connsiteY9" fmla="*/ 377743 h 689797"/>
              <a:gd name="connsiteX10" fmla="*/ 98839 w 3370056"/>
              <a:gd name="connsiteY10" fmla="*/ 2674 h 689797"/>
              <a:gd name="connsiteX11" fmla="*/ 1408121 w 3370056"/>
              <a:gd name="connsiteY11" fmla="*/ 581720 h 689797"/>
              <a:gd name="connsiteX12" fmla="*/ 96458 w 3370056"/>
              <a:gd name="connsiteY12" fmla="*/ 55062 h 689797"/>
              <a:gd name="connsiteX13" fmla="*/ 98839 w 3370056"/>
              <a:gd name="connsiteY13" fmla="*/ 605130 h 689797"/>
              <a:gd name="connsiteX14" fmla="*/ 98839 w 3370056"/>
              <a:gd name="connsiteY14" fmla="*/ 636087 h 689797"/>
              <a:gd name="connsiteX15" fmla="*/ 98839 w 3370056"/>
              <a:gd name="connsiteY15" fmla="*/ 686093 h 689797"/>
              <a:gd name="connsiteX16" fmla="*/ 113127 w 3370056"/>
              <a:gd name="connsiteY16" fmla="*/ 686093 h 689797"/>
              <a:gd name="connsiteX17" fmla="*/ 3347963 w 3370056"/>
              <a:gd name="connsiteY17" fmla="*/ 650085 h 689797"/>
              <a:gd name="connsiteX0" fmla="*/ 3347963 w 3370056"/>
              <a:gd name="connsiteY0" fmla="*/ 595048 h 634760"/>
              <a:gd name="connsiteX1" fmla="*/ 3331106 w 3370056"/>
              <a:gd name="connsiteY1" fmla="*/ 531244 h 634760"/>
              <a:gd name="connsiteX2" fmla="*/ 3357329 w 3370056"/>
              <a:gd name="connsiteY2" fmla="*/ 492825 h 634760"/>
              <a:gd name="connsiteX3" fmla="*/ 3366694 w 3370056"/>
              <a:gd name="connsiteY3" fmla="*/ 381537 h 634760"/>
              <a:gd name="connsiteX4" fmla="*/ 3289768 w 3370056"/>
              <a:gd name="connsiteY4" fmla="*/ 311012 h 634760"/>
              <a:gd name="connsiteX5" fmla="*/ 3104357 w 3370056"/>
              <a:gd name="connsiteY5" fmla="*/ 244945 h 634760"/>
              <a:gd name="connsiteX6" fmla="*/ 2772579 w 3370056"/>
              <a:gd name="connsiteY6" fmla="*/ 391018 h 634760"/>
              <a:gd name="connsiteX7" fmla="*/ 2296288 w 3370056"/>
              <a:gd name="connsiteY7" fmla="*/ 586048 h 634760"/>
              <a:gd name="connsiteX8" fmla="*/ 2527232 w 3370056"/>
              <a:gd name="connsiteY8" fmla="*/ 605387 h 634760"/>
              <a:gd name="connsiteX9" fmla="*/ 2182392 w 3370056"/>
              <a:gd name="connsiteY9" fmla="*/ 322706 h 634760"/>
              <a:gd name="connsiteX10" fmla="*/ 1970045 w 3370056"/>
              <a:gd name="connsiteY10" fmla="*/ 377453 h 634760"/>
              <a:gd name="connsiteX11" fmla="*/ 1408121 w 3370056"/>
              <a:gd name="connsiteY11" fmla="*/ 526683 h 634760"/>
              <a:gd name="connsiteX12" fmla="*/ 96458 w 3370056"/>
              <a:gd name="connsiteY12" fmla="*/ 25 h 634760"/>
              <a:gd name="connsiteX13" fmla="*/ 98839 w 3370056"/>
              <a:gd name="connsiteY13" fmla="*/ 550093 h 634760"/>
              <a:gd name="connsiteX14" fmla="*/ 98839 w 3370056"/>
              <a:gd name="connsiteY14" fmla="*/ 581050 h 634760"/>
              <a:gd name="connsiteX15" fmla="*/ 98839 w 3370056"/>
              <a:gd name="connsiteY15" fmla="*/ 631056 h 634760"/>
              <a:gd name="connsiteX16" fmla="*/ 113127 w 3370056"/>
              <a:gd name="connsiteY16" fmla="*/ 631056 h 634760"/>
              <a:gd name="connsiteX17" fmla="*/ 3347963 w 3370056"/>
              <a:gd name="connsiteY17" fmla="*/ 595048 h 634760"/>
              <a:gd name="connsiteX0" fmla="*/ 3347963 w 3370056"/>
              <a:gd name="connsiteY0" fmla="*/ 595048 h 633421"/>
              <a:gd name="connsiteX1" fmla="*/ 3331106 w 3370056"/>
              <a:gd name="connsiteY1" fmla="*/ 531244 h 633421"/>
              <a:gd name="connsiteX2" fmla="*/ 3357329 w 3370056"/>
              <a:gd name="connsiteY2" fmla="*/ 492825 h 633421"/>
              <a:gd name="connsiteX3" fmla="*/ 3366694 w 3370056"/>
              <a:gd name="connsiteY3" fmla="*/ 381537 h 633421"/>
              <a:gd name="connsiteX4" fmla="*/ 3289768 w 3370056"/>
              <a:gd name="connsiteY4" fmla="*/ 311012 h 633421"/>
              <a:gd name="connsiteX5" fmla="*/ 3104357 w 3370056"/>
              <a:gd name="connsiteY5" fmla="*/ 244945 h 633421"/>
              <a:gd name="connsiteX6" fmla="*/ 2772579 w 3370056"/>
              <a:gd name="connsiteY6" fmla="*/ 391018 h 633421"/>
              <a:gd name="connsiteX7" fmla="*/ 2296288 w 3370056"/>
              <a:gd name="connsiteY7" fmla="*/ 586048 h 633421"/>
              <a:gd name="connsiteX8" fmla="*/ 2527232 w 3370056"/>
              <a:gd name="connsiteY8" fmla="*/ 605387 h 633421"/>
              <a:gd name="connsiteX9" fmla="*/ 2182392 w 3370056"/>
              <a:gd name="connsiteY9" fmla="*/ 322706 h 633421"/>
              <a:gd name="connsiteX10" fmla="*/ 1970045 w 3370056"/>
              <a:gd name="connsiteY10" fmla="*/ 377453 h 633421"/>
              <a:gd name="connsiteX11" fmla="*/ 1408121 w 3370056"/>
              <a:gd name="connsiteY11" fmla="*/ 526683 h 633421"/>
              <a:gd name="connsiteX12" fmla="*/ 96458 w 3370056"/>
              <a:gd name="connsiteY12" fmla="*/ 25 h 633421"/>
              <a:gd name="connsiteX13" fmla="*/ 98839 w 3370056"/>
              <a:gd name="connsiteY13" fmla="*/ 550093 h 633421"/>
              <a:gd name="connsiteX14" fmla="*/ 98839 w 3370056"/>
              <a:gd name="connsiteY14" fmla="*/ 581050 h 633421"/>
              <a:gd name="connsiteX15" fmla="*/ 98839 w 3370056"/>
              <a:gd name="connsiteY15" fmla="*/ 631056 h 633421"/>
              <a:gd name="connsiteX16" fmla="*/ 2273724 w 3370056"/>
              <a:gd name="connsiteY16" fmla="*/ 623022 h 633421"/>
              <a:gd name="connsiteX17" fmla="*/ 3347963 w 3370056"/>
              <a:gd name="connsiteY17" fmla="*/ 595048 h 633421"/>
              <a:gd name="connsiteX0" fmla="*/ 3347963 w 3370056"/>
              <a:gd name="connsiteY0" fmla="*/ 595048 h 806236"/>
              <a:gd name="connsiteX1" fmla="*/ 3331106 w 3370056"/>
              <a:gd name="connsiteY1" fmla="*/ 531244 h 806236"/>
              <a:gd name="connsiteX2" fmla="*/ 3357329 w 3370056"/>
              <a:gd name="connsiteY2" fmla="*/ 492825 h 806236"/>
              <a:gd name="connsiteX3" fmla="*/ 3366694 w 3370056"/>
              <a:gd name="connsiteY3" fmla="*/ 381537 h 806236"/>
              <a:gd name="connsiteX4" fmla="*/ 3289768 w 3370056"/>
              <a:gd name="connsiteY4" fmla="*/ 311012 h 806236"/>
              <a:gd name="connsiteX5" fmla="*/ 3104357 w 3370056"/>
              <a:gd name="connsiteY5" fmla="*/ 244945 h 806236"/>
              <a:gd name="connsiteX6" fmla="*/ 2772579 w 3370056"/>
              <a:gd name="connsiteY6" fmla="*/ 391018 h 806236"/>
              <a:gd name="connsiteX7" fmla="*/ 2296288 w 3370056"/>
              <a:gd name="connsiteY7" fmla="*/ 586048 h 806236"/>
              <a:gd name="connsiteX8" fmla="*/ 1928784 w 3370056"/>
              <a:gd name="connsiteY8" fmla="*/ 806236 h 806236"/>
              <a:gd name="connsiteX9" fmla="*/ 2182392 w 3370056"/>
              <a:gd name="connsiteY9" fmla="*/ 322706 h 806236"/>
              <a:gd name="connsiteX10" fmla="*/ 1970045 w 3370056"/>
              <a:gd name="connsiteY10" fmla="*/ 377453 h 806236"/>
              <a:gd name="connsiteX11" fmla="*/ 1408121 w 3370056"/>
              <a:gd name="connsiteY11" fmla="*/ 526683 h 806236"/>
              <a:gd name="connsiteX12" fmla="*/ 96458 w 3370056"/>
              <a:gd name="connsiteY12" fmla="*/ 25 h 806236"/>
              <a:gd name="connsiteX13" fmla="*/ 98839 w 3370056"/>
              <a:gd name="connsiteY13" fmla="*/ 550093 h 806236"/>
              <a:gd name="connsiteX14" fmla="*/ 98839 w 3370056"/>
              <a:gd name="connsiteY14" fmla="*/ 581050 h 806236"/>
              <a:gd name="connsiteX15" fmla="*/ 98839 w 3370056"/>
              <a:gd name="connsiteY15" fmla="*/ 631056 h 806236"/>
              <a:gd name="connsiteX16" fmla="*/ 2273724 w 3370056"/>
              <a:gd name="connsiteY16" fmla="*/ 623022 h 806236"/>
              <a:gd name="connsiteX17" fmla="*/ 3347963 w 3370056"/>
              <a:gd name="connsiteY17" fmla="*/ 595048 h 806236"/>
              <a:gd name="connsiteX0" fmla="*/ 3347963 w 3370056"/>
              <a:gd name="connsiteY0" fmla="*/ 595048 h 975229"/>
              <a:gd name="connsiteX1" fmla="*/ 3331106 w 3370056"/>
              <a:gd name="connsiteY1" fmla="*/ 531244 h 975229"/>
              <a:gd name="connsiteX2" fmla="*/ 3357329 w 3370056"/>
              <a:gd name="connsiteY2" fmla="*/ 492825 h 975229"/>
              <a:gd name="connsiteX3" fmla="*/ 3366694 w 3370056"/>
              <a:gd name="connsiteY3" fmla="*/ 381537 h 975229"/>
              <a:gd name="connsiteX4" fmla="*/ 3289768 w 3370056"/>
              <a:gd name="connsiteY4" fmla="*/ 311012 h 975229"/>
              <a:gd name="connsiteX5" fmla="*/ 3104357 w 3370056"/>
              <a:gd name="connsiteY5" fmla="*/ 244945 h 975229"/>
              <a:gd name="connsiteX6" fmla="*/ 2772579 w 3370056"/>
              <a:gd name="connsiteY6" fmla="*/ 391018 h 975229"/>
              <a:gd name="connsiteX7" fmla="*/ 2296288 w 3370056"/>
              <a:gd name="connsiteY7" fmla="*/ 586048 h 975229"/>
              <a:gd name="connsiteX8" fmla="*/ 1928784 w 3370056"/>
              <a:gd name="connsiteY8" fmla="*/ 806236 h 975229"/>
              <a:gd name="connsiteX9" fmla="*/ 1637326 w 3370056"/>
              <a:gd name="connsiteY9" fmla="*/ 961407 h 975229"/>
              <a:gd name="connsiteX10" fmla="*/ 1970045 w 3370056"/>
              <a:gd name="connsiteY10" fmla="*/ 377453 h 975229"/>
              <a:gd name="connsiteX11" fmla="*/ 1408121 w 3370056"/>
              <a:gd name="connsiteY11" fmla="*/ 526683 h 975229"/>
              <a:gd name="connsiteX12" fmla="*/ 96458 w 3370056"/>
              <a:gd name="connsiteY12" fmla="*/ 25 h 975229"/>
              <a:gd name="connsiteX13" fmla="*/ 98839 w 3370056"/>
              <a:gd name="connsiteY13" fmla="*/ 550093 h 975229"/>
              <a:gd name="connsiteX14" fmla="*/ 98839 w 3370056"/>
              <a:gd name="connsiteY14" fmla="*/ 581050 h 975229"/>
              <a:gd name="connsiteX15" fmla="*/ 98839 w 3370056"/>
              <a:gd name="connsiteY15" fmla="*/ 631056 h 975229"/>
              <a:gd name="connsiteX16" fmla="*/ 2273724 w 3370056"/>
              <a:gd name="connsiteY16" fmla="*/ 623022 h 975229"/>
              <a:gd name="connsiteX17" fmla="*/ 3347963 w 3370056"/>
              <a:gd name="connsiteY17" fmla="*/ 595048 h 975229"/>
              <a:gd name="connsiteX0" fmla="*/ 3347963 w 3370056"/>
              <a:gd name="connsiteY0" fmla="*/ 595054 h 1023293"/>
              <a:gd name="connsiteX1" fmla="*/ 3331106 w 3370056"/>
              <a:gd name="connsiteY1" fmla="*/ 531250 h 1023293"/>
              <a:gd name="connsiteX2" fmla="*/ 3357329 w 3370056"/>
              <a:gd name="connsiteY2" fmla="*/ 492831 h 1023293"/>
              <a:gd name="connsiteX3" fmla="*/ 3366694 w 3370056"/>
              <a:gd name="connsiteY3" fmla="*/ 381543 h 1023293"/>
              <a:gd name="connsiteX4" fmla="*/ 3289768 w 3370056"/>
              <a:gd name="connsiteY4" fmla="*/ 311018 h 1023293"/>
              <a:gd name="connsiteX5" fmla="*/ 3104357 w 3370056"/>
              <a:gd name="connsiteY5" fmla="*/ 244951 h 1023293"/>
              <a:gd name="connsiteX6" fmla="*/ 2772579 w 3370056"/>
              <a:gd name="connsiteY6" fmla="*/ 391024 h 1023293"/>
              <a:gd name="connsiteX7" fmla="*/ 2296288 w 3370056"/>
              <a:gd name="connsiteY7" fmla="*/ 586054 h 1023293"/>
              <a:gd name="connsiteX8" fmla="*/ 1928784 w 3370056"/>
              <a:gd name="connsiteY8" fmla="*/ 806242 h 1023293"/>
              <a:gd name="connsiteX9" fmla="*/ 1637326 w 3370056"/>
              <a:gd name="connsiteY9" fmla="*/ 961413 h 1023293"/>
              <a:gd name="connsiteX10" fmla="*/ 1756514 w 3370056"/>
              <a:gd name="connsiteY10" fmla="*/ 992057 h 1023293"/>
              <a:gd name="connsiteX11" fmla="*/ 1408121 w 3370056"/>
              <a:gd name="connsiteY11" fmla="*/ 526689 h 1023293"/>
              <a:gd name="connsiteX12" fmla="*/ 96458 w 3370056"/>
              <a:gd name="connsiteY12" fmla="*/ 31 h 1023293"/>
              <a:gd name="connsiteX13" fmla="*/ 98839 w 3370056"/>
              <a:gd name="connsiteY13" fmla="*/ 550099 h 1023293"/>
              <a:gd name="connsiteX14" fmla="*/ 98839 w 3370056"/>
              <a:gd name="connsiteY14" fmla="*/ 581056 h 1023293"/>
              <a:gd name="connsiteX15" fmla="*/ 98839 w 3370056"/>
              <a:gd name="connsiteY15" fmla="*/ 631062 h 1023293"/>
              <a:gd name="connsiteX16" fmla="*/ 2273724 w 3370056"/>
              <a:gd name="connsiteY16" fmla="*/ 623028 h 1023293"/>
              <a:gd name="connsiteX17" fmla="*/ 3347963 w 3370056"/>
              <a:gd name="connsiteY17" fmla="*/ 595054 h 1023293"/>
              <a:gd name="connsiteX0" fmla="*/ 3347963 w 3370056"/>
              <a:gd name="connsiteY0" fmla="*/ 595054 h 1018754"/>
              <a:gd name="connsiteX1" fmla="*/ 3331106 w 3370056"/>
              <a:gd name="connsiteY1" fmla="*/ 531250 h 1018754"/>
              <a:gd name="connsiteX2" fmla="*/ 3357329 w 3370056"/>
              <a:gd name="connsiteY2" fmla="*/ 492831 h 1018754"/>
              <a:gd name="connsiteX3" fmla="*/ 3366694 w 3370056"/>
              <a:gd name="connsiteY3" fmla="*/ 381543 h 1018754"/>
              <a:gd name="connsiteX4" fmla="*/ 3289768 w 3370056"/>
              <a:gd name="connsiteY4" fmla="*/ 311018 h 1018754"/>
              <a:gd name="connsiteX5" fmla="*/ 3104357 w 3370056"/>
              <a:gd name="connsiteY5" fmla="*/ 244951 h 1018754"/>
              <a:gd name="connsiteX6" fmla="*/ 2772579 w 3370056"/>
              <a:gd name="connsiteY6" fmla="*/ 391024 h 1018754"/>
              <a:gd name="connsiteX7" fmla="*/ 2296288 w 3370056"/>
              <a:gd name="connsiteY7" fmla="*/ 586054 h 1018754"/>
              <a:gd name="connsiteX8" fmla="*/ 1928784 w 3370056"/>
              <a:gd name="connsiteY8" fmla="*/ 806242 h 1018754"/>
              <a:gd name="connsiteX9" fmla="*/ 1558657 w 3370056"/>
              <a:gd name="connsiteY9" fmla="*/ 945345 h 1018754"/>
              <a:gd name="connsiteX10" fmla="*/ 1756514 w 3370056"/>
              <a:gd name="connsiteY10" fmla="*/ 992057 h 1018754"/>
              <a:gd name="connsiteX11" fmla="*/ 1408121 w 3370056"/>
              <a:gd name="connsiteY11" fmla="*/ 526689 h 1018754"/>
              <a:gd name="connsiteX12" fmla="*/ 96458 w 3370056"/>
              <a:gd name="connsiteY12" fmla="*/ 31 h 1018754"/>
              <a:gd name="connsiteX13" fmla="*/ 98839 w 3370056"/>
              <a:gd name="connsiteY13" fmla="*/ 550099 h 1018754"/>
              <a:gd name="connsiteX14" fmla="*/ 98839 w 3370056"/>
              <a:gd name="connsiteY14" fmla="*/ 581056 h 1018754"/>
              <a:gd name="connsiteX15" fmla="*/ 98839 w 3370056"/>
              <a:gd name="connsiteY15" fmla="*/ 631062 h 1018754"/>
              <a:gd name="connsiteX16" fmla="*/ 2273724 w 3370056"/>
              <a:gd name="connsiteY16" fmla="*/ 623028 h 1018754"/>
              <a:gd name="connsiteX17" fmla="*/ 3347963 w 3370056"/>
              <a:gd name="connsiteY17" fmla="*/ 595054 h 1018754"/>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273724 w 3370056"/>
              <a:gd name="connsiteY16" fmla="*/ 623028 h 1019432"/>
              <a:gd name="connsiteX17" fmla="*/ 3347963 w 3370056"/>
              <a:gd name="connsiteY17" fmla="*/ 595054 h 1019432"/>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088289 w 3370056"/>
              <a:gd name="connsiteY16" fmla="*/ 711401 h 1019432"/>
              <a:gd name="connsiteX17" fmla="*/ 3347963 w 3370056"/>
              <a:gd name="connsiteY17" fmla="*/ 595054 h 1019432"/>
              <a:gd name="connsiteX0" fmla="*/ 3426838 w 3448931"/>
              <a:gd name="connsiteY0" fmla="*/ 601293 h 1052993"/>
              <a:gd name="connsiteX1" fmla="*/ 3409981 w 3448931"/>
              <a:gd name="connsiteY1" fmla="*/ 537489 h 1052993"/>
              <a:gd name="connsiteX2" fmla="*/ 3436204 w 3448931"/>
              <a:gd name="connsiteY2" fmla="*/ 499070 h 1052993"/>
              <a:gd name="connsiteX3" fmla="*/ 3445569 w 3448931"/>
              <a:gd name="connsiteY3" fmla="*/ 387782 h 1052993"/>
              <a:gd name="connsiteX4" fmla="*/ 3368643 w 3448931"/>
              <a:gd name="connsiteY4" fmla="*/ 317257 h 1052993"/>
              <a:gd name="connsiteX5" fmla="*/ 3183232 w 3448931"/>
              <a:gd name="connsiteY5" fmla="*/ 251190 h 1052993"/>
              <a:gd name="connsiteX6" fmla="*/ 2851454 w 3448931"/>
              <a:gd name="connsiteY6" fmla="*/ 397263 h 1052993"/>
              <a:gd name="connsiteX7" fmla="*/ 2375163 w 3448931"/>
              <a:gd name="connsiteY7" fmla="*/ 592293 h 1052993"/>
              <a:gd name="connsiteX8" fmla="*/ 2004850 w 3448931"/>
              <a:gd name="connsiteY8" fmla="*/ 788379 h 1052993"/>
              <a:gd name="connsiteX9" fmla="*/ 1637532 w 3448931"/>
              <a:gd name="connsiteY9" fmla="*/ 951584 h 1052993"/>
              <a:gd name="connsiteX10" fmla="*/ 1835389 w 3448931"/>
              <a:gd name="connsiteY10" fmla="*/ 998296 h 1052993"/>
              <a:gd name="connsiteX11" fmla="*/ 2551841 w 3448931"/>
              <a:gd name="connsiteY11" fmla="*/ 970779 h 1052993"/>
              <a:gd name="connsiteX12" fmla="*/ 175333 w 3448931"/>
              <a:gd name="connsiteY12" fmla="*/ 6270 h 1052993"/>
              <a:gd name="connsiteX13" fmla="*/ 177714 w 3448931"/>
              <a:gd name="connsiteY13" fmla="*/ 556338 h 1052993"/>
              <a:gd name="connsiteX14" fmla="*/ 177714 w 3448931"/>
              <a:gd name="connsiteY14" fmla="*/ 587295 h 1052993"/>
              <a:gd name="connsiteX15" fmla="*/ 177714 w 3448931"/>
              <a:gd name="connsiteY15" fmla="*/ 637301 h 1052993"/>
              <a:gd name="connsiteX16" fmla="*/ 2167164 w 3448931"/>
              <a:gd name="connsiteY16" fmla="*/ 717640 h 1052993"/>
              <a:gd name="connsiteX17" fmla="*/ 3426838 w 3448931"/>
              <a:gd name="connsiteY17" fmla="*/ 601293 h 1052993"/>
              <a:gd name="connsiteX0" fmla="*/ 3459356 w 3481449"/>
              <a:gd name="connsiteY0" fmla="*/ 350103 h 747564"/>
              <a:gd name="connsiteX1" fmla="*/ 3442499 w 3481449"/>
              <a:gd name="connsiteY1" fmla="*/ 286299 h 747564"/>
              <a:gd name="connsiteX2" fmla="*/ 3468722 w 3481449"/>
              <a:gd name="connsiteY2" fmla="*/ 247880 h 747564"/>
              <a:gd name="connsiteX3" fmla="*/ 3478087 w 3481449"/>
              <a:gd name="connsiteY3" fmla="*/ 136592 h 747564"/>
              <a:gd name="connsiteX4" fmla="*/ 3401161 w 3481449"/>
              <a:gd name="connsiteY4" fmla="*/ 66067 h 747564"/>
              <a:gd name="connsiteX5" fmla="*/ 3215750 w 3481449"/>
              <a:gd name="connsiteY5" fmla="*/ 0 h 747564"/>
              <a:gd name="connsiteX6" fmla="*/ 2883972 w 3481449"/>
              <a:gd name="connsiteY6" fmla="*/ 146073 h 747564"/>
              <a:gd name="connsiteX7" fmla="*/ 2407681 w 3481449"/>
              <a:gd name="connsiteY7" fmla="*/ 341103 h 747564"/>
              <a:gd name="connsiteX8" fmla="*/ 2037368 w 3481449"/>
              <a:gd name="connsiteY8" fmla="*/ 537189 h 747564"/>
              <a:gd name="connsiteX9" fmla="*/ 1670050 w 3481449"/>
              <a:gd name="connsiteY9" fmla="*/ 700394 h 747564"/>
              <a:gd name="connsiteX10" fmla="*/ 1867907 w 3481449"/>
              <a:gd name="connsiteY10" fmla="*/ 747106 h 747564"/>
              <a:gd name="connsiteX11" fmla="*/ 2584359 w 3481449"/>
              <a:gd name="connsiteY11" fmla="*/ 719589 h 747564"/>
              <a:gd name="connsiteX12" fmla="*/ 3048375 w 3481449"/>
              <a:gd name="connsiteY12" fmla="*/ 646849 h 747564"/>
              <a:gd name="connsiteX13" fmla="*/ 210232 w 3481449"/>
              <a:gd name="connsiteY13" fmla="*/ 305148 h 747564"/>
              <a:gd name="connsiteX14" fmla="*/ 210232 w 3481449"/>
              <a:gd name="connsiteY14" fmla="*/ 336105 h 747564"/>
              <a:gd name="connsiteX15" fmla="*/ 210232 w 3481449"/>
              <a:gd name="connsiteY15" fmla="*/ 386111 h 747564"/>
              <a:gd name="connsiteX16" fmla="*/ 2199682 w 3481449"/>
              <a:gd name="connsiteY16" fmla="*/ 466450 h 747564"/>
              <a:gd name="connsiteX17" fmla="*/ 3459356 w 3481449"/>
              <a:gd name="connsiteY17" fmla="*/ 350103 h 747564"/>
              <a:gd name="connsiteX0" fmla="*/ 3461312 w 3483405"/>
              <a:gd name="connsiteY0" fmla="*/ 350103 h 747564"/>
              <a:gd name="connsiteX1" fmla="*/ 3444455 w 3483405"/>
              <a:gd name="connsiteY1" fmla="*/ 286299 h 747564"/>
              <a:gd name="connsiteX2" fmla="*/ 3470678 w 3483405"/>
              <a:gd name="connsiteY2" fmla="*/ 247880 h 747564"/>
              <a:gd name="connsiteX3" fmla="*/ 3480043 w 3483405"/>
              <a:gd name="connsiteY3" fmla="*/ 136592 h 747564"/>
              <a:gd name="connsiteX4" fmla="*/ 3403117 w 3483405"/>
              <a:gd name="connsiteY4" fmla="*/ 66067 h 747564"/>
              <a:gd name="connsiteX5" fmla="*/ 3217706 w 3483405"/>
              <a:gd name="connsiteY5" fmla="*/ 0 h 747564"/>
              <a:gd name="connsiteX6" fmla="*/ 2885928 w 3483405"/>
              <a:gd name="connsiteY6" fmla="*/ 146073 h 747564"/>
              <a:gd name="connsiteX7" fmla="*/ 2409637 w 3483405"/>
              <a:gd name="connsiteY7" fmla="*/ 341103 h 747564"/>
              <a:gd name="connsiteX8" fmla="*/ 2039324 w 3483405"/>
              <a:gd name="connsiteY8" fmla="*/ 537189 h 747564"/>
              <a:gd name="connsiteX9" fmla="*/ 1672006 w 3483405"/>
              <a:gd name="connsiteY9" fmla="*/ 700394 h 747564"/>
              <a:gd name="connsiteX10" fmla="*/ 1869863 w 3483405"/>
              <a:gd name="connsiteY10" fmla="*/ 747106 h 747564"/>
              <a:gd name="connsiteX11" fmla="*/ 2586315 w 3483405"/>
              <a:gd name="connsiteY11" fmla="*/ 719589 h 747564"/>
              <a:gd name="connsiteX12" fmla="*/ 3050331 w 3483405"/>
              <a:gd name="connsiteY12" fmla="*/ 646849 h 747564"/>
              <a:gd name="connsiteX13" fmla="*/ 3069571 w 3483405"/>
              <a:gd name="connsiteY13" fmla="*/ 485912 h 747564"/>
              <a:gd name="connsiteX14" fmla="*/ 212188 w 3483405"/>
              <a:gd name="connsiteY14" fmla="*/ 336105 h 747564"/>
              <a:gd name="connsiteX15" fmla="*/ 212188 w 3483405"/>
              <a:gd name="connsiteY15" fmla="*/ 386111 h 747564"/>
              <a:gd name="connsiteX16" fmla="*/ 2201638 w 3483405"/>
              <a:gd name="connsiteY16" fmla="*/ 466450 h 747564"/>
              <a:gd name="connsiteX17" fmla="*/ 3461312 w 3483405"/>
              <a:gd name="connsiteY17" fmla="*/ 350103 h 747564"/>
              <a:gd name="connsiteX0" fmla="*/ 3249126 w 3271219"/>
              <a:gd name="connsiteY0" fmla="*/ 350103 h 747564"/>
              <a:gd name="connsiteX1" fmla="*/ 3232269 w 3271219"/>
              <a:gd name="connsiteY1" fmla="*/ 286299 h 747564"/>
              <a:gd name="connsiteX2" fmla="*/ 3258492 w 3271219"/>
              <a:gd name="connsiteY2" fmla="*/ 247880 h 747564"/>
              <a:gd name="connsiteX3" fmla="*/ 3267857 w 3271219"/>
              <a:gd name="connsiteY3" fmla="*/ 136592 h 747564"/>
              <a:gd name="connsiteX4" fmla="*/ 3190931 w 3271219"/>
              <a:gd name="connsiteY4" fmla="*/ 66067 h 747564"/>
              <a:gd name="connsiteX5" fmla="*/ 3005520 w 3271219"/>
              <a:gd name="connsiteY5" fmla="*/ 0 h 747564"/>
              <a:gd name="connsiteX6" fmla="*/ 2673742 w 3271219"/>
              <a:gd name="connsiteY6" fmla="*/ 146073 h 747564"/>
              <a:gd name="connsiteX7" fmla="*/ 2197451 w 3271219"/>
              <a:gd name="connsiteY7" fmla="*/ 341103 h 747564"/>
              <a:gd name="connsiteX8" fmla="*/ 1827138 w 3271219"/>
              <a:gd name="connsiteY8" fmla="*/ 537189 h 747564"/>
              <a:gd name="connsiteX9" fmla="*/ 1459820 w 3271219"/>
              <a:gd name="connsiteY9" fmla="*/ 700394 h 747564"/>
              <a:gd name="connsiteX10" fmla="*/ 1657677 w 3271219"/>
              <a:gd name="connsiteY10" fmla="*/ 747106 h 747564"/>
              <a:gd name="connsiteX11" fmla="*/ 2374129 w 3271219"/>
              <a:gd name="connsiteY11" fmla="*/ 719589 h 747564"/>
              <a:gd name="connsiteX12" fmla="*/ 2838145 w 3271219"/>
              <a:gd name="connsiteY12" fmla="*/ 646849 h 747564"/>
              <a:gd name="connsiteX13" fmla="*/ 2857385 w 3271219"/>
              <a:gd name="connsiteY13" fmla="*/ 485912 h 747564"/>
              <a:gd name="connsiteX14" fmla="*/ 2930434 w 3271219"/>
              <a:gd name="connsiteY14" fmla="*/ 344139 h 747564"/>
              <a:gd name="connsiteX15" fmla="*/ 2 w 3271219"/>
              <a:gd name="connsiteY15" fmla="*/ 386111 h 747564"/>
              <a:gd name="connsiteX16" fmla="*/ 1989452 w 3271219"/>
              <a:gd name="connsiteY16" fmla="*/ 466450 h 747564"/>
              <a:gd name="connsiteX17" fmla="*/ 3249126 w 3271219"/>
              <a:gd name="connsiteY17" fmla="*/ 350103 h 747564"/>
              <a:gd name="connsiteX0" fmla="*/ 1795238 w 1817331"/>
              <a:gd name="connsiteY0" fmla="*/ 350103 h 747564"/>
              <a:gd name="connsiteX1" fmla="*/ 1778381 w 1817331"/>
              <a:gd name="connsiteY1" fmla="*/ 286299 h 747564"/>
              <a:gd name="connsiteX2" fmla="*/ 1804604 w 1817331"/>
              <a:gd name="connsiteY2" fmla="*/ 247880 h 747564"/>
              <a:gd name="connsiteX3" fmla="*/ 1813969 w 1817331"/>
              <a:gd name="connsiteY3" fmla="*/ 136592 h 747564"/>
              <a:gd name="connsiteX4" fmla="*/ 1737043 w 1817331"/>
              <a:gd name="connsiteY4" fmla="*/ 66067 h 747564"/>
              <a:gd name="connsiteX5" fmla="*/ 1551632 w 1817331"/>
              <a:gd name="connsiteY5" fmla="*/ 0 h 747564"/>
              <a:gd name="connsiteX6" fmla="*/ 1219854 w 1817331"/>
              <a:gd name="connsiteY6" fmla="*/ 146073 h 747564"/>
              <a:gd name="connsiteX7" fmla="*/ 743563 w 1817331"/>
              <a:gd name="connsiteY7" fmla="*/ 341103 h 747564"/>
              <a:gd name="connsiteX8" fmla="*/ 373250 w 1817331"/>
              <a:gd name="connsiteY8" fmla="*/ 537189 h 747564"/>
              <a:gd name="connsiteX9" fmla="*/ 5932 w 1817331"/>
              <a:gd name="connsiteY9" fmla="*/ 700394 h 747564"/>
              <a:gd name="connsiteX10" fmla="*/ 203789 w 1817331"/>
              <a:gd name="connsiteY10" fmla="*/ 747106 h 747564"/>
              <a:gd name="connsiteX11" fmla="*/ 920241 w 1817331"/>
              <a:gd name="connsiteY11" fmla="*/ 719589 h 747564"/>
              <a:gd name="connsiteX12" fmla="*/ 1384257 w 1817331"/>
              <a:gd name="connsiteY12" fmla="*/ 646849 h 747564"/>
              <a:gd name="connsiteX13" fmla="*/ 1403497 w 1817331"/>
              <a:gd name="connsiteY13" fmla="*/ 485912 h 747564"/>
              <a:gd name="connsiteX14" fmla="*/ 1476546 w 1817331"/>
              <a:gd name="connsiteY14" fmla="*/ 344139 h 747564"/>
              <a:gd name="connsiteX15" fmla="*/ 271220 w 1817331"/>
              <a:gd name="connsiteY15" fmla="*/ 293721 h 747564"/>
              <a:gd name="connsiteX16" fmla="*/ 535564 w 1817331"/>
              <a:gd name="connsiteY16" fmla="*/ 466450 h 747564"/>
              <a:gd name="connsiteX17" fmla="*/ 1795238 w 1817331"/>
              <a:gd name="connsiteY17" fmla="*/ 350103 h 747564"/>
              <a:gd name="connsiteX0" fmla="*/ 1795238 w 1882200"/>
              <a:gd name="connsiteY0" fmla="*/ 350103 h 747564"/>
              <a:gd name="connsiteX1" fmla="*/ 1778381 w 1882200"/>
              <a:gd name="connsiteY1" fmla="*/ 286299 h 747564"/>
              <a:gd name="connsiteX2" fmla="*/ 1804604 w 1882200"/>
              <a:gd name="connsiteY2" fmla="*/ 247880 h 747564"/>
              <a:gd name="connsiteX3" fmla="*/ 1813969 w 1882200"/>
              <a:gd name="connsiteY3" fmla="*/ 136592 h 747564"/>
              <a:gd name="connsiteX4" fmla="*/ 1737043 w 1882200"/>
              <a:gd name="connsiteY4" fmla="*/ 66067 h 747564"/>
              <a:gd name="connsiteX5" fmla="*/ 1551632 w 1882200"/>
              <a:gd name="connsiteY5" fmla="*/ 0 h 747564"/>
              <a:gd name="connsiteX6" fmla="*/ 1219854 w 1882200"/>
              <a:gd name="connsiteY6" fmla="*/ 146073 h 747564"/>
              <a:gd name="connsiteX7" fmla="*/ 743563 w 1882200"/>
              <a:gd name="connsiteY7" fmla="*/ 341103 h 747564"/>
              <a:gd name="connsiteX8" fmla="*/ 373250 w 1882200"/>
              <a:gd name="connsiteY8" fmla="*/ 537189 h 747564"/>
              <a:gd name="connsiteX9" fmla="*/ 5932 w 1882200"/>
              <a:gd name="connsiteY9" fmla="*/ 700394 h 747564"/>
              <a:gd name="connsiteX10" fmla="*/ 203789 w 1882200"/>
              <a:gd name="connsiteY10" fmla="*/ 747106 h 747564"/>
              <a:gd name="connsiteX11" fmla="*/ 920241 w 1882200"/>
              <a:gd name="connsiteY11" fmla="*/ 719589 h 747564"/>
              <a:gd name="connsiteX12" fmla="*/ 1384257 w 1882200"/>
              <a:gd name="connsiteY12" fmla="*/ 646849 h 747564"/>
              <a:gd name="connsiteX13" fmla="*/ 1881133 w 1882200"/>
              <a:gd name="connsiteY13" fmla="*/ 626506 h 747564"/>
              <a:gd name="connsiteX14" fmla="*/ 1476546 w 1882200"/>
              <a:gd name="connsiteY14" fmla="*/ 344139 h 747564"/>
              <a:gd name="connsiteX15" fmla="*/ 271220 w 1882200"/>
              <a:gd name="connsiteY15" fmla="*/ 293721 h 747564"/>
              <a:gd name="connsiteX16" fmla="*/ 535564 w 1882200"/>
              <a:gd name="connsiteY16" fmla="*/ 466450 h 747564"/>
              <a:gd name="connsiteX17" fmla="*/ 1795238 w 1882200"/>
              <a:gd name="connsiteY17" fmla="*/ 350103 h 747564"/>
              <a:gd name="connsiteX0" fmla="*/ 1795238 w 1954338"/>
              <a:gd name="connsiteY0" fmla="*/ 350103 h 747564"/>
              <a:gd name="connsiteX1" fmla="*/ 1778381 w 1954338"/>
              <a:gd name="connsiteY1" fmla="*/ 286299 h 747564"/>
              <a:gd name="connsiteX2" fmla="*/ 1804604 w 1954338"/>
              <a:gd name="connsiteY2" fmla="*/ 247880 h 747564"/>
              <a:gd name="connsiteX3" fmla="*/ 1813969 w 1954338"/>
              <a:gd name="connsiteY3" fmla="*/ 136592 h 747564"/>
              <a:gd name="connsiteX4" fmla="*/ 1737043 w 1954338"/>
              <a:gd name="connsiteY4" fmla="*/ 66067 h 747564"/>
              <a:gd name="connsiteX5" fmla="*/ 1551632 w 1954338"/>
              <a:gd name="connsiteY5" fmla="*/ 0 h 747564"/>
              <a:gd name="connsiteX6" fmla="*/ 1219854 w 1954338"/>
              <a:gd name="connsiteY6" fmla="*/ 146073 h 747564"/>
              <a:gd name="connsiteX7" fmla="*/ 743563 w 1954338"/>
              <a:gd name="connsiteY7" fmla="*/ 341103 h 747564"/>
              <a:gd name="connsiteX8" fmla="*/ 373250 w 1954338"/>
              <a:gd name="connsiteY8" fmla="*/ 537189 h 747564"/>
              <a:gd name="connsiteX9" fmla="*/ 5932 w 1954338"/>
              <a:gd name="connsiteY9" fmla="*/ 700394 h 747564"/>
              <a:gd name="connsiteX10" fmla="*/ 203789 w 1954338"/>
              <a:gd name="connsiteY10" fmla="*/ 747106 h 747564"/>
              <a:gd name="connsiteX11" fmla="*/ 920241 w 1954338"/>
              <a:gd name="connsiteY11" fmla="*/ 719589 h 747564"/>
              <a:gd name="connsiteX12" fmla="*/ 1384257 w 1954338"/>
              <a:gd name="connsiteY12" fmla="*/ 646849 h 747564"/>
              <a:gd name="connsiteX13" fmla="*/ 1881133 w 1954338"/>
              <a:gd name="connsiteY13" fmla="*/ 626506 h 747564"/>
              <a:gd name="connsiteX14" fmla="*/ 1777175 w 1954338"/>
              <a:gd name="connsiteY14" fmla="*/ 520886 h 747564"/>
              <a:gd name="connsiteX15" fmla="*/ 271220 w 1954338"/>
              <a:gd name="connsiteY15" fmla="*/ 293721 h 747564"/>
              <a:gd name="connsiteX16" fmla="*/ 535564 w 1954338"/>
              <a:gd name="connsiteY16" fmla="*/ 466450 h 747564"/>
              <a:gd name="connsiteX17" fmla="*/ 1795238 w 1954338"/>
              <a:gd name="connsiteY17" fmla="*/ 350103 h 747564"/>
              <a:gd name="connsiteX0" fmla="*/ 1795238 w 1925314"/>
              <a:gd name="connsiteY0" fmla="*/ 350103 h 747564"/>
              <a:gd name="connsiteX1" fmla="*/ 1778381 w 1925314"/>
              <a:gd name="connsiteY1" fmla="*/ 286299 h 747564"/>
              <a:gd name="connsiteX2" fmla="*/ 1804604 w 1925314"/>
              <a:gd name="connsiteY2" fmla="*/ 247880 h 747564"/>
              <a:gd name="connsiteX3" fmla="*/ 1813969 w 1925314"/>
              <a:gd name="connsiteY3" fmla="*/ 136592 h 747564"/>
              <a:gd name="connsiteX4" fmla="*/ 1737043 w 1925314"/>
              <a:gd name="connsiteY4" fmla="*/ 66067 h 747564"/>
              <a:gd name="connsiteX5" fmla="*/ 1551632 w 1925314"/>
              <a:gd name="connsiteY5" fmla="*/ 0 h 747564"/>
              <a:gd name="connsiteX6" fmla="*/ 1219854 w 1925314"/>
              <a:gd name="connsiteY6" fmla="*/ 146073 h 747564"/>
              <a:gd name="connsiteX7" fmla="*/ 743563 w 1925314"/>
              <a:gd name="connsiteY7" fmla="*/ 341103 h 747564"/>
              <a:gd name="connsiteX8" fmla="*/ 373250 w 1925314"/>
              <a:gd name="connsiteY8" fmla="*/ 537189 h 747564"/>
              <a:gd name="connsiteX9" fmla="*/ 5932 w 1925314"/>
              <a:gd name="connsiteY9" fmla="*/ 700394 h 747564"/>
              <a:gd name="connsiteX10" fmla="*/ 203789 w 1925314"/>
              <a:gd name="connsiteY10" fmla="*/ 747106 h 747564"/>
              <a:gd name="connsiteX11" fmla="*/ 920241 w 1925314"/>
              <a:gd name="connsiteY11" fmla="*/ 719589 h 747564"/>
              <a:gd name="connsiteX12" fmla="*/ 1384257 w 1925314"/>
              <a:gd name="connsiteY12" fmla="*/ 646849 h 747564"/>
              <a:gd name="connsiteX13" fmla="*/ 1824941 w 1925314"/>
              <a:gd name="connsiteY13" fmla="*/ 522064 h 747564"/>
              <a:gd name="connsiteX14" fmla="*/ 1777175 w 1925314"/>
              <a:gd name="connsiteY14" fmla="*/ 520886 h 747564"/>
              <a:gd name="connsiteX15" fmla="*/ 271220 w 1925314"/>
              <a:gd name="connsiteY15" fmla="*/ 293721 h 747564"/>
              <a:gd name="connsiteX16" fmla="*/ 535564 w 1925314"/>
              <a:gd name="connsiteY16" fmla="*/ 466450 h 747564"/>
              <a:gd name="connsiteX17" fmla="*/ 1795238 w 1925314"/>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743563 w 1982938"/>
              <a:gd name="connsiteY7" fmla="*/ 341103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1799980 w 1982938"/>
              <a:gd name="connsiteY7" fmla="*/ 401358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19854 w 1871763"/>
              <a:gd name="connsiteY6" fmla="*/ 146073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25473 w 1871763"/>
              <a:gd name="connsiteY6" fmla="*/ 318802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1799980 w 2229764"/>
              <a:gd name="connsiteY7" fmla="*/ 401358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861567 w 2229764"/>
              <a:gd name="connsiteY7" fmla="*/ 317001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95238 w 1871763"/>
              <a:gd name="connsiteY17" fmla="*/ 350103 h 747564"/>
              <a:gd name="connsiteX0" fmla="*/ 1761523 w 1871763"/>
              <a:gd name="connsiteY0" fmla="*/ 358137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1763" h="747564">
                <a:moveTo>
                  <a:pt x="1761523" y="358137"/>
                </a:moveTo>
                <a:lnTo>
                  <a:pt x="1778381" y="286299"/>
                </a:lnTo>
                <a:lnTo>
                  <a:pt x="1804604" y="247880"/>
                </a:lnTo>
                <a:cubicBezTo>
                  <a:pt x="1804604" y="229624"/>
                  <a:pt x="1825229" y="166894"/>
                  <a:pt x="1813969" y="136592"/>
                </a:cubicBezTo>
                <a:cubicBezTo>
                  <a:pt x="1802709" y="106290"/>
                  <a:pt x="1780766" y="88832"/>
                  <a:pt x="1737043" y="66067"/>
                </a:cubicBezTo>
                <a:cubicBezTo>
                  <a:pt x="1693320" y="43302"/>
                  <a:pt x="1551632" y="0"/>
                  <a:pt x="1551632" y="0"/>
                </a:cubicBezTo>
                <a:lnTo>
                  <a:pt x="1188947" y="170175"/>
                </a:lnTo>
                <a:lnTo>
                  <a:pt x="861567" y="317001"/>
                </a:lnTo>
                <a:lnTo>
                  <a:pt x="373250" y="537189"/>
                </a:lnTo>
                <a:cubicBezTo>
                  <a:pt x="306972" y="534808"/>
                  <a:pt x="34175" y="665408"/>
                  <a:pt x="5932" y="700394"/>
                </a:cubicBezTo>
                <a:cubicBezTo>
                  <a:pt x="-22311" y="735380"/>
                  <a:pt x="51404" y="743907"/>
                  <a:pt x="203789" y="747106"/>
                </a:cubicBezTo>
                <a:cubicBezTo>
                  <a:pt x="356174" y="750305"/>
                  <a:pt x="723496" y="736298"/>
                  <a:pt x="920241" y="719589"/>
                </a:cubicBezTo>
                <a:cubicBezTo>
                  <a:pt x="1116986" y="702880"/>
                  <a:pt x="1233474" y="679770"/>
                  <a:pt x="1384257" y="646849"/>
                </a:cubicBezTo>
                <a:cubicBezTo>
                  <a:pt x="1535040" y="613928"/>
                  <a:pt x="1745875" y="555109"/>
                  <a:pt x="1824941" y="522064"/>
                </a:cubicBezTo>
                <a:cubicBezTo>
                  <a:pt x="1904007" y="489019"/>
                  <a:pt x="1859122" y="460527"/>
                  <a:pt x="1858654" y="448580"/>
                </a:cubicBezTo>
                <a:cubicBezTo>
                  <a:pt x="1858186" y="436633"/>
                  <a:pt x="1834305" y="449782"/>
                  <a:pt x="1822130" y="450383"/>
                </a:cubicBezTo>
                <a:cubicBezTo>
                  <a:pt x="1824511" y="458717"/>
                  <a:pt x="1794273" y="414229"/>
                  <a:pt x="1794273" y="414229"/>
                </a:cubicBezTo>
                <a:cubicBezTo>
                  <a:pt x="1794595" y="392854"/>
                  <a:pt x="1761201" y="379512"/>
                  <a:pt x="1761523" y="358137"/>
                </a:cubicBezTo>
                <a:close/>
              </a:path>
            </a:pathLst>
          </a:custGeom>
          <a:solidFill>
            <a:schemeClr val="bg1">
              <a:alpha val="2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Tree>
    <p:extLst>
      <p:ext uri="{BB962C8B-B14F-4D97-AF65-F5344CB8AC3E}">
        <p14:creationId xmlns:p14="http://schemas.microsoft.com/office/powerpoint/2010/main" val="39070003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smtClean="0"/>
              <a:t>Hypothetical</a:t>
            </a:r>
            <a:r>
              <a:rPr lang="de-DE" dirty="0" smtClean="0"/>
              <a:t> </a:t>
            </a:r>
            <a:r>
              <a:rPr lang="de-DE" dirty="0" err="1" smtClean="0"/>
              <a:t>f</a:t>
            </a:r>
            <a:r>
              <a:rPr lang="de-DE" baseline="-25000" dirty="0" err="1" smtClean="0"/>
              <a:t>v-rec</a:t>
            </a:r>
            <a:r>
              <a:rPr lang="de-DE" baseline="-25000" dirty="0" smtClean="0"/>
              <a:t> </a:t>
            </a:r>
            <a:r>
              <a:rPr lang="de-DE" dirty="0" err="1" smtClean="0"/>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54</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644233" y="1765946"/>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520901" y="1730546"/>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44862" y="7534252"/>
              <a:ext cx="448159"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5"/>
                <a:stretch>
                  <a:fillRect/>
                </a:stretch>
              </a:blipFill>
            </p:spPr>
            <p:txBody>
              <a:bodyPr/>
              <a:lstStyle/>
              <a:p>
                <a:r>
                  <a:rPr lang="de-DE">
                    <a:noFill/>
                  </a:rPr>
                  <a:t> </a:t>
                </a:r>
              </a:p>
            </p:txBody>
          </p:sp>
        </mc:Fallback>
      </mc:AlternateContent>
      <p:pic>
        <p:nvPicPr>
          <p:cNvPr id="31" name="Grafik 30"/>
          <p:cNvPicPr>
            <a:picLocks noChangeAspect="1"/>
          </p:cNvPicPr>
          <p:nvPr/>
        </p:nvPicPr>
        <p:blipFill>
          <a:blip r:embed="rId6"/>
          <a:stretch>
            <a:fillRect/>
          </a:stretch>
        </p:blipFill>
        <p:spPr>
          <a:xfrm>
            <a:off x="5076346" y="2626371"/>
            <a:ext cx="749588" cy="720000"/>
          </a:xfrm>
          <a:prstGeom prst="rect">
            <a:avLst/>
          </a:prstGeom>
        </p:spPr>
      </p:pic>
      <p:pic>
        <p:nvPicPr>
          <p:cNvPr id="32" name="Grafik 31"/>
          <p:cNvPicPr>
            <a:picLocks noChangeAspect="1"/>
          </p:cNvPicPr>
          <p:nvPr/>
        </p:nvPicPr>
        <p:blipFill>
          <a:blip r:embed="rId7"/>
          <a:stretch>
            <a:fillRect/>
          </a:stretch>
        </p:blipFill>
        <p:spPr>
          <a:xfrm>
            <a:off x="6496223" y="2912722"/>
            <a:ext cx="871260" cy="720000"/>
          </a:xfrm>
          <a:prstGeom prst="rect">
            <a:avLst/>
          </a:prstGeom>
        </p:spPr>
      </p:pic>
      <p:sp>
        <p:nvSpPr>
          <p:cNvPr id="99" name="Textfeld 98"/>
          <p:cNvSpPr txBox="1"/>
          <p:nvPr/>
        </p:nvSpPr>
        <p:spPr>
          <a:xfrm>
            <a:off x="5147625" y="1223963"/>
            <a:ext cx="593111"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err="1" smtClean="0">
                <a:solidFill>
                  <a:srgbClr val="C6D325"/>
                </a:solidFill>
              </a:rPr>
              <a:t>f</a:t>
            </a:r>
            <a:r>
              <a:rPr lang="de-DE" sz="2400" b="1" baseline="-25000" dirty="0" err="1" smtClean="0">
                <a:solidFill>
                  <a:srgbClr val="C6D325"/>
                </a:solidFill>
              </a:rPr>
              <a:t>v-rec</a:t>
            </a:r>
            <a:endParaRPr lang="de-DE" sz="2400" b="1" dirty="0" smtClean="0">
              <a:solidFill>
                <a:srgbClr val="C6D325"/>
              </a:solidFill>
            </a:endParaRPr>
          </a:p>
        </p:txBody>
      </p:sp>
      <p:sp>
        <p:nvSpPr>
          <p:cNvPr id="103" name="Freihandform 102"/>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3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6" name="Textfeld 105"/>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07" name="Textfeld 106"/>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
        <p:nvSpPr>
          <p:cNvPr id="108" name="Freihandform 107"/>
          <p:cNvSpPr/>
          <p:nvPr/>
        </p:nvSpPr>
        <p:spPr>
          <a:xfrm flipH="1">
            <a:off x="5371953" y="2558111"/>
            <a:ext cx="3077989" cy="886307"/>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3254152 w 4889590"/>
              <a:gd name="connsiteY0" fmla="*/ 647537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889590"/>
              <a:gd name="connsiteY0" fmla="*/ 647537 h 687249"/>
              <a:gd name="connsiteX1" fmla="*/ 3237295 w 4889590"/>
              <a:gd name="connsiteY1" fmla="*/ 583733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971914"/>
              <a:gd name="connsiteY0" fmla="*/ 647537 h 687249"/>
              <a:gd name="connsiteX1" fmla="*/ 3237295 w 4971914"/>
              <a:gd name="connsiteY1" fmla="*/ 583733 h 687249"/>
              <a:gd name="connsiteX2" fmla="*/ 4855635 w 4971914"/>
              <a:gd name="connsiteY2" fmla="*/ 202532 h 687249"/>
              <a:gd name="connsiteX3" fmla="*/ 4855635 w 4971914"/>
              <a:gd name="connsiteY3" fmla="*/ 193007 h 687249"/>
              <a:gd name="connsiteX4" fmla="*/ 3285864 w 4971914"/>
              <a:gd name="connsiteY4" fmla="*/ 540248 h 687249"/>
              <a:gd name="connsiteX5" fmla="*/ 4038866 w 4971914"/>
              <a:gd name="connsiteY5" fmla="*/ 150145 h 687249"/>
              <a:gd name="connsiteX6" fmla="*/ 1900503 w 4971914"/>
              <a:gd name="connsiteY6" fmla="*/ 73945 h 687249"/>
              <a:gd name="connsiteX7" fmla="*/ 471753 w 4971914"/>
              <a:gd name="connsiteY7" fmla="*/ 23939 h 687249"/>
              <a:gd name="connsiteX8" fmla="*/ 281253 w 4971914"/>
              <a:gd name="connsiteY8" fmla="*/ 19176 h 687249"/>
              <a:gd name="connsiteX9" fmla="*/ 74085 w 4971914"/>
              <a:gd name="connsiteY9" fmla="*/ 9651 h 687249"/>
              <a:gd name="connsiteX10" fmla="*/ 5028 w 4971914"/>
              <a:gd name="connsiteY10" fmla="*/ 126 h 687249"/>
              <a:gd name="connsiteX11" fmla="*/ 5028 w 4971914"/>
              <a:gd name="connsiteY11" fmla="*/ 16795 h 687249"/>
              <a:gd name="connsiteX12" fmla="*/ 2647 w 4971914"/>
              <a:gd name="connsiteY12" fmla="*/ 52514 h 687249"/>
              <a:gd name="connsiteX13" fmla="*/ 5028 w 4971914"/>
              <a:gd name="connsiteY13" fmla="*/ 602582 h 687249"/>
              <a:gd name="connsiteX14" fmla="*/ 5028 w 4971914"/>
              <a:gd name="connsiteY14" fmla="*/ 633539 h 687249"/>
              <a:gd name="connsiteX15" fmla="*/ 5028 w 4971914"/>
              <a:gd name="connsiteY15" fmla="*/ 683545 h 687249"/>
              <a:gd name="connsiteX16" fmla="*/ 19316 w 4971914"/>
              <a:gd name="connsiteY16" fmla="*/ 683545 h 687249"/>
              <a:gd name="connsiteX17" fmla="*/ 3254152 w 4971914"/>
              <a:gd name="connsiteY17" fmla="*/ 647537 h 687249"/>
              <a:gd name="connsiteX0" fmla="*/ 3254152 w 4855635"/>
              <a:gd name="connsiteY0" fmla="*/ 647537 h 687249"/>
              <a:gd name="connsiteX1" fmla="*/ 3237295 w 4855635"/>
              <a:gd name="connsiteY1" fmla="*/ 583733 h 687249"/>
              <a:gd name="connsiteX2" fmla="*/ 4855635 w 4855635"/>
              <a:gd name="connsiteY2" fmla="*/ 202532 h 687249"/>
              <a:gd name="connsiteX3" fmla="*/ 3293487 w 4855635"/>
              <a:gd name="connsiteY3" fmla="*/ 562569 h 687249"/>
              <a:gd name="connsiteX4" fmla="*/ 3285864 w 4855635"/>
              <a:gd name="connsiteY4" fmla="*/ 540248 h 687249"/>
              <a:gd name="connsiteX5" fmla="*/ 4038866 w 4855635"/>
              <a:gd name="connsiteY5" fmla="*/ 150145 h 687249"/>
              <a:gd name="connsiteX6" fmla="*/ 1900503 w 4855635"/>
              <a:gd name="connsiteY6" fmla="*/ 73945 h 687249"/>
              <a:gd name="connsiteX7" fmla="*/ 471753 w 4855635"/>
              <a:gd name="connsiteY7" fmla="*/ 23939 h 687249"/>
              <a:gd name="connsiteX8" fmla="*/ 281253 w 4855635"/>
              <a:gd name="connsiteY8" fmla="*/ 19176 h 687249"/>
              <a:gd name="connsiteX9" fmla="*/ 74085 w 4855635"/>
              <a:gd name="connsiteY9" fmla="*/ 9651 h 687249"/>
              <a:gd name="connsiteX10" fmla="*/ 5028 w 4855635"/>
              <a:gd name="connsiteY10" fmla="*/ 126 h 687249"/>
              <a:gd name="connsiteX11" fmla="*/ 5028 w 4855635"/>
              <a:gd name="connsiteY11" fmla="*/ 16795 h 687249"/>
              <a:gd name="connsiteX12" fmla="*/ 2647 w 4855635"/>
              <a:gd name="connsiteY12" fmla="*/ 52514 h 687249"/>
              <a:gd name="connsiteX13" fmla="*/ 5028 w 4855635"/>
              <a:gd name="connsiteY13" fmla="*/ 602582 h 687249"/>
              <a:gd name="connsiteX14" fmla="*/ 5028 w 4855635"/>
              <a:gd name="connsiteY14" fmla="*/ 633539 h 687249"/>
              <a:gd name="connsiteX15" fmla="*/ 5028 w 4855635"/>
              <a:gd name="connsiteY15" fmla="*/ 683545 h 687249"/>
              <a:gd name="connsiteX16" fmla="*/ 19316 w 4855635"/>
              <a:gd name="connsiteY16" fmla="*/ 683545 h 687249"/>
              <a:gd name="connsiteX17" fmla="*/ 3254152 w 4855635"/>
              <a:gd name="connsiteY17" fmla="*/ 647537 h 687249"/>
              <a:gd name="connsiteX0" fmla="*/ 3254152 w 4038866"/>
              <a:gd name="connsiteY0" fmla="*/ 647537 h 687249"/>
              <a:gd name="connsiteX1" fmla="*/ 3237295 w 4038866"/>
              <a:gd name="connsiteY1" fmla="*/ 583733 h 687249"/>
              <a:gd name="connsiteX2" fmla="*/ 3271010 w 4038866"/>
              <a:gd name="connsiteY2" fmla="*/ 580128 h 687249"/>
              <a:gd name="connsiteX3" fmla="*/ 3293487 w 4038866"/>
              <a:gd name="connsiteY3" fmla="*/ 562569 h 687249"/>
              <a:gd name="connsiteX4" fmla="*/ 3285864 w 4038866"/>
              <a:gd name="connsiteY4" fmla="*/ 540248 h 687249"/>
              <a:gd name="connsiteX5" fmla="*/ 4038866 w 4038866"/>
              <a:gd name="connsiteY5" fmla="*/ 150145 h 687249"/>
              <a:gd name="connsiteX6" fmla="*/ 1900503 w 4038866"/>
              <a:gd name="connsiteY6" fmla="*/ 73945 h 687249"/>
              <a:gd name="connsiteX7" fmla="*/ 471753 w 4038866"/>
              <a:gd name="connsiteY7" fmla="*/ 23939 h 687249"/>
              <a:gd name="connsiteX8" fmla="*/ 281253 w 4038866"/>
              <a:gd name="connsiteY8" fmla="*/ 19176 h 687249"/>
              <a:gd name="connsiteX9" fmla="*/ 74085 w 4038866"/>
              <a:gd name="connsiteY9" fmla="*/ 9651 h 687249"/>
              <a:gd name="connsiteX10" fmla="*/ 5028 w 4038866"/>
              <a:gd name="connsiteY10" fmla="*/ 126 h 687249"/>
              <a:gd name="connsiteX11" fmla="*/ 5028 w 4038866"/>
              <a:gd name="connsiteY11" fmla="*/ 16795 h 687249"/>
              <a:gd name="connsiteX12" fmla="*/ 2647 w 4038866"/>
              <a:gd name="connsiteY12" fmla="*/ 52514 h 687249"/>
              <a:gd name="connsiteX13" fmla="*/ 5028 w 4038866"/>
              <a:gd name="connsiteY13" fmla="*/ 602582 h 687249"/>
              <a:gd name="connsiteX14" fmla="*/ 5028 w 4038866"/>
              <a:gd name="connsiteY14" fmla="*/ 633539 h 687249"/>
              <a:gd name="connsiteX15" fmla="*/ 5028 w 4038866"/>
              <a:gd name="connsiteY15" fmla="*/ 683545 h 687249"/>
              <a:gd name="connsiteX16" fmla="*/ 19316 w 4038866"/>
              <a:gd name="connsiteY16" fmla="*/ 683545 h 687249"/>
              <a:gd name="connsiteX17" fmla="*/ 3254152 w 4038866"/>
              <a:gd name="connsiteY17" fmla="*/ 647537 h 687249"/>
              <a:gd name="connsiteX0" fmla="*/ 3254152 w 3294159"/>
              <a:gd name="connsiteY0" fmla="*/ 647537 h 687249"/>
              <a:gd name="connsiteX1" fmla="*/ 3237295 w 3294159"/>
              <a:gd name="connsiteY1" fmla="*/ 583733 h 687249"/>
              <a:gd name="connsiteX2" fmla="*/ 3271010 w 3294159"/>
              <a:gd name="connsiteY2" fmla="*/ 580128 h 687249"/>
              <a:gd name="connsiteX3" fmla="*/ 3293487 w 3294159"/>
              <a:gd name="connsiteY3" fmla="*/ 562569 h 687249"/>
              <a:gd name="connsiteX4" fmla="*/ 3285864 w 3294159"/>
              <a:gd name="connsiteY4" fmla="*/ 540248 h 687249"/>
              <a:gd name="connsiteX5" fmla="*/ 3261538 w 3294159"/>
              <a:gd name="connsiteY5" fmla="*/ 359028 h 687249"/>
              <a:gd name="connsiteX6" fmla="*/ 1900503 w 3294159"/>
              <a:gd name="connsiteY6" fmla="*/ 73945 h 687249"/>
              <a:gd name="connsiteX7" fmla="*/ 471753 w 3294159"/>
              <a:gd name="connsiteY7" fmla="*/ 23939 h 687249"/>
              <a:gd name="connsiteX8" fmla="*/ 281253 w 3294159"/>
              <a:gd name="connsiteY8" fmla="*/ 19176 h 687249"/>
              <a:gd name="connsiteX9" fmla="*/ 74085 w 3294159"/>
              <a:gd name="connsiteY9" fmla="*/ 9651 h 687249"/>
              <a:gd name="connsiteX10" fmla="*/ 5028 w 3294159"/>
              <a:gd name="connsiteY10" fmla="*/ 126 h 687249"/>
              <a:gd name="connsiteX11" fmla="*/ 5028 w 3294159"/>
              <a:gd name="connsiteY11" fmla="*/ 16795 h 687249"/>
              <a:gd name="connsiteX12" fmla="*/ 2647 w 3294159"/>
              <a:gd name="connsiteY12" fmla="*/ 52514 h 687249"/>
              <a:gd name="connsiteX13" fmla="*/ 5028 w 3294159"/>
              <a:gd name="connsiteY13" fmla="*/ 602582 h 687249"/>
              <a:gd name="connsiteX14" fmla="*/ 5028 w 3294159"/>
              <a:gd name="connsiteY14" fmla="*/ 633539 h 687249"/>
              <a:gd name="connsiteX15" fmla="*/ 5028 w 3294159"/>
              <a:gd name="connsiteY15" fmla="*/ 683545 h 687249"/>
              <a:gd name="connsiteX16" fmla="*/ 19316 w 3294159"/>
              <a:gd name="connsiteY16" fmla="*/ 683545 h 687249"/>
              <a:gd name="connsiteX17" fmla="*/ 3254152 w 3294159"/>
              <a:gd name="connsiteY17" fmla="*/ 647537 h 687249"/>
              <a:gd name="connsiteX0" fmla="*/ 3254152 w 3294641"/>
              <a:gd name="connsiteY0" fmla="*/ 647537 h 687249"/>
              <a:gd name="connsiteX1" fmla="*/ 3237295 w 3294641"/>
              <a:gd name="connsiteY1" fmla="*/ 583733 h 687249"/>
              <a:gd name="connsiteX2" fmla="*/ 3263518 w 3294641"/>
              <a:gd name="connsiteY2" fmla="*/ 545314 h 687249"/>
              <a:gd name="connsiteX3" fmla="*/ 3293487 w 3294641"/>
              <a:gd name="connsiteY3" fmla="*/ 562569 h 687249"/>
              <a:gd name="connsiteX4" fmla="*/ 3285864 w 3294641"/>
              <a:gd name="connsiteY4" fmla="*/ 540248 h 687249"/>
              <a:gd name="connsiteX5" fmla="*/ 3261538 w 3294641"/>
              <a:gd name="connsiteY5" fmla="*/ 359028 h 687249"/>
              <a:gd name="connsiteX6" fmla="*/ 1900503 w 3294641"/>
              <a:gd name="connsiteY6" fmla="*/ 73945 h 687249"/>
              <a:gd name="connsiteX7" fmla="*/ 471753 w 3294641"/>
              <a:gd name="connsiteY7" fmla="*/ 23939 h 687249"/>
              <a:gd name="connsiteX8" fmla="*/ 281253 w 3294641"/>
              <a:gd name="connsiteY8" fmla="*/ 19176 h 687249"/>
              <a:gd name="connsiteX9" fmla="*/ 74085 w 3294641"/>
              <a:gd name="connsiteY9" fmla="*/ 9651 h 687249"/>
              <a:gd name="connsiteX10" fmla="*/ 5028 w 3294641"/>
              <a:gd name="connsiteY10" fmla="*/ 126 h 687249"/>
              <a:gd name="connsiteX11" fmla="*/ 5028 w 3294641"/>
              <a:gd name="connsiteY11" fmla="*/ 16795 h 687249"/>
              <a:gd name="connsiteX12" fmla="*/ 2647 w 3294641"/>
              <a:gd name="connsiteY12" fmla="*/ 52514 h 687249"/>
              <a:gd name="connsiteX13" fmla="*/ 5028 w 3294641"/>
              <a:gd name="connsiteY13" fmla="*/ 602582 h 687249"/>
              <a:gd name="connsiteX14" fmla="*/ 5028 w 3294641"/>
              <a:gd name="connsiteY14" fmla="*/ 633539 h 687249"/>
              <a:gd name="connsiteX15" fmla="*/ 5028 w 3294641"/>
              <a:gd name="connsiteY15" fmla="*/ 683545 h 687249"/>
              <a:gd name="connsiteX16" fmla="*/ 19316 w 3294641"/>
              <a:gd name="connsiteY16" fmla="*/ 683545 h 687249"/>
              <a:gd name="connsiteX17" fmla="*/ 3254152 w 3294641"/>
              <a:gd name="connsiteY17" fmla="*/ 647537 h 687249"/>
              <a:gd name="connsiteX0" fmla="*/ 3254152 w 3293942"/>
              <a:gd name="connsiteY0" fmla="*/ 647537 h 687249"/>
              <a:gd name="connsiteX1" fmla="*/ 3237295 w 3293942"/>
              <a:gd name="connsiteY1" fmla="*/ 583733 h 687249"/>
              <a:gd name="connsiteX2" fmla="*/ 3263518 w 3293942"/>
              <a:gd name="connsiteY2" fmla="*/ 545314 h 687249"/>
              <a:gd name="connsiteX3" fmla="*/ 3293487 w 3293942"/>
              <a:gd name="connsiteY3" fmla="*/ 562569 h 687249"/>
              <a:gd name="connsiteX4" fmla="*/ 3280245 w 3293942"/>
              <a:gd name="connsiteY4" fmla="*/ 392959 h 687249"/>
              <a:gd name="connsiteX5" fmla="*/ 3261538 w 3293942"/>
              <a:gd name="connsiteY5" fmla="*/ 359028 h 687249"/>
              <a:gd name="connsiteX6" fmla="*/ 1900503 w 3293942"/>
              <a:gd name="connsiteY6" fmla="*/ 73945 h 687249"/>
              <a:gd name="connsiteX7" fmla="*/ 471753 w 3293942"/>
              <a:gd name="connsiteY7" fmla="*/ 23939 h 687249"/>
              <a:gd name="connsiteX8" fmla="*/ 281253 w 3293942"/>
              <a:gd name="connsiteY8" fmla="*/ 19176 h 687249"/>
              <a:gd name="connsiteX9" fmla="*/ 74085 w 3293942"/>
              <a:gd name="connsiteY9" fmla="*/ 9651 h 687249"/>
              <a:gd name="connsiteX10" fmla="*/ 5028 w 3293942"/>
              <a:gd name="connsiteY10" fmla="*/ 126 h 687249"/>
              <a:gd name="connsiteX11" fmla="*/ 5028 w 3293942"/>
              <a:gd name="connsiteY11" fmla="*/ 16795 h 687249"/>
              <a:gd name="connsiteX12" fmla="*/ 2647 w 3293942"/>
              <a:gd name="connsiteY12" fmla="*/ 52514 h 687249"/>
              <a:gd name="connsiteX13" fmla="*/ 5028 w 3293942"/>
              <a:gd name="connsiteY13" fmla="*/ 602582 h 687249"/>
              <a:gd name="connsiteX14" fmla="*/ 5028 w 3293942"/>
              <a:gd name="connsiteY14" fmla="*/ 633539 h 687249"/>
              <a:gd name="connsiteX15" fmla="*/ 5028 w 3293942"/>
              <a:gd name="connsiteY15" fmla="*/ 683545 h 687249"/>
              <a:gd name="connsiteX16" fmla="*/ 19316 w 3293942"/>
              <a:gd name="connsiteY16" fmla="*/ 683545 h 687249"/>
              <a:gd name="connsiteX17" fmla="*/ 3254152 w 3293942"/>
              <a:gd name="connsiteY17" fmla="*/ 647537 h 687249"/>
              <a:gd name="connsiteX0" fmla="*/ 3254152 w 3280585"/>
              <a:gd name="connsiteY0" fmla="*/ 647537 h 687249"/>
              <a:gd name="connsiteX1" fmla="*/ 3237295 w 3280585"/>
              <a:gd name="connsiteY1" fmla="*/ 583733 h 687249"/>
              <a:gd name="connsiteX2" fmla="*/ 3263518 w 3280585"/>
              <a:gd name="connsiteY2" fmla="*/ 545314 h 687249"/>
              <a:gd name="connsiteX3" fmla="*/ 3272883 w 3280585"/>
              <a:gd name="connsiteY3" fmla="*/ 434026 h 687249"/>
              <a:gd name="connsiteX4" fmla="*/ 3280245 w 3280585"/>
              <a:gd name="connsiteY4" fmla="*/ 392959 h 687249"/>
              <a:gd name="connsiteX5" fmla="*/ 3261538 w 3280585"/>
              <a:gd name="connsiteY5" fmla="*/ 359028 h 687249"/>
              <a:gd name="connsiteX6" fmla="*/ 1900503 w 3280585"/>
              <a:gd name="connsiteY6" fmla="*/ 73945 h 687249"/>
              <a:gd name="connsiteX7" fmla="*/ 471753 w 3280585"/>
              <a:gd name="connsiteY7" fmla="*/ 23939 h 687249"/>
              <a:gd name="connsiteX8" fmla="*/ 281253 w 3280585"/>
              <a:gd name="connsiteY8" fmla="*/ 19176 h 687249"/>
              <a:gd name="connsiteX9" fmla="*/ 74085 w 3280585"/>
              <a:gd name="connsiteY9" fmla="*/ 9651 h 687249"/>
              <a:gd name="connsiteX10" fmla="*/ 5028 w 3280585"/>
              <a:gd name="connsiteY10" fmla="*/ 126 h 687249"/>
              <a:gd name="connsiteX11" fmla="*/ 5028 w 3280585"/>
              <a:gd name="connsiteY11" fmla="*/ 16795 h 687249"/>
              <a:gd name="connsiteX12" fmla="*/ 2647 w 3280585"/>
              <a:gd name="connsiteY12" fmla="*/ 52514 h 687249"/>
              <a:gd name="connsiteX13" fmla="*/ 5028 w 3280585"/>
              <a:gd name="connsiteY13" fmla="*/ 602582 h 687249"/>
              <a:gd name="connsiteX14" fmla="*/ 5028 w 3280585"/>
              <a:gd name="connsiteY14" fmla="*/ 633539 h 687249"/>
              <a:gd name="connsiteX15" fmla="*/ 5028 w 3280585"/>
              <a:gd name="connsiteY15" fmla="*/ 683545 h 687249"/>
              <a:gd name="connsiteX16" fmla="*/ 19316 w 3280585"/>
              <a:gd name="connsiteY16" fmla="*/ 683545 h 687249"/>
              <a:gd name="connsiteX17" fmla="*/ 3254152 w 328058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261538 w 3276245"/>
              <a:gd name="connsiteY5" fmla="*/ 359028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2678768 w 3276245"/>
              <a:gd name="connsiteY6" fmla="*/ 443507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935793"/>
              <a:gd name="connsiteX1" fmla="*/ 3237295 w 3276245"/>
              <a:gd name="connsiteY1" fmla="*/ 583733 h 935793"/>
              <a:gd name="connsiteX2" fmla="*/ 3263518 w 3276245"/>
              <a:gd name="connsiteY2" fmla="*/ 545314 h 935793"/>
              <a:gd name="connsiteX3" fmla="*/ 3272883 w 3276245"/>
              <a:gd name="connsiteY3" fmla="*/ 434026 h 935793"/>
              <a:gd name="connsiteX4" fmla="*/ 3195957 w 3276245"/>
              <a:gd name="connsiteY4" fmla="*/ 363501 h 935793"/>
              <a:gd name="connsiteX5" fmla="*/ 3010546 w 3276245"/>
              <a:gd name="connsiteY5" fmla="*/ 297434 h 935793"/>
              <a:gd name="connsiteX6" fmla="*/ 2678768 w 3276245"/>
              <a:gd name="connsiteY6" fmla="*/ 443507 h 935793"/>
              <a:gd name="connsiteX7" fmla="*/ 1646173 w 3276245"/>
              <a:gd name="connsiteY7" fmla="*/ 935793 h 935793"/>
              <a:gd name="connsiteX8" fmla="*/ 281253 w 3276245"/>
              <a:gd name="connsiteY8" fmla="*/ 19176 h 935793"/>
              <a:gd name="connsiteX9" fmla="*/ 74085 w 3276245"/>
              <a:gd name="connsiteY9" fmla="*/ 9651 h 935793"/>
              <a:gd name="connsiteX10" fmla="*/ 5028 w 3276245"/>
              <a:gd name="connsiteY10" fmla="*/ 126 h 935793"/>
              <a:gd name="connsiteX11" fmla="*/ 5028 w 3276245"/>
              <a:gd name="connsiteY11" fmla="*/ 16795 h 935793"/>
              <a:gd name="connsiteX12" fmla="*/ 2647 w 3276245"/>
              <a:gd name="connsiteY12" fmla="*/ 52514 h 935793"/>
              <a:gd name="connsiteX13" fmla="*/ 5028 w 3276245"/>
              <a:gd name="connsiteY13" fmla="*/ 602582 h 935793"/>
              <a:gd name="connsiteX14" fmla="*/ 5028 w 3276245"/>
              <a:gd name="connsiteY14" fmla="*/ 633539 h 935793"/>
              <a:gd name="connsiteX15" fmla="*/ 5028 w 3276245"/>
              <a:gd name="connsiteY15" fmla="*/ 683545 h 935793"/>
              <a:gd name="connsiteX16" fmla="*/ 19316 w 3276245"/>
              <a:gd name="connsiteY16" fmla="*/ 683545 h 935793"/>
              <a:gd name="connsiteX17" fmla="*/ 3254152 w 3276245"/>
              <a:gd name="connsiteY17" fmla="*/ 647537 h 935793"/>
              <a:gd name="connsiteX0" fmla="*/ 3285876 w 3307969"/>
              <a:gd name="connsiteY0" fmla="*/ 695726 h 983982"/>
              <a:gd name="connsiteX1" fmla="*/ 3269019 w 3307969"/>
              <a:gd name="connsiteY1" fmla="*/ 631922 h 983982"/>
              <a:gd name="connsiteX2" fmla="*/ 3295242 w 3307969"/>
              <a:gd name="connsiteY2" fmla="*/ 593503 h 983982"/>
              <a:gd name="connsiteX3" fmla="*/ 3304607 w 3307969"/>
              <a:gd name="connsiteY3" fmla="*/ 482215 h 983982"/>
              <a:gd name="connsiteX4" fmla="*/ 3227681 w 3307969"/>
              <a:gd name="connsiteY4" fmla="*/ 411690 h 983982"/>
              <a:gd name="connsiteX5" fmla="*/ 3042270 w 3307969"/>
              <a:gd name="connsiteY5" fmla="*/ 345623 h 983982"/>
              <a:gd name="connsiteX6" fmla="*/ 2710492 w 3307969"/>
              <a:gd name="connsiteY6" fmla="*/ 491696 h 983982"/>
              <a:gd name="connsiteX7" fmla="*/ 1677897 w 3307969"/>
              <a:gd name="connsiteY7" fmla="*/ 983982 h 983982"/>
              <a:gd name="connsiteX8" fmla="*/ 1212055 w 3307969"/>
              <a:gd name="connsiteY8" fmla="*/ 790421 h 983982"/>
              <a:gd name="connsiteX9" fmla="*/ 105809 w 3307969"/>
              <a:gd name="connsiteY9" fmla="*/ 57840 h 983982"/>
              <a:gd name="connsiteX10" fmla="*/ 36752 w 3307969"/>
              <a:gd name="connsiteY10" fmla="*/ 48315 h 983982"/>
              <a:gd name="connsiteX11" fmla="*/ 36752 w 3307969"/>
              <a:gd name="connsiteY11" fmla="*/ 64984 h 983982"/>
              <a:gd name="connsiteX12" fmla="*/ 34371 w 3307969"/>
              <a:gd name="connsiteY12" fmla="*/ 100703 h 983982"/>
              <a:gd name="connsiteX13" fmla="*/ 36752 w 3307969"/>
              <a:gd name="connsiteY13" fmla="*/ 650771 h 983982"/>
              <a:gd name="connsiteX14" fmla="*/ 36752 w 3307969"/>
              <a:gd name="connsiteY14" fmla="*/ 681728 h 983982"/>
              <a:gd name="connsiteX15" fmla="*/ 36752 w 3307969"/>
              <a:gd name="connsiteY15" fmla="*/ 731734 h 983982"/>
              <a:gd name="connsiteX16" fmla="*/ 51040 w 3307969"/>
              <a:gd name="connsiteY16" fmla="*/ 731734 h 983982"/>
              <a:gd name="connsiteX17" fmla="*/ 3285876 w 3307969"/>
              <a:gd name="connsiteY17" fmla="*/ 695726 h 983982"/>
              <a:gd name="connsiteX0" fmla="*/ 3285876 w 3307969"/>
              <a:gd name="connsiteY0" fmla="*/ 695726 h 790421"/>
              <a:gd name="connsiteX1" fmla="*/ 3269019 w 3307969"/>
              <a:gd name="connsiteY1" fmla="*/ 631922 h 790421"/>
              <a:gd name="connsiteX2" fmla="*/ 3295242 w 3307969"/>
              <a:gd name="connsiteY2" fmla="*/ 593503 h 790421"/>
              <a:gd name="connsiteX3" fmla="*/ 3304607 w 3307969"/>
              <a:gd name="connsiteY3" fmla="*/ 482215 h 790421"/>
              <a:gd name="connsiteX4" fmla="*/ 3227681 w 3307969"/>
              <a:gd name="connsiteY4" fmla="*/ 411690 h 790421"/>
              <a:gd name="connsiteX5" fmla="*/ 3042270 w 3307969"/>
              <a:gd name="connsiteY5" fmla="*/ 345623 h 790421"/>
              <a:gd name="connsiteX6" fmla="*/ 2710492 w 3307969"/>
              <a:gd name="connsiteY6" fmla="*/ 491696 h 790421"/>
              <a:gd name="connsiteX7" fmla="*/ 2256678 w 3307969"/>
              <a:gd name="connsiteY7" fmla="*/ 694760 h 790421"/>
              <a:gd name="connsiteX8" fmla="*/ 1212055 w 3307969"/>
              <a:gd name="connsiteY8" fmla="*/ 790421 h 790421"/>
              <a:gd name="connsiteX9" fmla="*/ 105809 w 3307969"/>
              <a:gd name="connsiteY9" fmla="*/ 57840 h 790421"/>
              <a:gd name="connsiteX10" fmla="*/ 36752 w 3307969"/>
              <a:gd name="connsiteY10" fmla="*/ 48315 h 790421"/>
              <a:gd name="connsiteX11" fmla="*/ 36752 w 3307969"/>
              <a:gd name="connsiteY11" fmla="*/ 64984 h 790421"/>
              <a:gd name="connsiteX12" fmla="*/ 34371 w 3307969"/>
              <a:gd name="connsiteY12" fmla="*/ 100703 h 790421"/>
              <a:gd name="connsiteX13" fmla="*/ 36752 w 3307969"/>
              <a:gd name="connsiteY13" fmla="*/ 650771 h 790421"/>
              <a:gd name="connsiteX14" fmla="*/ 36752 w 3307969"/>
              <a:gd name="connsiteY14" fmla="*/ 681728 h 790421"/>
              <a:gd name="connsiteX15" fmla="*/ 36752 w 3307969"/>
              <a:gd name="connsiteY15" fmla="*/ 731734 h 790421"/>
              <a:gd name="connsiteX16" fmla="*/ 51040 w 3307969"/>
              <a:gd name="connsiteY16" fmla="*/ 731734 h 790421"/>
              <a:gd name="connsiteX17" fmla="*/ 3285876 w 3307969"/>
              <a:gd name="connsiteY17" fmla="*/ 695726 h 790421"/>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47565 w 3398856"/>
              <a:gd name="connsiteY7" fmla="*/ 688531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25088 w 3398856"/>
              <a:gd name="connsiteY7" fmla="*/ 680497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403373 w 3425466"/>
              <a:gd name="connsiteY0" fmla="*/ 671803 h 711515"/>
              <a:gd name="connsiteX1" fmla="*/ 3386516 w 3425466"/>
              <a:gd name="connsiteY1" fmla="*/ 607999 h 711515"/>
              <a:gd name="connsiteX2" fmla="*/ 3412739 w 3425466"/>
              <a:gd name="connsiteY2" fmla="*/ 569580 h 711515"/>
              <a:gd name="connsiteX3" fmla="*/ 3422104 w 3425466"/>
              <a:gd name="connsiteY3" fmla="*/ 458292 h 711515"/>
              <a:gd name="connsiteX4" fmla="*/ 3345178 w 3425466"/>
              <a:gd name="connsiteY4" fmla="*/ 387767 h 711515"/>
              <a:gd name="connsiteX5" fmla="*/ 3159767 w 3425466"/>
              <a:gd name="connsiteY5" fmla="*/ 321700 h 711515"/>
              <a:gd name="connsiteX6" fmla="*/ 2827989 w 3425466"/>
              <a:gd name="connsiteY6" fmla="*/ 467773 h 711515"/>
              <a:gd name="connsiteX7" fmla="*/ 2351698 w 3425466"/>
              <a:gd name="connsiteY7" fmla="*/ 662803 h 711515"/>
              <a:gd name="connsiteX8" fmla="*/ 2582642 w 3425466"/>
              <a:gd name="connsiteY8" fmla="*/ 682142 h 711515"/>
              <a:gd name="connsiteX9" fmla="*/ 2237802 w 3425466"/>
              <a:gd name="connsiteY9" fmla="*/ 399461 h 711515"/>
              <a:gd name="connsiteX10" fmla="*/ 154249 w 3425466"/>
              <a:gd name="connsiteY10" fmla="*/ 24392 h 711515"/>
              <a:gd name="connsiteX11" fmla="*/ 154249 w 3425466"/>
              <a:gd name="connsiteY11" fmla="*/ 41061 h 711515"/>
              <a:gd name="connsiteX12" fmla="*/ 151868 w 3425466"/>
              <a:gd name="connsiteY12" fmla="*/ 76780 h 711515"/>
              <a:gd name="connsiteX13" fmla="*/ 154249 w 3425466"/>
              <a:gd name="connsiteY13" fmla="*/ 626848 h 711515"/>
              <a:gd name="connsiteX14" fmla="*/ 154249 w 3425466"/>
              <a:gd name="connsiteY14" fmla="*/ 657805 h 711515"/>
              <a:gd name="connsiteX15" fmla="*/ 154249 w 3425466"/>
              <a:gd name="connsiteY15" fmla="*/ 707811 h 711515"/>
              <a:gd name="connsiteX16" fmla="*/ 168537 w 3425466"/>
              <a:gd name="connsiteY16" fmla="*/ 707811 h 711515"/>
              <a:gd name="connsiteX17" fmla="*/ 3403373 w 3425466"/>
              <a:gd name="connsiteY17" fmla="*/ 671803 h 711515"/>
              <a:gd name="connsiteX0" fmla="*/ 3347963 w 3370056"/>
              <a:gd name="connsiteY0" fmla="*/ 650085 h 689797"/>
              <a:gd name="connsiteX1" fmla="*/ 3331106 w 3370056"/>
              <a:gd name="connsiteY1" fmla="*/ 586281 h 689797"/>
              <a:gd name="connsiteX2" fmla="*/ 3357329 w 3370056"/>
              <a:gd name="connsiteY2" fmla="*/ 547862 h 689797"/>
              <a:gd name="connsiteX3" fmla="*/ 3366694 w 3370056"/>
              <a:gd name="connsiteY3" fmla="*/ 436574 h 689797"/>
              <a:gd name="connsiteX4" fmla="*/ 3289768 w 3370056"/>
              <a:gd name="connsiteY4" fmla="*/ 366049 h 689797"/>
              <a:gd name="connsiteX5" fmla="*/ 3104357 w 3370056"/>
              <a:gd name="connsiteY5" fmla="*/ 299982 h 689797"/>
              <a:gd name="connsiteX6" fmla="*/ 2772579 w 3370056"/>
              <a:gd name="connsiteY6" fmla="*/ 446055 h 689797"/>
              <a:gd name="connsiteX7" fmla="*/ 2296288 w 3370056"/>
              <a:gd name="connsiteY7" fmla="*/ 641085 h 689797"/>
              <a:gd name="connsiteX8" fmla="*/ 2527232 w 3370056"/>
              <a:gd name="connsiteY8" fmla="*/ 660424 h 689797"/>
              <a:gd name="connsiteX9" fmla="*/ 2182392 w 3370056"/>
              <a:gd name="connsiteY9" fmla="*/ 377743 h 689797"/>
              <a:gd name="connsiteX10" fmla="*/ 98839 w 3370056"/>
              <a:gd name="connsiteY10" fmla="*/ 2674 h 689797"/>
              <a:gd name="connsiteX11" fmla="*/ 1408121 w 3370056"/>
              <a:gd name="connsiteY11" fmla="*/ 581720 h 689797"/>
              <a:gd name="connsiteX12" fmla="*/ 96458 w 3370056"/>
              <a:gd name="connsiteY12" fmla="*/ 55062 h 689797"/>
              <a:gd name="connsiteX13" fmla="*/ 98839 w 3370056"/>
              <a:gd name="connsiteY13" fmla="*/ 605130 h 689797"/>
              <a:gd name="connsiteX14" fmla="*/ 98839 w 3370056"/>
              <a:gd name="connsiteY14" fmla="*/ 636087 h 689797"/>
              <a:gd name="connsiteX15" fmla="*/ 98839 w 3370056"/>
              <a:gd name="connsiteY15" fmla="*/ 686093 h 689797"/>
              <a:gd name="connsiteX16" fmla="*/ 113127 w 3370056"/>
              <a:gd name="connsiteY16" fmla="*/ 686093 h 689797"/>
              <a:gd name="connsiteX17" fmla="*/ 3347963 w 3370056"/>
              <a:gd name="connsiteY17" fmla="*/ 650085 h 689797"/>
              <a:gd name="connsiteX0" fmla="*/ 3347963 w 3370056"/>
              <a:gd name="connsiteY0" fmla="*/ 595048 h 634760"/>
              <a:gd name="connsiteX1" fmla="*/ 3331106 w 3370056"/>
              <a:gd name="connsiteY1" fmla="*/ 531244 h 634760"/>
              <a:gd name="connsiteX2" fmla="*/ 3357329 w 3370056"/>
              <a:gd name="connsiteY2" fmla="*/ 492825 h 634760"/>
              <a:gd name="connsiteX3" fmla="*/ 3366694 w 3370056"/>
              <a:gd name="connsiteY3" fmla="*/ 381537 h 634760"/>
              <a:gd name="connsiteX4" fmla="*/ 3289768 w 3370056"/>
              <a:gd name="connsiteY4" fmla="*/ 311012 h 634760"/>
              <a:gd name="connsiteX5" fmla="*/ 3104357 w 3370056"/>
              <a:gd name="connsiteY5" fmla="*/ 244945 h 634760"/>
              <a:gd name="connsiteX6" fmla="*/ 2772579 w 3370056"/>
              <a:gd name="connsiteY6" fmla="*/ 391018 h 634760"/>
              <a:gd name="connsiteX7" fmla="*/ 2296288 w 3370056"/>
              <a:gd name="connsiteY7" fmla="*/ 586048 h 634760"/>
              <a:gd name="connsiteX8" fmla="*/ 2527232 w 3370056"/>
              <a:gd name="connsiteY8" fmla="*/ 605387 h 634760"/>
              <a:gd name="connsiteX9" fmla="*/ 2182392 w 3370056"/>
              <a:gd name="connsiteY9" fmla="*/ 322706 h 634760"/>
              <a:gd name="connsiteX10" fmla="*/ 1970045 w 3370056"/>
              <a:gd name="connsiteY10" fmla="*/ 377453 h 634760"/>
              <a:gd name="connsiteX11" fmla="*/ 1408121 w 3370056"/>
              <a:gd name="connsiteY11" fmla="*/ 526683 h 634760"/>
              <a:gd name="connsiteX12" fmla="*/ 96458 w 3370056"/>
              <a:gd name="connsiteY12" fmla="*/ 25 h 634760"/>
              <a:gd name="connsiteX13" fmla="*/ 98839 w 3370056"/>
              <a:gd name="connsiteY13" fmla="*/ 550093 h 634760"/>
              <a:gd name="connsiteX14" fmla="*/ 98839 w 3370056"/>
              <a:gd name="connsiteY14" fmla="*/ 581050 h 634760"/>
              <a:gd name="connsiteX15" fmla="*/ 98839 w 3370056"/>
              <a:gd name="connsiteY15" fmla="*/ 631056 h 634760"/>
              <a:gd name="connsiteX16" fmla="*/ 113127 w 3370056"/>
              <a:gd name="connsiteY16" fmla="*/ 631056 h 634760"/>
              <a:gd name="connsiteX17" fmla="*/ 3347963 w 3370056"/>
              <a:gd name="connsiteY17" fmla="*/ 595048 h 634760"/>
              <a:gd name="connsiteX0" fmla="*/ 3347963 w 3370056"/>
              <a:gd name="connsiteY0" fmla="*/ 595048 h 633421"/>
              <a:gd name="connsiteX1" fmla="*/ 3331106 w 3370056"/>
              <a:gd name="connsiteY1" fmla="*/ 531244 h 633421"/>
              <a:gd name="connsiteX2" fmla="*/ 3357329 w 3370056"/>
              <a:gd name="connsiteY2" fmla="*/ 492825 h 633421"/>
              <a:gd name="connsiteX3" fmla="*/ 3366694 w 3370056"/>
              <a:gd name="connsiteY3" fmla="*/ 381537 h 633421"/>
              <a:gd name="connsiteX4" fmla="*/ 3289768 w 3370056"/>
              <a:gd name="connsiteY4" fmla="*/ 311012 h 633421"/>
              <a:gd name="connsiteX5" fmla="*/ 3104357 w 3370056"/>
              <a:gd name="connsiteY5" fmla="*/ 244945 h 633421"/>
              <a:gd name="connsiteX6" fmla="*/ 2772579 w 3370056"/>
              <a:gd name="connsiteY6" fmla="*/ 391018 h 633421"/>
              <a:gd name="connsiteX7" fmla="*/ 2296288 w 3370056"/>
              <a:gd name="connsiteY7" fmla="*/ 586048 h 633421"/>
              <a:gd name="connsiteX8" fmla="*/ 2527232 w 3370056"/>
              <a:gd name="connsiteY8" fmla="*/ 605387 h 633421"/>
              <a:gd name="connsiteX9" fmla="*/ 2182392 w 3370056"/>
              <a:gd name="connsiteY9" fmla="*/ 322706 h 633421"/>
              <a:gd name="connsiteX10" fmla="*/ 1970045 w 3370056"/>
              <a:gd name="connsiteY10" fmla="*/ 377453 h 633421"/>
              <a:gd name="connsiteX11" fmla="*/ 1408121 w 3370056"/>
              <a:gd name="connsiteY11" fmla="*/ 526683 h 633421"/>
              <a:gd name="connsiteX12" fmla="*/ 96458 w 3370056"/>
              <a:gd name="connsiteY12" fmla="*/ 25 h 633421"/>
              <a:gd name="connsiteX13" fmla="*/ 98839 w 3370056"/>
              <a:gd name="connsiteY13" fmla="*/ 550093 h 633421"/>
              <a:gd name="connsiteX14" fmla="*/ 98839 w 3370056"/>
              <a:gd name="connsiteY14" fmla="*/ 581050 h 633421"/>
              <a:gd name="connsiteX15" fmla="*/ 98839 w 3370056"/>
              <a:gd name="connsiteY15" fmla="*/ 631056 h 633421"/>
              <a:gd name="connsiteX16" fmla="*/ 2273724 w 3370056"/>
              <a:gd name="connsiteY16" fmla="*/ 623022 h 633421"/>
              <a:gd name="connsiteX17" fmla="*/ 3347963 w 3370056"/>
              <a:gd name="connsiteY17" fmla="*/ 595048 h 633421"/>
              <a:gd name="connsiteX0" fmla="*/ 3347963 w 3370056"/>
              <a:gd name="connsiteY0" fmla="*/ 595048 h 806236"/>
              <a:gd name="connsiteX1" fmla="*/ 3331106 w 3370056"/>
              <a:gd name="connsiteY1" fmla="*/ 531244 h 806236"/>
              <a:gd name="connsiteX2" fmla="*/ 3357329 w 3370056"/>
              <a:gd name="connsiteY2" fmla="*/ 492825 h 806236"/>
              <a:gd name="connsiteX3" fmla="*/ 3366694 w 3370056"/>
              <a:gd name="connsiteY3" fmla="*/ 381537 h 806236"/>
              <a:gd name="connsiteX4" fmla="*/ 3289768 w 3370056"/>
              <a:gd name="connsiteY4" fmla="*/ 311012 h 806236"/>
              <a:gd name="connsiteX5" fmla="*/ 3104357 w 3370056"/>
              <a:gd name="connsiteY5" fmla="*/ 244945 h 806236"/>
              <a:gd name="connsiteX6" fmla="*/ 2772579 w 3370056"/>
              <a:gd name="connsiteY6" fmla="*/ 391018 h 806236"/>
              <a:gd name="connsiteX7" fmla="*/ 2296288 w 3370056"/>
              <a:gd name="connsiteY7" fmla="*/ 586048 h 806236"/>
              <a:gd name="connsiteX8" fmla="*/ 1928784 w 3370056"/>
              <a:gd name="connsiteY8" fmla="*/ 806236 h 806236"/>
              <a:gd name="connsiteX9" fmla="*/ 2182392 w 3370056"/>
              <a:gd name="connsiteY9" fmla="*/ 322706 h 806236"/>
              <a:gd name="connsiteX10" fmla="*/ 1970045 w 3370056"/>
              <a:gd name="connsiteY10" fmla="*/ 377453 h 806236"/>
              <a:gd name="connsiteX11" fmla="*/ 1408121 w 3370056"/>
              <a:gd name="connsiteY11" fmla="*/ 526683 h 806236"/>
              <a:gd name="connsiteX12" fmla="*/ 96458 w 3370056"/>
              <a:gd name="connsiteY12" fmla="*/ 25 h 806236"/>
              <a:gd name="connsiteX13" fmla="*/ 98839 w 3370056"/>
              <a:gd name="connsiteY13" fmla="*/ 550093 h 806236"/>
              <a:gd name="connsiteX14" fmla="*/ 98839 w 3370056"/>
              <a:gd name="connsiteY14" fmla="*/ 581050 h 806236"/>
              <a:gd name="connsiteX15" fmla="*/ 98839 w 3370056"/>
              <a:gd name="connsiteY15" fmla="*/ 631056 h 806236"/>
              <a:gd name="connsiteX16" fmla="*/ 2273724 w 3370056"/>
              <a:gd name="connsiteY16" fmla="*/ 623022 h 806236"/>
              <a:gd name="connsiteX17" fmla="*/ 3347963 w 3370056"/>
              <a:gd name="connsiteY17" fmla="*/ 595048 h 806236"/>
              <a:gd name="connsiteX0" fmla="*/ 3347963 w 3370056"/>
              <a:gd name="connsiteY0" fmla="*/ 595048 h 975229"/>
              <a:gd name="connsiteX1" fmla="*/ 3331106 w 3370056"/>
              <a:gd name="connsiteY1" fmla="*/ 531244 h 975229"/>
              <a:gd name="connsiteX2" fmla="*/ 3357329 w 3370056"/>
              <a:gd name="connsiteY2" fmla="*/ 492825 h 975229"/>
              <a:gd name="connsiteX3" fmla="*/ 3366694 w 3370056"/>
              <a:gd name="connsiteY3" fmla="*/ 381537 h 975229"/>
              <a:gd name="connsiteX4" fmla="*/ 3289768 w 3370056"/>
              <a:gd name="connsiteY4" fmla="*/ 311012 h 975229"/>
              <a:gd name="connsiteX5" fmla="*/ 3104357 w 3370056"/>
              <a:gd name="connsiteY5" fmla="*/ 244945 h 975229"/>
              <a:gd name="connsiteX6" fmla="*/ 2772579 w 3370056"/>
              <a:gd name="connsiteY6" fmla="*/ 391018 h 975229"/>
              <a:gd name="connsiteX7" fmla="*/ 2296288 w 3370056"/>
              <a:gd name="connsiteY7" fmla="*/ 586048 h 975229"/>
              <a:gd name="connsiteX8" fmla="*/ 1928784 w 3370056"/>
              <a:gd name="connsiteY8" fmla="*/ 806236 h 975229"/>
              <a:gd name="connsiteX9" fmla="*/ 1637326 w 3370056"/>
              <a:gd name="connsiteY9" fmla="*/ 961407 h 975229"/>
              <a:gd name="connsiteX10" fmla="*/ 1970045 w 3370056"/>
              <a:gd name="connsiteY10" fmla="*/ 377453 h 975229"/>
              <a:gd name="connsiteX11" fmla="*/ 1408121 w 3370056"/>
              <a:gd name="connsiteY11" fmla="*/ 526683 h 975229"/>
              <a:gd name="connsiteX12" fmla="*/ 96458 w 3370056"/>
              <a:gd name="connsiteY12" fmla="*/ 25 h 975229"/>
              <a:gd name="connsiteX13" fmla="*/ 98839 w 3370056"/>
              <a:gd name="connsiteY13" fmla="*/ 550093 h 975229"/>
              <a:gd name="connsiteX14" fmla="*/ 98839 w 3370056"/>
              <a:gd name="connsiteY14" fmla="*/ 581050 h 975229"/>
              <a:gd name="connsiteX15" fmla="*/ 98839 w 3370056"/>
              <a:gd name="connsiteY15" fmla="*/ 631056 h 975229"/>
              <a:gd name="connsiteX16" fmla="*/ 2273724 w 3370056"/>
              <a:gd name="connsiteY16" fmla="*/ 623022 h 975229"/>
              <a:gd name="connsiteX17" fmla="*/ 3347963 w 3370056"/>
              <a:gd name="connsiteY17" fmla="*/ 595048 h 975229"/>
              <a:gd name="connsiteX0" fmla="*/ 3347963 w 3370056"/>
              <a:gd name="connsiteY0" fmla="*/ 595054 h 1023293"/>
              <a:gd name="connsiteX1" fmla="*/ 3331106 w 3370056"/>
              <a:gd name="connsiteY1" fmla="*/ 531250 h 1023293"/>
              <a:gd name="connsiteX2" fmla="*/ 3357329 w 3370056"/>
              <a:gd name="connsiteY2" fmla="*/ 492831 h 1023293"/>
              <a:gd name="connsiteX3" fmla="*/ 3366694 w 3370056"/>
              <a:gd name="connsiteY3" fmla="*/ 381543 h 1023293"/>
              <a:gd name="connsiteX4" fmla="*/ 3289768 w 3370056"/>
              <a:gd name="connsiteY4" fmla="*/ 311018 h 1023293"/>
              <a:gd name="connsiteX5" fmla="*/ 3104357 w 3370056"/>
              <a:gd name="connsiteY5" fmla="*/ 244951 h 1023293"/>
              <a:gd name="connsiteX6" fmla="*/ 2772579 w 3370056"/>
              <a:gd name="connsiteY6" fmla="*/ 391024 h 1023293"/>
              <a:gd name="connsiteX7" fmla="*/ 2296288 w 3370056"/>
              <a:gd name="connsiteY7" fmla="*/ 586054 h 1023293"/>
              <a:gd name="connsiteX8" fmla="*/ 1928784 w 3370056"/>
              <a:gd name="connsiteY8" fmla="*/ 806242 h 1023293"/>
              <a:gd name="connsiteX9" fmla="*/ 1637326 w 3370056"/>
              <a:gd name="connsiteY9" fmla="*/ 961413 h 1023293"/>
              <a:gd name="connsiteX10" fmla="*/ 1756514 w 3370056"/>
              <a:gd name="connsiteY10" fmla="*/ 992057 h 1023293"/>
              <a:gd name="connsiteX11" fmla="*/ 1408121 w 3370056"/>
              <a:gd name="connsiteY11" fmla="*/ 526689 h 1023293"/>
              <a:gd name="connsiteX12" fmla="*/ 96458 w 3370056"/>
              <a:gd name="connsiteY12" fmla="*/ 31 h 1023293"/>
              <a:gd name="connsiteX13" fmla="*/ 98839 w 3370056"/>
              <a:gd name="connsiteY13" fmla="*/ 550099 h 1023293"/>
              <a:gd name="connsiteX14" fmla="*/ 98839 w 3370056"/>
              <a:gd name="connsiteY14" fmla="*/ 581056 h 1023293"/>
              <a:gd name="connsiteX15" fmla="*/ 98839 w 3370056"/>
              <a:gd name="connsiteY15" fmla="*/ 631062 h 1023293"/>
              <a:gd name="connsiteX16" fmla="*/ 2273724 w 3370056"/>
              <a:gd name="connsiteY16" fmla="*/ 623028 h 1023293"/>
              <a:gd name="connsiteX17" fmla="*/ 3347963 w 3370056"/>
              <a:gd name="connsiteY17" fmla="*/ 595054 h 1023293"/>
              <a:gd name="connsiteX0" fmla="*/ 3347963 w 3370056"/>
              <a:gd name="connsiteY0" fmla="*/ 595054 h 1018754"/>
              <a:gd name="connsiteX1" fmla="*/ 3331106 w 3370056"/>
              <a:gd name="connsiteY1" fmla="*/ 531250 h 1018754"/>
              <a:gd name="connsiteX2" fmla="*/ 3357329 w 3370056"/>
              <a:gd name="connsiteY2" fmla="*/ 492831 h 1018754"/>
              <a:gd name="connsiteX3" fmla="*/ 3366694 w 3370056"/>
              <a:gd name="connsiteY3" fmla="*/ 381543 h 1018754"/>
              <a:gd name="connsiteX4" fmla="*/ 3289768 w 3370056"/>
              <a:gd name="connsiteY4" fmla="*/ 311018 h 1018754"/>
              <a:gd name="connsiteX5" fmla="*/ 3104357 w 3370056"/>
              <a:gd name="connsiteY5" fmla="*/ 244951 h 1018754"/>
              <a:gd name="connsiteX6" fmla="*/ 2772579 w 3370056"/>
              <a:gd name="connsiteY6" fmla="*/ 391024 h 1018754"/>
              <a:gd name="connsiteX7" fmla="*/ 2296288 w 3370056"/>
              <a:gd name="connsiteY7" fmla="*/ 586054 h 1018754"/>
              <a:gd name="connsiteX8" fmla="*/ 1928784 w 3370056"/>
              <a:gd name="connsiteY8" fmla="*/ 806242 h 1018754"/>
              <a:gd name="connsiteX9" fmla="*/ 1558657 w 3370056"/>
              <a:gd name="connsiteY9" fmla="*/ 945345 h 1018754"/>
              <a:gd name="connsiteX10" fmla="*/ 1756514 w 3370056"/>
              <a:gd name="connsiteY10" fmla="*/ 992057 h 1018754"/>
              <a:gd name="connsiteX11" fmla="*/ 1408121 w 3370056"/>
              <a:gd name="connsiteY11" fmla="*/ 526689 h 1018754"/>
              <a:gd name="connsiteX12" fmla="*/ 96458 w 3370056"/>
              <a:gd name="connsiteY12" fmla="*/ 31 h 1018754"/>
              <a:gd name="connsiteX13" fmla="*/ 98839 w 3370056"/>
              <a:gd name="connsiteY13" fmla="*/ 550099 h 1018754"/>
              <a:gd name="connsiteX14" fmla="*/ 98839 w 3370056"/>
              <a:gd name="connsiteY14" fmla="*/ 581056 h 1018754"/>
              <a:gd name="connsiteX15" fmla="*/ 98839 w 3370056"/>
              <a:gd name="connsiteY15" fmla="*/ 631062 h 1018754"/>
              <a:gd name="connsiteX16" fmla="*/ 2273724 w 3370056"/>
              <a:gd name="connsiteY16" fmla="*/ 623028 h 1018754"/>
              <a:gd name="connsiteX17" fmla="*/ 3347963 w 3370056"/>
              <a:gd name="connsiteY17" fmla="*/ 595054 h 1018754"/>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273724 w 3370056"/>
              <a:gd name="connsiteY16" fmla="*/ 623028 h 1019432"/>
              <a:gd name="connsiteX17" fmla="*/ 3347963 w 3370056"/>
              <a:gd name="connsiteY17" fmla="*/ 595054 h 1019432"/>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088289 w 3370056"/>
              <a:gd name="connsiteY16" fmla="*/ 711401 h 1019432"/>
              <a:gd name="connsiteX17" fmla="*/ 3347963 w 3370056"/>
              <a:gd name="connsiteY17" fmla="*/ 595054 h 1019432"/>
              <a:gd name="connsiteX0" fmla="*/ 3426838 w 3448931"/>
              <a:gd name="connsiteY0" fmla="*/ 601293 h 1052993"/>
              <a:gd name="connsiteX1" fmla="*/ 3409981 w 3448931"/>
              <a:gd name="connsiteY1" fmla="*/ 537489 h 1052993"/>
              <a:gd name="connsiteX2" fmla="*/ 3436204 w 3448931"/>
              <a:gd name="connsiteY2" fmla="*/ 499070 h 1052993"/>
              <a:gd name="connsiteX3" fmla="*/ 3445569 w 3448931"/>
              <a:gd name="connsiteY3" fmla="*/ 387782 h 1052993"/>
              <a:gd name="connsiteX4" fmla="*/ 3368643 w 3448931"/>
              <a:gd name="connsiteY4" fmla="*/ 317257 h 1052993"/>
              <a:gd name="connsiteX5" fmla="*/ 3183232 w 3448931"/>
              <a:gd name="connsiteY5" fmla="*/ 251190 h 1052993"/>
              <a:gd name="connsiteX6" fmla="*/ 2851454 w 3448931"/>
              <a:gd name="connsiteY6" fmla="*/ 397263 h 1052993"/>
              <a:gd name="connsiteX7" fmla="*/ 2375163 w 3448931"/>
              <a:gd name="connsiteY7" fmla="*/ 592293 h 1052993"/>
              <a:gd name="connsiteX8" fmla="*/ 2004850 w 3448931"/>
              <a:gd name="connsiteY8" fmla="*/ 788379 h 1052993"/>
              <a:gd name="connsiteX9" fmla="*/ 1637532 w 3448931"/>
              <a:gd name="connsiteY9" fmla="*/ 951584 h 1052993"/>
              <a:gd name="connsiteX10" fmla="*/ 1835389 w 3448931"/>
              <a:gd name="connsiteY10" fmla="*/ 998296 h 1052993"/>
              <a:gd name="connsiteX11" fmla="*/ 2551841 w 3448931"/>
              <a:gd name="connsiteY11" fmla="*/ 970779 h 1052993"/>
              <a:gd name="connsiteX12" fmla="*/ 175333 w 3448931"/>
              <a:gd name="connsiteY12" fmla="*/ 6270 h 1052993"/>
              <a:gd name="connsiteX13" fmla="*/ 177714 w 3448931"/>
              <a:gd name="connsiteY13" fmla="*/ 556338 h 1052993"/>
              <a:gd name="connsiteX14" fmla="*/ 177714 w 3448931"/>
              <a:gd name="connsiteY14" fmla="*/ 587295 h 1052993"/>
              <a:gd name="connsiteX15" fmla="*/ 177714 w 3448931"/>
              <a:gd name="connsiteY15" fmla="*/ 637301 h 1052993"/>
              <a:gd name="connsiteX16" fmla="*/ 2167164 w 3448931"/>
              <a:gd name="connsiteY16" fmla="*/ 717640 h 1052993"/>
              <a:gd name="connsiteX17" fmla="*/ 3426838 w 3448931"/>
              <a:gd name="connsiteY17" fmla="*/ 601293 h 1052993"/>
              <a:gd name="connsiteX0" fmla="*/ 3459356 w 3481449"/>
              <a:gd name="connsiteY0" fmla="*/ 350103 h 747564"/>
              <a:gd name="connsiteX1" fmla="*/ 3442499 w 3481449"/>
              <a:gd name="connsiteY1" fmla="*/ 286299 h 747564"/>
              <a:gd name="connsiteX2" fmla="*/ 3468722 w 3481449"/>
              <a:gd name="connsiteY2" fmla="*/ 247880 h 747564"/>
              <a:gd name="connsiteX3" fmla="*/ 3478087 w 3481449"/>
              <a:gd name="connsiteY3" fmla="*/ 136592 h 747564"/>
              <a:gd name="connsiteX4" fmla="*/ 3401161 w 3481449"/>
              <a:gd name="connsiteY4" fmla="*/ 66067 h 747564"/>
              <a:gd name="connsiteX5" fmla="*/ 3215750 w 3481449"/>
              <a:gd name="connsiteY5" fmla="*/ 0 h 747564"/>
              <a:gd name="connsiteX6" fmla="*/ 2883972 w 3481449"/>
              <a:gd name="connsiteY6" fmla="*/ 146073 h 747564"/>
              <a:gd name="connsiteX7" fmla="*/ 2407681 w 3481449"/>
              <a:gd name="connsiteY7" fmla="*/ 341103 h 747564"/>
              <a:gd name="connsiteX8" fmla="*/ 2037368 w 3481449"/>
              <a:gd name="connsiteY8" fmla="*/ 537189 h 747564"/>
              <a:gd name="connsiteX9" fmla="*/ 1670050 w 3481449"/>
              <a:gd name="connsiteY9" fmla="*/ 700394 h 747564"/>
              <a:gd name="connsiteX10" fmla="*/ 1867907 w 3481449"/>
              <a:gd name="connsiteY10" fmla="*/ 747106 h 747564"/>
              <a:gd name="connsiteX11" fmla="*/ 2584359 w 3481449"/>
              <a:gd name="connsiteY11" fmla="*/ 719589 h 747564"/>
              <a:gd name="connsiteX12" fmla="*/ 3048375 w 3481449"/>
              <a:gd name="connsiteY12" fmla="*/ 646849 h 747564"/>
              <a:gd name="connsiteX13" fmla="*/ 210232 w 3481449"/>
              <a:gd name="connsiteY13" fmla="*/ 305148 h 747564"/>
              <a:gd name="connsiteX14" fmla="*/ 210232 w 3481449"/>
              <a:gd name="connsiteY14" fmla="*/ 336105 h 747564"/>
              <a:gd name="connsiteX15" fmla="*/ 210232 w 3481449"/>
              <a:gd name="connsiteY15" fmla="*/ 386111 h 747564"/>
              <a:gd name="connsiteX16" fmla="*/ 2199682 w 3481449"/>
              <a:gd name="connsiteY16" fmla="*/ 466450 h 747564"/>
              <a:gd name="connsiteX17" fmla="*/ 3459356 w 3481449"/>
              <a:gd name="connsiteY17" fmla="*/ 350103 h 747564"/>
              <a:gd name="connsiteX0" fmla="*/ 3461312 w 3483405"/>
              <a:gd name="connsiteY0" fmla="*/ 350103 h 747564"/>
              <a:gd name="connsiteX1" fmla="*/ 3444455 w 3483405"/>
              <a:gd name="connsiteY1" fmla="*/ 286299 h 747564"/>
              <a:gd name="connsiteX2" fmla="*/ 3470678 w 3483405"/>
              <a:gd name="connsiteY2" fmla="*/ 247880 h 747564"/>
              <a:gd name="connsiteX3" fmla="*/ 3480043 w 3483405"/>
              <a:gd name="connsiteY3" fmla="*/ 136592 h 747564"/>
              <a:gd name="connsiteX4" fmla="*/ 3403117 w 3483405"/>
              <a:gd name="connsiteY4" fmla="*/ 66067 h 747564"/>
              <a:gd name="connsiteX5" fmla="*/ 3217706 w 3483405"/>
              <a:gd name="connsiteY5" fmla="*/ 0 h 747564"/>
              <a:gd name="connsiteX6" fmla="*/ 2885928 w 3483405"/>
              <a:gd name="connsiteY6" fmla="*/ 146073 h 747564"/>
              <a:gd name="connsiteX7" fmla="*/ 2409637 w 3483405"/>
              <a:gd name="connsiteY7" fmla="*/ 341103 h 747564"/>
              <a:gd name="connsiteX8" fmla="*/ 2039324 w 3483405"/>
              <a:gd name="connsiteY8" fmla="*/ 537189 h 747564"/>
              <a:gd name="connsiteX9" fmla="*/ 1672006 w 3483405"/>
              <a:gd name="connsiteY9" fmla="*/ 700394 h 747564"/>
              <a:gd name="connsiteX10" fmla="*/ 1869863 w 3483405"/>
              <a:gd name="connsiteY10" fmla="*/ 747106 h 747564"/>
              <a:gd name="connsiteX11" fmla="*/ 2586315 w 3483405"/>
              <a:gd name="connsiteY11" fmla="*/ 719589 h 747564"/>
              <a:gd name="connsiteX12" fmla="*/ 3050331 w 3483405"/>
              <a:gd name="connsiteY12" fmla="*/ 646849 h 747564"/>
              <a:gd name="connsiteX13" fmla="*/ 3069571 w 3483405"/>
              <a:gd name="connsiteY13" fmla="*/ 485912 h 747564"/>
              <a:gd name="connsiteX14" fmla="*/ 212188 w 3483405"/>
              <a:gd name="connsiteY14" fmla="*/ 336105 h 747564"/>
              <a:gd name="connsiteX15" fmla="*/ 212188 w 3483405"/>
              <a:gd name="connsiteY15" fmla="*/ 386111 h 747564"/>
              <a:gd name="connsiteX16" fmla="*/ 2201638 w 3483405"/>
              <a:gd name="connsiteY16" fmla="*/ 466450 h 747564"/>
              <a:gd name="connsiteX17" fmla="*/ 3461312 w 3483405"/>
              <a:gd name="connsiteY17" fmla="*/ 350103 h 747564"/>
              <a:gd name="connsiteX0" fmla="*/ 3249126 w 3271219"/>
              <a:gd name="connsiteY0" fmla="*/ 350103 h 747564"/>
              <a:gd name="connsiteX1" fmla="*/ 3232269 w 3271219"/>
              <a:gd name="connsiteY1" fmla="*/ 286299 h 747564"/>
              <a:gd name="connsiteX2" fmla="*/ 3258492 w 3271219"/>
              <a:gd name="connsiteY2" fmla="*/ 247880 h 747564"/>
              <a:gd name="connsiteX3" fmla="*/ 3267857 w 3271219"/>
              <a:gd name="connsiteY3" fmla="*/ 136592 h 747564"/>
              <a:gd name="connsiteX4" fmla="*/ 3190931 w 3271219"/>
              <a:gd name="connsiteY4" fmla="*/ 66067 h 747564"/>
              <a:gd name="connsiteX5" fmla="*/ 3005520 w 3271219"/>
              <a:gd name="connsiteY5" fmla="*/ 0 h 747564"/>
              <a:gd name="connsiteX6" fmla="*/ 2673742 w 3271219"/>
              <a:gd name="connsiteY6" fmla="*/ 146073 h 747564"/>
              <a:gd name="connsiteX7" fmla="*/ 2197451 w 3271219"/>
              <a:gd name="connsiteY7" fmla="*/ 341103 h 747564"/>
              <a:gd name="connsiteX8" fmla="*/ 1827138 w 3271219"/>
              <a:gd name="connsiteY8" fmla="*/ 537189 h 747564"/>
              <a:gd name="connsiteX9" fmla="*/ 1459820 w 3271219"/>
              <a:gd name="connsiteY9" fmla="*/ 700394 h 747564"/>
              <a:gd name="connsiteX10" fmla="*/ 1657677 w 3271219"/>
              <a:gd name="connsiteY10" fmla="*/ 747106 h 747564"/>
              <a:gd name="connsiteX11" fmla="*/ 2374129 w 3271219"/>
              <a:gd name="connsiteY11" fmla="*/ 719589 h 747564"/>
              <a:gd name="connsiteX12" fmla="*/ 2838145 w 3271219"/>
              <a:gd name="connsiteY12" fmla="*/ 646849 h 747564"/>
              <a:gd name="connsiteX13" fmla="*/ 2857385 w 3271219"/>
              <a:gd name="connsiteY13" fmla="*/ 485912 h 747564"/>
              <a:gd name="connsiteX14" fmla="*/ 2930434 w 3271219"/>
              <a:gd name="connsiteY14" fmla="*/ 344139 h 747564"/>
              <a:gd name="connsiteX15" fmla="*/ 2 w 3271219"/>
              <a:gd name="connsiteY15" fmla="*/ 386111 h 747564"/>
              <a:gd name="connsiteX16" fmla="*/ 1989452 w 3271219"/>
              <a:gd name="connsiteY16" fmla="*/ 466450 h 747564"/>
              <a:gd name="connsiteX17" fmla="*/ 3249126 w 3271219"/>
              <a:gd name="connsiteY17" fmla="*/ 350103 h 747564"/>
              <a:gd name="connsiteX0" fmla="*/ 1795238 w 1817331"/>
              <a:gd name="connsiteY0" fmla="*/ 350103 h 747564"/>
              <a:gd name="connsiteX1" fmla="*/ 1778381 w 1817331"/>
              <a:gd name="connsiteY1" fmla="*/ 286299 h 747564"/>
              <a:gd name="connsiteX2" fmla="*/ 1804604 w 1817331"/>
              <a:gd name="connsiteY2" fmla="*/ 247880 h 747564"/>
              <a:gd name="connsiteX3" fmla="*/ 1813969 w 1817331"/>
              <a:gd name="connsiteY3" fmla="*/ 136592 h 747564"/>
              <a:gd name="connsiteX4" fmla="*/ 1737043 w 1817331"/>
              <a:gd name="connsiteY4" fmla="*/ 66067 h 747564"/>
              <a:gd name="connsiteX5" fmla="*/ 1551632 w 1817331"/>
              <a:gd name="connsiteY5" fmla="*/ 0 h 747564"/>
              <a:gd name="connsiteX6" fmla="*/ 1219854 w 1817331"/>
              <a:gd name="connsiteY6" fmla="*/ 146073 h 747564"/>
              <a:gd name="connsiteX7" fmla="*/ 743563 w 1817331"/>
              <a:gd name="connsiteY7" fmla="*/ 341103 h 747564"/>
              <a:gd name="connsiteX8" fmla="*/ 373250 w 1817331"/>
              <a:gd name="connsiteY8" fmla="*/ 537189 h 747564"/>
              <a:gd name="connsiteX9" fmla="*/ 5932 w 1817331"/>
              <a:gd name="connsiteY9" fmla="*/ 700394 h 747564"/>
              <a:gd name="connsiteX10" fmla="*/ 203789 w 1817331"/>
              <a:gd name="connsiteY10" fmla="*/ 747106 h 747564"/>
              <a:gd name="connsiteX11" fmla="*/ 920241 w 1817331"/>
              <a:gd name="connsiteY11" fmla="*/ 719589 h 747564"/>
              <a:gd name="connsiteX12" fmla="*/ 1384257 w 1817331"/>
              <a:gd name="connsiteY12" fmla="*/ 646849 h 747564"/>
              <a:gd name="connsiteX13" fmla="*/ 1403497 w 1817331"/>
              <a:gd name="connsiteY13" fmla="*/ 485912 h 747564"/>
              <a:gd name="connsiteX14" fmla="*/ 1476546 w 1817331"/>
              <a:gd name="connsiteY14" fmla="*/ 344139 h 747564"/>
              <a:gd name="connsiteX15" fmla="*/ 271220 w 1817331"/>
              <a:gd name="connsiteY15" fmla="*/ 293721 h 747564"/>
              <a:gd name="connsiteX16" fmla="*/ 535564 w 1817331"/>
              <a:gd name="connsiteY16" fmla="*/ 466450 h 747564"/>
              <a:gd name="connsiteX17" fmla="*/ 1795238 w 1817331"/>
              <a:gd name="connsiteY17" fmla="*/ 350103 h 747564"/>
              <a:gd name="connsiteX0" fmla="*/ 1795238 w 1882200"/>
              <a:gd name="connsiteY0" fmla="*/ 350103 h 747564"/>
              <a:gd name="connsiteX1" fmla="*/ 1778381 w 1882200"/>
              <a:gd name="connsiteY1" fmla="*/ 286299 h 747564"/>
              <a:gd name="connsiteX2" fmla="*/ 1804604 w 1882200"/>
              <a:gd name="connsiteY2" fmla="*/ 247880 h 747564"/>
              <a:gd name="connsiteX3" fmla="*/ 1813969 w 1882200"/>
              <a:gd name="connsiteY3" fmla="*/ 136592 h 747564"/>
              <a:gd name="connsiteX4" fmla="*/ 1737043 w 1882200"/>
              <a:gd name="connsiteY4" fmla="*/ 66067 h 747564"/>
              <a:gd name="connsiteX5" fmla="*/ 1551632 w 1882200"/>
              <a:gd name="connsiteY5" fmla="*/ 0 h 747564"/>
              <a:gd name="connsiteX6" fmla="*/ 1219854 w 1882200"/>
              <a:gd name="connsiteY6" fmla="*/ 146073 h 747564"/>
              <a:gd name="connsiteX7" fmla="*/ 743563 w 1882200"/>
              <a:gd name="connsiteY7" fmla="*/ 341103 h 747564"/>
              <a:gd name="connsiteX8" fmla="*/ 373250 w 1882200"/>
              <a:gd name="connsiteY8" fmla="*/ 537189 h 747564"/>
              <a:gd name="connsiteX9" fmla="*/ 5932 w 1882200"/>
              <a:gd name="connsiteY9" fmla="*/ 700394 h 747564"/>
              <a:gd name="connsiteX10" fmla="*/ 203789 w 1882200"/>
              <a:gd name="connsiteY10" fmla="*/ 747106 h 747564"/>
              <a:gd name="connsiteX11" fmla="*/ 920241 w 1882200"/>
              <a:gd name="connsiteY11" fmla="*/ 719589 h 747564"/>
              <a:gd name="connsiteX12" fmla="*/ 1384257 w 1882200"/>
              <a:gd name="connsiteY12" fmla="*/ 646849 h 747564"/>
              <a:gd name="connsiteX13" fmla="*/ 1881133 w 1882200"/>
              <a:gd name="connsiteY13" fmla="*/ 626506 h 747564"/>
              <a:gd name="connsiteX14" fmla="*/ 1476546 w 1882200"/>
              <a:gd name="connsiteY14" fmla="*/ 344139 h 747564"/>
              <a:gd name="connsiteX15" fmla="*/ 271220 w 1882200"/>
              <a:gd name="connsiteY15" fmla="*/ 293721 h 747564"/>
              <a:gd name="connsiteX16" fmla="*/ 535564 w 1882200"/>
              <a:gd name="connsiteY16" fmla="*/ 466450 h 747564"/>
              <a:gd name="connsiteX17" fmla="*/ 1795238 w 1882200"/>
              <a:gd name="connsiteY17" fmla="*/ 350103 h 747564"/>
              <a:gd name="connsiteX0" fmla="*/ 1795238 w 1954338"/>
              <a:gd name="connsiteY0" fmla="*/ 350103 h 747564"/>
              <a:gd name="connsiteX1" fmla="*/ 1778381 w 1954338"/>
              <a:gd name="connsiteY1" fmla="*/ 286299 h 747564"/>
              <a:gd name="connsiteX2" fmla="*/ 1804604 w 1954338"/>
              <a:gd name="connsiteY2" fmla="*/ 247880 h 747564"/>
              <a:gd name="connsiteX3" fmla="*/ 1813969 w 1954338"/>
              <a:gd name="connsiteY3" fmla="*/ 136592 h 747564"/>
              <a:gd name="connsiteX4" fmla="*/ 1737043 w 1954338"/>
              <a:gd name="connsiteY4" fmla="*/ 66067 h 747564"/>
              <a:gd name="connsiteX5" fmla="*/ 1551632 w 1954338"/>
              <a:gd name="connsiteY5" fmla="*/ 0 h 747564"/>
              <a:gd name="connsiteX6" fmla="*/ 1219854 w 1954338"/>
              <a:gd name="connsiteY6" fmla="*/ 146073 h 747564"/>
              <a:gd name="connsiteX7" fmla="*/ 743563 w 1954338"/>
              <a:gd name="connsiteY7" fmla="*/ 341103 h 747564"/>
              <a:gd name="connsiteX8" fmla="*/ 373250 w 1954338"/>
              <a:gd name="connsiteY8" fmla="*/ 537189 h 747564"/>
              <a:gd name="connsiteX9" fmla="*/ 5932 w 1954338"/>
              <a:gd name="connsiteY9" fmla="*/ 700394 h 747564"/>
              <a:gd name="connsiteX10" fmla="*/ 203789 w 1954338"/>
              <a:gd name="connsiteY10" fmla="*/ 747106 h 747564"/>
              <a:gd name="connsiteX11" fmla="*/ 920241 w 1954338"/>
              <a:gd name="connsiteY11" fmla="*/ 719589 h 747564"/>
              <a:gd name="connsiteX12" fmla="*/ 1384257 w 1954338"/>
              <a:gd name="connsiteY12" fmla="*/ 646849 h 747564"/>
              <a:gd name="connsiteX13" fmla="*/ 1881133 w 1954338"/>
              <a:gd name="connsiteY13" fmla="*/ 626506 h 747564"/>
              <a:gd name="connsiteX14" fmla="*/ 1777175 w 1954338"/>
              <a:gd name="connsiteY14" fmla="*/ 520886 h 747564"/>
              <a:gd name="connsiteX15" fmla="*/ 271220 w 1954338"/>
              <a:gd name="connsiteY15" fmla="*/ 293721 h 747564"/>
              <a:gd name="connsiteX16" fmla="*/ 535564 w 1954338"/>
              <a:gd name="connsiteY16" fmla="*/ 466450 h 747564"/>
              <a:gd name="connsiteX17" fmla="*/ 1795238 w 1954338"/>
              <a:gd name="connsiteY17" fmla="*/ 350103 h 747564"/>
              <a:gd name="connsiteX0" fmla="*/ 1795238 w 1925314"/>
              <a:gd name="connsiteY0" fmla="*/ 350103 h 747564"/>
              <a:gd name="connsiteX1" fmla="*/ 1778381 w 1925314"/>
              <a:gd name="connsiteY1" fmla="*/ 286299 h 747564"/>
              <a:gd name="connsiteX2" fmla="*/ 1804604 w 1925314"/>
              <a:gd name="connsiteY2" fmla="*/ 247880 h 747564"/>
              <a:gd name="connsiteX3" fmla="*/ 1813969 w 1925314"/>
              <a:gd name="connsiteY3" fmla="*/ 136592 h 747564"/>
              <a:gd name="connsiteX4" fmla="*/ 1737043 w 1925314"/>
              <a:gd name="connsiteY4" fmla="*/ 66067 h 747564"/>
              <a:gd name="connsiteX5" fmla="*/ 1551632 w 1925314"/>
              <a:gd name="connsiteY5" fmla="*/ 0 h 747564"/>
              <a:gd name="connsiteX6" fmla="*/ 1219854 w 1925314"/>
              <a:gd name="connsiteY6" fmla="*/ 146073 h 747564"/>
              <a:gd name="connsiteX7" fmla="*/ 743563 w 1925314"/>
              <a:gd name="connsiteY7" fmla="*/ 341103 h 747564"/>
              <a:gd name="connsiteX8" fmla="*/ 373250 w 1925314"/>
              <a:gd name="connsiteY8" fmla="*/ 537189 h 747564"/>
              <a:gd name="connsiteX9" fmla="*/ 5932 w 1925314"/>
              <a:gd name="connsiteY9" fmla="*/ 700394 h 747564"/>
              <a:gd name="connsiteX10" fmla="*/ 203789 w 1925314"/>
              <a:gd name="connsiteY10" fmla="*/ 747106 h 747564"/>
              <a:gd name="connsiteX11" fmla="*/ 920241 w 1925314"/>
              <a:gd name="connsiteY11" fmla="*/ 719589 h 747564"/>
              <a:gd name="connsiteX12" fmla="*/ 1384257 w 1925314"/>
              <a:gd name="connsiteY12" fmla="*/ 646849 h 747564"/>
              <a:gd name="connsiteX13" fmla="*/ 1824941 w 1925314"/>
              <a:gd name="connsiteY13" fmla="*/ 522064 h 747564"/>
              <a:gd name="connsiteX14" fmla="*/ 1777175 w 1925314"/>
              <a:gd name="connsiteY14" fmla="*/ 520886 h 747564"/>
              <a:gd name="connsiteX15" fmla="*/ 271220 w 1925314"/>
              <a:gd name="connsiteY15" fmla="*/ 293721 h 747564"/>
              <a:gd name="connsiteX16" fmla="*/ 535564 w 1925314"/>
              <a:gd name="connsiteY16" fmla="*/ 466450 h 747564"/>
              <a:gd name="connsiteX17" fmla="*/ 1795238 w 1925314"/>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743563 w 1982938"/>
              <a:gd name="connsiteY7" fmla="*/ 341103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1799980 w 1982938"/>
              <a:gd name="connsiteY7" fmla="*/ 401358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19854 w 1871763"/>
              <a:gd name="connsiteY6" fmla="*/ 146073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25473 w 1871763"/>
              <a:gd name="connsiteY6" fmla="*/ 318802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1799980 w 2229764"/>
              <a:gd name="connsiteY7" fmla="*/ 401358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861567 w 2229764"/>
              <a:gd name="connsiteY7" fmla="*/ 317001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95238 w 1871763"/>
              <a:gd name="connsiteY17" fmla="*/ 350103 h 747564"/>
              <a:gd name="connsiteX0" fmla="*/ 1761523 w 1871763"/>
              <a:gd name="connsiteY0" fmla="*/ 358137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761523 w 1871763"/>
              <a:gd name="connsiteY0" fmla="*/ 358137 h 747564"/>
              <a:gd name="connsiteX1" fmla="*/ 1778381 w 1871763"/>
              <a:gd name="connsiteY1" fmla="*/ 286299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761523 w 1871763"/>
              <a:gd name="connsiteY0" fmla="*/ 358137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632281 w 1871763"/>
              <a:gd name="connsiteY0" fmla="*/ 494714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632281 w 1871763"/>
              <a:gd name="connsiteY17" fmla="*/ 494714 h 747564"/>
              <a:gd name="connsiteX0" fmla="*/ 1632281 w 1871763"/>
              <a:gd name="connsiteY0" fmla="*/ 494714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667840 w 1871763"/>
              <a:gd name="connsiteY16" fmla="*/ 562857 h 747564"/>
              <a:gd name="connsiteX17" fmla="*/ 1632281 w 1871763"/>
              <a:gd name="connsiteY17" fmla="*/ 494714 h 747564"/>
              <a:gd name="connsiteX0" fmla="*/ 1632281 w 1888879"/>
              <a:gd name="connsiteY0" fmla="*/ 494714 h 747564"/>
              <a:gd name="connsiteX1" fmla="*/ 1612613 w 1888879"/>
              <a:gd name="connsiteY1" fmla="*/ 414842 h 747564"/>
              <a:gd name="connsiteX2" fmla="*/ 1655694 w 1888879"/>
              <a:gd name="connsiteY2" fmla="*/ 211728 h 747564"/>
              <a:gd name="connsiteX3" fmla="*/ 1813969 w 1888879"/>
              <a:gd name="connsiteY3" fmla="*/ 136592 h 747564"/>
              <a:gd name="connsiteX4" fmla="*/ 1737043 w 1888879"/>
              <a:gd name="connsiteY4" fmla="*/ 66067 h 747564"/>
              <a:gd name="connsiteX5" fmla="*/ 1551632 w 1888879"/>
              <a:gd name="connsiteY5" fmla="*/ 0 h 747564"/>
              <a:gd name="connsiteX6" fmla="*/ 1188947 w 1888879"/>
              <a:gd name="connsiteY6" fmla="*/ 170175 h 747564"/>
              <a:gd name="connsiteX7" fmla="*/ 861567 w 1888879"/>
              <a:gd name="connsiteY7" fmla="*/ 317001 h 747564"/>
              <a:gd name="connsiteX8" fmla="*/ 373250 w 1888879"/>
              <a:gd name="connsiteY8" fmla="*/ 537189 h 747564"/>
              <a:gd name="connsiteX9" fmla="*/ 5932 w 1888879"/>
              <a:gd name="connsiteY9" fmla="*/ 700394 h 747564"/>
              <a:gd name="connsiteX10" fmla="*/ 203789 w 1888879"/>
              <a:gd name="connsiteY10" fmla="*/ 747106 h 747564"/>
              <a:gd name="connsiteX11" fmla="*/ 920241 w 1888879"/>
              <a:gd name="connsiteY11" fmla="*/ 719589 h 747564"/>
              <a:gd name="connsiteX12" fmla="*/ 1384257 w 1888879"/>
              <a:gd name="connsiteY12" fmla="*/ 646849 h 747564"/>
              <a:gd name="connsiteX13" fmla="*/ 1850228 w 1888879"/>
              <a:gd name="connsiteY13" fmla="*/ 578302 h 747564"/>
              <a:gd name="connsiteX14" fmla="*/ 1858654 w 1888879"/>
              <a:gd name="connsiteY14" fmla="*/ 448580 h 747564"/>
              <a:gd name="connsiteX15" fmla="*/ 1822130 w 1888879"/>
              <a:gd name="connsiteY15" fmla="*/ 450383 h 747564"/>
              <a:gd name="connsiteX16" fmla="*/ 1667840 w 1888879"/>
              <a:gd name="connsiteY16" fmla="*/ 562857 h 747564"/>
              <a:gd name="connsiteX17" fmla="*/ 1632281 w 1888879"/>
              <a:gd name="connsiteY17" fmla="*/ 494714 h 747564"/>
              <a:gd name="connsiteX0" fmla="*/ 1632281 w 1893578"/>
              <a:gd name="connsiteY0" fmla="*/ 494714 h 747564"/>
              <a:gd name="connsiteX1" fmla="*/ 1612613 w 1893578"/>
              <a:gd name="connsiteY1" fmla="*/ 414842 h 747564"/>
              <a:gd name="connsiteX2" fmla="*/ 1655694 w 1893578"/>
              <a:gd name="connsiteY2" fmla="*/ 211728 h 747564"/>
              <a:gd name="connsiteX3" fmla="*/ 1813969 w 1893578"/>
              <a:gd name="connsiteY3" fmla="*/ 136592 h 747564"/>
              <a:gd name="connsiteX4" fmla="*/ 1737043 w 1893578"/>
              <a:gd name="connsiteY4" fmla="*/ 66067 h 747564"/>
              <a:gd name="connsiteX5" fmla="*/ 1551632 w 1893578"/>
              <a:gd name="connsiteY5" fmla="*/ 0 h 747564"/>
              <a:gd name="connsiteX6" fmla="*/ 1188947 w 1893578"/>
              <a:gd name="connsiteY6" fmla="*/ 170175 h 747564"/>
              <a:gd name="connsiteX7" fmla="*/ 861567 w 1893578"/>
              <a:gd name="connsiteY7" fmla="*/ 317001 h 747564"/>
              <a:gd name="connsiteX8" fmla="*/ 373250 w 1893578"/>
              <a:gd name="connsiteY8" fmla="*/ 537189 h 747564"/>
              <a:gd name="connsiteX9" fmla="*/ 5932 w 1893578"/>
              <a:gd name="connsiteY9" fmla="*/ 700394 h 747564"/>
              <a:gd name="connsiteX10" fmla="*/ 203789 w 1893578"/>
              <a:gd name="connsiteY10" fmla="*/ 747106 h 747564"/>
              <a:gd name="connsiteX11" fmla="*/ 920241 w 1893578"/>
              <a:gd name="connsiteY11" fmla="*/ 719589 h 747564"/>
              <a:gd name="connsiteX12" fmla="*/ 1384257 w 1893578"/>
              <a:gd name="connsiteY12" fmla="*/ 646849 h 747564"/>
              <a:gd name="connsiteX13" fmla="*/ 1850228 w 1893578"/>
              <a:gd name="connsiteY13" fmla="*/ 578302 h 747564"/>
              <a:gd name="connsiteX14" fmla="*/ 1858654 w 1893578"/>
              <a:gd name="connsiteY14" fmla="*/ 448580 h 747564"/>
              <a:gd name="connsiteX15" fmla="*/ 1720984 w 1893578"/>
              <a:gd name="connsiteY15" fmla="*/ 582943 h 747564"/>
              <a:gd name="connsiteX16" fmla="*/ 1667840 w 1893578"/>
              <a:gd name="connsiteY16" fmla="*/ 562857 h 747564"/>
              <a:gd name="connsiteX17" fmla="*/ 1632281 w 1893578"/>
              <a:gd name="connsiteY17" fmla="*/ 494714 h 747564"/>
              <a:gd name="connsiteX0" fmla="*/ 1632281 w 1877317"/>
              <a:gd name="connsiteY0" fmla="*/ 494714 h 747564"/>
              <a:gd name="connsiteX1" fmla="*/ 1612613 w 1877317"/>
              <a:gd name="connsiteY1" fmla="*/ 414842 h 747564"/>
              <a:gd name="connsiteX2" fmla="*/ 1655694 w 1877317"/>
              <a:gd name="connsiteY2" fmla="*/ 211728 h 747564"/>
              <a:gd name="connsiteX3" fmla="*/ 1813969 w 1877317"/>
              <a:gd name="connsiteY3" fmla="*/ 136592 h 747564"/>
              <a:gd name="connsiteX4" fmla="*/ 1737043 w 1877317"/>
              <a:gd name="connsiteY4" fmla="*/ 66067 h 747564"/>
              <a:gd name="connsiteX5" fmla="*/ 1551632 w 1877317"/>
              <a:gd name="connsiteY5" fmla="*/ 0 h 747564"/>
              <a:gd name="connsiteX6" fmla="*/ 1188947 w 1877317"/>
              <a:gd name="connsiteY6" fmla="*/ 170175 h 747564"/>
              <a:gd name="connsiteX7" fmla="*/ 861567 w 1877317"/>
              <a:gd name="connsiteY7" fmla="*/ 317001 h 747564"/>
              <a:gd name="connsiteX8" fmla="*/ 373250 w 1877317"/>
              <a:gd name="connsiteY8" fmla="*/ 537189 h 747564"/>
              <a:gd name="connsiteX9" fmla="*/ 5932 w 1877317"/>
              <a:gd name="connsiteY9" fmla="*/ 700394 h 747564"/>
              <a:gd name="connsiteX10" fmla="*/ 203789 w 1877317"/>
              <a:gd name="connsiteY10" fmla="*/ 747106 h 747564"/>
              <a:gd name="connsiteX11" fmla="*/ 920241 w 1877317"/>
              <a:gd name="connsiteY11" fmla="*/ 719589 h 747564"/>
              <a:gd name="connsiteX12" fmla="*/ 1384257 w 1877317"/>
              <a:gd name="connsiteY12" fmla="*/ 646849 h 747564"/>
              <a:gd name="connsiteX13" fmla="*/ 1850228 w 1877317"/>
              <a:gd name="connsiteY13" fmla="*/ 578302 h 747564"/>
              <a:gd name="connsiteX14" fmla="*/ 1810891 w 1877317"/>
              <a:gd name="connsiteY14" fmla="*/ 549005 h 747564"/>
              <a:gd name="connsiteX15" fmla="*/ 1720984 w 1877317"/>
              <a:gd name="connsiteY15" fmla="*/ 582943 h 747564"/>
              <a:gd name="connsiteX16" fmla="*/ 1667840 w 1877317"/>
              <a:gd name="connsiteY16" fmla="*/ 562857 h 747564"/>
              <a:gd name="connsiteX17" fmla="*/ 1632281 w 1877317"/>
              <a:gd name="connsiteY17" fmla="*/ 494714 h 747564"/>
              <a:gd name="connsiteX0" fmla="*/ 1632281 w 1816353"/>
              <a:gd name="connsiteY0" fmla="*/ 494714 h 747564"/>
              <a:gd name="connsiteX1" fmla="*/ 1612613 w 1816353"/>
              <a:gd name="connsiteY1" fmla="*/ 414842 h 747564"/>
              <a:gd name="connsiteX2" fmla="*/ 1655694 w 1816353"/>
              <a:gd name="connsiteY2" fmla="*/ 211728 h 747564"/>
              <a:gd name="connsiteX3" fmla="*/ 1813969 w 1816353"/>
              <a:gd name="connsiteY3" fmla="*/ 136592 h 747564"/>
              <a:gd name="connsiteX4" fmla="*/ 1737043 w 1816353"/>
              <a:gd name="connsiteY4" fmla="*/ 66067 h 747564"/>
              <a:gd name="connsiteX5" fmla="*/ 1551632 w 1816353"/>
              <a:gd name="connsiteY5" fmla="*/ 0 h 747564"/>
              <a:gd name="connsiteX6" fmla="*/ 1188947 w 1816353"/>
              <a:gd name="connsiteY6" fmla="*/ 170175 h 747564"/>
              <a:gd name="connsiteX7" fmla="*/ 861567 w 1816353"/>
              <a:gd name="connsiteY7" fmla="*/ 317001 h 747564"/>
              <a:gd name="connsiteX8" fmla="*/ 373250 w 1816353"/>
              <a:gd name="connsiteY8" fmla="*/ 537189 h 747564"/>
              <a:gd name="connsiteX9" fmla="*/ 5932 w 1816353"/>
              <a:gd name="connsiteY9" fmla="*/ 700394 h 747564"/>
              <a:gd name="connsiteX10" fmla="*/ 203789 w 1816353"/>
              <a:gd name="connsiteY10" fmla="*/ 747106 h 747564"/>
              <a:gd name="connsiteX11" fmla="*/ 920241 w 1816353"/>
              <a:gd name="connsiteY11" fmla="*/ 719589 h 747564"/>
              <a:gd name="connsiteX12" fmla="*/ 1384257 w 1816353"/>
              <a:gd name="connsiteY12" fmla="*/ 646849 h 747564"/>
              <a:gd name="connsiteX13" fmla="*/ 1746272 w 1816353"/>
              <a:gd name="connsiteY13" fmla="*/ 622488 h 747564"/>
              <a:gd name="connsiteX14" fmla="*/ 1810891 w 1816353"/>
              <a:gd name="connsiteY14" fmla="*/ 549005 h 747564"/>
              <a:gd name="connsiteX15" fmla="*/ 1720984 w 1816353"/>
              <a:gd name="connsiteY15" fmla="*/ 582943 h 747564"/>
              <a:gd name="connsiteX16" fmla="*/ 1667840 w 1816353"/>
              <a:gd name="connsiteY16" fmla="*/ 562857 h 747564"/>
              <a:gd name="connsiteX17" fmla="*/ 1632281 w 1816353"/>
              <a:gd name="connsiteY17" fmla="*/ 494714 h 747564"/>
              <a:gd name="connsiteX0" fmla="*/ 1632281 w 1816353"/>
              <a:gd name="connsiteY0" fmla="*/ 494714 h 747564"/>
              <a:gd name="connsiteX1" fmla="*/ 1612613 w 1816353"/>
              <a:gd name="connsiteY1" fmla="*/ 414842 h 747564"/>
              <a:gd name="connsiteX2" fmla="*/ 1655694 w 1816353"/>
              <a:gd name="connsiteY2" fmla="*/ 211728 h 747564"/>
              <a:gd name="connsiteX3" fmla="*/ 1813969 w 1816353"/>
              <a:gd name="connsiteY3" fmla="*/ 136592 h 747564"/>
              <a:gd name="connsiteX4" fmla="*/ 1737043 w 1816353"/>
              <a:gd name="connsiteY4" fmla="*/ 66067 h 747564"/>
              <a:gd name="connsiteX5" fmla="*/ 1551632 w 1816353"/>
              <a:gd name="connsiteY5" fmla="*/ 0 h 747564"/>
              <a:gd name="connsiteX6" fmla="*/ 1188947 w 1816353"/>
              <a:gd name="connsiteY6" fmla="*/ 170175 h 747564"/>
              <a:gd name="connsiteX7" fmla="*/ 861567 w 1816353"/>
              <a:gd name="connsiteY7" fmla="*/ 317001 h 747564"/>
              <a:gd name="connsiteX8" fmla="*/ 373250 w 1816353"/>
              <a:gd name="connsiteY8" fmla="*/ 537189 h 747564"/>
              <a:gd name="connsiteX9" fmla="*/ 5932 w 1816353"/>
              <a:gd name="connsiteY9" fmla="*/ 700394 h 747564"/>
              <a:gd name="connsiteX10" fmla="*/ 203789 w 1816353"/>
              <a:gd name="connsiteY10" fmla="*/ 747106 h 747564"/>
              <a:gd name="connsiteX11" fmla="*/ 920241 w 1816353"/>
              <a:gd name="connsiteY11" fmla="*/ 719589 h 747564"/>
              <a:gd name="connsiteX12" fmla="*/ 1384257 w 1816353"/>
              <a:gd name="connsiteY12" fmla="*/ 646849 h 747564"/>
              <a:gd name="connsiteX13" fmla="*/ 1746272 w 1816353"/>
              <a:gd name="connsiteY13" fmla="*/ 622488 h 747564"/>
              <a:gd name="connsiteX14" fmla="*/ 1782795 w 1816353"/>
              <a:gd name="connsiteY14" fmla="*/ 593192 h 747564"/>
              <a:gd name="connsiteX15" fmla="*/ 1720984 w 1816353"/>
              <a:gd name="connsiteY15" fmla="*/ 582943 h 747564"/>
              <a:gd name="connsiteX16" fmla="*/ 1667840 w 1816353"/>
              <a:gd name="connsiteY16" fmla="*/ 562857 h 747564"/>
              <a:gd name="connsiteX17" fmla="*/ 1632281 w 1816353"/>
              <a:gd name="connsiteY17" fmla="*/ 494714 h 747564"/>
              <a:gd name="connsiteX0" fmla="*/ 1632281 w 1815848"/>
              <a:gd name="connsiteY0" fmla="*/ 494714 h 747564"/>
              <a:gd name="connsiteX1" fmla="*/ 1612613 w 1815848"/>
              <a:gd name="connsiteY1" fmla="*/ 414842 h 747564"/>
              <a:gd name="connsiteX2" fmla="*/ 1666933 w 1815848"/>
              <a:gd name="connsiteY2" fmla="*/ 16754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5848"/>
              <a:gd name="connsiteY0" fmla="*/ 494714 h 747564"/>
              <a:gd name="connsiteX1" fmla="*/ 1623852 w 1815848"/>
              <a:gd name="connsiteY1" fmla="*/ 294333 h 747564"/>
              <a:gd name="connsiteX2" fmla="*/ 1666933 w 1815848"/>
              <a:gd name="connsiteY2" fmla="*/ 16754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5848"/>
              <a:gd name="connsiteY0" fmla="*/ 494714 h 747564"/>
              <a:gd name="connsiteX1" fmla="*/ 1623852 w 1815848"/>
              <a:gd name="connsiteY1" fmla="*/ 294333 h 747564"/>
              <a:gd name="connsiteX2" fmla="*/ 1666933 w 1815848"/>
              <a:gd name="connsiteY2" fmla="*/ 20771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848" h="747564">
                <a:moveTo>
                  <a:pt x="1632281" y="494714"/>
                </a:moveTo>
                <a:lnTo>
                  <a:pt x="1623852" y="294333"/>
                </a:lnTo>
                <a:lnTo>
                  <a:pt x="1666933" y="207711"/>
                </a:lnTo>
                <a:cubicBezTo>
                  <a:pt x="1666933" y="189455"/>
                  <a:pt x="1802284" y="160199"/>
                  <a:pt x="1813969" y="136592"/>
                </a:cubicBezTo>
                <a:cubicBezTo>
                  <a:pt x="1825654" y="112985"/>
                  <a:pt x="1780766" y="88832"/>
                  <a:pt x="1737043" y="66067"/>
                </a:cubicBezTo>
                <a:cubicBezTo>
                  <a:pt x="1693320" y="43302"/>
                  <a:pt x="1551632" y="0"/>
                  <a:pt x="1551632" y="0"/>
                </a:cubicBezTo>
                <a:lnTo>
                  <a:pt x="1188947" y="170175"/>
                </a:lnTo>
                <a:lnTo>
                  <a:pt x="861567" y="317001"/>
                </a:lnTo>
                <a:lnTo>
                  <a:pt x="373250" y="537189"/>
                </a:lnTo>
                <a:cubicBezTo>
                  <a:pt x="306972" y="534808"/>
                  <a:pt x="34175" y="665408"/>
                  <a:pt x="5932" y="700394"/>
                </a:cubicBezTo>
                <a:cubicBezTo>
                  <a:pt x="-22311" y="735380"/>
                  <a:pt x="51404" y="743907"/>
                  <a:pt x="203789" y="747106"/>
                </a:cubicBezTo>
                <a:cubicBezTo>
                  <a:pt x="356174" y="750305"/>
                  <a:pt x="723496" y="736298"/>
                  <a:pt x="920241" y="719589"/>
                </a:cubicBezTo>
                <a:cubicBezTo>
                  <a:pt x="1116986" y="702880"/>
                  <a:pt x="1246585" y="663032"/>
                  <a:pt x="1384257" y="646849"/>
                </a:cubicBezTo>
                <a:cubicBezTo>
                  <a:pt x="1521929" y="630666"/>
                  <a:pt x="1679849" y="631431"/>
                  <a:pt x="1746272" y="622488"/>
                </a:cubicBezTo>
                <a:cubicBezTo>
                  <a:pt x="1812695" y="613545"/>
                  <a:pt x="1787010" y="599783"/>
                  <a:pt x="1782795" y="593192"/>
                </a:cubicBezTo>
                <a:cubicBezTo>
                  <a:pt x="1778580" y="586601"/>
                  <a:pt x="1733159" y="582342"/>
                  <a:pt x="1720984" y="582943"/>
                </a:cubicBezTo>
                <a:cubicBezTo>
                  <a:pt x="1723365" y="591277"/>
                  <a:pt x="1667840" y="562857"/>
                  <a:pt x="1667840" y="562857"/>
                </a:cubicBezTo>
                <a:cubicBezTo>
                  <a:pt x="1668162" y="541482"/>
                  <a:pt x="1631959" y="516089"/>
                  <a:pt x="1632281" y="494714"/>
                </a:cubicBezTo>
                <a:close/>
              </a:path>
            </a:pathLst>
          </a:custGeom>
          <a:solidFill>
            <a:schemeClr val="bg1">
              <a:alpha val="4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Tree>
    <p:extLst>
      <p:ext uri="{BB962C8B-B14F-4D97-AF65-F5344CB8AC3E}">
        <p14:creationId xmlns:p14="http://schemas.microsoft.com/office/powerpoint/2010/main" val="2150131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smtClean="0"/>
              <a:t>Hypothetical</a:t>
            </a:r>
            <a:r>
              <a:rPr lang="de-DE" dirty="0" smtClean="0"/>
              <a:t> </a:t>
            </a:r>
            <a:r>
              <a:rPr lang="de-DE" dirty="0" err="1" smtClean="0"/>
              <a:t>f</a:t>
            </a:r>
            <a:r>
              <a:rPr lang="de-DE" baseline="-25000" dirty="0" err="1" smtClean="0"/>
              <a:t>v-rec</a:t>
            </a:r>
            <a:r>
              <a:rPr lang="de-DE" baseline="-25000" dirty="0" smtClean="0"/>
              <a:t> </a:t>
            </a:r>
            <a:r>
              <a:rPr lang="de-DE" dirty="0" err="1" smtClean="0"/>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55</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644233" y="1765946"/>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520901" y="1730546"/>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44862" y="7534252"/>
              <a:ext cx="448159"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5"/>
                <a:stretch>
                  <a:fillRect/>
                </a:stretch>
              </a:blipFill>
            </p:spPr>
            <p:txBody>
              <a:bodyPr/>
              <a:lstStyle/>
              <a:p>
                <a:r>
                  <a:rPr lang="de-DE">
                    <a:noFill/>
                  </a:rPr>
                  <a:t> </a:t>
                </a:r>
              </a:p>
            </p:txBody>
          </p:sp>
        </mc:Fallback>
      </mc:AlternateContent>
      <p:pic>
        <p:nvPicPr>
          <p:cNvPr id="31" name="Grafik 30"/>
          <p:cNvPicPr>
            <a:picLocks noChangeAspect="1"/>
          </p:cNvPicPr>
          <p:nvPr/>
        </p:nvPicPr>
        <p:blipFill>
          <a:blip r:embed="rId6"/>
          <a:stretch>
            <a:fillRect/>
          </a:stretch>
        </p:blipFill>
        <p:spPr>
          <a:xfrm>
            <a:off x="5021109" y="2450449"/>
            <a:ext cx="1124382" cy="1080000"/>
          </a:xfrm>
          <a:prstGeom prst="rect">
            <a:avLst/>
          </a:prstGeom>
        </p:spPr>
      </p:pic>
      <p:pic>
        <p:nvPicPr>
          <p:cNvPr id="32" name="Grafik 31"/>
          <p:cNvPicPr>
            <a:picLocks noChangeAspect="1"/>
          </p:cNvPicPr>
          <p:nvPr/>
        </p:nvPicPr>
        <p:blipFill>
          <a:blip r:embed="rId7"/>
          <a:stretch>
            <a:fillRect/>
          </a:stretch>
        </p:blipFill>
        <p:spPr>
          <a:xfrm>
            <a:off x="6787780" y="2920197"/>
            <a:ext cx="435630" cy="360000"/>
          </a:xfrm>
          <a:prstGeom prst="rect">
            <a:avLst/>
          </a:prstGeom>
        </p:spPr>
      </p:pic>
      <p:sp>
        <p:nvSpPr>
          <p:cNvPr id="99" name="Textfeld 98"/>
          <p:cNvSpPr txBox="1"/>
          <p:nvPr/>
        </p:nvSpPr>
        <p:spPr>
          <a:xfrm>
            <a:off x="5147625" y="1223963"/>
            <a:ext cx="990656" cy="337978"/>
          </a:xfrm>
          <a:prstGeom prst="rect">
            <a:avLst/>
          </a:prstGeom>
          <a:noFill/>
        </p:spPr>
        <p:txBody>
          <a:bodyPr wrap="none" lIns="0" tIns="0" rIns="0" bIns="0" rtlCol="0" anchor="t" anchorCtr="0">
            <a:spAutoFit/>
          </a:bodyPr>
          <a:lstStyle/>
          <a:p>
            <a:pPr algn="l">
              <a:lnSpc>
                <a:spcPts val="2300"/>
              </a:lnSpc>
              <a:spcBef>
                <a:spcPts val="1150"/>
              </a:spcBef>
            </a:pPr>
            <a:r>
              <a:rPr lang="de-DE" sz="4000" b="1" dirty="0" err="1" smtClean="0">
                <a:solidFill>
                  <a:srgbClr val="C6D325"/>
                </a:solidFill>
              </a:rPr>
              <a:t>f</a:t>
            </a:r>
            <a:r>
              <a:rPr lang="de-DE" sz="4000" b="1" baseline="-25000" dirty="0" err="1" smtClean="0">
                <a:solidFill>
                  <a:srgbClr val="C6D325"/>
                </a:solidFill>
              </a:rPr>
              <a:t>v-rec</a:t>
            </a:r>
            <a:endParaRPr lang="de-DE" sz="4000" b="1" dirty="0" smtClean="0">
              <a:solidFill>
                <a:srgbClr val="C6D325"/>
              </a:solidFill>
            </a:endParaRPr>
          </a:p>
        </p:txBody>
      </p:sp>
      <p:sp>
        <p:nvSpPr>
          <p:cNvPr id="103" name="Freihandform 102"/>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3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6" name="Textfeld 105"/>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07" name="Textfeld 106"/>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
        <p:nvSpPr>
          <p:cNvPr id="108" name="Freihandform 107"/>
          <p:cNvSpPr/>
          <p:nvPr/>
        </p:nvSpPr>
        <p:spPr>
          <a:xfrm flipH="1">
            <a:off x="5486967" y="2498209"/>
            <a:ext cx="2962975" cy="946153"/>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3254152 w 4889590"/>
              <a:gd name="connsiteY0" fmla="*/ 647537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889590"/>
              <a:gd name="connsiteY0" fmla="*/ 647537 h 687249"/>
              <a:gd name="connsiteX1" fmla="*/ 3237295 w 4889590"/>
              <a:gd name="connsiteY1" fmla="*/ 583733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971914"/>
              <a:gd name="connsiteY0" fmla="*/ 647537 h 687249"/>
              <a:gd name="connsiteX1" fmla="*/ 3237295 w 4971914"/>
              <a:gd name="connsiteY1" fmla="*/ 583733 h 687249"/>
              <a:gd name="connsiteX2" fmla="*/ 4855635 w 4971914"/>
              <a:gd name="connsiteY2" fmla="*/ 202532 h 687249"/>
              <a:gd name="connsiteX3" fmla="*/ 4855635 w 4971914"/>
              <a:gd name="connsiteY3" fmla="*/ 193007 h 687249"/>
              <a:gd name="connsiteX4" fmla="*/ 3285864 w 4971914"/>
              <a:gd name="connsiteY4" fmla="*/ 540248 h 687249"/>
              <a:gd name="connsiteX5" fmla="*/ 4038866 w 4971914"/>
              <a:gd name="connsiteY5" fmla="*/ 150145 h 687249"/>
              <a:gd name="connsiteX6" fmla="*/ 1900503 w 4971914"/>
              <a:gd name="connsiteY6" fmla="*/ 73945 h 687249"/>
              <a:gd name="connsiteX7" fmla="*/ 471753 w 4971914"/>
              <a:gd name="connsiteY7" fmla="*/ 23939 h 687249"/>
              <a:gd name="connsiteX8" fmla="*/ 281253 w 4971914"/>
              <a:gd name="connsiteY8" fmla="*/ 19176 h 687249"/>
              <a:gd name="connsiteX9" fmla="*/ 74085 w 4971914"/>
              <a:gd name="connsiteY9" fmla="*/ 9651 h 687249"/>
              <a:gd name="connsiteX10" fmla="*/ 5028 w 4971914"/>
              <a:gd name="connsiteY10" fmla="*/ 126 h 687249"/>
              <a:gd name="connsiteX11" fmla="*/ 5028 w 4971914"/>
              <a:gd name="connsiteY11" fmla="*/ 16795 h 687249"/>
              <a:gd name="connsiteX12" fmla="*/ 2647 w 4971914"/>
              <a:gd name="connsiteY12" fmla="*/ 52514 h 687249"/>
              <a:gd name="connsiteX13" fmla="*/ 5028 w 4971914"/>
              <a:gd name="connsiteY13" fmla="*/ 602582 h 687249"/>
              <a:gd name="connsiteX14" fmla="*/ 5028 w 4971914"/>
              <a:gd name="connsiteY14" fmla="*/ 633539 h 687249"/>
              <a:gd name="connsiteX15" fmla="*/ 5028 w 4971914"/>
              <a:gd name="connsiteY15" fmla="*/ 683545 h 687249"/>
              <a:gd name="connsiteX16" fmla="*/ 19316 w 4971914"/>
              <a:gd name="connsiteY16" fmla="*/ 683545 h 687249"/>
              <a:gd name="connsiteX17" fmla="*/ 3254152 w 4971914"/>
              <a:gd name="connsiteY17" fmla="*/ 647537 h 687249"/>
              <a:gd name="connsiteX0" fmla="*/ 3254152 w 4855635"/>
              <a:gd name="connsiteY0" fmla="*/ 647537 h 687249"/>
              <a:gd name="connsiteX1" fmla="*/ 3237295 w 4855635"/>
              <a:gd name="connsiteY1" fmla="*/ 583733 h 687249"/>
              <a:gd name="connsiteX2" fmla="*/ 4855635 w 4855635"/>
              <a:gd name="connsiteY2" fmla="*/ 202532 h 687249"/>
              <a:gd name="connsiteX3" fmla="*/ 3293487 w 4855635"/>
              <a:gd name="connsiteY3" fmla="*/ 562569 h 687249"/>
              <a:gd name="connsiteX4" fmla="*/ 3285864 w 4855635"/>
              <a:gd name="connsiteY4" fmla="*/ 540248 h 687249"/>
              <a:gd name="connsiteX5" fmla="*/ 4038866 w 4855635"/>
              <a:gd name="connsiteY5" fmla="*/ 150145 h 687249"/>
              <a:gd name="connsiteX6" fmla="*/ 1900503 w 4855635"/>
              <a:gd name="connsiteY6" fmla="*/ 73945 h 687249"/>
              <a:gd name="connsiteX7" fmla="*/ 471753 w 4855635"/>
              <a:gd name="connsiteY7" fmla="*/ 23939 h 687249"/>
              <a:gd name="connsiteX8" fmla="*/ 281253 w 4855635"/>
              <a:gd name="connsiteY8" fmla="*/ 19176 h 687249"/>
              <a:gd name="connsiteX9" fmla="*/ 74085 w 4855635"/>
              <a:gd name="connsiteY9" fmla="*/ 9651 h 687249"/>
              <a:gd name="connsiteX10" fmla="*/ 5028 w 4855635"/>
              <a:gd name="connsiteY10" fmla="*/ 126 h 687249"/>
              <a:gd name="connsiteX11" fmla="*/ 5028 w 4855635"/>
              <a:gd name="connsiteY11" fmla="*/ 16795 h 687249"/>
              <a:gd name="connsiteX12" fmla="*/ 2647 w 4855635"/>
              <a:gd name="connsiteY12" fmla="*/ 52514 h 687249"/>
              <a:gd name="connsiteX13" fmla="*/ 5028 w 4855635"/>
              <a:gd name="connsiteY13" fmla="*/ 602582 h 687249"/>
              <a:gd name="connsiteX14" fmla="*/ 5028 w 4855635"/>
              <a:gd name="connsiteY14" fmla="*/ 633539 h 687249"/>
              <a:gd name="connsiteX15" fmla="*/ 5028 w 4855635"/>
              <a:gd name="connsiteY15" fmla="*/ 683545 h 687249"/>
              <a:gd name="connsiteX16" fmla="*/ 19316 w 4855635"/>
              <a:gd name="connsiteY16" fmla="*/ 683545 h 687249"/>
              <a:gd name="connsiteX17" fmla="*/ 3254152 w 4855635"/>
              <a:gd name="connsiteY17" fmla="*/ 647537 h 687249"/>
              <a:gd name="connsiteX0" fmla="*/ 3254152 w 4038866"/>
              <a:gd name="connsiteY0" fmla="*/ 647537 h 687249"/>
              <a:gd name="connsiteX1" fmla="*/ 3237295 w 4038866"/>
              <a:gd name="connsiteY1" fmla="*/ 583733 h 687249"/>
              <a:gd name="connsiteX2" fmla="*/ 3271010 w 4038866"/>
              <a:gd name="connsiteY2" fmla="*/ 580128 h 687249"/>
              <a:gd name="connsiteX3" fmla="*/ 3293487 w 4038866"/>
              <a:gd name="connsiteY3" fmla="*/ 562569 h 687249"/>
              <a:gd name="connsiteX4" fmla="*/ 3285864 w 4038866"/>
              <a:gd name="connsiteY4" fmla="*/ 540248 h 687249"/>
              <a:gd name="connsiteX5" fmla="*/ 4038866 w 4038866"/>
              <a:gd name="connsiteY5" fmla="*/ 150145 h 687249"/>
              <a:gd name="connsiteX6" fmla="*/ 1900503 w 4038866"/>
              <a:gd name="connsiteY6" fmla="*/ 73945 h 687249"/>
              <a:gd name="connsiteX7" fmla="*/ 471753 w 4038866"/>
              <a:gd name="connsiteY7" fmla="*/ 23939 h 687249"/>
              <a:gd name="connsiteX8" fmla="*/ 281253 w 4038866"/>
              <a:gd name="connsiteY8" fmla="*/ 19176 h 687249"/>
              <a:gd name="connsiteX9" fmla="*/ 74085 w 4038866"/>
              <a:gd name="connsiteY9" fmla="*/ 9651 h 687249"/>
              <a:gd name="connsiteX10" fmla="*/ 5028 w 4038866"/>
              <a:gd name="connsiteY10" fmla="*/ 126 h 687249"/>
              <a:gd name="connsiteX11" fmla="*/ 5028 w 4038866"/>
              <a:gd name="connsiteY11" fmla="*/ 16795 h 687249"/>
              <a:gd name="connsiteX12" fmla="*/ 2647 w 4038866"/>
              <a:gd name="connsiteY12" fmla="*/ 52514 h 687249"/>
              <a:gd name="connsiteX13" fmla="*/ 5028 w 4038866"/>
              <a:gd name="connsiteY13" fmla="*/ 602582 h 687249"/>
              <a:gd name="connsiteX14" fmla="*/ 5028 w 4038866"/>
              <a:gd name="connsiteY14" fmla="*/ 633539 h 687249"/>
              <a:gd name="connsiteX15" fmla="*/ 5028 w 4038866"/>
              <a:gd name="connsiteY15" fmla="*/ 683545 h 687249"/>
              <a:gd name="connsiteX16" fmla="*/ 19316 w 4038866"/>
              <a:gd name="connsiteY16" fmla="*/ 683545 h 687249"/>
              <a:gd name="connsiteX17" fmla="*/ 3254152 w 4038866"/>
              <a:gd name="connsiteY17" fmla="*/ 647537 h 687249"/>
              <a:gd name="connsiteX0" fmla="*/ 3254152 w 3294159"/>
              <a:gd name="connsiteY0" fmla="*/ 647537 h 687249"/>
              <a:gd name="connsiteX1" fmla="*/ 3237295 w 3294159"/>
              <a:gd name="connsiteY1" fmla="*/ 583733 h 687249"/>
              <a:gd name="connsiteX2" fmla="*/ 3271010 w 3294159"/>
              <a:gd name="connsiteY2" fmla="*/ 580128 h 687249"/>
              <a:gd name="connsiteX3" fmla="*/ 3293487 w 3294159"/>
              <a:gd name="connsiteY3" fmla="*/ 562569 h 687249"/>
              <a:gd name="connsiteX4" fmla="*/ 3285864 w 3294159"/>
              <a:gd name="connsiteY4" fmla="*/ 540248 h 687249"/>
              <a:gd name="connsiteX5" fmla="*/ 3261538 w 3294159"/>
              <a:gd name="connsiteY5" fmla="*/ 359028 h 687249"/>
              <a:gd name="connsiteX6" fmla="*/ 1900503 w 3294159"/>
              <a:gd name="connsiteY6" fmla="*/ 73945 h 687249"/>
              <a:gd name="connsiteX7" fmla="*/ 471753 w 3294159"/>
              <a:gd name="connsiteY7" fmla="*/ 23939 h 687249"/>
              <a:gd name="connsiteX8" fmla="*/ 281253 w 3294159"/>
              <a:gd name="connsiteY8" fmla="*/ 19176 h 687249"/>
              <a:gd name="connsiteX9" fmla="*/ 74085 w 3294159"/>
              <a:gd name="connsiteY9" fmla="*/ 9651 h 687249"/>
              <a:gd name="connsiteX10" fmla="*/ 5028 w 3294159"/>
              <a:gd name="connsiteY10" fmla="*/ 126 h 687249"/>
              <a:gd name="connsiteX11" fmla="*/ 5028 w 3294159"/>
              <a:gd name="connsiteY11" fmla="*/ 16795 h 687249"/>
              <a:gd name="connsiteX12" fmla="*/ 2647 w 3294159"/>
              <a:gd name="connsiteY12" fmla="*/ 52514 h 687249"/>
              <a:gd name="connsiteX13" fmla="*/ 5028 w 3294159"/>
              <a:gd name="connsiteY13" fmla="*/ 602582 h 687249"/>
              <a:gd name="connsiteX14" fmla="*/ 5028 w 3294159"/>
              <a:gd name="connsiteY14" fmla="*/ 633539 h 687249"/>
              <a:gd name="connsiteX15" fmla="*/ 5028 w 3294159"/>
              <a:gd name="connsiteY15" fmla="*/ 683545 h 687249"/>
              <a:gd name="connsiteX16" fmla="*/ 19316 w 3294159"/>
              <a:gd name="connsiteY16" fmla="*/ 683545 h 687249"/>
              <a:gd name="connsiteX17" fmla="*/ 3254152 w 3294159"/>
              <a:gd name="connsiteY17" fmla="*/ 647537 h 687249"/>
              <a:gd name="connsiteX0" fmla="*/ 3254152 w 3294641"/>
              <a:gd name="connsiteY0" fmla="*/ 647537 h 687249"/>
              <a:gd name="connsiteX1" fmla="*/ 3237295 w 3294641"/>
              <a:gd name="connsiteY1" fmla="*/ 583733 h 687249"/>
              <a:gd name="connsiteX2" fmla="*/ 3263518 w 3294641"/>
              <a:gd name="connsiteY2" fmla="*/ 545314 h 687249"/>
              <a:gd name="connsiteX3" fmla="*/ 3293487 w 3294641"/>
              <a:gd name="connsiteY3" fmla="*/ 562569 h 687249"/>
              <a:gd name="connsiteX4" fmla="*/ 3285864 w 3294641"/>
              <a:gd name="connsiteY4" fmla="*/ 540248 h 687249"/>
              <a:gd name="connsiteX5" fmla="*/ 3261538 w 3294641"/>
              <a:gd name="connsiteY5" fmla="*/ 359028 h 687249"/>
              <a:gd name="connsiteX6" fmla="*/ 1900503 w 3294641"/>
              <a:gd name="connsiteY6" fmla="*/ 73945 h 687249"/>
              <a:gd name="connsiteX7" fmla="*/ 471753 w 3294641"/>
              <a:gd name="connsiteY7" fmla="*/ 23939 h 687249"/>
              <a:gd name="connsiteX8" fmla="*/ 281253 w 3294641"/>
              <a:gd name="connsiteY8" fmla="*/ 19176 h 687249"/>
              <a:gd name="connsiteX9" fmla="*/ 74085 w 3294641"/>
              <a:gd name="connsiteY9" fmla="*/ 9651 h 687249"/>
              <a:gd name="connsiteX10" fmla="*/ 5028 w 3294641"/>
              <a:gd name="connsiteY10" fmla="*/ 126 h 687249"/>
              <a:gd name="connsiteX11" fmla="*/ 5028 w 3294641"/>
              <a:gd name="connsiteY11" fmla="*/ 16795 h 687249"/>
              <a:gd name="connsiteX12" fmla="*/ 2647 w 3294641"/>
              <a:gd name="connsiteY12" fmla="*/ 52514 h 687249"/>
              <a:gd name="connsiteX13" fmla="*/ 5028 w 3294641"/>
              <a:gd name="connsiteY13" fmla="*/ 602582 h 687249"/>
              <a:gd name="connsiteX14" fmla="*/ 5028 w 3294641"/>
              <a:gd name="connsiteY14" fmla="*/ 633539 h 687249"/>
              <a:gd name="connsiteX15" fmla="*/ 5028 w 3294641"/>
              <a:gd name="connsiteY15" fmla="*/ 683545 h 687249"/>
              <a:gd name="connsiteX16" fmla="*/ 19316 w 3294641"/>
              <a:gd name="connsiteY16" fmla="*/ 683545 h 687249"/>
              <a:gd name="connsiteX17" fmla="*/ 3254152 w 3294641"/>
              <a:gd name="connsiteY17" fmla="*/ 647537 h 687249"/>
              <a:gd name="connsiteX0" fmla="*/ 3254152 w 3293942"/>
              <a:gd name="connsiteY0" fmla="*/ 647537 h 687249"/>
              <a:gd name="connsiteX1" fmla="*/ 3237295 w 3293942"/>
              <a:gd name="connsiteY1" fmla="*/ 583733 h 687249"/>
              <a:gd name="connsiteX2" fmla="*/ 3263518 w 3293942"/>
              <a:gd name="connsiteY2" fmla="*/ 545314 h 687249"/>
              <a:gd name="connsiteX3" fmla="*/ 3293487 w 3293942"/>
              <a:gd name="connsiteY3" fmla="*/ 562569 h 687249"/>
              <a:gd name="connsiteX4" fmla="*/ 3280245 w 3293942"/>
              <a:gd name="connsiteY4" fmla="*/ 392959 h 687249"/>
              <a:gd name="connsiteX5" fmla="*/ 3261538 w 3293942"/>
              <a:gd name="connsiteY5" fmla="*/ 359028 h 687249"/>
              <a:gd name="connsiteX6" fmla="*/ 1900503 w 3293942"/>
              <a:gd name="connsiteY6" fmla="*/ 73945 h 687249"/>
              <a:gd name="connsiteX7" fmla="*/ 471753 w 3293942"/>
              <a:gd name="connsiteY7" fmla="*/ 23939 h 687249"/>
              <a:gd name="connsiteX8" fmla="*/ 281253 w 3293942"/>
              <a:gd name="connsiteY8" fmla="*/ 19176 h 687249"/>
              <a:gd name="connsiteX9" fmla="*/ 74085 w 3293942"/>
              <a:gd name="connsiteY9" fmla="*/ 9651 h 687249"/>
              <a:gd name="connsiteX10" fmla="*/ 5028 w 3293942"/>
              <a:gd name="connsiteY10" fmla="*/ 126 h 687249"/>
              <a:gd name="connsiteX11" fmla="*/ 5028 w 3293942"/>
              <a:gd name="connsiteY11" fmla="*/ 16795 h 687249"/>
              <a:gd name="connsiteX12" fmla="*/ 2647 w 3293942"/>
              <a:gd name="connsiteY12" fmla="*/ 52514 h 687249"/>
              <a:gd name="connsiteX13" fmla="*/ 5028 w 3293942"/>
              <a:gd name="connsiteY13" fmla="*/ 602582 h 687249"/>
              <a:gd name="connsiteX14" fmla="*/ 5028 w 3293942"/>
              <a:gd name="connsiteY14" fmla="*/ 633539 h 687249"/>
              <a:gd name="connsiteX15" fmla="*/ 5028 w 3293942"/>
              <a:gd name="connsiteY15" fmla="*/ 683545 h 687249"/>
              <a:gd name="connsiteX16" fmla="*/ 19316 w 3293942"/>
              <a:gd name="connsiteY16" fmla="*/ 683545 h 687249"/>
              <a:gd name="connsiteX17" fmla="*/ 3254152 w 3293942"/>
              <a:gd name="connsiteY17" fmla="*/ 647537 h 687249"/>
              <a:gd name="connsiteX0" fmla="*/ 3254152 w 3280585"/>
              <a:gd name="connsiteY0" fmla="*/ 647537 h 687249"/>
              <a:gd name="connsiteX1" fmla="*/ 3237295 w 3280585"/>
              <a:gd name="connsiteY1" fmla="*/ 583733 h 687249"/>
              <a:gd name="connsiteX2" fmla="*/ 3263518 w 3280585"/>
              <a:gd name="connsiteY2" fmla="*/ 545314 h 687249"/>
              <a:gd name="connsiteX3" fmla="*/ 3272883 w 3280585"/>
              <a:gd name="connsiteY3" fmla="*/ 434026 h 687249"/>
              <a:gd name="connsiteX4" fmla="*/ 3280245 w 3280585"/>
              <a:gd name="connsiteY4" fmla="*/ 392959 h 687249"/>
              <a:gd name="connsiteX5" fmla="*/ 3261538 w 3280585"/>
              <a:gd name="connsiteY5" fmla="*/ 359028 h 687249"/>
              <a:gd name="connsiteX6" fmla="*/ 1900503 w 3280585"/>
              <a:gd name="connsiteY6" fmla="*/ 73945 h 687249"/>
              <a:gd name="connsiteX7" fmla="*/ 471753 w 3280585"/>
              <a:gd name="connsiteY7" fmla="*/ 23939 h 687249"/>
              <a:gd name="connsiteX8" fmla="*/ 281253 w 3280585"/>
              <a:gd name="connsiteY8" fmla="*/ 19176 h 687249"/>
              <a:gd name="connsiteX9" fmla="*/ 74085 w 3280585"/>
              <a:gd name="connsiteY9" fmla="*/ 9651 h 687249"/>
              <a:gd name="connsiteX10" fmla="*/ 5028 w 3280585"/>
              <a:gd name="connsiteY10" fmla="*/ 126 h 687249"/>
              <a:gd name="connsiteX11" fmla="*/ 5028 w 3280585"/>
              <a:gd name="connsiteY11" fmla="*/ 16795 h 687249"/>
              <a:gd name="connsiteX12" fmla="*/ 2647 w 3280585"/>
              <a:gd name="connsiteY12" fmla="*/ 52514 h 687249"/>
              <a:gd name="connsiteX13" fmla="*/ 5028 w 3280585"/>
              <a:gd name="connsiteY13" fmla="*/ 602582 h 687249"/>
              <a:gd name="connsiteX14" fmla="*/ 5028 w 3280585"/>
              <a:gd name="connsiteY14" fmla="*/ 633539 h 687249"/>
              <a:gd name="connsiteX15" fmla="*/ 5028 w 3280585"/>
              <a:gd name="connsiteY15" fmla="*/ 683545 h 687249"/>
              <a:gd name="connsiteX16" fmla="*/ 19316 w 3280585"/>
              <a:gd name="connsiteY16" fmla="*/ 683545 h 687249"/>
              <a:gd name="connsiteX17" fmla="*/ 3254152 w 328058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261538 w 3276245"/>
              <a:gd name="connsiteY5" fmla="*/ 359028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2678768 w 3276245"/>
              <a:gd name="connsiteY6" fmla="*/ 443507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935793"/>
              <a:gd name="connsiteX1" fmla="*/ 3237295 w 3276245"/>
              <a:gd name="connsiteY1" fmla="*/ 583733 h 935793"/>
              <a:gd name="connsiteX2" fmla="*/ 3263518 w 3276245"/>
              <a:gd name="connsiteY2" fmla="*/ 545314 h 935793"/>
              <a:gd name="connsiteX3" fmla="*/ 3272883 w 3276245"/>
              <a:gd name="connsiteY3" fmla="*/ 434026 h 935793"/>
              <a:gd name="connsiteX4" fmla="*/ 3195957 w 3276245"/>
              <a:gd name="connsiteY4" fmla="*/ 363501 h 935793"/>
              <a:gd name="connsiteX5" fmla="*/ 3010546 w 3276245"/>
              <a:gd name="connsiteY5" fmla="*/ 297434 h 935793"/>
              <a:gd name="connsiteX6" fmla="*/ 2678768 w 3276245"/>
              <a:gd name="connsiteY6" fmla="*/ 443507 h 935793"/>
              <a:gd name="connsiteX7" fmla="*/ 1646173 w 3276245"/>
              <a:gd name="connsiteY7" fmla="*/ 935793 h 935793"/>
              <a:gd name="connsiteX8" fmla="*/ 281253 w 3276245"/>
              <a:gd name="connsiteY8" fmla="*/ 19176 h 935793"/>
              <a:gd name="connsiteX9" fmla="*/ 74085 w 3276245"/>
              <a:gd name="connsiteY9" fmla="*/ 9651 h 935793"/>
              <a:gd name="connsiteX10" fmla="*/ 5028 w 3276245"/>
              <a:gd name="connsiteY10" fmla="*/ 126 h 935793"/>
              <a:gd name="connsiteX11" fmla="*/ 5028 w 3276245"/>
              <a:gd name="connsiteY11" fmla="*/ 16795 h 935793"/>
              <a:gd name="connsiteX12" fmla="*/ 2647 w 3276245"/>
              <a:gd name="connsiteY12" fmla="*/ 52514 h 935793"/>
              <a:gd name="connsiteX13" fmla="*/ 5028 w 3276245"/>
              <a:gd name="connsiteY13" fmla="*/ 602582 h 935793"/>
              <a:gd name="connsiteX14" fmla="*/ 5028 w 3276245"/>
              <a:gd name="connsiteY14" fmla="*/ 633539 h 935793"/>
              <a:gd name="connsiteX15" fmla="*/ 5028 w 3276245"/>
              <a:gd name="connsiteY15" fmla="*/ 683545 h 935793"/>
              <a:gd name="connsiteX16" fmla="*/ 19316 w 3276245"/>
              <a:gd name="connsiteY16" fmla="*/ 683545 h 935793"/>
              <a:gd name="connsiteX17" fmla="*/ 3254152 w 3276245"/>
              <a:gd name="connsiteY17" fmla="*/ 647537 h 935793"/>
              <a:gd name="connsiteX0" fmla="*/ 3285876 w 3307969"/>
              <a:gd name="connsiteY0" fmla="*/ 695726 h 983982"/>
              <a:gd name="connsiteX1" fmla="*/ 3269019 w 3307969"/>
              <a:gd name="connsiteY1" fmla="*/ 631922 h 983982"/>
              <a:gd name="connsiteX2" fmla="*/ 3295242 w 3307969"/>
              <a:gd name="connsiteY2" fmla="*/ 593503 h 983982"/>
              <a:gd name="connsiteX3" fmla="*/ 3304607 w 3307969"/>
              <a:gd name="connsiteY3" fmla="*/ 482215 h 983982"/>
              <a:gd name="connsiteX4" fmla="*/ 3227681 w 3307969"/>
              <a:gd name="connsiteY4" fmla="*/ 411690 h 983982"/>
              <a:gd name="connsiteX5" fmla="*/ 3042270 w 3307969"/>
              <a:gd name="connsiteY5" fmla="*/ 345623 h 983982"/>
              <a:gd name="connsiteX6" fmla="*/ 2710492 w 3307969"/>
              <a:gd name="connsiteY6" fmla="*/ 491696 h 983982"/>
              <a:gd name="connsiteX7" fmla="*/ 1677897 w 3307969"/>
              <a:gd name="connsiteY7" fmla="*/ 983982 h 983982"/>
              <a:gd name="connsiteX8" fmla="*/ 1212055 w 3307969"/>
              <a:gd name="connsiteY8" fmla="*/ 790421 h 983982"/>
              <a:gd name="connsiteX9" fmla="*/ 105809 w 3307969"/>
              <a:gd name="connsiteY9" fmla="*/ 57840 h 983982"/>
              <a:gd name="connsiteX10" fmla="*/ 36752 w 3307969"/>
              <a:gd name="connsiteY10" fmla="*/ 48315 h 983982"/>
              <a:gd name="connsiteX11" fmla="*/ 36752 w 3307969"/>
              <a:gd name="connsiteY11" fmla="*/ 64984 h 983982"/>
              <a:gd name="connsiteX12" fmla="*/ 34371 w 3307969"/>
              <a:gd name="connsiteY12" fmla="*/ 100703 h 983982"/>
              <a:gd name="connsiteX13" fmla="*/ 36752 w 3307969"/>
              <a:gd name="connsiteY13" fmla="*/ 650771 h 983982"/>
              <a:gd name="connsiteX14" fmla="*/ 36752 w 3307969"/>
              <a:gd name="connsiteY14" fmla="*/ 681728 h 983982"/>
              <a:gd name="connsiteX15" fmla="*/ 36752 w 3307969"/>
              <a:gd name="connsiteY15" fmla="*/ 731734 h 983982"/>
              <a:gd name="connsiteX16" fmla="*/ 51040 w 3307969"/>
              <a:gd name="connsiteY16" fmla="*/ 731734 h 983982"/>
              <a:gd name="connsiteX17" fmla="*/ 3285876 w 3307969"/>
              <a:gd name="connsiteY17" fmla="*/ 695726 h 983982"/>
              <a:gd name="connsiteX0" fmla="*/ 3285876 w 3307969"/>
              <a:gd name="connsiteY0" fmla="*/ 695726 h 790421"/>
              <a:gd name="connsiteX1" fmla="*/ 3269019 w 3307969"/>
              <a:gd name="connsiteY1" fmla="*/ 631922 h 790421"/>
              <a:gd name="connsiteX2" fmla="*/ 3295242 w 3307969"/>
              <a:gd name="connsiteY2" fmla="*/ 593503 h 790421"/>
              <a:gd name="connsiteX3" fmla="*/ 3304607 w 3307969"/>
              <a:gd name="connsiteY3" fmla="*/ 482215 h 790421"/>
              <a:gd name="connsiteX4" fmla="*/ 3227681 w 3307969"/>
              <a:gd name="connsiteY4" fmla="*/ 411690 h 790421"/>
              <a:gd name="connsiteX5" fmla="*/ 3042270 w 3307969"/>
              <a:gd name="connsiteY5" fmla="*/ 345623 h 790421"/>
              <a:gd name="connsiteX6" fmla="*/ 2710492 w 3307969"/>
              <a:gd name="connsiteY6" fmla="*/ 491696 h 790421"/>
              <a:gd name="connsiteX7" fmla="*/ 2256678 w 3307969"/>
              <a:gd name="connsiteY7" fmla="*/ 694760 h 790421"/>
              <a:gd name="connsiteX8" fmla="*/ 1212055 w 3307969"/>
              <a:gd name="connsiteY8" fmla="*/ 790421 h 790421"/>
              <a:gd name="connsiteX9" fmla="*/ 105809 w 3307969"/>
              <a:gd name="connsiteY9" fmla="*/ 57840 h 790421"/>
              <a:gd name="connsiteX10" fmla="*/ 36752 w 3307969"/>
              <a:gd name="connsiteY10" fmla="*/ 48315 h 790421"/>
              <a:gd name="connsiteX11" fmla="*/ 36752 w 3307969"/>
              <a:gd name="connsiteY11" fmla="*/ 64984 h 790421"/>
              <a:gd name="connsiteX12" fmla="*/ 34371 w 3307969"/>
              <a:gd name="connsiteY12" fmla="*/ 100703 h 790421"/>
              <a:gd name="connsiteX13" fmla="*/ 36752 w 3307969"/>
              <a:gd name="connsiteY13" fmla="*/ 650771 h 790421"/>
              <a:gd name="connsiteX14" fmla="*/ 36752 w 3307969"/>
              <a:gd name="connsiteY14" fmla="*/ 681728 h 790421"/>
              <a:gd name="connsiteX15" fmla="*/ 36752 w 3307969"/>
              <a:gd name="connsiteY15" fmla="*/ 731734 h 790421"/>
              <a:gd name="connsiteX16" fmla="*/ 51040 w 3307969"/>
              <a:gd name="connsiteY16" fmla="*/ 731734 h 790421"/>
              <a:gd name="connsiteX17" fmla="*/ 3285876 w 3307969"/>
              <a:gd name="connsiteY17" fmla="*/ 695726 h 790421"/>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47565 w 3398856"/>
              <a:gd name="connsiteY7" fmla="*/ 688531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25088 w 3398856"/>
              <a:gd name="connsiteY7" fmla="*/ 680497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403373 w 3425466"/>
              <a:gd name="connsiteY0" fmla="*/ 671803 h 711515"/>
              <a:gd name="connsiteX1" fmla="*/ 3386516 w 3425466"/>
              <a:gd name="connsiteY1" fmla="*/ 607999 h 711515"/>
              <a:gd name="connsiteX2" fmla="*/ 3412739 w 3425466"/>
              <a:gd name="connsiteY2" fmla="*/ 569580 h 711515"/>
              <a:gd name="connsiteX3" fmla="*/ 3422104 w 3425466"/>
              <a:gd name="connsiteY3" fmla="*/ 458292 h 711515"/>
              <a:gd name="connsiteX4" fmla="*/ 3345178 w 3425466"/>
              <a:gd name="connsiteY4" fmla="*/ 387767 h 711515"/>
              <a:gd name="connsiteX5" fmla="*/ 3159767 w 3425466"/>
              <a:gd name="connsiteY5" fmla="*/ 321700 h 711515"/>
              <a:gd name="connsiteX6" fmla="*/ 2827989 w 3425466"/>
              <a:gd name="connsiteY6" fmla="*/ 467773 h 711515"/>
              <a:gd name="connsiteX7" fmla="*/ 2351698 w 3425466"/>
              <a:gd name="connsiteY7" fmla="*/ 662803 h 711515"/>
              <a:gd name="connsiteX8" fmla="*/ 2582642 w 3425466"/>
              <a:gd name="connsiteY8" fmla="*/ 682142 h 711515"/>
              <a:gd name="connsiteX9" fmla="*/ 2237802 w 3425466"/>
              <a:gd name="connsiteY9" fmla="*/ 399461 h 711515"/>
              <a:gd name="connsiteX10" fmla="*/ 154249 w 3425466"/>
              <a:gd name="connsiteY10" fmla="*/ 24392 h 711515"/>
              <a:gd name="connsiteX11" fmla="*/ 154249 w 3425466"/>
              <a:gd name="connsiteY11" fmla="*/ 41061 h 711515"/>
              <a:gd name="connsiteX12" fmla="*/ 151868 w 3425466"/>
              <a:gd name="connsiteY12" fmla="*/ 76780 h 711515"/>
              <a:gd name="connsiteX13" fmla="*/ 154249 w 3425466"/>
              <a:gd name="connsiteY13" fmla="*/ 626848 h 711515"/>
              <a:gd name="connsiteX14" fmla="*/ 154249 w 3425466"/>
              <a:gd name="connsiteY14" fmla="*/ 657805 h 711515"/>
              <a:gd name="connsiteX15" fmla="*/ 154249 w 3425466"/>
              <a:gd name="connsiteY15" fmla="*/ 707811 h 711515"/>
              <a:gd name="connsiteX16" fmla="*/ 168537 w 3425466"/>
              <a:gd name="connsiteY16" fmla="*/ 707811 h 711515"/>
              <a:gd name="connsiteX17" fmla="*/ 3403373 w 3425466"/>
              <a:gd name="connsiteY17" fmla="*/ 671803 h 711515"/>
              <a:gd name="connsiteX0" fmla="*/ 3347963 w 3370056"/>
              <a:gd name="connsiteY0" fmla="*/ 650085 h 689797"/>
              <a:gd name="connsiteX1" fmla="*/ 3331106 w 3370056"/>
              <a:gd name="connsiteY1" fmla="*/ 586281 h 689797"/>
              <a:gd name="connsiteX2" fmla="*/ 3357329 w 3370056"/>
              <a:gd name="connsiteY2" fmla="*/ 547862 h 689797"/>
              <a:gd name="connsiteX3" fmla="*/ 3366694 w 3370056"/>
              <a:gd name="connsiteY3" fmla="*/ 436574 h 689797"/>
              <a:gd name="connsiteX4" fmla="*/ 3289768 w 3370056"/>
              <a:gd name="connsiteY4" fmla="*/ 366049 h 689797"/>
              <a:gd name="connsiteX5" fmla="*/ 3104357 w 3370056"/>
              <a:gd name="connsiteY5" fmla="*/ 299982 h 689797"/>
              <a:gd name="connsiteX6" fmla="*/ 2772579 w 3370056"/>
              <a:gd name="connsiteY6" fmla="*/ 446055 h 689797"/>
              <a:gd name="connsiteX7" fmla="*/ 2296288 w 3370056"/>
              <a:gd name="connsiteY7" fmla="*/ 641085 h 689797"/>
              <a:gd name="connsiteX8" fmla="*/ 2527232 w 3370056"/>
              <a:gd name="connsiteY8" fmla="*/ 660424 h 689797"/>
              <a:gd name="connsiteX9" fmla="*/ 2182392 w 3370056"/>
              <a:gd name="connsiteY9" fmla="*/ 377743 h 689797"/>
              <a:gd name="connsiteX10" fmla="*/ 98839 w 3370056"/>
              <a:gd name="connsiteY10" fmla="*/ 2674 h 689797"/>
              <a:gd name="connsiteX11" fmla="*/ 1408121 w 3370056"/>
              <a:gd name="connsiteY11" fmla="*/ 581720 h 689797"/>
              <a:gd name="connsiteX12" fmla="*/ 96458 w 3370056"/>
              <a:gd name="connsiteY12" fmla="*/ 55062 h 689797"/>
              <a:gd name="connsiteX13" fmla="*/ 98839 w 3370056"/>
              <a:gd name="connsiteY13" fmla="*/ 605130 h 689797"/>
              <a:gd name="connsiteX14" fmla="*/ 98839 w 3370056"/>
              <a:gd name="connsiteY14" fmla="*/ 636087 h 689797"/>
              <a:gd name="connsiteX15" fmla="*/ 98839 w 3370056"/>
              <a:gd name="connsiteY15" fmla="*/ 686093 h 689797"/>
              <a:gd name="connsiteX16" fmla="*/ 113127 w 3370056"/>
              <a:gd name="connsiteY16" fmla="*/ 686093 h 689797"/>
              <a:gd name="connsiteX17" fmla="*/ 3347963 w 3370056"/>
              <a:gd name="connsiteY17" fmla="*/ 650085 h 689797"/>
              <a:gd name="connsiteX0" fmla="*/ 3347963 w 3370056"/>
              <a:gd name="connsiteY0" fmla="*/ 595048 h 634760"/>
              <a:gd name="connsiteX1" fmla="*/ 3331106 w 3370056"/>
              <a:gd name="connsiteY1" fmla="*/ 531244 h 634760"/>
              <a:gd name="connsiteX2" fmla="*/ 3357329 w 3370056"/>
              <a:gd name="connsiteY2" fmla="*/ 492825 h 634760"/>
              <a:gd name="connsiteX3" fmla="*/ 3366694 w 3370056"/>
              <a:gd name="connsiteY3" fmla="*/ 381537 h 634760"/>
              <a:gd name="connsiteX4" fmla="*/ 3289768 w 3370056"/>
              <a:gd name="connsiteY4" fmla="*/ 311012 h 634760"/>
              <a:gd name="connsiteX5" fmla="*/ 3104357 w 3370056"/>
              <a:gd name="connsiteY5" fmla="*/ 244945 h 634760"/>
              <a:gd name="connsiteX6" fmla="*/ 2772579 w 3370056"/>
              <a:gd name="connsiteY6" fmla="*/ 391018 h 634760"/>
              <a:gd name="connsiteX7" fmla="*/ 2296288 w 3370056"/>
              <a:gd name="connsiteY7" fmla="*/ 586048 h 634760"/>
              <a:gd name="connsiteX8" fmla="*/ 2527232 w 3370056"/>
              <a:gd name="connsiteY8" fmla="*/ 605387 h 634760"/>
              <a:gd name="connsiteX9" fmla="*/ 2182392 w 3370056"/>
              <a:gd name="connsiteY9" fmla="*/ 322706 h 634760"/>
              <a:gd name="connsiteX10" fmla="*/ 1970045 w 3370056"/>
              <a:gd name="connsiteY10" fmla="*/ 377453 h 634760"/>
              <a:gd name="connsiteX11" fmla="*/ 1408121 w 3370056"/>
              <a:gd name="connsiteY11" fmla="*/ 526683 h 634760"/>
              <a:gd name="connsiteX12" fmla="*/ 96458 w 3370056"/>
              <a:gd name="connsiteY12" fmla="*/ 25 h 634760"/>
              <a:gd name="connsiteX13" fmla="*/ 98839 w 3370056"/>
              <a:gd name="connsiteY13" fmla="*/ 550093 h 634760"/>
              <a:gd name="connsiteX14" fmla="*/ 98839 w 3370056"/>
              <a:gd name="connsiteY14" fmla="*/ 581050 h 634760"/>
              <a:gd name="connsiteX15" fmla="*/ 98839 w 3370056"/>
              <a:gd name="connsiteY15" fmla="*/ 631056 h 634760"/>
              <a:gd name="connsiteX16" fmla="*/ 113127 w 3370056"/>
              <a:gd name="connsiteY16" fmla="*/ 631056 h 634760"/>
              <a:gd name="connsiteX17" fmla="*/ 3347963 w 3370056"/>
              <a:gd name="connsiteY17" fmla="*/ 595048 h 634760"/>
              <a:gd name="connsiteX0" fmla="*/ 3347963 w 3370056"/>
              <a:gd name="connsiteY0" fmla="*/ 595048 h 633421"/>
              <a:gd name="connsiteX1" fmla="*/ 3331106 w 3370056"/>
              <a:gd name="connsiteY1" fmla="*/ 531244 h 633421"/>
              <a:gd name="connsiteX2" fmla="*/ 3357329 w 3370056"/>
              <a:gd name="connsiteY2" fmla="*/ 492825 h 633421"/>
              <a:gd name="connsiteX3" fmla="*/ 3366694 w 3370056"/>
              <a:gd name="connsiteY3" fmla="*/ 381537 h 633421"/>
              <a:gd name="connsiteX4" fmla="*/ 3289768 w 3370056"/>
              <a:gd name="connsiteY4" fmla="*/ 311012 h 633421"/>
              <a:gd name="connsiteX5" fmla="*/ 3104357 w 3370056"/>
              <a:gd name="connsiteY5" fmla="*/ 244945 h 633421"/>
              <a:gd name="connsiteX6" fmla="*/ 2772579 w 3370056"/>
              <a:gd name="connsiteY6" fmla="*/ 391018 h 633421"/>
              <a:gd name="connsiteX7" fmla="*/ 2296288 w 3370056"/>
              <a:gd name="connsiteY7" fmla="*/ 586048 h 633421"/>
              <a:gd name="connsiteX8" fmla="*/ 2527232 w 3370056"/>
              <a:gd name="connsiteY8" fmla="*/ 605387 h 633421"/>
              <a:gd name="connsiteX9" fmla="*/ 2182392 w 3370056"/>
              <a:gd name="connsiteY9" fmla="*/ 322706 h 633421"/>
              <a:gd name="connsiteX10" fmla="*/ 1970045 w 3370056"/>
              <a:gd name="connsiteY10" fmla="*/ 377453 h 633421"/>
              <a:gd name="connsiteX11" fmla="*/ 1408121 w 3370056"/>
              <a:gd name="connsiteY11" fmla="*/ 526683 h 633421"/>
              <a:gd name="connsiteX12" fmla="*/ 96458 w 3370056"/>
              <a:gd name="connsiteY12" fmla="*/ 25 h 633421"/>
              <a:gd name="connsiteX13" fmla="*/ 98839 w 3370056"/>
              <a:gd name="connsiteY13" fmla="*/ 550093 h 633421"/>
              <a:gd name="connsiteX14" fmla="*/ 98839 w 3370056"/>
              <a:gd name="connsiteY14" fmla="*/ 581050 h 633421"/>
              <a:gd name="connsiteX15" fmla="*/ 98839 w 3370056"/>
              <a:gd name="connsiteY15" fmla="*/ 631056 h 633421"/>
              <a:gd name="connsiteX16" fmla="*/ 2273724 w 3370056"/>
              <a:gd name="connsiteY16" fmla="*/ 623022 h 633421"/>
              <a:gd name="connsiteX17" fmla="*/ 3347963 w 3370056"/>
              <a:gd name="connsiteY17" fmla="*/ 595048 h 633421"/>
              <a:gd name="connsiteX0" fmla="*/ 3347963 w 3370056"/>
              <a:gd name="connsiteY0" fmla="*/ 595048 h 806236"/>
              <a:gd name="connsiteX1" fmla="*/ 3331106 w 3370056"/>
              <a:gd name="connsiteY1" fmla="*/ 531244 h 806236"/>
              <a:gd name="connsiteX2" fmla="*/ 3357329 w 3370056"/>
              <a:gd name="connsiteY2" fmla="*/ 492825 h 806236"/>
              <a:gd name="connsiteX3" fmla="*/ 3366694 w 3370056"/>
              <a:gd name="connsiteY3" fmla="*/ 381537 h 806236"/>
              <a:gd name="connsiteX4" fmla="*/ 3289768 w 3370056"/>
              <a:gd name="connsiteY4" fmla="*/ 311012 h 806236"/>
              <a:gd name="connsiteX5" fmla="*/ 3104357 w 3370056"/>
              <a:gd name="connsiteY5" fmla="*/ 244945 h 806236"/>
              <a:gd name="connsiteX6" fmla="*/ 2772579 w 3370056"/>
              <a:gd name="connsiteY6" fmla="*/ 391018 h 806236"/>
              <a:gd name="connsiteX7" fmla="*/ 2296288 w 3370056"/>
              <a:gd name="connsiteY7" fmla="*/ 586048 h 806236"/>
              <a:gd name="connsiteX8" fmla="*/ 1928784 w 3370056"/>
              <a:gd name="connsiteY8" fmla="*/ 806236 h 806236"/>
              <a:gd name="connsiteX9" fmla="*/ 2182392 w 3370056"/>
              <a:gd name="connsiteY9" fmla="*/ 322706 h 806236"/>
              <a:gd name="connsiteX10" fmla="*/ 1970045 w 3370056"/>
              <a:gd name="connsiteY10" fmla="*/ 377453 h 806236"/>
              <a:gd name="connsiteX11" fmla="*/ 1408121 w 3370056"/>
              <a:gd name="connsiteY11" fmla="*/ 526683 h 806236"/>
              <a:gd name="connsiteX12" fmla="*/ 96458 w 3370056"/>
              <a:gd name="connsiteY12" fmla="*/ 25 h 806236"/>
              <a:gd name="connsiteX13" fmla="*/ 98839 w 3370056"/>
              <a:gd name="connsiteY13" fmla="*/ 550093 h 806236"/>
              <a:gd name="connsiteX14" fmla="*/ 98839 w 3370056"/>
              <a:gd name="connsiteY14" fmla="*/ 581050 h 806236"/>
              <a:gd name="connsiteX15" fmla="*/ 98839 w 3370056"/>
              <a:gd name="connsiteY15" fmla="*/ 631056 h 806236"/>
              <a:gd name="connsiteX16" fmla="*/ 2273724 w 3370056"/>
              <a:gd name="connsiteY16" fmla="*/ 623022 h 806236"/>
              <a:gd name="connsiteX17" fmla="*/ 3347963 w 3370056"/>
              <a:gd name="connsiteY17" fmla="*/ 595048 h 806236"/>
              <a:gd name="connsiteX0" fmla="*/ 3347963 w 3370056"/>
              <a:gd name="connsiteY0" fmla="*/ 595048 h 975229"/>
              <a:gd name="connsiteX1" fmla="*/ 3331106 w 3370056"/>
              <a:gd name="connsiteY1" fmla="*/ 531244 h 975229"/>
              <a:gd name="connsiteX2" fmla="*/ 3357329 w 3370056"/>
              <a:gd name="connsiteY2" fmla="*/ 492825 h 975229"/>
              <a:gd name="connsiteX3" fmla="*/ 3366694 w 3370056"/>
              <a:gd name="connsiteY3" fmla="*/ 381537 h 975229"/>
              <a:gd name="connsiteX4" fmla="*/ 3289768 w 3370056"/>
              <a:gd name="connsiteY4" fmla="*/ 311012 h 975229"/>
              <a:gd name="connsiteX5" fmla="*/ 3104357 w 3370056"/>
              <a:gd name="connsiteY5" fmla="*/ 244945 h 975229"/>
              <a:gd name="connsiteX6" fmla="*/ 2772579 w 3370056"/>
              <a:gd name="connsiteY6" fmla="*/ 391018 h 975229"/>
              <a:gd name="connsiteX7" fmla="*/ 2296288 w 3370056"/>
              <a:gd name="connsiteY7" fmla="*/ 586048 h 975229"/>
              <a:gd name="connsiteX8" fmla="*/ 1928784 w 3370056"/>
              <a:gd name="connsiteY8" fmla="*/ 806236 h 975229"/>
              <a:gd name="connsiteX9" fmla="*/ 1637326 w 3370056"/>
              <a:gd name="connsiteY9" fmla="*/ 961407 h 975229"/>
              <a:gd name="connsiteX10" fmla="*/ 1970045 w 3370056"/>
              <a:gd name="connsiteY10" fmla="*/ 377453 h 975229"/>
              <a:gd name="connsiteX11" fmla="*/ 1408121 w 3370056"/>
              <a:gd name="connsiteY11" fmla="*/ 526683 h 975229"/>
              <a:gd name="connsiteX12" fmla="*/ 96458 w 3370056"/>
              <a:gd name="connsiteY12" fmla="*/ 25 h 975229"/>
              <a:gd name="connsiteX13" fmla="*/ 98839 w 3370056"/>
              <a:gd name="connsiteY13" fmla="*/ 550093 h 975229"/>
              <a:gd name="connsiteX14" fmla="*/ 98839 w 3370056"/>
              <a:gd name="connsiteY14" fmla="*/ 581050 h 975229"/>
              <a:gd name="connsiteX15" fmla="*/ 98839 w 3370056"/>
              <a:gd name="connsiteY15" fmla="*/ 631056 h 975229"/>
              <a:gd name="connsiteX16" fmla="*/ 2273724 w 3370056"/>
              <a:gd name="connsiteY16" fmla="*/ 623022 h 975229"/>
              <a:gd name="connsiteX17" fmla="*/ 3347963 w 3370056"/>
              <a:gd name="connsiteY17" fmla="*/ 595048 h 975229"/>
              <a:gd name="connsiteX0" fmla="*/ 3347963 w 3370056"/>
              <a:gd name="connsiteY0" fmla="*/ 595054 h 1023293"/>
              <a:gd name="connsiteX1" fmla="*/ 3331106 w 3370056"/>
              <a:gd name="connsiteY1" fmla="*/ 531250 h 1023293"/>
              <a:gd name="connsiteX2" fmla="*/ 3357329 w 3370056"/>
              <a:gd name="connsiteY2" fmla="*/ 492831 h 1023293"/>
              <a:gd name="connsiteX3" fmla="*/ 3366694 w 3370056"/>
              <a:gd name="connsiteY3" fmla="*/ 381543 h 1023293"/>
              <a:gd name="connsiteX4" fmla="*/ 3289768 w 3370056"/>
              <a:gd name="connsiteY4" fmla="*/ 311018 h 1023293"/>
              <a:gd name="connsiteX5" fmla="*/ 3104357 w 3370056"/>
              <a:gd name="connsiteY5" fmla="*/ 244951 h 1023293"/>
              <a:gd name="connsiteX6" fmla="*/ 2772579 w 3370056"/>
              <a:gd name="connsiteY6" fmla="*/ 391024 h 1023293"/>
              <a:gd name="connsiteX7" fmla="*/ 2296288 w 3370056"/>
              <a:gd name="connsiteY7" fmla="*/ 586054 h 1023293"/>
              <a:gd name="connsiteX8" fmla="*/ 1928784 w 3370056"/>
              <a:gd name="connsiteY8" fmla="*/ 806242 h 1023293"/>
              <a:gd name="connsiteX9" fmla="*/ 1637326 w 3370056"/>
              <a:gd name="connsiteY9" fmla="*/ 961413 h 1023293"/>
              <a:gd name="connsiteX10" fmla="*/ 1756514 w 3370056"/>
              <a:gd name="connsiteY10" fmla="*/ 992057 h 1023293"/>
              <a:gd name="connsiteX11" fmla="*/ 1408121 w 3370056"/>
              <a:gd name="connsiteY11" fmla="*/ 526689 h 1023293"/>
              <a:gd name="connsiteX12" fmla="*/ 96458 w 3370056"/>
              <a:gd name="connsiteY12" fmla="*/ 31 h 1023293"/>
              <a:gd name="connsiteX13" fmla="*/ 98839 w 3370056"/>
              <a:gd name="connsiteY13" fmla="*/ 550099 h 1023293"/>
              <a:gd name="connsiteX14" fmla="*/ 98839 w 3370056"/>
              <a:gd name="connsiteY14" fmla="*/ 581056 h 1023293"/>
              <a:gd name="connsiteX15" fmla="*/ 98839 w 3370056"/>
              <a:gd name="connsiteY15" fmla="*/ 631062 h 1023293"/>
              <a:gd name="connsiteX16" fmla="*/ 2273724 w 3370056"/>
              <a:gd name="connsiteY16" fmla="*/ 623028 h 1023293"/>
              <a:gd name="connsiteX17" fmla="*/ 3347963 w 3370056"/>
              <a:gd name="connsiteY17" fmla="*/ 595054 h 1023293"/>
              <a:gd name="connsiteX0" fmla="*/ 3347963 w 3370056"/>
              <a:gd name="connsiteY0" fmla="*/ 595054 h 1018754"/>
              <a:gd name="connsiteX1" fmla="*/ 3331106 w 3370056"/>
              <a:gd name="connsiteY1" fmla="*/ 531250 h 1018754"/>
              <a:gd name="connsiteX2" fmla="*/ 3357329 w 3370056"/>
              <a:gd name="connsiteY2" fmla="*/ 492831 h 1018754"/>
              <a:gd name="connsiteX3" fmla="*/ 3366694 w 3370056"/>
              <a:gd name="connsiteY3" fmla="*/ 381543 h 1018754"/>
              <a:gd name="connsiteX4" fmla="*/ 3289768 w 3370056"/>
              <a:gd name="connsiteY4" fmla="*/ 311018 h 1018754"/>
              <a:gd name="connsiteX5" fmla="*/ 3104357 w 3370056"/>
              <a:gd name="connsiteY5" fmla="*/ 244951 h 1018754"/>
              <a:gd name="connsiteX6" fmla="*/ 2772579 w 3370056"/>
              <a:gd name="connsiteY6" fmla="*/ 391024 h 1018754"/>
              <a:gd name="connsiteX7" fmla="*/ 2296288 w 3370056"/>
              <a:gd name="connsiteY7" fmla="*/ 586054 h 1018754"/>
              <a:gd name="connsiteX8" fmla="*/ 1928784 w 3370056"/>
              <a:gd name="connsiteY8" fmla="*/ 806242 h 1018754"/>
              <a:gd name="connsiteX9" fmla="*/ 1558657 w 3370056"/>
              <a:gd name="connsiteY9" fmla="*/ 945345 h 1018754"/>
              <a:gd name="connsiteX10" fmla="*/ 1756514 w 3370056"/>
              <a:gd name="connsiteY10" fmla="*/ 992057 h 1018754"/>
              <a:gd name="connsiteX11" fmla="*/ 1408121 w 3370056"/>
              <a:gd name="connsiteY11" fmla="*/ 526689 h 1018754"/>
              <a:gd name="connsiteX12" fmla="*/ 96458 w 3370056"/>
              <a:gd name="connsiteY12" fmla="*/ 31 h 1018754"/>
              <a:gd name="connsiteX13" fmla="*/ 98839 w 3370056"/>
              <a:gd name="connsiteY13" fmla="*/ 550099 h 1018754"/>
              <a:gd name="connsiteX14" fmla="*/ 98839 w 3370056"/>
              <a:gd name="connsiteY14" fmla="*/ 581056 h 1018754"/>
              <a:gd name="connsiteX15" fmla="*/ 98839 w 3370056"/>
              <a:gd name="connsiteY15" fmla="*/ 631062 h 1018754"/>
              <a:gd name="connsiteX16" fmla="*/ 2273724 w 3370056"/>
              <a:gd name="connsiteY16" fmla="*/ 623028 h 1018754"/>
              <a:gd name="connsiteX17" fmla="*/ 3347963 w 3370056"/>
              <a:gd name="connsiteY17" fmla="*/ 595054 h 1018754"/>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273724 w 3370056"/>
              <a:gd name="connsiteY16" fmla="*/ 623028 h 1019432"/>
              <a:gd name="connsiteX17" fmla="*/ 3347963 w 3370056"/>
              <a:gd name="connsiteY17" fmla="*/ 595054 h 1019432"/>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088289 w 3370056"/>
              <a:gd name="connsiteY16" fmla="*/ 711401 h 1019432"/>
              <a:gd name="connsiteX17" fmla="*/ 3347963 w 3370056"/>
              <a:gd name="connsiteY17" fmla="*/ 595054 h 1019432"/>
              <a:gd name="connsiteX0" fmla="*/ 3426838 w 3448931"/>
              <a:gd name="connsiteY0" fmla="*/ 601293 h 1052993"/>
              <a:gd name="connsiteX1" fmla="*/ 3409981 w 3448931"/>
              <a:gd name="connsiteY1" fmla="*/ 537489 h 1052993"/>
              <a:gd name="connsiteX2" fmla="*/ 3436204 w 3448931"/>
              <a:gd name="connsiteY2" fmla="*/ 499070 h 1052993"/>
              <a:gd name="connsiteX3" fmla="*/ 3445569 w 3448931"/>
              <a:gd name="connsiteY3" fmla="*/ 387782 h 1052993"/>
              <a:gd name="connsiteX4" fmla="*/ 3368643 w 3448931"/>
              <a:gd name="connsiteY4" fmla="*/ 317257 h 1052993"/>
              <a:gd name="connsiteX5" fmla="*/ 3183232 w 3448931"/>
              <a:gd name="connsiteY5" fmla="*/ 251190 h 1052993"/>
              <a:gd name="connsiteX6" fmla="*/ 2851454 w 3448931"/>
              <a:gd name="connsiteY6" fmla="*/ 397263 h 1052993"/>
              <a:gd name="connsiteX7" fmla="*/ 2375163 w 3448931"/>
              <a:gd name="connsiteY7" fmla="*/ 592293 h 1052993"/>
              <a:gd name="connsiteX8" fmla="*/ 2004850 w 3448931"/>
              <a:gd name="connsiteY8" fmla="*/ 788379 h 1052993"/>
              <a:gd name="connsiteX9" fmla="*/ 1637532 w 3448931"/>
              <a:gd name="connsiteY9" fmla="*/ 951584 h 1052993"/>
              <a:gd name="connsiteX10" fmla="*/ 1835389 w 3448931"/>
              <a:gd name="connsiteY10" fmla="*/ 998296 h 1052993"/>
              <a:gd name="connsiteX11" fmla="*/ 2551841 w 3448931"/>
              <a:gd name="connsiteY11" fmla="*/ 970779 h 1052993"/>
              <a:gd name="connsiteX12" fmla="*/ 175333 w 3448931"/>
              <a:gd name="connsiteY12" fmla="*/ 6270 h 1052993"/>
              <a:gd name="connsiteX13" fmla="*/ 177714 w 3448931"/>
              <a:gd name="connsiteY13" fmla="*/ 556338 h 1052993"/>
              <a:gd name="connsiteX14" fmla="*/ 177714 w 3448931"/>
              <a:gd name="connsiteY14" fmla="*/ 587295 h 1052993"/>
              <a:gd name="connsiteX15" fmla="*/ 177714 w 3448931"/>
              <a:gd name="connsiteY15" fmla="*/ 637301 h 1052993"/>
              <a:gd name="connsiteX16" fmla="*/ 2167164 w 3448931"/>
              <a:gd name="connsiteY16" fmla="*/ 717640 h 1052993"/>
              <a:gd name="connsiteX17" fmla="*/ 3426838 w 3448931"/>
              <a:gd name="connsiteY17" fmla="*/ 601293 h 1052993"/>
              <a:gd name="connsiteX0" fmla="*/ 3459356 w 3481449"/>
              <a:gd name="connsiteY0" fmla="*/ 350103 h 747564"/>
              <a:gd name="connsiteX1" fmla="*/ 3442499 w 3481449"/>
              <a:gd name="connsiteY1" fmla="*/ 286299 h 747564"/>
              <a:gd name="connsiteX2" fmla="*/ 3468722 w 3481449"/>
              <a:gd name="connsiteY2" fmla="*/ 247880 h 747564"/>
              <a:gd name="connsiteX3" fmla="*/ 3478087 w 3481449"/>
              <a:gd name="connsiteY3" fmla="*/ 136592 h 747564"/>
              <a:gd name="connsiteX4" fmla="*/ 3401161 w 3481449"/>
              <a:gd name="connsiteY4" fmla="*/ 66067 h 747564"/>
              <a:gd name="connsiteX5" fmla="*/ 3215750 w 3481449"/>
              <a:gd name="connsiteY5" fmla="*/ 0 h 747564"/>
              <a:gd name="connsiteX6" fmla="*/ 2883972 w 3481449"/>
              <a:gd name="connsiteY6" fmla="*/ 146073 h 747564"/>
              <a:gd name="connsiteX7" fmla="*/ 2407681 w 3481449"/>
              <a:gd name="connsiteY7" fmla="*/ 341103 h 747564"/>
              <a:gd name="connsiteX8" fmla="*/ 2037368 w 3481449"/>
              <a:gd name="connsiteY8" fmla="*/ 537189 h 747564"/>
              <a:gd name="connsiteX9" fmla="*/ 1670050 w 3481449"/>
              <a:gd name="connsiteY9" fmla="*/ 700394 h 747564"/>
              <a:gd name="connsiteX10" fmla="*/ 1867907 w 3481449"/>
              <a:gd name="connsiteY10" fmla="*/ 747106 h 747564"/>
              <a:gd name="connsiteX11" fmla="*/ 2584359 w 3481449"/>
              <a:gd name="connsiteY11" fmla="*/ 719589 h 747564"/>
              <a:gd name="connsiteX12" fmla="*/ 3048375 w 3481449"/>
              <a:gd name="connsiteY12" fmla="*/ 646849 h 747564"/>
              <a:gd name="connsiteX13" fmla="*/ 210232 w 3481449"/>
              <a:gd name="connsiteY13" fmla="*/ 305148 h 747564"/>
              <a:gd name="connsiteX14" fmla="*/ 210232 w 3481449"/>
              <a:gd name="connsiteY14" fmla="*/ 336105 h 747564"/>
              <a:gd name="connsiteX15" fmla="*/ 210232 w 3481449"/>
              <a:gd name="connsiteY15" fmla="*/ 386111 h 747564"/>
              <a:gd name="connsiteX16" fmla="*/ 2199682 w 3481449"/>
              <a:gd name="connsiteY16" fmla="*/ 466450 h 747564"/>
              <a:gd name="connsiteX17" fmla="*/ 3459356 w 3481449"/>
              <a:gd name="connsiteY17" fmla="*/ 350103 h 747564"/>
              <a:gd name="connsiteX0" fmla="*/ 3461312 w 3483405"/>
              <a:gd name="connsiteY0" fmla="*/ 350103 h 747564"/>
              <a:gd name="connsiteX1" fmla="*/ 3444455 w 3483405"/>
              <a:gd name="connsiteY1" fmla="*/ 286299 h 747564"/>
              <a:gd name="connsiteX2" fmla="*/ 3470678 w 3483405"/>
              <a:gd name="connsiteY2" fmla="*/ 247880 h 747564"/>
              <a:gd name="connsiteX3" fmla="*/ 3480043 w 3483405"/>
              <a:gd name="connsiteY3" fmla="*/ 136592 h 747564"/>
              <a:gd name="connsiteX4" fmla="*/ 3403117 w 3483405"/>
              <a:gd name="connsiteY4" fmla="*/ 66067 h 747564"/>
              <a:gd name="connsiteX5" fmla="*/ 3217706 w 3483405"/>
              <a:gd name="connsiteY5" fmla="*/ 0 h 747564"/>
              <a:gd name="connsiteX6" fmla="*/ 2885928 w 3483405"/>
              <a:gd name="connsiteY6" fmla="*/ 146073 h 747564"/>
              <a:gd name="connsiteX7" fmla="*/ 2409637 w 3483405"/>
              <a:gd name="connsiteY7" fmla="*/ 341103 h 747564"/>
              <a:gd name="connsiteX8" fmla="*/ 2039324 w 3483405"/>
              <a:gd name="connsiteY8" fmla="*/ 537189 h 747564"/>
              <a:gd name="connsiteX9" fmla="*/ 1672006 w 3483405"/>
              <a:gd name="connsiteY9" fmla="*/ 700394 h 747564"/>
              <a:gd name="connsiteX10" fmla="*/ 1869863 w 3483405"/>
              <a:gd name="connsiteY10" fmla="*/ 747106 h 747564"/>
              <a:gd name="connsiteX11" fmla="*/ 2586315 w 3483405"/>
              <a:gd name="connsiteY11" fmla="*/ 719589 h 747564"/>
              <a:gd name="connsiteX12" fmla="*/ 3050331 w 3483405"/>
              <a:gd name="connsiteY12" fmla="*/ 646849 h 747564"/>
              <a:gd name="connsiteX13" fmla="*/ 3069571 w 3483405"/>
              <a:gd name="connsiteY13" fmla="*/ 485912 h 747564"/>
              <a:gd name="connsiteX14" fmla="*/ 212188 w 3483405"/>
              <a:gd name="connsiteY14" fmla="*/ 336105 h 747564"/>
              <a:gd name="connsiteX15" fmla="*/ 212188 w 3483405"/>
              <a:gd name="connsiteY15" fmla="*/ 386111 h 747564"/>
              <a:gd name="connsiteX16" fmla="*/ 2201638 w 3483405"/>
              <a:gd name="connsiteY16" fmla="*/ 466450 h 747564"/>
              <a:gd name="connsiteX17" fmla="*/ 3461312 w 3483405"/>
              <a:gd name="connsiteY17" fmla="*/ 350103 h 747564"/>
              <a:gd name="connsiteX0" fmla="*/ 3249126 w 3271219"/>
              <a:gd name="connsiteY0" fmla="*/ 350103 h 747564"/>
              <a:gd name="connsiteX1" fmla="*/ 3232269 w 3271219"/>
              <a:gd name="connsiteY1" fmla="*/ 286299 h 747564"/>
              <a:gd name="connsiteX2" fmla="*/ 3258492 w 3271219"/>
              <a:gd name="connsiteY2" fmla="*/ 247880 h 747564"/>
              <a:gd name="connsiteX3" fmla="*/ 3267857 w 3271219"/>
              <a:gd name="connsiteY3" fmla="*/ 136592 h 747564"/>
              <a:gd name="connsiteX4" fmla="*/ 3190931 w 3271219"/>
              <a:gd name="connsiteY4" fmla="*/ 66067 h 747564"/>
              <a:gd name="connsiteX5" fmla="*/ 3005520 w 3271219"/>
              <a:gd name="connsiteY5" fmla="*/ 0 h 747564"/>
              <a:gd name="connsiteX6" fmla="*/ 2673742 w 3271219"/>
              <a:gd name="connsiteY6" fmla="*/ 146073 h 747564"/>
              <a:gd name="connsiteX7" fmla="*/ 2197451 w 3271219"/>
              <a:gd name="connsiteY7" fmla="*/ 341103 h 747564"/>
              <a:gd name="connsiteX8" fmla="*/ 1827138 w 3271219"/>
              <a:gd name="connsiteY8" fmla="*/ 537189 h 747564"/>
              <a:gd name="connsiteX9" fmla="*/ 1459820 w 3271219"/>
              <a:gd name="connsiteY9" fmla="*/ 700394 h 747564"/>
              <a:gd name="connsiteX10" fmla="*/ 1657677 w 3271219"/>
              <a:gd name="connsiteY10" fmla="*/ 747106 h 747564"/>
              <a:gd name="connsiteX11" fmla="*/ 2374129 w 3271219"/>
              <a:gd name="connsiteY11" fmla="*/ 719589 h 747564"/>
              <a:gd name="connsiteX12" fmla="*/ 2838145 w 3271219"/>
              <a:gd name="connsiteY12" fmla="*/ 646849 h 747564"/>
              <a:gd name="connsiteX13" fmla="*/ 2857385 w 3271219"/>
              <a:gd name="connsiteY13" fmla="*/ 485912 h 747564"/>
              <a:gd name="connsiteX14" fmla="*/ 2930434 w 3271219"/>
              <a:gd name="connsiteY14" fmla="*/ 344139 h 747564"/>
              <a:gd name="connsiteX15" fmla="*/ 2 w 3271219"/>
              <a:gd name="connsiteY15" fmla="*/ 386111 h 747564"/>
              <a:gd name="connsiteX16" fmla="*/ 1989452 w 3271219"/>
              <a:gd name="connsiteY16" fmla="*/ 466450 h 747564"/>
              <a:gd name="connsiteX17" fmla="*/ 3249126 w 3271219"/>
              <a:gd name="connsiteY17" fmla="*/ 350103 h 747564"/>
              <a:gd name="connsiteX0" fmla="*/ 1795238 w 1817331"/>
              <a:gd name="connsiteY0" fmla="*/ 350103 h 747564"/>
              <a:gd name="connsiteX1" fmla="*/ 1778381 w 1817331"/>
              <a:gd name="connsiteY1" fmla="*/ 286299 h 747564"/>
              <a:gd name="connsiteX2" fmla="*/ 1804604 w 1817331"/>
              <a:gd name="connsiteY2" fmla="*/ 247880 h 747564"/>
              <a:gd name="connsiteX3" fmla="*/ 1813969 w 1817331"/>
              <a:gd name="connsiteY3" fmla="*/ 136592 h 747564"/>
              <a:gd name="connsiteX4" fmla="*/ 1737043 w 1817331"/>
              <a:gd name="connsiteY4" fmla="*/ 66067 h 747564"/>
              <a:gd name="connsiteX5" fmla="*/ 1551632 w 1817331"/>
              <a:gd name="connsiteY5" fmla="*/ 0 h 747564"/>
              <a:gd name="connsiteX6" fmla="*/ 1219854 w 1817331"/>
              <a:gd name="connsiteY6" fmla="*/ 146073 h 747564"/>
              <a:gd name="connsiteX7" fmla="*/ 743563 w 1817331"/>
              <a:gd name="connsiteY7" fmla="*/ 341103 h 747564"/>
              <a:gd name="connsiteX8" fmla="*/ 373250 w 1817331"/>
              <a:gd name="connsiteY8" fmla="*/ 537189 h 747564"/>
              <a:gd name="connsiteX9" fmla="*/ 5932 w 1817331"/>
              <a:gd name="connsiteY9" fmla="*/ 700394 h 747564"/>
              <a:gd name="connsiteX10" fmla="*/ 203789 w 1817331"/>
              <a:gd name="connsiteY10" fmla="*/ 747106 h 747564"/>
              <a:gd name="connsiteX11" fmla="*/ 920241 w 1817331"/>
              <a:gd name="connsiteY11" fmla="*/ 719589 h 747564"/>
              <a:gd name="connsiteX12" fmla="*/ 1384257 w 1817331"/>
              <a:gd name="connsiteY12" fmla="*/ 646849 h 747564"/>
              <a:gd name="connsiteX13" fmla="*/ 1403497 w 1817331"/>
              <a:gd name="connsiteY13" fmla="*/ 485912 h 747564"/>
              <a:gd name="connsiteX14" fmla="*/ 1476546 w 1817331"/>
              <a:gd name="connsiteY14" fmla="*/ 344139 h 747564"/>
              <a:gd name="connsiteX15" fmla="*/ 271220 w 1817331"/>
              <a:gd name="connsiteY15" fmla="*/ 293721 h 747564"/>
              <a:gd name="connsiteX16" fmla="*/ 535564 w 1817331"/>
              <a:gd name="connsiteY16" fmla="*/ 466450 h 747564"/>
              <a:gd name="connsiteX17" fmla="*/ 1795238 w 1817331"/>
              <a:gd name="connsiteY17" fmla="*/ 350103 h 747564"/>
              <a:gd name="connsiteX0" fmla="*/ 1795238 w 1882200"/>
              <a:gd name="connsiteY0" fmla="*/ 350103 h 747564"/>
              <a:gd name="connsiteX1" fmla="*/ 1778381 w 1882200"/>
              <a:gd name="connsiteY1" fmla="*/ 286299 h 747564"/>
              <a:gd name="connsiteX2" fmla="*/ 1804604 w 1882200"/>
              <a:gd name="connsiteY2" fmla="*/ 247880 h 747564"/>
              <a:gd name="connsiteX3" fmla="*/ 1813969 w 1882200"/>
              <a:gd name="connsiteY3" fmla="*/ 136592 h 747564"/>
              <a:gd name="connsiteX4" fmla="*/ 1737043 w 1882200"/>
              <a:gd name="connsiteY4" fmla="*/ 66067 h 747564"/>
              <a:gd name="connsiteX5" fmla="*/ 1551632 w 1882200"/>
              <a:gd name="connsiteY5" fmla="*/ 0 h 747564"/>
              <a:gd name="connsiteX6" fmla="*/ 1219854 w 1882200"/>
              <a:gd name="connsiteY6" fmla="*/ 146073 h 747564"/>
              <a:gd name="connsiteX7" fmla="*/ 743563 w 1882200"/>
              <a:gd name="connsiteY7" fmla="*/ 341103 h 747564"/>
              <a:gd name="connsiteX8" fmla="*/ 373250 w 1882200"/>
              <a:gd name="connsiteY8" fmla="*/ 537189 h 747564"/>
              <a:gd name="connsiteX9" fmla="*/ 5932 w 1882200"/>
              <a:gd name="connsiteY9" fmla="*/ 700394 h 747564"/>
              <a:gd name="connsiteX10" fmla="*/ 203789 w 1882200"/>
              <a:gd name="connsiteY10" fmla="*/ 747106 h 747564"/>
              <a:gd name="connsiteX11" fmla="*/ 920241 w 1882200"/>
              <a:gd name="connsiteY11" fmla="*/ 719589 h 747564"/>
              <a:gd name="connsiteX12" fmla="*/ 1384257 w 1882200"/>
              <a:gd name="connsiteY12" fmla="*/ 646849 h 747564"/>
              <a:gd name="connsiteX13" fmla="*/ 1881133 w 1882200"/>
              <a:gd name="connsiteY13" fmla="*/ 626506 h 747564"/>
              <a:gd name="connsiteX14" fmla="*/ 1476546 w 1882200"/>
              <a:gd name="connsiteY14" fmla="*/ 344139 h 747564"/>
              <a:gd name="connsiteX15" fmla="*/ 271220 w 1882200"/>
              <a:gd name="connsiteY15" fmla="*/ 293721 h 747564"/>
              <a:gd name="connsiteX16" fmla="*/ 535564 w 1882200"/>
              <a:gd name="connsiteY16" fmla="*/ 466450 h 747564"/>
              <a:gd name="connsiteX17" fmla="*/ 1795238 w 1882200"/>
              <a:gd name="connsiteY17" fmla="*/ 350103 h 747564"/>
              <a:gd name="connsiteX0" fmla="*/ 1795238 w 1954338"/>
              <a:gd name="connsiteY0" fmla="*/ 350103 h 747564"/>
              <a:gd name="connsiteX1" fmla="*/ 1778381 w 1954338"/>
              <a:gd name="connsiteY1" fmla="*/ 286299 h 747564"/>
              <a:gd name="connsiteX2" fmla="*/ 1804604 w 1954338"/>
              <a:gd name="connsiteY2" fmla="*/ 247880 h 747564"/>
              <a:gd name="connsiteX3" fmla="*/ 1813969 w 1954338"/>
              <a:gd name="connsiteY3" fmla="*/ 136592 h 747564"/>
              <a:gd name="connsiteX4" fmla="*/ 1737043 w 1954338"/>
              <a:gd name="connsiteY4" fmla="*/ 66067 h 747564"/>
              <a:gd name="connsiteX5" fmla="*/ 1551632 w 1954338"/>
              <a:gd name="connsiteY5" fmla="*/ 0 h 747564"/>
              <a:gd name="connsiteX6" fmla="*/ 1219854 w 1954338"/>
              <a:gd name="connsiteY6" fmla="*/ 146073 h 747564"/>
              <a:gd name="connsiteX7" fmla="*/ 743563 w 1954338"/>
              <a:gd name="connsiteY7" fmla="*/ 341103 h 747564"/>
              <a:gd name="connsiteX8" fmla="*/ 373250 w 1954338"/>
              <a:gd name="connsiteY8" fmla="*/ 537189 h 747564"/>
              <a:gd name="connsiteX9" fmla="*/ 5932 w 1954338"/>
              <a:gd name="connsiteY9" fmla="*/ 700394 h 747564"/>
              <a:gd name="connsiteX10" fmla="*/ 203789 w 1954338"/>
              <a:gd name="connsiteY10" fmla="*/ 747106 h 747564"/>
              <a:gd name="connsiteX11" fmla="*/ 920241 w 1954338"/>
              <a:gd name="connsiteY11" fmla="*/ 719589 h 747564"/>
              <a:gd name="connsiteX12" fmla="*/ 1384257 w 1954338"/>
              <a:gd name="connsiteY12" fmla="*/ 646849 h 747564"/>
              <a:gd name="connsiteX13" fmla="*/ 1881133 w 1954338"/>
              <a:gd name="connsiteY13" fmla="*/ 626506 h 747564"/>
              <a:gd name="connsiteX14" fmla="*/ 1777175 w 1954338"/>
              <a:gd name="connsiteY14" fmla="*/ 520886 h 747564"/>
              <a:gd name="connsiteX15" fmla="*/ 271220 w 1954338"/>
              <a:gd name="connsiteY15" fmla="*/ 293721 h 747564"/>
              <a:gd name="connsiteX16" fmla="*/ 535564 w 1954338"/>
              <a:gd name="connsiteY16" fmla="*/ 466450 h 747564"/>
              <a:gd name="connsiteX17" fmla="*/ 1795238 w 1954338"/>
              <a:gd name="connsiteY17" fmla="*/ 350103 h 747564"/>
              <a:gd name="connsiteX0" fmla="*/ 1795238 w 1925314"/>
              <a:gd name="connsiteY0" fmla="*/ 350103 h 747564"/>
              <a:gd name="connsiteX1" fmla="*/ 1778381 w 1925314"/>
              <a:gd name="connsiteY1" fmla="*/ 286299 h 747564"/>
              <a:gd name="connsiteX2" fmla="*/ 1804604 w 1925314"/>
              <a:gd name="connsiteY2" fmla="*/ 247880 h 747564"/>
              <a:gd name="connsiteX3" fmla="*/ 1813969 w 1925314"/>
              <a:gd name="connsiteY3" fmla="*/ 136592 h 747564"/>
              <a:gd name="connsiteX4" fmla="*/ 1737043 w 1925314"/>
              <a:gd name="connsiteY4" fmla="*/ 66067 h 747564"/>
              <a:gd name="connsiteX5" fmla="*/ 1551632 w 1925314"/>
              <a:gd name="connsiteY5" fmla="*/ 0 h 747564"/>
              <a:gd name="connsiteX6" fmla="*/ 1219854 w 1925314"/>
              <a:gd name="connsiteY6" fmla="*/ 146073 h 747564"/>
              <a:gd name="connsiteX7" fmla="*/ 743563 w 1925314"/>
              <a:gd name="connsiteY7" fmla="*/ 341103 h 747564"/>
              <a:gd name="connsiteX8" fmla="*/ 373250 w 1925314"/>
              <a:gd name="connsiteY8" fmla="*/ 537189 h 747564"/>
              <a:gd name="connsiteX9" fmla="*/ 5932 w 1925314"/>
              <a:gd name="connsiteY9" fmla="*/ 700394 h 747564"/>
              <a:gd name="connsiteX10" fmla="*/ 203789 w 1925314"/>
              <a:gd name="connsiteY10" fmla="*/ 747106 h 747564"/>
              <a:gd name="connsiteX11" fmla="*/ 920241 w 1925314"/>
              <a:gd name="connsiteY11" fmla="*/ 719589 h 747564"/>
              <a:gd name="connsiteX12" fmla="*/ 1384257 w 1925314"/>
              <a:gd name="connsiteY12" fmla="*/ 646849 h 747564"/>
              <a:gd name="connsiteX13" fmla="*/ 1824941 w 1925314"/>
              <a:gd name="connsiteY13" fmla="*/ 522064 h 747564"/>
              <a:gd name="connsiteX14" fmla="*/ 1777175 w 1925314"/>
              <a:gd name="connsiteY14" fmla="*/ 520886 h 747564"/>
              <a:gd name="connsiteX15" fmla="*/ 271220 w 1925314"/>
              <a:gd name="connsiteY15" fmla="*/ 293721 h 747564"/>
              <a:gd name="connsiteX16" fmla="*/ 535564 w 1925314"/>
              <a:gd name="connsiteY16" fmla="*/ 466450 h 747564"/>
              <a:gd name="connsiteX17" fmla="*/ 1795238 w 1925314"/>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743563 w 1982938"/>
              <a:gd name="connsiteY7" fmla="*/ 341103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1799980 w 1982938"/>
              <a:gd name="connsiteY7" fmla="*/ 401358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19854 w 1871763"/>
              <a:gd name="connsiteY6" fmla="*/ 146073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25473 w 1871763"/>
              <a:gd name="connsiteY6" fmla="*/ 318802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1799980 w 2229764"/>
              <a:gd name="connsiteY7" fmla="*/ 401358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861567 w 2229764"/>
              <a:gd name="connsiteY7" fmla="*/ 317001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95238 w 1871763"/>
              <a:gd name="connsiteY17" fmla="*/ 350103 h 747564"/>
              <a:gd name="connsiteX0" fmla="*/ 1761523 w 1871763"/>
              <a:gd name="connsiteY0" fmla="*/ 358137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761523 w 1871763"/>
              <a:gd name="connsiteY0" fmla="*/ 358137 h 747564"/>
              <a:gd name="connsiteX1" fmla="*/ 1778381 w 1871763"/>
              <a:gd name="connsiteY1" fmla="*/ 286299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761523 w 1871763"/>
              <a:gd name="connsiteY0" fmla="*/ 358137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632281 w 1871763"/>
              <a:gd name="connsiteY0" fmla="*/ 494714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632281 w 1871763"/>
              <a:gd name="connsiteY17" fmla="*/ 494714 h 747564"/>
              <a:gd name="connsiteX0" fmla="*/ 1632281 w 1871763"/>
              <a:gd name="connsiteY0" fmla="*/ 494714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667840 w 1871763"/>
              <a:gd name="connsiteY16" fmla="*/ 562857 h 747564"/>
              <a:gd name="connsiteX17" fmla="*/ 1632281 w 1871763"/>
              <a:gd name="connsiteY17" fmla="*/ 494714 h 747564"/>
              <a:gd name="connsiteX0" fmla="*/ 1632281 w 1888879"/>
              <a:gd name="connsiteY0" fmla="*/ 494714 h 747564"/>
              <a:gd name="connsiteX1" fmla="*/ 1612613 w 1888879"/>
              <a:gd name="connsiteY1" fmla="*/ 414842 h 747564"/>
              <a:gd name="connsiteX2" fmla="*/ 1655694 w 1888879"/>
              <a:gd name="connsiteY2" fmla="*/ 211728 h 747564"/>
              <a:gd name="connsiteX3" fmla="*/ 1813969 w 1888879"/>
              <a:gd name="connsiteY3" fmla="*/ 136592 h 747564"/>
              <a:gd name="connsiteX4" fmla="*/ 1737043 w 1888879"/>
              <a:gd name="connsiteY4" fmla="*/ 66067 h 747564"/>
              <a:gd name="connsiteX5" fmla="*/ 1551632 w 1888879"/>
              <a:gd name="connsiteY5" fmla="*/ 0 h 747564"/>
              <a:gd name="connsiteX6" fmla="*/ 1188947 w 1888879"/>
              <a:gd name="connsiteY6" fmla="*/ 170175 h 747564"/>
              <a:gd name="connsiteX7" fmla="*/ 861567 w 1888879"/>
              <a:gd name="connsiteY7" fmla="*/ 317001 h 747564"/>
              <a:gd name="connsiteX8" fmla="*/ 373250 w 1888879"/>
              <a:gd name="connsiteY8" fmla="*/ 537189 h 747564"/>
              <a:gd name="connsiteX9" fmla="*/ 5932 w 1888879"/>
              <a:gd name="connsiteY9" fmla="*/ 700394 h 747564"/>
              <a:gd name="connsiteX10" fmla="*/ 203789 w 1888879"/>
              <a:gd name="connsiteY10" fmla="*/ 747106 h 747564"/>
              <a:gd name="connsiteX11" fmla="*/ 920241 w 1888879"/>
              <a:gd name="connsiteY11" fmla="*/ 719589 h 747564"/>
              <a:gd name="connsiteX12" fmla="*/ 1384257 w 1888879"/>
              <a:gd name="connsiteY12" fmla="*/ 646849 h 747564"/>
              <a:gd name="connsiteX13" fmla="*/ 1850228 w 1888879"/>
              <a:gd name="connsiteY13" fmla="*/ 578302 h 747564"/>
              <a:gd name="connsiteX14" fmla="*/ 1858654 w 1888879"/>
              <a:gd name="connsiteY14" fmla="*/ 448580 h 747564"/>
              <a:gd name="connsiteX15" fmla="*/ 1822130 w 1888879"/>
              <a:gd name="connsiteY15" fmla="*/ 450383 h 747564"/>
              <a:gd name="connsiteX16" fmla="*/ 1667840 w 1888879"/>
              <a:gd name="connsiteY16" fmla="*/ 562857 h 747564"/>
              <a:gd name="connsiteX17" fmla="*/ 1632281 w 1888879"/>
              <a:gd name="connsiteY17" fmla="*/ 494714 h 747564"/>
              <a:gd name="connsiteX0" fmla="*/ 1632281 w 1893578"/>
              <a:gd name="connsiteY0" fmla="*/ 494714 h 747564"/>
              <a:gd name="connsiteX1" fmla="*/ 1612613 w 1893578"/>
              <a:gd name="connsiteY1" fmla="*/ 414842 h 747564"/>
              <a:gd name="connsiteX2" fmla="*/ 1655694 w 1893578"/>
              <a:gd name="connsiteY2" fmla="*/ 211728 h 747564"/>
              <a:gd name="connsiteX3" fmla="*/ 1813969 w 1893578"/>
              <a:gd name="connsiteY3" fmla="*/ 136592 h 747564"/>
              <a:gd name="connsiteX4" fmla="*/ 1737043 w 1893578"/>
              <a:gd name="connsiteY4" fmla="*/ 66067 h 747564"/>
              <a:gd name="connsiteX5" fmla="*/ 1551632 w 1893578"/>
              <a:gd name="connsiteY5" fmla="*/ 0 h 747564"/>
              <a:gd name="connsiteX6" fmla="*/ 1188947 w 1893578"/>
              <a:gd name="connsiteY6" fmla="*/ 170175 h 747564"/>
              <a:gd name="connsiteX7" fmla="*/ 861567 w 1893578"/>
              <a:gd name="connsiteY7" fmla="*/ 317001 h 747564"/>
              <a:gd name="connsiteX8" fmla="*/ 373250 w 1893578"/>
              <a:gd name="connsiteY8" fmla="*/ 537189 h 747564"/>
              <a:gd name="connsiteX9" fmla="*/ 5932 w 1893578"/>
              <a:gd name="connsiteY9" fmla="*/ 700394 h 747564"/>
              <a:gd name="connsiteX10" fmla="*/ 203789 w 1893578"/>
              <a:gd name="connsiteY10" fmla="*/ 747106 h 747564"/>
              <a:gd name="connsiteX11" fmla="*/ 920241 w 1893578"/>
              <a:gd name="connsiteY11" fmla="*/ 719589 h 747564"/>
              <a:gd name="connsiteX12" fmla="*/ 1384257 w 1893578"/>
              <a:gd name="connsiteY12" fmla="*/ 646849 h 747564"/>
              <a:gd name="connsiteX13" fmla="*/ 1850228 w 1893578"/>
              <a:gd name="connsiteY13" fmla="*/ 578302 h 747564"/>
              <a:gd name="connsiteX14" fmla="*/ 1858654 w 1893578"/>
              <a:gd name="connsiteY14" fmla="*/ 448580 h 747564"/>
              <a:gd name="connsiteX15" fmla="*/ 1720984 w 1893578"/>
              <a:gd name="connsiteY15" fmla="*/ 582943 h 747564"/>
              <a:gd name="connsiteX16" fmla="*/ 1667840 w 1893578"/>
              <a:gd name="connsiteY16" fmla="*/ 562857 h 747564"/>
              <a:gd name="connsiteX17" fmla="*/ 1632281 w 1893578"/>
              <a:gd name="connsiteY17" fmla="*/ 494714 h 747564"/>
              <a:gd name="connsiteX0" fmla="*/ 1632281 w 1877317"/>
              <a:gd name="connsiteY0" fmla="*/ 494714 h 747564"/>
              <a:gd name="connsiteX1" fmla="*/ 1612613 w 1877317"/>
              <a:gd name="connsiteY1" fmla="*/ 414842 h 747564"/>
              <a:gd name="connsiteX2" fmla="*/ 1655694 w 1877317"/>
              <a:gd name="connsiteY2" fmla="*/ 211728 h 747564"/>
              <a:gd name="connsiteX3" fmla="*/ 1813969 w 1877317"/>
              <a:gd name="connsiteY3" fmla="*/ 136592 h 747564"/>
              <a:gd name="connsiteX4" fmla="*/ 1737043 w 1877317"/>
              <a:gd name="connsiteY4" fmla="*/ 66067 h 747564"/>
              <a:gd name="connsiteX5" fmla="*/ 1551632 w 1877317"/>
              <a:gd name="connsiteY5" fmla="*/ 0 h 747564"/>
              <a:gd name="connsiteX6" fmla="*/ 1188947 w 1877317"/>
              <a:gd name="connsiteY6" fmla="*/ 170175 h 747564"/>
              <a:gd name="connsiteX7" fmla="*/ 861567 w 1877317"/>
              <a:gd name="connsiteY7" fmla="*/ 317001 h 747564"/>
              <a:gd name="connsiteX8" fmla="*/ 373250 w 1877317"/>
              <a:gd name="connsiteY8" fmla="*/ 537189 h 747564"/>
              <a:gd name="connsiteX9" fmla="*/ 5932 w 1877317"/>
              <a:gd name="connsiteY9" fmla="*/ 700394 h 747564"/>
              <a:gd name="connsiteX10" fmla="*/ 203789 w 1877317"/>
              <a:gd name="connsiteY10" fmla="*/ 747106 h 747564"/>
              <a:gd name="connsiteX11" fmla="*/ 920241 w 1877317"/>
              <a:gd name="connsiteY11" fmla="*/ 719589 h 747564"/>
              <a:gd name="connsiteX12" fmla="*/ 1384257 w 1877317"/>
              <a:gd name="connsiteY12" fmla="*/ 646849 h 747564"/>
              <a:gd name="connsiteX13" fmla="*/ 1850228 w 1877317"/>
              <a:gd name="connsiteY13" fmla="*/ 578302 h 747564"/>
              <a:gd name="connsiteX14" fmla="*/ 1810891 w 1877317"/>
              <a:gd name="connsiteY14" fmla="*/ 549005 h 747564"/>
              <a:gd name="connsiteX15" fmla="*/ 1720984 w 1877317"/>
              <a:gd name="connsiteY15" fmla="*/ 582943 h 747564"/>
              <a:gd name="connsiteX16" fmla="*/ 1667840 w 1877317"/>
              <a:gd name="connsiteY16" fmla="*/ 562857 h 747564"/>
              <a:gd name="connsiteX17" fmla="*/ 1632281 w 1877317"/>
              <a:gd name="connsiteY17" fmla="*/ 494714 h 747564"/>
              <a:gd name="connsiteX0" fmla="*/ 1632281 w 1816353"/>
              <a:gd name="connsiteY0" fmla="*/ 494714 h 747564"/>
              <a:gd name="connsiteX1" fmla="*/ 1612613 w 1816353"/>
              <a:gd name="connsiteY1" fmla="*/ 414842 h 747564"/>
              <a:gd name="connsiteX2" fmla="*/ 1655694 w 1816353"/>
              <a:gd name="connsiteY2" fmla="*/ 211728 h 747564"/>
              <a:gd name="connsiteX3" fmla="*/ 1813969 w 1816353"/>
              <a:gd name="connsiteY3" fmla="*/ 136592 h 747564"/>
              <a:gd name="connsiteX4" fmla="*/ 1737043 w 1816353"/>
              <a:gd name="connsiteY4" fmla="*/ 66067 h 747564"/>
              <a:gd name="connsiteX5" fmla="*/ 1551632 w 1816353"/>
              <a:gd name="connsiteY5" fmla="*/ 0 h 747564"/>
              <a:gd name="connsiteX6" fmla="*/ 1188947 w 1816353"/>
              <a:gd name="connsiteY6" fmla="*/ 170175 h 747564"/>
              <a:gd name="connsiteX7" fmla="*/ 861567 w 1816353"/>
              <a:gd name="connsiteY7" fmla="*/ 317001 h 747564"/>
              <a:gd name="connsiteX8" fmla="*/ 373250 w 1816353"/>
              <a:gd name="connsiteY8" fmla="*/ 537189 h 747564"/>
              <a:gd name="connsiteX9" fmla="*/ 5932 w 1816353"/>
              <a:gd name="connsiteY9" fmla="*/ 700394 h 747564"/>
              <a:gd name="connsiteX10" fmla="*/ 203789 w 1816353"/>
              <a:gd name="connsiteY10" fmla="*/ 747106 h 747564"/>
              <a:gd name="connsiteX11" fmla="*/ 920241 w 1816353"/>
              <a:gd name="connsiteY11" fmla="*/ 719589 h 747564"/>
              <a:gd name="connsiteX12" fmla="*/ 1384257 w 1816353"/>
              <a:gd name="connsiteY12" fmla="*/ 646849 h 747564"/>
              <a:gd name="connsiteX13" fmla="*/ 1746272 w 1816353"/>
              <a:gd name="connsiteY13" fmla="*/ 622488 h 747564"/>
              <a:gd name="connsiteX14" fmla="*/ 1810891 w 1816353"/>
              <a:gd name="connsiteY14" fmla="*/ 549005 h 747564"/>
              <a:gd name="connsiteX15" fmla="*/ 1720984 w 1816353"/>
              <a:gd name="connsiteY15" fmla="*/ 582943 h 747564"/>
              <a:gd name="connsiteX16" fmla="*/ 1667840 w 1816353"/>
              <a:gd name="connsiteY16" fmla="*/ 562857 h 747564"/>
              <a:gd name="connsiteX17" fmla="*/ 1632281 w 1816353"/>
              <a:gd name="connsiteY17" fmla="*/ 494714 h 747564"/>
              <a:gd name="connsiteX0" fmla="*/ 1632281 w 1816353"/>
              <a:gd name="connsiteY0" fmla="*/ 494714 h 747564"/>
              <a:gd name="connsiteX1" fmla="*/ 1612613 w 1816353"/>
              <a:gd name="connsiteY1" fmla="*/ 414842 h 747564"/>
              <a:gd name="connsiteX2" fmla="*/ 1655694 w 1816353"/>
              <a:gd name="connsiteY2" fmla="*/ 211728 h 747564"/>
              <a:gd name="connsiteX3" fmla="*/ 1813969 w 1816353"/>
              <a:gd name="connsiteY3" fmla="*/ 136592 h 747564"/>
              <a:gd name="connsiteX4" fmla="*/ 1737043 w 1816353"/>
              <a:gd name="connsiteY4" fmla="*/ 66067 h 747564"/>
              <a:gd name="connsiteX5" fmla="*/ 1551632 w 1816353"/>
              <a:gd name="connsiteY5" fmla="*/ 0 h 747564"/>
              <a:gd name="connsiteX6" fmla="*/ 1188947 w 1816353"/>
              <a:gd name="connsiteY6" fmla="*/ 170175 h 747564"/>
              <a:gd name="connsiteX7" fmla="*/ 861567 w 1816353"/>
              <a:gd name="connsiteY7" fmla="*/ 317001 h 747564"/>
              <a:gd name="connsiteX8" fmla="*/ 373250 w 1816353"/>
              <a:gd name="connsiteY8" fmla="*/ 537189 h 747564"/>
              <a:gd name="connsiteX9" fmla="*/ 5932 w 1816353"/>
              <a:gd name="connsiteY9" fmla="*/ 700394 h 747564"/>
              <a:gd name="connsiteX10" fmla="*/ 203789 w 1816353"/>
              <a:gd name="connsiteY10" fmla="*/ 747106 h 747564"/>
              <a:gd name="connsiteX11" fmla="*/ 920241 w 1816353"/>
              <a:gd name="connsiteY11" fmla="*/ 719589 h 747564"/>
              <a:gd name="connsiteX12" fmla="*/ 1384257 w 1816353"/>
              <a:gd name="connsiteY12" fmla="*/ 646849 h 747564"/>
              <a:gd name="connsiteX13" fmla="*/ 1746272 w 1816353"/>
              <a:gd name="connsiteY13" fmla="*/ 622488 h 747564"/>
              <a:gd name="connsiteX14" fmla="*/ 1782795 w 1816353"/>
              <a:gd name="connsiteY14" fmla="*/ 593192 h 747564"/>
              <a:gd name="connsiteX15" fmla="*/ 1720984 w 1816353"/>
              <a:gd name="connsiteY15" fmla="*/ 582943 h 747564"/>
              <a:gd name="connsiteX16" fmla="*/ 1667840 w 1816353"/>
              <a:gd name="connsiteY16" fmla="*/ 562857 h 747564"/>
              <a:gd name="connsiteX17" fmla="*/ 1632281 w 1816353"/>
              <a:gd name="connsiteY17" fmla="*/ 494714 h 747564"/>
              <a:gd name="connsiteX0" fmla="*/ 1632281 w 1815848"/>
              <a:gd name="connsiteY0" fmla="*/ 494714 h 747564"/>
              <a:gd name="connsiteX1" fmla="*/ 1612613 w 1815848"/>
              <a:gd name="connsiteY1" fmla="*/ 414842 h 747564"/>
              <a:gd name="connsiteX2" fmla="*/ 1666933 w 1815848"/>
              <a:gd name="connsiteY2" fmla="*/ 16754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5848"/>
              <a:gd name="connsiteY0" fmla="*/ 494714 h 747564"/>
              <a:gd name="connsiteX1" fmla="*/ 1623852 w 1815848"/>
              <a:gd name="connsiteY1" fmla="*/ 294333 h 747564"/>
              <a:gd name="connsiteX2" fmla="*/ 1666933 w 1815848"/>
              <a:gd name="connsiteY2" fmla="*/ 16754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5848"/>
              <a:gd name="connsiteY0" fmla="*/ 494714 h 747564"/>
              <a:gd name="connsiteX1" fmla="*/ 1623852 w 1815848"/>
              <a:gd name="connsiteY1" fmla="*/ 294333 h 747564"/>
              <a:gd name="connsiteX2" fmla="*/ 1666933 w 1815848"/>
              <a:gd name="connsiteY2" fmla="*/ 20771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3995"/>
              <a:gd name="connsiteY0" fmla="*/ 549528 h 802378"/>
              <a:gd name="connsiteX1" fmla="*/ 1623852 w 1813995"/>
              <a:gd name="connsiteY1" fmla="*/ 349147 h 802378"/>
              <a:gd name="connsiteX2" fmla="*/ 1666933 w 1813995"/>
              <a:gd name="connsiteY2" fmla="*/ 262525 h 802378"/>
              <a:gd name="connsiteX3" fmla="*/ 1813969 w 1813995"/>
              <a:gd name="connsiteY3" fmla="*/ 191406 h 802378"/>
              <a:gd name="connsiteX4" fmla="*/ 1678041 w 1813995"/>
              <a:gd name="connsiteY4" fmla="*/ 4389 h 802378"/>
              <a:gd name="connsiteX5" fmla="*/ 1551632 w 1813995"/>
              <a:gd name="connsiteY5" fmla="*/ 54814 h 802378"/>
              <a:gd name="connsiteX6" fmla="*/ 1188947 w 1813995"/>
              <a:gd name="connsiteY6" fmla="*/ 224989 h 802378"/>
              <a:gd name="connsiteX7" fmla="*/ 861567 w 1813995"/>
              <a:gd name="connsiteY7" fmla="*/ 371815 h 802378"/>
              <a:gd name="connsiteX8" fmla="*/ 373250 w 1813995"/>
              <a:gd name="connsiteY8" fmla="*/ 592003 h 802378"/>
              <a:gd name="connsiteX9" fmla="*/ 5932 w 1813995"/>
              <a:gd name="connsiteY9" fmla="*/ 755208 h 802378"/>
              <a:gd name="connsiteX10" fmla="*/ 203789 w 1813995"/>
              <a:gd name="connsiteY10" fmla="*/ 801920 h 802378"/>
              <a:gd name="connsiteX11" fmla="*/ 920241 w 1813995"/>
              <a:gd name="connsiteY11" fmla="*/ 774403 h 802378"/>
              <a:gd name="connsiteX12" fmla="*/ 1384257 w 1813995"/>
              <a:gd name="connsiteY12" fmla="*/ 701663 h 802378"/>
              <a:gd name="connsiteX13" fmla="*/ 1746272 w 1813995"/>
              <a:gd name="connsiteY13" fmla="*/ 677302 h 802378"/>
              <a:gd name="connsiteX14" fmla="*/ 1782795 w 1813995"/>
              <a:gd name="connsiteY14" fmla="*/ 648006 h 802378"/>
              <a:gd name="connsiteX15" fmla="*/ 1720984 w 1813995"/>
              <a:gd name="connsiteY15" fmla="*/ 637757 h 802378"/>
              <a:gd name="connsiteX16" fmla="*/ 1667840 w 1813995"/>
              <a:gd name="connsiteY16" fmla="*/ 617671 h 802378"/>
              <a:gd name="connsiteX17" fmla="*/ 1632281 w 1813995"/>
              <a:gd name="connsiteY17" fmla="*/ 549528 h 802378"/>
              <a:gd name="connsiteX0" fmla="*/ 1632281 w 1791185"/>
              <a:gd name="connsiteY0" fmla="*/ 545238 h 798088"/>
              <a:gd name="connsiteX1" fmla="*/ 1623852 w 1791185"/>
              <a:gd name="connsiteY1" fmla="*/ 344857 h 798088"/>
              <a:gd name="connsiteX2" fmla="*/ 1666933 w 1791185"/>
              <a:gd name="connsiteY2" fmla="*/ 258235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632281 w 1791185"/>
              <a:gd name="connsiteY17" fmla="*/ 545238 h 798088"/>
              <a:gd name="connsiteX0" fmla="*/ 1632281 w 1791185"/>
              <a:gd name="connsiteY0" fmla="*/ 545238 h 798088"/>
              <a:gd name="connsiteX1" fmla="*/ 1623852 w 1791185"/>
              <a:gd name="connsiteY1" fmla="*/ 344857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632281 w 1791185"/>
              <a:gd name="connsiteY17" fmla="*/ 545238 h 798088"/>
              <a:gd name="connsiteX0" fmla="*/ 1632281 w 1791185"/>
              <a:gd name="connsiteY0" fmla="*/ 545238 h 798088"/>
              <a:gd name="connsiteX1" fmla="*/ 1480562 w 1791185"/>
              <a:gd name="connsiteY1" fmla="*/ 260501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632281 w 1791185"/>
              <a:gd name="connsiteY17" fmla="*/ 545238 h 798088"/>
              <a:gd name="connsiteX0" fmla="*/ 1477752 w 1791185"/>
              <a:gd name="connsiteY0" fmla="*/ 517120 h 798088"/>
              <a:gd name="connsiteX1" fmla="*/ 1480562 w 1791185"/>
              <a:gd name="connsiteY1" fmla="*/ 260501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477752 w 1791185"/>
              <a:gd name="connsiteY17" fmla="*/ 517120 h 798088"/>
              <a:gd name="connsiteX0" fmla="*/ 1477752 w 1791185"/>
              <a:gd name="connsiteY0" fmla="*/ 517120 h 798088"/>
              <a:gd name="connsiteX1" fmla="*/ 1480562 w 1791185"/>
              <a:gd name="connsiteY1" fmla="*/ 260501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552646 w 1791185"/>
              <a:gd name="connsiteY16" fmla="*/ 705771 h 798088"/>
              <a:gd name="connsiteX17" fmla="*/ 1477752 w 1791185"/>
              <a:gd name="connsiteY17" fmla="*/ 517120 h 798088"/>
              <a:gd name="connsiteX0" fmla="*/ 1477752 w 1794183"/>
              <a:gd name="connsiteY0" fmla="*/ 517120 h 798088"/>
              <a:gd name="connsiteX1" fmla="*/ 1480562 w 1794183"/>
              <a:gd name="connsiteY1" fmla="*/ 260501 h 798088"/>
              <a:gd name="connsiteX2" fmla="*/ 1616360 w 1794183"/>
              <a:gd name="connsiteY2" fmla="*/ 93540 h 798088"/>
              <a:gd name="connsiteX3" fmla="*/ 1746538 w 1794183"/>
              <a:gd name="connsiteY3" fmla="*/ 66607 h 798088"/>
              <a:gd name="connsiteX4" fmla="*/ 1678041 w 1794183"/>
              <a:gd name="connsiteY4" fmla="*/ 99 h 798088"/>
              <a:gd name="connsiteX5" fmla="*/ 1551632 w 1794183"/>
              <a:gd name="connsiteY5" fmla="*/ 50524 h 798088"/>
              <a:gd name="connsiteX6" fmla="*/ 1188947 w 1794183"/>
              <a:gd name="connsiteY6" fmla="*/ 220699 h 798088"/>
              <a:gd name="connsiteX7" fmla="*/ 861567 w 1794183"/>
              <a:gd name="connsiteY7" fmla="*/ 367525 h 798088"/>
              <a:gd name="connsiteX8" fmla="*/ 373250 w 1794183"/>
              <a:gd name="connsiteY8" fmla="*/ 587713 h 798088"/>
              <a:gd name="connsiteX9" fmla="*/ 5932 w 1794183"/>
              <a:gd name="connsiteY9" fmla="*/ 750918 h 798088"/>
              <a:gd name="connsiteX10" fmla="*/ 203789 w 1794183"/>
              <a:gd name="connsiteY10" fmla="*/ 797630 h 798088"/>
              <a:gd name="connsiteX11" fmla="*/ 920241 w 1794183"/>
              <a:gd name="connsiteY11" fmla="*/ 770113 h 798088"/>
              <a:gd name="connsiteX12" fmla="*/ 1384257 w 1794183"/>
              <a:gd name="connsiteY12" fmla="*/ 697373 h 798088"/>
              <a:gd name="connsiteX13" fmla="*/ 1751891 w 1794183"/>
              <a:gd name="connsiteY13" fmla="*/ 749334 h 798088"/>
              <a:gd name="connsiteX14" fmla="*/ 1782795 w 1794183"/>
              <a:gd name="connsiteY14" fmla="*/ 643716 h 798088"/>
              <a:gd name="connsiteX15" fmla="*/ 1720984 w 1794183"/>
              <a:gd name="connsiteY15" fmla="*/ 633467 h 798088"/>
              <a:gd name="connsiteX16" fmla="*/ 1552646 w 1794183"/>
              <a:gd name="connsiteY16" fmla="*/ 705771 h 798088"/>
              <a:gd name="connsiteX17" fmla="*/ 1477752 w 1794183"/>
              <a:gd name="connsiteY17" fmla="*/ 517120 h 798088"/>
              <a:gd name="connsiteX0" fmla="*/ 1477752 w 1868793"/>
              <a:gd name="connsiteY0" fmla="*/ 517120 h 798088"/>
              <a:gd name="connsiteX1" fmla="*/ 1480562 w 1868793"/>
              <a:gd name="connsiteY1" fmla="*/ 260501 h 798088"/>
              <a:gd name="connsiteX2" fmla="*/ 1616360 w 1868793"/>
              <a:gd name="connsiteY2" fmla="*/ 93540 h 798088"/>
              <a:gd name="connsiteX3" fmla="*/ 1746538 w 1868793"/>
              <a:gd name="connsiteY3" fmla="*/ 66607 h 798088"/>
              <a:gd name="connsiteX4" fmla="*/ 1678041 w 1868793"/>
              <a:gd name="connsiteY4" fmla="*/ 99 h 798088"/>
              <a:gd name="connsiteX5" fmla="*/ 1551632 w 1868793"/>
              <a:gd name="connsiteY5" fmla="*/ 50524 h 798088"/>
              <a:gd name="connsiteX6" fmla="*/ 1188947 w 1868793"/>
              <a:gd name="connsiteY6" fmla="*/ 220699 h 798088"/>
              <a:gd name="connsiteX7" fmla="*/ 861567 w 1868793"/>
              <a:gd name="connsiteY7" fmla="*/ 367525 h 798088"/>
              <a:gd name="connsiteX8" fmla="*/ 373250 w 1868793"/>
              <a:gd name="connsiteY8" fmla="*/ 587713 h 798088"/>
              <a:gd name="connsiteX9" fmla="*/ 5932 w 1868793"/>
              <a:gd name="connsiteY9" fmla="*/ 750918 h 798088"/>
              <a:gd name="connsiteX10" fmla="*/ 203789 w 1868793"/>
              <a:gd name="connsiteY10" fmla="*/ 797630 h 798088"/>
              <a:gd name="connsiteX11" fmla="*/ 920241 w 1868793"/>
              <a:gd name="connsiteY11" fmla="*/ 770113 h 798088"/>
              <a:gd name="connsiteX12" fmla="*/ 1384257 w 1868793"/>
              <a:gd name="connsiteY12" fmla="*/ 697373 h 798088"/>
              <a:gd name="connsiteX13" fmla="*/ 1751891 w 1868793"/>
              <a:gd name="connsiteY13" fmla="*/ 749334 h 798088"/>
              <a:gd name="connsiteX14" fmla="*/ 1782795 w 1868793"/>
              <a:gd name="connsiteY14" fmla="*/ 643716 h 798088"/>
              <a:gd name="connsiteX15" fmla="*/ 1720984 w 1868793"/>
              <a:gd name="connsiteY15" fmla="*/ 633467 h 798088"/>
              <a:gd name="connsiteX16" fmla="*/ 1552646 w 1868793"/>
              <a:gd name="connsiteY16" fmla="*/ 705771 h 798088"/>
              <a:gd name="connsiteX17" fmla="*/ 1477752 w 1868793"/>
              <a:gd name="connsiteY17" fmla="*/ 517120 h 798088"/>
              <a:gd name="connsiteX0" fmla="*/ 1477752 w 1767452"/>
              <a:gd name="connsiteY0" fmla="*/ 517120 h 798088"/>
              <a:gd name="connsiteX1" fmla="*/ 1480562 w 1767452"/>
              <a:gd name="connsiteY1" fmla="*/ 260501 h 798088"/>
              <a:gd name="connsiteX2" fmla="*/ 1616360 w 1767452"/>
              <a:gd name="connsiteY2" fmla="*/ 93540 h 798088"/>
              <a:gd name="connsiteX3" fmla="*/ 1746538 w 1767452"/>
              <a:gd name="connsiteY3" fmla="*/ 66607 h 798088"/>
              <a:gd name="connsiteX4" fmla="*/ 1678041 w 1767452"/>
              <a:gd name="connsiteY4" fmla="*/ 99 h 798088"/>
              <a:gd name="connsiteX5" fmla="*/ 1551632 w 1767452"/>
              <a:gd name="connsiteY5" fmla="*/ 50524 h 798088"/>
              <a:gd name="connsiteX6" fmla="*/ 1188947 w 1767452"/>
              <a:gd name="connsiteY6" fmla="*/ 220699 h 798088"/>
              <a:gd name="connsiteX7" fmla="*/ 861567 w 1767452"/>
              <a:gd name="connsiteY7" fmla="*/ 367525 h 798088"/>
              <a:gd name="connsiteX8" fmla="*/ 373250 w 1767452"/>
              <a:gd name="connsiteY8" fmla="*/ 587713 h 798088"/>
              <a:gd name="connsiteX9" fmla="*/ 5932 w 1767452"/>
              <a:gd name="connsiteY9" fmla="*/ 750918 h 798088"/>
              <a:gd name="connsiteX10" fmla="*/ 203789 w 1767452"/>
              <a:gd name="connsiteY10" fmla="*/ 797630 h 798088"/>
              <a:gd name="connsiteX11" fmla="*/ 920241 w 1767452"/>
              <a:gd name="connsiteY11" fmla="*/ 770113 h 798088"/>
              <a:gd name="connsiteX12" fmla="*/ 1384257 w 1767452"/>
              <a:gd name="connsiteY12" fmla="*/ 697373 h 798088"/>
              <a:gd name="connsiteX13" fmla="*/ 1751891 w 1767452"/>
              <a:gd name="connsiteY13" fmla="*/ 749334 h 798088"/>
              <a:gd name="connsiteX14" fmla="*/ 1701317 w 1767452"/>
              <a:gd name="connsiteY14" fmla="*/ 720038 h 798088"/>
              <a:gd name="connsiteX15" fmla="*/ 1720984 w 1767452"/>
              <a:gd name="connsiteY15" fmla="*/ 633467 h 798088"/>
              <a:gd name="connsiteX16" fmla="*/ 1552646 w 1767452"/>
              <a:gd name="connsiteY16" fmla="*/ 705771 h 798088"/>
              <a:gd name="connsiteX17" fmla="*/ 1477752 w 1767452"/>
              <a:gd name="connsiteY17" fmla="*/ 517120 h 798088"/>
              <a:gd name="connsiteX0" fmla="*/ 1477752 w 1769418"/>
              <a:gd name="connsiteY0" fmla="*/ 517120 h 798088"/>
              <a:gd name="connsiteX1" fmla="*/ 1480562 w 1769418"/>
              <a:gd name="connsiteY1" fmla="*/ 260501 h 798088"/>
              <a:gd name="connsiteX2" fmla="*/ 1616360 w 1769418"/>
              <a:gd name="connsiteY2" fmla="*/ 93540 h 798088"/>
              <a:gd name="connsiteX3" fmla="*/ 1746538 w 1769418"/>
              <a:gd name="connsiteY3" fmla="*/ 66607 h 798088"/>
              <a:gd name="connsiteX4" fmla="*/ 1678041 w 1769418"/>
              <a:gd name="connsiteY4" fmla="*/ 99 h 798088"/>
              <a:gd name="connsiteX5" fmla="*/ 1551632 w 1769418"/>
              <a:gd name="connsiteY5" fmla="*/ 50524 h 798088"/>
              <a:gd name="connsiteX6" fmla="*/ 1188947 w 1769418"/>
              <a:gd name="connsiteY6" fmla="*/ 220699 h 798088"/>
              <a:gd name="connsiteX7" fmla="*/ 861567 w 1769418"/>
              <a:gd name="connsiteY7" fmla="*/ 367525 h 798088"/>
              <a:gd name="connsiteX8" fmla="*/ 373250 w 1769418"/>
              <a:gd name="connsiteY8" fmla="*/ 587713 h 798088"/>
              <a:gd name="connsiteX9" fmla="*/ 5932 w 1769418"/>
              <a:gd name="connsiteY9" fmla="*/ 750918 h 798088"/>
              <a:gd name="connsiteX10" fmla="*/ 203789 w 1769418"/>
              <a:gd name="connsiteY10" fmla="*/ 797630 h 798088"/>
              <a:gd name="connsiteX11" fmla="*/ 920241 w 1769418"/>
              <a:gd name="connsiteY11" fmla="*/ 770113 h 798088"/>
              <a:gd name="connsiteX12" fmla="*/ 1384257 w 1769418"/>
              <a:gd name="connsiteY12" fmla="*/ 697373 h 798088"/>
              <a:gd name="connsiteX13" fmla="*/ 1751891 w 1769418"/>
              <a:gd name="connsiteY13" fmla="*/ 749334 h 798088"/>
              <a:gd name="connsiteX14" fmla="*/ 1701317 w 1769418"/>
              <a:gd name="connsiteY14" fmla="*/ 720038 h 798088"/>
              <a:gd name="connsiteX15" fmla="*/ 1619838 w 1769418"/>
              <a:gd name="connsiteY15" fmla="*/ 717824 h 798088"/>
              <a:gd name="connsiteX16" fmla="*/ 1552646 w 1769418"/>
              <a:gd name="connsiteY16" fmla="*/ 705771 h 798088"/>
              <a:gd name="connsiteX17" fmla="*/ 1477752 w 1769418"/>
              <a:gd name="connsiteY17" fmla="*/ 517120 h 798088"/>
              <a:gd name="connsiteX0" fmla="*/ 1477752 w 1747996"/>
              <a:gd name="connsiteY0" fmla="*/ 517120 h 798088"/>
              <a:gd name="connsiteX1" fmla="*/ 1480562 w 1747996"/>
              <a:gd name="connsiteY1" fmla="*/ 260501 h 798088"/>
              <a:gd name="connsiteX2" fmla="*/ 1616360 w 1747996"/>
              <a:gd name="connsiteY2" fmla="*/ 93540 h 798088"/>
              <a:gd name="connsiteX3" fmla="*/ 1746538 w 1747996"/>
              <a:gd name="connsiteY3" fmla="*/ 66607 h 798088"/>
              <a:gd name="connsiteX4" fmla="*/ 1678041 w 1747996"/>
              <a:gd name="connsiteY4" fmla="*/ 99 h 798088"/>
              <a:gd name="connsiteX5" fmla="*/ 1551632 w 1747996"/>
              <a:gd name="connsiteY5" fmla="*/ 50524 h 798088"/>
              <a:gd name="connsiteX6" fmla="*/ 1188947 w 1747996"/>
              <a:gd name="connsiteY6" fmla="*/ 220699 h 798088"/>
              <a:gd name="connsiteX7" fmla="*/ 861567 w 1747996"/>
              <a:gd name="connsiteY7" fmla="*/ 367525 h 798088"/>
              <a:gd name="connsiteX8" fmla="*/ 373250 w 1747996"/>
              <a:gd name="connsiteY8" fmla="*/ 587713 h 798088"/>
              <a:gd name="connsiteX9" fmla="*/ 5932 w 1747996"/>
              <a:gd name="connsiteY9" fmla="*/ 750918 h 798088"/>
              <a:gd name="connsiteX10" fmla="*/ 203789 w 1747996"/>
              <a:gd name="connsiteY10" fmla="*/ 797630 h 798088"/>
              <a:gd name="connsiteX11" fmla="*/ 920241 w 1747996"/>
              <a:gd name="connsiteY11" fmla="*/ 770113 h 798088"/>
              <a:gd name="connsiteX12" fmla="*/ 1384257 w 1747996"/>
              <a:gd name="connsiteY12" fmla="*/ 697373 h 798088"/>
              <a:gd name="connsiteX13" fmla="*/ 1583314 w 1747996"/>
              <a:gd name="connsiteY13" fmla="*/ 725233 h 798088"/>
              <a:gd name="connsiteX14" fmla="*/ 1701317 w 1747996"/>
              <a:gd name="connsiteY14" fmla="*/ 720038 h 798088"/>
              <a:gd name="connsiteX15" fmla="*/ 1619838 w 1747996"/>
              <a:gd name="connsiteY15" fmla="*/ 717824 h 798088"/>
              <a:gd name="connsiteX16" fmla="*/ 1552646 w 1747996"/>
              <a:gd name="connsiteY16" fmla="*/ 705771 h 798088"/>
              <a:gd name="connsiteX17" fmla="*/ 1477752 w 1747996"/>
              <a:gd name="connsiteY17" fmla="*/ 517120 h 798088"/>
              <a:gd name="connsiteX0" fmla="*/ 1477752 w 1747996"/>
              <a:gd name="connsiteY0" fmla="*/ 517120 h 798042"/>
              <a:gd name="connsiteX1" fmla="*/ 1480562 w 1747996"/>
              <a:gd name="connsiteY1" fmla="*/ 260501 h 798042"/>
              <a:gd name="connsiteX2" fmla="*/ 1616360 w 1747996"/>
              <a:gd name="connsiteY2" fmla="*/ 93540 h 798042"/>
              <a:gd name="connsiteX3" fmla="*/ 1746538 w 1747996"/>
              <a:gd name="connsiteY3" fmla="*/ 66607 h 798042"/>
              <a:gd name="connsiteX4" fmla="*/ 1678041 w 1747996"/>
              <a:gd name="connsiteY4" fmla="*/ 99 h 798042"/>
              <a:gd name="connsiteX5" fmla="*/ 1551632 w 1747996"/>
              <a:gd name="connsiteY5" fmla="*/ 50524 h 798042"/>
              <a:gd name="connsiteX6" fmla="*/ 1188947 w 1747996"/>
              <a:gd name="connsiteY6" fmla="*/ 220699 h 798042"/>
              <a:gd name="connsiteX7" fmla="*/ 861567 w 1747996"/>
              <a:gd name="connsiteY7" fmla="*/ 367525 h 798042"/>
              <a:gd name="connsiteX8" fmla="*/ 373250 w 1747996"/>
              <a:gd name="connsiteY8" fmla="*/ 587713 h 798042"/>
              <a:gd name="connsiteX9" fmla="*/ 5932 w 1747996"/>
              <a:gd name="connsiteY9" fmla="*/ 750918 h 798042"/>
              <a:gd name="connsiteX10" fmla="*/ 203789 w 1747996"/>
              <a:gd name="connsiteY10" fmla="*/ 797630 h 798042"/>
              <a:gd name="connsiteX11" fmla="*/ 920241 w 1747996"/>
              <a:gd name="connsiteY11" fmla="*/ 770113 h 798042"/>
              <a:gd name="connsiteX12" fmla="*/ 1384257 w 1747996"/>
              <a:gd name="connsiteY12" fmla="*/ 709424 h 798042"/>
              <a:gd name="connsiteX13" fmla="*/ 1583314 w 1747996"/>
              <a:gd name="connsiteY13" fmla="*/ 725233 h 798042"/>
              <a:gd name="connsiteX14" fmla="*/ 1701317 w 1747996"/>
              <a:gd name="connsiteY14" fmla="*/ 720038 h 798042"/>
              <a:gd name="connsiteX15" fmla="*/ 1619838 w 1747996"/>
              <a:gd name="connsiteY15" fmla="*/ 717824 h 798042"/>
              <a:gd name="connsiteX16" fmla="*/ 1552646 w 1747996"/>
              <a:gd name="connsiteY16" fmla="*/ 705771 h 798042"/>
              <a:gd name="connsiteX17" fmla="*/ 1477752 w 1747996"/>
              <a:gd name="connsiteY17" fmla="*/ 517120 h 79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47996" h="798042">
                <a:moveTo>
                  <a:pt x="1477752" y="517120"/>
                </a:moveTo>
                <a:cubicBezTo>
                  <a:pt x="1478689" y="431580"/>
                  <a:pt x="1479625" y="346041"/>
                  <a:pt x="1480562" y="260501"/>
                </a:cubicBezTo>
                <a:lnTo>
                  <a:pt x="1616360" y="93540"/>
                </a:lnTo>
                <a:cubicBezTo>
                  <a:pt x="1616360" y="75284"/>
                  <a:pt x="1736258" y="82181"/>
                  <a:pt x="1746538" y="66607"/>
                </a:cubicBezTo>
                <a:cubicBezTo>
                  <a:pt x="1756818" y="51034"/>
                  <a:pt x="1710525" y="2779"/>
                  <a:pt x="1678041" y="99"/>
                </a:cubicBezTo>
                <a:cubicBezTo>
                  <a:pt x="1645557" y="-2581"/>
                  <a:pt x="1551632" y="50524"/>
                  <a:pt x="1551632" y="50524"/>
                </a:cubicBezTo>
                <a:lnTo>
                  <a:pt x="1188947" y="220699"/>
                </a:lnTo>
                <a:lnTo>
                  <a:pt x="861567" y="367525"/>
                </a:lnTo>
                <a:lnTo>
                  <a:pt x="373250" y="587713"/>
                </a:lnTo>
                <a:cubicBezTo>
                  <a:pt x="306972" y="585332"/>
                  <a:pt x="34175" y="715932"/>
                  <a:pt x="5932" y="750918"/>
                </a:cubicBezTo>
                <a:cubicBezTo>
                  <a:pt x="-22311" y="785904"/>
                  <a:pt x="51404" y="794431"/>
                  <a:pt x="203789" y="797630"/>
                </a:cubicBezTo>
                <a:cubicBezTo>
                  <a:pt x="356174" y="800829"/>
                  <a:pt x="723496" y="784814"/>
                  <a:pt x="920241" y="770113"/>
                </a:cubicBezTo>
                <a:cubicBezTo>
                  <a:pt x="1116986" y="755412"/>
                  <a:pt x="1273745" y="716904"/>
                  <a:pt x="1384257" y="709424"/>
                </a:cubicBezTo>
                <a:cubicBezTo>
                  <a:pt x="1494769" y="701944"/>
                  <a:pt x="1530471" y="723464"/>
                  <a:pt x="1583314" y="725233"/>
                </a:cubicBezTo>
                <a:cubicBezTo>
                  <a:pt x="1636157" y="727002"/>
                  <a:pt x="1695230" y="721273"/>
                  <a:pt x="1701317" y="720038"/>
                </a:cubicBezTo>
                <a:cubicBezTo>
                  <a:pt x="1707404" y="718803"/>
                  <a:pt x="1632013" y="717223"/>
                  <a:pt x="1619838" y="717824"/>
                </a:cubicBezTo>
                <a:cubicBezTo>
                  <a:pt x="1622219" y="726158"/>
                  <a:pt x="1552646" y="705771"/>
                  <a:pt x="1552646" y="705771"/>
                </a:cubicBezTo>
                <a:cubicBezTo>
                  <a:pt x="1552968" y="684396"/>
                  <a:pt x="1477430" y="538495"/>
                  <a:pt x="1477752" y="517120"/>
                </a:cubicBezTo>
                <a:close/>
              </a:path>
            </a:pathLst>
          </a:custGeom>
          <a:solidFill>
            <a:schemeClr val="bg1">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Tree>
    <p:extLst>
      <p:ext uri="{BB962C8B-B14F-4D97-AF65-F5344CB8AC3E}">
        <p14:creationId xmlns:p14="http://schemas.microsoft.com/office/powerpoint/2010/main" val="30348702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smtClean="0"/>
              <a:t>Hypothetical</a:t>
            </a:r>
            <a:r>
              <a:rPr lang="de-DE" dirty="0" smtClean="0"/>
              <a:t> </a:t>
            </a:r>
            <a:r>
              <a:rPr lang="de-DE" dirty="0" err="1" smtClean="0"/>
              <a:t>f</a:t>
            </a:r>
            <a:r>
              <a:rPr lang="de-DE" baseline="-25000" dirty="0" err="1" smtClean="0"/>
              <a:t>v-rec</a:t>
            </a:r>
            <a:r>
              <a:rPr lang="de-DE" baseline="-25000" dirty="0" smtClean="0"/>
              <a:t> </a:t>
            </a:r>
            <a:r>
              <a:rPr lang="de-DE" dirty="0" err="1" smtClean="0"/>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56</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644233" y="1765946"/>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520901" y="1730546"/>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44862" y="7534252"/>
              <a:ext cx="448159"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672184" y="2428611"/>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5"/>
                <a:stretch>
                  <a:fillRect/>
                </a:stretch>
              </a:blipFill>
            </p:spPr>
            <p:txBody>
              <a:bodyPr/>
              <a:lstStyle/>
              <a:p>
                <a:r>
                  <a:rPr lang="de-DE">
                    <a:noFill/>
                  </a:rPr>
                  <a:t> </a:t>
                </a:r>
              </a:p>
            </p:txBody>
          </p:sp>
        </mc:Fallback>
      </mc:AlternateContent>
      <p:pic>
        <p:nvPicPr>
          <p:cNvPr id="31" name="Grafik 30"/>
          <p:cNvPicPr>
            <a:picLocks noChangeAspect="1"/>
          </p:cNvPicPr>
          <p:nvPr/>
        </p:nvPicPr>
        <p:blipFill>
          <a:blip r:embed="rId6"/>
          <a:stretch>
            <a:fillRect/>
          </a:stretch>
        </p:blipFill>
        <p:spPr>
          <a:xfrm>
            <a:off x="4562300" y="2192638"/>
            <a:ext cx="1499176" cy="1440000"/>
          </a:xfrm>
          <a:prstGeom prst="rect">
            <a:avLst/>
          </a:prstGeom>
        </p:spPr>
      </p:pic>
      <p:sp>
        <p:nvSpPr>
          <p:cNvPr id="5" name="Textfeld 4"/>
          <p:cNvSpPr txBox="1"/>
          <p:nvPr/>
        </p:nvSpPr>
        <p:spPr>
          <a:xfrm>
            <a:off x="1667902" y="5187666"/>
            <a:ext cx="6315832" cy="1192634"/>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solidFill>
                  <a:srgbClr val="006C66"/>
                </a:solidFill>
              </a:rPr>
              <a:t>High </a:t>
            </a:r>
            <a:r>
              <a:rPr lang="de-DE" sz="1600" b="1" dirty="0" err="1" smtClean="0">
                <a:solidFill>
                  <a:srgbClr val="006C66"/>
                </a:solidFill>
              </a:rPr>
              <a:t>f</a:t>
            </a:r>
            <a:r>
              <a:rPr lang="de-DE" sz="1600" b="1" baseline="-25000" dirty="0" err="1" smtClean="0">
                <a:solidFill>
                  <a:srgbClr val="006C66"/>
                </a:solidFill>
              </a:rPr>
              <a:t>v-rec</a:t>
            </a:r>
            <a:endParaRPr lang="de-DE" sz="1600" b="1" baseline="-25000" dirty="0" smtClean="0">
              <a:solidFill>
                <a:srgbClr val="006C66"/>
              </a:solidFill>
            </a:endParaRPr>
          </a:p>
          <a:p>
            <a:pPr marL="285750" indent="-285750" algn="l">
              <a:lnSpc>
                <a:spcPts val="2300"/>
              </a:lnSpc>
              <a:spcBef>
                <a:spcPts val="1150"/>
              </a:spcBef>
              <a:buFont typeface="Arial" panose="020B0604020202020204" pitchFamily="34" charset="0"/>
              <a:buChar char="•"/>
            </a:pPr>
            <a:r>
              <a:rPr lang="de-DE" sz="1600" b="1" dirty="0" smtClean="0">
                <a:solidFill>
                  <a:srgbClr val="006C66"/>
                </a:solidFill>
              </a:rPr>
              <a:t>Aids in </a:t>
            </a:r>
            <a:r>
              <a:rPr lang="de-DE" sz="1600" b="1" dirty="0" err="1" smtClean="0">
                <a:solidFill>
                  <a:srgbClr val="006C66"/>
                </a:solidFill>
              </a:rPr>
              <a:t>fullfilling</a:t>
            </a:r>
            <a:r>
              <a:rPr lang="de-DE" sz="1600" b="1" dirty="0" smtClean="0">
                <a:solidFill>
                  <a:srgbClr val="006C66"/>
                </a:solidFill>
              </a:rPr>
              <a:t> </a:t>
            </a:r>
            <a:r>
              <a:rPr lang="de-DE" sz="1600" b="1" dirty="0" err="1" smtClean="0">
                <a:solidFill>
                  <a:srgbClr val="006C66"/>
                </a:solidFill>
              </a:rPr>
              <a:t>mandatory</a:t>
            </a:r>
            <a:r>
              <a:rPr lang="de-DE" sz="1600" b="1" dirty="0" smtClean="0">
                <a:solidFill>
                  <a:srgbClr val="006C66"/>
                </a:solidFill>
              </a:rPr>
              <a:t> </a:t>
            </a:r>
            <a:r>
              <a:rPr lang="de-DE" sz="1600" b="1" dirty="0" err="1" smtClean="0">
                <a:solidFill>
                  <a:srgbClr val="006C66"/>
                </a:solidFill>
              </a:rPr>
              <a:t>heat</a:t>
            </a:r>
            <a:r>
              <a:rPr lang="de-DE" sz="1600" b="1" dirty="0" smtClean="0">
                <a:solidFill>
                  <a:srgbClr val="006C66"/>
                </a:solidFill>
              </a:rPr>
              <a:t> </a:t>
            </a:r>
            <a:r>
              <a:rPr lang="de-DE" sz="1600" b="1" dirty="0" err="1" smtClean="0">
                <a:solidFill>
                  <a:srgbClr val="006C66"/>
                </a:solidFill>
              </a:rPr>
              <a:t>and</a:t>
            </a:r>
            <a:r>
              <a:rPr lang="de-DE" sz="1600" b="1" dirty="0" smtClean="0">
                <a:solidFill>
                  <a:srgbClr val="006C66"/>
                </a:solidFill>
              </a:rPr>
              <a:t> </a:t>
            </a:r>
            <a:r>
              <a:rPr lang="de-DE" sz="1600" b="1" dirty="0" err="1" smtClean="0">
                <a:solidFill>
                  <a:srgbClr val="006C66"/>
                </a:solidFill>
              </a:rPr>
              <a:t>sputtering</a:t>
            </a:r>
            <a:r>
              <a:rPr lang="de-DE" sz="1600" b="1" dirty="0" smtClean="0">
                <a:solidFill>
                  <a:srgbClr val="006C66"/>
                </a:solidFill>
              </a:rPr>
              <a:t> </a:t>
            </a:r>
            <a:r>
              <a:rPr lang="de-DE" sz="1600" b="1" dirty="0" err="1" smtClean="0">
                <a:solidFill>
                  <a:srgbClr val="006C66"/>
                </a:solidFill>
              </a:rPr>
              <a:t>requirements</a:t>
            </a:r>
            <a:endParaRPr lang="de-DE" sz="1600" b="1" dirty="0" smtClean="0">
              <a:solidFill>
                <a:srgbClr val="006C66"/>
              </a:solidFill>
            </a:endParaRPr>
          </a:p>
          <a:p>
            <a:pPr marL="285750" indent="-285750" algn="l">
              <a:lnSpc>
                <a:spcPts val="2300"/>
              </a:lnSpc>
              <a:spcBef>
                <a:spcPts val="1150"/>
              </a:spcBef>
              <a:buFont typeface="Arial" panose="020B0604020202020204" pitchFamily="34" charset="0"/>
              <a:buChar char="•"/>
            </a:pPr>
            <a:r>
              <a:rPr lang="de-DE" sz="1600" b="1" dirty="0" err="1" smtClean="0">
                <a:solidFill>
                  <a:srgbClr val="006C66"/>
                </a:solidFill>
              </a:rPr>
              <a:t>Maintains</a:t>
            </a:r>
            <a:r>
              <a:rPr lang="de-DE" sz="1600" b="1" dirty="0" smtClean="0">
                <a:solidFill>
                  <a:srgbClr val="006C66"/>
                </a:solidFill>
              </a:rPr>
              <a:t> divertor </a:t>
            </a:r>
            <a:r>
              <a:rPr lang="de-DE" sz="1600" b="1" dirty="0" err="1" smtClean="0">
                <a:solidFill>
                  <a:srgbClr val="006C66"/>
                </a:solidFill>
              </a:rPr>
              <a:t>performance</a:t>
            </a:r>
            <a:endParaRPr lang="de-DE" sz="1600" b="1" dirty="0" smtClean="0">
              <a:solidFill>
                <a:srgbClr val="006C66"/>
              </a:solidFill>
            </a:endParaRPr>
          </a:p>
        </p:txBody>
      </p:sp>
      <p:sp>
        <p:nvSpPr>
          <p:cNvPr id="103" name="Textfeld 102"/>
          <p:cNvSpPr txBox="1"/>
          <p:nvPr/>
        </p:nvSpPr>
        <p:spPr>
          <a:xfrm>
            <a:off x="5147625" y="1223963"/>
            <a:ext cx="1484381" cy="396391"/>
          </a:xfrm>
          <a:prstGeom prst="rect">
            <a:avLst/>
          </a:prstGeom>
          <a:noFill/>
        </p:spPr>
        <p:txBody>
          <a:bodyPr wrap="none" lIns="0" tIns="0" rIns="0" bIns="0" rtlCol="0" anchor="t" anchorCtr="0">
            <a:spAutoFit/>
          </a:bodyPr>
          <a:lstStyle/>
          <a:p>
            <a:pPr algn="l">
              <a:lnSpc>
                <a:spcPts val="2300"/>
              </a:lnSpc>
              <a:spcBef>
                <a:spcPts val="1150"/>
              </a:spcBef>
            </a:pPr>
            <a:r>
              <a:rPr lang="de-DE" sz="6000" b="1" dirty="0" err="1" smtClean="0">
                <a:solidFill>
                  <a:srgbClr val="C6D325"/>
                </a:solidFill>
              </a:rPr>
              <a:t>f</a:t>
            </a:r>
            <a:r>
              <a:rPr lang="de-DE" sz="6000" b="1" baseline="-25000" dirty="0" err="1" smtClean="0">
                <a:solidFill>
                  <a:srgbClr val="C6D325"/>
                </a:solidFill>
              </a:rPr>
              <a:t>v-rec</a:t>
            </a:r>
            <a:endParaRPr lang="de-DE" sz="6000" b="1" dirty="0" smtClean="0">
              <a:solidFill>
                <a:srgbClr val="C6D325"/>
              </a:solidFill>
            </a:endParaRPr>
          </a:p>
        </p:txBody>
      </p:sp>
      <p:sp>
        <p:nvSpPr>
          <p:cNvPr id="106" name="Foliennummernplatzhalter 2"/>
          <p:cNvSpPr txBox="1">
            <a:spLocks/>
          </p:cNvSpPr>
          <p:nvPr/>
        </p:nvSpPr>
        <p:spPr>
          <a:xfrm>
            <a:off x="11167427" y="6489699"/>
            <a:ext cx="329248" cy="142876"/>
          </a:xfrm>
          <a:prstGeom prst="rect">
            <a:avLst/>
          </a:prstGeom>
        </p:spPr>
        <p:txBody>
          <a:bodyPr vert="horz"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B1A4699-952B-42DA-8DC4-38A59B49610C}" type="slidenum">
              <a:rPr lang="de-DE" smtClean="0"/>
              <a:pPr/>
              <a:t>56</a:t>
            </a:fld>
            <a:endParaRPr lang="de-DE" dirty="0"/>
          </a:p>
        </p:txBody>
      </p:sp>
      <p:pic>
        <p:nvPicPr>
          <p:cNvPr id="107" name="Grafik 106"/>
          <p:cNvPicPr>
            <a:picLocks noChangeAspect="1"/>
          </p:cNvPicPr>
          <p:nvPr/>
        </p:nvPicPr>
        <p:blipFill>
          <a:blip r:embed="rId7"/>
          <a:stretch>
            <a:fillRect/>
          </a:stretch>
        </p:blipFill>
        <p:spPr>
          <a:xfrm>
            <a:off x="8065323" y="5030430"/>
            <a:ext cx="4052704" cy="1826191"/>
          </a:xfrm>
          <a:prstGeom prst="rect">
            <a:avLst/>
          </a:prstGeom>
        </p:spPr>
      </p:pic>
      <p:sp>
        <p:nvSpPr>
          <p:cNvPr id="108" name="Pfeil nach oben 107"/>
          <p:cNvSpPr/>
          <p:nvPr/>
        </p:nvSpPr>
        <p:spPr>
          <a:xfrm>
            <a:off x="7937498" y="6430832"/>
            <a:ext cx="180000" cy="180000"/>
          </a:xfrm>
          <a:prstGeom prst="upArrow">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5" name="Textfeld 114"/>
          <p:cNvSpPr txBox="1"/>
          <p:nvPr/>
        </p:nvSpPr>
        <p:spPr>
          <a:xfrm>
            <a:off x="10130058" y="5116253"/>
            <a:ext cx="801501"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FFC000"/>
                </a:solidFill>
              </a:rPr>
              <a:t>f</a:t>
            </a:r>
            <a:r>
              <a:rPr lang="de-DE" sz="1200" baseline="-25000" dirty="0" err="1" smtClean="0">
                <a:solidFill>
                  <a:srgbClr val="FFC000"/>
                </a:solidFill>
              </a:rPr>
              <a:t>s-rec</a:t>
            </a:r>
            <a:r>
              <a:rPr lang="de-DE" sz="1200" dirty="0" smtClean="0">
                <a:solidFill>
                  <a:srgbClr val="FFC000"/>
                </a:solidFill>
              </a:rPr>
              <a:t>      </a:t>
            </a:r>
            <a:r>
              <a:rPr lang="de-DE" sz="1200" dirty="0" err="1" smtClean="0">
                <a:solidFill>
                  <a:srgbClr val="FFC000"/>
                </a:solidFill>
              </a:rPr>
              <a:t>f</a:t>
            </a:r>
            <a:r>
              <a:rPr lang="de-DE" sz="1200" baseline="-25000" dirty="0" err="1" smtClean="0">
                <a:solidFill>
                  <a:srgbClr val="FFC000"/>
                </a:solidFill>
              </a:rPr>
              <a:t>v-rec</a:t>
            </a:r>
            <a:endParaRPr lang="de-DE" sz="1200" dirty="0" smtClean="0">
              <a:solidFill>
                <a:srgbClr val="FFC000"/>
              </a:solidFill>
            </a:endParaRPr>
          </a:p>
        </p:txBody>
      </p:sp>
      <p:sp>
        <p:nvSpPr>
          <p:cNvPr id="116" name="Pfeil nach oben 115"/>
          <p:cNvSpPr/>
          <p:nvPr/>
        </p:nvSpPr>
        <p:spPr>
          <a:xfrm rot="5400000">
            <a:off x="10474862" y="5255092"/>
            <a:ext cx="180000" cy="104569"/>
          </a:xfrm>
          <a:prstGeom prst="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7" name="Textfeld 116"/>
          <p:cNvSpPr txBox="1"/>
          <p:nvPr/>
        </p:nvSpPr>
        <p:spPr>
          <a:xfrm>
            <a:off x="10136715" y="5329512"/>
            <a:ext cx="1981312"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rgbClr val="FFC000"/>
                </a:solidFill>
              </a:rPr>
              <a:t>Lamberts cos </a:t>
            </a:r>
            <a:r>
              <a:rPr lang="de-DE" sz="1200" dirty="0" err="1" smtClean="0">
                <a:solidFill>
                  <a:srgbClr val="FFC000"/>
                </a:solidFill>
              </a:rPr>
              <a:t>law</a:t>
            </a:r>
            <a:r>
              <a:rPr lang="de-DE" sz="1200" dirty="0" smtClean="0">
                <a:solidFill>
                  <a:srgbClr val="FFC000"/>
                </a:solidFill>
              </a:rPr>
              <a:t>     </a:t>
            </a:r>
            <a:r>
              <a:rPr lang="de-DE" sz="1200" dirty="0" err="1" smtClean="0">
                <a:solidFill>
                  <a:srgbClr val="FFC000"/>
                </a:solidFill>
              </a:rPr>
              <a:t>isotropic</a:t>
            </a:r>
            <a:endParaRPr lang="de-DE" sz="1200" dirty="0" smtClean="0">
              <a:solidFill>
                <a:srgbClr val="FFC000"/>
              </a:solidFill>
            </a:endParaRPr>
          </a:p>
        </p:txBody>
      </p:sp>
      <p:sp>
        <p:nvSpPr>
          <p:cNvPr id="118" name="Pfeil nach oben 117"/>
          <p:cNvSpPr/>
          <p:nvPr/>
        </p:nvSpPr>
        <p:spPr>
          <a:xfrm rot="5400000">
            <a:off x="11364195" y="5460979"/>
            <a:ext cx="180000" cy="104569"/>
          </a:xfrm>
          <a:prstGeom prst="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9" name="Freihandform 118"/>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3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20" name="Textfeld 119"/>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21" name="Textfeld 120"/>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
        <p:nvSpPr>
          <p:cNvPr id="122" name="Freihandform 121"/>
          <p:cNvSpPr/>
          <p:nvPr/>
        </p:nvSpPr>
        <p:spPr>
          <a:xfrm flipH="1">
            <a:off x="5615393" y="2526697"/>
            <a:ext cx="2833942" cy="888223"/>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3254152 w 4889590"/>
              <a:gd name="connsiteY0" fmla="*/ 647537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889590"/>
              <a:gd name="connsiteY0" fmla="*/ 647537 h 687249"/>
              <a:gd name="connsiteX1" fmla="*/ 3237295 w 4889590"/>
              <a:gd name="connsiteY1" fmla="*/ 583733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3254152 w 4889590"/>
              <a:gd name="connsiteY17" fmla="*/ 647537 h 687249"/>
              <a:gd name="connsiteX0" fmla="*/ 3254152 w 4971914"/>
              <a:gd name="connsiteY0" fmla="*/ 647537 h 687249"/>
              <a:gd name="connsiteX1" fmla="*/ 3237295 w 4971914"/>
              <a:gd name="connsiteY1" fmla="*/ 583733 h 687249"/>
              <a:gd name="connsiteX2" fmla="*/ 4855635 w 4971914"/>
              <a:gd name="connsiteY2" fmla="*/ 202532 h 687249"/>
              <a:gd name="connsiteX3" fmla="*/ 4855635 w 4971914"/>
              <a:gd name="connsiteY3" fmla="*/ 193007 h 687249"/>
              <a:gd name="connsiteX4" fmla="*/ 3285864 w 4971914"/>
              <a:gd name="connsiteY4" fmla="*/ 540248 h 687249"/>
              <a:gd name="connsiteX5" fmla="*/ 4038866 w 4971914"/>
              <a:gd name="connsiteY5" fmla="*/ 150145 h 687249"/>
              <a:gd name="connsiteX6" fmla="*/ 1900503 w 4971914"/>
              <a:gd name="connsiteY6" fmla="*/ 73945 h 687249"/>
              <a:gd name="connsiteX7" fmla="*/ 471753 w 4971914"/>
              <a:gd name="connsiteY7" fmla="*/ 23939 h 687249"/>
              <a:gd name="connsiteX8" fmla="*/ 281253 w 4971914"/>
              <a:gd name="connsiteY8" fmla="*/ 19176 h 687249"/>
              <a:gd name="connsiteX9" fmla="*/ 74085 w 4971914"/>
              <a:gd name="connsiteY9" fmla="*/ 9651 h 687249"/>
              <a:gd name="connsiteX10" fmla="*/ 5028 w 4971914"/>
              <a:gd name="connsiteY10" fmla="*/ 126 h 687249"/>
              <a:gd name="connsiteX11" fmla="*/ 5028 w 4971914"/>
              <a:gd name="connsiteY11" fmla="*/ 16795 h 687249"/>
              <a:gd name="connsiteX12" fmla="*/ 2647 w 4971914"/>
              <a:gd name="connsiteY12" fmla="*/ 52514 h 687249"/>
              <a:gd name="connsiteX13" fmla="*/ 5028 w 4971914"/>
              <a:gd name="connsiteY13" fmla="*/ 602582 h 687249"/>
              <a:gd name="connsiteX14" fmla="*/ 5028 w 4971914"/>
              <a:gd name="connsiteY14" fmla="*/ 633539 h 687249"/>
              <a:gd name="connsiteX15" fmla="*/ 5028 w 4971914"/>
              <a:gd name="connsiteY15" fmla="*/ 683545 h 687249"/>
              <a:gd name="connsiteX16" fmla="*/ 19316 w 4971914"/>
              <a:gd name="connsiteY16" fmla="*/ 683545 h 687249"/>
              <a:gd name="connsiteX17" fmla="*/ 3254152 w 4971914"/>
              <a:gd name="connsiteY17" fmla="*/ 647537 h 687249"/>
              <a:gd name="connsiteX0" fmla="*/ 3254152 w 4855635"/>
              <a:gd name="connsiteY0" fmla="*/ 647537 h 687249"/>
              <a:gd name="connsiteX1" fmla="*/ 3237295 w 4855635"/>
              <a:gd name="connsiteY1" fmla="*/ 583733 h 687249"/>
              <a:gd name="connsiteX2" fmla="*/ 4855635 w 4855635"/>
              <a:gd name="connsiteY2" fmla="*/ 202532 h 687249"/>
              <a:gd name="connsiteX3" fmla="*/ 3293487 w 4855635"/>
              <a:gd name="connsiteY3" fmla="*/ 562569 h 687249"/>
              <a:gd name="connsiteX4" fmla="*/ 3285864 w 4855635"/>
              <a:gd name="connsiteY4" fmla="*/ 540248 h 687249"/>
              <a:gd name="connsiteX5" fmla="*/ 4038866 w 4855635"/>
              <a:gd name="connsiteY5" fmla="*/ 150145 h 687249"/>
              <a:gd name="connsiteX6" fmla="*/ 1900503 w 4855635"/>
              <a:gd name="connsiteY6" fmla="*/ 73945 h 687249"/>
              <a:gd name="connsiteX7" fmla="*/ 471753 w 4855635"/>
              <a:gd name="connsiteY7" fmla="*/ 23939 h 687249"/>
              <a:gd name="connsiteX8" fmla="*/ 281253 w 4855635"/>
              <a:gd name="connsiteY8" fmla="*/ 19176 h 687249"/>
              <a:gd name="connsiteX9" fmla="*/ 74085 w 4855635"/>
              <a:gd name="connsiteY9" fmla="*/ 9651 h 687249"/>
              <a:gd name="connsiteX10" fmla="*/ 5028 w 4855635"/>
              <a:gd name="connsiteY10" fmla="*/ 126 h 687249"/>
              <a:gd name="connsiteX11" fmla="*/ 5028 w 4855635"/>
              <a:gd name="connsiteY11" fmla="*/ 16795 h 687249"/>
              <a:gd name="connsiteX12" fmla="*/ 2647 w 4855635"/>
              <a:gd name="connsiteY12" fmla="*/ 52514 h 687249"/>
              <a:gd name="connsiteX13" fmla="*/ 5028 w 4855635"/>
              <a:gd name="connsiteY13" fmla="*/ 602582 h 687249"/>
              <a:gd name="connsiteX14" fmla="*/ 5028 w 4855635"/>
              <a:gd name="connsiteY14" fmla="*/ 633539 h 687249"/>
              <a:gd name="connsiteX15" fmla="*/ 5028 w 4855635"/>
              <a:gd name="connsiteY15" fmla="*/ 683545 h 687249"/>
              <a:gd name="connsiteX16" fmla="*/ 19316 w 4855635"/>
              <a:gd name="connsiteY16" fmla="*/ 683545 h 687249"/>
              <a:gd name="connsiteX17" fmla="*/ 3254152 w 4855635"/>
              <a:gd name="connsiteY17" fmla="*/ 647537 h 687249"/>
              <a:gd name="connsiteX0" fmla="*/ 3254152 w 4038866"/>
              <a:gd name="connsiteY0" fmla="*/ 647537 h 687249"/>
              <a:gd name="connsiteX1" fmla="*/ 3237295 w 4038866"/>
              <a:gd name="connsiteY1" fmla="*/ 583733 h 687249"/>
              <a:gd name="connsiteX2" fmla="*/ 3271010 w 4038866"/>
              <a:gd name="connsiteY2" fmla="*/ 580128 h 687249"/>
              <a:gd name="connsiteX3" fmla="*/ 3293487 w 4038866"/>
              <a:gd name="connsiteY3" fmla="*/ 562569 h 687249"/>
              <a:gd name="connsiteX4" fmla="*/ 3285864 w 4038866"/>
              <a:gd name="connsiteY4" fmla="*/ 540248 h 687249"/>
              <a:gd name="connsiteX5" fmla="*/ 4038866 w 4038866"/>
              <a:gd name="connsiteY5" fmla="*/ 150145 h 687249"/>
              <a:gd name="connsiteX6" fmla="*/ 1900503 w 4038866"/>
              <a:gd name="connsiteY6" fmla="*/ 73945 h 687249"/>
              <a:gd name="connsiteX7" fmla="*/ 471753 w 4038866"/>
              <a:gd name="connsiteY7" fmla="*/ 23939 h 687249"/>
              <a:gd name="connsiteX8" fmla="*/ 281253 w 4038866"/>
              <a:gd name="connsiteY8" fmla="*/ 19176 h 687249"/>
              <a:gd name="connsiteX9" fmla="*/ 74085 w 4038866"/>
              <a:gd name="connsiteY9" fmla="*/ 9651 h 687249"/>
              <a:gd name="connsiteX10" fmla="*/ 5028 w 4038866"/>
              <a:gd name="connsiteY10" fmla="*/ 126 h 687249"/>
              <a:gd name="connsiteX11" fmla="*/ 5028 w 4038866"/>
              <a:gd name="connsiteY11" fmla="*/ 16795 h 687249"/>
              <a:gd name="connsiteX12" fmla="*/ 2647 w 4038866"/>
              <a:gd name="connsiteY12" fmla="*/ 52514 h 687249"/>
              <a:gd name="connsiteX13" fmla="*/ 5028 w 4038866"/>
              <a:gd name="connsiteY13" fmla="*/ 602582 h 687249"/>
              <a:gd name="connsiteX14" fmla="*/ 5028 w 4038866"/>
              <a:gd name="connsiteY14" fmla="*/ 633539 h 687249"/>
              <a:gd name="connsiteX15" fmla="*/ 5028 w 4038866"/>
              <a:gd name="connsiteY15" fmla="*/ 683545 h 687249"/>
              <a:gd name="connsiteX16" fmla="*/ 19316 w 4038866"/>
              <a:gd name="connsiteY16" fmla="*/ 683545 h 687249"/>
              <a:gd name="connsiteX17" fmla="*/ 3254152 w 4038866"/>
              <a:gd name="connsiteY17" fmla="*/ 647537 h 687249"/>
              <a:gd name="connsiteX0" fmla="*/ 3254152 w 3294159"/>
              <a:gd name="connsiteY0" fmla="*/ 647537 h 687249"/>
              <a:gd name="connsiteX1" fmla="*/ 3237295 w 3294159"/>
              <a:gd name="connsiteY1" fmla="*/ 583733 h 687249"/>
              <a:gd name="connsiteX2" fmla="*/ 3271010 w 3294159"/>
              <a:gd name="connsiteY2" fmla="*/ 580128 h 687249"/>
              <a:gd name="connsiteX3" fmla="*/ 3293487 w 3294159"/>
              <a:gd name="connsiteY3" fmla="*/ 562569 h 687249"/>
              <a:gd name="connsiteX4" fmla="*/ 3285864 w 3294159"/>
              <a:gd name="connsiteY4" fmla="*/ 540248 h 687249"/>
              <a:gd name="connsiteX5" fmla="*/ 3261538 w 3294159"/>
              <a:gd name="connsiteY5" fmla="*/ 359028 h 687249"/>
              <a:gd name="connsiteX6" fmla="*/ 1900503 w 3294159"/>
              <a:gd name="connsiteY6" fmla="*/ 73945 h 687249"/>
              <a:gd name="connsiteX7" fmla="*/ 471753 w 3294159"/>
              <a:gd name="connsiteY7" fmla="*/ 23939 h 687249"/>
              <a:gd name="connsiteX8" fmla="*/ 281253 w 3294159"/>
              <a:gd name="connsiteY8" fmla="*/ 19176 h 687249"/>
              <a:gd name="connsiteX9" fmla="*/ 74085 w 3294159"/>
              <a:gd name="connsiteY9" fmla="*/ 9651 h 687249"/>
              <a:gd name="connsiteX10" fmla="*/ 5028 w 3294159"/>
              <a:gd name="connsiteY10" fmla="*/ 126 h 687249"/>
              <a:gd name="connsiteX11" fmla="*/ 5028 w 3294159"/>
              <a:gd name="connsiteY11" fmla="*/ 16795 h 687249"/>
              <a:gd name="connsiteX12" fmla="*/ 2647 w 3294159"/>
              <a:gd name="connsiteY12" fmla="*/ 52514 h 687249"/>
              <a:gd name="connsiteX13" fmla="*/ 5028 w 3294159"/>
              <a:gd name="connsiteY13" fmla="*/ 602582 h 687249"/>
              <a:gd name="connsiteX14" fmla="*/ 5028 w 3294159"/>
              <a:gd name="connsiteY14" fmla="*/ 633539 h 687249"/>
              <a:gd name="connsiteX15" fmla="*/ 5028 w 3294159"/>
              <a:gd name="connsiteY15" fmla="*/ 683545 h 687249"/>
              <a:gd name="connsiteX16" fmla="*/ 19316 w 3294159"/>
              <a:gd name="connsiteY16" fmla="*/ 683545 h 687249"/>
              <a:gd name="connsiteX17" fmla="*/ 3254152 w 3294159"/>
              <a:gd name="connsiteY17" fmla="*/ 647537 h 687249"/>
              <a:gd name="connsiteX0" fmla="*/ 3254152 w 3294641"/>
              <a:gd name="connsiteY0" fmla="*/ 647537 h 687249"/>
              <a:gd name="connsiteX1" fmla="*/ 3237295 w 3294641"/>
              <a:gd name="connsiteY1" fmla="*/ 583733 h 687249"/>
              <a:gd name="connsiteX2" fmla="*/ 3263518 w 3294641"/>
              <a:gd name="connsiteY2" fmla="*/ 545314 h 687249"/>
              <a:gd name="connsiteX3" fmla="*/ 3293487 w 3294641"/>
              <a:gd name="connsiteY3" fmla="*/ 562569 h 687249"/>
              <a:gd name="connsiteX4" fmla="*/ 3285864 w 3294641"/>
              <a:gd name="connsiteY4" fmla="*/ 540248 h 687249"/>
              <a:gd name="connsiteX5" fmla="*/ 3261538 w 3294641"/>
              <a:gd name="connsiteY5" fmla="*/ 359028 h 687249"/>
              <a:gd name="connsiteX6" fmla="*/ 1900503 w 3294641"/>
              <a:gd name="connsiteY6" fmla="*/ 73945 h 687249"/>
              <a:gd name="connsiteX7" fmla="*/ 471753 w 3294641"/>
              <a:gd name="connsiteY7" fmla="*/ 23939 h 687249"/>
              <a:gd name="connsiteX8" fmla="*/ 281253 w 3294641"/>
              <a:gd name="connsiteY8" fmla="*/ 19176 h 687249"/>
              <a:gd name="connsiteX9" fmla="*/ 74085 w 3294641"/>
              <a:gd name="connsiteY9" fmla="*/ 9651 h 687249"/>
              <a:gd name="connsiteX10" fmla="*/ 5028 w 3294641"/>
              <a:gd name="connsiteY10" fmla="*/ 126 h 687249"/>
              <a:gd name="connsiteX11" fmla="*/ 5028 w 3294641"/>
              <a:gd name="connsiteY11" fmla="*/ 16795 h 687249"/>
              <a:gd name="connsiteX12" fmla="*/ 2647 w 3294641"/>
              <a:gd name="connsiteY12" fmla="*/ 52514 h 687249"/>
              <a:gd name="connsiteX13" fmla="*/ 5028 w 3294641"/>
              <a:gd name="connsiteY13" fmla="*/ 602582 h 687249"/>
              <a:gd name="connsiteX14" fmla="*/ 5028 w 3294641"/>
              <a:gd name="connsiteY14" fmla="*/ 633539 h 687249"/>
              <a:gd name="connsiteX15" fmla="*/ 5028 w 3294641"/>
              <a:gd name="connsiteY15" fmla="*/ 683545 h 687249"/>
              <a:gd name="connsiteX16" fmla="*/ 19316 w 3294641"/>
              <a:gd name="connsiteY16" fmla="*/ 683545 h 687249"/>
              <a:gd name="connsiteX17" fmla="*/ 3254152 w 3294641"/>
              <a:gd name="connsiteY17" fmla="*/ 647537 h 687249"/>
              <a:gd name="connsiteX0" fmla="*/ 3254152 w 3293942"/>
              <a:gd name="connsiteY0" fmla="*/ 647537 h 687249"/>
              <a:gd name="connsiteX1" fmla="*/ 3237295 w 3293942"/>
              <a:gd name="connsiteY1" fmla="*/ 583733 h 687249"/>
              <a:gd name="connsiteX2" fmla="*/ 3263518 w 3293942"/>
              <a:gd name="connsiteY2" fmla="*/ 545314 h 687249"/>
              <a:gd name="connsiteX3" fmla="*/ 3293487 w 3293942"/>
              <a:gd name="connsiteY3" fmla="*/ 562569 h 687249"/>
              <a:gd name="connsiteX4" fmla="*/ 3280245 w 3293942"/>
              <a:gd name="connsiteY4" fmla="*/ 392959 h 687249"/>
              <a:gd name="connsiteX5" fmla="*/ 3261538 w 3293942"/>
              <a:gd name="connsiteY5" fmla="*/ 359028 h 687249"/>
              <a:gd name="connsiteX6" fmla="*/ 1900503 w 3293942"/>
              <a:gd name="connsiteY6" fmla="*/ 73945 h 687249"/>
              <a:gd name="connsiteX7" fmla="*/ 471753 w 3293942"/>
              <a:gd name="connsiteY7" fmla="*/ 23939 h 687249"/>
              <a:gd name="connsiteX8" fmla="*/ 281253 w 3293942"/>
              <a:gd name="connsiteY8" fmla="*/ 19176 h 687249"/>
              <a:gd name="connsiteX9" fmla="*/ 74085 w 3293942"/>
              <a:gd name="connsiteY9" fmla="*/ 9651 h 687249"/>
              <a:gd name="connsiteX10" fmla="*/ 5028 w 3293942"/>
              <a:gd name="connsiteY10" fmla="*/ 126 h 687249"/>
              <a:gd name="connsiteX11" fmla="*/ 5028 w 3293942"/>
              <a:gd name="connsiteY11" fmla="*/ 16795 h 687249"/>
              <a:gd name="connsiteX12" fmla="*/ 2647 w 3293942"/>
              <a:gd name="connsiteY12" fmla="*/ 52514 h 687249"/>
              <a:gd name="connsiteX13" fmla="*/ 5028 w 3293942"/>
              <a:gd name="connsiteY13" fmla="*/ 602582 h 687249"/>
              <a:gd name="connsiteX14" fmla="*/ 5028 w 3293942"/>
              <a:gd name="connsiteY14" fmla="*/ 633539 h 687249"/>
              <a:gd name="connsiteX15" fmla="*/ 5028 w 3293942"/>
              <a:gd name="connsiteY15" fmla="*/ 683545 h 687249"/>
              <a:gd name="connsiteX16" fmla="*/ 19316 w 3293942"/>
              <a:gd name="connsiteY16" fmla="*/ 683545 h 687249"/>
              <a:gd name="connsiteX17" fmla="*/ 3254152 w 3293942"/>
              <a:gd name="connsiteY17" fmla="*/ 647537 h 687249"/>
              <a:gd name="connsiteX0" fmla="*/ 3254152 w 3280585"/>
              <a:gd name="connsiteY0" fmla="*/ 647537 h 687249"/>
              <a:gd name="connsiteX1" fmla="*/ 3237295 w 3280585"/>
              <a:gd name="connsiteY1" fmla="*/ 583733 h 687249"/>
              <a:gd name="connsiteX2" fmla="*/ 3263518 w 3280585"/>
              <a:gd name="connsiteY2" fmla="*/ 545314 h 687249"/>
              <a:gd name="connsiteX3" fmla="*/ 3272883 w 3280585"/>
              <a:gd name="connsiteY3" fmla="*/ 434026 h 687249"/>
              <a:gd name="connsiteX4" fmla="*/ 3280245 w 3280585"/>
              <a:gd name="connsiteY4" fmla="*/ 392959 h 687249"/>
              <a:gd name="connsiteX5" fmla="*/ 3261538 w 3280585"/>
              <a:gd name="connsiteY5" fmla="*/ 359028 h 687249"/>
              <a:gd name="connsiteX6" fmla="*/ 1900503 w 3280585"/>
              <a:gd name="connsiteY6" fmla="*/ 73945 h 687249"/>
              <a:gd name="connsiteX7" fmla="*/ 471753 w 3280585"/>
              <a:gd name="connsiteY7" fmla="*/ 23939 h 687249"/>
              <a:gd name="connsiteX8" fmla="*/ 281253 w 3280585"/>
              <a:gd name="connsiteY8" fmla="*/ 19176 h 687249"/>
              <a:gd name="connsiteX9" fmla="*/ 74085 w 3280585"/>
              <a:gd name="connsiteY9" fmla="*/ 9651 h 687249"/>
              <a:gd name="connsiteX10" fmla="*/ 5028 w 3280585"/>
              <a:gd name="connsiteY10" fmla="*/ 126 h 687249"/>
              <a:gd name="connsiteX11" fmla="*/ 5028 w 3280585"/>
              <a:gd name="connsiteY11" fmla="*/ 16795 h 687249"/>
              <a:gd name="connsiteX12" fmla="*/ 2647 w 3280585"/>
              <a:gd name="connsiteY12" fmla="*/ 52514 h 687249"/>
              <a:gd name="connsiteX13" fmla="*/ 5028 w 3280585"/>
              <a:gd name="connsiteY13" fmla="*/ 602582 h 687249"/>
              <a:gd name="connsiteX14" fmla="*/ 5028 w 3280585"/>
              <a:gd name="connsiteY14" fmla="*/ 633539 h 687249"/>
              <a:gd name="connsiteX15" fmla="*/ 5028 w 3280585"/>
              <a:gd name="connsiteY15" fmla="*/ 683545 h 687249"/>
              <a:gd name="connsiteX16" fmla="*/ 19316 w 3280585"/>
              <a:gd name="connsiteY16" fmla="*/ 683545 h 687249"/>
              <a:gd name="connsiteX17" fmla="*/ 3254152 w 328058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261538 w 3276245"/>
              <a:gd name="connsiteY5" fmla="*/ 359028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1900503 w 3276245"/>
              <a:gd name="connsiteY6" fmla="*/ 73945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687249"/>
              <a:gd name="connsiteX1" fmla="*/ 3237295 w 3276245"/>
              <a:gd name="connsiteY1" fmla="*/ 583733 h 687249"/>
              <a:gd name="connsiteX2" fmla="*/ 3263518 w 3276245"/>
              <a:gd name="connsiteY2" fmla="*/ 545314 h 687249"/>
              <a:gd name="connsiteX3" fmla="*/ 3272883 w 3276245"/>
              <a:gd name="connsiteY3" fmla="*/ 434026 h 687249"/>
              <a:gd name="connsiteX4" fmla="*/ 3195957 w 3276245"/>
              <a:gd name="connsiteY4" fmla="*/ 363501 h 687249"/>
              <a:gd name="connsiteX5" fmla="*/ 3010546 w 3276245"/>
              <a:gd name="connsiteY5" fmla="*/ 297434 h 687249"/>
              <a:gd name="connsiteX6" fmla="*/ 2678768 w 3276245"/>
              <a:gd name="connsiteY6" fmla="*/ 443507 h 687249"/>
              <a:gd name="connsiteX7" fmla="*/ 471753 w 3276245"/>
              <a:gd name="connsiteY7" fmla="*/ 23939 h 687249"/>
              <a:gd name="connsiteX8" fmla="*/ 281253 w 3276245"/>
              <a:gd name="connsiteY8" fmla="*/ 19176 h 687249"/>
              <a:gd name="connsiteX9" fmla="*/ 74085 w 3276245"/>
              <a:gd name="connsiteY9" fmla="*/ 9651 h 687249"/>
              <a:gd name="connsiteX10" fmla="*/ 5028 w 3276245"/>
              <a:gd name="connsiteY10" fmla="*/ 126 h 687249"/>
              <a:gd name="connsiteX11" fmla="*/ 5028 w 3276245"/>
              <a:gd name="connsiteY11" fmla="*/ 16795 h 687249"/>
              <a:gd name="connsiteX12" fmla="*/ 2647 w 3276245"/>
              <a:gd name="connsiteY12" fmla="*/ 52514 h 687249"/>
              <a:gd name="connsiteX13" fmla="*/ 5028 w 3276245"/>
              <a:gd name="connsiteY13" fmla="*/ 602582 h 687249"/>
              <a:gd name="connsiteX14" fmla="*/ 5028 w 3276245"/>
              <a:gd name="connsiteY14" fmla="*/ 633539 h 687249"/>
              <a:gd name="connsiteX15" fmla="*/ 5028 w 3276245"/>
              <a:gd name="connsiteY15" fmla="*/ 683545 h 687249"/>
              <a:gd name="connsiteX16" fmla="*/ 19316 w 3276245"/>
              <a:gd name="connsiteY16" fmla="*/ 683545 h 687249"/>
              <a:gd name="connsiteX17" fmla="*/ 3254152 w 3276245"/>
              <a:gd name="connsiteY17" fmla="*/ 647537 h 687249"/>
              <a:gd name="connsiteX0" fmla="*/ 3254152 w 3276245"/>
              <a:gd name="connsiteY0" fmla="*/ 647537 h 935793"/>
              <a:gd name="connsiteX1" fmla="*/ 3237295 w 3276245"/>
              <a:gd name="connsiteY1" fmla="*/ 583733 h 935793"/>
              <a:gd name="connsiteX2" fmla="*/ 3263518 w 3276245"/>
              <a:gd name="connsiteY2" fmla="*/ 545314 h 935793"/>
              <a:gd name="connsiteX3" fmla="*/ 3272883 w 3276245"/>
              <a:gd name="connsiteY3" fmla="*/ 434026 h 935793"/>
              <a:gd name="connsiteX4" fmla="*/ 3195957 w 3276245"/>
              <a:gd name="connsiteY4" fmla="*/ 363501 h 935793"/>
              <a:gd name="connsiteX5" fmla="*/ 3010546 w 3276245"/>
              <a:gd name="connsiteY5" fmla="*/ 297434 h 935793"/>
              <a:gd name="connsiteX6" fmla="*/ 2678768 w 3276245"/>
              <a:gd name="connsiteY6" fmla="*/ 443507 h 935793"/>
              <a:gd name="connsiteX7" fmla="*/ 1646173 w 3276245"/>
              <a:gd name="connsiteY7" fmla="*/ 935793 h 935793"/>
              <a:gd name="connsiteX8" fmla="*/ 281253 w 3276245"/>
              <a:gd name="connsiteY8" fmla="*/ 19176 h 935793"/>
              <a:gd name="connsiteX9" fmla="*/ 74085 w 3276245"/>
              <a:gd name="connsiteY9" fmla="*/ 9651 h 935793"/>
              <a:gd name="connsiteX10" fmla="*/ 5028 w 3276245"/>
              <a:gd name="connsiteY10" fmla="*/ 126 h 935793"/>
              <a:gd name="connsiteX11" fmla="*/ 5028 w 3276245"/>
              <a:gd name="connsiteY11" fmla="*/ 16795 h 935793"/>
              <a:gd name="connsiteX12" fmla="*/ 2647 w 3276245"/>
              <a:gd name="connsiteY12" fmla="*/ 52514 h 935793"/>
              <a:gd name="connsiteX13" fmla="*/ 5028 w 3276245"/>
              <a:gd name="connsiteY13" fmla="*/ 602582 h 935793"/>
              <a:gd name="connsiteX14" fmla="*/ 5028 w 3276245"/>
              <a:gd name="connsiteY14" fmla="*/ 633539 h 935793"/>
              <a:gd name="connsiteX15" fmla="*/ 5028 w 3276245"/>
              <a:gd name="connsiteY15" fmla="*/ 683545 h 935793"/>
              <a:gd name="connsiteX16" fmla="*/ 19316 w 3276245"/>
              <a:gd name="connsiteY16" fmla="*/ 683545 h 935793"/>
              <a:gd name="connsiteX17" fmla="*/ 3254152 w 3276245"/>
              <a:gd name="connsiteY17" fmla="*/ 647537 h 935793"/>
              <a:gd name="connsiteX0" fmla="*/ 3285876 w 3307969"/>
              <a:gd name="connsiteY0" fmla="*/ 695726 h 983982"/>
              <a:gd name="connsiteX1" fmla="*/ 3269019 w 3307969"/>
              <a:gd name="connsiteY1" fmla="*/ 631922 h 983982"/>
              <a:gd name="connsiteX2" fmla="*/ 3295242 w 3307969"/>
              <a:gd name="connsiteY2" fmla="*/ 593503 h 983982"/>
              <a:gd name="connsiteX3" fmla="*/ 3304607 w 3307969"/>
              <a:gd name="connsiteY3" fmla="*/ 482215 h 983982"/>
              <a:gd name="connsiteX4" fmla="*/ 3227681 w 3307969"/>
              <a:gd name="connsiteY4" fmla="*/ 411690 h 983982"/>
              <a:gd name="connsiteX5" fmla="*/ 3042270 w 3307969"/>
              <a:gd name="connsiteY5" fmla="*/ 345623 h 983982"/>
              <a:gd name="connsiteX6" fmla="*/ 2710492 w 3307969"/>
              <a:gd name="connsiteY6" fmla="*/ 491696 h 983982"/>
              <a:gd name="connsiteX7" fmla="*/ 1677897 w 3307969"/>
              <a:gd name="connsiteY7" fmla="*/ 983982 h 983982"/>
              <a:gd name="connsiteX8" fmla="*/ 1212055 w 3307969"/>
              <a:gd name="connsiteY8" fmla="*/ 790421 h 983982"/>
              <a:gd name="connsiteX9" fmla="*/ 105809 w 3307969"/>
              <a:gd name="connsiteY9" fmla="*/ 57840 h 983982"/>
              <a:gd name="connsiteX10" fmla="*/ 36752 w 3307969"/>
              <a:gd name="connsiteY10" fmla="*/ 48315 h 983982"/>
              <a:gd name="connsiteX11" fmla="*/ 36752 w 3307969"/>
              <a:gd name="connsiteY11" fmla="*/ 64984 h 983982"/>
              <a:gd name="connsiteX12" fmla="*/ 34371 w 3307969"/>
              <a:gd name="connsiteY12" fmla="*/ 100703 h 983982"/>
              <a:gd name="connsiteX13" fmla="*/ 36752 w 3307969"/>
              <a:gd name="connsiteY13" fmla="*/ 650771 h 983982"/>
              <a:gd name="connsiteX14" fmla="*/ 36752 w 3307969"/>
              <a:gd name="connsiteY14" fmla="*/ 681728 h 983982"/>
              <a:gd name="connsiteX15" fmla="*/ 36752 w 3307969"/>
              <a:gd name="connsiteY15" fmla="*/ 731734 h 983982"/>
              <a:gd name="connsiteX16" fmla="*/ 51040 w 3307969"/>
              <a:gd name="connsiteY16" fmla="*/ 731734 h 983982"/>
              <a:gd name="connsiteX17" fmla="*/ 3285876 w 3307969"/>
              <a:gd name="connsiteY17" fmla="*/ 695726 h 983982"/>
              <a:gd name="connsiteX0" fmla="*/ 3285876 w 3307969"/>
              <a:gd name="connsiteY0" fmla="*/ 695726 h 790421"/>
              <a:gd name="connsiteX1" fmla="*/ 3269019 w 3307969"/>
              <a:gd name="connsiteY1" fmla="*/ 631922 h 790421"/>
              <a:gd name="connsiteX2" fmla="*/ 3295242 w 3307969"/>
              <a:gd name="connsiteY2" fmla="*/ 593503 h 790421"/>
              <a:gd name="connsiteX3" fmla="*/ 3304607 w 3307969"/>
              <a:gd name="connsiteY3" fmla="*/ 482215 h 790421"/>
              <a:gd name="connsiteX4" fmla="*/ 3227681 w 3307969"/>
              <a:gd name="connsiteY4" fmla="*/ 411690 h 790421"/>
              <a:gd name="connsiteX5" fmla="*/ 3042270 w 3307969"/>
              <a:gd name="connsiteY5" fmla="*/ 345623 h 790421"/>
              <a:gd name="connsiteX6" fmla="*/ 2710492 w 3307969"/>
              <a:gd name="connsiteY6" fmla="*/ 491696 h 790421"/>
              <a:gd name="connsiteX7" fmla="*/ 2256678 w 3307969"/>
              <a:gd name="connsiteY7" fmla="*/ 694760 h 790421"/>
              <a:gd name="connsiteX8" fmla="*/ 1212055 w 3307969"/>
              <a:gd name="connsiteY8" fmla="*/ 790421 h 790421"/>
              <a:gd name="connsiteX9" fmla="*/ 105809 w 3307969"/>
              <a:gd name="connsiteY9" fmla="*/ 57840 h 790421"/>
              <a:gd name="connsiteX10" fmla="*/ 36752 w 3307969"/>
              <a:gd name="connsiteY10" fmla="*/ 48315 h 790421"/>
              <a:gd name="connsiteX11" fmla="*/ 36752 w 3307969"/>
              <a:gd name="connsiteY11" fmla="*/ 64984 h 790421"/>
              <a:gd name="connsiteX12" fmla="*/ 34371 w 3307969"/>
              <a:gd name="connsiteY12" fmla="*/ 100703 h 790421"/>
              <a:gd name="connsiteX13" fmla="*/ 36752 w 3307969"/>
              <a:gd name="connsiteY13" fmla="*/ 650771 h 790421"/>
              <a:gd name="connsiteX14" fmla="*/ 36752 w 3307969"/>
              <a:gd name="connsiteY14" fmla="*/ 681728 h 790421"/>
              <a:gd name="connsiteX15" fmla="*/ 36752 w 3307969"/>
              <a:gd name="connsiteY15" fmla="*/ 731734 h 790421"/>
              <a:gd name="connsiteX16" fmla="*/ 51040 w 3307969"/>
              <a:gd name="connsiteY16" fmla="*/ 731734 h 790421"/>
              <a:gd name="connsiteX17" fmla="*/ 3285876 w 3307969"/>
              <a:gd name="connsiteY17" fmla="*/ 695726 h 790421"/>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47565 w 3398856"/>
              <a:gd name="connsiteY7" fmla="*/ 688531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376763 w 3398856"/>
              <a:gd name="connsiteY0" fmla="*/ 689497 h 729209"/>
              <a:gd name="connsiteX1" fmla="*/ 3359906 w 3398856"/>
              <a:gd name="connsiteY1" fmla="*/ 625693 h 729209"/>
              <a:gd name="connsiteX2" fmla="*/ 3386129 w 3398856"/>
              <a:gd name="connsiteY2" fmla="*/ 587274 h 729209"/>
              <a:gd name="connsiteX3" fmla="*/ 3395494 w 3398856"/>
              <a:gd name="connsiteY3" fmla="*/ 475986 h 729209"/>
              <a:gd name="connsiteX4" fmla="*/ 3318568 w 3398856"/>
              <a:gd name="connsiteY4" fmla="*/ 405461 h 729209"/>
              <a:gd name="connsiteX5" fmla="*/ 3133157 w 3398856"/>
              <a:gd name="connsiteY5" fmla="*/ 339394 h 729209"/>
              <a:gd name="connsiteX6" fmla="*/ 2801379 w 3398856"/>
              <a:gd name="connsiteY6" fmla="*/ 485467 h 729209"/>
              <a:gd name="connsiteX7" fmla="*/ 2325088 w 3398856"/>
              <a:gd name="connsiteY7" fmla="*/ 680497 h 729209"/>
              <a:gd name="connsiteX8" fmla="*/ 2556032 w 3398856"/>
              <a:gd name="connsiteY8" fmla="*/ 699836 h 729209"/>
              <a:gd name="connsiteX9" fmla="*/ 196696 w 3398856"/>
              <a:gd name="connsiteY9" fmla="*/ 51611 h 729209"/>
              <a:gd name="connsiteX10" fmla="*/ 127639 w 3398856"/>
              <a:gd name="connsiteY10" fmla="*/ 42086 h 729209"/>
              <a:gd name="connsiteX11" fmla="*/ 127639 w 3398856"/>
              <a:gd name="connsiteY11" fmla="*/ 58755 h 729209"/>
              <a:gd name="connsiteX12" fmla="*/ 125258 w 3398856"/>
              <a:gd name="connsiteY12" fmla="*/ 94474 h 729209"/>
              <a:gd name="connsiteX13" fmla="*/ 127639 w 3398856"/>
              <a:gd name="connsiteY13" fmla="*/ 644542 h 729209"/>
              <a:gd name="connsiteX14" fmla="*/ 127639 w 3398856"/>
              <a:gd name="connsiteY14" fmla="*/ 675499 h 729209"/>
              <a:gd name="connsiteX15" fmla="*/ 127639 w 3398856"/>
              <a:gd name="connsiteY15" fmla="*/ 725505 h 729209"/>
              <a:gd name="connsiteX16" fmla="*/ 141927 w 3398856"/>
              <a:gd name="connsiteY16" fmla="*/ 725505 h 729209"/>
              <a:gd name="connsiteX17" fmla="*/ 3376763 w 3398856"/>
              <a:gd name="connsiteY17" fmla="*/ 689497 h 729209"/>
              <a:gd name="connsiteX0" fmla="*/ 3403373 w 3425466"/>
              <a:gd name="connsiteY0" fmla="*/ 671803 h 711515"/>
              <a:gd name="connsiteX1" fmla="*/ 3386516 w 3425466"/>
              <a:gd name="connsiteY1" fmla="*/ 607999 h 711515"/>
              <a:gd name="connsiteX2" fmla="*/ 3412739 w 3425466"/>
              <a:gd name="connsiteY2" fmla="*/ 569580 h 711515"/>
              <a:gd name="connsiteX3" fmla="*/ 3422104 w 3425466"/>
              <a:gd name="connsiteY3" fmla="*/ 458292 h 711515"/>
              <a:gd name="connsiteX4" fmla="*/ 3345178 w 3425466"/>
              <a:gd name="connsiteY4" fmla="*/ 387767 h 711515"/>
              <a:gd name="connsiteX5" fmla="*/ 3159767 w 3425466"/>
              <a:gd name="connsiteY5" fmla="*/ 321700 h 711515"/>
              <a:gd name="connsiteX6" fmla="*/ 2827989 w 3425466"/>
              <a:gd name="connsiteY6" fmla="*/ 467773 h 711515"/>
              <a:gd name="connsiteX7" fmla="*/ 2351698 w 3425466"/>
              <a:gd name="connsiteY7" fmla="*/ 662803 h 711515"/>
              <a:gd name="connsiteX8" fmla="*/ 2582642 w 3425466"/>
              <a:gd name="connsiteY8" fmla="*/ 682142 h 711515"/>
              <a:gd name="connsiteX9" fmla="*/ 2237802 w 3425466"/>
              <a:gd name="connsiteY9" fmla="*/ 399461 h 711515"/>
              <a:gd name="connsiteX10" fmla="*/ 154249 w 3425466"/>
              <a:gd name="connsiteY10" fmla="*/ 24392 h 711515"/>
              <a:gd name="connsiteX11" fmla="*/ 154249 w 3425466"/>
              <a:gd name="connsiteY11" fmla="*/ 41061 h 711515"/>
              <a:gd name="connsiteX12" fmla="*/ 151868 w 3425466"/>
              <a:gd name="connsiteY12" fmla="*/ 76780 h 711515"/>
              <a:gd name="connsiteX13" fmla="*/ 154249 w 3425466"/>
              <a:gd name="connsiteY13" fmla="*/ 626848 h 711515"/>
              <a:gd name="connsiteX14" fmla="*/ 154249 w 3425466"/>
              <a:gd name="connsiteY14" fmla="*/ 657805 h 711515"/>
              <a:gd name="connsiteX15" fmla="*/ 154249 w 3425466"/>
              <a:gd name="connsiteY15" fmla="*/ 707811 h 711515"/>
              <a:gd name="connsiteX16" fmla="*/ 168537 w 3425466"/>
              <a:gd name="connsiteY16" fmla="*/ 707811 h 711515"/>
              <a:gd name="connsiteX17" fmla="*/ 3403373 w 3425466"/>
              <a:gd name="connsiteY17" fmla="*/ 671803 h 711515"/>
              <a:gd name="connsiteX0" fmla="*/ 3347963 w 3370056"/>
              <a:gd name="connsiteY0" fmla="*/ 650085 h 689797"/>
              <a:gd name="connsiteX1" fmla="*/ 3331106 w 3370056"/>
              <a:gd name="connsiteY1" fmla="*/ 586281 h 689797"/>
              <a:gd name="connsiteX2" fmla="*/ 3357329 w 3370056"/>
              <a:gd name="connsiteY2" fmla="*/ 547862 h 689797"/>
              <a:gd name="connsiteX3" fmla="*/ 3366694 w 3370056"/>
              <a:gd name="connsiteY3" fmla="*/ 436574 h 689797"/>
              <a:gd name="connsiteX4" fmla="*/ 3289768 w 3370056"/>
              <a:gd name="connsiteY4" fmla="*/ 366049 h 689797"/>
              <a:gd name="connsiteX5" fmla="*/ 3104357 w 3370056"/>
              <a:gd name="connsiteY5" fmla="*/ 299982 h 689797"/>
              <a:gd name="connsiteX6" fmla="*/ 2772579 w 3370056"/>
              <a:gd name="connsiteY6" fmla="*/ 446055 h 689797"/>
              <a:gd name="connsiteX7" fmla="*/ 2296288 w 3370056"/>
              <a:gd name="connsiteY7" fmla="*/ 641085 h 689797"/>
              <a:gd name="connsiteX8" fmla="*/ 2527232 w 3370056"/>
              <a:gd name="connsiteY8" fmla="*/ 660424 h 689797"/>
              <a:gd name="connsiteX9" fmla="*/ 2182392 w 3370056"/>
              <a:gd name="connsiteY9" fmla="*/ 377743 h 689797"/>
              <a:gd name="connsiteX10" fmla="*/ 98839 w 3370056"/>
              <a:gd name="connsiteY10" fmla="*/ 2674 h 689797"/>
              <a:gd name="connsiteX11" fmla="*/ 1408121 w 3370056"/>
              <a:gd name="connsiteY11" fmla="*/ 581720 h 689797"/>
              <a:gd name="connsiteX12" fmla="*/ 96458 w 3370056"/>
              <a:gd name="connsiteY12" fmla="*/ 55062 h 689797"/>
              <a:gd name="connsiteX13" fmla="*/ 98839 w 3370056"/>
              <a:gd name="connsiteY13" fmla="*/ 605130 h 689797"/>
              <a:gd name="connsiteX14" fmla="*/ 98839 w 3370056"/>
              <a:gd name="connsiteY14" fmla="*/ 636087 h 689797"/>
              <a:gd name="connsiteX15" fmla="*/ 98839 w 3370056"/>
              <a:gd name="connsiteY15" fmla="*/ 686093 h 689797"/>
              <a:gd name="connsiteX16" fmla="*/ 113127 w 3370056"/>
              <a:gd name="connsiteY16" fmla="*/ 686093 h 689797"/>
              <a:gd name="connsiteX17" fmla="*/ 3347963 w 3370056"/>
              <a:gd name="connsiteY17" fmla="*/ 650085 h 689797"/>
              <a:gd name="connsiteX0" fmla="*/ 3347963 w 3370056"/>
              <a:gd name="connsiteY0" fmla="*/ 595048 h 634760"/>
              <a:gd name="connsiteX1" fmla="*/ 3331106 w 3370056"/>
              <a:gd name="connsiteY1" fmla="*/ 531244 h 634760"/>
              <a:gd name="connsiteX2" fmla="*/ 3357329 w 3370056"/>
              <a:gd name="connsiteY2" fmla="*/ 492825 h 634760"/>
              <a:gd name="connsiteX3" fmla="*/ 3366694 w 3370056"/>
              <a:gd name="connsiteY3" fmla="*/ 381537 h 634760"/>
              <a:gd name="connsiteX4" fmla="*/ 3289768 w 3370056"/>
              <a:gd name="connsiteY4" fmla="*/ 311012 h 634760"/>
              <a:gd name="connsiteX5" fmla="*/ 3104357 w 3370056"/>
              <a:gd name="connsiteY5" fmla="*/ 244945 h 634760"/>
              <a:gd name="connsiteX6" fmla="*/ 2772579 w 3370056"/>
              <a:gd name="connsiteY6" fmla="*/ 391018 h 634760"/>
              <a:gd name="connsiteX7" fmla="*/ 2296288 w 3370056"/>
              <a:gd name="connsiteY7" fmla="*/ 586048 h 634760"/>
              <a:gd name="connsiteX8" fmla="*/ 2527232 w 3370056"/>
              <a:gd name="connsiteY8" fmla="*/ 605387 h 634760"/>
              <a:gd name="connsiteX9" fmla="*/ 2182392 w 3370056"/>
              <a:gd name="connsiteY9" fmla="*/ 322706 h 634760"/>
              <a:gd name="connsiteX10" fmla="*/ 1970045 w 3370056"/>
              <a:gd name="connsiteY10" fmla="*/ 377453 h 634760"/>
              <a:gd name="connsiteX11" fmla="*/ 1408121 w 3370056"/>
              <a:gd name="connsiteY11" fmla="*/ 526683 h 634760"/>
              <a:gd name="connsiteX12" fmla="*/ 96458 w 3370056"/>
              <a:gd name="connsiteY12" fmla="*/ 25 h 634760"/>
              <a:gd name="connsiteX13" fmla="*/ 98839 w 3370056"/>
              <a:gd name="connsiteY13" fmla="*/ 550093 h 634760"/>
              <a:gd name="connsiteX14" fmla="*/ 98839 w 3370056"/>
              <a:gd name="connsiteY14" fmla="*/ 581050 h 634760"/>
              <a:gd name="connsiteX15" fmla="*/ 98839 w 3370056"/>
              <a:gd name="connsiteY15" fmla="*/ 631056 h 634760"/>
              <a:gd name="connsiteX16" fmla="*/ 113127 w 3370056"/>
              <a:gd name="connsiteY16" fmla="*/ 631056 h 634760"/>
              <a:gd name="connsiteX17" fmla="*/ 3347963 w 3370056"/>
              <a:gd name="connsiteY17" fmla="*/ 595048 h 634760"/>
              <a:gd name="connsiteX0" fmla="*/ 3347963 w 3370056"/>
              <a:gd name="connsiteY0" fmla="*/ 595048 h 633421"/>
              <a:gd name="connsiteX1" fmla="*/ 3331106 w 3370056"/>
              <a:gd name="connsiteY1" fmla="*/ 531244 h 633421"/>
              <a:gd name="connsiteX2" fmla="*/ 3357329 w 3370056"/>
              <a:gd name="connsiteY2" fmla="*/ 492825 h 633421"/>
              <a:gd name="connsiteX3" fmla="*/ 3366694 w 3370056"/>
              <a:gd name="connsiteY3" fmla="*/ 381537 h 633421"/>
              <a:gd name="connsiteX4" fmla="*/ 3289768 w 3370056"/>
              <a:gd name="connsiteY4" fmla="*/ 311012 h 633421"/>
              <a:gd name="connsiteX5" fmla="*/ 3104357 w 3370056"/>
              <a:gd name="connsiteY5" fmla="*/ 244945 h 633421"/>
              <a:gd name="connsiteX6" fmla="*/ 2772579 w 3370056"/>
              <a:gd name="connsiteY6" fmla="*/ 391018 h 633421"/>
              <a:gd name="connsiteX7" fmla="*/ 2296288 w 3370056"/>
              <a:gd name="connsiteY7" fmla="*/ 586048 h 633421"/>
              <a:gd name="connsiteX8" fmla="*/ 2527232 w 3370056"/>
              <a:gd name="connsiteY8" fmla="*/ 605387 h 633421"/>
              <a:gd name="connsiteX9" fmla="*/ 2182392 w 3370056"/>
              <a:gd name="connsiteY9" fmla="*/ 322706 h 633421"/>
              <a:gd name="connsiteX10" fmla="*/ 1970045 w 3370056"/>
              <a:gd name="connsiteY10" fmla="*/ 377453 h 633421"/>
              <a:gd name="connsiteX11" fmla="*/ 1408121 w 3370056"/>
              <a:gd name="connsiteY11" fmla="*/ 526683 h 633421"/>
              <a:gd name="connsiteX12" fmla="*/ 96458 w 3370056"/>
              <a:gd name="connsiteY12" fmla="*/ 25 h 633421"/>
              <a:gd name="connsiteX13" fmla="*/ 98839 w 3370056"/>
              <a:gd name="connsiteY13" fmla="*/ 550093 h 633421"/>
              <a:gd name="connsiteX14" fmla="*/ 98839 w 3370056"/>
              <a:gd name="connsiteY14" fmla="*/ 581050 h 633421"/>
              <a:gd name="connsiteX15" fmla="*/ 98839 w 3370056"/>
              <a:gd name="connsiteY15" fmla="*/ 631056 h 633421"/>
              <a:gd name="connsiteX16" fmla="*/ 2273724 w 3370056"/>
              <a:gd name="connsiteY16" fmla="*/ 623022 h 633421"/>
              <a:gd name="connsiteX17" fmla="*/ 3347963 w 3370056"/>
              <a:gd name="connsiteY17" fmla="*/ 595048 h 633421"/>
              <a:gd name="connsiteX0" fmla="*/ 3347963 w 3370056"/>
              <a:gd name="connsiteY0" fmla="*/ 595048 h 806236"/>
              <a:gd name="connsiteX1" fmla="*/ 3331106 w 3370056"/>
              <a:gd name="connsiteY1" fmla="*/ 531244 h 806236"/>
              <a:gd name="connsiteX2" fmla="*/ 3357329 w 3370056"/>
              <a:gd name="connsiteY2" fmla="*/ 492825 h 806236"/>
              <a:gd name="connsiteX3" fmla="*/ 3366694 w 3370056"/>
              <a:gd name="connsiteY3" fmla="*/ 381537 h 806236"/>
              <a:gd name="connsiteX4" fmla="*/ 3289768 w 3370056"/>
              <a:gd name="connsiteY4" fmla="*/ 311012 h 806236"/>
              <a:gd name="connsiteX5" fmla="*/ 3104357 w 3370056"/>
              <a:gd name="connsiteY5" fmla="*/ 244945 h 806236"/>
              <a:gd name="connsiteX6" fmla="*/ 2772579 w 3370056"/>
              <a:gd name="connsiteY6" fmla="*/ 391018 h 806236"/>
              <a:gd name="connsiteX7" fmla="*/ 2296288 w 3370056"/>
              <a:gd name="connsiteY7" fmla="*/ 586048 h 806236"/>
              <a:gd name="connsiteX8" fmla="*/ 1928784 w 3370056"/>
              <a:gd name="connsiteY8" fmla="*/ 806236 h 806236"/>
              <a:gd name="connsiteX9" fmla="*/ 2182392 w 3370056"/>
              <a:gd name="connsiteY9" fmla="*/ 322706 h 806236"/>
              <a:gd name="connsiteX10" fmla="*/ 1970045 w 3370056"/>
              <a:gd name="connsiteY10" fmla="*/ 377453 h 806236"/>
              <a:gd name="connsiteX11" fmla="*/ 1408121 w 3370056"/>
              <a:gd name="connsiteY11" fmla="*/ 526683 h 806236"/>
              <a:gd name="connsiteX12" fmla="*/ 96458 w 3370056"/>
              <a:gd name="connsiteY12" fmla="*/ 25 h 806236"/>
              <a:gd name="connsiteX13" fmla="*/ 98839 w 3370056"/>
              <a:gd name="connsiteY13" fmla="*/ 550093 h 806236"/>
              <a:gd name="connsiteX14" fmla="*/ 98839 w 3370056"/>
              <a:gd name="connsiteY14" fmla="*/ 581050 h 806236"/>
              <a:gd name="connsiteX15" fmla="*/ 98839 w 3370056"/>
              <a:gd name="connsiteY15" fmla="*/ 631056 h 806236"/>
              <a:gd name="connsiteX16" fmla="*/ 2273724 w 3370056"/>
              <a:gd name="connsiteY16" fmla="*/ 623022 h 806236"/>
              <a:gd name="connsiteX17" fmla="*/ 3347963 w 3370056"/>
              <a:gd name="connsiteY17" fmla="*/ 595048 h 806236"/>
              <a:gd name="connsiteX0" fmla="*/ 3347963 w 3370056"/>
              <a:gd name="connsiteY0" fmla="*/ 595048 h 975229"/>
              <a:gd name="connsiteX1" fmla="*/ 3331106 w 3370056"/>
              <a:gd name="connsiteY1" fmla="*/ 531244 h 975229"/>
              <a:gd name="connsiteX2" fmla="*/ 3357329 w 3370056"/>
              <a:gd name="connsiteY2" fmla="*/ 492825 h 975229"/>
              <a:gd name="connsiteX3" fmla="*/ 3366694 w 3370056"/>
              <a:gd name="connsiteY3" fmla="*/ 381537 h 975229"/>
              <a:gd name="connsiteX4" fmla="*/ 3289768 w 3370056"/>
              <a:gd name="connsiteY4" fmla="*/ 311012 h 975229"/>
              <a:gd name="connsiteX5" fmla="*/ 3104357 w 3370056"/>
              <a:gd name="connsiteY5" fmla="*/ 244945 h 975229"/>
              <a:gd name="connsiteX6" fmla="*/ 2772579 w 3370056"/>
              <a:gd name="connsiteY6" fmla="*/ 391018 h 975229"/>
              <a:gd name="connsiteX7" fmla="*/ 2296288 w 3370056"/>
              <a:gd name="connsiteY7" fmla="*/ 586048 h 975229"/>
              <a:gd name="connsiteX8" fmla="*/ 1928784 w 3370056"/>
              <a:gd name="connsiteY8" fmla="*/ 806236 h 975229"/>
              <a:gd name="connsiteX9" fmla="*/ 1637326 w 3370056"/>
              <a:gd name="connsiteY9" fmla="*/ 961407 h 975229"/>
              <a:gd name="connsiteX10" fmla="*/ 1970045 w 3370056"/>
              <a:gd name="connsiteY10" fmla="*/ 377453 h 975229"/>
              <a:gd name="connsiteX11" fmla="*/ 1408121 w 3370056"/>
              <a:gd name="connsiteY11" fmla="*/ 526683 h 975229"/>
              <a:gd name="connsiteX12" fmla="*/ 96458 w 3370056"/>
              <a:gd name="connsiteY12" fmla="*/ 25 h 975229"/>
              <a:gd name="connsiteX13" fmla="*/ 98839 w 3370056"/>
              <a:gd name="connsiteY13" fmla="*/ 550093 h 975229"/>
              <a:gd name="connsiteX14" fmla="*/ 98839 w 3370056"/>
              <a:gd name="connsiteY14" fmla="*/ 581050 h 975229"/>
              <a:gd name="connsiteX15" fmla="*/ 98839 w 3370056"/>
              <a:gd name="connsiteY15" fmla="*/ 631056 h 975229"/>
              <a:gd name="connsiteX16" fmla="*/ 2273724 w 3370056"/>
              <a:gd name="connsiteY16" fmla="*/ 623022 h 975229"/>
              <a:gd name="connsiteX17" fmla="*/ 3347963 w 3370056"/>
              <a:gd name="connsiteY17" fmla="*/ 595048 h 975229"/>
              <a:gd name="connsiteX0" fmla="*/ 3347963 w 3370056"/>
              <a:gd name="connsiteY0" fmla="*/ 595054 h 1023293"/>
              <a:gd name="connsiteX1" fmla="*/ 3331106 w 3370056"/>
              <a:gd name="connsiteY1" fmla="*/ 531250 h 1023293"/>
              <a:gd name="connsiteX2" fmla="*/ 3357329 w 3370056"/>
              <a:gd name="connsiteY2" fmla="*/ 492831 h 1023293"/>
              <a:gd name="connsiteX3" fmla="*/ 3366694 w 3370056"/>
              <a:gd name="connsiteY3" fmla="*/ 381543 h 1023293"/>
              <a:gd name="connsiteX4" fmla="*/ 3289768 w 3370056"/>
              <a:gd name="connsiteY4" fmla="*/ 311018 h 1023293"/>
              <a:gd name="connsiteX5" fmla="*/ 3104357 w 3370056"/>
              <a:gd name="connsiteY5" fmla="*/ 244951 h 1023293"/>
              <a:gd name="connsiteX6" fmla="*/ 2772579 w 3370056"/>
              <a:gd name="connsiteY6" fmla="*/ 391024 h 1023293"/>
              <a:gd name="connsiteX7" fmla="*/ 2296288 w 3370056"/>
              <a:gd name="connsiteY7" fmla="*/ 586054 h 1023293"/>
              <a:gd name="connsiteX8" fmla="*/ 1928784 w 3370056"/>
              <a:gd name="connsiteY8" fmla="*/ 806242 h 1023293"/>
              <a:gd name="connsiteX9" fmla="*/ 1637326 w 3370056"/>
              <a:gd name="connsiteY9" fmla="*/ 961413 h 1023293"/>
              <a:gd name="connsiteX10" fmla="*/ 1756514 w 3370056"/>
              <a:gd name="connsiteY10" fmla="*/ 992057 h 1023293"/>
              <a:gd name="connsiteX11" fmla="*/ 1408121 w 3370056"/>
              <a:gd name="connsiteY11" fmla="*/ 526689 h 1023293"/>
              <a:gd name="connsiteX12" fmla="*/ 96458 w 3370056"/>
              <a:gd name="connsiteY12" fmla="*/ 31 h 1023293"/>
              <a:gd name="connsiteX13" fmla="*/ 98839 w 3370056"/>
              <a:gd name="connsiteY13" fmla="*/ 550099 h 1023293"/>
              <a:gd name="connsiteX14" fmla="*/ 98839 w 3370056"/>
              <a:gd name="connsiteY14" fmla="*/ 581056 h 1023293"/>
              <a:gd name="connsiteX15" fmla="*/ 98839 w 3370056"/>
              <a:gd name="connsiteY15" fmla="*/ 631062 h 1023293"/>
              <a:gd name="connsiteX16" fmla="*/ 2273724 w 3370056"/>
              <a:gd name="connsiteY16" fmla="*/ 623028 h 1023293"/>
              <a:gd name="connsiteX17" fmla="*/ 3347963 w 3370056"/>
              <a:gd name="connsiteY17" fmla="*/ 595054 h 1023293"/>
              <a:gd name="connsiteX0" fmla="*/ 3347963 w 3370056"/>
              <a:gd name="connsiteY0" fmla="*/ 595054 h 1018754"/>
              <a:gd name="connsiteX1" fmla="*/ 3331106 w 3370056"/>
              <a:gd name="connsiteY1" fmla="*/ 531250 h 1018754"/>
              <a:gd name="connsiteX2" fmla="*/ 3357329 w 3370056"/>
              <a:gd name="connsiteY2" fmla="*/ 492831 h 1018754"/>
              <a:gd name="connsiteX3" fmla="*/ 3366694 w 3370056"/>
              <a:gd name="connsiteY3" fmla="*/ 381543 h 1018754"/>
              <a:gd name="connsiteX4" fmla="*/ 3289768 w 3370056"/>
              <a:gd name="connsiteY4" fmla="*/ 311018 h 1018754"/>
              <a:gd name="connsiteX5" fmla="*/ 3104357 w 3370056"/>
              <a:gd name="connsiteY5" fmla="*/ 244951 h 1018754"/>
              <a:gd name="connsiteX6" fmla="*/ 2772579 w 3370056"/>
              <a:gd name="connsiteY6" fmla="*/ 391024 h 1018754"/>
              <a:gd name="connsiteX7" fmla="*/ 2296288 w 3370056"/>
              <a:gd name="connsiteY7" fmla="*/ 586054 h 1018754"/>
              <a:gd name="connsiteX8" fmla="*/ 1928784 w 3370056"/>
              <a:gd name="connsiteY8" fmla="*/ 806242 h 1018754"/>
              <a:gd name="connsiteX9" fmla="*/ 1558657 w 3370056"/>
              <a:gd name="connsiteY9" fmla="*/ 945345 h 1018754"/>
              <a:gd name="connsiteX10" fmla="*/ 1756514 w 3370056"/>
              <a:gd name="connsiteY10" fmla="*/ 992057 h 1018754"/>
              <a:gd name="connsiteX11" fmla="*/ 1408121 w 3370056"/>
              <a:gd name="connsiteY11" fmla="*/ 526689 h 1018754"/>
              <a:gd name="connsiteX12" fmla="*/ 96458 w 3370056"/>
              <a:gd name="connsiteY12" fmla="*/ 31 h 1018754"/>
              <a:gd name="connsiteX13" fmla="*/ 98839 w 3370056"/>
              <a:gd name="connsiteY13" fmla="*/ 550099 h 1018754"/>
              <a:gd name="connsiteX14" fmla="*/ 98839 w 3370056"/>
              <a:gd name="connsiteY14" fmla="*/ 581056 h 1018754"/>
              <a:gd name="connsiteX15" fmla="*/ 98839 w 3370056"/>
              <a:gd name="connsiteY15" fmla="*/ 631062 h 1018754"/>
              <a:gd name="connsiteX16" fmla="*/ 2273724 w 3370056"/>
              <a:gd name="connsiteY16" fmla="*/ 623028 h 1018754"/>
              <a:gd name="connsiteX17" fmla="*/ 3347963 w 3370056"/>
              <a:gd name="connsiteY17" fmla="*/ 595054 h 1018754"/>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273724 w 3370056"/>
              <a:gd name="connsiteY16" fmla="*/ 623028 h 1019432"/>
              <a:gd name="connsiteX17" fmla="*/ 3347963 w 3370056"/>
              <a:gd name="connsiteY17" fmla="*/ 595054 h 1019432"/>
              <a:gd name="connsiteX0" fmla="*/ 3347963 w 3370056"/>
              <a:gd name="connsiteY0" fmla="*/ 595054 h 1019432"/>
              <a:gd name="connsiteX1" fmla="*/ 3331106 w 3370056"/>
              <a:gd name="connsiteY1" fmla="*/ 531250 h 1019432"/>
              <a:gd name="connsiteX2" fmla="*/ 3357329 w 3370056"/>
              <a:gd name="connsiteY2" fmla="*/ 492831 h 1019432"/>
              <a:gd name="connsiteX3" fmla="*/ 3366694 w 3370056"/>
              <a:gd name="connsiteY3" fmla="*/ 381543 h 1019432"/>
              <a:gd name="connsiteX4" fmla="*/ 3289768 w 3370056"/>
              <a:gd name="connsiteY4" fmla="*/ 311018 h 1019432"/>
              <a:gd name="connsiteX5" fmla="*/ 3104357 w 3370056"/>
              <a:gd name="connsiteY5" fmla="*/ 244951 h 1019432"/>
              <a:gd name="connsiteX6" fmla="*/ 2772579 w 3370056"/>
              <a:gd name="connsiteY6" fmla="*/ 391024 h 1019432"/>
              <a:gd name="connsiteX7" fmla="*/ 2296288 w 3370056"/>
              <a:gd name="connsiteY7" fmla="*/ 586054 h 1019432"/>
              <a:gd name="connsiteX8" fmla="*/ 1925975 w 3370056"/>
              <a:gd name="connsiteY8" fmla="*/ 782140 h 1019432"/>
              <a:gd name="connsiteX9" fmla="*/ 1558657 w 3370056"/>
              <a:gd name="connsiteY9" fmla="*/ 945345 h 1019432"/>
              <a:gd name="connsiteX10" fmla="*/ 1756514 w 3370056"/>
              <a:gd name="connsiteY10" fmla="*/ 992057 h 1019432"/>
              <a:gd name="connsiteX11" fmla="*/ 1408121 w 3370056"/>
              <a:gd name="connsiteY11" fmla="*/ 526689 h 1019432"/>
              <a:gd name="connsiteX12" fmla="*/ 96458 w 3370056"/>
              <a:gd name="connsiteY12" fmla="*/ 31 h 1019432"/>
              <a:gd name="connsiteX13" fmla="*/ 98839 w 3370056"/>
              <a:gd name="connsiteY13" fmla="*/ 550099 h 1019432"/>
              <a:gd name="connsiteX14" fmla="*/ 98839 w 3370056"/>
              <a:gd name="connsiteY14" fmla="*/ 581056 h 1019432"/>
              <a:gd name="connsiteX15" fmla="*/ 98839 w 3370056"/>
              <a:gd name="connsiteY15" fmla="*/ 631062 h 1019432"/>
              <a:gd name="connsiteX16" fmla="*/ 2088289 w 3370056"/>
              <a:gd name="connsiteY16" fmla="*/ 711401 h 1019432"/>
              <a:gd name="connsiteX17" fmla="*/ 3347963 w 3370056"/>
              <a:gd name="connsiteY17" fmla="*/ 595054 h 1019432"/>
              <a:gd name="connsiteX0" fmla="*/ 3426838 w 3448931"/>
              <a:gd name="connsiteY0" fmla="*/ 601293 h 1052993"/>
              <a:gd name="connsiteX1" fmla="*/ 3409981 w 3448931"/>
              <a:gd name="connsiteY1" fmla="*/ 537489 h 1052993"/>
              <a:gd name="connsiteX2" fmla="*/ 3436204 w 3448931"/>
              <a:gd name="connsiteY2" fmla="*/ 499070 h 1052993"/>
              <a:gd name="connsiteX3" fmla="*/ 3445569 w 3448931"/>
              <a:gd name="connsiteY3" fmla="*/ 387782 h 1052993"/>
              <a:gd name="connsiteX4" fmla="*/ 3368643 w 3448931"/>
              <a:gd name="connsiteY4" fmla="*/ 317257 h 1052993"/>
              <a:gd name="connsiteX5" fmla="*/ 3183232 w 3448931"/>
              <a:gd name="connsiteY5" fmla="*/ 251190 h 1052993"/>
              <a:gd name="connsiteX6" fmla="*/ 2851454 w 3448931"/>
              <a:gd name="connsiteY6" fmla="*/ 397263 h 1052993"/>
              <a:gd name="connsiteX7" fmla="*/ 2375163 w 3448931"/>
              <a:gd name="connsiteY7" fmla="*/ 592293 h 1052993"/>
              <a:gd name="connsiteX8" fmla="*/ 2004850 w 3448931"/>
              <a:gd name="connsiteY8" fmla="*/ 788379 h 1052993"/>
              <a:gd name="connsiteX9" fmla="*/ 1637532 w 3448931"/>
              <a:gd name="connsiteY9" fmla="*/ 951584 h 1052993"/>
              <a:gd name="connsiteX10" fmla="*/ 1835389 w 3448931"/>
              <a:gd name="connsiteY10" fmla="*/ 998296 h 1052993"/>
              <a:gd name="connsiteX11" fmla="*/ 2551841 w 3448931"/>
              <a:gd name="connsiteY11" fmla="*/ 970779 h 1052993"/>
              <a:gd name="connsiteX12" fmla="*/ 175333 w 3448931"/>
              <a:gd name="connsiteY12" fmla="*/ 6270 h 1052993"/>
              <a:gd name="connsiteX13" fmla="*/ 177714 w 3448931"/>
              <a:gd name="connsiteY13" fmla="*/ 556338 h 1052993"/>
              <a:gd name="connsiteX14" fmla="*/ 177714 w 3448931"/>
              <a:gd name="connsiteY14" fmla="*/ 587295 h 1052993"/>
              <a:gd name="connsiteX15" fmla="*/ 177714 w 3448931"/>
              <a:gd name="connsiteY15" fmla="*/ 637301 h 1052993"/>
              <a:gd name="connsiteX16" fmla="*/ 2167164 w 3448931"/>
              <a:gd name="connsiteY16" fmla="*/ 717640 h 1052993"/>
              <a:gd name="connsiteX17" fmla="*/ 3426838 w 3448931"/>
              <a:gd name="connsiteY17" fmla="*/ 601293 h 1052993"/>
              <a:gd name="connsiteX0" fmla="*/ 3459356 w 3481449"/>
              <a:gd name="connsiteY0" fmla="*/ 350103 h 747564"/>
              <a:gd name="connsiteX1" fmla="*/ 3442499 w 3481449"/>
              <a:gd name="connsiteY1" fmla="*/ 286299 h 747564"/>
              <a:gd name="connsiteX2" fmla="*/ 3468722 w 3481449"/>
              <a:gd name="connsiteY2" fmla="*/ 247880 h 747564"/>
              <a:gd name="connsiteX3" fmla="*/ 3478087 w 3481449"/>
              <a:gd name="connsiteY3" fmla="*/ 136592 h 747564"/>
              <a:gd name="connsiteX4" fmla="*/ 3401161 w 3481449"/>
              <a:gd name="connsiteY4" fmla="*/ 66067 h 747564"/>
              <a:gd name="connsiteX5" fmla="*/ 3215750 w 3481449"/>
              <a:gd name="connsiteY5" fmla="*/ 0 h 747564"/>
              <a:gd name="connsiteX6" fmla="*/ 2883972 w 3481449"/>
              <a:gd name="connsiteY6" fmla="*/ 146073 h 747564"/>
              <a:gd name="connsiteX7" fmla="*/ 2407681 w 3481449"/>
              <a:gd name="connsiteY7" fmla="*/ 341103 h 747564"/>
              <a:gd name="connsiteX8" fmla="*/ 2037368 w 3481449"/>
              <a:gd name="connsiteY8" fmla="*/ 537189 h 747564"/>
              <a:gd name="connsiteX9" fmla="*/ 1670050 w 3481449"/>
              <a:gd name="connsiteY9" fmla="*/ 700394 h 747564"/>
              <a:gd name="connsiteX10" fmla="*/ 1867907 w 3481449"/>
              <a:gd name="connsiteY10" fmla="*/ 747106 h 747564"/>
              <a:gd name="connsiteX11" fmla="*/ 2584359 w 3481449"/>
              <a:gd name="connsiteY11" fmla="*/ 719589 h 747564"/>
              <a:gd name="connsiteX12" fmla="*/ 3048375 w 3481449"/>
              <a:gd name="connsiteY12" fmla="*/ 646849 h 747564"/>
              <a:gd name="connsiteX13" fmla="*/ 210232 w 3481449"/>
              <a:gd name="connsiteY13" fmla="*/ 305148 h 747564"/>
              <a:gd name="connsiteX14" fmla="*/ 210232 w 3481449"/>
              <a:gd name="connsiteY14" fmla="*/ 336105 h 747564"/>
              <a:gd name="connsiteX15" fmla="*/ 210232 w 3481449"/>
              <a:gd name="connsiteY15" fmla="*/ 386111 h 747564"/>
              <a:gd name="connsiteX16" fmla="*/ 2199682 w 3481449"/>
              <a:gd name="connsiteY16" fmla="*/ 466450 h 747564"/>
              <a:gd name="connsiteX17" fmla="*/ 3459356 w 3481449"/>
              <a:gd name="connsiteY17" fmla="*/ 350103 h 747564"/>
              <a:gd name="connsiteX0" fmla="*/ 3461312 w 3483405"/>
              <a:gd name="connsiteY0" fmla="*/ 350103 h 747564"/>
              <a:gd name="connsiteX1" fmla="*/ 3444455 w 3483405"/>
              <a:gd name="connsiteY1" fmla="*/ 286299 h 747564"/>
              <a:gd name="connsiteX2" fmla="*/ 3470678 w 3483405"/>
              <a:gd name="connsiteY2" fmla="*/ 247880 h 747564"/>
              <a:gd name="connsiteX3" fmla="*/ 3480043 w 3483405"/>
              <a:gd name="connsiteY3" fmla="*/ 136592 h 747564"/>
              <a:gd name="connsiteX4" fmla="*/ 3403117 w 3483405"/>
              <a:gd name="connsiteY4" fmla="*/ 66067 h 747564"/>
              <a:gd name="connsiteX5" fmla="*/ 3217706 w 3483405"/>
              <a:gd name="connsiteY5" fmla="*/ 0 h 747564"/>
              <a:gd name="connsiteX6" fmla="*/ 2885928 w 3483405"/>
              <a:gd name="connsiteY6" fmla="*/ 146073 h 747564"/>
              <a:gd name="connsiteX7" fmla="*/ 2409637 w 3483405"/>
              <a:gd name="connsiteY7" fmla="*/ 341103 h 747564"/>
              <a:gd name="connsiteX8" fmla="*/ 2039324 w 3483405"/>
              <a:gd name="connsiteY8" fmla="*/ 537189 h 747564"/>
              <a:gd name="connsiteX9" fmla="*/ 1672006 w 3483405"/>
              <a:gd name="connsiteY9" fmla="*/ 700394 h 747564"/>
              <a:gd name="connsiteX10" fmla="*/ 1869863 w 3483405"/>
              <a:gd name="connsiteY10" fmla="*/ 747106 h 747564"/>
              <a:gd name="connsiteX11" fmla="*/ 2586315 w 3483405"/>
              <a:gd name="connsiteY11" fmla="*/ 719589 h 747564"/>
              <a:gd name="connsiteX12" fmla="*/ 3050331 w 3483405"/>
              <a:gd name="connsiteY12" fmla="*/ 646849 h 747564"/>
              <a:gd name="connsiteX13" fmla="*/ 3069571 w 3483405"/>
              <a:gd name="connsiteY13" fmla="*/ 485912 h 747564"/>
              <a:gd name="connsiteX14" fmla="*/ 212188 w 3483405"/>
              <a:gd name="connsiteY14" fmla="*/ 336105 h 747564"/>
              <a:gd name="connsiteX15" fmla="*/ 212188 w 3483405"/>
              <a:gd name="connsiteY15" fmla="*/ 386111 h 747564"/>
              <a:gd name="connsiteX16" fmla="*/ 2201638 w 3483405"/>
              <a:gd name="connsiteY16" fmla="*/ 466450 h 747564"/>
              <a:gd name="connsiteX17" fmla="*/ 3461312 w 3483405"/>
              <a:gd name="connsiteY17" fmla="*/ 350103 h 747564"/>
              <a:gd name="connsiteX0" fmla="*/ 3249126 w 3271219"/>
              <a:gd name="connsiteY0" fmla="*/ 350103 h 747564"/>
              <a:gd name="connsiteX1" fmla="*/ 3232269 w 3271219"/>
              <a:gd name="connsiteY1" fmla="*/ 286299 h 747564"/>
              <a:gd name="connsiteX2" fmla="*/ 3258492 w 3271219"/>
              <a:gd name="connsiteY2" fmla="*/ 247880 h 747564"/>
              <a:gd name="connsiteX3" fmla="*/ 3267857 w 3271219"/>
              <a:gd name="connsiteY3" fmla="*/ 136592 h 747564"/>
              <a:gd name="connsiteX4" fmla="*/ 3190931 w 3271219"/>
              <a:gd name="connsiteY4" fmla="*/ 66067 h 747564"/>
              <a:gd name="connsiteX5" fmla="*/ 3005520 w 3271219"/>
              <a:gd name="connsiteY5" fmla="*/ 0 h 747564"/>
              <a:gd name="connsiteX6" fmla="*/ 2673742 w 3271219"/>
              <a:gd name="connsiteY6" fmla="*/ 146073 h 747564"/>
              <a:gd name="connsiteX7" fmla="*/ 2197451 w 3271219"/>
              <a:gd name="connsiteY7" fmla="*/ 341103 h 747564"/>
              <a:gd name="connsiteX8" fmla="*/ 1827138 w 3271219"/>
              <a:gd name="connsiteY8" fmla="*/ 537189 h 747564"/>
              <a:gd name="connsiteX9" fmla="*/ 1459820 w 3271219"/>
              <a:gd name="connsiteY9" fmla="*/ 700394 h 747564"/>
              <a:gd name="connsiteX10" fmla="*/ 1657677 w 3271219"/>
              <a:gd name="connsiteY10" fmla="*/ 747106 h 747564"/>
              <a:gd name="connsiteX11" fmla="*/ 2374129 w 3271219"/>
              <a:gd name="connsiteY11" fmla="*/ 719589 h 747564"/>
              <a:gd name="connsiteX12" fmla="*/ 2838145 w 3271219"/>
              <a:gd name="connsiteY12" fmla="*/ 646849 h 747564"/>
              <a:gd name="connsiteX13" fmla="*/ 2857385 w 3271219"/>
              <a:gd name="connsiteY13" fmla="*/ 485912 h 747564"/>
              <a:gd name="connsiteX14" fmla="*/ 2930434 w 3271219"/>
              <a:gd name="connsiteY14" fmla="*/ 344139 h 747564"/>
              <a:gd name="connsiteX15" fmla="*/ 2 w 3271219"/>
              <a:gd name="connsiteY15" fmla="*/ 386111 h 747564"/>
              <a:gd name="connsiteX16" fmla="*/ 1989452 w 3271219"/>
              <a:gd name="connsiteY16" fmla="*/ 466450 h 747564"/>
              <a:gd name="connsiteX17" fmla="*/ 3249126 w 3271219"/>
              <a:gd name="connsiteY17" fmla="*/ 350103 h 747564"/>
              <a:gd name="connsiteX0" fmla="*/ 1795238 w 1817331"/>
              <a:gd name="connsiteY0" fmla="*/ 350103 h 747564"/>
              <a:gd name="connsiteX1" fmla="*/ 1778381 w 1817331"/>
              <a:gd name="connsiteY1" fmla="*/ 286299 h 747564"/>
              <a:gd name="connsiteX2" fmla="*/ 1804604 w 1817331"/>
              <a:gd name="connsiteY2" fmla="*/ 247880 h 747564"/>
              <a:gd name="connsiteX3" fmla="*/ 1813969 w 1817331"/>
              <a:gd name="connsiteY3" fmla="*/ 136592 h 747564"/>
              <a:gd name="connsiteX4" fmla="*/ 1737043 w 1817331"/>
              <a:gd name="connsiteY4" fmla="*/ 66067 h 747564"/>
              <a:gd name="connsiteX5" fmla="*/ 1551632 w 1817331"/>
              <a:gd name="connsiteY5" fmla="*/ 0 h 747564"/>
              <a:gd name="connsiteX6" fmla="*/ 1219854 w 1817331"/>
              <a:gd name="connsiteY6" fmla="*/ 146073 h 747564"/>
              <a:gd name="connsiteX7" fmla="*/ 743563 w 1817331"/>
              <a:gd name="connsiteY7" fmla="*/ 341103 h 747564"/>
              <a:gd name="connsiteX8" fmla="*/ 373250 w 1817331"/>
              <a:gd name="connsiteY8" fmla="*/ 537189 h 747564"/>
              <a:gd name="connsiteX9" fmla="*/ 5932 w 1817331"/>
              <a:gd name="connsiteY9" fmla="*/ 700394 h 747564"/>
              <a:gd name="connsiteX10" fmla="*/ 203789 w 1817331"/>
              <a:gd name="connsiteY10" fmla="*/ 747106 h 747564"/>
              <a:gd name="connsiteX11" fmla="*/ 920241 w 1817331"/>
              <a:gd name="connsiteY11" fmla="*/ 719589 h 747564"/>
              <a:gd name="connsiteX12" fmla="*/ 1384257 w 1817331"/>
              <a:gd name="connsiteY12" fmla="*/ 646849 h 747564"/>
              <a:gd name="connsiteX13" fmla="*/ 1403497 w 1817331"/>
              <a:gd name="connsiteY13" fmla="*/ 485912 h 747564"/>
              <a:gd name="connsiteX14" fmla="*/ 1476546 w 1817331"/>
              <a:gd name="connsiteY14" fmla="*/ 344139 h 747564"/>
              <a:gd name="connsiteX15" fmla="*/ 271220 w 1817331"/>
              <a:gd name="connsiteY15" fmla="*/ 293721 h 747564"/>
              <a:gd name="connsiteX16" fmla="*/ 535564 w 1817331"/>
              <a:gd name="connsiteY16" fmla="*/ 466450 h 747564"/>
              <a:gd name="connsiteX17" fmla="*/ 1795238 w 1817331"/>
              <a:gd name="connsiteY17" fmla="*/ 350103 h 747564"/>
              <a:gd name="connsiteX0" fmla="*/ 1795238 w 1882200"/>
              <a:gd name="connsiteY0" fmla="*/ 350103 h 747564"/>
              <a:gd name="connsiteX1" fmla="*/ 1778381 w 1882200"/>
              <a:gd name="connsiteY1" fmla="*/ 286299 h 747564"/>
              <a:gd name="connsiteX2" fmla="*/ 1804604 w 1882200"/>
              <a:gd name="connsiteY2" fmla="*/ 247880 h 747564"/>
              <a:gd name="connsiteX3" fmla="*/ 1813969 w 1882200"/>
              <a:gd name="connsiteY3" fmla="*/ 136592 h 747564"/>
              <a:gd name="connsiteX4" fmla="*/ 1737043 w 1882200"/>
              <a:gd name="connsiteY4" fmla="*/ 66067 h 747564"/>
              <a:gd name="connsiteX5" fmla="*/ 1551632 w 1882200"/>
              <a:gd name="connsiteY5" fmla="*/ 0 h 747564"/>
              <a:gd name="connsiteX6" fmla="*/ 1219854 w 1882200"/>
              <a:gd name="connsiteY6" fmla="*/ 146073 h 747564"/>
              <a:gd name="connsiteX7" fmla="*/ 743563 w 1882200"/>
              <a:gd name="connsiteY7" fmla="*/ 341103 h 747564"/>
              <a:gd name="connsiteX8" fmla="*/ 373250 w 1882200"/>
              <a:gd name="connsiteY8" fmla="*/ 537189 h 747564"/>
              <a:gd name="connsiteX9" fmla="*/ 5932 w 1882200"/>
              <a:gd name="connsiteY9" fmla="*/ 700394 h 747564"/>
              <a:gd name="connsiteX10" fmla="*/ 203789 w 1882200"/>
              <a:gd name="connsiteY10" fmla="*/ 747106 h 747564"/>
              <a:gd name="connsiteX11" fmla="*/ 920241 w 1882200"/>
              <a:gd name="connsiteY11" fmla="*/ 719589 h 747564"/>
              <a:gd name="connsiteX12" fmla="*/ 1384257 w 1882200"/>
              <a:gd name="connsiteY12" fmla="*/ 646849 h 747564"/>
              <a:gd name="connsiteX13" fmla="*/ 1881133 w 1882200"/>
              <a:gd name="connsiteY13" fmla="*/ 626506 h 747564"/>
              <a:gd name="connsiteX14" fmla="*/ 1476546 w 1882200"/>
              <a:gd name="connsiteY14" fmla="*/ 344139 h 747564"/>
              <a:gd name="connsiteX15" fmla="*/ 271220 w 1882200"/>
              <a:gd name="connsiteY15" fmla="*/ 293721 h 747564"/>
              <a:gd name="connsiteX16" fmla="*/ 535564 w 1882200"/>
              <a:gd name="connsiteY16" fmla="*/ 466450 h 747564"/>
              <a:gd name="connsiteX17" fmla="*/ 1795238 w 1882200"/>
              <a:gd name="connsiteY17" fmla="*/ 350103 h 747564"/>
              <a:gd name="connsiteX0" fmla="*/ 1795238 w 1954338"/>
              <a:gd name="connsiteY0" fmla="*/ 350103 h 747564"/>
              <a:gd name="connsiteX1" fmla="*/ 1778381 w 1954338"/>
              <a:gd name="connsiteY1" fmla="*/ 286299 h 747564"/>
              <a:gd name="connsiteX2" fmla="*/ 1804604 w 1954338"/>
              <a:gd name="connsiteY2" fmla="*/ 247880 h 747564"/>
              <a:gd name="connsiteX3" fmla="*/ 1813969 w 1954338"/>
              <a:gd name="connsiteY3" fmla="*/ 136592 h 747564"/>
              <a:gd name="connsiteX4" fmla="*/ 1737043 w 1954338"/>
              <a:gd name="connsiteY4" fmla="*/ 66067 h 747564"/>
              <a:gd name="connsiteX5" fmla="*/ 1551632 w 1954338"/>
              <a:gd name="connsiteY5" fmla="*/ 0 h 747564"/>
              <a:gd name="connsiteX6" fmla="*/ 1219854 w 1954338"/>
              <a:gd name="connsiteY6" fmla="*/ 146073 h 747564"/>
              <a:gd name="connsiteX7" fmla="*/ 743563 w 1954338"/>
              <a:gd name="connsiteY7" fmla="*/ 341103 h 747564"/>
              <a:gd name="connsiteX8" fmla="*/ 373250 w 1954338"/>
              <a:gd name="connsiteY8" fmla="*/ 537189 h 747564"/>
              <a:gd name="connsiteX9" fmla="*/ 5932 w 1954338"/>
              <a:gd name="connsiteY9" fmla="*/ 700394 h 747564"/>
              <a:gd name="connsiteX10" fmla="*/ 203789 w 1954338"/>
              <a:gd name="connsiteY10" fmla="*/ 747106 h 747564"/>
              <a:gd name="connsiteX11" fmla="*/ 920241 w 1954338"/>
              <a:gd name="connsiteY11" fmla="*/ 719589 h 747564"/>
              <a:gd name="connsiteX12" fmla="*/ 1384257 w 1954338"/>
              <a:gd name="connsiteY12" fmla="*/ 646849 h 747564"/>
              <a:gd name="connsiteX13" fmla="*/ 1881133 w 1954338"/>
              <a:gd name="connsiteY13" fmla="*/ 626506 h 747564"/>
              <a:gd name="connsiteX14" fmla="*/ 1777175 w 1954338"/>
              <a:gd name="connsiteY14" fmla="*/ 520886 h 747564"/>
              <a:gd name="connsiteX15" fmla="*/ 271220 w 1954338"/>
              <a:gd name="connsiteY15" fmla="*/ 293721 h 747564"/>
              <a:gd name="connsiteX16" fmla="*/ 535564 w 1954338"/>
              <a:gd name="connsiteY16" fmla="*/ 466450 h 747564"/>
              <a:gd name="connsiteX17" fmla="*/ 1795238 w 1954338"/>
              <a:gd name="connsiteY17" fmla="*/ 350103 h 747564"/>
              <a:gd name="connsiteX0" fmla="*/ 1795238 w 1925314"/>
              <a:gd name="connsiteY0" fmla="*/ 350103 h 747564"/>
              <a:gd name="connsiteX1" fmla="*/ 1778381 w 1925314"/>
              <a:gd name="connsiteY1" fmla="*/ 286299 h 747564"/>
              <a:gd name="connsiteX2" fmla="*/ 1804604 w 1925314"/>
              <a:gd name="connsiteY2" fmla="*/ 247880 h 747564"/>
              <a:gd name="connsiteX3" fmla="*/ 1813969 w 1925314"/>
              <a:gd name="connsiteY3" fmla="*/ 136592 h 747564"/>
              <a:gd name="connsiteX4" fmla="*/ 1737043 w 1925314"/>
              <a:gd name="connsiteY4" fmla="*/ 66067 h 747564"/>
              <a:gd name="connsiteX5" fmla="*/ 1551632 w 1925314"/>
              <a:gd name="connsiteY5" fmla="*/ 0 h 747564"/>
              <a:gd name="connsiteX6" fmla="*/ 1219854 w 1925314"/>
              <a:gd name="connsiteY6" fmla="*/ 146073 h 747564"/>
              <a:gd name="connsiteX7" fmla="*/ 743563 w 1925314"/>
              <a:gd name="connsiteY7" fmla="*/ 341103 h 747564"/>
              <a:gd name="connsiteX8" fmla="*/ 373250 w 1925314"/>
              <a:gd name="connsiteY8" fmla="*/ 537189 h 747564"/>
              <a:gd name="connsiteX9" fmla="*/ 5932 w 1925314"/>
              <a:gd name="connsiteY9" fmla="*/ 700394 h 747564"/>
              <a:gd name="connsiteX10" fmla="*/ 203789 w 1925314"/>
              <a:gd name="connsiteY10" fmla="*/ 747106 h 747564"/>
              <a:gd name="connsiteX11" fmla="*/ 920241 w 1925314"/>
              <a:gd name="connsiteY11" fmla="*/ 719589 h 747564"/>
              <a:gd name="connsiteX12" fmla="*/ 1384257 w 1925314"/>
              <a:gd name="connsiteY12" fmla="*/ 646849 h 747564"/>
              <a:gd name="connsiteX13" fmla="*/ 1824941 w 1925314"/>
              <a:gd name="connsiteY13" fmla="*/ 522064 h 747564"/>
              <a:gd name="connsiteX14" fmla="*/ 1777175 w 1925314"/>
              <a:gd name="connsiteY14" fmla="*/ 520886 h 747564"/>
              <a:gd name="connsiteX15" fmla="*/ 271220 w 1925314"/>
              <a:gd name="connsiteY15" fmla="*/ 293721 h 747564"/>
              <a:gd name="connsiteX16" fmla="*/ 535564 w 1925314"/>
              <a:gd name="connsiteY16" fmla="*/ 466450 h 747564"/>
              <a:gd name="connsiteX17" fmla="*/ 1795238 w 1925314"/>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743563 w 1982938"/>
              <a:gd name="connsiteY7" fmla="*/ 341103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982938"/>
              <a:gd name="connsiteY0" fmla="*/ 350103 h 747564"/>
              <a:gd name="connsiteX1" fmla="*/ 1778381 w 1982938"/>
              <a:gd name="connsiteY1" fmla="*/ 286299 h 747564"/>
              <a:gd name="connsiteX2" fmla="*/ 1804604 w 1982938"/>
              <a:gd name="connsiteY2" fmla="*/ 247880 h 747564"/>
              <a:gd name="connsiteX3" fmla="*/ 1813969 w 1982938"/>
              <a:gd name="connsiteY3" fmla="*/ 136592 h 747564"/>
              <a:gd name="connsiteX4" fmla="*/ 1737043 w 1982938"/>
              <a:gd name="connsiteY4" fmla="*/ 66067 h 747564"/>
              <a:gd name="connsiteX5" fmla="*/ 1551632 w 1982938"/>
              <a:gd name="connsiteY5" fmla="*/ 0 h 747564"/>
              <a:gd name="connsiteX6" fmla="*/ 1219854 w 1982938"/>
              <a:gd name="connsiteY6" fmla="*/ 146073 h 747564"/>
              <a:gd name="connsiteX7" fmla="*/ 1799980 w 1982938"/>
              <a:gd name="connsiteY7" fmla="*/ 401358 h 747564"/>
              <a:gd name="connsiteX8" fmla="*/ 373250 w 1982938"/>
              <a:gd name="connsiteY8" fmla="*/ 537189 h 747564"/>
              <a:gd name="connsiteX9" fmla="*/ 5932 w 1982938"/>
              <a:gd name="connsiteY9" fmla="*/ 700394 h 747564"/>
              <a:gd name="connsiteX10" fmla="*/ 203789 w 1982938"/>
              <a:gd name="connsiteY10" fmla="*/ 747106 h 747564"/>
              <a:gd name="connsiteX11" fmla="*/ 920241 w 1982938"/>
              <a:gd name="connsiteY11" fmla="*/ 719589 h 747564"/>
              <a:gd name="connsiteX12" fmla="*/ 1384257 w 1982938"/>
              <a:gd name="connsiteY12" fmla="*/ 646849 h 747564"/>
              <a:gd name="connsiteX13" fmla="*/ 1824941 w 1982938"/>
              <a:gd name="connsiteY13" fmla="*/ 522064 h 747564"/>
              <a:gd name="connsiteX14" fmla="*/ 1858654 w 1982938"/>
              <a:gd name="connsiteY14" fmla="*/ 448580 h 747564"/>
              <a:gd name="connsiteX15" fmla="*/ 271220 w 1982938"/>
              <a:gd name="connsiteY15" fmla="*/ 293721 h 747564"/>
              <a:gd name="connsiteX16" fmla="*/ 535564 w 1982938"/>
              <a:gd name="connsiteY16" fmla="*/ 466450 h 747564"/>
              <a:gd name="connsiteX17" fmla="*/ 1795238 w 1982938"/>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19854 w 1871763"/>
              <a:gd name="connsiteY6" fmla="*/ 146073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225473 w 1871763"/>
              <a:gd name="connsiteY6" fmla="*/ 318802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1799980 w 1871763"/>
              <a:gd name="connsiteY7" fmla="*/ 401358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535564 w 1871763"/>
              <a:gd name="connsiteY16" fmla="*/ 466450 h 747564"/>
              <a:gd name="connsiteX17" fmla="*/ 1795238 w 1871763"/>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1799980 w 2229764"/>
              <a:gd name="connsiteY7" fmla="*/ 401358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2229764"/>
              <a:gd name="connsiteY0" fmla="*/ 350103 h 747564"/>
              <a:gd name="connsiteX1" fmla="*/ 1778381 w 2229764"/>
              <a:gd name="connsiteY1" fmla="*/ 286299 h 747564"/>
              <a:gd name="connsiteX2" fmla="*/ 1804604 w 2229764"/>
              <a:gd name="connsiteY2" fmla="*/ 247880 h 747564"/>
              <a:gd name="connsiteX3" fmla="*/ 1813969 w 2229764"/>
              <a:gd name="connsiteY3" fmla="*/ 136592 h 747564"/>
              <a:gd name="connsiteX4" fmla="*/ 1737043 w 2229764"/>
              <a:gd name="connsiteY4" fmla="*/ 66067 h 747564"/>
              <a:gd name="connsiteX5" fmla="*/ 1551632 w 2229764"/>
              <a:gd name="connsiteY5" fmla="*/ 0 h 747564"/>
              <a:gd name="connsiteX6" fmla="*/ 1188947 w 2229764"/>
              <a:gd name="connsiteY6" fmla="*/ 170175 h 747564"/>
              <a:gd name="connsiteX7" fmla="*/ 861567 w 2229764"/>
              <a:gd name="connsiteY7" fmla="*/ 317001 h 747564"/>
              <a:gd name="connsiteX8" fmla="*/ 373250 w 2229764"/>
              <a:gd name="connsiteY8" fmla="*/ 537189 h 747564"/>
              <a:gd name="connsiteX9" fmla="*/ 5932 w 2229764"/>
              <a:gd name="connsiteY9" fmla="*/ 700394 h 747564"/>
              <a:gd name="connsiteX10" fmla="*/ 203789 w 2229764"/>
              <a:gd name="connsiteY10" fmla="*/ 747106 h 747564"/>
              <a:gd name="connsiteX11" fmla="*/ 920241 w 2229764"/>
              <a:gd name="connsiteY11" fmla="*/ 719589 h 747564"/>
              <a:gd name="connsiteX12" fmla="*/ 1384257 w 2229764"/>
              <a:gd name="connsiteY12" fmla="*/ 646849 h 747564"/>
              <a:gd name="connsiteX13" fmla="*/ 1824941 w 2229764"/>
              <a:gd name="connsiteY13" fmla="*/ 522064 h 747564"/>
              <a:gd name="connsiteX14" fmla="*/ 1858654 w 2229764"/>
              <a:gd name="connsiteY14" fmla="*/ 448580 h 747564"/>
              <a:gd name="connsiteX15" fmla="*/ 1822130 w 2229764"/>
              <a:gd name="connsiteY15" fmla="*/ 450383 h 747564"/>
              <a:gd name="connsiteX16" fmla="*/ 2229764 w 2229764"/>
              <a:gd name="connsiteY16" fmla="*/ 349957 h 747564"/>
              <a:gd name="connsiteX17" fmla="*/ 1795238 w 2229764"/>
              <a:gd name="connsiteY17" fmla="*/ 350103 h 747564"/>
              <a:gd name="connsiteX0" fmla="*/ 1795238 w 1871763"/>
              <a:gd name="connsiteY0" fmla="*/ 350103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95238 w 1871763"/>
              <a:gd name="connsiteY17" fmla="*/ 350103 h 747564"/>
              <a:gd name="connsiteX0" fmla="*/ 1761523 w 1871763"/>
              <a:gd name="connsiteY0" fmla="*/ 358137 h 747564"/>
              <a:gd name="connsiteX1" fmla="*/ 1778381 w 1871763"/>
              <a:gd name="connsiteY1" fmla="*/ 286299 h 747564"/>
              <a:gd name="connsiteX2" fmla="*/ 1804604 w 1871763"/>
              <a:gd name="connsiteY2" fmla="*/ 247880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761523 w 1871763"/>
              <a:gd name="connsiteY0" fmla="*/ 358137 h 747564"/>
              <a:gd name="connsiteX1" fmla="*/ 1778381 w 1871763"/>
              <a:gd name="connsiteY1" fmla="*/ 286299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761523 w 1871763"/>
              <a:gd name="connsiteY0" fmla="*/ 358137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761523 w 1871763"/>
              <a:gd name="connsiteY17" fmla="*/ 358137 h 747564"/>
              <a:gd name="connsiteX0" fmla="*/ 1632281 w 1871763"/>
              <a:gd name="connsiteY0" fmla="*/ 494714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794273 w 1871763"/>
              <a:gd name="connsiteY16" fmla="*/ 414229 h 747564"/>
              <a:gd name="connsiteX17" fmla="*/ 1632281 w 1871763"/>
              <a:gd name="connsiteY17" fmla="*/ 494714 h 747564"/>
              <a:gd name="connsiteX0" fmla="*/ 1632281 w 1871763"/>
              <a:gd name="connsiteY0" fmla="*/ 494714 h 747564"/>
              <a:gd name="connsiteX1" fmla="*/ 1612613 w 1871763"/>
              <a:gd name="connsiteY1" fmla="*/ 414842 h 747564"/>
              <a:gd name="connsiteX2" fmla="*/ 1655694 w 1871763"/>
              <a:gd name="connsiteY2" fmla="*/ 211728 h 747564"/>
              <a:gd name="connsiteX3" fmla="*/ 1813969 w 1871763"/>
              <a:gd name="connsiteY3" fmla="*/ 136592 h 747564"/>
              <a:gd name="connsiteX4" fmla="*/ 1737043 w 1871763"/>
              <a:gd name="connsiteY4" fmla="*/ 66067 h 747564"/>
              <a:gd name="connsiteX5" fmla="*/ 1551632 w 1871763"/>
              <a:gd name="connsiteY5" fmla="*/ 0 h 747564"/>
              <a:gd name="connsiteX6" fmla="*/ 1188947 w 1871763"/>
              <a:gd name="connsiteY6" fmla="*/ 170175 h 747564"/>
              <a:gd name="connsiteX7" fmla="*/ 861567 w 1871763"/>
              <a:gd name="connsiteY7" fmla="*/ 317001 h 747564"/>
              <a:gd name="connsiteX8" fmla="*/ 373250 w 1871763"/>
              <a:gd name="connsiteY8" fmla="*/ 537189 h 747564"/>
              <a:gd name="connsiteX9" fmla="*/ 5932 w 1871763"/>
              <a:gd name="connsiteY9" fmla="*/ 700394 h 747564"/>
              <a:gd name="connsiteX10" fmla="*/ 203789 w 1871763"/>
              <a:gd name="connsiteY10" fmla="*/ 747106 h 747564"/>
              <a:gd name="connsiteX11" fmla="*/ 920241 w 1871763"/>
              <a:gd name="connsiteY11" fmla="*/ 719589 h 747564"/>
              <a:gd name="connsiteX12" fmla="*/ 1384257 w 1871763"/>
              <a:gd name="connsiteY12" fmla="*/ 646849 h 747564"/>
              <a:gd name="connsiteX13" fmla="*/ 1824941 w 1871763"/>
              <a:gd name="connsiteY13" fmla="*/ 522064 h 747564"/>
              <a:gd name="connsiteX14" fmla="*/ 1858654 w 1871763"/>
              <a:gd name="connsiteY14" fmla="*/ 448580 h 747564"/>
              <a:gd name="connsiteX15" fmla="*/ 1822130 w 1871763"/>
              <a:gd name="connsiteY15" fmla="*/ 450383 h 747564"/>
              <a:gd name="connsiteX16" fmla="*/ 1667840 w 1871763"/>
              <a:gd name="connsiteY16" fmla="*/ 562857 h 747564"/>
              <a:gd name="connsiteX17" fmla="*/ 1632281 w 1871763"/>
              <a:gd name="connsiteY17" fmla="*/ 494714 h 747564"/>
              <a:gd name="connsiteX0" fmla="*/ 1632281 w 1888879"/>
              <a:gd name="connsiteY0" fmla="*/ 494714 h 747564"/>
              <a:gd name="connsiteX1" fmla="*/ 1612613 w 1888879"/>
              <a:gd name="connsiteY1" fmla="*/ 414842 h 747564"/>
              <a:gd name="connsiteX2" fmla="*/ 1655694 w 1888879"/>
              <a:gd name="connsiteY2" fmla="*/ 211728 h 747564"/>
              <a:gd name="connsiteX3" fmla="*/ 1813969 w 1888879"/>
              <a:gd name="connsiteY3" fmla="*/ 136592 h 747564"/>
              <a:gd name="connsiteX4" fmla="*/ 1737043 w 1888879"/>
              <a:gd name="connsiteY4" fmla="*/ 66067 h 747564"/>
              <a:gd name="connsiteX5" fmla="*/ 1551632 w 1888879"/>
              <a:gd name="connsiteY5" fmla="*/ 0 h 747564"/>
              <a:gd name="connsiteX6" fmla="*/ 1188947 w 1888879"/>
              <a:gd name="connsiteY6" fmla="*/ 170175 h 747564"/>
              <a:gd name="connsiteX7" fmla="*/ 861567 w 1888879"/>
              <a:gd name="connsiteY7" fmla="*/ 317001 h 747564"/>
              <a:gd name="connsiteX8" fmla="*/ 373250 w 1888879"/>
              <a:gd name="connsiteY8" fmla="*/ 537189 h 747564"/>
              <a:gd name="connsiteX9" fmla="*/ 5932 w 1888879"/>
              <a:gd name="connsiteY9" fmla="*/ 700394 h 747564"/>
              <a:gd name="connsiteX10" fmla="*/ 203789 w 1888879"/>
              <a:gd name="connsiteY10" fmla="*/ 747106 h 747564"/>
              <a:gd name="connsiteX11" fmla="*/ 920241 w 1888879"/>
              <a:gd name="connsiteY11" fmla="*/ 719589 h 747564"/>
              <a:gd name="connsiteX12" fmla="*/ 1384257 w 1888879"/>
              <a:gd name="connsiteY12" fmla="*/ 646849 h 747564"/>
              <a:gd name="connsiteX13" fmla="*/ 1850228 w 1888879"/>
              <a:gd name="connsiteY13" fmla="*/ 578302 h 747564"/>
              <a:gd name="connsiteX14" fmla="*/ 1858654 w 1888879"/>
              <a:gd name="connsiteY14" fmla="*/ 448580 h 747564"/>
              <a:gd name="connsiteX15" fmla="*/ 1822130 w 1888879"/>
              <a:gd name="connsiteY15" fmla="*/ 450383 h 747564"/>
              <a:gd name="connsiteX16" fmla="*/ 1667840 w 1888879"/>
              <a:gd name="connsiteY16" fmla="*/ 562857 h 747564"/>
              <a:gd name="connsiteX17" fmla="*/ 1632281 w 1888879"/>
              <a:gd name="connsiteY17" fmla="*/ 494714 h 747564"/>
              <a:gd name="connsiteX0" fmla="*/ 1632281 w 1893578"/>
              <a:gd name="connsiteY0" fmla="*/ 494714 h 747564"/>
              <a:gd name="connsiteX1" fmla="*/ 1612613 w 1893578"/>
              <a:gd name="connsiteY1" fmla="*/ 414842 h 747564"/>
              <a:gd name="connsiteX2" fmla="*/ 1655694 w 1893578"/>
              <a:gd name="connsiteY2" fmla="*/ 211728 h 747564"/>
              <a:gd name="connsiteX3" fmla="*/ 1813969 w 1893578"/>
              <a:gd name="connsiteY3" fmla="*/ 136592 h 747564"/>
              <a:gd name="connsiteX4" fmla="*/ 1737043 w 1893578"/>
              <a:gd name="connsiteY4" fmla="*/ 66067 h 747564"/>
              <a:gd name="connsiteX5" fmla="*/ 1551632 w 1893578"/>
              <a:gd name="connsiteY5" fmla="*/ 0 h 747564"/>
              <a:gd name="connsiteX6" fmla="*/ 1188947 w 1893578"/>
              <a:gd name="connsiteY6" fmla="*/ 170175 h 747564"/>
              <a:gd name="connsiteX7" fmla="*/ 861567 w 1893578"/>
              <a:gd name="connsiteY7" fmla="*/ 317001 h 747564"/>
              <a:gd name="connsiteX8" fmla="*/ 373250 w 1893578"/>
              <a:gd name="connsiteY8" fmla="*/ 537189 h 747564"/>
              <a:gd name="connsiteX9" fmla="*/ 5932 w 1893578"/>
              <a:gd name="connsiteY9" fmla="*/ 700394 h 747564"/>
              <a:gd name="connsiteX10" fmla="*/ 203789 w 1893578"/>
              <a:gd name="connsiteY10" fmla="*/ 747106 h 747564"/>
              <a:gd name="connsiteX11" fmla="*/ 920241 w 1893578"/>
              <a:gd name="connsiteY11" fmla="*/ 719589 h 747564"/>
              <a:gd name="connsiteX12" fmla="*/ 1384257 w 1893578"/>
              <a:gd name="connsiteY12" fmla="*/ 646849 h 747564"/>
              <a:gd name="connsiteX13" fmla="*/ 1850228 w 1893578"/>
              <a:gd name="connsiteY13" fmla="*/ 578302 h 747564"/>
              <a:gd name="connsiteX14" fmla="*/ 1858654 w 1893578"/>
              <a:gd name="connsiteY14" fmla="*/ 448580 h 747564"/>
              <a:gd name="connsiteX15" fmla="*/ 1720984 w 1893578"/>
              <a:gd name="connsiteY15" fmla="*/ 582943 h 747564"/>
              <a:gd name="connsiteX16" fmla="*/ 1667840 w 1893578"/>
              <a:gd name="connsiteY16" fmla="*/ 562857 h 747564"/>
              <a:gd name="connsiteX17" fmla="*/ 1632281 w 1893578"/>
              <a:gd name="connsiteY17" fmla="*/ 494714 h 747564"/>
              <a:gd name="connsiteX0" fmla="*/ 1632281 w 1877317"/>
              <a:gd name="connsiteY0" fmla="*/ 494714 h 747564"/>
              <a:gd name="connsiteX1" fmla="*/ 1612613 w 1877317"/>
              <a:gd name="connsiteY1" fmla="*/ 414842 h 747564"/>
              <a:gd name="connsiteX2" fmla="*/ 1655694 w 1877317"/>
              <a:gd name="connsiteY2" fmla="*/ 211728 h 747564"/>
              <a:gd name="connsiteX3" fmla="*/ 1813969 w 1877317"/>
              <a:gd name="connsiteY3" fmla="*/ 136592 h 747564"/>
              <a:gd name="connsiteX4" fmla="*/ 1737043 w 1877317"/>
              <a:gd name="connsiteY4" fmla="*/ 66067 h 747564"/>
              <a:gd name="connsiteX5" fmla="*/ 1551632 w 1877317"/>
              <a:gd name="connsiteY5" fmla="*/ 0 h 747564"/>
              <a:gd name="connsiteX6" fmla="*/ 1188947 w 1877317"/>
              <a:gd name="connsiteY6" fmla="*/ 170175 h 747564"/>
              <a:gd name="connsiteX7" fmla="*/ 861567 w 1877317"/>
              <a:gd name="connsiteY7" fmla="*/ 317001 h 747564"/>
              <a:gd name="connsiteX8" fmla="*/ 373250 w 1877317"/>
              <a:gd name="connsiteY8" fmla="*/ 537189 h 747564"/>
              <a:gd name="connsiteX9" fmla="*/ 5932 w 1877317"/>
              <a:gd name="connsiteY9" fmla="*/ 700394 h 747564"/>
              <a:gd name="connsiteX10" fmla="*/ 203789 w 1877317"/>
              <a:gd name="connsiteY10" fmla="*/ 747106 h 747564"/>
              <a:gd name="connsiteX11" fmla="*/ 920241 w 1877317"/>
              <a:gd name="connsiteY11" fmla="*/ 719589 h 747564"/>
              <a:gd name="connsiteX12" fmla="*/ 1384257 w 1877317"/>
              <a:gd name="connsiteY12" fmla="*/ 646849 h 747564"/>
              <a:gd name="connsiteX13" fmla="*/ 1850228 w 1877317"/>
              <a:gd name="connsiteY13" fmla="*/ 578302 h 747564"/>
              <a:gd name="connsiteX14" fmla="*/ 1810891 w 1877317"/>
              <a:gd name="connsiteY14" fmla="*/ 549005 h 747564"/>
              <a:gd name="connsiteX15" fmla="*/ 1720984 w 1877317"/>
              <a:gd name="connsiteY15" fmla="*/ 582943 h 747564"/>
              <a:gd name="connsiteX16" fmla="*/ 1667840 w 1877317"/>
              <a:gd name="connsiteY16" fmla="*/ 562857 h 747564"/>
              <a:gd name="connsiteX17" fmla="*/ 1632281 w 1877317"/>
              <a:gd name="connsiteY17" fmla="*/ 494714 h 747564"/>
              <a:gd name="connsiteX0" fmla="*/ 1632281 w 1816353"/>
              <a:gd name="connsiteY0" fmla="*/ 494714 h 747564"/>
              <a:gd name="connsiteX1" fmla="*/ 1612613 w 1816353"/>
              <a:gd name="connsiteY1" fmla="*/ 414842 h 747564"/>
              <a:gd name="connsiteX2" fmla="*/ 1655694 w 1816353"/>
              <a:gd name="connsiteY2" fmla="*/ 211728 h 747564"/>
              <a:gd name="connsiteX3" fmla="*/ 1813969 w 1816353"/>
              <a:gd name="connsiteY3" fmla="*/ 136592 h 747564"/>
              <a:gd name="connsiteX4" fmla="*/ 1737043 w 1816353"/>
              <a:gd name="connsiteY4" fmla="*/ 66067 h 747564"/>
              <a:gd name="connsiteX5" fmla="*/ 1551632 w 1816353"/>
              <a:gd name="connsiteY5" fmla="*/ 0 h 747564"/>
              <a:gd name="connsiteX6" fmla="*/ 1188947 w 1816353"/>
              <a:gd name="connsiteY6" fmla="*/ 170175 h 747564"/>
              <a:gd name="connsiteX7" fmla="*/ 861567 w 1816353"/>
              <a:gd name="connsiteY7" fmla="*/ 317001 h 747564"/>
              <a:gd name="connsiteX8" fmla="*/ 373250 w 1816353"/>
              <a:gd name="connsiteY8" fmla="*/ 537189 h 747564"/>
              <a:gd name="connsiteX9" fmla="*/ 5932 w 1816353"/>
              <a:gd name="connsiteY9" fmla="*/ 700394 h 747564"/>
              <a:gd name="connsiteX10" fmla="*/ 203789 w 1816353"/>
              <a:gd name="connsiteY10" fmla="*/ 747106 h 747564"/>
              <a:gd name="connsiteX11" fmla="*/ 920241 w 1816353"/>
              <a:gd name="connsiteY11" fmla="*/ 719589 h 747564"/>
              <a:gd name="connsiteX12" fmla="*/ 1384257 w 1816353"/>
              <a:gd name="connsiteY12" fmla="*/ 646849 h 747564"/>
              <a:gd name="connsiteX13" fmla="*/ 1746272 w 1816353"/>
              <a:gd name="connsiteY13" fmla="*/ 622488 h 747564"/>
              <a:gd name="connsiteX14" fmla="*/ 1810891 w 1816353"/>
              <a:gd name="connsiteY14" fmla="*/ 549005 h 747564"/>
              <a:gd name="connsiteX15" fmla="*/ 1720984 w 1816353"/>
              <a:gd name="connsiteY15" fmla="*/ 582943 h 747564"/>
              <a:gd name="connsiteX16" fmla="*/ 1667840 w 1816353"/>
              <a:gd name="connsiteY16" fmla="*/ 562857 h 747564"/>
              <a:gd name="connsiteX17" fmla="*/ 1632281 w 1816353"/>
              <a:gd name="connsiteY17" fmla="*/ 494714 h 747564"/>
              <a:gd name="connsiteX0" fmla="*/ 1632281 w 1816353"/>
              <a:gd name="connsiteY0" fmla="*/ 494714 h 747564"/>
              <a:gd name="connsiteX1" fmla="*/ 1612613 w 1816353"/>
              <a:gd name="connsiteY1" fmla="*/ 414842 h 747564"/>
              <a:gd name="connsiteX2" fmla="*/ 1655694 w 1816353"/>
              <a:gd name="connsiteY2" fmla="*/ 211728 h 747564"/>
              <a:gd name="connsiteX3" fmla="*/ 1813969 w 1816353"/>
              <a:gd name="connsiteY3" fmla="*/ 136592 h 747564"/>
              <a:gd name="connsiteX4" fmla="*/ 1737043 w 1816353"/>
              <a:gd name="connsiteY4" fmla="*/ 66067 h 747564"/>
              <a:gd name="connsiteX5" fmla="*/ 1551632 w 1816353"/>
              <a:gd name="connsiteY5" fmla="*/ 0 h 747564"/>
              <a:gd name="connsiteX6" fmla="*/ 1188947 w 1816353"/>
              <a:gd name="connsiteY6" fmla="*/ 170175 h 747564"/>
              <a:gd name="connsiteX7" fmla="*/ 861567 w 1816353"/>
              <a:gd name="connsiteY7" fmla="*/ 317001 h 747564"/>
              <a:gd name="connsiteX8" fmla="*/ 373250 w 1816353"/>
              <a:gd name="connsiteY8" fmla="*/ 537189 h 747564"/>
              <a:gd name="connsiteX9" fmla="*/ 5932 w 1816353"/>
              <a:gd name="connsiteY9" fmla="*/ 700394 h 747564"/>
              <a:gd name="connsiteX10" fmla="*/ 203789 w 1816353"/>
              <a:gd name="connsiteY10" fmla="*/ 747106 h 747564"/>
              <a:gd name="connsiteX11" fmla="*/ 920241 w 1816353"/>
              <a:gd name="connsiteY11" fmla="*/ 719589 h 747564"/>
              <a:gd name="connsiteX12" fmla="*/ 1384257 w 1816353"/>
              <a:gd name="connsiteY12" fmla="*/ 646849 h 747564"/>
              <a:gd name="connsiteX13" fmla="*/ 1746272 w 1816353"/>
              <a:gd name="connsiteY13" fmla="*/ 622488 h 747564"/>
              <a:gd name="connsiteX14" fmla="*/ 1782795 w 1816353"/>
              <a:gd name="connsiteY14" fmla="*/ 593192 h 747564"/>
              <a:gd name="connsiteX15" fmla="*/ 1720984 w 1816353"/>
              <a:gd name="connsiteY15" fmla="*/ 582943 h 747564"/>
              <a:gd name="connsiteX16" fmla="*/ 1667840 w 1816353"/>
              <a:gd name="connsiteY16" fmla="*/ 562857 h 747564"/>
              <a:gd name="connsiteX17" fmla="*/ 1632281 w 1816353"/>
              <a:gd name="connsiteY17" fmla="*/ 494714 h 747564"/>
              <a:gd name="connsiteX0" fmla="*/ 1632281 w 1815848"/>
              <a:gd name="connsiteY0" fmla="*/ 494714 h 747564"/>
              <a:gd name="connsiteX1" fmla="*/ 1612613 w 1815848"/>
              <a:gd name="connsiteY1" fmla="*/ 414842 h 747564"/>
              <a:gd name="connsiteX2" fmla="*/ 1666933 w 1815848"/>
              <a:gd name="connsiteY2" fmla="*/ 16754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5848"/>
              <a:gd name="connsiteY0" fmla="*/ 494714 h 747564"/>
              <a:gd name="connsiteX1" fmla="*/ 1623852 w 1815848"/>
              <a:gd name="connsiteY1" fmla="*/ 294333 h 747564"/>
              <a:gd name="connsiteX2" fmla="*/ 1666933 w 1815848"/>
              <a:gd name="connsiteY2" fmla="*/ 16754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5848"/>
              <a:gd name="connsiteY0" fmla="*/ 494714 h 747564"/>
              <a:gd name="connsiteX1" fmla="*/ 1623852 w 1815848"/>
              <a:gd name="connsiteY1" fmla="*/ 294333 h 747564"/>
              <a:gd name="connsiteX2" fmla="*/ 1666933 w 1815848"/>
              <a:gd name="connsiteY2" fmla="*/ 207711 h 747564"/>
              <a:gd name="connsiteX3" fmla="*/ 1813969 w 1815848"/>
              <a:gd name="connsiteY3" fmla="*/ 136592 h 747564"/>
              <a:gd name="connsiteX4" fmla="*/ 1737043 w 1815848"/>
              <a:gd name="connsiteY4" fmla="*/ 66067 h 747564"/>
              <a:gd name="connsiteX5" fmla="*/ 1551632 w 1815848"/>
              <a:gd name="connsiteY5" fmla="*/ 0 h 747564"/>
              <a:gd name="connsiteX6" fmla="*/ 1188947 w 1815848"/>
              <a:gd name="connsiteY6" fmla="*/ 170175 h 747564"/>
              <a:gd name="connsiteX7" fmla="*/ 861567 w 1815848"/>
              <a:gd name="connsiteY7" fmla="*/ 317001 h 747564"/>
              <a:gd name="connsiteX8" fmla="*/ 373250 w 1815848"/>
              <a:gd name="connsiteY8" fmla="*/ 537189 h 747564"/>
              <a:gd name="connsiteX9" fmla="*/ 5932 w 1815848"/>
              <a:gd name="connsiteY9" fmla="*/ 700394 h 747564"/>
              <a:gd name="connsiteX10" fmla="*/ 203789 w 1815848"/>
              <a:gd name="connsiteY10" fmla="*/ 747106 h 747564"/>
              <a:gd name="connsiteX11" fmla="*/ 920241 w 1815848"/>
              <a:gd name="connsiteY11" fmla="*/ 719589 h 747564"/>
              <a:gd name="connsiteX12" fmla="*/ 1384257 w 1815848"/>
              <a:gd name="connsiteY12" fmla="*/ 646849 h 747564"/>
              <a:gd name="connsiteX13" fmla="*/ 1746272 w 1815848"/>
              <a:gd name="connsiteY13" fmla="*/ 622488 h 747564"/>
              <a:gd name="connsiteX14" fmla="*/ 1782795 w 1815848"/>
              <a:gd name="connsiteY14" fmla="*/ 593192 h 747564"/>
              <a:gd name="connsiteX15" fmla="*/ 1720984 w 1815848"/>
              <a:gd name="connsiteY15" fmla="*/ 582943 h 747564"/>
              <a:gd name="connsiteX16" fmla="*/ 1667840 w 1815848"/>
              <a:gd name="connsiteY16" fmla="*/ 562857 h 747564"/>
              <a:gd name="connsiteX17" fmla="*/ 1632281 w 1815848"/>
              <a:gd name="connsiteY17" fmla="*/ 494714 h 747564"/>
              <a:gd name="connsiteX0" fmla="*/ 1632281 w 1813995"/>
              <a:gd name="connsiteY0" fmla="*/ 549528 h 802378"/>
              <a:gd name="connsiteX1" fmla="*/ 1623852 w 1813995"/>
              <a:gd name="connsiteY1" fmla="*/ 349147 h 802378"/>
              <a:gd name="connsiteX2" fmla="*/ 1666933 w 1813995"/>
              <a:gd name="connsiteY2" fmla="*/ 262525 h 802378"/>
              <a:gd name="connsiteX3" fmla="*/ 1813969 w 1813995"/>
              <a:gd name="connsiteY3" fmla="*/ 191406 h 802378"/>
              <a:gd name="connsiteX4" fmla="*/ 1678041 w 1813995"/>
              <a:gd name="connsiteY4" fmla="*/ 4389 h 802378"/>
              <a:gd name="connsiteX5" fmla="*/ 1551632 w 1813995"/>
              <a:gd name="connsiteY5" fmla="*/ 54814 h 802378"/>
              <a:gd name="connsiteX6" fmla="*/ 1188947 w 1813995"/>
              <a:gd name="connsiteY6" fmla="*/ 224989 h 802378"/>
              <a:gd name="connsiteX7" fmla="*/ 861567 w 1813995"/>
              <a:gd name="connsiteY7" fmla="*/ 371815 h 802378"/>
              <a:gd name="connsiteX8" fmla="*/ 373250 w 1813995"/>
              <a:gd name="connsiteY8" fmla="*/ 592003 h 802378"/>
              <a:gd name="connsiteX9" fmla="*/ 5932 w 1813995"/>
              <a:gd name="connsiteY9" fmla="*/ 755208 h 802378"/>
              <a:gd name="connsiteX10" fmla="*/ 203789 w 1813995"/>
              <a:gd name="connsiteY10" fmla="*/ 801920 h 802378"/>
              <a:gd name="connsiteX11" fmla="*/ 920241 w 1813995"/>
              <a:gd name="connsiteY11" fmla="*/ 774403 h 802378"/>
              <a:gd name="connsiteX12" fmla="*/ 1384257 w 1813995"/>
              <a:gd name="connsiteY12" fmla="*/ 701663 h 802378"/>
              <a:gd name="connsiteX13" fmla="*/ 1746272 w 1813995"/>
              <a:gd name="connsiteY13" fmla="*/ 677302 h 802378"/>
              <a:gd name="connsiteX14" fmla="*/ 1782795 w 1813995"/>
              <a:gd name="connsiteY14" fmla="*/ 648006 h 802378"/>
              <a:gd name="connsiteX15" fmla="*/ 1720984 w 1813995"/>
              <a:gd name="connsiteY15" fmla="*/ 637757 h 802378"/>
              <a:gd name="connsiteX16" fmla="*/ 1667840 w 1813995"/>
              <a:gd name="connsiteY16" fmla="*/ 617671 h 802378"/>
              <a:gd name="connsiteX17" fmla="*/ 1632281 w 1813995"/>
              <a:gd name="connsiteY17" fmla="*/ 549528 h 802378"/>
              <a:gd name="connsiteX0" fmla="*/ 1632281 w 1791185"/>
              <a:gd name="connsiteY0" fmla="*/ 545238 h 798088"/>
              <a:gd name="connsiteX1" fmla="*/ 1623852 w 1791185"/>
              <a:gd name="connsiteY1" fmla="*/ 344857 h 798088"/>
              <a:gd name="connsiteX2" fmla="*/ 1666933 w 1791185"/>
              <a:gd name="connsiteY2" fmla="*/ 258235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632281 w 1791185"/>
              <a:gd name="connsiteY17" fmla="*/ 545238 h 798088"/>
              <a:gd name="connsiteX0" fmla="*/ 1632281 w 1791185"/>
              <a:gd name="connsiteY0" fmla="*/ 545238 h 798088"/>
              <a:gd name="connsiteX1" fmla="*/ 1623852 w 1791185"/>
              <a:gd name="connsiteY1" fmla="*/ 344857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632281 w 1791185"/>
              <a:gd name="connsiteY17" fmla="*/ 545238 h 798088"/>
              <a:gd name="connsiteX0" fmla="*/ 1632281 w 1791185"/>
              <a:gd name="connsiteY0" fmla="*/ 545238 h 798088"/>
              <a:gd name="connsiteX1" fmla="*/ 1480562 w 1791185"/>
              <a:gd name="connsiteY1" fmla="*/ 260501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632281 w 1791185"/>
              <a:gd name="connsiteY17" fmla="*/ 545238 h 798088"/>
              <a:gd name="connsiteX0" fmla="*/ 1477752 w 1791185"/>
              <a:gd name="connsiteY0" fmla="*/ 517120 h 798088"/>
              <a:gd name="connsiteX1" fmla="*/ 1480562 w 1791185"/>
              <a:gd name="connsiteY1" fmla="*/ 260501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667840 w 1791185"/>
              <a:gd name="connsiteY16" fmla="*/ 613381 h 798088"/>
              <a:gd name="connsiteX17" fmla="*/ 1477752 w 1791185"/>
              <a:gd name="connsiteY17" fmla="*/ 517120 h 798088"/>
              <a:gd name="connsiteX0" fmla="*/ 1477752 w 1791185"/>
              <a:gd name="connsiteY0" fmla="*/ 517120 h 798088"/>
              <a:gd name="connsiteX1" fmla="*/ 1480562 w 1791185"/>
              <a:gd name="connsiteY1" fmla="*/ 260501 h 798088"/>
              <a:gd name="connsiteX2" fmla="*/ 1616360 w 1791185"/>
              <a:gd name="connsiteY2" fmla="*/ 93540 h 798088"/>
              <a:gd name="connsiteX3" fmla="*/ 1746538 w 1791185"/>
              <a:gd name="connsiteY3" fmla="*/ 66607 h 798088"/>
              <a:gd name="connsiteX4" fmla="*/ 1678041 w 1791185"/>
              <a:gd name="connsiteY4" fmla="*/ 99 h 798088"/>
              <a:gd name="connsiteX5" fmla="*/ 1551632 w 1791185"/>
              <a:gd name="connsiteY5" fmla="*/ 50524 h 798088"/>
              <a:gd name="connsiteX6" fmla="*/ 1188947 w 1791185"/>
              <a:gd name="connsiteY6" fmla="*/ 220699 h 798088"/>
              <a:gd name="connsiteX7" fmla="*/ 861567 w 1791185"/>
              <a:gd name="connsiteY7" fmla="*/ 367525 h 798088"/>
              <a:gd name="connsiteX8" fmla="*/ 373250 w 1791185"/>
              <a:gd name="connsiteY8" fmla="*/ 587713 h 798088"/>
              <a:gd name="connsiteX9" fmla="*/ 5932 w 1791185"/>
              <a:gd name="connsiteY9" fmla="*/ 750918 h 798088"/>
              <a:gd name="connsiteX10" fmla="*/ 203789 w 1791185"/>
              <a:gd name="connsiteY10" fmla="*/ 797630 h 798088"/>
              <a:gd name="connsiteX11" fmla="*/ 920241 w 1791185"/>
              <a:gd name="connsiteY11" fmla="*/ 770113 h 798088"/>
              <a:gd name="connsiteX12" fmla="*/ 1384257 w 1791185"/>
              <a:gd name="connsiteY12" fmla="*/ 697373 h 798088"/>
              <a:gd name="connsiteX13" fmla="*/ 1746272 w 1791185"/>
              <a:gd name="connsiteY13" fmla="*/ 673012 h 798088"/>
              <a:gd name="connsiteX14" fmla="*/ 1782795 w 1791185"/>
              <a:gd name="connsiteY14" fmla="*/ 643716 h 798088"/>
              <a:gd name="connsiteX15" fmla="*/ 1720984 w 1791185"/>
              <a:gd name="connsiteY15" fmla="*/ 633467 h 798088"/>
              <a:gd name="connsiteX16" fmla="*/ 1552646 w 1791185"/>
              <a:gd name="connsiteY16" fmla="*/ 705771 h 798088"/>
              <a:gd name="connsiteX17" fmla="*/ 1477752 w 1791185"/>
              <a:gd name="connsiteY17" fmla="*/ 517120 h 798088"/>
              <a:gd name="connsiteX0" fmla="*/ 1477752 w 1794183"/>
              <a:gd name="connsiteY0" fmla="*/ 517120 h 798088"/>
              <a:gd name="connsiteX1" fmla="*/ 1480562 w 1794183"/>
              <a:gd name="connsiteY1" fmla="*/ 260501 h 798088"/>
              <a:gd name="connsiteX2" fmla="*/ 1616360 w 1794183"/>
              <a:gd name="connsiteY2" fmla="*/ 93540 h 798088"/>
              <a:gd name="connsiteX3" fmla="*/ 1746538 w 1794183"/>
              <a:gd name="connsiteY3" fmla="*/ 66607 h 798088"/>
              <a:gd name="connsiteX4" fmla="*/ 1678041 w 1794183"/>
              <a:gd name="connsiteY4" fmla="*/ 99 h 798088"/>
              <a:gd name="connsiteX5" fmla="*/ 1551632 w 1794183"/>
              <a:gd name="connsiteY5" fmla="*/ 50524 h 798088"/>
              <a:gd name="connsiteX6" fmla="*/ 1188947 w 1794183"/>
              <a:gd name="connsiteY6" fmla="*/ 220699 h 798088"/>
              <a:gd name="connsiteX7" fmla="*/ 861567 w 1794183"/>
              <a:gd name="connsiteY7" fmla="*/ 367525 h 798088"/>
              <a:gd name="connsiteX8" fmla="*/ 373250 w 1794183"/>
              <a:gd name="connsiteY8" fmla="*/ 587713 h 798088"/>
              <a:gd name="connsiteX9" fmla="*/ 5932 w 1794183"/>
              <a:gd name="connsiteY9" fmla="*/ 750918 h 798088"/>
              <a:gd name="connsiteX10" fmla="*/ 203789 w 1794183"/>
              <a:gd name="connsiteY10" fmla="*/ 797630 h 798088"/>
              <a:gd name="connsiteX11" fmla="*/ 920241 w 1794183"/>
              <a:gd name="connsiteY11" fmla="*/ 770113 h 798088"/>
              <a:gd name="connsiteX12" fmla="*/ 1384257 w 1794183"/>
              <a:gd name="connsiteY12" fmla="*/ 697373 h 798088"/>
              <a:gd name="connsiteX13" fmla="*/ 1751891 w 1794183"/>
              <a:gd name="connsiteY13" fmla="*/ 749334 h 798088"/>
              <a:gd name="connsiteX14" fmla="*/ 1782795 w 1794183"/>
              <a:gd name="connsiteY14" fmla="*/ 643716 h 798088"/>
              <a:gd name="connsiteX15" fmla="*/ 1720984 w 1794183"/>
              <a:gd name="connsiteY15" fmla="*/ 633467 h 798088"/>
              <a:gd name="connsiteX16" fmla="*/ 1552646 w 1794183"/>
              <a:gd name="connsiteY16" fmla="*/ 705771 h 798088"/>
              <a:gd name="connsiteX17" fmla="*/ 1477752 w 1794183"/>
              <a:gd name="connsiteY17" fmla="*/ 517120 h 798088"/>
              <a:gd name="connsiteX0" fmla="*/ 1477752 w 1868793"/>
              <a:gd name="connsiteY0" fmla="*/ 517120 h 798088"/>
              <a:gd name="connsiteX1" fmla="*/ 1480562 w 1868793"/>
              <a:gd name="connsiteY1" fmla="*/ 260501 h 798088"/>
              <a:gd name="connsiteX2" fmla="*/ 1616360 w 1868793"/>
              <a:gd name="connsiteY2" fmla="*/ 93540 h 798088"/>
              <a:gd name="connsiteX3" fmla="*/ 1746538 w 1868793"/>
              <a:gd name="connsiteY3" fmla="*/ 66607 h 798088"/>
              <a:gd name="connsiteX4" fmla="*/ 1678041 w 1868793"/>
              <a:gd name="connsiteY4" fmla="*/ 99 h 798088"/>
              <a:gd name="connsiteX5" fmla="*/ 1551632 w 1868793"/>
              <a:gd name="connsiteY5" fmla="*/ 50524 h 798088"/>
              <a:gd name="connsiteX6" fmla="*/ 1188947 w 1868793"/>
              <a:gd name="connsiteY6" fmla="*/ 220699 h 798088"/>
              <a:gd name="connsiteX7" fmla="*/ 861567 w 1868793"/>
              <a:gd name="connsiteY7" fmla="*/ 367525 h 798088"/>
              <a:gd name="connsiteX8" fmla="*/ 373250 w 1868793"/>
              <a:gd name="connsiteY8" fmla="*/ 587713 h 798088"/>
              <a:gd name="connsiteX9" fmla="*/ 5932 w 1868793"/>
              <a:gd name="connsiteY9" fmla="*/ 750918 h 798088"/>
              <a:gd name="connsiteX10" fmla="*/ 203789 w 1868793"/>
              <a:gd name="connsiteY10" fmla="*/ 797630 h 798088"/>
              <a:gd name="connsiteX11" fmla="*/ 920241 w 1868793"/>
              <a:gd name="connsiteY11" fmla="*/ 770113 h 798088"/>
              <a:gd name="connsiteX12" fmla="*/ 1384257 w 1868793"/>
              <a:gd name="connsiteY12" fmla="*/ 697373 h 798088"/>
              <a:gd name="connsiteX13" fmla="*/ 1751891 w 1868793"/>
              <a:gd name="connsiteY13" fmla="*/ 749334 h 798088"/>
              <a:gd name="connsiteX14" fmla="*/ 1782795 w 1868793"/>
              <a:gd name="connsiteY14" fmla="*/ 643716 h 798088"/>
              <a:gd name="connsiteX15" fmla="*/ 1720984 w 1868793"/>
              <a:gd name="connsiteY15" fmla="*/ 633467 h 798088"/>
              <a:gd name="connsiteX16" fmla="*/ 1552646 w 1868793"/>
              <a:gd name="connsiteY16" fmla="*/ 705771 h 798088"/>
              <a:gd name="connsiteX17" fmla="*/ 1477752 w 1868793"/>
              <a:gd name="connsiteY17" fmla="*/ 517120 h 798088"/>
              <a:gd name="connsiteX0" fmla="*/ 1477752 w 1767452"/>
              <a:gd name="connsiteY0" fmla="*/ 517120 h 798088"/>
              <a:gd name="connsiteX1" fmla="*/ 1480562 w 1767452"/>
              <a:gd name="connsiteY1" fmla="*/ 260501 h 798088"/>
              <a:gd name="connsiteX2" fmla="*/ 1616360 w 1767452"/>
              <a:gd name="connsiteY2" fmla="*/ 93540 h 798088"/>
              <a:gd name="connsiteX3" fmla="*/ 1746538 w 1767452"/>
              <a:gd name="connsiteY3" fmla="*/ 66607 h 798088"/>
              <a:gd name="connsiteX4" fmla="*/ 1678041 w 1767452"/>
              <a:gd name="connsiteY4" fmla="*/ 99 h 798088"/>
              <a:gd name="connsiteX5" fmla="*/ 1551632 w 1767452"/>
              <a:gd name="connsiteY5" fmla="*/ 50524 h 798088"/>
              <a:gd name="connsiteX6" fmla="*/ 1188947 w 1767452"/>
              <a:gd name="connsiteY6" fmla="*/ 220699 h 798088"/>
              <a:gd name="connsiteX7" fmla="*/ 861567 w 1767452"/>
              <a:gd name="connsiteY7" fmla="*/ 367525 h 798088"/>
              <a:gd name="connsiteX8" fmla="*/ 373250 w 1767452"/>
              <a:gd name="connsiteY8" fmla="*/ 587713 h 798088"/>
              <a:gd name="connsiteX9" fmla="*/ 5932 w 1767452"/>
              <a:gd name="connsiteY9" fmla="*/ 750918 h 798088"/>
              <a:gd name="connsiteX10" fmla="*/ 203789 w 1767452"/>
              <a:gd name="connsiteY10" fmla="*/ 797630 h 798088"/>
              <a:gd name="connsiteX11" fmla="*/ 920241 w 1767452"/>
              <a:gd name="connsiteY11" fmla="*/ 770113 h 798088"/>
              <a:gd name="connsiteX12" fmla="*/ 1384257 w 1767452"/>
              <a:gd name="connsiteY12" fmla="*/ 697373 h 798088"/>
              <a:gd name="connsiteX13" fmla="*/ 1751891 w 1767452"/>
              <a:gd name="connsiteY13" fmla="*/ 749334 h 798088"/>
              <a:gd name="connsiteX14" fmla="*/ 1701317 w 1767452"/>
              <a:gd name="connsiteY14" fmla="*/ 720038 h 798088"/>
              <a:gd name="connsiteX15" fmla="*/ 1720984 w 1767452"/>
              <a:gd name="connsiteY15" fmla="*/ 633467 h 798088"/>
              <a:gd name="connsiteX16" fmla="*/ 1552646 w 1767452"/>
              <a:gd name="connsiteY16" fmla="*/ 705771 h 798088"/>
              <a:gd name="connsiteX17" fmla="*/ 1477752 w 1767452"/>
              <a:gd name="connsiteY17" fmla="*/ 517120 h 798088"/>
              <a:gd name="connsiteX0" fmla="*/ 1477752 w 1769418"/>
              <a:gd name="connsiteY0" fmla="*/ 517120 h 798088"/>
              <a:gd name="connsiteX1" fmla="*/ 1480562 w 1769418"/>
              <a:gd name="connsiteY1" fmla="*/ 260501 h 798088"/>
              <a:gd name="connsiteX2" fmla="*/ 1616360 w 1769418"/>
              <a:gd name="connsiteY2" fmla="*/ 93540 h 798088"/>
              <a:gd name="connsiteX3" fmla="*/ 1746538 w 1769418"/>
              <a:gd name="connsiteY3" fmla="*/ 66607 h 798088"/>
              <a:gd name="connsiteX4" fmla="*/ 1678041 w 1769418"/>
              <a:gd name="connsiteY4" fmla="*/ 99 h 798088"/>
              <a:gd name="connsiteX5" fmla="*/ 1551632 w 1769418"/>
              <a:gd name="connsiteY5" fmla="*/ 50524 h 798088"/>
              <a:gd name="connsiteX6" fmla="*/ 1188947 w 1769418"/>
              <a:gd name="connsiteY6" fmla="*/ 220699 h 798088"/>
              <a:gd name="connsiteX7" fmla="*/ 861567 w 1769418"/>
              <a:gd name="connsiteY7" fmla="*/ 367525 h 798088"/>
              <a:gd name="connsiteX8" fmla="*/ 373250 w 1769418"/>
              <a:gd name="connsiteY8" fmla="*/ 587713 h 798088"/>
              <a:gd name="connsiteX9" fmla="*/ 5932 w 1769418"/>
              <a:gd name="connsiteY9" fmla="*/ 750918 h 798088"/>
              <a:gd name="connsiteX10" fmla="*/ 203789 w 1769418"/>
              <a:gd name="connsiteY10" fmla="*/ 797630 h 798088"/>
              <a:gd name="connsiteX11" fmla="*/ 920241 w 1769418"/>
              <a:gd name="connsiteY11" fmla="*/ 770113 h 798088"/>
              <a:gd name="connsiteX12" fmla="*/ 1384257 w 1769418"/>
              <a:gd name="connsiteY12" fmla="*/ 697373 h 798088"/>
              <a:gd name="connsiteX13" fmla="*/ 1751891 w 1769418"/>
              <a:gd name="connsiteY13" fmla="*/ 749334 h 798088"/>
              <a:gd name="connsiteX14" fmla="*/ 1701317 w 1769418"/>
              <a:gd name="connsiteY14" fmla="*/ 720038 h 798088"/>
              <a:gd name="connsiteX15" fmla="*/ 1619838 w 1769418"/>
              <a:gd name="connsiteY15" fmla="*/ 717824 h 798088"/>
              <a:gd name="connsiteX16" fmla="*/ 1552646 w 1769418"/>
              <a:gd name="connsiteY16" fmla="*/ 705771 h 798088"/>
              <a:gd name="connsiteX17" fmla="*/ 1477752 w 1769418"/>
              <a:gd name="connsiteY17" fmla="*/ 517120 h 798088"/>
              <a:gd name="connsiteX0" fmla="*/ 1477752 w 1747996"/>
              <a:gd name="connsiteY0" fmla="*/ 517120 h 798088"/>
              <a:gd name="connsiteX1" fmla="*/ 1480562 w 1747996"/>
              <a:gd name="connsiteY1" fmla="*/ 260501 h 798088"/>
              <a:gd name="connsiteX2" fmla="*/ 1616360 w 1747996"/>
              <a:gd name="connsiteY2" fmla="*/ 93540 h 798088"/>
              <a:gd name="connsiteX3" fmla="*/ 1746538 w 1747996"/>
              <a:gd name="connsiteY3" fmla="*/ 66607 h 798088"/>
              <a:gd name="connsiteX4" fmla="*/ 1678041 w 1747996"/>
              <a:gd name="connsiteY4" fmla="*/ 99 h 798088"/>
              <a:gd name="connsiteX5" fmla="*/ 1551632 w 1747996"/>
              <a:gd name="connsiteY5" fmla="*/ 50524 h 798088"/>
              <a:gd name="connsiteX6" fmla="*/ 1188947 w 1747996"/>
              <a:gd name="connsiteY6" fmla="*/ 220699 h 798088"/>
              <a:gd name="connsiteX7" fmla="*/ 861567 w 1747996"/>
              <a:gd name="connsiteY7" fmla="*/ 367525 h 798088"/>
              <a:gd name="connsiteX8" fmla="*/ 373250 w 1747996"/>
              <a:gd name="connsiteY8" fmla="*/ 587713 h 798088"/>
              <a:gd name="connsiteX9" fmla="*/ 5932 w 1747996"/>
              <a:gd name="connsiteY9" fmla="*/ 750918 h 798088"/>
              <a:gd name="connsiteX10" fmla="*/ 203789 w 1747996"/>
              <a:gd name="connsiteY10" fmla="*/ 797630 h 798088"/>
              <a:gd name="connsiteX11" fmla="*/ 920241 w 1747996"/>
              <a:gd name="connsiteY11" fmla="*/ 770113 h 798088"/>
              <a:gd name="connsiteX12" fmla="*/ 1384257 w 1747996"/>
              <a:gd name="connsiteY12" fmla="*/ 697373 h 798088"/>
              <a:gd name="connsiteX13" fmla="*/ 1583314 w 1747996"/>
              <a:gd name="connsiteY13" fmla="*/ 725233 h 798088"/>
              <a:gd name="connsiteX14" fmla="*/ 1701317 w 1747996"/>
              <a:gd name="connsiteY14" fmla="*/ 720038 h 798088"/>
              <a:gd name="connsiteX15" fmla="*/ 1619838 w 1747996"/>
              <a:gd name="connsiteY15" fmla="*/ 717824 h 798088"/>
              <a:gd name="connsiteX16" fmla="*/ 1552646 w 1747996"/>
              <a:gd name="connsiteY16" fmla="*/ 705771 h 798088"/>
              <a:gd name="connsiteX17" fmla="*/ 1477752 w 1747996"/>
              <a:gd name="connsiteY17" fmla="*/ 517120 h 798088"/>
              <a:gd name="connsiteX0" fmla="*/ 1477752 w 1747996"/>
              <a:gd name="connsiteY0" fmla="*/ 517120 h 798042"/>
              <a:gd name="connsiteX1" fmla="*/ 1480562 w 1747996"/>
              <a:gd name="connsiteY1" fmla="*/ 260501 h 798042"/>
              <a:gd name="connsiteX2" fmla="*/ 1616360 w 1747996"/>
              <a:gd name="connsiteY2" fmla="*/ 93540 h 798042"/>
              <a:gd name="connsiteX3" fmla="*/ 1746538 w 1747996"/>
              <a:gd name="connsiteY3" fmla="*/ 66607 h 798042"/>
              <a:gd name="connsiteX4" fmla="*/ 1678041 w 1747996"/>
              <a:gd name="connsiteY4" fmla="*/ 99 h 798042"/>
              <a:gd name="connsiteX5" fmla="*/ 1551632 w 1747996"/>
              <a:gd name="connsiteY5" fmla="*/ 50524 h 798042"/>
              <a:gd name="connsiteX6" fmla="*/ 1188947 w 1747996"/>
              <a:gd name="connsiteY6" fmla="*/ 220699 h 798042"/>
              <a:gd name="connsiteX7" fmla="*/ 861567 w 1747996"/>
              <a:gd name="connsiteY7" fmla="*/ 367525 h 798042"/>
              <a:gd name="connsiteX8" fmla="*/ 373250 w 1747996"/>
              <a:gd name="connsiteY8" fmla="*/ 587713 h 798042"/>
              <a:gd name="connsiteX9" fmla="*/ 5932 w 1747996"/>
              <a:gd name="connsiteY9" fmla="*/ 750918 h 798042"/>
              <a:gd name="connsiteX10" fmla="*/ 203789 w 1747996"/>
              <a:gd name="connsiteY10" fmla="*/ 797630 h 798042"/>
              <a:gd name="connsiteX11" fmla="*/ 920241 w 1747996"/>
              <a:gd name="connsiteY11" fmla="*/ 770113 h 798042"/>
              <a:gd name="connsiteX12" fmla="*/ 1384257 w 1747996"/>
              <a:gd name="connsiteY12" fmla="*/ 709424 h 798042"/>
              <a:gd name="connsiteX13" fmla="*/ 1583314 w 1747996"/>
              <a:gd name="connsiteY13" fmla="*/ 725233 h 798042"/>
              <a:gd name="connsiteX14" fmla="*/ 1701317 w 1747996"/>
              <a:gd name="connsiteY14" fmla="*/ 720038 h 798042"/>
              <a:gd name="connsiteX15" fmla="*/ 1619838 w 1747996"/>
              <a:gd name="connsiteY15" fmla="*/ 717824 h 798042"/>
              <a:gd name="connsiteX16" fmla="*/ 1552646 w 1747996"/>
              <a:gd name="connsiteY16" fmla="*/ 705771 h 798042"/>
              <a:gd name="connsiteX17" fmla="*/ 1477752 w 1747996"/>
              <a:gd name="connsiteY17" fmla="*/ 517120 h 798042"/>
              <a:gd name="connsiteX0" fmla="*/ 1477752 w 1757271"/>
              <a:gd name="connsiteY0" fmla="*/ 517120 h 798042"/>
              <a:gd name="connsiteX1" fmla="*/ 1480562 w 1757271"/>
              <a:gd name="connsiteY1" fmla="*/ 260501 h 798042"/>
              <a:gd name="connsiteX2" fmla="*/ 1447783 w 1757271"/>
              <a:gd name="connsiteY2" fmla="*/ 125676 h 798042"/>
              <a:gd name="connsiteX3" fmla="*/ 1746538 w 1757271"/>
              <a:gd name="connsiteY3" fmla="*/ 66607 h 798042"/>
              <a:gd name="connsiteX4" fmla="*/ 1678041 w 1757271"/>
              <a:gd name="connsiteY4" fmla="*/ 99 h 798042"/>
              <a:gd name="connsiteX5" fmla="*/ 1551632 w 1757271"/>
              <a:gd name="connsiteY5" fmla="*/ 50524 h 798042"/>
              <a:gd name="connsiteX6" fmla="*/ 1188947 w 1757271"/>
              <a:gd name="connsiteY6" fmla="*/ 220699 h 798042"/>
              <a:gd name="connsiteX7" fmla="*/ 861567 w 1757271"/>
              <a:gd name="connsiteY7" fmla="*/ 367525 h 798042"/>
              <a:gd name="connsiteX8" fmla="*/ 373250 w 1757271"/>
              <a:gd name="connsiteY8" fmla="*/ 587713 h 798042"/>
              <a:gd name="connsiteX9" fmla="*/ 5932 w 1757271"/>
              <a:gd name="connsiteY9" fmla="*/ 750918 h 798042"/>
              <a:gd name="connsiteX10" fmla="*/ 203789 w 1757271"/>
              <a:gd name="connsiteY10" fmla="*/ 797630 h 798042"/>
              <a:gd name="connsiteX11" fmla="*/ 920241 w 1757271"/>
              <a:gd name="connsiteY11" fmla="*/ 770113 h 798042"/>
              <a:gd name="connsiteX12" fmla="*/ 1384257 w 1757271"/>
              <a:gd name="connsiteY12" fmla="*/ 709424 h 798042"/>
              <a:gd name="connsiteX13" fmla="*/ 1583314 w 1757271"/>
              <a:gd name="connsiteY13" fmla="*/ 725233 h 798042"/>
              <a:gd name="connsiteX14" fmla="*/ 1701317 w 1757271"/>
              <a:gd name="connsiteY14" fmla="*/ 720038 h 798042"/>
              <a:gd name="connsiteX15" fmla="*/ 1619838 w 1757271"/>
              <a:gd name="connsiteY15" fmla="*/ 717824 h 798042"/>
              <a:gd name="connsiteX16" fmla="*/ 1552646 w 1757271"/>
              <a:gd name="connsiteY16" fmla="*/ 705771 h 798042"/>
              <a:gd name="connsiteX17" fmla="*/ 1477752 w 1757271"/>
              <a:gd name="connsiteY17" fmla="*/ 517120 h 798042"/>
              <a:gd name="connsiteX0" fmla="*/ 1477752 w 1701666"/>
              <a:gd name="connsiteY0" fmla="*/ 517028 h 797950"/>
              <a:gd name="connsiteX1" fmla="*/ 1480562 w 1701666"/>
              <a:gd name="connsiteY1" fmla="*/ 260409 h 797950"/>
              <a:gd name="connsiteX2" fmla="*/ 1447783 w 1701666"/>
              <a:gd name="connsiteY2" fmla="*/ 125584 h 797950"/>
              <a:gd name="connsiteX3" fmla="*/ 1600438 w 1701666"/>
              <a:gd name="connsiteY3" fmla="*/ 54465 h 797950"/>
              <a:gd name="connsiteX4" fmla="*/ 1678041 w 1701666"/>
              <a:gd name="connsiteY4" fmla="*/ 7 h 797950"/>
              <a:gd name="connsiteX5" fmla="*/ 1551632 w 1701666"/>
              <a:gd name="connsiteY5" fmla="*/ 50432 h 797950"/>
              <a:gd name="connsiteX6" fmla="*/ 1188947 w 1701666"/>
              <a:gd name="connsiteY6" fmla="*/ 220607 h 797950"/>
              <a:gd name="connsiteX7" fmla="*/ 861567 w 1701666"/>
              <a:gd name="connsiteY7" fmla="*/ 367433 h 797950"/>
              <a:gd name="connsiteX8" fmla="*/ 373250 w 1701666"/>
              <a:gd name="connsiteY8" fmla="*/ 587621 h 797950"/>
              <a:gd name="connsiteX9" fmla="*/ 5932 w 1701666"/>
              <a:gd name="connsiteY9" fmla="*/ 750826 h 797950"/>
              <a:gd name="connsiteX10" fmla="*/ 203789 w 1701666"/>
              <a:gd name="connsiteY10" fmla="*/ 797538 h 797950"/>
              <a:gd name="connsiteX11" fmla="*/ 920241 w 1701666"/>
              <a:gd name="connsiteY11" fmla="*/ 770021 h 797950"/>
              <a:gd name="connsiteX12" fmla="*/ 1384257 w 1701666"/>
              <a:gd name="connsiteY12" fmla="*/ 709332 h 797950"/>
              <a:gd name="connsiteX13" fmla="*/ 1583314 w 1701666"/>
              <a:gd name="connsiteY13" fmla="*/ 725141 h 797950"/>
              <a:gd name="connsiteX14" fmla="*/ 1701317 w 1701666"/>
              <a:gd name="connsiteY14" fmla="*/ 719946 h 797950"/>
              <a:gd name="connsiteX15" fmla="*/ 1619838 w 1701666"/>
              <a:gd name="connsiteY15" fmla="*/ 717732 h 797950"/>
              <a:gd name="connsiteX16" fmla="*/ 1552646 w 1701666"/>
              <a:gd name="connsiteY16" fmla="*/ 705679 h 797950"/>
              <a:gd name="connsiteX17" fmla="*/ 1477752 w 1701666"/>
              <a:gd name="connsiteY17" fmla="*/ 517028 h 797950"/>
              <a:gd name="connsiteX0" fmla="*/ 1477752 w 1701666"/>
              <a:gd name="connsiteY0" fmla="*/ 492932 h 773854"/>
              <a:gd name="connsiteX1" fmla="*/ 1480562 w 1701666"/>
              <a:gd name="connsiteY1" fmla="*/ 236313 h 773854"/>
              <a:gd name="connsiteX2" fmla="*/ 1447783 w 1701666"/>
              <a:gd name="connsiteY2" fmla="*/ 101488 h 773854"/>
              <a:gd name="connsiteX3" fmla="*/ 1600438 w 1701666"/>
              <a:gd name="connsiteY3" fmla="*/ 30369 h 773854"/>
              <a:gd name="connsiteX4" fmla="*/ 1579704 w 1701666"/>
              <a:gd name="connsiteY4" fmla="*/ 13 h 773854"/>
              <a:gd name="connsiteX5" fmla="*/ 1551632 w 1701666"/>
              <a:gd name="connsiteY5" fmla="*/ 26336 h 773854"/>
              <a:gd name="connsiteX6" fmla="*/ 1188947 w 1701666"/>
              <a:gd name="connsiteY6" fmla="*/ 196511 h 773854"/>
              <a:gd name="connsiteX7" fmla="*/ 861567 w 1701666"/>
              <a:gd name="connsiteY7" fmla="*/ 343337 h 773854"/>
              <a:gd name="connsiteX8" fmla="*/ 373250 w 1701666"/>
              <a:gd name="connsiteY8" fmla="*/ 563525 h 773854"/>
              <a:gd name="connsiteX9" fmla="*/ 5932 w 1701666"/>
              <a:gd name="connsiteY9" fmla="*/ 726730 h 773854"/>
              <a:gd name="connsiteX10" fmla="*/ 203789 w 1701666"/>
              <a:gd name="connsiteY10" fmla="*/ 773442 h 773854"/>
              <a:gd name="connsiteX11" fmla="*/ 920241 w 1701666"/>
              <a:gd name="connsiteY11" fmla="*/ 745925 h 773854"/>
              <a:gd name="connsiteX12" fmla="*/ 1384257 w 1701666"/>
              <a:gd name="connsiteY12" fmla="*/ 685236 h 773854"/>
              <a:gd name="connsiteX13" fmla="*/ 1583314 w 1701666"/>
              <a:gd name="connsiteY13" fmla="*/ 701045 h 773854"/>
              <a:gd name="connsiteX14" fmla="*/ 1701317 w 1701666"/>
              <a:gd name="connsiteY14" fmla="*/ 695850 h 773854"/>
              <a:gd name="connsiteX15" fmla="*/ 1619838 w 1701666"/>
              <a:gd name="connsiteY15" fmla="*/ 693636 h 773854"/>
              <a:gd name="connsiteX16" fmla="*/ 1552646 w 1701666"/>
              <a:gd name="connsiteY16" fmla="*/ 681583 h 773854"/>
              <a:gd name="connsiteX17" fmla="*/ 1477752 w 1701666"/>
              <a:gd name="connsiteY17" fmla="*/ 492932 h 773854"/>
              <a:gd name="connsiteX0" fmla="*/ 1477752 w 1701666"/>
              <a:gd name="connsiteY0" fmla="*/ 492932 h 773854"/>
              <a:gd name="connsiteX1" fmla="*/ 1337272 w 1701666"/>
              <a:gd name="connsiteY1" fmla="*/ 244347 h 773854"/>
              <a:gd name="connsiteX2" fmla="*/ 1447783 w 1701666"/>
              <a:gd name="connsiteY2" fmla="*/ 101488 h 773854"/>
              <a:gd name="connsiteX3" fmla="*/ 1600438 w 1701666"/>
              <a:gd name="connsiteY3" fmla="*/ 30369 h 773854"/>
              <a:gd name="connsiteX4" fmla="*/ 1579704 w 1701666"/>
              <a:gd name="connsiteY4" fmla="*/ 13 h 773854"/>
              <a:gd name="connsiteX5" fmla="*/ 1551632 w 1701666"/>
              <a:gd name="connsiteY5" fmla="*/ 26336 h 773854"/>
              <a:gd name="connsiteX6" fmla="*/ 1188947 w 1701666"/>
              <a:gd name="connsiteY6" fmla="*/ 196511 h 773854"/>
              <a:gd name="connsiteX7" fmla="*/ 861567 w 1701666"/>
              <a:gd name="connsiteY7" fmla="*/ 343337 h 773854"/>
              <a:gd name="connsiteX8" fmla="*/ 373250 w 1701666"/>
              <a:gd name="connsiteY8" fmla="*/ 563525 h 773854"/>
              <a:gd name="connsiteX9" fmla="*/ 5932 w 1701666"/>
              <a:gd name="connsiteY9" fmla="*/ 726730 h 773854"/>
              <a:gd name="connsiteX10" fmla="*/ 203789 w 1701666"/>
              <a:gd name="connsiteY10" fmla="*/ 773442 h 773854"/>
              <a:gd name="connsiteX11" fmla="*/ 920241 w 1701666"/>
              <a:gd name="connsiteY11" fmla="*/ 745925 h 773854"/>
              <a:gd name="connsiteX12" fmla="*/ 1384257 w 1701666"/>
              <a:gd name="connsiteY12" fmla="*/ 685236 h 773854"/>
              <a:gd name="connsiteX13" fmla="*/ 1583314 w 1701666"/>
              <a:gd name="connsiteY13" fmla="*/ 701045 h 773854"/>
              <a:gd name="connsiteX14" fmla="*/ 1701317 w 1701666"/>
              <a:gd name="connsiteY14" fmla="*/ 695850 h 773854"/>
              <a:gd name="connsiteX15" fmla="*/ 1619838 w 1701666"/>
              <a:gd name="connsiteY15" fmla="*/ 693636 h 773854"/>
              <a:gd name="connsiteX16" fmla="*/ 1552646 w 1701666"/>
              <a:gd name="connsiteY16" fmla="*/ 681583 h 773854"/>
              <a:gd name="connsiteX17" fmla="*/ 1477752 w 1701666"/>
              <a:gd name="connsiteY17" fmla="*/ 492932 h 773854"/>
              <a:gd name="connsiteX0" fmla="*/ 1300746 w 1701666"/>
              <a:gd name="connsiteY0" fmla="*/ 533102 h 773854"/>
              <a:gd name="connsiteX1" fmla="*/ 1337272 w 1701666"/>
              <a:gd name="connsiteY1" fmla="*/ 244347 h 773854"/>
              <a:gd name="connsiteX2" fmla="*/ 1447783 w 1701666"/>
              <a:gd name="connsiteY2" fmla="*/ 101488 h 773854"/>
              <a:gd name="connsiteX3" fmla="*/ 1600438 w 1701666"/>
              <a:gd name="connsiteY3" fmla="*/ 30369 h 773854"/>
              <a:gd name="connsiteX4" fmla="*/ 1579704 w 1701666"/>
              <a:gd name="connsiteY4" fmla="*/ 13 h 773854"/>
              <a:gd name="connsiteX5" fmla="*/ 1551632 w 1701666"/>
              <a:gd name="connsiteY5" fmla="*/ 26336 h 773854"/>
              <a:gd name="connsiteX6" fmla="*/ 1188947 w 1701666"/>
              <a:gd name="connsiteY6" fmla="*/ 196511 h 773854"/>
              <a:gd name="connsiteX7" fmla="*/ 861567 w 1701666"/>
              <a:gd name="connsiteY7" fmla="*/ 343337 h 773854"/>
              <a:gd name="connsiteX8" fmla="*/ 373250 w 1701666"/>
              <a:gd name="connsiteY8" fmla="*/ 563525 h 773854"/>
              <a:gd name="connsiteX9" fmla="*/ 5932 w 1701666"/>
              <a:gd name="connsiteY9" fmla="*/ 726730 h 773854"/>
              <a:gd name="connsiteX10" fmla="*/ 203789 w 1701666"/>
              <a:gd name="connsiteY10" fmla="*/ 773442 h 773854"/>
              <a:gd name="connsiteX11" fmla="*/ 920241 w 1701666"/>
              <a:gd name="connsiteY11" fmla="*/ 745925 h 773854"/>
              <a:gd name="connsiteX12" fmla="*/ 1384257 w 1701666"/>
              <a:gd name="connsiteY12" fmla="*/ 685236 h 773854"/>
              <a:gd name="connsiteX13" fmla="*/ 1583314 w 1701666"/>
              <a:gd name="connsiteY13" fmla="*/ 701045 h 773854"/>
              <a:gd name="connsiteX14" fmla="*/ 1701317 w 1701666"/>
              <a:gd name="connsiteY14" fmla="*/ 695850 h 773854"/>
              <a:gd name="connsiteX15" fmla="*/ 1619838 w 1701666"/>
              <a:gd name="connsiteY15" fmla="*/ 693636 h 773854"/>
              <a:gd name="connsiteX16" fmla="*/ 1552646 w 1701666"/>
              <a:gd name="connsiteY16" fmla="*/ 681583 h 773854"/>
              <a:gd name="connsiteX17" fmla="*/ 1300746 w 1701666"/>
              <a:gd name="connsiteY17" fmla="*/ 533102 h 773854"/>
              <a:gd name="connsiteX0" fmla="*/ 1300746 w 1701666"/>
              <a:gd name="connsiteY0" fmla="*/ 533102 h 773827"/>
              <a:gd name="connsiteX1" fmla="*/ 1337272 w 1701666"/>
              <a:gd name="connsiteY1" fmla="*/ 244347 h 773827"/>
              <a:gd name="connsiteX2" fmla="*/ 1447783 w 1701666"/>
              <a:gd name="connsiteY2" fmla="*/ 101488 h 773827"/>
              <a:gd name="connsiteX3" fmla="*/ 1600438 w 1701666"/>
              <a:gd name="connsiteY3" fmla="*/ 30369 h 773827"/>
              <a:gd name="connsiteX4" fmla="*/ 1579704 w 1701666"/>
              <a:gd name="connsiteY4" fmla="*/ 13 h 773827"/>
              <a:gd name="connsiteX5" fmla="*/ 1551632 w 1701666"/>
              <a:gd name="connsiteY5" fmla="*/ 26336 h 773827"/>
              <a:gd name="connsiteX6" fmla="*/ 1188947 w 1701666"/>
              <a:gd name="connsiteY6" fmla="*/ 196511 h 773827"/>
              <a:gd name="connsiteX7" fmla="*/ 861567 w 1701666"/>
              <a:gd name="connsiteY7" fmla="*/ 343337 h 773827"/>
              <a:gd name="connsiteX8" fmla="*/ 373250 w 1701666"/>
              <a:gd name="connsiteY8" fmla="*/ 563525 h 773827"/>
              <a:gd name="connsiteX9" fmla="*/ 5932 w 1701666"/>
              <a:gd name="connsiteY9" fmla="*/ 726730 h 773827"/>
              <a:gd name="connsiteX10" fmla="*/ 203789 w 1701666"/>
              <a:gd name="connsiteY10" fmla="*/ 773442 h 773827"/>
              <a:gd name="connsiteX11" fmla="*/ 920241 w 1701666"/>
              <a:gd name="connsiteY11" fmla="*/ 745925 h 773827"/>
              <a:gd name="connsiteX12" fmla="*/ 1333684 w 1701666"/>
              <a:gd name="connsiteY12" fmla="*/ 693270 h 773827"/>
              <a:gd name="connsiteX13" fmla="*/ 1583314 w 1701666"/>
              <a:gd name="connsiteY13" fmla="*/ 701045 h 773827"/>
              <a:gd name="connsiteX14" fmla="*/ 1701317 w 1701666"/>
              <a:gd name="connsiteY14" fmla="*/ 695850 h 773827"/>
              <a:gd name="connsiteX15" fmla="*/ 1619838 w 1701666"/>
              <a:gd name="connsiteY15" fmla="*/ 693636 h 773827"/>
              <a:gd name="connsiteX16" fmla="*/ 1552646 w 1701666"/>
              <a:gd name="connsiteY16" fmla="*/ 681583 h 773827"/>
              <a:gd name="connsiteX17" fmla="*/ 1300746 w 1701666"/>
              <a:gd name="connsiteY17" fmla="*/ 533102 h 773827"/>
              <a:gd name="connsiteX0" fmla="*/ 1300746 w 1711740"/>
              <a:gd name="connsiteY0" fmla="*/ 533102 h 773827"/>
              <a:gd name="connsiteX1" fmla="*/ 1337272 w 1711740"/>
              <a:gd name="connsiteY1" fmla="*/ 244347 h 773827"/>
              <a:gd name="connsiteX2" fmla="*/ 1447783 w 1711740"/>
              <a:gd name="connsiteY2" fmla="*/ 101488 h 773827"/>
              <a:gd name="connsiteX3" fmla="*/ 1600438 w 1711740"/>
              <a:gd name="connsiteY3" fmla="*/ 30369 h 773827"/>
              <a:gd name="connsiteX4" fmla="*/ 1579704 w 1711740"/>
              <a:gd name="connsiteY4" fmla="*/ 13 h 773827"/>
              <a:gd name="connsiteX5" fmla="*/ 1551632 w 1711740"/>
              <a:gd name="connsiteY5" fmla="*/ 26336 h 773827"/>
              <a:gd name="connsiteX6" fmla="*/ 1188947 w 1711740"/>
              <a:gd name="connsiteY6" fmla="*/ 196511 h 773827"/>
              <a:gd name="connsiteX7" fmla="*/ 861567 w 1711740"/>
              <a:gd name="connsiteY7" fmla="*/ 343337 h 773827"/>
              <a:gd name="connsiteX8" fmla="*/ 373250 w 1711740"/>
              <a:gd name="connsiteY8" fmla="*/ 563525 h 773827"/>
              <a:gd name="connsiteX9" fmla="*/ 5932 w 1711740"/>
              <a:gd name="connsiteY9" fmla="*/ 726730 h 773827"/>
              <a:gd name="connsiteX10" fmla="*/ 203789 w 1711740"/>
              <a:gd name="connsiteY10" fmla="*/ 773442 h 773827"/>
              <a:gd name="connsiteX11" fmla="*/ 920241 w 1711740"/>
              <a:gd name="connsiteY11" fmla="*/ 745925 h 773827"/>
              <a:gd name="connsiteX12" fmla="*/ 1333684 w 1711740"/>
              <a:gd name="connsiteY12" fmla="*/ 693270 h 773827"/>
              <a:gd name="connsiteX13" fmla="*/ 1350115 w 1711740"/>
              <a:gd name="connsiteY13" fmla="*/ 688994 h 773827"/>
              <a:gd name="connsiteX14" fmla="*/ 1701317 w 1711740"/>
              <a:gd name="connsiteY14" fmla="*/ 695850 h 773827"/>
              <a:gd name="connsiteX15" fmla="*/ 1619838 w 1711740"/>
              <a:gd name="connsiteY15" fmla="*/ 693636 h 773827"/>
              <a:gd name="connsiteX16" fmla="*/ 1552646 w 1711740"/>
              <a:gd name="connsiteY16" fmla="*/ 681583 h 773827"/>
              <a:gd name="connsiteX17" fmla="*/ 1300746 w 1711740"/>
              <a:gd name="connsiteY17" fmla="*/ 533102 h 773827"/>
              <a:gd name="connsiteX0" fmla="*/ 1300746 w 1711740"/>
              <a:gd name="connsiteY0" fmla="*/ 533102 h 773871"/>
              <a:gd name="connsiteX1" fmla="*/ 1337272 w 1711740"/>
              <a:gd name="connsiteY1" fmla="*/ 244347 h 773871"/>
              <a:gd name="connsiteX2" fmla="*/ 1447783 w 1711740"/>
              <a:gd name="connsiteY2" fmla="*/ 101488 h 773871"/>
              <a:gd name="connsiteX3" fmla="*/ 1600438 w 1711740"/>
              <a:gd name="connsiteY3" fmla="*/ 30369 h 773871"/>
              <a:gd name="connsiteX4" fmla="*/ 1579704 w 1711740"/>
              <a:gd name="connsiteY4" fmla="*/ 13 h 773871"/>
              <a:gd name="connsiteX5" fmla="*/ 1551632 w 1711740"/>
              <a:gd name="connsiteY5" fmla="*/ 26336 h 773871"/>
              <a:gd name="connsiteX6" fmla="*/ 1188947 w 1711740"/>
              <a:gd name="connsiteY6" fmla="*/ 196511 h 773871"/>
              <a:gd name="connsiteX7" fmla="*/ 861567 w 1711740"/>
              <a:gd name="connsiteY7" fmla="*/ 343337 h 773871"/>
              <a:gd name="connsiteX8" fmla="*/ 373250 w 1711740"/>
              <a:gd name="connsiteY8" fmla="*/ 563525 h 773871"/>
              <a:gd name="connsiteX9" fmla="*/ 5932 w 1711740"/>
              <a:gd name="connsiteY9" fmla="*/ 726730 h 773871"/>
              <a:gd name="connsiteX10" fmla="*/ 203789 w 1711740"/>
              <a:gd name="connsiteY10" fmla="*/ 773442 h 773871"/>
              <a:gd name="connsiteX11" fmla="*/ 920241 w 1711740"/>
              <a:gd name="connsiteY11" fmla="*/ 745925 h 773871"/>
              <a:gd name="connsiteX12" fmla="*/ 1166739 w 1711740"/>
              <a:gd name="connsiteY12" fmla="*/ 680556 h 773871"/>
              <a:gd name="connsiteX13" fmla="*/ 1333684 w 1711740"/>
              <a:gd name="connsiteY13" fmla="*/ 693270 h 773871"/>
              <a:gd name="connsiteX14" fmla="*/ 1350115 w 1711740"/>
              <a:gd name="connsiteY14" fmla="*/ 688994 h 773871"/>
              <a:gd name="connsiteX15" fmla="*/ 1701317 w 1711740"/>
              <a:gd name="connsiteY15" fmla="*/ 695850 h 773871"/>
              <a:gd name="connsiteX16" fmla="*/ 1619838 w 1711740"/>
              <a:gd name="connsiteY16" fmla="*/ 693636 h 773871"/>
              <a:gd name="connsiteX17" fmla="*/ 1552646 w 1711740"/>
              <a:gd name="connsiteY17" fmla="*/ 681583 h 773871"/>
              <a:gd name="connsiteX18" fmla="*/ 1300746 w 1711740"/>
              <a:gd name="connsiteY18" fmla="*/ 533102 h 773871"/>
              <a:gd name="connsiteX0" fmla="*/ 1300746 w 1711740"/>
              <a:gd name="connsiteY0" fmla="*/ 533102 h 773871"/>
              <a:gd name="connsiteX1" fmla="*/ 1337272 w 1711740"/>
              <a:gd name="connsiteY1" fmla="*/ 244347 h 773871"/>
              <a:gd name="connsiteX2" fmla="*/ 1447783 w 1711740"/>
              <a:gd name="connsiteY2" fmla="*/ 101488 h 773871"/>
              <a:gd name="connsiteX3" fmla="*/ 1600438 w 1711740"/>
              <a:gd name="connsiteY3" fmla="*/ 30369 h 773871"/>
              <a:gd name="connsiteX4" fmla="*/ 1579704 w 1711740"/>
              <a:gd name="connsiteY4" fmla="*/ 13 h 773871"/>
              <a:gd name="connsiteX5" fmla="*/ 1551632 w 1711740"/>
              <a:gd name="connsiteY5" fmla="*/ 26336 h 773871"/>
              <a:gd name="connsiteX6" fmla="*/ 1188947 w 1711740"/>
              <a:gd name="connsiteY6" fmla="*/ 196511 h 773871"/>
              <a:gd name="connsiteX7" fmla="*/ 861567 w 1711740"/>
              <a:gd name="connsiteY7" fmla="*/ 343337 h 773871"/>
              <a:gd name="connsiteX8" fmla="*/ 373250 w 1711740"/>
              <a:gd name="connsiteY8" fmla="*/ 563525 h 773871"/>
              <a:gd name="connsiteX9" fmla="*/ 5932 w 1711740"/>
              <a:gd name="connsiteY9" fmla="*/ 726730 h 773871"/>
              <a:gd name="connsiteX10" fmla="*/ 203789 w 1711740"/>
              <a:gd name="connsiteY10" fmla="*/ 773442 h 773871"/>
              <a:gd name="connsiteX11" fmla="*/ 920241 w 1711740"/>
              <a:gd name="connsiteY11" fmla="*/ 745925 h 773871"/>
              <a:gd name="connsiteX12" fmla="*/ 1166739 w 1711740"/>
              <a:gd name="connsiteY12" fmla="*/ 680556 h 773871"/>
              <a:gd name="connsiteX13" fmla="*/ 1333684 w 1711740"/>
              <a:gd name="connsiteY13" fmla="*/ 693270 h 773871"/>
              <a:gd name="connsiteX14" fmla="*/ 1350115 w 1711740"/>
              <a:gd name="connsiteY14" fmla="*/ 688994 h 773871"/>
              <a:gd name="connsiteX15" fmla="*/ 1701317 w 1711740"/>
              <a:gd name="connsiteY15" fmla="*/ 695850 h 773871"/>
              <a:gd name="connsiteX16" fmla="*/ 1619838 w 1711740"/>
              <a:gd name="connsiteY16" fmla="*/ 693636 h 773871"/>
              <a:gd name="connsiteX17" fmla="*/ 1311019 w 1711740"/>
              <a:gd name="connsiteY17" fmla="*/ 597226 h 773871"/>
              <a:gd name="connsiteX18" fmla="*/ 1300746 w 1711740"/>
              <a:gd name="connsiteY18" fmla="*/ 533102 h 773871"/>
              <a:gd name="connsiteX0" fmla="*/ 1300746 w 1701361"/>
              <a:gd name="connsiteY0" fmla="*/ 533102 h 773871"/>
              <a:gd name="connsiteX1" fmla="*/ 1337272 w 1701361"/>
              <a:gd name="connsiteY1" fmla="*/ 244347 h 773871"/>
              <a:gd name="connsiteX2" fmla="*/ 1447783 w 1701361"/>
              <a:gd name="connsiteY2" fmla="*/ 101488 h 773871"/>
              <a:gd name="connsiteX3" fmla="*/ 1600438 w 1701361"/>
              <a:gd name="connsiteY3" fmla="*/ 30369 h 773871"/>
              <a:gd name="connsiteX4" fmla="*/ 1579704 w 1701361"/>
              <a:gd name="connsiteY4" fmla="*/ 13 h 773871"/>
              <a:gd name="connsiteX5" fmla="*/ 1551632 w 1701361"/>
              <a:gd name="connsiteY5" fmla="*/ 26336 h 773871"/>
              <a:gd name="connsiteX6" fmla="*/ 1188947 w 1701361"/>
              <a:gd name="connsiteY6" fmla="*/ 196511 h 773871"/>
              <a:gd name="connsiteX7" fmla="*/ 861567 w 1701361"/>
              <a:gd name="connsiteY7" fmla="*/ 343337 h 773871"/>
              <a:gd name="connsiteX8" fmla="*/ 373250 w 1701361"/>
              <a:gd name="connsiteY8" fmla="*/ 563525 h 773871"/>
              <a:gd name="connsiteX9" fmla="*/ 5932 w 1701361"/>
              <a:gd name="connsiteY9" fmla="*/ 726730 h 773871"/>
              <a:gd name="connsiteX10" fmla="*/ 203789 w 1701361"/>
              <a:gd name="connsiteY10" fmla="*/ 773442 h 773871"/>
              <a:gd name="connsiteX11" fmla="*/ 920241 w 1701361"/>
              <a:gd name="connsiteY11" fmla="*/ 745925 h 773871"/>
              <a:gd name="connsiteX12" fmla="*/ 1166739 w 1701361"/>
              <a:gd name="connsiteY12" fmla="*/ 680556 h 773871"/>
              <a:gd name="connsiteX13" fmla="*/ 1333684 w 1701361"/>
              <a:gd name="connsiteY13" fmla="*/ 693270 h 773871"/>
              <a:gd name="connsiteX14" fmla="*/ 1350115 w 1701361"/>
              <a:gd name="connsiteY14" fmla="*/ 688994 h 773871"/>
              <a:gd name="connsiteX15" fmla="*/ 1701317 w 1701361"/>
              <a:gd name="connsiteY15" fmla="*/ 695850 h 773871"/>
              <a:gd name="connsiteX16" fmla="*/ 1324828 w 1701361"/>
              <a:gd name="connsiteY16" fmla="*/ 641415 h 773871"/>
              <a:gd name="connsiteX17" fmla="*/ 1311019 w 1701361"/>
              <a:gd name="connsiteY17" fmla="*/ 597226 h 773871"/>
              <a:gd name="connsiteX18" fmla="*/ 1300746 w 1701361"/>
              <a:gd name="connsiteY18" fmla="*/ 533102 h 773871"/>
              <a:gd name="connsiteX0" fmla="*/ 1300746 w 1607643"/>
              <a:gd name="connsiteY0" fmla="*/ 533102 h 773871"/>
              <a:gd name="connsiteX1" fmla="*/ 1337272 w 1607643"/>
              <a:gd name="connsiteY1" fmla="*/ 244347 h 773871"/>
              <a:gd name="connsiteX2" fmla="*/ 1447783 w 1607643"/>
              <a:gd name="connsiteY2" fmla="*/ 101488 h 773871"/>
              <a:gd name="connsiteX3" fmla="*/ 1600438 w 1607643"/>
              <a:gd name="connsiteY3" fmla="*/ 30369 h 773871"/>
              <a:gd name="connsiteX4" fmla="*/ 1579704 w 1607643"/>
              <a:gd name="connsiteY4" fmla="*/ 13 h 773871"/>
              <a:gd name="connsiteX5" fmla="*/ 1551632 w 1607643"/>
              <a:gd name="connsiteY5" fmla="*/ 26336 h 773871"/>
              <a:gd name="connsiteX6" fmla="*/ 1188947 w 1607643"/>
              <a:gd name="connsiteY6" fmla="*/ 196511 h 773871"/>
              <a:gd name="connsiteX7" fmla="*/ 861567 w 1607643"/>
              <a:gd name="connsiteY7" fmla="*/ 343337 h 773871"/>
              <a:gd name="connsiteX8" fmla="*/ 373250 w 1607643"/>
              <a:gd name="connsiteY8" fmla="*/ 563525 h 773871"/>
              <a:gd name="connsiteX9" fmla="*/ 5932 w 1607643"/>
              <a:gd name="connsiteY9" fmla="*/ 726730 h 773871"/>
              <a:gd name="connsiteX10" fmla="*/ 203789 w 1607643"/>
              <a:gd name="connsiteY10" fmla="*/ 773442 h 773871"/>
              <a:gd name="connsiteX11" fmla="*/ 920241 w 1607643"/>
              <a:gd name="connsiteY11" fmla="*/ 745925 h 773871"/>
              <a:gd name="connsiteX12" fmla="*/ 1166739 w 1607643"/>
              <a:gd name="connsiteY12" fmla="*/ 680556 h 773871"/>
              <a:gd name="connsiteX13" fmla="*/ 1333684 w 1607643"/>
              <a:gd name="connsiteY13" fmla="*/ 693270 h 773871"/>
              <a:gd name="connsiteX14" fmla="*/ 1350115 w 1607643"/>
              <a:gd name="connsiteY14" fmla="*/ 688994 h 773871"/>
              <a:gd name="connsiteX15" fmla="*/ 1336067 w 1607643"/>
              <a:gd name="connsiteY15" fmla="*/ 651663 h 773871"/>
              <a:gd name="connsiteX16" fmla="*/ 1324828 w 1607643"/>
              <a:gd name="connsiteY16" fmla="*/ 641415 h 773871"/>
              <a:gd name="connsiteX17" fmla="*/ 1311019 w 1607643"/>
              <a:gd name="connsiteY17" fmla="*/ 597226 h 773871"/>
              <a:gd name="connsiteX18" fmla="*/ 1300746 w 1607643"/>
              <a:gd name="connsiteY18" fmla="*/ 533102 h 773871"/>
              <a:gd name="connsiteX0" fmla="*/ 1300746 w 1607643"/>
              <a:gd name="connsiteY0" fmla="*/ 533102 h 773806"/>
              <a:gd name="connsiteX1" fmla="*/ 1337272 w 1607643"/>
              <a:gd name="connsiteY1" fmla="*/ 244347 h 773806"/>
              <a:gd name="connsiteX2" fmla="*/ 1447783 w 1607643"/>
              <a:gd name="connsiteY2" fmla="*/ 101488 h 773806"/>
              <a:gd name="connsiteX3" fmla="*/ 1600438 w 1607643"/>
              <a:gd name="connsiteY3" fmla="*/ 30369 h 773806"/>
              <a:gd name="connsiteX4" fmla="*/ 1579704 w 1607643"/>
              <a:gd name="connsiteY4" fmla="*/ 13 h 773806"/>
              <a:gd name="connsiteX5" fmla="*/ 1551632 w 1607643"/>
              <a:gd name="connsiteY5" fmla="*/ 26336 h 773806"/>
              <a:gd name="connsiteX6" fmla="*/ 1188947 w 1607643"/>
              <a:gd name="connsiteY6" fmla="*/ 196511 h 773806"/>
              <a:gd name="connsiteX7" fmla="*/ 861567 w 1607643"/>
              <a:gd name="connsiteY7" fmla="*/ 343337 h 773806"/>
              <a:gd name="connsiteX8" fmla="*/ 373250 w 1607643"/>
              <a:gd name="connsiteY8" fmla="*/ 563525 h 773806"/>
              <a:gd name="connsiteX9" fmla="*/ 5932 w 1607643"/>
              <a:gd name="connsiteY9" fmla="*/ 726730 h 773806"/>
              <a:gd name="connsiteX10" fmla="*/ 203789 w 1607643"/>
              <a:gd name="connsiteY10" fmla="*/ 773442 h 773806"/>
              <a:gd name="connsiteX11" fmla="*/ 920241 w 1607643"/>
              <a:gd name="connsiteY11" fmla="*/ 745925 h 773806"/>
              <a:gd name="connsiteX12" fmla="*/ 1169549 w 1607643"/>
              <a:gd name="connsiteY12" fmla="*/ 700640 h 773806"/>
              <a:gd name="connsiteX13" fmla="*/ 1333684 w 1607643"/>
              <a:gd name="connsiteY13" fmla="*/ 693270 h 773806"/>
              <a:gd name="connsiteX14" fmla="*/ 1350115 w 1607643"/>
              <a:gd name="connsiteY14" fmla="*/ 688994 h 773806"/>
              <a:gd name="connsiteX15" fmla="*/ 1336067 w 1607643"/>
              <a:gd name="connsiteY15" fmla="*/ 651663 h 773806"/>
              <a:gd name="connsiteX16" fmla="*/ 1324828 w 1607643"/>
              <a:gd name="connsiteY16" fmla="*/ 641415 h 773806"/>
              <a:gd name="connsiteX17" fmla="*/ 1311019 w 1607643"/>
              <a:gd name="connsiteY17" fmla="*/ 597226 h 773806"/>
              <a:gd name="connsiteX18" fmla="*/ 1300746 w 1607643"/>
              <a:gd name="connsiteY18" fmla="*/ 533102 h 773806"/>
              <a:gd name="connsiteX0" fmla="*/ 1300674 w 1607571"/>
              <a:gd name="connsiteY0" fmla="*/ 533102 h 773930"/>
              <a:gd name="connsiteX1" fmla="*/ 1337200 w 1607571"/>
              <a:gd name="connsiteY1" fmla="*/ 244347 h 773930"/>
              <a:gd name="connsiteX2" fmla="*/ 1447711 w 1607571"/>
              <a:gd name="connsiteY2" fmla="*/ 101488 h 773930"/>
              <a:gd name="connsiteX3" fmla="*/ 1600366 w 1607571"/>
              <a:gd name="connsiteY3" fmla="*/ 30369 h 773930"/>
              <a:gd name="connsiteX4" fmla="*/ 1579632 w 1607571"/>
              <a:gd name="connsiteY4" fmla="*/ 13 h 773930"/>
              <a:gd name="connsiteX5" fmla="*/ 1551560 w 1607571"/>
              <a:gd name="connsiteY5" fmla="*/ 26336 h 773930"/>
              <a:gd name="connsiteX6" fmla="*/ 1188875 w 1607571"/>
              <a:gd name="connsiteY6" fmla="*/ 196511 h 773930"/>
              <a:gd name="connsiteX7" fmla="*/ 861495 w 1607571"/>
              <a:gd name="connsiteY7" fmla="*/ 343337 h 773930"/>
              <a:gd name="connsiteX8" fmla="*/ 373178 w 1607571"/>
              <a:gd name="connsiteY8" fmla="*/ 563525 h 773930"/>
              <a:gd name="connsiteX9" fmla="*/ 5860 w 1607571"/>
              <a:gd name="connsiteY9" fmla="*/ 726730 h 773930"/>
              <a:gd name="connsiteX10" fmla="*/ 203717 w 1607571"/>
              <a:gd name="connsiteY10" fmla="*/ 773442 h 773930"/>
              <a:gd name="connsiteX11" fmla="*/ 911740 w 1607571"/>
              <a:gd name="connsiteY11" fmla="*/ 705756 h 773930"/>
              <a:gd name="connsiteX12" fmla="*/ 1169477 w 1607571"/>
              <a:gd name="connsiteY12" fmla="*/ 700640 h 773930"/>
              <a:gd name="connsiteX13" fmla="*/ 1333612 w 1607571"/>
              <a:gd name="connsiteY13" fmla="*/ 693270 h 773930"/>
              <a:gd name="connsiteX14" fmla="*/ 1350043 w 1607571"/>
              <a:gd name="connsiteY14" fmla="*/ 688994 h 773930"/>
              <a:gd name="connsiteX15" fmla="*/ 1335995 w 1607571"/>
              <a:gd name="connsiteY15" fmla="*/ 651663 h 773930"/>
              <a:gd name="connsiteX16" fmla="*/ 1324756 w 1607571"/>
              <a:gd name="connsiteY16" fmla="*/ 641415 h 773930"/>
              <a:gd name="connsiteX17" fmla="*/ 1310947 w 1607571"/>
              <a:gd name="connsiteY17" fmla="*/ 597226 h 773930"/>
              <a:gd name="connsiteX18" fmla="*/ 1300674 w 1607571"/>
              <a:gd name="connsiteY18" fmla="*/ 533102 h 773930"/>
              <a:gd name="connsiteX0" fmla="*/ 1300388 w 1607285"/>
              <a:gd name="connsiteY0" fmla="*/ 533102 h 749021"/>
              <a:gd name="connsiteX1" fmla="*/ 1336914 w 1607285"/>
              <a:gd name="connsiteY1" fmla="*/ 244347 h 749021"/>
              <a:gd name="connsiteX2" fmla="*/ 1447425 w 1607285"/>
              <a:gd name="connsiteY2" fmla="*/ 101488 h 749021"/>
              <a:gd name="connsiteX3" fmla="*/ 1600080 w 1607285"/>
              <a:gd name="connsiteY3" fmla="*/ 30369 h 749021"/>
              <a:gd name="connsiteX4" fmla="*/ 1579346 w 1607285"/>
              <a:gd name="connsiteY4" fmla="*/ 13 h 749021"/>
              <a:gd name="connsiteX5" fmla="*/ 1551274 w 1607285"/>
              <a:gd name="connsiteY5" fmla="*/ 26336 h 749021"/>
              <a:gd name="connsiteX6" fmla="*/ 1188589 w 1607285"/>
              <a:gd name="connsiteY6" fmla="*/ 196511 h 749021"/>
              <a:gd name="connsiteX7" fmla="*/ 861209 w 1607285"/>
              <a:gd name="connsiteY7" fmla="*/ 343337 h 749021"/>
              <a:gd name="connsiteX8" fmla="*/ 372892 w 1607285"/>
              <a:gd name="connsiteY8" fmla="*/ 563525 h 749021"/>
              <a:gd name="connsiteX9" fmla="*/ 5574 w 1607285"/>
              <a:gd name="connsiteY9" fmla="*/ 726730 h 749021"/>
              <a:gd name="connsiteX10" fmla="*/ 206241 w 1607285"/>
              <a:gd name="connsiteY10" fmla="*/ 745322 h 749021"/>
              <a:gd name="connsiteX11" fmla="*/ 911454 w 1607285"/>
              <a:gd name="connsiteY11" fmla="*/ 705756 h 749021"/>
              <a:gd name="connsiteX12" fmla="*/ 1169191 w 1607285"/>
              <a:gd name="connsiteY12" fmla="*/ 700640 h 749021"/>
              <a:gd name="connsiteX13" fmla="*/ 1333326 w 1607285"/>
              <a:gd name="connsiteY13" fmla="*/ 693270 h 749021"/>
              <a:gd name="connsiteX14" fmla="*/ 1349757 w 1607285"/>
              <a:gd name="connsiteY14" fmla="*/ 688994 h 749021"/>
              <a:gd name="connsiteX15" fmla="*/ 1335709 w 1607285"/>
              <a:gd name="connsiteY15" fmla="*/ 651663 h 749021"/>
              <a:gd name="connsiteX16" fmla="*/ 1324470 w 1607285"/>
              <a:gd name="connsiteY16" fmla="*/ 641415 h 749021"/>
              <a:gd name="connsiteX17" fmla="*/ 1310661 w 1607285"/>
              <a:gd name="connsiteY17" fmla="*/ 597226 h 749021"/>
              <a:gd name="connsiteX18" fmla="*/ 1300388 w 1607285"/>
              <a:gd name="connsiteY18" fmla="*/ 533102 h 749021"/>
              <a:gd name="connsiteX0" fmla="*/ 1300388 w 1657242"/>
              <a:gd name="connsiteY0" fmla="*/ 533102 h 749021"/>
              <a:gd name="connsiteX1" fmla="*/ 1336914 w 1657242"/>
              <a:gd name="connsiteY1" fmla="*/ 244347 h 749021"/>
              <a:gd name="connsiteX2" fmla="*/ 1447425 w 1657242"/>
              <a:gd name="connsiteY2" fmla="*/ 101488 h 749021"/>
              <a:gd name="connsiteX3" fmla="*/ 1600080 w 1657242"/>
              <a:gd name="connsiteY3" fmla="*/ 30369 h 749021"/>
              <a:gd name="connsiteX4" fmla="*/ 1579346 w 1657242"/>
              <a:gd name="connsiteY4" fmla="*/ 13 h 749021"/>
              <a:gd name="connsiteX5" fmla="*/ 1551274 w 1657242"/>
              <a:gd name="connsiteY5" fmla="*/ 26336 h 749021"/>
              <a:gd name="connsiteX6" fmla="*/ 1188589 w 1657242"/>
              <a:gd name="connsiteY6" fmla="*/ 196511 h 749021"/>
              <a:gd name="connsiteX7" fmla="*/ 861209 w 1657242"/>
              <a:gd name="connsiteY7" fmla="*/ 343337 h 749021"/>
              <a:gd name="connsiteX8" fmla="*/ 372892 w 1657242"/>
              <a:gd name="connsiteY8" fmla="*/ 563525 h 749021"/>
              <a:gd name="connsiteX9" fmla="*/ 5574 w 1657242"/>
              <a:gd name="connsiteY9" fmla="*/ 726730 h 749021"/>
              <a:gd name="connsiteX10" fmla="*/ 206241 w 1657242"/>
              <a:gd name="connsiteY10" fmla="*/ 745322 h 749021"/>
              <a:gd name="connsiteX11" fmla="*/ 911454 w 1657242"/>
              <a:gd name="connsiteY11" fmla="*/ 705756 h 749021"/>
              <a:gd name="connsiteX12" fmla="*/ 1169191 w 1657242"/>
              <a:gd name="connsiteY12" fmla="*/ 700640 h 749021"/>
              <a:gd name="connsiteX13" fmla="*/ 1333326 w 1657242"/>
              <a:gd name="connsiteY13" fmla="*/ 693270 h 749021"/>
              <a:gd name="connsiteX14" fmla="*/ 1657242 w 1657242"/>
              <a:gd name="connsiteY14" fmla="*/ 658143 h 749021"/>
              <a:gd name="connsiteX15" fmla="*/ 1335709 w 1657242"/>
              <a:gd name="connsiteY15" fmla="*/ 651663 h 749021"/>
              <a:gd name="connsiteX16" fmla="*/ 1324470 w 1657242"/>
              <a:gd name="connsiteY16" fmla="*/ 641415 h 749021"/>
              <a:gd name="connsiteX17" fmla="*/ 1310661 w 1657242"/>
              <a:gd name="connsiteY17" fmla="*/ 597226 h 749021"/>
              <a:gd name="connsiteX18" fmla="*/ 1300388 w 1657242"/>
              <a:gd name="connsiteY18" fmla="*/ 533102 h 749021"/>
              <a:gd name="connsiteX0" fmla="*/ 1300388 w 1657242"/>
              <a:gd name="connsiteY0" fmla="*/ 533102 h 749021"/>
              <a:gd name="connsiteX1" fmla="*/ 1336914 w 1657242"/>
              <a:gd name="connsiteY1" fmla="*/ 244347 h 749021"/>
              <a:gd name="connsiteX2" fmla="*/ 1447425 w 1657242"/>
              <a:gd name="connsiteY2" fmla="*/ 101488 h 749021"/>
              <a:gd name="connsiteX3" fmla="*/ 1600080 w 1657242"/>
              <a:gd name="connsiteY3" fmla="*/ 30369 h 749021"/>
              <a:gd name="connsiteX4" fmla="*/ 1579346 w 1657242"/>
              <a:gd name="connsiteY4" fmla="*/ 13 h 749021"/>
              <a:gd name="connsiteX5" fmla="*/ 1551274 w 1657242"/>
              <a:gd name="connsiteY5" fmla="*/ 26336 h 749021"/>
              <a:gd name="connsiteX6" fmla="*/ 1188589 w 1657242"/>
              <a:gd name="connsiteY6" fmla="*/ 196511 h 749021"/>
              <a:gd name="connsiteX7" fmla="*/ 861209 w 1657242"/>
              <a:gd name="connsiteY7" fmla="*/ 343337 h 749021"/>
              <a:gd name="connsiteX8" fmla="*/ 372892 w 1657242"/>
              <a:gd name="connsiteY8" fmla="*/ 563525 h 749021"/>
              <a:gd name="connsiteX9" fmla="*/ 5574 w 1657242"/>
              <a:gd name="connsiteY9" fmla="*/ 726730 h 749021"/>
              <a:gd name="connsiteX10" fmla="*/ 206241 w 1657242"/>
              <a:gd name="connsiteY10" fmla="*/ 745322 h 749021"/>
              <a:gd name="connsiteX11" fmla="*/ 911454 w 1657242"/>
              <a:gd name="connsiteY11" fmla="*/ 705756 h 749021"/>
              <a:gd name="connsiteX12" fmla="*/ 1169191 w 1657242"/>
              <a:gd name="connsiteY12" fmla="*/ 700640 h 749021"/>
              <a:gd name="connsiteX13" fmla="*/ 1333326 w 1657242"/>
              <a:gd name="connsiteY13" fmla="*/ 693270 h 749021"/>
              <a:gd name="connsiteX14" fmla="*/ 1657242 w 1657242"/>
              <a:gd name="connsiteY14" fmla="*/ 658143 h 749021"/>
              <a:gd name="connsiteX15" fmla="*/ 1335709 w 1657242"/>
              <a:gd name="connsiteY15" fmla="*/ 651663 h 749021"/>
              <a:gd name="connsiteX16" fmla="*/ 1561826 w 1657242"/>
              <a:gd name="connsiteY16" fmla="*/ 448600 h 749021"/>
              <a:gd name="connsiteX17" fmla="*/ 1310661 w 1657242"/>
              <a:gd name="connsiteY17" fmla="*/ 597226 h 749021"/>
              <a:gd name="connsiteX18" fmla="*/ 1300388 w 1657242"/>
              <a:gd name="connsiteY18" fmla="*/ 533102 h 749021"/>
              <a:gd name="connsiteX0" fmla="*/ 1300388 w 1671873"/>
              <a:gd name="connsiteY0" fmla="*/ 533102 h 749021"/>
              <a:gd name="connsiteX1" fmla="*/ 1336914 w 1671873"/>
              <a:gd name="connsiteY1" fmla="*/ 244347 h 749021"/>
              <a:gd name="connsiteX2" fmla="*/ 1447425 w 1671873"/>
              <a:gd name="connsiteY2" fmla="*/ 101488 h 749021"/>
              <a:gd name="connsiteX3" fmla="*/ 1600080 w 1671873"/>
              <a:gd name="connsiteY3" fmla="*/ 30369 h 749021"/>
              <a:gd name="connsiteX4" fmla="*/ 1579346 w 1671873"/>
              <a:gd name="connsiteY4" fmla="*/ 13 h 749021"/>
              <a:gd name="connsiteX5" fmla="*/ 1551274 w 1671873"/>
              <a:gd name="connsiteY5" fmla="*/ 26336 h 749021"/>
              <a:gd name="connsiteX6" fmla="*/ 1188589 w 1671873"/>
              <a:gd name="connsiteY6" fmla="*/ 196511 h 749021"/>
              <a:gd name="connsiteX7" fmla="*/ 861209 w 1671873"/>
              <a:gd name="connsiteY7" fmla="*/ 343337 h 749021"/>
              <a:gd name="connsiteX8" fmla="*/ 372892 w 1671873"/>
              <a:gd name="connsiteY8" fmla="*/ 563525 h 749021"/>
              <a:gd name="connsiteX9" fmla="*/ 5574 w 1671873"/>
              <a:gd name="connsiteY9" fmla="*/ 726730 h 749021"/>
              <a:gd name="connsiteX10" fmla="*/ 206241 w 1671873"/>
              <a:gd name="connsiteY10" fmla="*/ 745322 h 749021"/>
              <a:gd name="connsiteX11" fmla="*/ 911454 w 1671873"/>
              <a:gd name="connsiteY11" fmla="*/ 705756 h 749021"/>
              <a:gd name="connsiteX12" fmla="*/ 1169191 w 1671873"/>
              <a:gd name="connsiteY12" fmla="*/ 700640 h 749021"/>
              <a:gd name="connsiteX13" fmla="*/ 1333326 w 1671873"/>
              <a:gd name="connsiteY13" fmla="*/ 693270 h 749021"/>
              <a:gd name="connsiteX14" fmla="*/ 1657242 w 1671873"/>
              <a:gd name="connsiteY14" fmla="*/ 658143 h 749021"/>
              <a:gd name="connsiteX15" fmla="*/ 1610827 w 1671873"/>
              <a:gd name="connsiteY15" fmla="*/ 559112 h 749021"/>
              <a:gd name="connsiteX16" fmla="*/ 1561826 w 1671873"/>
              <a:gd name="connsiteY16" fmla="*/ 448600 h 749021"/>
              <a:gd name="connsiteX17" fmla="*/ 1310661 w 1671873"/>
              <a:gd name="connsiteY17" fmla="*/ 597226 h 749021"/>
              <a:gd name="connsiteX18" fmla="*/ 1300388 w 1671873"/>
              <a:gd name="connsiteY18" fmla="*/ 533102 h 749021"/>
              <a:gd name="connsiteX0" fmla="*/ 1575506 w 1671873"/>
              <a:gd name="connsiteY0" fmla="*/ 247736 h 749021"/>
              <a:gd name="connsiteX1" fmla="*/ 1336914 w 1671873"/>
              <a:gd name="connsiteY1" fmla="*/ 244347 h 749021"/>
              <a:gd name="connsiteX2" fmla="*/ 1447425 w 1671873"/>
              <a:gd name="connsiteY2" fmla="*/ 101488 h 749021"/>
              <a:gd name="connsiteX3" fmla="*/ 1600080 w 1671873"/>
              <a:gd name="connsiteY3" fmla="*/ 30369 h 749021"/>
              <a:gd name="connsiteX4" fmla="*/ 1579346 w 1671873"/>
              <a:gd name="connsiteY4" fmla="*/ 13 h 749021"/>
              <a:gd name="connsiteX5" fmla="*/ 1551274 w 1671873"/>
              <a:gd name="connsiteY5" fmla="*/ 26336 h 749021"/>
              <a:gd name="connsiteX6" fmla="*/ 1188589 w 1671873"/>
              <a:gd name="connsiteY6" fmla="*/ 196511 h 749021"/>
              <a:gd name="connsiteX7" fmla="*/ 861209 w 1671873"/>
              <a:gd name="connsiteY7" fmla="*/ 343337 h 749021"/>
              <a:gd name="connsiteX8" fmla="*/ 372892 w 1671873"/>
              <a:gd name="connsiteY8" fmla="*/ 563525 h 749021"/>
              <a:gd name="connsiteX9" fmla="*/ 5574 w 1671873"/>
              <a:gd name="connsiteY9" fmla="*/ 726730 h 749021"/>
              <a:gd name="connsiteX10" fmla="*/ 206241 w 1671873"/>
              <a:gd name="connsiteY10" fmla="*/ 745322 h 749021"/>
              <a:gd name="connsiteX11" fmla="*/ 911454 w 1671873"/>
              <a:gd name="connsiteY11" fmla="*/ 705756 h 749021"/>
              <a:gd name="connsiteX12" fmla="*/ 1169191 w 1671873"/>
              <a:gd name="connsiteY12" fmla="*/ 700640 h 749021"/>
              <a:gd name="connsiteX13" fmla="*/ 1333326 w 1671873"/>
              <a:gd name="connsiteY13" fmla="*/ 693270 h 749021"/>
              <a:gd name="connsiteX14" fmla="*/ 1657242 w 1671873"/>
              <a:gd name="connsiteY14" fmla="*/ 658143 h 749021"/>
              <a:gd name="connsiteX15" fmla="*/ 1610827 w 1671873"/>
              <a:gd name="connsiteY15" fmla="*/ 559112 h 749021"/>
              <a:gd name="connsiteX16" fmla="*/ 1561826 w 1671873"/>
              <a:gd name="connsiteY16" fmla="*/ 448600 h 749021"/>
              <a:gd name="connsiteX17" fmla="*/ 1310661 w 1671873"/>
              <a:gd name="connsiteY17" fmla="*/ 597226 h 749021"/>
              <a:gd name="connsiteX18" fmla="*/ 1575506 w 1671873"/>
              <a:gd name="connsiteY18" fmla="*/ 247736 h 749021"/>
              <a:gd name="connsiteX0" fmla="*/ 1575506 w 1671873"/>
              <a:gd name="connsiteY0" fmla="*/ 247736 h 749021"/>
              <a:gd name="connsiteX1" fmla="*/ 1336914 w 1671873"/>
              <a:gd name="connsiteY1" fmla="*/ 244347 h 749021"/>
              <a:gd name="connsiteX2" fmla="*/ 1447425 w 1671873"/>
              <a:gd name="connsiteY2" fmla="*/ 101488 h 749021"/>
              <a:gd name="connsiteX3" fmla="*/ 1600080 w 1671873"/>
              <a:gd name="connsiteY3" fmla="*/ 30369 h 749021"/>
              <a:gd name="connsiteX4" fmla="*/ 1579346 w 1671873"/>
              <a:gd name="connsiteY4" fmla="*/ 13 h 749021"/>
              <a:gd name="connsiteX5" fmla="*/ 1551274 w 1671873"/>
              <a:gd name="connsiteY5" fmla="*/ 26336 h 749021"/>
              <a:gd name="connsiteX6" fmla="*/ 1188589 w 1671873"/>
              <a:gd name="connsiteY6" fmla="*/ 196511 h 749021"/>
              <a:gd name="connsiteX7" fmla="*/ 861209 w 1671873"/>
              <a:gd name="connsiteY7" fmla="*/ 343337 h 749021"/>
              <a:gd name="connsiteX8" fmla="*/ 372892 w 1671873"/>
              <a:gd name="connsiteY8" fmla="*/ 563525 h 749021"/>
              <a:gd name="connsiteX9" fmla="*/ 5574 w 1671873"/>
              <a:gd name="connsiteY9" fmla="*/ 726730 h 749021"/>
              <a:gd name="connsiteX10" fmla="*/ 206241 w 1671873"/>
              <a:gd name="connsiteY10" fmla="*/ 745322 h 749021"/>
              <a:gd name="connsiteX11" fmla="*/ 911454 w 1671873"/>
              <a:gd name="connsiteY11" fmla="*/ 705756 h 749021"/>
              <a:gd name="connsiteX12" fmla="*/ 1169191 w 1671873"/>
              <a:gd name="connsiteY12" fmla="*/ 700640 h 749021"/>
              <a:gd name="connsiteX13" fmla="*/ 1333326 w 1671873"/>
              <a:gd name="connsiteY13" fmla="*/ 693270 h 749021"/>
              <a:gd name="connsiteX14" fmla="*/ 1657242 w 1671873"/>
              <a:gd name="connsiteY14" fmla="*/ 658143 h 749021"/>
              <a:gd name="connsiteX15" fmla="*/ 1610827 w 1671873"/>
              <a:gd name="connsiteY15" fmla="*/ 559112 h 749021"/>
              <a:gd name="connsiteX16" fmla="*/ 1561826 w 1671873"/>
              <a:gd name="connsiteY16" fmla="*/ 448600 h 749021"/>
              <a:gd name="connsiteX17" fmla="*/ 1542623 w 1671873"/>
              <a:gd name="connsiteY17" fmla="*/ 365848 h 749021"/>
              <a:gd name="connsiteX18" fmla="*/ 1575506 w 1671873"/>
              <a:gd name="connsiteY18" fmla="*/ 247736 h 749021"/>
              <a:gd name="connsiteX0" fmla="*/ 1575506 w 1671873"/>
              <a:gd name="connsiteY0" fmla="*/ 247736 h 749021"/>
              <a:gd name="connsiteX1" fmla="*/ 1558087 w 1671873"/>
              <a:gd name="connsiteY1" fmla="*/ 174934 h 749021"/>
              <a:gd name="connsiteX2" fmla="*/ 1447425 w 1671873"/>
              <a:gd name="connsiteY2" fmla="*/ 101488 h 749021"/>
              <a:gd name="connsiteX3" fmla="*/ 1600080 w 1671873"/>
              <a:gd name="connsiteY3" fmla="*/ 30369 h 749021"/>
              <a:gd name="connsiteX4" fmla="*/ 1579346 w 1671873"/>
              <a:gd name="connsiteY4" fmla="*/ 13 h 749021"/>
              <a:gd name="connsiteX5" fmla="*/ 1551274 w 1671873"/>
              <a:gd name="connsiteY5" fmla="*/ 26336 h 749021"/>
              <a:gd name="connsiteX6" fmla="*/ 1188589 w 1671873"/>
              <a:gd name="connsiteY6" fmla="*/ 196511 h 749021"/>
              <a:gd name="connsiteX7" fmla="*/ 861209 w 1671873"/>
              <a:gd name="connsiteY7" fmla="*/ 343337 h 749021"/>
              <a:gd name="connsiteX8" fmla="*/ 372892 w 1671873"/>
              <a:gd name="connsiteY8" fmla="*/ 563525 h 749021"/>
              <a:gd name="connsiteX9" fmla="*/ 5574 w 1671873"/>
              <a:gd name="connsiteY9" fmla="*/ 726730 h 749021"/>
              <a:gd name="connsiteX10" fmla="*/ 206241 w 1671873"/>
              <a:gd name="connsiteY10" fmla="*/ 745322 h 749021"/>
              <a:gd name="connsiteX11" fmla="*/ 911454 w 1671873"/>
              <a:gd name="connsiteY11" fmla="*/ 705756 h 749021"/>
              <a:gd name="connsiteX12" fmla="*/ 1169191 w 1671873"/>
              <a:gd name="connsiteY12" fmla="*/ 700640 h 749021"/>
              <a:gd name="connsiteX13" fmla="*/ 1333326 w 1671873"/>
              <a:gd name="connsiteY13" fmla="*/ 693270 h 749021"/>
              <a:gd name="connsiteX14" fmla="*/ 1657242 w 1671873"/>
              <a:gd name="connsiteY14" fmla="*/ 658143 h 749021"/>
              <a:gd name="connsiteX15" fmla="*/ 1610827 w 1671873"/>
              <a:gd name="connsiteY15" fmla="*/ 559112 h 749021"/>
              <a:gd name="connsiteX16" fmla="*/ 1561826 w 1671873"/>
              <a:gd name="connsiteY16" fmla="*/ 448600 h 749021"/>
              <a:gd name="connsiteX17" fmla="*/ 1542623 w 1671873"/>
              <a:gd name="connsiteY17" fmla="*/ 365848 h 749021"/>
              <a:gd name="connsiteX18" fmla="*/ 1575506 w 1671873"/>
              <a:gd name="connsiteY18" fmla="*/ 247736 h 749021"/>
              <a:gd name="connsiteX0" fmla="*/ 1575506 w 1671873"/>
              <a:gd name="connsiteY0" fmla="*/ 247736 h 749021"/>
              <a:gd name="connsiteX1" fmla="*/ 1558087 w 1671873"/>
              <a:gd name="connsiteY1" fmla="*/ 174934 h 749021"/>
              <a:gd name="connsiteX2" fmla="*/ 1571498 w 1671873"/>
              <a:gd name="connsiteY2" fmla="*/ 109200 h 749021"/>
              <a:gd name="connsiteX3" fmla="*/ 1600080 w 1671873"/>
              <a:gd name="connsiteY3" fmla="*/ 30369 h 749021"/>
              <a:gd name="connsiteX4" fmla="*/ 1579346 w 1671873"/>
              <a:gd name="connsiteY4" fmla="*/ 13 h 749021"/>
              <a:gd name="connsiteX5" fmla="*/ 1551274 w 1671873"/>
              <a:gd name="connsiteY5" fmla="*/ 26336 h 749021"/>
              <a:gd name="connsiteX6" fmla="*/ 1188589 w 1671873"/>
              <a:gd name="connsiteY6" fmla="*/ 196511 h 749021"/>
              <a:gd name="connsiteX7" fmla="*/ 861209 w 1671873"/>
              <a:gd name="connsiteY7" fmla="*/ 343337 h 749021"/>
              <a:gd name="connsiteX8" fmla="*/ 372892 w 1671873"/>
              <a:gd name="connsiteY8" fmla="*/ 563525 h 749021"/>
              <a:gd name="connsiteX9" fmla="*/ 5574 w 1671873"/>
              <a:gd name="connsiteY9" fmla="*/ 726730 h 749021"/>
              <a:gd name="connsiteX10" fmla="*/ 206241 w 1671873"/>
              <a:gd name="connsiteY10" fmla="*/ 745322 h 749021"/>
              <a:gd name="connsiteX11" fmla="*/ 911454 w 1671873"/>
              <a:gd name="connsiteY11" fmla="*/ 705756 h 749021"/>
              <a:gd name="connsiteX12" fmla="*/ 1169191 w 1671873"/>
              <a:gd name="connsiteY12" fmla="*/ 700640 h 749021"/>
              <a:gd name="connsiteX13" fmla="*/ 1333326 w 1671873"/>
              <a:gd name="connsiteY13" fmla="*/ 693270 h 749021"/>
              <a:gd name="connsiteX14" fmla="*/ 1657242 w 1671873"/>
              <a:gd name="connsiteY14" fmla="*/ 658143 h 749021"/>
              <a:gd name="connsiteX15" fmla="*/ 1610827 w 1671873"/>
              <a:gd name="connsiteY15" fmla="*/ 559112 h 749021"/>
              <a:gd name="connsiteX16" fmla="*/ 1561826 w 1671873"/>
              <a:gd name="connsiteY16" fmla="*/ 448600 h 749021"/>
              <a:gd name="connsiteX17" fmla="*/ 1542623 w 1671873"/>
              <a:gd name="connsiteY17" fmla="*/ 365848 h 749021"/>
              <a:gd name="connsiteX18" fmla="*/ 1575506 w 1671873"/>
              <a:gd name="connsiteY18" fmla="*/ 247736 h 749021"/>
              <a:gd name="connsiteX0" fmla="*/ 1575506 w 1671873"/>
              <a:gd name="connsiteY0" fmla="*/ 247895 h 749180"/>
              <a:gd name="connsiteX1" fmla="*/ 1558087 w 1671873"/>
              <a:gd name="connsiteY1" fmla="*/ 175093 h 749180"/>
              <a:gd name="connsiteX2" fmla="*/ 1571498 w 1671873"/>
              <a:gd name="connsiteY2" fmla="*/ 109359 h 749180"/>
              <a:gd name="connsiteX3" fmla="*/ 1600080 w 1671873"/>
              <a:gd name="connsiteY3" fmla="*/ 30528 h 749180"/>
              <a:gd name="connsiteX4" fmla="*/ 1579346 w 1671873"/>
              <a:gd name="connsiteY4" fmla="*/ 172 h 749180"/>
              <a:gd name="connsiteX5" fmla="*/ 1605219 w 1671873"/>
              <a:gd name="connsiteY5" fmla="*/ 41920 h 749180"/>
              <a:gd name="connsiteX6" fmla="*/ 1188589 w 1671873"/>
              <a:gd name="connsiteY6" fmla="*/ 196670 h 749180"/>
              <a:gd name="connsiteX7" fmla="*/ 861209 w 1671873"/>
              <a:gd name="connsiteY7" fmla="*/ 343496 h 749180"/>
              <a:gd name="connsiteX8" fmla="*/ 372892 w 1671873"/>
              <a:gd name="connsiteY8" fmla="*/ 563684 h 749180"/>
              <a:gd name="connsiteX9" fmla="*/ 5574 w 1671873"/>
              <a:gd name="connsiteY9" fmla="*/ 726889 h 749180"/>
              <a:gd name="connsiteX10" fmla="*/ 206241 w 1671873"/>
              <a:gd name="connsiteY10" fmla="*/ 745481 h 749180"/>
              <a:gd name="connsiteX11" fmla="*/ 911454 w 1671873"/>
              <a:gd name="connsiteY11" fmla="*/ 705915 h 749180"/>
              <a:gd name="connsiteX12" fmla="*/ 1169191 w 1671873"/>
              <a:gd name="connsiteY12" fmla="*/ 700799 h 749180"/>
              <a:gd name="connsiteX13" fmla="*/ 1333326 w 1671873"/>
              <a:gd name="connsiteY13" fmla="*/ 693429 h 749180"/>
              <a:gd name="connsiteX14" fmla="*/ 1657242 w 1671873"/>
              <a:gd name="connsiteY14" fmla="*/ 658302 h 749180"/>
              <a:gd name="connsiteX15" fmla="*/ 1610827 w 1671873"/>
              <a:gd name="connsiteY15" fmla="*/ 559271 h 749180"/>
              <a:gd name="connsiteX16" fmla="*/ 1561826 w 1671873"/>
              <a:gd name="connsiteY16" fmla="*/ 448759 h 749180"/>
              <a:gd name="connsiteX17" fmla="*/ 1542623 w 1671873"/>
              <a:gd name="connsiteY17" fmla="*/ 366007 h 749180"/>
              <a:gd name="connsiteX18" fmla="*/ 1575506 w 1671873"/>
              <a:gd name="connsiteY18" fmla="*/ 247895 h 749180"/>
              <a:gd name="connsiteX0" fmla="*/ 1526956 w 1671873"/>
              <a:gd name="connsiteY0" fmla="*/ 247895 h 749180"/>
              <a:gd name="connsiteX1" fmla="*/ 1558087 w 1671873"/>
              <a:gd name="connsiteY1" fmla="*/ 175093 h 749180"/>
              <a:gd name="connsiteX2" fmla="*/ 1571498 w 1671873"/>
              <a:gd name="connsiteY2" fmla="*/ 109359 h 749180"/>
              <a:gd name="connsiteX3" fmla="*/ 1600080 w 1671873"/>
              <a:gd name="connsiteY3" fmla="*/ 30528 h 749180"/>
              <a:gd name="connsiteX4" fmla="*/ 1579346 w 1671873"/>
              <a:gd name="connsiteY4" fmla="*/ 172 h 749180"/>
              <a:gd name="connsiteX5" fmla="*/ 1605219 w 1671873"/>
              <a:gd name="connsiteY5" fmla="*/ 41920 h 749180"/>
              <a:gd name="connsiteX6" fmla="*/ 1188589 w 1671873"/>
              <a:gd name="connsiteY6" fmla="*/ 196670 h 749180"/>
              <a:gd name="connsiteX7" fmla="*/ 861209 w 1671873"/>
              <a:gd name="connsiteY7" fmla="*/ 343496 h 749180"/>
              <a:gd name="connsiteX8" fmla="*/ 372892 w 1671873"/>
              <a:gd name="connsiteY8" fmla="*/ 563684 h 749180"/>
              <a:gd name="connsiteX9" fmla="*/ 5574 w 1671873"/>
              <a:gd name="connsiteY9" fmla="*/ 726889 h 749180"/>
              <a:gd name="connsiteX10" fmla="*/ 206241 w 1671873"/>
              <a:gd name="connsiteY10" fmla="*/ 745481 h 749180"/>
              <a:gd name="connsiteX11" fmla="*/ 911454 w 1671873"/>
              <a:gd name="connsiteY11" fmla="*/ 705915 h 749180"/>
              <a:gd name="connsiteX12" fmla="*/ 1169191 w 1671873"/>
              <a:gd name="connsiteY12" fmla="*/ 700799 h 749180"/>
              <a:gd name="connsiteX13" fmla="*/ 1333326 w 1671873"/>
              <a:gd name="connsiteY13" fmla="*/ 693429 h 749180"/>
              <a:gd name="connsiteX14" fmla="*/ 1657242 w 1671873"/>
              <a:gd name="connsiteY14" fmla="*/ 658302 h 749180"/>
              <a:gd name="connsiteX15" fmla="*/ 1610827 w 1671873"/>
              <a:gd name="connsiteY15" fmla="*/ 559271 h 749180"/>
              <a:gd name="connsiteX16" fmla="*/ 1561826 w 1671873"/>
              <a:gd name="connsiteY16" fmla="*/ 448759 h 749180"/>
              <a:gd name="connsiteX17" fmla="*/ 1542623 w 1671873"/>
              <a:gd name="connsiteY17" fmla="*/ 366007 h 749180"/>
              <a:gd name="connsiteX18" fmla="*/ 1526956 w 1671873"/>
              <a:gd name="connsiteY18" fmla="*/ 247895 h 74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1873" h="749180">
                <a:moveTo>
                  <a:pt x="1526956" y="247895"/>
                </a:moveTo>
                <a:cubicBezTo>
                  <a:pt x="1527893" y="162355"/>
                  <a:pt x="1557150" y="260633"/>
                  <a:pt x="1558087" y="175093"/>
                </a:cubicBezTo>
                <a:lnTo>
                  <a:pt x="1571498" y="109359"/>
                </a:lnTo>
                <a:cubicBezTo>
                  <a:pt x="1571498" y="91103"/>
                  <a:pt x="1598772" y="48726"/>
                  <a:pt x="1600080" y="30528"/>
                </a:cubicBezTo>
                <a:cubicBezTo>
                  <a:pt x="1601388" y="12330"/>
                  <a:pt x="1578490" y="-1727"/>
                  <a:pt x="1579346" y="172"/>
                </a:cubicBezTo>
                <a:cubicBezTo>
                  <a:pt x="1580202" y="2071"/>
                  <a:pt x="1605219" y="41920"/>
                  <a:pt x="1605219" y="41920"/>
                </a:cubicBezTo>
                <a:lnTo>
                  <a:pt x="1188589" y="196670"/>
                </a:lnTo>
                <a:lnTo>
                  <a:pt x="861209" y="343496"/>
                </a:lnTo>
                <a:lnTo>
                  <a:pt x="372892" y="563684"/>
                </a:lnTo>
                <a:cubicBezTo>
                  <a:pt x="306614" y="561303"/>
                  <a:pt x="33349" y="696590"/>
                  <a:pt x="5574" y="726889"/>
                </a:cubicBezTo>
                <a:cubicBezTo>
                  <a:pt x="-22201" y="757188"/>
                  <a:pt x="55261" y="748977"/>
                  <a:pt x="206241" y="745481"/>
                </a:cubicBezTo>
                <a:cubicBezTo>
                  <a:pt x="357221" y="741985"/>
                  <a:pt x="750962" y="713362"/>
                  <a:pt x="911454" y="705915"/>
                </a:cubicBezTo>
                <a:cubicBezTo>
                  <a:pt x="1071946" y="698468"/>
                  <a:pt x="1100284" y="709575"/>
                  <a:pt x="1169191" y="700799"/>
                </a:cubicBezTo>
                <a:cubicBezTo>
                  <a:pt x="1238098" y="692023"/>
                  <a:pt x="1251984" y="700512"/>
                  <a:pt x="1333326" y="693429"/>
                </a:cubicBezTo>
                <a:cubicBezTo>
                  <a:pt x="1414668" y="686346"/>
                  <a:pt x="1610992" y="680662"/>
                  <a:pt x="1657242" y="658302"/>
                </a:cubicBezTo>
                <a:cubicBezTo>
                  <a:pt x="1703492" y="635942"/>
                  <a:pt x="1626730" y="594195"/>
                  <a:pt x="1610827" y="559271"/>
                </a:cubicBezTo>
                <a:cubicBezTo>
                  <a:pt x="1594924" y="524347"/>
                  <a:pt x="1574001" y="448158"/>
                  <a:pt x="1561826" y="448759"/>
                </a:cubicBezTo>
                <a:cubicBezTo>
                  <a:pt x="1564207" y="457093"/>
                  <a:pt x="1542623" y="366007"/>
                  <a:pt x="1542623" y="366007"/>
                </a:cubicBezTo>
                <a:cubicBezTo>
                  <a:pt x="1542945" y="344632"/>
                  <a:pt x="1526634" y="269270"/>
                  <a:pt x="1526956" y="247895"/>
                </a:cubicBezTo>
                <a:close/>
              </a:path>
            </a:pathLst>
          </a:custGeom>
          <a:solidFill>
            <a:schemeClr val="bg1">
              <a:alpha val="8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Tree>
    <p:extLst>
      <p:ext uri="{BB962C8B-B14F-4D97-AF65-F5344CB8AC3E}">
        <p14:creationId xmlns:p14="http://schemas.microsoft.com/office/powerpoint/2010/main" val="38298156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a:t>Hypothetical</a:t>
            </a:r>
            <a:r>
              <a:rPr lang="de-DE" dirty="0"/>
              <a:t> </a:t>
            </a:r>
            <a:r>
              <a:rPr lang="de-DE" dirty="0" err="1" smtClean="0"/>
              <a:t>f</a:t>
            </a:r>
            <a:r>
              <a:rPr lang="de-DE" baseline="-25000" dirty="0" err="1" smtClean="0"/>
              <a:t>rad</a:t>
            </a:r>
            <a:r>
              <a:rPr lang="de-DE" baseline="-25000" dirty="0" smtClean="0"/>
              <a:t> </a:t>
            </a:r>
            <a:r>
              <a:rPr lang="de-DE" dirty="0" err="1"/>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57</a:t>
            </a:fld>
            <a:endParaRPr lang="de-DE" dirty="0"/>
          </a:p>
        </p:txBody>
      </p:sp>
      <p:grpSp>
        <p:nvGrpSpPr>
          <p:cNvPr id="65" name="Gruppieren 64"/>
          <p:cNvGrpSpPr/>
          <p:nvPr/>
        </p:nvGrpSpPr>
        <p:grpSpPr>
          <a:xfrm>
            <a:off x="-2647334" y="1730546"/>
            <a:ext cx="21070268" cy="4000782"/>
            <a:chOff x="-2435428" y="2920717"/>
            <a:chExt cx="21070268" cy="4000782"/>
          </a:xfrm>
        </p:grpSpPr>
        <p:sp>
          <p:nvSpPr>
            <p:cNvPr id="66" name="Rechteck 65"/>
            <p:cNvSpPr/>
            <p:nvPr/>
          </p:nvSpPr>
          <p:spPr>
            <a:xfrm rot="16200000" flipH="1">
              <a:off x="2611466" y="5089190"/>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435428" y="4786651"/>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435428" y="4242857"/>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857108" y="4513917"/>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428471" y="5830290"/>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353599" y="5827995"/>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788768" y="4242857"/>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029052" y="4803956"/>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426244" y="4822809"/>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428472" y="4176542"/>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948637" y="5106320"/>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072411" y="4273459"/>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1184064" y="4774658"/>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2171526" y="4211569"/>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2140210" y="4213491"/>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413788" y="3582517"/>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743966" y="3921112"/>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807056" y="4073550"/>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580806" y="3662504"/>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546576" y="3609170"/>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546576" y="3609170"/>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107862" y="4799457"/>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481351" y="4742561"/>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571205" y="4910328"/>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413950" y="3574523"/>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731621" y="5345022"/>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835484" y="3947900"/>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856139" y="2956117"/>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2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876241" y="5163176"/>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732807" y="2920717"/>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44862" y="7534252"/>
                <a:ext cx="448159"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643239" y="3540652"/>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473098" y="3756231"/>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884090" y="3618782"/>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905579" y="4092814"/>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888191" y="5086541"/>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843855" y="5737488"/>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931238" y="3441294"/>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4020725" y="4695442"/>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4065040" y="4692682"/>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4065040" y="4692682"/>
                  <a:ext cx="1166281" cy="716735"/>
                </a:xfrm>
                <a:prstGeom prst="rect">
                  <a:avLst/>
                </a:prstGeom>
                <a:blipFill>
                  <a:blip r:embed="rId6"/>
                  <a:stretch>
                    <a:fillRect/>
                  </a:stretch>
                </a:blipFill>
              </p:spPr>
              <p:txBody>
                <a:bodyPr/>
                <a:lstStyle/>
                <a:p>
                  <a:r>
                    <a:rPr lang="de-DE">
                      <a:noFill/>
                    </a:rPr>
                    <a:t> </a:t>
                  </a:r>
                </a:p>
              </p:txBody>
            </p:sp>
          </mc:Fallback>
        </mc:AlternateContent>
      </p:grpSp>
      <p:pic>
        <p:nvPicPr>
          <p:cNvPr id="165" name="Grafik 164"/>
          <p:cNvPicPr>
            <a:picLocks noChangeAspect="1"/>
          </p:cNvPicPr>
          <p:nvPr/>
        </p:nvPicPr>
        <p:blipFill>
          <a:blip r:embed="rId7"/>
          <a:stretch>
            <a:fillRect/>
          </a:stretch>
        </p:blipFill>
        <p:spPr>
          <a:xfrm>
            <a:off x="6113168" y="2860113"/>
            <a:ext cx="1306890" cy="1080000"/>
          </a:xfrm>
          <a:prstGeom prst="rect">
            <a:avLst/>
          </a:prstGeom>
        </p:spPr>
      </p:pic>
      <p:sp>
        <p:nvSpPr>
          <p:cNvPr id="99" name="Freihandform 98"/>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3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3" name="Textfeld 102"/>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06" name="Textfeld 105"/>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Tree>
    <p:extLst>
      <p:ext uri="{BB962C8B-B14F-4D97-AF65-F5344CB8AC3E}">
        <p14:creationId xmlns:p14="http://schemas.microsoft.com/office/powerpoint/2010/main" val="11003983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a:t>Hypothetical</a:t>
            </a:r>
            <a:r>
              <a:rPr lang="de-DE" dirty="0"/>
              <a:t> </a:t>
            </a:r>
            <a:r>
              <a:rPr lang="de-DE" dirty="0" err="1"/>
              <a:t>f</a:t>
            </a:r>
            <a:r>
              <a:rPr lang="de-DE" baseline="-25000" dirty="0" err="1"/>
              <a:t>rad</a:t>
            </a:r>
            <a:r>
              <a:rPr lang="de-DE" baseline="-25000" dirty="0"/>
              <a:t> </a:t>
            </a:r>
            <a:r>
              <a:rPr lang="de-DE" dirty="0" err="1"/>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58</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694" y="2392346"/>
            <a:ext cx="5309752" cy="588352"/>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50">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3843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644233" y="1765946"/>
            <a:ext cx="15778701" cy="1892926"/>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1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10196"/>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520901" y="1730546"/>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088942" y="7490173"/>
              <a:ext cx="360000"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91185" y="8002250"/>
              <a:ext cx="355516"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431333" y="2350481"/>
            <a:ext cx="520912"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672184" y="2428611"/>
            <a:ext cx="568169" cy="276999"/>
          </a:xfrm>
          <a:prstGeom prst="rect">
            <a:avLst/>
          </a:prstGeom>
        </p:spPr>
        <p:txBody>
          <a:bodyPr wrap="none">
            <a:spAutoFit/>
          </a:bodyPr>
          <a:lstStyle/>
          <a:p>
            <a:r>
              <a:rPr lang="el-GR" sz="1200" b="1" dirty="0" smtClean="0">
                <a:solidFill>
                  <a:schemeClr val="bg1"/>
                </a:solidFill>
              </a:rPr>
              <a:t>Γ</a:t>
            </a:r>
            <a:r>
              <a:rPr lang="de-DE" sz="1200" b="1" baseline="-25000" dirty="0" err="1" smtClean="0">
                <a:solidFill>
                  <a:schemeClr val="bg1"/>
                </a:solidFill>
              </a:rPr>
              <a:t>div,in</a:t>
            </a:r>
            <a:r>
              <a:rPr lang="de-DE" sz="1200" b="1" baseline="30000" dirty="0" smtClean="0">
                <a:solidFill>
                  <a:schemeClr val="bg1"/>
                </a:solidFill>
              </a:rPr>
              <a:t> </a:t>
            </a:r>
            <a:endParaRPr lang="de-DE" sz="1200" b="1" dirty="0">
              <a:solidFill>
                <a:schemeClr val="bg1"/>
              </a:solidFill>
            </a:endParaRPr>
          </a:p>
        </p:txBody>
      </p:sp>
      <p:sp>
        <p:nvSpPr>
          <p:cNvPr id="98" name="Rechteck 97"/>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5"/>
                <a:stretch>
                  <a:fillRect/>
                </a:stretch>
              </a:blipFill>
            </p:spPr>
            <p:txBody>
              <a:bodyPr/>
              <a:lstStyle/>
              <a:p>
                <a:r>
                  <a:rPr lang="de-DE">
                    <a:noFill/>
                  </a:rPr>
                  <a:t> </a:t>
                </a:r>
              </a:p>
            </p:txBody>
          </p:sp>
        </mc:Fallback>
      </mc:AlternateContent>
      <p:pic>
        <p:nvPicPr>
          <p:cNvPr id="32" name="Grafik 31"/>
          <p:cNvPicPr>
            <a:picLocks noChangeAspect="1"/>
          </p:cNvPicPr>
          <p:nvPr/>
        </p:nvPicPr>
        <p:blipFill>
          <a:blip r:embed="rId6"/>
          <a:stretch>
            <a:fillRect/>
          </a:stretch>
        </p:blipFill>
        <p:spPr>
          <a:xfrm>
            <a:off x="6496223" y="2912722"/>
            <a:ext cx="871260" cy="720000"/>
          </a:xfrm>
          <a:prstGeom prst="rect">
            <a:avLst/>
          </a:prstGeom>
        </p:spPr>
      </p:pic>
      <p:sp>
        <p:nvSpPr>
          <p:cNvPr id="99" name="Textfeld 98"/>
          <p:cNvSpPr txBox="1"/>
          <p:nvPr/>
        </p:nvSpPr>
        <p:spPr>
          <a:xfrm>
            <a:off x="5147625" y="1223963"/>
            <a:ext cx="421590"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err="1" smtClean="0">
                <a:solidFill>
                  <a:srgbClr val="00B1EA"/>
                </a:solidFill>
              </a:rPr>
              <a:t>f</a:t>
            </a:r>
            <a:r>
              <a:rPr lang="de-DE" sz="2400" b="1" baseline="-25000" dirty="0" err="1" smtClean="0">
                <a:solidFill>
                  <a:srgbClr val="00B1EA"/>
                </a:solidFill>
              </a:rPr>
              <a:t>rad</a:t>
            </a:r>
            <a:endParaRPr lang="de-DE" sz="2400" b="1" dirty="0" smtClean="0">
              <a:solidFill>
                <a:srgbClr val="00B1EA"/>
              </a:solidFill>
            </a:endParaRPr>
          </a:p>
        </p:txBody>
      </p:sp>
      <p:sp>
        <p:nvSpPr>
          <p:cNvPr id="103" name="Freihandform 102"/>
          <p:cNvSpPr/>
          <p:nvPr/>
        </p:nvSpPr>
        <p:spPr>
          <a:xfrm flipH="1">
            <a:off x="5288321" y="2201952"/>
            <a:ext cx="5620863" cy="1318815"/>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16007" h="1112367">
                <a:moveTo>
                  <a:pt x="11402" y="918442"/>
                </a:moveTo>
                <a:lnTo>
                  <a:pt x="22191" y="1112367"/>
                </a:lnTo>
                <a:lnTo>
                  <a:pt x="1219763" y="1050917"/>
                </a:lnTo>
                <a:cubicBezTo>
                  <a:pt x="1219763" y="1032661"/>
                  <a:pt x="1105241" y="1119916"/>
                  <a:pt x="1446332" y="1010542"/>
                </a:cubicBezTo>
                <a:cubicBezTo>
                  <a:pt x="1787423" y="901168"/>
                  <a:pt x="2274995" y="637050"/>
                  <a:pt x="2586607" y="487223"/>
                </a:cubicBezTo>
                <a:cubicBezTo>
                  <a:pt x="2898219" y="337396"/>
                  <a:pt x="3072874" y="236796"/>
                  <a:pt x="3316007" y="111582"/>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11402" y="918442"/>
                </a:lnTo>
                <a:close/>
              </a:path>
            </a:pathLst>
          </a:custGeom>
          <a:solidFill>
            <a:schemeClr val="tx1">
              <a:lumMod val="95000"/>
              <a:lumOff val="5000"/>
              <a:alpha val="2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6" name="Textfeld 105"/>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07" name="Textfeld 106"/>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Tree>
    <p:extLst>
      <p:ext uri="{BB962C8B-B14F-4D97-AF65-F5344CB8AC3E}">
        <p14:creationId xmlns:p14="http://schemas.microsoft.com/office/powerpoint/2010/main" val="408712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a:t>Hypothetical</a:t>
            </a:r>
            <a:r>
              <a:rPr lang="de-DE" dirty="0"/>
              <a:t> </a:t>
            </a:r>
            <a:r>
              <a:rPr lang="de-DE" dirty="0" err="1"/>
              <a:t>f</a:t>
            </a:r>
            <a:r>
              <a:rPr lang="de-DE" baseline="-25000" dirty="0" err="1"/>
              <a:t>rad</a:t>
            </a:r>
            <a:r>
              <a:rPr lang="de-DE" baseline="-25000" dirty="0"/>
              <a:t> </a:t>
            </a:r>
            <a:r>
              <a:rPr lang="de-DE" dirty="0" err="1"/>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59</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23320"/>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Freihandform 80"/>
          <p:cNvSpPr/>
          <p:nvPr/>
        </p:nvSpPr>
        <p:spPr>
          <a:xfrm flipH="1">
            <a:off x="-2625838" y="2513212"/>
            <a:ext cx="5309752" cy="455398"/>
          </a:xfrm>
          <a:custGeom>
            <a:avLst/>
            <a:gdLst>
              <a:gd name="connsiteX0" fmla="*/ 0 w 4839324"/>
              <a:gd name="connsiteY0" fmla="*/ 483129 h 490273"/>
              <a:gd name="connsiteX1" fmla="*/ 4763 w 4839324"/>
              <a:gd name="connsiteY1" fmla="*/ 52123 h 490273"/>
              <a:gd name="connsiteX2" fmla="*/ 4763 w 4839324"/>
              <a:gd name="connsiteY2" fmla="*/ 25929 h 490273"/>
              <a:gd name="connsiteX3" fmla="*/ 4763 w 4839324"/>
              <a:gd name="connsiteY3" fmla="*/ 2116 h 490273"/>
              <a:gd name="connsiteX4" fmla="*/ 28575 w 4839324"/>
              <a:gd name="connsiteY4" fmla="*/ 2116 h 490273"/>
              <a:gd name="connsiteX5" fmla="*/ 145257 w 4839324"/>
              <a:gd name="connsiteY5" fmla="*/ 2116 h 490273"/>
              <a:gd name="connsiteX6" fmla="*/ 531019 w 4839324"/>
              <a:gd name="connsiteY6" fmla="*/ 30691 h 490273"/>
              <a:gd name="connsiteX7" fmla="*/ 1471613 w 4839324"/>
              <a:gd name="connsiteY7" fmla="*/ 90223 h 490273"/>
              <a:gd name="connsiteX8" fmla="*/ 2376488 w 4839324"/>
              <a:gd name="connsiteY8" fmla="*/ 142610 h 490273"/>
              <a:gd name="connsiteX9" fmla="*/ 3464719 w 4839324"/>
              <a:gd name="connsiteY9" fmla="*/ 209285 h 490273"/>
              <a:gd name="connsiteX10" fmla="*/ 4279107 w 4839324"/>
              <a:gd name="connsiteY10" fmla="*/ 295010 h 490273"/>
              <a:gd name="connsiteX11" fmla="*/ 4595813 w 4839324"/>
              <a:gd name="connsiteY11" fmla="*/ 359304 h 490273"/>
              <a:gd name="connsiteX12" fmla="*/ 4793457 w 4839324"/>
              <a:gd name="connsiteY12" fmla="*/ 433123 h 490273"/>
              <a:gd name="connsiteX13" fmla="*/ 4831557 w 4839324"/>
              <a:gd name="connsiteY13" fmla="*/ 471223 h 490273"/>
              <a:gd name="connsiteX14" fmla="*/ 4836319 w 4839324"/>
              <a:gd name="connsiteY14" fmla="*/ 487891 h 490273"/>
              <a:gd name="connsiteX15" fmla="*/ 4795838 w 4839324"/>
              <a:gd name="connsiteY15" fmla="*/ 487891 h 490273"/>
              <a:gd name="connsiteX16" fmla="*/ 4669632 w 4839324"/>
              <a:gd name="connsiteY16" fmla="*/ 490273 h 490273"/>
              <a:gd name="connsiteX17" fmla="*/ 0 w 4839324"/>
              <a:gd name="connsiteY17" fmla="*/ 483129 h 490273"/>
              <a:gd name="connsiteX0" fmla="*/ 0 w 4839325"/>
              <a:gd name="connsiteY0" fmla="*/ 483129 h 494743"/>
              <a:gd name="connsiteX1" fmla="*/ 4763 w 4839325"/>
              <a:gd name="connsiteY1" fmla="*/ 52123 h 494743"/>
              <a:gd name="connsiteX2" fmla="*/ 4763 w 4839325"/>
              <a:gd name="connsiteY2" fmla="*/ 25929 h 494743"/>
              <a:gd name="connsiteX3" fmla="*/ 4763 w 4839325"/>
              <a:gd name="connsiteY3" fmla="*/ 2116 h 494743"/>
              <a:gd name="connsiteX4" fmla="*/ 28575 w 4839325"/>
              <a:gd name="connsiteY4" fmla="*/ 2116 h 494743"/>
              <a:gd name="connsiteX5" fmla="*/ 145257 w 4839325"/>
              <a:gd name="connsiteY5" fmla="*/ 2116 h 494743"/>
              <a:gd name="connsiteX6" fmla="*/ 531019 w 4839325"/>
              <a:gd name="connsiteY6" fmla="*/ 30691 h 494743"/>
              <a:gd name="connsiteX7" fmla="*/ 1471613 w 4839325"/>
              <a:gd name="connsiteY7" fmla="*/ 90223 h 494743"/>
              <a:gd name="connsiteX8" fmla="*/ 2376488 w 4839325"/>
              <a:gd name="connsiteY8" fmla="*/ 142610 h 494743"/>
              <a:gd name="connsiteX9" fmla="*/ 3464719 w 4839325"/>
              <a:gd name="connsiteY9" fmla="*/ 209285 h 494743"/>
              <a:gd name="connsiteX10" fmla="*/ 4279107 w 4839325"/>
              <a:gd name="connsiteY10" fmla="*/ 295010 h 494743"/>
              <a:gd name="connsiteX11" fmla="*/ 4595813 w 4839325"/>
              <a:gd name="connsiteY11" fmla="*/ 359304 h 494743"/>
              <a:gd name="connsiteX12" fmla="*/ 4793457 w 4839325"/>
              <a:gd name="connsiteY12" fmla="*/ 433123 h 494743"/>
              <a:gd name="connsiteX13" fmla="*/ 4831558 w 4839325"/>
              <a:gd name="connsiteY13" fmla="*/ 395378 h 494743"/>
              <a:gd name="connsiteX14" fmla="*/ 4836319 w 4839325"/>
              <a:gd name="connsiteY14" fmla="*/ 487891 h 494743"/>
              <a:gd name="connsiteX15" fmla="*/ 4795838 w 4839325"/>
              <a:gd name="connsiteY15" fmla="*/ 487891 h 494743"/>
              <a:gd name="connsiteX16" fmla="*/ 4669632 w 4839325"/>
              <a:gd name="connsiteY16" fmla="*/ 490273 h 494743"/>
              <a:gd name="connsiteX17" fmla="*/ 0 w 4839325"/>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95813 w 4843524"/>
              <a:gd name="connsiteY11" fmla="*/ 359304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79107 w 4843524"/>
              <a:gd name="connsiteY10" fmla="*/ 295010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64719 w 4843524"/>
              <a:gd name="connsiteY9" fmla="*/ 209285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3524"/>
              <a:gd name="connsiteY0" fmla="*/ 483129 h 494743"/>
              <a:gd name="connsiteX1" fmla="*/ 4763 w 4843524"/>
              <a:gd name="connsiteY1" fmla="*/ 52123 h 494743"/>
              <a:gd name="connsiteX2" fmla="*/ 4763 w 4843524"/>
              <a:gd name="connsiteY2" fmla="*/ 25929 h 494743"/>
              <a:gd name="connsiteX3" fmla="*/ 4763 w 4843524"/>
              <a:gd name="connsiteY3" fmla="*/ 2116 h 494743"/>
              <a:gd name="connsiteX4" fmla="*/ 28575 w 4843524"/>
              <a:gd name="connsiteY4" fmla="*/ 2116 h 494743"/>
              <a:gd name="connsiteX5" fmla="*/ 145257 w 4843524"/>
              <a:gd name="connsiteY5" fmla="*/ 2116 h 494743"/>
              <a:gd name="connsiteX6" fmla="*/ 531019 w 4843524"/>
              <a:gd name="connsiteY6" fmla="*/ 30691 h 494743"/>
              <a:gd name="connsiteX7" fmla="*/ 1471613 w 4843524"/>
              <a:gd name="connsiteY7" fmla="*/ 90223 h 494743"/>
              <a:gd name="connsiteX8" fmla="*/ 2376488 w 4843524"/>
              <a:gd name="connsiteY8" fmla="*/ 142610 h 494743"/>
              <a:gd name="connsiteX9" fmla="*/ 3438644 w 4843524"/>
              <a:gd name="connsiteY9" fmla="*/ 172388 h 494743"/>
              <a:gd name="connsiteX10" fmla="*/ 4205228 w 4843524"/>
              <a:gd name="connsiteY10" fmla="*/ 239664 h 494743"/>
              <a:gd name="connsiteX11" fmla="*/ 4528453 w 4843524"/>
              <a:gd name="connsiteY11" fmla="*/ 291659 h 494743"/>
              <a:gd name="connsiteX12" fmla="*/ 4719578 w 4843524"/>
              <a:gd name="connsiteY12" fmla="*/ 330630 h 494743"/>
              <a:gd name="connsiteX13" fmla="*/ 4831558 w 4843524"/>
              <a:gd name="connsiteY13" fmla="*/ 395378 h 494743"/>
              <a:gd name="connsiteX14" fmla="*/ 4836319 w 4843524"/>
              <a:gd name="connsiteY14" fmla="*/ 487891 h 494743"/>
              <a:gd name="connsiteX15" fmla="*/ 4795838 w 4843524"/>
              <a:gd name="connsiteY15" fmla="*/ 487891 h 494743"/>
              <a:gd name="connsiteX16" fmla="*/ 4669632 w 4843524"/>
              <a:gd name="connsiteY16" fmla="*/ 490273 h 494743"/>
              <a:gd name="connsiteX17" fmla="*/ 0 w 4843524"/>
              <a:gd name="connsiteY17" fmla="*/ 483129 h 494743"/>
              <a:gd name="connsiteX0" fmla="*/ 0 w 4844689"/>
              <a:gd name="connsiteY0" fmla="*/ 483129 h 503070"/>
              <a:gd name="connsiteX1" fmla="*/ 4763 w 4844689"/>
              <a:gd name="connsiteY1" fmla="*/ 52123 h 503070"/>
              <a:gd name="connsiteX2" fmla="*/ 4763 w 4844689"/>
              <a:gd name="connsiteY2" fmla="*/ 25929 h 503070"/>
              <a:gd name="connsiteX3" fmla="*/ 4763 w 4844689"/>
              <a:gd name="connsiteY3" fmla="*/ 2116 h 503070"/>
              <a:gd name="connsiteX4" fmla="*/ 28575 w 4844689"/>
              <a:gd name="connsiteY4" fmla="*/ 2116 h 503070"/>
              <a:gd name="connsiteX5" fmla="*/ 145257 w 4844689"/>
              <a:gd name="connsiteY5" fmla="*/ 2116 h 503070"/>
              <a:gd name="connsiteX6" fmla="*/ 531019 w 4844689"/>
              <a:gd name="connsiteY6" fmla="*/ 30691 h 503070"/>
              <a:gd name="connsiteX7" fmla="*/ 1471613 w 4844689"/>
              <a:gd name="connsiteY7" fmla="*/ 90223 h 503070"/>
              <a:gd name="connsiteX8" fmla="*/ 2376488 w 4844689"/>
              <a:gd name="connsiteY8" fmla="*/ 142610 h 503070"/>
              <a:gd name="connsiteX9" fmla="*/ 3438644 w 4844689"/>
              <a:gd name="connsiteY9" fmla="*/ 172388 h 503070"/>
              <a:gd name="connsiteX10" fmla="*/ 4205228 w 4844689"/>
              <a:gd name="connsiteY10" fmla="*/ 239664 h 503070"/>
              <a:gd name="connsiteX11" fmla="*/ 4528453 w 4844689"/>
              <a:gd name="connsiteY11" fmla="*/ 291659 h 503070"/>
              <a:gd name="connsiteX12" fmla="*/ 4719578 w 4844689"/>
              <a:gd name="connsiteY12" fmla="*/ 330630 h 503070"/>
              <a:gd name="connsiteX13" fmla="*/ 4831558 w 4844689"/>
              <a:gd name="connsiteY13" fmla="*/ 395378 h 503070"/>
              <a:gd name="connsiteX14" fmla="*/ 4838492 w 4844689"/>
              <a:gd name="connsiteY14" fmla="*/ 498140 h 503070"/>
              <a:gd name="connsiteX15" fmla="*/ 4795838 w 4844689"/>
              <a:gd name="connsiteY15" fmla="*/ 487891 h 503070"/>
              <a:gd name="connsiteX16" fmla="*/ 4669632 w 4844689"/>
              <a:gd name="connsiteY16" fmla="*/ 490273 h 503070"/>
              <a:gd name="connsiteX17" fmla="*/ 0 w 4844689"/>
              <a:gd name="connsiteY17" fmla="*/ 483129 h 503070"/>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69632 w 4845240"/>
              <a:gd name="connsiteY16" fmla="*/ 490273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76488 w 4845240"/>
              <a:gd name="connsiteY8" fmla="*/ 142610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71613 w 4845240"/>
              <a:gd name="connsiteY7" fmla="*/ 9022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483129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483129 h 506473"/>
              <a:gd name="connsiteX0" fmla="*/ 0 w 4845240"/>
              <a:gd name="connsiteY0" fmla="*/ 503628 h 506473"/>
              <a:gd name="connsiteX1" fmla="*/ 4763 w 4845240"/>
              <a:gd name="connsiteY1" fmla="*/ 52123 h 506473"/>
              <a:gd name="connsiteX2" fmla="*/ 4763 w 4845240"/>
              <a:gd name="connsiteY2" fmla="*/ 25929 h 506473"/>
              <a:gd name="connsiteX3" fmla="*/ 4763 w 4845240"/>
              <a:gd name="connsiteY3" fmla="*/ 2116 h 506473"/>
              <a:gd name="connsiteX4" fmla="*/ 28575 w 4845240"/>
              <a:gd name="connsiteY4" fmla="*/ 2116 h 506473"/>
              <a:gd name="connsiteX5" fmla="*/ 145257 w 4845240"/>
              <a:gd name="connsiteY5" fmla="*/ 2116 h 506473"/>
              <a:gd name="connsiteX6" fmla="*/ 531019 w 4845240"/>
              <a:gd name="connsiteY6" fmla="*/ 30691 h 506473"/>
              <a:gd name="connsiteX7" fmla="*/ 1469440 w 4845240"/>
              <a:gd name="connsiteY7" fmla="*/ 84073 h 506473"/>
              <a:gd name="connsiteX8" fmla="*/ 2367796 w 4845240"/>
              <a:gd name="connsiteY8" fmla="*/ 128262 h 506473"/>
              <a:gd name="connsiteX9" fmla="*/ 3438644 w 4845240"/>
              <a:gd name="connsiteY9" fmla="*/ 172388 h 506473"/>
              <a:gd name="connsiteX10" fmla="*/ 4205228 w 4845240"/>
              <a:gd name="connsiteY10" fmla="*/ 239664 h 506473"/>
              <a:gd name="connsiteX11" fmla="*/ 4528453 w 4845240"/>
              <a:gd name="connsiteY11" fmla="*/ 291659 h 506473"/>
              <a:gd name="connsiteX12" fmla="*/ 4719578 w 4845240"/>
              <a:gd name="connsiteY12" fmla="*/ 330630 h 506473"/>
              <a:gd name="connsiteX13" fmla="*/ 4831558 w 4845240"/>
              <a:gd name="connsiteY13" fmla="*/ 395378 h 506473"/>
              <a:gd name="connsiteX14" fmla="*/ 4838492 w 4845240"/>
              <a:gd name="connsiteY14" fmla="*/ 498140 h 506473"/>
              <a:gd name="connsiteX15" fmla="*/ 4787147 w 4845240"/>
              <a:gd name="connsiteY15" fmla="*/ 500191 h 506473"/>
              <a:gd name="connsiteX16" fmla="*/ 4647904 w 4845240"/>
              <a:gd name="connsiteY16" fmla="*/ 502572 h 506473"/>
              <a:gd name="connsiteX17" fmla="*/ 0 w 4845240"/>
              <a:gd name="connsiteY17" fmla="*/ 503628 h 50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5240" h="506473">
                <a:moveTo>
                  <a:pt x="0" y="503628"/>
                </a:moveTo>
                <a:cubicBezTo>
                  <a:pt x="1984" y="326225"/>
                  <a:pt x="3969" y="131739"/>
                  <a:pt x="4763" y="52123"/>
                </a:cubicBezTo>
                <a:cubicBezTo>
                  <a:pt x="5557" y="-27493"/>
                  <a:pt x="4763" y="25929"/>
                  <a:pt x="4763" y="25929"/>
                </a:cubicBezTo>
                <a:cubicBezTo>
                  <a:pt x="4763" y="17595"/>
                  <a:pt x="794" y="6085"/>
                  <a:pt x="4763" y="2116"/>
                </a:cubicBezTo>
                <a:cubicBezTo>
                  <a:pt x="8732" y="-1853"/>
                  <a:pt x="28575" y="2116"/>
                  <a:pt x="28575" y="2116"/>
                </a:cubicBezTo>
                <a:cubicBezTo>
                  <a:pt x="51991" y="2116"/>
                  <a:pt x="61516" y="-2646"/>
                  <a:pt x="145257" y="2116"/>
                </a:cubicBezTo>
                <a:cubicBezTo>
                  <a:pt x="228998" y="6878"/>
                  <a:pt x="531019" y="30691"/>
                  <a:pt x="531019" y="30691"/>
                </a:cubicBezTo>
                <a:lnTo>
                  <a:pt x="1469440" y="84073"/>
                </a:lnTo>
                <a:lnTo>
                  <a:pt x="2367796" y="128262"/>
                </a:lnTo>
                <a:lnTo>
                  <a:pt x="3438644" y="172388"/>
                </a:lnTo>
                <a:cubicBezTo>
                  <a:pt x="3711555" y="190714"/>
                  <a:pt x="3949700" y="217239"/>
                  <a:pt x="4205228" y="239664"/>
                </a:cubicBezTo>
                <a:cubicBezTo>
                  <a:pt x="4386863" y="259543"/>
                  <a:pt x="4442728" y="276498"/>
                  <a:pt x="4528453" y="291659"/>
                </a:cubicBezTo>
                <a:cubicBezTo>
                  <a:pt x="4614178" y="306820"/>
                  <a:pt x="4669061" y="313344"/>
                  <a:pt x="4719578" y="330630"/>
                </a:cubicBezTo>
                <a:cubicBezTo>
                  <a:pt x="4770095" y="347916"/>
                  <a:pt x="4811739" y="367460"/>
                  <a:pt x="4831558" y="395378"/>
                </a:cubicBezTo>
                <a:cubicBezTo>
                  <a:pt x="4851377" y="423296"/>
                  <a:pt x="4845894" y="480671"/>
                  <a:pt x="4838492" y="498140"/>
                </a:cubicBezTo>
                <a:cubicBezTo>
                  <a:pt x="4831090" y="515609"/>
                  <a:pt x="4787147" y="500191"/>
                  <a:pt x="4787147" y="500191"/>
                </a:cubicBezTo>
                <a:lnTo>
                  <a:pt x="4647904" y="502572"/>
                </a:lnTo>
                <a:lnTo>
                  <a:pt x="0" y="503628"/>
                </a:lnTo>
                <a:close/>
              </a:path>
            </a:pathLst>
          </a:custGeom>
          <a:pattFill prst="pct25">
            <a:fgClr>
              <a:srgbClr val="C6D325"/>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2" name="Pfeil nach unten 81"/>
          <p:cNvSpPr/>
          <p:nvPr/>
        </p:nvSpPr>
        <p:spPr>
          <a:xfrm flipH="1" flipV="1">
            <a:off x="1532060" y="2730941"/>
            <a:ext cx="796914" cy="521146"/>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3" name="Rechteck 82"/>
          <p:cNvSpPr/>
          <p:nvPr/>
        </p:nvSpPr>
        <p:spPr>
          <a:xfrm flipH="1">
            <a:off x="1595150" y="2883379"/>
            <a:ext cx="759101" cy="261610"/>
          </a:xfrm>
          <a:prstGeom prst="rect">
            <a:avLst/>
          </a:prstGeom>
        </p:spPr>
        <p:txBody>
          <a:bodyPr wrap="square">
            <a:spAutoFit/>
          </a:bodyPr>
          <a:lstStyle/>
          <a:p>
            <a:r>
              <a:rPr lang="el-GR" sz="1100" dirty="0" smtClean="0">
                <a:solidFill>
                  <a:schemeClr val="bg1"/>
                </a:solidFill>
              </a:rPr>
              <a:t>Γ</a:t>
            </a:r>
            <a:r>
              <a:rPr lang="de-DE" sz="1100" baseline="-25000" dirty="0" err="1" smtClean="0">
                <a:solidFill>
                  <a:schemeClr val="bg1"/>
                </a:solidFill>
              </a:rPr>
              <a:t>edge,out</a:t>
            </a:r>
            <a:r>
              <a:rPr lang="de-DE" sz="1100" baseline="30000" dirty="0" smtClean="0">
                <a:solidFill>
                  <a:schemeClr val="bg1"/>
                </a:solidFill>
              </a:rPr>
              <a:t> </a:t>
            </a:r>
            <a:endParaRPr lang="de-DE" sz="1100" dirty="0">
              <a:solidFill>
                <a:schemeClr val="bg1"/>
              </a:solidFill>
            </a:endParaRPr>
          </a:p>
        </p:txBody>
      </p:sp>
      <p:cxnSp>
        <p:nvCxnSpPr>
          <p:cNvPr id="84" name="Gerade Verbindung mit Pfeil 83"/>
          <p:cNvCxnSpPr/>
          <p:nvPr/>
        </p:nvCxnSpPr>
        <p:spPr>
          <a:xfrm flipH="1" flipV="1">
            <a:off x="1368900" y="2472333"/>
            <a:ext cx="399" cy="49914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hteck 84"/>
              <p:cNvSpPr/>
              <p:nvPr/>
            </p:nvSpPr>
            <p:spPr>
              <a:xfrm flipH="1">
                <a:off x="1334670" y="2418999"/>
                <a:ext cx="967444" cy="3758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85" name="Rechteck 84"/>
              <p:cNvSpPr>
                <a:spLocks noRot="1" noChangeAspect="1" noMove="1" noResize="1" noEditPoints="1" noAdjustHandles="1" noChangeArrowheads="1" noChangeShapeType="1" noTextEdit="1"/>
              </p:cNvSpPr>
              <p:nvPr/>
            </p:nvSpPr>
            <p:spPr>
              <a:xfrm flipH="1">
                <a:off x="1334670" y="2418999"/>
                <a:ext cx="967444" cy="375872"/>
              </a:xfrm>
              <a:prstGeom prst="rect">
                <a:avLst/>
              </a:prstGeom>
              <a:blipFill>
                <a:blip r:embed="rId2"/>
                <a:stretch>
                  <a:fillRect/>
                </a:stretch>
              </a:blipFill>
            </p:spPr>
            <p:txBody>
              <a:bodyPr/>
              <a:lstStyle/>
              <a:p>
                <a:r>
                  <a:rPr lang="de-DE">
                    <a:noFill/>
                  </a:rPr>
                  <a:t> </a:t>
                </a:r>
              </a:p>
            </p:txBody>
          </p:sp>
        </mc:Fallback>
      </mc:AlternateContent>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89" name="Freihandform 88"/>
          <p:cNvSpPr/>
          <p:nvPr/>
        </p:nvSpPr>
        <p:spPr>
          <a:xfrm flipH="1" flipV="1">
            <a:off x="-2625856" y="2485952"/>
            <a:ext cx="5274872" cy="464331"/>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1" name="Textfeld 90"/>
          <p:cNvSpPr txBox="1"/>
          <p:nvPr/>
        </p:nvSpPr>
        <p:spPr>
          <a:xfrm flipH="1">
            <a:off x="623578" y="2757729"/>
            <a:ext cx="939360"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P-SOL</a:t>
            </a:r>
            <a:endParaRPr lang="de-DE" sz="2400" b="1" dirty="0">
              <a:solidFill>
                <a:schemeClr val="bg1"/>
              </a:solidFill>
            </a:endParaRPr>
          </a:p>
        </p:txBody>
      </p:sp>
      <p:grpSp>
        <p:nvGrpSpPr>
          <p:cNvPr id="92" name="Gruppieren 91"/>
          <p:cNvGrpSpPr/>
          <p:nvPr/>
        </p:nvGrpSpPr>
        <p:grpSpPr>
          <a:xfrm>
            <a:off x="2644233" y="1946418"/>
            <a:ext cx="15778701" cy="1650062"/>
            <a:chOff x="2856140" y="2956117"/>
            <a:chExt cx="10200992" cy="1892926"/>
          </a:xfrm>
        </p:grpSpPr>
        <p:sp>
          <p:nvSpPr>
            <p:cNvPr id="147" name="Freihandform 146"/>
            <p:cNvSpPr/>
            <p:nvPr/>
          </p:nvSpPr>
          <p:spPr>
            <a:xfrm>
              <a:off x="2932379" y="4248150"/>
              <a:ext cx="5253038"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Freihandform 147"/>
            <p:cNvSpPr/>
            <p:nvPr/>
          </p:nvSpPr>
          <p:spPr>
            <a:xfrm flipH="1">
              <a:off x="2856140" y="3376597"/>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solidFill>
              <a:srgbClr val="00B1EA">
                <a:alpha val="5098"/>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49" name="Freihandform 148"/>
            <p:cNvSpPr/>
            <p:nvPr/>
          </p:nvSpPr>
          <p:spPr>
            <a:xfrm flipH="1">
              <a:off x="2935106" y="4247127"/>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50" name="Gerade Verbindung mit Pfeil 149"/>
            <p:cNvCxnSpPr/>
            <p:nvPr/>
          </p:nvCxnSpPr>
          <p:spPr>
            <a:xfrm>
              <a:off x="7402931" y="4250439"/>
              <a:ext cx="0" cy="417366"/>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Gerade Verbindung mit Pfeil 150"/>
            <p:cNvCxnSpPr/>
            <p:nvPr/>
          </p:nvCxnSpPr>
          <p:spPr>
            <a:xfrm flipH="1" flipV="1">
              <a:off x="7403006" y="3455060"/>
              <a:ext cx="2229" cy="710370"/>
            </a:xfrm>
            <a:prstGeom prst="straightConnector1">
              <a:avLst/>
            </a:prstGeom>
            <a:ln w="12700" cmpd="sng">
              <a:solidFill>
                <a:srgbClr val="777777"/>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a:stCxn id="89" idx="4"/>
            </p:cNvCxnSpPr>
            <p:nvPr/>
          </p:nvCxnSpPr>
          <p:spPr>
            <a:xfrm flipV="1">
              <a:off x="2860928" y="3412077"/>
              <a:ext cx="5349347" cy="162446"/>
            </a:xfrm>
            <a:prstGeom prst="line">
              <a:avLst/>
            </a:prstGeom>
            <a:ln w="38100" cmpd="sng">
              <a:solidFill>
                <a:srgbClr val="777777"/>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Rechteck 152"/>
                <p:cNvSpPr/>
                <p:nvPr/>
              </p:nvSpPr>
              <p:spPr>
                <a:xfrm flipH="1">
                  <a:off x="7306358" y="3693066"/>
                  <a:ext cx="977062" cy="3758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smtClean="0">
                                <a:solidFill>
                                  <a:srgbClr val="777777"/>
                                </a:solidFill>
                                <a:latin typeface="Cambria Math" panose="02040503050406030204" pitchFamily="18" charset="0"/>
                              </a:rPr>
                              <m:t>𝑫</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𝑺𝑶𝑳</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3" name="Rechteck 152"/>
                <p:cNvSpPr>
                  <a:spLocks noRot="1" noChangeAspect="1" noMove="1" noResize="1" noEditPoints="1" noAdjustHandles="1" noChangeArrowheads="1" noChangeShapeType="1" noTextEdit="1"/>
                </p:cNvSpPr>
                <p:nvPr/>
              </p:nvSpPr>
              <p:spPr>
                <a:xfrm flipH="1">
                  <a:off x="7306358" y="3693066"/>
                  <a:ext cx="977062" cy="375872"/>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Rechteck 153"/>
                <p:cNvSpPr/>
                <p:nvPr/>
              </p:nvSpPr>
              <p:spPr>
                <a:xfrm flipH="1">
                  <a:off x="7326344" y="4219118"/>
                  <a:ext cx="779893" cy="374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1600" b="1" i="1" smtClean="0">
                                <a:solidFill>
                                  <a:srgbClr val="777777"/>
                                </a:solidFill>
                                <a:latin typeface="Cambria Math" panose="02040503050406030204" pitchFamily="18" charset="0"/>
                              </a:rPr>
                            </m:ctrlPr>
                          </m:sSubSupPr>
                          <m:e>
                            <m:r>
                              <m:rPr>
                                <m:sty m:val="p"/>
                              </m:rPr>
                              <a:rPr lang="el-GR" sz="1600" b="1" i="1">
                                <a:solidFill>
                                  <a:srgbClr val="777777"/>
                                </a:solidFill>
                                <a:latin typeface="Cambria Math" panose="02040503050406030204" pitchFamily="18" charset="0"/>
                              </a:rPr>
                              <m:t>λ</m:t>
                            </m:r>
                          </m:e>
                          <m:sub>
                            <m:r>
                              <a:rPr lang="de-DE" sz="1600" b="1" i="1">
                                <a:solidFill>
                                  <a:srgbClr val="777777"/>
                                </a:solidFill>
                                <a:latin typeface="Cambria Math" panose="02040503050406030204" pitchFamily="18" charset="0"/>
                              </a:rPr>
                              <m:t>𝒏</m:t>
                            </m:r>
                            <m:r>
                              <a:rPr lang="de-DE" sz="1600" b="1" i="1">
                                <a:solidFill>
                                  <a:srgbClr val="777777"/>
                                </a:solidFill>
                                <a:latin typeface="Cambria Math" panose="02040503050406030204" pitchFamily="18" charset="0"/>
                              </a:rPr>
                              <m:t>,</m:t>
                            </m:r>
                            <m:r>
                              <a:rPr lang="de-DE" sz="1600" b="1" i="1">
                                <a:solidFill>
                                  <a:srgbClr val="777777"/>
                                </a:solidFill>
                                <a:latin typeface="Cambria Math" panose="02040503050406030204" pitchFamily="18" charset="0"/>
                              </a:rPr>
                              <m:t>𝑷𝑭𝑹</m:t>
                            </m:r>
                          </m:sub>
                          <m:sup>
                            <m:r>
                              <a:rPr lang="de-DE" sz="1600" b="1" i="1" smtClean="0">
                                <a:solidFill>
                                  <a:srgbClr val="777777"/>
                                </a:solidFill>
                                <a:latin typeface="Cambria Math" panose="02040503050406030204" pitchFamily="18" charset="0"/>
                              </a:rPr>
                              <m:t>𝟔</m:t>
                            </m:r>
                            <m:r>
                              <m:rPr>
                                <m:sty m:val="p"/>
                              </m:rPr>
                              <a:rPr lang="el-GR" sz="1600" b="1" i="1" smtClean="0">
                                <a:solidFill>
                                  <a:srgbClr val="777777"/>
                                </a:solidFill>
                                <a:latin typeface="Cambria Math" panose="02040503050406030204" pitchFamily="18" charset="0"/>
                              </a:rPr>
                              <m:t>σ</m:t>
                            </m:r>
                          </m:sup>
                        </m:sSubSup>
                      </m:oMath>
                    </m:oMathPara>
                  </a14:m>
                  <a:endParaRPr lang="de-DE" sz="1000" dirty="0">
                    <a:solidFill>
                      <a:srgbClr val="777777"/>
                    </a:solidFill>
                  </a:endParaRPr>
                </a:p>
              </p:txBody>
            </p:sp>
          </mc:Choice>
          <mc:Fallback xmlns="">
            <p:sp>
              <p:nvSpPr>
                <p:cNvPr id="154" name="Rechteck 153"/>
                <p:cNvSpPr>
                  <a:spLocks noRot="1" noChangeAspect="1" noMove="1" noResize="1" noEditPoints="1" noAdjustHandles="1" noChangeArrowheads="1" noChangeShapeType="1" noTextEdit="1"/>
                </p:cNvSpPr>
                <p:nvPr/>
              </p:nvSpPr>
              <p:spPr>
                <a:xfrm flipH="1">
                  <a:off x="7326344" y="4219118"/>
                  <a:ext cx="779893" cy="374718"/>
                </a:xfrm>
                <a:prstGeom prst="rect">
                  <a:avLst/>
                </a:prstGeom>
                <a:blipFill>
                  <a:blip r:embed="rId4"/>
                  <a:stretch>
                    <a:fillRect/>
                  </a:stretch>
                </a:blipFill>
              </p:spPr>
              <p:txBody>
                <a:bodyPr/>
                <a:lstStyle/>
                <a:p>
                  <a:r>
                    <a:rPr lang="de-DE">
                      <a:noFill/>
                    </a:rPr>
                    <a:t> </a:t>
                  </a:r>
                </a:p>
              </p:txBody>
            </p:sp>
          </mc:Fallback>
        </mc:AlternateContent>
        <p:sp>
          <p:nvSpPr>
            <p:cNvPr id="155" name="Textfeld 154"/>
            <p:cNvSpPr txBox="1"/>
            <p:nvPr/>
          </p:nvSpPr>
          <p:spPr>
            <a:xfrm>
              <a:off x="6658974" y="3874278"/>
              <a:ext cx="698909"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rgbClr val="EF7C00"/>
                  </a:solidFill>
                </a:rPr>
                <a:t>Separatrix</a:t>
              </a:r>
              <a:endParaRPr lang="de-DE" sz="1200" dirty="0" smtClean="0">
                <a:solidFill>
                  <a:srgbClr val="EF7C00"/>
                </a:solidFill>
              </a:endParaRPr>
            </a:p>
          </p:txBody>
        </p:sp>
        <p:grpSp>
          <p:nvGrpSpPr>
            <p:cNvPr id="156" name="Gruppieren 155"/>
            <p:cNvGrpSpPr/>
            <p:nvPr/>
          </p:nvGrpSpPr>
          <p:grpSpPr>
            <a:xfrm flipH="1">
              <a:off x="8212088" y="3381908"/>
              <a:ext cx="4845044" cy="1335487"/>
              <a:chOff x="5408080" y="6996712"/>
              <a:chExt cx="5358351" cy="1335487"/>
            </a:xfrm>
          </p:grpSpPr>
          <p:sp>
            <p:nvSpPr>
              <p:cNvPr id="159" name="Freihandform 158"/>
              <p:cNvSpPr/>
              <p:nvPr/>
            </p:nvSpPr>
            <p:spPr>
              <a:xfrm>
                <a:off x="5494852" y="7868265"/>
                <a:ext cx="5253039" cy="457200"/>
              </a:xfrm>
              <a:custGeom>
                <a:avLst/>
                <a:gdLst>
                  <a:gd name="connsiteX0" fmla="*/ 0 w 5253038"/>
                  <a:gd name="connsiteY0" fmla="*/ 0 h 457200"/>
                  <a:gd name="connsiteX1" fmla="*/ 5248275 w 5253038"/>
                  <a:gd name="connsiteY1" fmla="*/ 0 h 457200"/>
                  <a:gd name="connsiteX2" fmla="*/ 5253038 w 5253038"/>
                  <a:gd name="connsiteY2" fmla="*/ 457200 h 457200"/>
                  <a:gd name="connsiteX3" fmla="*/ 995363 w 5253038"/>
                  <a:gd name="connsiteY3" fmla="*/ 228600 h 457200"/>
                  <a:gd name="connsiteX4" fmla="*/ 376238 w 5253038"/>
                  <a:gd name="connsiteY4" fmla="*/ 138113 h 457200"/>
                  <a:gd name="connsiteX5" fmla="*/ 119063 w 5253038"/>
                  <a:gd name="connsiteY5" fmla="*/ 85725 h 457200"/>
                  <a:gd name="connsiteX6" fmla="*/ 52388 w 5253038"/>
                  <a:gd name="connsiteY6" fmla="*/ 52388 h 457200"/>
                  <a:gd name="connsiteX7" fmla="*/ 0 w 52530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3038" h="457200">
                    <a:moveTo>
                      <a:pt x="0" y="0"/>
                    </a:moveTo>
                    <a:lnTo>
                      <a:pt x="5248275" y="0"/>
                    </a:lnTo>
                    <a:cubicBezTo>
                      <a:pt x="5249863" y="152400"/>
                      <a:pt x="5251450" y="304800"/>
                      <a:pt x="5253038" y="457200"/>
                    </a:cubicBezTo>
                    <a:lnTo>
                      <a:pt x="995363" y="228600"/>
                    </a:lnTo>
                    <a:lnTo>
                      <a:pt x="376238" y="138113"/>
                    </a:lnTo>
                    <a:lnTo>
                      <a:pt x="119063" y="85725"/>
                    </a:lnTo>
                    <a:lnTo>
                      <a:pt x="52388" y="52388"/>
                    </a:lnTo>
                    <a:lnTo>
                      <a:pt x="0" y="0"/>
                    </a:lnTo>
                    <a:close/>
                  </a:path>
                </a:pathLst>
              </a:custGeom>
              <a:solidFill>
                <a:srgbClr val="00B1EA">
                  <a:alpha val="2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0" name="Freihandform 159"/>
              <p:cNvSpPr/>
              <p:nvPr/>
            </p:nvSpPr>
            <p:spPr>
              <a:xfrm flipH="1">
                <a:off x="5408080" y="6996712"/>
                <a:ext cx="5358351" cy="814798"/>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90" h="687249">
                    <a:moveTo>
                      <a:pt x="4855635" y="671639"/>
                    </a:moveTo>
                    <a:lnTo>
                      <a:pt x="4855635" y="302545"/>
                    </a:lnTo>
                    <a:lnTo>
                      <a:pt x="4855635" y="202532"/>
                    </a:lnTo>
                    <a:cubicBezTo>
                      <a:pt x="4855635" y="184276"/>
                      <a:pt x="4861588" y="196976"/>
                      <a:pt x="4855635" y="193007"/>
                    </a:cubicBezTo>
                    <a:cubicBezTo>
                      <a:pt x="4849682" y="189038"/>
                      <a:pt x="4956044" y="185864"/>
                      <a:pt x="4819916" y="178720"/>
                    </a:cubicBezTo>
                    <a:cubicBezTo>
                      <a:pt x="4683788" y="171576"/>
                      <a:pt x="4038866" y="150145"/>
                      <a:pt x="4038866" y="150145"/>
                    </a:cubicBezTo>
                    <a:lnTo>
                      <a:pt x="1900503" y="73945"/>
                    </a:lnTo>
                    <a:lnTo>
                      <a:pt x="471753" y="23939"/>
                    </a:lnTo>
                    <a:lnTo>
                      <a:pt x="281253" y="19176"/>
                    </a:lnTo>
                    <a:cubicBezTo>
                      <a:pt x="214975" y="16795"/>
                      <a:pt x="120122" y="12826"/>
                      <a:pt x="74085" y="9651"/>
                    </a:cubicBezTo>
                    <a:cubicBezTo>
                      <a:pt x="28048" y="6476"/>
                      <a:pt x="16537" y="-1065"/>
                      <a:pt x="5028" y="126"/>
                    </a:cubicBezTo>
                    <a:cubicBezTo>
                      <a:pt x="-6481" y="1317"/>
                      <a:pt x="5425" y="8064"/>
                      <a:pt x="5028" y="16795"/>
                    </a:cubicBezTo>
                    <a:cubicBezTo>
                      <a:pt x="4631" y="25526"/>
                      <a:pt x="2647" y="-45117"/>
                      <a:pt x="2647" y="52514"/>
                    </a:cubicBezTo>
                    <a:cubicBezTo>
                      <a:pt x="2647" y="150145"/>
                      <a:pt x="4631" y="505745"/>
                      <a:pt x="5028" y="602582"/>
                    </a:cubicBezTo>
                    <a:cubicBezTo>
                      <a:pt x="5425" y="699419"/>
                      <a:pt x="5028" y="633539"/>
                      <a:pt x="5028" y="633539"/>
                    </a:cubicBezTo>
                    <a:cubicBezTo>
                      <a:pt x="5028" y="647033"/>
                      <a:pt x="2647" y="675211"/>
                      <a:pt x="5028" y="683545"/>
                    </a:cubicBezTo>
                    <a:cubicBezTo>
                      <a:pt x="7409" y="691879"/>
                      <a:pt x="19316" y="683545"/>
                      <a:pt x="19316" y="683545"/>
                    </a:cubicBezTo>
                    <a:lnTo>
                      <a:pt x="4855635" y="671639"/>
                    </a:lnTo>
                    <a:close/>
                  </a:path>
                </a:pathLst>
              </a:custGeom>
              <a:pattFill prst="pct20">
                <a:fgClr>
                  <a:srgbClr val="00B1EA"/>
                </a:fgClr>
                <a:bgClr>
                  <a:schemeClr val="bg1"/>
                </a:bgClr>
              </a:patt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1" name="Rechteck 160"/>
              <p:cNvSpPr/>
              <p:nvPr/>
            </p:nvSpPr>
            <p:spPr>
              <a:xfrm flipH="1">
                <a:off x="5426867" y="7796656"/>
                <a:ext cx="5328489" cy="64800"/>
              </a:xfrm>
              <a:prstGeom prst="rect">
                <a:avLst/>
              </a:prstGeom>
              <a:solidFill>
                <a:srgbClr val="EF7C00">
                  <a:alpha val="25000"/>
                </a:srgbClr>
              </a:solidFill>
              <a:ln w="19050" cmpd="sng">
                <a:solidFill>
                  <a:srgbClr val="005555">
                    <a:alpha val="25000"/>
                  </a:srgb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62" name="Freihandform 161"/>
              <p:cNvSpPr/>
              <p:nvPr/>
            </p:nvSpPr>
            <p:spPr>
              <a:xfrm flipH="1">
                <a:off x="5487046" y="7867242"/>
                <a:ext cx="5260830" cy="464957"/>
              </a:xfrm>
              <a:custGeom>
                <a:avLst/>
                <a:gdLst>
                  <a:gd name="connsiteX0" fmla="*/ 4800600 w 4800600"/>
                  <a:gd name="connsiteY0" fmla="*/ 0 h 504825"/>
                  <a:gd name="connsiteX1" fmla="*/ 4572000 w 4800600"/>
                  <a:gd name="connsiteY1" fmla="*/ 133350 h 504825"/>
                  <a:gd name="connsiteX2" fmla="*/ 3700462 w 4800600"/>
                  <a:gd name="connsiteY2" fmla="*/ 271462 h 504825"/>
                  <a:gd name="connsiteX3" fmla="*/ 2176462 w 4800600"/>
                  <a:gd name="connsiteY3" fmla="*/ 361950 h 504825"/>
                  <a:gd name="connsiteX4" fmla="*/ 0 w 4800600"/>
                  <a:gd name="connsiteY4" fmla="*/ 504825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504825">
                    <a:moveTo>
                      <a:pt x="4800600" y="0"/>
                    </a:moveTo>
                    <a:cubicBezTo>
                      <a:pt x="4777978" y="44053"/>
                      <a:pt x="4755356" y="88106"/>
                      <a:pt x="4572000" y="133350"/>
                    </a:cubicBezTo>
                    <a:cubicBezTo>
                      <a:pt x="4388644" y="178594"/>
                      <a:pt x="4099718" y="233362"/>
                      <a:pt x="3700462" y="271462"/>
                    </a:cubicBezTo>
                    <a:cubicBezTo>
                      <a:pt x="3301206" y="309562"/>
                      <a:pt x="2176462" y="361950"/>
                      <a:pt x="2176462" y="361950"/>
                    </a:cubicBezTo>
                    <a:lnTo>
                      <a:pt x="0" y="504825"/>
                    </a:lnTo>
                  </a:path>
                </a:pathLst>
              </a:custGeom>
              <a:noFill/>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6600"/>
              </a:p>
            </p:txBody>
          </p:sp>
          <p:cxnSp>
            <p:nvCxnSpPr>
              <p:cNvPr id="163" name="Gerader Verbinder 162"/>
              <p:cNvCxnSpPr/>
              <p:nvPr/>
            </p:nvCxnSpPr>
            <p:spPr>
              <a:xfrm flipV="1">
                <a:off x="5412868" y="7032192"/>
                <a:ext cx="5349347" cy="162446"/>
              </a:xfrm>
              <a:prstGeom prst="line">
                <a:avLst/>
              </a:prstGeom>
              <a:ln w="38100" cmpd="sng">
                <a:solidFill>
                  <a:srgbClr val="777777">
                    <a:alpha val="2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7" name="Abgerundetes Rechteck 156"/>
            <p:cNvSpPr/>
            <p:nvPr/>
          </p:nvSpPr>
          <p:spPr>
            <a:xfrm rot="5400000" flipH="1">
              <a:off x="7495767" y="4036117"/>
              <a:ext cx="1419480" cy="57600"/>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58" name="Textfeld 157"/>
            <p:cNvSpPr txBox="1"/>
            <p:nvPr/>
          </p:nvSpPr>
          <p:spPr>
            <a:xfrm rot="16200000" flipH="1">
              <a:off x="7479367" y="3727106"/>
              <a:ext cx="1892926" cy="350947"/>
            </a:xfrm>
            <a:prstGeom prst="rect">
              <a:avLst/>
            </a:prstGeom>
            <a:solidFill>
              <a:schemeClr val="bg1">
                <a:alpha val="50000"/>
              </a:schemeClr>
            </a:solidFill>
          </p:spPr>
          <p:txBody>
            <a:bodyPr wrap="square" lIns="0" tIns="0" rIns="0" bIns="0" rtlCol="0" anchor="t" anchorCtr="0">
              <a:spAutoFit/>
            </a:bodyPr>
            <a:lstStyle/>
            <a:p>
              <a:pPr algn="l">
                <a:lnSpc>
                  <a:spcPts val="2300"/>
                </a:lnSpc>
                <a:spcBef>
                  <a:spcPts val="1150"/>
                </a:spcBef>
              </a:pPr>
              <a:r>
                <a:rPr lang="de-DE" sz="1400" dirty="0" smtClean="0">
                  <a:solidFill>
                    <a:srgbClr val="005555"/>
                  </a:solidFill>
                </a:rPr>
                <a:t>Divertor Stagnation</a:t>
              </a:r>
            </a:p>
          </p:txBody>
        </p:sp>
      </p:gr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520901" y="1730546"/>
            <a:ext cx="6320007" cy="3395133"/>
            <a:chOff x="3284910" y="7132520"/>
            <a:chExt cx="5460912"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3" name="Pfeil nach unten 142"/>
            <p:cNvSpPr/>
            <p:nvPr/>
          </p:nvSpPr>
          <p:spPr>
            <a:xfrm rot="16200000" flipV="1">
              <a:off x="8178941" y="7537935"/>
              <a:ext cx="180000" cy="95375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4" name="Pfeil nach unten 143"/>
            <p:cNvSpPr/>
            <p:nvPr/>
          </p:nvSpPr>
          <p:spPr>
            <a:xfrm rot="5400000" flipV="1">
              <a:off x="8052943" y="7964008"/>
              <a:ext cx="432000" cy="953758"/>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95" name="Pfeil nach unten 94"/>
          <p:cNvSpPr/>
          <p:nvPr/>
        </p:nvSpPr>
        <p:spPr>
          <a:xfrm rot="5400000" flipH="1" flipV="1">
            <a:off x="2499660" y="2408479"/>
            <a:ext cx="360000" cy="712696"/>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96" name="Rechteck 95"/>
          <p:cNvSpPr/>
          <p:nvPr/>
        </p:nvSpPr>
        <p:spPr>
          <a:xfrm flipH="1">
            <a:off x="2261192" y="2566060"/>
            <a:ext cx="883441" cy="261610"/>
          </a:xfrm>
          <a:prstGeom prst="rect">
            <a:avLst/>
          </a:prstGeom>
        </p:spPr>
        <p:txBody>
          <a:bodyPr wrap="square">
            <a:spAutoFit/>
          </a:bodyPr>
          <a:lstStyle/>
          <a:p>
            <a:r>
              <a:rPr lang="el-GR" sz="1100" dirty="0" smtClean="0">
                <a:solidFill>
                  <a:schemeClr val="bg1"/>
                </a:solidFill>
              </a:rPr>
              <a:t>Γ</a:t>
            </a:r>
            <a:r>
              <a:rPr lang="de-DE" sz="1100" baseline="-25000" dirty="0" smtClean="0">
                <a:solidFill>
                  <a:schemeClr val="bg1"/>
                </a:solidFill>
              </a:rPr>
              <a:t>P-</a:t>
            </a:r>
            <a:r>
              <a:rPr lang="de-DE" sz="1100" baseline="-25000" dirty="0" err="1" smtClean="0">
                <a:solidFill>
                  <a:schemeClr val="bg1"/>
                </a:solidFill>
              </a:rPr>
              <a:t>SOL,out</a:t>
            </a:r>
            <a:r>
              <a:rPr lang="de-DE" sz="1100" baseline="30000" dirty="0" smtClean="0">
                <a:solidFill>
                  <a:schemeClr val="bg1"/>
                </a:solidFill>
              </a:rPr>
              <a:t> </a:t>
            </a:r>
            <a:endParaRPr lang="de-DE" sz="1100" dirty="0">
              <a:solidFill>
                <a:schemeClr val="bg1"/>
              </a:solidFill>
            </a:endParaRPr>
          </a:p>
        </p:txBody>
      </p:sp>
      <p:sp>
        <p:nvSpPr>
          <p:cNvPr id="97" name="Rechteck 96"/>
          <p:cNvSpPr/>
          <p:nvPr/>
        </p:nvSpPr>
        <p:spPr>
          <a:xfrm>
            <a:off x="3672184" y="2450556"/>
            <a:ext cx="632609" cy="307777"/>
          </a:xfrm>
          <a:prstGeom prst="rect">
            <a:avLst/>
          </a:prstGeom>
        </p:spPr>
        <p:txBody>
          <a:bodyPr wrap="none">
            <a:spAutoFit/>
          </a:bodyPr>
          <a:lstStyle/>
          <a:p>
            <a:r>
              <a:rPr lang="el-GR" sz="1400" b="1" dirty="0" smtClean="0">
                <a:solidFill>
                  <a:schemeClr val="bg1"/>
                </a:solidFill>
              </a:rPr>
              <a:t>Γ</a:t>
            </a:r>
            <a:r>
              <a:rPr lang="de-DE" sz="1400" b="1" baseline="-25000" dirty="0" err="1" smtClean="0">
                <a:solidFill>
                  <a:schemeClr val="bg1"/>
                </a:solidFill>
              </a:rPr>
              <a:t>div,in</a:t>
            </a:r>
            <a:r>
              <a:rPr lang="de-DE" sz="1400" b="1" baseline="30000" dirty="0" smtClean="0">
                <a:solidFill>
                  <a:schemeClr val="bg1"/>
                </a:solidFill>
              </a:rPr>
              <a:t> </a:t>
            </a:r>
            <a:endParaRPr lang="de-DE" sz="1400" b="1" dirty="0">
              <a:solidFill>
                <a:schemeClr val="bg1"/>
              </a:solidFill>
            </a:endParaRPr>
          </a:p>
        </p:txBody>
      </p:sp>
      <p:sp>
        <p:nvSpPr>
          <p:cNvPr id="98" name="Rechteck 97"/>
          <p:cNvSpPr/>
          <p:nvPr/>
        </p:nvSpPr>
        <p:spPr>
          <a:xfrm>
            <a:off x="3693673" y="2902643"/>
            <a:ext cx="877432"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div,loss</a:t>
            </a:r>
            <a:r>
              <a:rPr lang="de-DE" sz="1400" b="1" baseline="30000" dirty="0" smtClean="0">
                <a:solidFill>
                  <a:schemeClr val="bg1"/>
                </a:solidFill>
              </a:rPr>
              <a:t> </a:t>
            </a:r>
            <a:endParaRPr lang="de-DE" sz="1400" b="1" dirty="0">
              <a:solidFill>
                <a:schemeClr val="bg1"/>
              </a:solidFill>
            </a:endParaRPr>
          </a:p>
        </p:txBody>
      </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5"/>
                <a:stretch>
                  <a:fillRect/>
                </a:stretch>
              </a:blipFill>
            </p:spPr>
            <p:txBody>
              <a:bodyPr/>
              <a:lstStyle/>
              <a:p>
                <a:r>
                  <a:rPr lang="de-DE">
                    <a:noFill/>
                  </a:rPr>
                  <a:t> </a:t>
                </a:r>
              </a:p>
            </p:txBody>
          </p:sp>
        </mc:Fallback>
      </mc:AlternateContent>
      <p:pic>
        <p:nvPicPr>
          <p:cNvPr id="32" name="Grafik 31"/>
          <p:cNvPicPr>
            <a:picLocks noChangeAspect="1"/>
          </p:cNvPicPr>
          <p:nvPr/>
        </p:nvPicPr>
        <p:blipFill>
          <a:blip r:embed="rId6"/>
          <a:stretch>
            <a:fillRect/>
          </a:stretch>
        </p:blipFill>
        <p:spPr>
          <a:xfrm>
            <a:off x="6787780" y="2920197"/>
            <a:ext cx="435630" cy="360000"/>
          </a:xfrm>
          <a:prstGeom prst="rect">
            <a:avLst/>
          </a:prstGeom>
        </p:spPr>
      </p:pic>
      <p:sp>
        <p:nvSpPr>
          <p:cNvPr id="103" name="Textfeld 102"/>
          <p:cNvSpPr txBox="1"/>
          <p:nvPr/>
        </p:nvSpPr>
        <p:spPr>
          <a:xfrm>
            <a:off x="5147625" y="1223963"/>
            <a:ext cx="703719" cy="337978"/>
          </a:xfrm>
          <a:prstGeom prst="rect">
            <a:avLst/>
          </a:prstGeom>
          <a:noFill/>
        </p:spPr>
        <p:txBody>
          <a:bodyPr wrap="none" lIns="0" tIns="0" rIns="0" bIns="0" rtlCol="0" anchor="t" anchorCtr="0">
            <a:spAutoFit/>
          </a:bodyPr>
          <a:lstStyle/>
          <a:p>
            <a:pPr algn="l">
              <a:lnSpc>
                <a:spcPts val="2300"/>
              </a:lnSpc>
              <a:spcBef>
                <a:spcPts val="1150"/>
              </a:spcBef>
            </a:pPr>
            <a:r>
              <a:rPr lang="de-DE" sz="4000" b="1" dirty="0" err="1" smtClean="0">
                <a:solidFill>
                  <a:srgbClr val="00B1EA"/>
                </a:solidFill>
              </a:rPr>
              <a:t>f</a:t>
            </a:r>
            <a:r>
              <a:rPr lang="de-DE" sz="4000" b="1" baseline="-25000" dirty="0" err="1" smtClean="0">
                <a:solidFill>
                  <a:srgbClr val="00B1EA"/>
                </a:solidFill>
              </a:rPr>
              <a:t>rad</a:t>
            </a:r>
            <a:endParaRPr lang="de-DE" sz="4000" b="1" dirty="0" smtClean="0">
              <a:solidFill>
                <a:srgbClr val="00B1EA"/>
              </a:solidFill>
            </a:endParaRPr>
          </a:p>
        </p:txBody>
      </p:sp>
      <p:sp>
        <p:nvSpPr>
          <p:cNvPr id="107" name="Freihandform 106"/>
          <p:cNvSpPr/>
          <p:nvPr/>
        </p:nvSpPr>
        <p:spPr>
          <a:xfrm flipH="1">
            <a:off x="5528352" y="2327610"/>
            <a:ext cx="5404211" cy="1158867"/>
          </a:xfrm>
          <a:custGeom>
            <a:avLst/>
            <a:gdLst>
              <a:gd name="connsiteX0" fmla="*/ 4855635 w 4889590"/>
              <a:gd name="connsiteY0" fmla="*/ 671639 h 687249"/>
              <a:gd name="connsiteX1" fmla="*/ 4855635 w 4889590"/>
              <a:gd name="connsiteY1" fmla="*/ 302545 h 687249"/>
              <a:gd name="connsiteX2" fmla="*/ 4855635 w 4889590"/>
              <a:gd name="connsiteY2" fmla="*/ 202532 h 687249"/>
              <a:gd name="connsiteX3" fmla="*/ 4855635 w 4889590"/>
              <a:gd name="connsiteY3" fmla="*/ 193007 h 687249"/>
              <a:gd name="connsiteX4" fmla="*/ 4819916 w 4889590"/>
              <a:gd name="connsiteY4" fmla="*/ 178720 h 687249"/>
              <a:gd name="connsiteX5" fmla="*/ 4038866 w 4889590"/>
              <a:gd name="connsiteY5" fmla="*/ 150145 h 687249"/>
              <a:gd name="connsiteX6" fmla="*/ 1900503 w 4889590"/>
              <a:gd name="connsiteY6" fmla="*/ 73945 h 687249"/>
              <a:gd name="connsiteX7" fmla="*/ 471753 w 4889590"/>
              <a:gd name="connsiteY7" fmla="*/ 23939 h 687249"/>
              <a:gd name="connsiteX8" fmla="*/ 281253 w 4889590"/>
              <a:gd name="connsiteY8" fmla="*/ 19176 h 687249"/>
              <a:gd name="connsiteX9" fmla="*/ 74085 w 4889590"/>
              <a:gd name="connsiteY9" fmla="*/ 9651 h 687249"/>
              <a:gd name="connsiteX10" fmla="*/ 5028 w 4889590"/>
              <a:gd name="connsiteY10" fmla="*/ 126 h 687249"/>
              <a:gd name="connsiteX11" fmla="*/ 5028 w 4889590"/>
              <a:gd name="connsiteY11" fmla="*/ 16795 h 687249"/>
              <a:gd name="connsiteX12" fmla="*/ 2647 w 4889590"/>
              <a:gd name="connsiteY12" fmla="*/ 52514 h 687249"/>
              <a:gd name="connsiteX13" fmla="*/ 5028 w 4889590"/>
              <a:gd name="connsiteY13" fmla="*/ 602582 h 687249"/>
              <a:gd name="connsiteX14" fmla="*/ 5028 w 4889590"/>
              <a:gd name="connsiteY14" fmla="*/ 633539 h 687249"/>
              <a:gd name="connsiteX15" fmla="*/ 5028 w 4889590"/>
              <a:gd name="connsiteY15" fmla="*/ 683545 h 687249"/>
              <a:gd name="connsiteX16" fmla="*/ 19316 w 4889590"/>
              <a:gd name="connsiteY16" fmla="*/ 683545 h 687249"/>
              <a:gd name="connsiteX17" fmla="*/ 4855635 w 4889590"/>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4038866 w 4874663"/>
              <a:gd name="connsiteY5" fmla="*/ 150145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4874663"/>
              <a:gd name="connsiteY0" fmla="*/ 671639 h 687249"/>
              <a:gd name="connsiteX1" fmla="*/ 4855635 w 4874663"/>
              <a:gd name="connsiteY1" fmla="*/ 302545 h 687249"/>
              <a:gd name="connsiteX2" fmla="*/ 4855635 w 4874663"/>
              <a:gd name="connsiteY2" fmla="*/ 202532 h 687249"/>
              <a:gd name="connsiteX3" fmla="*/ 4855635 w 4874663"/>
              <a:gd name="connsiteY3" fmla="*/ 193007 h 687249"/>
              <a:gd name="connsiteX4" fmla="*/ 4598743 w 4874663"/>
              <a:gd name="connsiteY4" fmla="*/ 171007 h 687249"/>
              <a:gd name="connsiteX5" fmla="*/ 3316007 w 4874663"/>
              <a:gd name="connsiteY5" fmla="*/ 111582 h 687249"/>
              <a:gd name="connsiteX6" fmla="*/ 1900503 w 4874663"/>
              <a:gd name="connsiteY6" fmla="*/ 73945 h 687249"/>
              <a:gd name="connsiteX7" fmla="*/ 471753 w 4874663"/>
              <a:gd name="connsiteY7" fmla="*/ 23939 h 687249"/>
              <a:gd name="connsiteX8" fmla="*/ 281253 w 4874663"/>
              <a:gd name="connsiteY8" fmla="*/ 19176 h 687249"/>
              <a:gd name="connsiteX9" fmla="*/ 74085 w 4874663"/>
              <a:gd name="connsiteY9" fmla="*/ 9651 h 687249"/>
              <a:gd name="connsiteX10" fmla="*/ 5028 w 4874663"/>
              <a:gd name="connsiteY10" fmla="*/ 126 h 687249"/>
              <a:gd name="connsiteX11" fmla="*/ 5028 w 4874663"/>
              <a:gd name="connsiteY11" fmla="*/ 16795 h 687249"/>
              <a:gd name="connsiteX12" fmla="*/ 2647 w 4874663"/>
              <a:gd name="connsiteY12" fmla="*/ 52514 h 687249"/>
              <a:gd name="connsiteX13" fmla="*/ 5028 w 4874663"/>
              <a:gd name="connsiteY13" fmla="*/ 602582 h 687249"/>
              <a:gd name="connsiteX14" fmla="*/ 5028 w 4874663"/>
              <a:gd name="connsiteY14" fmla="*/ 633539 h 687249"/>
              <a:gd name="connsiteX15" fmla="*/ 5028 w 4874663"/>
              <a:gd name="connsiteY15" fmla="*/ 683545 h 687249"/>
              <a:gd name="connsiteX16" fmla="*/ 19316 w 4874663"/>
              <a:gd name="connsiteY16" fmla="*/ 683545 h 687249"/>
              <a:gd name="connsiteX17" fmla="*/ 4855635 w 4874663"/>
              <a:gd name="connsiteY17" fmla="*/ 671639 h 687249"/>
              <a:gd name="connsiteX0" fmla="*/ 4855635 w 5023711"/>
              <a:gd name="connsiteY0" fmla="*/ 671639 h 687249"/>
              <a:gd name="connsiteX1" fmla="*/ 4855635 w 5023711"/>
              <a:gd name="connsiteY1" fmla="*/ 302545 h 687249"/>
              <a:gd name="connsiteX2" fmla="*/ 4855635 w 5023711"/>
              <a:gd name="connsiteY2" fmla="*/ 202532 h 687249"/>
              <a:gd name="connsiteX3" fmla="*/ 4855635 w 5023711"/>
              <a:gd name="connsiteY3" fmla="*/ 193007 h 687249"/>
              <a:gd name="connsiteX4" fmla="*/ 2586607 w 5023711"/>
              <a:gd name="connsiteY4" fmla="*/ 487223 h 687249"/>
              <a:gd name="connsiteX5" fmla="*/ 3316007 w 5023711"/>
              <a:gd name="connsiteY5" fmla="*/ 111582 h 687249"/>
              <a:gd name="connsiteX6" fmla="*/ 1900503 w 5023711"/>
              <a:gd name="connsiteY6" fmla="*/ 73945 h 687249"/>
              <a:gd name="connsiteX7" fmla="*/ 471753 w 5023711"/>
              <a:gd name="connsiteY7" fmla="*/ 23939 h 687249"/>
              <a:gd name="connsiteX8" fmla="*/ 281253 w 5023711"/>
              <a:gd name="connsiteY8" fmla="*/ 19176 h 687249"/>
              <a:gd name="connsiteX9" fmla="*/ 74085 w 5023711"/>
              <a:gd name="connsiteY9" fmla="*/ 9651 h 687249"/>
              <a:gd name="connsiteX10" fmla="*/ 5028 w 5023711"/>
              <a:gd name="connsiteY10" fmla="*/ 126 h 687249"/>
              <a:gd name="connsiteX11" fmla="*/ 5028 w 5023711"/>
              <a:gd name="connsiteY11" fmla="*/ 16795 h 687249"/>
              <a:gd name="connsiteX12" fmla="*/ 2647 w 5023711"/>
              <a:gd name="connsiteY12" fmla="*/ 52514 h 687249"/>
              <a:gd name="connsiteX13" fmla="*/ 5028 w 5023711"/>
              <a:gd name="connsiteY13" fmla="*/ 602582 h 687249"/>
              <a:gd name="connsiteX14" fmla="*/ 5028 w 5023711"/>
              <a:gd name="connsiteY14" fmla="*/ 633539 h 687249"/>
              <a:gd name="connsiteX15" fmla="*/ 5028 w 5023711"/>
              <a:gd name="connsiteY15" fmla="*/ 683545 h 687249"/>
              <a:gd name="connsiteX16" fmla="*/ 19316 w 5023711"/>
              <a:gd name="connsiteY16" fmla="*/ 683545 h 687249"/>
              <a:gd name="connsiteX17" fmla="*/ 4855635 w 5023711"/>
              <a:gd name="connsiteY17" fmla="*/ 671639 h 687249"/>
              <a:gd name="connsiteX0" fmla="*/ 4855635 w 4855635"/>
              <a:gd name="connsiteY0" fmla="*/ 671639 h 1075575"/>
              <a:gd name="connsiteX1" fmla="*/ 4855635 w 4855635"/>
              <a:gd name="connsiteY1" fmla="*/ 302545 h 1075575"/>
              <a:gd name="connsiteX2" fmla="*/ 4855635 w 4855635"/>
              <a:gd name="connsiteY2" fmla="*/ 202532 h 1075575"/>
              <a:gd name="connsiteX3" fmla="*/ 1386992 w 4855635"/>
              <a:gd name="connsiteY3" fmla="*/ 1072243 h 1075575"/>
              <a:gd name="connsiteX4" fmla="*/ 2586607 w 4855635"/>
              <a:gd name="connsiteY4" fmla="*/ 487223 h 1075575"/>
              <a:gd name="connsiteX5" fmla="*/ 3316007 w 4855635"/>
              <a:gd name="connsiteY5" fmla="*/ 111582 h 1075575"/>
              <a:gd name="connsiteX6" fmla="*/ 1900503 w 4855635"/>
              <a:gd name="connsiteY6" fmla="*/ 73945 h 1075575"/>
              <a:gd name="connsiteX7" fmla="*/ 471753 w 4855635"/>
              <a:gd name="connsiteY7" fmla="*/ 23939 h 1075575"/>
              <a:gd name="connsiteX8" fmla="*/ 281253 w 4855635"/>
              <a:gd name="connsiteY8" fmla="*/ 19176 h 1075575"/>
              <a:gd name="connsiteX9" fmla="*/ 74085 w 4855635"/>
              <a:gd name="connsiteY9" fmla="*/ 9651 h 1075575"/>
              <a:gd name="connsiteX10" fmla="*/ 5028 w 4855635"/>
              <a:gd name="connsiteY10" fmla="*/ 126 h 1075575"/>
              <a:gd name="connsiteX11" fmla="*/ 5028 w 4855635"/>
              <a:gd name="connsiteY11" fmla="*/ 16795 h 1075575"/>
              <a:gd name="connsiteX12" fmla="*/ 2647 w 4855635"/>
              <a:gd name="connsiteY12" fmla="*/ 52514 h 1075575"/>
              <a:gd name="connsiteX13" fmla="*/ 5028 w 4855635"/>
              <a:gd name="connsiteY13" fmla="*/ 602582 h 1075575"/>
              <a:gd name="connsiteX14" fmla="*/ 5028 w 4855635"/>
              <a:gd name="connsiteY14" fmla="*/ 633539 h 1075575"/>
              <a:gd name="connsiteX15" fmla="*/ 5028 w 4855635"/>
              <a:gd name="connsiteY15" fmla="*/ 683545 h 1075575"/>
              <a:gd name="connsiteX16" fmla="*/ 19316 w 4855635"/>
              <a:gd name="connsiteY16" fmla="*/ 683545 h 1075575"/>
              <a:gd name="connsiteX17" fmla="*/ 4855635 w 4855635"/>
              <a:gd name="connsiteY17" fmla="*/ 671639 h 1075575"/>
              <a:gd name="connsiteX0" fmla="*/ 4855635 w 4855635"/>
              <a:gd name="connsiteY0" fmla="*/ 671639 h 1117286"/>
              <a:gd name="connsiteX1" fmla="*/ 4855635 w 4855635"/>
              <a:gd name="connsiteY1" fmla="*/ 302545 h 1117286"/>
              <a:gd name="connsiteX2" fmla="*/ 637161 w 4855635"/>
              <a:gd name="connsiteY2" fmla="*/ 1089480 h 1117286"/>
              <a:gd name="connsiteX3" fmla="*/ 1386992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117286"/>
              <a:gd name="connsiteX1" fmla="*/ 4855635 w 4855635"/>
              <a:gd name="connsiteY1" fmla="*/ 302545 h 1117286"/>
              <a:gd name="connsiteX2" fmla="*/ 637161 w 4855635"/>
              <a:gd name="connsiteY2" fmla="*/ 1089480 h 1117286"/>
              <a:gd name="connsiteX3" fmla="*/ 1284497 w 4855635"/>
              <a:gd name="connsiteY3" fmla="*/ 1072243 h 1117286"/>
              <a:gd name="connsiteX4" fmla="*/ 2586607 w 4855635"/>
              <a:gd name="connsiteY4" fmla="*/ 487223 h 1117286"/>
              <a:gd name="connsiteX5" fmla="*/ 3316007 w 4855635"/>
              <a:gd name="connsiteY5" fmla="*/ 111582 h 1117286"/>
              <a:gd name="connsiteX6" fmla="*/ 1900503 w 4855635"/>
              <a:gd name="connsiteY6" fmla="*/ 73945 h 1117286"/>
              <a:gd name="connsiteX7" fmla="*/ 471753 w 4855635"/>
              <a:gd name="connsiteY7" fmla="*/ 23939 h 1117286"/>
              <a:gd name="connsiteX8" fmla="*/ 281253 w 4855635"/>
              <a:gd name="connsiteY8" fmla="*/ 19176 h 1117286"/>
              <a:gd name="connsiteX9" fmla="*/ 74085 w 4855635"/>
              <a:gd name="connsiteY9" fmla="*/ 9651 h 1117286"/>
              <a:gd name="connsiteX10" fmla="*/ 5028 w 4855635"/>
              <a:gd name="connsiteY10" fmla="*/ 126 h 1117286"/>
              <a:gd name="connsiteX11" fmla="*/ 5028 w 4855635"/>
              <a:gd name="connsiteY11" fmla="*/ 16795 h 1117286"/>
              <a:gd name="connsiteX12" fmla="*/ 2647 w 4855635"/>
              <a:gd name="connsiteY12" fmla="*/ 52514 h 1117286"/>
              <a:gd name="connsiteX13" fmla="*/ 5028 w 4855635"/>
              <a:gd name="connsiteY13" fmla="*/ 602582 h 1117286"/>
              <a:gd name="connsiteX14" fmla="*/ 5028 w 4855635"/>
              <a:gd name="connsiteY14" fmla="*/ 633539 h 1117286"/>
              <a:gd name="connsiteX15" fmla="*/ 5028 w 4855635"/>
              <a:gd name="connsiteY15" fmla="*/ 683545 h 1117286"/>
              <a:gd name="connsiteX16" fmla="*/ 19316 w 4855635"/>
              <a:gd name="connsiteY16" fmla="*/ 683545 h 1117286"/>
              <a:gd name="connsiteX17" fmla="*/ 4855635 w 4855635"/>
              <a:gd name="connsiteY17" fmla="*/ 671639 h 1117286"/>
              <a:gd name="connsiteX0" fmla="*/ 4855635 w 4855635"/>
              <a:gd name="connsiteY0" fmla="*/ 671639 h 1089480"/>
              <a:gd name="connsiteX1" fmla="*/ 4855635 w 4855635"/>
              <a:gd name="connsiteY1" fmla="*/ 302545 h 1089480"/>
              <a:gd name="connsiteX2" fmla="*/ 637161 w 4855635"/>
              <a:gd name="connsiteY2" fmla="*/ 1089480 h 1089480"/>
              <a:gd name="connsiteX3" fmla="*/ 1284497 w 4855635"/>
              <a:gd name="connsiteY3" fmla="*/ 1072243 h 1089480"/>
              <a:gd name="connsiteX4" fmla="*/ 2586607 w 4855635"/>
              <a:gd name="connsiteY4" fmla="*/ 487223 h 1089480"/>
              <a:gd name="connsiteX5" fmla="*/ 3316007 w 4855635"/>
              <a:gd name="connsiteY5" fmla="*/ 111582 h 1089480"/>
              <a:gd name="connsiteX6" fmla="*/ 1900503 w 4855635"/>
              <a:gd name="connsiteY6" fmla="*/ 73945 h 1089480"/>
              <a:gd name="connsiteX7" fmla="*/ 471753 w 4855635"/>
              <a:gd name="connsiteY7" fmla="*/ 23939 h 1089480"/>
              <a:gd name="connsiteX8" fmla="*/ 281253 w 4855635"/>
              <a:gd name="connsiteY8" fmla="*/ 19176 h 1089480"/>
              <a:gd name="connsiteX9" fmla="*/ 74085 w 4855635"/>
              <a:gd name="connsiteY9" fmla="*/ 9651 h 1089480"/>
              <a:gd name="connsiteX10" fmla="*/ 5028 w 4855635"/>
              <a:gd name="connsiteY10" fmla="*/ 126 h 1089480"/>
              <a:gd name="connsiteX11" fmla="*/ 5028 w 4855635"/>
              <a:gd name="connsiteY11" fmla="*/ 16795 h 1089480"/>
              <a:gd name="connsiteX12" fmla="*/ 2647 w 4855635"/>
              <a:gd name="connsiteY12" fmla="*/ 52514 h 1089480"/>
              <a:gd name="connsiteX13" fmla="*/ 5028 w 4855635"/>
              <a:gd name="connsiteY13" fmla="*/ 602582 h 1089480"/>
              <a:gd name="connsiteX14" fmla="*/ 5028 w 4855635"/>
              <a:gd name="connsiteY14" fmla="*/ 633539 h 1089480"/>
              <a:gd name="connsiteX15" fmla="*/ 5028 w 4855635"/>
              <a:gd name="connsiteY15" fmla="*/ 683545 h 1089480"/>
              <a:gd name="connsiteX16" fmla="*/ 19316 w 4855635"/>
              <a:gd name="connsiteY16" fmla="*/ 683545 h 1089480"/>
              <a:gd name="connsiteX17" fmla="*/ 4855635 w 4855635"/>
              <a:gd name="connsiteY17" fmla="*/ 671639 h 1089480"/>
              <a:gd name="connsiteX0" fmla="*/ 4855635 w 4855635"/>
              <a:gd name="connsiteY0" fmla="*/ 671639 h 1151556"/>
              <a:gd name="connsiteX1" fmla="*/ 4855635 w 4855635"/>
              <a:gd name="connsiteY1" fmla="*/ 302545 h 1151556"/>
              <a:gd name="connsiteX2" fmla="*/ 637161 w 4855635"/>
              <a:gd name="connsiteY2" fmla="*/ 1089480 h 1151556"/>
              <a:gd name="connsiteX3" fmla="*/ 1284497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51556"/>
              <a:gd name="connsiteX1" fmla="*/ 4855635 w 4855635"/>
              <a:gd name="connsiteY1" fmla="*/ 302545 h 1151556"/>
              <a:gd name="connsiteX2" fmla="*/ 637161 w 4855635"/>
              <a:gd name="connsiteY2" fmla="*/ 1089480 h 1151556"/>
              <a:gd name="connsiteX3" fmla="*/ 1327653 w 4855635"/>
              <a:gd name="connsiteY3" fmla="*/ 1072243 h 1151556"/>
              <a:gd name="connsiteX4" fmla="*/ 2586607 w 4855635"/>
              <a:gd name="connsiteY4" fmla="*/ 487223 h 1151556"/>
              <a:gd name="connsiteX5" fmla="*/ 3316007 w 4855635"/>
              <a:gd name="connsiteY5" fmla="*/ 111582 h 1151556"/>
              <a:gd name="connsiteX6" fmla="*/ 1900503 w 4855635"/>
              <a:gd name="connsiteY6" fmla="*/ 73945 h 1151556"/>
              <a:gd name="connsiteX7" fmla="*/ 471753 w 4855635"/>
              <a:gd name="connsiteY7" fmla="*/ 23939 h 1151556"/>
              <a:gd name="connsiteX8" fmla="*/ 281253 w 4855635"/>
              <a:gd name="connsiteY8" fmla="*/ 19176 h 1151556"/>
              <a:gd name="connsiteX9" fmla="*/ 74085 w 4855635"/>
              <a:gd name="connsiteY9" fmla="*/ 9651 h 1151556"/>
              <a:gd name="connsiteX10" fmla="*/ 5028 w 4855635"/>
              <a:gd name="connsiteY10" fmla="*/ 126 h 1151556"/>
              <a:gd name="connsiteX11" fmla="*/ 5028 w 4855635"/>
              <a:gd name="connsiteY11" fmla="*/ 16795 h 1151556"/>
              <a:gd name="connsiteX12" fmla="*/ 2647 w 4855635"/>
              <a:gd name="connsiteY12" fmla="*/ 52514 h 1151556"/>
              <a:gd name="connsiteX13" fmla="*/ 5028 w 4855635"/>
              <a:gd name="connsiteY13" fmla="*/ 602582 h 1151556"/>
              <a:gd name="connsiteX14" fmla="*/ 5028 w 4855635"/>
              <a:gd name="connsiteY14" fmla="*/ 633539 h 1151556"/>
              <a:gd name="connsiteX15" fmla="*/ 5028 w 4855635"/>
              <a:gd name="connsiteY15" fmla="*/ 683545 h 1151556"/>
              <a:gd name="connsiteX16" fmla="*/ 19316 w 4855635"/>
              <a:gd name="connsiteY16" fmla="*/ 683545 h 1151556"/>
              <a:gd name="connsiteX17" fmla="*/ 4855635 w 4855635"/>
              <a:gd name="connsiteY17" fmla="*/ 671639 h 1151556"/>
              <a:gd name="connsiteX0" fmla="*/ 4855635 w 4855635"/>
              <a:gd name="connsiteY0" fmla="*/ 671639 h 1123019"/>
              <a:gd name="connsiteX1" fmla="*/ 4855635 w 4855635"/>
              <a:gd name="connsiteY1" fmla="*/ 302545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4855635 w 4855635"/>
              <a:gd name="connsiteY0" fmla="*/ 671639 h 1123019"/>
              <a:gd name="connsiteX1" fmla="*/ 22191 w 4855635"/>
              <a:gd name="connsiteY1" fmla="*/ 1112367 h 1123019"/>
              <a:gd name="connsiteX2" fmla="*/ 1208974 w 4855635"/>
              <a:gd name="connsiteY2" fmla="*/ 1104905 h 1123019"/>
              <a:gd name="connsiteX3" fmla="*/ 1327653 w 4855635"/>
              <a:gd name="connsiteY3" fmla="*/ 1072243 h 1123019"/>
              <a:gd name="connsiteX4" fmla="*/ 2586607 w 4855635"/>
              <a:gd name="connsiteY4" fmla="*/ 487223 h 1123019"/>
              <a:gd name="connsiteX5" fmla="*/ 3316007 w 4855635"/>
              <a:gd name="connsiteY5" fmla="*/ 111582 h 1123019"/>
              <a:gd name="connsiteX6" fmla="*/ 1900503 w 4855635"/>
              <a:gd name="connsiteY6" fmla="*/ 73945 h 1123019"/>
              <a:gd name="connsiteX7" fmla="*/ 471753 w 4855635"/>
              <a:gd name="connsiteY7" fmla="*/ 23939 h 1123019"/>
              <a:gd name="connsiteX8" fmla="*/ 281253 w 4855635"/>
              <a:gd name="connsiteY8" fmla="*/ 19176 h 1123019"/>
              <a:gd name="connsiteX9" fmla="*/ 74085 w 4855635"/>
              <a:gd name="connsiteY9" fmla="*/ 9651 h 1123019"/>
              <a:gd name="connsiteX10" fmla="*/ 5028 w 4855635"/>
              <a:gd name="connsiteY10" fmla="*/ 126 h 1123019"/>
              <a:gd name="connsiteX11" fmla="*/ 5028 w 4855635"/>
              <a:gd name="connsiteY11" fmla="*/ 16795 h 1123019"/>
              <a:gd name="connsiteX12" fmla="*/ 2647 w 4855635"/>
              <a:gd name="connsiteY12" fmla="*/ 52514 h 1123019"/>
              <a:gd name="connsiteX13" fmla="*/ 5028 w 4855635"/>
              <a:gd name="connsiteY13" fmla="*/ 602582 h 1123019"/>
              <a:gd name="connsiteX14" fmla="*/ 5028 w 4855635"/>
              <a:gd name="connsiteY14" fmla="*/ 633539 h 1123019"/>
              <a:gd name="connsiteX15" fmla="*/ 5028 w 4855635"/>
              <a:gd name="connsiteY15" fmla="*/ 683545 h 1123019"/>
              <a:gd name="connsiteX16" fmla="*/ 19316 w 4855635"/>
              <a:gd name="connsiteY16" fmla="*/ 683545 h 1123019"/>
              <a:gd name="connsiteX17" fmla="*/ 4855635 w 4855635"/>
              <a:gd name="connsiteY17" fmla="*/ 671639 h 1123019"/>
              <a:gd name="connsiteX0" fmla="*/ 11402 w 3316007"/>
              <a:gd name="connsiteY0" fmla="*/ 918442 h 1123019"/>
              <a:gd name="connsiteX1" fmla="*/ 22191 w 3316007"/>
              <a:gd name="connsiteY1" fmla="*/ 1112367 h 1123019"/>
              <a:gd name="connsiteX2" fmla="*/ 1208974 w 3316007"/>
              <a:gd name="connsiteY2" fmla="*/ 1104905 h 1123019"/>
              <a:gd name="connsiteX3" fmla="*/ 1327653 w 3316007"/>
              <a:gd name="connsiteY3" fmla="*/ 1072243 h 1123019"/>
              <a:gd name="connsiteX4" fmla="*/ 2586607 w 3316007"/>
              <a:gd name="connsiteY4" fmla="*/ 487223 h 1123019"/>
              <a:gd name="connsiteX5" fmla="*/ 3316007 w 3316007"/>
              <a:gd name="connsiteY5" fmla="*/ 111582 h 1123019"/>
              <a:gd name="connsiteX6" fmla="*/ 1900503 w 3316007"/>
              <a:gd name="connsiteY6" fmla="*/ 73945 h 1123019"/>
              <a:gd name="connsiteX7" fmla="*/ 471753 w 3316007"/>
              <a:gd name="connsiteY7" fmla="*/ 23939 h 1123019"/>
              <a:gd name="connsiteX8" fmla="*/ 281253 w 3316007"/>
              <a:gd name="connsiteY8" fmla="*/ 19176 h 1123019"/>
              <a:gd name="connsiteX9" fmla="*/ 74085 w 3316007"/>
              <a:gd name="connsiteY9" fmla="*/ 9651 h 1123019"/>
              <a:gd name="connsiteX10" fmla="*/ 5028 w 3316007"/>
              <a:gd name="connsiteY10" fmla="*/ 126 h 1123019"/>
              <a:gd name="connsiteX11" fmla="*/ 5028 w 3316007"/>
              <a:gd name="connsiteY11" fmla="*/ 16795 h 1123019"/>
              <a:gd name="connsiteX12" fmla="*/ 2647 w 3316007"/>
              <a:gd name="connsiteY12" fmla="*/ 52514 h 1123019"/>
              <a:gd name="connsiteX13" fmla="*/ 5028 w 3316007"/>
              <a:gd name="connsiteY13" fmla="*/ 602582 h 1123019"/>
              <a:gd name="connsiteX14" fmla="*/ 5028 w 3316007"/>
              <a:gd name="connsiteY14" fmla="*/ 633539 h 1123019"/>
              <a:gd name="connsiteX15" fmla="*/ 5028 w 3316007"/>
              <a:gd name="connsiteY15" fmla="*/ 683545 h 1123019"/>
              <a:gd name="connsiteX16" fmla="*/ 19316 w 3316007"/>
              <a:gd name="connsiteY16" fmla="*/ 683545 h 1123019"/>
              <a:gd name="connsiteX17" fmla="*/ 11402 w 3316007"/>
              <a:gd name="connsiteY17" fmla="*/ 918442 h 1123019"/>
              <a:gd name="connsiteX0" fmla="*/ 11402 w 3316007"/>
              <a:gd name="connsiteY0" fmla="*/ 918442 h 1112367"/>
              <a:gd name="connsiteX1" fmla="*/ 22191 w 3316007"/>
              <a:gd name="connsiteY1" fmla="*/ 1112367 h 1112367"/>
              <a:gd name="connsiteX2" fmla="*/ 1219763 w 3316007"/>
              <a:gd name="connsiteY2" fmla="*/ 1050917 h 1112367"/>
              <a:gd name="connsiteX3" fmla="*/ 1327653 w 3316007"/>
              <a:gd name="connsiteY3" fmla="*/ 1072243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73945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316007"/>
              <a:gd name="connsiteY0" fmla="*/ 918442 h 1112367"/>
              <a:gd name="connsiteX1" fmla="*/ 22191 w 3316007"/>
              <a:gd name="connsiteY1" fmla="*/ 1112367 h 1112367"/>
              <a:gd name="connsiteX2" fmla="*/ 1219763 w 3316007"/>
              <a:gd name="connsiteY2" fmla="*/ 1050917 h 1112367"/>
              <a:gd name="connsiteX3" fmla="*/ 1446332 w 3316007"/>
              <a:gd name="connsiteY3" fmla="*/ 1010542 h 1112367"/>
              <a:gd name="connsiteX4" fmla="*/ 2586607 w 3316007"/>
              <a:gd name="connsiteY4" fmla="*/ 487223 h 1112367"/>
              <a:gd name="connsiteX5" fmla="*/ 3316007 w 3316007"/>
              <a:gd name="connsiteY5" fmla="*/ 111582 h 1112367"/>
              <a:gd name="connsiteX6" fmla="*/ 1900503 w 3316007"/>
              <a:gd name="connsiteY6" fmla="*/ 189634 h 1112367"/>
              <a:gd name="connsiteX7" fmla="*/ 471753 w 3316007"/>
              <a:gd name="connsiteY7" fmla="*/ 23939 h 1112367"/>
              <a:gd name="connsiteX8" fmla="*/ 281253 w 3316007"/>
              <a:gd name="connsiteY8" fmla="*/ 19176 h 1112367"/>
              <a:gd name="connsiteX9" fmla="*/ 74085 w 3316007"/>
              <a:gd name="connsiteY9" fmla="*/ 9651 h 1112367"/>
              <a:gd name="connsiteX10" fmla="*/ 5028 w 3316007"/>
              <a:gd name="connsiteY10" fmla="*/ 126 h 1112367"/>
              <a:gd name="connsiteX11" fmla="*/ 5028 w 3316007"/>
              <a:gd name="connsiteY11" fmla="*/ 16795 h 1112367"/>
              <a:gd name="connsiteX12" fmla="*/ 2647 w 3316007"/>
              <a:gd name="connsiteY12" fmla="*/ 52514 h 1112367"/>
              <a:gd name="connsiteX13" fmla="*/ 5028 w 3316007"/>
              <a:gd name="connsiteY13" fmla="*/ 602582 h 1112367"/>
              <a:gd name="connsiteX14" fmla="*/ 5028 w 3316007"/>
              <a:gd name="connsiteY14" fmla="*/ 633539 h 1112367"/>
              <a:gd name="connsiteX15" fmla="*/ 5028 w 3316007"/>
              <a:gd name="connsiteY15" fmla="*/ 683545 h 1112367"/>
              <a:gd name="connsiteX16" fmla="*/ 19316 w 3316007"/>
              <a:gd name="connsiteY16" fmla="*/ 683545 h 1112367"/>
              <a:gd name="connsiteX17" fmla="*/ 11402 w 3316007"/>
              <a:gd name="connsiteY17" fmla="*/ 918442 h 1112367"/>
              <a:gd name="connsiteX0" fmla="*/ 11402 w 3174402"/>
              <a:gd name="connsiteY0" fmla="*/ 918442 h 1112367"/>
              <a:gd name="connsiteX1" fmla="*/ 22191 w 3174402"/>
              <a:gd name="connsiteY1" fmla="*/ 1112367 h 1112367"/>
              <a:gd name="connsiteX2" fmla="*/ 1219763 w 3174402"/>
              <a:gd name="connsiteY2" fmla="*/ 1050917 h 1112367"/>
              <a:gd name="connsiteX3" fmla="*/ 1446332 w 3174402"/>
              <a:gd name="connsiteY3" fmla="*/ 1010542 h 1112367"/>
              <a:gd name="connsiteX4" fmla="*/ 2586607 w 3174402"/>
              <a:gd name="connsiteY4" fmla="*/ 487223 h 1112367"/>
              <a:gd name="connsiteX5" fmla="*/ 3174402 w 3174402"/>
              <a:gd name="connsiteY5" fmla="*/ 188708 h 1112367"/>
              <a:gd name="connsiteX6" fmla="*/ 1900503 w 3174402"/>
              <a:gd name="connsiteY6" fmla="*/ 189634 h 1112367"/>
              <a:gd name="connsiteX7" fmla="*/ 471753 w 3174402"/>
              <a:gd name="connsiteY7" fmla="*/ 23939 h 1112367"/>
              <a:gd name="connsiteX8" fmla="*/ 281253 w 3174402"/>
              <a:gd name="connsiteY8" fmla="*/ 19176 h 1112367"/>
              <a:gd name="connsiteX9" fmla="*/ 74085 w 3174402"/>
              <a:gd name="connsiteY9" fmla="*/ 9651 h 1112367"/>
              <a:gd name="connsiteX10" fmla="*/ 5028 w 3174402"/>
              <a:gd name="connsiteY10" fmla="*/ 126 h 1112367"/>
              <a:gd name="connsiteX11" fmla="*/ 5028 w 3174402"/>
              <a:gd name="connsiteY11" fmla="*/ 16795 h 1112367"/>
              <a:gd name="connsiteX12" fmla="*/ 2647 w 3174402"/>
              <a:gd name="connsiteY12" fmla="*/ 52514 h 1112367"/>
              <a:gd name="connsiteX13" fmla="*/ 5028 w 3174402"/>
              <a:gd name="connsiteY13" fmla="*/ 602582 h 1112367"/>
              <a:gd name="connsiteX14" fmla="*/ 5028 w 3174402"/>
              <a:gd name="connsiteY14" fmla="*/ 633539 h 1112367"/>
              <a:gd name="connsiteX15" fmla="*/ 5028 w 3174402"/>
              <a:gd name="connsiteY15" fmla="*/ 683545 h 1112367"/>
              <a:gd name="connsiteX16" fmla="*/ 19316 w 3174402"/>
              <a:gd name="connsiteY16" fmla="*/ 683545 h 1112367"/>
              <a:gd name="connsiteX17" fmla="*/ 11402 w 3174402"/>
              <a:gd name="connsiteY17" fmla="*/ 918442 h 1112367"/>
              <a:gd name="connsiteX0" fmla="*/ 11402 w 3174402"/>
              <a:gd name="connsiteY0" fmla="*/ 918442 h 1112367"/>
              <a:gd name="connsiteX1" fmla="*/ 22191 w 3174402"/>
              <a:gd name="connsiteY1" fmla="*/ 1112367 h 1112367"/>
              <a:gd name="connsiteX2" fmla="*/ 1219763 w 3174402"/>
              <a:gd name="connsiteY2" fmla="*/ 1050917 h 1112367"/>
              <a:gd name="connsiteX3" fmla="*/ 1446332 w 3174402"/>
              <a:gd name="connsiteY3" fmla="*/ 1010542 h 1112367"/>
              <a:gd name="connsiteX4" fmla="*/ 2586607 w 3174402"/>
              <a:gd name="connsiteY4" fmla="*/ 487223 h 1112367"/>
              <a:gd name="connsiteX5" fmla="*/ 3174402 w 3174402"/>
              <a:gd name="connsiteY5" fmla="*/ 188708 h 1112367"/>
              <a:gd name="connsiteX6" fmla="*/ 1900503 w 3174402"/>
              <a:gd name="connsiteY6" fmla="*/ 189634 h 1112367"/>
              <a:gd name="connsiteX7" fmla="*/ 471753 w 3174402"/>
              <a:gd name="connsiteY7" fmla="*/ 129987 h 1112367"/>
              <a:gd name="connsiteX8" fmla="*/ 281253 w 3174402"/>
              <a:gd name="connsiteY8" fmla="*/ 19176 h 1112367"/>
              <a:gd name="connsiteX9" fmla="*/ 74085 w 3174402"/>
              <a:gd name="connsiteY9" fmla="*/ 9651 h 1112367"/>
              <a:gd name="connsiteX10" fmla="*/ 5028 w 3174402"/>
              <a:gd name="connsiteY10" fmla="*/ 126 h 1112367"/>
              <a:gd name="connsiteX11" fmla="*/ 5028 w 3174402"/>
              <a:gd name="connsiteY11" fmla="*/ 16795 h 1112367"/>
              <a:gd name="connsiteX12" fmla="*/ 2647 w 3174402"/>
              <a:gd name="connsiteY12" fmla="*/ 52514 h 1112367"/>
              <a:gd name="connsiteX13" fmla="*/ 5028 w 3174402"/>
              <a:gd name="connsiteY13" fmla="*/ 602582 h 1112367"/>
              <a:gd name="connsiteX14" fmla="*/ 5028 w 3174402"/>
              <a:gd name="connsiteY14" fmla="*/ 633539 h 1112367"/>
              <a:gd name="connsiteX15" fmla="*/ 5028 w 3174402"/>
              <a:gd name="connsiteY15" fmla="*/ 683545 h 1112367"/>
              <a:gd name="connsiteX16" fmla="*/ 19316 w 3174402"/>
              <a:gd name="connsiteY16" fmla="*/ 683545 h 1112367"/>
              <a:gd name="connsiteX17" fmla="*/ 11402 w 3174402"/>
              <a:gd name="connsiteY17" fmla="*/ 918442 h 1112367"/>
              <a:gd name="connsiteX0" fmla="*/ 11402 w 3174402"/>
              <a:gd name="connsiteY0" fmla="*/ 922440 h 1116365"/>
              <a:gd name="connsiteX1" fmla="*/ 22191 w 3174402"/>
              <a:gd name="connsiteY1" fmla="*/ 1116365 h 1116365"/>
              <a:gd name="connsiteX2" fmla="*/ 1219763 w 3174402"/>
              <a:gd name="connsiteY2" fmla="*/ 1054915 h 1116365"/>
              <a:gd name="connsiteX3" fmla="*/ 1446332 w 3174402"/>
              <a:gd name="connsiteY3" fmla="*/ 1014540 h 1116365"/>
              <a:gd name="connsiteX4" fmla="*/ 2586607 w 3174402"/>
              <a:gd name="connsiteY4" fmla="*/ 491221 h 1116365"/>
              <a:gd name="connsiteX5" fmla="*/ 3174402 w 3174402"/>
              <a:gd name="connsiteY5" fmla="*/ 192706 h 1116365"/>
              <a:gd name="connsiteX6" fmla="*/ 1900503 w 3174402"/>
              <a:gd name="connsiteY6" fmla="*/ 193632 h 1116365"/>
              <a:gd name="connsiteX7" fmla="*/ 471753 w 3174402"/>
              <a:gd name="connsiteY7" fmla="*/ 133985 h 1116365"/>
              <a:gd name="connsiteX8" fmla="*/ 234051 w 3174402"/>
              <a:gd name="connsiteY8" fmla="*/ 138863 h 1116365"/>
              <a:gd name="connsiteX9" fmla="*/ 74085 w 3174402"/>
              <a:gd name="connsiteY9" fmla="*/ 13649 h 1116365"/>
              <a:gd name="connsiteX10" fmla="*/ 5028 w 3174402"/>
              <a:gd name="connsiteY10" fmla="*/ 4124 h 1116365"/>
              <a:gd name="connsiteX11" fmla="*/ 5028 w 3174402"/>
              <a:gd name="connsiteY11" fmla="*/ 20793 h 1116365"/>
              <a:gd name="connsiteX12" fmla="*/ 2647 w 3174402"/>
              <a:gd name="connsiteY12" fmla="*/ 56512 h 1116365"/>
              <a:gd name="connsiteX13" fmla="*/ 5028 w 3174402"/>
              <a:gd name="connsiteY13" fmla="*/ 606580 h 1116365"/>
              <a:gd name="connsiteX14" fmla="*/ 5028 w 3174402"/>
              <a:gd name="connsiteY14" fmla="*/ 637537 h 1116365"/>
              <a:gd name="connsiteX15" fmla="*/ 5028 w 3174402"/>
              <a:gd name="connsiteY15" fmla="*/ 687543 h 1116365"/>
              <a:gd name="connsiteX16" fmla="*/ 19316 w 3174402"/>
              <a:gd name="connsiteY16" fmla="*/ 687543 h 1116365"/>
              <a:gd name="connsiteX17" fmla="*/ 11402 w 3174402"/>
              <a:gd name="connsiteY17" fmla="*/ 922440 h 1116365"/>
              <a:gd name="connsiteX0" fmla="*/ 12400 w 3175400"/>
              <a:gd name="connsiteY0" fmla="*/ 923231 h 1117156"/>
              <a:gd name="connsiteX1" fmla="*/ 23189 w 3175400"/>
              <a:gd name="connsiteY1" fmla="*/ 1117156 h 1117156"/>
              <a:gd name="connsiteX2" fmla="*/ 1220761 w 3175400"/>
              <a:gd name="connsiteY2" fmla="*/ 1055706 h 1117156"/>
              <a:gd name="connsiteX3" fmla="*/ 1447330 w 3175400"/>
              <a:gd name="connsiteY3" fmla="*/ 1015331 h 1117156"/>
              <a:gd name="connsiteX4" fmla="*/ 2587605 w 3175400"/>
              <a:gd name="connsiteY4" fmla="*/ 492012 h 1117156"/>
              <a:gd name="connsiteX5" fmla="*/ 3175400 w 3175400"/>
              <a:gd name="connsiteY5" fmla="*/ 193497 h 1117156"/>
              <a:gd name="connsiteX6" fmla="*/ 1901501 w 3175400"/>
              <a:gd name="connsiteY6" fmla="*/ 194423 h 1117156"/>
              <a:gd name="connsiteX7" fmla="*/ 472751 w 3175400"/>
              <a:gd name="connsiteY7" fmla="*/ 134776 h 1117156"/>
              <a:gd name="connsiteX8" fmla="*/ 235049 w 3175400"/>
              <a:gd name="connsiteY8" fmla="*/ 139654 h 1117156"/>
              <a:gd name="connsiteX9" fmla="*/ 88569 w 3175400"/>
              <a:gd name="connsiteY9" fmla="*/ 110847 h 1117156"/>
              <a:gd name="connsiteX10" fmla="*/ 6026 w 3175400"/>
              <a:gd name="connsiteY10" fmla="*/ 4915 h 1117156"/>
              <a:gd name="connsiteX11" fmla="*/ 6026 w 3175400"/>
              <a:gd name="connsiteY11" fmla="*/ 21584 h 1117156"/>
              <a:gd name="connsiteX12" fmla="*/ 3645 w 3175400"/>
              <a:gd name="connsiteY12" fmla="*/ 57303 h 1117156"/>
              <a:gd name="connsiteX13" fmla="*/ 6026 w 3175400"/>
              <a:gd name="connsiteY13" fmla="*/ 607371 h 1117156"/>
              <a:gd name="connsiteX14" fmla="*/ 6026 w 3175400"/>
              <a:gd name="connsiteY14" fmla="*/ 638328 h 1117156"/>
              <a:gd name="connsiteX15" fmla="*/ 6026 w 3175400"/>
              <a:gd name="connsiteY15" fmla="*/ 688334 h 1117156"/>
              <a:gd name="connsiteX16" fmla="*/ 20314 w 3175400"/>
              <a:gd name="connsiteY16" fmla="*/ 688334 h 1117156"/>
              <a:gd name="connsiteX17" fmla="*/ 12400 w 3175400"/>
              <a:gd name="connsiteY17" fmla="*/ 923231 h 1117156"/>
              <a:gd name="connsiteX0" fmla="*/ 15498 w 3178498"/>
              <a:gd name="connsiteY0" fmla="*/ 937007 h 1130932"/>
              <a:gd name="connsiteX1" fmla="*/ 26287 w 3178498"/>
              <a:gd name="connsiteY1" fmla="*/ 1130932 h 1130932"/>
              <a:gd name="connsiteX2" fmla="*/ 1223859 w 3178498"/>
              <a:gd name="connsiteY2" fmla="*/ 1069482 h 1130932"/>
              <a:gd name="connsiteX3" fmla="*/ 1450428 w 3178498"/>
              <a:gd name="connsiteY3" fmla="*/ 1029107 h 1130932"/>
              <a:gd name="connsiteX4" fmla="*/ 2590703 w 3178498"/>
              <a:gd name="connsiteY4" fmla="*/ 505788 h 1130932"/>
              <a:gd name="connsiteX5" fmla="*/ 3178498 w 3178498"/>
              <a:gd name="connsiteY5" fmla="*/ 207273 h 1130932"/>
              <a:gd name="connsiteX6" fmla="*/ 1904599 w 3178498"/>
              <a:gd name="connsiteY6" fmla="*/ 208199 h 1130932"/>
              <a:gd name="connsiteX7" fmla="*/ 475849 w 3178498"/>
              <a:gd name="connsiteY7" fmla="*/ 148552 h 1130932"/>
              <a:gd name="connsiteX8" fmla="*/ 238147 w 3178498"/>
              <a:gd name="connsiteY8" fmla="*/ 153430 h 1130932"/>
              <a:gd name="connsiteX9" fmla="*/ 91667 w 3178498"/>
              <a:gd name="connsiteY9" fmla="*/ 124623 h 1130932"/>
              <a:gd name="connsiteX10" fmla="*/ 9124 w 3178498"/>
              <a:gd name="connsiteY10" fmla="*/ 18691 h 1130932"/>
              <a:gd name="connsiteX11" fmla="*/ 9124 w 3178498"/>
              <a:gd name="connsiteY11" fmla="*/ 35360 h 1130932"/>
              <a:gd name="connsiteX12" fmla="*/ 0 w 3178498"/>
              <a:gd name="connsiteY12" fmla="*/ 360301 h 1130932"/>
              <a:gd name="connsiteX13" fmla="*/ 9124 w 3178498"/>
              <a:gd name="connsiteY13" fmla="*/ 621147 h 1130932"/>
              <a:gd name="connsiteX14" fmla="*/ 9124 w 3178498"/>
              <a:gd name="connsiteY14" fmla="*/ 652104 h 1130932"/>
              <a:gd name="connsiteX15" fmla="*/ 9124 w 3178498"/>
              <a:gd name="connsiteY15" fmla="*/ 702110 h 1130932"/>
              <a:gd name="connsiteX16" fmla="*/ 23412 w 3178498"/>
              <a:gd name="connsiteY16" fmla="*/ 702110 h 1130932"/>
              <a:gd name="connsiteX17" fmla="*/ 15498 w 3178498"/>
              <a:gd name="connsiteY17" fmla="*/ 937007 h 1130932"/>
              <a:gd name="connsiteX0" fmla="*/ 15828 w 3178828"/>
              <a:gd name="connsiteY0" fmla="*/ 919693 h 1113618"/>
              <a:gd name="connsiteX1" fmla="*/ 26617 w 3178828"/>
              <a:gd name="connsiteY1" fmla="*/ 1113618 h 1113618"/>
              <a:gd name="connsiteX2" fmla="*/ 1224189 w 3178828"/>
              <a:gd name="connsiteY2" fmla="*/ 1052168 h 1113618"/>
              <a:gd name="connsiteX3" fmla="*/ 1450758 w 3178828"/>
              <a:gd name="connsiteY3" fmla="*/ 1011793 h 1113618"/>
              <a:gd name="connsiteX4" fmla="*/ 2591033 w 3178828"/>
              <a:gd name="connsiteY4" fmla="*/ 488474 h 1113618"/>
              <a:gd name="connsiteX5" fmla="*/ 3178828 w 3178828"/>
              <a:gd name="connsiteY5" fmla="*/ 189959 h 1113618"/>
              <a:gd name="connsiteX6" fmla="*/ 1904929 w 3178828"/>
              <a:gd name="connsiteY6" fmla="*/ 190885 h 1113618"/>
              <a:gd name="connsiteX7" fmla="*/ 476179 w 3178828"/>
              <a:gd name="connsiteY7" fmla="*/ 131238 h 1113618"/>
              <a:gd name="connsiteX8" fmla="*/ 238477 w 3178828"/>
              <a:gd name="connsiteY8" fmla="*/ 136116 h 1113618"/>
              <a:gd name="connsiteX9" fmla="*/ 91997 w 3178828"/>
              <a:gd name="connsiteY9" fmla="*/ 107309 h 1113618"/>
              <a:gd name="connsiteX10" fmla="*/ 9454 w 3178828"/>
              <a:gd name="connsiteY10" fmla="*/ 1377 h 1113618"/>
              <a:gd name="connsiteX11" fmla="*/ 2711 w 3178828"/>
              <a:gd name="connsiteY11" fmla="*/ 191580 h 1113618"/>
              <a:gd name="connsiteX12" fmla="*/ 330 w 3178828"/>
              <a:gd name="connsiteY12" fmla="*/ 342987 h 1113618"/>
              <a:gd name="connsiteX13" fmla="*/ 9454 w 3178828"/>
              <a:gd name="connsiteY13" fmla="*/ 603833 h 1113618"/>
              <a:gd name="connsiteX14" fmla="*/ 9454 w 3178828"/>
              <a:gd name="connsiteY14" fmla="*/ 634790 h 1113618"/>
              <a:gd name="connsiteX15" fmla="*/ 9454 w 3178828"/>
              <a:gd name="connsiteY15" fmla="*/ 684796 h 1113618"/>
              <a:gd name="connsiteX16" fmla="*/ 23742 w 3178828"/>
              <a:gd name="connsiteY16" fmla="*/ 684796 h 1113618"/>
              <a:gd name="connsiteX17" fmla="*/ 15828 w 3178828"/>
              <a:gd name="connsiteY17" fmla="*/ 919693 h 1113618"/>
              <a:gd name="connsiteX0" fmla="*/ 25194 w 3188194"/>
              <a:gd name="connsiteY0" fmla="*/ 812454 h 1006379"/>
              <a:gd name="connsiteX1" fmla="*/ 35983 w 3188194"/>
              <a:gd name="connsiteY1" fmla="*/ 1006379 h 1006379"/>
              <a:gd name="connsiteX2" fmla="*/ 1233555 w 3188194"/>
              <a:gd name="connsiteY2" fmla="*/ 944929 h 1006379"/>
              <a:gd name="connsiteX3" fmla="*/ 1460124 w 3188194"/>
              <a:gd name="connsiteY3" fmla="*/ 904554 h 1006379"/>
              <a:gd name="connsiteX4" fmla="*/ 2600399 w 3188194"/>
              <a:gd name="connsiteY4" fmla="*/ 381235 h 1006379"/>
              <a:gd name="connsiteX5" fmla="*/ 3188194 w 3188194"/>
              <a:gd name="connsiteY5" fmla="*/ 82720 h 1006379"/>
              <a:gd name="connsiteX6" fmla="*/ 1914295 w 3188194"/>
              <a:gd name="connsiteY6" fmla="*/ 83646 h 1006379"/>
              <a:gd name="connsiteX7" fmla="*/ 485545 w 3188194"/>
              <a:gd name="connsiteY7" fmla="*/ 23999 h 1006379"/>
              <a:gd name="connsiteX8" fmla="*/ 247843 w 3188194"/>
              <a:gd name="connsiteY8" fmla="*/ 28877 h 1006379"/>
              <a:gd name="connsiteX9" fmla="*/ 101363 w 3188194"/>
              <a:gd name="connsiteY9" fmla="*/ 70 h 1006379"/>
              <a:gd name="connsiteX10" fmla="*/ 5334 w 3188194"/>
              <a:gd name="connsiteY10" fmla="*/ 38749 h 1006379"/>
              <a:gd name="connsiteX11" fmla="*/ 12077 w 3188194"/>
              <a:gd name="connsiteY11" fmla="*/ 84341 h 1006379"/>
              <a:gd name="connsiteX12" fmla="*/ 9696 w 3188194"/>
              <a:gd name="connsiteY12" fmla="*/ 235748 h 1006379"/>
              <a:gd name="connsiteX13" fmla="*/ 18820 w 3188194"/>
              <a:gd name="connsiteY13" fmla="*/ 496594 h 1006379"/>
              <a:gd name="connsiteX14" fmla="*/ 18820 w 3188194"/>
              <a:gd name="connsiteY14" fmla="*/ 527551 h 1006379"/>
              <a:gd name="connsiteX15" fmla="*/ 18820 w 3188194"/>
              <a:gd name="connsiteY15" fmla="*/ 577557 h 1006379"/>
              <a:gd name="connsiteX16" fmla="*/ 33108 w 3188194"/>
              <a:gd name="connsiteY16" fmla="*/ 577557 h 1006379"/>
              <a:gd name="connsiteX17" fmla="*/ 25194 w 3188194"/>
              <a:gd name="connsiteY17" fmla="*/ 812454 h 1006379"/>
              <a:gd name="connsiteX0" fmla="*/ 25194 w 3188194"/>
              <a:gd name="connsiteY0" fmla="*/ 812454 h 1006379"/>
              <a:gd name="connsiteX1" fmla="*/ 35983 w 3188194"/>
              <a:gd name="connsiteY1" fmla="*/ 1006379 h 1006379"/>
              <a:gd name="connsiteX2" fmla="*/ 1233555 w 3188194"/>
              <a:gd name="connsiteY2" fmla="*/ 944929 h 1006379"/>
              <a:gd name="connsiteX3" fmla="*/ 1460124 w 3188194"/>
              <a:gd name="connsiteY3" fmla="*/ 904554 h 1006379"/>
              <a:gd name="connsiteX4" fmla="*/ 2600399 w 3188194"/>
              <a:gd name="connsiteY4" fmla="*/ 381235 h 1006379"/>
              <a:gd name="connsiteX5" fmla="*/ 3188194 w 3188194"/>
              <a:gd name="connsiteY5" fmla="*/ 82720 h 1006379"/>
              <a:gd name="connsiteX6" fmla="*/ 1914295 w 3188194"/>
              <a:gd name="connsiteY6" fmla="*/ 83646 h 1006379"/>
              <a:gd name="connsiteX7" fmla="*/ 485545 w 3188194"/>
              <a:gd name="connsiteY7" fmla="*/ 23999 h 1006379"/>
              <a:gd name="connsiteX8" fmla="*/ 247843 w 3188194"/>
              <a:gd name="connsiteY8" fmla="*/ 28877 h 1006379"/>
              <a:gd name="connsiteX9" fmla="*/ 101363 w 3188194"/>
              <a:gd name="connsiteY9" fmla="*/ 70 h 1006379"/>
              <a:gd name="connsiteX10" fmla="*/ 5334 w 3188194"/>
              <a:gd name="connsiteY10" fmla="*/ 38749 h 1006379"/>
              <a:gd name="connsiteX11" fmla="*/ 12077 w 3188194"/>
              <a:gd name="connsiteY11" fmla="*/ 84341 h 1006379"/>
              <a:gd name="connsiteX12" fmla="*/ 9696 w 3188194"/>
              <a:gd name="connsiteY12" fmla="*/ 235748 h 1006379"/>
              <a:gd name="connsiteX13" fmla="*/ 18820 w 3188194"/>
              <a:gd name="connsiteY13" fmla="*/ 496594 h 1006379"/>
              <a:gd name="connsiteX14" fmla="*/ 18820 w 3188194"/>
              <a:gd name="connsiteY14" fmla="*/ 527551 h 1006379"/>
              <a:gd name="connsiteX15" fmla="*/ 18820 w 3188194"/>
              <a:gd name="connsiteY15" fmla="*/ 577557 h 1006379"/>
              <a:gd name="connsiteX16" fmla="*/ 33108 w 3188194"/>
              <a:gd name="connsiteY16" fmla="*/ 577557 h 1006379"/>
              <a:gd name="connsiteX17" fmla="*/ 25194 w 3188194"/>
              <a:gd name="connsiteY17" fmla="*/ 812454 h 1006379"/>
              <a:gd name="connsiteX0" fmla="*/ 25194 w 3188194"/>
              <a:gd name="connsiteY0" fmla="*/ 812454 h 977457"/>
              <a:gd name="connsiteX1" fmla="*/ 29240 w 3188194"/>
              <a:gd name="connsiteY1" fmla="*/ 977457 h 977457"/>
              <a:gd name="connsiteX2" fmla="*/ 1233555 w 3188194"/>
              <a:gd name="connsiteY2" fmla="*/ 944929 h 977457"/>
              <a:gd name="connsiteX3" fmla="*/ 1460124 w 3188194"/>
              <a:gd name="connsiteY3" fmla="*/ 904554 h 977457"/>
              <a:gd name="connsiteX4" fmla="*/ 2600399 w 3188194"/>
              <a:gd name="connsiteY4" fmla="*/ 381235 h 977457"/>
              <a:gd name="connsiteX5" fmla="*/ 3188194 w 3188194"/>
              <a:gd name="connsiteY5" fmla="*/ 82720 h 977457"/>
              <a:gd name="connsiteX6" fmla="*/ 1914295 w 3188194"/>
              <a:gd name="connsiteY6" fmla="*/ 83646 h 977457"/>
              <a:gd name="connsiteX7" fmla="*/ 485545 w 3188194"/>
              <a:gd name="connsiteY7" fmla="*/ 23999 h 977457"/>
              <a:gd name="connsiteX8" fmla="*/ 247843 w 3188194"/>
              <a:gd name="connsiteY8" fmla="*/ 28877 h 977457"/>
              <a:gd name="connsiteX9" fmla="*/ 101363 w 3188194"/>
              <a:gd name="connsiteY9" fmla="*/ 70 h 977457"/>
              <a:gd name="connsiteX10" fmla="*/ 5334 w 3188194"/>
              <a:gd name="connsiteY10" fmla="*/ 38749 h 977457"/>
              <a:gd name="connsiteX11" fmla="*/ 12077 w 3188194"/>
              <a:gd name="connsiteY11" fmla="*/ 84341 h 977457"/>
              <a:gd name="connsiteX12" fmla="*/ 9696 w 3188194"/>
              <a:gd name="connsiteY12" fmla="*/ 235748 h 977457"/>
              <a:gd name="connsiteX13" fmla="*/ 18820 w 3188194"/>
              <a:gd name="connsiteY13" fmla="*/ 496594 h 977457"/>
              <a:gd name="connsiteX14" fmla="*/ 18820 w 3188194"/>
              <a:gd name="connsiteY14" fmla="*/ 527551 h 977457"/>
              <a:gd name="connsiteX15" fmla="*/ 18820 w 3188194"/>
              <a:gd name="connsiteY15" fmla="*/ 577557 h 977457"/>
              <a:gd name="connsiteX16" fmla="*/ 33108 w 3188194"/>
              <a:gd name="connsiteY16" fmla="*/ 577557 h 977457"/>
              <a:gd name="connsiteX17" fmla="*/ 25194 w 3188194"/>
              <a:gd name="connsiteY17" fmla="*/ 812454 h 977457"/>
              <a:gd name="connsiteX0" fmla="*/ 25194 w 3188194"/>
              <a:gd name="connsiteY0" fmla="*/ 812454 h 977457"/>
              <a:gd name="connsiteX1" fmla="*/ 29240 w 3188194"/>
              <a:gd name="connsiteY1" fmla="*/ 977457 h 977457"/>
              <a:gd name="connsiteX2" fmla="*/ 1213326 w 3188194"/>
              <a:gd name="connsiteY2" fmla="*/ 906366 h 977457"/>
              <a:gd name="connsiteX3" fmla="*/ 1460124 w 3188194"/>
              <a:gd name="connsiteY3" fmla="*/ 904554 h 977457"/>
              <a:gd name="connsiteX4" fmla="*/ 2600399 w 3188194"/>
              <a:gd name="connsiteY4" fmla="*/ 381235 h 977457"/>
              <a:gd name="connsiteX5" fmla="*/ 3188194 w 3188194"/>
              <a:gd name="connsiteY5" fmla="*/ 82720 h 977457"/>
              <a:gd name="connsiteX6" fmla="*/ 1914295 w 3188194"/>
              <a:gd name="connsiteY6" fmla="*/ 83646 h 977457"/>
              <a:gd name="connsiteX7" fmla="*/ 485545 w 3188194"/>
              <a:gd name="connsiteY7" fmla="*/ 23999 h 977457"/>
              <a:gd name="connsiteX8" fmla="*/ 247843 w 3188194"/>
              <a:gd name="connsiteY8" fmla="*/ 28877 h 977457"/>
              <a:gd name="connsiteX9" fmla="*/ 101363 w 3188194"/>
              <a:gd name="connsiteY9" fmla="*/ 70 h 977457"/>
              <a:gd name="connsiteX10" fmla="*/ 5334 w 3188194"/>
              <a:gd name="connsiteY10" fmla="*/ 38749 h 977457"/>
              <a:gd name="connsiteX11" fmla="*/ 12077 w 3188194"/>
              <a:gd name="connsiteY11" fmla="*/ 84341 h 977457"/>
              <a:gd name="connsiteX12" fmla="*/ 9696 w 3188194"/>
              <a:gd name="connsiteY12" fmla="*/ 235748 h 977457"/>
              <a:gd name="connsiteX13" fmla="*/ 18820 w 3188194"/>
              <a:gd name="connsiteY13" fmla="*/ 496594 h 977457"/>
              <a:gd name="connsiteX14" fmla="*/ 18820 w 3188194"/>
              <a:gd name="connsiteY14" fmla="*/ 527551 h 977457"/>
              <a:gd name="connsiteX15" fmla="*/ 18820 w 3188194"/>
              <a:gd name="connsiteY15" fmla="*/ 577557 h 977457"/>
              <a:gd name="connsiteX16" fmla="*/ 33108 w 3188194"/>
              <a:gd name="connsiteY16" fmla="*/ 577557 h 977457"/>
              <a:gd name="connsiteX17" fmla="*/ 25194 w 3188194"/>
              <a:gd name="connsiteY17" fmla="*/ 812454 h 977457"/>
              <a:gd name="connsiteX0" fmla="*/ 25194 w 3188194"/>
              <a:gd name="connsiteY0" fmla="*/ 812454 h 977457"/>
              <a:gd name="connsiteX1" fmla="*/ 29240 w 3188194"/>
              <a:gd name="connsiteY1" fmla="*/ 977457 h 977457"/>
              <a:gd name="connsiteX2" fmla="*/ 1213326 w 3188194"/>
              <a:gd name="connsiteY2" fmla="*/ 906366 h 977457"/>
              <a:gd name="connsiteX3" fmla="*/ 1500583 w 3188194"/>
              <a:gd name="connsiteY3" fmla="*/ 865991 h 977457"/>
              <a:gd name="connsiteX4" fmla="*/ 2600399 w 3188194"/>
              <a:gd name="connsiteY4" fmla="*/ 381235 h 977457"/>
              <a:gd name="connsiteX5" fmla="*/ 3188194 w 3188194"/>
              <a:gd name="connsiteY5" fmla="*/ 82720 h 977457"/>
              <a:gd name="connsiteX6" fmla="*/ 1914295 w 3188194"/>
              <a:gd name="connsiteY6" fmla="*/ 83646 h 977457"/>
              <a:gd name="connsiteX7" fmla="*/ 485545 w 3188194"/>
              <a:gd name="connsiteY7" fmla="*/ 23999 h 977457"/>
              <a:gd name="connsiteX8" fmla="*/ 247843 w 3188194"/>
              <a:gd name="connsiteY8" fmla="*/ 28877 h 977457"/>
              <a:gd name="connsiteX9" fmla="*/ 101363 w 3188194"/>
              <a:gd name="connsiteY9" fmla="*/ 70 h 977457"/>
              <a:gd name="connsiteX10" fmla="*/ 5334 w 3188194"/>
              <a:gd name="connsiteY10" fmla="*/ 38749 h 977457"/>
              <a:gd name="connsiteX11" fmla="*/ 12077 w 3188194"/>
              <a:gd name="connsiteY11" fmla="*/ 84341 h 977457"/>
              <a:gd name="connsiteX12" fmla="*/ 9696 w 3188194"/>
              <a:gd name="connsiteY12" fmla="*/ 235748 h 977457"/>
              <a:gd name="connsiteX13" fmla="*/ 18820 w 3188194"/>
              <a:gd name="connsiteY13" fmla="*/ 496594 h 977457"/>
              <a:gd name="connsiteX14" fmla="*/ 18820 w 3188194"/>
              <a:gd name="connsiteY14" fmla="*/ 527551 h 977457"/>
              <a:gd name="connsiteX15" fmla="*/ 18820 w 3188194"/>
              <a:gd name="connsiteY15" fmla="*/ 577557 h 977457"/>
              <a:gd name="connsiteX16" fmla="*/ 33108 w 3188194"/>
              <a:gd name="connsiteY16" fmla="*/ 577557 h 977457"/>
              <a:gd name="connsiteX17" fmla="*/ 25194 w 3188194"/>
              <a:gd name="connsiteY17" fmla="*/ 812454 h 97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8194" h="977457">
                <a:moveTo>
                  <a:pt x="25194" y="812454"/>
                </a:moveTo>
                <a:cubicBezTo>
                  <a:pt x="26543" y="867455"/>
                  <a:pt x="27891" y="922456"/>
                  <a:pt x="29240" y="977457"/>
                </a:cubicBezTo>
                <a:lnTo>
                  <a:pt x="1213326" y="906366"/>
                </a:lnTo>
                <a:cubicBezTo>
                  <a:pt x="1213326" y="888110"/>
                  <a:pt x="1269404" y="953513"/>
                  <a:pt x="1500583" y="865991"/>
                </a:cubicBezTo>
                <a:cubicBezTo>
                  <a:pt x="1731762" y="778469"/>
                  <a:pt x="2319131" y="511780"/>
                  <a:pt x="2600399" y="381235"/>
                </a:cubicBezTo>
                <a:cubicBezTo>
                  <a:pt x="2881667" y="250690"/>
                  <a:pt x="2945061" y="207934"/>
                  <a:pt x="3188194" y="82720"/>
                </a:cubicBezTo>
                <a:lnTo>
                  <a:pt x="1914295" y="83646"/>
                </a:lnTo>
                <a:lnTo>
                  <a:pt x="485545" y="23999"/>
                </a:lnTo>
                <a:lnTo>
                  <a:pt x="247843" y="28877"/>
                </a:lnTo>
                <a:cubicBezTo>
                  <a:pt x="181565" y="26496"/>
                  <a:pt x="141781" y="-1575"/>
                  <a:pt x="101363" y="70"/>
                </a:cubicBezTo>
                <a:cubicBezTo>
                  <a:pt x="60945" y="1715"/>
                  <a:pt x="20215" y="24704"/>
                  <a:pt x="5334" y="38749"/>
                </a:cubicBezTo>
                <a:cubicBezTo>
                  <a:pt x="-9547" y="52794"/>
                  <a:pt x="11350" y="51508"/>
                  <a:pt x="12077" y="84341"/>
                </a:cubicBezTo>
                <a:cubicBezTo>
                  <a:pt x="12804" y="117174"/>
                  <a:pt x="8572" y="167039"/>
                  <a:pt x="9696" y="235748"/>
                </a:cubicBezTo>
                <a:cubicBezTo>
                  <a:pt x="10820" y="304457"/>
                  <a:pt x="17299" y="447960"/>
                  <a:pt x="18820" y="496594"/>
                </a:cubicBezTo>
                <a:cubicBezTo>
                  <a:pt x="20341" y="545228"/>
                  <a:pt x="18820" y="527551"/>
                  <a:pt x="18820" y="527551"/>
                </a:cubicBezTo>
                <a:cubicBezTo>
                  <a:pt x="18820" y="541045"/>
                  <a:pt x="16439" y="569223"/>
                  <a:pt x="18820" y="577557"/>
                </a:cubicBezTo>
                <a:cubicBezTo>
                  <a:pt x="21201" y="585891"/>
                  <a:pt x="33108" y="577557"/>
                  <a:pt x="33108" y="577557"/>
                </a:cubicBezTo>
                <a:lnTo>
                  <a:pt x="25194" y="812454"/>
                </a:lnTo>
                <a:close/>
              </a:path>
            </a:pathLst>
          </a:custGeom>
          <a:solidFill>
            <a:schemeClr val="tx1">
              <a:lumMod val="95000"/>
              <a:lumOff val="5000"/>
              <a:alpha val="2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108" name="Textfeld 107"/>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09" name="Textfeld 108"/>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Tree>
    <p:extLst>
      <p:ext uri="{BB962C8B-B14F-4D97-AF65-F5344CB8AC3E}">
        <p14:creationId xmlns:p14="http://schemas.microsoft.com/office/powerpoint/2010/main" val="29495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a:xfrm>
                <a:off x="654231" y="782843"/>
                <a:ext cx="10801349" cy="5046009"/>
              </a:xfrm>
            </p:spPr>
            <p:txBody>
              <a:bodyPr/>
              <a:lstStyle/>
              <a:p>
                <a:pPr algn="ctr"/>
                <a:r>
                  <a:rPr lang="de-DE" dirty="0" smtClean="0">
                    <a:solidFill>
                      <a:srgbClr val="005555"/>
                    </a:solidFill>
                  </a:rPr>
                  <a:t>X-Loop(s) </a:t>
                </a:r>
                <a:r>
                  <a:rPr lang="de-DE" dirty="0" err="1" smtClean="0">
                    <a:solidFill>
                      <a:srgbClr val="005555"/>
                    </a:solidFill>
                  </a:rPr>
                  <a:t>described</a:t>
                </a:r>
                <a:r>
                  <a:rPr lang="de-DE" dirty="0" smtClean="0">
                    <a:solidFill>
                      <a:srgbClr val="005555"/>
                    </a:solidFill>
                  </a:rPr>
                  <a:t> </a:t>
                </a:r>
                <a:r>
                  <a:rPr lang="de-DE" dirty="0" err="1" smtClean="0">
                    <a:solidFill>
                      <a:srgbClr val="005555"/>
                    </a:solidFill>
                  </a:rPr>
                  <a:t>by</a:t>
                </a:r>
                <a:r>
                  <a:rPr lang="de-DE" dirty="0" smtClean="0">
                    <a:solidFill>
                      <a:srgbClr val="005555"/>
                    </a:solidFill>
                  </a:rPr>
                  <a:t> </a:t>
                </a:r>
                <a14:m>
                  <m:oMath xmlns:m="http://schemas.openxmlformats.org/officeDocument/2006/math">
                    <m:f>
                      <m:fPr>
                        <m:ctrlPr>
                          <a:rPr lang="de-DE" i="1">
                            <a:solidFill>
                              <a:srgbClr val="005555"/>
                            </a:solidFill>
                            <a:latin typeface="Cambria Math" panose="02040503050406030204" pitchFamily="18" charset="0"/>
                          </a:rPr>
                        </m:ctrlPr>
                      </m:fPr>
                      <m:num>
                        <m:r>
                          <a:rPr lang="de-DE" i="1">
                            <a:solidFill>
                              <a:srgbClr val="005555"/>
                            </a:solidFill>
                            <a:latin typeface="Cambria Math" panose="02040503050406030204" pitchFamily="18" charset="0"/>
                          </a:rPr>
                          <m:t>𝒏</m:t>
                        </m:r>
                      </m:num>
                      <m:den>
                        <m:r>
                          <a:rPr lang="de-DE" i="1">
                            <a:solidFill>
                              <a:srgbClr val="005555"/>
                            </a:solidFill>
                            <a:latin typeface="Cambria Math" panose="02040503050406030204" pitchFamily="18" charset="0"/>
                          </a:rPr>
                          <m:t>𝒎</m:t>
                        </m:r>
                      </m:den>
                    </m:f>
                    <m:r>
                      <a:rPr lang="de-DE" i="1">
                        <a:solidFill>
                          <a:srgbClr val="005555"/>
                        </a:solidFill>
                        <a:latin typeface="Cambria Math" panose="02040503050406030204" pitchFamily="18" charset="0"/>
                      </a:rPr>
                      <m:t>=</m:t>
                    </m:r>
                    <m:f>
                      <m:fPr>
                        <m:ctrlPr>
                          <a:rPr lang="de-DE" i="1">
                            <a:solidFill>
                              <a:srgbClr val="005555"/>
                            </a:solidFill>
                            <a:latin typeface="Cambria Math" panose="02040503050406030204" pitchFamily="18" charset="0"/>
                          </a:rPr>
                        </m:ctrlPr>
                      </m:fPr>
                      <m:num>
                        <m:r>
                          <a:rPr lang="de-DE" i="1">
                            <a:solidFill>
                              <a:srgbClr val="005555"/>
                            </a:solidFill>
                            <a:latin typeface="Cambria Math" panose="02040503050406030204" pitchFamily="18" charset="0"/>
                          </a:rPr>
                          <m:t>𝒑𝒐𝒍𝒐𝒊𝒅𝒂𝒍</m:t>
                        </m:r>
                        <m:r>
                          <a:rPr lang="de-DE" i="1">
                            <a:solidFill>
                              <a:srgbClr val="005555"/>
                            </a:solidFill>
                            <a:latin typeface="Cambria Math" panose="02040503050406030204" pitchFamily="18" charset="0"/>
                          </a:rPr>
                          <m:t> </m:t>
                        </m:r>
                        <m:r>
                          <a:rPr lang="de-DE" i="1">
                            <a:solidFill>
                              <a:srgbClr val="005555"/>
                            </a:solidFill>
                            <a:latin typeface="Cambria Math" panose="02040503050406030204" pitchFamily="18" charset="0"/>
                          </a:rPr>
                          <m:t>𝒕𝒓𝒂𝒏𝒔𝒊𝒕</m:t>
                        </m:r>
                        <m:r>
                          <a:rPr lang="de-DE" i="1">
                            <a:solidFill>
                              <a:srgbClr val="005555"/>
                            </a:solidFill>
                            <a:latin typeface="Cambria Math" panose="02040503050406030204" pitchFamily="18" charset="0"/>
                          </a:rPr>
                          <m:t> </m:t>
                        </m:r>
                      </m:num>
                      <m:den>
                        <m:r>
                          <a:rPr lang="de-DE" i="1">
                            <a:solidFill>
                              <a:srgbClr val="005555"/>
                            </a:solidFill>
                            <a:latin typeface="Cambria Math" panose="02040503050406030204" pitchFamily="18" charset="0"/>
                          </a:rPr>
                          <m:t>𝒕𝒐𝒓𝒐𝒊𝒅𝒂𝒍</m:t>
                        </m:r>
                        <m:r>
                          <a:rPr lang="de-DE" i="1">
                            <a:solidFill>
                              <a:srgbClr val="005555"/>
                            </a:solidFill>
                            <a:latin typeface="Cambria Math" panose="02040503050406030204" pitchFamily="18" charset="0"/>
                          </a:rPr>
                          <m:t> </m:t>
                        </m:r>
                        <m:r>
                          <a:rPr lang="de-DE" i="1">
                            <a:solidFill>
                              <a:srgbClr val="005555"/>
                            </a:solidFill>
                            <a:latin typeface="Cambria Math" panose="02040503050406030204" pitchFamily="18" charset="0"/>
                          </a:rPr>
                          <m:t>𝒕𝒓𝒂𝒏𝒔𝒊𝒕</m:t>
                        </m:r>
                      </m:den>
                    </m:f>
                  </m:oMath>
                </a14:m>
                <a:endParaRPr lang="de-DE" dirty="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xfrm>
                <a:off x="654231" y="782843"/>
                <a:ext cx="10801349" cy="5046009"/>
              </a:xfrm>
              <a:blipFill>
                <a:blip r:embed="rId2"/>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6</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a:solidFill>
                  <a:srgbClr val="005555"/>
                </a:solidFill>
              </a:rPr>
              <a:t>	</a:t>
            </a:r>
            <a:r>
              <a:rPr lang="de-DE" dirty="0" err="1">
                <a:solidFill>
                  <a:srgbClr val="005555"/>
                </a:solidFill>
              </a:rPr>
              <a:t>Toroidal</a:t>
            </a:r>
            <a:endParaRPr lang="de-DE" dirty="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19" name="Grafik 118"/>
          <p:cNvPicPr>
            <a:picLocks noChangeAspect="1"/>
          </p:cNvPicPr>
          <p:nvPr/>
        </p:nvPicPr>
        <p:blipFill>
          <a:blip r:embed="rId3"/>
          <a:stretch>
            <a:fillRect/>
          </a:stretch>
        </p:blipFill>
        <p:spPr>
          <a:xfrm>
            <a:off x="695327" y="1830533"/>
            <a:ext cx="4327296" cy="3600000"/>
          </a:xfrm>
          <a:prstGeom prst="rect">
            <a:avLst/>
          </a:prstGeom>
        </p:spPr>
      </p:pic>
      <p:pic>
        <p:nvPicPr>
          <p:cNvPr id="121" name="Grafik 120"/>
          <p:cNvPicPr>
            <a:picLocks noChangeAspect="1"/>
          </p:cNvPicPr>
          <p:nvPr/>
        </p:nvPicPr>
        <p:blipFill>
          <a:blip r:embed="rId4"/>
          <a:stretch>
            <a:fillRect/>
          </a:stretch>
        </p:blipFill>
        <p:spPr>
          <a:xfrm>
            <a:off x="6134994" y="1996588"/>
            <a:ext cx="5400000" cy="2134615"/>
          </a:xfrm>
          <a:prstGeom prst="rect">
            <a:avLst/>
          </a:prstGeom>
        </p:spPr>
      </p:pic>
    </p:spTree>
    <p:extLst>
      <p:ext uri="{BB962C8B-B14F-4D97-AF65-F5344CB8AC3E}">
        <p14:creationId xmlns:p14="http://schemas.microsoft.com/office/powerpoint/2010/main" val="25116476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62"/>
          <p:cNvSpPr>
            <a:spLocks noGrp="1"/>
          </p:cNvSpPr>
          <p:nvPr>
            <p:ph type="title"/>
          </p:nvPr>
        </p:nvSpPr>
        <p:spPr/>
        <p:txBody>
          <a:bodyPr/>
          <a:lstStyle/>
          <a:p>
            <a:r>
              <a:rPr lang="de-DE" dirty="0" err="1"/>
              <a:t>Hypothetical</a:t>
            </a:r>
            <a:r>
              <a:rPr lang="de-DE" dirty="0"/>
              <a:t> </a:t>
            </a:r>
            <a:r>
              <a:rPr lang="de-DE" dirty="0" err="1"/>
              <a:t>f</a:t>
            </a:r>
            <a:r>
              <a:rPr lang="de-DE" baseline="-25000" dirty="0" err="1"/>
              <a:t>rad</a:t>
            </a:r>
            <a:r>
              <a:rPr lang="de-DE" baseline="-25000" dirty="0"/>
              <a:t> </a:t>
            </a:r>
            <a:r>
              <a:rPr lang="de-DE" dirty="0" err="1"/>
              <a:t>increase</a:t>
            </a:r>
            <a:endParaRPr lang="de-DE" dirty="0"/>
          </a:p>
        </p:txBody>
      </p:sp>
      <p:sp>
        <p:nvSpPr>
          <p:cNvPr id="2" name="Fußzeilenplatzhalter 1"/>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12.02.25</a:t>
            </a:r>
            <a:endParaRPr lang="de-DE" dirty="0"/>
          </a:p>
        </p:txBody>
      </p:sp>
      <p:sp>
        <p:nvSpPr>
          <p:cNvPr id="3" name="Foliennummernplatzhalter 2"/>
          <p:cNvSpPr>
            <a:spLocks noGrp="1"/>
          </p:cNvSpPr>
          <p:nvPr>
            <p:ph type="sldNum" sz="quarter" idx="12"/>
          </p:nvPr>
        </p:nvSpPr>
        <p:spPr/>
        <p:txBody>
          <a:bodyPr/>
          <a:lstStyle/>
          <a:p>
            <a:fld id="{3B1A4699-952B-42DA-8DC4-38A59B49610C}" type="slidenum">
              <a:rPr lang="de-DE" smtClean="0"/>
              <a:pPr/>
              <a:t>60</a:t>
            </a:fld>
            <a:endParaRPr lang="de-DE" dirty="0"/>
          </a:p>
        </p:txBody>
      </p:sp>
      <p:sp>
        <p:nvSpPr>
          <p:cNvPr id="66" name="Rechteck 65"/>
          <p:cNvSpPr/>
          <p:nvPr/>
        </p:nvSpPr>
        <p:spPr>
          <a:xfrm rot="16200000" flipH="1">
            <a:off x="2399560" y="3899019"/>
            <a:ext cx="1069524" cy="400110"/>
          </a:xfrm>
          <a:prstGeom prst="rect">
            <a:avLst/>
          </a:prstGeom>
        </p:spPr>
        <p:txBody>
          <a:bodyPr wrap="none">
            <a:spAutoFit/>
          </a:bodyPr>
          <a:lstStyle/>
          <a:p>
            <a:r>
              <a:rPr lang="de-DE" sz="2000" b="1" dirty="0" smtClean="0">
                <a:solidFill>
                  <a:srgbClr val="EF7C00"/>
                </a:solidFill>
              </a:rPr>
              <a:t>X-Loop</a:t>
            </a:r>
            <a:endParaRPr lang="de-DE" sz="2000" b="1" dirty="0">
              <a:solidFill>
                <a:srgbClr val="EF7C00"/>
              </a:solidFill>
            </a:endParaRPr>
          </a:p>
        </p:txBody>
      </p:sp>
      <p:sp>
        <p:nvSpPr>
          <p:cNvPr id="67" name="Rechteck 66"/>
          <p:cNvSpPr/>
          <p:nvPr/>
        </p:nvSpPr>
        <p:spPr>
          <a:xfrm flipH="1">
            <a:off x="-2647334" y="3596480"/>
            <a:ext cx="5328069" cy="1063964"/>
          </a:xfrm>
          <a:prstGeom prst="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8" name="Rechteck 67"/>
          <p:cNvSpPr/>
          <p:nvPr/>
        </p:nvSpPr>
        <p:spPr>
          <a:xfrm flipH="1">
            <a:off x="-2647334" y="3052686"/>
            <a:ext cx="5328069" cy="552383"/>
          </a:xfrm>
          <a:prstGeom prst="rect">
            <a:avLst/>
          </a:prstGeom>
          <a:solidFill>
            <a:srgbClr val="EF7C0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69" name="Textfeld 68"/>
          <p:cNvSpPr txBox="1"/>
          <p:nvPr/>
        </p:nvSpPr>
        <p:spPr>
          <a:xfrm flipH="1">
            <a:off x="645202" y="3323746"/>
            <a:ext cx="894530" cy="153888"/>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Edge</a:t>
            </a:r>
          </a:p>
        </p:txBody>
      </p:sp>
      <p:cxnSp>
        <p:nvCxnSpPr>
          <p:cNvPr id="70" name="Gerader Verbinder 69"/>
          <p:cNvCxnSpPr/>
          <p:nvPr/>
        </p:nvCxnSpPr>
        <p:spPr>
          <a:xfrm flipH="1" flipV="1">
            <a:off x="-2640377" y="4640119"/>
            <a:ext cx="3583872" cy="2924"/>
          </a:xfrm>
          <a:prstGeom prst="line">
            <a:avLst/>
          </a:prstGeom>
          <a:ln w="5715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Rechteck 70"/>
          <p:cNvSpPr/>
          <p:nvPr/>
        </p:nvSpPr>
        <p:spPr>
          <a:xfrm flipH="1">
            <a:off x="-2565505" y="4637824"/>
            <a:ext cx="996000" cy="276999"/>
          </a:xfrm>
          <a:prstGeom prst="rect">
            <a:avLst/>
          </a:prstGeom>
        </p:spPr>
        <p:txBody>
          <a:bodyPr wrap="none">
            <a:spAutoFit/>
          </a:bodyPr>
          <a:lstStyle/>
          <a:p>
            <a:r>
              <a:rPr lang="de-DE" sz="1200" b="1" dirty="0" smtClean="0">
                <a:solidFill>
                  <a:srgbClr val="C6D325"/>
                </a:solidFill>
              </a:rPr>
              <a:t>P-O-loop</a:t>
            </a:r>
            <a:endParaRPr lang="de-DE" sz="1200" b="1" dirty="0">
              <a:solidFill>
                <a:srgbClr val="C6D325"/>
              </a:solidFill>
            </a:endParaRPr>
          </a:p>
        </p:txBody>
      </p:sp>
      <p:cxnSp>
        <p:nvCxnSpPr>
          <p:cNvPr id="72" name="Gerade Verbindung mit Pfeil 71"/>
          <p:cNvCxnSpPr/>
          <p:nvPr/>
        </p:nvCxnSpPr>
        <p:spPr>
          <a:xfrm flipV="1">
            <a:off x="-1000674" y="3052686"/>
            <a:ext cx="0" cy="156873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p:cNvCxnSpPr/>
          <p:nvPr/>
        </p:nvCxnSpPr>
        <p:spPr>
          <a:xfrm flipH="1" flipV="1">
            <a:off x="-1240958" y="3613785"/>
            <a:ext cx="12940" cy="99106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feld 73"/>
          <p:cNvSpPr txBox="1"/>
          <p:nvPr/>
        </p:nvSpPr>
        <p:spPr>
          <a:xfrm flipH="1">
            <a:off x="-1638150" y="3632638"/>
            <a:ext cx="339643" cy="153888"/>
          </a:xfrm>
          <a:prstGeom prst="rect">
            <a:avLst/>
          </a:prstGeom>
          <a:noFill/>
        </p:spPr>
        <p:txBody>
          <a:bodyPr wrap="square" lIns="0" tIns="0" rIns="0" bIns="0" rtlCol="0" anchor="t" anchorCtr="0">
            <a:spAutoFit/>
          </a:bodyPr>
          <a:lstStyle/>
          <a:p>
            <a:pPr>
              <a:lnSpc>
                <a:spcPts val="1151"/>
              </a:lnSpc>
              <a:spcBef>
                <a:spcPts val="576"/>
              </a:spcBef>
            </a:pPr>
            <a:r>
              <a:rPr lang="de-DE" sz="1400" dirty="0" smtClean="0">
                <a:latin typeface="Merriweather" panose="00000500000000000000" pitchFamily="2" charset="0"/>
              </a:rPr>
              <a:t>a</a:t>
            </a:r>
            <a:r>
              <a:rPr lang="de-DE" sz="1400" baseline="-25000" dirty="0" smtClean="0">
                <a:latin typeface="Merriweather" panose="00000500000000000000" pitchFamily="2" charset="0"/>
              </a:rPr>
              <a:t>6</a:t>
            </a:r>
            <a:r>
              <a:rPr lang="el-GR" sz="1400" baseline="-25000" dirty="0" smtClean="0">
                <a:latin typeface="Arial" panose="020B0604020202020204" pitchFamily="34" charset="0"/>
                <a:cs typeface="Arial" panose="020B0604020202020204" pitchFamily="34" charset="0"/>
              </a:rPr>
              <a:t>σ</a:t>
            </a:r>
            <a:endParaRPr lang="de-DE" sz="1400" dirty="0">
              <a:latin typeface="Merriweather" panose="00000500000000000000" pitchFamily="2" charset="0"/>
            </a:endParaRPr>
          </a:p>
        </p:txBody>
      </p:sp>
      <p:sp>
        <p:nvSpPr>
          <p:cNvPr id="75" name="Rechteck 74"/>
          <p:cNvSpPr/>
          <p:nvPr/>
        </p:nvSpPr>
        <p:spPr>
          <a:xfrm flipH="1">
            <a:off x="-2640378" y="2986371"/>
            <a:ext cx="13550863" cy="64800"/>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6" name="Rechteck 75"/>
          <p:cNvSpPr/>
          <p:nvPr/>
        </p:nvSpPr>
        <p:spPr>
          <a:xfrm rot="16200000" flipH="1">
            <a:off x="1736731" y="3916149"/>
            <a:ext cx="1901501" cy="50102"/>
          </a:xfrm>
          <a:prstGeom prst="rect">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77" name="Textfeld 76"/>
          <p:cNvSpPr txBox="1"/>
          <p:nvPr/>
        </p:nvSpPr>
        <p:spPr>
          <a:xfrm flipH="1">
            <a:off x="-1284317" y="3083288"/>
            <a:ext cx="211712" cy="153888"/>
          </a:xfrm>
          <a:prstGeom prst="rect">
            <a:avLst/>
          </a:prstGeom>
          <a:noFill/>
        </p:spPr>
        <p:txBody>
          <a:bodyPr wrap="none" lIns="0" tIns="0" rIns="0" bIns="0" rtlCol="0" anchor="t" anchorCtr="0">
            <a:spAutoFit/>
          </a:bodyPr>
          <a:lstStyle/>
          <a:p>
            <a:pPr>
              <a:lnSpc>
                <a:spcPts val="1151"/>
              </a:lnSpc>
              <a:spcBef>
                <a:spcPts val="576"/>
              </a:spcBef>
            </a:pPr>
            <a:r>
              <a:rPr lang="de-DE" sz="1400" dirty="0" err="1">
                <a:latin typeface="Merriweather" panose="00000500000000000000" pitchFamily="2" charset="0"/>
              </a:rPr>
              <a:t>a</a:t>
            </a:r>
            <a:r>
              <a:rPr lang="de-DE" sz="1400" baseline="-25000" dirty="0" err="1">
                <a:latin typeface="Merriweather" panose="00000500000000000000" pitchFamily="2" charset="0"/>
              </a:rPr>
              <a:t>P</a:t>
            </a:r>
            <a:endParaRPr lang="de-DE" sz="1400" dirty="0">
              <a:latin typeface="Merriweather" panose="00000500000000000000" pitchFamily="2" charset="0"/>
            </a:endParaRPr>
          </a:p>
        </p:txBody>
      </p:sp>
      <p:sp>
        <p:nvSpPr>
          <p:cNvPr id="78" name="Rechteck 77"/>
          <p:cNvSpPr/>
          <p:nvPr/>
        </p:nvSpPr>
        <p:spPr>
          <a:xfrm flipH="1">
            <a:off x="972158" y="3584487"/>
            <a:ext cx="1687022" cy="1087654"/>
          </a:xfrm>
          <a:prstGeom prst="rect">
            <a:avLst/>
          </a:prstGeom>
          <a:solidFill>
            <a:srgbClr val="EF7C0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cxnSp>
        <p:nvCxnSpPr>
          <p:cNvPr id="79" name="Gerader Verbinder 78"/>
          <p:cNvCxnSpPr/>
          <p:nvPr/>
        </p:nvCxnSpPr>
        <p:spPr>
          <a:xfrm>
            <a:off x="1959620" y="3021398"/>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1928304" y="3014084"/>
            <a:ext cx="1854493" cy="0"/>
          </a:xfrm>
          <a:prstGeom prst="line">
            <a:avLst/>
          </a:prstGeom>
          <a:ln w="381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Kreis 85"/>
          <p:cNvSpPr/>
          <p:nvPr/>
        </p:nvSpPr>
        <p:spPr>
          <a:xfrm flipH="1">
            <a:off x="-319768" y="3609286"/>
            <a:ext cx="2524883" cy="2122042"/>
          </a:xfrm>
          <a:prstGeom prst="pie">
            <a:avLst>
              <a:gd name="adj1" fmla="val 10787242"/>
              <a:gd name="adj2" fmla="val 16200000"/>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7" name="Pfeil nach unten 86"/>
          <p:cNvSpPr/>
          <p:nvPr/>
        </p:nvSpPr>
        <p:spPr>
          <a:xfrm rot="2361707" flipH="1" flipV="1">
            <a:off x="1269445" y="3552390"/>
            <a:ext cx="796914" cy="521146"/>
          </a:xfrm>
          <a:prstGeom prst="downArrow">
            <a:avLst>
              <a:gd name="adj1" fmla="val 69104"/>
              <a:gd name="adj2" fmla="val 41583"/>
            </a:avLst>
          </a:prstGeom>
          <a:solidFill>
            <a:srgbClr val="C000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200" b="1" dirty="0" smtClean="0">
              <a:solidFill>
                <a:schemeClr val="bg1"/>
              </a:solidFill>
            </a:endParaRPr>
          </a:p>
        </p:txBody>
      </p:sp>
      <p:sp>
        <p:nvSpPr>
          <p:cNvPr id="88" name="Rechteck 87"/>
          <p:cNvSpPr/>
          <p:nvPr/>
        </p:nvSpPr>
        <p:spPr>
          <a:xfrm rot="2361707" flipH="1">
            <a:off x="1359299" y="3720157"/>
            <a:ext cx="748048" cy="261610"/>
          </a:xfrm>
          <a:prstGeom prst="rect">
            <a:avLst/>
          </a:prstGeom>
        </p:spPr>
        <p:txBody>
          <a:bodyPr wrap="none">
            <a:spAutoFit/>
          </a:bodyPr>
          <a:lstStyle/>
          <a:p>
            <a:r>
              <a:rPr lang="el-GR" sz="1100" dirty="0" smtClean="0">
                <a:solidFill>
                  <a:schemeClr val="bg1"/>
                </a:solidFill>
              </a:rPr>
              <a:t>Γ</a:t>
            </a:r>
            <a:r>
              <a:rPr lang="de-DE" sz="1100" baseline="-25000" dirty="0" err="1" smtClean="0">
                <a:solidFill>
                  <a:schemeClr val="bg1"/>
                </a:solidFill>
              </a:rPr>
              <a:t>core,out</a:t>
            </a:r>
            <a:r>
              <a:rPr lang="de-DE" sz="1100" baseline="30000" dirty="0" smtClean="0">
                <a:solidFill>
                  <a:schemeClr val="bg1"/>
                </a:solidFill>
              </a:rPr>
              <a:t> </a:t>
            </a:r>
            <a:endParaRPr lang="de-DE" sz="1100" dirty="0">
              <a:solidFill>
                <a:schemeClr val="bg1"/>
              </a:solidFill>
            </a:endParaRPr>
          </a:p>
        </p:txBody>
      </p:sp>
      <p:sp>
        <p:nvSpPr>
          <p:cNvPr id="90" name="Sonne 89"/>
          <p:cNvSpPr/>
          <p:nvPr/>
        </p:nvSpPr>
        <p:spPr>
          <a:xfrm>
            <a:off x="519715" y="4154851"/>
            <a:ext cx="900000" cy="90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el-GR" sz="2400" b="1" dirty="0" smtClean="0">
                <a:solidFill>
                  <a:schemeClr val="bg1"/>
                </a:solidFill>
                <a:latin typeface="Times New Roman" panose="02020603050405020304" pitchFamily="18" charset="0"/>
                <a:cs typeface="Times New Roman" panose="02020603050405020304" pitchFamily="18" charset="0"/>
              </a:rPr>
              <a:t>Γ</a:t>
            </a:r>
            <a:endParaRPr lang="de-DE" sz="2400" b="1" dirty="0" smtClean="0">
              <a:solidFill>
                <a:schemeClr val="bg1"/>
              </a:solidFill>
              <a:latin typeface="Times New Roman" panose="02020603050405020304" pitchFamily="18" charset="0"/>
              <a:cs typeface="Times New Roman" panose="02020603050405020304" pitchFamily="18" charset="0"/>
            </a:endParaRPr>
          </a:p>
        </p:txBody>
      </p:sp>
      <p:sp>
        <p:nvSpPr>
          <p:cNvPr id="93" name="Textfeld 92"/>
          <p:cNvSpPr txBox="1"/>
          <p:nvPr/>
        </p:nvSpPr>
        <p:spPr>
          <a:xfrm flipH="1">
            <a:off x="664335" y="3973005"/>
            <a:ext cx="83540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a:solidFill>
                  <a:schemeClr val="bg1"/>
                </a:solidFill>
              </a:rPr>
              <a:t>Core</a:t>
            </a:r>
            <a:endParaRPr lang="de-DE" b="1" dirty="0">
              <a:solidFill>
                <a:schemeClr val="bg1"/>
              </a:solidFill>
            </a:endParaRPr>
          </a:p>
        </p:txBody>
      </p:sp>
      <p:grpSp>
        <p:nvGrpSpPr>
          <p:cNvPr id="94" name="Gruppieren 93"/>
          <p:cNvGrpSpPr/>
          <p:nvPr/>
        </p:nvGrpSpPr>
        <p:grpSpPr>
          <a:xfrm flipH="1">
            <a:off x="3715014" y="1730546"/>
            <a:ext cx="6125894" cy="3395133"/>
            <a:chOff x="3284910" y="7132520"/>
            <a:chExt cx="5293185" cy="3395133"/>
          </a:xfrm>
        </p:grpSpPr>
        <p:cxnSp>
          <p:nvCxnSpPr>
            <p:cNvPr id="124" name="Gerader Verbinder 123"/>
            <p:cNvCxnSpPr/>
            <p:nvPr/>
          </p:nvCxnSpPr>
          <p:spPr>
            <a:xfrm>
              <a:off x="4191275" y="8904485"/>
              <a:ext cx="25012" cy="96638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p:nvPr/>
          </p:nvCxnSpPr>
          <p:spPr>
            <a:xfrm flipH="1">
              <a:off x="7393000" y="8790527"/>
              <a:ext cx="4541" cy="636912"/>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Gerader Verbinder 125"/>
            <p:cNvCxnSpPr/>
            <p:nvPr/>
          </p:nvCxnSpPr>
          <p:spPr>
            <a:xfrm flipH="1">
              <a:off x="7389355" y="8746957"/>
              <a:ext cx="1141839" cy="63066"/>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flipH="1">
              <a:off x="5859306" y="9410950"/>
              <a:ext cx="1538234" cy="10994"/>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p:nvPr/>
          </p:nvCxnSpPr>
          <p:spPr>
            <a:xfrm flipH="1">
              <a:off x="3284910" y="7144097"/>
              <a:ext cx="5293185" cy="999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Gerader Verbinder 128"/>
            <p:cNvCxnSpPr/>
            <p:nvPr/>
          </p:nvCxnSpPr>
          <p:spPr>
            <a:xfrm flipV="1">
              <a:off x="3293063" y="7144097"/>
              <a:ext cx="0" cy="328830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V="1">
              <a:off x="5850038" y="9410950"/>
              <a:ext cx="3686"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8561819" y="7132520"/>
              <a:ext cx="0" cy="54000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8518379" y="8744713"/>
              <a:ext cx="14238" cy="178294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r Verbinder 133"/>
            <p:cNvCxnSpPr/>
            <p:nvPr/>
          </p:nvCxnSpPr>
          <p:spPr>
            <a:xfrm flipH="1">
              <a:off x="4195590" y="7652147"/>
              <a:ext cx="3300860" cy="1252338"/>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p:nvCxnSpPr>
          <p:spPr>
            <a:xfrm flipH="1" flipV="1">
              <a:off x="5842883" y="9838452"/>
              <a:ext cx="778892"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p:cNvCxnSpPr/>
            <p:nvPr/>
          </p:nvCxnSpPr>
          <p:spPr>
            <a:xfrm flipH="1" flipV="1">
              <a:off x="3697026" y="9853546"/>
              <a:ext cx="519261"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p:nvCxnSpPr>
          <p:spPr>
            <a:xfrm flipV="1">
              <a:off x="6619441" y="9827506"/>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flipV="1">
              <a:off x="3707136" y="9843948"/>
              <a:ext cx="0" cy="432997"/>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flipH="1">
              <a:off x="4191275" y="10243675"/>
              <a:ext cx="2428166" cy="0"/>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0" name="Pfeil nach unten 139"/>
            <p:cNvSpPr/>
            <p:nvPr/>
          </p:nvSpPr>
          <p:spPr>
            <a:xfrm rot="10800000" flipV="1">
              <a:off x="4516570" y="9101376"/>
              <a:ext cx="524452" cy="874905"/>
            </a:xfrm>
            <a:prstGeom prst="downArrow">
              <a:avLst>
                <a:gd name="adj1" fmla="val 69104"/>
                <a:gd name="adj2" fmla="val 41583"/>
              </a:avLst>
            </a:prstGeom>
            <a:solidFill>
              <a:srgbClr val="C6D325"/>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1" name="Pfeil nach unten 140"/>
            <p:cNvSpPr/>
            <p:nvPr/>
          </p:nvSpPr>
          <p:spPr>
            <a:xfrm rot="10800000" flipV="1">
              <a:off x="3709032" y="9986035"/>
              <a:ext cx="524452" cy="531223"/>
            </a:xfrm>
            <a:prstGeom prst="downArrow">
              <a:avLst>
                <a:gd name="adj1" fmla="val 69104"/>
                <a:gd name="adj2" fmla="val 41583"/>
              </a:avLst>
            </a:prstGeom>
            <a:solidFill>
              <a:schemeClr val="bg2"/>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2" name="Textfeld 141"/>
            <p:cNvSpPr txBox="1"/>
            <p:nvPr/>
          </p:nvSpPr>
          <p:spPr>
            <a:xfrm>
              <a:off x="5415532" y="9945404"/>
              <a:ext cx="111729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Sub-divertor</a:t>
              </a:r>
            </a:p>
          </p:txBody>
        </p:sp>
        <p:sp>
          <p:nvSpPr>
            <p:cNvPr id="146" name="Textfeld 145"/>
            <p:cNvSpPr txBox="1"/>
            <p:nvPr/>
          </p:nvSpPr>
          <p:spPr>
            <a:xfrm>
              <a:off x="5766074" y="9125198"/>
              <a:ext cx="157414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Divertor </a:t>
              </a:r>
              <a:r>
                <a:rPr lang="de-DE" sz="1600" dirty="0" err="1" smtClean="0"/>
                <a:t>chamber</a:t>
              </a:r>
              <a:endParaRPr lang="de-DE" sz="1600" dirty="0" smtClean="0"/>
            </a:p>
          </p:txBody>
        </p:sp>
      </p:grpSp>
      <p:sp>
        <p:nvSpPr>
          <p:cNvPr id="100" name="Rechteck 99"/>
          <p:cNvSpPr/>
          <p:nvPr/>
        </p:nvSpPr>
        <p:spPr>
          <a:xfrm rot="16200000">
            <a:off x="7676285" y="3896370"/>
            <a:ext cx="759238" cy="307777"/>
          </a:xfrm>
          <a:prstGeom prst="rect">
            <a:avLst/>
          </a:prstGeom>
        </p:spPr>
        <p:txBody>
          <a:bodyPr wrap="square">
            <a:spAutoFit/>
          </a:bodyPr>
          <a:lstStyle/>
          <a:p>
            <a:r>
              <a:rPr lang="el-GR" sz="1400" b="1" dirty="0" smtClean="0">
                <a:solidFill>
                  <a:schemeClr val="bg1"/>
                </a:solidFill>
              </a:rPr>
              <a:t>Γ</a:t>
            </a:r>
            <a:r>
              <a:rPr lang="de-DE" sz="1400" b="1" baseline="-25000" dirty="0" err="1" smtClean="0">
                <a:solidFill>
                  <a:schemeClr val="bg1"/>
                </a:solidFill>
              </a:rPr>
              <a:t>coll</a:t>
            </a:r>
            <a:r>
              <a:rPr lang="de-DE" sz="1400" b="1" baseline="30000" dirty="0" smtClean="0">
                <a:solidFill>
                  <a:schemeClr val="bg1"/>
                </a:solidFill>
              </a:rPr>
              <a:t> </a:t>
            </a:r>
            <a:endParaRPr lang="de-DE" sz="1400" b="1" dirty="0">
              <a:solidFill>
                <a:schemeClr val="bg1"/>
              </a:solidFill>
            </a:endParaRPr>
          </a:p>
        </p:txBody>
      </p:sp>
      <p:sp>
        <p:nvSpPr>
          <p:cNvPr id="101" name="Rechteck 100"/>
          <p:cNvSpPr/>
          <p:nvPr/>
        </p:nvSpPr>
        <p:spPr>
          <a:xfrm rot="16200000">
            <a:off x="8631949" y="4547317"/>
            <a:ext cx="759238" cy="307777"/>
          </a:xfrm>
          <a:prstGeom prst="rect">
            <a:avLst/>
          </a:prstGeom>
        </p:spPr>
        <p:txBody>
          <a:bodyPr wrap="square">
            <a:spAutoFit/>
          </a:bodyPr>
          <a:lstStyle/>
          <a:p>
            <a:r>
              <a:rPr lang="el-GR" sz="1400" b="1" dirty="0">
                <a:solidFill>
                  <a:schemeClr val="bg1"/>
                </a:solidFill>
              </a:rPr>
              <a:t>Γ</a:t>
            </a:r>
            <a:r>
              <a:rPr lang="de-DE" sz="1400" b="1" baseline="-25000" dirty="0" err="1">
                <a:solidFill>
                  <a:schemeClr val="bg1"/>
                </a:solidFill>
              </a:rPr>
              <a:t>exh</a:t>
            </a:r>
            <a:r>
              <a:rPr lang="de-DE" sz="1400" b="1" baseline="30000" dirty="0">
                <a:solidFill>
                  <a:schemeClr val="bg1"/>
                </a:solidFill>
              </a:rPr>
              <a:t> </a:t>
            </a:r>
            <a:endParaRPr lang="de-DE" sz="1400" b="1" dirty="0">
              <a:solidFill>
                <a:schemeClr val="bg1"/>
              </a:solidFill>
            </a:endParaRPr>
          </a:p>
        </p:txBody>
      </p:sp>
      <p:cxnSp>
        <p:nvCxnSpPr>
          <p:cNvPr id="102" name="Gerader Verbinder 101"/>
          <p:cNvCxnSpPr/>
          <p:nvPr/>
        </p:nvCxnSpPr>
        <p:spPr>
          <a:xfrm flipV="1">
            <a:off x="3719332" y="2251123"/>
            <a:ext cx="1268267" cy="5903"/>
          </a:xfrm>
          <a:prstGeom prst="line">
            <a:avLst/>
          </a:prstGeom>
          <a:ln w="381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V="1">
            <a:off x="3808819" y="3505271"/>
            <a:ext cx="1239118" cy="1277"/>
          </a:xfrm>
          <a:prstGeom prst="straightConnector1">
            <a:avLst/>
          </a:prstGeom>
          <a:ln w="12700" cmpd="sng">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feld 104"/>
              <p:cNvSpPr txBox="1"/>
              <p:nvPr/>
            </p:nvSpPr>
            <p:spPr>
              <a:xfrm flipH="1">
                <a:off x="3853134" y="3502511"/>
                <a:ext cx="1166281" cy="716735"/>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smtClean="0">
                              <a:solidFill>
                                <a:srgbClr val="006C66"/>
                              </a:solidFill>
                              <a:latin typeface="Cambria Math" panose="02040503050406030204" pitchFamily="18" charset="0"/>
                              <a:ea typeface="Cambria Math" panose="02040503050406030204" pitchFamily="18" charset="0"/>
                            </a:rPr>
                          </m:ctrlPr>
                        </m:sSubPr>
                        <m:e>
                          <m:r>
                            <a:rPr lang="de-DE" sz="1600" i="1">
                              <a:solidFill>
                                <a:srgbClr val="006C66"/>
                              </a:solidFill>
                              <a:latin typeface="Cambria Math" panose="02040503050406030204" pitchFamily="18" charset="0"/>
                              <a:ea typeface="Cambria Math" panose="02040503050406030204" pitchFamily="18" charset="0"/>
                            </a:rPr>
                            <m:t>𝑙</m:t>
                          </m:r>
                        </m:e>
                        <m:sub>
                          <m:r>
                            <a:rPr lang="de-DE" sz="1600" i="1">
                              <a:solidFill>
                                <a:srgbClr val="006C66"/>
                              </a:solidFill>
                              <a:latin typeface="Cambria Math" panose="02040503050406030204" pitchFamily="18" charset="0"/>
                              <a:ea typeface="Cambria Math" panose="02040503050406030204" pitchFamily="18" charset="0"/>
                            </a:rPr>
                            <m:t>𝑏𝑎𝑓𝑓𝑙𝑒</m:t>
                          </m:r>
                        </m:sub>
                      </m:sSub>
                    </m:oMath>
                  </m:oMathPara>
                </a14:m>
                <a:endParaRPr lang="de-DE" sz="1600" b="1" baseline="-25000" dirty="0" smtClean="0"/>
              </a:p>
              <a:p>
                <a:pPr>
                  <a:lnSpc>
                    <a:spcPts val="2300"/>
                  </a:lnSpc>
                  <a:spcBef>
                    <a:spcPts val="1150"/>
                  </a:spcBef>
                </a:pPr>
                <a:r>
                  <a:rPr lang="de-DE" sz="1600" b="1" dirty="0" smtClean="0"/>
                  <a:t> </a:t>
                </a:r>
              </a:p>
            </p:txBody>
          </p:sp>
        </mc:Choice>
        <mc:Fallback xmlns="">
          <p:sp>
            <p:nvSpPr>
              <p:cNvPr id="105" name="Textfeld 104"/>
              <p:cNvSpPr txBox="1">
                <a:spLocks noRot="1" noChangeAspect="1" noMove="1" noResize="1" noEditPoints="1" noAdjustHandles="1" noChangeArrowheads="1" noChangeShapeType="1" noTextEdit="1"/>
              </p:cNvSpPr>
              <p:nvPr/>
            </p:nvSpPr>
            <p:spPr>
              <a:xfrm flipH="1">
                <a:off x="3853134" y="3502511"/>
                <a:ext cx="1166281" cy="716735"/>
              </a:xfrm>
              <a:prstGeom prst="rect">
                <a:avLst/>
              </a:prstGeom>
              <a:blipFill>
                <a:blip r:embed="rId2"/>
                <a:stretch>
                  <a:fillRect/>
                </a:stretch>
              </a:blipFill>
            </p:spPr>
            <p:txBody>
              <a:bodyPr/>
              <a:lstStyle/>
              <a:p>
                <a:r>
                  <a:rPr lang="de-DE">
                    <a:noFill/>
                  </a:rPr>
                  <a:t> </a:t>
                </a:r>
              </a:p>
            </p:txBody>
          </p:sp>
        </mc:Fallback>
      </mc:AlternateContent>
      <p:sp>
        <p:nvSpPr>
          <p:cNvPr id="99" name="Textfeld 98"/>
          <p:cNvSpPr txBox="1"/>
          <p:nvPr/>
        </p:nvSpPr>
        <p:spPr>
          <a:xfrm>
            <a:off x="5147625" y="1223963"/>
            <a:ext cx="1054776" cy="396391"/>
          </a:xfrm>
          <a:prstGeom prst="rect">
            <a:avLst/>
          </a:prstGeom>
          <a:noFill/>
        </p:spPr>
        <p:txBody>
          <a:bodyPr wrap="none" lIns="0" tIns="0" rIns="0" bIns="0" rtlCol="0" anchor="t" anchorCtr="0">
            <a:spAutoFit/>
          </a:bodyPr>
          <a:lstStyle/>
          <a:p>
            <a:pPr algn="l">
              <a:lnSpc>
                <a:spcPts val="2300"/>
              </a:lnSpc>
              <a:spcBef>
                <a:spcPts val="1150"/>
              </a:spcBef>
            </a:pPr>
            <a:r>
              <a:rPr lang="de-DE" sz="6000" b="1" dirty="0" err="1" smtClean="0">
                <a:solidFill>
                  <a:srgbClr val="00B1EA"/>
                </a:solidFill>
              </a:rPr>
              <a:t>f</a:t>
            </a:r>
            <a:r>
              <a:rPr lang="de-DE" sz="6000" b="1" baseline="-25000" dirty="0" err="1" smtClean="0">
                <a:solidFill>
                  <a:srgbClr val="00B1EA"/>
                </a:solidFill>
              </a:rPr>
              <a:t>rad</a:t>
            </a:r>
            <a:endParaRPr lang="de-DE" sz="4000" b="1" dirty="0" smtClean="0">
              <a:solidFill>
                <a:srgbClr val="00B1EA"/>
              </a:solidFill>
            </a:endParaRPr>
          </a:p>
        </p:txBody>
      </p:sp>
      <p:sp>
        <p:nvSpPr>
          <p:cNvPr id="106" name="Textfeld 105"/>
          <p:cNvSpPr txBox="1"/>
          <p:nvPr/>
        </p:nvSpPr>
        <p:spPr>
          <a:xfrm>
            <a:off x="1684129" y="5186148"/>
            <a:ext cx="6315832" cy="1192634"/>
          </a:xfrm>
          <a:prstGeom prst="rect">
            <a:avLst/>
          </a:prstGeom>
          <a:noFill/>
        </p:spPr>
        <p:txBody>
          <a:bodyPr wrap="none" lIns="0" tIns="0" rIns="0" bIns="0" rtlCol="0" anchor="t" anchorCtr="0">
            <a:spAutoFit/>
          </a:bodyPr>
          <a:lstStyle/>
          <a:p>
            <a:pPr algn="l">
              <a:lnSpc>
                <a:spcPts val="2300"/>
              </a:lnSpc>
              <a:spcBef>
                <a:spcPts val="1150"/>
              </a:spcBef>
            </a:pPr>
            <a:r>
              <a:rPr lang="de-DE" sz="1600" b="1" dirty="0" smtClean="0">
                <a:solidFill>
                  <a:srgbClr val="006C66"/>
                </a:solidFill>
              </a:rPr>
              <a:t>High </a:t>
            </a:r>
            <a:r>
              <a:rPr lang="de-DE" sz="1600" b="1" dirty="0" err="1" smtClean="0">
                <a:solidFill>
                  <a:srgbClr val="006C66"/>
                </a:solidFill>
              </a:rPr>
              <a:t>f</a:t>
            </a:r>
            <a:r>
              <a:rPr lang="de-DE" sz="1600" b="1" baseline="-25000" dirty="0" err="1" smtClean="0">
                <a:solidFill>
                  <a:srgbClr val="006C66"/>
                </a:solidFill>
              </a:rPr>
              <a:t>rad</a:t>
            </a:r>
            <a:endParaRPr lang="de-DE" sz="1600" b="1" baseline="-25000" dirty="0" smtClean="0">
              <a:solidFill>
                <a:srgbClr val="006C66"/>
              </a:solidFill>
            </a:endParaRPr>
          </a:p>
          <a:p>
            <a:pPr marL="285750" indent="-285750" algn="l">
              <a:lnSpc>
                <a:spcPts val="2300"/>
              </a:lnSpc>
              <a:spcBef>
                <a:spcPts val="1150"/>
              </a:spcBef>
              <a:buFont typeface="Arial" panose="020B0604020202020204" pitchFamily="34" charset="0"/>
              <a:buChar char="•"/>
            </a:pPr>
            <a:r>
              <a:rPr lang="de-DE" sz="1600" b="1" dirty="0" smtClean="0">
                <a:solidFill>
                  <a:srgbClr val="006C66"/>
                </a:solidFill>
              </a:rPr>
              <a:t>Aids in </a:t>
            </a:r>
            <a:r>
              <a:rPr lang="de-DE" sz="1600" b="1" dirty="0" err="1" smtClean="0">
                <a:solidFill>
                  <a:srgbClr val="006C66"/>
                </a:solidFill>
              </a:rPr>
              <a:t>fullfilling</a:t>
            </a:r>
            <a:r>
              <a:rPr lang="de-DE" sz="1600" b="1" dirty="0" smtClean="0">
                <a:solidFill>
                  <a:srgbClr val="006C66"/>
                </a:solidFill>
              </a:rPr>
              <a:t> </a:t>
            </a:r>
            <a:r>
              <a:rPr lang="de-DE" sz="1600" b="1" dirty="0" err="1" smtClean="0">
                <a:solidFill>
                  <a:srgbClr val="006C66"/>
                </a:solidFill>
              </a:rPr>
              <a:t>mandatory</a:t>
            </a:r>
            <a:r>
              <a:rPr lang="de-DE" sz="1600" b="1" dirty="0" smtClean="0">
                <a:solidFill>
                  <a:srgbClr val="006C66"/>
                </a:solidFill>
              </a:rPr>
              <a:t> </a:t>
            </a:r>
            <a:r>
              <a:rPr lang="de-DE" sz="1600" b="1" dirty="0" err="1" smtClean="0">
                <a:solidFill>
                  <a:srgbClr val="006C66"/>
                </a:solidFill>
              </a:rPr>
              <a:t>heat</a:t>
            </a:r>
            <a:r>
              <a:rPr lang="de-DE" sz="1600" b="1" dirty="0" smtClean="0">
                <a:solidFill>
                  <a:srgbClr val="006C66"/>
                </a:solidFill>
              </a:rPr>
              <a:t> </a:t>
            </a:r>
            <a:r>
              <a:rPr lang="de-DE" sz="1600" b="1" dirty="0" err="1" smtClean="0">
                <a:solidFill>
                  <a:srgbClr val="006C66"/>
                </a:solidFill>
              </a:rPr>
              <a:t>and</a:t>
            </a:r>
            <a:r>
              <a:rPr lang="de-DE" sz="1600" b="1" dirty="0" smtClean="0">
                <a:solidFill>
                  <a:srgbClr val="006C66"/>
                </a:solidFill>
              </a:rPr>
              <a:t> </a:t>
            </a:r>
            <a:r>
              <a:rPr lang="de-DE" sz="1600" b="1" dirty="0" err="1" smtClean="0">
                <a:solidFill>
                  <a:srgbClr val="006C66"/>
                </a:solidFill>
              </a:rPr>
              <a:t>sputtering</a:t>
            </a:r>
            <a:r>
              <a:rPr lang="de-DE" sz="1600" b="1" dirty="0" smtClean="0">
                <a:solidFill>
                  <a:srgbClr val="006C66"/>
                </a:solidFill>
              </a:rPr>
              <a:t> </a:t>
            </a:r>
            <a:r>
              <a:rPr lang="de-DE" sz="1600" b="1" dirty="0" err="1" smtClean="0">
                <a:solidFill>
                  <a:srgbClr val="006C66"/>
                </a:solidFill>
              </a:rPr>
              <a:t>requirements</a:t>
            </a:r>
            <a:endParaRPr lang="de-DE" sz="1600" b="1" dirty="0" smtClean="0">
              <a:solidFill>
                <a:srgbClr val="006C66"/>
              </a:solidFill>
            </a:endParaRPr>
          </a:p>
          <a:p>
            <a:pPr marL="285750" indent="-285750" algn="l">
              <a:lnSpc>
                <a:spcPts val="2300"/>
              </a:lnSpc>
              <a:spcBef>
                <a:spcPts val="1150"/>
              </a:spcBef>
              <a:buFont typeface="Arial" panose="020B0604020202020204" pitchFamily="34" charset="0"/>
              <a:buChar char="•"/>
            </a:pPr>
            <a:r>
              <a:rPr lang="de-DE" sz="1600" b="1" dirty="0" err="1" smtClean="0">
                <a:solidFill>
                  <a:srgbClr val="006C66"/>
                </a:solidFill>
              </a:rPr>
              <a:t>Compromises</a:t>
            </a:r>
            <a:r>
              <a:rPr lang="de-DE" sz="1600" b="1" dirty="0" smtClean="0">
                <a:solidFill>
                  <a:srgbClr val="006C66"/>
                </a:solidFill>
              </a:rPr>
              <a:t> divertor </a:t>
            </a:r>
            <a:r>
              <a:rPr lang="de-DE" sz="1600" b="1" dirty="0" err="1" smtClean="0">
                <a:solidFill>
                  <a:srgbClr val="006C66"/>
                </a:solidFill>
              </a:rPr>
              <a:t>performance</a:t>
            </a:r>
            <a:endParaRPr lang="de-DE" sz="1600" b="1" dirty="0" smtClean="0">
              <a:solidFill>
                <a:srgbClr val="006C66"/>
              </a:solidFill>
            </a:endParaRPr>
          </a:p>
        </p:txBody>
      </p:sp>
      <p:sp>
        <p:nvSpPr>
          <p:cNvPr id="5" name="Pfeil nach oben 4"/>
          <p:cNvSpPr/>
          <p:nvPr/>
        </p:nvSpPr>
        <p:spPr>
          <a:xfrm>
            <a:off x="7949489" y="6430832"/>
            <a:ext cx="180000" cy="180000"/>
          </a:xfrm>
          <a:prstGeom prst="upArrow">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8" name="Pfeil nach oben 107"/>
          <p:cNvSpPr/>
          <p:nvPr/>
        </p:nvSpPr>
        <p:spPr>
          <a:xfrm rot="10800000">
            <a:off x="7949489" y="6265653"/>
            <a:ext cx="180000" cy="180000"/>
          </a:xfrm>
          <a:prstGeom prst="upArrow">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9" name="Pfeil nach oben 108"/>
          <p:cNvSpPr/>
          <p:nvPr/>
        </p:nvSpPr>
        <p:spPr>
          <a:xfrm rot="10800000">
            <a:off x="7949489" y="6100828"/>
            <a:ext cx="180000" cy="180000"/>
          </a:xfrm>
          <a:prstGeom prst="upArrow">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0" name="Pfeil nach oben 109"/>
          <p:cNvSpPr/>
          <p:nvPr/>
        </p:nvSpPr>
        <p:spPr>
          <a:xfrm rot="10800000">
            <a:off x="7949489" y="5061298"/>
            <a:ext cx="180000" cy="180000"/>
          </a:xfrm>
          <a:prstGeom prst="upArrow">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1" name="Pfeil nach oben 110"/>
          <p:cNvSpPr/>
          <p:nvPr/>
        </p:nvSpPr>
        <p:spPr>
          <a:xfrm rot="10800000">
            <a:off x="7949489" y="5930514"/>
            <a:ext cx="180000" cy="180000"/>
          </a:xfrm>
          <a:prstGeom prst="upArrow">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112" name="Grafik 111"/>
          <p:cNvPicPr>
            <a:picLocks noChangeAspect="1"/>
          </p:cNvPicPr>
          <p:nvPr/>
        </p:nvPicPr>
        <p:blipFill>
          <a:blip r:embed="rId3"/>
          <a:stretch>
            <a:fillRect/>
          </a:stretch>
        </p:blipFill>
        <p:spPr>
          <a:xfrm>
            <a:off x="8065323" y="5030430"/>
            <a:ext cx="4052704" cy="1826191"/>
          </a:xfrm>
          <a:prstGeom prst="rect">
            <a:avLst/>
          </a:prstGeom>
        </p:spPr>
      </p:pic>
      <p:sp>
        <p:nvSpPr>
          <p:cNvPr id="114" name="Textfeld 113"/>
          <p:cNvSpPr txBox="1"/>
          <p:nvPr/>
        </p:nvSpPr>
        <p:spPr>
          <a:xfrm flipH="1">
            <a:off x="7455920" y="2605188"/>
            <a:ext cx="95699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D-SOL</a:t>
            </a:r>
            <a:endParaRPr lang="de-DE" sz="2400" b="1" dirty="0">
              <a:solidFill>
                <a:schemeClr val="bg1"/>
              </a:solidFill>
            </a:endParaRPr>
          </a:p>
        </p:txBody>
      </p:sp>
      <p:sp>
        <p:nvSpPr>
          <p:cNvPr id="115" name="Textfeld 114"/>
          <p:cNvSpPr txBox="1"/>
          <p:nvPr/>
        </p:nvSpPr>
        <p:spPr>
          <a:xfrm flipH="1">
            <a:off x="8777021" y="3227792"/>
            <a:ext cx="615553" cy="185435"/>
          </a:xfrm>
          <a:prstGeom prst="rect">
            <a:avLst/>
          </a:prstGeom>
          <a:noFill/>
        </p:spPr>
        <p:txBody>
          <a:bodyPr wrap="none" lIns="0" tIns="0" rIns="0" bIns="0" rtlCol="0" anchor="t" anchorCtr="0">
            <a:spAutoFit/>
          </a:bodyPr>
          <a:lstStyle/>
          <a:p>
            <a:pPr>
              <a:lnSpc>
                <a:spcPts val="1151"/>
              </a:lnSpc>
              <a:spcBef>
                <a:spcPts val="576"/>
              </a:spcBef>
            </a:pPr>
            <a:r>
              <a:rPr lang="de-DE" sz="2400" b="1" dirty="0" smtClean="0">
                <a:solidFill>
                  <a:schemeClr val="bg1"/>
                </a:solidFill>
              </a:rPr>
              <a:t>PFR</a:t>
            </a:r>
            <a:endParaRPr lang="de-DE" sz="2400" b="1" dirty="0">
              <a:solidFill>
                <a:schemeClr val="bg1"/>
              </a:solidFill>
            </a:endParaRPr>
          </a:p>
        </p:txBody>
      </p:sp>
    </p:spTree>
    <p:extLst>
      <p:ext uri="{BB962C8B-B14F-4D97-AF65-F5344CB8AC3E}">
        <p14:creationId xmlns:p14="http://schemas.microsoft.com/office/powerpoint/2010/main" val="9627926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4D8C-3C4A-5082-C7B4-F62CBF9D3967}"/>
            </a:ext>
          </a:extLst>
        </p:cNvPr>
        <p:cNvGrpSpPr/>
        <p:nvPr/>
      </p:nvGrpSpPr>
      <p:grpSpPr>
        <a:xfrm>
          <a:off x="0" y="0"/>
          <a:ext cx="0" cy="0"/>
          <a:chOff x="0" y="0"/>
          <a:chExt cx="0" cy="0"/>
        </a:xfrm>
      </p:grpSpPr>
      <p:sp>
        <p:nvSpPr>
          <p:cNvPr id="24" name="Titel 23">
            <a:extLst>
              <a:ext uri="{FF2B5EF4-FFF2-40B4-BE49-F238E27FC236}">
                <a16:creationId xmlns:a16="http://schemas.microsoft.com/office/drawing/2014/main" id="{1EA99170-C8DC-8EAB-A257-D74B16059990}"/>
              </a:ext>
            </a:extLst>
          </p:cNvPr>
          <p:cNvSpPr>
            <a:spLocks noGrp="1"/>
          </p:cNvSpPr>
          <p:nvPr>
            <p:ph type="title"/>
          </p:nvPr>
        </p:nvSpPr>
        <p:spPr>
          <a:xfrm>
            <a:off x="658813" y="441325"/>
            <a:ext cx="9612984" cy="541655"/>
          </a:xfrm>
        </p:spPr>
        <p:txBody>
          <a:bodyPr/>
          <a:lstStyle/>
          <a:p>
            <a:r>
              <a:rPr lang="de-DE" dirty="0"/>
              <a:t>Benchmark</a:t>
            </a:r>
          </a:p>
        </p:txBody>
      </p:sp>
      <p:graphicFrame>
        <p:nvGraphicFramePr>
          <p:cNvPr id="26" name="Tabelle 25">
            <a:extLst>
              <a:ext uri="{FF2B5EF4-FFF2-40B4-BE49-F238E27FC236}">
                <a16:creationId xmlns:a16="http://schemas.microsoft.com/office/drawing/2014/main" id="{FBCBC97A-3E43-E1F9-E8E3-B00E320D6198}"/>
              </a:ext>
            </a:extLst>
          </p:cNvPr>
          <p:cNvGraphicFramePr>
            <a:graphicFrameLocks noGrp="1"/>
          </p:cNvGraphicFramePr>
          <p:nvPr>
            <p:extLst/>
          </p:nvPr>
        </p:nvGraphicFramePr>
        <p:xfrm>
          <a:off x="413658" y="1356990"/>
          <a:ext cx="11364683" cy="4427426"/>
        </p:xfrm>
        <a:graphic>
          <a:graphicData uri="http://schemas.openxmlformats.org/drawingml/2006/table">
            <a:tbl>
              <a:tblPr firstRow="1" bandRow="1">
                <a:tableStyleId>{5C22544A-7EE6-4342-B048-85BDC9FD1C3A}</a:tableStyleId>
              </a:tblPr>
              <a:tblGrid>
                <a:gridCol w="2636687">
                  <a:extLst>
                    <a:ext uri="{9D8B030D-6E8A-4147-A177-3AD203B41FA5}">
                      <a16:colId xmlns:a16="http://schemas.microsoft.com/office/drawing/2014/main" val="485568785"/>
                    </a:ext>
                  </a:extLst>
                </a:gridCol>
                <a:gridCol w="2181999">
                  <a:extLst>
                    <a:ext uri="{9D8B030D-6E8A-4147-A177-3AD203B41FA5}">
                      <a16:colId xmlns:a16="http://schemas.microsoft.com/office/drawing/2014/main" val="84113710"/>
                    </a:ext>
                  </a:extLst>
                </a:gridCol>
                <a:gridCol w="2181999">
                  <a:extLst>
                    <a:ext uri="{9D8B030D-6E8A-4147-A177-3AD203B41FA5}">
                      <a16:colId xmlns:a16="http://schemas.microsoft.com/office/drawing/2014/main" val="1887300982"/>
                    </a:ext>
                  </a:extLst>
                </a:gridCol>
                <a:gridCol w="2181999">
                  <a:extLst>
                    <a:ext uri="{9D8B030D-6E8A-4147-A177-3AD203B41FA5}">
                      <a16:colId xmlns:a16="http://schemas.microsoft.com/office/drawing/2014/main" val="1607820769"/>
                    </a:ext>
                  </a:extLst>
                </a:gridCol>
                <a:gridCol w="2181999">
                  <a:extLst>
                    <a:ext uri="{9D8B030D-6E8A-4147-A177-3AD203B41FA5}">
                      <a16:colId xmlns:a16="http://schemas.microsoft.com/office/drawing/2014/main" val="754132514"/>
                    </a:ext>
                  </a:extLst>
                </a:gridCol>
              </a:tblGrid>
              <a:tr h="7556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Performance </a:t>
                      </a:r>
                      <a:r>
                        <a:rPr lang="de-DE" sz="2000" dirty="0" err="1"/>
                        <a:t>metric</a:t>
                      </a:r>
                      <a:endParaRPr lang="de-DE"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Standard 5/5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High-Mirror 5/5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High-Iota 5/4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dirty="0"/>
                        <a:t>Low-Iota 5/6</a:t>
                      </a:r>
                    </a:p>
                  </a:txBody>
                  <a:tcPr anchor="ctr"/>
                </a:tc>
                <a:extLst>
                  <a:ext uri="{0D108BD9-81ED-4DB2-BD59-A6C34878D82A}">
                    <a16:rowId xmlns:a16="http://schemas.microsoft.com/office/drawing/2014/main" val="3120140773"/>
                  </a:ext>
                </a:extLst>
              </a:tr>
              <a:tr h="917939">
                <a:tc>
                  <a:txBody>
                    <a:bodyPr/>
                    <a:lstStyle/>
                    <a:p>
                      <a:pPr algn="ctr"/>
                      <a:r>
                        <a:rPr lang="de-DE" sz="2000" dirty="0" err="1"/>
                        <a:t>Particle</a:t>
                      </a:r>
                      <a:r>
                        <a:rPr lang="de-DE" sz="2000" dirty="0"/>
                        <a:t> </a:t>
                      </a:r>
                      <a:r>
                        <a:rPr lang="de-DE" sz="2000" dirty="0" err="1"/>
                        <a:t>diversion</a:t>
                      </a:r>
                      <a:endParaRPr lang="de-DE" sz="2000" dirty="0"/>
                    </a:p>
                  </a:txBody>
                  <a:tcPr anchor="ctr"/>
                </a:tc>
                <a:tc>
                  <a:txBody>
                    <a:bodyPr/>
                    <a:lstStyle/>
                    <a:p>
                      <a:pPr algn="ctr"/>
                      <a:r>
                        <a:rPr lang="de-DE" sz="2000" dirty="0"/>
                        <a:t>99.86 %</a:t>
                      </a:r>
                    </a:p>
                  </a:txBody>
                  <a:tcPr anchor="ctr"/>
                </a:tc>
                <a:tc>
                  <a:txBody>
                    <a:bodyPr/>
                    <a:lstStyle/>
                    <a:p>
                      <a:pPr algn="ctr"/>
                      <a:r>
                        <a:rPr lang="de-DE" sz="2000" dirty="0"/>
                        <a:t>99.94 %</a:t>
                      </a:r>
                    </a:p>
                  </a:txBody>
                  <a:tcPr anchor="ctr"/>
                </a:tc>
                <a:tc>
                  <a:txBody>
                    <a:bodyPr/>
                    <a:lstStyle/>
                    <a:p>
                      <a:pPr algn="ctr"/>
                      <a:r>
                        <a:rPr lang="de-DE" sz="2000" dirty="0"/>
                        <a:t>99.71 %</a:t>
                      </a:r>
                    </a:p>
                  </a:txBody>
                  <a:tcPr anchor="ctr"/>
                </a:tc>
                <a:tc>
                  <a:txBody>
                    <a:bodyPr/>
                    <a:lstStyle/>
                    <a:p>
                      <a:pPr algn="ctr"/>
                      <a:r>
                        <a:rPr lang="de-DE" sz="2000" dirty="0"/>
                        <a:t>99.93%</a:t>
                      </a:r>
                    </a:p>
                  </a:txBody>
                  <a:tcPr anchor="ctr"/>
                </a:tc>
                <a:extLst>
                  <a:ext uri="{0D108BD9-81ED-4DB2-BD59-A6C34878D82A}">
                    <a16:rowId xmlns:a16="http://schemas.microsoft.com/office/drawing/2014/main" val="3050681109"/>
                  </a:ext>
                </a:extLst>
              </a:tr>
              <a:tr h="917939">
                <a:tc>
                  <a:txBody>
                    <a:bodyPr/>
                    <a:lstStyle/>
                    <a:p>
                      <a:pPr algn="ctr"/>
                      <a:r>
                        <a:rPr lang="de-DE" sz="2000" dirty="0" err="1" smtClean="0"/>
                        <a:t>Particle</a:t>
                      </a:r>
                      <a:r>
                        <a:rPr lang="de-DE" sz="2000" dirty="0" smtClean="0"/>
                        <a:t> </a:t>
                      </a:r>
                      <a:r>
                        <a:rPr lang="de-DE" sz="2000" dirty="0" err="1" smtClean="0"/>
                        <a:t>collection</a:t>
                      </a:r>
                      <a:endParaRPr lang="de-DE" sz="2000" dirty="0"/>
                    </a:p>
                  </a:txBody>
                  <a:tcPr anchor="ctr"/>
                </a:tc>
                <a:tc>
                  <a:txBody>
                    <a:bodyPr/>
                    <a:lstStyle/>
                    <a:p>
                      <a:pPr algn="ctr"/>
                      <a:r>
                        <a:rPr lang="de-DE" sz="2000" dirty="0"/>
                        <a:t>2.94 %</a:t>
                      </a:r>
                    </a:p>
                  </a:txBody>
                  <a:tcPr anchor="ctr"/>
                </a:tc>
                <a:tc>
                  <a:txBody>
                    <a:bodyPr/>
                    <a:lstStyle/>
                    <a:p>
                      <a:pPr algn="ctr"/>
                      <a:r>
                        <a:rPr lang="de-DE" sz="2000" dirty="0"/>
                        <a:t>3.32 %</a:t>
                      </a:r>
                    </a:p>
                  </a:txBody>
                  <a:tcPr anchor="ctr"/>
                </a:tc>
                <a:tc>
                  <a:txBody>
                    <a:bodyPr/>
                    <a:lstStyle/>
                    <a:p>
                      <a:pPr algn="ctr"/>
                      <a:r>
                        <a:rPr lang="de-DE" sz="2000" dirty="0"/>
                        <a:t>3.83 %</a:t>
                      </a:r>
                    </a:p>
                  </a:txBody>
                  <a:tcPr anchor="ctr"/>
                </a:tc>
                <a:tc>
                  <a:txBody>
                    <a:bodyPr/>
                    <a:lstStyle/>
                    <a:p>
                      <a:pPr algn="ctr"/>
                      <a:r>
                        <a:rPr lang="de-DE" sz="2000" dirty="0"/>
                        <a:t>1.01 %</a:t>
                      </a:r>
                    </a:p>
                  </a:txBody>
                  <a:tcPr anchor="ctr"/>
                </a:tc>
                <a:extLst>
                  <a:ext uri="{0D108BD9-81ED-4DB2-BD59-A6C34878D82A}">
                    <a16:rowId xmlns:a16="http://schemas.microsoft.com/office/drawing/2014/main" val="4005365401"/>
                  </a:ext>
                </a:extLst>
              </a:tr>
              <a:tr h="917939">
                <a:tc>
                  <a:txBody>
                    <a:bodyPr/>
                    <a:lstStyle/>
                    <a:p>
                      <a:pPr algn="ctr"/>
                      <a:r>
                        <a:rPr lang="de-DE" sz="2000" dirty="0" err="1"/>
                        <a:t>Particle</a:t>
                      </a:r>
                      <a:r>
                        <a:rPr lang="de-DE" sz="2000" dirty="0"/>
                        <a:t> </a:t>
                      </a:r>
                      <a:r>
                        <a:rPr lang="de-DE" sz="2000" dirty="0" err="1"/>
                        <a:t>removal</a:t>
                      </a:r>
                      <a:endParaRPr lang="de-DE" sz="1800" dirty="0"/>
                    </a:p>
                  </a:txBody>
                  <a:tcPr anchor="ctr"/>
                </a:tc>
                <a:tc>
                  <a:txBody>
                    <a:bodyPr/>
                    <a:lstStyle/>
                    <a:p>
                      <a:pPr algn="ctr"/>
                      <a:r>
                        <a:rPr lang="de-DE" sz="2000" dirty="0"/>
                        <a:t>2.99 %</a:t>
                      </a:r>
                    </a:p>
                  </a:txBody>
                  <a:tcPr anchor="ctr"/>
                </a:tc>
                <a:tc>
                  <a:txBody>
                    <a:bodyPr/>
                    <a:lstStyle/>
                    <a:p>
                      <a:pPr algn="ctr"/>
                      <a:r>
                        <a:rPr lang="de-DE" sz="2000" dirty="0"/>
                        <a:t>3.45 %</a:t>
                      </a:r>
                    </a:p>
                  </a:txBody>
                  <a:tcPr anchor="ctr"/>
                </a:tc>
                <a:tc>
                  <a:txBody>
                    <a:bodyPr/>
                    <a:lstStyle/>
                    <a:p>
                      <a:pPr algn="ctr"/>
                      <a:r>
                        <a:rPr lang="de-DE" sz="2000" dirty="0"/>
                        <a:t>2.84 %</a:t>
                      </a:r>
                    </a:p>
                  </a:txBody>
                  <a:tcPr anchor="ctr"/>
                </a:tc>
                <a:tc>
                  <a:txBody>
                    <a:bodyPr/>
                    <a:lstStyle/>
                    <a:p>
                      <a:pPr algn="ctr"/>
                      <a:r>
                        <a:rPr lang="de-DE" sz="2000" dirty="0"/>
                        <a:t>3.14 %</a:t>
                      </a:r>
                    </a:p>
                  </a:txBody>
                  <a:tcPr anchor="ctr"/>
                </a:tc>
                <a:extLst>
                  <a:ext uri="{0D108BD9-81ED-4DB2-BD59-A6C34878D82A}">
                    <a16:rowId xmlns:a16="http://schemas.microsoft.com/office/drawing/2014/main" val="3644347650"/>
                  </a:ext>
                </a:extLst>
              </a:tr>
              <a:tr h="917939">
                <a:tc>
                  <a:txBody>
                    <a:bodyPr/>
                    <a:lstStyle/>
                    <a:p>
                      <a:pPr algn="ctr"/>
                      <a:r>
                        <a:rPr lang="de-DE" sz="2000" dirty="0" err="1"/>
                        <a:t>Particle</a:t>
                      </a:r>
                      <a:r>
                        <a:rPr lang="de-DE" sz="2000" dirty="0"/>
                        <a:t> </a:t>
                      </a:r>
                      <a:r>
                        <a:rPr lang="de-DE" sz="2000" dirty="0" err="1"/>
                        <a:t>exhaust</a:t>
                      </a:r>
                      <a:endParaRPr lang="de-DE" sz="1400" kern="1200" dirty="0">
                        <a:solidFill>
                          <a:schemeClr val="dk1"/>
                        </a:solidFill>
                        <a:latin typeface="+mn-lt"/>
                        <a:ea typeface="+mn-ea"/>
                        <a:cs typeface="+mn-cs"/>
                      </a:endParaRPr>
                    </a:p>
                  </a:txBody>
                  <a:tcPr anchor="ctr"/>
                </a:tc>
                <a:tc>
                  <a:txBody>
                    <a:bodyPr/>
                    <a:lstStyle/>
                    <a:p>
                      <a:pPr algn="ctr"/>
                      <a:r>
                        <a:rPr lang="de-DE" sz="2000" dirty="0"/>
                        <a:t>0.084 %</a:t>
                      </a:r>
                    </a:p>
                  </a:txBody>
                  <a:tcPr anchor="ctr"/>
                </a:tc>
                <a:tc>
                  <a:txBody>
                    <a:bodyPr/>
                    <a:lstStyle/>
                    <a:p>
                      <a:pPr algn="ctr"/>
                      <a:r>
                        <a:rPr lang="de-DE" sz="2000" dirty="0"/>
                        <a:t>0.113 %</a:t>
                      </a:r>
                    </a:p>
                  </a:txBody>
                  <a:tcPr anchor="ctr"/>
                </a:tc>
                <a:tc>
                  <a:txBody>
                    <a:bodyPr/>
                    <a:lstStyle/>
                    <a:p>
                      <a:pPr algn="ctr"/>
                      <a:r>
                        <a:rPr lang="de-DE" sz="2000" dirty="0"/>
                        <a:t>0.108 %</a:t>
                      </a:r>
                    </a:p>
                  </a:txBody>
                  <a:tcPr anchor="ctr"/>
                </a:tc>
                <a:tc>
                  <a:txBody>
                    <a:bodyPr/>
                    <a:lstStyle/>
                    <a:p>
                      <a:pPr algn="ctr"/>
                      <a:r>
                        <a:rPr lang="de-DE" sz="2000" dirty="0"/>
                        <a:t>0.032 %</a:t>
                      </a:r>
                    </a:p>
                  </a:txBody>
                  <a:tcPr anchor="ctr"/>
                </a:tc>
                <a:extLst>
                  <a:ext uri="{0D108BD9-81ED-4DB2-BD59-A6C34878D82A}">
                    <a16:rowId xmlns:a16="http://schemas.microsoft.com/office/drawing/2014/main" val="710857639"/>
                  </a:ext>
                </a:extLst>
              </a:tr>
            </a:tbl>
          </a:graphicData>
        </a:graphic>
      </p:graphicFrame>
      <p:sp>
        <p:nvSpPr>
          <p:cNvPr id="2" name="Textfeld 1"/>
          <p:cNvSpPr txBox="1"/>
          <p:nvPr/>
        </p:nvSpPr>
        <p:spPr>
          <a:xfrm>
            <a:off x="1371600" y="2984270"/>
            <a:ext cx="606829" cy="337978"/>
          </a:xfrm>
          <a:prstGeom prst="rect">
            <a:avLst/>
          </a:prstGeom>
          <a:noFill/>
        </p:spPr>
        <p:txBody>
          <a:bodyPr wrap="square" lIns="0" tIns="0" rIns="0" bIns="0" rtlCol="0" anchor="t" anchorCtr="0">
            <a:spAutoFit/>
          </a:bodyPr>
          <a:lstStyle/>
          <a:p>
            <a:pPr algn="ctr">
              <a:lnSpc>
                <a:spcPts val="2300"/>
              </a:lnSpc>
              <a:spcBef>
                <a:spcPts val="1150"/>
              </a:spcBef>
            </a:pPr>
            <a:r>
              <a:rPr lang="de-DE" sz="4000" b="1" smtClean="0"/>
              <a:t>×</a:t>
            </a:r>
            <a:endParaRPr lang="de-DE" sz="4000" b="1" dirty="0" err="1" smtClean="0"/>
          </a:p>
        </p:txBody>
      </p:sp>
      <p:sp>
        <p:nvSpPr>
          <p:cNvPr id="5" name="Textfeld 4"/>
          <p:cNvSpPr txBox="1"/>
          <p:nvPr/>
        </p:nvSpPr>
        <p:spPr>
          <a:xfrm>
            <a:off x="1371599" y="3909753"/>
            <a:ext cx="606829" cy="337978"/>
          </a:xfrm>
          <a:prstGeom prst="rect">
            <a:avLst/>
          </a:prstGeom>
          <a:noFill/>
        </p:spPr>
        <p:txBody>
          <a:bodyPr wrap="square" lIns="0" tIns="0" rIns="0" bIns="0" rtlCol="0" anchor="t" anchorCtr="0">
            <a:spAutoFit/>
          </a:bodyPr>
          <a:lstStyle/>
          <a:p>
            <a:pPr algn="ctr">
              <a:lnSpc>
                <a:spcPts val="2300"/>
              </a:lnSpc>
              <a:spcBef>
                <a:spcPts val="1150"/>
              </a:spcBef>
            </a:pPr>
            <a:r>
              <a:rPr lang="de-DE" sz="4000" b="1" dirty="0" smtClean="0"/>
              <a:t>×</a:t>
            </a:r>
          </a:p>
        </p:txBody>
      </p:sp>
      <p:sp>
        <p:nvSpPr>
          <p:cNvPr id="6" name="Textfeld 5"/>
          <p:cNvSpPr txBox="1"/>
          <p:nvPr/>
        </p:nvSpPr>
        <p:spPr>
          <a:xfrm>
            <a:off x="1371598" y="4822145"/>
            <a:ext cx="606829" cy="337978"/>
          </a:xfrm>
          <a:prstGeom prst="rect">
            <a:avLst/>
          </a:prstGeom>
          <a:noFill/>
        </p:spPr>
        <p:txBody>
          <a:bodyPr wrap="square" lIns="0" tIns="0" rIns="0" bIns="0" rtlCol="0" anchor="t" anchorCtr="0">
            <a:spAutoFit/>
          </a:bodyPr>
          <a:lstStyle/>
          <a:p>
            <a:pPr algn="ctr">
              <a:lnSpc>
                <a:spcPts val="2300"/>
              </a:lnSpc>
              <a:spcBef>
                <a:spcPts val="1150"/>
              </a:spcBef>
            </a:pPr>
            <a:r>
              <a:rPr lang="de-DE" sz="4000" b="1" dirty="0"/>
              <a:t>=</a:t>
            </a:r>
          </a:p>
        </p:txBody>
      </p:sp>
    </p:spTree>
    <p:extLst>
      <p:ext uri="{BB962C8B-B14F-4D97-AF65-F5344CB8AC3E}">
        <p14:creationId xmlns:p14="http://schemas.microsoft.com/office/powerpoint/2010/main" val="3071263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42928-9605-3CD8-8511-EFE2C099E30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0955545B-9A3C-2FB1-BE17-F2A0E1977181}"/>
              </a:ext>
            </a:extLst>
          </p:cNvPr>
          <p:cNvSpPr>
            <a:spLocks noGrp="1"/>
          </p:cNvSpPr>
          <p:nvPr>
            <p:ph type="sldNum" sz="quarter" idx="16"/>
          </p:nvPr>
        </p:nvSpPr>
        <p:spPr/>
        <p:txBody>
          <a:bodyPr/>
          <a:lstStyle/>
          <a:p>
            <a:fld id="{ECE691D0-CC49-4FC7-9C4D-6112B0CB3A76}" type="slidenum">
              <a:rPr lang="en-GB" noProof="0" smtClean="0"/>
              <a:pPr/>
              <a:t>62</a:t>
            </a:fld>
            <a:endParaRPr lang="en-GB" noProof="0" dirty="0"/>
          </a:p>
        </p:txBody>
      </p:sp>
      <p:sp>
        <p:nvSpPr>
          <p:cNvPr id="6" name="Titel 5">
            <a:extLst>
              <a:ext uri="{FF2B5EF4-FFF2-40B4-BE49-F238E27FC236}">
                <a16:creationId xmlns:a16="http://schemas.microsoft.com/office/drawing/2014/main" id="{ACECB489-3732-1CF8-B76C-3CB1E6D9575B}"/>
              </a:ext>
            </a:extLst>
          </p:cNvPr>
          <p:cNvSpPr>
            <a:spLocks noGrp="1"/>
          </p:cNvSpPr>
          <p:nvPr>
            <p:ph type="title"/>
          </p:nvPr>
        </p:nvSpPr>
        <p:spPr>
          <a:xfrm>
            <a:off x="658812" y="451322"/>
            <a:ext cx="9612984" cy="782638"/>
          </a:xfrm>
        </p:spPr>
        <p:txBody>
          <a:bodyPr/>
          <a:lstStyle/>
          <a:p>
            <a:r>
              <a:rPr lang="en-GB" dirty="0" smtClean="0"/>
              <a:t>Particle collection: Comparison to high-fidelity model </a:t>
            </a:r>
            <a:endParaRPr lang="en-GB" noProof="0" dirty="0"/>
          </a:p>
        </p:txBody>
      </p:sp>
      <p:pic>
        <p:nvPicPr>
          <p:cNvPr id="11" name="Grafik 10" descr="Ein Bild, das Text, Screenshot, Diagramm, Reihe enthält.&#10;&#10;KI-generierte Inhalte können fehlerhaft sein.">
            <a:extLst>
              <a:ext uri="{FF2B5EF4-FFF2-40B4-BE49-F238E27FC236}">
                <a16:creationId xmlns:a16="http://schemas.microsoft.com/office/drawing/2014/main" id="{F1FEB1B7-1498-2343-EB50-BC526BCE5315}"/>
              </a:ext>
            </a:extLst>
          </p:cNvPr>
          <p:cNvPicPr>
            <a:picLocks noChangeAspect="1"/>
          </p:cNvPicPr>
          <p:nvPr/>
        </p:nvPicPr>
        <p:blipFill>
          <a:blip r:embed="rId3"/>
          <a:stretch>
            <a:fillRect/>
          </a:stretch>
        </p:blipFill>
        <p:spPr>
          <a:xfrm>
            <a:off x="1678865" y="3405210"/>
            <a:ext cx="8651120" cy="2330212"/>
          </a:xfrm>
          <a:prstGeom prst="rect">
            <a:avLst/>
          </a:prstGeom>
        </p:spPr>
      </p:pic>
      <p:graphicFrame>
        <p:nvGraphicFramePr>
          <p:cNvPr id="17" name="Tabelle 16">
            <a:extLst>
              <a:ext uri="{FF2B5EF4-FFF2-40B4-BE49-F238E27FC236}">
                <a16:creationId xmlns:a16="http://schemas.microsoft.com/office/drawing/2014/main" id="{CAEAFE92-AB91-5567-9AC4-B0B9182C134B}"/>
              </a:ext>
            </a:extLst>
          </p:cNvPr>
          <p:cNvGraphicFramePr>
            <a:graphicFrameLocks noGrp="1"/>
          </p:cNvGraphicFramePr>
          <p:nvPr>
            <p:extLst/>
          </p:nvPr>
        </p:nvGraphicFramePr>
        <p:xfrm>
          <a:off x="658811" y="1281161"/>
          <a:ext cx="10621963" cy="1412555"/>
        </p:xfrm>
        <a:graphic>
          <a:graphicData uri="http://schemas.openxmlformats.org/drawingml/2006/table">
            <a:tbl>
              <a:tblPr firstRow="1" bandRow="1">
                <a:tableStyleId>{5C22544A-7EE6-4342-B048-85BDC9FD1C3A}</a:tableStyleId>
              </a:tblPr>
              <a:tblGrid>
                <a:gridCol w="2655490">
                  <a:extLst>
                    <a:ext uri="{9D8B030D-6E8A-4147-A177-3AD203B41FA5}">
                      <a16:colId xmlns:a16="http://schemas.microsoft.com/office/drawing/2014/main" val="485568785"/>
                    </a:ext>
                  </a:extLst>
                </a:gridCol>
                <a:gridCol w="2655491">
                  <a:extLst>
                    <a:ext uri="{9D8B030D-6E8A-4147-A177-3AD203B41FA5}">
                      <a16:colId xmlns:a16="http://schemas.microsoft.com/office/drawing/2014/main" val="84113710"/>
                    </a:ext>
                  </a:extLst>
                </a:gridCol>
                <a:gridCol w="2655491">
                  <a:extLst>
                    <a:ext uri="{9D8B030D-6E8A-4147-A177-3AD203B41FA5}">
                      <a16:colId xmlns:a16="http://schemas.microsoft.com/office/drawing/2014/main" val="2121880038"/>
                    </a:ext>
                  </a:extLst>
                </a:gridCol>
                <a:gridCol w="2655491">
                  <a:extLst>
                    <a:ext uri="{9D8B030D-6E8A-4147-A177-3AD203B41FA5}">
                      <a16:colId xmlns:a16="http://schemas.microsoft.com/office/drawing/2014/main" val="3029825339"/>
                    </a:ext>
                  </a:extLst>
                </a:gridCol>
              </a:tblGrid>
              <a:tr h="5640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AC </a:t>
                      </a:r>
                      <a:r>
                        <a:rPr lang="de-DE" dirty="0" err="1" smtClean="0"/>
                        <a:t>method</a:t>
                      </a:r>
                      <a:endParaRPr lang="de-D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EMC3-Eirene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(Wenzel </a:t>
                      </a:r>
                      <a:r>
                        <a:rPr lang="de-DE" dirty="0"/>
                        <a:t>et al</a:t>
                      </a:r>
                      <a:r>
                        <a:rPr lang="de-DE" dirty="0" smtClean="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NF 2024)</a:t>
                      </a:r>
                      <a:endParaRPr lang="de-DE" dirty="0"/>
                    </a:p>
                  </a:txBody>
                  <a:tcPr anchor="ctr"/>
                </a:tc>
                <a:extLst>
                  <a:ext uri="{0D108BD9-81ED-4DB2-BD59-A6C34878D82A}">
                    <a16:rowId xmlns:a16="http://schemas.microsoft.com/office/drawing/2014/main" val="3120140773"/>
                  </a:ext>
                </a:extLst>
              </a:tr>
              <a:tr h="772475">
                <a:tc>
                  <a:txBody>
                    <a:bodyPr/>
                    <a:lstStyle/>
                    <a:p>
                      <a:pPr algn="ctr"/>
                      <a:r>
                        <a:rPr lang="de-DE" dirty="0" err="1"/>
                        <a:t>Particle</a:t>
                      </a:r>
                      <a:r>
                        <a:rPr lang="de-DE" dirty="0"/>
                        <a:t> </a:t>
                      </a:r>
                      <a:r>
                        <a:rPr lang="de-DE" dirty="0" err="1"/>
                        <a:t>collection</a:t>
                      </a:r>
                      <a:r>
                        <a:rPr lang="de-DE" dirty="0"/>
                        <a:t> (Standard </a:t>
                      </a:r>
                      <a:r>
                        <a:rPr lang="de-DE" dirty="0" err="1"/>
                        <a:t>configuration</a:t>
                      </a:r>
                      <a:r>
                        <a:rPr lang="de-DE" dirty="0"/>
                        <a:t>)</a:t>
                      </a:r>
                    </a:p>
                  </a:txBody>
                  <a:tcPr anchor="ctr"/>
                </a:tc>
                <a:tc>
                  <a:txBody>
                    <a:bodyPr/>
                    <a:lstStyle/>
                    <a:p>
                      <a:pPr algn="ctr"/>
                      <a:r>
                        <a:rPr lang="de-DE" dirty="0"/>
                        <a:t>2.83 %</a:t>
                      </a:r>
                    </a:p>
                  </a:txBody>
                  <a:tcPr anchor="ctr"/>
                </a:tc>
                <a:tc>
                  <a:txBody>
                    <a:bodyPr/>
                    <a:lstStyle/>
                    <a:p>
                      <a:pPr algn="ctr"/>
                      <a:r>
                        <a:rPr lang="de-DE" dirty="0"/>
                        <a:t>4.0 % - 10.4 %</a:t>
                      </a:r>
                    </a:p>
                  </a:txBody>
                  <a:tcPr anchor="ctr"/>
                </a:tc>
                <a:tc>
                  <a:txBody>
                    <a:bodyPr/>
                    <a:lstStyle/>
                    <a:p>
                      <a:pPr algn="ctr"/>
                      <a:r>
                        <a:rPr lang="de-DE" dirty="0"/>
                        <a:t>0.69 % ± 0.28 %</a:t>
                      </a:r>
                    </a:p>
                  </a:txBody>
                  <a:tcPr anchor="ctr"/>
                </a:tc>
                <a:extLst>
                  <a:ext uri="{0D108BD9-81ED-4DB2-BD59-A6C34878D82A}">
                    <a16:rowId xmlns:a16="http://schemas.microsoft.com/office/drawing/2014/main" val="4005365401"/>
                  </a:ext>
                </a:extLst>
              </a:tr>
            </a:tbl>
          </a:graphicData>
        </a:graphic>
      </p:graphicFrame>
      <p:sp>
        <p:nvSpPr>
          <p:cNvPr id="2" name="Textfeld 1">
            <a:extLst>
              <a:ext uri="{FF2B5EF4-FFF2-40B4-BE49-F238E27FC236}">
                <a16:creationId xmlns:a16="http://schemas.microsoft.com/office/drawing/2014/main" id="{41F4EF78-021E-2D24-890D-8A037CE0CD97}"/>
              </a:ext>
            </a:extLst>
          </p:cNvPr>
          <p:cNvSpPr txBox="1"/>
          <p:nvPr/>
        </p:nvSpPr>
        <p:spPr>
          <a:xfrm>
            <a:off x="9879098" y="6103013"/>
            <a:ext cx="1510350" cy="215444"/>
          </a:xfrm>
          <a:prstGeom prst="rect">
            <a:avLst/>
          </a:prstGeom>
          <a:noFill/>
        </p:spPr>
        <p:txBody>
          <a:bodyPr wrap="none" rtlCol="0">
            <a:spAutoFit/>
          </a:bodyPr>
          <a:lstStyle/>
          <a:p>
            <a:r>
              <a:rPr lang="de-DE" sz="800" dirty="0"/>
              <a:t>[D. </a:t>
            </a:r>
            <a:r>
              <a:rPr lang="de-DE" sz="800" dirty="0" err="1"/>
              <a:t>Boeyaert</a:t>
            </a:r>
            <a:r>
              <a:rPr lang="de-DE" sz="800" dirty="0"/>
              <a:t>, PPCFET 2024]</a:t>
            </a:r>
          </a:p>
        </p:txBody>
      </p:sp>
    </p:spTree>
    <p:extLst>
      <p:ext uri="{BB962C8B-B14F-4D97-AF65-F5344CB8AC3E}">
        <p14:creationId xmlns:p14="http://schemas.microsoft.com/office/powerpoint/2010/main" val="3519655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0BB1B-FAAD-6CD8-63C7-C5ED186BFAF4}"/>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D8643C6-D468-4600-EEB0-D276F8B03189}"/>
              </a:ext>
            </a:extLst>
          </p:cNvPr>
          <p:cNvSpPr>
            <a:spLocks noGrp="1"/>
          </p:cNvSpPr>
          <p:nvPr>
            <p:ph type="sldNum" sz="quarter" idx="16"/>
          </p:nvPr>
        </p:nvSpPr>
        <p:spPr/>
        <p:txBody>
          <a:bodyPr/>
          <a:lstStyle/>
          <a:p>
            <a:fld id="{ECE691D0-CC49-4FC7-9C4D-6112B0CB3A76}" type="slidenum">
              <a:rPr lang="en-GB" noProof="0" smtClean="0"/>
              <a:pPr/>
              <a:t>63</a:t>
            </a:fld>
            <a:endParaRPr lang="en-GB" noProof="0" dirty="0"/>
          </a:p>
        </p:txBody>
      </p:sp>
      <p:sp>
        <p:nvSpPr>
          <p:cNvPr id="6" name="Titel 5">
            <a:extLst>
              <a:ext uri="{FF2B5EF4-FFF2-40B4-BE49-F238E27FC236}">
                <a16:creationId xmlns:a16="http://schemas.microsoft.com/office/drawing/2014/main" id="{B9C08F13-A5FE-F33D-EEAA-60C45EAB9317}"/>
              </a:ext>
            </a:extLst>
          </p:cNvPr>
          <p:cNvSpPr>
            <a:spLocks noGrp="1"/>
          </p:cNvSpPr>
          <p:nvPr>
            <p:ph type="title"/>
          </p:nvPr>
        </p:nvSpPr>
        <p:spPr>
          <a:xfrm>
            <a:off x="658812" y="451322"/>
            <a:ext cx="10058334" cy="503718"/>
          </a:xfrm>
        </p:spPr>
        <p:txBody>
          <a:bodyPr/>
          <a:lstStyle/>
          <a:p>
            <a:r>
              <a:rPr lang="en-GB" dirty="0"/>
              <a:t>Particle </a:t>
            </a:r>
            <a:r>
              <a:rPr lang="en-GB" dirty="0" smtClean="0"/>
              <a:t>removal: </a:t>
            </a:r>
            <a:r>
              <a:rPr lang="en-GB" dirty="0"/>
              <a:t>Comparison to high-fidelity </a:t>
            </a:r>
            <a:r>
              <a:rPr lang="en-GB" dirty="0" smtClean="0"/>
              <a:t>model </a:t>
            </a:r>
            <a:endParaRPr lang="en-GB" noProof="0" dirty="0"/>
          </a:p>
        </p:txBody>
      </p:sp>
      <p:pic>
        <p:nvPicPr>
          <p:cNvPr id="14" name="Grafik 13">
            <a:extLst>
              <a:ext uri="{FF2B5EF4-FFF2-40B4-BE49-F238E27FC236}">
                <a16:creationId xmlns:a16="http://schemas.microsoft.com/office/drawing/2014/main" id="{759EB61E-F35C-F09C-2930-AE1F83ACE6BE}"/>
              </a:ext>
            </a:extLst>
          </p:cNvPr>
          <p:cNvPicPr>
            <a:picLocks noChangeAspect="1"/>
          </p:cNvPicPr>
          <p:nvPr/>
        </p:nvPicPr>
        <p:blipFill>
          <a:blip r:embed="rId3"/>
          <a:stretch>
            <a:fillRect/>
          </a:stretch>
        </p:blipFill>
        <p:spPr>
          <a:xfrm>
            <a:off x="1998691" y="3221073"/>
            <a:ext cx="7378576" cy="3024986"/>
          </a:xfrm>
          <a:prstGeom prst="rect">
            <a:avLst/>
          </a:prstGeom>
        </p:spPr>
      </p:pic>
      <p:sp>
        <p:nvSpPr>
          <p:cNvPr id="2" name="Titel 5">
            <a:extLst>
              <a:ext uri="{FF2B5EF4-FFF2-40B4-BE49-F238E27FC236}">
                <a16:creationId xmlns:a16="http://schemas.microsoft.com/office/drawing/2014/main" id="{46B41255-5A94-5719-DE2B-2ED4B6A32D75}"/>
              </a:ext>
            </a:extLst>
          </p:cNvPr>
          <p:cNvSpPr txBox="1">
            <a:spLocks/>
          </p:cNvSpPr>
          <p:nvPr/>
        </p:nvSpPr>
        <p:spPr>
          <a:xfrm>
            <a:off x="2192972" y="1368668"/>
            <a:ext cx="1413828" cy="41949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en-GB" dirty="0">
                <a:solidFill>
                  <a:schemeClr val="tx1"/>
                </a:solidFill>
              </a:rPr>
              <a:t>AEH port</a:t>
            </a:r>
          </a:p>
        </p:txBody>
      </p:sp>
      <p:sp>
        <p:nvSpPr>
          <p:cNvPr id="3" name="Titel 5">
            <a:extLst>
              <a:ext uri="{FF2B5EF4-FFF2-40B4-BE49-F238E27FC236}">
                <a16:creationId xmlns:a16="http://schemas.microsoft.com/office/drawing/2014/main" id="{5A25B130-8ECC-2A15-8664-BEE63634CE77}"/>
              </a:ext>
            </a:extLst>
          </p:cNvPr>
          <p:cNvSpPr txBox="1">
            <a:spLocks/>
          </p:cNvSpPr>
          <p:nvPr/>
        </p:nvSpPr>
        <p:spPr>
          <a:xfrm>
            <a:off x="7445692" y="1358508"/>
            <a:ext cx="1413828" cy="419492"/>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en-GB" dirty="0">
                <a:solidFill>
                  <a:schemeClr val="tx1"/>
                </a:solidFill>
              </a:rPr>
              <a:t>AEP port</a:t>
            </a:r>
          </a:p>
        </p:txBody>
      </p:sp>
      <p:graphicFrame>
        <p:nvGraphicFramePr>
          <p:cNvPr id="7" name="Tabelle 6">
            <a:extLst>
              <a:ext uri="{FF2B5EF4-FFF2-40B4-BE49-F238E27FC236}">
                <a16:creationId xmlns:a16="http://schemas.microsoft.com/office/drawing/2014/main" id="{B47FA549-6B33-7E71-8D0E-3D754B5F09BD}"/>
              </a:ext>
            </a:extLst>
          </p:cNvPr>
          <p:cNvGraphicFramePr>
            <a:graphicFrameLocks noGrp="1"/>
          </p:cNvGraphicFramePr>
          <p:nvPr>
            <p:extLst/>
          </p:nvPr>
        </p:nvGraphicFramePr>
        <p:xfrm>
          <a:off x="658812" y="1171171"/>
          <a:ext cx="10936986" cy="1584880"/>
        </p:xfrm>
        <a:graphic>
          <a:graphicData uri="http://schemas.openxmlformats.org/drawingml/2006/table">
            <a:tbl>
              <a:tblPr firstRow="1" bandRow="1">
                <a:tableStyleId>{5C22544A-7EE6-4342-B048-85BDC9FD1C3A}</a:tableStyleId>
              </a:tblPr>
              <a:tblGrid>
                <a:gridCol w="1963808">
                  <a:extLst>
                    <a:ext uri="{9D8B030D-6E8A-4147-A177-3AD203B41FA5}">
                      <a16:colId xmlns:a16="http://schemas.microsoft.com/office/drawing/2014/main" val="485568785"/>
                    </a:ext>
                  </a:extLst>
                </a:gridCol>
                <a:gridCol w="1969477">
                  <a:extLst>
                    <a:ext uri="{9D8B030D-6E8A-4147-A177-3AD203B41FA5}">
                      <a16:colId xmlns:a16="http://schemas.microsoft.com/office/drawing/2014/main" val="84113710"/>
                    </a:ext>
                  </a:extLst>
                </a:gridCol>
                <a:gridCol w="1436914">
                  <a:extLst>
                    <a:ext uri="{9D8B030D-6E8A-4147-A177-3AD203B41FA5}">
                      <a16:colId xmlns:a16="http://schemas.microsoft.com/office/drawing/2014/main" val="3358148603"/>
                    </a:ext>
                  </a:extLst>
                </a:gridCol>
                <a:gridCol w="1856009">
                  <a:extLst>
                    <a:ext uri="{9D8B030D-6E8A-4147-A177-3AD203B41FA5}">
                      <a16:colId xmlns:a16="http://schemas.microsoft.com/office/drawing/2014/main" val="2121880038"/>
                    </a:ext>
                  </a:extLst>
                </a:gridCol>
                <a:gridCol w="1806552">
                  <a:extLst>
                    <a:ext uri="{9D8B030D-6E8A-4147-A177-3AD203B41FA5}">
                      <a16:colId xmlns:a16="http://schemas.microsoft.com/office/drawing/2014/main" val="509954820"/>
                    </a:ext>
                  </a:extLst>
                </a:gridCol>
                <a:gridCol w="1904226">
                  <a:extLst>
                    <a:ext uri="{9D8B030D-6E8A-4147-A177-3AD203B41FA5}">
                      <a16:colId xmlns:a16="http://schemas.microsoft.com/office/drawing/2014/main" val="527038226"/>
                    </a:ext>
                  </a:extLst>
                </a:gridCol>
              </a:tblGrid>
              <a:tr h="423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dirty="0"/>
                    </a:p>
                  </a:txBody>
                  <a:tcPr anchor="c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AC </a:t>
                      </a:r>
                      <a:r>
                        <a:rPr lang="de-DE" dirty="0" err="1" smtClean="0"/>
                        <a:t>method</a:t>
                      </a:r>
                      <a:endParaRPr lang="de-DE" dirty="0"/>
                    </a:p>
                  </a:txBody>
                  <a:tcPr anchor="ctr"/>
                </a:tc>
                <a:tc hMerge="1">
                  <a:txBody>
                    <a:bodyPr/>
                    <a:lstStyle/>
                    <a:p>
                      <a:endParaRPr lang="de-D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DIVGAS</a:t>
                      </a:r>
                    </a:p>
                  </a:txBody>
                  <a:tcPr anchor="ctr"/>
                </a:tc>
                <a:tc hMerge="1">
                  <a:txBody>
                    <a:bodyPr/>
                    <a:lstStyle/>
                    <a:p>
                      <a:endParaRPr lang="de-D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EMC3-Eirene</a:t>
                      </a:r>
                    </a:p>
                  </a:txBody>
                  <a:tcPr anchor="ctr"/>
                </a:tc>
                <a:extLst>
                  <a:ext uri="{0D108BD9-81ED-4DB2-BD59-A6C34878D82A}">
                    <a16:rowId xmlns:a16="http://schemas.microsoft.com/office/drawing/2014/main" val="3120140773"/>
                  </a:ext>
                </a:extLst>
              </a:tr>
              <a:tr h="580504">
                <a:tc>
                  <a:txBody>
                    <a:bodyPr/>
                    <a:lstStyle/>
                    <a:p>
                      <a:pPr algn="ctr"/>
                      <a:r>
                        <a:rPr lang="de-DE" dirty="0"/>
                        <a:t>Divertor </a:t>
                      </a:r>
                      <a:r>
                        <a:rPr lang="de-DE" dirty="0" err="1"/>
                        <a:t>section</a:t>
                      </a:r>
                      <a:endParaRPr lang="de-DE" dirty="0"/>
                    </a:p>
                  </a:txBody>
                  <a:tcPr anchor="ctr"/>
                </a:tc>
                <a:tc>
                  <a:txBody>
                    <a:bodyPr/>
                    <a:lstStyle/>
                    <a:p>
                      <a:pPr algn="ctr"/>
                      <a:r>
                        <a:rPr lang="de-DE" dirty="0"/>
                        <a:t>Low-Iota</a:t>
                      </a:r>
                    </a:p>
                  </a:txBody>
                  <a:tcPr anchor="ctr"/>
                </a:tc>
                <a:tc>
                  <a:txBody>
                    <a:bodyPr/>
                    <a:lstStyle/>
                    <a:p>
                      <a:pPr algn="ctr"/>
                      <a:r>
                        <a:rPr lang="de-DE" dirty="0"/>
                        <a:t>High-Iota</a:t>
                      </a:r>
                    </a:p>
                  </a:txBody>
                  <a:tcPr anchor="ctr"/>
                </a:tc>
                <a:tc>
                  <a:txBody>
                    <a:bodyPr/>
                    <a:lstStyle/>
                    <a:p>
                      <a:pPr algn="ctr"/>
                      <a:r>
                        <a:rPr lang="de-DE" dirty="0"/>
                        <a:t>Low-Iota</a:t>
                      </a:r>
                    </a:p>
                  </a:txBody>
                  <a:tcPr anchor="ctr"/>
                </a:tc>
                <a:tc>
                  <a:txBody>
                    <a:bodyPr/>
                    <a:lstStyle/>
                    <a:p>
                      <a:pPr algn="ctr"/>
                      <a:r>
                        <a:rPr lang="de-DE" dirty="0"/>
                        <a:t>High-Iota</a:t>
                      </a:r>
                    </a:p>
                  </a:txBody>
                  <a:tcPr anchor="ctr"/>
                </a:tc>
                <a:tc>
                  <a:txBody>
                    <a:bodyPr/>
                    <a:lstStyle/>
                    <a:p>
                      <a:pPr algn="ctr"/>
                      <a:r>
                        <a:rPr lang="de-DE" dirty="0"/>
                        <a:t>Low-Iota</a:t>
                      </a:r>
                    </a:p>
                  </a:txBody>
                  <a:tcPr anchor="ctr"/>
                </a:tc>
                <a:extLst>
                  <a:ext uri="{0D108BD9-81ED-4DB2-BD59-A6C34878D82A}">
                    <a16:rowId xmlns:a16="http://schemas.microsoft.com/office/drawing/2014/main" val="1400022996"/>
                  </a:ext>
                </a:extLst>
              </a:tr>
              <a:tr h="580504">
                <a:tc>
                  <a:txBody>
                    <a:bodyPr/>
                    <a:lstStyle/>
                    <a:p>
                      <a:pPr algn="ctr"/>
                      <a:r>
                        <a:rPr lang="de-DE" dirty="0" err="1"/>
                        <a:t>Particle</a:t>
                      </a:r>
                      <a:r>
                        <a:rPr lang="de-DE" dirty="0"/>
                        <a:t> </a:t>
                      </a:r>
                      <a:r>
                        <a:rPr lang="de-DE" dirty="0" err="1"/>
                        <a:t>removal</a:t>
                      </a:r>
                      <a:endParaRPr lang="de-DE" dirty="0"/>
                    </a:p>
                  </a:txBody>
                  <a:tcPr anchor="ctr"/>
                </a:tc>
                <a:tc>
                  <a:txBody>
                    <a:bodyPr/>
                    <a:lstStyle/>
                    <a:p>
                      <a:pPr algn="ctr"/>
                      <a:r>
                        <a:rPr lang="de-DE" dirty="0"/>
                        <a:t>2.99 %</a:t>
                      </a:r>
                    </a:p>
                  </a:txBody>
                  <a:tcPr anchor="ctr"/>
                </a:tc>
                <a:tc>
                  <a:txBody>
                    <a:bodyPr/>
                    <a:lstStyle/>
                    <a:p>
                      <a:pPr algn="ctr"/>
                      <a:r>
                        <a:rPr lang="de-DE" dirty="0"/>
                        <a:t>2.84 %</a:t>
                      </a:r>
                    </a:p>
                  </a:txBody>
                  <a:tcPr anchor="ctr"/>
                </a:tc>
                <a:tc>
                  <a:txBody>
                    <a:bodyPr/>
                    <a:lstStyle/>
                    <a:p>
                      <a:pPr algn="ctr"/>
                      <a:r>
                        <a:rPr lang="de-DE" dirty="0"/>
                        <a:t>1.9 % - 2.7 %</a:t>
                      </a:r>
                    </a:p>
                  </a:txBody>
                  <a:tcPr anchor="ctr"/>
                </a:tc>
                <a:tc>
                  <a:txBody>
                    <a:bodyPr/>
                    <a:lstStyle/>
                    <a:p>
                      <a:pPr algn="ctr"/>
                      <a:r>
                        <a:rPr lang="de-DE" dirty="0"/>
                        <a:t>3.0 % - 4.0 %</a:t>
                      </a:r>
                    </a:p>
                  </a:txBody>
                  <a:tcPr anchor="ctr"/>
                </a:tc>
                <a:tc>
                  <a:txBody>
                    <a:bodyPr/>
                    <a:lstStyle/>
                    <a:p>
                      <a:pPr algn="ctr"/>
                      <a:r>
                        <a:rPr lang="de-DE" dirty="0"/>
                        <a:t>4.75 % - 5.88 %</a:t>
                      </a:r>
                    </a:p>
                  </a:txBody>
                  <a:tcPr anchor="ctr"/>
                </a:tc>
                <a:extLst>
                  <a:ext uri="{0D108BD9-81ED-4DB2-BD59-A6C34878D82A}">
                    <a16:rowId xmlns:a16="http://schemas.microsoft.com/office/drawing/2014/main" val="4005365401"/>
                  </a:ext>
                </a:extLst>
              </a:tr>
            </a:tbl>
          </a:graphicData>
        </a:graphic>
      </p:graphicFrame>
      <p:sp>
        <p:nvSpPr>
          <p:cNvPr id="4" name="Textfeld 3">
            <a:extLst>
              <a:ext uri="{FF2B5EF4-FFF2-40B4-BE49-F238E27FC236}">
                <a16:creationId xmlns:a16="http://schemas.microsoft.com/office/drawing/2014/main" id="{3F9354F7-B929-9519-1531-0AEB97B7F763}"/>
              </a:ext>
            </a:extLst>
          </p:cNvPr>
          <p:cNvSpPr txBox="1"/>
          <p:nvPr/>
        </p:nvSpPr>
        <p:spPr>
          <a:xfrm>
            <a:off x="9092506" y="6246059"/>
            <a:ext cx="1200970" cy="215444"/>
          </a:xfrm>
          <a:prstGeom prst="rect">
            <a:avLst/>
          </a:prstGeom>
          <a:noFill/>
        </p:spPr>
        <p:txBody>
          <a:bodyPr wrap="none" rtlCol="0">
            <a:spAutoFit/>
          </a:bodyPr>
          <a:lstStyle/>
          <a:p>
            <a:r>
              <a:rPr lang="de-DE" sz="800" dirty="0"/>
              <a:t>[S. </a:t>
            </a:r>
            <a:r>
              <a:rPr lang="de-DE" sz="800" dirty="0" err="1"/>
              <a:t>Varoutis</a:t>
            </a:r>
            <a:r>
              <a:rPr lang="de-DE" sz="800" dirty="0"/>
              <a:t>, NF 2024]</a:t>
            </a:r>
          </a:p>
        </p:txBody>
      </p:sp>
    </p:spTree>
    <p:extLst>
      <p:ext uri="{BB962C8B-B14F-4D97-AF65-F5344CB8AC3E}">
        <p14:creationId xmlns:p14="http://schemas.microsoft.com/office/powerpoint/2010/main" val="37865290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055811"/>
            <a:ext cx="10801349" cy="4772024"/>
          </a:xfrm>
        </p:spPr>
        <p:txBody>
          <a:bodyPr>
            <a:normAutofit lnSpcReduction="10000"/>
          </a:bodyPr>
          <a:lstStyle/>
          <a:p>
            <a:pPr lvl="1"/>
            <a:r>
              <a:rPr lang="de-DE" sz="1600" dirty="0" err="1">
                <a:solidFill>
                  <a:srgbClr val="006C66"/>
                </a:solidFill>
              </a:rPr>
              <a:t>Stable</a:t>
            </a:r>
            <a:r>
              <a:rPr lang="de-DE" sz="1600" dirty="0">
                <a:solidFill>
                  <a:srgbClr val="006C66"/>
                </a:solidFill>
              </a:rPr>
              <a:t> </a:t>
            </a:r>
            <a:r>
              <a:rPr lang="de-DE" sz="1600" dirty="0" err="1">
                <a:solidFill>
                  <a:srgbClr val="006C66"/>
                </a:solidFill>
              </a:rPr>
              <a:t>density</a:t>
            </a:r>
            <a:r>
              <a:rPr lang="de-DE" sz="1600" dirty="0">
                <a:solidFill>
                  <a:srgbClr val="006C66"/>
                </a:solidFill>
              </a:rPr>
              <a:t> in </a:t>
            </a:r>
            <a:r>
              <a:rPr lang="de-DE" sz="1600" dirty="0" err="1">
                <a:solidFill>
                  <a:srgbClr val="006C66"/>
                </a:solidFill>
              </a:rPr>
              <a:t>equilibrium</a:t>
            </a:r>
            <a:endParaRPr lang="de-DE" sz="1600" dirty="0">
              <a:solidFill>
                <a:srgbClr val="006C66"/>
              </a:solidFill>
            </a:endParaRPr>
          </a:p>
          <a:p>
            <a:pPr marL="342882" lvl="1" indent="-342882">
              <a:buFont typeface="Arial" panose="020B0604020202020204" pitchFamily="34" charset="0"/>
              <a:buChar char="•"/>
            </a:pPr>
            <a:r>
              <a:rPr lang="el-GR" sz="2400" dirty="0">
                <a:solidFill>
                  <a:srgbClr val="006C66"/>
                </a:solidFill>
              </a:rPr>
              <a:t>Γ</a:t>
            </a:r>
            <a:r>
              <a:rPr lang="de-DE" sz="2400" baseline="-25000" dirty="0" err="1" smtClean="0">
                <a:solidFill>
                  <a:srgbClr val="006C66"/>
                </a:solidFill>
              </a:rPr>
              <a:t>exh</a:t>
            </a:r>
            <a:r>
              <a:rPr lang="de-DE" sz="2400" dirty="0" smtClean="0">
                <a:solidFill>
                  <a:srgbClr val="006C66"/>
                </a:solidFill>
              </a:rPr>
              <a:t> </a:t>
            </a:r>
            <a:r>
              <a:rPr lang="de-DE" sz="2400" dirty="0">
                <a:solidFill>
                  <a:srgbClr val="006C66"/>
                </a:solidFill>
              </a:rPr>
              <a:t>= </a:t>
            </a:r>
            <a:r>
              <a:rPr lang="el-GR" sz="2400" dirty="0">
                <a:solidFill>
                  <a:srgbClr val="006C66"/>
                </a:solidFill>
              </a:rPr>
              <a:t>Γ</a:t>
            </a:r>
            <a:r>
              <a:rPr lang="de-DE" sz="2400" baseline="-25000" dirty="0" err="1" smtClean="0">
                <a:solidFill>
                  <a:srgbClr val="006C66"/>
                </a:solidFill>
              </a:rPr>
              <a:t>source</a:t>
            </a:r>
            <a:endParaRPr lang="de-DE" sz="2400" baseline="-25000" dirty="0" smtClean="0">
              <a:solidFill>
                <a:srgbClr val="006C66"/>
              </a:solidFill>
            </a:endParaRPr>
          </a:p>
          <a:p>
            <a:pPr marL="342882" lvl="1" indent="-342882">
              <a:buFont typeface="Arial" panose="020B0604020202020204" pitchFamily="34" charset="0"/>
              <a:buChar char="•"/>
            </a:pPr>
            <a:endParaRPr lang="de-DE" sz="2400" baseline="-25000" dirty="0">
              <a:solidFill>
                <a:srgbClr val="006C66"/>
              </a:solidFill>
            </a:endParaRPr>
          </a:p>
          <a:p>
            <a:pPr lvl="1"/>
            <a:r>
              <a:rPr lang="de-DE" sz="1600" dirty="0">
                <a:solidFill>
                  <a:srgbClr val="006C66"/>
                </a:solidFill>
              </a:rPr>
              <a:t>Wall </a:t>
            </a:r>
            <a:r>
              <a:rPr lang="de-DE" sz="1600" dirty="0" err="1">
                <a:solidFill>
                  <a:srgbClr val="006C66"/>
                </a:solidFill>
              </a:rPr>
              <a:t>independent</a:t>
            </a:r>
            <a:r>
              <a:rPr lang="de-DE" sz="1600" dirty="0">
                <a:solidFill>
                  <a:srgbClr val="006C66"/>
                </a:solidFill>
              </a:rPr>
              <a:t> </a:t>
            </a:r>
            <a:r>
              <a:rPr lang="de-DE" sz="1600" dirty="0" err="1">
                <a:solidFill>
                  <a:srgbClr val="006C66"/>
                </a:solidFill>
              </a:rPr>
              <a:t>density</a:t>
            </a:r>
            <a:r>
              <a:rPr lang="de-DE" sz="1600" dirty="0">
                <a:solidFill>
                  <a:srgbClr val="006C66"/>
                </a:solidFill>
              </a:rPr>
              <a:t> </a:t>
            </a:r>
            <a:r>
              <a:rPr lang="de-DE" sz="1600" dirty="0" err="1">
                <a:solidFill>
                  <a:srgbClr val="006C66"/>
                </a:solidFill>
              </a:rPr>
              <a:t>control</a:t>
            </a:r>
            <a:endParaRPr lang="de-DE" sz="1600" dirty="0">
              <a:solidFill>
                <a:srgbClr val="006C66"/>
              </a:solidFill>
            </a:endParaRPr>
          </a:p>
          <a:p>
            <a:pPr marL="342882" lvl="1" indent="-342882">
              <a:buFont typeface="Arial" panose="020B0604020202020204" pitchFamily="34" charset="0"/>
              <a:buChar char="•"/>
            </a:pPr>
            <a:r>
              <a:rPr lang="el-GR" sz="2400" dirty="0">
                <a:solidFill>
                  <a:srgbClr val="006C66"/>
                </a:solidFill>
              </a:rPr>
              <a:t>Γ</a:t>
            </a:r>
            <a:r>
              <a:rPr lang="de-DE" sz="2400" baseline="-25000" dirty="0" err="1" smtClean="0">
                <a:solidFill>
                  <a:srgbClr val="006C66"/>
                </a:solidFill>
              </a:rPr>
              <a:t>exh</a:t>
            </a:r>
            <a:r>
              <a:rPr lang="de-DE" sz="2400" baseline="30000" dirty="0" smtClean="0">
                <a:solidFill>
                  <a:srgbClr val="006C66"/>
                </a:solidFill>
              </a:rPr>
              <a:t> </a:t>
            </a:r>
            <a:r>
              <a:rPr lang="de-DE" sz="2400" dirty="0">
                <a:solidFill>
                  <a:srgbClr val="006C66"/>
                </a:solidFill>
              </a:rPr>
              <a:t>&gt; </a:t>
            </a:r>
            <a:r>
              <a:rPr lang="el-GR" sz="2400" dirty="0">
                <a:solidFill>
                  <a:srgbClr val="006C66"/>
                </a:solidFill>
              </a:rPr>
              <a:t>Γ</a:t>
            </a:r>
            <a:r>
              <a:rPr lang="de-DE" sz="2400" baseline="-25000" dirty="0" smtClean="0">
                <a:solidFill>
                  <a:srgbClr val="006C66"/>
                </a:solidFill>
              </a:rPr>
              <a:t>wall</a:t>
            </a:r>
          </a:p>
          <a:p>
            <a:pPr marL="342882" lvl="1" indent="-342882">
              <a:buFont typeface="Arial" panose="020B0604020202020204" pitchFamily="34" charset="0"/>
              <a:buChar char="•"/>
            </a:pPr>
            <a:endParaRPr lang="de-DE" sz="2400" baseline="-25000" dirty="0">
              <a:solidFill>
                <a:srgbClr val="006C66"/>
              </a:solidFill>
            </a:endParaRPr>
          </a:p>
          <a:p>
            <a:pPr lvl="1"/>
            <a:r>
              <a:rPr lang="de-DE" sz="1600" dirty="0" err="1" smtClean="0">
                <a:solidFill>
                  <a:srgbClr val="006C66"/>
                </a:solidFill>
              </a:rPr>
              <a:t>Exhaust</a:t>
            </a:r>
            <a:r>
              <a:rPr lang="de-DE" sz="1600" dirty="0" smtClean="0">
                <a:solidFill>
                  <a:srgbClr val="006C66"/>
                </a:solidFill>
              </a:rPr>
              <a:t> </a:t>
            </a:r>
            <a:r>
              <a:rPr lang="de-DE" sz="1600" dirty="0">
                <a:solidFill>
                  <a:srgbClr val="006C66"/>
                </a:solidFill>
              </a:rPr>
              <a:t>limited </a:t>
            </a:r>
            <a:r>
              <a:rPr lang="de-DE" sz="1600" dirty="0" err="1">
                <a:solidFill>
                  <a:srgbClr val="006C66"/>
                </a:solidFill>
              </a:rPr>
              <a:t>density</a:t>
            </a:r>
            <a:r>
              <a:rPr lang="de-DE" sz="1600" dirty="0">
                <a:solidFill>
                  <a:srgbClr val="006C66"/>
                </a:solidFill>
              </a:rPr>
              <a:t> </a:t>
            </a:r>
            <a:r>
              <a:rPr lang="de-DE" sz="1600" dirty="0" err="1">
                <a:solidFill>
                  <a:srgbClr val="006C66"/>
                </a:solidFill>
              </a:rPr>
              <a:t>control</a:t>
            </a:r>
            <a:endParaRPr lang="de-DE" sz="1600" dirty="0">
              <a:solidFill>
                <a:srgbClr val="006C66"/>
              </a:solidFill>
            </a:endParaRPr>
          </a:p>
          <a:p>
            <a:pPr marL="285735" lvl="1" indent="-285735">
              <a:buFont typeface="Arial" panose="020B0604020202020204" pitchFamily="34" charset="0"/>
              <a:buChar char="•"/>
            </a:pPr>
            <a:r>
              <a:rPr lang="el-GR" sz="2400" dirty="0">
                <a:solidFill>
                  <a:srgbClr val="006C66"/>
                </a:solidFill>
              </a:rPr>
              <a:t>Γ</a:t>
            </a:r>
            <a:r>
              <a:rPr lang="de-DE" sz="2400" baseline="-25000" dirty="0" err="1" smtClean="0">
                <a:solidFill>
                  <a:srgbClr val="006C66"/>
                </a:solidFill>
              </a:rPr>
              <a:t>exh</a:t>
            </a:r>
            <a:r>
              <a:rPr lang="de-DE" sz="2400" dirty="0" smtClean="0">
                <a:solidFill>
                  <a:srgbClr val="006C66"/>
                </a:solidFill>
              </a:rPr>
              <a:t> </a:t>
            </a:r>
            <a:r>
              <a:rPr lang="de-DE" sz="2400" dirty="0">
                <a:solidFill>
                  <a:srgbClr val="006C66"/>
                </a:solidFill>
              </a:rPr>
              <a:t>&lt; </a:t>
            </a:r>
            <a:r>
              <a:rPr lang="el-GR" sz="2400" dirty="0">
                <a:solidFill>
                  <a:srgbClr val="006C66"/>
                </a:solidFill>
              </a:rPr>
              <a:t>Γ</a:t>
            </a:r>
            <a:r>
              <a:rPr lang="de-DE" sz="2400" baseline="-25000" dirty="0">
                <a:solidFill>
                  <a:srgbClr val="006C66"/>
                </a:solidFill>
              </a:rPr>
              <a:t>wall </a:t>
            </a:r>
            <a:r>
              <a:rPr lang="de-DE" sz="2400" dirty="0">
                <a:solidFill>
                  <a:srgbClr val="006C66"/>
                </a:solidFill>
              </a:rPr>
              <a:t>+</a:t>
            </a:r>
            <a:r>
              <a:rPr lang="el-GR" sz="2400" dirty="0">
                <a:solidFill>
                  <a:srgbClr val="006C66"/>
                </a:solidFill>
              </a:rPr>
              <a:t> Γ</a:t>
            </a:r>
            <a:r>
              <a:rPr lang="de-DE" sz="2400" baseline="-25000" dirty="0">
                <a:solidFill>
                  <a:srgbClr val="006C66"/>
                </a:solidFill>
              </a:rPr>
              <a:t>NBI </a:t>
            </a:r>
            <a:r>
              <a:rPr lang="de-DE" sz="2400" dirty="0">
                <a:solidFill>
                  <a:srgbClr val="006C66"/>
                </a:solidFill>
              </a:rPr>
              <a:t>+ </a:t>
            </a:r>
            <a:r>
              <a:rPr lang="el-GR" sz="2400" dirty="0">
                <a:solidFill>
                  <a:srgbClr val="006C66"/>
                </a:solidFill>
              </a:rPr>
              <a:t>Γ</a:t>
            </a:r>
            <a:r>
              <a:rPr lang="de-DE" sz="2400" baseline="-25000" dirty="0">
                <a:solidFill>
                  <a:srgbClr val="006C66"/>
                </a:solidFill>
              </a:rPr>
              <a:t>pellet </a:t>
            </a:r>
            <a:r>
              <a:rPr lang="de-DE" sz="2400" dirty="0">
                <a:solidFill>
                  <a:srgbClr val="006C66"/>
                </a:solidFill>
              </a:rPr>
              <a:t>(+</a:t>
            </a:r>
            <a:r>
              <a:rPr lang="el-GR" sz="2400" dirty="0">
                <a:solidFill>
                  <a:srgbClr val="006C66"/>
                </a:solidFill>
              </a:rPr>
              <a:t>Γ</a:t>
            </a:r>
            <a:r>
              <a:rPr lang="de-DE" sz="2400" baseline="-25000" dirty="0">
                <a:solidFill>
                  <a:srgbClr val="006C66"/>
                </a:solidFill>
              </a:rPr>
              <a:t>Gas</a:t>
            </a:r>
            <a:r>
              <a:rPr lang="de-DE" sz="2400" dirty="0" smtClean="0">
                <a:solidFill>
                  <a:srgbClr val="006C66"/>
                </a:solidFill>
              </a:rPr>
              <a:t>)</a:t>
            </a:r>
          </a:p>
          <a:p>
            <a:pPr marL="285735" lvl="1" indent="-285735">
              <a:buFont typeface="Arial" panose="020B0604020202020204" pitchFamily="34" charset="0"/>
              <a:buChar char="•"/>
            </a:pPr>
            <a:endParaRPr lang="de-DE" sz="2400" dirty="0">
              <a:solidFill>
                <a:srgbClr val="006C66"/>
              </a:solidFill>
            </a:endParaRPr>
          </a:p>
          <a:p>
            <a:pPr lvl="1"/>
            <a:r>
              <a:rPr lang="de-DE" sz="1600" dirty="0" err="1" smtClean="0">
                <a:solidFill>
                  <a:srgbClr val="006C66"/>
                </a:solidFill>
              </a:rPr>
              <a:t>Fueling</a:t>
            </a:r>
            <a:r>
              <a:rPr lang="de-DE" sz="1600" dirty="0" smtClean="0">
                <a:solidFill>
                  <a:srgbClr val="006C66"/>
                </a:solidFill>
              </a:rPr>
              <a:t> </a:t>
            </a:r>
            <a:r>
              <a:rPr lang="de-DE" sz="1600" dirty="0">
                <a:solidFill>
                  <a:srgbClr val="006C66"/>
                </a:solidFill>
              </a:rPr>
              <a:t>limited </a:t>
            </a:r>
            <a:r>
              <a:rPr lang="de-DE" sz="1600" dirty="0" err="1">
                <a:solidFill>
                  <a:srgbClr val="006C66"/>
                </a:solidFill>
              </a:rPr>
              <a:t>density</a:t>
            </a:r>
            <a:r>
              <a:rPr lang="de-DE" sz="1600" dirty="0">
                <a:solidFill>
                  <a:srgbClr val="006C66"/>
                </a:solidFill>
              </a:rPr>
              <a:t> </a:t>
            </a:r>
            <a:r>
              <a:rPr lang="de-DE" sz="1600" dirty="0" err="1">
                <a:solidFill>
                  <a:srgbClr val="006C66"/>
                </a:solidFill>
              </a:rPr>
              <a:t>control</a:t>
            </a:r>
            <a:r>
              <a:rPr lang="de-DE" sz="1600" dirty="0">
                <a:solidFill>
                  <a:srgbClr val="006C66"/>
                </a:solidFill>
              </a:rPr>
              <a:t> </a:t>
            </a:r>
          </a:p>
          <a:p>
            <a:pPr marL="342882" lvl="1" indent="-342882">
              <a:buFont typeface="Arial" panose="020B0604020202020204" pitchFamily="34" charset="0"/>
              <a:buChar char="•"/>
            </a:pPr>
            <a:r>
              <a:rPr lang="el-GR" sz="2400" dirty="0">
                <a:solidFill>
                  <a:srgbClr val="006C66"/>
                </a:solidFill>
              </a:rPr>
              <a:t>Γ</a:t>
            </a:r>
            <a:r>
              <a:rPr lang="de-DE" sz="2400" baseline="-25000" dirty="0" err="1" smtClean="0">
                <a:solidFill>
                  <a:srgbClr val="006C66"/>
                </a:solidFill>
              </a:rPr>
              <a:t>exh</a:t>
            </a:r>
            <a:r>
              <a:rPr lang="de-DE" sz="2400" dirty="0" smtClean="0">
                <a:solidFill>
                  <a:srgbClr val="006C66"/>
                </a:solidFill>
              </a:rPr>
              <a:t> </a:t>
            </a:r>
            <a:r>
              <a:rPr lang="de-DE" sz="2400" dirty="0">
                <a:solidFill>
                  <a:srgbClr val="006C66"/>
                </a:solidFill>
              </a:rPr>
              <a:t>&gt; </a:t>
            </a:r>
            <a:r>
              <a:rPr lang="el-GR" sz="2400" dirty="0">
                <a:solidFill>
                  <a:srgbClr val="006C66"/>
                </a:solidFill>
              </a:rPr>
              <a:t>Γ</a:t>
            </a:r>
            <a:r>
              <a:rPr lang="de-DE" sz="2400" baseline="-25000" dirty="0">
                <a:solidFill>
                  <a:srgbClr val="006C66"/>
                </a:solidFill>
              </a:rPr>
              <a:t>wall </a:t>
            </a:r>
            <a:r>
              <a:rPr lang="de-DE" sz="2400" dirty="0">
                <a:solidFill>
                  <a:srgbClr val="006C66"/>
                </a:solidFill>
              </a:rPr>
              <a:t>+</a:t>
            </a:r>
            <a:r>
              <a:rPr lang="el-GR" sz="2400" dirty="0">
                <a:solidFill>
                  <a:srgbClr val="006C66"/>
                </a:solidFill>
              </a:rPr>
              <a:t> Γ</a:t>
            </a:r>
            <a:r>
              <a:rPr lang="de-DE" sz="2400" baseline="-25000" dirty="0">
                <a:solidFill>
                  <a:srgbClr val="006C66"/>
                </a:solidFill>
              </a:rPr>
              <a:t>NBI </a:t>
            </a:r>
            <a:r>
              <a:rPr lang="de-DE" sz="2400" dirty="0">
                <a:solidFill>
                  <a:srgbClr val="006C66"/>
                </a:solidFill>
              </a:rPr>
              <a:t>+ </a:t>
            </a:r>
            <a:r>
              <a:rPr lang="el-GR" sz="2400" dirty="0">
                <a:solidFill>
                  <a:srgbClr val="006C66"/>
                </a:solidFill>
              </a:rPr>
              <a:t>Γ</a:t>
            </a:r>
            <a:r>
              <a:rPr lang="de-DE" sz="2400" baseline="-25000" dirty="0">
                <a:solidFill>
                  <a:srgbClr val="006C66"/>
                </a:solidFill>
              </a:rPr>
              <a:t>pellet </a:t>
            </a:r>
            <a:r>
              <a:rPr lang="de-DE" sz="2400" dirty="0">
                <a:solidFill>
                  <a:srgbClr val="006C66"/>
                </a:solidFill>
              </a:rPr>
              <a:t>(+</a:t>
            </a:r>
            <a:r>
              <a:rPr lang="el-GR" sz="2400" dirty="0">
                <a:solidFill>
                  <a:srgbClr val="006C66"/>
                </a:solidFill>
              </a:rPr>
              <a:t>Γ</a:t>
            </a:r>
            <a:r>
              <a:rPr lang="de-DE" sz="2400" baseline="-25000" dirty="0">
                <a:solidFill>
                  <a:srgbClr val="006C66"/>
                </a:solidFill>
              </a:rPr>
              <a:t>Gas</a:t>
            </a:r>
            <a:r>
              <a:rPr lang="de-DE" sz="2400" dirty="0" smtClean="0">
                <a:solidFill>
                  <a:srgbClr val="006C66"/>
                </a:solidFill>
              </a:rPr>
              <a:t>)		Combine divertor </a:t>
            </a:r>
            <a:r>
              <a:rPr lang="de-DE" sz="2400" dirty="0" err="1" smtClean="0">
                <a:solidFill>
                  <a:srgbClr val="006C66"/>
                </a:solidFill>
              </a:rPr>
              <a:t>with</a:t>
            </a:r>
            <a:r>
              <a:rPr lang="de-DE" sz="2400" dirty="0" smtClean="0">
                <a:solidFill>
                  <a:srgbClr val="006C66"/>
                </a:solidFill>
              </a:rPr>
              <a:t> </a:t>
            </a:r>
            <a:r>
              <a:rPr lang="de-DE" sz="2400" dirty="0" err="1" smtClean="0">
                <a:solidFill>
                  <a:srgbClr val="006C66"/>
                </a:solidFill>
              </a:rPr>
              <a:t>throttle</a:t>
            </a:r>
            <a:endParaRPr lang="de-DE" sz="2400" dirty="0">
              <a:solidFill>
                <a:srgbClr val="006C66"/>
              </a:solidFill>
            </a:endParaRPr>
          </a:p>
          <a:p>
            <a:endParaRPr lang="de-DE" dirty="0"/>
          </a:p>
        </p:txBody>
      </p:sp>
      <p:sp>
        <p:nvSpPr>
          <p:cNvPr id="3" name="Titel 2"/>
          <p:cNvSpPr>
            <a:spLocks noGrp="1"/>
          </p:cNvSpPr>
          <p:nvPr>
            <p:ph type="title"/>
          </p:nvPr>
        </p:nvSpPr>
        <p:spPr>
          <a:xfrm>
            <a:off x="695328" y="441325"/>
            <a:ext cx="11306172" cy="894416"/>
          </a:xfrm>
        </p:spPr>
        <p:txBody>
          <a:bodyPr/>
          <a:lstStyle/>
          <a:p>
            <a:r>
              <a:rPr lang="de-DE" dirty="0" smtClean="0"/>
              <a:t>Divertor Operational </a:t>
            </a:r>
            <a:r>
              <a:rPr lang="de-DE" dirty="0" err="1" smtClean="0"/>
              <a:t>performance</a:t>
            </a:r>
            <a:r>
              <a:rPr lang="de-DE" dirty="0" smtClean="0"/>
              <a:t> </a:t>
            </a:r>
            <a:r>
              <a:rPr lang="de-DE" dirty="0" err="1" smtClean="0"/>
              <a:t>requirements</a:t>
            </a:r>
            <a:r>
              <a:rPr lang="de-DE" dirty="0" smtClean="0"/>
              <a:t> – </a:t>
            </a:r>
            <a:r>
              <a:rPr lang="de-DE" dirty="0" err="1" smtClean="0"/>
              <a:t>Density</a:t>
            </a:r>
            <a:r>
              <a:rPr lang="de-DE" dirty="0" smtClean="0"/>
              <a:t> </a:t>
            </a:r>
            <a:r>
              <a:rPr lang="de-DE" dirty="0" err="1" smtClean="0"/>
              <a:t>control</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64</a:t>
            </a:fld>
            <a:endParaRPr lang="de-DE" dirty="0"/>
          </a:p>
        </p:txBody>
      </p:sp>
      <p:sp>
        <p:nvSpPr>
          <p:cNvPr id="4" name="Pfeil nach rechts 3"/>
          <p:cNvSpPr/>
          <p:nvPr/>
        </p:nvSpPr>
        <p:spPr>
          <a:xfrm>
            <a:off x="6544408" y="5140959"/>
            <a:ext cx="409575" cy="3048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mc:AlternateContent xmlns:mc="http://schemas.openxmlformats.org/markup-compatibility/2006" xmlns:a14="http://schemas.microsoft.com/office/drawing/2010/main">
        <mc:Choice Requires="a14">
          <p:sp>
            <p:nvSpPr>
              <p:cNvPr id="10" name="Rechteck 9"/>
              <p:cNvSpPr/>
              <p:nvPr/>
            </p:nvSpPr>
            <p:spPr>
              <a:xfrm>
                <a:off x="6544408" y="2108341"/>
                <a:ext cx="5026301" cy="1708286"/>
              </a:xfrm>
              <a:prstGeom prst="rect">
                <a:avLst/>
              </a:prstGeom>
              <a:ln w="38100">
                <a:tailEnd type="triangle" w="lg" len="med"/>
              </a:ln>
            </p:spPr>
            <p:style>
              <a:lnRef idx="2">
                <a:schemeClr val="accent5"/>
              </a:lnRef>
              <a:fillRef idx="1">
                <a:schemeClr val="lt1"/>
              </a:fillRef>
              <a:effectRef idx="0">
                <a:schemeClr val="accent5"/>
              </a:effectRef>
              <a:fontRef idx="minor">
                <a:schemeClr val="dk1"/>
              </a:fontRef>
            </p:style>
            <p:txBody>
              <a:bodyPr wrap="square" lIns="144000" tIns="108000" rIns="144000" bIns="144000" rtlCol="0" anchor="t" anchorCtr="0"/>
              <a:lstStyle/>
              <a:p>
                <a:pPr>
                  <a:spcBef>
                    <a:spcPts val="1150"/>
                  </a:spcBef>
                  <a:buClr>
                    <a:srgbClr val="116656"/>
                  </a:buClr>
                  <a:buSzPct val="120000"/>
                </a:pPr>
                <a:r>
                  <a:rPr lang="de-DE" sz="2400" b="1" dirty="0" err="1">
                    <a:solidFill>
                      <a:srgbClr val="005555"/>
                    </a:solidFill>
                  </a:rPr>
                  <a:t>Functions</a:t>
                </a:r>
                <a:r>
                  <a:rPr lang="de-DE" sz="2400" b="1" dirty="0">
                    <a:solidFill>
                      <a:srgbClr val="005555"/>
                    </a:solidFill>
                  </a:rPr>
                  <a:t> also </a:t>
                </a:r>
                <a:r>
                  <a:rPr lang="de-DE" sz="2400" b="1" dirty="0" err="1">
                    <a:solidFill>
                      <a:srgbClr val="005555"/>
                    </a:solidFill>
                  </a:rPr>
                  <a:t>apply</a:t>
                </a:r>
                <a:r>
                  <a:rPr lang="de-DE" sz="2400" b="1" dirty="0">
                    <a:solidFill>
                      <a:srgbClr val="005555"/>
                    </a:solidFill>
                  </a:rPr>
                  <a:t> </a:t>
                </a:r>
                <a:r>
                  <a:rPr lang="de-DE" sz="2400" b="1" dirty="0" err="1">
                    <a:solidFill>
                      <a:srgbClr val="005555"/>
                    </a:solidFill>
                  </a:rPr>
                  <a:t>to</a:t>
                </a:r>
                <a:r>
                  <a:rPr lang="de-DE" sz="2400" b="1" dirty="0">
                    <a:solidFill>
                      <a:srgbClr val="005555"/>
                    </a:solidFill>
                  </a:rPr>
                  <a:t> D/T </a:t>
                </a:r>
                <a:r>
                  <a:rPr lang="de-DE" sz="2400" b="1" dirty="0" err="1">
                    <a:solidFill>
                      <a:srgbClr val="005555"/>
                    </a:solidFill>
                  </a:rPr>
                  <a:t>fuel</a:t>
                </a:r>
                <a:endParaRPr lang="de-DE" sz="2400" b="1" dirty="0">
                  <a:solidFill>
                    <a:srgbClr val="005555"/>
                  </a:solidFill>
                </a:endParaRPr>
              </a:p>
              <a:p>
                <a:pPr>
                  <a:spcBef>
                    <a:spcPts val="1150"/>
                  </a:spcBef>
                  <a:buClr>
                    <a:srgbClr val="116656"/>
                  </a:buClr>
                  <a:buSzPct val="120000"/>
                </a:pPr>
                <a:r>
                  <a:rPr lang="de-DE" sz="2400" b="1" dirty="0" err="1" smtClean="0">
                    <a:solidFill>
                      <a:srgbClr val="005555"/>
                    </a:solidFill>
                  </a:rPr>
                  <a:t>Function</a:t>
                </a:r>
                <a:r>
                  <a:rPr lang="de-DE" sz="2400" b="1" dirty="0" smtClean="0">
                    <a:solidFill>
                      <a:srgbClr val="005555"/>
                    </a:solidFill>
                  </a:rPr>
                  <a:t> 1: </a:t>
                </a:r>
                <a:r>
                  <a:rPr lang="de-DE" sz="2400" b="1" dirty="0" err="1" smtClean="0">
                    <a:solidFill>
                      <a:srgbClr val="005555"/>
                    </a:solidFill>
                  </a:rPr>
                  <a:t>Exhaust</a:t>
                </a:r>
                <a:r>
                  <a:rPr lang="de-DE" sz="2400" b="1" dirty="0" smtClean="0">
                    <a:solidFill>
                      <a:srgbClr val="005555"/>
                    </a:solidFill>
                  </a:rPr>
                  <a:t>	</a:t>
                </a:r>
                <a14:m>
                  <m:oMath xmlns:m="http://schemas.openxmlformats.org/officeDocument/2006/math">
                    <m:sSub>
                      <m:sSubPr>
                        <m:ctrlPr>
                          <a:rPr lang="de-DE" sz="2400" i="1" dirty="0">
                            <a:solidFill>
                              <a:srgbClr val="005555"/>
                            </a:solidFill>
                            <a:latin typeface="Cambria Math" panose="02040503050406030204" pitchFamily="18" charset="0"/>
                          </a:rPr>
                        </m:ctrlPr>
                      </m:sSubPr>
                      <m:e>
                        <m:r>
                          <m:rPr>
                            <m:sty m:val="p"/>
                          </m:rPr>
                          <a:rPr lang="el-GR" sz="2400" i="1" dirty="0">
                            <a:solidFill>
                              <a:srgbClr val="005555"/>
                            </a:solidFill>
                            <a:latin typeface="Cambria Math" panose="02040503050406030204" pitchFamily="18" charset="0"/>
                          </a:rPr>
                          <m:t>η</m:t>
                        </m:r>
                      </m:e>
                      <m:sub>
                        <m:r>
                          <a:rPr lang="de-DE" sz="2400" i="1" dirty="0">
                            <a:solidFill>
                              <a:srgbClr val="005555"/>
                            </a:solidFill>
                            <a:latin typeface="Cambria Math" panose="02040503050406030204" pitchFamily="18" charset="0"/>
                          </a:rPr>
                          <m:t>𝑒𝑥h</m:t>
                        </m:r>
                      </m:sub>
                    </m:sSub>
                  </m:oMath>
                </a14:m>
                <a:endParaRPr lang="de-DE" sz="2400" b="1" dirty="0" smtClean="0">
                  <a:solidFill>
                    <a:srgbClr val="005555"/>
                  </a:solidFill>
                </a:endParaRPr>
              </a:p>
              <a:p>
                <a:pPr>
                  <a:spcBef>
                    <a:spcPts val="1150"/>
                  </a:spcBef>
                  <a:buClr>
                    <a:srgbClr val="116656"/>
                  </a:buClr>
                  <a:buSzPct val="120000"/>
                </a:pPr>
                <a:r>
                  <a:rPr lang="de-DE" sz="2400" b="1" dirty="0" err="1" smtClean="0">
                    <a:solidFill>
                      <a:srgbClr val="005555"/>
                    </a:solidFill>
                  </a:rPr>
                  <a:t>Function</a:t>
                </a:r>
                <a:r>
                  <a:rPr lang="de-DE" sz="2400" b="1" dirty="0" smtClean="0">
                    <a:solidFill>
                      <a:srgbClr val="005555"/>
                    </a:solidFill>
                  </a:rPr>
                  <a:t> 2: Retention	</a:t>
                </a:r>
                <a14:m>
                  <m:oMath xmlns:m="http://schemas.openxmlformats.org/officeDocument/2006/math">
                    <m:sSub>
                      <m:sSubPr>
                        <m:ctrlPr>
                          <a:rPr lang="de-DE" sz="2400" i="1" dirty="0">
                            <a:solidFill>
                              <a:srgbClr val="005555"/>
                            </a:solidFill>
                            <a:latin typeface="Cambria Math" panose="02040503050406030204" pitchFamily="18" charset="0"/>
                          </a:rPr>
                        </m:ctrlPr>
                      </m:sSubPr>
                      <m:e>
                        <m:r>
                          <m:rPr>
                            <m:sty m:val="p"/>
                          </m:rPr>
                          <a:rPr lang="el-GR" sz="2400" i="1" dirty="0">
                            <a:solidFill>
                              <a:srgbClr val="005555"/>
                            </a:solidFill>
                            <a:latin typeface="Cambria Math" panose="02040503050406030204" pitchFamily="18" charset="0"/>
                          </a:rPr>
                          <m:t>η</m:t>
                        </m:r>
                      </m:e>
                      <m:sub>
                        <m:r>
                          <a:rPr lang="de-DE" sz="2400" i="1" dirty="0">
                            <a:solidFill>
                              <a:srgbClr val="005555"/>
                            </a:solidFill>
                            <a:latin typeface="Cambria Math" panose="02040503050406030204" pitchFamily="18" charset="0"/>
                          </a:rPr>
                          <m:t>𝑟𝑒𝑡</m:t>
                        </m:r>
                      </m:sub>
                    </m:sSub>
                  </m:oMath>
                </a14:m>
                <a:endParaRPr lang="de-DE" sz="2400" b="1" dirty="0" smtClean="0">
                  <a:solidFill>
                    <a:srgbClr val="005555"/>
                  </a:solidFill>
                </a:endParaRPr>
              </a:p>
              <a:p>
                <a:pPr algn="ctr">
                  <a:spcBef>
                    <a:spcPts val="1150"/>
                  </a:spcBef>
                  <a:buClr>
                    <a:srgbClr val="116656"/>
                  </a:buClr>
                  <a:buSzPct val="120000"/>
                </a:pPr>
                <a:r>
                  <a:rPr lang="de-DE" sz="2400" b="1" dirty="0" smtClean="0">
                    <a:solidFill>
                      <a:srgbClr val="005555"/>
                    </a:solidFill>
                  </a:rPr>
                  <a:t> </a:t>
                </a:r>
                <a:endParaRPr lang="de-DE" sz="2400" b="1" dirty="0">
                  <a:solidFill>
                    <a:srgbClr val="005555"/>
                  </a:solidFill>
                </a:endParaRPr>
              </a:p>
            </p:txBody>
          </p:sp>
        </mc:Choice>
        <mc:Fallback xmlns="">
          <p:sp>
            <p:nvSpPr>
              <p:cNvPr id="10" name="Rechteck 9"/>
              <p:cNvSpPr>
                <a:spLocks noRot="1" noChangeAspect="1" noMove="1" noResize="1" noEditPoints="1" noAdjustHandles="1" noChangeArrowheads="1" noChangeShapeType="1" noTextEdit="1"/>
              </p:cNvSpPr>
              <p:nvPr/>
            </p:nvSpPr>
            <p:spPr>
              <a:xfrm>
                <a:off x="6544408" y="2108341"/>
                <a:ext cx="5026301" cy="1708286"/>
              </a:xfrm>
              <a:prstGeom prst="rect">
                <a:avLst/>
              </a:prstGeom>
              <a:blipFill>
                <a:blip r:embed="rId3"/>
                <a:stretch>
                  <a:fillRect l="-482"/>
                </a:stretch>
              </a:blipFill>
              <a:ln w="38100">
                <a:tailEnd type="triangle" w="lg" len="med"/>
              </a:ln>
            </p:spPr>
            <p:txBody>
              <a:bodyPr/>
              <a:lstStyle/>
              <a:p>
                <a:r>
                  <a:rPr lang="de-DE">
                    <a:noFill/>
                  </a:rPr>
                  <a:t> </a:t>
                </a:r>
              </a:p>
            </p:txBody>
          </p:sp>
        </mc:Fallback>
      </mc:AlternateContent>
      <p:sp>
        <p:nvSpPr>
          <p:cNvPr id="7" name="Fußzeilenplatzhalter 6"/>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303498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354751"/>
            <a:ext cx="10801349" cy="4772024"/>
          </a:xfrm>
        </p:spPr>
        <p:txBody>
          <a:bodyPr>
            <a:normAutofit fontScale="92500" lnSpcReduction="20000"/>
          </a:bodyPr>
          <a:lstStyle/>
          <a:p>
            <a:pPr marL="342900" indent="-342900">
              <a:buFont typeface="+mj-lt"/>
              <a:buAutoNum type="arabicPeriod"/>
            </a:pPr>
            <a:r>
              <a:rPr lang="de-DE" sz="2800" dirty="0" err="1" smtClean="0"/>
              <a:t>Divert</a:t>
            </a:r>
            <a:r>
              <a:rPr lang="de-DE" sz="2800" dirty="0" smtClean="0"/>
              <a:t> </a:t>
            </a:r>
            <a:r>
              <a:rPr lang="de-DE" sz="2800" dirty="0" err="1" smtClean="0"/>
              <a:t>plasma</a:t>
            </a:r>
            <a:r>
              <a:rPr lang="de-DE" sz="2800" dirty="0" smtClean="0"/>
              <a:t> </a:t>
            </a:r>
            <a:r>
              <a:rPr lang="de-DE" sz="2800" dirty="0" err="1" smtClean="0"/>
              <a:t>particles</a:t>
            </a:r>
            <a:endParaRPr lang="de-DE" sz="2800" dirty="0" smtClean="0"/>
          </a:p>
          <a:p>
            <a:pPr marL="342900" indent="-342900">
              <a:buFont typeface="+mj-lt"/>
              <a:buAutoNum type="arabicPeriod"/>
            </a:pPr>
            <a:r>
              <a:rPr lang="de-DE" sz="2800" dirty="0" err="1" smtClean="0"/>
              <a:t>Neutralize</a:t>
            </a:r>
            <a:r>
              <a:rPr lang="de-DE" sz="2800" dirty="0" smtClean="0"/>
              <a:t> </a:t>
            </a:r>
            <a:r>
              <a:rPr lang="de-DE" sz="2800" dirty="0" err="1" smtClean="0"/>
              <a:t>plasma</a:t>
            </a:r>
            <a:r>
              <a:rPr lang="de-DE" sz="2800" dirty="0" smtClean="0"/>
              <a:t> </a:t>
            </a:r>
            <a:r>
              <a:rPr lang="de-DE" sz="2800" dirty="0" err="1" smtClean="0"/>
              <a:t>particles</a:t>
            </a:r>
            <a:endParaRPr lang="de-DE" sz="2800" dirty="0" smtClean="0"/>
          </a:p>
          <a:p>
            <a:pPr marL="342900" indent="-342900">
              <a:buFont typeface="+mj-lt"/>
              <a:buAutoNum type="arabicPeriod"/>
            </a:pPr>
            <a:r>
              <a:rPr lang="de-DE" sz="2800" dirty="0" err="1" smtClean="0"/>
              <a:t>Collect</a:t>
            </a:r>
            <a:r>
              <a:rPr lang="de-DE" sz="2800" dirty="0" smtClean="0"/>
              <a:t> neutral </a:t>
            </a:r>
            <a:r>
              <a:rPr lang="de-DE" sz="2800" dirty="0" err="1" smtClean="0"/>
              <a:t>particles</a:t>
            </a:r>
            <a:endParaRPr lang="de-DE" sz="2800" dirty="0" smtClean="0"/>
          </a:p>
          <a:p>
            <a:pPr marL="342900" indent="-342900">
              <a:buFont typeface="+mj-lt"/>
              <a:buAutoNum type="arabicPeriod"/>
            </a:pPr>
            <a:r>
              <a:rPr lang="de-DE" sz="2800" dirty="0" smtClean="0"/>
              <a:t>Remove neutral </a:t>
            </a:r>
            <a:r>
              <a:rPr lang="de-DE" sz="2800" dirty="0" err="1" smtClean="0"/>
              <a:t>particles</a:t>
            </a:r>
            <a:endParaRPr lang="de-DE" sz="2800" dirty="0" smtClean="0"/>
          </a:p>
          <a:p>
            <a:pPr marL="342900" indent="-342900">
              <a:buFont typeface="+mj-lt"/>
              <a:buAutoNum type="arabicPeriod"/>
            </a:pPr>
            <a:r>
              <a:rPr lang="de-DE" sz="2800" dirty="0" err="1" smtClean="0"/>
              <a:t>Contain</a:t>
            </a:r>
            <a:r>
              <a:rPr lang="de-DE" sz="2800" dirty="0" smtClean="0"/>
              <a:t> </a:t>
            </a:r>
            <a:r>
              <a:rPr lang="de-DE" sz="2800" dirty="0" err="1" smtClean="0"/>
              <a:t>particles</a:t>
            </a:r>
            <a:r>
              <a:rPr lang="de-DE" sz="2800" dirty="0" smtClean="0"/>
              <a:t> in sub-divertor</a:t>
            </a:r>
          </a:p>
          <a:p>
            <a:pPr marL="342900" indent="-342900">
              <a:buFont typeface="+mj-lt"/>
              <a:buAutoNum type="arabicPeriod"/>
            </a:pPr>
            <a:r>
              <a:rPr lang="de-DE" sz="2800" dirty="0" smtClean="0"/>
              <a:t>Recycle </a:t>
            </a:r>
            <a:r>
              <a:rPr lang="de-DE" sz="2800" dirty="0" err="1" smtClean="0"/>
              <a:t>neutrals</a:t>
            </a:r>
            <a:r>
              <a:rPr lang="de-DE" sz="2800" dirty="0" smtClean="0"/>
              <a:t> in divertor</a:t>
            </a:r>
          </a:p>
          <a:p>
            <a:pPr marL="342900" indent="-342900">
              <a:buFont typeface="+mj-lt"/>
              <a:buAutoNum type="arabicPeriod"/>
            </a:pPr>
            <a:r>
              <a:rPr lang="de-DE" sz="2800" dirty="0" smtClean="0"/>
              <a:t>Plug </a:t>
            </a:r>
            <a:r>
              <a:rPr lang="de-DE" sz="2800" dirty="0" err="1" smtClean="0"/>
              <a:t>particles</a:t>
            </a:r>
            <a:r>
              <a:rPr lang="de-DE" sz="2800" dirty="0" smtClean="0"/>
              <a:t> in divertor</a:t>
            </a:r>
          </a:p>
          <a:p>
            <a:pPr marL="342900" indent="-342900">
              <a:buFont typeface="+mj-lt"/>
              <a:buAutoNum type="arabicPeriod"/>
            </a:pPr>
            <a:r>
              <a:rPr lang="de-DE" sz="2800" dirty="0" smtClean="0"/>
              <a:t>Screen </a:t>
            </a:r>
            <a:r>
              <a:rPr lang="de-DE" sz="2800" dirty="0" err="1" smtClean="0"/>
              <a:t>impurity</a:t>
            </a:r>
            <a:r>
              <a:rPr lang="de-DE" sz="2800" dirty="0" smtClean="0"/>
              <a:t> </a:t>
            </a:r>
            <a:r>
              <a:rPr lang="de-DE" sz="2800" dirty="0" err="1" smtClean="0"/>
              <a:t>particles</a:t>
            </a:r>
            <a:r>
              <a:rPr lang="de-DE" sz="2800" dirty="0" smtClean="0"/>
              <a:t> </a:t>
            </a:r>
            <a:r>
              <a:rPr lang="de-DE" sz="2800" dirty="0" err="1" smtClean="0"/>
              <a:t>from</a:t>
            </a:r>
            <a:r>
              <a:rPr lang="de-DE" sz="2800" dirty="0" smtClean="0"/>
              <a:t> </a:t>
            </a:r>
            <a:r>
              <a:rPr lang="de-DE" sz="2800" dirty="0" err="1" smtClean="0"/>
              <a:t>core</a:t>
            </a:r>
            <a:endParaRPr lang="de-DE" sz="2800" dirty="0" smtClean="0"/>
          </a:p>
          <a:p>
            <a:pPr marL="342900" indent="-342900">
              <a:buFont typeface="+mj-lt"/>
              <a:buAutoNum type="arabicPeriod"/>
            </a:pPr>
            <a:r>
              <a:rPr lang="de-DE" sz="2800" dirty="0" err="1" smtClean="0"/>
              <a:t>Survive</a:t>
            </a:r>
            <a:r>
              <a:rPr lang="de-DE" sz="2800" dirty="0" smtClean="0"/>
              <a:t> – </a:t>
            </a:r>
            <a:r>
              <a:rPr lang="de-DE" sz="2800" dirty="0" err="1" smtClean="0"/>
              <a:t>Heat</a:t>
            </a:r>
            <a:r>
              <a:rPr lang="de-DE" sz="2800" dirty="0" smtClean="0"/>
              <a:t>, </a:t>
            </a:r>
            <a:r>
              <a:rPr lang="de-DE" sz="2800" dirty="0" err="1" smtClean="0"/>
              <a:t>Sputtering</a:t>
            </a:r>
            <a:r>
              <a:rPr lang="de-DE" sz="2800" dirty="0" smtClean="0"/>
              <a:t>, Forces,…</a:t>
            </a:r>
          </a:p>
          <a:p>
            <a:pPr marL="342900" indent="-342900">
              <a:buFont typeface="+mj-lt"/>
              <a:buAutoNum type="arabicPeriod"/>
            </a:pPr>
            <a:r>
              <a:rPr lang="de-DE" sz="2800" dirty="0" err="1" smtClean="0"/>
              <a:t>Cost</a:t>
            </a:r>
            <a:r>
              <a:rPr lang="de-DE" sz="2800" dirty="0" smtClean="0"/>
              <a:t>/Time </a:t>
            </a:r>
            <a:r>
              <a:rPr lang="de-DE" sz="2800" dirty="0" err="1" smtClean="0"/>
              <a:t>function</a:t>
            </a:r>
            <a:endParaRPr lang="de-DE" sz="2800" dirty="0"/>
          </a:p>
        </p:txBody>
      </p:sp>
      <p:sp>
        <p:nvSpPr>
          <p:cNvPr id="3" name="Titel 2"/>
          <p:cNvSpPr>
            <a:spLocks noGrp="1"/>
          </p:cNvSpPr>
          <p:nvPr>
            <p:ph type="title"/>
          </p:nvPr>
        </p:nvSpPr>
        <p:spPr/>
        <p:txBody>
          <a:bodyPr/>
          <a:lstStyle/>
          <a:p>
            <a:r>
              <a:rPr lang="de-DE" dirty="0" smtClean="0"/>
              <a:t>A priori </a:t>
            </a:r>
            <a:r>
              <a:rPr lang="de-DE" dirty="0" err="1" smtClean="0"/>
              <a:t>first</a:t>
            </a:r>
            <a:r>
              <a:rPr lang="de-DE" dirty="0" smtClean="0"/>
              <a:t> </a:t>
            </a:r>
            <a:r>
              <a:rPr lang="de-DE" dirty="0" err="1" smtClean="0"/>
              <a:t>principle</a:t>
            </a:r>
            <a:r>
              <a:rPr lang="de-DE" dirty="0" smtClean="0"/>
              <a:t> divertor </a:t>
            </a:r>
            <a:r>
              <a:rPr lang="de-DE" dirty="0" err="1" smtClean="0"/>
              <a:t>functions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65</a:t>
            </a:fld>
            <a:endParaRPr lang="de-DE" dirty="0"/>
          </a:p>
        </p:txBody>
      </p:sp>
      <p:sp>
        <p:nvSpPr>
          <p:cNvPr id="7" name="Geschweifte Klammer rechts 6"/>
          <p:cNvSpPr/>
          <p:nvPr/>
        </p:nvSpPr>
        <p:spPr>
          <a:xfrm>
            <a:off x="6957061" y="1349549"/>
            <a:ext cx="1800000" cy="1984729"/>
          </a:xfrm>
          <a:prstGeom prst="rightBrace">
            <a:avLst>
              <a:gd name="adj1" fmla="val 8333"/>
              <a:gd name="adj2" fmla="val 49309"/>
            </a:avLst>
          </a:prstGeom>
          <a:ln w="28575" cmpd="sng">
            <a:solidFill>
              <a:srgbClr val="00B1E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Geschweifte Klammer rechts 7"/>
          <p:cNvSpPr/>
          <p:nvPr/>
        </p:nvSpPr>
        <p:spPr>
          <a:xfrm>
            <a:off x="6957061" y="3334279"/>
            <a:ext cx="1800000" cy="1722962"/>
          </a:xfrm>
          <a:prstGeom prst="rightBrace">
            <a:avLst>
              <a:gd name="adj1" fmla="val 8333"/>
              <a:gd name="adj2" fmla="val 51335"/>
            </a:avLst>
          </a:prstGeom>
          <a:ln w="28575" cmpd="sng">
            <a:solidFill>
              <a:srgbClr val="00B1E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Geschweifte Klammer rechts 8"/>
          <p:cNvSpPr/>
          <p:nvPr/>
        </p:nvSpPr>
        <p:spPr>
          <a:xfrm>
            <a:off x="6957061" y="5121699"/>
            <a:ext cx="1818472" cy="440895"/>
          </a:xfrm>
          <a:prstGeom prst="rightBrace">
            <a:avLst>
              <a:gd name="adj1" fmla="val 9999"/>
              <a:gd name="adj2" fmla="val 48334"/>
            </a:avLst>
          </a:prstGeom>
          <a:ln w="28575" cmpd="sng">
            <a:solidFill>
              <a:srgbClr val="C6D32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Geschweifte Klammer rechts 9"/>
          <p:cNvSpPr/>
          <p:nvPr/>
        </p:nvSpPr>
        <p:spPr>
          <a:xfrm>
            <a:off x="6957061" y="5637818"/>
            <a:ext cx="1826199" cy="385158"/>
          </a:xfrm>
          <a:prstGeom prst="rightBrace">
            <a:avLst/>
          </a:prstGeom>
          <a:ln w="28575"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Textfeld 11"/>
          <p:cNvSpPr txBox="1"/>
          <p:nvPr/>
        </p:nvSpPr>
        <p:spPr>
          <a:xfrm>
            <a:off x="8319993" y="2017854"/>
            <a:ext cx="74058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Exhaust</a:t>
            </a:r>
            <a:endParaRPr lang="de-DE" sz="1600" dirty="0" smtClean="0"/>
          </a:p>
        </p:txBody>
      </p:sp>
      <p:sp>
        <p:nvSpPr>
          <p:cNvPr id="13" name="Textfeld 12"/>
          <p:cNvSpPr txBox="1"/>
          <p:nvPr/>
        </p:nvSpPr>
        <p:spPr>
          <a:xfrm>
            <a:off x="8251866" y="3810386"/>
            <a:ext cx="87684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Retention</a:t>
            </a:r>
          </a:p>
        </p:txBody>
      </p:sp>
      <p:sp>
        <p:nvSpPr>
          <p:cNvPr id="14" name="Textfeld 13"/>
          <p:cNvSpPr txBox="1"/>
          <p:nvPr/>
        </p:nvSpPr>
        <p:spPr>
          <a:xfrm>
            <a:off x="10384813" y="3007974"/>
            <a:ext cx="117500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Performance</a:t>
            </a:r>
          </a:p>
        </p:txBody>
      </p:sp>
      <p:sp>
        <p:nvSpPr>
          <p:cNvPr id="15" name="Textfeld 14"/>
          <p:cNvSpPr txBox="1"/>
          <p:nvPr/>
        </p:nvSpPr>
        <p:spPr>
          <a:xfrm>
            <a:off x="10384813" y="5019524"/>
            <a:ext cx="96981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Mandatory</a:t>
            </a:r>
            <a:endParaRPr lang="de-DE" sz="1600" dirty="0" smtClean="0"/>
          </a:p>
        </p:txBody>
      </p:sp>
      <p:sp>
        <p:nvSpPr>
          <p:cNvPr id="17" name="Geschweifte Klammer rechts 16"/>
          <p:cNvSpPr/>
          <p:nvPr/>
        </p:nvSpPr>
        <p:spPr>
          <a:xfrm>
            <a:off x="8723720" y="2353962"/>
            <a:ext cx="1800000" cy="1899985"/>
          </a:xfrm>
          <a:prstGeom prst="rightBrace">
            <a:avLst>
              <a:gd name="adj1" fmla="val 8333"/>
              <a:gd name="adj2" fmla="val 51596"/>
            </a:avLst>
          </a:prstGeom>
          <a:ln w="28575" cmpd="sng">
            <a:solidFill>
              <a:srgbClr val="00B1E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p:cNvSpPr txBox="1"/>
          <p:nvPr/>
        </p:nvSpPr>
        <p:spPr>
          <a:xfrm>
            <a:off x="10384813" y="5527239"/>
            <a:ext cx="1165384"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Out </a:t>
            </a:r>
            <a:r>
              <a:rPr lang="de-DE" sz="1600" dirty="0" err="1" smtClean="0"/>
              <a:t>of</a:t>
            </a:r>
            <a:r>
              <a:rPr lang="de-DE" sz="1600" dirty="0" smtClean="0"/>
              <a:t> </a:t>
            </a:r>
            <a:r>
              <a:rPr lang="de-DE" sz="1600" dirty="0" err="1" smtClean="0"/>
              <a:t>scope</a:t>
            </a:r>
            <a:endParaRPr lang="de-DE" sz="1600" dirty="0" smtClean="0"/>
          </a:p>
        </p:txBody>
      </p:sp>
      <p:cxnSp>
        <p:nvCxnSpPr>
          <p:cNvPr id="22" name="Gerader Verbinder 21"/>
          <p:cNvCxnSpPr>
            <a:stCxn id="9" idx="1"/>
          </p:cNvCxnSpPr>
          <p:nvPr/>
        </p:nvCxnSpPr>
        <p:spPr>
          <a:xfrm>
            <a:off x="8775533" y="5334801"/>
            <a:ext cx="2880000" cy="0"/>
          </a:xfrm>
          <a:prstGeom prst="line">
            <a:avLst/>
          </a:prstGeom>
          <a:ln w="28575" cmpd="sng">
            <a:solidFill>
              <a:srgbClr val="C6D32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stCxn id="17" idx="1"/>
          </p:cNvCxnSpPr>
          <p:nvPr/>
        </p:nvCxnSpPr>
        <p:spPr>
          <a:xfrm flipV="1">
            <a:off x="10523720" y="3294884"/>
            <a:ext cx="1079999" cy="39394"/>
          </a:xfrm>
          <a:prstGeom prst="line">
            <a:avLst/>
          </a:prstGeom>
          <a:ln w="28575" cmpd="sng">
            <a:solidFill>
              <a:srgbClr val="00B1E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stCxn id="10" idx="1"/>
          </p:cNvCxnSpPr>
          <p:nvPr/>
        </p:nvCxnSpPr>
        <p:spPr>
          <a:xfrm>
            <a:off x="8783260" y="5830397"/>
            <a:ext cx="2880000" cy="38829"/>
          </a:xfrm>
          <a:prstGeom prst="line">
            <a:avLst/>
          </a:prstGeom>
          <a:ln w="28575" cmpd="sng">
            <a:solidFill>
              <a:srgbClr val="00555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Fußzeilenplatzhalter 1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287024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4" grpId="0"/>
      <p:bldP spid="15" grpId="0"/>
      <p:bldP spid="17" grpId="0" animBg="1"/>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a:xfrm>
                <a:off x="695327" y="1109684"/>
                <a:ext cx="10801349" cy="4772024"/>
              </a:xfrm>
            </p:spPr>
            <p:txBody>
              <a:bodyPr/>
              <a:lstStyle/>
              <a:p>
                <a:r>
                  <a:rPr lang="de-DE" dirty="0" smtClean="0"/>
                  <a:t>Neutral </a:t>
                </a:r>
                <a:r>
                  <a:rPr lang="de-DE" dirty="0" err="1" smtClean="0"/>
                  <a:t>pressure</a:t>
                </a:r>
                <a:r>
                  <a:rPr lang="de-DE" dirty="0" smtClean="0"/>
                  <a:t> </a:t>
                </a:r>
                <a:r>
                  <a:rPr lang="de-DE" dirty="0" err="1" smtClean="0"/>
                  <a:t>scaling</a:t>
                </a:r>
                <a:endParaRPr lang="de-DE" dirty="0"/>
              </a:p>
              <a:p>
                <a:pPr marL="285750" indent="-285750">
                  <a:buFont typeface="Arial" panose="020B0604020202020204" pitchFamily="34" charset="0"/>
                  <a:buChar char="•"/>
                </a:pPr>
                <a14:m>
                  <m:oMath xmlns:m="http://schemas.openxmlformats.org/officeDocument/2006/math">
                    <m:sSub>
                      <m:sSubPr>
                        <m:ctrlPr>
                          <a:rPr lang="de-DE" i="1" smtClean="0">
                            <a:latin typeface="Cambria Math" panose="02040503050406030204" pitchFamily="18" charset="0"/>
                          </a:rPr>
                        </m:ctrlPr>
                      </m:sSubPr>
                      <m:e>
                        <m:r>
                          <a:rPr lang="de-DE" b="1" i="1" smtClean="0">
                            <a:latin typeface="Cambria Math" panose="02040503050406030204" pitchFamily="18" charset="0"/>
                          </a:rPr>
                          <m:t>𝒑</m:t>
                        </m:r>
                      </m:e>
                      <m:sub>
                        <m:r>
                          <a:rPr lang="de-DE" b="1" i="1" smtClean="0">
                            <a:latin typeface="Cambria Math" panose="02040503050406030204" pitchFamily="18" charset="0"/>
                          </a:rPr>
                          <m:t>𝟎</m:t>
                        </m:r>
                        <m:r>
                          <a:rPr lang="de-DE" b="1" i="1" smtClean="0">
                            <a:latin typeface="Cambria Math" panose="02040503050406030204" pitchFamily="18" charset="0"/>
                          </a:rPr>
                          <m:t>, </m:t>
                        </m:r>
                        <m:r>
                          <a:rPr lang="de-DE" b="1" i="1" smtClean="0">
                            <a:latin typeface="Cambria Math" panose="02040503050406030204" pitchFamily="18" charset="0"/>
                          </a:rPr>
                          <m:t>𝒅𝒊𝒗</m:t>
                        </m:r>
                      </m:sub>
                    </m:sSub>
                    <m:d>
                      <m:dPr>
                        <m:begChr m:val="["/>
                        <m:endChr m:val="]"/>
                        <m:ctrlPr>
                          <a:rPr lang="de-DE" b="1" i="1" smtClean="0">
                            <a:latin typeface="Cambria Math" panose="02040503050406030204" pitchFamily="18" charset="0"/>
                          </a:rPr>
                        </m:ctrlPr>
                      </m:dPr>
                      <m:e>
                        <m:r>
                          <a:rPr lang="de-DE" b="1" i="1" smtClean="0">
                            <a:latin typeface="Cambria Math" panose="02040503050406030204" pitchFamily="18" charset="0"/>
                          </a:rPr>
                          <m:t>𝑷𝒂</m:t>
                        </m:r>
                      </m:e>
                    </m:d>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 </m:t>
                    </m:r>
                    <m:sSubSup>
                      <m:sSubSupPr>
                        <m:ctrlPr>
                          <a:rPr lang="de-DE" b="1" i="1" smtClean="0">
                            <a:latin typeface="Cambria Math" panose="02040503050406030204" pitchFamily="18" charset="0"/>
                            <a:ea typeface="Cambria Math" panose="02040503050406030204" pitchFamily="18" charset="0"/>
                          </a:rPr>
                        </m:ctrlPr>
                      </m:sSubSupPr>
                      <m:e>
                        <m:r>
                          <a:rPr lang="de-DE" b="1" i="1" smtClean="0">
                            <a:latin typeface="Cambria Math" panose="02040503050406030204" pitchFamily="18" charset="0"/>
                            <a:ea typeface="Cambria Math" panose="02040503050406030204" pitchFamily="18" charset="0"/>
                          </a:rPr>
                          <m:t>𝒏</m:t>
                        </m:r>
                      </m:e>
                      <m:sub>
                        <m:r>
                          <a:rPr lang="de-DE" b="1" i="1" smtClean="0">
                            <a:latin typeface="Cambria Math" panose="02040503050406030204" pitchFamily="18" charset="0"/>
                            <a:ea typeface="Cambria Math" panose="02040503050406030204" pitchFamily="18" charset="0"/>
                          </a:rPr>
                          <m:t>𝒆</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𝒊𝒏𝒕</m:t>
                        </m:r>
                      </m:sub>
                      <m:sup>
                        <m:r>
                          <a:rPr lang="de-DE" b="1" i="1" smtClean="0">
                            <a:latin typeface="Cambria Math" panose="02040503050406030204" pitchFamily="18" charset="0"/>
                            <a:ea typeface="Cambria Math" panose="02040503050406030204" pitchFamily="18" charset="0"/>
                          </a:rPr>
                          <m:t>𝟏</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𝟒𝟕</m:t>
                        </m:r>
                      </m:sup>
                    </m:sSubSup>
                    <m:d>
                      <m:dPr>
                        <m:begChr m:val="["/>
                        <m:endChr m:val="]"/>
                        <m:ctrlPr>
                          <a:rPr lang="de-DE" b="1"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𝟏</m:t>
                        </m:r>
                        <m:r>
                          <a:rPr lang="de-DE" b="1" i="1" smtClean="0">
                            <a:latin typeface="Cambria Math" panose="02040503050406030204" pitchFamily="18" charset="0"/>
                            <a:ea typeface="Cambria Math" panose="02040503050406030204" pitchFamily="18" charset="0"/>
                          </a:rPr>
                          <m:t>𝑬</m:t>
                        </m:r>
                        <m:r>
                          <a:rPr lang="de-DE" b="1" i="1" smtClean="0">
                            <a:latin typeface="Cambria Math" panose="02040503050406030204" pitchFamily="18" charset="0"/>
                            <a:ea typeface="Cambria Math" panose="02040503050406030204" pitchFamily="18" charset="0"/>
                          </a:rPr>
                          <m:t>𝟏𝟗</m:t>
                        </m:r>
                      </m:e>
                    </m:d>
                    <m:r>
                      <a:rPr lang="de-DE" b="1" i="1" smtClean="0">
                        <a:latin typeface="Cambria Math" panose="02040503050406030204" pitchFamily="18" charset="0"/>
                        <a:ea typeface="Cambria Math" panose="02040503050406030204" pitchFamily="18" charset="0"/>
                      </a:rPr>
                      <m:t> </m:t>
                    </m:r>
                    <m:sSubSup>
                      <m:sSubSupPr>
                        <m:ctrlPr>
                          <a:rPr lang="de-DE" b="1" i="1" smtClean="0">
                            <a:latin typeface="Cambria Math" panose="02040503050406030204" pitchFamily="18" charset="0"/>
                            <a:ea typeface="Cambria Math" panose="02040503050406030204" pitchFamily="18" charset="0"/>
                          </a:rPr>
                        </m:ctrlPr>
                      </m:sSubSupPr>
                      <m:e>
                        <m:r>
                          <a:rPr lang="de-DE" b="1" i="1" smtClean="0">
                            <a:latin typeface="Cambria Math" panose="02040503050406030204" pitchFamily="18" charset="0"/>
                            <a:ea typeface="Cambria Math" panose="02040503050406030204" pitchFamily="18" charset="0"/>
                          </a:rPr>
                          <m:t>𝑷</m:t>
                        </m:r>
                      </m:e>
                      <m:sub>
                        <m:r>
                          <a:rPr lang="de-DE" b="1" i="1" smtClean="0">
                            <a:latin typeface="Cambria Math" panose="02040503050406030204" pitchFamily="18" charset="0"/>
                            <a:ea typeface="Cambria Math" panose="02040503050406030204" pitchFamily="18" charset="0"/>
                          </a:rPr>
                          <m:t>𝒉𝒆𝒂𝒕</m:t>
                        </m:r>
                      </m:sub>
                      <m:sup>
                        <m:r>
                          <a:rPr lang="de-DE" b="1" i="1" smtClean="0">
                            <a:latin typeface="Cambria Math" panose="02040503050406030204" pitchFamily="18" charset="0"/>
                            <a:ea typeface="Cambria Math" panose="02040503050406030204" pitchFamily="18" charset="0"/>
                          </a:rPr>
                          <m:t>𝟎</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𝟑</m:t>
                        </m:r>
                      </m:sup>
                    </m:sSubSup>
                    <m:d>
                      <m:dPr>
                        <m:begChr m:val="["/>
                        <m:endChr m:val="]"/>
                        <m:ctrlPr>
                          <a:rPr lang="de-DE" b="1"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𝑴𝑾</m:t>
                        </m:r>
                      </m:e>
                    </m:d>
                    <m:r>
                      <a:rPr lang="de-DE" b="1" i="1" smtClean="0">
                        <a:latin typeface="Cambria Math" panose="02040503050406030204" pitchFamily="18" charset="0"/>
                        <a:ea typeface="Cambria Math" panose="02040503050406030204" pitchFamily="18" charset="0"/>
                      </a:rPr>
                      <m:t> </m:t>
                    </m:r>
                    <m:sSup>
                      <m:sSupPr>
                        <m:ctrlPr>
                          <a:rPr lang="de-DE" b="1" i="1" smtClean="0">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𝑰</m:t>
                            </m:r>
                          </m:e>
                          <m:sub>
                            <m:r>
                              <a:rPr lang="de-DE" i="1">
                                <a:latin typeface="Cambria Math" panose="02040503050406030204" pitchFamily="18" charset="0"/>
                                <a:ea typeface="Cambria Math" panose="02040503050406030204" pitchFamily="18" charset="0"/>
                              </a:rPr>
                              <m:t>𝒄𝒄</m:t>
                            </m:r>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𝒌𝑨</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𝟏</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𝟓</m:t>
                        </m:r>
                        <m:r>
                          <a:rPr lang="de-DE" i="1">
                            <a:latin typeface="Cambria Math" panose="02040503050406030204" pitchFamily="18" charset="0"/>
                            <a:ea typeface="Cambria Math" panose="02040503050406030204" pitchFamily="18" charset="0"/>
                          </a:rPr>
                          <m:t>)</m:t>
                        </m:r>
                      </m:e>
                      <m:sup>
                        <m:r>
                          <a:rPr lang="de-DE" b="1" i="1" smtClean="0">
                            <a:latin typeface="Cambria Math" panose="02040503050406030204" pitchFamily="18" charset="0"/>
                            <a:ea typeface="Cambria Math" panose="02040503050406030204" pitchFamily="18" charset="0"/>
                          </a:rPr>
                          <m:t>𝟎</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𝟑</m:t>
                        </m:r>
                      </m:sup>
                    </m:sSup>
                  </m:oMath>
                </a14:m>
                <a:endParaRPr lang="de-DE" dirty="0" smtClean="0"/>
              </a:p>
              <a:p>
                <a:pPr marL="285750" indent="-285750">
                  <a:buFont typeface="Arial" panose="020B0604020202020204" pitchFamily="34" charset="0"/>
                  <a:buChar char="•"/>
                </a:pPr>
                <a:r>
                  <a:rPr lang="de-DE" dirty="0" err="1" smtClean="0"/>
                  <a:t>I</a:t>
                </a:r>
                <a:r>
                  <a:rPr lang="de-DE" baseline="-25000" dirty="0" err="1" smtClean="0"/>
                  <a:t>cc</a:t>
                </a:r>
                <a:r>
                  <a:rPr lang="de-DE" dirty="0"/>
                  <a:t> </a:t>
                </a:r>
                <a:r>
                  <a:rPr lang="de-DE" dirty="0" err="1" smtClean="0"/>
                  <a:t>has</a:t>
                </a:r>
                <a:r>
                  <a:rPr lang="de-DE" dirty="0" smtClean="0"/>
                  <a:t> large </a:t>
                </a:r>
                <a:r>
                  <a:rPr lang="de-DE" dirty="0" err="1" smtClean="0"/>
                  <a:t>impact</a:t>
                </a:r>
                <a:r>
                  <a:rPr lang="de-DE" dirty="0" smtClean="0"/>
                  <a:t> on 2. </a:t>
                </a:r>
                <a:r>
                  <a:rPr lang="de-DE" dirty="0" err="1" smtClean="0"/>
                  <a:t>and</a:t>
                </a:r>
                <a:r>
                  <a:rPr lang="de-DE" dirty="0" smtClean="0"/>
                  <a:t> </a:t>
                </a:r>
                <a:r>
                  <a:rPr lang="de-DE" dirty="0" err="1" smtClean="0"/>
                  <a:t>small</a:t>
                </a:r>
                <a:r>
                  <a:rPr lang="de-DE" dirty="0" smtClean="0"/>
                  <a:t> </a:t>
                </a:r>
                <a:r>
                  <a:rPr lang="de-DE" dirty="0" err="1" smtClean="0"/>
                  <a:t>impact</a:t>
                </a:r>
                <a:r>
                  <a:rPr lang="de-DE" dirty="0" smtClean="0"/>
                  <a:t> on 3.</a:t>
                </a:r>
              </a:p>
              <a:p>
                <a:pPr marL="285750" indent="-285750">
                  <a:buFont typeface="Arial" panose="020B0604020202020204" pitchFamily="34" charset="0"/>
                  <a:buChar char="•"/>
                </a:pP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𝒑</m:t>
                        </m:r>
                      </m:e>
                      <m:sub>
                        <m:r>
                          <a:rPr lang="de-DE" i="1">
                            <a:latin typeface="Cambria Math" panose="02040503050406030204" pitchFamily="18" charset="0"/>
                          </a:rPr>
                          <m:t>𝟎</m:t>
                        </m:r>
                        <m:r>
                          <a:rPr lang="de-DE" i="1">
                            <a:latin typeface="Cambria Math" panose="02040503050406030204" pitchFamily="18" charset="0"/>
                          </a:rPr>
                          <m:t>, </m:t>
                        </m:r>
                        <m:r>
                          <a:rPr lang="de-DE" i="1">
                            <a:latin typeface="Cambria Math" panose="02040503050406030204" pitchFamily="18" charset="0"/>
                          </a:rPr>
                          <m:t>𝒅𝒊𝒗</m:t>
                        </m:r>
                      </m:sub>
                    </m:sSub>
                    <m:r>
                      <a:rPr lang="de-DE" i="1">
                        <a:latin typeface="Cambria Math" panose="02040503050406030204" pitchFamily="18" charset="0"/>
                      </a:rPr>
                      <m:t>(</m:t>
                    </m:r>
                    <m:r>
                      <a:rPr lang="de-DE" i="1">
                        <a:latin typeface="Cambria Math" panose="02040503050406030204" pitchFamily="18" charset="0"/>
                      </a:rPr>
                      <m:t>𝑫𝒊𝒗𝒆𝒓𝒕𝒐𝒓</m:t>
                    </m:r>
                    <m:r>
                      <a:rPr lang="de-DE" i="1">
                        <a:latin typeface="Cambria Math" panose="02040503050406030204" pitchFamily="18" charset="0"/>
                      </a:rPr>
                      <m:t> </m:t>
                    </m:r>
                    <m:r>
                      <a:rPr lang="de-DE" i="1">
                        <a:latin typeface="Cambria Math" panose="02040503050406030204" pitchFamily="18" charset="0"/>
                      </a:rPr>
                      <m:t>𝒇𝒖𝒏𝒄𝒕𝒊𝒐𝒏</m:t>
                    </m:r>
                    <m:r>
                      <a:rPr lang="de-DE" i="1">
                        <a:latin typeface="Cambria Math" panose="02040503050406030204" pitchFamily="18" charset="0"/>
                      </a:rPr>
                      <m:t> </m:t>
                    </m:r>
                    <m:r>
                      <a:rPr lang="de-DE" i="1">
                        <a:latin typeface="Cambria Math" panose="02040503050406030204" pitchFamily="18" charset="0"/>
                      </a:rPr>
                      <m:t>𝟏</m:t>
                    </m:r>
                    <m:r>
                      <a:rPr lang="de-DE" i="1">
                        <a:latin typeface="Cambria Math" panose="02040503050406030204" pitchFamily="18" charset="0"/>
                      </a:rPr>
                      <m:t>;</m:t>
                    </m:r>
                    <m:r>
                      <a:rPr lang="de-DE" i="1">
                        <a:latin typeface="Cambria Math" panose="02040503050406030204" pitchFamily="18" charset="0"/>
                      </a:rPr>
                      <m:t>𝟐</m:t>
                    </m:r>
                    <m:r>
                      <a:rPr lang="de-DE" i="1">
                        <a:latin typeface="Cambria Math" panose="02040503050406030204" pitchFamily="18" charset="0"/>
                      </a:rPr>
                      <m:t>;</m:t>
                    </m:r>
                    <m:r>
                      <a:rPr lang="de-DE" i="1">
                        <a:latin typeface="Cambria Math" panose="02040503050406030204" pitchFamily="18" charset="0"/>
                      </a:rPr>
                      <m:t>𝟑</m:t>
                    </m:r>
                    <m:r>
                      <a:rPr lang="de-DE" i="1">
                        <a:latin typeface="Cambria Math" panose="02040503050406030204" pitchFamily="18" charset="0"/>
                      </a:rPr>
                      <m:t>;</m:t>
                    </m:r>
                    <m:r>
                      <a:rPr lang="de-DE" i="1">
                        <a:latin typeface="Cambria Math" panose="02040503050406030204" pitchFamily="18" charset="0"/>
                      </a:rPr>
                      <m:t>𝟒</m:t>
                    </m:r>
                    <m:r>
                      <a:rPr lang="de-DE" i="1">
                        <a:latin typeface="Cambria Math" panose="02040503050406030204" pitchFamily="18" charset="0"/>
                      </a:rPr>
                      <m:t>;</m:t>
                    </m:r>
                    <m:r>
                      <a:rPr lang="de-DE" i="1">
                        <a:latin typeface="Cambria Math" panose="02040503050406030204" pitchFamily="18" charset="0"/>
                      </a:rPr>
                      <m:t>𝟓</m:t>
                    </m:r>
                    <m:r>
                      <a:rPr lang="de-DE" i="1">
                        <a:latin typeface="Cambria Math" panose="02040503050406030204" pitchFamily="18" charset="0"/>
                      </a:rPr>
                      <m:t>;</m:t>
                    </m:r>
                    <m:r>
                      <a:rPr lang="de-DE" i="1">
                        <a:latin typeface="Cambria Math" panose="02040503050406030204" pitchFamily="18" charset="0"/>
                      </a:rPr>
                      <m:t>𝟔</m:t>
                    </m:r>
                    <m:r>
                      <a:rPr lang="de-DE" b="1" i="1" smtClean="0">
                        <a:latin typeface="Cambria Math" panose="02040503050406030204" pitchFamily="18" charset="0"/>
                      </a:rPr>
                      <m:t>;</m:t>
                    </m:r>
                    <m:r>
                      <a:rPr lang="de-DE" b="1" i="1" smtClean="0">
                        <a:latin typeface="Cambria Math" panose="02040503050406030204" pitchFamily="18" charset="0"/>
                      </a:rPr>
                      <m:t>𝟕</m:t>
                    </m:r>
                    <m:r>
                      <a:rPr lang="de-DE" i="1">
                        <a:latin typeface="Cambria Math" panose="02040503050406030204" pitchFamily="18" charset="0"/>
                      </a:rPr>
                      <m:t>)</m:t>
                    </m:r>
                  </m:oMath>
                </a14:m>
                <a:endParaRPr lang="de-DE" dirty="0"/>
              </a:p>
              <a:p>
                <a:endParaRPr lang="de-DE" dirty="0" smtClean="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xfrm>
                <a:off x="695327" y="1109684"/>
                <a:ext cx="10801349" cy="4772024"/>
              </a:xfrm>
              <a:blipFill>
                <a:blip r:embed="rId3"/>
                <a:stretch>
                  <a:fillRect l="-1298"/>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err="1" smtClean="0"/>
              <a:t>Complex</a:t>
            </a:r>
            <a:r>
              <a:rPr lang="de-DE" dirty="0" smtClean="0"/>
              <a:t> </a:t>
            </a:r>
            <a:r>
              <a:rPr lang="de-DE" dirty="0" err="1" smtClean="0"/>
              <a:t>multi</a:t>
            </a:r>
            <a:r>
              <a:rPr lang="de-DE" dirty="0" smtClean="0"/>
              <a:t> </a:t>
            </a:r>
            <a:r>
              <a:rPr lang="de-DE" dirty="0" err="1" smtClean="0"/>
              <a:t>function</a:t>
            </a:r>
            <a:r>
              <a:rPr lang="de-DE" dirty="0" smtClean="0"/>
              <a:t> </a:t>
            </a:r>
            <a:r>
              <a:rPr lang="de-DE" dirty="0" err="1" smtClean="0"/>
              <a:t>metrics</a:t>
            </a:r>
            <a:r>
              <a:rPr lang="de-DE" dirty="0" smtClean="0"/>
              <a:t> </a:t>
            </a:r>
            <a:r>
              <a:rPr lang="de-DE" dirty="0" err="1" smtClean="0"/>
              <a:t>unsuited</a:t>
            </a:r>
            <a:r>
              <a:rPr lang="de-DE" dirty="0" smtClean="0"/>
              <a:t> </a:t>
            </a:r>
            <a:r>
              <a:rPr lang="de-DE" dirty="0" err="1" smtClean="0"/>
              <a:t>for</a:t>
            </a:r>
            <a:r>
              <a:rPr lang="de-DE" dirty="0" smtClean="0"/>
              <a:t> </a:t>
            </a:r>
            <a:r>
              <a:rPr lang="de-DE" dirty="0" err="1" smtClean="0"/>
              <a:t>optimization</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66</a:t>
            </a:fld>
            <a:endParaRPr lang="de-DE" dirty="0"/>
          </a:p>
        </p:txBody>
      </p:sp>
      <p:pic>
        <p:nvPicPr>
          <p:cNvPr id="6" name="Grafik 5"/>
          <p:cNvPicPr>
            <a:picLocks noChangeAspect="1"/>
          </p:cNvPicPr>
          <p:nvPr/>
        </p:nvPicPr>
        <p:blipFill>
          <a:blip r:embed="rId4"/>
          <a:stretch>
            <a:fillRect/>
          </a:stretch>
        </p:blipFill>
        <p:spPr>
          <a:xfrm>
            <a:off x="766763" y="2986768"/>
            <a:ext cx="4787882" cy="3275919"/>
          </a:xfrm>
          <a:prstGeom prst="rect">
            <a:avLst/>
          </a:prstGeom>
        </p:spPr>
      </p:pic>
      <p:sp>
        <p:nvSpPr>
          <p:cNvPr id="8" name="Textfeld 7"/>
          <p:cNvSpPr txBox="1"/>
          <p:nvPr/>
        </p:nvSpPr>
        <p:spPr>
          <a:xfrm>
            <a:off x="4337965" y="6174742"/>
            <a:ext cx="1216680"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[Reimold PSI </a:t>
            </a:r>
            <a:r>
              <a:rPr lang="de-DE" sz="800" dirty="0" err="1" smtClean="0"/>
              <a:t>invited</a:t>
            </a:r>
            <a:r>
              <a:rPr lang="de-DE" sz="800" dirty="0" smtClean="0"/>
              <a:t> 2024]</a:t>
            </a:r>
            <a:endParaRPr lang="de-DE" sz="800" dirty="0"/>
          </a:p>
        </p:txBody>
      </p:sp>
      <p:sp>
        <p:nvSpPr>
          <p:cNvPr id="9" name="Textfeld 8"/>
          <p:cNvSpPr txBox="1"/>
          <p:nvPr/>
        </p:nvSpPr>
        <p:spPr>
          <a:xfrm>
            <a:off x="5859445" y="1783530"/>
            <a:ext cx="1216680"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[Reimold PSI </a:t>
            </a:r>
            <a:r>
              <a:rPr lang="de-DE" sz="800" dirty="0" err="1" smtClean="0"/>
              <a:t>invited</a:t>
            </a:r>
            <a:r>
              <a:rPr lang="de-DE" sz="800" dirty="0" smtClean="0"/>
              <a:t> 2024]</a:t>
            </a:r>
            <a:endParaRPr lang="de-DE" sz="800" dirty="0"/>
          </a:p>
        </p:txBody>
      </p:sp>
      <p:sp>
        <p:nvSpPr>
          <p:cNvPr id="13" name="Textfeld 12"/>
          <p:cNvSpPr txBox="1"/>
          <p:nvPr/>
        </p:nvSpPr>
        <p:spPr>
          <a:xfrm>
            <a:off x="8074476" y="6159365"/>
            <a:ext cx="780663"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Barbui</a:t>
            </a:r>
            <a:r>
              <a:rPr lang="de-DE" sz="800" dirty="0" smtClean="0"/>
              <a:t> NF 2020]</a:t>
            </a:r>
            <a:endParaRPr lang="de-DE" sz="800" dirty="0"/>
          </a:p>
        </p:txBody>
      </p:sp>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6081" y="3171786"/>
            <a:ext cx="4056623" cy="3002955"/>
          </a:xfrm>
          <a:prstGeom prst="rect">
            <a:avLst/>
          </a:prstGeom>
        </p:spPr>
      </p:pic>
      <p:sp>
        <p:nvSpPr>
          <p:cNvPr id="7" name="Rechteck 6"/>
          <p:cNvSpPr/>
          <p:nvPr/>
        </p:nvSpPr>
        <p:spPr>
          <a:xfrm>
            <a:off x="8250691" y="814639"/>
            <a:ext cx="3716041" cy="2308324"/>
          </a:xfrm>
          <a:prstGeom prst="rect">
            <a:avLst/>
          </a:prstGeom>
          <a:ln w="57150">
            <a:solidFill>
              <a:srgbClr val="EF7C00"/>
            </a:solidFill>
          </a:ln>
        </p:spPr>
        <p:txBody>
          <a:bodyPr wrap="square">
            <a:spAutoFit/>
          </a:bodyPr>
          <a:lstStyle/>
          <a:p>
            <a:pPr lvl="0"/>
            <a:r>
              <a:rPr lang="de-DE" sz="1600" b="1" u="sng" dirty="0" smtClean="0">
                <a:solidFill>
                  <a:srgbClr val="005555"/>
                </a:solidFill>
              </a:rPr>
              <a:t>Divertor </a:t>
            </a:r>
            <a:r>
              <a:rPr lang="de-DE" sz="1600" b="1" u="sng" dirty="0" err="1" smtClean="0">
                <a:solidFill>
                  <a:srgbClr val="005555"/>
                </a:solidFill>
              </a:rPr>
              <a:t>functions</a:t>
            </a:r>
            <a:endParaRPr lang="de-DE" sz="1600" b="1" i="1" u="sng" dirty="0">
              <a:solidFill>
                <a:srgbClr val="005555"/>
              </a:solidFill>
            </a:endParaRPr>
          </a:p>
          <a:p>
            <a:pPr marL="342900" indent="-342900">
              <a:buFont typeface="+mj-lt"/>
              <a:buAutoNum type="arabicPeriod"/>
            </a:pPr>
            <a:r>
              <a:rPr lang="de-DE" sz="1600" dirty="0" err="1"/>
              <a:t>Divert</a:t>
            </a:r>
            <a:r>
              <a:rPr lang="de-DE" sz="1600" dirty="0"/>
              <a:t> </a:t>
            </a:r>
            <a:r>
              <a:rPr lang="de-DE" sz="1600" dirty="0" err="1"/>
              <a:t>plasma</a:t>
            </a:r>
            <a:r>
              <a:rPr lang="de-DE" sz="1600" dirty="0"/>
              <a:t> </a:t>
            </a:r>
            <a:r>
              <a:rPr lang="de-DE" sz="1600" dirty="0" err="1"/>
              <a:t>particles</a:t>
            </a:r>
            <a:endParaRPr lang="de-DE" sz="1600" dirty="0"/>
          </a:p>
          <a:p>
            <a:pPr marL="342900" indent="-342900">
              <a:buFont typeface="+mj-lt"/>
              <a:buAutoNum type="arabicPeriod"/>
            </a:pPr>
            <a:r>
              <a:rPr lang="de-DE" sz="1600" dirty="0" err="1"/>
              <a:t>Neutralize</a:t>
            </a:r>
            <a:r>
              <a:rPr lang="de-DE" sz="1600" dirty="0"/>
              <a:t> </a:t>
            </a:r>
            <a:r>
              <a:rPr lang="de-DE" sz="1600" dirty="0" err="1"/>
              <a:t>plasma</a:t>
            </a:r>
            <a:r>
              <a:rPr lang="de-DE" sz="1600" dirty="0"/>
              <a:t> </a:t>
            </a:r>
            <a:r>
              <a:rPr lang="de-DE" sz="1600" dirty="0" err="1"/>
              <a:t>particles</a:t>
            </a:r>
            <a:endParaRPr lang="de-DE" sz="1600" dirty="0"/>
          </a:p>
          <a:p>
            <a:pPr marL="342900" indent="-342900">
              <a:buFont typeface="+mj-lt"/>
              <a:buAutoNum type="arabicPeriod"/>
            </a:pPr>
            <a:r>
              <a:rPr lang="de-DE" sz="1600" dirty="0" err="1"/>
              <a:t>Collect</a:t>
            </a:r>
            <a:r>
              <a:rPr lang="de-DE" sz="1600" dirty="0"/>
              <a:t> neutral </a:t>
            </a:r>
            <a:r>
              <a:rPr lang="de-DE" sz="1600" dirty="0" err="1"/>
              <a:t>particles</a:t>
            </a:r>
            <a:endParaRPr lang="de-DE" sz="1600" dirty="0"/>
          </a:p>
          <a:p>
            <a:pPr marL="342900" indent="-342900">
              <a:buFont typeface="+mj-lt"/>
              <a:buAutoNum type="arabicPeriod"/>
            </a:pPr>
            <a:r>
              <a:rPr lang="de-DE" sz="1600" dirty="0"/>
              <a:t>Remove neutral </a:t>
            </a:r>
            <a:r>
              <a:rPr lang="de-DE" sz="1600" dirty="0" err="1"/>
              <a:t>particles</a:t>
            </a:r>
            <a:endParaRPr lang="de-DE" sz="1600" dirty="0"/>
          </a:p>
          <a:p>
            <a:pPr marL="342900" indent="-342900">
              <a:buFont typeface="+mj-lt"/>
              <a:buAutoNum type="arabicPeriod"/>
            </a:pPr>
            <a:r>
              <a:rPr lang="de-DE" sz="1600" dirty="0" err="1"/>
              <a:t>Contain</a:t>
            </a:r>
            <a:r>
              <a:rPr lang="de-DE" sz="1600" dirty="0"/>
              <a:t> </a:t>
            </a:r>
            <a:r>
              <a:rPr lang="de-DE" sz="1600" dirty="0" err="1"/>
              <a:t>particles</a:t>
            </a:r>
            <a:r>
              <a:rPr lang="de-DE" sz="1600" dirty="0"/>
              <a:t> in </a:t>
            </a:r>
            <a:r>
              <a:rPr lang="de-DE" sz="1600" dirty="0" smtClean="0"/>
              <a:t>sub-divertor</a:t>
            </a:r>
          </a:p>
          <a:p>
            <a:pPr marL="342900" indent="-342900">
              <a:buFont typeface="+mj-lt"/>
              <a:buAutoNum type="arabicPeriod"/>
            </a:pPr>
            <a:r>
              <a:rPr lang="de-DE" sz="1600" dirty="0" smtClean="0"/>
              <a:t>Recycle </a:t>
            </a:r>
            <a:r>
              <a:rPr lang="de-DE" sz="1600" dirty="0" err="1" smtClean="0"/>
              <a:t>neutrals</a:t>
            </a:r>
            <a:r>
              <a:rPr lang="de-DE" sz="1600" dirty="0" smtClean="0"/>
              <a:t> in divertor</a:t>
            </a:r>
            <a:endParaRPr lang="de-DE" sz="1600" dirty="0"/>
          </a:p>
          <a:p>
            <a:pPr marL="342900" indent="-342900">
              <a:buFont typeface="+mj-lt"/>
              <a:buAutoNum type="arabicPeriod"/>
            </a:pPr>
            <a:r>
              <a:rPr lang="de-DE" sz="1600" dirty="0"/>
              <a:t>Plug </a:t>
            </a:r>
            <a:r>
              <a:rPr lang="de-DE" sz="1600" dirty="0" err="1" smtClean="0"/>
              <a:t>particles</a:t>
            </a:r>
            <a:r>
              <a:rPr lang="de-DE" sz="1600" dirty="0" smtClean="0"/>
              <a:t> </a:t>
            </a:r>
            <a:r>
              <a:rPr lang="de-DE" sz="1600" dirty="0"/>
              <a:t>in divertor</a:t>
            </a:r>
          </a:p>
          <a:p>
            <a:pPr marL="342900" indent="-342900">
              <a:buFont typeface="+mj-lt"/>
              <a:buAutoNum type="arabicPeriod"/>
            </a:pPr>
            <a:r>
              <a:rPr lang="de-DE" sz="1600" dirty="0"/>
              <a:t>Screen </a:t>
            </a:r>
            <a:r>
              <a:rPr lang="de-DE" sz="1600" dirty="0" err="1"/>
              <a:t>impurity</a:t>
            </a:r>
            <a:r>
              <a:rPr lang="de-DE" sz="1600" dirty="0"/>
              <a:t> </a:t>
            </a:r>
            <a:r>
              <a:rPr lang="de-DE" sz="1600" dirty="0" err="1"/>
              <a:t>particles</a:t>
            </a:r>
            <a:r>
              <a:rPr lang="de-DE" sz="1600" dirty="0"/>
              <a:t> </a:t>
            </a:r>
            <a:r>
              <a:rPr lang="de-DE" sz="1600" dirty="0" err="1"/>
              <a:t>from</a:t>
            </a:r>
            <a:r>
              <a:rPr lang="de-DE" sz="1600" dirty="0"/>
              <a:t> </a:t>
            </a:r>
            <a:r>
              <a:rPr lang="de-DE" sz="1600" dirty="0" err="1"/>
              <a:t>core</a:t>
            </a:r>
            <a:endParaRPr lang="de-DE" sz="1600" dirty="0"/>
          </a:p>
        </p:txBody>
      </p:sp>
      <p:sp>
        <p:nvSpPr>
          <p:cNvPr id="10" name="Fußzeilenplatzhalter 9"/>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1" name="Grafik 10"/>
          <p:cNvPicPr>
            <a:picLocks noChangeAspect="1"/>
          </p:cNvPicPr>
          <p:nvPr/>
        </p:nvPicPr>
        <p:blipFill>
          <a:blip r:embed="rId6"/>
          <a:stretch>
            <a:fillRect/>
          </a:stretch>
        </p:blipFill>
        <p:spPr>
          <a:xfrm>
            <a:off x="9329690" y="3171786"/>
            <a:ext cx="2520000" cy="1370769"/>
          </a:xfrm>
          <a:prstGeom prst="rect">
            <a:avLst/>
          </a:prstGeom>
        </p:spPr>
      </p:pic>
      <p:pic>
        <p:nvPicPr>
          <p:cNvPr id="12" name="Grafik 11"/>
          <p:cNvPicPr>
            <a:picLocks noChangeAspect="1"/>
          </p:cNvPicPr>
          <p:nvPr/>
        </p:nvPicPr>
        <p:blipFill>
          <a:blip r:embed="rId7"/>
          <a:stretch>
            <a:fillRect/>
          </a:stretch>
        </p:blipFill>
        <p:spPr>
          <a:xfrm>
            <a:off x="8991600" y="3173264"/>
            <a:ext cx="2858090" cy="1392877"/>
          </a:xfrm>
          <a:prstGeom prst="rect">
            <a:avLst/>
          </a:prstGeom>
        </p:spPr>
      </p:pic>
    </p:spTree>
    <p:extLst>
      <p:ext uri="{BB962C8B-B14F-4D97-AF65-F5344CB8AC3E}">
        <p14:creationId xmlns:p14="http://schemas.microsoft.com/office/powerpoint/2010/main" val="334791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3B1A4699-952B-42DA-8DC4-38A59B49610C}" type="slidenum">
              <a:rPr lang="de-DE" smtClean="0"/>
              <a:pPr/>
              <a:t>67</a:t>
            </a:fld>
            <a:endParaRPr lang="de-DE" dirty="0"/>
          </a:p>
        </p:txBody>
      </p:sp>
      <p:sp>
        <p:nvSpPr>
          <p:cNvPr id="133" name="Titel 2"/>
          <p:cNvSpPr txBox="1">
            <a:spLocks/>
          </p:cNvSpPr>
          <p:nvPr/>
        </p:nvSpPr>
        <p:spPr>
          <a:xfrm>
            <a:off x="695328" y="441325"/>
            <a:ext cx="9576471" cy="894416"/>
          </a:xfrm>
          <a:prstGeom prst="rect">
            <a:avLst/>
          </a:prstGeom>
        </p:spPr>
        <p:txBody>
          <a:bodyPr/>
          <a:lst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endParaRPr lang="de-DE" dirty="0"/>
          </a:p>
        </p:txBody>
      </p:sp>
      <mc:AlternateContent xmlns:mc="http://schemas.openxmlformats.org/markup-compatibility/2006" xmlns:a14="http://schemas.microsoft.com/office/drawing/2010/main">
        <mc:Choice Requires="a14">
          <p:sp>
            <p:nvSpPr>
              <p:cNvPr id="141" name="Inhaltsplatzhalter 9"/>
              <p:cNvSpPr txBox="1">
                <a:spLocks/>
              </p:cNvSpPr>
              <p:nvPr/>
            </p:nvSpPr>
            <p:spPr>
              <a:xfrm>
                <a:off x="695327" y="1235422"/>
                <a:ext cx="10801349" cy="4772024"/>
              </a:xfrm>
              <a:prstGeom prst="rect">
                <a:avLst/>
              </a:prstGeom>
            </p:spPr>
            <p:txBody>
              <a:bodyPr/>
              <a:lstStyle>
                <a:lvl1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79"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79"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70"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17" marR="0" indent="-285735" algn="l" defTabSz="914353"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889" algn="l" defTabSz="914353"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353"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353"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acc>
                      <m:accPr>
                        <m:chr m:val="⃗"/>
                        <m:ctrlPr>
                          <a:rPr lang="de-DE" i="1">
                            <a:latin typeface="Cambria Math" panose="02040503050406030204" pitchFamily="18" charset="0"/>
                            <a:ea typeface="Cambria Math" panose="02040503050406030204" pitchFamily="18" charset="0"/>
                          </a:rPr>
                        </m:ctrlPr>
                      </m:accPr>
                      <m:e>
                        <m:r>
                          <a:rPr lang="de-DE" b="1" i="1" smtClean="0">
                            <a:latin typeface="Cambria Math" panose="02040503050406030204" pitchFamily="18" charset="0"/>
                            <a:ea typeface="Cambria Math" panose="02040503050406030204" pitchFamily="18" charset="0"/>
                          </a:rPr>
                          <m:t>𝒗</m:t>
                        </m:r>
                      </m:e>
                    </m:acc>
                  </m:oMath>
                </a14:m>
                <a:r>
                  <a:rPr lang="en-US" dirty="0" smtClean="0"/>
                  <a:t> particle transport through:</a:t>
                </a:r>
                <a:endParaRPr lang="en-US" dirty="0"/>
              </a:p>
              <a:p>
                <a:r>
                  <a:rPr lang="en-US" dirty="0" smtClean="0"/>
                  <a:t>Diffusive transport:</a:t>
                </a:r>
              </a:p>
              <a:p>
                <a:r>
                  <a:rPr lang="en-US" b="0" dirty="0" smtClean="0"/>
                  <a:t>Fick’s law  	</a:t>
                </a:r>
                <a14:m>
                  <m:oMath xmlns:m="http://schemas.openxmlformats.org/officeDocument/2006/math">
                    <m:r>
                      <a:rPr lang="de-DE" b="0" i="1">
                        <a:latin typeface="Cambria Math" panose="02040503050406030204" pitchFamily="18" charset="0"/>
                        <a:ea typeface="Cambria Math" panose="02040503050406030204" pitchFamily="18" charset="0"/>
                      </a:rPr>
                      <m:t>𝛻</m:t>
                    </m:r>
                    <m:r>
                      <a:rPr lang="de-DE" b="0" i="1">
                        <a:latin typeface="Cambria Math" panose="02040503050406030204" pitchFamily="18" charset="0"/>
                        <a:ea typeface="Cambria Math" panose="02040503050406030204" pitchFamily="18" charset="0"/>
                      </a:rPr>
                      <m:t>∙</m:t>
                    </m:r>
                    <m:acc>
                      <m:accPr>
                        <m:chr m:val="⃗"/>
                        <m:ctrlPr>
                          <a:rPr lang="de-DE" b="0" i="1">
                            <a:latin typeface="Cambria Math" panose="02040503050406030204" pitchFamily="18" charset="0"/>
                            <a:ea typeface="Cambria Math" panose="02040503050406030204" pitchFamily="18" charset="0"/>
                          </a:rPr>
                        </m:ctrlPr>
                      </m:accPr>
                      <m:e>
                        <m:r>
                          <a:rPr lang="de-DE" b="0" i="1">
                            <a:latin typeface="Cambria Math" panose="02040503050406030204" pitchFamily="18" charset="0"/>
                            <a:ea typeface="Cambria Math" panose="02040503050406030204" pitchFamily="18" charset="0"/>
                          </a:rPr>
                          <m:t>𝑣</m:t>
                        </m:r>
                      </m:e>
                    </m:acc>
                  </m:oMath>
                </a14:m>
                <a:r>
                  <a:rPr lang="en-US" b="0" dirty="0"/>
                  <a:t> </a:t>
                </a:r>
                <a:r>
                  <a:rPr lang="en-US" b="0" dirty="0" smtClean="0"/>
                  <a:t>∝ n, </a:t>
                </a:r>
                <a:r>
                  <a:rPr lang="en-US" b="0" dirty="0" err="1" smtClean="0"/>
                  <a:t>L</a:t>
                </a:r>
                <a:r>
                  <a:rPr lang="en-US" b="0" baseline="-25000" dirty="0" err="1" smtClean="0"/>
                  <a:t>c</a:t>
                </a:r>
                <a:r>
                  <a:rPr lang="en-US" b="0" dirty="0" smtClean="0"/>
                  <a:t>, …</a:t>
                </a:r>
                <a:endParaRPr lang="en-US" b="0" dirty="0"/>
              </a:p>
              <a:p>
                <a:r>
                  <a:rPr lang="en-US" dirty="0" smtClean="0"/>
                  <a:t>Neo-classical transport:</a:t>
                </a:r>
              </a:p>
              <a:p>
                <a:r>
                  <a:rPr lang="en-US" b="0" dirty="0" smtClean="0"/>
                  <a:t>MHD	</a:t>
                </a:r>
                <a:r>
                  <a:rPr lang="de-DE" b="0" dirty="0">
                    <a:ea typeface="Cambria Math" panose="02040503050406030204" pitchFamily="18" charset="0"/>
                  </a:rPr>
                  <a:t> </a:t>
                </a:r>
                <a:r>
                  <a:rPr lang="de-DE" b="0" dirty="0" smtClean="0">
                    <a:ea typeface="Cambria Math" panose="02040503050406030204" pitchFamily="18" charset="0"/>
                  </a:rPr>
                  <a:t>	</a:t>
                </a:r>
                <a14:m>
                  <m:oMath xmlns:m="http://schemas.openxmlformats.org/officeDocument/2006/math">
                    <m:r>
                      <a:rPr lang="de-DE" b="0" i="1">
                        <a:latin typeface="Cambria Math" panose="02040503050406030204" pitchFamily="18" charset="0"/>
                        <a:ea typeface="Cambria Math" panose="02040503050406030204" pitchFamily="18" charset="0"/>
                      </a:rPr>
                      <m:t>𝛻</m:t>
                    </m:r>
                    <m:r>
                      <a:rPr lang="de-DE" b="0" i="1">
                        <a:latin typeface="Cambria Math" panose="02040503050406030204" pitchFamily="18" charset="0"/>
                        <a:ea typeface="Cambria Math" panose="02040503050406030204" pitchFamily="18" charset="0"/>
                      </a:rPr>
                      <m:t>∙</m:t>
                    </m:r>
                    <m:acc>
                      <m:accPr>
                        <m:chr m:val="⃗"/>
                        <m:ctrlPr>
                          <a:rPr lang="de-DE" b="0" i="1">
                            <a:latin typeface="Cambria Math" panose="02040503050406030204" pitchFamily="18" charset="0"/>
                            <a:ea typeface="Cambria Math" panose="02040503050406030204" pitchFamily="18" charset="0"/>
                          </a:rPr>
                        </m:ctrlPr>
                      </m:accPr>
                      <m:e>
                        <m:r>
                          <a:rPr lang="de-DE" b="0" i="1">
                            <a:latin typeface="Cambria Math" panose="02040503050406030204" pitchFamily="18" charset="0"/>
                            <a:ea typeface="Cambria Math" panose="02040503050406030204" pitchFamily="18" charset="0"/>
                          </a:rPr>
                          <m:t>𝑣</m:t>
                        </m:r>
                      </m:e>
                    </m:acc>
                  </m:oMath>
                </a14:m>
                <a:r>
                  <a:rPr lang="en-US" b="0" dirty="0"/>
                  <a:t> ∝ </a:t>
                </a:r>
                <a:r>
                  <a:rPr lang="en-US" b="0" dirty="0" smtClean="0"/>
                  <a:t>n, </a:t>
                </a:r>
                <a:r>
                  <a:rPr lang="en-US" b="0" dirty="0" err="1" smtClean="0"/>
                  <a:t>L</a:t>
                </a:r>
                <a:r>
                  <a:rPr lang="en-US" b="0" baseline="-25000" dirty="0" err="1" smtClean="0"/>
                  <a:t>c</a:t>
                </a:r>
                <a:r>
                  <a:rPr lang="en-US" b="0" dirty="0"/>
                  <a:t>, </a:t>
                </a:r>
                <a:r>
                  <a:rPr lang="en-US" b="0" dirty="0" smtClean="0"/>
                  <a:t>…</a:t>
                </a:r>
                <a:r>
                  <a:rPr lang="en-US" dirty="0" smtClean="0"/>
                  <a:t>	 </a:t>
                </a:r>
              </a:p>
              <a:p>
                <a:r>
                  <a:rPr lang="en-US" dirty="0" smtClean="0"/>
                  <a:t>Turbulent transport:</a:t>
                </a:r>
              </a:p>
              <a:p>
                <a:r>
                  <a:rPr lang="en-US" b="0" dirty="0" smtClean="0"/>
                  <a:t>Reynolds	</a:t>
                </a:r>
                <a:r>
                  <a:rPr lang="de-DE" b="0" dirty="0">
                    <a:ea typeface="Cambria Math" panose="02040503050406030204" pitchFamily="18" charset="0"/>
                  </a:rPr>
                  <a:t> </a:t>
                </a:r>
                <a14:m>
                  <m:oMath xmlns:m="http://schemas.openxmlformats.org/officeDocument/2006/math">
                    <m:r>
                      <a:rPr lang="de-DE" b="0" i="1">
                        <a:latin typeface="Cambria Math" panose="02040503050406030204" pitchFamily="18" charset="0"/>
                        <a:ea typeface="Cambria Math" panose="02040503050406030204" pitchFamily="18" charset="0"/>
                      </a:rPr>
                      <m:t>𝛻</m:t>
                    </m:r>
                    <m:r>
                      <a:rPr lang="de-DE" b="0" i="1">
                        <a:latin typeface="Cambria Math" panose="02040503050406030204" pitchFamily="18" charset="0"/>
                        <a:ea typeface="Cambria Math" panose="02040503050406030204" pitchFamily="18" charset="0"/>
                      </a:rPr>
                      <m:t>∙</m:t>
                    </m:r>
                    <m:acc>
                      <m:accPr>
                        <m:chr m:val="⃗"/>
                        <m:ctrlPr>
                          <a:rPr lang="de-DE" b="0" i="1">
                            <a:latin typeface="Cambria Math" panose="02040503050406030204" pitchFamily="18" charset="0"/>
                            <a:ea typeface="Cambria Math" panose="02040503050406030204" pitchFamily="18" charset="0"/>
                          </a:rPr>
                        </m:ctrlPr>
                      </m:accPr>
                      <m:e>
                        <m:r>
                          <a:rPr lang="de-DE" b="0" i="1">
                            <a:latin typeface="Cambria Math" panose="02040503050406030204" pitchFamily="18" charset="0"/>
                            <a:ea typeface="Cambria Math" panose="02040503050406030204" pitchFamily="18" charset="0"/>
                          </a:rPr>
                          <m:t>𝑣</m:t>
                        </m:r>
                      </m:e>
                    </m:acc>
                  </m:oMath>
                </a14:m>
                <a:r>
                  <a:rPr lang="en-US" b="0" dirty="0"/>
                  <a:t> ∝ </a:t>
                </a:r>
                <a:r>
                  <a:rPr lang="en-US" b="0" dirty="0" smtClean="0"/>
                  <a:t>n, </a:t>
                </a:r>
                <a:r>
                  <a:rPr lang="en-US" b="0" dirty="0" err="1" smtClean="0"/>
                  <a:t>L</a:t>
                </a:r>
                <a:r>
                  <a:rPr lang="en-US" b="0" baseline="-25000" dirty="0" err="1" smtClean="0"/>
                  <a:t>c</a:t>
                </a:r>
                <a:r>
                  <a:rPr lang="en-US" b="0" dirty="0"/>
                  <a:t>, </a:t>
                </a:r>
                <a:r>
                  <a:rPr lang="en-US" b="0" dirty="0" smtClean="0"/>
                  <a:t>…</a:t>
                </a:r>
                <a:endParaRPr lang="en-US" b="0" baseline="-25000" dirty="0" smtClean="0"/>
              </a:p>
              <a:p>
                <a:endParaRPr lang="en-US" b="0" dirty="0"/>
              </a:p>
              <a:p>
                <a:r>
                  <a:rPr lang="en-US" dirty="0" smtClean="0"/>
                  <a:t>Assume all combined as one </a:t>
                </a:r>
              </a:p>
              <a:p>
                <a:r>
                  <a:rPr lang="en-US" dirty="0" smtClean="0"/>
                  <a:t>random walk process with one D</a:t>
                </a:r>
                <a:r>
                  <a:rPr lang="en-US" baseline="-25000" dirty="0" smtClean="0">
                    <a:latin typeface="Cambria Math" panose="02040503050406030204" pitchFamily="18" charset="0"/>
                    <a:ea typeface="Cambria Math" panose="02040503050406030204" pitchFamily="18" charset="0"/>
                  </a:rPr>
                  <a:t>⊥,P</a:t>
                </a:r>
              </a:p>
              <a:p>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rPr>
                          <m:t>Γ</m:t>
                        </m:r>
                      </m:e>
                      <m:sub>
                        <m:r>
                          <a:rPr lang="en-US" i="1">
                            <a:latin typeface="Cambria Math" panose="02040503050406030204" pitchFamily="18" charset="0"/>
                          </a:rPr>
                          <m:t>⊥</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𝑫</m:t>
                        </m:r>
                      </m:e>
                      <m:sub>
                        <m:r>
                          <a:rPr lang="en-US" i="1">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𝑷</m:t>
                        </m:r>
                      </m:sub>
                    </m:sSub>
                    <m:f>
                      <m:fPr>
                        <m:ctrlPr>
                          <a:rPr lang="de-DE" i="1" smtClean="0">
                            <a:latin typeface="Cambria Math" panose="02040503050406030204" pitchFamily="18" charset="0"/>
                          </a:rPr>
                        </m:ctrlPr>
                      </m:fPr>
                      <m:num>
                        <m:r>
                          <a:rPr lang="de-DE" b="1" i="1" smtClean="0">
                            <a:latin typeface="Cambria Math" panose="02040503050406030204" pitchFamily="18" charset="0"/>
                          </a:rPr>
                          <m:t>𝒅𝒏</m:t>
                        </m:r>
                      </m:num>
                      <m:den>
                        <m:r>
                          <a:rPr lang="de-DE" b="1" i="1" smtClean="0">
                            <a:latin typeface="Cambria Math" panose="02040503050406030204" pitchFamily="18" charset="0"/>
                          </a:rPr>
                          <m:t>𝒅𝒓</m:t>
                        </m:r>
                      </m:den>
                    </m:f>
                  </m:oMath>
                </a14:m>
                <a:r>
                  <a:rPr lang="en-US" dirty="0" smtClean="0"/>
                  <a:t> </a:t>
                </a:r>
                <a14:m>
                  <m:oMath xmlns:m="http://schemas.openxmlformats.org/officeDocument/2006/math">
                    <m:r>
                      <a:rPr lang="de-DE" b="1" i="0" smtClean="0">
                        <a:latin typeface="Cambria Math" panose="02040503050406030204" pitchFamily="18" charset="0"/>
                      </a:rPr>
                      <m:t>        </m:t>
                    </m:r>
                    <m:r>
                      <a:rPr lang="de-DE" b="1" i="0" smtClean="0">
                        <a:solidFill>
                          <a:srgbClr val="005555"/>
                        </a:solidFill>
                        <a:latin typeface="Cambria Math" panose="02040503050406030204" pitchFamily="18" charset="0"/>
                      </a:rPr>
                      <m:t> </m:t>
                    </m:r>
                    <m:sSubSup>
                      <m:sSubSupPr>
                        <m:ctrlPr>
                          <a:rPr lang="de-DE" sz="2000" i="1">
                            <a:solidFill>
                              <a:srgbClr val="005555"/>
                            </a:solidFill>
                            <a:latin typeface="Cambria Math" panose="02040503050406030204" pitchFamily="18" charset="0"/>
                          </a:rPr>
                        </m:ctrlPr>
                      </m:sSubSupPr>
                      <m:e>
                        <m:r>
                          <m:rPr>
                            <m:sty m:val="p"/>
                          </m:rPr>
                          <a:rPr lang="el-GR" sz="2000" i="1">
                            <a:solidFill>
                              <a:srgbClr val="005555"/>
                            </a:solidFill>
                            <a:latin typeface="Cambria Math" panose="02040503050406030204" pitchFamily="18" charset="0"/>
                          </a:rPr>
                          <m:t>λ</m:t>
                        </m:r>
                      </m:e>
                      <m:sub>
                        <m:r>
                          <a:rPr lang="de-DE" sz="2000" i="1">
                            <a:solidFill>
                              <a:srgbClr val="005555"/>
                            </a:solidFill>
                            <a:latin typeface="Cambria Math" panose="02040503050406030204" pitchFamily="18" charset="0"/>
                          </a:rPr>
                          <m:t>𝒏</m:t>
                        </m:r>
                        <m:r>
                          <a:rPr lang="de-DE" sz="2000" i="1">
                            <a:solidFill>
                              <a:srgbClr val="005555"/>
                            </a:solidFill>
                            <a:latin typeface="Cambria Math" panose="02040503050406030204" pitchFamily="18" charset="0"/>
                          </a:rPr>
                          <m:t>, </m:t>
                        </m:r>
                        <m:r>
                          <a:rPr lang="de-DE" sz="2000" i="1">
                            <a:solidFill>
                              <a:srgbClr val="005555"/>
                            </a:solidFill>
                            <a:latin typeface="Cambria Math" panose="02040503050406030204" pitchFamily="18" charset="0"/>
                          </a:rPr>
                          <m:t>𝑷</m:t>
                        </m:r>
                        <m:r>
                          <a:rPr lang="de-DE" sz="2000" i="1">
                            <a:solidFill>
                              <a:srgbClr val="005555"/>
                            </a:solidFill>
                            <a:latin typeface="Cambria Math" panose="02040503050406030204" pitchFamily="18" charset="0"/>
                          </a:rPr>
                          <m:t>−</m:t>
                        </m:r>
                        <m:r>
                          <a:rPr lang="de-DE" sz="2000" i="1">
                            <a:solidFill>
                              <a:srgbClr val="005555"/>
                            </a:solidFill>
                            <a:latin typeface="Cambria Math" panose="02040503050406030204" pitchFamily="18" charset="0"/>
                          </a:rPr>
                          <m:t>𝑺𝑶𝑳</m:t>
                        </m:r>
                      </m:sub>
                      <m:sup>
                        <m:r>
                          <a:rPr lang="de-DE" sz="2000" i="1">
                            <a:solidFill>
                              <a:srgbClr val="005555"/>
                            </a:solidFill>
                            <a:latin typeface="Cambria Math" panose="02040503050406030204" pitchFamily="18" charset="0"/>
                          </a:rPr>
                          <m:t>𝟔</m:t>
                        </m:r>
                        <m:r>
                          <m:rPr>
                            <m:sty m:val="p"/>
                          </m:rPr>
                          <a:rPr lang="el-GR" sz="2000" i="1">
                            <a:solidFill>
                              <a:srgbClr val="005555"/>
                            </a:solidFill>
                            <a:latin typeface="Cambria Math" panose="02040503050406030204" pitchFamily="18" charset="0"/>
                          </a:rPr>
                          <m:t>σ</m:t>
                        </m:r>
                      </m:sup>
                    </m:sSubSup>
                    <m:r>
                      <m:rPr>
                        <m:nor/>
                      </m:rPr>
                      <a:rPr lang="en-US" b="0" dirty="0"/>
                      <m:t>∝</m:t>
                    </m:r>
                    <m:r>
                      <a:rPr lang="de-DE" b="1" i="1" dirty="0" smtClean="0">
                        <a:latin typeface="Cambria Math" panose="02040503050406030204" pitchFamily="18" charset="0"/>
                      </a:rPr>
                      <m:t> </m:t>
                    </m:r>
                    <m:rad>
                      <m:radPr>
                        <m:degHide m:val="on"/>
                        <m:ctrlPr>
                          <a:rPr lang="de-DE" b="1" i="1" smtClean="0">
                            <a:latin typeface="Cambria Math" panose="02040503050406030204" pitchFamily="18" charset="0"/>
                          </a:rPr>
                        </m:ctrlPr>
                      </m:radPr>
                      <m:deg/>
                      <m:e>
                        <m:f>
                          <m:fPr>
                            <m:ctrlPr>
                              <a:rPr lang="de-DE" b="1" i="1" smtClean="0">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𝑳</m:t>
                                </m:r>
                              </m:e>
                              <m:sub>
                                <m:r>
                                  <a:rPr lang="de-DE" i="1">
                                    <a:latin typeface="Cambria Math" panose="02040503050406030204" pitchFamily="18" charset="0"/>
                                  </a:rPr>
                                  <m:t>𝑪</m:t>
                                </m:r>
                                <m:r>
                                  <a:rPr lang="de-DE" b="1" i="1" smtClean="0">
                                    <a:latin typeface="Cambria Math" panose="02040503050406030204" pitchFamily="18" charset="0"/>
                                  </a:rPr>
                                  <m:t>,</m:t>
                                </m:r>
                                <m:r>
                                  <a:rPr lang="de-DE" b="1" i="1" smtClean="0">
                                    <a:latin typeface="Cambria Math" panose="02040503050406030204" pitchFamily="18" charset="0"/>
                                  </a:rPr>
                                  <m:t>𝑳𝑪𝑷𝑭𝑺</m:t>
                                </m:r>
                              </m:sub>
                            </m:sSub>
                            <m:sSub>
                              <m:sSubPr>
                                <m:ctrlPr>
                                  <a:rPr lang="de-DE" i="1">
                                    <a:latin typeface="Cambria Math" panose="02040503050406030204" pitchFamily="18" charset="0"/>
                                  </a:rPr>
                                </m:ctrlPr>
                              </m:sSubPr>
                              <m:e>
                                <m:r>
                                  <a:rPr lang="de-DE" i="1">
                                    <a:latin typeface="Cambria Math" panose="02040503050406030204" pitchFamily="18" charset="0"/>
                                  </a:rPr>
                                  <m:t>𝑫</m:t>
                                </m:r>
                              </m:e>
                              <m:sub>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𝑷</m:t>
                                </m:r>
                              </m:sub>
                            </m:sSub>
                          </m:num>
                          <m:den>
                            <m:r>
                              <a:rPr lang="de-DE" b="1" i="1" smtClean="0">
                                <a:latin typeface="Cambria Math" panose="02040503050406030204" pitchFamily="18" charset="0"/>
                              </a:rPr>
                              <m:t>𝟎</m:t>
                            </m:r>
                            <m:r>
                              <a:rPr lang="de-DE" b="1" i="1" smtClean="0">
                                <a:latin typeface="Cambria Math" panose="02040503050406030204" pitchFamily="18" charset="0"/>
                              </a:rPr>
                              <m:t>.</m:t>
                            </m:r>
                            <m:r>
                              <a:rPr lang="de-DE" b="1" i="1" smtClean="0">
                                <a:latin typeface="Cambria Math" panose="02040503050406030204" pitchFamily="18" charset="0"/>
                              </a:rPr>
                              <m:t>𝟓</m:t>
                            </m:r>
                            <m:r>
                              <a:rPr lang="de-DE" b="1" i="1" smtClean="0">
                                <a:latin typeface="Cambria Math" panose="02040503050406030204" pitchFamily="18" charset="0"/>
                              </a:rPr>
                              <m:t> </m:t>
                            </m:r>
                            <m:acc>
                              <m:accPr>
                                <m:chr m:val="̅"/>
                                <m:ctrlPr>
                                  <a:rPr lang="de-DE" b="1" i="1" smtClean="0">
                                    <a:latin typeface="Cambria Math" panose="02040503050406030204" pitchFamily="18" charset="0"/>
                                  </a:rPr>
                                </m:ctrlPr>
                              </m:accPr>
                              <m:e>
                                <m:sSub>
                                  <m:sSubPr>
                                    <m:ctrlPr>
                                      <a:rPr lang="en-US" i="1">
                                        <a:latin typeface="Cambria Math" panose="02040503050406030204" pitchFamily="18" charset="0"/>
                                      </a:rPr>
                                    </m:ctrlPr>
                                  </m:sSubPr>
                                  <m:e>
                                    <m:r>
                                      <a:rPr lang="de-DE" b="1" i="1" smtClean="0">
                                        <a:latin typeface="Cambria Math" panose="02040503050406030204" pitchFamily="18" charset="0"/>
                                      </a:rPr>
                                      <m:t>𝒄</m:t>
                                    </m:r>
                                  </m:e>
                                  <m:sub>
                                    <m:r>
                                      <a:rPr lang="de-DE" b="1" i="1" smtClean="0">
                                        <a:latin typeface="Cambria Math" panose="02040503050406030204" pitchFamily="18" charset="0"/>
                                      </a:rPr>
                                      <m:t>𝒔</m:t>
                                    </m:r>
                                  </m:sub>
                                </m:sSub>
                              </m:e>
                            </m:acc>
                          </m:den>
                        </m:f>
                      </m:e>
                    </m:rad>
                  </m:oMath>
                </a14:m>
                <a:endParaRPr lang="en-US" dirty="0" smtClean="0"/>
              </a:p>
              <a:p>
                <a:endParaRPr lang="en-US" dirty="0"/>
              </a:p>
              <a:p>
                <a:endParaRPr lang="en-US" dirty="0"/>
              </a:p>
            </p:txBody>
          </p:sp>
        </mc:Choice>
        <mc:Fallback xmlns="">
          <p:sp>
            <p:nvSpPr>
              <p:cNvPr id="141" name="Inhaltsplatzhalter 9"/>
              <p:cNvSpPr txBox="1">
                <a:spLocks noRot="1" noChangeAspect="1" noMove="1" noResize="1" noEditPoints="1" noAdjustHandles="1" noChangeArrowheads="1" noChangeShapeType="1" noTextEdit="1"/>
              </p:cNvSpPr>
              <p:nvPr/>
            </p:nvSpPr>
            <p:spPr>
              <a:xfrm>
                <a:off x="695327" y="1235422"/>
                <a:ext cx="10801349" cy="4772024"/>
              </a:xfrm>
              <a:prstGeom prst="rect">
                <a:avLst/>
              </a:prstGeom>
              <a:blipFill>
                <a:blip r:embed="rId3"/>
                <a:stretch>
                  <a:fillRect l="-451" t="-128" b="-256"/>
                </a:stretch>
              </a:blipFill>
            </p:spPr>
            <p:txBody>
              <a:bodyPr/>
              <a:lstStyle/>
              <a:p>
                <a:r>
                  <a:rPr lang="de-DE">
                    <a:noFill/>
                  </a:rPr>
                  <a:t> </a:t>
                </a:r>
              </a:p>
            </p:txBody>
          </p:sp>
        </mc:Fallback>
      </mc:AlternateContent>
      <p:sp>
        <p:nvSpPr>
          <p:cNvPr id="155" name="Textfeld 154"/>
          <p:cNvSpPr txBox="1"/>
          <p:nvPr/>
        </p:nvSpPr>
        <p:spPr>
          <a:xfrm>
            <a:off x="4280928" y="5972202"/>
            <a:ext cx="1040349"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a:t>Stroht</a:t>
            </a:r>
            <a:r>
              <a:rPr lang="de-DE" sz="800" dirty="0"/>
              <a:t> Springer 2018]</a:t>
            </a:r>
          </a:p>
        </p:txBody>
      </p:sp>
      <p:sp>
        <p:nvSpPr>
          <p:cNvPr id="40" name="Titel 7"/>
          <p:cNvSpPr txBox="1">
            <a:spLocks/>
          </p:cNvSpPr>
          <p:nvPr/>
        </p:nvSpPr>
        <p:spPr>
          <a:xfrm>
            <a:off x="599069" y="394882"/>
            <a:ext cx="9576471" cy="894416"/>
          </a:xfrm>
          <a:prstGeom prst="rect">
            <a:avLst/>
          </a:prstGeom>
        </p:spPr>
        <p:txBody>
          <a:bodyPr/>
          <a:lst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de-DE" dirty="0"/>
              <a:t>1. </a:t>
            </a:r>
            <a:r>
              <a:rPr lang="de-DE" dirty="0" err="1"/>
              <a:t>Divert</a:t>
            </a:r>
            <a:r>
              <a:rPr lang="de-DE" dirty="0"/>
              <a:t> Plasma </a:t>
            </a:r>
            <a:r>
              <a:rPr lang="de-DE" dirty="0" err="1"/>
              <a:t>Particles</a:t>
            </a:r>
            <a:r>
              <a:rPr lang="de-DE" dirty="0"/>
              <a:t> </a:t>
            </a:r>
            <a:r>
              <a:rPr lang="de-DE" dirty="0" smtClean="0"/>
              <a:t>- SOL </a:t>
            </a:r>
            <a:r>
              <a:rPr lang="de-DE" dirty="0" err="1"/>
              <a:t>width</a:t>
            </a:r>
            <a:r>
              <a:rPr lang="de-DE" dirty="0"/>
              <a:t> </a:t>
            </a:r>
            <a:r>
              <a:rPr lang="de-DE" dirty="0" err="1" smtClean="0"/>
              <a:t>definition</a:t>
            </a:r>
            <a:endParaRPr lang="de-DE" dirty="0"/>
          </a:p>
        </p:txBody>
      </p:sp>
      <p:sp>
        <p:nvSpPr>
          <p:cNvPr id="48" name="Textfeld 47"/>
          <p:cNvSpPr txBox="1"/>
          <p:nvPr/>
        </p:nvSpPr>
        <p:spPr>
          <a:xfrm>
            <a:off x="1447778" y="5989009"/>
            <a:ext cx="961802"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Stangeby</a:t>
            </a:r>
            <a:r>
              <a:rPr lang="de-DE" sz="800" dirty="0" smtClean="0"/>
              <a:t> IOP 2000]</a:t>
            </a:r>
            <a:endParaRPr lang="de-DE" sz="800" dirty="0"/>
          </a:p>
        </p:txBody>
      </p:sp>
      <p:grpSp>
        <p:nvGrpSpPr>
          <p:cNvPr id="18" name="Gruppieren 17"/>
          <p:cNvGrpSpPr/>
          <p:nvPr/>
        </p:nvGrpSpPr>
        <p:grpSpPr>
          <a:xfrm>
            <a:off x="5781936" y="1221433"/>
            <a:ext cx="5961361" cy="5471470"/>
            <a:chOff x="5781936" y="1469083"/>
            <a:chExt cx="5961361" cy="5471470"/>
          </a:xfrm>
        </p:grpSpPr>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14092" t="5180" r="4681" b="12403"/>
            <a:stretch/>
          </p:blipFill>
          <p:spPr>
            <a:xfrm rot="10800000" flipH="1">
              <a:off x="6815794" y="1912689"/>
              <a:ext cx="4723002" cy="3833770"/>
            </a:xfrm>
            <a:prstGeom prst="rect">
              <a:avLst/>
            </a:prstGeom>
          </p:spPr>
        </p:pic>
        <p:sp>
          <p:nvSpPr>
            <p:cNvPr id="8" name="Textfeld 7"/>
            <p:cNvSpPr txBox="1"/>
            <p:nvPr/>
          </p:nvSpPr>
          <p:spPr>
            <a:xfrm>
              <a:off x="6724423" y="1469083"/>
              <a:ext cx="4762522"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Cumulative</a:t>
              </a:r>
              <a:r>
                <a:rPr lang="de-DE" sz="1600" dirty="0"/>
                <a:t> </a:t>
              </a:r>
              <a:r>
                <a:rPr lang="de-DE" sz="1600" dirty="0" err="1" smtClean="0"/>
                <a:t>Gaussian</a:t>
              </a:r>
              <a:r>
                <a:rPr lang="de-DE" sz="1600" dirty="0" smtClean="0"/>
                <a:t> </a:t>
              </a:r>
              <a:r>
                <a:rPr lang="de-DE" sz="1600" dirty="0" err="1" smtClean="0"/>
                <a:t>probability</a:t>
              </a:r>
              <a:r>
                <a:rPr lang="de-DE" sz="1600" dirty="0" smtClean="0"/>
                <a:t> </a:t>
              </a:r>
              <a:r>
                <a:rPr lang="de-DE" sz="1600" dirty="0" err="1" smtClean="0"/>
                <a:t>distribution</a:t>
              </a:r>
              <a:r>
                <a:rPr lang="de-DE" sz="1600" dirty="0" smtClean="0"/>
                <a:t> </a:t>
              </a:r>
              <a:r>
                <a:rPr lang="de-DE" sz="1600" dirty="0" err="1" smtClean="0"/>
                <a:t>function</a:t>
              </a:r>
              <a:endParaRPr lang="de-DE" sz="1600" dirty="0" smtClean="0"/>
            </a:p>
          </p:txBody>
        </p:sp>
        <p:sp>
          <p:nvSpPr>
            <p:cNvPr id="142" name="Textfeld 141"/>
            <p:cNvSpPr txBox="1"/>
            <p:nvPr/>
          </p:nvSpPr>
          <p:spPr>
            <a:xfrm>
              <a:off x="7669670" y="5989010"/>
              <a:ext cx="3034485"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Normalized</a:t>
              </a:r>
              <a:r>
                <a:rPr lang="de-DE" sz="1600" dirty="0" smtClean="0"/>
                <a:t> </a:t>
              </a:r>
              <a:r>
                <a:rPr lang="de-DE" sz="1600" dirty="0" err="1" smtClean="0"/>
                <a:t>poloidal</a:t>
              </a:r>
              <a:r>
                <a:rPr lang="de-DE" sz="1600" dirty="0" smtClean="0"/>
                <a:t> </a:t>
              </a:r>
              <a:r>
                <a:rPr lang="de-DE" sz="1600" dirty="0" err="1" smtClean="0"/>
                <a:t>radius</a:t>
              </a:r>
              <a:r>
                <a:rPr lang="de-DE" sz="1600" dirty="0" smtClean="0"/>
                <a:t> [</a:t>
              </a:r>
              <a:r>
                <a:rPr lang="de-DE" sz="1600" dirty="0" err="1" smtClean="0"/>
                <a:t>r</a:t>
              </a:r>
              <a:r>
                <a:rPr lang="de-DE" sz="1600" baseline="-25000" dirty="0" err="1" smtClean="0"/>
                <a:t>p</a:t>
              </a:r>
              <a:r>
                <a:rPr lang="de-DE" sz="1600" dirty="0" smtClean="0"/>
                <a:t>/</a:t>
              </a:r>
              <a:r>
                <a:rPr lang="de-DE" sz="1600" dirty="0" err="1" smtClean="0"/>
                <a:t>a</a:t>
              </a:r>
              <a:r>
                <a:rPr lang="de-DE" sz="1600" baseline="-25000" dirty="0" err="1" smtClean="0"/>
                <a:t>p</a:t>
              </a:r>
              <a:r>
                <a:rPr lang="de-DE" sz="1600" dirty="0" smtClean="0"/>
                <a:t>] </a:t>
              </a:r>
            </a:p>
          </p:txBody>
        </p:sp>
        <p:sp>
          <p:nvSpPr>
            <p:cNvPr id="143" name="Textfeld 142"/>
            <p:cNvSpPr txBox="1"/>
            <p:nvPr/>
          </p:nvSpPr>
          <p:spPr>
            <a:xfrm>
              <a:off x="6815794" y="5677249"/>
              <a:ext cx="4837863" cy="294953"/>
            </a:xfrm>
            <a:prstGeom prst="rect">
              <a:avLst/>
            </a:prstGeom>
            <a:noFill/>
          </p:spPr>
          <p:txBody>
            <a:bodyPr wrap="none" lIns="0" tIns="0" rIns="0" bIns="0" rtlCol="0" anchor="t" anchorCtr="0">
              <a:spAutoFit/>
            </a:bodyPr>
            <a:lstStyle/>
            <a:p>
              <a:pPr>
                <a:lnSpc>
                  <a:spcPts val="2300"/>
                </a:lnSpc>
                <a:spcBef>
                  <a:spcPts val="1150"/>
                </a:spcBef>
              </a:pPr>
              <a:r>
                <a:rPr lang="de-DE" sz="1600" dirty="0"/>
                <a:t>1 </a:t>
              </a:r>
              <a:r>
                <a:rPr lang="de-DE" sz="1600" dirty="0" smtClean="0"/>
                <a:t>		  1.01             1.02		   1.03           1.04</a:t>
              </a:r>
            </a:p>
          </p:txBody>
        </p:sp>
        <p:sp>
          <p:nvSpPr>
            <p:cNvPr id="144" name="Pfeil nach unten 143"/>
            <p:cNvSpPr/>
            <p:nvPr/>
          </p:nvSpPr>
          <p:spPr>
            <a:xfrm rot="5400000" flipV="1">
              <a:off x="5980225" y="4273061"/>
              <a:ext cx="727198" cy="995003"/>
            </a:xfrm>
            <a:prstGeom prst="downArrow">
              <a:avLst>
                <a:gd name="adj1" fmla="val 69104"/>
                <a:gd name="adj2" fmla="val 41583"/>
              </a:avLst>
            </a:prstGeom>
            <a:solidFill>
              <a:srgbClr val="EF7C00"/>
            </a:solidFill>
            <a:ln w="19050"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8" name="Rechteck 147"/>
            <p:cNvSpPr/>
            <p:nvPr/>
          </p:nvSpPr>
          <p:spPr>
            <a:xfrm>
              <a:off x="5832093" y="4594893"/>
              <a:ext cx="1174236" cy="369332"/>
            </a:xfrm>
            <a:prstGeom prst="rect">
              <a:avLst/>
            </a:prstGeom>
          </p:spPr>
          <p:txBody>
            <a:bodyPr wrap="square">
              <a:spAutoFit/>
            </a:bodyPr>
            <a:lstStyle/>
            <a:p>
              <a:r>
                <a:rPr lang="el-GR" dirty="0" smtClean="0">
                  <a:solidFill>
                    <a:schemeClr val="bg1"/>
                  </a:solidFill>
                </a:rPr>
                <a:t>Γ</a:t>
              </a:r>
              <a:r>
                <a:rPr lang="de-DE" baseline="-25000" dirty="0" err="1" smtClean="0">
                  <a:solidFill>
                    <a:schemeClr val="bg1"/>
                  </a:solidFill>
                </a:rPr>
                <a:t>edge,out</a:t>
              </a:r>
              <a:r>
                <a:rPr lang="de-DE" baseline="30000" dirty="0" smtClean="0">
                  <a:solidFill>
                    <a:schemeClr val="bg1"/>
                  </a:solidFill>
                </a:rPr>
                <a:t> </a:t>
              </a:r>
              <a:endParaRPr lang="de-DE" dirty="0">
                <a:solidFill>
                  <a:schemeClr val="bg1"/>
                </a:solidFill>
              </a:endParaRPr>
            </a:p>
          </p:txBody>
        </p:sp>
        <p:sp>
          <p:nvSpPr>
            <p:cNvPr id="149" name="Textfeld 148"/>
            <p:cNvSpPr txBox="1"/>
            <p:nvPr/>
          </p:nvSpPr>
          <p:spPr>
            <a:xfrm rot="16200000">
              <a:off x="6391631" y="3594555"/>
              <a:ext cx="52257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n</a:t>
              </a:r>
              <a:r>
                <a:rPr lang="de-DE" sz="1600" baseline="-25000" dirty="0" err="1" smtClean="0"/>
                <a:t>P</a:t>
              </a:r>
              <a:r>
                <a:rPr lang="de-DE" sz="1600" baseline="-25000" dirty="0" smtClean="0"/>
                <a:t>-SOL</a:t>
              </a:r>
              <a:endParaRPr lang="de-DE" sz="1600" dirty="0" smtClean="0"/>
            </a:p>
          </p:txBody>
        </p:sp>
        <p:sp>
          <p:nvSpPr>
            <p:cNvPr id="9" name="Rechteck 8"/>
            <p:cNvSpPr/>
            <p:nvPr/>
          </p:nvSpPr>
          <p:spPr>
            <a:xfrm rot="18827099">
              <a:off x="5783331" y="6099297"/>
              <a:ext cx="1313180" cy="369332"/>
            </a:xfrm>
            <a:prstGeom prst="rect">
              <a:avLst/>
            </a:prstGeom>
          </p:spPr>
          <p:txBody>
            <a:bodyPr wrap="none">
              <a:spAutoFit/>
            </a:bodyPr>
            <a:lstStyle/>
            <a:p>
              <a:r>
                <a:rPr lang="de-DE" b="1" dirty="0" err="1" smtClean="0">
                  <a:solidFill>
                    <a:srgbClr val="EF7C00"/>
                  </a:solidFill>
                </a:rPr>
                <a:t>Separatrix</a:t>
              </a:r>
              <a:endParaRPr lang="de-DE" dirty="0"/>
            </a:p>
          </p:txBody>
        </p:sp>
        <p:sp>
          <p:nvSpPr>
            <p:cNvPr id="10" name="Rechteck 9"/>
            <p:cNvSpPr/>
            <p:nvPr/>
          </p:nvSpPr>
          <p:spPr>
            <a:xfrm>
              <a:off x="10201275" y="2034540"/>
              <a:ext cx="1156870" cy="11635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2" name="Gerader Verbinder 11"/>
            <p:cNvCxnSpPr/>
            <p:nvPr/>
          </p:nvCxnSpPr>
          <p:spPr>
            <a:xfrm>
              <a:off x="10314102" y="2027397"/>
              <a:ext cx="0" cy="1146809"/>
            </a:xfrm>
            <a:prstGeom prst="line">
              <a:avLst/>
            </a:prstGeom>
            <a:ln w="19050" cmpd="sng">
              <a:solidFill>
                <a:srgbClr val="A7A7A8"/>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Gerader Verbinder 152"/>
            <p:cNvCxnSpPr/>
            <p:nvPr/>
          </p:nvCxnSpPr>
          <p:spPr>
            <a:xfrm>
              <a:off x="10218183" y="2649831"/>
              <a:ext cx="1152000" cy="0"/>
            </a:xfrm>
            <a:prstGeom prst="line">
              <a:avLst/>
            </a:prstGeom>
            <a:ln w="19050" cmpd="sng">
              <a:solidFill>
                <a:srgbClr val="A7A7A8"/>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ihandform 23"/>
            <p:cNvSpPr/>
            <p:nvPr/>
          </p:nvSpPr>
          <p:spPr>
            <a:xfrm>
              <a:off x="6862763" y="1942554"/>
              <a:ext cx="4595812" cy="3548609"/>
            </a:xfrm>
            <a:custGeom>
              <a:avLst/>
              <a:gdLst>
                <a:gd name="connsiteX0" fmla="*/ 0 w 4595812"/>
                <a:gd name="connsiteY0" fmla="*/ 546 h 3548609"/>
                <a:gd name="connsiteX1" fmla="*/ 71437 w 4595812"/>
                <a:gd name="connsiteY1" fmla="*/ 19596 h 3548609"/>
                <a:gd name="connsiteX2" fmla="*/ 128587 w 4595812"/>
                <a:gd name="connsiteY2" fmla="*/ 129134 h 3548609"/>
                <a:gd name="connsiteX3" fmla="*/ 185737 w 4595812"/>
                <a:gd name="connsiteY3" fmla="*/ 376784 h 3548609"/>
                <a:gd name="connsiteX4" fmla="*/ 228600 w 4595812"/>
                <a:gd name="connsiteY4" fmla="*/ 705396 h 3548609"/>
                <a:gd name="connsiteX5" fmla="*/ 266700 w 4595812"/>
                <a:gd name="connsiteY5" fmla="*/ 981621 h 3548609"/>
                <a:gd name="connsiteX6" fmla="*/ 323850 w 4595812"/>
                <a:gd name="connsiteY6" fmla="*/ 1510259 h 3548609"/>
                <a:gd name="connsiteX7" fmla="*/ 390525 w 4595812"/>
                <a:gd name="connsiteY7" fmla="*/ 2057946 h 3548609"/>
                <a:gd name="connsiteX8" fmla="*/ 423862 w 4595812"/>
                <a:gd name="connsiteY8" fmla="*/ 2362746 h 3548609"/>
                <a:gd name="connsiteX9" fmla="*/ 509587 w 4595812"/>
                <a:gd name="connsiteY9" fmla="*/ 2900909 h 3548609"/>
                <a:gd name="connsiteX10" fmla="*/ 590550 w 4595812"/>
                <a:gd name="connsiteY10" fmla="*/ 3243809 h 3548609"/>
                <a:gd name="connsiteX11" fmla="*/ 638175 w 4595812"/>
                <a:gd name="connsiteY11" fmla="*/ 3353346 h 3548609"/>
                <a:gd name="connsiteX12" fmla="*/ 681037 w 4595812"/>
                <a:gd name="connsiteY12" fmla="*/ 3434309 h 3548609"/>
                <a:gd name="connsiteX13" fmla="*/ 738187 w 4595812"/>
                <a:gd name="connsiteY13" fmla="*/ 3486696 h 3548609"/>
                <a:gd name="connsiteX14" fmla="*/ 809625 w 4595812"/>
                <a:gd name="connsiteY14" fmla="*/ 3529559 h 3548609"/>
                <a:gd name="connsiteX15" fmla="*/ 914400 w 4595812"/>
                <a:gd name="connsiteY15" fmla="*/ 3539084 h 3548609"/>
                <a:gd name="connsiteX16" fmla="*/ 1066800 w 4595812"/>
                <a:gd name="connsiteY16" fmla="*/ 3543846 h 3548609"/>
                <a:gd name="connsiteX17" fmla="*/ 1247775 w 4595812"/>
                <a:gd name="connsiteY17" fmla="*/ 3548609 h 3548609"/>
                <a:gd name="connsiteX18" fmla="*/ 4595812 w 4595812"/>
                <a:gd name="connsiteY18" fmla="*/ 3548609 h 35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5812" h="3548609">
                  <a:moveTo>
                    <a:pt x="0" y="546"/>
                  </a:moveTo>
                  <a:cubicBezTo>
                    <a:pt x="25003" y="-645"/>
                    <a:pt x="50006" y="-1835"/>
                    <a:pt x="71437" y="19596"/>
                  </a:cubicBezTo>
                  <a:cubicBezTo>
                    <a:pt x="92868" y="41027"/>
                    <a:pt x="109537" y="69603"/>
                    <a:pt x="128587" y="129134"/>
                  </a:cubicBezTo>
                  <a:cubicBezTo>
                    <a:pt x="147637" y="188665"/>
                    <a:pt x="169068" y="280740"/>
                    <a:pt x="185737" y="376784"/>
                  </a:cubicBezTo>
                  <a:cubicBezTo>
                    <a:pt x="202406" y="472828"/>
                    <a:pt x="215106" y="604590"/>
                    <a:pt x="228600" y="705396"/>
                  </a:cubicBezTo>
                  <a:cubicBezTo>
                    <a:pt x="242094" y="806202"/>
                    <a:pt x="250825" y="847477"/>
                    <a:pt x="266700" y="981621"/>
                  </a:cubicBezTo>
                  <a:cubicBezTo>
                    <a:pt x="282575" y="1115765"/>
                    <a:pt x="303212" y="1330871"/>
                    <a:pt x="323850" y="1510259"/>
                  </a:cubicBezTo>
                  <a:cubicBezTo>
                    <a:pt x="344488" y="1689647"/>
                    <a:pt x="373856" y="1915865"/>
                    <a:pt x="390525" y="2057946"/>
                  </a:cubicBezTo>
                  <a:cubicBezTo>
                    <a:pt x="407194" y="2200027"/>
                    <a:pt x="404018" y="2222252"/>
                    <a:pt x="423862" y="2362746"/>
                  </a:cubicBezTo>
                  <a:cubicBezTo>
                    <a:pt x="443706" y="2503240"/>
                    <a:pt x="481806" y="2754065"/>
                    <a:pt x="509587" y="2900909"/>
                  </a:cubicBezTo>
                  <a:cubicBezTo>
                    <a:pt x="537368" y="3047753"/>
                    <a:pt x="569119" y="3168403"/>
                    <a:pt x="590550" y="3243809"/>
                  </a:cubicBezTo>
                  <a:cubicBezTo>
                    <a:pt x="611981" y="3319215"/>
                    <a:pt x="623094" y="3321596"/>
                    <a:pt x="638175" y="3353346"/>
                  </a:cubicBezTo>
                  <a:cubicBezTo>
                    <a:pt x="653256" y="3385096"/>
                    <a:pt x="664368" y="3412084"/>
                    <a:pt x="681037" y="3434309"/>
                  </a:cubicBezTo>
                  <a:cubicBezTo>
                    <a:pt x="697706" y="3456534"/>
                    <a:pt x="716756" y="3470821"/>
                    <a:pt x="738187" y="3486696"/>
                  </a:cubicBezTo>
                  <a:cubicBezTo>
                    <a:pt x="759618" y="3502571"/>
                    <a:pt x="780256" y="3520828"/>
                    <a:pt x="809625" y="3529559"/>
                  </a:cubicBezTo>
                  <a:cubicBezTo>
                    <a:pt x="838994" y="3538290"/>
                    <a:pt x="871538" y="3536703"/>
                    <a:pt x="914400" y="3539084"/>
                  </a:cubicBezTo>
                  <a:cubicBezTo>
                    <a:pt x="957263" y="3541465"/>
                    <a:pt x="1066800" y="3543846"/>
                    <a:pt x="1066800" y="3543846"/>
                  </a:cubicBezTo>
                  <a:lnTo>
                    <a:pt x="1247775" y="3548609"/>
                  </a:lnTo>
                  <a:lnTo>
                    <a:pt x="4595812" y="3548609"/>
                  </a:lnTo>
                </a:path>
              </a:pathLst>
            </a:custGeom>
            <a:ln w="57150">
              <a:solidFill>
                <a:schemeClr val="bg1"/>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25" name="Freihandform 24"/>
            <p:cNvSpPr/>
            <p:nvPr/>
          </p:nvSpPr>
          <p:spPr>
            <a:xfrm>
              <a:off x="6867525" y="1943100"/>
              <a:ext cx="4591050" cy="3552825"/>
            </a:xfrm>
            <a:custGeom>
              <a:avLst/>
              <a:gdLst>
                <a:gd name="connsiteX0" fmla="*/ 0 w 4591050"/>
                <a:gd name="connsiteY0" fmla="*/ 0 h 3552825"/>
                <a:gd name="connsiteX1" fmla="*/ 80963 w 4591050"/>
                <a:gd name="connsiteY1" fmla="*/ 9525 h 3552825"/>
                <a:gd name="connsiteX2" fmla="*/ 138113 w 4591050"/>
                <a:gd name="connsiteY2" fmla="*/ 23813 h 3552825"/>
                <a:gd name="connsiteX3" fmla="*/ 152400 w 4591050"/>
                <a:gd name="connsiteY3" fmla="*/ 33338 h 3552825"/>
                <a:gd name="connsiteX4" fmla="*/ 200025 w 4591050"/>
                <a:gd name="connsiteY4" fmla="*/ 71438 h 3552825"/>
                <a:gd name="connsiteX5" fmla="*/ 266700 w 4591050"/>
                <a:gd name="connsiteY5" fmla="*/ 161925 h 3552825"/>
                <a:gd name="connsiteX6" fmla="*/ 323850 w 4591050"/>
                <a:gd name="connsiteY6" fmla="*/ 285750 h 3552825"/>
                <a:gd name="connsiteX7" fmla="*/ 395288 w 4591050"/>
                <a:gd name="connsiteY7" fmla="*/ 481013 h 3552825"/>
                <a:gd name="connsiteX8" fmla="*/ 457200 w 4591050"/>
                <a:gd name="connsiteY8" fmla="*/ 695325 h 3552825"/>
                <a:gd name="connsiteX9" fmla="*/ 509588 w 4591050"/>
                <a:gd name="connsiteY9" fmla="*/ 900113 h 3552825"/>
                <a:gd name="connsiteX10" fmla="*/ 600075 w 4591050"/>
                <a:gd name="connsiteY10" fmla="*/ 1300163 h 3552825"/>
                <a:gd name="connsiteX11" fmla="*/ 661988 w 4591050"/>
                <a:gd name="connsiteY11" fmla="*/ 1566863 h 3552825"/>
                <a:gd name="connsiteX12" fmla="*/ 762000 w 4591050"/>
                <a:gd name="connsiteY12" fmla="*/ 2005013 h 3552825"/>
                <a:gd name="connsiteX13" fmla="*/ 866775 w 4591050"/>
                <a:gd name="connsiteY13" fmla="*/ 2419350 h 3552825"/>
                <a:gd name="connsiteX14" fmla="*/ 938213 w 4591050"/>
                <a:gd name="connsiteY14" fmla="*/ 2671763 h 3552825"/>
                <a:gd name="connsiteX15" fmla="*/ 1023938 w 4591050"/>
                <a:gd name="connsiteY15" fmla="*/ 2909888 h 3552825"/>
                <a:gd name="connsiteX16" fmla="*/ 1147763 w 4591050"/>
                <a:gd name="connsiteY16" fmla="*/ 3190875 h 3552825"/>
                <a:gd name="connsiteX17" fmla="*/ 1266825 w 4591050"/>
                <a:gd name="connsiteY17" fmla="*/ 3352800 h 3552825"/>
                <a:gd name="connsiteX18" fmla="*/ 1419225 w 4591050"/>
                <a:gd name="connsiteY18" fmla="*/ 3462338 h 3552825"/>
                <a:gd name="connsiteX19" fmla="*/ 1671638 w 4591050"/>
                <a:gd name="connsiteY19" fmla="*/ 3538538 h 3552825"/>
                <a:gd name="connsiteX20" fmla="*/ 1828800 w 4591050"/>
                <a:gd name="connsiteY20" fmla="*/ 3548063 h 3552825"/>
                <a:gd name="connsiteX21" fmla="*/ 2195513 w 4591050"/>
                <a:gd name="connsiteY21" fmla="*/ 3552825 h 3552825"/>
                <a:gd name="connsiteX22" fmla="*/ 4591050 w 4591050"/>
                <a:gd name="connsiteY22" fmla="*/ 3548063 h 355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1050" h="3552825">
                  <a:moveTo>
                    <a:pt x="0" y="0"/>
                  </a:moveTo>
                  <a:cubicBezTo>
                    <a:pt x="28972" y="2778"/>
                    <a:pt x="57944" y="5556"/>
                    <a:pt x="80963" y="9525"/>
                  </a:cubicBezTo>
                  <a:cubicBezTo>
                    <a:pt x="103982" y="13494"/>
                    <a:pt x="138113" y="23813"/>
                    <a:pt x="138113" y="23813"/>
                  </a:cubicBezTo>
                  <a:cubicBezTo>
                    <a:pt x="150019" y="27782"/>
                    <a:pt x="142081" y="25401"/>
                    <a:pt x="152400" y="33338"/>
                  </a:cubicBezTo>
                  <a:cubicBezTo>
                    <a:pt x="162719" y="41275"/>
                    <a:pt x="180975" y="50007"/>
                    <a:pt x="200025" y="71438"/>
                  </a:cubicBezTo>
                  <a:cubicBezTo>
                    <a:pt x="219075" y="92869"/>
                    <a:pt x="246063" y="126206"/>
                    <a:pt x="266700" y="161925"/>
                  </a:cubicBezTo>
                  <a:cubicBezTo>
                    <a:pt x="287338" y="197644"/>
                    <a:pt x="302419" y="232569"/>
                    <a:pt x="323850" y="285750"/>
                  </a:cubicBezTo>
                  <a:cubicBezTo>
                    <a:pt x="345281" y="338931"/>
                    <a:pt x="373063" y="412751"/>
                    <a:pt x="395288" y="481013"/>
                  </a:cubicBezTo>
                  <a:cubicBezTo>
                    <a:pt x="417513" y="549275"/>
                    <a:pt x="438150" y="625475"/>
                    <a:pt x="457200" y="695325"/>
                  </a:cubicBezTo>
                  <a:cubicBezTo>
                    <a:pt x="476250" y="765175"/>
                    <a:pt x="485776" y="799307"/>
                    <a:pt x="509588" y="900113"/>
                  </a:cubicBezTo>
                  <a:cubicBezTo>
                    <a:pt x="533400" y="1000919"/>
                    <a:pt x="574675" y="1189038"/>
                    <a:pt x="600075" y="1300163"/>
                  </a:cubicBezTo>
                  <a:cubicBezTo>
                    <a:pt x="625475" y="1411288"/>
                    <a:pt x="635001" y="1449388"/>
                    <a:pt x="661988" y="1566863"/>
                  </a:cubicBezTo>
                  <a:cubicBezTo>
                    <a:pt x="688975" y="1684338"/>
                    <a:pt x="727869" y="1862932"/>
                    <a:pt x="762000" y="2005013"/>
                  </a:cubicBezTo>
                  <a:cubicBezTo>
                    <a:pt x="796131" y="2147094"/>
                    <a:pt x="837406" y="2308225"/>
                    <a:pt x="866775" y="2419350"/>
                  </a:cubicBezTo>
                  <a:cubicBezTo>
                    <a:pt x="896144" y="2530475"/>
                    <a:pt x="912019" y="2590007"/>
                    <a:pt x="938213" y="2671763"/>
                  </a:cubicBezTo>
                  <a:cubicBezTo>
                    <a:pt x="964407" y="2753519"/>
                    <a:pt x="989013" y="2823369"/>
                    <a:pt x="1023938" y="2909888"/>
                  </a:cubicBezTo>
                  <a:cubicBezTo>
                    <a:pt x="1058863" y="2996407"/>
                    <a:pt x="1107282" y="3117056"/>
                    <a:pt x="1147763" y="3190875"/>
                  </a:cubicBezTo>
                  <a:cubicBezTo>
                    <a:pt x="1188244" y="3264694"/>
                    <a:pt x="1221581" y="3307556"/>
                    <a:pt x="1266825" y="3352800"/>
                  </a:cubicBezTo>
                  <a:cubicBezTo>
                    <a:pt x="1312069" y="3398044"/>
                    <a:pt x="1351756" y="3431382"/>
                    <a:pt x="1419225" y="3462338"/>
                  </a:cubicBezTo>
                  <a:cubicBezTo>
                    <a:pt x="1486694" y="3493294"/>
                    <a:pt x="1603376" y="3524251"/>
                    <a:pt x="1671638" y="3538538"/>
                  </a:cubicBezTo>
                  <a:cubicBezTo>
                    <a:pt x="1739900" y="3552825"/>
                    <a:pt x="1741488" y="3545682"/>
                    <a:pt x="1828800" y="3548063"/>
                  </a:cubicBezTo>
                  <a:cubicBezTo>
                    <a:pt x="1916112" y="3550444"/>
                    <a:pt x="2195513" y="3552825"/>
                    <a:pt x="2195513" y="3552825"/>
                  </a:cubicBezTo>
                  <a:lnTo>
                    <a:pt x="4591050" y="3548063"/>
                  </a:lnTo>
                </a:path>
              </a:pathLst>
            </a:custGeom>
            <a:ln w="57150">
              <a:solidFill>
                <a:schemeClr val="bg1"/>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157" name="Freihandform 156"/>
            <p:cNvSpPr/>
            <p:nvPr/>
          </p:nvSpPr>
          <p:spPr>
            <a:xfrm>
              <a:off x="6867223" y="1942554"/>
              <a:ext cx="4591050" cy="3552825"/>
            </a:xfrm>
            <a:custGeom>
              <a:avLst/>
              <a:gdLst>
                <a:gd name="connsiteX0" fmla="*/ 0 w 4591050"/>
                <a:gd name="connsiteY0" fmla="*/ 0 h 3552825"/>
                <a:gd name="connsiteX1" fmla="*/ 80963 w 4591050"/>
                <a:gd name="connsiteY1" fmla="*/ 9525 h 3552825"/>
                <a:gd name="connsiteX2" fmla="*/ 138113 w 4591050"/>
                <a:gd name="connsiteY2" fmla="*/ 23813 h 3552825"/>
                <a:gd name="connsiteX3" fmla="*/ 152400 w 4591050"/>
                <a:gd name="connsiteY3" fmla="*/ 33338 h 3552825"/>
                <a:gd name="connsiteX4" fmla="*/ 200025 w 4591050"/>
                <a:gd name="connsiteY4" fmla="*/ 71438 h 3552825"/>
                <a:gd name="connsiteX5" fmla="*/ 266700 w 4591050"/>
                <a:gd name="connsiteY5" fmla="*/ 161925 h 3552825"/>
                <a:gd name="connsiteX6" fmla="*/ 323850 w 4591050"/>
                <a:gd name="connsiteY6" fmla="*/ 285750 h 3552825"/>
                <a:gd name="connsiteX7" fmla="*/ 395288 w 4591050"/>
                <a:gd name="connsiteY7" fmla="*/ 481013 h 3552825"/>
                <a:gd name="connsiteX8" fmla="*/ 457200 w 4591050"/>
                <a:gd name="connsiteY8" fmla="*/ 695325 h 3552825"/>
                <a:gd name="connsiteX9" fmla="*/ 509588 w 4591050"/>
                <a:gd name="connsiteY9" fmla="*/ 900113 h 3552825"/>
                <a:gd name="connsiteX10" fmla="*/ 600075 w 4591050"/>
                <a:gd name="connsiteY10" fmla="*/ 1300163 h 3552825"/>
                <a:gd name="connsiteX11" fmla="*/ 661988 w 4591050"/>
                <a:gd name="connsiteY11" fmla="*/ 1566863 h 3552825"/>
                <a:gd name="connsiteX12" fmla="*/ 762000 w 4591050"/>
                <a:gd name="connsiteY12" fmla="*/ 2005013 h 3552825"/>
                <a:gd name="connsiteX13" fmla="*/ 866775 w 4591050"/>
                <a:gd name="connsiteY13" fmla="*/ 2419350 h 3552825"/>
                <a:gd name="connsiteX14" fmla="*/ 938213 w 4591050"/>
                <a:gd name="connsiteY14" fmla="*/ 2671763 h 3552825"/>
                <a:gd name="connsiteX15" fmla="*/ 1023938 w 4591050"/>
                <a:gd name="connsiteY15" fmla="*/ 2909888 h 3552825"/>
                <a:gd name="connsiteX16" fmla="*/ 1147763 w 4591050"/>
                <a:gd name="connsiteY16" fmla="*/ 3190875 h 3552825"/>
                <a:gd name="connsiteX17" fmla="*/ 1266825 w 4591050"/>
                <a:gd name="connsiteY17" fmla="*/ 3352800 h 3552825"/>
                <a:gd name="connsiteX18" fmla="*/ 1419225 w 4591050"/>
                <a:gd name="connsiteY18" fmla="*/ 3462338 h 3552825"/>
                <a:gd name="connsiteX19" fmla="*/ 1671638 w 4591050"/>
                <a:gd name="connsiteY19" fmla="*/ 3538538 h 3552825"/>
                <a:gd name="connsiteX20" fmla="*/ 1828800 w 4591050"/>
                <a:gd name="connsiteY20" fmla="*/ 3548063 h 3552825"/>
                <a:gd name="connsiteX21" fmla="*/ 2195513 w 4591050"/>
                <a:gd name="connsiteY21" fmla="*/ 3552825 h 3552825"/>
                <a:gd name="connsiteX22" fmla="*/ 4591050 w 4591050"/>
                <a:gd name="connsiteY22" fmla="*/ 3548063 h 355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1050" h="3552825">
                  <a:moveTo>
                    <a:pt x="0" y="0"/>
                  </a:moveTo>
                  <a:cubicBezTo>
                    <a:pt x="28972" y="2778"/>
                    <a:pt x="57944" y="5556"/>
                    <a:pt x="80963" y="9525"/>
                  </a:cubicBezTo>
                  <a:cubicBezTo>
                    <a:pt x="103982" y="13494"/>
                    <a:pt x="138113" y="23813"/>
                    <a:pt x="138113" y="23813"/>
                  </a:cubicBezTo>
                  <a:cubicBezTo>
                    <a:pt x="150019" y="27782"/>
                    <a:pt x="142081" y="25401"/>
                    <a:pt x="152400" y="33338"/>
                  </a:cubicBezTo>
                  <a:cubicBezTo>
                    <a:pt x="162719" y="41275"/>
                    <a:pt x="180975" y="50007"/>
                    <a:pt x="200025" y="71438"/>
                  </a:cubicBezTo>
                  <a:cubicBezTo>
                    <a:pt x="219075" y="92869"/>
                    <a:pt x="246063" y="126206"/>
                    <a:pt x="266700" y="161925"/>
                  </a:cubicBezTo>
                  <a:cubicBezTo>
                    <a:pt x="287338" y="197644"/>
                    <a:pt x="302419" y="232569"/>
                    <a:pt x="323850" y="285750"/>
                  </a:cubicBezTo>
                  <a:cubicBezTo>
                    <a:pt x="345281" y="338931"/>
                    <a:pt x="373063" y="412751"/>
                    <a:pt x="395288" y="481013"/>
                  </a:cubicBezTo>
                  <a:cubicBezTo>
                    <a:pt x="417513" y="549275"/>
                    <a:pt x="438150" y="625475"/>
                    <a:pt x="457200" y="695325"/>
                  </a:cubicBezTo>
                  <a:cubicBezTo>
                    <a:pt x="476250" y="765175"/>
                    <a:pt x="485776" y="799307"/>
                    <a:pt x="509588" y="900113"/>
                  </a:cubicBezTo>
                  <a:cubicBezTo>
                    <a:pt x="533400" y="1000919"/>
                    <a:pt x="574675" y="1189038"/>
                    <a:pt x="600075" y="1300163"/>
                  </a:cubicBezTo>
                  <a:cubicBezTo>
                    <a:pt x="625475" y="1411288"/>
                    <a:pt x="635001" y="1449388"/>
                    <a:pt x="661988" y="1566863"/>
                  </a:cubicBezTo>
                  <a:cubicBezTo>
                    <a:pt x="688975" y="1684338"/>
                    <a:pt x="727869" y="1862932"/>
                    <a:pt x="762000" y="2005013"/>
                  </a:cubicBezTo>
                  <a:cubicBezTo>
                    <a:pt x="796131" y="2147094"/>
                    <a:pt x="837406" y="2308225"/>
                    <a:pt x="866775" y="2419350"/>
                  </a:cubicBezTo>
                  <a:cubicBezTo>
                    <a:pt x="896144" y="2530475"/>
                    <a:pt x="912019" y="2590007"/>
                    <a:pt x="938213" y="2671763"/>
                  </a:cubicBezTo>
                  <a:cubicBezTo>
                    <a:pt x="964407" y="2753519"/>
                    <a:pt x="989013" y="2823369"/>
                    <a:pt x="1023938" y="2909888"/>
                  </a:cubicBezTo>
                  <a:cubicBezTo>
                    <a:pt x="1058863" y="2996407"/>
                    <a:pt x="1107282" y="3117056"/>
                    <a:pt x="1147763" y="3190875"/>
                  </a:cubicBezTo>
                  <a:cubicBezTo>
                    <a:pt x="1188244" y="3264694"/>
                    <a:pt x="1221581" y="3307556"/>
                    <a:pt x="1266825" y="3352800"/>
                  </a:cubicBezTo>
                  <a:cubicBezTo>
                    <a:pt x="1312069" y="3398044"/>
                    <a:pt x="1351756" y="3431382"/>
                    <a:pt x="1419225" y="3462338"/>
                  </a:cubicBezTo>
                  <a:cubicBezTo>
                    <a:pt x="1486694" y="3493294"/>
                    <a:pt x="1603376" y="3524251"/>
                    <a:pt x="1671638" y="3538538"/>
                  </a:cubicBezTo>
                  <a:cubicBezTo>
                    <a:pt x="1739900" y="3552825"/>
                    <a:pt x="1741488" y="3545682"/>
                    <a:pt x="1828800" y="3548063"/>
                  </a:cubicBezTo>
                  <a:cubicBezTo>
                    <a:pt x="1916112" y="3550444"/>
                    <a:pt x="2195513" y="3552825"/>
                    <a:pt x="2195513" y="3552825"/>
                  </a:cubicBezTo>
                  <a:lnTo>
                    <a:pt x="4591050" y="3548063"/>
                  </a:lnTo>
                </a:path>
              </a:pathLst>
            </a:custGeom>
            <a:ln w="57150">
              <a:solidFill>
                <a:srgbClr val="005555"/>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26" name="Freihandform 25"/>
            <p:cNvSpPr/>
            <p:nvPr/>
          </p:nvSpPr>
          <p:spPr>
            <a:xfrm>
              <a:off x="6867525" y="1942042"/>
              <a:ext cx="4576763" cy="3553883"/>
            </a:xfrm>
            <a:custGeom>
              <a:avLst/>
              <a:gdLst>
                <a:gd name="connsiteX0" fmla="*/ 0 w 4576763"/>
                <a:gd name="connsiteY0" fmla="*/ 1058 h 3553883"/>
                <a:gd name="connsiteX1" fmla="*/ 228600 w 4576763"/>
                <a:gd name="connsiteY1" fmla="*/ 10583 h 3553883"/>
                <a:gd name="connsiteX2" fmla="*/ 504825 w 4576763"/>
                <a:gd name="connsiteY2" fmla="*/ 77258 h 3553883"/>
                <a:gd name="connsiteX3" fmla="*/ 671513 w 4576763"/>
                <a:gd name="connsiteY3" fmla="*/ 167746 h 3553883"/>
                <a:gd name="connsiteX4" fmla="*/ 895350 w 4576763"/>
                <a:gd name="connsiteY4" fmla="*/ 367771 h 3553883"/>
                <a:gd name="connsiteX5" fmla="*/ 1090613 w 4576763"/>
                <a:gd name="connsiteY5" fmla="*/ 624946 h 3553883"/>
                <a:gd name="connsiteX6" fmla="*/ 1285875 w 4576763"/>
                <a:gd name="connsiteY6" fmla="*/ 924983 h 3553883"/>
                <a:gd name="connsiteX7" fmla="*/ 1571625 w 4576763"/>
                <a:gd name="connsiteY7" fmla="*/ 1425046 h 3553883"/>
                <a:gd name="connsiteX8" fmla="*/ 1790700 w 4576763"/>
                <a:gd name="connsiteY8" fmla="*/ 1810808 h 3553883"/>
                <a:gd name="connsiteX9" fmla="*/ 2028825 w 4576763"/>
                <a:gd name="connsiteY9" fmla="*/ 2234671 h 3553883"/>
                <a:gd name="connsiteX10" fmla="*/ 2295525 w 4576763"/>
                <a:gd name="connsiteY10" fmla="*/ 2615671 h 3553883"/>
                <a:gd name="connsiteX11" fmla="*/ 2433638 w 4576763"/>
                <a:gd name="connsiteY11" fmla="*/ 2791883 h 3553883"/>
                <a:gd name="connsiteX12" fmla="*/ 2638425 w 4576763"/>
                <a:gd name="connsiteY12" fmla="*/ 3001433 h 3553883"/>
                <a:gd name="connsiteX13" fmla="*/ 2971800 w 4576763"/>
                <a:gd name="connsiteY13" fmla="*/ 3258608 h 3553883"/>
                <a:gd name="connsiteX14" fmla="*/ 3362325 w 4576763"/>
                <a:gd name="connsiteY14" fmla="*/ 3415771 h 3553883"/>
                <a:gd name="connsiteX15" fmla="*/ 3800475 w 4576763"/>
                <a:gd name="connsiteY15" fmla="*/ 3506258 h 3553883"/>
                <a:gd name="connsiteX16" fmla="*/ 4167188 w 4576763"/>
                <a:gd name="connsiteY16" fmla="*/ 3534833 h 3553883"/>
                <a:gd name="connsiteX17" fmla="*/ 4576763 w 4576763"/>
                <a:gd name="connsiteY17" fmla="*/ 3553883 h 355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6763" h="3553883">
                  <a:moveTo>
                    <a:pt x="0" y="1058"/>
                  </a:moveTo>
                  <a:cubicBezTo>
                    <a:pt x="72231" y="-530"/>
                    <a:pt x="144463" y="-2117"/>
                    <a:pt x="228600" y="10583"/>
                  </a:cubicBezTo>
                  <a:cubicBezTo>
                    <a:pt x="312737" y="23283"/>
                    <a:pt x="431006" y="51064"/>
                    <a:pt x="504825" y="77258"/>
                  </a:cubicBezTo>
                  <a:cubicBezTo>
                    <a:pt x="578644" y="103452"/>
                    <a:pt x="606426" y="119327"/>
                    <a:pt x="671513" y="167746"/>
                  </a:cubicBezTo>
                  <a:cubicBezTo>
                    <a:pt x="736601" y="216165"/>
                    <a:pt x="825500" y="291571"/>
                    <a:pt x="895350" y="367771"/>
                  </a:cubicBezTo>
                  <a:cubicBezTo>
                    <a:pt x="965200" y="443971"/>
                    <a:pt x="1025526" y="532077"/>
                    <a:pt x="1090613" y="624946"/>
                  </a:cubicBezTo>
                  <a:cubicBezTo>
                    <a:pt x="1155700" y="717815"/>
                    <a:pt x="1205706" y="791633"/>
                    <a:pt x="1285875" y="924983"/>
                  </a:cubicBezTo>
                  <a:cubicBezTo>
                    <a:pt x="1366044" y="1058333"/>
                    <a:pt x="1571625" y="1425046"/>
                    <a:pt x="1571625" y="1425046"/>
                  </a:cubicBezTo>
                  <a:lnTo>
                    <a:pt x="1790700" y="1810808"/>
                  </a:lnTo>
                  <a:cubicBezTo>
                    <a:pt x="1866900" y="1945746"/>
                    <a:pt x="1944688" y="2100527"/>
                    <a:pt x="2028825" y="2234671"/>
                  </a:cubicBezTo>
                  <a:cubicBezTo>
                    <a:pt x="2112963" y="2368815"/>
                    <a:pt x="2228056" y="2522802"/>
                    <a:pt x="2295525" y="2615671"/>
                  </a:cubicBezTo>
                  <a:cubicBezTo>
                    <a:pt x="2362994" y="2708540"/>
                    <a:pt x="2376488" y="2727589"/>
                    <a:pt x="2433638" y="2791883"/>
                  </a:cubicBezTo>
                  <a:cubicBezTo>
                    <a:pt x="2490788" y="2856177"/>
                    <a:pt x="2548731" y="2923646"/>
                    <a:pt x="2638425" y="3001433"/>
                  </a:cubicBezTo>
                  <a:cubicBezTo>
                    <a:pt x="2728119" y="3079220"/>
                    <a:pt x="2851150" y="3189552"/>
                    <a:pt x="2971800" y="3258608"/>
                  </a:cubicBezTo>
                  <a:cubicBezTo>
                    <a:pt x="3092450" y="3327664"/>
                    <a:pt x="3224213" y="3374496"/>
                    <a:pt x="3362325" y="3415771"/>
                  </a:cubicBezTo>
                  <a:cubicBezTo>
                    <a:pt x="3500437" y="3457046"/>
                    <a:pt x="3666331" y="3486414"/>
                    <a:pt x="3800475" y="3506258"/>
                  </a:cubicBezTo>
                  <a:cubicBezTo>
                    <a:pt x="3934619" y="3526102"/>
                    <a:pt x="4037807" y="3526896"/>
                    <a:pt x="4167188" y="3534833"/>
                  </a:cubicBezTo>
                  <a:cubicBezTo>
                    <a:pt x="4296569" y="3542771"/>
                    <a:pt x="4436666" y="3548327"/>
                    <a:pt x="4576763" y="3553883"/>
                  </a:cubicBezTo>
                </a:path>
              </a:pathLst>
            </a:custGeom>
            <a:noFill/>
            <a:ln w="5715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0" name="Freihandform 159"/>
            <p:cNvSpPr/>
            <p:nvPr/>
          </p:nvSpPr>
          <p:spPr>
            <a:xfrm>
              <a:off x="6886571" y="1951562"/>
              <a:ext cx="4576763" cy="3553883"/>
            </a:xfrm>
            <a:custGeom>
              <a:avLst/>
              <a:gdLst>
                <a:gd name="connsiteX0" fmla="*/ 0 w 4576763"/>
                <a:gd name="connsiteY0" fmla="*/ 1058 h 3553883"/>
                <a:gd name="connsiteX1" fmla="*/ 228600 w 4576763"/>
                <a:gd name="connsiteY1" fmla="*/ 10583 h 3553883"/>
                <a:gd name="connsiteX2" fmla="*/ 504825 w 4576763"/>
                <a:gd name="connsiteY2" fmla="*/ 77258 h 3553883"/>
                <a:gd name="connsiteX3" fmla="*/ 671513 w 4576763"/>
                <a:gd name="connsiteY3" fmla="*/ 167746 h 3553883"/>
                <a:gd name="connsiteX4" fmla="*/ 895350 w 4576763"/>
                <a:gd name="connsiteY4" fmla="*/ 367771 h 3553883"/>
                <a:gd name="connsiteX5" fmla="*/ 1090613 w 4576763"/>
                <a:gd name="connsiteY5" fmla="*/ 624946 h 3553883"/>
                <a:gd name="connsiteX6" fmla="*/ 1285875 w 4576763"/>
                <a:gd name="connsiteY6" fmla="*/ 924983 h 3553883"/>
                <a:gd name="connsiteX7" fmla="*/ 1571625 w 4576763"/>
                <a:gd name="connsiteY7" fmla="*/ 1425046 h 3553883"/>
                <a:gd name="connsiteX8" fmla="*/ 1790700 w 4576763"/>
                <a:gd name="connsiteY8" fmla="*/ 1810808 h 3553883"/>
                <a:gd name="connsiteX9" fmla="*/ 2028825 w 4576763"/>
                <a:gd name="connsiteY9" fmla="*/ 2234671 h 3553883"/>
                <a:gd name="connsiteX10" fmla="*/ 2295525 w 4576763"/>
                <a:gd name="connsiteY10" fmla="*/ 2615671 h 3553883"/>
                <a:gd name="connsiteX11" fmla="*/ 2433638 w 4576763"/>
                <a:gd name="connsiteY11" fmla="*/ 2791883 h 3553883"/>
                <a:gd name="connsiteX12" fmla="*/ 2638425 w 4576763"/>
                <a:gd name="connsiteY12" fmla="*/ 3001433 h 3553883"/>
                <a:gd name="connsiteX13" fmla="*/ 2971800 w 4576763"/>
                <a:gd name="connsiteY13" fmla="*/ 3258608 h 3553883"/>
                <a:gd name="connsiteX14" fmla="*/ 3362325 w 4576763"/>
                <a:gd name="connsiteY14" fmla="*/ 3415771 h 3553883"/>
                <a:gd name="connsiteX15" fmla="*/ 3800475 w 4576763"/>
                <a:gd name="connsiteY15" fmla="*/ 3506258 h 3553883"/>
                <a:gd name="connsiteX16" fmla="*/ 4167188 w 4576763"/>
                <a:gd name="connsiteY16" fmla="*/ 3534833 h 3553883"/>
                <a:gd name="connsiteX17" fmla="*/ 4576763 w 4576763"/>
                <a:gd name="connsiteY17" fmla="*/ 3553883 h 355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6763" h="3553883">
                  <a:moveTo>
                    <a:pt x="0" y="1058"/>
                  </a:moveTo>
                  <a:cubicBezTo>
                    <a:pt x="72231" y="-530"/>
                    <a:pt x="144463" y="-2117"/>
                    <a:pt x="228600" y="10583"/>
                  </a:cubicBezTo>
                  <a:cubicBezTo>
                    <a:pt x="312737" y="23283"/>
                    <a:pt x="431006" y="51064"/>
                    <a:pt x="504825" y="77258"/>
                  </a:cubicBezTo>
                  <a:cubicBezTo>
                    <a:pt x="578644" y="103452"/>
                    <a:pt x="606426" y="119327"/>
                    <a:pt x="671513" y="167746"/>
                  </a:cubicBezTo>
                  <a:cubicBezTo>
                    <a:pt x="736601" y="216165"/>
                    <a:pt x="825500" y="291571"/>
                    <a:pt x="895350" y="367771"/>
                  </a:cubicBezTo>
                  <a:cubicBezTo>
                    <a:pt x="965200" y="443971"/>
                    <a:pt x="1025526" y="532077"/>
                    <a:pt x="1090613" y="624946"/>
                  </a:cubicBezTo>
                  <a:cubicBezTo>
                    <a:pt x="1155700" y="717815"/>
                    <a:pt x="1205706" y="791633"/>
                    <a:pt x="1285875" y="924983"/>
                  </a:cubicBezTo>
                  <a:cubicBezTo>
                    <a:pt x="1366044" y="1058333"/>
                    <a:pt x="1571625" y="1425046"/>
                    <a:pt x="1571625" y="1425046"/>
                  </a:cubicBezTo>
                  <a:lnTo>
                    <a:pt x="1790700" y="1810808"/>
                  </a:lnTo>
                  <a:cubicBezTo>
                    <a:pt x="1866900" y="1945746"/>
                    <a:pt x="1944688" y="2100527"/>
                    <a:pt x="2028825" y="2234671"/>
                  </a:cubicBezTo>
                  <a:cubicBezTo>
                    <a:pt x="2112963" y="2368815"/>
                    <a:pt x="2228056" y="2522802"/>
                    <a:pt x="2295525" y="2615671"/>
                  </a:cubicBezTo>
                  <a:cubicBezTo>
                    <a:pt x="2362994" y="2708540"/>
                    <a:pt x="2376488" y="2727589"/>
                    <a:pt x="2433638" y="2791883"/>
                  </a:cubicBezTo>
                  <a:cubicBezTo>
                    <a:pt x="2490788" y="2856177"/>
                    <a:pt x="2548731" y="2923646"/>
                    <a:pt x="2638425" y="3001433"/>
                  </a:cubicBezTo>
                  <a:cubicBezTo>
                    <a:pt x="2728119" y="3079220"/>
                    <a:pt x="2851150" y="3189552"/>
                    <a:pt x="2971800" y="3258608"/>
                  </a:cubicBezTo>
                  <a:cubicBezTo>
                    <a:pt x="3092450" y="3327664"/>
                    <a:pt x="3224213" y="3374496"/>
                    <a:pt x="3362325" y="3415771"/>
                  </a:cubicBezTo>
                  <a:cubicBezTo>
                    <a:pt x="3500437" y="3457046"/>
                    <a:pt x="3666331" y="3486414"/>
                    <a:pt x="3800475" y="3506258"/>
                  </a:cubicBezTo>
                  <a:cubicBezTo>
                    <a:pt x="3934619" y="3526102"/>
                    <a:pt x="4037807" y="3526896"/>
                    <a:pt x="4167188" y="3534833"/>
                  </a:cubicBezTo>
                  <a:cubicBezTo>
                    <a:pt x="4296569" y="3542771"/>
                    <a:pt x="4436666" y="3548327"/>
                    <a:pt x="4576763" y="3553883"/>
                  </a:cubicBezTo>
                </a:path>
              </a:pathLst>
            </a:custGeom>
            <a:noFill/>
            <a:ln w="5715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0" name="Rechteck 29"/>
            <p:cNvSpPr/>
            <p:nvPr/>
          </p:nvSpPr>
          <p:spPr>
            <a:xfrm>
              <a:off x="11444817" y="5301392"/>
              <a:ext cx="298480" cy="338554"/>
            </a:xfrm>
            <a:prstGeom prst="rect">
              <a:avLst/>
            </a:prstGeom>
          </p:spPr>
          <p:txBody>
            <a:bodyPr wrap="none">
              <a:spAutoFit/>
            </a:bodyPr>
            <a:lstStyle/>
            <a:p>
              <a:r>
                <a:rPr lang="de-DE" sz="1600" dirty="0" smtClean="0"/>
                <a:t>0</a:t>
              </a:r>
              <a:endParaRPr lang="de-DE" dirty="0"/>
            </a:p>
          </p:txBody>
        </p:sp>
        <p:cxnSp>
          <p:nvCxnSpPr>
            <p:cNvPr id="177" name="Gerader Verbinder 176"/>
            <p:cNvCxnSpPr/>
            <p:nvPr/>
          </p:nvCxnSpPr>
          <p:spPr>
            <a:xfrm flipH="1" flipV="1">
              <a:off x="8352691" y="1951562"/>
              <a:ext cx="0" cy="3600000"/>
            </a:xfrm>
            <a:prstGeom prst="line">
              <a:avLst/>
            </a:prstGeom>
            <a:ln w="28575" cmpd="sng">
              <a:solidFill>
                <a:srgbClr val="C6D32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Gerader Verbinder 177"/>
            <p:cNvCxnSpPr/>
            <p:nvPr/>
          </p:nvCxnSpPr>
          <p:spPr>
            <a:xfrm flipV="1">
              <a:off x="10434693" y="1951562"/>
              <a:ext cx="0" cy="3562461"/>
            </a:xfrm>
            <a:prstGeom prst="line">
              <a:avLst/>
            </a:prstGeom>
            <a:ln w="28575"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9" name="Freihandform 178"/>
            <p:cNvSpPr/>
            <p:nvPr/>
          </p:nvSpPr>
          <p:spPr>
            <a:xfrm>
              <a:off x="6851893" y="1945498"/>
              <a:ext cx="4595812" cy="3548609"/>
            </a:xfrm>
            <a:custGeom>
              <a:avLst/>
              <a:gdLst>
                <a:gd name="connsiteX0" fmla="*/ 0 w 4595812"/>
                <a:gd name="connsiteY0" fmla="*/ 546 h 3548609"/>
                <a:gd name="connsiteX1" fmla="*/ 71437 w 4595812"/>
                <a:gd name="connsiteY1" fmla="*/ 19596 h 3548609"/>
                <a:gd name="connsiteX2" fmla="*/ 128587 w 4595812"/>
                <a:gd name="connsiteY2" fmla="*/ 129134 h 3548609"/>
                <a:gd name="connsiteX3" fmla="*/ 185737 w 4595812"/>
                <a:gd name="connsiteY3" fmla="*/ 376784 h 3548609"/>
                <a:gd name="connsiteX4" fmla="*/ 228600 w 4595812"/>
                <a:gd name="connsiteY4" fmla="*/ 705396 h 3548609"/>
                <a:gd name="connsiteX5" fmla="*/ 266700 w 4595812"/>
                <a:gd name="connsiteY5" fmla="*/ 981621 h 3548609"/>
                <a:gd name="connsiteX6" fmla="*/ 323850 w 4595812"/>
                <a:gd name="connsiteY6" fmla="*/ 1510259 h 3548609"/>
                <a:gd name="connsiteX7" fmla="*/ 390525 w 4595812"/>
                <a:gd name="connsiteY7" fmla="*/ 2057946 h 3548609"/>
                <a:gd name="connsiteX8" fmla="*/ 423862 w 4595812"/>
                <a:gd name="connsiteY8" fmla="*/ 2362746 h 3548609"/>
                <a:gd name="connsiteX9" fmla="*/ 509587 w 4595812"/>
                <a:gd name="connsiteY9" fmla="*/ 2900909 h 3548609"/>
                <a:gd name="connsiteX10" fmla="*/ 590550 w 4595812"/>
                <a:gd name="connsiteY10" fmla="*/ 3243809 h 3548609"/>
                <a:gd name="connsiteX11" fmla="*/ 638175 w 4595812"/>
                <a:gd name="connsiteY11" fmla="*/ 3353346 h 3548609"/>
                <a:gd name="connsiteX12" fmla="*/ 681037 w 4595812"/>
                <a:gd name="connsiteY12" fmla="*/ 3434309 h 3548609"/>
                <a:gd name="connsiteX13" fmla="*/ 738187 w 4595812"/>
                <a:gd name="connsiteY13" fmla="*/ 3486696 h 3548609"/>
                <a:gd name="connsiteX14" fmla="*/ 809625 w 4595812"/>
                <a:gd name="connsiteY14" fmla="*/ 3529559 h 3548609"/>
                <a:gd name="connsiteX15" fmla="*/ 914400 w 4595812"/>
                <a:gd name="connsiteY15" fmla="*/ 3539084 h 3548609"/>
                <a:gd name="connsiteX16" fmla="*/ 1066800 w 4595812"/>
                <a:gd name="connsiteY16" fmla="*/ 3543846 h 3548609"/>
                <a:gd name="connsiteX17" fmla="*/ 1247775 w 4595812"/>
                <a:gd name="connsiteY17" fmla="*/ 3548609 h 3548609"/>
                <a:gd name="connsiteX18" fmla="*/ 4595812 w 4595812"/>
                <a:gd name="connsiteY18" fmla="*/ 3548609 h 35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5812" h="3548609">
                  <a:moveTo>
                    <a:pt x="0" y="546"/>
                  </a:moveTo>
                  <a:cubicBezTo>
                    <a:pt x="25003" y="-645"/>
                    <a:pt x="50006" y="-1835"/>
                    <a:pt x="71437" y="19596"/>
                  </a:cubicBezTo>
                  <a:cubicBezTo>
                    <a:pt x="92868" y="41027"/>
                    <a:pt x="109537" y="69603"/>
                    <a:pt x="128587" y="129134"/>
                  </a:cubicBezTo>
                  <a:cubicBezTo>
                    <a:pt x="147637" y="188665"/>
                    <a:pt x="169068" y="280740"/>
                    <a:pt x="185737" y="376784"/>
                  </a:cubicBezTo>
                  <a:cubicBezTo>
                    <a:pt x="202406" y="472828"/>
                    <a:pt x="215106" y="604590"/>
                    <a:pt x="228600" y="705396"/>
                  </a:cubicBezTo>
                  <a:cubicBezTo>
                    <a:pt x="242094" y="806202"/>
                    <a:pt x="250825" y="847477"/>
                    <a:pt x="266700" y="981621"/>
                  </a:cubicBezTo>
                  <a:cubicBezTo>
                    <a:pt x="282575" y="1115765"/>
                    <a:pt x="303212" y="1330871"/>
                    <a:pt x="323850" y="1510259"/>
                  </a:cubicBezTo>
                  <a:cubicBezTo>
                    <a:pt x="344488" y="1689647"/>
                    <a:pt x="373856" y="1915865"/>
                    <a:pt x="390525" y="2057946"/>
                  </a:cubicBezTo>
                  <a:cubicBezTo>
                    <a:pt x="407194" y="2200027"/>
                    <a:pt x="404018" y="2222252"/>
                    <a:pt x="423862" y="2362746"/>
                  </a:cubicBezTo>
                  <a:cubicBezTo>
                    <a:pt x="443706" y="2503240"/>
                    <a:pt x="481806" y="2754065"/>
                    <a:pt x="509587" y="2900909"/>
                  </a:cubicBezTo>
                  <a:cubicBezTo>
                    <a:pt x="537368" y="3047753"/>
                    <a:pt x="569119" y="3168403"/>
                    <a:pt x="590550" y="3243809"/>
                  </a:cubicBezTo>
                  <a:cubicBezTo>
                    <a:pt x="611981" y="3319215"/>
                    <a:pt x="623094" y="3321596"/>
                    <a:pt x="638175" y="3353346"/>
                  </a:cubicBezTo>
                  <a:cubicBezTo>
                    <a:pt x="653256" y="3385096"/>
                    <a:pt x="664368" y="3412084"/>
                    <a:pt x="681037" y="3434309"/>
                  </a:cubicBezTo>
                  <a:cubicBezTo>
                    <a:pt x="697706" y="3456534"/>
                    <a:pt x="716756" y="3470821"/>
                    <a:pt x="738187" y="3486696"/>
                  </a:cubicBezTo>
                  <a:cubicBezTo>
                    <a:pt x="759618" y="3502571"/>
                    <a:pt x="780256" y="3520828"/>
                    <a:pt x="809625" y="3529559"/>
                  </a:cubicBezTo>
                  <a:cubicBezTo>
                    <a:pt x="838994" y="3538290"/>
                    <a:pt x="871538" y="3536703"/>
                    <a:pt x="914400" y="3539084"/>
                  </a:cubicBezTo>
                  <a:cubicBezTo>
                    <a:pt x="957263" y="3541465"/>
                    <a:pt x="1066800" y="3543846"/>
                    <a:pt x="1066800" y="3543846"/>
                  </a:cubicBezTo>
                  <a:lnTo>
                    <a:pt x="1247775" y="3548609"/>
                  </a:lnTo>
                  <a:lnTo>
                    <a:pt x="4595812" y="3548609"/>
                  </a:lnTo>
                </a:path>
              </a:pathLst>
            </a:custGeom>
            <a:ln w="57150">
              <a:solidFill>
                <a:srgbClr val="005555"/>
              </a:solidFill>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cxnSp>
          <p:nvCxnSpPr>
            <p:cNvPr id="11" name="Gerade Verbindung mit Pfeil 10"/>
            <p:cNvCxnSpPr/>
            <p:nvPr/>
          </p:nvCxnSpPr>
          <p:spPr>
            <a:xfrm flipH="1">
              <a:off x="5781936" y="5657037"/>
              <a:ext cx="1080000" cy="1080000"/>
            </a:xfrm>
            <a:prstGeom prst="straightConnector1">
              <a:avLst/>
            </a:prstGeom>
            <a:ln w="38100">
              <a:headEnd type="none" w="med" len="med"/>
              <a:tailEnd type="triangle"/>
            </a:ln>
          </p:spPr>
          <p:style>
            <a:lnRef idx="1">
              <a:schemeClr val="accent5"/>
            </a:lnRef>
            <a:fillRef idx="0">
              <a:schemeClr val="accent5"/>
            </a:fillRef>
            <a:effectRef idx="0">
              <a:schemeClr val="accent5"/>
            </a:effectRef>
            <a:fontRef idx="minor">
              <a:schemeClr val="tx1"/>
            </a:fontRef>
          </p:style>
        </p:cxnSp>
        <p:sp>
          <p:nvSpPr>
            <p:cNvPr id="17" name="Rechteck 16"/>
            <p:cNvSpPr/>
            <p:nvPr/>
          </p:nvSpPr>
          <p:spPr>
            <a:xfrm>
              <a:off x="6050071" y="5679880"/>
              <a:ext cx="389850" cy="369332"/>
            </a:xfrm>
            <a:prstGeom prst="rect">
              <a:avLst/>
            </a:prstGeom>
          </p:spPr>
          <p:txBody>
            <a:bodyPr wrap="none">
              <a:spAutoFit/>
            </a:bodyPr>
            <a:lstStyle/>
            <a:p>
              <a:r>
                <a:rPr lang="en-US" dirty="0" err="1"/>
                <a:t>L</a:t>
              </a:r>
              <a:r>
                <a:rPr lang="en-US" baseline="-25000" dirty="0" err="1"/>
                <a:t>c</a:t>
              </a:r>
              <a:endParaRPr lang="en-US" dirty="0"/>
            </a:p>
          </p:txBody>
        </p:sp>
        <mc:AlternateContent xmlns:mc="http://schemas.openxmlformats.org/markup-compatibility/2006" xmlns:a14="http://schemas.microsoft.com/office/drawing/2010/main">
          <mc:Choice Requires="a14">
            <p:sp>
              <p:nvSpPr>
                <p:cNvPr id="27" name="Rechteck 26"/>
                <p:cNvSpPr/>
                <p:nvPr/>
              </p:nvSpPr>
              <p:spPr>
                <a:xfrm>
                  <a:off x="9277273" y="2388574"/>
                  <a:ext cx="2105457" cy="456081"/>
                </a:xfrm>
                <a:prstGeom prst="rect">
                  <a:avLst/>
                </a:prstGeom>
                <a:solidFill>
                  <a:schemeClr val="bg1"/>
                </a:solidFill>
                <a:ln w="3175" cmpd="sng">
                  <a:solidFill>
                    <a:srgbClr val="00555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spcBef>
                      <a:spcPts val="1150"/>
                    </a:spcBef>
                    <a:buClr>
                      <a:srgbClr val="116656"/>
                    </a:buClr>
                    <a:buSzPct val="120000"/>
                  </a:pPr>
                  <a14:m>
                    <m:oMath xmlns:m="http://schemas.openxmlformats.org/officeDocument/2006/math">
                      <m:sSub>
                        <m:sSubPr>
                          <m:ctrlPr>
                            <a:rPr lang="de-DE" i="1" smtClean="0">
                              <a:solidFill>
                                <a:srgbClr val="005555"/>
                              </a:solidFill>
                              <a:latin typeface="Cambria Math" panose="02040503050406030204" pitchFamily="18" charset="0"/>
                            </a:rPr>
                          </m:ctrlPr>
                        </m:sSubPr>
                        <m:e>
                          <m:r>
                            <a:rPr lang="de-DE" i="1">
                              <a:solidFill>
                                <a:srgbClr val="005555"/>
                              </a:solidFill>
                              <a:latin typeface="Cambria Math" panose="02040503050406030204" pitchFamily="18" charset="0"/>
                            </a:rPr>
                            <m:t>𝑫</m:t>
                          </m:r>
                        </m:e>
                        <m:sub>
                          <m:r>
                            <a:rPr lang="de-DE" i="1">
                              <a:solidFill>
                                <a:srgbClr val="005555"/>
                              </a:solidFill>
                              <a:latin typeface="Cambria Math" panose="02040503050406030204" pitchFamily="18" charset="0"/>
                              <a:ea typeface="Cambria Math" panose="02040503050406030204" pitchFamily="18" charset="0"/>
                            </a:rPr>
                            <m:t>⊥</m:t>
                          </m:r>
                          <m:r>
                            <a:rPr lang="de-DE" b="0" i="1" smtClean="0">
                              <a:solidFill>
                                <a:srgbClr val="005555"/>
                              </a:solidFill>
                              <a:latin typeface="Cambria Math" panose="02040503050406030204" pitchFamily="18" charset="0"/>
                              <a:ea typeface="Cambria Math" panose="02040503050406030204" pitchFamily="18" charset="0"/>
                            </a:rPr>
                            <m:t>,</m:t>
                          </m:r>
                          <m:r>
                            <a:rPr lang="de-DE" b="0" i="1" smtClean="0">
                              <a:solidFill>
                                <a:srgbClr val="005555"/>
                              </a:solidFill>
                              <a:latin typeface="Cambria Math" panose="02040503050406030204" pitchFamily="18" charset="0"/>
                              <a:ea typeface="Cambria Math" panose="02040503050406030204" pitchFamily="18" charset="0"/>
                            </a:rPr>
                            <m:t>𝑃</m:t>
                          </m:r>
                        </m:sub>
                      </m:sSub>
                    </m:oMath>
                  </a14:m>
                  <a:r>
                    <a:rPr lang="de-DE" sz="1600" b="1" dirty="0" smtClean="0">
                      <a:solidFill>
                        <a:srgbClr val="005555"/>
                      </a:solidFill>
                    </a:rPr>
                    <a:t> &lt;  </a:t>
                  </a:r>
                  <a14:m>
                    <m:oMath xmlns:m="http://schemas.openxmlformats.org/officeDocument/2006/math">
                      <m:sSub>
                        <m:sSubPr>
                          <m:ctrlPr>
                            <a:rPr lang="de-DE" i="1">
                              <a:solidFill>
                                <a:srgbClr val="005555"/>
                              </a:solidFill>
                              <a:latin typeface="Cambria Math" panose="02040503050406030204" pitchFamily="18" charset="0"/>
                            </a:rPr>
                          </m:ctrlPr>
                        </m:sSubPr>
                        <m:e>
                          <m:r>
                            <a:rPr lang="de-DE" i="1">
                              <a:solidFill>
                                <a:srgbClr val="005555"/>
                              </a:solidFill>
                              <a:latin typeface="Cambria Math" panose="02040503050406030204" pitchFamily="18" charset="0"/>
                            </a:rPr>
                            <m:t>𝑫</m:t>
                          </m:r>
                        </m:e>
                        <m:sub>
                          <m:r>
                            <a:rPr lang="de-DE" i="1">
                              <a:solidFill>
                                <a:srgbClr val="005555"/>
                              </a:solidFill>
                              <a:latin typeface="Cambria Math" panose="02040503050406030204" pitchFamily="18" charset="0"/>
                              <a:ea typeface="Cambria Math" panose="02040503050406030204" pitchFamily="18" charset="0"/>
                            </a:rPr>
                            <m:t>⊥</m:t>
                          </m:r>
                          <m:r>
                            <a:rPr lang="de-DE" b="0" i="1" smtClean="0">
                              <a:solidFill>
                                <a:srgbClr val="005555"/>
                              </a:solidFill>
                              <a:latin typeface="Cambria Math" panose="02040503050406030204" pitchFamily="18" charset="0"/>
                              <a:ea typeface="Cambria Math" panose="02040503050406030204" pitchFamily="18" charset="0"/>
                            </a:rPr>
                            <m:t>,</m:t>
                          </m:r>
                          <m:r>
                            <a:rPr lang="de-DE" b="0" i="1" smtClean="0">
                              <a:solidFill>
                                <a:srgbClr val="005555"/>
                              </a:solidFill>
                              <a:latin typeface="Cambria Math" panose="02040503050406030204" pitchFamily="18" charset="0"/>
                              <a:ea typeface="Cambria Math" panose="02040503050406030204" pitchFamily="18" charset="0"/>
                            </a:rPr>
                            <m:t>𝑃</m:t>
                          </m:r>
                        </m:sub>
                      </m:sSub>
                    </m:oMath>
                  </a14:m>
                  <a:r>
                    <a:rPr lang="de-DE" sz="1600" b="1" dirty="0" smtClean="0">
                      <a:solidFill>
                        <a:srgbClr val="005555"/>
                      </a:solidFill>
                    </a:rPr>
                    <a:t>&lt; </a:t>
                  </a:r>
                  <a14:m>
                    <m:oMath xmlns:m="http://schemas.openxmlformats.org/officeDocument/2006/math">
                      <m:sSub>
                        <m:sSubPr>
                          <m:ctrlPr>
                            <a:rPr lang="de-DE" i="1">
                              <a:solidFill>
                                <a:srgbClr val="005555"/>
                              </a:solidFill>
                              <a:latin typeface="Cambria Math" panose="02040503050406030204" pitchFamily="18" charset="0"/>
                            </a:rPr>
                          </m:ctrlPr>
                        </m:sSubPr>
                        <m:e>
                          <m:r>
                            <a:rPr lang="de-DE" i="1">
                              <a:solidFill>
                                <a:srgbClr val="005555"/>
                              </a:solidFill>
                              <a:latin typeface="Cambria Math" panose="02040503050406030204" pitchFamily="18" charset="0"/>
                            </a:rPr>
                            <m:t>𝑫</m:t>
                          </m:r>
                        </m:e>
                        <m:sub>
                          <m:r>
                            <a:rPr lang="de-DE" i="1">
                              <a:solidFill>
                                <a:srgbClr val="005555"/>
                              </a:solidFill>
                              <a:latin typeface="Cambria Math" panose="02040503050406030204" pitchFamily="18" charset="0"/>
                              <a:ea typeface="Cambria Math" panose="02040503050406030204" pitchFamily="18" charset="0"/>
                            </a:rPr>
                            <m:t>⊥</m:t>
                          </m:r>
                          <m:r>
                            <a:rPr lang="de-DE" b="0" i="1" smtClean="0">
                              <a:solidFill>
                                <a:srgbClr val="005555"/>
                              </a:solidFill>
                              <a:latin typeface="Cambria Math" panose="02040503050406030204" pitchFamily="18" charset="0"/>
                              <a:ea typeface="Cambria Math" panose="02040503050406030204" pitchFamily="18" charset="0"/>
                            </a:rPr>
                            <m:t>,</m:t>
                          </m:r>
                          <m:r>
                            <a:rPr lang="de-DE" b="0" i="1" smtClean="0">
                              <a:solidFill>
                                <a:srgbClr val="005555"/>
                              </a:solidFill>
                              <a:latin typeface="Cambria Math" panose="02040503050406030204" pitchFamily="18" charset="0"/>
                              <a:ea typeface="Cambria Math" panose="02040503050406030204" pitchFamily="18" charset="0"/>
                            </a:rPr>
                            <m:t>𝑃</m:t>
                          </m:r>
                        </m:sub>
                      </m:sSub>
                    </m:oMath>
                  </a14:m>
                  <a:endParaRPr lang="de-DE" sz="1600" b="1" dirty="0" smtClean="0">
                    <a:solidFill>
                      <a:srgbClr val="005555"/>
                    </a:solidFill>
                  </a:endParaRPr>
                </a:p>
              </p:txBody>
            </p:sp>
          </mc:Choice>
          <mc:Fallback xmlns="">
            <p:sp>
              <p:nvSpPr>
                <p:cNvPr id="27" name="Rechteck 26"/>
                <p:cNvSpPr>
                  <a:spLocks noRot="1" noChangeAspect="1" noMove="1" noResize="1" noEditPoints="1" noAdjustHandles="1" noChangeArrowheads="1" noChangeShapeType="1" noTextEdit="1"/>
                </p:cNvSpPr>
                <p:nvPr/>
              </p:nvSpPr>
              <p:spPr>
                <a:xfrm>
                  <a:off x="9277273" y="2388574"/>
                  <a:ext cx="2105457" cy="456081"/>
                </a:xfrm>
                <a:prstGeom prst="rect">
                  <a:avLst/>
                </a:prstGeom>
                <a:blipFill>
                  <a:blip r:embed="rId5"/>
                  <a:stretch>
                    <a:fillRect b="-7895"/>
                  </a:stretch>
                </a:blipFill>
                <a:ln w="3175" cmpd="sng">
                  <a:solidFill>
                    <a:srgbClr val="005555"/>
                  </a:solidFill>
                  <a:prstDash val="solid"/>
                  <a:tailEnd type="triangle" w="lg" len="med"/>
                </a:ln>
              </p:spPr>
              <p:txBody>
                <a:bodyPr/>
                <a:lstStyle/>
                <a:p>
                  <a:r>
                    <a:rPr lang="de-DE">
                      <a:noFill/>
                    </a:rPr>
                    <a:t> </a:t>
                  </a:r>
                </a:p>
              </p:txBody>
            </p:sp>
          </mc:Fallback>
        </mc:AlternateContent>
        <p:cxnSp>
          <p:nvCxnSpPr>
            <p:cNvPr id="29" name="Gerader Verbinder 28"/>
            <p:cNvCxnSpPr/>
            <p:nvPr/>
          </p:nvCxnSpPr>
          <p:spPr>
            <a:xfrm>
              <a:off x="10779710" y="2491740"/>
              <a:ext cx="468000" cy="0"/>
            </a:xfrm>
            <a:prstGeom prst="line">
              <a:avLst/>
            </a:prstGeom>
            <a:ln w="5715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Gerader Verbinder 163"/>
            <p:cNvCxnSpPr/>
            <p:nvPr/>
          </p:nvCxnSpPr>
          <p:spPr>
            <a:xfrm>
              <a:off x="10096002" y="2491740"/>
              <a:ext cx="468000" cy="0"/>
            </a:xfrm>
            <a:prstGeom prst="line">
              <a:avLst/>
            </a:prstGeom>
            <a:ln w="57150" cmpd="sng">
              <a:solidFill>
                <a:srgbClr val="005555"/>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Gerader Verbinder 164"/>
            <p:cNvCxnSpPr/>
            <p:nvPr/>
          </p:nvCxnSpPr>
          <p:spPr>
            <a:xfrm>
              <a:off x="9403663" y="2491740"/>
              <a:ext cx="468000" cy="0"/>
            </a:xfrm>
            <a:prstGeom prst="line">
              <a:avLst/>
            </a:prstGeom>
            <a:ln w="571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4" name="Rechteck 43"/>
              <p:cNvSpPr/>
              <p:nvPr/>
            </p:nvSpPr>
            <p:spPr>
              <a:xfrm rot="16200000">
                <a:off x="9620319" y="4312171"/>
                <a:ext cx="1066253" cy="4037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6D325"/>
                              </a:solidFill>
                              <a:latin typeface="Cambria Math" panose="02040503050406030204" pitchFamily="18" charset="0"/>
                            </a:rPr>
                          </m:ctrlPr>
                        </m:sSubSupPr>
                        <m:e>
                          <m:r>
                            <m:rPr>
                              <m:sty m:val="p"/>
                            </m:rPr>
                            <a:rPr lang="el-GR" i="1">
                              <a:solidFill>
                                <a:srgbClr val="C6D325"/>
                              </a:solidFill>
                              <a:latin typeface="Cambria Math" panose="02040503050406030204" pitchFamily="18" charset="0"/>
                            </a:rPr>
                            <m:t>λ</m:t>
                          </m:r>
                        </m:e>
                        <m:sub>
                          <m:r>
                            <a:rPr lang="de-DE" i="1">
                              <a:solidFill>
                                <a:srgbClr val="C6D325"/>
                              </a:solidFill>
                              <a:latin typeface="Cambria Math" panose="02040503050406030204" pitchFamily="18" charset="0"/>
                            </a:rPr>
                            <m:t>𝒏</m:t>
                          </m:r>
                          <m:r>
                            <a:rPr lang="de-DE" i="1">
                              <a:solidFill>
                                <a:srgbClr val="C6D325"/>
                              </a:solidFill>
                              <a:latin typeface="Cambria Math" panose="02040503050406030204" pitchFamily="18" charset="0"/>
                            </a:rPr>
                            <m:t>, </m:t>
                          </m:r>
                          <m:r>
                            <a:rPr lang="de-DE" i="1">
                              <a:solidFill>
                                <a:srgbClr val="C6D325"/>
                              </a:solidFill>
                              <a:latin typeface="Cambria Math" panose="02040503050406030204" pitchFamily="18" charset="0"/>
                            </a:rPr>
                            <m:t>𝑷</m:t>
                          </m:r>
                          <m:r>
                            <a:rPr lang="de-DE" i="1">
                              <a:solidFill>
                                <a:srgbClr val="C6D325"/>
                              </a:solidFill>
                              <a:latin typeface="Cambria Math" panose="02040503050406030204" pitchFamily="18" charset="0"/>
                            </a:rPr>
                            <m:t>−</m:t>
                          </m:r>
                          <m:r>
                            <a:rPr lang="de-DE" i="1">
                              <a:solidFill>
                                <a:srgbClr val="C6D325"/>
                              </a:solidFill>
                              <a:latin typeface="Cambria Math" panose="02040503050406030204" pitchFamily="18" charset="0"/>
                            </a:rPr>
                            <m:t>𝑺𝑶𝑳</m:t>
                          </m:r>
                        </m:sub>
                        <m:sup>
                          <m:r>
                            <a:rPr lang="de-DE" b="0" i="1" smtClean="0">
                              <a:solidFill>
                                <a:srgbClr val="C6D325"/>
                              </a:solidFill>
                              <a:latin typeface="Cambria Math" panose="02040503050406030204" pitchFamily="18" charset="0"/>
                            </a:rPr>
                            <m:t>6</m:t>
                          </m:r>
                          <m:r>
                            <m:rPr>
                              <m:sty m:val="p"/>
                            </m:rPr>
                            <a:rPr lang="el-GR" i="1">
                              <a:solidFill>
                                <a:srgbClr val="C6D325"/>
                              </a:solidFill>
                              <a:latin typeface="Cambria Math" panose="02040503050406030204" pitchFamily="18" charset="0"/>
                            </a:rPr>
                            <m:t>σ</m:t>
                          </m:r>
                        </m:sup>
                      </m:sSubSup>
                    </m:oMath>
                  </m:oMathPara>
                </a14:m>
                <a:endParaRPr lang="de-DE" dirty="0">
                  <a:solidFill>
                    <a:srgbClr val="C6D325"/>
                  </a:solidFill>
                </a:endParaRPr>
              </a:p>
            </p:txBody>
          </p:sp>
        </mc:Choice>
        <mc:Fallback xmlns="">
          <p:sp>
            <p:nvSpPr>
              <p:cNvPr id="44" name="Rechteck 43"/>
              <p:cNvSpPr>
                <a:spLocks noRot="1" noChangeAspect="1" noMove="1" noResize="1" noEditPoints="1" noAdjustHandles="1" noChangeArrowheads="1" noChangeShapeType="1" noTextEdit="1"/>
              </p:cNvSpPr>
              <p:nvPr/>
            </p:nvSpPr>
            <p:spPr>
              <a:xfrm rot="16200000">
                <a:off x="9620319" y="4312171"/>
                <a:ext cx="1066253" cy="403700"/>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Rechteck 46"/>
              <p:cNvSpPr/>
              <p:nvPr/>
            </p:nvSpPr>
            <p:spPr>
              <a:xfrm rot="16200000">
                <a:off x="7626872" y="4262502"/>
                <a:ext cx="1066253" cy="4037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6D325"/>
                              </a:solidFill>
                              <a:latin typeface="Cambria Math" panose="02040503050406030204" pitchFamily="18" charset="0"/>
                            </a:rPr>
                          </m:ctrlPr>
                        </m:sSubSupPr>
                        <m:e>
                          <m:r>
                            <m:rPr>
                              <m:sty m:val="p"/>
                            </m:rPr>
                            <a:rPr lang="el-GR" i="1">
                              <a:solidFill>
                                <a:srgbClr val="C6D325"/>
                              </a:solidFill>
                              <a:latin typeface="Cambria Math" panose="02040503050406030204" pitchFamily="18" charset="0"/>
                            </a:rPr>
                            <m:t>λ</m:t>
                          </m:r>
                        </m:e>
                        <m:sub>
                          <m:r>
                            <a:rPr lang="de-DE" i="1">
                              <a:solidFill>
                                <a:srgbClr val="C6D325"/>
                              </a:solidFill>
                              <a:latin typeface="Cambria Math" panose="02040503050406030204" pitchFamily="18" charset="0"/>
                            </a:rPr>
                            <m:t>𝒏</m:t>
                          </m:r>
                          <m:r>
                            <a:rPr lang="de-DE" i="1">
                              <a:solidFill>
                                <a:srgbClr val="C6D325"/>
                              </a:solidFill>
                              <a:latin typeface="Cambria Math" panose="02040503050406030204" pitchFamily="18" charset="0"/>
                            </a:rPr>
                            <m:t>, </m:t>
                          </m:r>
                          <m:r>
                            <a:rPr lang="de-DE" i="1">
                              <a:solidFill>
                                <a:srgbClr val="C6D325"/>
                              </a:solidFill>
                              <a:latin typeface="Cambria Math" panose="02040503050406030204" pitchFamily="18" charset="0"/>
                            </a:rPr>
                            <m:t>𝑷</m:t>
                          </m:r>
                          <m:r>
                            <a:rPr lang="de-DE" i="1">
                              <a:solidFill>
                                <a:srgbClr val="C6D325"/>
                              </a:solidFill>
                              <a:latin typeface="Cambria Math" panose="02040503050406030204" pitchFamily="18" charset="0"/>
                            </a:rPr>
                            <m:t>−</m:t>
                          </m:r>
                          <m:r>
                            <a:rPr lang="de-DE" i="1">
                              <a:solidFill>
                                <a:srgbClr val="C6D325"/>
                              </a:solidFill>
                              <a:latin typeface="Cambria Math" panose="02040503050406030204" pitchFamily="18" charset="0"/>
                            </a:rPr>
                            <m:t>𝑺𝑶𝑳</m:t>
                          </m:r>
                        </m:sub>
                        <m:sup>
                          <m:r>
                            <a:rPr lang="de-DE" b="0" i="1" smtClean="0">
                              <a:solidFill>
                                <a:srgbClr val="C6D325"/>
                              </a:solidFill>
                              <a:latin typeface="Cambria Math" panose="02040503050406030204" pitchFamily="18" charset="0"/>
                            </a:rPr>
                            <m:t>6</m:t>
                          </m:r>
                          <m:r>
                            <m:rPr>
                              <m:sty m:val="p"/>
                            </m:rPr>
                            <a:rPr lang="el-GR" i="1">
                              <a:solidFill>
                                <a:srgbClr val="C6D325"/>
                              </a:solidFill>
                              <a:latin typeface="Cambria Math" panose="02040503050406030204" pitchFamily="18" charset="0"/>
                            </a:rPr>
                            <m:t>σ</m:t>
                          </m:r>
                        </m:sup>
                      </m:sSubSup>
                    </m:oMath>
                  </m:oMathPara>
                </a14:m>
                <a:endParaRPr lang="de-DE" dirty="0">
                  <a:solidFill>
                    <a:srgbClr val="C6D325"/>
                  </a:solidFill>
                </a:endParaRPr>
              </a:p>
            </p:txBody>
          </p:sp>
        </mc:Choice>
        <mc:Fallback xmlns="">
          <p:sp>
            <p:nvSpPr>
              <p:cNvPr id="47" name="Rechteck 46"/>
              <p:cNvSpPr>
                <a:spLocks noRot="1" noChangeAspect="1" noMove="1" noResize="1" noEditPoints="1" noAdjustHandles="1" noChangeArrowheads="1" noChangeShapeType="1" noTextEdit="1"/>
              </p:cNvSpPr>
              <p:nvPr/>
            </p:nvSpPr>
            <p:spPr>
              <a:xfrm rot="16200000">
                <a:off x="7626872" y="4262502"/>
                <a:ext cx="1066253" cy="403700"/>
              </a:xfrm>
              <a:prstGeom prst="rect">
                <a:avLst/>
              </a:prstGeom>
              <a:blipFill>
                <a:blip r:embed="rId7"/>
                <a:stretch>
                  <a:fillRect/>
                </a:stretch>
              </a:blipFill>
            </p:spPr>
            <p:txBody>
              <a:bodyPr/>
              <a:lstStyle/>
              <a:p>
                <a:r>
                  <a:rPr lang="de-DE">
                    <a:noFill/>
                  </a:rPr>
                  <a:t> </a:t>
                </a:r>
              </a:p>
            </p:txBody>
          </p:sp>
        </mc:Fallback>
      </mc:AlternateContent>
      <p:cxnSp>
        <p:nvCxnSpPr>
          <p:cNvPr id="49" name="Gerader Verbinder 48"/>
          <p:cNvCxnSpPr/>
          <p:nvPr/>
        </p:nvCxnSpPr>
        <p:spPr>
          <a:xfrm flipH="1" flipV="1">
            <a:off x="7608275" y="1672060"/>
            <a:ext cx="0" cy="3600000"/>
          </a:xfrm>
          <a:prstGeom prst="line">
            <a:avLst/>
          </a:prstGeom>
          <a:ln w="28575"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chteck 49"/>
              <p:cNvSpPr/>
              <p:nvPr/>
            </p:nvSpPr>
            <p:spPr>
              <a:xfrm rot="16200000">
                <a:off x="6905801" y="3913200"/>
                <a:ext cx="1066253" cy="4037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i="1" smtClean="0">
                              <a:solidFill>
                                <a:srgbClr val="C6D325"/>
                              </a:solidFill>
                              <a:latin typeface="Cambria Math" panose="02040503050406030204" pitchFamily="18" charset="0"/>
                            </a:rPr>
                          </m:ctrlPr>
                        </m:sSubSupPr>
                        <m:e>
                          <m:r>
                            <m:rPr>
                              <m:sty m:val="p"/>
                            </m:rPr>
                            <a:rPr lang="el-GR" i="1">
                              <a:solidFill>
                                <a:srgbClr val="C6D325"/>
                              </a:solidFill>
                              <a:latin typeface="Cambria Math" panose="02040503050406030204" pitchFamily="18" charset="0"/>
                            </a:rPr>
                            <m:t>λ</m:t>
                          </m:r>
                        </m:e>
                        <m:sub>
                          <m:r>
                            <a:rPr lang="de-DE" i="1">
                              <a:solidFill>
                                <a:srgbClr val="C6D325"/>
                              </a:solidFill>
                              <a:latin typeface="Cambria Math" panose="02040503050406030204" pitchFamily="18" charset="0"/>
                            </a:rPr>
                            <m:t>𝒏</m:t>
                          </m:r>
                          <m:r>
                            <a:rPr lang="de-DE" i="1">
                              <a:solidFill>
                                <a:srgbClr val="C6D325"/>
                              </a:solidFill>
                              <a:latin typeface="Cambria Math" panose="02040503050406030204" pitchFamily="18" charset="0"/>
                            </a:rPr>
                            <m:t>, </m:t>
                          </m:r>
                          <m:r>
                            <a:rPr lang="de-DE" i="1">
                              <a:solidFill>
                                <a:srgbClr val="C6D325"/>
                              </a:solidFill>
                              <a:latin typeface="Cambria Math" panose="02040503050406030204" pitchFamily="18" charset="0"/>
                            </a:rPr>
                            <m:t>𝑷</m:t>
                          </m:r>
                          <m:r>
                            <a:rPr lang="de-DE" i="1">
                              <a:solidFill>
                                <a:srgbClr val="C6D325"/>
                              </a:solidFill>
                              <a:latin typeface="Cambria Math" panose="02040503050406030204" pitchFamily="18" charset="0"/>
                            </a:rPr>
                            <m:t>−</m:t>
                          </m:r>
                          <m:r>
                            <a:rPr lang="de-DE" i="1">
                              <a:solidFill>
                                <a:srgbClr val="C6D325"/>
                              </a:solidFill>
                              <a:latin typeface="Cambria Math" panose="02040503050406030204" pitchFamily="18" charset="0"/>
                            </a:rPr>
                            <m:t>𝑺𝑶𝑳</m:t>
                          </m:r>
                        </m:sub>
                        <m:sup>
                          <m:r>
                            <a:rPr lang="de-DE" b="0" i="1" smtClean="0">
                              <a:solidFill>
                                <a:srgbClr val="C6D325"/>
                              </a:solidFill>
                              <a:latin typeface="Cambria Math" panose="02040503050406030204" pitchFamily="18" charset="0"/>
                            </a:rPr>
                            <m:t>6</m:t>
                          </m:r>
                          <m:r>
                            <m:rPr>
                              <m:sty m:val="p"/>
                            </m:rPr>
                            <a:rPr lang="el-GR" i="1">
                              <a:solidFill>
                                <a:srgbClr val="C6D325"/>
                              </a:solidFill>
                              <a:latin typeface="Cambria Math" panose="02040503050406030204" pitchFamily="18" charset="0"/>
                            </a:rPr>
                            <m:t>σ</m:t>
                          </m:r>
                        </m:sup>
                      </m:sSubSup>
                    </m:oMath>
                  </m:oMathPara>
                </a14:m>
                <a:endParaRPr lang="de-DE" dirty="0">
                  <a:solidFill>
                    <a:srgbClr val="C6D325"/>
                  </a:solidFill>
                </a:endParaRPr>
              </a:p>
            </p:txBody>
          </p:sp>
        </mc:Choice>
        <mc:Fallback xmlns="">
          <p:sp>
            <p:nvSpPr>
              <p:cNvPr id="50" name="Rechteck 49"/>
              <p:cNvSpPr>
                <a:spLocks noRot="1" noChangeAspect="1" noMove="1" noResize="1" noEditPoints="1" noAdjustHandles="1" noChangeArrowheads="1" noChangeShapeType="1" noTextEdit="1"/>
              </p:cNvSpPr>
              <p:nvPr/>
            </p:nvSpPr>
            <p:spPr>
              <a:xfrm rot="16200000">
                <a:off x="6905801" y="3913200"/>
                <a:ext cx="1066253" cy="403700"/>
              </a:xfrm>
              <a:prstGeom prst="rect">
                <a:avLst/>
              </a:prstGeom>
              <a:blipFill>
                <a:blip r:embed="rId8"/>
                <a:stretch>
                  <a:fillRect/>
                </a:stretch>
              </a:blipFill>
            </p:spPr>
            <p:txBody>
              <a:bodyPr/>
              <a:lstStyle/>
              <a:p>
                <a:r>
                  <a:rPr lang="de-DE">
                    <a:noFill/>
                  </a:rPr>
                  <a:t> </a:t>
                </a:r>
              </a:p>
            </p:txBody>
          </p:sp>
        </mc:Fallback>
      </mc:AlternateContent>
      <p:sp>
        <p:nvSpPr>
          <p:cNvPr id="5" name="Fußzeilenplatzhalter 4"/>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43" name="Rechteck 42"/>
          <p:cNvSpPr/>
          <p:nvPr/>
        </p:nvSpPr>
        <p:spPr>
          <a:xfrm rot="16200000">
            <a:off x="6679103" y="3392458"/>
            <a:ext cx="3706141" cy="324000"/>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ctr">
              <a:spcBef>
                <a:spcPts val="1150"/>
              </a:spcBef>
              <a:buClr>
                <a:srgbClr val="116656"/>
              </a:buClr>
              <a:buSzPct val="120000"/>
            </a:pPr>
            <a:r>
              <a:rPr lang="de-DE" sz="2000" b="1" dirty="0" smtClean="0">
                <a:solidFill>
                  <a:schemeClr val="bg1"/>
                </a:solidFill>
              </a:rPr>
              <a:t>Wall</a:t>
            </a:r>
            <a:endParaRPr lang="de-DE" b="1" dirty="0" smtClean="0">
              <a:solidFill>
                <a:schemeClr val="bg1"/>
              </a:solidFill>
            </a:endParaRPr>
          </a:p>
        </p:txBody>
      </p:sp>
    </p:spTree>
    <p:extLst>
      <p:ext uri="{BB962C8B-B14F-4D97-AF65-F5344CB8AC3E}">
        <p14:creationId xmlns:p14="http://schemas.microsoft.com/office/powerpoint/2010/main" val="16158571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3B1A4699-952B-42DA-8DC4-38A59B49610C}" type="slidenum">
              <a:rPr lang="de-DE" smtClean="0"/>
              <a:pPr/>
              <a:t>68</a:t>
            </a:fld>
            <a:endParaRPr lang="de-DE" dirty="0"/>
          </a:p>
        </p:txBody>
      </p:sp>
      <p:sp>
        <p:nvSpPr>
          <p:cNvPr id="133" name="Titel 2"/>
          <p:cNvSpPr txBox="1">
            <a:spLocks/>
          </p:cNvSpPr>
          <p:nvPr/>
        </p:nvSpPr>
        <p:spPr>
          <a:xfrm>
            <a:off x="695328" y="441325"/>
            <a:ext cx="9576471" cy="894416"/>
          </a:xfrm>
          <a:prstGeom prst="rect">
            <a:avLst/>
          </a:prstGeom>
        </p:spPr>
        <p:txBody>
          <a:bodyPr/>
          <a:lst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endParaRPr lang="de-DE" dirty="0"/>
          </a:p>
        </p:txBody>
      </p:sp>
      <mc:AlternateContent xmlns:mc="http://schemas.openxmlformats.org/markup-compatibility/2006" xmlns:a14="http://schemas.microsoft.com/office/drawing/2010/main">
        <mc:Choice Requires="a14">
          <p:sp>
            <p:nvSpPr>
              <p:cNvPr id="141" name="Inhaltsplatzhalter 9"/>
              <p:cNvSpPr txBox="1">
                <a:spLocks/>
              </p:cNvSpPr>
              <p:nvPr/>
            </p:nvSpPr>
            <p:spPr>
              <a:xfrm>
                <a:off x="695327" y="1235422"/>
                <a:ext cx="10801349" cy="4772024"/>
              </a:xfrm>
              <a:prstGeom prst="rect">
                <a:avLst/>
              </a:prstGeom>
            </p:spPr>
            <p:txBody>
              <a:bodyPr/>
              <a:lstStyle>
                <a:lvl1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353"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79"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79"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70" marR="0" indent="-179379" algn="l" defTabSz="914353"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17" marR="0" indent="-285735" algn="l" defTabSz="914353"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889" algn="l" defTabSz="914353"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353"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353"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acc>
                      <m:accPr>
                        <m:chr m:val="⃗"/>
                        <m:ctrlPr>
                          <a:rPr lang="de-DE" i="1">
                            <a:latin typeface="Cambria Math" panose="02040503050406030204" pitchFamily="18" charset="0"/>
                            <a:ea typeface="Cambria Math" panose="02040503050406030204" pitchFamily="18" charset="0"/>
                          </a:rPr>
                        </m:ctrlPr>
                      </m:accPr>
                      <m:e>
                        <m:r>
                          <a:rPr lang="de-DE" b="1" i="1" smtClean="0">
                            <a:latin typeface="Cambria Math" panose="02040503050406030204" pitchFamily="18" charset="0"/>
                            <a:ea typeface="Cambria Math" panose="02040503050406030204" pitchFamily="18" charset="0"/>
                          </a:rPr>
                          <m:t>𝒗</m:t>
                        </m:r>
                      </m:e>
                    </m:acc>
                  </m:oMath>
                </a14:m>
                <a:r>
                  <a:rPr lang="en-US" dirty="0" smtClean="0"/>
                  <a:t> particle transport through:</a:t>
                </a:r>
                <a:endParaRPr lang="en-US" dirty="0"/>
              </a:p>
              <a:p>
                <a:r>
                  <a:rPr lang="en-US" dirty="0" smtClean="0"/>
                  <a:t>Diffusive transport:</a:t>
                </a:r>
              </a:p>
              <a:p>
                <a:r>
                  <a:rPr lang="en-US" b="0" dirty="0" smtClean="0"/>
                  <a:t>Fick’s law  	</a:t>
                </a:r>
                <a14:m>
                  <m:oMath xmlns:m="http://schemas.openxmlformats.org/officeDocument/2006/math">
                    <m:r>
                      <a:rPr lang="de-DE" b="0" i="1">
                        <a:latin typeface="Cambria Math" panose="02040503050406030204" pitchFamily="18" charset="0"/>
                        <a:ea typeface="Cambria Math" panose="02040503050406030204" pitchFamily="18" charset="0"/>
                      </a:rPr>
                      <m:t>𝛻</m:t>
                    </m:r>
                    <m:r>
                      <a:rPr lang="de-DE" b="0" i="1">
                        <a:latin typeface="Cambria Math" panose="02040503050406030204" pitchFamily="18" charset="0"/>
                        <a:ea typeface="Cambria Math" panose="02040503050406030204" pitchFamily="18" charset="0"/>
                      </a:rPr>
                      <m:t>∙</m:t>
                    </m:r>
                    <m:acc>
                      <m:accPr>
                        <m:chr m:val="⃗"/>
                        <m:ctrlPr>
                          <a:rPr lang="de-DE" b="0" i="1">
                            <a:latin typeface="Cambria Math" panose="02040503050406030204" pitchFamily="18" charset="0"/>
                            <a:ea typeface="Cambria Math" panose="02040503050406030204" pitchFamily="18" charset="0"/>
                          </a:rPr>
                        </m:ctrlPr>
                      </m:accPr>
                      <m:e>
                        <m:r>
                          <a:rPr lang="de-DE" b="0" i="1">
                            <a:latin typeface="Cambria Math" panose="02040503050406030204" pitchFamily="18" charset="0"/>
                            <a:ea typeface="Cambria Math" panose="02040503050406030204" pitchFamily="18" charset="0"/>
                          </a:rPr>
                          <m:t>𝑣</m:t>
                        </m:r>
                      </m:e>
                    </m:acc>
                  </m:oMath>
                </a14:m>
                <a:r>
                  <a:rPr lang="en-US" b="0" dirty="0"/>
                  <a:t> </a:t>
                </a:r>
                <a:r>
                  <a:rPr lang="en-US" b="0" dirty="0" smtClean="0"/>
                  <a:t>∝ n, </a:t>
                </a:r>
                <a:r>
                  <a:rPr lang="en-US" b="0" dirty="0" err="1" smtClean="0"/>
                  <a:t>L</a:t>
                </a:r>
                <a:r>
                  <a:rPr lang="en-US" b="0" baseline="-25000" dirty="0" err="1" smtClean="0"/>
                  <a:t>c</a:t>
                </a:r>
                <a:endParaRPr lang="en-US" b="0" dirty="0"/>
              </a:p>
              <a:p>
                <a:r>
                  <a:rPr lang="en-US" dirty="0" smtClean="0"/>
                  <a:t>Neo-classical transport:</a:t>
                </a:r>
              </a:p>
              <a:p>
                <a:r>
                  <a:rPr lang="en-US" b="0" dirty="0" smtClean="0"/>
                  <a:t>MHD	</a:t>
                </a:r>
                <a:r>
                  <a:rPr lang="de-DE" b="0" dirty="0">
                    <a:ea typeface="Cambria Math" panose="02040503050406030204" pitchFamily="18" charset="0"/>
                  </a:rPr>
                  <a:t> </a:t>
                </a:r>
                <a:r>
                  <a:rPr lang="de-DE" b="0" dirty="0" smtClean="0">
                    <a:ea typeface="Cambria Math" panose="02040503050406030204" pitchFamily="18" charset="0"/>
                  </a:rPr>
                  <a:t>	</a:t>
                </a:r>
                <a14:m>
                  <m:oMath xmlns:m="http://schemas.openxmlformats.org/officeDocument/2006/math">
                    <m:r>
                      <a:rPr lang="de-DE" b="0" i="1">
                        <a:latin typeface="Cambria Math" panose="02040503050406030204" pitchFamily="18" charset="0"/>
                        <a:ea typeface="Cambria Math" panose="02040503050406030204" pitchFamily="18" charset="0"/>
                      </a:rPr>
                      <m:t>𝛻</m:t>
                    </m:r>
                    <m:r>
                      <a:rPr lang="de-DE" b="0" i="1">
                        <a:latin typeface="Cambria Math" panose="02040503050406030204" pitchFamily="18" charset="0"/>
                        <a:ea typeface="Cambria Math" panose="02040503050406030204" pitchFamily="18" charset="0"/>
                      </a:rPr>
                      <m:t>∙</m:t>
                    </m:r>
                    <m:acc>
                      <m:accPr>
                        <m:chr m:val="⃗"/>
                        <m:ctrlPr>
                          <a:rPr lang="de-DE" b="0" i="1">
                            <a:latin typeface="Cambria Math" panose="02040503050406030204" pitchFamily="18" charset="0"/>
                            <a:ea typeface="Cambria Math" panose="02040503050406030204" pitchFamily="18" charset="0"/>
                          </a:rPr>
                        </m:ctrlPr>
                      </m:accPr>
                      <m:e>
                        <m:r>
                          <a:rPr lang="de-DE" b="0" i="1">
                            <a:latin typeface="Cambria Math" panose="02040503050406030204" pitchFamily="18" charset="0"/>
                            <a:ea typeface="Cambria Math" panose="02040503050406030204" pitchFamily="18" charset="0"/>
                          </a:rPr>
                          <m:t>𝑣</m:t>
                        </m:r>
                      </m:e>
                    </m:acc>
                  </m:oMath>
                </a14:m>
                <a:r>
                  <a:rPr lang="en-US" b="0" dirty="0"/>
                  <a:t> ∝ </a:t>
                </a:r>
                <a:r>
                  <a:rPr lang="en-US" b="0" dirty="0" smtClean="0"/>
                  <a:t>n, </a:t>
                </a:r>
                <a:r>
                  <a:rPr lang="en-US" b="0" dirty="0" err="1" smtClean="0"/>
                  <a:t>L</a:t>
                </a:r>
                <a:r>
                  <a:rPr lang="en-US" b="0" baseline="-25000" dirty="0" err="1" smtClean="0"/>
                  <a:t>c</a:t>
                </a:r>
                <a:r>
                  <a:rPr lang="en-US" dirty="0" smtClean="0"/>
                  <a:t>	 </a:t>
                </a:r>
              </a:p>
              <a:p>
                <a:r>
                  <a:rPr lang="en-US" dirty="0" smtClean="0"/>
                  <a:t>Turbulent transport:</a:t>
                </a:r>
              </a:p>
              <a:p>
                <a:r>
                  <a:rPr lang="en-US" b="0" dirty="0" smtClean="0"/>
                  <a:t>Reynolds	</a:t>
                </a:r>
                <a:r>
                  <a:rPr lang="de-DE" b="0" dirty="0">
                    <a:ea typeface="Cambria Math" panose="02040503050406030204" pitchFamily="18" charset="0"/>
                  </a:rPr>
                  <a:t> </a:t>
                </a:r>
                <a14:m>
                  <m:oMath xmlns:m="http://schemas.openxmlformats.org/officeDocument/2006/math">
                    <m:r>
                      <a:rPr lang="de-DE" b="0" i="1">
                        <a:latin typeface="Cambria Math" panose="02040503050406030204" pitchFamily="18" charset="0"/>
                        <a:ea typeface="Cambria Math" panose="02040503050406030204" pitchFamily="18" charset="0"/>
                      </a:rPr>
                      <m:t>𝛻</m:t>
                    </m:r>
                    <m:r>
                      <a:rPr lang="de-DE" b="0" i="1">
                        <a:latin typeface="Cambria Math" panose="02040503050406030204" pitchFamily="18" charset="0"/>
                        <a:ea typeface="Cambria Math" panose="02040503050406030204" pitchFamily="18" charset="0"/>
                      </a:rPr>
                      <m:t>∙</m:t>
                    </m:r>
                    <m:acc>
                      <m:accPr>
                        <m:chr m:val="⃗"/>
                        <m:ctrlPr>
                          <a:rPr lang="de-DE" b="0" i="1">
                            <a:latin typeface="Cambria Math" panose="02040503050406030204" pitchFamily="18" charset="0"/>
                            <a:ea typeface="Cambria Math" panose="02040503050406030204" pitchFamily="18" charset="0"/>
                          </a:rPr>
                        </m:ctrlPr>
                      </m:accPr>
                      <m:e>
                        <m:r>
                          <a:rPr lang="de-DE" b="0" i="1">
                            <a:latin typeface="Cambria Math" panose="02040503050406030204" pitchFamily="18" charset="0"/>
                            <a:ea typeface="Cambria Math" panose="02040503050406030204" pitchFamily="18" charset="0"/>
                          </a:rPr>
                          <m:t>𝑣</m:t>
                        </m:r>
                      </m:e>
                    </m:acc>
                  </m:oMath>
                </a14:m>
                <a:r>
                  <a:rPr lang="en-US" b="0" dirty="0"/>
                  <a:t> ∝ </a:t>
                </a:r>
                <a:r>
                  <a:rPr lang="en-US" b="0" dirty="0" smtClean="0"/>
                  <a:t>n, </a:t>
                </a:r>
                <a:r>
                  <a:rPr lang="en-US" b="0" dirty="0" err="1" smtClean="0"/>
                  <a:t>L</a:t>
                </a:r>
                <a:r>
                  <a:rPr lang="en-US" b="0" baseline="-25000" dirty="0" err="1" smtClean="0"/>
                  <a:t>c</a:t>
                </a:r>
                <a:endParaRPr lang="en-US" b="0" baseline="-25000" dirty="0" smtClean="0"/>
              </a:p>
              <a:p>
                <a:endParaRPr lang="en-US" b="0" dirty="0"/>
              </a:p>
              <a:p>
                <a:r>
                  <a:rPr lang="en-US" dirty="0" smtClean="0"/>
                  <a:t>Assume all combined as one </a:t>
                </a:r>
              </a:p>
              <a:p>
                <a:r>
                  <a:rPr lang="en-US" dirty="0" smtClean="0"/>
                  <a:t>random walk process with one D</a:t>
                </a:r>
                <a:r>
                  <a:rPr lang="en-US" baseline="-25000" dirty="0" smtClean="0">
                    <a:latin typeface="Cambria Math" panose="02040503050406030204" pitchFamily="18" charset="0"/>
                    <a:ea typeface="Cambria Math" panose="02040503050406030204" pitchFamily="18" charset="0"/>
                  </a:rPr>
                  <a:t>⊥,P</a:t>
                </a:r>
              </a:p>
              <a:p>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rPr>
                          <m:t>Γ</m:t>
                        </m:r>
                      </m:e>
                      <m:sub>
                        <m:r>
                          <a:rPr lang="en-US" i="1">
                            <a:latin typeface="Cambria Math" panose="02040503050406030204" pitchFamily="18" charset="0"/>
                          </a:rPr>
                          <m:t>⊥</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𝑫</m:t>
                        </m:r>
                      </m:e>
                      <m:sub>
                        <m:r>
                          <a:rPr lang="en-US" i="1">
                            <a:latin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𝑷</m:t>
                        </m:r>
                      </m:sub>
                    </m:sSub>
                    <m:f>
                      <m:fPr>
                        <m:ctrlPr>
                          <a:rPr lang="de-DE" i="1" smtClean="0">
                            <a:latin typeface="Cambria Math" panose="02040503050406030204" pitchFamily="18" charset="0"/>
                          </a:rPr>
                        </m:ctrlPr>
                      </m:fPr>
                      <m:num>
                        <m:r>
                          <a:rPr lang="de-DE" b="1" i="1" smtClean="0">
                            <a:latin typeface="Cambria Math" panose="02040503050406030204" pitchFamily="18" charset="0"/>
                          </a:rPr>
                          <m:t>𝒅𝒏</m:t>
                        </m:r>
                      </m:num>
                      <m:den>
                        <m:r>
                          <a:rPr lang="de-DE" b="1" i="1" smtClean="0">
                            <a:latin typeface="Cambria Math" panose="02040503050406030204" pitchFamily="18" charset="0"/>
                          </a:rPr>
                          <m:t>𝒅𝒓</m:t>
                        </m:r>
                      </m:den>
                    </m:f>
                  </m:oMath>
                </a14:m>
                <a:r>
                  <a:rPr lang="en-US" dirty="0" smtClean="0"/>
                  <a:t> </a:t>
                </a:r>
                <a14:m>
                  <m:oMath xmlns:m="http://schemas.openxmlformats.org/officeDocument/2006/math">
                    <m:r>
                      <a:rPr lang="de-DE" b="1" i="0" smtClean="0">
                        <a:latin typeface="Cambria Math" panose="02040503050406030204" pitchFamily="18" charset="0"/>
                      </a:rPr>
                      <m:t>        </m:t>
                    </m:r>
                    <m:r>
                      <a:rPr lang="de-DE" b="1" i="0" smtClean="0">
                        <a:solidFill>
                          <a:srgbClr val="005555"/>
                        </a:solidFill>
                        <a:latin typeface="Cambria Math" panose="02040503050406030204" pitchFamily="18" charset="0"/>
                      </a:rPr>
                      <m:t> </m:t>
                    </m:r>
                    <m:sSubSup>
                      <m:sSubSupPr>
                        <m:ctrlPr>
                          <a:rPr lang="de-DE" sz="2000" i="1">
                            <a:solidFill>
                              <a:srgbClr val="005555"/>
                            </a:solidFill>
                            <a:latin typeface="Cambria Math" panose="02040503050406030204" pitchFamily="18" charset="0"/>
                          </a:rPr>
                        </m:ctrlPr>
                      </m:sSubSupPr>
                      <m:e>
                        <m:r>
                          <m:rPr>
                            <m:sty m:val="p"/>
                          </m:rPr>
                          <a:rPr lang="el-GR" sz="2000" i="1">
                            <a:solidFill>
                              <a:srgbClr val="005555"/>
                            </a:solidFill>
                            <a:latin typeface="Cambria Math" panose="02040503050406030204" pitchFamily="18" charset="0"/>
                          </a:rPr>
                          <m:t>λ</m:t>
                        </m:r>
                      </m:e>
                      <m:sub>
                        <m:r>
                          <a:rPr lang="de-DE" sz="2000" i="1">
                            <a:solidFill>
                              <a:srgbClr val="005555"/>
                            </a:solidFill>
                            <a:latin typeface="Cambria Math" panose="02040503050406030204" pitchFamily="18" charset="0"/>
                          </a:rPr>
                          <m:t>𝒏</m:t>
                        </m:r>
                        <m:r>
                          <a:rPr lang="de-DE" sz="2000" i="1">
                            <a:solidFill>
                              <a:srgbClr val="005555"/>
                            </a:solidFill>
                            <a:latin typeface="Cambria Math" panose="02040503050406030204" pitchFamily="18" charset="0"/>
                          </a:rPr>
                          <m:t>, </m:t>
                        </m:r>
                        <m:r>
                          <a:rPr lang="de-DE" sz="2000" i="1">
                            <a:solidFill>
                              <a:srgbClr val="005555"/>
                            </a:solidFill>
                            <a:latin typeface="Cambria Math" panose="02040503050406030204" pitchFamily="18" charset="0"/>
                          </a:rPr>
                          <m:t>𝑷</m:t>
                        </m:r>
                        <m:r>
                          <a:rPr lang="de-DE" sz="2000" i="1">
                            <a:solidFill>
                              <a:srgbClr val="005555"/>
                            </a:solidFill>
                            <a:latin typeface="Cambria Math" panose="02040503050406030204" pitchFamily="18" charset="0"/>
                          </a:rPr>
                          <m:t>−</m:t>
                        </m:r>
                        <m:r>
                          <a:rPr lang="de-DE" sz="2000" i="1">
                            <a:solidFill>
                              <a:srgbClr val="005555"/>
                            </a:solidFill>
                            <a:latin typeface="Cambria Math" panose="02040503050406030204" pitchFamily="18" charset="0"/>
                          </a:rPr>
                          <m:t>𝑺𝑶𝑳</m:t>
                        </m:r>
                      </m:sub>
                      <m:sup>
                        <m:r>
                          <a:rPr lang="de-DE" sz="2000" i="1">
                            <a:solidFill>
                              <a:srgbClr val="005555"/>
                            </a:solidFill>
                            <a:latin typeface="Cambria Math" panose="02040503050406030204" pitchFamily="18" charset="0"/>
                          </a:rPr>
                          <m:t>𝟔</m:t>
                        </m:r>
                        <m:r>
                          <m:rPr>
                            <m:sty m:val="p"/>
                          </m:rPr>
                          <a:rPr lang="el-GR" sz="2000" i="1">
                            <a:solidFill>
                              <a:srgbClr val="005555"/>
                            </a:solidFill>
                            <a:latin typeface="Cambria Math" panose="02040503050406030204" pitchFamily="18" charset="0"/>
                          </a:rPr>
                          <m:t>σ</m:t>
                        </m:r>
                      </m:sup>
                    </m:sSubSup>
                    <m:r>
                      <m:rPr>
                        <m:nor/>
                      </m:rPr>
                      <a:rPr lang="en-US" b="0" dirty="0"/>
                      <m:t>∝</m:t>
                    </m:r>
                    <m:r>
                      <a:rPr lang="de-DE" b="1" i="1" dirty="0" smtClean="0">
                        <a:latin typeface="Cambria Math" panose="02040503050406030204" pitchFamily="18" charset="0"/>
                      </a:rPr>
                      <m:t> </m:t>
                    </m:r>
                    <m:rad>
                      <m:radPr>
                        <m:degHide m:val="on"/>
                        <m:ctrlPr>
                          <a:rPr lang="de-DE" b="1" i="1" smtClean="0">
                            <a:latin typeface="Cambria Math" panose="02040503050406030204" pitchFamily="18" charset="0"/>
                          </a:rPr>
                        </m:ctrlPr>
                      </m:radPr>
                      <m:deg/>
                      <m:e>
                        <m:f>
                          <m:fPr>
                            <m:ctrlPr>
                              <a:rPr lang="de-DE" b="1" i="1" smtClean="0">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𝑳</m:t>
                                </m:r>
                              </m:e>
                              <m:sub>
                                <m:r>
                                  <a:rPr lang="de-DE" i="1">
                                    <a:latin typeface="Cambria Math" panose="02040503050406030204" pitchFamily="18" charset="0"/>
                                  </a:rPr>
                                  <m:t>𝑪</m:t>
                                </m:r>
                                <m:r>
                                  <a:rPr lang="de-DE" b="1" i="1" smtClean="0">
                                    <a:latin typeface="Cambria Math" panose="02040503050406030204" pitchFamily="18" charset="0"/>
                                  </a:rPr>
                                  <m:t>,</m:t>
                                </m:r>
                                <m:r>
                                  <a:rPr lang="de-DE" b="1" i="1" smtClean="0">
                                    <a:latin typeface="Cambria Math" panose="02040503050406030204" pitchFamily="18" charset="0"/>
                                  </a:rPr>
                                  <m:t>𝑳𝑪𝑷𝑭𝑺</m:t>
                                </m:r>
                              </m:sub>
                            </m:sSub>
                            <m:sSub>
                              <m:sSubPr>
                                <m:ctrlPr>
                                  <a:rPr lang="de-DE" i="1">
                                    <a:latin typeface="Cambria Math" panose="02040503050406030204" pitchFamily="18" charset="0"/>
                                  </a:rPr>
                                </m:ctrlPr>
                              </m:sSubPr>
                              <m:e>
                                <m:r>
                                  <a:rPr lang="de-DE" i="1">
                                    <a:latin typeface="Cambria Math" panose="02040503050406030204" pitchFamily="18" charset="0"/>
                                  </a:rPr>
                                  <m:t>𝑫</m:t>
                                </m:r>
                              </m:e>
                              <m:sub>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𝑷</m:t>
                                </m:r>
                              </m:sub>
                            </m:sSub>
                          </m:num>
                          <m:den>
                            <m:r>
                              <a:rPr lang="de-DE" b="1" i="1" smtClean="0">
                                <a:latin typeface="Cambria Math" panose="02040503050406030204" pitchFamily="18" charset="0"/>
                              </a:rPr>
                              <m:t>𝟎</m:t>
                            </m:r>
                            <m:r>
                              <a:rPr lang="de-DE" b="1" i="1" smtClean="0">
                                <a:latin typeface="Cambria Math" panose="02040503050406030204" pitchFamily="18" charset="0"/>
                              </a:rPr>
                              <m:t>.</m:t>
                            </m:r>
                            <m:r>
                              <a:rPr lang="de-DE" b="1" i="1" smtClean="0">
                                <a:latin typeface="Cambria Math" panose="02040503050406030204" pitchFamily="18" charset="0"/>
                              </a:rPr>
                              <m:t>𝟓</m:t>
                            </m:r>
                            <m:r>
                              <a:rPr lang="de-DE" b="1" i="1" smtClean="0">
                                <a:latin typeface="Cambria Math" panose="02040503050406030204" pitchFamily="18" charset="0"/>
                              </a:rPr>
                              <m:t> </m:t>
                            </m:r>
                            <m:acc>
                              <m:accPr>
                                <m:chr m:val="̅"/>
                                <m:ctrlPr>
                                  <a:rPr lang="de-DE" b="1" i="1" smtClean="0">
                                    <a:latin typeface="Cambria Math" panose="02040503050406030204" pitchFamily="18" charset="0"/>
                                  </a:rPr>
                                </m:ctrlPr>
                              </m:accPr>
                              <m:e>
                                <m:sSub>
                                  <m:sSubPr>
                                    <m:ctrlPr>
                                      <a:rPr lang="en-US" i="1">
                                        <a:latin typeface="Cambria Math" panose="02040503050406030204" pitchFamily="18" charset="0"/>
                                      </a:rPr>
                                    </m:ctrlPr>
                                  </m:sSubPr>
                                  <m:e>
                                    <m:r>
                                      <a:rPr lang="de-DE" b="1" i="1" smtClean="0">
                                        <a:latin typeface="Cambria Math" panose="02040503050406030204" pitchFamily="18" charset="0"/>
                                      </a:rPr>
                                      <m:t>𝒄</m:t>
                                    </m:r>
                                  </m:e>
                                  <m:sub>
                                    <m:r>
                                      <a:rPr lang="de-DE" b="1" i="1" smtClean="0">
                                        <a:latin typeface="Cambria Math" panose="02040503050406030204" pitchFamily="18" charset="0"/>
                                      </a:rPr>
                                      <m:t>𝒔</m:t>
                                    </m:r>
                                  </m:sub>
                                </m:sSub>
                              </m:e>
                            </m:acc>
                          </m:den>
                        </m:f>
                      </m:e>
                    </m:rad>
                  </m:oMath>
                </a14:m>
                <a:endParaRPr lang="en-US" dirty="0" smtClean="0"/>
              </a:p>
              <a:p>
                <a:endParaRPr lang="en-US" dirty="0"/>
              </a:p>
              <a:p>
                <a:endParaRPr lang="en-US" dirty="0"/>
              </a:p>
            </p:txBody>
          </p:sp>
        </mc:Choice>
        <mc:Fallback xmlns="">
          <p:sp>
            <p:nvSpPr>
              <p:cNvPr id="141" name="Inhaltsplatzhalter 9"/>
              <p:cNvSpPr txBox="1">
                <a:spLocks noRot="1" noChangeAspect="1" noMove="1" noResize="1" noEditPoints="1" noAdjustHandles="1" noChangeArrowheads="1" noChangeShapeType="1" noTextEdit="1"/>
              </p:cNvSpPr>
              <p:nvPr/>
            </p:nvSpPr>
            <p:spPr>
              <a:xfrm>
                <a:off x="695327" y="1235422"/>
                <a:ext cx="10801349" cy="4772024"/>
              </a:xfrm>
              <a:prstGeom prst="rect">
                <a:avLst/>
              </a:prstGeom>
              <a:blipFill>
                <a:blip r:embed="rId3"/>
                <a:stretch>
                  <a:fillRect l="-451" t="-128" b="-256"/>
                </a:stretch>
              </a:blipFill>
            </p:spPr>
            <p:txBody>
              <a:bodyPr/>
              <a:lstStyle/>
              <a:p>
                <a:r>
                  <a:rPr lang="de-DE">
                    <a:noFill/>
                  </a:rPr>
                  <a:t> </a:t>
                </a:r>
              </a:p>
            </p:txBody>
          </p:sp>
        </mc:Fallback>
      </mc:AlternateContent>
      <p:sp>
        <p:nvSpPr>
          <p:cNvPr id="155" name="Textfeld 154"/>
          <p:cNvSpPr txBox="1"/>
          <p:nvPr/>
        </p:nvSpPr>
        <p:spPr>
          <a:xfrm>
            <a:off x="4280928" y="5972202"/>
            <a:ext cx="1040349"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a:t>Stroht</a:t>
            </a:r>
            <a:r>
              <a:rPr lang="de-DE" sz="800" dirty="0"/>
              <a:t> Springer 2018]</a:t>
            </a:r>
          </a:p>
        </p:txBody>
      </p:sp>
      <p:sp>
        <p:nvSpPr>
          <p:cNvPr id="40" name="Titel 7"/>
          <p:cNvSpPr txBox="1">
            <a:spLocks/>
          </p:cNvSpPr>
          <p:nvPr/>
        </p:nvSpPr>
        <p:spPr>
          <a:xfrm>
            <a:off x="599069" y="394882"/>
            <a:ext cx="9576471" cy="894416"/>
          </a:xfrm>
          <a:prstGeom prst="rect">
            <a:avLst/>
          </a:prstGeom>
        </p:spPr>
        <p:txBody>
          <a:bodyPr/>
          <a:lstStyle>
            <a:lvl1pPr algn="l" defTabSz="914353"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de-DE" dirty="0"/>
              <a:t>1. </a:t>
            </a:r>
            <a:r>
              <a:rPr lang="de-DE" dirty="0" err="1"/>
              <a:t>Divert</a:t>
            </a:r>
            <a:r>
              <a:rPr lang="de-DE" dirty="0"/>
              <a:t> Plasma </a:t>
            </a:r>
            <a:r>
              <a:rPr lang="de-DE" dirty="0" err="1"/>
              <a:t>Particles</a:t>
            </a:r>
            <a:r>
              <a:rPr lang="de-DE" dirty="0"/>
              <a:t> </a:t>
            </a:r>
            <a:r>
              <a:rPr lang="de-DE" dirty="0" smtClean="0"/>
              <a:t>- SOL </a:t>
            </a:r>
            <a:r>
              <a:rPr lang="de-DE" dirty="0" err="1"/>
              <a:t>width</a:t>
            </a:r>
            <a:r>
              <a:rPr lang="de-DE" dirty="0"/>
              <a:t> </a:t>
            </a:r>
            <a:r>
              <a:rPr lang="de-DE" dirty="0" err="1" smtClean="0"/>
              <a:t>definition</a:t>
            </a:r>
            <a:endParaRPr lang="de-DE" dirty="0"/>
          </a:p>
        </p:txBody>
      </p:sp>
      <p:sp>
        <p:nvSpPr>
          <p:cNvPr id="48" name="Textfeld 47"/>
          <p:cNvSpPr txBox="1"/>
          <p:nvPr/>
        </p:nvSpPr>
        <p:spPr>
          <a:xfrm>
            <a:off x="1447778" y="5989009"/>
            <a:ext cx="961802"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Stangeby</a:t>
            </a:r>
            <a:r>
              <a:rPr lang="de-DE" sz="800" dirty="0" smtClean="0"/>
              <a:t> IOP 2000]</a:t>
            </a:r>
            <a:endParaRPr lang="de-DE" sz="800" dirty="0"/>
          </a:p>
        </p:txBody>
      </p:sp>
      <p:sp>
        <p:nvSpPr>
          <p:cNvPr id="5" name="Fußzeilenplatzhalter 4"/>
          <p:cNvSpPr>
            <a:spLocks noGrp="1"/>
          </p:cNvSpPr>
          <p:nvPr>
            <p:ph type="ftr" sz="quarter" idx="11"/>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4" name="Grafik 3"/>
          <p:cNvPicPr>
            <a:picLocks noChangeAspect="1"/>
          </p:cNvPicPr>
          <p:nvPr/>
        </p:nvPicPr>
        <p:blipFill rotWithShape="1">
          <a:blip r:embed="rId4">
            <a:extLst>
              <a:ext uri="{28A0092B-C50C-407E-A947-70E740481C1C}">
                <a14:useLocalDpi xmlns:a14="http://schemas.microsoft.com/office/drawing/2010/main" val="0"/>
              </a:ext>
            </a:extLst>
          </a:blip>
          <a:srcRect l="7865" b="3730"/>
          <a:stretch/>
        </p:blipFill>
        <p:spPr>
          <a:xfrm>
            <a:off x="5483563" y="1037806"/>
            <a:ext cx="6365425" cy="5081872"/>
          </a:xfrm>
          <a:prstGeom prst="rect">
            <a:avLst/>
          </a:prstGeom>
        </p:spPr>
      </p:pic>
      <p:sp>
        <p:nvSpPr>
          <p:cNvPr id="42" name="Textfeld 41"/>
          <p:cNvSpPr txBox="1"/>
          <p:nvPr/>
        </p:nvSpPr>
        <p:spPr>
          <a:xfrm>
            <a:off x="9818577" y="6107615"/>
            <a:ext cx="1833835"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 </a:t>
            </a:r>
            <a:r>
              <a:rPr lang="de-DE" sz="800" dirty="0" err="1" smtClean="0"/>
              <a:t>Venaille</a:t>
            </a:r>
            <a:r>
              <a:rPr lang="de-DE" sz="800" dirty="0" smtClean="0"/>
              <a:t> </a:t>
            </a:r>
            <a:r>
              <a:rPr lang="de-DE" sz="800" dirty="0" err="1" smtClean="0"/>
              <a:t>arXiv</a:t>
            </a:r>
            <a:r>
              <a:rPr lang="de-DE" sz="800" dirty="0" smtClean="0"/>
              <a:t>: Fluid Dynamics 2024]</a:t>
            </a:r>
            <a:endParaRPr lang="de-DE" sz="800" dirty="0"/>
          </a:p>
        </p:txBody>
      </p:sp>
      <p:sp>
        <p:nvSpPr>
          <p:cNvPr id="7" name="Textfeld 6"/>
          <p:cNvSpPr txBox="1"/>
          <p:nvPr/>
        </p:nvSpPr>
        <p:spPr>
          <a:xfrm>
            <a:off x="7426641" y="865401"/>
            <a:ext cx="2479268" cy="273793"/>
          </a:xfrm>
          <a:prstGeom prst="rect">
            <a:avLst/>
          </a:prstGeom>
          <a:noFill/>
        </p:spPr>
        <p:txBody>
          <a:bodyPr wrap="none" lIns="0" tIns="0" rIns="0" bIns="0" rtlCol="0" anchor="t" anchorCtr="0">
            <a:spAutoFit/>
          </a:bodyPr>
          <a:lstStyle/>
          <a:p>
            <a:pPr algn="l">
              <a:lnSpc>
                <a:spcPts val="2300"/>
              </a:lnSpc>
              <a:spcBef>
                <a:spcPts val="1150"/>
              </a:spcBef>
            </a:pPr>
            <a:r>
              <a:rPr lang="de-DE" dirty="0" smtClean="0">
                <a:solidFill>
                  <a:srgbClr val="005555"/>
                </a:solidFill>
              </a:rPr>
              <a:t>Turbulent </a:t>
            </a:r>
            <a:r>
              <a:rPr lang="de-DE" dirty="0" err="1" smtClean="0">
                <a:solidFill>
                  <a:srgbClr val="005555"/>
                </a:solidFill>
              </a:rPr>
              <a:t>density</a:t>
            </a:r>
            <a:r>
              <a:rPr lang="de-DE" dirty="0" smtClean="0">
                <a:solidFill>
                  <a:srgbClr val="005555"/>
                </a:solidFill>
              </a:rPr>
              <a:t> </a:t>
            </a:r>
            <a:r>
              <a:rPr lang="de-DE" dirty="0" err="1" smtClean="0">
                <a:solidFill>
                  <a:srgbClr val="005555"/>
                </a:solidFill>
              </a:rPr>
              <a:t>widths</a:t>
            </a:r>
            <a:endParaRPr lang="de-DE" dirty="0" smtClean="0">
              <a:solidFill>
                <a:srgbClr val="005555"/>
              </a:solidFill>
            </a:endParaRPr>
          </a:p>
        </p:txBody>
      </p:sp>
    </p:spTree>
    <p:extLst>
      <p:ext uri="{BB962C8B-B14F-4D97-AF65-F5344CB8AC3E}">
        <p14:creationId xmlns:p14="http://schemas.microsoft.com/office/powerpoint/2010/main" val="25778137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a:xfrm>
                <a:off x="695326" y="1335742"/>
                <a:ext cx="11258549" cy="5046009"/>
              </a:xfrm>
            </p:spPr>
            <p:txBody>
              <a:bodyPr>
                <a:normAutofit lnSpcReduction="10000"/>
              </a:bodyPr>
              <a:lstStyle/>
              <a:p>
                <a:pPr marL="522261" lvl="3" indent="-342882"/>
                <a:r>
                  <a:rPr lang="de-DE" b="1" dirty="0" smtClean="0">
                    <a:solidFill>
                      <a:srgbClr val="005555"/>
                    </a:solidFill>
                  </a:rPr>
                  <a:t>Surface </a:t>
                </a:r>
                <a:r>
                  <a:rPr lang="de-DE" b="1" dirty="0" err="1">
                    <a:solidFill>
                      <a:srgbClr val="005555"/>
                    </a:solidFill>
                  </a:rPr>
                  <a:t>recombination</a:t>
                </a:r>
                <a:r>
                  <a:rPr lang="de-DE" b="1" dirty="0">
                    <a:solidFill>
                      <a:srgbClr val="005555"/>
                    </a:solidFill>
                  </a:rPr>
                  <a:t> </a:t>
                </a:r>
                <a:r>
                  <a:rPr lang="de-DE" dirty="0" smtClean="0">
                    <a:solidFill>
                      <a:srgbClr val="005555"/>
                    </a:solidFill>
                  </a:rPr>
                  <a:t>		</a:t>
                </a:r>
              </a:p>
              <a:p>
                <a:pPr marL="700052" lvl="4" indent="-342882"/>
                <a:r>
                  <a:rPr lang="de-DE" dirty="0" err="1" smtClean="0">
                    <a:solidFill>
                      <a:srgbClr val="005555"/>
                    </a:solidFill>
                  </a:rPr>
                  <a:t>Directional</a:t>
                </a:r>
                <a:r>
                  <a:rPr lang="de-DE" dirty="0" smtClean="0">
                    <a:solidFill>
                      <a:srgbClr val="005555"/>
                    </a:solidFill>
                  </a:rPr>
                  <a:t> neutral </a:t>
                </a:r>
                <a:r>
                  <a:rPr lang="de-DE" dirty="0" err="1" smtClean="0">
                    <a:solidFill>
                      <a:srgbClr val="005555"/>
                    </a:solidFill>
                  </a:rPr>
                  <a:t>particle</a:t>
                </a:r>
                <a:r>
                  <a:rPr lang="de-DE" dirty="0" smtClean="0">
                    <a:solidFill>
                      <a:srgbClr val="005555"/>
                    </a:solidFill>
                  </a:rPr>
                  <a:t> </a:t>
                </a:r>
                <a:r>
                  <a:rPr lang="de-DE" dirty="0" err="1" smtClean="0">
                    <a:solidFill>
                      <a:srgbClr val="005555"/>
                    </a:solidFill>
                  </a:rPr>
                  <a:t>release</a:t>
                </a:r>
                <a:r>
                  <a:rPr lang="de-DE" dirty="0" smtClean="0">
                    <a:solidFill>
                      <a:srgbClr val="005555"/>
                    </a:solidFill>
                  </a:rPr>
                  <a:t>: 		</a:t>
                </a:r>
                <a:r>
                  <a:rPr lang="de-DE" dirty="0" err="1" smtClean="0">
                    <a:solidFill>
                      <a:srgbClr val="005555"/>
                    </a:solidFill>
                  </a:rPr>
                  <a:t>Lambert‘s</a:t>
                </a:r>
                <a:r>
                  <a:rPr lang="de-DE" dirty="0" smtClean="0">
                    <a:solidFill>
                      <a:srgbClr val="005555"/>
                    </a:solidFill>
                  </a:rPr>
                  <a:t> </a:t>
                </a:r>
                <a:r>
                  <a:rPr lang="de-DE" dirty="0" err="1" smtClean="0">
                    <a:solidFill>
                      <a:srgbClr val="005555"/>
                    </a:solidFill>
                  </a:rPr>
                  <a:t>cosine</a:t>
                </a:r>
                <a:r>
                  <a:rPr lang="de-DE" dirty="0" smtClean="0">
                    <a:solidFill>
                      <a:srgbClr val="005555"/>
                    </a:solidFill>
                  </a:rPr>
                  <a:t> </a:t>
                </a:r>
                <a:r>
                  <a:rPr lang="de-DE" dirty="0" err="1" smtClean="0">
                    <a:solidFill>
                      <a:srgbClr val="005555"/>
                    </a:solidFill>
                  </a:rPr>
                  <a:t>law</a:t>
                </a:r>
                <a:endParaRPr lang="de-DE" dirty="0" smtClean="0">
                  <a:solidFill>
                    <a:srgbClr val="005555"/>
                  </a:solidFill>
                </a:endParaRPr>
              </a:p>
              <a:p>
                <a:pPr marL="700052" lvl="4" indent="-342882"/>
                <a:r>
                  <a:rPr lang="de-DE" dirty="0" err="1" smtClean="0">
                    <a:solidFill>
                      <a:srgbClr val="005555"/>
                    </a:solidFill>
                  </a:rPr>
                  <a:t>Particle</a:t>
                </a:r>
                <a:r>
                  <a:rPr lang="de-DE" dirty="0" smtClean="0">
                    <a:solidFill>
                      <a:srgbClr val="005555"/>
                    </a:solidFill>
                  </a:rPr>
                  <a:t> </a:t>
                </a:r>
                <a:r>
                  <a:rPr lang="de-DE" dirty="0" err="1" smtClean="0">
                    <a:solidFill>
                      <a:srgbClr val="005555"/>
                    </a:solidFill>
                  </a:rPr>
                  <a:t>energy</a:t>
                </a:r>
                <a:r>
                  <a:rPr lang="de-DE" dirty="0" smtClean="0">
                    <a:solidFill>
                      <a:srgbClr val="005555"/>
                    </a:solidFill>
                  </a:rPr>
                  <a:t> </a:t>
                </a:r>
                <a:r>
                  <a:rPr lang="de-DE" dirty="0" err="1" smtClean="0">
                    <a:solidFill>
                      <a:srgbClr val="005555"/>
                    </a:solidFill>
                  </a:rPr>
                  <a:t>deposited</a:t>
                </a:r>
                <a:r>
                  <a:rPr lang="de-DE" dirty="0" smtClean="0">
                    <a:solidFill>
                      <a:srgbClr val="005555"/>
                    </a:solidFill>
                  </a:rPr>
                  <a:t> on </a:t>
                </a:r>
                <a:r>
                  <a:rPr lang="de-DE" dirty="0" err="1" smtClean="0">
                    <a:solidFill>
                      <a:srgbClr val="005555"/>
                    </a:solidFill>
                  </a:rPr>
                  <a:t>A</a:t>
                </a:r>
                <a:r>
                  <a:rPr lang="de-DE" baseline="-25000" dirty="0" err="1" smtClean="0">
                    <a:solidFill>
                      <a:srgbClr val="005555"/>
                    </a:solidFill>
                  </a:rPr>
                  <a:t>wetted</a:t>
                </a:r>
                <a:r>
                  <a:rPr lang="de-DE" dirty="0" smtClean="0">
                    <a:solidFill>
                      <a:srgbClr val="005555"/>
                    </a:solidFill>
                  </a:rPr>
                  <a:t>: 		</a:t>
                </a:r>
                <a:r>
                  <a:rPr lang="de-DE" dirty="0" err="1" smtClean="0">
                    <a:solidFill>
                      <a:srgbClr val="005555"/>
                    </a:solidFill>
                  </a:rPr>
                  <a:t>P</a:t>
                </a:r>
                <a:r>
                  <a:rPr lang="de-DE" baseline="-25000" dirty="0" err="1" smtClean="0">
                    <a:solidFill>
                      <a:srgbClr val="005555"/>
                    </a:solidFill>
                  </a:rPr>
                  <a:t>rec,surf</a:t>
                </a:r>
                <a:r>
                  <a:rPr lang="de-DE" dirty="0" smtClean="0">
                    <a:solidFill>
                      <a:srgbClr val="005555"/>
                    </a:solidFill>
                  </a:rPr>
                  <a:t> = </a:t>
                </a:r>
                <a14:m>
                  <m:oMath xmlns:m="http://schemas.openxmlformats.org/officeDocument/2006/math">
                    <m:sSub>
                      <m:sSubPr>
                        <m:ctrlPr>
                          <a:rPr lang="de-DE" i="1">
                            <a:solidFill>
                              <a:srgbClr val="006C66"/>
                            </a:solidFill>
                            <a:latin typeface="Cambria Math" panose="02040503050406030204" pitchFamily="18" charset="0"/>
                          </a:rPr>
                        </m:ctrlPr>
                      </m:sSubPr>
                      <m:e>
                        <m:r>
                          <a:rPr lang="de-DE" i="1">
                            <a:solidFill>
                              <a:srgbClr val="006C66"/>
                            </a:solidFill>
                            <a:latin typeface="Cambria Math" panose="02040503050406030204" pitchFamily="18" charset="0"/>
                          </a:rPr>
                          <m:t>𝑓</m:t>
                        </m:r>
                      </m:e>
                      <m:sub>
                        <m:r>
                          <a:rPr lang="de-DE" i="1">
                            <a:solidFill>
                              <a:srgbClr val="006C66"/>
                            </a:solidFill>
                            <a:latin typeface="Cambria Math" panose="02040503050406030204" pitchFamily="18" charset="0"/>
                          </a:rPr>
                          <m:t>𝑟𝑒𝑐</m:t>
                        </m:r>
                        <m:r>
                          <a:rPr lang="de-DE" i="1">
                            <a:solidFill>
                              <a:srgbClr val="006C66"/>
                            </a:solidFill>
                            <a:latin typeface="Cambria Math" panose="02040503050406030204" pitchFamily="18" charset="0"/>
                          </a:rPr>
                          <m:t>,</m:t>
                        </m:r>
                        <m:r>
                          <a:rPr lang="de-DE" i="1">
                            <a:solidFill>
                              <a:srgbClr val="006C66"/>
                            </a:solidFill>
                            <a:latin typeface="Cambria Math" panose="02040503050406030204" pitchFamily="18" charset="0"/>
                          </a:rPr>
                          <m:t>𝑠𝑢𝑟𝑓</m:t>
                        </m:r>
                      </m:sub>
                    </m:sSub>
                  </m:oMath>
                </a14:m>
                <a:r>
                  <a:rPr lang="el-GR" dirty="0" smtClean="0">
                    <a:solidFill>
                      <a:srgbClr val="005555"/>
                    </a:solidFill>
                  </a:rPr>
                  <a:t>Γ</a:t>
                </a:r>
                <a:r>
                  <a:rPr lang="de-DE" baseline="-25000" dirty="0" err="1" smtClean="0">
                    <a:solidFill>
                      <a:srgbClr val="005555"/>
                    </a:solidFill>
                  </a:rPr>
                  <a:t>ion,tar</a:t>
                </a:r>
                <a:r>
                  <a:rPr lang="de-DE" dirty="0" smtClean="0">
                    <a:solidFill>
                      <a:srgbClr val="005555"/>
                    </a:solidFill>
                  </a:rPr>
                  <a:t> ((</a:t>
                </a:r>
                <a:r>
                  <a:rPr lang="el-GR" dirty="0" smtClean="0">
                    <a:solidFill>
                      <a:srgbClr val="005555"/>
                    </a:solidFill>
                  </a:rPr>
                  <a:t>γ</a:t>
                </a:r>
                <a:r>
                  <a:rPr lang="de-DE" dirty="0" err="1" smtClean="0">
                    <a:solidFill>
                      <a:srgbClr val="005555"/>
                    </a:solidFill>
                  </a:rPr>
                  <a:t>T</a:t>
                </a:r>
                <a:r>
                  <a:rPr lang="de-DE" baseline="-25000" dirty="0" err="1" smtClean="0">
                    <a:solidFill>
                      <a:srgbClr val="005555"/>
                    </a:solidFill>
                  </a:rPr>
                  <a:t>i</a:t>
                </a:r>
                <a:r>
                  <a:rPr lang="de-DE" dirty="0" smtClean="0">
                    <a:solidFill>
                      <a:srgbClr val="005555"/>
                    </a:solidFill>
                  </a:rPr>
                  <a:t>)+(½m</a:t>
                </a:r>
                <a:r>
                  <a:rPr lang="de-DE" baseline="-25000" dirty="0" smtClean="0">
                    <a:solidFill>
                      <a:srgbClr val="005555"/>
                    </a:solidFill>
                  </a:rPr>
                  <a:t>ion</a:t>
                </a:r>
                <a:r>
                  <a:rPr lang="de-DE" dirty="0" smtClean="0">
                    <a:solidFill>
                      <a:srgbClr val="005555"/>
                    </a:solidFill>
                  </a:rPr>
                  <a:t>v</a:t>
                </a:r>
                <a:r>
                  <a:rPr lang="de-DE" baseline="-25000" dirty="0" smtClean="0">
                    <a:solidFill>
                      <a:srgbClr val="005555"/>
                    </a:solidFill>
                  </a:rPr>
                  <a:t>ion</a:t>
                </a:r>
                <a:r>
                  <a:rPr lang="de-DE" dirty="0" smtClean="0">
                    <a:solidFill>
                      <a:srgbClr val="005555"/>
                    </a:solidFill>
                  </a:rPr>
                  <a:t>²)+</a:t>
                </a:r>
                <a:r>
                  <a:rPr lang="el-GR" dirty="0" smtClean="0">
                    <a:solidFill>
                      <a:srgbClr val="005555"/>
                    </a:solidFill>
                  </a:rPr>
                  <a:t>ε</a:t>
                </a:r>
                <a:r>
                  <a:rPr lang="de-DE" baseline="-25000" dirty="0" smtClean="0">
                    <a:solidFill>
                      <a:srgbClr val="005555"/>
                    </a:solidFill>
                  </a:rPr>
                  <a:t>i</a:t>
                </a:r>
                <a:r>
                  <a:rPr lang="de-DE" dirty="0" smtClean="0">
                    <a:solidFill>
                      <a:srgbClr val="005555"/>
                    </a:solidFill>
                  </a:rPr>
                  <a:t>)</a:t>
                </a:r>
              </a:p>
              <a:p>
                <a:pPr marL="700052" lvl="4" indent="-342882"/>
                <a14:m>
                  <m:oMath xmlns:m="http://schemas.openxmlformats.org/officeDocument/2006/math">
                    <m:sSubSup>
                      <m:sSubSupPr>
                        <m:ctrlPr>
                          <a:rPr lang="de-DE" b="1" i="1">
                            <a:solidFill>
                              <a:srgbClr val="006C66"/>
                            </a:solidFill>
                            <a:latin typeface="Cambria Math" panose="02040503050406030204" pitchFamily="18" charset="0"/>
                          </a:rPr>
                        </m:ctrlPr>
                      </m:sSubSupPr>
                      <m:e>
                        <m:r>
                          <a:rPr lang="de-DE" b="1" i="1">
                            <a:solidFill>
                              <a:srgbClr val="006C66"/>
                            </a:solidFill>
                            <a:latin typeface="Cambria Math" panose="02040503050406030204" pitchFamily="18" charset="0"/>
                          </a:rPr>
                          <m:t>𝑨</m:t>
                        </m:r>
                      </m:e>
                      <m:sub>
                        <m:r>
                          <a:rPr lang="de-DE" b="1" i="1">
                            <a:solidFill>
                              <a:srgbClr val="006C66"/>
                            </a:solidFill>
                            <a:latin typeface="Cambria Math" panose="02040503050406030204" pitchFamily="18" charset="0"/>
                          </a:rPr>
                          <m:t>𝒘𝒆𝒕𝒕𝒆𝒅</m:t>
                        </m:r>
                      </m:sub>
                      <m:sup>
                        <m:r>
                          <a:rPr lang="de-DE" b="1" i="1">
                            <a:solidFill>
                              <a:srgbClr val="006C66"/>
                            </a:solidFill>
                            <a:latin typeface="Cambria Math" panose="02040503050406030204" pitchFamily="18" charset="0"/>
                          </a:rPr>
                          <m:t>𝟔</m:t>
                        </m:r>
                        <m:r>
                          <m:rPr>
                            <m:sty m:val="p"/>
                          </m:rPr>
                          <a:rPr lang="el-GR" b="1" i="1">
                            <a:solidFill>
                              <a:srgbClr val="006C66"/>
                            </a:solidFill>
                            <a:latin typeface="Cambria Math" panose="02040503050406030204" pitchFamily="18" charset="0"/>
                          </a:rPr>
                          <m:t>σ</m:t>
                        </m:r>
                      </m:sup>
                    </m:sSubSup>
                  </m:oMath>
                </a14:m>
                <a:r>
                  <a:rPr lang="de-DE" dirty="0" smtClean="0">
                    <a:solidFill>
                      <a:srgbClr val="005555"/>
                    </a:solidFill>
                  </a:rPr>
                  <a:t>= sin(</a:t>
                </a:r>
                <a:r>
                  <a:rPr lang="el-GR" dirty="0" smtClean="0">
                    <a:solidFill>
                      <a:srgbClr val="005555"/>
                    </a:solidFill>
                  </a:rPr>
                  <a:t>α</a:t>
                </a:r>
                <a:r>
                  <a:rPr lang="de-DE" dirty="0" smtClean="0">
                    <a:solidFill>
                      <a:srgbClr val="005555"/>
                    </a:solidFill>
                  </a:rPr>
                  <a:t>)</a:t>
                </a:r>
                <a14:m>
                  <m:oMath xmlns:m="http://schemas.openxmlformats.org/officeDocument/2006/math">
                    <m:d>
                      <m:dPr>
                        <m:ctrlPr>
                          <a:rPr lang="de-DE" b="0" i="1" smtClean="0">
                            <a:solidFill>
                              <a:srgbClr val="005555"/>
                            </a:solidFill>
                            <a:latin typeface="Cambria Math" panose="02040503050406030204" pitchFamily="18" charset="0"/>
                          </a:rPr>
                        </m:ctrlPr>
                      </m:dPr>
                      <m:e>
                        <m:sSubSup>
                          <m:sSubSupPr>
                            <m:ctrlPr>
                              <a:rPr lang="de-DE" b="0" i="1" smtClean="0">
                                <a:solidFill>
                                  <a:srgbClr val="005555"/>
                                </a:solidFill>
                                <a:latin typeface="Cambria Math" panose="02040503050406030204" pitchFamily="18" charset="0"/>
                              </a:rPr>
                            </m:ctrlPr>
                          </m:sSubSupPr>
                          <m:e>
                            <m:r>
                              <m:rPr>
                                <m:sty m:val="p"/>
                              </m:rPr>
                              <a:rPr lang="el-GR" i="1">
                                <a:solidFill>
                                  <a:srgbClr val="005555"/>
                                </a:solidFill>
                                <a:latin typeface="Cambria Math" panose="02040503050406030204" pitchFamily="18" charset="0"/>
                              </a:rPr>
                              <m:t>λ</m:t>
                            </m:r>
                          </m:e>
                          <m:sub>
                            <m:r>
                              <a:rPr lang="de-DE" i="1">
                                <a:solidFill>
                                  <a:srgbClr val="005555"/>
                                </a:solidFill>
                                <a:latin typeface="Cambria Math" panose="02040503050406030204" pitchFamily="18" charset="0"/>
                              </a:rPr>
                              <m:t>𝒏</m:t>
                            </m:r>
                            <m:r>
                              <a:rPr lang="de-DE" i="1">
                                <a:solidFill>
                                  <a:srgbClr val="005555"/>
                                </a:solidFill>
                                <a:latin typeface="Cambria Math" panose="02040503050406030204" pitchFamily="18" charset="0"/>
                              </a:rPr>
                              <m:t>,</m:t>
                            </m:r>
                            <m:r>
                              <a:rPr lang="de-DE" i="1">
                                <a:solidFill>
                                  <a:srgbClr val="005555"/>
                                </a:solidFill>
                                <a:latin typeface="Cambria Math" panose="02040503050406030204" pitchFamily="18" charset="0"/>
                              </a:rPr>
                              <m:t>𝐷</m:t>
                            </m:r>
                            <m:r>
                              <a:rPr lang="de-DE" i="1">
                                <a:solidFill>
                                  <a:srgbClr val="005555"/>
                                </a:solidFill>
                                <a:latin typeface="Cambria Math" panose="02040503050406030204" pitchFamily="18" charset="0"/>
                              </a:rPr>
                              <m:t>−</m:t>
                            </m:r>
                            <m:r>
                              <a:rPr lang="de-DE" i="1">
                                <a:solidFill>
                                  <a:srgbClr val="005555"/>
                                </a:solidFill>
                                <a:latin typeface="Cambria Math" panose="02040503050406030204" pitchFamily="18" charset="0"/>
                              </a:rPr>
                              <m:t>𝑺𝑶𝑳</m:t>
                            </m:r>
                          </m:sub>
                          <m:sup>
                            <m:r>
                              <a:rPr lang="de-DE" b="1" i="1">
                                <a:solidFill>
                                  <a:srgbClr val="006C66"/>
                                </a:solidFill>
                                <a:latin typeface="Cambria Math" panose="02040503050406030204" pitchFamily="18" charset="0"/>
                              </a:rPr>
                              <m:t>𝟔</m:t>
                            </m:r>
                            <m:r>
                              <m:rPr>
                                <m:sty m:val="p"/>
                              </m:rPr>
                              <a:rPr lang="el-GR" b="1" i="1">
                                <a:solidFill>
                                  <a:srgbClr val="006C66"/>
                                </a:solidFill>
                                <a:latin typeface="Cambria Math" panose="02040503050406030204" pitchFamily="18" charset="0"/>
                              </a:rPr>
                              <m:t>σ</m:t>
                            </m:r>
                          </m:sup>
                        </m:sSubSup>
                        <m:r>
                          <a:rPr lang="de-DE" b="0" i="1" smtClean="0">
                            <a:solidFill>
                              <a:srgbClr val="005555"/>
                            </a:solidFill>
                            <a:latin typeface="Cambria Math" panose="02040503050406030204" pitchFamily="18" charset="0"/>
                          </a:rPr>
                          <m:t>+</m:t>
                        </m:r>
                        <m:sSubSup>
                          <m:sSubSupPr>
                            <m:ctrlPr>
                              <a:rPr lang="de-DE" i="1">
                                <a:solidFill>
                                  <a:srgbClr val="005555"/>
                                </a:solidFill>
                                <a:latin typeface="Cambria Math" panose="02040503050406030204" pitchFamily="18" charset="0"/>
                              </a:rPr>
                            </m:ctrlPr>
                          </m:sSubSupPr>
                          <m:e>
                            <m:r>
                              <m:rPr>
                                <m:sty m:val="p"/>
                              </m:rPr>
                              <a:rPr lang="el-GR" i="1">
                                <a:solidFill>
                                  <a:srgbClr val="005555"/>
                                </a:solidFill>
                                <a:latin typeface="Cambria Math" panose="02040503050406030204" pitchFamily="18" charset="0"/>
                              </a:rPr>
                              <m:t>λ</m:t>
                            </m:r>
                          </m:e>
                          <m:sub>
                            <m:r>
                              <a:rPr lang="de-DE" i="1">
                                <a:solidFill>
                                  <a:srgbClr val="005555"/>
                                </a:solidFill>
                                <a:latin typeface="Cambria Math" panose="02040503050406030204" pitchFamily="18" charset="0"/>
                              </a:rPr>
                              <m:t>𝒏</m:t>
                            </m:r>
                            <m:r>
                              <a:rPr lang="de-DE" i="1">
                                <a:solidFill>
                                  <a:srgbClr val="005555"/>
                                </a:solidFill>
                                <a:latin typeface="Cambria Math" panose="02040503050406030204" pitchFamily="18" charset="0"/>
                              </a:rPr>
                              <m:t>,</m:t>
                            </m:r>
                            <m:r>
                              <a:rPr lang="de-DE" b="0" i="1" smtClean="0">
                                <a:solidFill>
                                  <a:srgbClr val="005555"/>
                                </a:solidFill>
                                <a:latin typeface="Cambria Math" panose="02040503050406030204" pitchFamily="18" charset="0"/>
                              </a:rPr>
                              <m:t>𝑃𝐹𝑅</m:t>
                            </m:r>
                          </m:sub>
                          <m:sup>
                            <m:r>
                              <a:rPr lang="de-DE" b="1" i="1">
                                <a:solidFill>
                                  <a:srgbClr val="006C66"/>
                                </a:solidFill>
                                <a:latin typeface="Cambria Math" panose="02040503050406030204" pitchFamily="18" charset="0"/>
                              </a:rPr>
                              <m:t>𝟔</m:t>
                            </m:r>
                            <m:r>
                              <m:rPr>
                                <m:sty m:val="p"/>
                              </m:rPr>
                              <a:rPr lang="el-GR" b="1" i="1">
                                <a:solidFill>
                                  <a:srgbClr val="006C66"/>
                                </a:solidFill>
                                <a:latin typeface="Cambria Math" panose="02040503050406030204" pitchFamily="18" charset="0"/>
                              </a:rPr>
                              <m:t>σ</m:t>
                            </m:r>
                          </m:sup>
                        </m:sSubSup>
                      </m:e>
                    </m:d>
                    <m:r>
                      <a:rPr lang="de-DE" i="1">
                        <a:solidFill>
                          <a:srgbClr val="005555"/>
                        </a:solidFill>
                        <a:latin typeface="Cambria Math" panose="02040503050406030204" pitchFamily="18" charset="0"/>
                        <a:ea typeface="Cambria Math" panose="02040503050406030204" pitchFamily="18" charset="0"/>
                      </a:rPr>
                      <m:t>×</m:t>
                    </m:r>
                    <m:sSubSup>
                      <m:sSubSupPr>
                        <m:ctrlPr>
                          <a:rPr lang="de-DE" i="1" smtClean="0">
                            <a:solidFill>
                              <a:srgbClr val="005555"/>
                            </a:solidFill>
                            <a:latin typeface="Cambria Math" panose="02040503050406030204" pitchFamily="18" charset="0"/>
                            <a:ea typeface="Cambria Math" panose="02040503050406030204" pitchFamily="18" charset="0"/>
                          </a:rPr>
                        </m:ctrlPr>
                      </m:sSubSupPr>
                      <m:e>
                        <m:r>
                          <a:rPr lang="de-DE" i="1">
                            <a:solidFill>
                              <a:srgbClr val="006C66"/>
                            </a:solidFill>
                            <a:latin typeface="Cambria Math" panose="02040503050406030204" pitchFamily="18" charset="0"/>
                            <a:ea typeface="Cambria Math" panose="02040503050406030204" pitchFamily="18" charset="0"/>
                          </a:rPr>
                          <m:t>𝑙</m:t>
                        </m:r>
                      </m:e>
                      <m:sub>
                        <m:r>
                          <a:rPr lang="de-DE" i="1">
                            <a:solidFill>
                              <a:srgbClr val="006C66"/>
                            </a:solidFill>
                            <a:latin typeface="Cambria Math" panose="02040503050406030204" pitchFamily="18" charset="0"/>
                            <a:ea typeface="Cambria Math" panose="02040503050406030204" pitchFamily="18" charset="0"/>
                          </a:rPr>
                          <m:t>𝑠𝑡𝑟𝑖𝑘𝑒𝑙𝑖𝑛𝑒</m:t>
                        </m:r>
                      </m:sub>
                      <m:sup>
                        <m:r>
                          <a:rPr lang="de-DE" b="1" i="1">
                            <a:solidFill>
                              <a:srgbClr val="006C66"/>
                            </a:solidFill>
                            <a:latin typeface="Cambria Math" panose="02040503050406030204" pitchFamily="18" charset="0"/>
                          </a:rPr>
                          <m:t>𝟔</m:t>
                        </m:r>
                        <m:r>
                          <m:rPr>
                            <m:sty m:val="p"/>
                          </m:rPr>
                          <a:rPr lang="el-GR" b="1" i="1">
                            <a:solidFill>
                              <a:srgbClr val="006C66"/>
                            </a:solidFill>
                            <a:latin typeface="Cambria Math" panose="02040503050406030204" pitchFamily="18" charset="0"/>
                          </a:rPr>
                          <m:t>σ</m:t>
                        </m:r>
                      </m:sup>
                    </m:sSubSup>
                  </m:oMath>
                </a14:m>
                <a:endParaRPr lang="de-DE" dirty="0">
                  <a:solidFill>
                    <a:srgbClr val="005555"/>
                  </a:solidFill>
                </a:endParaRPr>
              </a:p>
              <a:p>
                <a:pPr marL="700052" lvl="4" indent="-342882"/>
                <a:endParaRPr lang="de-DE" dirty="0">
                  <a:solidFill>
                    <a:srgbClr val="005555"/>
                  </a:solidFill>
                </a:endParaRPr>
              </a:p>
              <a:p>
                <a:pPr marL="522261" lvl="3" indent="-342882"/>
                <a:r>
                  <a:rPr lang="de-DE" b="1" dirty="0">
                    <a:solidFill>
                      <a:srgbClr val="005555"/>
                    </a:solidFill>
                  </a:rPr>
                  <a:t>Volume </a:t>
                </a:r>
                <a:r>
                  <a:rPr lang="de-DE" b="1" dirty="0" err="1" smtClean="0">
                    <a:solidFill>
                      <a:srgbClr val="005555"/>
                    </a:solidFill>
                  </a:rPr>
                  <a:t>recombination</a:t>
                </a:r>
                <a:r>
                  <a:rPr lang="de-DE" dirty="0" smtClean="0">
                    <a:solidFill>
                      <a:srgbClr val="005555"/>
                    </a:solidFill>
                  </a:rPr>
                  <a:t> (</a:t>
                </a:r>
                <a:r>
                  <a:rPr lang="de-DE" dirty="0" err="1" smtClean="0">
                    <a:solidFill>
                      <a:srgbClr val="005555"/>
                    </a:solidFill>
                  </a:rPr>
                  <a:t>Detachment</a:t>
                </a:r>
                <a:r>
                  <a:rPr lang="de-DE" dirty="0" smtClean="0">
                    <a:solidFill>
                      <a:srgbClr val="005555"/>
                    </a:solidFill>
                  </a:rPr>
                  <a:t>)	</a:t>
                </a:r>
                <a:endParaRPr lang="de-DE" dirty="0" smtClean="0">
                  <a:solidFill>
                    <a:srgbClr val="EF7C00"/>
                  </a:solidFill>
                </a:endParaRPr>
              </a:p>
              <a:p>
                <a:pPr marL="700052" lvl="4" indent="-342882"/>
                <a:r>
                  <a:rPr lang="de-DE" dirty="0" err="1" smtClean="0">
                    <a:solidFill>
                      <a:srgbClr val="005555"/>
                    </a:solidFill>
                  </a:rPr>
                  <a:t>Isotropic</a:t>
                </a:r>
                <a:r>
                  <a:rPr lang="de-DE" dirty="0" smtClean="0">
                    <a:solidFill>
                      <a:srgbClr val="005555"/>
                    </a:solidFill>
                  </a:rPr>
                  <a:t> neutral </a:t>
                </a:r>
                <a:r>
                  <a:rPr lang="de-DE" dirty="0" err="1" smtClean="0">
                    <a:solidFill>
                      <a:srgbClr val="005555"/>
                    </a:solidFill>
                  </a:rPr>
                  <a:t>particle</a:t>
                </a:r>
                <a:r>
                  <a:rPr lang="de-DE" dirty="0" smtClean="0">
                    <a:solidFill>
                      <a:srgbClr val="005555"/>
                    </a:solidFill>
                  </a:rPr>
                  <a:t> </a:t>
                </a:r>
                <a:r>
                  <a:rPr lang="de-DE" dirty="0" err="1" smtClean="0">
                    <a:solidFill>
                      <a:srgbClr val="005555"/>
                    </a:solidFill>
                  </a:rPr>
                  <a:t>release</a:t>
                </a:r>
                <a:endParaRPr lang="de-DE" dirty="0">
                  <a:solidFill>
                    <a:srgbClr val="005555"/>
                  </a:solidFill>
                </a:endParaRPr>
              </a:p>
              <a:p>
                <a:pPr marL="700052" lvl="4" indent="-342882"/>
                <a:r>
                  <a:rPr lang="de-DE" dirty="0" err="1" smtClean="0">
                    <a:solidFill>
                      <a:srgbClr val="005555"/>
                    </a:solidFill>
                  </a:rPr>
                  <a:t>Isotropic</a:t>
                </a:r>
                <a:r>
                  <a:rPr lang="de-DE" dirty="0" smtClean="0">
                    <a:solidFill>
                      <a:srgbClr val="005555"/>
                    </a:solidFill>
                  </a:rPr>
                  <a:t> </a:t>
                </a:r>
                <a:r>
                  <a:rPr lang="de-DE" dirty="0" err="1" smtClean="0">
                    <a:solidFill>
                      <a:srgbClr val="005555"/>
                    </a:solidFill>
                  </a:rPr>
                  <a:t>energy</a:t>
                </a:r>
                <a:r>
                  <a:rPr lang="de-DE" dirty="0" smtClean="0">
                    <a:solidFill>
                      <a:srgbClr val="005555"/>
                    </a:solidFill>
                  </a:rPr>
                  <a:t> </a:t>
                </a:r>
                <a:r>
                  <a:rPr lang="de-DE" dirty="0" err="1" smtClean="0">
                    <a:solidFill>
                      <a:srgbClr val="005555"/>
                    </a:solidFill>
                  </a:rPr>
                  <a:t>radiation</a:t>
                </a:r>
                <a:r>
                  <a:rPr lang="de-DE" dirty="0" smtClean="0">
                    <a:solidFill>
                      <a:srgbClr val="005555"/>
                    </a:solidFill>
                  </a:rPr>
                  <a:t> </a:t>
                </a:r>
                <a14:m>
                  <m:oMath xmlns:m="http://schemas.openxmlformats.org/officeDocument/2006/math">
                    <m:sSub>
                      <m:sSubPr>
                        <m:ctrlPr>
                          <a:rPr lang="de-DE" i="1">
                            <a:solidFill>
                              <a:srgbClr val="006C66"/>
                            </a:solidFill>
                            <a:latin typeface="Cambria Math" panose="02040503050406030204" pitchFamily="18" charset="0"/>
                          </a:rPr>
                        </m:ctrlPr>
                      </m:sSubPr>
                      <m:e>
                        <m:r>
                          <a:rPr lang="de-DE" i="1">
                            <a:solidFill>
                              <a:srgbClr val="006C66"/>
                            </a:solidFill>
                            <a:latin typeface="Cambria Math" panose="02040503050406030204" pitchFamily="18" charset="0"/>
                          </a:rPr>
                          <m:t>𝑃</m:t>
                        </m:r>
                      </m:e>
                      <m:sub>
                        <m:r>
                          <a:rPr lang="de-DE" i="1">
                            <a:solidFill>
                              <a:srgbClr val="006C66"/>
                            </a:solidFill>
                            <a:latin typeface="Cambria Math" panose="02040503050406030204" pitchFamily="18" charset="0"/>
                          </a:rPr>
                          <m:t>𝑟𝑒𝑐</m:t>
                        </m:r>
                        <m:r>
                          <a:rPr lang="de-DE" i="1">
                            <a:solidFill>
                              <a:srgbClr val="006C66"/>
                            </a:solidFill>
                            <a:latin typeface="Cambria Math" panose="02040503050406030204" pitchFamily="18" charset="0"/>
                          </a:rPr>
                          <m:t>,</m:t>
                        </m:r>
                        <m:r>
                          <a:rPr lang="de-DE" i="1">
                            <a:solidFill>
                              <a:srgbClr val="006C66"/>
                            </a:solidFill>
                            <a:latin typeface="Cambria Math" panose="02040503050406030204" pitchFamily="18" charset="0"/>
                          </a:rPr>
                          <m:t>𝑣𝑜𝑙</m:t>
                        </m:r>
                      </m:sub>
                    </m:sSub>
                  </m:oMath>
                </a14:m>
                <a:endParaRPr lang="de-DE" dirty="0" smtClean="0">
                  <a:solidFill>
                    <a:srgbClr val="005555"/>
                  </a:solidFill>
                </a:endParaRPr>
              </a:p>
              <a:p>
                <a:pPr marL="700052" lvl="4" indent="-342882"/>
                <a:r>
                  <a:rPr lang="de-DE" dirty="0" err="1" smtClean="0">
                    <a:solidFill>
                      <a:srgbClr val="005555"/>
                    </a:solidFill>
                  </a:rPr>
                  <a:t>T</a:t>
                </a:r>
                <a:r>
                  <a:rPr lang="de-DE" baseline="-25000" dirty="0" err="1" smtClean="0">
                    <a:solidFill>
                      <a:srgbClr val="005555"/>
                    </a:solidFill>
                  </a:rPr>
                  <a:t>e</a:t>
                </a:r>
                <a:r>
                  <a:rPr lang="de-DE" baseline="-25000" dirty="0" smtClean="0">
                    <a:solidFill>
                      <a:srgbClr val="005555"/>
                    </a:solidFill>
                  </a:rPr>
                  <a:t> </a:t>
                </a:r>
                <a:r>
                  <a:rPr lang="de-DE" dirty="0" err="1" smtClean="0">
                    <a:solidFill>
                      <a:srgbClr val="005555"/>
                    </a:solidFill>
                  </a:rPr>
                  <a:t>decrease</a:t>
                </a:r>
                <a:r>
                  <a:rPr lang="de-DE" dirty="0" smtClean="0">
                    <a:solidFill>
                      <a:srgbClr val="005555"/>
                    </a:solidFill>
                  </a:rPr>
                  <a:t> </a:t>
                </a:r>
                <a:r>
                  <a:rPr lang="de-DE" dirty="0" err="1" smtClean="0">
                    <a:solidFill>
                      <a:srgbClr val="005555"/>
                    </a:solidFill>
                  </a:rPr>
                  <a:t>through</a:t>
                </a:r>
                <a:r>
                  <a:rPr lang="de-DE" dirty="0" smtClean="0">
                    <a:solidFill>
                      <a:srgbClr val="005555"/>
                    </a:solidFill>
                  </a:rPr>
                  <a:t> </a:t>
                </a:r>
              </a:p>
              <a:p>
                <a:pPr marL="988599" lvl="5" indent="-342882"/>
                <a:r>
                  <a:rPr lang="de-DE" dirty="0" err="1" smtClean="0">
                    <a:solidFill>
                      <a:srgbClr val="005555"/>
                    </a:solidFill>
                  </a:rPr>
                  <a:t>Ionization</a:t>
                </a:r>
                <a:r>
                  <a:rPr lang="de-DE" dirty="0" smtClean="0">
                    <a:solidFill>
                      <a:srgbClr val="005555"/>
                    </a:solidFill>
                  </a:rPr>
                  <a:t>, </a:t>
                </a:r>
                <a:r>
                  <a:rPr lang="de-DE" dirty="0" err="1" smtClean="0">
                    <a:solidFill>
                      <a:srgbClr val="005555"/>
                    </a:solidFill>
                  </a:rPr>
                  <a:t>Dissociation</a:t>
                </a:r>
                <a:r>
                  <a:rPr lang="de-DE" dirty="0" smtClean="0">
                    <a:solidFill>
                      <a:srgbClr val="005555"/>
                    </a:solidFill>
                  </a:rPr>
                  <a:t>, MAD</a:t>
                </a:r>
                <a:endParaRPr lang="de-DE" baseline="-25000" dirty="0" smtClean="0">
                  <a:solidFill>
                    <a:srgbClr val="005555"/>
                  </a:solidFill>
                </a:endParaRPr>
              </a:p>
              <a:p>
                <a:pPr lvl="4" indent="0">
                  <a:buNone/>
                </a:pPr>
                <a:r>
                  <a:rPr lang="de-DE" b="1" dirty="0" smtClean="0">
                    <a:solidFill>
                      <a:srgbClr val="006C66"/>
                    </a:solidFill>
                  </a:rPr>
                  <a:t>	</a:t>
                </a:r>
                <a14:m>
                  <m:oMath xmlns:m="http://schemas.openxmlformats.org/officeDocument/2006/math">
                    <m:r>
                      <m:rPr>
                        <m:nor/>
                      </m:rPr>
                      <a:rPr lang="el-GR" dirty="0" smtClean="0">
                        <a:solidFill>
                          <a:srgbClr val="005555"/>
                        </a:solidFill>
                      </a:rPr>
                      <m:t>η</m:t>
                    </m:r>
                    <m:r>
                      <m:rPr>
                        <m:nor/>
                      </m:rPr>
                      <a:rPr lang="de-DE" baseline="-25000" dirty="0" smtClean="0">
                        <a:solidFill>
                          <a:srgbClr val="005555"/>
                        </a:solidFill>
                      </a:rPr>
                      <m:t>0,</m:t>
                    </m:r>
                    <m:r>
                      <a:rPr lang="de-DE" b="1" i="1" baseline="-25000" dirty="0" smtClean="0">
                        <a:solidFill>
                          <a:srgbClr val="005555"/>
                        </a:solidFill>
                        <a:latin typeface="Cambria Math" panose="02040503050406030204" pitchFamily="18" charset="0"/>
                      </a:rPr>
                      <m:t>𝑴𝑨𝑹</m:t>
                    </m:r>
                    <m:d>
                      <m:dPr>
                        <m:ctrlPr>
                          <a:rPr lang="de-DE" b="1" i="1">
                            <a:solidFill>
                              <a:srgbClr val="006C66"/>
                            </a:solidFill>
                            <a:latin typeface="Cambria Math" panose="02040503050406030204" pitchFamily="18" charset="0"/>
                          </a:rPr>
                        </m:ctrlPr>
                      </m:dPr>
                      <m:e>
                        <m:sSub>
                          <m:sSubPr>
                            <m:ctrlPr>
                              <a:rPr lang="de-DE" b="1" i="1">
                                <a:solidFill>
                                  <a:srgbClr val="006C66"/>
                                </a:solidFill>
                                <a:latin typeface="Cambria Math" panose="02040503050406030204" pitchFamily="18" charset="0"/>
                              </a:rPr>
                            </m:ctrlPr>
                          </m:sSubPr>
                          <m:e>
                            <m:r>
                              <a:rPr lang="de-DE" b="1" i="1">
                                <a:solidFill>
                                  <a:srgbClr val="006C66"/>
                                </a:solidFill>
                                <a:latin typeface="Cambria Math" panose="02040503050406030204" pitchFamily="18" charset="0"/>
                              </a:rPr>
                              <m:t>𝒏</m:t>
                            </m:r>
                          </m:e>
                          <m:sub>
                            <m:r>
                              <a:rPr lang="de-DE" b="1" i="1">
                                <a:solidFill>
                                  <a:srgbClr val="006C66"/>
                                </a:solidFill>
                                <a:latin typeface="Cambria Math" panose="02040503050406030204" pitchFamily="18" charset="0"/>
                              </a:rPr>
                              <m:t>𝒆</m:t>
                            </m:r>
                          </m:sub>
                        </m:sSub>
                        <m:r>
                          <a:rPr lang="de-DE" b="1" i="1">
                            <a:solidFill>
                              <a:srgbClr val="006C66"/>
                            </a:solidFill>
                            <a:latin typeface="Cambria Math" panose="02040503050406030204" pitchFamily="18" charset="0"/>
                          </a:rPr>
                          <m:t>,</m:t>
                        </m:r>
                        <m:sSub>
                          <m:sSubPr>
                            <m:ctrlPr>
                              <a:rPr lang="de-DE" b="1" i="1">
                                <a:solidFill>
                                  <a:srgbClr val="006C66"/>
                                </a:solidFill>
                                <a:latin typeface="Cambria Math" panose="02040503050406030204" pitchFamily="18" charset="0"/>
                              </a:rPr>
                            </m:ctrlPr>
                          </m:sSubPr>
                          <m:e>
                            <m:r>
                              <a:rPr lang="de-DE" b="1" i="1">
                                <a:solidFill>
                                  <a:srgbClr val="006C66"/>
                                </a:solidFill>
                                <a:latin typeface="Cambria Math" panose="02040503050406030204" pitchFamily="18" charset="0"/>
                              </a:rPr>
                              <m:t>𝒏</m:t>
                            </m:r>
                          </m:e>
                          <m:sub>
                            <m:r>
                              <a:rPr lang="de-DE" b="1" i="1">
                                <a:solidFill>
                                  <a:srgbClr val="006C66"/>
                                </a:solidFill>
                                <a:latin typeface="Cambria Math" panose="02040503050406030204" pitchFamily="18" charset="0"/>
                              </a:rPr>
                              <m:t>𝟎</m:t>
                            </m:r>
                          </m:sub>
                        </m:sSub>
                      </m:e>
                    </m:d>
                    <m:r>
                      <m:rPr>
                        <m:nor/>
                      </m:rPr>
                      <a:rPr lang="de-DE" b="0" i="0" smtClean="0">
                        <a:solidFill>
                          <a:srgbClr val="006C66"/>
                        </a:solidFill>
                        <a:latin typeface="Cambria Math" panose="02040503050406030204" pitchFamily="18" charset="0"/>
                      </a:rPr>
                      <m:t>        </m:t>
                    </m:r>
                    <m:r>
                      <m:rPr>
                        <m:nor/>
                      </m:rPr>
                      <a:rPr lang="el-GR" dirty="0">
                        <a:solidFill>
                          <a:srgbClr val="005555"/>
                        </a:solidFill>
                      </a:rPr>
                      <m:t>η</m:t>
                    </m:r>
                    <m:r>
                      <m:rPr>
                        <m:nor/>
                      </m:rPr>
                      <a:rPr lang="de-DE" baseline="-25000" dirty="0">
                        <a:solidFill>
                          <a:srgbClr val="005555"/>
                        </a:solidFill>
                      </a:rPr>
                      <m:t>0,</m:t>
                    </m:r>
                    <m:r>
                      <a:rPr lang="de-DE" b="1" i="1" baseline="-25000" dirty="0" smtClean="0">
                        <a:solidFill>
                          <a:srgbClr val="005555"/>
                        </a:solidFill>
                        <a:latin typeface="Cambria Math" panose="02040503050406030204" pitchFamily="18" charset="0"/>
                      </a:rPr>
                      <m:t>𝑬𝑰𝑹</m:t>
                    </m:r>
                    <m:d>
                      <m:dPr>
                        <m:ctrlPr>
                          <a:rPr lang="de-DE" b="1" i="1">
                            <a:solidFill>
                              <a:srgbClr val="006C66"/>
                            </a:solidFill>
                            <a:latin typeface="Cambria Math" panose="02040503050406030204" pitchFamily="18" charset="0"/>
                          </a:rPr>
                        </m:ctrlPr>
                      </m:dPr>
                      <m:e>
                        <m:sSubSup>
                          <m:sSubSupPr>
                            <m:ctrlPr>
                              <a:rPr lang="de-DE" b="1" i="1">
                                <a:solidFill>
                                  <a:srgbClr val="006C66"/>
                                </a:solidFill>
                                <a:latin typeface="Cambria Math" panose="02040503050406030204" pitchFamily="18" charset="0"/>
                              </a:rPr>
                            </m:ctrlPr>
                          </m:sSubSupPr>
                          <m:e>
                            <m:r>
                              <a:rPr lang="de-DE" b="1" i="1">
                                <a:solidFill>
                                  <a:srgbClr val="006C66"/>
                                </a:solidFill>
                                <a:latin typeface="Cambria Math" panose="02040503050406030204" pitchFamily="18" charset="0"/>
                              </a:rPr>
                              <m:t>𝒏</m:t>
                            </m:r>
                          </m:e>
                          <m:sub>
                            <m:r>
                              <a:rPr lang="de-DE" b="1" i="1">
                                <a:solidFill>
                                  <a:srgbClr val="006C66"/>
                                </a:solidFill>
                                <a:latin typeface="Cambria Math" panose="02040503050406030204" pitchFamily="18" charset="0"/>
                              </a:rPr>
                              <m:t>𝒆</m:t>
                            </m:r>
                          </m:sub>
                          <m:sup>
                            <m:r>
                              <a:rPr lang="de-DE" b="1" i="1">
                                <a:solidFill>
                                  <a:srgbClr val="006C66"/>
                                </a:solidFill>
                                <a:latin typeface="Cambria Math" panose="02040503050406030204" pitchFamily="18" charset="0"/>
                              </a:rPr>
                              <m:t>𝟑</m:t>
                            </m:r>
                          </m:sup>
                        </m:sSubSup>
                      </m:e>
                    </m:d>
                  </m:oMath>
                </a14:m>
                <a:endParaRPr lang="de-DE" b="1" i="1" dirty="0" smtClean="0">
                  <a:solidFill>
                    <a:srgbClr val="006C66"/>
                  </a:solidFill>
                  <a:latin typeface="Cambria Math" panose="02040503050406030204" pitchFamily="18" charset="0"/>
                </a:endParaRPr>
              </a:p>
              <a:p>
                <a:pPr lvl="4" indent="0">
                  <a:buNone/>
                </a:pPr>
                <a:r>
                  <a:rPr lang="de-DE" sz="1400" b="1" dirty="0" smtClean="0">
                    <a:solidFill>
                      <a:srgbClr val="006C66"/>
                    </a:solidFill>
                  </a:rPr>
                  <a:t>	</a:t>
                </a:r>
                <a14:m>
                  <m:oMath xmlns:m="http://schemas.openxmlformats.org/officeDocument/2006/math">
                    <m:sSub>
                      <m:sSubPr>
                        <m:ctrlPr>
                          <a:rPr lang="de-DE" b="1" i="1">
                            <a:solidFill>
                              <a:srgbClr val="006C66"/>
                            </a:solidFill>
                            <a:latin typeface="Cambria Math" panose="02040503050406030204" pitchFamily="18" charset="0"/>
                          </a:rPr>
                        </m:ctrlPr>
                      </m:sSubPr>
                      <m:e>
                        <m:acc>
                          <m:accPr>
                            <m:chr m:val="̇"/>
                            <m:ctrlPr>
                              <a:rPr lang="de-DE" b="1" i="1">
                                <a:solidFill>
                                  <a:srgbClr val="006C66"/>
                                </a:solidFill>
                                <a:latin typeface="Cambria Math" panose="02040503050406030204" pitchFamily="18" charset="0"/>
                              </a:rPr>
                            </m:ctrlPr>
                          </m:accPr>
                          <m:e>
                            <m:r>
                              <a:rPr lang="de-DE" b="1" i="1">
                                <a:solidFill>
                                  <a:srgbClr val="006C66"/>
                                </a:solidFill>
                                <a:latin typeface="Cambria Math" panose="02040503050406030204" pitchFamily="18" charset="0"/>
                              </a:rPr>
                              <m:t>𝒒</m:t>
                            </m:r>
                          </m:e>
                        </m:acc>
                      </m:e>
                      <m:sub>
                        <m:r>
                          <a:rPr lang="de-DE" b="1" i="1">
                            <a:solidFill>
                              <a:srgbClr val="006C66"/>
                            </a:solidFill>
                            <a:latin typeface="Cambria Math" panose="02040503050406030204" pitchFamily="18" charset="0"/>
                          </a:rPr>
                          <m:t>𝒅𝒊𝒗</m:t>
                        </m:r>
                      </m:sub>
                    </m:sSub>
                    <m:r>
                      <a:rPr lang="de-DE" b="1" i="1">
                        <a:solidFill>
                          <a:srgbClr val="006C66"/>
                        </a:solidFill>
                        <a:latin typeface="Cambria Math" panose="02040503050406030204" pitchFamily="18" charset="0"/>
                      </a:rPr>
                      <m:t>= </m:t>
                    </m:r>
                    <m:f>
                      <m:fPr>
                        <m:ctrlPr>
                          <a:rPr lang="de-DE" b="1" i="1">
                            <a:solidFill>
                              <a:srgbClr val="006C66"/>
                            </a:solidFill>
                            <a:latin typeface="Cambria Math" panose="02040503050406030204" pitchFamily="18" charset="0"/>
                          </a:rPr>
                        </m:ctrlPr>
                      </m:fPr>
                      <m:num>
                        <m:sSub>
                          <m:sSubPr>
                            <m:ctrlPr>
                              <a:rPr lang="de-DE" b="1" i="1">
                                <a:solidFill>
                                  <a:srgbClr val="006C66"/>
                                </a:solidFill>
                                <a:latin typeface="Cambria Math" panose="02040503050406030204" pitchFamily="18" charset="0"/>
                              </a:rPr>
                            </m:ctrlPr>
                          </m:sSubPr>
                          <m:e>
                            <m:r>
                              <a:rPr lang="de-DE" b="1" i="1">
                                <a:solidFill>
                                  <a:srgbClr val="006C66"/>
                                </a:solidFill>
                                <a:latin typeface="Cambria Math" panose="02040503050406030204" pitchFamily="18" charset="0"/>
                              </a:rPr>
                              <m:t>𝑷</m:t>
                            </m:r>
                          </m:e>
                          <m:sub>
                            <m:r>
                              <a:rPr lang="de-DE" b="1" i="1">
                                <a:solidFill>
                                  <a:srgbClr val="006C66"/>
                                </a:solidFill>
                                <a:latin typeface="Cambria Math" panose="02040503050406030204" pitchFamily="18" charset="0"/>
                              </a:rPr>
                              <m:t>𝒓𝒆𝒄</m:t>
                            </m:r>
                            <m:r>
                              <a:rPr lang="de-DE" b="1" i="1">
                                <a:solidFill>
                                  <a:srgbClr val="006C66"/>
                                </a:solidFill>
                                <a:latin typeface="Cambria Math" panose="02040503050406030204" pitchFamily="18" charset="0"/>
                              </a:rPr>
                              <m:t>, </m:t>
                            </m:r>
                            <m:r>
                              <a:rPr lang="de-DE" b="1" i="1">
                                <a:solidFill>
                                  <a:srgbClr val="006C66"/>
                                </a:solidFill>
                                <a:latin typeface="Cambria Math" panose="02040503050406030204" pitchFamily="18" charset="0"/>
                              </a:rPr>
                              <m:t>𝒔𝒖𝒓𝒇</m:t>
                            </m:r>
                          </m:sub>
                        </m:sSub>
                      </m:num>
                      <m:den>
                        <m:sSubSup>
                          <m:sSubSupPr>
                            <m:ctrlPr>
                              <a:rPr lang="de-DE" b="1" i="1" smtClean="0">
                                <a:solidFill>
                                  <a:srgbClr val="006C66"/>
                                </a:solidFill>
                                <a:latin typeface="Cambria Math" panose="02040503050406030204" pitchFamily="18" charset="0"/>
                              </a:rPr>
                            </m:ctrlPr>
                          </m:sSubSupPr>
                          <m:e>
                            <m:r>
                              <a:rPr lang="de-DE" b="1" i="1" smtClean="0">
                                <a:solidFill>
                                  <a:srgbClr val="006C66"/>
                                </a:solidFill>
                                <a:latin typeface="Cambria Math" panose="02040503050406030204" pitchFamily="18" charset="0"/>
                              </a:rPr>
                              <m:t>𝑨</m:t>
                            </m:r>
                          </m:e>
                          <m:sub>
                            <m:r>
                              <a:rPr lang="de-DE" b="1" i="1" smtClean="0">
                                <a:solidFill>
                                  <a:srgbClr val="006C66"/>
                                </a:solidFill>
                                <a:latin typeface="Cambria Math" panose="02040503050406030204" pitchFamily="18" charset="0"/>
                              </a:rPr>
                              <m:t>𝒘𝒆𝒕𝒕𝒆𝒅</m:t>
                            </m:r>
                          </m:sub>
                          <m:sup>
                            <m:r>
                              <a:rPr lang="de-DE" b="1" i="1" smtClean="0">
                                <a:solidFill>
                                  <a:srgbClr val="006C66"/>
                                </a:solidFill>
                                <a:latin typeface="Cambria Math" panose="02040503050406030204" pitchFamily="18" charset="0"/>
                              </a:rPr>
                              <m:t>𝟔</m:t>
                            </m:r>
                            <m:r>
                              <m:rPr>
                                <m:sty m:val="p"/>
                              </m:rPr>
                              <a:rPr lang="el-GR" b="1" i="1" smtClean="0">
                                <a:solidFill>
                                  <a:srgbClr val="006C66"/>
                                </a:solidFill>
                                <a:latin typeface="Cambria Math" panose="02040503050406030204" pitchFamily="18" charset="0"/>
                              </a:rPr>
                              <m:t>σ</m:t>
                            </m:r>
                          </m:sup>
                        </m:sSubSup>
                      </m:den>
                    </m:f>
                    <m:r>
                      <a:rPr lang="de-DE" b="1" i="1">
                        <a:solidFill>
                          <a:srgbClr val="006C66"/>
                        </a:solidFill>
                        <a:latin typeface="Cambria Math" panose="02040503050406030204" pitchFamily="18" charset="0"/>
                      </a:rPr>
                      <m:t>+</m:t>
                    </m:r>
                    <m:sSub>
                      <m:sSubPr>
                        <m:ctrlPr>
                          <a:rPr lang="de-DE" b="1" i="1">
                            <a:solidFill>
                              <a:srgbClr val="006C66"/>
                            </a:solidFill>
                            <a:latin typeface="Cambria Math" panose="02040503050406030204" pitchFamily="18" charset="0"/>
                          </a:rPr>
                        </m:ctrlPr>
                      </m:sSubPr>
                      <m:e>
                        <m:acc>
                          <m:accPr>
                            <m:chr m:val="̇"/>
                            <m:ctrlPr>
                              <a:rPr lang="de-DE" b="1" i="1">
                                <a:solidFill>
                                  <a:srgbClr val="006C66"/>
                                </a:solidFill>
                                <a:latin typeface="Cambria Math" panose="02040503050406030204" pitchFamily="18" charset="0"/>
                              </a:rPr>
                            </m:ctrlPr>
                          </m:accPr>
                          <m:e>
                            <m:r>
                              <a:rPr lang="de-DE" b="1" i="1">
                                <a:solidFill>
                                  <a:srgbClr val="006C66"/>
                                </a:solidFill>
                                <a:latin typeface="Cambria Math" panose="02040503050406030204" pitchFamily="18" charset="0"/>
                              </a:rPr>
                              <m:t>𝒒</m:t>
                            </m:r>
                          </m:e>
                        </m:acc>
                      </m:e>
                      <m:sub>
                        <m:r>
                          <a:rPr lang="de-DE" b="1" i="1">
                            <a:solidFill>
                              <a:srgbClr val="006C66"/>
                            </a:solidFill>
                            <a:latin typeface="Cambria Math" panose="02040503050406030204" pitchFamily="18" charset="0"/>
                          </a:rPr>
                          <m:t>𝒓𝒆𝒄</m:t>
                        </m:r>
                        <m:r>
                          <a:rPr lang="de-DE" b="1" i="1">
                            <a:solidFill>
                              <a:srgbClr val="006C66"/>
                            </a:solidFill>
                            <a:latin typeface="Cambria Math" panose="02040503050406030204" pitchFamily="18" charset="0"/>
                          </a:rPr>
                          <m:t>,</m:t>
                        </m:r>
                        <m:r>
                          <a:rPr lang="de-DE" b="1" i="1">
                            <a:solidFill>
                              <a:srgbClr val="006C66"/>
                            </a:solidFill>
                            <a:latin typeface="Cambria Math" panose="02040503050406030204" pitchFamily="18" charset="0"/>
                          </a:rPr>
                          <m:t>𝒗𝒐𝒍</m:t>
                        </m:r>
                      </m:sub>
                    </m:sSub>
                    <m:r>
                      <a:rPr lang="de-DE" b="1" i="1">
                        <a:solidFill>
                          <a:srgbClr val="006C66"/>
                        </a:solidFill>
                        <a:latin typeface="Cambria Math" panose="02040503050406030204" pitchFamily="18" charset="0"/>
                      </a:rPr>
                      <m:t>+</m:t>
                    </m:r>
                    <m:sSub>
                      <m:sSubPr>
                        <m:ctrlPr>
                          <a:rPr lang="de-DE" b="1" i="1">
                            <a:solidFill>
                              <a:srgbClr val="006C66"/>
                            </a:solidFill>
                            <a:latin typeface="Cambria Math" panose="02040503050406030204" pitchFamily="18" charset="0"/>
                          </a:rPr>
                        </m:ctrlPr>
                      </m:sSubPr>
                      <m:e>
                        <m:acc>
                          <m:accPr>
                            <m:chr m:val="̇"/>
                            <m:ctrlPr>
                              <a:rPr lang="de-DE" b="1" i="1">
                                <a:solidFill>
                                  <a:srgbClr val="006C66"/>
                                </a:solidFill>
                                <a:latin typeface="Cambria Math" panose="02040503050406030204" pitchFamily="18" charset="0"/>
                              </a:rPr>
                            </m:ctrlPr>
                          </m:accPr>
                          <m:e>
                            <m:r>
                              <a:rPr lang="de-DE" b="1" i="1">
                                <a:solidFill>
                                  <a:srgbClr val="006C66"/>
                                </a:solidFill>
                                <a:latin typeface="Cambria Math" panose="02040503050406030204" pitchFamily="18" charset="0"/>
                              </a:rPr>
                              <m:t>𝒒</m:t>
                            </m:r>
                          </m:e>
                        </m:acc>
                      </m:e>
                      <m:sub>
                        <m:r>
                          <a:rPr lang="de-DE" b="1" i="1">
                            <a:solidFill>
                              <a:srgbClr val="006C66"/>
                            </a:solidFill>
                            <a:latin typeface="Cambria Math" panose="02040503050406030204" pitchFamily="18" charset="0"/>
                          </a:rPr>
                          <m:t>𝒓𝒂𝒅</m:t>
                        </m:r>
                      </m:sub>
                    </m:sSub>
                    <m:r>
                      <a:rPr lang="de-DE" b="1" i="1" smtClean="0">
                        <a:solidFill>
                          <a:srgbClr val="006C66"/>
                        </a:solidFill>
                        <a:latin typeface="Cambria Math" panose="02040503050406030204" pitchFamily="18" charset="0"/>
                      </a:rPr>
                      <m:t>+</m:t>
                    </m:r>
                    <m:sSub>
                      <m:sSubPr>
                        <m:ctrlPr>
                          <a:rPr lang="de-DE" b="1" i="1">
                            <a:solidFill>
                              <a:srgbClr val="006C66"/>
                            </a:solidFill>
                            <a:latin typeface="Cambria Math" panose="02040503050406030204" pitchFamily="18" charset="0"/>
                          </a:rPr>
                        </m:ctrlPr>
                      </m:sSubPr>
                      <m:e>
                        <m:acc>
                          <m:accPr>
                            <m:chr m:val="̇"/>
                            <m:ctrlPr>
                              <a:rPr lang="de-DE" b="1" i="1">
                                <a:solidFill>
                                  <a:srgbClr val="006C66"/>
                                </a:solidFill>
                                <a:latin typeface="Cambria Math" panose="02040503050406030204" pitchFamily="18" charset="0"/>
                              </a:rPr>
                            </m:ctrlPr>
                          </m:accPr>
                          <m:e>
                            <m:r>
                              <a:rPr lang="de-DE" b="1" i="1">
                                <a:solidFill>
                                  <a:srgbClr val="006C66"/>
                                </a:solidFill>
                                <a:latin typeface="Cambria Math" panose="02040503050406030204" pitchFamily="18" charset="0"/>
                              </a:rPr>
                              <m:t>𝒒</m:t>
                            </m:r>
                          </m:e>
                        </m:acc>
                      </m:e>
                      <m:sub>
                        <m:r>
                          <a:rPr lang="de-DE" b="1" i="1">
                            <a:solidFill>
                              <a:srgbClr val="006C66"/>
                            </a:solidFill>
                            <a:latin typeface="Cambria Math" panose="02040503050406030204" pitchFamily="18" charset="0"/>
                          </a:rPr>
                          <m:t>𝒏</m:t>
                        </m:r>
                      </m:sub>
                    </m:sSub>
                  </m:oMath>
                </a14:m>
                <a:endParaRPr lang="de-DE" sz="1400" dirty="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xfrm>
                <a:off x="695326" y="1335742"/>
                <a:ext cx="11258549" cy="5046009"/>
              </a:xfrm>
              <a:blipFill>
                <a:blip r:embed="rId3"/>
                <a:stretch>
                  <a:fillRect t="-483"/>
                </a:stretch>
              </a:blipFill>
            </p:spPr>
            <p:txBody>
              <a:bodyPr/>
              <a:lstStyle/>
              <a:p>
                <a:r>
                  <a:rPr lang="de-DE">
                    <a:noFill/>
                  </a:rPr>
                  <a:t> </a:t>
                </a:r>
              </a:p>
            </p:txBody>
          </p:sp>
        </mc:Fallback>
      </mc:AlternateContent>
      <p:sp>
        <p:nvSpPr>
          <p:cNvPr id="3" name="Titel 2"/>
          <p:cNvSpPr>
            <a:spLocks noGrp="1"/>
          </p:cNvSpPr>
          <p:nvPr>
            <p:ph type="title"/>
          </p:nvPr>
        </p:nvSpPr>
        <p:spPr>
          <a:xfrm>
            <a:off x="695328" y="441325"/>
            <a:ext cx="9810747" cy="894416"/>
          </a:xfrm>
        </p:spPr>
        <p:txBody>
          <a:bodyPr/>
          <a:lstStyle/>
          <a:p>
            <a:r>
              <a:rPr lang="de-DE" dirty="0" smtClean="0"/>
              <a:t>2. </a:t>
            </a:r>
            <a:r>
              <a:rPr lang="de-DE" dirty="0" err="1" smtClean="0"/>
              <a:t>Neutralize</a:t>
            </a:r>
            <a:r>
              <a:rPr lang="de-DE" dirty="0" smtClean="0"/>
              <a:t> Plasma </a:t>
            </a:r>
            <a:r>
              <a:rPr lang="de-DE" dirty="0" err="1" smtClean="0"/>
              <a:t>Particles</a:t>
            </a:r>
            <a:r>
              <a:rPr lang="de-DE" sz="2800" dirty="0"/>
              <a:t/>
            </a:r>
            <a:br>
              <a:rPr lang="de-DE" sz="2800" dirty="0"/>
            </a:b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69</a:t>
            </a:fld>
            <a:endParaRPr lang="de-DE" dirty="0"/>
          </a:p>
        </p:txBody>
      </p:sp>
      <p:grpSp>
        <p:nvGrpSpPr>
          <p:cNvPr id="13" name="Gruppieren 12"/>
          <p:cNvGrpSpPr/>
          <p:nvPr/>
        </p:nvGrpSpPr>
        <p:grpSpPr>
          <a:xfrm>
            <a:off x="6195317" y="3637047"/>
            <a:ext cx="5758557" cy="3171146"/>
            <a:chOff x="5791648" y="3143249"/>
            <a:chExt cx="6076502" cy="3783092"/>
          </a:xfrm>
        </p:grpSpPr>
        <p:pic>
          <p:nvPicPr>
            <p:cNvPr id="6" name="Grafik 5"/>
            <p:cNvPicPr>
              <a:picLocks noChangeAspect="1"/>
            </p:cNvPicPr>
            <p:nvPr/>
          </p:nvPicPr>
          <p:blipFill>
            <a:blip r:embed="rId4"/>
            <a:stretch>
              <a:fillRect/>
            </a:stretch>
          </p:blipFill>
          <p:spPr>
            <a:xfrm>
              <a:off x="7860413" y="3143249"/>
              <a:ext cx="4007737" cy="3319325"/>
            </a:xfrm>
            <a:prstGeom prst="rect">
              <a:avLst/>
            </a:prstGeom>
          </p:spPr>
        </p:pic>
        <p:sp>
          <p:nvSpPr>
            <p:cNvPr id="14" name="Textfeld 13"/>
            <p:cNvSpPr txBox="1"/>
            <p:nvPr/>
          </p:nvSpPr>
          <p:spPr>
            <a:xfrm>
              <a:off x="8901492" y="6499044"/>
              <a:ext cx="519517" cy="276082"/>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T [eV]</a:t>
              </a:r>
            </a:p>
          </p:txBody>
        </p:sp>
        <p:sp>
          <p:nvSpPr>
            <p:cNvPr id="15" name="Textfeld 14"/>
            <p:cNvSpPr txBox="1"/>
            <p:nvPr/>
          </p:nvSpPr>
          <p:spPr>
            <a:xfrm rot="16200000">
              <a:off x="5411702" y="4573584"/>
              <a:ext cx="1041307" cy="281416"/>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&lt;</a:t>
              </a:r>
              <a:r>
                <a:rPr lang="el-GR" sz="1600" dirty="0" smtClean="0">
                  <a:latin typeface="Arial" panose="020B0604020202020204" pitchFamily="34" charset="0"/>
                  <a:cs typeface="Arial" panose="020B0604020202020204" pitchFamily="34" charset="0"/>
                </a:rPr>
                <a:t>σ</a:t>
              </a:r>
              <a:r>
                <a:rPr lang="de-DE" sz="1600" dirty="0" smtClean="0">
                  <a:latin typeface="Arial" panose="020B0604020202020204" pitchFamily="34" charset="0"/>
                  <a:cs typeface="Arial" panose="020B0604020202020204" pitchFamily="34" charset="0"/>
                </a:rPr>
                <a:t>v</a:t>
              </a:r>
              <a:r>
                <a:rPr lang="de-DE" sz="1600" dirty="0" smtClean="0"/>
                <a:t>&gt; [m</a:t>
              </a:r>
              <a:r>
                <a:rPr lang="de-DE" sz="1600" baseline="30000" dirty="0" smtClean="0"/>
                <a:t>3</a:t>
              </a:r>
              <a:r>
                <a:rPr lang="de-DE" sz="1600" dirty="0" smtClean="0"/>
                <a:t>s</a:t>
              </a:r>
              <a:r>
                <a:rPr lang="de-DE" sz="1600" baseline="30000" dirty="0" smtClean="0"/>
                <a:t>-1</a:t>
              </a:r>
              <a:r>
                <a:rPr lang="de-DE" sz="1600" dirty="0" smtClean="0"/>
                <a:t>]</a:t>
              </a:r>
            </a:p>
          </p:txBody>
        </p:sp>
        <p:pic>
          <p:nvPicPr>
            <p:cNvPr id="18" name="Grafik 17"/>
            <p:cNvPicPr>
              <a:picLocks noChangeAspect="1"/>
            </p:cNvPicPr>
            <p:nvPr/>
          </p:nvPicPr>
          <p:blipFill rotWithShape="1">
            <a:blip r:embed="rId5"/>
            <a:srcRect l="73377" r="7576" b="3183"/>
            <a:stretch/>
          </p:blipFill>
          <p:spPr>
            <a:xfrm flipH="1">
              <a:off x="11683363" y="3150809"/>
              <a:ext cx="133288" cy="3055639"/>
            </a:xfrm>
            <a:prstGeom prst="rect">
              <a:avLst/>
            </a:prstGeom>
          </p:spPr>
        </p:pic>
        <p:sp>
          <p:nvSpPr>
            <p:cNvPr id="19" name="Textfeld 18"/>
            <p:cNvSpPr txBox="1"/>
            <p:nvPr/>
          </p:nvSpPr>
          <p:spPr>
            <a:xfrm>
              <a:off x="9412021" y="6650260"/>
              <a:ext cx="2301794" cy="276081"/>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[ADAS209,c-r 1996 ADF11 &amp; </a:t>
              </a:r>
              <a:r>
                <a:rPr lang="de-DE" sz="800" dirty="0" err="1" smtClean="0"/>
                <a:t>Verhaegh</a:t>
              </a:r>
              <a:r>
                <a:rPr lang="de-DE" sz="800" dirty="0" smtClean="0"/>
                <a:t> NF63, 2023]</a:t>
              </a:r>
              <a:endParaRPr lang="de-DE" sz="800" dirty="0"/>
            </a:p>
          </p:txBody>
        </p:sp>
        <p:pic>
          <p:nvPicPr>
            <p:cNvPr id="20" name="Grafik 19"/>
            <p:cNvPicPr>
              <a:picLocks noChangeAspect="1"/>
            </p:cNvPicPr>
            <p:nvPr/>
          </p:nvPicPr>
          <p:blipFill rotWithShape="1">
            <a:blip r:embed="rId6"/>
            <a:srcRect b="11584"/>
            <a:stretch/>
          </p:blipFill>
          <p:spPr>
            <a:xfrm>
              <a:off x="6589878" y="6095883"/>
              <a:ext cx="1372263" cy="189188"/>
            </a:xfrm>
            <a:prstGeom prst="rect">
              <a:avLst/>
            </a:prstGeom>
          </p:spPr>
        </p:pic>
        <p:pic>
          <p:nvPicPr>
            <p:cNvPr id="17" name="Grafik 16"/>
            <p:cNvPicPr>
              <a:picLocks noChangeAspect="1"/>
            </p:cNvPicPr>
            <p:nvPr/>
          </p:nvPicPr>
          <p:blipFill rotWithShape="1">
            <a:blip r:embed="rId7"/>
            <a:srcRect r="7576" b="3183"/>
            <a:stretch/>
          </p:blipFill>
          <p:spPr>
            <a:xfrm>
              <a:off x="6078231" y="3150119"/>
              <a:ext cx="646752" cy="3055639"/>
            </a:xfrm>
            <a:prstGeom prst="rect">
              <a:avLst/>
            </a:prstGeom>
          </p:spPr>
        </p:pic>
        <p:sp>
          <p:nvSpPr>
            <p:cNvPr id="22" name="Rechteck 21"/>
            <p:cNvSpPr/>
            <p:nvPr/>
          </p:nvSpPr>
          <p:spPr>
            <a:xfrm>
              <a:off x="7860413" y="3221082"/>
              <a:ext cx="135105" cy="294214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pic>
          <p:nvPicPr>
            <p:cNvPr id="21" name="Grafik 20"/>
            <p:cNvPicPr>
              <a:picLocks noChangeAspect="1"/>
            </p:cNvPicPr>
            <p:nvPr/>
          </p:nvPicPr>
          <p:blipFill rotWithShape="1">
            <a:blip r:embed="rId6"/>
            <a:srcRect t="46750" b="14361"/>
            <a:stretch/>
          </p:blipFill>
          <p:spPr>
            <a:xfrm>
              <a:off x="6586848" y="3194335"/>
              <a:ext cx="1372263" cy="83212"/>
            </a:xfrm>
            <a:prstGeom prst="rect">
              <a:avLst/>
            </a:prstGeom>
          </p:spPr>
        </p:pic>
        <p:cxnSp>
          <p:nvCxnSpPr>
            <p:cNvPr id="24" name="Gerader Verbinder 23"/>
            <p:cNvCxnSpPr/>
            <p:nvPr/>
          </p:nvCxnSpPr>
          <p:spPr>
            <a:xfrm flipH="1">
              <a:off x="6666638" y="3194334"/>
              <a:ext cx="9088" cy="3011424"/>
            </a:xfrm>
            <a:prstGeom prst="line">
              <a:avLst/>
            </a:prstGeom>
            <a:ln w="127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p:nvCxnSpPr>
          <p:spPr>
            <a:xfrm flipH="1">
              <a:off x="11716739" y="3186441"/>
              <a:ext cx="9088" cy="3011424"/>
            </a:xfrm>
            <a:prstGeom prst="line">
              <a:avLst/>
            </a:prstGeom>
            <a:ln w="127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6629256" y="6205759"/>
              <a:ext cx="74943" cy="276082"/>
            </a:xfrm>
            <a:prstGeom prst="rect">
              <a:avLst/>
            </a:prstGeom>
            <a:noFill/>
          </p:spPr>
          <p:txBody>
            <a:bodyPr wrap="none" lIns="0" tIns="0" rIns="0" bIns="0" rtlCol="0" anchor="t" anchorCtr="0">
              <a:spAutoFit/>
            </a:bodyPr>
            <a:lstStyle/>
            <a:p>
              <a:pPr algn="l">
                <a:lnSpc>
                  <a:spcPts val="2300"/>
                </a:lnSpc>
                <a:spcBef>
                  <a:spcPts val="1150"/>
                </a:spcBef>
              </a:pPr>
              <a:r>
                <a:rPr lang="de-DE" sz="1100" dirty="0" smtClean="0"/>
                <a:t>0</a:t>
              </a:r>
            </a:p>
          </p:txBody>
        </p:sp>
        <p:sp>
          <p:nvSpPr>
            <p:cNvPr id="30" name="Freihandform 29"/>
            <p:cNvSpPr/>
            <p:nvPr/>
          </p:nvSpPr>
          <p:spPr>
            <a:xfrm>
              <a:off x="6666637" y="4907768"/>
              <a:ext cx="3444290" cy="1267344"/>
            </a:xfrm>
            <a:custGeom>
              <a:avLst/>
              <a:gdLst>
                <a:gd name="connsiteX0" fmla="*/ 3688770 w 3688770"/>
                <a:gd name="connsiteY0" fmla="*/ 1353972 h 1353972"/>
                <a:gd name="connsiteX1" fmla="*/ 2726745 w 3688770"/>
                <a:gd name="connsiteY1" fmla="*/ 1030122 h 1353972"/>
                <a:gd name="connsiteX2" fmla="*/ 1412295 w 3688770"/>
                <a:gd name="connsiteY2" fmla="*/ 515772 h 1353972"/>
                <a:gd name="connsiteX3" fmla="*/ 135945 w 3688770"/>
                <a:gd name="connsiteY3" fmla="*/ 58572 h 1353972"/>
                <a:gd name="connsiteX4" fmla="*/ 97845 w 3688770"/>
                <a:gd name="connsiteY4" fmla="*/ 20472 h 1353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770" h="1353972">
                  <a:moveTo>
                    <a:pt x="3688770" y="1353972"/>
                  </a:moveTo>
                  <a:cubicBezTo>
                    <a:pt x="3397463" y="1261897"/>
                    <a:pt x="3106157" y="1169822"/>
                    <a:pt x="2726745" y="1030122"/>
                  </a:cubicBezTo>
                  <a:cubicBezTo>
                    <a:pt x="2347333" y="890422"/>
                    <a:pt x="1844095" y="677697"/>
                    <a:pt x="1412295" y="515772"/>
                  </a:cubicBezTo>
                  <a:cubicBezTo>
                    <a:pt x="980495" y="353847"/>
                    <a:pt x="135945" y="58572"/>
                    <a:pt x="135945" y="58572"/>
                  </a:cubicBezTo>
                  <a:cubicBezTo>
                    <a:pt x="-83130" y="-23978"/>
                    <a:pt x="7357" y="-1753"/>
                    <a:pt x="97845" y="20472"/>
                  </a:cubicBezTo>
                </a:path>
              </a:pathLst>
            </a:custGeom>
            <a:noFill/>
            <a:ln w="28575" cmpd="sng">
              <a:solidFill>
                <a:srgbClr val="29485D"/>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1" name="Freihandform 30"/>
            <p:cNvSpPr/>
            <p:nvPr/>
          </p:nvSpPr>
          <p:spPr>
            <a:xfrm>
              <a:off x="6693902" y="4026456"/>
              <a:ext cx="3462466" cy="2148656"/>
            </a:xfrm>
            <a:custGeom>
              <a:avLst/>
              <a:gdLst>
                <a:gd name="connsiteX0" fmla="*/ 3629025 w 3629025"/>
                <a:gd name="connsiteY0" fmla="*/ 2295525 h 2295525"/>
                <a:gd name="connsiteX1" fmla="*/ 2628900 w 3629025"/>
                <a:gd name="connsiteY1" fmla="*/ 1943100 h 2295525"/>
                <a:gd name="connsiteX2" fmla="*/ 1924050 w 3629025"/>
                <a:gd name="connsiteY2" fmla="*/ 1552575 h 2295525"/>
                <a:gd name="connsiteX3" fmla="*/ 1295400 w 3629025"/>
                <a:gd name="connsiteY3" fmla="*/ 1133475 h 2295525"/>
                <a:gd name="connsiteX4" fmla="*/ 0 w 3629025"/>
                <a:gd name="connsiteY4" fmla="*/ 0 h 229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25" h="2295525">
                  <a:moveTo>
                    <a:pt x="3629025" y="2295525"/>
                  </a:moveTo>
                  <a:cubicBezTo>
                    <a:pt x="3271044" y="2181225"/>
                    <a:pt x="2913063" y="2066925"/>
                    <a:pt x="2628900" y="1943100"/>
                  </a:cubicBezTo>
                  <a:cubicBezTo>
                    <a:pt x="2344737" y="1819275"/>
                    <a:pt x="2146300" y="1687512"/>
                    <a:pt x="1924050" y="1552575"/>
                  </a:cubicBezTo>
                  <a:cubicBezTo>
                    <a:pt x="1701800" y="1417638"/>
                    <a:pt x="1616075" y="1392237"/>
                    <a:pt x="1295400" y="1133475"/>
                  </a:cubicBezTo>
                  <a:cubicBezTo>
                    <a:pt x="974725" y="874713"/>
                    <a:pt x="487362" y="437356"/>
                    <a:pt x="0" y="0"/>
                  </a:cubicBezTo>
                </a:path>
              </a:pathLst>
            </a:custGeom>
            <a:noFill/>
            <a:ln w="28575" cmpd="sng">
              <a:solidFill>
                <a:srgbClr val="29485D"/>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2" name="Freihandform 31"/>
            <p:cNvSpPr/>
            <p:nvPr/>
          </p:nvSpPr>
          <p:spPr>
            <a:xfrm>
              <a:off x="7264133" y="5391279"/>
              <a:ext cx="1772128" cy="789034"/>
            </a:xfrm>
            <a:custGeom>
              <a:avLst/>
              <a:gdLst>
                <a:gd name="connsiteX0" fmla="*/ 0 w 1857375"/>
                <a:gd name="connsiteY0" fmla="*/ 833442 h 842967"/>
                <a:gd name="connsiteX1" fmla="*/ 647700 w 1857375"/>
                <a:gd name="connsiteY1" fmla="*/ 4 h 842967"/>
                <a:gd name="connsiteX2" fmla="*/ 1857375 w 1857375"/>
                <a:gd name="connsiteY2" fmla="*/ 842967 h 842967"/>
              </a:gdLst>
              <a:ahLst/>
              <a:cxnLst>
                <a:cxn ang="0">
                  <a:pos x="connsiteX0" y="connsiteY0"/>
                </a:cxn>
                <a:cxn ang="0">
                  <a:pos x="connsiteX1" y="connsiteY1"/>
                </a:cxn>
                <a:cxn ang="0">
                  <a:pos x="connsiteX2" y="connsiteY2"/>
                </a:cxn>
              </a:cxnLst>
              <a:rect l="l" t="t" r="r" b="b"/>
              <a:pathLst>
                <a:path w="1857375" h="842967">
                  <a:moveTo>
                    <a:pt x="0" y="833442"/>
                  </a:moveTo>
                  <a:cubicBezTo>
                    <a:pt x="169069" y="415929"/>
                    <a:pt x="338138" y="-1583"/>
                    <a:pt x="647700" y="4"/>
                  </a:cubicBezTo>
                  <a:cubicBezTo>
                    <a:pt x="957262" y="1591"/>
                    <a:pt x="1654175" y="703267"/>
                    <a:pt x="1857375" y="842967"/>
                  </a:cubicBezTo>
                </a:path>
              </a:pathLst>
            </a:custGeom>
            <a:ln w="28575">
              <a:solidFill>
                <a:srgbClr val="006C6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3" name="Freihandform 32"/>
            <p:cNvSpPr/>
            <p:nvPr/>
          </p:nvSpPr>
          <p:spPr>
            <a:xfrm>
              <a:off x="7245958" y="4749357"/>
              <a:ext cx="1772128" cy="1435412"/>
            </a:xfrm>
            <a:custGeom>
              <a:avLst/>
              <a:gdLst>
                <a:gd name="connsiteX0" fmla="*/ 0 w 1857375"/>
                <a:gd name="connsiteY0" fmla="*/ 1533528 h 1533528"/>
                <a:gd name="connsiteX1" fmla="*/ 614363 w 1857375"/>
                <a:gd name="connsiteY1" fmla="*/ 3 h 1533528"/>
                <a:gd name="connsiteX2" fmla="*/ 1857375 w 1857375"/>
                <a:gd name="connsiteY2" fmla="*/ 1519241 h 1533528"/>
              </a:gdLst>
              <a:ahLst/>
              <a:cxnLst>
                <a:cxn ang="0">
                  <a:pos x="connsiteX0" y="connsiteY0"/>
                </a:cxn>
                <a:cxn ang="0">
                  <a:pos x="connsiteX1" y="connsiteY1"/>
                </a:cxn>
                <a:cxn ang="0">
                  <a:pos x="connsiteX2" y="connsiteY2"/>
                </a:cxn>
              </a:cxnLst>
              <a:rect l="l" t="t" r="r" b="b"/>
              <a:pathLst>
                <a:path w="1857375" h="1533528">
                  <a:moveTo>
                    <a:pt x="0" y="1533528"/>
                  </a:moveTo>
                  <a:cubicBezTo>
                    <a:pt x="152400" y="767956"/>
                    <a:pt x="304801" y="2384"/>
                    <a:pt x="614363" y="3"/>
                  </a:cubicBezTo>
                  <a:cubicBezTo>
                    <a:pt x="923925" y="-2378"/>
                    <a:pt x="1650206" y="1264447"/>
                    <a:pt x="1857375" y="1519241"/>
                  </a:cubicBezTo>
                </a:path>
              </a:pathLst>
            </a:custGeom>
            <a:ln w="28575">
              <a:solidFill>
                <a:srgbClr val="006C66"/>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4" name="Rechteck 33"/>
            <p:cNvSpPr/>
            <p:nvPr/>
          </p:nvSpPr>
          <p:spPr>
            <a:xfrm>
              <a:off x="6686015" y="4503111"/>
              <a:ext cx="543254" cy="345702"/>
            </a:xfrm>
            <a:prstGeom prst="rect">
              <a:avLst/>
            </a:prstGeom>
          </p:spPr>
          <p:txBody>
            <a:bodyPr wrap="none">
              <a:spAutoFit/>
            </a:bodyPr>
            <a:lstStyle/>
            <a:p>
              <a:r>
                <a:rPr lang="de-DE" b="1" dirty="0">
                  <a:solidFill>
                    <a:srgbClr val="29485D"/>
                  </a:solidFill>
                </a:rPr>
                <a:t>EIR</a:t>
              </a:r>
              <a:endParaRPr lang="de-DE" dirty="0"/>
            </a:p>
          </p:txBody>
        </p:sp>
        <p:sp>
          <p:nvSpPr>
            <p:cNvPr id="35" name="Rechteck 34"/>
            <p:cNvSpPr/>
            <p:nvPr/>
          </p:nvSpPr>
          <p:spPr>
            <a:xfrm>
              <a:off x="7710545" y="4283038"/>
              <a:ext cx="677844" cy="345702"/>
            </a:xfrm>
            <a:prstGeom prst="rect">
              <a:avLst/>
            </a:prstGeom>
          </p:spPr>
          <p:txBody>
            <a:bodyPr wrap="none">
              <a:spAutoFit/>
            </a:bodyPr>
            <a:lstStyle/>
            <a:p>
              <a:r>
                <a:rPr lang="de-DE" b="1" dirty="0">
                  <a:solidFill>
                    <a:srgbClr val="005555"/>
                  </a:solidFill>
                </a:rPr>
                <a:t>MAR</a:t>
              </a:r>
              <a:endParaRPr lang="de-DE" dirty="0"/>
            </a:p>
          </p:txBody>
        </p:sp>
        <p:sp>
          <p:nvSpPr>
            <p:cNvPr id="39" name="Freihandform 38"/>
            <p:cNvSpPr/>
            <p:nvPr/>
          </p:nvSpPr>
          <p:spPr>
            <a:xfrm>
              <a:off x="7988702" y="3499744"/>
              <a:ext cx="2617297" cy="2697704"/>
            </a:xfrm>
            <a:custGeom>
              <a:avLst/>
              <a:gdLst>
                <a:gd name="connsiteX0" fmla="*/ 0 w 2743200"/>
                <a:gd name="connsiteY0" fmla="*/ 2452209 h 2452209"/>
                <a:gd name="connsiteX1" fmla="*/ 26633 w 2743200"/>
                <a:gd name="connsiteY1" fmla="*/ 2372310 h 2452209"/>
                <a:gd name="connsiteX2" fmla="*/ 106532 w 2743200"/>
                <a:gd name="connsiteY2" fmla="*/ 2088225 h 2452209"/>
                <a:gd name="connsiteX3" fmla="*/ 284085 w 2743200"/>
                <a:gd name="connsiteY3" fmla="*/ 1564442 h 2452209"/>
                <a:gd name="connsiteX4" fmla="*/ 843379 w 2743200"/>
                <a:gd name="connsiteY4" fmla="*/ 658920 h 2452209"/>
                <a:gd name="connsiteX5" fmla="*/ 1393794 w 2743200"/>
                <a:gd name="connsiteY5" fmla="*/ 259425 h 2452209"/>
                <a:gd name="connsiteX6" fmla="*/ 1908699 w 2743200"/>
                <a:gd name="connsiteY6" fmla="*/ 81872 h 2452209"/>
                <a:gd name="connsiteX7" fmla="*/ 2325949 w 2743200"/>
                <a:gd name="connsiteY7" fmla="*/ 28606 h 2452209"/>
                <a:gd name="connsiteX8" fmla="*/ 2574524 w 2743200"/>
                <a:gd name="connsiteY8" fmla="*/ 1972 h 2452209"/>
                <a:gd name="connsiteX9" fmla="*/ 2672179 w 2743200"/>
                <a:gd name="connsiteY9" fmla="*/ 1972 h 2452209"/>
                <a:gd name="connsiteX10" fmla="*/ 2734322 w 2743200"/>
                <a:gd name="connsiteY10" fmla="*/ 1972 h 2452209"/>
                <a:gd name="connsiteX11" fmla="*/ 2743200 w 2743200"/>
                <a:gd name="connsiteY11" fmla="*/ 1972 h 24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0" h="2452209">
                  <a:moveTo>
                    <a:pt x="0" y="2452209"/>
                  </a:moveTo>
                  <a:cubicBezTo>
                    <a:pt x="4439" y="2442591"/>
                    <a:pt x="8878" y="2432974"/>
                    <a:pt x="26633" y="2372310"/>
                  </a:cubicBezTo>
                  <a:cubicBezTo>
                    <a:pt x="44388" y="2311646"/>
                    <a:pt x="63623" y="2222870"/>
                    <a:pt x="106532" y="2088225"/>
                  </a:cubicBezTo>
                  <a:cubicBezTo>
                    <a:pt x="149441" y="1953580"/>
                    <a:pt x="161277" y="1802659"/>
                    <a:pt x="284085" y="1564442"/>
                  </a:cubicBezTo>
                  <a:cubicBezTo>
                    <a:pt x="406893" y="1326224"/>
                    <a:pt x="658428" y="876423"/>
                    <a:pt x="843379" y="658920"/>
                  </a:cubicBezTo>
                  <a:cubicBezTo>
                    <a:pt x="1028330" y="441417"/>
                    <a:pt x="1216241" y="355600"/>
                    <a:pt x="1393794" y="259425"/>
                  </a:cubicBezTo>
                  <a:cubicBezTo>
                    <a:pt x="1571347" y="163250"/>
                    <a:pt x="1753340" y="120342"/>
                    <a:pt x="1908699" y="81872"/>
                  </a:cubicBezTo>
                  <a:cubicBezTo>
                    <a:pt x="2064058" y="43402"/>
                    <a:pt x="2214978" y="41923"/>
                    <a:pt x="2325949" y="28606"/>
                  </a:cubicBezTo>
                  <a:cubicBezTo>
                    <a:pt x="2436920" y="15289"/>
                    <a:pt x="2516819" y="6411"/>
                    <a:pt x="2574524" y="1972"/>
                  </a:cubicBezTo>
                  <a:cubicBezTo>
                    <a:pt x="2632229" y="-2467"/>
                    <a:pt x="2672179" y="1972"/>
                    <a:pt x="2672179" y="1972"/>
                  </a:cubicBezTo>
                  <a:lnTo>
                    <a:pt x="2734322" y="1972"/>
                  </a:lnTo>
                  <a:lnTo>
                    <a:pt x="2743200" y="1972"/>
                  </a:lnTo>
                </a:path>
              </a:pathLst>
            </a:custGeom>
            <a:noFill/>
            <a:ln w="38100" cmpd="sng">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Freihandform 39"/>
            <p:cNvSpPr/>
            <p:nvPr/>
          </p:nvSpPr>
          <p:spPr>
            <a:xfrm>
              <a:off x="7811155" y="3355380"/>
              <a:ext cx="2736777" cy="2850379"/>
            </a:xfrm>
            <a:custGeom>
              <a:avLst/>
              <a:gdLst>
                <a:gd name="connsiteX0" fmla="*/ 0 w 2743200"/>
                <a:gd name="connsiteY0" fmla="*/ 2452209 h 2452209"/>
                <a:gd name="connsiteX1" fmla="*/ 26633 w 2743200"/>
                <a:gd name="connsiteY1" fmla="*/ 2372310 h 2452209"/>
                <a:gd name="connsiteX2" fmla="*/ 106532 w 2743200"/>
                <a:gd name="connsiteY2" fmla="*/ 2088225 h 2452209"/>
                <a:gd name="connsiteX3" fmla="*/ 284085 w 2743200"/>
                <a:gd name="connsiteY3" fmla="*/ 1564442 h 2452209"/>
                <a:gd name="connsiteX4" fmla="*/ 843379 w 2743200"/>
                <a:gd name="connsiteY4" fmla="*/ 658920 h 2452209"/>
                <a:gd name="connsiteX5" fmla="*/ 1393794 w 2743200"/>
                <a:gd name="connsiteY5" fmla="*/ 259425 h 2452209"/>
                <a:gd name="connsiteX6" fmla="*/ 1908699 w 2743200"/>
                <a:gd name="connsiteY6" fmla="*/ 81872 h 2452209"/>
                <a:gd name="connsiteX7" fmla="*/ 2325949 w 2743200"/>
                <a:gd name="connsiteY7" fmla="*/ 28606 h 2452209"/>
                <a:gd name="connsiteX8" fmla="*/ 2574524 w 2743200"/>
                <a:gd name="connsiteY8" fmla="*/ 1972 h 2452209"/>
                <a:gd name="connsiteX9" fmla="*/ 2672179 w 2743200"/>
                <a:gd name="connsiteY9" fmla="*/ 1972 h 2452209"/>
                <a:gd name="connsiteX10" fmla="*/ 2734322 w 2743200"/>
                <a:gd name="connsiteY10" fmla="*/ 1972 h 2452209"/>
                <a:gd name="connsiteX11" fmla="*/ 2743200 w 2743200"/>
                <a:gd name="connsiteY11" fmla="*/ 1972 h 24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0" h="2452209">
                  <a:moveTo>
                    <a:pt x="0" y="2452209"/>
                  </a:moveTo>
                  <a:cubicBezTo>
                    <a:pt x="4439" y="2442591"/>
                    <a:pt x="8878" y="2432974"/>
                    <a:pt x="26633" y="2372310"/>
                  </a:cubicBezTo>
                  <a:cubicBezTo>
                    <a:pt x="44388" y="2311646"/>
                    <a:pt x="63623" y="2222870"/>
                    <a:pt x="106532" y="2088225"/>
                  </a:cubicBezTo>
                  <a:cubicBezTo>
                    <a:pt x="149441" y="1953580"/>
                    <a:pt x="161277" y="1802659"/>
                    <a:pt x="284085" y="1564442"/>
                  </a:cubicBezTo>
                  <a:cubicBezTo>
                    <a:pt x="406893" y="1326224"/>
                    <a:pt x="658428" y="876423"/>
                    <a:pt x="843379" y="658920"/>
                  </a:cubicBezTo>
                  <a:cubicBezTo>
                    <a:pt x="1028330" y="441417"/>
                    <a:pt x="1216241" y="355600"/>
                    <a:pt x="1393794" y="259425"/>
                  </a:cubicBezTo>
                  <a:cubicBezTo>
                    <a:pt x="1571347" y="163250"/>
                    <a:pt x="1753340" y="120342"/>
                    <a:pt x="1908699" y="81872"/>
                  </a:cubicBezTo>
                  <a:cubicBezTo>
                    <a:pt x="2064058" y="43402"/>
                    <a:pt x="2214978" y="41923"/>
                    <a:pt x="2325949" y="28606"/>
                  </a:cubicBezTo>
                  <a:cubicBezTo>
                    <a:pt x="2436920" y="15289"/>
                    <a:pt x="2516819" y="6411"/>
                    <a:pt x="2574524" y="1972"/>
                  </a:cubicBezTo>
                  <a:cubicBezTo>
                    <a:pt x="2632229" y="-2467"/>
                    <a:pt x="2672179" y="1972"/>
                    <a:pt x="2672179" y="1972"/>
                  </a:cubicBezTo>
                  <a:lnTo>
                    <a:pt x="2734322" y="1972"/>
                  </a:lnTo>
                  <a:lnTo>
                    <a:pt x="2743200" y="1972"/>
                  </a:lnTo>
                </a:path>
              </a:pathLst>
            </a:custGeom>
            <a:noFill/>
            <a:ln w="38100" cmpd="sng">
              <a:solidFill>
                <a:srgbClr val="C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1" name="Rechteck 40"/>
            <p:cNvSpPr/>
            <p:nvPr/>
          </p:nvSpPr>
          <p:spPr>
            <a:xfrm>
              <a:off x="9377340" y="3752564"/>
              <a:ext cx="1203968" cy="345702"/>
            </a:xfrm>
            <a:prstGeom prst="rect">
              <a:avLst/>
            </a:prstGeom>
          </p:spPr>
          <p:txBody>
            <a:bodyPr wrap="none">
              <a:spAutoFit/>
            </a:bodyPr>
            <a:lstStyle/>
            <a:p>
              <a:r>
                <a:rPr lang="de-DE" b="1" dirty="0" err="1" smtClean="0">
                  <a:solidFill>
                    <a:srgbClr val="C00000"/>
                  </a:solidFill>
                </a:rPr>
                <a:t>Ionization</a:t>
              </a:r>
              <a:endParaRPr lang="de-DE" dirty="0">
                <a:solidFill>
                  <a:srgbClr val="C00000"/>
                </a:solidFill>
              </a:endParaRPr>
            </a:p>
          </p:txBody>
        </p:sp>
        <p:cxnSp>
          <p:nvCxnSpPr>
            <p:cNvPr id="43" name="Gerade Verbindung mit Pfeil 42"/>
            <p:cNvCxnSpPr/>
            <p:nvPr/>
          </p:nvCxnSpPr>
          <p:spPr>
            <a:xfrm flipV="1">
              <a:off x="7710545" y="3931847"/>
              <a:ext cx="0" cy="81751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a:off x="7775368" y="3837135"/>
              <a:ext cx="180473" cy="25075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n</a:t>
              </a:r>
              <a:r>
                <a:rPr lang="de-DE" sz="1600" baseline="-25000" dirty="0" smtClean="0"/>
                <a:t>0</a:t>
              </a:r>
              <a:endParaRPr lang="de-DE" sz="1600" dirty="0" smtClean="0"/>
            </a:p>
          </p:txBody>
        </p:sp>
        <p:cxnSp>
          <p:nvCxnSpPr>
            <p:cNvPr id="46" name="Gerader Verbinder 45"/>
            <p:cNvCxnSpPr/>
            <p:nvPr/>
          </p:nvCxnSpPr>
          <p:spPr>
            <a:xfrm>
              <a:off x="10653624" y="5742113"/>
              <a:ext cx="858693" cy="0"/>
            </a:xfrm>
            <a:prstGeom prst="line">
              <a:avLst/>
            </a:prstGeom>
            <a:ln w="1905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a:off x="10665922" y="5331876"/>
              <a:ext cx="858693" cy="0"/>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10672318" y="5362804"/>
              <a:ext cx="899306" cy="696205"/>
            </a:xfrm>
            <a:prstGeom prst="rect">
              <a:avLst/>
            </a:prstGeom>
            <a:noFill/>
          </p:spPr>
          <p:txBody>
            <a:bodyPr wrap="none" lIns="0" tIns="0" rIns="0" bIns="0" rtlCol="0" anchor="t" anchorCtr="0">
              <a:spAutoFit/>
            </a:bodyPr>
            <a:lstStyle/>
            <a:p>
              <a:pPr>
                <a:lnSpc>
                  <a:spcPts val="2300"/>
                </a:lnSpc>
                <a:spcBef>
                  <a:spcPts val="1150"/>
                </a:spcBef>
              </a:pPr>
              <a:r>
                <a:rPr lang="de-DE" sz="1100" dirty="0"/>
                <a:t>n</a:t>
              </a:r>
              <a:r>
                <a:rPr lang="de-DE" sz="1100" baseline="-25000" dirty="0"/>
                <a:t>e</a:t>
              </a:r>
              <a:r>
                <a:rPr lang="de-DE" sz="1100" dirty="0"/>
                <a:t> = </a:t>
              </a:r>
              <a:r>
                <a:rPr lang="de-DE" sz="1100" dirty="0" smtClean="0"/>
                <a:t>1E+21 m</a:t>
              </a:r>
              <a:r>
                <a:rPr lang="de-DE" sz="1100" baseline="30000" dirty="0" smtClean="0"/>
                <a:t>-3</a:t>
              </a:r>
            </a:p>
            <a:p>
              <a:pPr>
                <a:lnSpc>
                  <a:spcPts val="2300"/>
                </a:lnSpc>
                <a:spcBef>
                  <a:spcPts val="1150"/>
                </a:spcBef>
              </a:pPr>
              <a:r>
                <a:rPr lang="de-DE" sz="1100" dirty="0"/>
                <a:t>n</a:t>
              </a:r>
              <a:r>
                <a:rPr lang="de-DE" sz="1100" baseline="-25000" dirty="0"/>
                <a:t>e</a:t>
              </a:r>
              <a:r>
                <a:rPr lang="de-DE" sz="1100" dirty="0"/>
                <a:t> = </a:t>
              </a:r>
              <a:r>
                <a:rPr lang="de-DE" sz="1100" dirty="0" smtClean="0"/>
                <a:t>1E+18 m</a:t>
              </a:r>
              <a:r>
                <a:rPr lang="de-DE" sz="1100" baseline="30000" dirty="0" smtClean="0"/>
                <a:t>-3</a:t>
              </a:r>
              <a:endParaRPr lang="de-DE" sz="1100" dirty="0"/>
            </a:p>
          </p:txBody>
        </p:sp>
        <p:sp>
          <p:nvSpPr>
            <p:cNvPr id="7" name="Freihandform 6"/>
            <p:cNvSpPr/>
            <p:nvPr/>
          </p:nvSpPr>
          <p:spPr>
            <a:xfrm>
              <a:off x="7499838" y="4765030"/>
              <a:ext cx="3094893" cy="1442339"/>
            </a:xfrm>
            <a:custGeom>
              <a:avLst/>
              <a:gdLst>
                <a:gd name="connsiteX0" fmla="*/ 0 w 3094893"/>
                <a:gd name="connsiteY0" fmla="*/ 1442339 h 1442339"/>
                <a:gd name="connsiteX1" fmla="*/ 334108 w 3094893"/>
                <a:gd name="connsiteY1" fmla="*/ 448808 h 1442339"/>
                <a:gd name="connsiteX2" fmla="*/ 668216 w 3094893"/>
                <a:gd name="connsiteY2" fmla="*/ 401 h 1442339"/>
                <a:gd name="connsiteX3" fmla="*/ 1213339 w 3094893"/>
                <a:gd name="connsiteY3" fmla="*/ 378470 h 1442339"/>
                <a:gd name="connsiteX4" fmla="*/ 1696916 w 3094893"/>
                <a:gd name="connsiteY4" fmla="*/ 853255 h 1442339"/>
                <a:gd name="connsiteX5" fmla="*/ 3094893 w 3094893"/>
                <a:gd name="connsiteY5" fmla="*/ 1424755 h 144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4893" h="1442339">
                  <a:moveTo>
                    <a:pt x="0" y="1442339"/>
                  </a:moveTo>
                  <a:cubicBezTo>
                    <a:pt x="111369" y="1065735"/>
                    <a:pt x="222739" y="689131"/>
                    <a:pt x="334108" y="448808"/>
                  </a:cubicBezTo>
                  <a:cubicBezTo>
                    <a:pt x="445477" y="208485"/>
                    <a:pt x="521678" y="12124"/>
                    <a:pt x="668216" y="401"/>
                  </a:cubicBezTo>
                  <a:cubicBezTo>
                    <a:pt x="814754" y="-11322"/>
                    <a:pt x="1041889" y="236328"/>
                    <a:pt x="1213339" y="378470"/>
                  </a:cubicBezTo>
                  <a:cubicBezTo>
                    <a:pt x="1384789" y="520612"/>
                    <a:pt x="1383324" y="678874"/>
                    <a:pt x="1696916" y="853255"/>
                  </a:cubicBezTo>
                  <a:cubicBezTo>
                    <a:pt x="2010508" y="1027636"/>
                    <a:pt x="2552700" y="1226195"/>
                    <a:pt x="3094893" y="1424755"/>
                  </a:cubicBezTo>
                </a:path>
              </a:pathLst>
            </a:custGeom>
            <a:noFill/>
            <a:ln w="38100" cmpd="sng">
              <a:solidFill>
                <a:srgbClr val="C6D32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Rechteck 35"/>
            <p:cNvSpPr/>
            <p:nvPr/>
          </p:nvSpPr>
          <p:spPr>
            <a:xfrm>
              <a:off x="8716963" y="4953038"/>
              <a:ext cx="710451" cy="369332"/>
            </a:xfrm>
            <a:prstGeom prst="rect">
              <a:avLst/>
            </a:prstGeom>
          </p:spPr>
          <p:txBody>
            <a:bodyPr wrap="none">
              <a:spAutoFit/>
            </a:bodyPr>
            <a:lstStyle/>
            <a:p>
              <a:r>
                <a:rPr lang="de-DE" b="1" dirty="0" smtClean="0">
                  <a:solidFill>
                    <a:srgbClr val="C6D325"/>
                  </a:solidFill>
                </a:rPr>
                <a:t>MAD</a:t>
              </a:r>
              <a:endParaRPr lang="de-DE" dirty="0">
                <a:solidFill>
                  <a:srgbClr val="C6D325"/>
                </a:solidFill>
              </a:endParaRPr>
            </a:p>
          </p:txBody>
        </p:sp>
        <p:sp>
          <p:nvSpPr>
            <p:cNvPr id="9" name="Freihandform 8"/>
            <p:cNvSpPr/>
            <p:nvPr/>
          </p:nvSpPr>
          <p:spPr>
            <a:xfrm>
              <a:off x="7666892" y="4766555"/>
              <a:ext cx="2813539" cy="1449607"/>
            </a:xfrm>
            <a:custGeom>
              <a:avLst/>
              <a:gdLst>
                <a:gd name="connsiteX0" fmla="*/ 0 w 2813539"/>
                <a:gd name="connsiteY0" fmla="*/ 1449607 h 1449607"/>
                <a:gd name="connsiteX1" fmla="*/ 395654 w 2813539"/>
                <a:gd name="connsiteY1" fmla="*/ 315399 h 1449607"/>
                <a:gd name="connsiteX2" fmla="*/ 1292470 w 2813539"/>
                <a:gd name="connsiteY2" fmla="*/ 25253 h 1449607"/>
                <a:gd name="connsiteX3" fmla="*/ 2813539 w 2813539"/>
                <a:gd name="connsiteY3" fmla="*/ 825353 h 1449607"/>
              </a:gdLst>
              <a:ahLst/>
              <a:cxnLst>
                <a:cxn ang="0">
                  <a:pos x="connsiteX0" y="connsiteY0"/>
                </a:cxn>
                <a:cxn ang="0">
                  <a:pos x="connsiteX1" y="connsiteY1"/>
                </a:cxn>
                <a:cxn ang="0">
                  <a:pos x="connsiteX2" y="connsiteY2"/>
                </a:cxn>
                <a:cxn ang="0">
                  <a:pos x="connsiteX3" y="connsiteY3"/>
                </a:cxn>
              </a:cxnLst>
              <a:rect l="l" t="t" r="r" b="b"/>
              <a:pathLst>
                <a:path w="2813539" h="1449607">
                  <a:moveTo>
                    <a:pt x="0" y="1449607"/>
                  </a:moveTo>
                  <a:cubicBezTo>
                    <a:pt x="90121" y="1001199"/>
                    <a:pt x="180242" y="552791"/>
                    <a:pt x="395654" y="315399"/>
                  </a:cubicBezTo>
                  <a:cubicBezTo>
                    <a:pt x="611066" y="78007"/>
                    <a:pt x="889489" y="-59739"/>
                    <a:pt x="1292470" y="25253"/>
                  </a:cubicBezTo>
                  <a:cubicBezTo>
                    <a:pt x="1695451" y="110245"/>
                    <a:pt x="2254495" y="467799"/>
                    <a:pt x="2813539" y="825353"/>
                  </a:cubicBezTo>
                </a:path>
              </a:pathLst>
            </a:custGeom>
            <a:noFill/>
            <a:ln w="38100" cmpd="sng">
              <a:solidFill>
                <a:srgbClr val="00B1EA"/>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7" name="Rechteck 36"/>
            <p:cNvSpPr/>
            <p:nvPr/>
          </p:nvSpPr>
          <p:spPr>
            <a:xfrm>
              <a:off x="9264326" y="4577345"/>
              <a:ext cx="1556836" cy="369332"/>
            </a:xfrm>
            <a:prstGeom prst="rect">
              <a:avLst/>
            </a:prstGeom>
          </p:spPr>
          <p:txBody>
            <a:bodyPr wrap="none">
              <a:spAutoFit/>
            </a:bodyPr>
            <a:lstStyle/>
            <a:p>
              <a:r>
                <a:rPr lang="de-DE" b="1" dirty="0" err="1" smtClean="0">
                  <a:solidFill>
                    <a:srgbClr val="00B1EA"/>
                  </a:solidFill>
                </a:rPr>
                <a:t>Dissociation</a:t>
              </a:r>
              <a:endParaRPr lang="de-DE" dirty="0">
                <a:solidFill>
                  <a:srgbClr val="00B1EA"/>
                </a:solidFill>
              </a:endParaRPr>
            </a:p>
          </p:txBody>
        </p:sp>
      </p:grpSp>
      <p:sp>
        <p:nvSpPr>
          <p:cNvPr id="10" name="Rechteck 9"/>
          <p:cNvSpPr/>
          <p:nvPr/>
        </p:nvSpPr>
        <p:spPr>
          <a:xfrm>
            <a:off x="4021588" y="776013"/>
            <a:ext cx="3824973" cy="461665"/>
          </a:xfrm>
          <a:prstGeom prst="rect">
            <a:avLst/>
          </a:prstGeom>
        </p:spPr>
        <p:txBody>
          <a:bodyPr wrap="square">
            <a:spAutoFit/>
          </a:bodyPr>
          <a:lstStyle/>
          <a:p>
            <a:r>
              <a:rPr lang="el-GR" sz="2400" dirty="0">
                <a:solidFill>
                  <a:srgbClr val="EF7C00"/>
                </a:solidFill>
              </a:rPr>
              <a:t>η</a:t>
            </a:r>
            <a:r>
              <a:rPr lang="de-DE" sz="2400" baseline="-25000" dirty="0">
                <a:solidFill>
                  <a:srgbClr val="EF7C00"/>
                </a:solidFill>
              </a:rPr>
              <a:t>0</a:t>
            </a:r>
            <a:r>
              <a:rPr lang="de-DE" sz="2400" dirty="0">
                <a:solidFill>
                  <a:srgbClr val="EF7C00"/>
                </a:solidFill>
              </a:rPr>
              <a:t> </a:t>
            </a:r>
            <a:r>
              <a:rPr lang="de-DE" sz="2400" dirty="0" smtClean="0">
                <a:solidFill>
                  <a:srgbClr val="EF7C00"/>
                </a:solidFill>
              </a:rPr>
              <a:t>= </a:t>
            </a:r>
            <a:r>
              <a:rPr lang="el-GR" sz="2400" dirty="0">
                <a:solidFill>
                  <a:srgbClr val="EF7C00"/>
                </a:solidFill>
              </a:rPr>
              <a:t>Γ</a:t>
            </a:r>
            <a:r>
              <a:rPr lang="de-DE" sz="2400" baseline="-25000" dirty="0">
                <a:solidFill>
                  <a:srgbClr val="EF7C00"/>
                </a:solidFill>
              </a:rPr>
              <a:t>0</a:t>
            </a:r>
            <a:r>
              <a:rPr lang="de-DE" sz="2400" dirty="0">
                <a:solidFill>
                  <a:srgbClr val="EF7C00"/>
                </a:solidFill>
              </a:rPr>
              <a:t>/</a:t>
            </a:r>
            <a:r>
              <a:rPr lang="el-GR" sz="2400" dirty="0">
                <a:solidFill>
                  <a:srgbClr val="EF7C00"/>
                </a:solidFill>
              </a:rPr>
              <a:t>Γ</a:t>
            </a:r>
            <a:r>
              <a:rPr lang="de-DE" sz="2400" baseline="-25000" dirty="0" err="1">
                <a:solidFill>
                  <a:srgbClr val="EF7C00"/>
                </a:solidFill>
              </a:rPr>
              <a:t>div,in</a:t>
            </a:r>
            <a:r>
              <a:rPr lang="de-DE" sz="2400" baseline="-25000" dirty="0">
                <a:solidFill>
                  <a:srgbClr val="EF7C00"/>
                </a:solidFill>
              </a:rPr>
              <a:t> </a:t>
            </a:r>
            <a:r>
              <a:rPr lang="de-DE" sz="2400" dirty="0">
                <a:solidFill>
                  <a:srgbClr val="EF7C00"/>
                </a:solidFill>
              </a:rPr>
              <a:t>= </a:t>
            </a:r>
            <a:r>
              <a:rPr lang="el-GR" sz="2400" dirty="0">
                <a:solidFill>
                  <a:srgbClr val="EF7C00"/>
                </a:solidFill>
              </a:rPr>
              <a:t>η</a:t>
            </a:r>
            <a:r>
              <a:rPr lang="de-DE" sz="2400" baseline="-25000" dirty="0">
                <a:solidFill>
                  <a:srgbClr val="EF7C00"/>
                </a:solidFill>
              </a:rPr>
              <a:t>0,surf</a:t>
            </a:r>
            <a:r>
              <a:rPr lang="de-DE" sz="2400" dirty="0">
                <a:solidFill>
                  <a:srgbClr val="EF7C00"/>
                </a:solidFill>
              </a:rPr>
              <a:t> + </a:t>
            </a:r>
            <a:r>
              <a:rPr lang="el-GR" sz="2400" dirty="0">
                <a:solidFill>
                  <a:srgbClr val="EF7C00"/>
                </a:solidFill>
              </a:rPr>
              <a:t>η</a:t>
            </a:r>
            <a:r>
              <a:rPr lang="de-DE" sz="2400" baseline="-25000" dirty="0">
                <a:solidFill>
                  <a:srgbClr val="EF7C00"/>
                </a:solidFill>
              </a:rPr>
              <a:t>0,vol</a:t>
            </a:r>
            <a:r>
              <a:rPr lang="de-DE" sz="2400" dirty="0">
                <a:solidFill>
                  <a:srgbClr val="005555"/>
                </a:solidFill>
              </a:rPr>
              <a:t> </a:t>
            </a:r>
            <a:endParaRPr lang="de-DE" sz="2400" b="1" dirty="0">
              <a:solidFill>
                <a:srgbClr val="005555"/>
              </a:solidFill>
            </a:endParaRPr>
          </a:p>
        </p:txBody>
      </p:sp>
      <p:sp>
        <p:nvSpPr>
          <p:cNvPr id="8" name="Fußzeilenplatzhalter 7"/>
          <p:cNvSpPr>
            <a:spLocks noGrp="1"/>
          </p:cNvSpPr>
          <p:nvPr>
            <p:ph type="ftr" sz="quarter" idx="15"/>
          </p:nvPr>
        </p:nvSpPr>
        <p:spPr/>
        <p:txBody>
          <a:bodyPr/>
          <a:lstStyle/>
          <a:p>
            <a:pPr algn="l">
              <a:tabLst>
                <a:tab pos="9775321" algn="r"/>
                <a:tab pos="10226148" algn="r"/>
              </a:tabLst>
            </a:pPr>
            <a:r>
              <a:rPr lang="de-DE" dirty="0" smtClean="0"/>
              <a:t>Max-Planck-Institut für Plasmaphysik | Thierry Kremeyer | 17.07.24</a:t>
            </a:r>
            <a:endParaRPr lang="de-DE" dirty="0"/>
          </a:p>
        </p:txBody>
      </p:sp>
      <p:sp>
        <p:nvSpPr>
          <p:cNvPr id="11" name="Rechteck 10"/>
          <p:cNvSpPr/>
          <p:nvPr/>
        </p:nvSpPr>
        <p:spPr>
          <a:xfrm>
            <a:off x="4857851" y="1329849"/>
            <a:ext cx="2152449" cy="369332"/>
          </a:xfrm>
          <a:prstGeom prst="rect">
            <a:avLst/>
          </a:prstGeom>
        </p:spPr>
        <p:txBody>
          <a:bodyPr wrap="none">
            <a:spAutoFit/>
          </a:bodyPr>
          <a:lstStyle/>
          <a:p>
            <a:r>
              <a:rPr lang="el-GR" kern="600" spc="40" dirty="0">
                <a:solidFill>
                  <a:srgbClr val="EF7C00"/>
                </a:solidFill>
              </a:rPr>
              <a:t>η</a:t>
            </a:r>
            <a:r>
              <a:rPr lang="de-DE" kern="600" spc="40" baseline="-25000" dirty="0">
                <a:solidFill>
                  <a:srgbClr val="EF7C00"/>
                </a:solidFill>
              </a:rPr>
              <a:t>0,surf</a:t>
            </a:r>
            <a:r>
              <a:rPr lang="de-DE" kern="600" spc="40" dirty="0">
                <a:solidFill>
                  <a:srgbClr val="EF7C00"/>
                </a:solidFill>
              </a:rPr>
              <a:t> = </a:t>
            </a:r>
            <a:r>
              <a:rPr lang="el-GR" kern="600" spc="40" dirty="0">
                <a:solidFill>
                  <a:srgbClr val="EF7C00"/>
                </a:solidFill>
              </a:rPr>
              <a:t>Γ</a:t>
            </a:r>
            <a:r>
              <a:rPr lang="de-DE" kern="600" spc="40" baseline="-25000" dirty="0">
                <a:solidFill>
                  <a:srgbClr val="EF7C00"/>
                </a:solidFill>
              </a:rPr>
              <a:t>0,surf</a:t>
            </a:r>
            <a:r>
              <a:rPr lang="de-DE" kern="600" spc="40" dirty="0">
                <a:solidFill>
                  <a:srgbClr val="EF7C00"/>
                </a:solidFill>
              </a:rPr>
              <a:t>/</a:t>
            </a:r>
            <a:r>
              <a:rPr lang="el-GR" kern="600" spc="40" dirty="0">
                <a:solidFill>
                  <a:srgbClr val="EF7C00"/>
                </a:solidFill>
              </a:rPr>
              <a:t>Γ</a:t>
            </a:r>
            <a:r>
              <a:rPr lang="de-DE" kern="600" spc="40" baseline="-25000" dirty="0" err="1">
                <a:solidFill>
                  <a:srgbClr val="EF7C00"/>
                </a:solidFill>
              </a:rPr>
              <a:t>div,in</a:t>
            </a:r>
            <a:r>
              <a:rPr lang="de-DE" kern="600" spc="40" baseline="-25000" dirty="0">
                <a:solidFill>
                  <a:srgbClr val="EF7C00"/>
                </a:solidFill>
              </a:rPr>
              <a:t> </a:t>
            </a:r>
            <a:endParaRPr lang="de-DE" dirty="0"/>
          </a:p>
        </p:txBody>
      </p:sp>
      <p:sp>
        <p:nvSpPr>
          <p:cNvPr id="16" name="Rechteck 15"/>
          <p:cNvSpPr/>
          <p:nvPr/>
        </p:nvSpPr>
        <p:spPr>
          <a:xfrm>
            <a:off x="5312688" y="3265380"/>
            <a:ext cx="2023824" cy="369332"/>
          </a:xfrm>
          <a:prstGeom prst="rect">
            <a:avLst/>
          </a:prstGeom>
        </p:spPr>
        <p:txBody>
          <a:bodyPr wrap="none">
            <a:spAutoFit/>
          </a:bodyPr>
          <a:lstStyle/>
          <a:p>
            <a:r>
              <a:rPr lang="el-GR" kern="600" spc="40" dirty="0">
                <a:solidFill>
                  <a:srgbClr val="EF7C00"/>
                </a:solidFill>
              </a:rPr>
              <a:t>η</a:t>
            </a:r>
            <a:r>
              <a:rPr lang="de-DE" kern="600" spc="40" baseline="-25000" dirty="0">
                <a:solidFill>
                  <a:srgbClr val="EF7C00"/>
                </a:solidFill>
              </a:rPr>
              <a:t>0,vol</a:t>
            </a:r>
            <a:r>
              <a:rPr lang="de-DE" kern="600" spc="40" dirty="0">
                <a:solidFill>
                  <a:srgbClr val="EF7C00"/>
                </a:solidFill>
              </a:rPr>
              <a:t> =</a:t>
            </a:r>
            <a:r>
              <a:rPr lang="el-GR" kern="600" spc="40" dirty="0">
                <a:solidFill>
                  <a:srgbClr val="EF7C00"/>
                </a:solidFill>
              </a:rPr>
              <a:t> Γ</a:t>
            </a:r>
            <a:r>
              <a:rPr lang="de-DE" kern="600" spc="40" baseline="-25000" dirty="0">
                <a:solidFill>
                  <a:srgbClr val="EF7C00"/>
                </a:solidFill>
              </a:rPr>
              <a:t>0,vol</a:t>
            </a:r>
            <a:r>
              <a:rPr lang="de-DE" kern="600" spc="40" dirty="0">
                <a:solidFill>
                  <a:srgbClr val="EF7C00"/>
                </a:solidFill>
              </a:rPr>
              <a:t>/</a:t>
            </a:r>
            <a:r>
              <a:rPr lang="el-GR" kern="600" spc="40" dirty="0">
                <a:solidFill>
                  <a:srgbClr val="EF7C00"/>
                </a:solidFill>
              </a:rPr>
              <a:t>Γ</a:t>
            </a:r>
            <a:r>
              <a:rPr lang="de-DE" kern="600" spc="40" baseline="-25000" dirty="0" err="1">
                <a:solidFill>
                  <a:srgbClr val="EF7C00"/>
                </a:solidFill>
              </a:rPr>
              <a:t>div,in</a:t>
            </a:r>
            <a:r>
              <a:rPr lang="de-DE" kern="600" spc="40" baseline="-25000" dirty="0">
                <a:solidFill>
                  <a:srgbClr val="EF7C00"/>
                </a:solidFill>
              </a:rPr>
              <a:t> </a:t>
            </a:r>
            <a:endParaRPr lang="de-DE" dirty="0"/>
          </a:p>
        </p:txBody>
      </p:sp>
    </p:spTree>
    <p:extLst>
      <p:ext uri="{BB962C8B-B14F-4D97-AF65-F5344CB8AC3E}">
        <p14:creationId xmlns:p14="http://schemas.microsoft.com/office/powerpoint/2010/main" val="487450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2" name="Inhaltsplatzhalter 1"/>
          <p:cNvSpPr>
            <a:spLocks noGrp="1"/>
          </p:cNvSpPr>
          <p:nvPr>
            <p:ph sz="quarter" idx="13"/>
          </p:nvPr>
        </p:nvSpPr>
        <p:spPr>
          <a:xfrm>
            <a:off x="654231" y="782843"/>
            <a:ext cx="10801349" cy="5046009"/>
          </a:xfrm>
        </p:spPr>
        <p:txBody>
          <a:bodyPr/>
          <a:lstStyle/>
          <a:p>
            <a:pPr algn="ctr"/>
            <a:r>
              <a:rPr lang="de-DE" dirty="0" err="1" smtClean="0">
                <a:solidFill>
                  <a:srgbClr val="005555"/>
                </a:solidFill>
              </a:rPr>
              <a:t>Introduce</a:t>
            </a:r>
            <a:r>
              <a:rPr lang="de-DE" dirty="0" smtClean="0">
                <a:solidFill>
                  <a:srgbClr val="005555"/>
                </a:solidFill>
              </a:rPr>
              <a:t> </a:t>
            </a:r>
            <a:r>
              <a:rPr lang="de-DE" dirty="0" err="1" smtClean="0">
                <a:solidFill>
                  <a:srgbClr val="005555"/>
                </a:solidFill>
              </a:rPr>
              <a:t>core</a:t>
            </a:r>
            <a:r>
              <a:rPr lang="de-DE" dirty="0" smtClean="0">
                <a:solidFill>
                  <a:srgbClr val="005555"/>
                </a:solidFill>
              </a:rPr>
              <a:t> </a:t>
            </a:r>
            <a:r>
              <a:rPr lang="de-DE" dirty="0" err="1" smtClean="0">
                <a:solidFill>
                  <a:srgbClr val="005555"/>
                </a:solidFill>
              </a:rPr>
              <a:t>source</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a:solidFill>
                  <a:srgbClr val="005555"/>
                </a:solidFill>
              </a:rPr>
              <a:t>	</a:t>
            </a:r>
            <a:r>
              <a:rPr lang="de-DE" dirty="0" err="1">
                <a:solidFill>
                  <a:srgbClr val="005555"/>
                </a:solidFill>
              </a:rPr>
              <a:t>Toroidal</a:t>
            </a:r>
            <a:endParaRPr lang="de-DE" dirty="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3" name="Grafik 12"/>
          <p:cNvPicPr>
            <a:picLocks noChangeAspect="1"/>
          </p:cNvPicPr>
          <p:nvPr/>
        </p:nvPicPr>
        <p:blipFill>
          <a:blip r:embed="rId2"/>
          <a:stretch>
            <a:fillRect/>
          </a:stretch>
        </p:blipFill>
        <p:spPr>
          <a:xfrm>
            <a:off x="723294" y="1821207"/>
            <a:ext cx="4290817" cy="3600000"/>
          </a:xfrm>
          <a:prstGeom prst="rect">
            <a:avLst/>
          </a:prstGeom>
        </p:spPr>
      </p:pic>
      <p:pic>
        <p:nvPicPr>
          <p:cNvPr id="99" name="Grafik 98"/>
          <p:cNvPicPr>
            <a:picLocks noChangeAspect="1"/>
          </p:cNvPicPr>
          <p:nvPr/>
        </p:nvPicPr>
        <p:blipFill>
          <a:blip r:embed="rId3"/>
          <a:stretch>
            <a:fillRect/>
          </a:stretch>
        </p:blipFill>
        <p:spPr>
          <a:xfrm>
            <a:off x="6134994" y="2002937"/>
            <a:ext cx="5400000" cy="2134615"/>
          </a:xfrm>
          <a:prstGeom prst="rect">
            <a:avLst/>
          </a:prstGeom>
        </p:spPr>
      </p:pic>
    </p:spTree>
    <p:extLst>
      <p:ext uri="{BB962C8B-B14F-4D97-AF65-F5344CB8AC3E}">
        <p14:creationId xmlns:p14="http://schemas.microsoft.com/office/powerpoint/2010/main" val="34812741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p:txBody>
              <a:bodyPr>
                <a:normAutofit lnSpcReduction="10000"/>
              </a:bodyPr>
              <a:lstStyle/>
              <a:p>
                <a:pPr lvl="3" indent="0">
                  <a:buNone/>
                </a:pPr>
                <a:r>
                  <a:rPr lang="de-DE" sz="2000" b="1" dirty="0" err="1" smtClean="0">
                    <a:solidFill>
                      <a:srgbClr val="005555"/>
                    </a:solidFill>
                  </a:rPr>
                  <a:t>Molecular</a:t>
                </a:r>
                <a:r>
                  <a:rPr lang="de-DE" sz="2000" b="1" dirty="0" smtClean="0">
                    <a:solidFill>
                      <a:srgbClr val="005555"/>
                    </a:solidFill>
                  </a:rPr>
                  <a:t> </a:t>
                </a:r>
                <a:r>
                  <a:rPr lang="de-DE" sz="2000" b="1" dirty="0" err="1" smtClean="0">
                    <a:solidFill>
                      <a:srgbClr val="005555"/>
                    </a:solidFill>
                  </a:rPr>
                  <a:t>flow</a:t>
                </a:r>
                <a:endParaRPr lang="de-DE" sz="2000" b="1" dirty="0" smtClean="0">
                  <a:solidFill>
                    <a:srgbClr val="005555"/>
                  </a:solidFill>
                </a:endParaRPr>
              </a:p>
              <a:p>
                <a:pPr marL="642905" lvl="4" indent="-285735"/>
                <a:r>
                  <a:rPr lang="de-DE" sz="2000" dirty="0" err="1" smtClean="0">
                    <a:solidFill>
                      <a:srgbClr val="005555"/>
                    </a:solidFill>
                  </a:rPr>
                  <a:t>Direct</a:t>
                </a:r>
                <a:r>
                  <a:rPr lang="de-DE" sz="2000" dirty="0" smtClean="0">
                    <a:solidFill>
                      <a:srgbClr val="005555"/>
                    </a:solidFill>
                  </a:rPr>
                  <a:t> </a:t>
                </a:r>
                <a:r>
                  <a:rPr lang="de-DE" sz="2000" dirty="0" err="1">
                    <a:solidFill>
                      <a:srgbClr val="005555"/>
                    </a:solidFill>
                  </a:rPr>
                  <a:t>collection</a:t>
                </a:r>
                <a:r>
                  <a:rPr lang="de-DE" sz="2000" dirty="0">
                    <a:solidFill>
                      <a:srgbClr val="005555"/>
                    </a:solidFill>
                  </a:rPr>
                  <a:t> 	</a:t>
                </a:r>
                <a:r>
                  <a:rPr lang="de-DE" sz="2000" dirty="0" smtClean="0">
                    <a:solidFill>
                      <a:srgbClr val="005555"/>
                    </a:solidFill>
                  </a:rPr>
                  <a:t>	</a:t>
                </a:r>
                <a:r>
                  <a:rPr lang="de-DE" sz="2000" dirty="0" err="1" smtClean="0">
                    <a:solidFill>
                      <a:srgbClr val="005555"/>
                    </a:solidFill>
                  </a:rPr>
                  <a:t>Only</a:t>
                </a:r>
                <a:r>
                  <a:rPr lang="de-DE" sz="2000" dirty="0" smtClean="0">
                    <a:solidFill>
                      <a:srgbClr val="005555"/>
                    </a:solidFill>
                  </a:rPr>
                  <a:t> </a:t>
                </a:r>
                <a:r>
                  <a:rPr lang="de-DE" sz="2000" dirty="0" err="1">
                    <a:solidFill>
                      <a:srgbClr val="005555"/>
                    </a:solidFill>
                  </a:rPr>
                  <a:t>if</a:t>
                </a:r>
                <a:r>
                  <a:rPr lang="de-DE" sz="2000" dirty="0">
                    <a:solidFill>
                      <a:srgbClr val="005555"/>
                    </a:solidFill>
                  </a:rPr>
                  <a:t> </a:t>
                </a:r>
                <a:r>
                  <a:rPr lang="de-DE" sz="2000" dirty="0" err="1">
                    <a:solidFill>
                      <a:srgbClr val="005555"/>
                    </a:solidFill>
                  </a:rPr>
                  <a:t>d</a:t>
                </a:r>
                <a:r>
                  <a:rPr lang="de-DE" sz="2000" baseline="-25000" dirty="0" err="1">
                    <a:solidFill>
                      <a:srgbClr val="005555"/>
                    </a:solidFill>
                  </a:rPr>
                  <a:t>SL</a:t>
                </a:r>
                <a:r>
                  <a:rPr lang="de-DE" sz="2000" baseline="-25000" dirty="0">
                    <a:solidFill>
                      <a:srgbClr val="005555"/>
                    </a:solidFill>
                  </a:rPr>
                  <a:t>-PG</a:t>
                </a:r>
                <a:r>
                  <a:rPr lang="de-DE" sz="2000" dirty="0">
                    <a:solidFill>
                      <a:srgbClr val="005555"/>
                    </a:solidFill>
                  </a:rPr>
                  <a:t> &lt; </a:t>
                </a:r>
                <a14:m>
                  <m:oMath xmlns:m="http://schemas.openxmlformats.org/officeDocument/2006/math">
                    <m:acc>
                      <m:accPr>
                        <m:chr m:val="̅"/>
                        <m:ctrlPr>
                          <a:rPr lang="de-DE" sz="2000" i="1">
                            <a:solidFill>
                              <a:srgbClr val="005555"/>
                            </a:solidFill>
                            <a:latin typeface="Cambria Math" panose="02040503050406030204" pitchFamily="18" charset="0"/>
                          </a:rPr>
                        </m:ctrlPr>
                      </m:accPr>
                      <m:e>
                        <m:r>
                          <a:rPr lang="de-DE" sz="2000" i="1">
                            <a:solidFill>
                              <a:srgbClr val="005555"/>
                            </a:solidFill>
                            <a:latin typeface="Cambria Math" panose="02040503050406030204" pitchFamily="18" charset="0"/>
                          </a:rPr>
                          <m:t>𝑙</m:t>
                        </m:r>
                      </m:e>
                    </m:acc>
                  </m:oMath>
                </a14:m>
                <a:r>
                  <a:rPr lang="de-DE" sz="2000" dirty="0">
                    <a:solidFill>
                      <a:srgbClr val="005555"/>
                    </a:solidFill>
                  </a:rPr>
                  <a:t> </a:t>
                </a:r>
              </a:p>
              <a:p>
                <a:pPr lvl="4" indent="0">
                  <a:buNone/>
                </a:pPr>
                <a:r>
                  <a:rPr lang="de-DE" sz="2000" dirty="0">
                    <a:solidFill>
                      <a:srgbClr val="005555"/>
                    </a:solidFill>
                  </a:rPr>
                  <a:t>			</a:t>
                </a:r>
                <a:r>
                  <a:rPr lang="de-DE" sz="2000" dirty="0" smtClean="0">
                    <a:solidFill>
                      <a:srgbClr val="005555"/>
                    </a:solidFill>
                  </a:rPr>
                  <a:t>	</a:t>
                </a:r>
                <a:r>
                  <a:rPr lang="de-DE" sz="2000" b="1" dirty="0" err="1" smtClean="0">
                    <a:solidFill>
                      <a:srgbClr val="005555"/>
                    </a:solidFill>
                  </a:rPr>
                  <a:t>Optimize</a:t>
                </a:r>
                <a:r>
                  <a:rPr lang="de-DE" sz="2000" b="1" dirty="0" smtClean="0">
                    <a:solidFill>
                      <a:srgbClr val="005555"/>
                    </a:solidFill>
                  </a:rPr>
                  <a:t> </a:t>
                </a:r>
                <a14:m>
                  <m:oMath xmlns:m="http://schemas.openxmlformats.org/officeDocument/2006/math">
                    <m:func>
                      <m:funcPr>
                        <m:ctrlPr>
                          <a:rPr lang="de-DE" sz="2000" b="1" i="1">
                            <a:solidFill>
                              <a:srgbClr val="005555"/>
                            </a:solidFill>
                            <a:latin typeface="Cambria Math" panose="02040503050406030204" pitchFamily="18" charset="0"/>
                          </a:rPr>
                        </m:ctrlPr>
                      </m:funcPr>
                      <m:fName>
                        <m:r>
                          <a:rPr lang="de-DE" sz="2000" b="1" i="1">
                            <a:solidFill>
                              <a:srgbClr val="005555"/>
                            </a:solidFill>
                            <a:latin typeface="Cambria Math" panose="02040503050406030204" pitchFamily="18" charset="0"/>
                          </a:rPr>
                          <m:t>𝒄𝒐𝒔</m:t>
                        </m:r>
                      </m:fName>
                      <m:e>
                        <m:sSub>
                          <m:sSubPr>
                            <m:ctrlPr>
                              <a:rPr lang="de-DE" sz="2000" b="1" i="1">
                                <a:solidFill>
                                  <a:srgbClr val="005555"/>
                                </a:solidFill>
                                <a:latin typeface="Cambria Math" panose="02040503050406030204" pitchFamily="18" charset="0"/>
                              </a:rPr>
                            </m:ctrlPr>
                          </m:sSubPr>
                          <m:e>
                            <m:r>
                              <a:rPr lang="el-GR" sz="2000" b="1" i="1">
                                <a:solidFill>
                                  <a:srgbClr val="005555"/>
                                </a:solidFill>
                                <a:latin typeface="Cambria Math" panose="02040503050406030204" pitchFamily="18" charset="0"/>
                              </a:rPr>
                              <m:t>𝝋</m:t>
                            </m:r>
                          </m:e>
                          <m:sub>
                            <m:r>
                              <a:rPr lang="de-DE" sz="2000" b="1" i="1">
                                <a:solidFill>
                                  <a:srgbClr val="005555"/>
                                </a:solidFill>
                                <a:latin typeface="Cambria Math" panose="02040503050406030204" pitchFamily="18" charset="0"/>
                              </a:rPr>
                              <m:t>𝒑𝒖𝒎𝒑𝒈𝒂𝒑</m:t>
                            </m:r>
                          </m:sub>
                        </m:sSub>
                      </m:e>
                    </m:func>
                  </m:oMath>
                </a14:m>
                <a:endParaRPr lang="de-DE" sz="2000" b="1" dirty="0" smtClean="0">
                  <a:solidFill>
                    <a:srgbClr val="005555"/>
                  </a:solidFill>
                </a:endParaRPr>
              </a:p>
              <a:p>
                <a:pPr lvl="4" indent="0">
                  <a:buNone/>
                </a:pPr>
                <a:endParaRPr lang="de-DE" sz="2000" b="1" dirty="0">
                  <a:solidFill>
                    <a:srgbClr val="005555"/>
                  </a:solidFill>
                </a:endParaRPr>
              </a:p>
              <a:p>
                <a:pPr marL="642905" lvl="4" indent="-285735"/>
                <a:r>
                  <a:rPr lang="de-DE" sz="2000" dirty="0" err="1">
                    <a:solidFill>
                      <a:srgbClr val="005555"/>
                    </a:solidFill>
                  </a:rPr>
                  <a:t>Indirect</a:t>
                </a:r>
                <a:r>
                  <a:rPr lang="de-DE" sz="2000" dirty="0">
                    <a:solidFill>
                      <a:srgbClr val="005555"/>
                    </a:solidFill>
                  </a:rPr>
                  <a:t> </a:t>
                </a:r>
                <a:r>
                  <a:rPr lang="de-DE" sz="2000" dirty="0" err="1">
                    <a:solidFill>
                      <a:srgbClr val="005555"/>
                    </a:solidFill>
                  </a:rPr>
                  <a:t>collection</a:t>
                </a:r>
                <a:r>
                  <a:rPr lang="de-DE" sz="2000" dirty="0">
                    <a:solidFill>
                      <a:srgbClr val="005555"/>
                    </a:solidFill>
                  </a:rPr>
                  <a:t> </a:t>
                </a:r>
                <a:r>
                  <a:rPr lang="de-DE" sz="2000" dirty="0" smtClean="0">
                    <a:solidFill>
                      <a:srgbClr val="005555"/>
                    </a:solidFill>
                  </a:rPr>
                  <a:t>	</a:t>
                </a:r>
                <a:r>
                  <a:rPr lang="de-DE" sz="2000" dirty="0" err="1" smtClean="0">
                    <a:solidFill>
                      <a:srgbClr val="005555"/>
                    </a:solidFill>
                  </a:rPr>
                  <a:t>Build</a:t>
                </a:r>
                <a:r>
                  <a:rPr lang="de-DE" sz="2000" dirty="0" smtClean="0">
                    <a:solidFill>
                      <a:srgbClr val="005555"/>
                    </a:solidFill>
                  </a:rPr>
                  <a:t> </a:t>
                </a:r>
                <a:r>
                  <a:rPr lang="de-DE" sz="2000" dirty="0" err="1">
                    <a:solidFill>
                      <a:srgbClr val="005555"/>
                    </a:solidFill>
                  </a:rPr>
                  <a:t>up</a:t>
                </a:r>
                <a:r>
                  <a:rPr lang="de-DE" sz="2000" dirty="0">
                    <a:solidFill>
                      <a:srgbClr val="005555"/>
                    </a:solidFill>
                  </a:rPr>
                  <a:t> neutral </a:t>
                </a:r>
                <a:r>
                  <a:rPr lang="de-DE" sz="2000" dirty="0" err="1" smtClean="0">
                    <a:solidFill>
                      <a:srgbClr val="005555"/>
                    </a:solidFill>
                  </a:rPr>
                  <a:t>pressure</a:t>
                </a:r>
                <a:endParaRPr lang="de-DE" sz="2000" dirty="0" smtClean="0">
                  <a:solidFill>
                    <a:srgbClr val="005555"/>
                  </a:solidFill>
                </a:endParaRPr>
              </a:p>
              <a:p>
                <a:pPr lvl="4" indent="0">
                  <a:buNone/>
                </a:pPr>
                <a:r>
                  <a:rPr lang="de-DE" sz="2000" dirty="0">
                    <a:solidFill>
                      <a:srgbClr val="005555"/>
                    </a:solidFill>
                  </a:rPr>
                  <a:t>	</a:t>
                </a:r>
                <a:r>
                  <a:rPr lang="de-DE" sz="2000" dirty="0" smtClean="0">
                    <a:solidFill>
                      <a:srgbClr val="005555"/>
                    </a:solidFill>
                  </a:rPr>
                  <a:t>			</a:t>
                </a:r>
                <a:r>
                  <a:rPr lang="de-DE" sz="2000" b="1" dirty="0" err="1" smtClean="0">
                    <a:solidFill>
                      <a:srgbClr val="005555"/>
                    </a:solidFill>
                  </a:rPr>
                  <a:t>Optimize</a:t>
                </a:r>
                <a:r>
                  <a:rPr lang="de-DE" sz="2000" b="1" dirty="0" smtClean="0">
                    <a:solidFill>
                      <a:srgbClr val="005555"/>
                    </a:solidFill>
                  </a:rPr>
                  <a:t> </a:t>
                </a:r>
                <a14:m>
                  <m:oMath xmlns:m="http://schemas.openxmlformats.org/officeDocument/2006/math">
                    <m:func>
                      <m:funcPr>
                        <m:ctrlPr>
                          <a:rPr lang="de-DE" sz="2000" b="1" i="1">
                            <a:solidFill>
                              <a:srgbClr val="005555"/>
                            </a:solidFill>
                            <a:latin typeface="Cambria Math" panose="02040503050406030204" pitchFamily="18" charset="0"/>
                          </a:rPr>
                        </m:ctrlPr>
                      </m:funcPr>
                      <m:fName>
                        <m:r>
                          <a:rPr lang="de-DE" sz="2000" b="1" i="1">
                            <a:solidFill>
                              <a:srgbClr val="005555"/>
                            </a:solidFill>
                            <a:latin typeface="Cambria Math" panose="02040503050406030204" pitchFamily="18" charset="0"/>
                          </a:rPr>
                          <m:t>𝟏</m:t>
                        </m:r>
                        <m:r>
                          <a:rPr lang="de-DE" sz="2000" b="1">
                            <a:solidFill>
                              <a:srgbClr val="005555"/>
                            </a:solidFill>
                            <a:latin typeface="Cambria Math" panose="02040503050406030204" pitchFamily="18" charset="0"/>
                          </a:rPr>
                          <m:t>−</m:t>
                        </m:r>
                        <m:r>
                          <a:rPr lang="de-DE" sz="2000" b="1" i="1">
                            <a:solidFill>
                              <a:srgbClr val="005555"/>
                            </a:solidFill>
                            <a:latin typeface="Cambria Math" panose="02040503050406030204" pitchFamily="18" charset="0"/>
                          </a:rPr>
                          <m:t>𝒄𝒐𝒔</m:t>
                        </m:r>
                      </m:fName>
                      <m:e>
                        <m:sSub>
                          <m:sSubPr>
                            <m:ctrlPr>
                              <a:rPr lang="de-DE" sz="2000" b="1" i="1">
                                <a:solidFill>
                                  <a:srgbClr val="005555"/>
                                </a:solidFill>
                                <a:latin typeface="Cambria Math" panose="02040503050406030204" pitchFamily="18" charset="0"/>
                              </a:rPr>
                            </m:ctrlPr>
                          </m:sSubPr>
                          <m:e>
                            <m:r>
                              <a:rPr lang="el-GR" sz="2000" b="1" i="1">
                                <a:solidFill>
                                  <a:srgbClr val="005555"/>
                                </a:solidFill>
                                <a:latin typeface="Cambria Math" panose="02040503050406030204" pitchFamily="18" charset="0"/>
                              </a:rPr>
                              <m:t>𝝋</m:t>
                            </m:r>
                          </m:e>
                          <m:sub>
                            <m:r>
                              <a:rPr lang="de-DE" sz="2000" b="1" i="1">
                                <a:solidFill>
                                  <a:srgbClr val="005555"/>
                                </a:solidFill>
                                <a:latin typeface="Cambria Math" panose="02040503050406030204" pitchFamily="18" charset="0"/>
                              </a:rPr>
                              <m:t>𝑳𝑪𝑭𝑺</m:t>
                            </m:r>
                          </m:sub>
                        </m:sSub>
                      </m:e>
                    </m:func>
                  </m:oMath>
                </a14:m>
                <a:endParaRPr lang="de-DE" sz="2000" dirty="0">
                  <a:solidFill>
                    <a:srgbClr val="005555"/>
                  </a:solidFill>
                </a:endParaRPr>
              </a:p>
              <a:p>
                <a:pPr lvl="4" indent="0">
                  <a:buNone/>
                </a:pPr>
                <a:r>
                  <a:rPr lang="de-DE" sz="2000" dirty="0">
                    <a:solidFill>
                      <a:srgbClr val="005555"/>
                    </a:solidFill>
                  </a:rPr>
                  <a:t>				Keep </a:t>
                </a:r>
                <a:r>
                  <a:rPr lang="de-DE" sz="2000" dirty="0" err="1">
                    <a:solidFill>
                      <a:srgbClr val="005555"/>
                    </a:solidFill>
                  </a:rPr>
                  <a:t>neutrals</a:t>
                </a:r>
                <a:r>
                  <a:rPr lang="de-DE" sz="2000" dirty="0">
                    <a:solidFill>
                      <a:srgbClr val="005555"/>
                    </a:solidFill>
                  </a:rPr>
                  <a:t> neutral</a:t>
                </a:r>
              </a:p>
              <a:p>
                <a:pPr lvl="4" indent="0">
                  <a:buNone/>
                </a:pPr>
                <a:r>
                  <a:rPr lang="de-DE" sz="2000" dirty="0">
                    <a:solidFill>
                      <a:srgbClr val="005555"/>
                    </a:solidFill>
                  </a:rPr>
                  <a:t>	</a:t>
                </a:r>
                <a:r>
                  <a:rPr lang="de-DE" sz="2000" dirty="0" smtClean="0">
                    <a:solidFill>
                      <a:srgbClr val="005555"/>
                    </a:solidFill>
                  </a:rPr>
                  <a:t>			</a:t>
                </a:r>
                <a:r>
                  <a:rPr lang="de-DE" sz="2000" dirty="0" err="1" smtClean="0">
                    <a:solidFill>
                      <a:srgbClr val="005555"/>
                    </a:solidFill>
                  </a:rPr>
                  <a:t>No</a:t>
                </a:r>
                <a:r>
                  <a:rPr lang="de-DE" sz="2000" dirty="0" smtClean="0">
                    <a:solidFill>
                      <a:srgbClr val="005555"/>
                    </a:solidFill>
                  </a:rPr>
                  <a:t> </a:t>
                </a:r>
                <a:r>
                  <a:rPr lang="de-DE" sz="2000" dirty="0" err="1" smtClean="0">
                    <a:solidFill>
                      <a:srgbClr val="005555"/>
                    </a:solidFill>
                  </a:rPr>
                  <a:t>recycling</a:t>
                </a:r>
                <a:r>
                  <a:rPr lang="de-DE" sz="2000" dirty="0" smtClean="0">
                    <a:solidFill>
                      <a:srgbClr val="005555"/>
                    </a:solidFill>
                  </a:rPr>
                  <a:t> </a:t>
                </a:r>
                <a:r>
                  <a:rPr lang="de-DE" sz="2000" dirty="0" err="1" smtClean="0">
                    <a:solidFill>
                      <a:srgbClr val="005555"/>
                    </a:solidFill>
                  </a:rPr>
                  <a:t>if</a:t>
                </a:r>
                <a:r>
                  <a:rPr lang="de-DE" sz="2000" dirty="0" smtClean="0">
                    <a:solidFill>
                      <a:srgbClr val="005555"/>
                    </a:solidFill>
                  </a:rPr>
                  <a:t> not </a:t>
                </a:r>
                <a:r>
                  <a:rPr lang="de-DE" sz="2000" dirty="0" err="1" smtClean="0">
                    <a:solidFill>
                      <a:srgbClr val="005555"/>
                    </a:solidFill>
                  </a:rPr>
                  <a:t>necessary</a:t>
                </a:r>
                <a:endParaRPr lang="de-DE" sz="2000" dirty="0" smtClean="0">
                  <a:solidFill>
                    <a:srgbClr val="005555"/>
                  </a:solidFill>
                </a:endParaRPr>
              </a:p>
              <a:p>
                <a:pPr lvl="4" indent="0">
                  <a:buNone/>
                </a:pPr>
                <a:r>
                  <a:rPr lang="de-DE" sz="2000" dirty="0">
                    <a:solidFill>
                      <a:srgbClr val="005555"/>
                    </a:solidFill>
                  </a:rPr>
                  <a:t>	</a:t>
                </a:r>
                <a:r>
                  <a:rPr lang="de-DE" sz="2000" dirty="0" smtClean="0">
                    <a:solidFill>
                      <a:srgbClr val="005555"/>
                    </a:solidFill>
                  </a:rPr>
                  <a:t>			Small </a:t>
                </a:r>
                <a:r>
                  <a:rPr lang="de-DE" sz="2000" dirty="0">
                    <a:solidFill>
                      <a:srgbClr val="005555"/>
                    </a:solidFill>
                  </a:rPr>
                  <a:t>divertor </a:t>
                </a:r>
                <a:r>
                  <a:rPr lang="de-DE" sz="2000" dirty="0" err="1">
                    <a:solidFill>
                      <a:srgbClr val="005555"/>
                    </a:solidFill>
                  </a:rPr>
                  <a:t>volume</a:t>
                </a:r>
                <a:r>
                  <a:rPr lang="de-DE" sz="2000" dirty="0">
                    <a:solidFill>
                      <a:srgbClr val="005555"/>
                    </a:solidFill>
                  </a:rPr>
                  <a:t> p = n/V 		   			</a:t>
                </a:r>
                <a:r>
                  <a:rPr lang="de-DE" sz="2000" dirty="0" smtClean="0">
                    <a:solidFill>
                      <a:srgbClr val="005555"/>
                    </a:solidFill>
                  </a:rPr>
                  <a:t>			</a:t>
                </a:r>
                <a:endParaRPr lang="de-DE" sz="2000" b="1" dirty="0" smtClean="0">
                  <a:solidFill>
                    <a:srgbClr val="005555"/>
                  </a:solidFill>
                </a:endParaRPr>
              </a:p>
              <a:p>
                <a:pPr lvl="3" indent="0">
                  <a:buNone/>
                </a:pPr>
                <a:r>
                  <a:rPr lang="de-DE" sz="2000" b="1" dirty="0" err="1" smtClean="0">
                    <a:solidFill>
                      <a:srgbClr val="005555"/>
                    </a:solidFill>
                  </a:rPr>
                  <a:t>Continous</a:t>
                </a:r>
                <a:r>
                  <a:rPr lang="de-DE" sz="2000" b="1" dirty="0" smtClean="0">
                    <a:solidFill>
                      <a:srgbClr val="005555"/>
                    </a:solidFill>
                  </a:rPr>
                  <a:t> </a:t>
                </a:r>
                <a:r>
                  <a:rPr lang="de-DE" sz="2000" b="1" dirty="0" err="1">
                    <a:solidFill>
                      <a:srgbClr val="005555"/>
                    </a:solidFill>
                  </a:rPr>
                  <a:t>flow</a:t>
                </a:r>
                <a:r>
                  <a:rPr lang="de-DE" sz="2000" dirty="0">
                    <a:solidFill>
                      <a:srgbClr val="005555"/>
                    </a:solidFill>
                  </a:rPr>
                  <a:t>	</a:t>
                </a:r>
                <a:r>
                  <a:rPr lang="de-DE" sz="2000" dirty="0" smtClean="0">
                    <a:solidFill>
                      <a:srgbClr val="005555"/>
                    </a:solidFill>
                  </a:rPr>
                  <a:t>	</a:t>
                </a:r>
                <a:r>
                  <a:rPr lang="de-DE" sz="2000" dirty="0" err="1" smtClean="0">
                    <a:solidFill>
                      <a:srgbClr val="005555"/>
                    </a:solidFill>
                  </a:rPr>
                  <a:t>Molecular</a:t>
                </a:r>
                <a:r>
                  <a:rPr lang="de-DE" sz="2000" dirty="0" smtClean="0">
                    <a:solidFill>
                      <a:srgbClr val="005555"/>
                    </a:solidFill>
                  </a:rPr>
                  <a:t> </a:t>
                </a:r>
                <a:r>
                  <a:rPr lang="de-DE" sz="2000" dirty="0" err="1" smtClean="0">
                    <a:solidFill>
                      <a:srgbClr val="005555"/>
                    </a:solidFill>
                  </a:rPr>
                  <a:t>flow</a:t>
                </a:r>
                <a:r>
                  <a:rPr lang="de-DE" sz="2000" dirty="0" smtClean="0">
                    <a:solidFill>
                      <a:srgbClr val="005555"/>
                    </a:solidFill>
                  </a:rPr>
                  <a:t> </a:t>
                </a:r>
                <a:r>
                  <a:rPr lang="de-DE" sz="2000" dirty="0" err="1" smtClean="0">
                    <a:solidFill>
                      <a:srgbClr val="005555"/>
                    </a:solidFill>
                  </a:rPr>
                  <a:t>needs</a:t>
                </a:r>
                <a:r>
                  <a:rPr lang="de-DE" sz="2000" dirty="0" smtClean="0">
                    <a:solidFill>
                      <a:srgbClr val="005555"/>
                    </a:solidFill>
                  </a:rPr>
                  <a:t> </a:t>
                </a:r>
                <a:r>
                  <a:rPr lang="de-DE" sz="2000" dirty="0" err="1" smtClean="0">
                    <a:solidFill>
                      <a:srgbClr val="005555"/>
                    </a:solidFill>
                  </a:rPr>
                  <a:t>to</a:t>
                </a:r>
                <a:r>
                  <a:rPr lang="de-DE" sz="2000" dirty="0" smtClean="0">
                    <a:solidFill>
                      <a:srgbClr val="005555"/>
                    </a:solidFill>
                  </a:rPr>
                  <a:t> </a:t>
                </a:r>
                <a:r>
                  <a:rPr lang="de-DE" sz="2000" dirty="0" err="1" smtClean="0">
                    <a:solidFill>
                      <a:srgbClr val="005555"/>
                    </a:solidFill>
                  </a:rPr>
                  <a:t>be</a:t>
                </a:r>
                <a:r>
                  <a:rPr lang="de-DE" sz="2000" dirty="0" smtClean="0">
                    <a:solidFill>
                      <a:srgbClr val="005555"/>
                    </a:solidFill>
                  </a:rPr>
                  <a:t> </a:t>
                </a:r>
                <a:r>
                  <a:rPr lang="de-DE" sz="2000" dirty="0" err="1" smtClean="0">
                    <a:solidFill>
                      <a:srgbClr val="005555"/>
                    </a:solidFill>
                  </a:rPr>
                  <a:t>optimized</a:t>
                </a:r>
                <a:r>
                  <a:rPr lang="de-DE" sz="2000" dirty="0" smtClean="0">
                    <a:solidFill>
                      <a:srgbClr val="005555"/>
                    </a:solidFill>
                  </a:rPr>
                  <a:t> </a:t>
                </a:r>
                <a:r>
                  <a:rPr lang="de-DE" sz="2000" dirty="0" err="1" smtClean="0">
                    <a:solidFill>
                      <a:srgbClr val="005555"/>
                    </a:solidFill>
                  </a:rPr>
                  <a:t>to</a:t>
                </a:r>
                <a:r>
                  <a:rPr lang="de-DE" sz="2000" dirty="0" smtClean="0">
                    <a:solidFill>
                      <a:srgbClr val="005555"/>
                    </a:solidFill>
                  </a:rPr>
                  <a:t> </a:t>
                </a:r>
                <a:r>
                  <a:rPr lang="de-DE" sz="2000" dirty="0" err="1" smtClean="0">
                    <a:solidFill>
                      <a:srgbClr val="005555"/>
                    </a:solidFill>
                  </a:rPr>
                  <a:t>achieve</a:t>
                </a:r>
                <a:r>
                  <a:rPr lang="de-DE" sz="2000" dirty="0" smtClean="0">
                    <a:solidFill>
                      <a:srgbClr val="005555"/>
                    </a:solidFill>
                  </a:rPr>
                  <a:t> </a:t>
                </a:r>
                <a:r>
                  <a:rPr lang="de-DE" sz="2000" dirty="0" err="1" smtClean="0">
                    <a:solidFill>
                      <a:srgbClr val="005555"/>
                    </a:solidFill>
                  </a:rPr>
                  <a:t>it</a:t>
                </a:r>
                <a:endParaRPr lang="de-DE" sz="2000" dirty="0" smtClean="0">
                  <a:solidFill>
                    <a:srgbClr val="005555"/>
                  </a:solidFill>
                </a:endParaRPr>
              </a:p>
              <a:p>
                <a:pPr lvl="3" indent="0">
                  <a:buNone/>
                </a:pPr>
                <a:r>
                  <a:rPr lang="de-DE" sz="2000" dirty="0">
                    <a:solidFill>
                      <a:srgbClr val="005555"/>
                    </a:solidFill>
                  </a:rPr>
                  <a:t>	</a:t>
                </a:r>
                <a:r>
                  <a:rPr lang="de-DE" sz="2000" dirty="0" smtClean="0">
                    <a:solidFill>
                      <a:srgbClr val="005555"/>
                    </a:solidFill>
                  </a:rPr>
                  <a:t>			</a:t>
                </a:r>
                <a:r>
                  <a:rPr lang="de-DE" sz="2000" dirty="0" err="1" smtClean="0">
                    <a:solidFill>
                      <a:srgbClr val="005555"/>
                    </a:solidFill>
                  </a:rPr>
                  <a:t>Driven</a:t>
                </a:r>
                <a:r>
                  <a:rPr lang="de-DE" sz="2000" dirty="0" smtClean="0">
                    <a:solidFill>
                      <a:srgbClr val="005555"/>
                    </a:solidFill>
                  </a:rPr>
                  <a:t> </a:t>
                </a:r>
                <a:r>
                  <a:rPr lang="de-DE" sz="2000" dirty="0" err="1">
                    <a:solidFill>
                      <a:srgbClr val="005555"/>
                    </a:solidFill>
                  </a:rPr>
                  <a:t>by</a:t>
                </a:r>
                <a:r>
                  <a:rPr lang="de-DE" sz="2000" dirty="0">
                    <a:solidFill>
                      <a:srgbClr val="005555"/>
                    </a:solidFill>
                  </a:rPr>
                  <a:t> </a:t>
                </a:r>
                <a:r>
                  <a:rPr lang="de-DE" sz="2000" dirty="0" err="1">
                    <a:solidFill>
                      <a:srgbClr val="005555"/>
                    </a:solidFill>
                  </a:rPr>
                  <a:t>pressure</a:t>
                </a:r>
                <a:r>
                  <a:rPr lang="de-DE" sz="2000" dirty="0">
                    <a:solidFill>
                      <a:srgbClr val="005555"/>
                    </a:solidFill>
                  </a:rPr>
                  <a:t> </a:t>
                </a:r>
                <a:r>
                  <a:rPr lang="de-DE" sz="2000" dirty="0" err="1">
                    <a:solidFill>
                      <a:srgbClr val="005555"/>
                    </a:solidFill>
                  </a:rPr>
                  <a:t>gradient</a:t>
                </a:r>
                <a:endParaRPr lang="de-DE" sz="2000" dirty="0">
                  <a:solidFill>
                    <a:srgbClr val="005555"/>
                  </a:solidFill>
                </a:endParaRPr>
              </a:p>
              <a:p>
                <a:endParaRPr lang="de-DE" dirty="0"/>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blipFill>
                <a:blip r:embed="rId3"/>
                <a:stretch>
                  <a:fillRect t="-483"/>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3. </a:t>
            </a:r>
            <a:r>
              <a:rPr lang="de-DE" dirty="0" err="1" smtClean="0"/>
              <a:t>Collect</a:t>
            </a:r>
            <a:r>
              <a:rPr lang="de-DE" dirty="0" smtClean="0"/>
              <a:t> Neutral </a:t>
            </a:r>
            <a:r>
              <a:rPr lang="de-DE" dirty="0" err="1" smtClean="0"/>
              <a:t>Particles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70</a:t>
            </a:fld>
            <a:endParaRPr lang="de-DE" dirty="0"/>
          </a:p>
        </p:txBody>
      </p:sp>
      <p:grpSp>
        <p:nvGrpSpPr>
          <p:cNvPr id="6" name="Gruppieren 5"/>
          <p:cNvGrpSpPr/>
          <p:nvPr/>
        </p:nvGrpSpPr>
        <p:grpSpPr>
          <a:xfrm>
            <a:off x="8611621" y="2253483"/>
            <a:ext cx="3320356" cy="3677970"/>
            <a:chOff x="23316508" y="24046683"/>
            <a:chExt cx="3320356" cy="3677970"/>
          </a:xfrm>
        </p:grpSpPr>
        <p:grpSp>
          <p:nvGrpSpPr>
            <p:cNvPr id="7" name="Gruppieren 6"/>
            <p:cNvGrpSpPr>
              <a:grpSpLocks noChangeAspect="1"/>
            </p:cNvGrpSpPr>
            <p:nvPr/>
          </p:nvGrpSpPr>
          <p:grpSpPr>
            <a:xfrm>
              <a:off x="23604365" y="24046683"/>
              <a:ext cx="3032499" cy="2643678"/>
              <a:chOff x="1060573" y="1672784"/>
              <a:chExt cx="5627027" cy="4905539"/>
            </a:xfrm>
          </p:grpSpPr>
          <p:sp>
            <p:nvSpPr>
              <p:cNvPr id="9" name="Rechteck 8"/>
              <p:cNvSpPr/>
              <p:nvPr/>
            </p:nvSpPr>
            <p:spPr>
              <a:xfrm>
                <a:off x="1060573" y="5910357"/>
                <a:ext cx="3591697" cy="667966"/>
              </a:xfrm>
              <a:prstGeom prst="rect">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DE" sz="1600" b="1" dirty="0" smtClean="0">
                    <a:solidFill>
                      <a:schemeClr val="bg1"/>
                    </a:solidFill>
                  </a:rPr>
                  <a:t>Target</a:t>
                </a:r>
              </a:p>
            </p:txBody>
          </p:sp>
          <p:sp>
            <p:nvSpPr>
              <p:cNvPr id="10" name="Ellipse 9"/>
              <p:cNvSpPr/>
              <p:nvPr/>
            </p:nvSpPr>
            <p:spPr>
              <a:xfrm>
                <a:off x="1073838" y="2298201"/>
                <a:ext cx="3600000" cy="3600000"/>
              </a:xfrm>
              <a:prstGeom prst="ellipse">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050" b="1" dirty="0" smtClean="0">
                  <a:solidFill>
                    <a:schemeClr val="bg1"/>
                  </a:solidFill>
                </a:endParaRPr>
              </a:p>
            </p:txBody>
          </p:sp>
          <p:cxnSp>
            <p:nvCxnSpPr>
              <p:cNvPr id="11" name="Gerade Verbindung mit Pfeil 10"/>
              <p:cNvCxnSpPr>
                <a:stCxn id="9" idx="0"/>
              </p:cNvCxnSpPr>
              <p:nvPr/>
            </p:nvCxnSpPr>
            <p:spPr>
              <a:xfrm flipV="1">
                <a:off x="2856421" y="2268480"/>
                <a:ext cx="2" cy="3641877"/>
              </a:xfrm>
              <a:prstGeom prst="straightConnector1">
                <a:avLst/>
              </a:prstGeom>
              <a:ln w="76200" cmpd="sng">
                <a:solidFill>
                  <a:srgbClr val="00B1EA"/>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926251" y="3083554"/>
                <a:ext cx="1401363" cy="2728515"/>
              </a:xfrm>
              <a:prstGeom prst="straightConnector1">
                <a:avLst/>
              </a:prstGeom>
              <a:ln w="76200" cmpd="sng">
                <a:solidFill>
                  <a:srgbClr val="00B1EA"/>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hteck 12"/>
                  <p:cNvSpPr/>
                  <p:nvPr/>
                </p:nvSpPr>
                <p:spPr>
                  <a:xfrm>
                    <a:off x="2770186" y="4203748"/>
                    <a:ext cx="753140" cy="6853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sz="1800" b="1" i="1" smtClean="0">
                              <a:solidFill>
                                <a:schemeClr val="tx1"/>
                              </a:solidFill>
                              <a:latin typeface="Cambria Math" panose="02040503050406030204" pitchFamily="18" charset="0"/>
                            </a:rPr>
                            <m:t>𝜷</m:t>
                          </m:r>
                        </m:oMath>
                      </m:oMathPara>
                    </a14:m>
                    <a:endParaRPr lang="de-DE" sz="1800" b="1" dirty="0">
                      <a:solidFill>
                        <a:schemeClr val="tx1"/>
                      </a:solidFill>
                    </a:endParaRPr>
                  </a:p>
                </p:txBody>
              </p:sp>
            </mc:Choice>
            <mc:Fallback xmlns="">
              <p:sp>
                <p:nvSpPr>
                  <p:cNvPr id="730" name="Rechteck 729"/>
                  <p:cNvSpPr>
                    <a:spLocks noRot="1" noChangeAspect="1" noMove="1" noResize="1" noEditPoints="1" noAdjustHandles="1" noChangeArrowheads="1" noChangeShapeType="1" noTextEdit="1"/>
                  </p:cNvSpPr>
                  <p:nvPr/>
                </p:nvSpPr>
                <p:spPr>
                  <a:xfrm>
                    <a:off x="2770186" y="4203748"/>
                    <a:ext cx="753140" cy="685323"/>
                  </a:xfrm>
                  <a:prstGeom prst="rect">
                    <a:avLst/>
                  </a:prstGeom>
                  <a:blipFill>
                    <a:blip r:embed="rId23"/>
                    <a:stretch>
                      <a:fillRect b="-1475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Rechteck 13"/>
                  <p:cNvSpPr/>
                  <p:nvPr/>
                </p:nvSpPr>
                <p:spPr>
                  <a:xfrm>
                    <a:off x="2825519" y="2498201"/>
                    <a:ext cx="3862081" cy="719588"/>
                  </a:xfrm>
                  <a:prstGeom prst="rect">
                    <a:avLst/>
                  </a:prstGeom>
                </p:spPr>
                <p:txBody>
                  <a:bodyPr wrap="none">
                    <a:spAutoFit/>
                  </a:bodyPr>
                  <a:lstStyle/>
                  <a:p>
                    <a:pPr lvl="0" defTabSz="914353">
                      <a:lnSpc>
                        <a:spcPct val="120000"/>
                      </a:lnSpc>
                      <a:spcBef>
                        <a:spcPts val="600"/>
                      </a:spcBef>
                    </a:pPr>
                    <a14:m>
                      <m:oMathPara xmlns:m="http://schemas.openxmlformats.org/officeDocument/2006/math">
                        <m:oMathParaPr>
                          <m:jc m:val="centerGroup"/>
                        </m:oMathParaPr>
                        <m:oMath xmlns:m="http://schemas.openxmlformats.org/officeDocument/2006/math">
                          <m:r>
                            <a:rPr lang="el-GR" sz="1600" b="1" i="1" smtClean="0">
                              <a:solidFill>
                                <a:schemeClr val="tx1"/>
                              </a:solidFill>
                              <a:latin typeface="Cambria Math" panose="02040503050406030204" pitchFamily="18" charset="0"/>
                            </a:rPr>
                            <m:t>𝜞</m:t>
                          </m:r>
                          <m:d>
                            <m:dPr>
                              <m:ctrlPr>
                                <a:rPr lang="de-DE" sz="1600" b="1" i="1">
                                  <a:solidFill>
                                    <a:schemeClr val="tx1"/>
                                  </a:solidFill>
                                  <a:latin typeface="Cambria Math" panose="02040503050406030204" pitchFamily="18" charset="0"/>
                                </a:rPr>
                              </m:ctrlPr>
                            </m:dPr>
                            <m:e>
                              <m:r>
                                <a:rPr lang="el-GR" sz="1600" b="1" i="1">
                                  <a:solidFill>
                                    <a:schemeClr val="tx1"/>
                                  </a:solidFill>
                                  <a:latin typeface="Cambria Math" panose="02040503050406030204" pitchFamily="18" charset="0"/>
                                </a:rPr>
                                <m:t>𝜷</m:t>
                              </m:r>
                            </m:e>
                          </m:d>
                          <m:r>
                            <a:rPr lang="de-DE" sz="1600" b="1" i="1" smtClean="0">
                              <a:solidFill>
                                <a:schemeClr val="tx1"/>
                              </a:solidFill>
                              <a:latin typeface="Cambria Math" panose="02040503050406030204" pitchFamily="18" charset="0"/>
                            </a:rPr>
                            <m:t>=</m:t>
                          </m:r>
                          <m:sSub>
                            <m:sSubPr>
                              <m:ctrlPr>
                                <a:rPr lang="de-DE" sz="1600" b="1" i="1">
                                  <a:solidFill>
                                    <a:schemeClr val="tx1"/>
                                  </a:solidFill>
                                  <a:latin typeface="Cambria Math" panose="02040503050406030204" pitchFamily="18" charset="0"/>
                                </a:rPr>
                              </m:ctrlPr>
                            </m:sSubPr>
                            <m:e>
                              <m:r>
                                <a:rPr lang="el-GR" sz="1600" b="1" i="1">
                                  <a:solidFill>
                                    <a:schemeClr val="tx1"/>
                                  </a:solidFill>
                                  <a:latin typeface="Cambria Math" panose="02040503050406030204" pitchFamily="18" charset="0"/>
                                </a:rPr>
                                <m:t>𝜞</m:t>
                              </m:r>
                            </m:e>
                            <m:sub>
                              <m:r>
                                <a:rPr lang="de-DE" sz="1600" b="1" i="1">
                                  <a:solidFill>
                                    <a:schemeClr val="tx1"/>
                                  </a:solidFill>
                                  <a:latin typeface="Cambria Math" panose="02040503050406030204" pitchFamily="18" charset="0"/>
                                </a:rPr>
                                <m:t>𝒎𝒂𝒙</m:t>
                              </m:r>
                            </m:sub>
                          </m:sSub>
                          <m:func>
                            <m:funcPr>
                              <m:ctrlPr>
                                <a:rPr lang="de-DE" sz="1600" b="1" i="1">
                                  <a:solidFill>
                                    <a:schemeClr val="tx1"/>
                                  </a:solidFill>
                                  <a:latin typeface="Cambria Math" panose="02040503050406030204" pitchFamily="18" charset="0"/>
                                </a:rPr>
                              </m:ctrlPr>
                            </m:funcPr>
                            <m:fName>
                              <m:r>
                                <a:rPr lang="de-DE" sz="1600" b="1" i="1">
                                  <a:solidFill>
                                    <a:schemeClr val="tx1"/>
                                  </a:solidFill>
                                  <a:latin typeface="Cambria Math" panose="02040503050406030204" pitchFamily="18" charset="0"/>
                                </a:rPr>
                                <m:t>𝒄𝒐𝒔</m:t>
                              </m:r>
                            </m:fName>
                            <m:e>
                              <m:r>
                                <a:rPr lang="de-DE" sz="1600" b="1" i="1">
                                  <a:solidFill>
                                    <a:schemeClr val="tx1"/>
                                  </a:solidFill>
                                  <a:latin typeface="Cambria Math" panose="02040503050406030204" pitchFamily="18" charset="0"/>
                                </a:rPr>
                                <m:t>(</m:t>
                              </m:r>
                              <m:r>
                                <a:rPr lang="el-GR" sz="1600" b="1" i="1">
                                  <a:solidFill>
                                    <a:schemeClr val="tx1"/>
                                  </a:solidFill>
                                  <a:latin typeface="Cambria Math" panose="02040503050406030204" pitchFamily="18" charset="0"/>
                                </a:rPr>
                                <m:t>𝜷</m:t>
                              </m:r>
                              <m:r>
                                <a:rPr lang="de-DE" sz="1600" b="1" i="1">
                                  <a:solidFill>
                                    <a:schemeClr val="tx1"/>
                                  </a:solidFill>
                                  <a:latin typeface="Cambria Math" panose="02040503050406030204" pitchFamily="18" charset="0"/>
                                </a:rPr>
                                <m:t>)</m:t>
                              </m:r>
                            </m:e>
                          </m:func>
                        </m:oMath>
                      </m:oMathPara>
                    </a14:m>
                    <a:endParaRPr lang="de-DE" sz="1600" b="1" kern="600" spc="40" dirty="0">
                      <a:solidFill>
                        <a:schemeClr val="tx1"/>
                      </a:solidFill>
                    </a:endParaRPr>
                  </a:p>
                </p:txBody>
              </p:sp>
            </mc:Choice>
            <mc:Fallback xmlns="">
              <p:sp>
                <p:nvSpPr>
                  <p:cNvPr id="731" name="Rechteck 730"/>
                  <p:cNvSpPr>
                    <a:spLocks noRot="1" noChangeAspect="1" noMove="1" noResize="1" noEditPoints="1" noAdjustHandles="1" noChangeArrowheads="1" noChangeShapeType="1" noTextEdit="1"/>
                  </p:cNvSpPr>
                  <p:nvPr/>
                </p:nvSpPr>
                <p:spPr>
                  <a:xfrm>
                    <a:off x="2825519" y="2498201"/>
                    <a:ext cx="3862081" cy="719588"/>
                  </a:xfrm>
                  <a:prstGeom prst="rect">
                    <a:avLst/>
                  </a:prstGeom>
                  <a:blipFill>
                    <a:blip r:embed="rId24"/>
                    <a:stretch>
                      <a:fillRect b="-476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Rechteck 14"/>
                  <p:cNvSpPr/>
                  <p:nvPr/>
                </p:nvSpPr>
                <p:spPr>
                  <a:xfrm>
                    <a:off x="2033630" y="1672784"/>
                    <a:ext cx="1814083" cy="706977"/>
                  </a:xfrm>
                  <a:prstGeom prst="rect">
                    <a:avLst/>
                  </a:prstGeom>
                </p:spPr>
                <p:txBody>
                  <a:bodyPr wrap="none">
                    <a:spAutoFit/>
                  </a:bodyPr>
                  <a:lstStyle/>
                  <a:p>
                    <a:pPr lvl="0" defTabSz="914353">
                      <a:lnSpc>
                        <a:spcPct val="120000"/>
                      </a:lnSpc>
                      <a:spcBef>
                        <a:spcPts val="600"/>
                      </a:spcBef>
                    </a:pPr>
                    <a14:m>
                      <m:oMathPara xmlns:m="http://schemas.openxmlformats.org/officeDocument/2006/math">
                        <m:oMathParaPr>
                          <m:jc m:val="centerGroup"/>
                        </m:oMathParaPr>
                        <m:oMath xmlns:m="http://schemas.openxmlformats.org/officeDocument/2006/math">
                          <m:sSub>
                            <m:sSubPr>
                              <m:ctrlPr>
                                <a:rPr lang="el-GR" sz="1600" b="1" i="1" smtClean="0">
                                  <a:latin typeface="Cambria Math" panose="02040503050406030204" pitchFamily="18" charset="0"/>
                                </a:rPr>
                              </m:ctrlPr>
                            </m:sSubPr>
                            <m:e>
                              <m:r>
                                <a:rPr lang="el-GR" sz="1600" b="1" i="1">
                                  <a:latin typeface="Cambria Math" panose="02040503050406030204" pitchFamily="18" charset="0"/>
                                </a:rPr>
                                <m:t>𝜞</m:t>
                              </m:r>
                            </m:e>
                            <m:sub>
                              <m:r>
                                <a:rPr lang="de-DE" sz="1600" b="1" i="1" smtClean="0">
                                  <a:latin typeface="Cambria Math" panose="02040503050406030204" pitchFamily="18" charset="0"/>
                                </a:rPr>
                                <m:t>𝒎𝒂𝒙</m:t>
                              </m:r>
                            </m:sub>
                          </m:sSub>
                          <m:d>
                            <m:dPr>
                              <m:ctrlPr>
                                <a:rPr lang="de-DE" sz="1600" b="1" i="1">
                                  <a:latin typeface="Cambria Math" panose="02040503050406030204" pitchFamily="18" charset="0"/>
                                </a:rPr>
                              </m:ctrlPr>
                            </m:dPr>
                            <m:e>
                              <m:r>
                                <a:rPr lang="de-DE" sz="1600" b="1" i="1" smtClean="0">
                                  <a:latin typeface="Cambria Math" panose="02040503050406030204" pitchFamily="18" charset="0"/>
                                </a:rPr>
                                <m:t>𝟎</m:t>
                              </m:r>
                            </m:e>
                          </m:d>
                        </m:oMath>
                      </m:oMathPara>
                    </a14:m>
                    <a:endParaRPr lang="de-DE" sz="1600" b="1" kern="600" spc="40" baseline="-25000" dirty="0">
                      <a:solidFill>
                        <a:srgbClr val="005555"/>
                      </a:solidFill>
                    </a:endParaRPr>
                  </a:p>
                </p:txBody>
              </p:sp>
            </mc:Choice>
            <mc:Fallback xmlns="">
              <p:sp>
                <p:nvSpPr>
                  <p:cNvPr id="732" name="Rechteck 731"/>
                  <p:cNvSpPr>
                    <a:spLocks noRot="1" noChangeAspect="1" noMove="1" noResize="1" noEditPoints="1" noAdjustHandles="1" noChangeArrowheads="1" noChangeShapeType="1" noTextEdit="1"/>
                  </p:cNvSpPr>
                  <p:nvPr/>
                </p:nvSpPr>
                <p:spPr>
                  <a:xfrm>
                    <a:off x="2033630" y="1672784"/>
                    <a:ext cx="1814083" cy="706977"/>
                  </a:xfrm>
                  <a:prstGeom prst="rect">
                    <a:avLst/>
                  </a:prstGeom>
                  <a:blipFill>
                    <a:blip r:embed="rId25"/>
                    <a:stretch>
                      <a:fillRect/>
                    </a:stretch>
                  </a:blipFill>
                </p:spPr>
                <p:txBody>
                  <a:bodyPr/>
                  <a:lstStyle/>
                  <a:p>
                    <a:r>
                      <a:rPr lang="de-DE">
                        <a:noFill/>
                      </a:rPr>
                      <a:t> </a:t>
                    </a:r>
                  </a:p>
                </p:txBody>
              </p:sp>
            </mc:Fallback>
          </mc:AlternateContent>
        </p:grpSp>
        <p:sp>
          <p:nvSpPr>
            <p:cNvPr id="8" name="Bogen 7"/>
            <p:cNvSpPr/>
            <p:nvPr/>
          </p:nvSpPr>
          <p:spPr>
            <a:xfrm>
              <a:off x="23316508" y="25191219"/>
              <a:ext cx="2586604" cy="2533434"/>
            </a:xfrm>
            <a:prstGeom prst="arc">
              <a:avLst>
                <a:gd name="adj1" fmla="val 16200000"/>
                <a:gd name="adj2" fmla="val 17483343"/>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mc:AlternateContent xmlns:mc="http://schemas.openxmlformats.org/markup-compatibility/2006" xmlns:a14="http://schemas.microsoft.com/office/drawing/2010/main">
        <mc:Choice Requires="a14">
          <p:sp>
            <p:nvSpPr>
              <p:cNvPr id="16" name="Rechteck 15"/>
              <p:cNvSpPr/>
              <p:nvPr/>
            </p:nvSpPr>
            <p:spPr>
              <a:xfrm>
                <a:off x="8682223" y="1376689"/>
                <a:ext cx="6096000" cy="668581"/>
              </a:xfrm>
              <a:prstGeom prst="rect">
                <a:avLst/>
              </a:prstGeom>
            </p:spPr>
            <p:txBody>
              <a:bodyPr>
                <a:spAutoFit/>
              </a:bodyPr>
              <a:lstStyle/>
              <a:p>
                <a:pPr algn="just"/>
                <a:r>
                  <a:rPr lang="de-DE" dirty="0">
                    <a:solidFill>
                      <a:srgbClr val="006C66"/>
                    </a:solidFill>
                  </a:rPr>
                  <a:t>Lamberts </a:t>
                </a:r>
                <a:r>
                  <a:rPr lang="de-DE" dirty="0" err="1">
                    <a:solidFill>
                      <a:srgbClr val="006C66"/>
                    </a:solidFill>
                  </a:rPr>
                  <a:t>Cosine</a:t>
                </a:r>
                <a:r>
                  <a:rPr lang="de-DE" dirty="0">
                    <a:solidFill>
                      <a:srgbClr val="006C66"/>
                    </a:solidFill>
                  </a:rPr>
                  <a:t> Law   </a:t>
                </a:r>
                <a:endParaRPr lang="de-DE" dirty="0" smtClean="0">
                  <a:solidFill>
                    <a:srgbClr val="006C66"/>
                  </a:solidFill>
                </a:endParaRPr>
              </a:p>
              <a:p>
                <a:pPr algn="just"/>
                <a14:m>
                  <m:oMathPara xmlns:m="http://schemas.openxmlformats.org/officeDocument/2006/math">
                    <m:oMathParaPr>
                      <m:jc m:val="left"/>
                    </m:oMathParaPr>
                    <m:oMath xmlns:m="http://schemas.openxmlformats.org/officeDocument/2006/math">
                      <m:sSub>
                        <m:sSubPr>
                          <m:ctrlPr>
                            <a:rPr lang="de-DE" i="1">
                              <a:solidFill>
                                <a:srgbClr val="006C66"/>
                              </a:solidFill>
                              <a:latin typeface="Cambria Math" panose="02040503050406030204" pitchFamily="18" charset="0"/>
                            </a:rPr>
                          </m:ctrlPr>
                        </m:sSubPr>
                        <m:e>
                          <m:r>
                            <a:rPr lang="el-GR" i="1">
                              <a:solidFill>
                                <a:srgbClr val="006C66"/>
                              </a:solidFill>
                              <a:latin typeface="Cambria Math" panose="02040503050406030204" pitchFamily="18" charset="0"/>
                            </a:rPr>
                            <m:t>𝛤</m:t>
                          </m:r>
                        </m:e>
                        <m:sub>
                          <m:r>
                            <a:rPr lang="de-DE" i="1">
                              <a:solidFill>
                                <a:srgbClr val="006C66"/>
                              </a:solidFill>
                              <a:latin typeface="Cambria Math" panose="02040503050406030204" pitchFamily="18" charset="0"/>
                            </a:rPr>
                            <m:t>𝑟𝑒𝑐</m:t>
                          </m:r>
                          <m:r>
                            <a:rPr lang="de-DE" i="1">
                              <a:solidFill>
                                <a:srgbClr val="006C66"/>
                              </a:solidFill>
                              <a:latin typeface="Cambria Math" panose="02040503050406030204" pitchFamily="18" charset="0"/>
                            </a:rPr>
                            <m:t>,</m:t>
                          </m:r>
                          <m:r>
                            <a:rPr lang="de-DE" i="1">
                              <a:solidFill>
                                <a:srgbClr val="006C66"/>
                              </a:solidFill>
                              <a:latin typeface="Cambria Math" panose="02040503050406030204" pitchFamily="18" charset="0"/>
                            </a:rPr>
                            <m:t>𝑠𝑢𝑟𝑓</m:t>
                          </m:r>
                        </m:sub>
                      </m:sSub>
                      <m:r>
                        <a:rPr lang="de-DE" i="1">
                          <a:solidFill>
                            <a:srgbClr val="006C66"/>
                          </a:solidFill>
                          <a:latin typeface="Cambria Math" panose="02040503050406030204" pitchFamily="18" charset="0"/>
                        </a:rPr>
                        <m:t>= </m:t>
                      </m:r>
                      <m:r>
                        <m:rPr>
                          <m:sty m:val="p"/>
                        </m:rPr>
                        <a:rPr lang="el-GR" i="1">
                          <a:solidFill>
                            <a:srgbClr val="006C66"/>
                          </a:solidFill>
                          <a:latin typeface="Cambria Math" panose="02040503050406030204" pitchFamily="18" charset="0"/>
                        </a:rPr>
                        <m:t>π</m:t>
                      </m:r>
                      <m:r>
                        <a:rPr lang="de-DE" i="1">
                          <a:solidFill>
                            <a:srgbClr val="006C66"/>
                          </a:solidFill>
                          <a:latin typeface="Cambria Math" panose="02040503050406030204" pitchFamily="18" charset="0"/>
                        </a:rPr>
                        <m:t> </m:t>
                      </m:r>
                      <m:sSub>
                        <m:sSubPr>
                          <m:ctrlPr>
                            <a:rPr lang="de-DE" i="1">
                              <a:solidFill>
                                <a:srgbClr val="006C66"/>
                              </a:solidFill>
                              <a:latin typeface="Cambria Math" panose="02040503050406030204" pitchFamily="18" charset="0"/>
                            </a:rPr>
                          </m:ctrlPr>
                        </m:sSubPr>
                        <m:e>
                          <m:r>
                            <a:rPr lang="el-GR" i="1">
                              <a:solidFill>
                                <a:srgbClr val="006C66"/>
                              </a:solidFill>
                              <a:latin typeface="Cambria Math" panose="02040503050406030204" pitchFamily="18" charset="0"/>
                            </a:rPr>
                            <m:t>𝛤</m:t>
                          </m:r>
                        </m:e>
                        <m:sub>
                          <m:r>
                            <a:rPr lang="de-DE" i="1">
                              <a:solidFill>
                                <a:srgbClr val="006C66"/>
                              </a:solidFill>
                              <a:latin typeface="Cambria Math" panose="02040503050406030204" pitchFamily="18" charset="0"/>
                            </a:rPr>
                            <m:t>𝑚𝑎𝑥</m:t>
                          </m:r>
                        </m:sub>
                      </m:sSub>
                    </m:oMath>
                  </m:oMathPara>
                </a14:m>
                <a:endParaRPr lang="de-DE" dirty="0"/>
              </a:p>
            </p:txBody>
          </p:sp>
        </mc:Choice>
        <mc:Fallback xmlns="">
          <p:sp>
            <p:nvSpPr>
              <p:cNvPr id="16" name="Rechteck 15"/>
              <p:cNvSpPr>
                <a:spLocks noRot="1" noChangeAspect="1" noMove="1" noResize="1" noEditPoints="1" noAdjustHandles="1" noChangeArrowheads="1" noChangeShapeType="1" noTextEdit="1"/>
              </p:cNvSpPr>
              <p:nvPr/>
            </p:nvSpPr>
            <p:spPr>
              <a:xfrm>
                <a:off x="8682223" y="1376689"/>
                <a:ext cx="6096000" cy="668581"/>
              </a:xfrm>
              <a:prstGeom prst="rect">
                <a:avLst/>
              </a:prstGeom>
              <a:blipFill>
                <a:blip r:embed="rId26"/>
                <a:stretch>
                  <a:fillRect l="-800" t="-5455" b="-4545"/>
                </a:stretch>
              </a:blipFill>
            </p:spPr>
            <p:txBody>
              <a:bodyPr/>
              <a:lstStyle/>
              <a:p>
                <a:r>
                  <a:rPr lang="de-DE">
                    <a:noFill/>
                  </a:rPr>
                  <a:t> </a:t>
                </a:r>
              </a:p>
            </p:txBody>
          </p:sp>
        </mc:Fallback>
      </mc:AlternateContent>
      <p:sp>
        <p:nvSpPr>
          <p:cNvPr id="17" name="Rechteck 16"/>
          <p:cNvSpPr/>
          <p:nvPr/>
        </p:nvSpPr>
        <p:spPr>
          <a:xfrm>
            <a:off x="4754105" y="820103"/>
            <a:ext cx="2359941" cy="461665"/>
          </a:xfrm>
          <a:prstGeom prst="rect">
            <a:avLst/>
          </a:prstGeom>
        </p:spPr>
        <p:txBody>
          <a:bodyPr wrap="none">
            <a:spAutoFit/>
          </a:bodyPr>
          <a:lstStyle/>
          <a:p>
            <a:r>
              <a:rPr lang="el-GR" sz="2400" dirty="0">
                <a:solidFill>
                  <a:srgbClr val="EF7C00"/>
                </a:solidFill>
              </a:rPr>
              <a:t>η</a:t>
            </a:r>
            <a:r>
              <a:rPr lang="de-DE" sz="2400" baseline="-25000" dirty="0" err="1">
                <a:solidFill>
                  <a:srgbClr val="EF7C00"/>
                </a:solidFill>
              </a:rPr>
              <a:t>coll</a:t>
            </a:r>
            <a:r>
              <a:rPr lang="de-DE" sz="2400" dirty="0">
                <a:solidFill>
                  <a:srgbClr val="EF7C00"/>
                </a:solidFill>
              </a:rPr>
              <a:t> 	</a:t>
            </a:r>
            <a:r>
              <a:rPr lang="de-DE" sz="2400" dirty="0" smtClean="0">
                <a:solidFill>
                  <a:srgbClr val="EF7C00"/>
                </a:solidFill>
              </a:rPr>
              <a:t>= </a:t>
            </a:r>
            <a:r>
              <a:rPr lang="el-GR" sz="2400" dirty="0">
                <a:solidFill>
                  <a:srgbClr val="EF7C00"/>
                </a:solidFill>
              </a:rPr>
              <a:t>Γ</a:t>
            </a:r>
            <a:r>
              <a:rPr lang="de-DE" sz="2400" baseline="-25000" dirty="0" err="1">
                <a:solidFill>
                  <a:srgbClr val="EF7C00"/>
                </a:solidFill>
              </a:rPr>
              <a:t>coll</a:t>
            </a:r>
            <a:r>
              <a:rPr lang="de-DE" sz="2400" baseline="-25000" dirty="0">
                <a:solidFill>
                  <a:srgbClr val="EF7C00"/>
                </a:solidFill>
              </a:rPr>
              <a:t> </a:t>
            </a:r>
            <a:r>
              <a:rPr lang="de-DE" sz="2400" dirty="0">
                <a:solidFill>
                  <a:srgbClr val="EF7C00"/>
                </a:solidFill>
              </a:rPr>
              <a:t>/ </a:t>
            </a:r>
            <a:r>
              <a:rPr lang="el-GR" sz="2400" dirty="0">
                <a:solidFill>
                  <a:srgbClr val="EF7C00"/>
                </a:solidFill>
              </a:rPr>
              <a:t>Γ</a:t>
            </a:r>
            <a:r>
              <a:rPr lang="de-DE" sz="2400" baseline="-25000" dirty="0">
                <a:solidFill>
                  <a:srgbClr val="EF7C00"/>
                </a:solidFill>
              </a:rPr>
              <a:t>0</a:t>
            </a:r>
            <a:endParaRPr lang="de-DE" sz="2400" b="1" dirty="0">
              <a:solidFill>
                <a:srgbClr val="EF7C00"/>
              </a:solidFill>
            </a:endParaRPr>
          </a:p>
        </p:txBody>
      </p:sp>
      <p:sp>
        <p:nvSpPr>
          <p:cNvPr id="18" name="Fußzeilenplatzhalter 17"/>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19468038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4. Remove Neutral </a:t>
            </a:r>
            <a:r>
              <a:rPr lang="de-DE" dirty="0" err="1" smtClean="0"/>
              <a:t>Particles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71</a:t>
            </a:fld>
            <a:endParaRPr lang="de-DE" dirty="0"/>
          </a:p>
        </p:txBody>
      </p:sp>
      <mc:AlternateContent xmlns:mc="http://schemas.openxmlformats.org/markup-compatibility/2006" xmlns:a14="http://schemas.microsoft.com/office/drawing/2010/main">
        <mc:Choice Requires="a14">
          <p:sp>
            <p:nvSpPr>
              <p:cNvPr id="7" name="Inhaltsplatzhalter 6"/>
              <p:cNvSpPr>
                <a:spLocks noGrp="1"/>
              </p:cNvSpPr>
              <p:nvPr>
                <p:ph sz="quarter" idx="13"/>
              </p:nvPr>
            </p:nvSpPr>
            <p:spPr/>
            <p:txBody>
              <a:bodyPr>
                <a:normAutofit fontScale="77500" lnSpcReduction="20000"/>
              </a:bodyPr>
              <a:lstStyle/>
              <a:p>
                <a:pPr algn="ctr"/>
                <a14:m>
                  <m:oMathPara xmlns:m="http://schemas.openxmlformats.org/officeDocument/2006/math">
                    <m:oMathParaPr>
                      <m:jc m:val="centerGroup"/>
                    </m:oMathParaPr>
                    <m:oMath xmlns:m="http://schemas.openxmlformats.org/officeDocument/2006/math">
                      <m:sSub>
                        <m:sSubPr>
                          <m:ctrlPr>
                            <a:rPr lang="el-GR" sz="2400" b="0" i="1" smtClean="0">
                              <a:solidFill>
                                <a:srgbClr val="EF7C00"/>
                              </a:solidFill>
                              <a:latin typeface="Cambria Math" panose="02040503050406030204" pitchFamily="18" charset="0"/>
                            </a:rPr>
                          </m:ctrlPr>
                        </m:sSubPr>
                        <m:e>
                          <m:r>
                            <a:rPr lang="el-GR" sz="2400" b="0" i="1">
                              <a:solidFill>
                                <a:srgbClr val="EF7C00"/>
                              </a:solidFill>
                              <a:latin typeface="Cambria Math" panose="02040503050406030204" pitchFamily="18" charset="0"/>
                            </a:rPr>
                            <m:t>𝛤</m:t>
                          </m:r>
                        </m:e>
                        <m:sub>
                          <m:r>
                            <a:rPr lang="de-DE" sz="2400" b="0" i="1">
                              <a:solidFill>
                                <a:srgbClr val="EF7C00"/>
                              </a:solidFill>
                              <a:latin typeface="Cambria Math" panose="02040503050406030204" pitchFamily="18" charset="0"/>
                            </a:rPr>
                            <m:t>𝑒𝑥h</m:t>
                          </m:r>
                        </m:sub>
                      </m:sSub>
                      <m:r>
                        <a:rPr lang="de-DE" sz="2400" b="0" i="1">
                          <a:solidFill>
                            <a:srgbClr val="EF7C00"/>
                          </a:solidFill>
                          <a:latin typeface="Cambria Math" panose="02040503050406030204" pitchFamily="18" charset="0"/>
                        </a:rPr>
                        <m:t>=</m:t>
                      </m:r>
                      <m:sSub>
                        <m:sSubPr>
                          <m:ctrlPr>
                            <a:rPr lang="de-DE" sz="2400" b="0" i="1">
                              <a:solidFill>
                                <a:srgbClr val="EF7C00"/>
                              </a:solidFill>
                              <a:latin typeface="Cambria Math" panose="02040503050406030204" pitchFamily="18" charset="0"/>
                            </a:rPr>
                          </m:ctrlPr>
                        </m:sSubPr>
                        <m:e>
                          <m:r>
                            <a:rPr lang="de-DE" sz="2400" b="0" i="1">
                              <a:solidFill>
                                <a:srgbClr val="EF7C00"/>
                              </a:solidFill>
                              <a:latin typeface="Cambria Math" panose="02040503050406030204" pitchFamily="18" charset="0"/>
                            </a:rPr>
                            <m:t>𝑝</m:t>
                          </m:r>
                        </m:e>
                        <m:sub>
                          <m:r>
                            <a:rPr lang="de-DE" sz="2400" b="0" i="1">
                              <a:solidFill>
                                <a:srgbClr val="EF7C00"/>
                              </a:solidFill>
                              <a:latin typeface="Cambria Math" panose="02040503050406030204" pitchFamily="18" charset="0"/>
                            </a:rPr>
                            <m:t>0,</m:t>
                          </m:r>
                          <m:r>
                            <a:rPr lang="de-DE" sz="2400" b="0" i="1">
                              <a:solidFill>
                                <a:srgbClr val="EF7C00"/>
                              </a:solidFill>
                              <a:latin typeface="Cambria Math" panose="02040503050406030204" pitchFamily="18" charset="0"/>
                            </a:rPr>
                            <m:t>𝑠𝑢𝑏</m:t>
                          </m:r>
                          <m:r>
                            <a:rPr lang="de-DE" sz="2400" b="0" i="1">
                              <a:solidFill>
                                <a:srgbClr val="EF7C00"/>
                              </a:solidFill>
                              <a:latin typeface="Cambria Math" panose="02040503050406030204" pitchFamily="18" charset="0"/>
                            </a:rPr>
                            <m:t>−</m:t>
                          </m:r>
                          <m:r>
                            <a:rPr lang="de-DE" sz="2400" b="0" i="1">
                              <a:solidFill>
                                <a:srgbClr val="EF7C00"/>
                              </a:solidFill>
                              <a:latin typeface="Cambria Math" panose="02040503050406030204" pitchFamily="18" charset="0"/>
                            </a:rPr>
                            <m:t>𝑑𝑖𝑣</m:t>
                          </m:r>
                        </m:sub>
                      </m:sSub>
                      <m:r>
                        <a:rPr lang="de-DE" sz="2400" b="0" i="1">
                          <a:solidFill>
                            <a:srgbClr val="EF7C00"/>
                          </a:solidFill>
                          <a:latin typeface="Cambria Math" panose="02040503050406030204" pitchFamily="18" charset="0"/>
                        </a:rPr>
                        <m:t> </m:t>
                      </m:r>
                      <m:sSub>
                        <m:sSubPr>
                          <m:ctrlPr>
                            <a:rPr lang="de-DE" sz="2400" b="0" i="1">
                              <a:solidFill>
                                <a:srgbClr val="EF7C00"/>
                              </a:solidFill>
                              <a:latin typeface="Cambria Math" panose="02040503050406030204" pitchFamily="18" charset="0"/>
                            </a:rPr>
                          </m:ctrlPr>
                        </m:sSubPr>
                        <m:e>
                          <m:r>
                            <a:rPr lang="de-DE" sz="2400" b="0" i="1">
                              <a:solidFill>
                                <a:srgbClr val="EF7C00"/>
                              </a:solidFill>
                              <a:latin typeface="Cambria Math" panose="02040503050406030204" pitchFamily="18" charset="0"/>
                            </a:rPr>
                            <m:t>𝑆</m:t>
                          </m:r>
                        </m:e>
                        <m:sub>
                          <m:r>
                            <a:rPr lang="de-DE" sz="2400" b="0" i="1">
                              <a:solidFill>
                                <a:srgbClr val="EF7C00"/>
                              </a:solidFill>
                              <a:latin typeface="Cambria Math" panose="02040503050406030204" pitchFamily="18" charset="0"/>
                            </a:rPr>
                            <m:t>𝑒𝑓𝑓</m:t>
                          </m:r>
                        </m:sub>
                      </m:sSub>
                    </m:oMath>
                  </m:oMathPara>
                </a14:m>
                <a:endParaRPr lang="de-DE" sz="2400" b="0" dirty="0">
                  <a:solidFill>
                    <a:srgbClr val="006C66"/>
                  </a:solidFill>
                </a:endParaRPr>
              </a:p>
              <a:p>
                <a:r>
                  <a:rPr lang="de-DE" sz="2400" dirty="0" err="1">
                    <a:solidFill>
                      <a:srgbClr val="006C66"/>
                    </a:solidFill>
                  </a:rPr>
                  <a:t>S</a:t>
                </a:r>
                <a:r>
                  <a:rPr lang="de-DE" sz="2400" baseline="-25000" dirty="0" err="1">
                    <a:solidFill>
                      <a:srgbClr val="006C66"/>
                    </a:solidFill>
                  </a:rPr>
                  <a:t>eff</a:t>
                </a:r>
                <a:r>
                  <a:rPr lang="de-DE" sz="2400" dirty="0">
                    <a:solidFill>
                      <a:srgbClr val="006C66"/>
                    </a:solidFill>
                  </a:rPr>
                  <a:t> </a:t>
                </a:r>
                <a:r>
                  <a:rPr lang="de-DE" sz="2400" dirty="0" err="1">
                    <a:solidFill>
                      <a:srgbClr val="006C66"/>
                    </a:solidFill>
                  </a:rPr>
                  <a:t>through</a:t>
                </a:r>
                <a:r>
                  <a:rPr lang="de-DE" sz="2400" dirty="0">
                    <a:solidFill>
                      <a:srgbClr val="006C66"/>
                    </a:solidFill>
                  </a:rPr>
                  <a:t> pump </a:t>
                </a:r>
                <a:r>
                  <a:rPr lang="de-DE" sz="2400" dirty="0" err="1">
                    <a:solidFill>
                      <a:srgbClr val="006C66"/>
                    </a:solidFill>
                  </a:rPr>
                  <a:t>technology</a:t>
                </a:r>
                <a:endParaRPr lang="de-DE" sz="2400" dirty="0">
                  <a:solidFill>
                    <a:srgbClr val="006C66"/>
                  </a:solidFill>
                </a:endParaRPr>
              </a:p>
              <a:p>
                <a:pPr marL="342900" indent="-342900">
                  <a:buFont typeface="Arial" panose="020B0604020202020204" pitchFamily="34" charset="0"/>
                  <a:buChar char="•"/>
                </a:pPr>
                <a:r>
                  <a:rPr lang="de-DE" sz="2000" dirty="0" err="1">
                    <a:solidFill>
                      <a:srgbClr val="006C66"/>
                    </a:solidFill>
                  </a:rPr>
                  <a:t>Steady</a:t>
                </a:r>
                <a:r>
                  <a:rPr lang="de-DE" sz="2000" dirty="0">
                    <a:solidFill>
                      <a:srgbClr val="006C66"/>
                    </a:solidFill>
                  </a:rPr>
                  <a:t> </a:t>
                </a:r>
                <a:r>
                  <a:rPr lang="de-DE" sz="2000" dirty="0" err="1">
                    <a:solidFill>
                      <a:srgbClr val="006C66"/>
                    </a:solidFill>
                  </a:rPr>
                  <a:t>state</a:t>
                </a:r>
                <a:r>
                  <a:rPr lang="de-DE" sz="2000" dirty="0">
                    <a:solidFill>
                      <a:srgbClr val="006C66"/>
                    </a:solidFill>
                  </a:rPr>
                  <a:t> 		Turbo </a:t>
                </a:r>
                <a:r>
                  <a:rPr lang="de-DE" sz="2000" dirty="0" err="1">
                    <a:solidFill>
                      <a:srgbClr val="006C66"/>
                    </a:solidFill>
                  </a:rPr>
                  <a:t>Molecular</a:t>
                </a:r>
                <a:r>
                  <a:rPr lang="de-DE" sz="2000" dirty="0">
                    <a:solidFill>
                      <a:srgbClr val="006C66"/>
                    </a:solidFill>
                  </a:rPr>
                  <a:t> Pumps</a:t>
                </a:r>
              </a:p>
              <a:p>
                <a:pPr marL="342900" indent="-342900">
                  <a:buFont typeface="Arial" panose="020B0604020202020204" pitchFamily="34" charset="0"/>
                  <a:buChar char="•"/>
                </a:pPr>
                <a:r>
                  <a:rPr lang="de-DE" sz="2000" dirty="0" err="1">
                    <a:solidFill>
                      <a:srgbClr val="006C66"/>
                    </a:solidFill>
                  </a:rPr>
                  <a:t>Cycled</a:t>
                </a:r>
                <a:r>
                  <a:rPr lang="de-DE" sz="2000" dirty="0">
                    <a:solidFill>
                      <a:srgbClr val="006C66"/>
                    </a:solidFill>
                  </a:rPr>
                  <a:t> 		</a:t>
                </a:r>
                <a:r>
                  <a:rPr lang="de-DE" sz="2000" dirty="0" err="1">
                    <a:solidFill>
                      <a:srgbClr val="006C66"/>
                    </a:solidFill>
                  </a:rPr>
                  <a:t>Cryo</a:t>
                </a:r>
                <a:r>
                  <a:rPr lang="de-DE" sz="2000" dirty="0">
                    <a:solidFill>
                      <a:srgbClr val="006C66"/>
                    </a:solidFill>
                  </a:rPr>
                  <a:t> </a:t>
                </a:r>
                <a:r>
                  <a:rPr lang="de-DE" sz="2000" dirty="0" smtClean="0">
                    <a:solidFill>
                      <a:srgbClr val="006C66"/>
                    </a:solidFill>
                  </a:rPr>
                  <a:t>(</a:t>
                </a:r>
                <a:r>
                  <a:rPr lang="de-DE" sz="2000" dirty="0" err="1" smtClean="0">
                    <a:solidFill>
                      <a:srgbClr val="006C66"/>
                    </a:solidFill>
                  </a:rPr>
                  <a:t>activated</a:t>
                </a:r>
                <a:r>
                  <a:rPr lang="de-DE" sz="2000" dirty="0" smtClean="0">
                    <a:solidFill>
                      <a:srgbClr val="006C66"/>
                    </a:solidFill>
                  </a:rPr>
                  <a:t> C </a:t>
                </a:r>
                <a:r>
                  <a:rPr lang="de-DE" sz="2000" dirty="0" err="1">
                    <a:solidFill>
                      <a:srgbClr val="006C66"/>
                    </a:solidFill>
                  </a:rPr>
                  <a:t>coated</a:t>
                </a:r>
                <a:r>
                  <a:rPr lang="de-DE" sz="2000" dirty="0">
                    <a:solidFill>
                      <a:srgbClr val="006C66"/>
                    </a:solidFill>
                  </a:rPr>
                  <a:t>), Adsorption (Getter, Wall)</a:t>
                </a:r>
              </a:p>
              <a:p>
                <a:pPr marL="342900" indent="-342900">
                  <a:buFont typeface="Arial" panose="020B0604020202020204" pitchFamily="34" charset="0"/>
                  <a:buChar char="•"/>
                </a:pPr>
                <a:r>
                  <a:rPr lang="de-DE" sz="2000" dirty="0" err="1">
                    <a:solidFill>
                      <a:srgbClr val="006C66"/>
                    </a:solidFill>
                  </a:rPr>
                  <a:t>Selective</a:t>
                </a:r>
                <a:r>
                  <a:rPr lang="de-DE" sz="2000" dirty="0">
                    <a:solidFill>
                      <a:srgbClr val="006C66"/>
                    </a:solidFill>
                  </a:rPr>
                  <a:t> He		Membrane (</a:t>
                </a:r>
                <a:r>
                  <a:rPr lang="de-DE" sz="2000" dirty="0" err="1">
                    <a:solidFill>
                      <a:srgbClr val="006C66"/>
                    </a:solidFill>
                  </a:rPr>
                  <a:t>molecular</a:t>
                </a:r>
                <a:r>
                  <a:rPr lang="de-DE" sz="2000" dirty="0">
                    <a:solidFill>
                      <a:srgbClr val="006C66"/>
                    </a:solidFill>
                  </a:rPr>
                  <a:t> </a:t>
                </a:r>
                <a:r>
                  <a:rPr lang="de-DE" sz="2000" dirty="0" err="1">
                    <a:solidFill>
                      <a:srgbClr val="006C66"/>
                    </a:solidFill>
                  </a:rPr>
                  <a:t>sieve</a:t>
                </a:r>
                <a:r>
                  <a:rPr lang="de-DE" sz="2000" dirty="0" smtClean="0">
                    <a:solidFill>
                      <a:srgbClr val="006C66"/>
                    </a:solidFill>
                  </a:rPr>
                  <a:t>), </a:t>
                </a:r>
                <a:r>
                  <a:rPr lang="de-DE" sz="2000" dirty="0" err="1" smtClean="0">
                    <a:solidFill>
                      <a:srgbClr val="006C66"/>
                    </a:solidFill>
                  </a:rPr>
                  <a:t>Direct</a:t>
                </a:r>
                <a:r>
                  <a:rPr lang="de-DE" sz="2000" dirty="0" smtClean="0">
                    <a:solidFill>
                      <a:srgbClr val="006C66"/>
                    </a:solidFill>
                  </a:rPr>
                  <a:t> Internal Recycling (DIR), </a:t>
                </a:r>
                <a:r>
                  <a:rPr lang="de-DE" sz="2000" dirty="0" err="1">
                    <a:solidFill>
                      <a:srgbClr val="006C66"/>
                    </a:solidFill>
                  </a:rPr>
                  <a:t>Mass-spectr</a:t>
                </a:r>
                <a:r>
                  <a:rPr lang="de-DE" sz="2000" dirty="0">
                    <a:solidFill>
                      <a:srgbClr val="006C66"/>
                    </a:solidFill>
                  </a:rPr>
                  <a:t>.</a:t>
                </a:r>
              </a:p>
              <a:p>
                <a:endParaRPr lang="de-DE" sz="2400" dirty="0" smtClean="0">
                  <a:solidFill>
                    <a:srgbClr val="006C66"/>
                  </a:solidFill>
                </a:endParaRPr>
              </a:p>
              <a:p>
                <a:r>
                  <a:rPr lang="de-DE" sz="3200" dirty="0">
                    <a:latin typeface="+mj-lt"/>
                  </a:rPr>
                  <a:t>5. Sub-divertor </a:t>
                </a:r>
                <a:r>
                  <a:rPr lang="de-DE" sz="3200" dirty="0" err="1" smtClean="0">
                    <a:latin typeface="+mj-lt"/>
                  </a:rPr>
                  <a:t>containment</a:t>
                </a:r>
                <a:r>
                  <a:rPr lang="de-DE" sz="3200" dirty="0" smtClean="0">
                    <a:solidFill>
                      <a:srgbClr val="006C66"/>
                    </a:solidFill>
                    <a:latin typeface="+mj-lt"/>
                  </a:rPr>
                  <a:t>    </a:t>
                </a:r>
              </a:p>
              <a:p>
                <a:pPr marL="465114" lvl="3" indent="-285735"/>
                <a:r>
                  <a:rPr lang="de-DE" sz="2000" dirty="0" err="1" smtClean="0">
                    <a:solidFill>
                      <a:srgbClr val="006C66"/>
                    </a:solidFill>
                  </a:rPr>
                  <a:t>Molecular</a:t>
                </a:r>
                <a:r>
                  <a:rPr lang="de-DE" sz="2000" dirty="0" smtClean="0">
                    <a:solidFill>
                      <a:srgbClr val="006C66"/>
                    </a:solidFill>
                  </a:rPr>
                  <a:t> </a:t>
                </a:r>
                <a:r>
                  <a:rPr lang="de-DE" sz="2000" dirty="0" err="1" smtClean="0">
                    <a:solidFill>
                      <a:srgbClr val="006C66"/>
                    </a:solidFill>
                  </a:rPr>
                  <a:t>flow</a:t>
                </a:r>
                <a:r>
                  <a:rPr lang="de-DE" sz="2000" dirty="0" smtClean="0">
                    <a:solidFill>
                      <a:srgbClr val="006C66"/>
                    </a:solidFill>
                  </a:rPr>
                  <a:t>		</a:t>
                </a:r>
                <a:r>
                  <a:rPr lang="de-DE" sz="2000" dirty="0" err="1" smtClean="0">
                    <a:solidFill>
                      <a:srgbClr val="006C66"/>
                    </a:solidFill>
                  </a:rPr>
                  <a:t>Directed</a:t>
                </a:r>
                <a:r>
                  <a:rPr lang="de-DE" sz="2000" dirty="0" smtClean="0">
                    <a:solidFill>
                      <a:srgbClr val="006C66"/>
                    </a:solidFill>
                  </a:rPr>
                  <a:t> </a:t>
                </a:r>
                <a:r>
                  <a:rPr lang="de-DE" sz="2000" dirty="0" err="1" smtClean="0">
                    <a:solidFill>
                      <a:srgbClr val="006C66"/>
                    </a:solidFill>
                  </a:rPr>
                  <a:t>reflections</a:t>
                </a:r>
                <a:r>
                  <a:rPr lang="de-DE" sz="2000" dirty="0" smtClean="0">
                    <a:solidFill>
                      <a:srgbClr val="006C66"/>
                    </a:solidFill>
                  </a:rPr>
                  <a:t>: pump </a:t>
                </a:r>
                <a:r>
                  <a:rPr lang="de-DE" sz="2000" dirty="0" err="1" smtClean="0">
                    <a:solidFill>
                      <a:srgbClr val="006C66"/>
                    </a:solidFill>
                  </a:rPr>
                  <a:t>gap</a:t>
                </a:r>
                <a:r>
                  <a:rPr lang="de-DE" sz="2000" dirty="0" smtClean="0">
                    <a:solidFill>
                      <a:srgbClr val="006C66"/>
                    </a:solidFill>
                  </a:rPr>
                  <a:t> </a:t>
                </a:r>
                <a:r>
                  <a:rPr lang="de-DE" sz="2000" dirty="0" err="1" smtClean="0">
                    <a:solidFill>
                      <a:srgbClr val="006C66"/>
                    </a:solidFill>
                  </a:rPr>
                  <a:t>pannel</a:t>
                </a:r>
                <a:r>
                  <a:rPr lang="de-DE" sz="2000" dirty="0" smtClean="0">
                    <a:solidFill>
                      <a:srgbClr val="006C66"/>
                    </a:solidFill>
                  </a:rPr>
                  <a:t>, </a:t>
                </a:r>
                <a:r>
                  <a:rPr lang="de-DE" sz="2000" dirty="0" err="1" smtClean="0">
                    <a:solidFill>
                      <a:srgbClr val="006C66"/>
                    </a:solidFill>
                  </a:rPr>
                  <a:t>funnel</a:t>
                </a:r>
                <a:r>
                  <a:rPr lang="de-DE" sz="2000" dirty="0" smtClean="0">
                    <a:solidFill>
                      <a:srgbClr val="006C66"/>
                    </a:solidFill>
                  </a:rPr>
                  <a:t>, </a:t>
                </a:r>
                <a:r>
                  <a:rPr lang="de-DE" sz="2000" dirty="0" err="1" smtClean="0">
                    <a:solidFill>
                      <a:srgbClr val="006C66"/>
                    </a:solidFill>
                  </a:rPr>
                  <a:t>chevrons</a:t>
                </a:r>
                <a:r>
                  <a:rPr lang="de-DE" sz="2000" dirty="0" smtClean="0">
                    <a:solidFill>
                      <a:srgbClr val="006C66"/>
                    </a:solidFill>
                  </a:rPr>
                  <a:t>, </a:t>
                </a:r>
                <a:r>
                  <a:rPr lang="de-DE" sz="2000" dirty="0" err="1" smtClean="0">
                    <a:solidFill>
                      <a:srgbClr val="006C66"/>
                    </a:solidFill>
                  </a:rPr>
                  <a:t>maze</a:t>
                </a:r>
                <a:endParaRPr lang="de-DE" sz="2000" dirty="0" smtClean="0">
                  <a:solidFill>
                    <a:srgbClr val="006C66"/>
                  </a:solidFill>
                </a:endParaRPr>
              </a:p>
              <a:p>
                <a:pPr lvl="3" indent="0">
                  <a:buNone/>
                </a:pPr>
                <a:endParaRPr lang="de-DE" sz="2000" dirty="0" smtClean="0">
                  <a:solidFill>
                    <a:srgbClr val="006C66"/>
                  </a:solidFill>
                </a:endParaRPr>
              </a:p>
              <a:p>
                <a:pPr lvl="3" indent="0">
                  <a:buNone/>
                </a:pPr>
                <a:r>
                  <a:rPr lang="de-DE" sz="2000" dirty="0" smtClean="0">
                    <a:solidFill>
                      <a:srgbClr val="006C66"/>
                    </a:solidFill>
                  </a:rPr>
                  <a:t>Tesla </a:t>
                </a:r>
                <a:r>
                  <a:rPr lang="de-DE" sz="2000" dirty="0" err="1">
                    <a:solidFill>
                      <a:srgbClr val="006C66"/>
                    </a:solidFill>
                  </a:rPr>
                  <a:t>Valve</a:t>
                </a:r>
                <a:endParaRPr lang="de-DE" sz="2000" dirty="0">
                  <a:solidFill>
                    <a:srgbClr val="006C66"/>
                  </a:solidFill>
                </a:endParaRPr>
              </a:p>
              <a:p>
                <a:pPr lvl="3" indent="0">
                  <a:buNone/>
                </a:pPr>
                <a:endParaRPr lang="de-DE" sz="2000" dirty="0">
                  <a:solidFill>
                    <a:srgbClr val="006C66"/>
                  </a:solidFill>
                </a:endParaRPr>
              </a:p>
              <a:p>
                <a:pPr lvl="3" indent="0">
                  <a:buNone/>
                </a:pPr>
                <a:endParaRPr lang="de-DE" sz="2000" dirty="0">
                  <a:solidFill>
                    <a:srgbClr val="006C66"/>
                  </a:solidFill>
                </a:endParaRPr>
              </a:p>
              <a:p>
                <a:pPr marL="465114" lvl="3" indent="-285735"/>
                <a:r>
                  <a:rPr lang="de-DE" sz="2000" dirty="0" err="1">
                    <a:solidFill>
                      <a:srgbClr val="006C66"/>
                    </a:solidFill>
                  </a:rPr>
                  <a:t>Continuos</a:t>
                </a:r>
                <a:r>
                  <a:rPr lang="de-DE" sz="2000" dirty="0">
                    <a:solidFill>
                      <a:srgbClr val="006C66"/>
                    </a:solidFill>
                  </a:rPr>
                  <a:t> </a:t>
                </a:r>
                <a:r>
                  <a:rPr lang="de-DE" sz="2000" dirty="0" err="1">
                    <a:solidFill>
                      <a:srgbClr val="006C66"/>
                    </a:solidFill>
                  </a:rPr>
                  <a:t>flow</a:t>
                </a:r>
                <a:r>
                  <a:rPr lang="de-DE" sz="2000" dirty="0">
                    <a:solidFill>
                      <a:srgbClr val="006C66"/>
                    </a:solidFill>
                  </a:rPr>
                  <a:t> at </a:t>
                </a:r>
                <a:r>
                  <a:rPr lang="de-DE" sz="2000" dirty="0" err="1">
                    <a:solidFill>
                      <a:srgbClr val="006C66"/>
                    </a:solidFill>
                  </a:rPr>
                  <a:t>pumpgap</a:t>
                </a:r>
                <a:r>
                  <a:rPr lang="de-DE" sz="2000" dirty="0">
                    <a:solidFill>
                      <a:srgbClr val="006C66"/>
                    </a:solidFill>
                  </a:rPr>
                  <a:t> 	Turns </a:t>
                </a:r>
                <a:r>
                  <a:rPr lang="de-DE" sz="2000" dirty="0" err="1">
                    <a:solidFill>
                      <a:srgbClr val="006C66"/>
                    </a:solidFill>
                  </a:rPr>
                  <a:t>pumpgap</a:t>
                </a:r>
                <a:r>
                  <a:rPr lang="de-DE" sz="2000" dirty="0">
                    <a:solidFill>
                      <a:srgbClr val="006C66"/>
                    </a:solidFill>
                  </a:rPr>
                  <a:t> </a:t>
                </a:r>
                <a:r>
                  <a:rPr lang="de-DE" sz="2000" dirty="0" err="1">
                    <a:solidFill>
                      <a:srgbClr val="006C66"/>
                    </a:solidFill>
                  </a:rPr>
                  <a:t>into</a:t>
                </a:r>
                <a:r>
                  <a:rPr lang="de-DE" sz="2000" dirty="0">
                    <a:solidFill>
                      <a:srgbClr val="006C66"/>
                    </a:solidFill>
                  </a:rPr>
                  <a:t> </a:t>
                </a:r>
                <a:r>
                  <a:rPr lang="de-DE" sz="2000" dirty="0" err="1">
                    <a:solidFill>
                      <a:srgbClr val="006C66"/>
                    </a:solidFill>
                  </a:rPr>
                  <a:t>one-way</a:t>
                </a:r>
                <a:r>
                  <a:rPr lang="de-DE" sz="2000" dirty="0">
                    <a:solidFill>
                      <a:srgbClr val="006C66"/>
                    </a:solidFill>
                  </a:rPr>
                  <a:t> </a:t>
                </a:r>
              </a:p>
              <a:p>
                <a:pPr lvl="3" indent="0">
                  <a:buNone/>
                </a:pPr>
                <a:r>
                  <a:rPr lang="de-DE" sz="2000" dirty="0">
                    <a:solidFill>
                      <a:srgbClr val="006C66"/>
                    </a:solidFill>
                  </a:rPr>
                  <a:t>		</a:t>
                </a:r>
                <a:r>
                  <a:rPr lang="de-DE" sz="2000" dirty="0" smtClean="0">
                    <a:solidFill>
                      <a:srgbClr val="006C66"/>
                    </a:solidFill>
                  </a:rPr>
                  <a:t>		</a:t>
                </a:r>
                <a:r>
                  <a:rPr lang="de-DE" sz="2000" dirty="0" err="1" smtClean="0">
                    <a:solidFill>
                      <a:srgbClr val="006C66"/>
                    </a:solidFill>
                  </a:rPr>
                  <a:t>Minimize</a:t>
                </a:r>
                <a:r>
                  <a:rPr lang="de-DE" sz="2000" dirty="0" smtClean="0">
                    <a:solidFill>
                      <a:srgbClr val="006C66"/>
                    </a:solidFill>
                  </a:rPr>
                  <a:t> </a:t>
                </a:r>
                <a14:m>
                  <m:oMath xmlns:m="http://schemas.openxmlformats.org/officeDocument/2006/math">
                    <m:r>
                      <a:rPr lang="de-DE" sz="2000" i="1">
                        <a:solidFill>
                          <a:srgbClr val="006C66"/>
                        </a:solidFill>
                        <a:latin typeface="Cambria Math" panose="02040503050406030204" pitchFamily="18" charset="0"/>
                      </a:rPr>
                      <m:t>𝐾𝑛</m:t>
                    </m:r>
                    <m:r>
                      <a:rPr lang="de-DE" sz="2000" i="1">
                        <a:solidFill>
                          <a:srgbClr val="006C66"/>
                        </a:solidFill>
                        <a:latin typeface="Cambria Math" panose="02040503050406030204" pitchFamily="18" charset="0"/>
                      </a:rPr>
                      <m:t>= </m:t>
                    </m:r>
                    <m:f>
                      <m:fPr>
                        <m:ctrlPr>
                          <a:rPr lang="de-DE" sz="2000" i="1">
                            <a:solidFill>
                              <a:srgbClr val="006C66"/>
                            </a:solidFill>
                            <a:latin typeface="Cambria Math" panose="02040503050406030204" pitchFamily="18" charset="0"/>
                          </a:rPr>
                        </m:ctrlPr>
                      </m:fPr>
                      <m:num>
                        <m:acc>
                          <m:accPr>
                            <m:chr m:val="̅"/>
                            <m:ctrlPr>
                              <a:rPr lang="de-DE" sz="2000" i="1">
                                <a:solidFill>
                                  <a:srgbClr val="006C66"/>
                                </a:solidFill>
                                <a:latin typeface="Cambria Math" panose="02040503050406030204" pitchFamily="18" charset="0"/>
                              </a:rPr>
                            </m:ctrlPr>
                          </m:accPr>
                          <m:e>
                            <m:r>
                              <a:rPr lang="de-DE" sz="2000" i="1">
                                <a:solidFill>
                                  <a:srgbClr val="006C66"/>
                                </a:solidFill>
                                <a:latin typeface="Cambria Math" panose="02040503050406030204" pitchFamily="18" charset="0"/>
                              </a:rPr>
                              <m:t>𝑙</m:t>
                            </m:r>
                          </m:e>
                        </m:acc>
                      </m:num>
                      <m:den>
                        <m:r>
                          <a:rPr lang="de-DE" sz="2000" i="1">
                            <a:solidFill>
                              <a:srgbClr val="006C66"/>
                            </a:solidFill>
                            <a:latin typeface="Cambria Math" panose="02040503050406030204" pitchFamily="18" charset="0"/>
                          </a:rPr>
                          <m:t>𝑑</m:t>
                        </m:r>
                      </m:den>
                    </m:f>
                    <m:r>
                      <a:rPr lang="de-DE" sz="2000" i="1">
                        <a:solidFill>
                          <a:srgbClr val="006C66"/>
                        </a:solidFill>
                        <a:latin typeface="Cambria Math" panose="02040503050406030204" pitchFamily="18" charset="0"/>
                      </a:rPr>
                      <m:t> </m:t>
                    </m:r>
                  </m:oMath>
                </a14:m>
                <a:endParaRPr lang="de-DE" sz="2000" dirty="0">
                  <a:solidFill>
                    <a:srgbClr val="006C66"/>
                  </a:solidFill>
                </a:endParaRPr>
              </a:p>
              <a:p>
                <a:endParaRPr lang="de-DE" dirty="0"/>
              </a:p>
            </p:txBody>
          </p:sp>
        </mc:Choice>
        <mc:Fallback xmlns="">
          <p:sp>
            <p:nvSpPr>
              <p:cNvPr id="7" name="Inhaltsplatzhalter 6"/>
              <p:cNvSpPr>
                <a:spLocks noGrp="1" noRot="1" noChangeAspect="1" noMove="1" noResize="1" noEditPoints="1" noAdjustHandles="1" noChangeArrowheads="1" noChangeShapeType="1" noTextEdit="1"/>
              </p:cNvSpPr>
              <p:nvPr>
                <p:ph sz="quarter" idx="13"/>
              </p:nvPr>
            </p:nvSpPr>
            <p:spPr>
              <a:blipFill>
                <a:blip r:embed="rId3"/>
                <a:stretch>
                  <a:fillRect l="-1749"/>
                </a:stretch>
              </a:blipFill>
            </p:spPr>
            <p:txBody>
              <a:bodyPr/>
              <a:lstStyle/>
              <a:p>
                <a:r>
                  <a:rPr lang="de-DE">
                    <a:noFill/>
                  </a:rPr>
                  <a:t> </a:t>
                </a:r>
              </a:p>
            </p:txBody>
          </p:sp>
        </mc:Fallback>
      </mc:AlternateContent>
      <p:grpSp>
        <p:nvGrpSpPr>
          <p:cNvPr id="8" name="Gruppieren 7"/>
          <p:cNvGrpSpPr/>
          <p:nvPr/>
        </p:nvGrpSpPr>
        <p:grpSpPr>
          <a:xfrm>
            <a:off x="4362283" y="4304872"/>
            <a:ext cx="5200366" cy="1111138"/>
            <a:chOff x="4362283" y="4304872"/>
            <a:chExt cx="5200366" cy="1111138"/>
          </a:xfrm>
        </p:grpSpPr>
        <p:pic>
          <p:nvPicPr>
            <p:cNvPr id="10" name="Inhaltsplatzhalter 11"/>
            <p:cNvPicPr>
              <a:picLocks noChangeAspect="1"/>
            </p:cNvPicPr>
            <p:nvPr/>
          </p:nvPicPr>
          <p:blipFill rotWithShape="1">
            <a:blip r:embed="rId4">
              <a:extLst>
                <a:ext uri="{28A0092B-C50C-407E-A947-70E740481C1C}">
                  <a14:useLocalDpi xmlns:a14="http://schemas.microsoft.com/office/drawing/2010/main" val="0"/>
                </a:ext>
              </a:extLst>
            </a:blip>
            <a:srcRect l="8195" t="5544" r="57083" b="79980"/>
            <a:stretch/>
          </p:blipFill>
          <p:spPr>
            <a:xfrm>
              <a:off x="4362283" y="4304872"/>
              <a:ext cx="5200366" cy="1111138"/>
            </a:xfrm>
            <a:prstGeom prst="rect">
              <a:avLst/>
            </a:prstGeom>
          </p:spPr>
        </p:pic>
        <p:cxnSp>
          <p:nvCxnSpPr>
            <p:cNvPr id="11" name="Gerade Verbindung mit Pfeil 10"/>
            <p:cNvCxnSpPr/>
            <p:nvPr/>
          </p:nvCxnSpPr>
          <p:spPr>
            <a:xfrm>
              <a:off x="4362283" y="4948445"/>
              <a:ext cx="782780" cy="17420"/>
            </a:xfrm>
            <a:prstGeom prst="straightConnector1">
              <a:avLst/>
            </a:prstGeom>
            <a:ln w="7620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Gerade Verbindung mit Pfeil 11"/>
            <p:cNvCxnSpPr/>
            <p:nvPr/>
          </p:nvCxnSpPr>
          <p:spPr>
            <a:xfrm flipV="1">
              <a:off x="5175579" y="4882527"/>
              <a:ext cx="1136047" cy="73457"/>
            </a:xfrm>
            <a:prstGeom prst="straightConnector1">
              <a:avLst/>
            </a:prstGeom>
            <a:ln w="7620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3" name="Gerade Verbindung mit Pfeil 12"/>
            <p:cNvCxnSpPr/>
            <p:nvPr/>
          </p:nvCxnSpPr>
          <p:spPr>
            <a:xfrm flipV="1">
              <a:off x="6649710" y="4871357"/>
              <a:ext cx="1167427" cy="11170"/>
            </a:xfrm>
            <a:prstGeom prst="straightConnector1">
              <a:avLst/>
            </a:prstGeom>
            <a:ln w="76200">
              <a:headEnd type="none" w="med" len="med"/>
              <a:tailEnd type="triangle"/>
            </a:ln>
          </p:spPr>
          <p:style>
            <a:lnRef idx="1">
              <a:schemeClr val="accent4"/>
            </a:lnRef>
            <a:fillRef idx="0">
              <a:schemeClr val="accent4"/>
            </a:fillRef>
            <a:effectRef idx="0">
              <a:schemeClr val="accent4"/>
            </a:effectRef>
            <a:fontRef idx="minor">
              <a:schemeClr val="tx1"/>
            </a:fontRef>
          </p:style>
        </p:cxnSp>
      </p:grpSp>
      <p:sp>
        <p:nvSpPr>
          <p:cNvPr id="2" name="Rechteck 1"/>
          <p:cNvSpPr/>
          <p:nvPr/>
        </p:nvSpPr>
        <p:spPr>
          <a:xfrm>
            <a:off x="4746111" y="807403"/>
            <a:ext cx="2699778" cy="461665"/>
          </a:xfrm>
          <a:prstGeom prst="rect">
            <a:avLst/>
          </a:prstGeom>
        </p:spPr>
        <p:txBody>
          <a:bodyPr wrap="none">
            <a:spAutoFit/>
          </a:bodyPr>
          <a:lstStyle/>
          <a:p>
            <a:r>
              <a:rPr lang="el-GR" sz="2400" dirty="0">
                <a:solidFill>
                  <a:srgbClr val="EF7C00"/>
                </a:solidFill>
              </a:rPr>
              <a:t>η</a:t>
            </a:r>
            <a:r>
              <a:rPr lang="de-DE" sz="2400" baseline="-25000" dirty="0" err="1">
                <a:solidFill>
                  <a:srgbClr val="EF7C00"/>
                </a:solidFill>
              </a:rPr>
              <a:t>removal</a:t>
            </a:r>
            <a:r>
              <a:rPr lang="de-DE" sz="2400" baseline="-25000" dirty="0">
                <a:solidFill>
                  <a:srgbClr val="EF7C00"/>
                </a:solidFill>
              </a:rPr>
              <a:t> </a:t>
            </a:r>
            <a:r>
              <a:rPr lang="de-DE" sz="2400" baseline="-25000" dirty="0" smtClean="0">
                <a:solidFill>
                  <a:srgbClr val="EF7C00"/>
                </a:solidFill>
              </a:rPr>
              <a:t> </a:t>
            </a:r>
            <a:r>
              <a:rPr lang="de-DE" sz="2400" dirty="0" smtClean="0">
                <a:solidFill>
                  <a:srgbClr val="EF7C00"/>
                </a:solidFill>
              </a:rPr>
              <a:t>=</a:t>
            </a:r>
            <a:r>
              <a:rPr lang="de-DE" sz="2400" baseline="-25000" dirty="0" smtClean="0">
                <a:solidFill>
                  <a:srgbClr val="EF7C00"/>
                </a:solidFill>
              </a:rPr>
              <a:t> </a:t>
            </a:r>
            <a:r>
              <a:rPr lang="el-GR" sz="2400" dirty="0">
                <a:solidFill>
                  <a:srgbClr val="EF7C00"/>
                </a:solidFill>
              </a:rPr>
              <a:t>Γ</a:t>
            </a:r>
            <a:r>
              <a:rPr lang="de-DE" sz="2400" baseline="-25000" dirty="0" err="1">
                <a:solidFill>
                  <a:srgbClr val="EF7C00"/>
                </a:solidFill>
              </a:rPr>
              <a:t>exh</a:t>
            </a:r>
            <a:r>
              <a:rPr lang="de-DE" sz="2400" baseline="-25000" dirty="0">
                <a:solidFill>
                  <a:srgbClr val="EF7C00"/>
                </a:solidFill>
              </a:rPr>
              <a:t>  </a:t>
            </a:r>
            <a:r>
              <a:rPr lang="de-DE" sz="2400" dirty="0">
                <a:solidFill>
                  <a:srgbClr val="EF7C00"/>
                </a:solidFill>
              </a:rPr>
              <a:t>/ </a:t>
            </a:r>
            <a:r>
              <a:rPr lang="el-GR" sz="2400" dirty="0">
                <a:solidFill>
                  <a:srgbClr val="EF7C00"/>
                </a:solidFill>
              </a:rPr>
              <a:t>Γ</a:t>
            </a:r>
            <a:r>
              <a:rPr lang="de-DE" sz="2400" baseline="-25000" dirty="0" err="1">
                <a:solidFill>
                  <a:srgbClr val="EF7C00"/>
                </a:solidFill>
              </a:rPr>
              <a:t>coll</a:t>
            </a:r>
            <a:endParaRPr lang="de-DE" sz="2400" baseline="-25000" dirty="0">
              <a:solidFill>
                <a:srgbClr val="EF7C00"/>
              </a:solidFill>
            </a:endParaRPr>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15" name="Freihandform 14"/>
          <p:cNvSpPr/>
          <p:nvPr/>
        </p:nvSpPr>
        <p:spPr>
          <a:xfrm>
            <a:off x="8473114" y="4476722"/>
            <a:ext cx="1067126" cy="285778"/>
          </a:xfrm>
          <a:custGeom>
            <a:avLst/>
            <a:gdLst>
              <a:gd name="connsiteX0" fmla="*/ 1067126 w 1067126"/>
              <a:gd name="connsiteY0" fmla="*/ 232438 h 285778"/>
              <a:gd name="connsiteX1" fmla="*/ 411806 w 1067126"/>
              <a:gd name="connsiteY1" fmla="*/ 49558 h 285778"/>
              <a:gd name="connsiteX2" fmla="*/ 221306 w 1067126"/>
              <a:gd name="connsiteY2" fmla="*/ 19078 h 285778"/>
              <a:gd name="connsiteX3" fmla="*/ 84146 w 1067126"/>
              <a:gd name="connsiteY3" fmla="*/ 3838 h 285778"/>
              <a:gd name="connsiteX4" fmla="*/ 38426 w 1067126"/>
              <a:gd name="connsiteY4" fmla="*/ 11458 h 285778"/>
              <a:gd name="connsiteX5" fmla="*/ 326 w 1067126"/>
              <a:gd name="connsiteY5" fmla="*/ 118138 h 285778"/>
              <a:gd name="connsiteX6" fmla="*/ 23186 w 1067126"/>
              <a:gd name="connsiteY6" fmla="*/ 194338 h 285778"/>
              <a:gd name="connsiteX7" fmla="*/ 76526 w 1067126"/>
              <a:gd name="connsiteY7" fmla="*/ 285778 h 2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126" h="285778">
                <a:moveTo>
                  <a:pt x="1067126" y="232438"/>
                </a:moveTo>
                <a:lnTo>
                  <a:pt x="411806" y="49558"/>
                </a:lnTo>
                <a:cubicBezTo>
                  <a:pt x="270836" y="13998"/>
                  <a:pt x="275916" y="26698"/>
                  <a:pt x="221306" y="19078"/>
                </a:cubicBezTo>
                <a:cubicBezTo>
                  <a:pt x="166696" y="11458"/>
                  <a:pt x="114626" y="5108"/>
                  <a:pt x="84146" y="3838"/>
                </a:cubicBezTo>
                <a:cubicBezTo>
                  <a:pt x="53666" y="2568"/>
                  <a:pt x="52396" y="-7592"/>
                  <a:pt x="38426" y="11458"/>
                </a:cubicBezTo>
                <a:cubicBezTo>
                  <a:pt x="24456" y="30508"/>
                  <a:pt x="2866" y="87658"/>
                  <a:pt x="326" y="118138"/>
                </a:cubicBezTo>
                <a:cubicBezTo>
                  <a:pt x="-2214" y="148618"/>
                  <a:pt x="10486" y="166398"/>
                  <a:pt x="23186" y="194338"/>
                </a:cubicBezTo>
                <a:cubicBezTo>
                  <a:pt x="35886" y="222278"/>
                  <a:pt x="56206" y="254028"/>
                  <a:pt x="76526" y="285778"/>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Freihandform 15"/>
          <p:cNvSpPr/>
          <p:nvPr/>
        </p:nvSpPr>
        <p:spPr>
          <a:xfrm>
            <a:off x="8485294" y="4470746"/>
            <a:ext cx="1062566" cy="284134"/>
          </a:xfrm>
          <a:custGeom>
            <a:avLst/>
            <a:gdLst>
              <a:gd name="connsiteX0" fmla="*/ 1062566 w 1062566"/>
              <a:gd name="connsiteY0" fmla="*/ 238414 h 284134"/>
              <a:gd name="connsiteX1" fmla="*/ 422486 w 1062566"/>
              <a:gd name="connsiteY1" fmla="*/ 63154 h 284134"/>
              <a:gd name="connsiteX2" fmla="*/ 148166 w 1062566"/>
              <a:gd name="connsiteY2" fmla="*/ 2194 h 284134"/>
              <a:gd name="connsiteX3" fmla="*/ 49106 w 1062566"/>
              <a:gd name="connsiteY3" fmla="*/ 17434 h 284134"/>
              <a:gd name="connsiteX4" fmla="*/ 3386 w 1062566"/>
              <a:gd name="connsiteY4" fmla="*/ 55534 h 284134"/>
              <a:gd name="connsiteX5" fmla="*/ 3386 w 1062566"/>
              <a:gd name="connsiteY5" fmla="*/ 146974 h 284134"/>
              <a:gd name="connsiteX6" fmla="*/ 3386 w 1062566"/>
              <a:gd name="connsiteY6" fmla="*/ 200314 h 284134"/>
              <a:gd name="connsiteX7" fmla="*/ 33866 w 1062566"/>
              <a:gd name="connsiteY7" fmla="*/ 284134 h 2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566" h="284134">
                <a:moveTo>
                  <a:pt x="1062566" y="238414"/>
                </a:moveTo>
                <a:lnTo>
                  <a:pt x="422486" y="63154"/>
                </a:lnTo>
                <a:cubicBezTo>
                  <a:pt x="270086" y="23784"/>
                  <a:pt x="210396" y="9814"/>
                  <a:pt x="148166" y="2194"/>
                </a:cubicBezTo>
                <a:cubicBezTo>
                  <a:pt x="85936" y="-5426"/>
                  <a:pt x="73236" y="8544"/>
                  <a:pt x="49106" y="17434"/>
                </a:cubicBezTo>
                <a:cubicBezTo>
                  <a:pt x="24976" y="26324"/>
                  <a:pt x="11006" y="33944"/>
                  <a:pt x="3386" y="55534"/>
                </a:cubicBezTo>
                <a:cubicBezTo>
                  <a:pt x="-4234" y="77124"/>
                  <a:pt x="3386" y="146974"/>
                  <a:pt x="3386" y="146974"/>
                </a:cubicBezTo>
                <a:cubicBezTo>
                  <a:pt x="3386" y="171104"/>
                  <a:pt x="-1694" y="177454"/>
                  <a:pt x="3386" y="200314"/>
                </a:cubicBezTo>
                <a:cubicBezTo>
                  <a:pt x="8466" y="223174"/>
                  <a:pt x="24976" y="266354"/>
                  <a:pt x="33866" y="284134"/>
                </a:cubicBezTo>
              </a:path>
            </a:pathLst>
          </a:cu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4" name="Gerade Verbindung mit Pfeil 23"/>
          <p:cNvCxnSpPr/>
          <p:nvPr/>
        </p:nvCxnSpPr>
        <p:spPr>
          <a:xfrm flipV="1">
            <a:off x="8391524" y="4850915"/>
            <a:ext cx="1156836" cy="10916"/>
          </a:xfrm>
          <a:prstGeom prst="straightConnector1">
            <a:avLst/>
          </a:prstGeom>
          <a:ln w="76200"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a:stCxn id="10" idx="3"/>
          </p:cNvCxnSpPr>
          <p:nvPr/>
        </p:nvCxnSpPr>
        <p:spPr>
          <a:xfrm flipH="1">
            <a:off x="8391525" y="4860441"/>
            <a:ext cx="1171124" cy="1267"/>
          </a:xfrm>
          <a:prstGeom prst="straightConnector1">
            <a:avLst/>
          </a:prstGeom>
          <a:ln w="76200" cmpd="sng">
            <a:solidFill>
              <a:srgbClr val="EF7C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Freihandform 28"/>
          <p:cNvSpPr/>
          <p:nvPr/>
        </p:nvSpPr>
        <p:spPr>
          <a:xfrm>
            <a:off x="7977978" y="4876800"/>
            <a:ext cx="1185072" cy="354210"/>
          </a:xfrm>
          <a:custGeom>
            <a:avLst/>
            <a:gdLst>
              <a:gd name="connsiteX0" fmla="*/ 1185072 w 1185072"/>
              <a:gd name="connsiteY0" fmla="*/ 114300 h 354210"/>
              <a:gd name="connsiteX1" fmla="*/ 356397 w 1185072"/>
              <a:gd name="connsiteY1" fmla="*/ 333375 h 354210"/>
              <a:gd name="connsiteX2" fmla="*/ 51597 w 1185072"/>
              <a:gd name="connsiteY2" fmla="*/ 333375 h 354210"/>
              <a:gd name="connsiteX3" fmla="*/ 13497 w 1185072"/>
              <a:gd name="connsiteY3" fmla="*/ 228600 h 354210"/>
              <a:gd name="connsiteX4" fmla="*/ 194472 w 1185072"/>
              <a:gd name="connsiteY4" fmla="*/ 38100 h 354210"/>
              <a:gd name="connsiteX5" fmla="*/ 308772 w 1185072"/>
              <a:gd name="connsiteY5" fmla="*/ 0 h 35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072" h="354210">
                <a:moveTo>
                  <a:pt x="1185072" y="114300"/>
                </a:moveTo>
                <a:cubicBezTo>
                  <a:pt x="865190" y="205581"/>
                  <a:pt x="545309" y="296863"/>
                  <a:pt x="356397" y="333375"/>
                </a:cubicBezTo>
                <a:cubicBezTo>
                  <a:pt x="167485" y="369887"/>
                  <a:pt x="108747" y="350837"/>
                  <a:pt x="51597" y="333375"/>
                </a:cubicBezTo>
                <a:cubicBezTo>
                  <a:pt x="-5553" y="315913"/>
                  <a:pt x="-10316" y="277813"/>
                  <a:pt x="13497" y="228600"/>
                </a:cubicBezTo>
                <a:cubicBezTo>
                  <a:pt x="37309" y="179388"/>
                  <a:pt x="145259" y="76200"/>
                  <a:pt x="194472" y="38100"/>
                </a:cubicBezTo>
                <a:cubicBezTo>
                  <a:pt x="243684" y="0"/>
                  <a:pt x="276228" y="0"/>
                  <a:pt x="308772" y="0"/>
                </a:cubicBezTo>
              </a:path>
            </a:pathLst>
          </a:custGeom>
          <a:noFill/>
          <a:ln w="5715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0" name="Rechteck 29"/>
          <p:cNvSpPr/>
          <p:nvPr/>
        </p:nvSpPr>
        <p:spPr>
          <a:xfrm>
            <a:off x="5234772" y="3454779"/>
            <a:ext cx="3781805" cy="461665"/>
          </a:xfrm>
          <a:prstGeom prst="rect">
            <a:avLst/>
          </a:prstGeom>
        </p:spPr>
        <p:txBody>
          <a:bodyPr wrap="none">
            <a:spAutoFit/>
          </a:bodyPr>
          <a:lstStyle/>
          <a:p>
            <a:pPr lvl="0"/>
            <a:r>
              <a:rPr lang="el-GR" sz="2400" dirty="0">
                <a:solidFill>
                  <a:srgbClr val="EF7C00"/>
                </a:solidFill>
              </a:rPr>
              <a:t>η</a:t>
            </a:r>
            <a:r>
              <a:rPr lang="de-DE" sz="2400" baseline="-25000" dirty="0">
                <a:solidFill>
                  <a:srgbClr val="EF7C00"/>
                </a:solidFill>
              </a:rPr>
              <a:t>sub-</a:t>
            </a:r>
            <a:r>
              <a:rPr lang="de-DE" sz="2400" baseline="-25000" dirty="0" err="1">
                <a:solidFill>
                  <a:srgbClr val="EF7C00"/>
                </a:solidFill>
              </a:rPr>
              <a:t>con</a:t>
            </a:r>
            <a:r>
              <a:rPr lang="de-DE" sz="2400" baseline="-25000" dirty="0">
                <a:solidFill>
                  <a:srgbClr val="EF7C00"/>
                </a:solidFill>
              </a:rPr>
              <a:t> </a:t>
            </a:r>
            <a:r>
              <a:rPr lang="de-DE" sz="2400" dirty="0" smtClean="0">
                <a:solidFill>
                  <a:srgbClr val="EF7C00"/>
                </a:solidFill>
              </a:rPr>
              <a:t>=</a:t>
            </a:r>
            <a:r>
              <a:rPr lang="de-DE" sz="2400" baseline="-25000" dirty="0" smtClean="0">
                <a:solidFill>
                  <a:srgbClr val="EF7C00"/>
                </a:solidFill>
              </a:rPr>
              <a:t> </a:t>
            </a:r>
            <a:r>
              <a:rPr lang="de-DE" sz="2400" dirty="0">
                <a:solidFill>
                  <a:srgbClr val="EF7C00"/>
                </a:solidFill>
              </a:rPr>
              <a:t>1 - (</a:t>
            </a:r>
            <a:r>
              <a:rPr lang="el-GR" sz="2400" dirty="0">
                <a:solidFill>
                  <a:srgbClr val="EF7C00"/>
                </a:solidFill>
              </a:rPr>
              <a:t>Γ</a:t>
            </a:r>
            <a:r>
              <a:rPr lang="de-DE" sz="2400" baseline="-25000" dirty="0">
                <a:solidFill>
                  <a:srgbClr val="EF7C00"/>
                </a:solidFill>
              </a:rPr>
              <a:t>sub-</a:t>
            </a:r>
            <a:r>
              <a:rPr lang="de-DE" sz="2400" baseline="-25000" dirty="0" err="1">
                <a:solidFill>
                  <a:srgbClr val="EF7C00"/>
                </a:solidFill>
              </a:rPr>
              <a:t>loss</a:t>
            </a:r>
            <a:r>
              <a:rPr lang="de-DE" sz="2400" baseline="-25000" dirty="0">
                <a:solidFill>
                  <a:srgbClr val="EF7C00"/>
                </a:solidFill>
              </a:rPr>
              <a:t>  </a:t>
            </a:r>
            <a:r>
              <a:rPr lang="de-DE" sz="2400" dirty="0">
                <a:solidFill>
                  <a:srgbClr val="EF7C00"/>
                </a:solidFill>
              </a:rPr>
              <a:t>/ </a:t>
            </a:r>
            <a:r>
              <a:rPr lang="el-GR" sz="2400" dirty="0">
                <a:solidFill>
                  <a:srgbClr val="EF7C00"/>
                </a:solidFill>
              </a:rPr>
              <a:t>Γ</a:t>
            </a:r>
            <a:r>
              <a:rPr lang="de-DE" sz="2400" baseline="-25000" dirty="0" err="1">
                <a:solidFill>
                  <a:srgbClr val="EF7C00"/>
                </a:solidFill>
              </a:rPr>
              <a:t>coll</a:t>
            </a:r>
            <a:r>
              <a:rPr lang="de-DE" sz="2400" dirty="0">
                <a:solidFill>
                  <a:srgbClr val="EF7C00"/>
                </a:solidFill>
              </a:rPr>
              <a:t>)</a:t>
            </a:r>
            <a:r>
              <a:rPr lang="de-DE" sz="2400" baseline="-25000" dirty="0">
                <a:solidFill>
                  <a:srgbClr val="EF7C00"/>
                </a:solidFill>
              </a:rPr>
              <a:t> </a:t>
            </a:r>
            <a:endParaRPr lang="de-DE" sz="2400" dirty="0">
              <a:solidFill>
                <a:srgbClr val="EF7C00"/>
              </a:solidFill>
            </a:endParaRPr>
          </a:p>
        </p:txBody>
      </p:sp>
    </p:spTree>
    <p:extLst>
      <p:ext uri="{BB962C8B-B14F-4D97-AF65-F5344CB8AC3E}">
        <p14:creationId xmlns:p14="http://schemas.microsoft.com/office/powerpoint/2010/main" val="8788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9" grpId="0" animBg="1"/>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6. Divertor </a:t>
            </a:r>
            <a:r>
              <a:rPr lang="de-DE" dirty="0" err="1" smtClean="0"/>
              <a:t>recycling</a:t>
            </a:r>
            <a:endParaRPr lang="de-DE" dirty="0"/>
          </a:p>
        </p:txBody>
      </p:sp>
      <p:sp>
        <p:nvSpPr>
          <p:cNvPr id="4" name="Fußzeilenplatzhalter 3"/>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72</a:t>
            </a:fld>
            <a:endParaRPr lang="de-DE" dirty="0"/>
          </a:p>
        </p:txBody>
      </p:sp>
      <p:pic>
        <p:nvPicPr>
          <p:cNvPr id="6" name="Grafik 5"/>
          <p:cNvPicPr>
            <a:picLocks noChangeAspect="1"/>
          </p:cNvPicPr>
          <p:nvPr/>
        </p:nvPicPr>
        <p:blipFill>
          <a:blip r:embed="rId3"/>
          <a:stretch>
            <a:fillRect/>
          </a:stretch>
        </p:blipFill>
        <p:spPr>
          <a:xfrm>
            <a:off x="-572136" y="791529"/>
            <a:ext cx="7042785" cy="3009245"/>
          </a:xfrm>
          <a:prstGeom prst="rect">
            <a:avLst/>
          </a:prstGeom>
        </p:spPr>
      </p:pic>
      <p:sp>
        <p:nvSpPr>
          <p:cNvPr id="7" name="Textfeld 6"/>
          <p:cNvSpPr txBox="1"/>
          <p:nvPr/>
        </p:nvSpPr>
        <p:spPr>
          <a:xfrm>
            <a:off x="329543" y="3368974"/>
            <a:ext cx="1149354" cy="294953"/>
          </a:xfrm>
          <a:prstGeom prst="rect">
            <a:avLst/>
          </a:prstGeom>
          <a:noFill/>
        </p:spPr>
        <p:txBody>
          <a:bodyPr wrap="square" lIns="0" tIns="0" rIns="0" bIns="0" rtlCol="0" anchor="t" anchorCtr="0">
            <a:spAutoFit/>
          </a:bodyPr>
          <a:lstStyle/>
          <a:p>
            <a:pPr>
              <a:lnSpc>
                <a:spcPts val="2300"/>
              </a:lnSpc>
              <a:spcBef>
                <a:spcPts val="1150"/>
              </a:spcBef>
            </a:pPr>
            <a:r>
              <a:rPr lang="de-DE" sz="800" dirty="0" smtClean="0"/>
              <a:t>[</a:t>
            </a:r>
            <a:r>
              <a:rPr lang="de-DE" sz="800" dirty="0" err="1" smtClean="0"/>
              <a:t>Stangeby</a:t>
            </a:r>
            <a:r>
              <a:rPr lang="de-DE" sz="800" dirty="0" smtClean="0"/>
              <a:t> IOP 2000]</a:t>
            </a:r>
            <a:endParaRPr lang="de-DE" sz="800" dirty="0"/>
          </a:p>
        </p:txBody>
      </p:sp>
      <p:sp>
        <p:nvSpPr>
          <p:cNvPr id="8" name="Rechteck 7"/>
          <p:cNvSpPr/>
          <p:nvPr/>
        </p:nvSpPr>
        <p:spPr>
          <a:xfrm>
            <a:off x="3778678" y="766129"/>
            <a:ext cx="4310795" cy="461665"/>
          </a:xfrm>
          <a:prstGeom prst="rect">
            <a:avLst/>
          </a:prstGeom>
        </p:spPr>
        <p:txBody>
          <a:bodyPr wrap="none">
            <a:spAutoFit/>
          </a:bodyPr>
          <a:lstStyle/>
          <a:p>
            <a:r>
              <a:rPr lang="el-GR" sz="2400" dirty="0">
                <a:solidFill>
                  <a:srgbClr val="EF7C00"/>
                </a:solidFill>
              </a:rPr>
              <a:t>η</a:t>
            </a:r>
            <a:r>
              <a:rPr lang="de-DE" sz="2400" baseline="-25000" dirty="0">
                <a:solidFill>
                  <a:srgbClr val="EF7C00"/>
                </a:solidFill>
              </a:rPr>
              <a:t>div-</a:t>
            </a:r>
            <a:r>
              <a:rPr lang="de-DE" sz="2400" baseline="-25000" dirty="0" err="1">
                <a:solidFill>
                  <a:srgbClr val="EF7C00"/>
                </a:solidFill>
              </a:rPr>
              <a:t>recy</a:t>
            </a:r>
            <a:r>
              <a:rPr lang="de-DE" sz="2400" baseline="-25000" dirty="0">
                <a:solidFill>
                  <a:srgbClr val="EF7C00"/>
                </a:solidFill>
              </a:rPr>
              <a:t> 	</a:t>
            </a:r>
            <a:r>
              <a:rPr lang="de-DE" sz="2400" dirty="0">
                <a:solidFill>
                  <a:srgbClr val="EF7C00"/>
                </a:solidFill>
              </a:rPr>
              <a:t>=</a:t>
            </a:r>
            <a:r>
              <a:rPr lang="de-DE" sz="2400" baseline="-25000" dirty="0">
                <a:solidFill>
                  <a:srgbClr val="EF7C00"/>
                </a:solidFill>
              </a:rPr>
              <a:t> </a:t>
            </a:r>
            <a:r>
              <a:rPr lang="el-GR" sz="2400" dirty="0">
                <a:solidFill>
                  <a:srgbClr val="EF7C00"/>
                </a:solidFill>
              </a:rPr>
              <a:t>Γ</a:t>
            </a:r>
            <a:r>
              <a:rPr lang="de-DE" sz="2400" baseline="-25000" dirty="0">
                <a:solidFill>
                  <a:srgbClr val="EF7C00"/>
                </a:solidFill>
              </a:rPr>
              <a:t> div-</a:t>
            </a:r>
            <a:r>
              <a:rPr lang="de-DE" sz="2400" baseline="-25000" dirty="0" err="1">
                <a:solidFill>
                  <a:srgbClr val="EF7C00"/>
                </a:solidFill>
              </a:rPr>
              <a:t>recy</a:t>
            </a:r>
            <a:r>
              <a:rPr lang="de-DE" sz="2400" dirty="0">
                <a:solidFill>
                  <a:srgbClr val="EF7C00"/>
                </a:solidFill>
              </a:rPr>
              <a:t> /</a:t>
            </a:r>
            <a:r>
              <a:rPr lang="el-GR" sz="2400" dirty="0">
                <a:solidFill>
                  <a:srgbClr val="EF7C00"/>
                </a:solidFill>
              </a:rPr>
              <a:t> </a:t>
            </a:r>
            <a:r>
              <a:rPr lang="de-DE" sz="2400" dirty="0">
                <a:solidFill>
                  <a:srgbClr val="EF7C00"/>
                </a:solidFill>
              </a:rPr>
              <a:t>(</a:t>
            </a:r>
            <a:r>
              <a:rPr lang="el-GR" sz="2400" dirty="0">
                <a:solidFill>
                  <a:srgbClr val="EF7C00"/>
                </a:solidFill>
              </a:rPr>
              <a:t>Γ</a:t>
            </a:r>
            <a:r>
              <a:rPr lang="de-DE" sz="2400" baseline="-25000" dirty="0">
                <a:solidFill>
                  <a:srgbClr val="EF7C00"/>
                </a:solidFill>
              </a:rPr>
              <a:t>0 </a:t>
            </a:r>
            <a:r>
              <a:rPr lang="de-DE" sz="2400" dirty="0">
                <a:solidFill>
                  <a:srgbClr val="EF7C00"/>
                </a:solidFill>
              </a:rPr>
              <a:t>– </a:t>
            </a:r>
            <a:r>
              <a:rPr lang="el-GR" sz="2400" dirty="0">
                <a:solidFill>
                  <a:srgbClr val="EF7C00"/>
                </a:solidFill>
              </a:rPr>
              <a:t>Γ</a:t>
            </a:r>
            <a:r>
              <a:rPr lang="de-DE" sz="2400" baseline="-25000" dirty="0" err="1">
                <a:solidFill>
                  <a:srgbClr val="EF7C00"/>
                </a:solidFill>
              </a:rPr>
              <a:t>exh</a:t>
            </a:r>
            <a:r>
              <a:rPr lang="de-DE" sz="2400" dirty="0">
                <a:solidFill>
                  <a:srgbClr val="EF7C00"/>
                </a:solidFill>
              </a:rPr>
              <a:t>)</a:t>
            </a:r>
          </a:p>
        </p:txBody>
      </p:sp>
      <p:pic>
        <p:nvPicPr>
          <p:cNvPr id="112" name="Grafik 111"/>
          <p:cNvPicPr>
            <a:picLocks noChangeAspect="1"/>
          </p:cNvPicPr>
          <p:nvPr/>
        </p:nvPicPr>
        <p:blipFill>
          <a:blip r:embed="rId4"/>
          <a:stretch>
            <a:fillRect/>
          </a:stretch>
        </p:blipFill>
        <p:spPr>
          <a:xfrm>
            <a:off x="-2552259" y="3546869"/>
            <a:ext cx="21087892" cy="3426249"/>
          </a:xfrm>
          <a:prstGeom prst="rect">
            <a:avLst/>
          </a:prstGeom>
        </p:spPr>
      </p:pic>
      <p:sp>
        <p:nvSpPr>
          <p:cNvPr id="2" name="Inhaltsplatzhalter 1"/>
          <p:cNvSpPr>
            <a:spLocks noGrp="1"/>
          </p:cNvSpPr>
          <p:nvPr>
            <p:ph sz="quarter" idx="13"/>
          </p:nvPr>
        </p:nvSpPr>
        <p:spPr/>
        <p:txBody>
          <a:bodyPr/>
          <a:lstStyle/>
          <a:p>
            <a:r>
              <a:rPr lang="de-DE" dirty="0" smtClean="0"/>
              <a:t>	</a:t>
            </a:r>
          </a:p>
        </p:txBody>
      </p:sp>
      <p:grpSp>
        <p:nvGrpSpPr>
          <p:cNvPr id="118" name="Gruppieren 117"/>
          <p:cNvGrpSpPr/>
          <p:nvPr/>
        </p:nvGrpSpPr>
        <p:grpSpPr>
          <a:xfrm>
            <a:off x="7799048" y="716136"/>
            <a:ext cx="5201857" cy="3663927"/>
            <a:chOff x="10952154" y="-2977362"/>
            <a:chExt cx="8128000" cy="5418667"/>
          </a:xfrm>
        </p:grpSpPr>
        <p:graphicFrame>
          <p:nvGraphicFramePr>
            <p:cNvPr id="114" name="Diagramm 113"/>
            <p:cNvGraphicFramePr/>
            <p:nvPr>
              <p:extLst>
                <p:ext uri="{D42A27DB-BD31-4B8C-83A1-F6EECF244321}">
                  <p14:modId xmlns:p14="http://schemas.microsoft.com/office/powerpoint/2010/main" val="2214664078"/>
                </p:ext>
              </p:extLst>
            </p:nvPr>
          </p:nvGraphicFramePr>
          <p:xfrm>
            <a:off x="10952154" y="-2977362"/>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5" name="Textfeld 114"/>
            <p:cNvSpPr txBox="1"/>
            <p:nvPr/>
          </p:nvSpPr>
          <p:spPr>
            <a:xfrm rot="18409496">
              <a:off x="15942648" y="200417"/>
              <a:ext cx="1384500" cy="460870"/>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solidFill>
                    <a:schemeClr val="bg1"/>
                  </a:solidFill>
                </a:rPr>
                <a:t>Neutralization</a:t>
              </a:r>
              <a:endParaRPr lang="de-DE" sz="1200" dirty="0" smtClean="0">
                <a:solidFill>
                  <a:schemeClr val="bg1"/>
                </a:solidFill>
              </a:endParaRPr>
            </a:p>
          </p:txBody>
        </p:sp>
        <p:sp>
          <p:nvSpPr>
            <p:cNvPr id="116" name="Textfeld 115"/>
            <p:cNvSpPr txBox="1"/>
            <p:nvPr/>
          </p:nvSpPr>
          <p:spPr>
            <a:xfrm rot="2987933">
              <a:off x="12796819" y="290572"/>
              <a:ext cx="1320491" cy="460870"/>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chemeClr val="bg1"/>
                  </a:solidFill>
                </a:rPr>
                <a:t>Re-</a:t>
              </a:r>
              <a:r>
                <a:rPr lang="de-DE" sz="1200" dirty="0" err="1" smtClean="0">
                  <a:solidFill>
                    <a:schemeClr val="bg1"/>
                  </a:solidFill>
                </a:rPr>
                <a:t>ionization</a:t>
              </a:r>
              <a:endParaRPr lang="de-DE" sz="1200" dirty="0" smtClean="0">
                <a:solidFill>
                  <a:schemeClr val="bg1"/>
                </a:solidFill>
              </a:endParaRPr>
            </a:p>
          </p:txBody>
        </p:sp>
        <p:sp>
          <p:nvSpPr>
            <p:cNvPr id="117" name="Textfeld 116"/>
            <p:cNvSpPr txBox="1"/>
            <p:nvPr/>
          </p:nvSpPr>
          <p:spPr>
            <a:xfrm>
              <a:off x="14509308" y="-2738624"/>
              <a:ext cx="1018020" cy="436213"/>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chemeClr val="bg1"/>
                  </a:solidFill>
                </a:rPr>
                <a:t>Transport</a:t>
              </a:r>
            </a:p>
          </p:txBody>
        </p:sp>
      </p:grpSp>
    </p:spTree>
    <p:extLst>
      <p:ext uri="{BB962C8B-B14F-4D97-AF65-F5344CB8AC3E}">
        <p14:creationId xmlns:p14="http://schemas.microsoft.com/office/powerpoint/2010/main" val="42687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quarter" idx="13"/>
              </p:nvPr>
            </p:nvSpPr>
            <p:spPr>
              <a:xfrm>
                <a:off x="695326" y="1283687"/>
                <a:ext cx="10801349" cy="5046009"/>
              </a:xfrm>
            </p:spPr>
            <p:txBody>
              <a:bodyPr>
                <a:normAutofit/>
              </a:bodyPr>
              <a:lstStyle/>
              <a:p>
                <a:r>
                  <a:rPr lang="de-DE" sz="2400" dirty="0" smtClean="0"/>
                  <a:t>Block </a:t>
                </a:r>
                <a:r>
                  <a:rPr lang="de-DE" sz="2400" dirty="0" err="1"/>
                  <a:t>escaping</a:t>
                </a:r>
                <a:r>
                  <a:rPr lang="de-DE" sz="2400" dirty="0"/>
                  <a:t> </a:t>
                </a:r>
                <a:r>
                  <a:rPr lang="de-DE" sz="2400" dirty="0" err="1"/>
                  <a:t>neutrals</a:t>
                </a:r>
                <a:r>
                  <a:rPr lang="de-DE" sz="2400" dirty="0"/>
                  <a:t> </a:t>
                </a:r>
                <a:r>
                  <a:rPr lang="el-GR" sz="2400" b="0" dirty="0">
                    <a:solidFill>
                      <a:srgbClr val="EF7C00"/>
                    </a:solidFill>
                  </a:rPr>
                  <a:t>η</a:t>
                </a:r>
                <a:r>
                  <a:rPr lang="de-DE" sz="2400" b="0" baseline="-25000" dirty="0">
                    <a:solidFill>
                      <a:srgbClr val="EF7C00"/>
                    </a:solidFill>
                  </a:rPr>
                  <a:t>plg,0 </a:t>
                </a:r>
                <a:r>
                  <a:rPr lang="de-DE" sz="2400" b="0" dirty="0" smtClean="0">
                    <a:solidFill>
                      <a:srgbClr val="EF7C00"/>
                    </a:solidFill>
                  </a:rPr>
                  <a:t>=</a:t>
                </a:r>
                <a:r>
                  <a:rPr lang="de-DE" sz="2400" b="0" baseline="-25000" dirty="0" smtClean="0">
                    <a:solidFill>
                      <a:srgbClr val="EF7C00"/>
                    </a:solidFill>
                  </a:rPr>
                  <a:t> </a:t>
                </a:r>
                <a:r>
                  <a:rPr lang="de-DE" sz="2400" b="0" dirty="0">
                    <a:solidFill>
                      <a:srgbClr val="EF7C00"/>
                    </a:solidFill>
                  </a:rPr>
                  <a:t>1 – (</a:t>
                </a:r>
                <a:r>
                  <a:rPr lang="el-GR" sz="2400" b="0" dirty="0" smtClean="0">
                    <a:solidFill>
                      <a:srgbClr val="EF7C00"/>
                    </a:solidFill>
                  </a:rPr>
                  <a:t>Γ</a:t>
                </a:r>
                <a:r>
                  <a:rPr lang="de-DE" sz="2400" b="0" baseline="-25000" dirty="0" smtClean="0">
                    <a:solidFill>
                      <a:srgbClr val="EF7C00"/>
                    </a:solidFill>
                  </a:rPr>
                  <a:t>0,div,loss</a:t>
                </a:r>
                <a:r>
                  <a:rPr lang="de-DE" sz="2400" b="0" dirty="0" smtClean="0">
                    <a:solidFill>
                      <a:srgbClr val="EF7C00"/>
                    </a:solidFill>
                  </a:rPr>
                  <a:t> </a:t>
                </a:r>
                <a:r>
                  <a:rPr lang="de-DE" sz="2400" b="0" dirty="0">
                    <a:solidFill>
                      <a:srgbClr val="EF7C00"/>
                    </a:solidFill>
                  </a:rPr>
                  <a:t>/</a:t>
                </a:r>
                <a:r>
                  <a:rPr lang="el-GR" sz="2400" b="0" dirty="0">
                    <a:solidFill>
                      <a:srgbClr val="EF7C00"/>
                    </a:solidFill>
                  </a:rPr>
                  <a:t> Γ</a:t>
                </a:r>
                <a:r>
                  <a:rPr lang="de-DE" sz="2400" b="0" baseline="-25000" dirty="0" err="1">
                    <a:solidFill>
                      <a:srgbClr val="EF7C00"/>
                    </a:solidFill>
                  </a:rPr>
                  <a:t>div,in</a:t>
                </a:r>
                <a:r>
                  <a:rPr lang="de-DE" sz="2400" b="0" dirty="0">
                    <a:solidFill>
                      <a:srgbClr val="EF7C00"/>
                    </a:solidFill>
                  </a:rPr>
                  <a:t>)</a:t>
                </a:r>
                <a:r>
                  <a:rPr lang="de-DE" sz="2400" b="0" baseline="-25000" dirty="0">
                    <a:solidFill>
                      <a:srgbClr val="EF7C00"/>
                    </a:solidFill>
                  </a:rPr>
                  <a:t> </a:t>
                </a:r>
                <a:endParaRPr lang="de-DE" sz="2400" b="0" dirty="0" smtClean="0">
                  <a:solidFill>
                    <a:srgbClr val="EF7C00"/>
                  </a:solidFill>
                </a:endParaRPr>
              </a:p>
              <a:p>
                <a:pPr marL="522261" lvl="3" indent="-342882"/>
                <a:r>
                  <a:rPr lang="de-DE" sz="2000" dirty="0" smtClean="0">
                    <a:solidFill>
                      <a:srgbClr val="005555"/>
                    </a:solidFill>
                  </a:rPr>
                  <a:t>Hardware </a:t>
                </a:r>
                <a:r>
                  <a:rPr lang="de-DE" sz="2000" dirty="0">
                    <a:solidFill>
                      <a:srgbClr val="005555"/>
                    </a:solidFill>
                  </a:rPr>
                  <a:t>(</a:t>
                </a:r>
                <a:r>
                  <a:rPr lang="de-DE" sz="2000" dirty="0" err="1">
                    <a:solidFill>
                      <a:srgbClr val="005555"/>
                    </a:solidFill>
                  </a:rPr>
                  <a:t>Baffles</a:t>
                </a:r>
                <a:r>
                  <a:rPr lang="de-DE" sz="2000" dirty="0">
                    <a:solidFill>
                      <a:srgbClr val="005555"/>
                    </a:solidFill>
                  </a:rPr>
                  <a:t>): 	</a:t>
                </a:r>
                <a14:m>
                  <m:oMath xmlns:m="http://schemas.openxmlformats.org/officeDocument/2006/math">
                    <m:sSub>
                      <m:sSubPr>
                        <m:ctrlPr>
                          <a:rPr lang="de-DE" sz="2000" i="1">
                            <a:solidFill>
                              <a:srgbClr val="006C66"/>
                            </a:solidFill>
                            <a:latin typeface="Cambria Math" panose="02040503050406030204" pitchFamily="18" charset="0"/>
                            <a:ea typeface="Cambria Math" panose="02040503050406030204" pitchFamily="18" charset="0"/>
                          </a:rPr>
                        </m:ctrlPr>
                      </m:sSubPr>
                      <m:e>
                        <m:r>
                          <a:rPr lang="de-DE" sz="2000" i="1">
                            <a:solidFill>
                              <a:srgbClr val="006C66"/>
                            </a:solidFill>
                            <a:latin typeface="Cambria Math" panose="02040503050406030204" pitchFamily="18" charset="0"/>
                            <a:ea typeface="Cambria Math" panose="02040503050406030204" pitchFamily="18" charset="0"/>
                          </a:rPr>
                          <m:t>𝑙</m:t>
                        </m:r>
                      </m:e>
                      <m:sub>
                        <m:r>
                          <a:rPr lang="de-DE" sz="2000" i="1">
                            <a:solidFill>
                              <a:srgbClr val="006C66"/>
                            </a:solidFill>
                            <a:latin typeface="Cambria Math" panose="02040503050406030204" pitchFamily="18" charset="0"/>
                            <a:ea typeface="Cambria Math" panose="02040503050406030204" pitchFamily="18" charset="0"/>
                          </a:rPr>
                          <m:t>𝑏𝑎𝑓𝑓𝑙𝑒</m:t>
                        </m:r>
                      </m:sub>
                    </m:sSub>
                    <m:r>
                      <a:rPr lang="de-DE" sz="2000" i="1">
                        <a:solidFill>
                          <a:srgbClr val="006C66"/>
                        </a:solidFill>
                        <a:latin typeface="Cambria Math" panose="02040503050406030204" pitchFamily="18" charset="0"/>
                        <a:ea typeface="Cambria Math" panose="02040503050406030204" pitchFamily="18" charset="0"/>
                      </a:rPr>
                      <m:t>&gt;</m:t>
                    </m:r>
                  </m:oMath>
                </a14:m>
                <a:r>
                  <a:rPr lang="de-DE" sz="2000" dirty="0">
                    <a:solidFill>
                      <a:srgbClr val="006C66"/>
                    </a:solidFill>
                  </a:rPr>
                  <a:t> </a:t>
                </a:r>
                <a14:m>
                  <m:oMath xmlns:m="http://schemas.openxmlformats.org/officeDocument/2006/math">
                    <m:sSubSup>
                      <m:sSubSupPr>
                        <m:ctrlPr>
                          <a:rPr lang="el-GR" sz="2000" i="1" smtClean="0">
                            <a:solidFill>
                              <a:srgbClr val="006C66"/>
                            </a:solidFill>
                            <a:latin typeface="Cambria Math" panose="02040503050406030204" pitchFamily="18" charset="0"/>
                          </a:rPr>
                        </m:ctrlPr>
                      </m:sSubSupPr>
                      <m:e>
                        <m:r>
                          <a:rPr lang="el-GR" sz="2000" i="1">
                            <a:solidFill>
                              <a:srgbClr val="006C66"/>
                            </a:solidFill>
                            <a:latin typeface="Cambria Math" panose="02040503050406030204" pitchFamily="18" charset="0"/>
                          </a:rPr>
                          <m:t>𝜆</m:t>
                        </m:r>
                      </m:e>
                      <m:sub>
                        <m:r>
                          <a:rPr lang="de-DE" sz="2000" b="0" i="1" smtClean="0">
                            <a:solidFill>
                              <a:srgbClr val="006C66"/>
                            </a:solidFill>
                            <a:latin typeface="Cambria Math" panose="02040503050406030204" pitchFamily="18" charset="0"/>
                          </a:rPr>
                          <m:t>𝑖𝑧</m:t>
                        </m:r>
                      </m:sub>
                      <m:sup>
                        <m:r>
                          <a:rPr lang="de-DE" sz="2000" i="1">
                            <a:solidFill>
                              <a:srgbClr val="006C66"/>
                            </a:solidFill>
                            <a:latin typeface="Cambria Math" panose="02040503050406030204" pitchFamily="18" charset="0"/>
                          </a:rPr>
                          <m:t>6</m:t>
                        </m:r>
                        <m:r>
                          <a:rPr lang="el-GR" sz="2000" i="1">
                            <a:solidFill>
                              <a:srgbClr val="006C66"/>
                            </a:solidFill>
                            <a:latin typeface="Cambria Math" panose="02040503050406030204" pitchFamily="18" charset="0"/>
                          </a:rPr>
                          <m:t>𝜎</m:t>
                        </m:r>
                      </m:sup>
                    </m:sSubSup>
                  </m:oMath>
                </a14:m>
                <a:r>
                  <a:rPr lang="de-DE" sz="2000" dirty="0"/>
                  <a:t> </a:t>
                </a:r>
                <a:r>
                  <a:rPr lang="de-DE" sz="2000" dirty="0">
                    <a:solidFill>
                      <a:srgbClr val="006C66"/>
                    </a:solidFill>
                  </a:rPr>
                  <a:t>∧ </a:t>
                </a:r>
                <a14:m>
                  <m:oMath xmlns:m="http://schemas.openxmlformats.org/officeDocument/2006/math">
                    <m:sSubSup>
                      <m:sSubSupPr>
                        <m:ctrlPr>
                          <a:rPr lang="el-GR" sz="2000" i="1">
                            <a:solidFill>
                              <a:srgbClr val="006C66"/>
                            </a:solidFill>
                            <a:latin typeface="Cambria Math" panose="02040503050406030204" pitchFamily="18" charset="0"/>
                          </a:rPr>
                        </m:ctrlPr>
                      </m:sSubSupPr>
                      <m:e>
                        <m:r>
                          <a:rPr lang="el-GR" sz="2000" i="1">
                            <a:solidFill>
                              <a:srgbClr val="006C66"/>
                            </a:solidFill>
                            <a:latin typeface="Cambria Math" panose="02040503050406030204" pitchFamily="18" charset="0"/>
                          </a:rPr>
                          <m:t>𝜆</m:t>
                        </m:r>
                      </m:e>
                      <m:sub>
                        <m:r>
                          <a:rPr lang="de-DE" sz="2000" b="0" i="1" smtClean="0">
                            <a:solidFill>
                              <a:srgbClr val="006C66"/>
                            </a:solidFill>
                            <a:latin typeface="Cambria Math" panose="02040503050406030204" pitchFamily="18" charset="0"/>
                          </a:rPr>
                          <m:t>0</m:t>
                        </m:r>
                      </m:sub>
                      <m:sup>
                        <m:r>
                          <a:rPr lang="de-DE" sz="2000" i="1">
                            <a:solidFill>
                              <a:srgbClr val="006C66"/>
                            </a:solidFill>
                            <a:latin typeface="Cambria Math" panose="02040503050406030204" pitchFamily="18" charset="0"/>
                          </a:rPr>
                          <m:t>6</m:t>
                        </m:r>
                        <m:r>
                          <a:rPr lang="el-GR" sz="2000" i="1">
                            <a:solidFill>
                              <a:srgbClr val="006C66"/>
                            </a:solidFill>
                            <a:latin typeface="Cambria Math" panose="02040503050406030204" pitchFamily="18" charset="0"/>
                          </a:rPr>
                          <m:t>𝜎</m:t>
                        </m:r>
                      </m:sup>
                    </m:sSubSup>
                  </m:oMath>
                </a14:m>
                <a:r>
                  <a:rPr lang="de-DE" sz="2000" dirty="0">
                    <a:solidFill>
                      <a:srgbClr val="005555"/>
                    </a:solidFill>
                  </a:rPr>
                  <a:t>			</a:t>
                </a:r>
                <a:endParaRPr lang="de-DE" sz="2000" dirty="0" smtClean="0">
                  <a:solidFill>
                    <a:srgbClr val="005555"/>
                  </a:solidFill>
                </a:endParaRPr>
              </a:p>
              <a:p>
                <a:pPr marL="522261" lvl="3" indent="-342882"/>
                <a:r>
                  <a:rPr lang="de-DE" sz="2000" dirty="0" smtClean="0">
                    <a:solidFill>
                      <a:srgbClr val="005555"/>
                    </a:solidFill>
                  </a:rPr>
                  <a:t>Re-</a:t>
                </a:r>
                <a:r>
                  <a:rPr lang="de-DE" sz="2000" dirty="0" err="1" smtClean="0">
                    <a:solidFill>
                      <a:srgbClr val="005555"/>
                    </a:solidFill>
                  </a:rPr>
                  <a:t>Ionization</a:t>
                </a:r>
                <a:r>
                  <a:rPr lang="de-DE" sz="2000" dirty="0">
                    <a:solidFill>
                      <a:srgbClr val="005555"/>
                    </a:solidFill>
                  </a:rPr>
                  <a:t>: 	</a:t>
                </a:r>
                <a:r>
                  <a:rPr lang="de-DE" sz="2000" dirty="0" smtClean="0">
                    <a:solidFill>
                      <a:srgbClr val="005555"/>
                    </a:solidFill>
                  </a:rPr>
                  <a:t>	</a:t>
                </a:r>
                <a:r>
                  <a:rPr lang="de-DE" sz="2000" dirty="0" err="1" smtClean="0">
                    <a:solidFill>
                      <a:srgbClr val="005555"/>
                    </a:solidFill>
                  </a:rPr>
                  <a:t>minimize</a:t>
                </a:r>
                <a:r>
                  <a:rPr lang="de-DE" sz="2000" dirty="0" smtClean="0">
                    <a:solidFill>
                      <a:srgbClr val="005555"/>
                    </a:solidFill>
                  </a:rPr>
                  <a:t>   </a:t>
                </a:r>
                <a14:m>
                  <m:oMath xmlns:m="http://schemas.openxmlformats.org/officeDocument/2006/math">
                    <m:sSub>
                      <m:sSubPr>
                        <m:ctrlPr>
                          <a:rPr lang="ar-AE" sz="2000" i="1">
                            <a:solidFill>
                              <a:srgbClr val="006C66"/>
                            </a:solidFill>
                            <a:latin typeface="Cambria Math" panose="02040503050406030204" pitchFamily="18" charset="0"/>
                          </a:rPr>
                        </m:ctrlPr>
                      </m:sSubPr>
                      <m:e>
                        <m:r>
                          <a:rPr lang="el-GR" sz="2000" i="1">
                            <a:solidFill>
                              <a:srgbClr val="006C66"/>
                            </a:solidFill>
                            <a:latin typeface="Cambria Math" panose="02040503050406030204" pitchFamily="18" charset="0"/>
                          </a:rPr>
                          <m:t>𝜆</m:t>
                        </m:r>
                      </m:e>
                      <m:sub>
                        <m:r>
                          <a:rPr lang="ar-AE" sz="2000" i="1">
                            <a:solidFill>
                              <a:srgbClr val="006C66"/>
                            </a:solidFill>
                            <a:latin typeface="Cambria Math" panose="02040503050406030204" pitchFamily="18" charset="0"/>
                          </a:rPr>
                          <m:t>𝑖𝑧</m:t>
                        </m:r>
                      </m:sub>
                    </m:sSub>
                    <m:r>
                      <a:rPr lang="ar-AE" sz="2000" i="1">
                        <a:solidFill>
                          <a:srgbClr val="006C66"/>
                        </a:solidFill>
                        <a:latin typeface="Cambria Math" panose="02040503050406030204" pitchFamily="18" charset="0"/>
                      </a:rPr>
                      <m:t>=</m:t>
                    </m:r>
                    <m:f>
                      <m:fPr>
                        <m:ctrlPr>
                          <a:rPr lang="ar-AE" sz="2000" i="1">
                            <a:solidFill>
                              <a:srgbClr val="006C66"/>
                            </a:solidFill>
                            <a:latin typeface="Cambria Math" panose="02040503050406030204" pitchFamily="18" charset="0"/>
                          </a:rPr>
                        </m:ctrlPr>
                      </m:fPr>
                      <m:num>
                        <m:sSub>
                          <m:sSubPr>
                            <m:ctrlPr>
                              <a:rPr lang="ar-AE" sz="2000" i="1">
                                <a:solidFill>
                                  <a:srgbClr val="006C66"/>
                                </a:solidFill>
                                <a:latin typeface="Cambria Math" panose="02040503050406030204" pitchFamily="18" charset="0"/>
                              </a:rPr>
                            </m:ctrlPr>
                          </m:sSubPr>
                          <m:e>
                            <m:r>
                              <a:rPr lang="ar-AE" sz="2000" i="1">
                                <a:solidFill>
                                  <a:srgbClr val="006C66"/>
                                </a:solidFill>
                                <a:latin typeface="Cambria Math" panose="02040503050406030204" pitchFamily="18" charset="0"/>
                              </a:rPr>
                              <m:t>𝒗</m:t>
                            </m:r>
                          </m:e>
                          <m:sub>
                            <m:r>
                              <a:rPr lang="ar-AE" sz="2000" i="1">
                                <a:solidFill>
                                  <a:srgbClr val="006C66"/>
                                </a:solidFill>
                                <a:latin typeface="Cambria Math" panose="02040503050406030204" pitchFamily="18" charset="0"/>
                              </a:rPr>
                              <m:t>𝒏</m:t>
                            </m:r>
                          </m:sub>
                        </m:sSub>
                      </m:num>
                      <m:den>
                        <m:sSub>
                          <m:sSubPr>
                            <m:ctrlPr>
                              <a:rPr lang="ar-AE" sz="2000" i="1">
                                <a:solidFill>
                                  <a:srgbClr val="006C66"/>
                                </a:solidFill>
                                <a:latin typeface="Cambria Math" panose="02040503050406030204" pitchFamily="18" charset="0"/>
                              </a:rPr>
                            </m:ctrlPr>
                          </m:sSubPr>
                          <m:e>
                            <m:r>
                              <a:rPr lang="ar-AE" sz="2000" i="1">
                                <a:solidFill>
                                  <a:srgbClr val="006C66"/>
                                </a:solidFill>
                                <a:latin typeface="Cambria Math" panose="02040503050406030204" pitchFamily="18" charset="0"/>
                              </a:rPr>
                              <m:t>𝒏</m:t>
                            </m:r>
                          </m:e>
                          <m:sub>
                            <m:r>
                              <a:rPr lang="ar-AE" sz="2000" i="1">
                                <a:solidFill>
                                  <a:srgbClr val="006C66"/>
                                </a:solidFill>
                                <a:latin typeface="Cambria Math" panose="02040503050406030204" pitchFamily="18" charset="0"/>
                              </a:rPr>
                              <m:t>𝒆</m:t>
                            </m:r>
                          </m:sub>
                        </m:sSub>
                        <m:r>
                          <a:rPr lang="ar-AE" sz="2000" i="1">
                            <a:solidFill>
                              <a:srgbClr val="006C66"/>
                            </a:solidFill>
                            <a:latin typeface="Cambria Math" panose="02040503050406030204" pitchFamily="18" charset="0"/>
                          </a:rPr>
                          <m:t> </m:t>
                        </m:r>
                        <m:d>
                          <m:dPr>
                            <m:begChr m:val="⟨"/>
                            <m:endChr m:val="⟩"/>
                            <m:ctrlPr>
                              <a:rPr lang="ar-AE" sz="2000" i="1">
                                <a:solidFill>
                                  <a:srgbClr val="006C66"/>
                                </a:solidFill>
                                <a:latin typeface="Cambria Math" panose="02040503050406030204" pitchFamily="18" charset="0"/>
                              </a:rPr>
                            </m:ctrlPr>
                          </m:dPr>
                          <m:e>
                            <m:r>
                              <m:rPr>
                                <m:sty m:val="p"/>
                              </m:rPr>
                              <a:rPr lang="el-GR" sz="2000" i="1">
                                <a:solidFill>
                                  <a:srgbClr val="006C66"/>
                                </a:solidFill>
                                <a:latin typeface="Cambria Math" panose="02040503050406030204" pitchFamily="18" charset="0"/>
                              </a:rPr>
                              <m:t>σ</m:t>
                            </m:r>
                            <m:r>
                              <m:rPr>
                                <m:sty m:val="p"/>
                              </m:rPr>
                              <a:rPr lang="de-DE" sz="2000" b="1" i="1">
                                <a:solidFill>
                                  <a:srgbClr val="006C66"/>
                                </a:solidFill>
                                <a:latin typeface="Cambria Math" panose="02040503050406030204" pitchFamily="18" charset="0"/>
                              </a:rPr>
                              <m:t>v</m:t>
                            </m:r>
                          </m:e>
                        </m:d>
                        <m:r>
                          <a:rPr lang="ar-AE" sz="2000" i="1">
                            <a:solidFill>
                              <a:srgbClr val="006C66"/>
                            </a:solidFill>
                            <a:latin typeface="Cambria Math" panose="02040503050406030204" pitchFamily="18" charset="0"/>
                          </a:rPr>
                          <m:t>(</m:t>
                        </m:r>
                        <m:sSub>
                          <m:sSubPr>
                            <m:ctrlPr>
                              <a:rPr lang="ar-AE" sz="2000" i="1">
                                <a:solidFill>
                                  <a:srgbClr val="006C66"/>
                                </a:solidFill>
                                <a:latin typeface="Cambria Math" panose="02040503050406030204" pitchFamily="18" charset="0"/>
                              </a:rPr>
                            </m:ctrlPr>
                          </m:sSubPr>
                          <m:e>
                            <m:r>
                              <a:rPr lang="ar-AE" sz="2000" i="1">
                                <a:solidFill>
                                  <a:srgbClr val="006C66"/>
                                </a:solidFill>
                                <a:latin typeface="Cambria Math" panose="02040503050406030204" pitchFamily="18" charset="0"/>
                              </a:rPr>
                              <m:t>𝑻</m:t>
                            </m:r>
                          </m:e>
                          <m:sub>
                            <m:r>
                              <a:rPr lang="ar-AE" sz="2000" i="1">
                                <a:solidFill>
                                  <a:srgbClr val="006C66"/>
                                </a:solidFill>
                                <a:latin typeface="Cambria Math" panose="02040503050406030204" pitchFamily="18" charset="0"/>
                              </a:rPr>
                              <m:t>𝒆</m:t>
                            </m:r>
                          </m:sub>
                        </m:sSub>
                        <m:r>
                          <a:rPr lang="ar-AE" sz="2000" i="1">
                            <a:solidFill>
                              <a:srgbClr val="006C66"/>
                            </a:solidFill>
                            <a:latin typeface="Cambria Math" panose="02040503050406030204" pitchFamily="18" charset="0"/>
                          </a:rPr>
                          <m:t>)</m:t>
                        </m:r>
                      </m:den>
                    </m:f>
                  </m:oMath>
                </a14:m>
                <a:r>
                  <a:rPr lang="de-DE" sz="2000" dirty="0">
                    <a:solidFill>
                      <a:srgbClr val="005555"/>
                    </a:solidFill>
                  </a:rPr>
                  <a:t> 			</a:t>
                </a:r>
                <a:endParaRPr lang="de-DE" sz="2000" dirty="0" smtClean="0">
                  <a:solidFill>
                    <a:srgbClr val="005555"/>
                  </a:solidFill>
                </a:endParaRPr>
              </a:p>
              <a:p>
                <a:pPr lvl="3" indent="0">
                  <a:buNone/>
                </a:pPr>
                <a:r>
                  <a:rPr lang="de-DE" sz="2000" dirty="0">
                    <a:solidFill>
                      <a:srgbClr val="005555"/>
                    </a:solidFill>
                  </a:rPr>
                  <a:t>	</a:t>
                </a:r>
                <a:r>
                  <a:rPr lang="de-DE" sz="2000" dirty="0" smtClean="0">
                    <a:solidFill>
                      <a:srgbClr val="005555"/>
                    </a:solidFill>
                  </a:rPr>
                  <a:t>			He </a:t>
                </a:r>
                <a:r>
                  <a:rPr lang="de-DE" sz="2000" dirty="0" err="1">
                    <a:solidFill>
                      <a:srgbClr val="005555"/>
                    </a:solidFill>
                  </a:rPr>
                  <a:t>is</a:t>
                </a:r>
                <a:r>
                  <a:rPr lang="de-DE" sz="2000" dirty="0">
                    <a:solidFill>
                      <a:srgbClr val="005555"/>
                    </a:solidFill>
                  </a:rPr>
                  <a:t> </a:t>
                </a:r>
                <a:r>
                  <a:rPr lang="de-DE" sz="2000" dirty="0" err="1">
                    <a:solidFill>
                      <a:srgbClr val="005555"/>
                    </a:solidFill>
                  </a:rPr>
                  <a:t>hardest</a:t>
                </a:r>
                <a:r>
                  <a:rPr lang="de-DE" sz="2000" dirty="0">
                    <a:solidFill>
                      <a:srgbClr val="005555"/>
                    </a:solidFill>
                  </a:rPr>
                  <a:t> </a:t>
                </a:r>
                <a:r>
                  <a:rPr lang="de-DE" sz="2000" dirty="0" err="1">
                    <a:solidFill>
                      <a:srgbClr val="005555"/>
                    </a:solidFill>
                  </a:rPr>
                  <a:t>to</a:t>
                </a:r>
                <a:r>
                  <a:rPr lang="de-DE" sz="2000" dirty="0">
                    <a:solidFill>
                      <a:srgbClr val="005555"/>
                    </a:solidFill>
                  </a:rPr>
                  <a:t> </a:t>
                </a:r>
                <a:r>
                  <a:rPr lang="de-DE" sz="2000" dirty="0" err="1">
                    <a:solidFill>
                      <a:srgbClr val="005555"/>
                    </a:solidFill>
                  </a:rPr>
                  <a:t>ionize</a:t>
                </a:r>
                <a:r>
                  <a:rPr lang="de-DE" sz="2000" dirty="0">
                    <a:solidFill>
                      <a:srgbClr val="005555"/>
                    </a:solidFill>
                  </a:rPr>
                  <a:t> </a:t>
                </a:r>
                <a:endParaRPr lang="de-DE" sz="2000" dirty="0" smtClean="0">
                  <a:solidFill>
                    <a:srgbClr val="005555"/>
                  </a:solidFill>
                </a:endParaRPr>
              </a:p>
              <a:p>
                <a:pPr lvl="3" indent="0">
                  <a:buNone/>
                </a:pPr>
                <a:endParaRPr lang="de-DE" sz="2000" dirty="0">
                  <a:solidFill>
                    <a:srgbClr val="005555"/>
                  </a:solidFill>
                </a:endParaRPr>
              </a:p>
              <a:p>
                <a:r>
                  <a:rPr lang="de-DE" sz="2400" dirty="0" smtClean="0"/>
                  <a:t>Block </a:t>
                </a:r>
                <a:r>
                  <a:rPr lang="de-DE" sz="2400" dirty="0" err="1"/>
                  <a:t>escaping</a:t>
                </a:r>
                <a:r>
                  <a:rPr lang="de-DE" sz="2400" dirty="0"/>
                  <a:t> </a:t>
                </a:r>
                <a:r>
                  <a:rPr lang="de-DE" sz="2400" dirty="0" err="1" smtClean="0"/>
                  <a:t>ions</a:t>
                </a:r>
                <a:r>
                  <a:rPr lang="de-DE" sz="2400" dirty="0" smtClean="0"/>
                  <a:t>  </a:t>
                </a:r>
                <a:r>
                  <a:rPr lang="de-DE" sz="2400" dirty="0"/>
                  <a:t>	</a:t>
                </a:r>
                <a:r>
                  <a:rPr lang="el-GR" sz="2400" dirty="0">
                    <a:solidFill>
                      <a:srgbClr val="EF7C00"/>
                    </a:solidFill>
                  </a:rPr>
                  <a:t> </a:t>
                </a:r>
                <a:r>
                  <a:rPr lang="el-GR" sz="2400" b="0" dirty="0">
                    <a:solidFill>
                      <a:srgbClr val="EF7C00"/>
                    </a:solidFill>
                  </a:rPr>
                  <a:t>η</a:t>
                </a:r>
                <a:r>
                  <a:rPr lang="de-DE" sz="2400" b="0" baseline="-25000" dirty="0" err="1" smtClean="0">
                    <a:solidFill>
                      <a:srgbClr val="EF7C00"/>
                    </a:solidFill>
                  </a:rPr>
                  <a:t>plg,ion</a:t>
                </a:r>
                <a:r>
                  <a:rPr lang="de-DE" sz="2400" b="0" baseline="-25000" dirty="0" smtClean="0">
                    <a:solidFill>
                      <a:srgbClr val="EF7C00"/>
                    </a:solidFill>
                  </a:rPr>
                  <a:t> </a:t>
                </a:r>
                <a:r>
                  <a:rPr lang="de-DE" sz="2400" b="0" dirty="0">
                    <a:solidFill>
                      <a:srgbClr val="EF7C00"/>
                    </a:solidFill>
                  </a:rPr>
                  <a:t>=</a:t>
                </a:r>
                <a:r>
                  <a:rPr lang="de-DE" sz="2400" b="0" baseline="-25000" dirty="0">
                    <a:solidFill>
                      <a:srgbClr val="EF7C00"/>
                    </a:solidFill>
                  </a:rPr>
                  <a:t> </a:t>
                </a:r>
                <a:r>
                  <a:rPr lang="de-DE" sz="2400" b="0" dirty="0">
                    <a:solidFill>
                      <a:srgbClr val="EF7C00"/>
                    </a:solidFill>
                  </a:rPr>
                  <a:t>1 – (</a:t>
                </a:r>
                <a:r>
                  <a:rPr lang="el-GR" sz="2400" b="0" dirty="0" smtClean="0">
                    <a:solidFill>
                      <a:srgbClr val="EF7C00"/>
                    </a:solidFill>
                  </a:rPr>
                  <a:t>Γ</a:t>
                </a:r>
                <a:r>
                  <a:rPr lang="de-DE" sz="2400" b="0" baseline="-25000" dirty="0" err="1" smtClean="0">
                    <a:solidFill>
                      <a:srgbClr val="EF7C00"/>
                    </a:solidFill>
                  </a:rPr>
                  <a:t>ion,div,loss</a:t>
                </a:r>
                <a:r>
                  <a:rPr lang="de-DE" sz="2400" b="0" dirty="0" smtClean="0">
                    <a:solidFill>
                      <a:srgbClr val="EF7C00"/>
                    </a:solidFill>
                  </a:rPr>
                  <a:t> </a:t>
                </a:r>
                <a:r>
                  <a:rPr lang="de-DE" sz="2400" b="0" dirty="0">
                    <a:solidFill>
                      <a:srgbClr val="EF7C00"/>
                    </a:solidFill>
                  </a:rPr>
                  <a:t>/</a:t>
                </a:r>
                <a:r>
                  <a:rPr lang="el-GR" sz="2400" b="0" dirty="0">
                    <a:solidFill>
                      <a:srgbClr val="EF7C00"/>
                    </a:solidFill>
                  </a:rPr>
                  <a:t> Γ</a:t>
                </a:r>
                <a:r>
                  <a:rPr lang="de-DE" sz="2400" b="0" baseline="-25000" dirty="0" err="1">
                    <a:solidFill>
                      <a:srgbClr val="EF7C00"/>
                    </a:solidFill>
                  </a:rPr>
                  <a:t>div,in</a:t>
                </a:r>
                <a:r>
                  <a:rPr lang="de-DE" sz="2400" b="0" dirty="0">
                    <a:solidFill>
                      <a:srgbClr val="EF7C00"/>
                    </a:solidFill>
                  </a:rPr>
                  <a:t>)</a:t>
                </a:r>
              </a:p>
              <a:p>
                <a:pPr marL="522261" lvl="3" indent="-342882"/>
                <a:r>
                  <a:rPr lang="de-DE" sz="2000" dirty="0" smtClean="0">
                    <a:solidFill>
                      <a:srgbClr val="005555"/>
                    </a:solidFill>
                  </a:rPr>
                  <a:t>Parallel </a:t>
                </a:r>
                <a:r>
                  <a:rPr lang="de-DE" sz="2000" dirty="0" err="1" smtClean="0">
                    <a:solidFill>
                      <a:srgbClr val="005555"/>
                    </a:solidFill>
                  </a:rPr>
                  <a:t>ion</a:t>
                </a:r>
                <a:r>
                  <a:rPr lang="de-DE" sz="2000" dirty="0" smtClean="0">
                    <a:solidFill>
                      <a:srgbClr val="005555"/>
                    </a:solidFill>
                  </a:rPr>
                  <a:t> </a:t>
                </a:r>
                <a:r>
                  <a:rPr lang="de-DE" sz="2000" dirty="0" err="1" smtClean="0">
                    <a:solidFill>
                      <a:srgbClr val="005555"/>
                    </a:solidFill>
                  </a:rPr>
                  <a:t>transport</a:t>
                </a:r>
                <a:r>
                  <a:rPr lang="de-DE" sz="2000" dirty="0" smtClean="0">
                    <a:solidFill>
                      <a:srgbClr val="005555"/>
                    </a:solidFill>
                  </a:rPr>
                  <a:t> </a:t>
                </a:r>
                <a:r>
                  <a:rPr lang="de-DE" sz="2000" dirty="0" err="1" smtClean="0">
                    <a:solidFill>
                      <a:srgbClr val="005555"/>
                    </a:solidFill>
                  </a:rPr>
                  <a:t>driven</a:t>
                </a:r>
                <a:r>
                  <a:rPr lang="de-DE" sz="2000" dirty="0" smtClean="0">
                    <a:solidFill>
                      <a:srgbClr val="005555"/>
                    </a:solidFill>
                  </a:rPr>
                  <a:t> </a:t>
                </a:r>
                <a:r>
                  <a:rPr lang="de-DE" sz="2000" dirty="0" err="1" smtClean="0">
                    <a:solidFill>
                      <a:srgbClr val="005555"/>
                    </a:solidFill>
                  </a:rPr>
                  <a:t>by</a:t>
                </a:r>
                <a:r>
                  <a:rPr lang="de-DE" sz="2000" dirty="0" smtClean="0">
                    <a:solidFill>
                      <a:srgbClr val="005555"/>
                    </a:solidFill>
                  </a:rPr>
                  <a:t> </a:t>
                </a:r>
                <a:r>
                  <a:rPr lang="de-DE" sz="2000" dirty="0" err="1" smtClean="0">
                    <a:solidFill>
                      <a:srgbClr val="005555"/>
                    </a:solidFill>
                  </a:rPr>
                  <a:t>pressure</a:t>
                </a:r>
                <a:r>
                  <a:rPr lang="de-DE" sz="2000" dirty="0" smtClean="0">
                    <a:solidFill>
                      <a:srgbClr val="005555"/>
                    </a:solidFill>
                  </a:rPr>
                  <a:t> </a:t>
                </a:r>
                <a:r>
                  <a:rPr lang="de-DE" sz="2000" dirty="0" err="1" smtClean="0">
                    <a:solidFill>
                      <a:srgbClr val="005555"/>
                    </a:solidFill>
                  </a:rPr>
                  <a:t>gradient</a:t>
                </a:r>
                <a:endParaRPr lang="de-DE" sz="2400" dirty="0" smtClean="0"/>
              </a:p>
              <a:p>
                <a:pPr marL="342900" indent="-342900">
                  <a:buFont typeface="Arial" panose="020B0604020202020204" pitchFamily="34" charset="0"/>
                  <a:buChar char="•"/>
                </a:pPr>
                <a:endParaRPr lang="de-DE" sz="2400" dirty="0"/>
              </a:p>
              <a:p>
                <a:r>
                  <a:rPr lang="de-DE" sz="2400" dirty="0"/>
                  <a:t>	</a:t>
                </a:r>
                <a:endParaRPr lang="de-DE" sz="2400" dirty="0">
                  <a:solidFill>
                    <a:srgbClr val="EF7C00"/>
                  </a:solidFill>
                </a:endParaRPr>
              </a:p>
            </p:txBody>
          </p:sp>
        </mc:Choice>
        <mc:Fallback xmlns="">
          <p:sp>
            <p:nvSpPr>
              <p:cNvPr id="2" name="Inhaltsplatzhalter 1"/>
              <p:cNvSpPr>
                <a:spLocks noGrp="1" noRot="1" noChangeAspect="1" noMove="1" noResize="1" noEditPoints="1" noAdjustHandles="1" noChangeArrowheads="1" noChangeShapeType="1" noTextEdit="1"/>
              </p:cNvSpPr>
              <p:nvPr>
                <p:ph sz="quarter" idx="13"/>
              </p:nvPr>
            </p:nvSpPr>
            <p:spPr>
              <a:xfrm>
                <a:off x="695326" y="1283687"/>
                <a:ext cx="10801349" cy="5046009"/>
              </a:xfrm>
              <a:blipFill>
                <a:blip r:embed="rId3"/>
                <a:stretch>
                  <a:fillRect l="-1693" t="-242"/>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smtClean="0"/>
              <a:t>7. Plug </a:t>
            </a:r>
            <a:r>
              <a:rPr lang="de-DE" dirty="0" err="1" smtClean="0"/>
              <a:t>Particles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73</a:t>
            </a:fld>
            <a:endParaRPr lang="de-DE" dirty="0"/>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9" name="Rechteck 8"/>
          <p:cNvSpPr/>
          <p:nvPr/>
        </p:nvSpPr>
        <p:spPr>
          <a:xfrm>
            <a:off x="3246640" y="674708"/>
            <a:ext cx="5880071" cy="461665"/>
          </a:xfrm>
          <a:prstGeom prst="rect">
            <a:avLst/>
          </a:prstGeom>
        </p:spPr>
        <p:txBody>
          <a:bodyPr wrap="none">
            <a:spAutoFit/>
          </a:bodyPr>
          <a:lstStyle/>
          <a:p>
            <a:pPr lvl="0"/>
            <a:r>
              <a:rPr lang="el-GR" sz="2400" dirty="0">
                <a:solidFill>
                  <a:srgbClr val="EF7C00"/>
                </a:solidFill>
              </a:rPr>
              <a:t>η</a:t>
            </a:r>
            <a:r>
              <a:rPr lang="de-DE" sz="2400" baseline="-25000" dirty="0" err="1">
                <a:solidFill>
                  <a:srgbClr val="EF7C00"/>
                </a:solidFill>
              </a:rPr>
              <a:t>plg</a:t>
            </a:r>
            <a:r>
              <a:rPr lang="de-DE" sz="2400" baseline="-25000" dirty="0">
                <a:solidFill>
                  <a:srgbClr val="EF7C00"/>
                </a:solidFill>
              </a:rPr>
              <a:t> 	</a:t>
            </a:r>
            <a:r>
              <a:rPr lang="de-DE" sz="2400" dirty="0" smtClean="0">
                <a:solidFill>
                  <a:srgbClr val="EF7C00"/>
                </a:solidFill>
              </a:rPr>
              <a:t>=</a:t>
            </a:r>
            <a:r>
              <a:rPr lang="de-DE" sz="2400" baseline="-25000" dirty="0" smtClean="0">
                <a:solidFill>
                  <a:srgbClr val="EF7C00"/>
                </a:solidFill>
              </a:rPr>
              <a:t> </a:t>
            </a:r>
            <a:r>
              <a:rPr lang="de-DE" sz="2400" dirty="0">
                <a:solidFill>
                  <a:srgbClr val="EF7C00"/>
                </a:solidFill>
              </a:rPr>
              <a:t>1 – (</a:t>
            </a:r>
            <a:r>
              <a:rPr lang="el-GR" sz="2400" dirty="0">
                <a:solidFill>
                  <a:srgbClr val="EF7C00"/>
                </a:solidFill>
              </a:rPr>
              <a:t>Γ</a:t>
            </a:r>
            <a:r>
              <a:rPr lang="de-DE" sz="2400" baseline="-25000" dirty="0" err="1">
                <a:solidFill>
                  <a:srgbClr val="EF7C00"/>
                </a:solidFill>
              </a:rPr>
              <a:t>div,loss</a:t>
            </a:r>
            <a:r>
              <a:rPr lang="de-DE" sz="2400" dirty="0">
                <a:solidFill>
                  <a:srgbClr val="EF7C00"/>
                </a:solidFill>
              </a:rPr>
              <a:t> /</a:t>
            </a:r>
            <a:r>
              <a:rPr lang="el-GR" sz="2400" dirty="0">
                <a:solidFill>
                  <a:srgbClr val="EF7C00"/>
                </a:solidFill>
              </a:rPr>
              <a:t> Γ</a:t>
            </a:r>
            <a:r>
              <a:rPr lang="de-DE" sz="2400" baseline="-25000" dirty="0" err="1">
                <a:solidFill>
                  <a:srgbClr val="EF7C00"/>
                </a:solidFill>
              </a:rPr>
              <a:t>div,in</a:t>
            </a:r>
            <a:r>
              <a:rPr lang="de-DE" sz="2400" dirty="0">
                <a:solidFill>
                  <a:srgbClr val="EF7C00"/>
                </a:solidFill>
              </a:rPr>
              <a:t>)</a:t>
            </a:r>
            <a:r>
              <a:rPr lang="de-DE" sz="2400" baseline="-25000" dirty="0">
                <a:solidFill>
                  <a:srgbClr val="EF7C00"/>
                </a:solidFill>
              </a:rPr>
              <a:t> </a:t>
            </a:r>
            <a:r>
              <a:rPr lang="de-DE" sz="2400" dirty="0">
                <a:solidFill>
                  <a:srgbClr val="EF7C00"/>
                </a:solidFill>
              </a:rPr>
              <a:t>= </a:t>
            </a:r>
            <a:r>
              <a:rPr lang="el-GR" sz="2400" dirty="0">
                <a:solidFill>
                  <a:srgbClr val="EF7C00"/>
                </a:solidFill>
              </a:rPr>
              <a:t>η</a:t>
            </a:r>
            <a:r>
              <a:rPr lang="de-DE" sz="2400" baseline="-25000" dirty="0">
                <a:solidFill>
                  <a:srgbClr val="EF7C00"/>
                </a:solidFill>
              </a:rPr>
              <a:t>plg,0 </a:t>
            </a:r>
            <a:r>
              <a:rPr lang="de-DE" sz="2400" dirty="0">
                <a:solidFill>
                  <a:srgbClr val="EF7C00"/>
                </a:solidFill>
              </a:rPr>
              <a:t>+ </a:t>
            </a:r>
            <a:r>
              <a:rPr lang="el-GR" sz="2400" dirty="0">
                <a:solidFill>
                  <a:srgbClr val="EF7C00"/>
                </a:solidFill>
              </a:rPr>
              <a:t>η</a:t>
            </a:r>
            <a:r>
              <a:rPr lang="de-DE" sz="2400" baseline="-25000" dirty="0" err="1">
                <a:solidFill>
                  <a:srgbClr val="EF7C00"/>
                </a:solidFill>
              </a:rPr>
              <a:t>plg,ion</a:t>
            </a:r>
            <a:r>
              <a:rPr lang="de-DE" sz="2400" baseline="-25000" dirty="0">
                <a:solidFill>
                  <a:srgbClr val="EF7C00"/>
                </a:solidFill>
              </a:rPr>
              <a:t> </a:t>
            </a:r>
            <a:endParaRPr lang="de-DE" sz="2400" dirty="0">
              <a:solidFill>
                <a:srgbClr val="EF7C00"/>
              </a:solidFill>
            </a:endParaRPr>
          </a:p>
        </p:txBody>
      </p:sp>
      <p:grpSp>
        <p:nvGrpSpPr>
          <p:cNvPr id="23" name="Gruppieren 22"/>
          <p:cNvGrpSpPr/>
          <p:nvPr/>
        </p:nvGrpSpPr>
        <p:grpSpPr>
          <a:xfrm>
            <a:off x="8277129" y="1283687"/>
            <a:ext cx="3592268" cy="1797604"/>
            <a:chOff x="7022392" y="1113002"/>
            <a:chExt cx="3592268" cy="1797604"/>
          </a:xfrm>
        </p:grpSpPr>
        <p:sp>
          <p:nvSpPr>
            <p:cNvPr id="31" name="Rechteck 30"/>
            <p:cNvSpPr/>
            <p:nvPr/>
          </p:nvSpPr>
          <p:spPr>
            <a:xfrm>
              <a:off x="8088908" y="1557920"/>
              <a:ext cx="1440000" cy="144000"/>
            </a:xfrm>
            <a:prstGeom prst="rect">
              <a:avLst/>
            </a:prstGeom>
            <a:solidFill>
              <a:srgbClr val="006C66"/>
            </a:solidFill>
            <a:ln w="38100" cmpd="sng">
              <a:solidFill>
                <a:srgbClr val="29485D"/>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2" name="Rechteck 31"/>
            <p:cNvSpPr/>
            <p:nvPr/>
          </p:nvSpPr>
          <p:spPr>
            <a:xfrm>
              <a:off x="8089304" y="2766605"/>
              <a:ext cx="1440000" cy="144000"/>
            </a:xfrm>
            <a:prstGeom prst="rect">
              <a:avLst/>
            </a:prstGeom>
            <a:solidFill>
              <a:srgbClr val="006C66"/>
            </a:solidFill>
            <a:ln w="38100" cmpd="sng">
              <a:solidFill>
                <a:srgbClr val="29485D"/>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3" name="Freihandform 32"/>
            <p:cNvSpPr/>
            <p:nvPr/>
          </p:nvSpPr>
          <p:spPr>
            <a:xfrm>
              <a:off x="8094630" y="1747024"/>
              <a:ext cx="1440000" cy="982152"/>
            </a:xfrm>
            <a:custGeom>
              <a:avLst/>
              <a:gdLst>
                <a:gd name="connsiteX0" fmla="*/ 0 w 1857375"/>
                <a:gd name="connsiteY0" fmla="*/ 1533528 h 1533528"/>
                <a:gd name="connsiteX1" fmla="*/ 614363 w 1857375"/>
                <a:gd name="connsiteY1" fmla="*/ 3 h 1533528"/>
                <a:gd name="connsiteX2" fmla="*/ 1857375 w 1857375"/>
                <a:gd name="connsiteY2" fmla="*/ 1519241 h 1533528"/>
              </a:gdLst>
              <a:ahLst/>
              <a:cxnLst>
                <a:cxn ang="0">
                  <a:pos x="connsiteX0" y="connsiteY0"/>
                </a:cxn>
                <a:cxn ang="0">
                  <a:pos x="connsiteX1" y="connsiteY1"/>
                </a:cxn>
                <a:cxn ang="0">
                  <a:pos x="connsiteX2" y="connsiteY2"/>
                </a:cxn>
              </a:cxnLst>
              <a:rect l="l" t="t" r="r" b="b"/>
              <a:pathLst>
                <a:path w="1857375" h="1533528">
                  <a:moveTo>
                    <a:pt x="0" y="1533528"/>
                  </a:moveTo>
                  <a:cubicBezTo>
                    <a:pt x="152400" y="767956"/>
                    <a:pt x="304801" y="2384"/>
                    <a:pt x="614363" y="3"/>
                  </a:cubicBezTo>
                  <a:cubicBezTo>
                    <a:pt x="923925" y="-2378"/>
                    <a:pt x="1650206" y="1264447"/>
                    <a:pt x="1857375" y="1519241"/>
                  </a:cubicBezTo>
                </a:path>
              </a:pathLst>
            </a:custGeom>
            <a:ln w="28575">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4" name="Rechteck 33"/>
                <p:cNvSpPr/>
                <p:nvPr/>
              </p:nvSpPr>
              <p:spPr>
                <a:xfrm>
                  <a:off x="8439628" y="1113002"/>
                  <a:ext cx="816506" cy="3583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smtClean="0">
                                <a:solidFill>
                                  <a:schemeClr val="tx1"/>
                                </a:solidFill>
                                <a:latin typeface="Cambria Math" panose="02040503050406030204" pitchFamily="18" charset="0"/>
                                <a:ea typeface="Cambria Math" panose="02040503050406030204" pitchFamily="18" charset="0"/>
                              </a:rPr>
                            </m:ctrlPr>
                          </m:sSubPr>
                          <m:e>
                            <m:r>
                              <a:rPr lang="de-DE" sz="1600" i="1">
                                <a:solidFill>
                                  <a:schemeClr val="tx1"/>
                                </a:solidFill>
                                <a:latin typeface="Cambria Math" panose="02040503050406030204" pitchFamily="18" charset="0"/>
                                <a:ea typeface="Cambria Math" panose="02040503050406030204" pitchFamily="18" charset="0"/>
                              </a:rPr>
                              <m:t>𝑙</m:t>
                            </m:r>
                          </m:e>
                          <m:sub>
                            <m:r>
                              <a:rPr lang="de-DE" sz="1600" i="1">
                                <a:solidFill>
                                  <a:schemeClr val="tx1"/>
                                </a:solidFill>
                                <a:latin typeface="Cambria Math" panose="02040503050406030204" pitchFamily="18" charset="0"/>
                                <a:ea typeface="Cambria Math" panose="02040503050406030204" pitchFamily="18" charset="0"/>
                              </a:rPr>
                              <m:t>𝑏𝑎𝑓𝑓𝑙𝑒</m:t>
                            </m:r>
                          </m:sub>
                        </m:sSub>
                      </m:oMath>
                    </m:oMathPara>
                  </a14:m>
                  <a:endParaRPr lang="de-DE" sz="1600" dirty="0">
                    <a:solidFill>
                      <a:schemeClr val="tx1"/>
                    </a:solidFill>
                  </a:endParaRPr>
                </a:p>
              </p:txBody>
            </p:sp>
          </mc:Choice>
          <mc:Fallback xmlns="">
            <p:sp>
              <p:nvSpPr>
                <p:cNvPr id="34" name="Rechteck 33"/>
                <p:cNvSpPr>
                  <a:spLocks noRot="1" noChangeAspect="1" noMove="1" noResize="1" noEditPoints="1" noAdjustHandles="1" noChangeArrowheads="1" noChangeShapeType="1" noTextEdit="1"/>
                </p:cNvSpPr>
                <p:nvPr/>
              </p:nvSpPr>
              <p:spPr>
                <a:xfrm>
                  <a:off x="8439628" y="1113002"/>
                  <a:ext cx="816506" cy="358303"/>
                </a:xfrm>
                <a:prstGeom prst="rect">
                  <a:avLst/>
                </a:prstGeom>
                <a:blipFill>
                  <a:blip r:embed="rId4"/>
                  <a:stretch>
                    <a:fillRect b="-6897"/>
                  </a:stretch>
                </a:blipFill>
              </p:spPr>
              <p:txBody>
                <a:bodyPr/>
                <a:lstStyle/>
                <a:p>
                  <a:r>
                    <a:rPr lang="de-DE">
                      <a:noFill/>
                    </a:rPr>
                    <a:t> </a:t>
                  </a:r>
                </a:p>
              </p:txBody>
            </p:sp>
          </mc:Fallback>
        </mc:AlternateContent>
        <p:cxnSp>
          <p:nvCxnSpPr>
            <p:cNvPr id="35" name="Gerade Verbindung mit Pfeil 34"/>
            <p:cNvCxnSpPr/>
            <p:nvPr/>
          </p:nvCxnSpPr>
          <p:spPr>
            <a:xfrm>
              <a:off x="8094630" y="1474452"/>
              <a:ext cx="1440000" cy="0"/>
            </a:xfrm>
            <a:prstGeom prst="straightConnector1">
              <a:avLst/>
            </a:prstGeom>
            <a:ln w="19050">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36" name="Gerader Verbinder 35"/>
            <p:cNvCxnSpPr/>
            <p:nvPr/>
          </p:nvCxnSpPr>
          <p:spPr>
            <a:xfrm>
              <a:off x="8737892" y="1866724"/>
              <a:ext cx="9811" cy="862452"/>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a:off x="8146298" y="2564425"/>
              <a:ext cx="0" cy="196318"/>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8132523" y="2658461"/>
              <a:ext cx="1417218" cy="4123"/>
            </a:xfrm>
            <a:prstGeom prst="straightConnector1">
              <a:avLst/>
            </a:prstGeom>
            <a:ln w="19050">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2" name="Gerade Verbindung mit Pfeil 41"/>
            <p:cNvCxnSpPr/>
            <p:nvPr/>
          </p:nvCxnSpPr>
          <p:spPr>
            <a:xfrm>
              <a:off x="8747418" y="2462439"/>
              <a:ext cx="794768" cy="0"/>
            </a:xfrm>
            <a:prstGeom prst="straightConnector1">
              <a:avLst/>
            </a:prstGeom>
            <a:ln w="19050">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4" name="Rechteck 43"/>
                <p:cNvSpPr/>
                <p:nvPr/>
              </p:nvSpPr>
              <p:spPr>
                <a:xfrm>
                  <a:off x="8047957" y="2291104"/>
                  <a:ext cx="7998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800" i="1" smtClean="0">
                            <a:solidFill>
                              <a:schemeClr val="tx1"/>
                            </a:solidFill>
                            <a:latin typeface="Cambria Math" panose="02040503050406030204" pitchFamily="18" charset="0"/>
                          </a:rPr>
                          <m:t>6</m:t>
                        </m:r>
                        <m:r>
                          <a:rPr lang="el-GR" sz="1800" i="1">
                            <a:solidFill>
                              <a:schemeClr val="tx1"/>
                            </a:solidFill>
                            <a:latin typeface="Cambria Math" panose="02040503050406030204" pitchFamily="18" charset="0"/>
                          </a:rPr>
                          <m:t>𝜎</m:t>
                        </m:r>
                        <m:sSub>
                          <m:sSubPr>
                            <m:ctrlPr>
                              <a:rPr lang="ar-AE" sz="1800" i="1">
                                <a:solidFill>
                                  <a:schemeClr val="tx1"/>
                                </a:solidFill>
                                <a:latin typeface="Cambria Math" panose="02040503050406030204" pitchFamily="18" charset="0"/>
                              </a:rPr>
                            </m:ctrlPr>
                          </m:sSubPr>
                          <m:e>
                            <m:r>
                              <a:rPr lang="el-GR" sz="1800" i="1">
                                <a:solidFill>
                                  <a:schemeClr val="tx1"/>
                                </a:solidFill>
                                <a:latin typeface="Cambria Math" panose="02040503050406030204" pitchFamily="18" charset="0"/>
                              </a:rPr>
                              <m:t>𝜆</m:t>
                            </m:r>
                          </m:e>
                          <m:sub>
                            <m:r>
                              <a:rPr lang="ar-AE" sz="1800" i="1">
                                <a:solidFill>
                                  <a:schemeClr val="tx1"/>
                                </a:solidFill>
                                <a:latin typeface="Cambria Math" panose="02040503050406030204" pitchFamily="18" charset="0"/>
                              </a:rPr>
                              <m:t>𝑖𝑧</m:t>
                            </m:r>
                          </m:sub>
                        </m:sSub>
                      </m:oMath>
                    </m:oMathPara>
                  </a14:m>
                  <a:endParaRPr lang="de-DE" sz="1800" dirty="0">
                    <a:solidFill>
                      <a:schemeClr val="tx1"/>
                    </a:solidFill>
                  </a:endParaRPr>
                </a:p>
              </p:txBody>
            </p:sp>
          </mc:Choice>
          <mc:Fallback xmlns="">
            <p:sp>
              <p:nvSpPr>
                <p:cNvPr id="44" name="Rechteck 43"/>
                <p:cNvSpPr>
                  <a:spLocks noRot="1" noChangeAspect="1" noMove="1" noResize="1" noEditPoints="1" noAdjustHandles="1" noChangeArrowheads="1" noChangeShapeType="1" noTextEdit="1"/>
                </p:cNvSpPr>
                <p:nvPr/>
              </p:nvSpPr>
              <p:spPr>
                <a:xfrm>
                  <a:off x="8047957" y="2291104"/>
                  <a:ext cx="799899" cy="369332"/>
                </a:xfrm>
                <a:prstGeom prst="rect">
                  <a:avLst/>
                </a:prstGeom>
                <a:blipFill>
                  <a:blip r:embed="rId5"/>
                  <a:stretch>
                    <a:fillRect b="-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Rechteck 45"/>
                <p:cNvSpPr/>
                <p:nvPr/>
              </p:nvSpPr>
              <p:spPr>
                <a:xfrm>
                  <a:off x="8679914" y="2100430"/>
                  <a:ext cx="531363" cy="3754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ar-AE" sz="1800" i="1" smtClean="0">
                                <a:solidFill>
                                  <a:schemeClr val="tx1"/>
                                </a:solidFill>
                                <a:latin typeface="Cambria Math" panose="02040503050406030204" pitchFamily="18" charset="0"/>
                              </a:rPr>
                            </m:ctrlPr>
                          </m:accPr>
                          <m:e>
                            <m:sSub>
                              <m:sSubPr>
                                <m:ctrlPr>
                                  <a:rPr lang="ar-AE" sz="1800" i="1">
                                    <a:latin typeface="Cambria Math" panose="02040503050406030204" pitchFamily="18" charset="0"/>
                                  </a:rPr>
                                </m:ctrlPr>
                              </m:sSubPr>
                              <m:e>
                                <m:r>
                                  <a:rPr lang="el-GR" sz="1800" i="1">
                                    <a:latin typeface="Cambria Math" panose="02040503050406030204" pitchFamily="18" charset="0"/>
                                  </a:rPr>
                                  <m:t>𝜆</m:t>
                                </m:r>
                              </m:e>
                              <m:sub>
                                <m:r>
                                  <a:rPr lang="ar-AE" sz="1800" i="1">
                                    <a:latin typeface="Cambria Math" panose="02040503050406030204" pitchFamily="18" charset="0"/>
                                  </a:rPr>
                                  <m:t>𝑖𝑧</m:t>
                                </m:r>
                              </m:sub>
                            </m:sSub>
                          </m:e>
                        </m:acc>
                      </m:oMath>
                    </m:oMathPara>
                  </a14:m>
                  <a:endParaRPr lang="de-DE" sz="1800" dirty="0">
                    <a:solidFill>
                      <a:schemeClr val="tx1"/>
                    </a:solidFill>
                  </a:endParaRPr>
                </a:p>
              </p:txBody>
            </p:sp>
          </mc:Choice>
          <mc:Fallback xmlns="">
            <p:sp>
              <p:nvSpPr>
                <p:cNvPr id="46" name="Rechteck 45"/>
                <p:cNvSpPr>
                  <a:spLocks noRot="1" noChangeAspect="1" noMove="1" noResize="1" noEditPoints="1" noAdjustHandles="1" noChangeArrowheads="1" noChangeShapeType="1" noTextEdit="1"/>
                </p:cNvSpPr>
                <p:nvPr/>
              </p:nvSpPr>
              <p:spPr>
                <a:xfrm>
                  <a:off x="8679914" y="2100430"/>
                  <a:ext cx="531363" cy="375487"/>
                </a:xfrm>
                <a:prstGeom prst="rect">
                  <a:avLst/>
                </a:prstGeom>
                <a:blipFill>
                  <a:blip r:embed="rId6"/>
                  <a:stretch>
                    <a:fillRect b="-4918"/>
                  </a:stretch>
                </a:blipFill>
              </p:spPr>
              <p:txBody>
                <a:bodyPr/>
                <a:lstStyle/>
                <a:p>
                  <a:r>
                    <a:rPr lang="de-DE">
                      <a:noFill/>
                    </a:rPr>
                    <a:t> </a:t>
                  </a:r>
                </a:p>
              </p:txBody>
            </p:sp>
          </mc:Fallback>
        </mc:AlternateContent>
        <p:sp>
          <p:nvSpPr>
            <p:cNvPr id="22" name="Rechteck 21"/>
            <p:cNvSpPr/>
            <p:nvPr/>
          </p:nvSpPr>
          <p:spPr>
            <a:xfrm>
              <a:off x="9552265" y="1557920"/>
              <a:ext cx="1062395" cy="1352686"/>
            </a:xfrm>
            <a:prstGeom prst="rect">
              <a:avLst/>
            </a:prstGeom>
            <a:solidFill>
              <a:srgbClr val="00B1EA"/>
            </a:solidFill>
            <a:ln w="38100" cmpd="sng">
              <a:solidFill>
                <a:srgbClr val="77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ctr">
                <a:spcBef>
                  <a:spcPts val="1150"/>
                </a:spcBef>
                <a:buClr>
                  <a:srgbClr val="116656"/>
                </a:buClr>
                <a:buSzPct val="120000"/>
              </a:pPr>
              <a:r>
                <a:rPr lang="de-DE" sz="1400" b="1" dirty="0" smtClean="0">
                  <a:solidFill>
                    <a:schemeClr val="bg1"/>
                  </a:solidFill>
                </a:rPr>
                <a:t>Divertor</a:t>
              </a:r>
            </a:p>
            <a:p>
              <a:pPr algn="l">
                <a:spcBef>
                  <a:spcPts val="1150"/>
                </a:spcBef>
                <a:buClr>
                  <a:srgbClr val="116656"/>
                </a:buClr>
                <a:buSzPct val="120000"/>
              </a:pPr>
              <a:r>
                <a:rPr lang="de-DE" sz="1400" b="1" dirty="0" err="1" smtClean="0">
                  <a:solidFill>
                    <a:schemeClr val="bg1"/>
                  </a:solidFill>
                </a:rPr>
                <a:t>chamber</a:t>
              </a:r>
              <a:endParaRPr lang="de-DE" sz="1400" b="1" dirty="0" smtClean="0">
                <a:solidFill>
                  <a:schemeClr val="bg1"/>
                </a:solidFill>
              </a:endParaRPr>
            </a:p>
          </p:txBody>
        </p:sp>
        <p:sp>
          <p:nvSpPr>
            <p:cNvPr id="47" name="Rechteck 46"/>
            <p:cNvSpPr/>
            <p:nvPr/>
          </p:nvSpPr>
          <p:spPr>
            <a:xfrm>
              <a:off x="7022392" y="1557920"/>
              <a:ext cx="1062395" cy="1352686"/>
            </a:xfrm>
            <a:prstGeom prst="rect">
              <a:avLst/>
            </a:prstGeom>
            <a:solidFill>
              <a:srgbClr val="EF7C00"/>
            </a:solidFill>
            <a:ln w="38100" cmpd="sng">
              <a:solidFill>
                <a:srgbClr val="777777"/>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ctr">
                <a:spcBef>
                  <a:spcPts val="1150"/>
                </a:spcBef>
                <a:buClr>
                  <a:srgbClr val="116656"/>
                </a:buClr>
                <a:buSzPct val="120000"/>
              </a:pPr>
              <a:r>
                <a:rPr lang="de-DE" sz="1400" b="1" dirty="0" smtClean="0">
                  <a:solidFill>
                    <a:schemeClr val="bg1"/>
                  </a:solidFill>
                </a:rPr>
                <a:t>Plasma</a:t>
              </a:r>
            </a:p>
            <a:p>
              <a:pPr algn="ctr">
                <a:spcBef>
                  <a:spcPts val="1150"/>
                </a:spcBef>
                <a:buClr>
                  <a:srgbClr val="116656"/>
                </a:buClr>
                <a:buSzPct val="120000"/>
              </a:pPr>
              <a:r>
                <a:rPr lang="de-DE" sz="1400" b="1" dirty="0" smtClean="0">
                  <a:solidFill>
                    <a:schemeClr val="bg1"/>
                  </a:solidFill>
                </a:rPr>
                <a:t>(Main) </a:t>
              </a:r>
              <a:r>
                <a:rPr lang="de-DE" sz="1400" b="1" dirty="0" err="1" smtClean="0">
                  <a:solidFill>
                    <a:schemeClr val="bg1"/>
                  </a:solidFill>
                </a:rPr>
                <a:t>chamber</a:t>
              </a:r>
              <a:endParaRPr lang="de-DE" sz="1400" b="1" dirty="0" smtClean="0">
                <a:solidFill>
                  <a:schemeClr val="bg1"/>
                </a:solidFill>
              </a:endParaRPr>
            </a:p>
          </p:txBody>
        </p:sp>
      </p:grpSp>
      <p:pic>
        <p:nvPicPr>
          <p:cNvPr id="48" name="Grafik 47"/>
          <p:cNvPicPr>
            <a:picLocks noChangeAspect="1"/>
          </p:cNvPicPr>
          <p:nvPr/>
        </p:nvPicPr>
        <p:blipFill>
          <a:blip r:embed="rId7"/>
          <a:stretch>
            <a:fillRect/>
          </a:stretch>
        </p:blipFill>
        <p:spPr>
          <a:xfrm>
            <a:off x="4407499" y="4660900"/>
            <a:ext cx="5064906" cy="2036153"/>
          </a:xfrm>
          <a:prstGeom prst="rect">
            <a:avLst/>
          </a:prstGeom>
        </p:spPr>
      </p:pic>
      <p:sp>
        <p:nvSpPr>
          <p:cNvPr id="49" name="Textfeld 48"/>
          <p:cNvSpPr txBox="1"/>
          <p:nvPr/>
        </p:nvSpPr>
        <p:spPr>
          <a:xfrm>
            <a:off x="8354009" y="6489699"/>
            <a:ext cx="1149354" cy="294953"/>
          </a:xfrm>
          <a:prstGeom prst="rect">
            <a:avLst/>
          </a:prstGeom>
          <a:noFill/>
        </p:spPr>
        <p:txBody>
          <a:bodyPr wrap="square" lIns="0" tIns="0" rIns="0" bIns="0" rtlCol="0" anchor="t" anchorCtr="0">
            <a:spAutoFit/>
          </a:bodyPr>
          <a:lstStyle/>
          <a:p>
            <a:pPr>
              <a:lnSpc>
                <a:spcPts val="2300"/>
              </a:lnSpc>
              <a:spcBef>
                <a:spcPts val="1150"/>
              </a:spcBef>
            </a:pPr>
            <a:r>
              <a:rPr lang="de-DE" sz="800" dirty="0" smtClean="0"/>
              <a:t>[</a:t>
            </a:r>
            <a:r>
              <a:rPr lang="de-DE" sz="800" dirty="0" err="1" smtClean="0"/>
              <a:t>Stangeby</a:t>
            </a:r>
            <a:r>
              <a:rPr lang="de-DE" sz="800" dirty="0" smtClean="0"/>
              <a:t> IOP 2000]</a:t>
            </a:r>
            <a:endParaRPr lang="de-DE" sz="800" dirty="0"/>
          </a:p>
        </p:txBody>
      </p:sp>
      <p:sp>
        <p:nvSpPr>
          <p:cNvPr id="24" name="Sonne 23"/>
          <p:cNvSpPr/>
          <p:nvPr/>
        </p:nvSpPr>
        <p:spPr>
          <a:xfrm>
            <a:off x="8074318" y="4863573"/>
            <a:ext cx="360000" cy="360000"/>
          </a:xfrm>
          <a:prstGeom prst="sun">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0" name="Sonne 49"/>
          <p:cNvSpPr/>
          <p:nvPr/>
        </p:nvSpPr>
        <p:spPr>
          <a:xfrm>
            <a:off x="7506539" y="4863573"/>
            <a:ext cx="360000" cy="360000"/>
          </a:xfrm>
          <a:prstGeom prst="sun">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Pfeil nach links 24"/>
          <p:cNvSpPr/>
          <p:nvPr/>
        </p:nvSpPr>
        <p:spPr>
          <a:xfrm>
            <a:off x="6398185" y="4800896"/>
            <a:ext cx="1077395" cy="484632"/>
          </a:xfrm>
          <a:prstGeom prst="leftArrow">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de-DE" sz="1000" b="1" dirty="0" err="1" smtClean="0">
                <a:solidFill>
                  <a:schemeClr val="bg1"/>
                </a:solidFill>
              </a:rPr>
              <a:t>Upstream</a:t>
            </a:r>
            <a:endParaRPr lang="de-DE" sz="1000" b="1" dirty="0" smtClean="0">
              <a:solidFill>
                <a:schemeClr val="bg1"/>
              </a:solidFill>
            </a:endParaRPr>
          </a:p>
        </p:txBody>
      </p:sp>
      <p:sp>
        <p:nvSpPr>
          <p:cNvPr id="26" name="Pfeil nach rechts 25"/>
          <p:cNvSpPr/>
          <p:nvPr/>
        </p:nvSpPr>
        <p:spPr>
          <a:xfrm>
            <a:off x="8491711" y="4800896"/>
            <a:ext cx="1270000" cy="484632"/>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1"/>
          <a:lstStyle/>
          <a:p>
            <a:pPr algn="l">
              <a:spcBef>
                <a:spcPts val="1150"/>
              </a:spcBef>
              <a:buClr>
                <a:srgbClr val="116656"/>
              </a:buClr>
              <a:buSzPct val="120000"/>
            </a:pPr>
            <a:r>
              <a:rPr lang="de-DE" sz="1000" b="1" dirty="0" smtClean="0">
                <a:solidFill>
                  <a:schemeClr val="bg1"/>
                </a:solidFill>
              </a:rPr>
              <a:t>Downstream</a:t>
            </a:r>
          </a:p>
        </p:txBody>
      </p:sp>
    </p:spTree>
    <p:extLst>
      <p:ext uri="{BB962C8B-B14F-4D97-AF65-F5344CB8AC3E}">
        <p14:creationId xmlns:p14="http://schemas.microsoft.com/office/powerpoint/2010/main" val="35546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4" grpId="0" animBg="1"/>
      <p:bldP spid="50" grpId="0" animBg="1"/>
      <p:bldP spid="25" grpId="0" animBg="1"/>
      <p:bldP spid="2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95326" y="1335742"/>
            <a:ext cx="11033612" cy="5046009"/>
          </a:xfrm>
        </p:spPr>
        <p:txBody>
          <a:bodyPr>
            <a:normAutofit/>
          </a:bodyPr>
          <a:lstStyle/>
          <a:p>
            <a:r>
              <a:rPr lang="de-DE" sz="2400" dirty="0" smtClean="0"/>
              <a:t>	</a:t>
            </a:r>
          </a:p>
          <a:p>
            <a:r>
              <a:rPr lang="de-DE" sz="2400" dirty="0" err="1" smtClean="0"/>
              <a:t>Maximize</a:t>
            </a:r>
            <a:r>
              <a:rPr lang="de-DE" sz="2400" dirty="0" smtClean="0"/>
              <a:t> neutral </a:t>
            </a:r>
            <a:r>
              <a:rPr lang="de-DE" sz="2400" dirty="0" err="1" smtClean="0"/>
              <a:t>screening</a:t>
            </a:r>
            <a:r>
              <a:rPr lang="de-DE" sz="2400" dirty="0" smtClean="0"/>
              <a:t> </a:t>
            </a:r>
            <a:r>
              <a:rPr lang="de-DE" sz="2400" dirty="0" err="1" smtClean="0"/>
              <a:t>by</a:t>
            </a:r>
            <a:r>
              <a:rPr lang="de-DE" sz="2400" dirty="0" smtClean="0"/>
              <a:t> </a:t>
            </a:r>
            <a:r>
              <a:rPr lang="de-DE" sz="2400" dirty="0" err="1" smtClean="0"/>
              <a:t>minimizing</a:t>
            </a:r>
            <a:r>
              <a:rPr lang="de-DE" sz="2400" dirty="0" smtClean="0"/>
              <a:t> </a:t>
            </a:r>
          </a:p>
          <a:p>
            <a:endParaRPr lang="de-DE" sz="2400" dirty="0" smtClean="0"/>
          </a:p>
          <a:p>
            <a:r>
              <a:rPr lang="de-DE" sz="2400" dirty="0" smtClean="0"/>
              <a:t>Parallel </a:t>
            </a:r>
            <a:r>
              <a:rPr lang="de-DE" sz="2400" dirty="0" err="1" smtClean="0"/>
              <a:t>pressure</a:t>
            </a:r>
            <a:r>
              <a:rPr lang="de-DE" sz="2400" dirty="0" smtClean="0"/>
              <a:t> </a:t>
            </a:r>
            <a:r>
              <a:rPr lang="de-DE" sz="2400" dirty="0" err="1" smtClean="0"/>
              <a:t>profile</a:t>
            </a:r>
            <a:r>
              <a:rPr lang="de-DE" sz="2400" dirty="0" smtClean="0"/>
              <a:t> in SOL, </a:t>
            </a:r>
            <a:r>
              <a:rPr lang="de-DE" sz="2400" dirty="0" err="1" smtClean="0"/>
              <a:t>where</a:t>
            </a:r>
            <a:r>
              <a:rPr lang="de-DE" sz="2400" dirty="0" smtClean="0"/>
              <a:t> do </a:t>
            </a:r>
            <a:r>
              <a:rPr lang="de-DE" sz="2400" dirty="0" err="1" smtClean="0"/>
              <a:t>impurities</a:t>
            </a:r>
            <a:r>
              <a:rPr lang="de-DE" sz="2400" dirty="0" smtClean="0"/>
              <a:t> </a:t>
            </a:r>
            <a:r>
              <a:rPr lang="de-DE" sz="2400" dirty="0" err="1" smtClean="0"/>
              <a:t>ionize</a:t>
            </a:r>
            <a:r>
              <a:rPr lang="de-DE" sz="2400" dirty="0" smtClean="0"/>
              <a:t>?</a:t>
            </a:r>
            <a:endParaRPr lang="de-DE" sz="2400" dirty="0"/>
          </a:p>
          <a:p>
            <a:endParaRPr lang="de-DE" sz="2400" dirty="0" smtClean="0"/>
          </a:p>
          <a:p>
            <a:r>
              <a:rPr lang="de-DE" sz="2400" dirty="0" err="1" smtClean="0"/>
              <a:t>Minimize</a:t>
            </a:r>
            <a:r>
              <a:rPr lang="de-DE" sz="2400" dirty="0" smtClean="0"/>
              <a:t>/</a:t>
            </a:r>
            <a:r>
              <a:rPr lang="de-DE" sz="2400" dirty="0" err="1" smtClean="0"/>
              <a:t>Prevent</a:t>
            </a:r>
            <a:r>
              <a:rPr lang="de-DE" sz="2400" dirty="0" smtClean="0"/>
              <a:t> </a:t>
            </a:r>
            <a:r>
              <a:rPr lang="de-DE" sz="2400" dirty="0" err="1" smtClean="0"/>
              <a:t>ion</a:t>
            </a:r>
            <a:r>
              <a:rPr lang="de-DE" sz="2400" dirty="0" smtClean="0"/>
              <a:t> </a:t>
            </a:r>
            <a:r>
              <a:rPr lang="de-DE" sz="2400" dirty="0" err="1" smtClean="0"/>
              <a:t>inward</a:t>
            </a:r>
            <a:r>
              <a:rPr lang="de-DE" sz="2400" dirty="0" smtClean="0"/>
              <a:t> </a:t>
            </a:r>
            <a:r>
              <a:rPr lang="de-DE" sz="2400" dirty="0" err="1" smtClean="0"/>
              <a:t>impurity</a:t>
            </a:r>
            <a:r>
              <a:rPr lang="de-DE" sz="2400" dirty="0" smtClean="0"/>
              <a:t> </a:t>
            </a:r>
            <a:r>
              <a:rPr lang="de-DE" sz="2400" dirty="0" err="1" smtClean="0"/>
              <a:t>transport</a:t>
            </a:r>
            <a:r>
              <a:rPr lang="de-DE" sz="2400" dirty="0" smtClean="0"/>
              <a:t>:</a:t>
            </a:r>
          </a:p>
          <a:p>
            <a:r>
              <a:rPr lang="de-DE" sz="2400" dirty="0"/>
              <a:t>	</a:t>
            </a:r>
            <a:r>
              <a:rPr lang="de-DE" sz="2400" dirty="0" err="1" smtClean="0"/>
              <a:t>Electron</a:t>
            </a:r>
            <a:r>
              <a:rPr lang="de-DE" sz="2400" dirty="0" smtClean="0"/>
              <a:t> Root – </a:t>
            </a:r>
            <a:r>
              <a:rPr lang="de-DE" sz="2400" dirty="0" err="1" smtClean="0"/>
              <a:t>T</a:t>
            </a:r>
            <a:r>
              <a:rPr lang="de-DE" sz="2400" baseline="-25000" dirty="0" err="1" smtClean="0"/>
              <a:t>e</a:t>
            </a:r>
            <a:r>
              <a:rPr lang="de-DE" sz="2400" dirty="0" smtClean="0"/>
              <a:t> &gt;&gt; </a:t>
            </a:r>
            <a:r>
              <a:rPr lang="de-DE" sz="2400" dirty="0" err="1" smtClean="0"/>
              <a:t>T</a:t>
            </a:r>
            <a:r>
              <a:rPr lang="de-DE" sz="2400" baseline="-25000" dirty="0" err="1" smtClean="0"/>
              <a:t>i</a:t>
            </a:r>
            <a:endParaRPr lang="de-DE" sz="2400" baseline="-25000" dirty="0" smtClean="0"/>
          </a:p>
          <a:p>
            <a:endParaRPr lang="de-DE" sz="2400" baseline="-25000" dirty="0"/>
          </a:p>
          <a:p>
            <a:r>
              <a:rPr lang="de-DE" sz="2400" dirty="0" smtClean="0"/>
              <a:t>Screening </a:t>
            </a:r>
            <a:r>
              <a:rPr lang="de-DE" sz="2400" dirty="0" err="1" smtClean="0"/>
              <a:t>possible</a:t>
            </a:r>
            <a:r>
              <a:rPr lang="de-DE" sz="2400" dirty="0" smtClean="0"/>
              <a:t> in PFR, D-SOL, P-SOL, &amp; Edge</a:t>
            </a:r>
            <a:endParaRPr lang="de-DE" sz="2400" dirty="0"/>
          </a:p>
        </p:txBody>
      </p:sp>
      <p:sp>
        <p:nvSpPr>
          <p:cNvPr id="3" name="Titel 2"/>
          <p:cNvSpPr>
            <a:spLocks noGrp="1"/>
          </p:cNvSpPr>
          <p:nvPr>
            <p:ph type="title"/>
          </p:nvPr>
        </p:nvSpPr>
        <p:spPr/>
        <p:txBody>
          <a:bodyPr/>
          <a:lstStyle/>
          <a:p>
            <a:r>
              <a:rPr lang="de-DE" dirty="0" smtClean="0"/>
              <a:t>8. Screen </a:t>
            </a:r>
            <a:r>
              <a:rPr lang="de-DE" dirty="0" err="1" smtClean="0"/>
              <a:t>Impurity</a:t>
            </a:r>
            <a:r>
              <a:rPr lang="de-DE" dirty="0" smtClean="0"/>
              <a:t> </a:t>
            </a:r>
            <a:r>
              <a:rPr lang="de-DE" dirty="0" err="1" smtClean="0"/>
              <a:t>Particles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74</a:t>
            </a:fld>
            <a:endParaRPr lang="de-DE" dirty="0"/>
          </a:p>
        </p:txBody>
      </p:sp>
      <mc:AlternateContent xmlns:mc="http://schemas.openxmlformats.org/markup-compatibility/2006" xmlns:a14="http://schemas.microsoft.com/office/drawing/2010/main">
        <mc:Choice Requires="a14">
          <p:sp>
            <p:nvSpPr>
              <p:cNvPr id="6" name="Rechteck 5"/>
              <p:cNvSpPr/>
              <p:nvPr/>
            </p:nvSpPr>
            <p:spPr>
              <a:xfrm>
                <a:off x="7418045" y="2014263"/>
                <a:ext cx="1977464" cy="6198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ar-AE" i="1" smtClean="0">
                              <a:solidFill>
                                <a:srgbClr val="006C66"/>
                              </a:solidFill>
                              <a:latin typeface="Cambria Math" panose="02040503050406030204" pitchFamily="18" charset="0"/>
                            </a:rPr>
                          </m:ctrlPr>
                        </m:sSubPr>
                        <m:e>
                          <m:r>
                            <m:rPr>
                              <m:sty m:val="p"/>
                            </m:rPr>
                            <a:rPr lang="el-GR" i="1">
                              <a:solidFill>
                                <a:srgbClr val="006C66"/>
                              </a:solidFill>
                              <a:latin typeface="Cambria Math" panose="02040503050406030204" pitchFamily="18" charset="0"/>
                            </a:rPr>
                            <m:t>λ</m:t>
                          </m:r>
                        </m:e>
                        <m:sub>
                          <m:r>
                            <a:rPr lang="ar-AE" i="1">
                              <a:solidFill>
                                <a:srgbClr val="006C66"/>
                              </a:solidFill>
                              <a:latin typeface="Cambria Math" panose="02040503050406030204" pitchFamily="18" charset="0"/>
                            </a:rPr>
                            <m:t>𝒊𝒛</m:t>
                          </m:r>
                        </m:sub>
                      </m:sSub>
                      <m:r>
                        <a:rPr lang="ar-AE" i="1">
                          <a:solidFill>
                            <a:srgbClr val="006C66"/>
                          </a:solidFill>
                          <a:latin typeface="Cambria Math" panose="02040503050406030204" pitchFamily="18" charset="0"/>
                        </a:rPr>
                        <m:t>=</m:t>
                      </m:r>
                      <m:f>
                        <m:fPr>
                          <m:ctrlPr>
                            <a:rPr lang="ar-AE" i="1">
                              <a:solidFill>
                                <a:srgbClr val="006C66"/>
                              </a:solidFill>
                              <a:latin typeface="Cambria Math" panose="02040503050406030204" pitchFamily="18" charset="0"/>
                            </a:rPr>
                          </m:ctrlPr>
                        </m:fPr>
                        <m:num>
                          <m:sSub>
                            <m:sSubPr>
                              <m:ctrlPr>
                                <a:rPr lang="ar-AE" i="1">
                                  <a:solidFill>
                                    <a:srgbClr val="006C66"/>
                                  </a:solidFill>
                                  <a:latin typeface="Cambria Math" panose="02040503050406030204" pitchFamily="18" charset="0"/>
                                </a:rPr>
                              </m:ctrlPr>
                            </m:sSubPr>
                            <m:e>
                              <m:r>
                                <a:rPr lang="ar-AE" i="1">
                                  <a:solidFill>
                                    <a:srgbClr val="006C66"/>
                                  </a:solidFill>
                                  <a:latin typeface="Cambria Math" panose="02040503050406030204" pitchFamily="18" charset="0"/>
                                </a:rPr>
                                <m:t>𝒗</m:t>
                              </m:r>
                            </m:e>
                            <m:sub>
                              <m:r>
                                <a:rPr lang="ar-AE" i="1">
                                  <a:solidFill>
                                    <a:srgbClr val="006C66"/>
                                  </a:solidFill>
                                  <a:latin typeface="Cambria Math" panose="02040503050406030204" pitchFamily="18" charset="0"/>
                                </a:rPr>
                                <m:t>𝒏</m:t>
                              </m:r>
                            </m:sub>
                          </m:sSub>
                        </m:num>
                        <m:den>
                          <m:sSub>
                            <m:sSubPr>
                              <m:ctrlPr>
                                <a:rPr lang="ar-AE" i="1">
                                  <a:solidFill>
                                    <a:srgbClr val="006C66"/>
                                  </a:solidFill>
                                  <a:latin typeface="Cambria Math" panose="02040503050406030204" pitchFamily="18" charset="0"/>
                                </a:rPr>
                              </m:ctrlPr>
                            </m:sSubPr>
                            <m:e>
                              <m:r>
                                <a:rPr lang="ar-AE" i="1">
                                  <a:solidFill>
                                    <a:srgbClr val="006C66"/>
                                  </a:solidFill>
                                  <a:latin typeface="Cambria Math" panose="02040503050406030204" pitchFamily="18" charset="0"/>
                                </a:rPr>
                                <m:t>𝒏</m:t>
                              </m:r>
                            </m:e>
                            <m:sub>
                              <m:r>
                                <a:rPr lang="ar-AE" i="1">
                                  <a:solidFill>
                                    <a:srgbClr val="006C66"/>
                                  </a:solidFill>
                                  <a:latin typeface="Cambria Math" panose="02040503050406030204" pitchFamily="18" charset="0"/>
                                </a:rPr>
                                <m:t>𝒆</m:t>
                              </m:r>
                            </m:sub>
                          </m:sSub>
                          <m:r>
                            <a:rPr lang="ar-AE" i="1">
                              <a:solidFill>
                                <a:srgbClr val="006C66"/>
                              </a:solidFill>
                              <a:latin typeface="Cambria Math" panose="02040503050406030204" pitchFamily="18" charset="0"/>
                            </a:rPr>
                            <m:t> </m:t>
                          </m:r>
                          <m:d>
                            <m:dPr>
                              <m:begChr m:val="⟨"/>
                              <m:endChr m:val="⟩"/>
                              <m:ctrlPr>
                                <a:rPr lang="ar-AE" i="1">
                                  <a:solidFill>
                                    <a:srgbClr val="006C66"/>
                                  </a:solidFill>
                                  <a:latin typeface="Cambria Math" panose="02040503050406030204" pitchFamily="18" charset="0"/>
                                </a:rPr>
                              </m:ctrlPr>
                            </m:dPr>
                            <m:e>
                              <m:r>
                                <m:rPr>
                                  <m:sty m:val="p"/>
                                </m:rPr>
                                <a:rPr lang="el-GR" i="1">
                                  <a:solidFill>
                                    <a:srgbClr val="006C66"/>
                                  </a:solidFill>
                                  <a:latin typeface="Cambria Math" panose="02040503050406030204" pitchFamily="18" charset="0"/>
                                </a:rPr>
                                <m:t>σ</m:t>
                              </m:r>
                              <m:r>
                                <m:rPr>
                                  <m:sty m:val="p"/>
                                </m:rPr>
                                <a:rPr lang="de-DE" b="1" i="1">
                                  <a:solidFill>
                                    <a:srgbClr val="006C66"/>
                                  </a:solidFill>
                                  <a:latin typeface="Cambria Math" panose="02040503050406030204" pitchFamily="18" charset="0"/>
                                </a:rPr>
                                <m:t>v</m:t>
                              </m:r>
                            </m:e>
                          </m:d>
                          <m:r>
                            <a:rPr lang="ar-AE" i="1">
                              <a:solidFill>
                                <a:srgbClr val="006C66"/>
                              </a:solidFill>
                              <a:latin typeface="Cambria Math" panose="02040503050406030204" pitchFamily="18" charset="0"/>
                            </a:rPr>
                            <m:t>(</m:t>
                          </m:r>
                          <m:sSub>
                            <m:sSubPr>
                              <m:ctrlPr>
                                <a:rPr lang="ar-AE" i="1">
                                  <a:solidFill>
                                    <a:srgbClr val="006C66"/>
                                  </a:solidFill>
                                  <a:latin typeface="Cambria Math" panose="02040503050406030204" pitchFamily="18" charset="0"/>
                                </a:rPr>
                              </m:ctrlPr>
                            </m:sSubPr>
                            <m:e>
                              <m:r>
                                <a:rPr lang="ar-AE" i="1">
                                  <a:solidFill>
                                    <a:srgbClr val="006C66"/>
                                  </a:solidFill>
                                  <a:latin typeface="Cambria Math" panose="02040503050406030204" pitchFamily="18" charset="0"/>
                                </a:rPr>
                                <m:t>𝑻</m:t>
                              </m:r>
                            </m:e>
                            <m:sub>
                              <m:r>
                                <a:rPr lang="ar-AE" i="1">
                                  <a:solidFill>
                                    <a:srgbClr val="006C66"/>
                                  </a:solidFill>
                                  <a:latin typeface="Cambria Math" panose="02040503050406030204" pitchFamily="18" charset="0"/>
                                </a:rPr>
                                <m:t>𝒆</m:t>
                              </m:r>
                            </m:sub>
                          </m:sSub>
                          <m:r>
                            <a:rPr lang="ar-AE" i="1">
                              <a:solidFill>
                                <a:srgbClr val="006C66"/>
                              </a:solidFill>
                              <a:latin typeface="Cambria Math" panose="02040503050406030204" pitchFamily="18" charset="0"/>
                            </a:rPr>
                            <m:t>)</m:t>
                          </m:r>
                        </m:den>
                      </m:f>
                    </m:oMath>
                  </m:oMathPara>
                </a14:m>
                <a:endParaRPr lang="de-DE" dirty="0">
                  <a:solidFill>
                    <a:srgbClr val="006C66"/>
                  </a:solidFill>
                </a:endParaRPr>
              </a:p>
            </p:txBody>
          </p:sp>
        </mc:Choice>
        <mc:Fallback xmlns="">
          <p:sp>
            <p:nvSpPr>
              <p:cNvPr id="6" name="Rechteck 5"/>
              <p:cNvSpPr>
                <a:spLocks noRot="1" noChangeAspect="1" noMove="1" noResize="1" noEditPoints="1" noAdjustHandles="1" noChangeArrowheads="1" noChangeShapeType="1" noTextEdit="1"/>
              </p:cNvSpPr>
              <p:nvPr/>
            </p:nvSpPr>
            <p:spPr>
              <a:xfrm>
                <a:off x="7418045" y="2014263"/>
                <a:ext cx="1977464" cy="619850"/>
              </a:xfrm>
              <a:prstGeom prst="rect">
                <a:avLst/>
              </a:prstGeom>
              <a:blipFill>
                <a:blip r:embed="rId2"/>
                <a:stretch>
                  <a:fillRect/>
                </a:stretch>
              </a:blipFill>
            </p:spPr>
            <p:txBody>
              <a:bodyPr/>
              <a:lstStyle/>
              <a:p>
                <a:r>
                  <a:rPr lang="de-DE">
                    <a:noFill/>
                  </a:rPr>
                  <a:t> </a:t>
                </a:r>
              </a:p>
            </p:txBody>
          </p:sp>
        </mc:Fallback>
      </mc:AlternateContent>
      <p:sp>
        <p:nvSpPr>
          <p:cNvPr id="7" name="Fußzeilenplatzhalter 6"/>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mc:AlternateContent xmlns:mc="http://schemas.openxmlformats.org/markup-compatibility/2006" xmlns:a14="http://schemas.microsoft.com/office/drawing/2010/main">
        <mc:Choice Requires="a14">
          <p:sp>
            <p:nvSpPr>
              <p:cNvPr id="8" name="Rechteck 7"/>
              <p:cNvSpPr/>
              <p:nvPr/>
            </p:nvSpPr>
            <p:spPr>
              <a:xfrm>
                <a:off x="3120324" y="867375"/>
                <a:ext cx="5627503" cy="720838"/>
              </a:xfrm>
              <a:prstGeom prst="rect">
                <a:avLst/>
              </a:prstGeom>
            </p:spPr>
            <p:txBody>
              <a:bodyPr wrap="none">
                <a:spAutoFit/>
              </a:bodyPr>
              <a:lstStyle/>
              <a:p>
                <a:pPr lvl="0"/>
                <a:r>
                  <a:rPr lang="el-GR" sz="2400" dirty="0" smtClean="0">
                    <a:solidFill>
                      <a:srgbClr val="EF7C00"/>
                    </a:solidFill>
                  </a:rPr>
                  <a:t>η</a:t>
                </a:r>
                <a:r>
                  <a:rPr lang="de-DE" sz="2400" baseline="-25000" dirty="0" err="1">
                    <a:solidFill>
                      <a:srgbClr val="EF7C00"/>
                    </a:solidFill>
                  </a:rPr>
                  <a:t>scr</a:t>
                </a:r>
                <a:r>
                  <a:rPr lang="de-DE" sz="2400" baseline="-25000" dirty="0">
                    <a:solidFill>
                      <a:srgbClr val="EF7C00"/>
                    </a:solidFill>
                  </a:rPr>
                  <a:t>		</a:t>
                </a:r>
                <a:r>
                  <a:rPr lang="de-DE" sz="2400" dirty="0">
                    <a:solidFill>
                      <a:srgbClr val="EF7C00"/>
                    </a:solidFill>
                  </a:rPr>
                  <a:t>= 1 - </a:t>
                </a:r>
                <a14:m>
                  <m:oMath xmlns:m="http://schemas.openxmlformats.org/officeDocument/2006/math">
                    <m:f>
                      <m:fPr>
                        <m:ctrlPr>
                          <a:rPr lang="de-DE" sz="2400" i="1" dirty="0">
                            <a:solidFill>
                              <a:srgbClr val="EF7C00"/>
                            </a:solidFill>
                            <a:latin typeface="Cambria Math" panose="02040503050406030204" pitchFamily="18" charset="0"/>
                          </a:rPr>
                        </m:ctrlPr>
                      </m:fPr>
                      <m:num>
                        <m:sSub>
                          <m:sSubPr>
                            <m:ctrlPr>
                              <a:rPr lang="de-DE" sz="2400" i="1" dirty="0">
                                <a:solidFill>
                                  <a:srgbClr val="EF7C00"/>
                                </a:solidFill>
                                <a:latin typeface="Cambria Math" panose="02040503050406030204" pitchFamily="18" charset="0"/>
                              </a:rPr>
                            </m:ctrlPr>
                          </m:sSubPr>
                          <m:e>
                            <m:r>
                              <m:rPr>
                                <m:sty m:val="p"/>
                              </m:rPr>
                              <a:rPr lang="el-GR" sz="2400" i="1" dirty="0">
                                <a:solidFill>
                                  <a:srgbClr val="EF7C00"/>
                                </a:solidFill>
                                <a:latin typeface="Cambria Math" panose="02040503050406030204" pitchFamily="18" charset="0"/>
                              </a:rPr>
                              <m:t>Γ</m:t>
                            </m:r>
                          </m:e>
                          <m:sub>
                            <m:r>
                              <a:rPr lang="de-DE" sz="2400" i="1" dirty="0">
                                <a:solidFill>
                                  <a:srgbClr val="EF7C00"/>
                                </a:solidFill>
                                <a:latin typeface="Cambria Math" panose="02040503050406030204" pitchFamily="18" charset="0"/>
                              </a:rPr>
                              <m:t>𝑐𝑜𝑟𝑒</m:t>
                            </m:r>
                            <m:r>
                              <a:rPr lang="de-DE" sz="2400" i="1" dirty="0">
                                <a:solidFill>
                                  <a:srgbClr val="EF7C00"/>
                                </a:solidFill>
                                <a:latin typeface="Cambria Math" panose="02040503050406030204" pitchFamily="18" charset="0"/>
                              </a:rPr>
                              <m:t>,</m:t>
                            </m:r>
                            <m:r>
                              <a:rPr lang="de-DE" sz="2400" i="1" dirty="0">
                                <a:solidFill>
                                  <a:srgbClr val="EF7C00"/>
                                </a:solidFill>
                                <a:latin typeface="Cambria Math" panose="02040503050406030204" pitchFamily="18" charset="0"/>
                              </a:rPr>
                              <m:t>𝑖𝑛</m:t>
                            </m:r>
                          </m:sub>
                        </m:sSub>
                        <m:r>
                          <a:rPr lang="de-DE" sz="2400" i="1" dirty="0">
                            <a:solidFill>
                              <a:srgbClr val="EF7C00"/>
                            </a:solidFill>
                            <a:latin typeface="Cambria Math" panose="02040503050406030204" pitchFamily="18" charset="0"/>
                          </a:rPr>
                          <m:t> </m:t>
                        </m:r>
                      </m:num>
                      <m:den>
                        <m:r>
                          <a:rPr lang="de-DE" sz="2400" i="1" dirty="0">
                            <a:solidFill>
                              <a:srgbClr val="EF7C00"/>
                            </a:solidFill>
                            <a:latin typeface="Cambria Math" panose="02040503050406030204" pitchFamily="18" charset="0"/>
                          </a:rPr>
                          <m:t>(</m:t>
                        </m:r>
                        <m:sSub>
                          <m:sSubPr>
                            <m:ctrlPr>
                              <a:rPr lang="de-DE" sz="2400" i="1" dirty="0">
                                <a:solidFill>
                                  <a:srgbClr val="EF7C00"/>
                                </a:solidFill>
                                <a:latin typeface="Cambria Math" panose="02040503050406030204" pitchFamily="18" charset="0"/>
                              </a:rPr>
                            </m:ctrlPr>
                          </m:sSubPr>
                          <m:e>
                            <m:r>
                              <m:rPr>
                                <m:sty m:val="p"/>
                              </m:rPr>
                              <a:rPr lang="el-GR" sz="2400" i="1" dirty="0">
                                <a:solidFill>
                                  <a:srgbClr val="EF7C00"/>
                                </a:solidFill>
                                <a:latin typeface="Cambria Math" panose="02040503050406030204" pitchFamily="18" charset="0"/>
                              </a:rPr>
                              <m:t>Γ</m:t>
                            </m:r>
                          </m:e>
                          <m:sub>
                            <m:r>
                              <a:rPr lang="de-DE" sz="2400" i="1" dirty="0">
                                <a:solidFill>
                                  <a:srgbClr val="EF7C00"/>
                                </a:solidFill>
                                <a:latin typeface="Cambria Math" panose="02040503050406030204" pitchFamily="18" charset="0"/>
                              </a:rPr>
                              <m:t>𝑒𝑑𝑔𝑒</m:t>
                            </m:r>
                            <m:r>
                              <a:rPr lang="de-DE" sz="2400" i="1" dirty="0">
                                <a:solidFill>
                                  <a:srgbClr val="EF7C00"/>
                                </a:solidFill>
                                <a:latin typeface="Cambria Math" panose="02040503050406030204" pitchFamily="18" charset="0"/>
                              </a:rPr>
                              <m:t>,</m:t>
                            </m:r>
                            <m:r>
                              <a:rPr lang="de-DE" sz="2400" i="1" dirty="0">
                                <a:solidFill>
                                  <a:srgbClr val="EF7C00"/>
                                </a:solidFill>
                                <a:latin typeface="Cambria Math" panose="02040503050406030204" pitchFamily="18" charset="0"/>
                              </a:rPr>
                              <m:t>𝑜𝑢𝑡</m:t>
                            </m:r>
                          </m:sub>
                        </m:sSub>
                        <m:r>
                          <a:rPr lang="de-DE" sz="2400" i="1" dirty="0">
                            <a:solidFill>
                              <a:srgbClr val="EF7C00"/>
                            </a:solidFill>
                            <a:latin typeface="Cambria Math" panose="02040503050406030204" pitchFamily="18" charset="0"/>
                          </a:rPr>
                          <m:t>−</m:t>
                        </m:r>
                        <m:sSub>
                          <m:sSubPr>
                            <m:ctrlPr>
                              <a:rPr lang="de-DE" sz="2400" i="1" dirty="0">
                                <a:solidFill>
                                  <a:srgbClr val="EF7C00"/>
                                </a:solidFill>
                                <a:latin typeface="Cambria Math" panose="02040503050406030204" pitchFamily="18" charset="0"/>
                              </a:rPr>
                            </m:ctrlPr>
                          </m:sSubPr>
                          <m:e>
                            <m:r>
                              <m:rPr>
                                <m:sty m:val="p"/>
                              </m:rPr>
                              <a:rPr lang="el-GR" sz="2400" i="1" dirty="0">
                                <a:solidFill>
                                  <a:srgbClr val="EF7C00"/>
                                </a:solidFill>
                                <a:latin typeface="Cambria Math" panose="02040503050406030204" pitchFamily="18" charset="0"/>
                              </a:rPr>
                              <m:t>Γ</m:t>
                            </m:r>
                          </m:e>
                          <m:sub>
                            <m:r>
                              <a:rPr lang="de-DE" sz="2400" i="1" dirty="0">
                                <a:solidFill>
                                  <a:srgbClr val="EF7C00"/>
                                </a:solidFill>
                                <a:latin typeface="Cambria Math" panose="02040503050406030204" pitchFamily="18" charset="0"/>
                              </a:rPr>
                              <m:t>𝑒𝑥</m:t>
                            </m:r>
                            <m:r>
                              <a:rPr lang="de-DE" sz="2400" i="1" dirty="0">
                                <a:solidFill>
                                  <a:srgbClr val="EF7C00"/>
                                </a:solidFill>
                                <a:latin typeface="Cambria Math" panose="02040503050406030204" pitchFamily="18" charset="0"/>
                              </a:rPr>
                              <m:t>h</m:t>
                            </m:r>
                          </m:sub>
                        </m:sSub>
                        <m:r>
                          <a:rPr lang="de-DE" sz="2400" i="1" dirty="0">
                            <a:solidFill>
                              <a:srgbClr val="EF7C00"/>
                            </a:solidFill>
                            <a:latin typeface="Cambria Math" panose="02040503050406030204" pitchFamily="18" charset="0"/>
                          </a:rPr>
                          <m:t>)</m:t>
                        </m:r>
                      </m:den>
                    </m:f>
                  </m:oMath>
                </a14:m>
                <a:r>
                  <a:rPr lang="de-DE" sz="2400" dirty="0">
                    <a:solidFill>
                      <a:srgbClr val="EF7C00"/>
                    </a:solidFill>
                  </a:rPr>
                  <a:t> = 1- </a:t>
                </a:r>
                <a14:m>
                  <m:oMath xmlns:m="http://schemas.openxmlformats.org/officeDocument/2006/math">
                    <m:f>
                      <m:fPr>
                        <m:ctrlPr>
                          <a:rPr lang="de-DE" sz="2400" i="1" dirty="0">
                            <a:solidFill>
                              <a:srgbClr val="EF7C00"/>
                            </a:solidFill>
                            <a:latin typeface="Cambria Math" panose="02040503050406030204" pitchFamily="18" charset="0"/>
                          </a:rPr>
                        </m:ctrlPr>
                      </m:fPr>
                      <m:num>
                        <m:sSub>
                          <m:sSubPr>
                            <m:ctrlPr>
                              <a:rPr lang="de-DE" sz="2400" i="1" dirty="0">
                                <a:solidFill>
                                  <a:srgbClr val="EF7C00"/>
                                </a:solidFill>
                                <a:latin typeface="Cambria Math" panose="02040503050406030204" pitchFamily="18" charset="0"/>
                              </a:rPr>
                            </m:ctrlPr>
                          </m:sSubPr>
                          <m:e>
                            <m:r>
                              <m:rPr>
                                <m:sty m:val="p"/>
                              </m:rPr>
                              <a:rPr lang="el-GR" sz="2400" i="1" dirty="0">
                                <a:solidFill>
                                  <a:srgbClr val="EF7C00"/>
                                </a:solidFill>
                                <a:latin typeface="Cambria Math" panose="02040503050406030204" pitchFamily="18" charset="0"/>
                              </a:rPr>
                              <m:t>Γ</m:t>
                            </m:r>
                          </m:e>
                          <m:sub>
                            <m:r>
                              <a:rPr lang="de-DE" sz="2400" i="1" dirty="0">
                                <a:solidFill>
                                  <a:srgbClr val="EF7C00"/>
                                </a:solidFill>
                                <a:latin typeface="Cambria Math" panose="02040503050406030204" pitchFamily="18" charset="0"/>
                              </a:rPr>
                              <m:t>𝑐𝑜𝑟𝑒</m:t>
                            </m:r>
                            <m:r>
                              <a:rPr lang="de-DE" sz="2400" i="1" dirty="0">
                                <a:solidFill>
                                  <a:srgbClr val="EF7C00"/>
                                </a:solidFill>
                                <a:latin typeface="Cambria Math" panose="02040503050406030204" pitchFamily="18" charset="0"/>
                              </a:rPr>
                              <m:t>,</m:t>
                            </m:r>
                            <m:r>
                              <a:rPr lang="de-DE" sz="2400" i="1" dirty="0">
                                <a:solidFill>
                                  <a:srgbClr val="EF7C00"/>
                                </a:solidFill>
                                <a:latin typeface="Cambria Math" panose="02040503050406030204" pitchFamily="18" charset="0"/>
                              </a:rPr>
                              <m:t>𝑖𝑛</m:t>
                            </m:r>
                          </m:sub>
                        </m:sSub>
                        <m:r>
                          <a:rPr lang="de-DE" sz="2400" i="1" dirty="0">
                            <a:solidFill>
                              <a:srgbClr val="EF7C00"/>
                            </a:solidFill>
                            <a:latin typeface="Cambria Math" panose="02040503050406030204" pitchFamily="18" charset="0"/>
                          </a:rPr>
                          <m:t> </m:t>
                        </m:r>
                      </m:num>
                      <m:den>
                        <m:sSub>
                          <m:sSubPr>
                            <m:ctrlPr>
                              <a:rPr lang="de-DE" sz="2400" i="1" dirty="0">
                                <a:solidFill>
                                  <a:srgbClr val="EF7C00"/>
                                </a:solidFill>
                                <a:latin typeface="Cambria Math" panose="02040503050406030204" pitchFamily="18" charset="0"/>
                              </a:rPr>
                            </m:ctrlPr>
                          </m:sSubPr>
                          <m:e>
                            <m:r>
                              <m:rPr>
                                <m:sty m:val="p"/>
                              </m:rPr>
                              <a:rPr lang="el-GR" sz="2400" i="1" dirty="0">
                                <a:solidFill>
                                  <a:srgbClr val="EF7C00"/>
                                </a:solidFill>
                                <a:latin typeface="Cambria Math" panose="02040503050406030204" pitchFamily="18" charset="0"/>
                              </a:rPr>
                              <m:t>Γ</m:t>
                            </m:r>
                          </m:e>
                          <m:sub>
                            <m:r>
                              <a:rPr lang="de-DE" sz="2400" i="1" dirty="0">
                                <a:solidFill>
                                  <a:srgbClr val="EF7C00"/>
                                </a:solidFill>
                                <a:latin typeface="Cambria Math" panose="02040503050406030204" pitchFamily="18" charset="0"/>
                              </a:rPr>
                              <m:t>𝑠𝑝𝑢𝑡𝑡𝑒𝑟𝑖𝑛𝑔</m:t>
                            </m:r>
                          </m:sub>
                        </m:sSub>
                      </m:den>
                    </m:f>
                  </m:oMath>
                </a14:m>
                <a:r>
                  <a:rPr lang="de-DE" sz="2400" dirty="0">
                    <a:solidFill>
                      <a:srgbClr val="EF7C00"/>
                    </a:solidFill>
                  </a:rPr>
                  <a:t> </a:t>
                </a:r>
              </a:p>
            </p:txBody>
          </p:sp>
        </mc:Choice>
        <mc:Fallback xmlns="">
          <p:sp>
            <p:nvSpPr>
              <p:cNvPr id="8" name="Rechteck 7"/>
              <p:cNvSpPr>
                <a:spLocks noRot="1" noChangeAspect="1" noMove="1" noResize="1" noEditPoints="1" noAdjustHandles="1" noChangeArrowheads="1" noChangeShapeType="1" noTextEdit="1"/>
              </p:cNvSpPr>
              <p:nvPr/>
            </p:nvSpPr>
            <p:spPr>
              <a:xfrm>
                <a:off x="3120324" y="867375"/>
                <a:ext cx="5627503" cy="720838"/>
              </a:xfrm>
              <a:prstGeom prst="rect">
                <a:avLst/>
              </a:prstGeom>
              <a:blipFill>
                <a:blip r:embed="rId3"/>
                <a:stretch>
                  <a:fillRect l="-1733"/>
                </a:stretch>
              </a:blipFill>
            </p:spPr>
            <p:txBody>
              <a:bodyPr/>
              <a:lstStyle/>
              <a:p>
                <a:r>
                  <a:rPr lang="de-DE">
                    <a:noFill/>
                  </a:rPr>
                  <a:t> </a:t>
                </a:r>
              </a:p>
            </p:txBody>
          </p:sp>
        </mc:Fallback>
      </mc:AlternateContent>
    </p:spTree>
    <p:extLst>
      <p:ext uri="{BB962C8B-B14F-4D97-AF65-F5344CB8AC3E}">
        <p14:creationId xmlns:p14="http://schemas.microsoft.com/office/powerpoint/2010/main" val="1494981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618326" y="1335742"/>
            <a:ext cx="11836767" cy="5046009"/>
          </a:xfrm>
        </p:spPr>
        <p:txBody>
          <a:bodyPr/>
          <a:lstStyle/>
          <a:p>
            <a:r>
              <a:rPr lang="de-DE" dirty="0" err="1"/>
              <a:t>Intrinsic</a:t>
            </a:r>
            <a:r>
              <a:rPr lang="de-DE" dirty="0"/>
              <a:t>:	H</a:t>
            </a:r>
            <a:r>
              <a:rPr lang="de-DE" dirty="0" smtClean="0"/>
              <a:t>, D, T</a:t>
            </a:r>
            <a:r>
              <a:rPr lang="de-DE" dirty="0"/>
              <a:t>, He</a:t>
            </a:r>
          </a:p>
          <a:p>
            <a:r>
              <a:rPr lang="de-DE" dirty="0" err="1"/>
              <a:t>Seeded</a:t>
            </a:r>
            <a:r>
              <a:rPr lang="de-DE" dirty="0"/>
              <a:t>:	Ne, Ar, N, </a:t>
            </a:r>
            <a:r>
              <a:rPr lang="de-DE" dirty="0" err="1"/>
              <a:t>Xe</a:t>
            </a:r>
            <a:r>
              <a:rPr lang="de-DE" dirty="0"/>
              <a:t>, Krypton</a:t>
            </a:r>
          </a:p>
          <a:p>
            <a:r>
              <a:rPr lang="de-DE" dirty="0" smtClean="0"/>
              <a:t>PFM:		</a:t>
            </a:r>
            <a:r>
              <a:rPr lang="de-DE" baseline="-25000" dirty="0"/>
              <a:t>74</a:t>
            </a:r>
            <a:r>
              <a:rPr lang="pl-PL" dirty="0"/>
              <a:t>W,</a:t>
            </a:r>
            <a:r>
              <a:rPr lang="de-DE" dirty="0"/>
              <a:t> </a:t>
            </a:r>
            <a:r>
              <a:rPr lang="de-DE" baseline="-25000" dirty="0"/>
              <a:t>74 </a:t>
            </a:r>
            <a:r>
              <a:rPr lang="de-DE" dirty="0"/>
              <a:t>W</a:t>
            </a:r>
            <a:r>
              <a:rPr lang="de-DE" baseline="-25000" dirty="0"/>
              <a:t>28</a:t>
            </a:r>
            <a:r>
              <a:rPr lang="de-DE" dirty="0"/>
              <a:t>Ni</a:t>
            </a:r>
            <a:r>
              <a:rPr lang="de-DE" baseline="-25000" dirty="0"/>
              <a:t>26</a:t>
            </a:r>
            <a:r>
              <a:rPr lang="de-DE" dirty="0"/>
              <a:t>Fe,</a:t>
            </a:r>
            <a:r>
              <a:rPr lang="pl-PL" dirty="0"/>
              <a:t> </a:t>
            </a:r>
            <a:r>
              <a:rPr lang="de-DE" baseline="-25000" dirty="0"/>
              <a:t>73</a:t>
            </a:r>
            <a:r>
              <a:rPr lang="pl-PL" dirty="0"/>
              <a:t>Ta, </a:t>
            </a:r>
            <a:r>
              <a:rPr lang="de-DE" baseline="-25000" dirty="0"/>
              <a:t>14</a:t>
            </a:r>
            <a:r>
              <a:rPr lang="de-DE" dirty="0"/>
              <a:t>Si</a:t>
            </a:r>
            <a:r>
              <a:rPr lang="de-DE" baseline="-25000" dirty="0"/>
              <a:t>6</a:t>
            </a:r>
            <a:r>
              <a:rPr lang="de-DE" dirty="0"/>
              <a:t>C,</a:t>
            </a:r>
            <a:r>
              <a:rPr lang="pl-PL" dirty="0"/>
              <a:t> </a:t>
            </a:r>
            <a:r>
              <a:rPr lang="de-DE" baseline="-25000" dirty="0"/>
              <a:t>3</a:t>
            </a:r>
            <a:r>
              <a:rPr lang="pl-PL" dirty="0"/>
              <a:t>Li,</a:t>
            </a:r>
            <a:r>
              <a:rPr lang="de-DE" dirty="0"/>
              <a:t> </a:t>
            </a:r>
            <a:r>
              <a:rPr lang="de-DE" baseline="-25000" dirty="0" smtClean="0"/>
              <a:t>50</a:t>
            </a:r>
            <a:r>
              <a:rPr lang="de-DE" dirty="0" smtClean="0"/>
              <a:t>Sn, </a:t>
            </a:r>
            <a:r>
              <a:rPr lang="de-DE" baseline="-25000" dirty="0" smtClean="0"/>
              <a:t>5</a:t>
            </a:r>
            <a:r>
              <a:rPr lang="de-DE" dirty="0" smtClean="0"/>
              <a:t>B, </a:t>
            </a:r>
            <a:r>
              <a:rPr lang="de-DE" baseline="-25000" dirty="0" smtClean="0"/>
              <a:t>4</a:t>
            </a:r>
            <a:r>
              <a:rPr lang="de-DE" dirty="0" smtClean="0"/>
              <a:t>Be, </a:t>
            </a:r>
            <a:r>
              <a:rPr lang="de-DE" baseline="-25000" dirty="0"/>
              <a:t>8</a:t>
            </a:r>
            <a:r>
              <a:rPr lang="pl-PL" dirty="0"/>
              <a:t>O</a:t>
            </a:r>
            <a:r>
              <a:rPr lang="de-DE" dirty="0"/>
              <a:t>, </a:t>
            </a:r>
            <a:r>
              <a:rPr lang="de-DE" baseline="-25000" dirty="0"/>
              <a:t>6</a:t>
            </a:r>
            <a:r>
              <a:rPr lang="pl-PL" dirty="0" smtClean="0"/>
              <a:t>C</a:t>
            </a:r>
            <a:r>
              <a:rPr lang="de-DE" dirty="0" smtClean="0"/>
              <a:t> (Tritium </a:t>
            </a:r>
            <a:r>
              <a:rPr lang="de-DE" dirty="0" err="1" smtClean="0"/>
              <a:t>retention</a:t>
            </a:r>
            <a:r>
              <a:rPr lang="de-DE" dirty="0" smtClean="0"/>
              <a:t>/high Z </a:t>
            </a:r>
            <a:r>
              <a:rPr lang="de-DE" dirty="0" err="1" smtClean="0"/>
              <a:t>less</a:t>
            </a:r>
            <a:r>
              <a:rPr lang="de-DE" dirty="0" smtClean="0"/>
              <a:t> </a:t>
            </a:r>
            <a:r>
              <a:rPr lang="de-DE" dirty="0" err="1" smtClean="0"/>
              <a:t>sputtering</a:t>
            </a:r>
            <a:r>
              <a:rPr lang="de-DE" dirty="0" smtClean="0"/>
              <a:t>)</a:t>
            </a:r>
          </a:p>
          <a:p>
            <a:r>
              <a:rPr lang="de-DE" dirty="0" smtClean="0"/>
              <a:t>EUROFER97: </a:t>
            </a:r>
            <a:r>
              <a:rPr lang="de-DE" dirty="0"/>
              <a:t>	89.14 % </a:t>
            </a:r>
            <a:r>
              <a:rPr lang="de-DE" dirty="0" err="1"/>
              <a:t>Fe</a:t>
            </a:r>
            <a:endParaRPr lang="de-DE" dirty="0"/>
          </a:p>
          <a:p>
            <a:r>
              <a:rPr lang="de-DE" dirty="0"/>
              <a:t>		9% </a:t>
            </a:r>
            <a:r>
              <a:rPr lang="de-DE" dirty="0" err="1"/>
              <a:t>Cr</a:t>
            </a:r>
            <a:r>
              <a:rPr lang="de-DE" dirty="0"/>
              <a:t>			3</a:t>
            </a:r>
            <a:r>
              <a:rPr lang="el-GR" dirty="0">
                <a:latin typeface="Arial" panose="020B0604020202020204" pitchFamily="34" charset="0"/>
                <a:cs typeface="Arial" panose="020B0604020202020204" pitchFamily="34" charset="0"/>
              </a:rPr>
              <a:t>σ</a:t>
            </a:r>
            <a:endParaRPr lang="de-DE" dirty="0"/>
          </a:p>
          <a:p>
            <a:r>
              <a:rPr lang="de-DE" dirty="0"/>
              <a:t>		1.1% W</a:t>
            </a:r>
          </a:p>
          <a:p>
            <a:r>
              <a:rPr lang="de-DE" dirty="0"/>
              <a:t>		0.2 % V		(</a:t>
            </a:r>
            <a:r>
              <a:rPr lang="de-DE" dirty="0" err="1"/>
              <a:t>no</a:t>
            </a:r>
            <a:r>
              <a:rPr lang="de-DE" dirty="0"/>
              <a:t> ADAS)</a:t>
            </a:r>
          </a:p>
          <a:p>
            <a:r>
              <a:rPr lang="de-DE" dirty="0"/>
              <a:t>		0.14 % </a:t>
            </a:r>
            <a:r>
              <a:rPr lang="de-DE" dirty="0" err="1"/>
              <a:t>Ta</a:t>
            </a:r>
            <a:r>
              <a:rPr lang="de-DE" dirty="0"/>
              <a:t>	(</a:t>
            </a:r>
            <a:r>
              <a:rPr lang="de-DE" dirty="0" err="1"/>
              <a:t>no</a:t>
            </a:r>
            <a:r>
              <a:rPr lang="de-DE" dirty="0"/>
              <a:t> ADAS)</a:t>
            </a:r>
          </a:p>
          <a:p>
            <a:r>
              <a:rPr lang="de-DE" dirty="0"/>
              <a:t>		0.42 % </a:t>
            </a:r>
            <a:r>
              <a:rPr lang="de-DE" dirty="0" err="1"/>
              <a:t>Mn</a:t>
            </a:r>
            <a:r>
              <a:rPr lang="de-DE" dirty="0"/>
              <a:t>	(</a:t>
            </a:r>
            <a:r>
              <a:rPr lang="de-DE" dirty="0" err="1"/>
              <a:t>no</a:t>
            </a:r>
            <a:r>
              <a:rPr lang="de-DE" dirty="0"/>
              <a:t> ADAS)</a:t>
            </a:r>
          </a:p>
          <a:p>
            <a:r>
              <a:rPr lang="de-DE" dirty="0"/>
              <a:t>ITER Stahl: </a:t>
            </a:r>
            <a:r>
              <a:rPr lang="de-DE" dirty="0" smtClean="0"/>
              <a:t>	</a:t>
            </a:r>
            <a:r>
              <a:rPr lang="de-DE" dirty="0" err="1" smtClean="0"/>
              <a:t>Cr</a:t>
            </a:r>
            <a:r>
              <a:rPr lang="de-DE" dirty="0"/>
              <a:t>, </a:t>
            </a:r>
            <a:r>
              <a:rPr lang="de-DE" dirty="0" err="1"/>
              <a:t>Ni</a:t>
            </a:r>
            <a:r>
              <a:rPr lang="de-DE" dirty="0"/>
              <a:t>, Mo, </a:t>
            </a:r>
            <a:r>
              <a:rPr lang="de-DE" dirty="0" err="1"/>
              <a:t>Mn</a:t>
            </a:r>
            <a:r>
              <a:rPr lang="de-DE" dirty="0"/>
              <a:t>, Si, N, P, C, S</a:t>
            </a:r>
          </a:p>
          <a:p>
            <a:r>
              <a:rPr lang="de-DE" u="sng" dirty="0">
                <a:hlinkClick r:id="rId2"/>
              </a:rPr>
              <a:t>http://www.metalcor.de/datenblatt/15/</a:t>
            </a:r>
            <a:endParaRPr lang="de-DE" dirty="0"/>
          </a:p>
          <a:p>
            <a:endParaRPr lang="de-DE" dirty="0"/>
          </a:p>
        </p:txBody>
      </p:sp>
      <p:sp>
        <p:nvSpPr>
          <p:cNvPr id="3" name="Titel 2"/>
          <p:cNvSpPr>
            <a:spLocks noGrp="1"/>
          </p:cNvSpPr>
          <p:nvPr>
            <p:ph type="title"/>
          </p:nvPr>
        </p:nvSpPr>
        <p:spPr/>
        <p:txBody>
          <a:bodyPr/>
          <a:lstStyle/>
          <a:p>
            <a:r>
              <a:rPr lang="de-DE" dirty="0" smtClean="0"/>
              <a:t>6. Screen </a:t>
            </a:r>
            <a:r>
              <a:rPr lang="de-DE" dirty="0" err="1" smtClean="0"/>
              <a:t>impurity</a:t>
            </a:r>
            <a:r>
              <a:rPr lang="de-DE" dirty="0" smtClean="0"/>
              <a:t> </a:t>
            </a:r>
            <a:r>
              <a:rPr lang="de-DE" dirty="0" err="1" smtClean="0"/>
              <a:t>Particles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75</a:t>
            </a:fld>
            <a:endParaRPr lang="de-DE" dirty="0"/>
          </a:p>
        </p:txBody>
      </p:sp>
      <p:sp>
        <p:nvSpPr>
          <p:cNvPr id="6" name="Geschweifte Klammer rechts 5"/>
          <p:cNvSpPr/>
          <p:nvPr/>
        </p:nvSpPr>
        <p:spPr>
          <a:xfrm>
            <a:off x="4211515" y="2646485"/>
            <a:ext cx="844062" cy="1090246"/>
          </a:xfrm>
          <a:prstGeom prst="rightBrac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Fußzeilenplatzhalter 6"/>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2799985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7</a:t>
            </a:r>
            <a:r>
              <a:rPr lang="de-DE" dirty="0" smtClean="0"/>
              <a:t>. </a:t>
            </a:r>
            <a:r>
              <a:rPr lang="de-DE" dirty="0" err="1" smtClean="0"/>
              <a:t>Survive</a:t>
            </a:r>
            <a:r>
              <a:rPr lang="de-DE" dirty="0" smtClean="0"/>
              <a:t> – </a:t>
            </a:r>
            <a:r>
              <a:rPr lang="de-DE" dirty="0" err="1" smtClean="0"/>
              <a:t>Heat</a:t>
            </a:r>
            <a:r>
              <a:rPr lang="de-DE" dirty="0" smtClean="0"/>
              <a:t> </a:t>
            </a:r>
            <a:r>
              <a:rPr lang="de-DE" dirty="0" err="1" smtClean="0"/>
              <a:t>loads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76</a:t>
            </a:fld>
            <a:endParaRPr lang="de-DE" dirty="0"/>
          </a:p>
        </p:txBody>
      </p:sp>
      <mc:AlternateContent xmlns:mc="http://schemas.openxmlformats.org/markup-compatibility/2006" xmlns:a14="http://schemas.microsoft.com/office/drawing/2010/main">
        <mc:Choice Requires="a14">
          <p:sp>
            <p:nvSpPr>
              <p:cNvPr id="7" name="Inhaltsplatzhalter 6"/>
              <p:cNvSpPr>
                <a:spLocks noGrp="1"/>
              </p:cNvSpPr>
              <p:nvPr>
                <p:ph sz="quarter" idx="13"/>
              </p:nvPr>
            </p:nvSpPr>
            <p:spPr>
              <a:xfrm>
                <a:off x="695326" y="1150322"/>
                <a:ext cx="10801349" cy="5296833"/>
              </a:xfrm>
            </p:spPr>
            <p:txBody>
              <a:bodyPr>
                <a:normAutofit/>
              </a:bodyPr>
              <a:lstStyle/>
              <a:p>
                <a:pPr marL="285735" lvl="1" indent="-285735">
                  <a:buFont typeface="Arial" panose="020B0604020202020204" pitchFamily="34" charset="0"/>
                  <a:buChar char="•"/>
                </a:pPr>
                <a14:m>
                  <m:oMath xmlns:m="http://schemas.openxmlformats.org/officeDocument/2006/math">
                    <m:sSub>
                      <m:sSubPr>
                        <m:ctrlPr>
                          <a:rPr lang="de-DE" sz="2400" i="1">
                            <a:solidFill>
                              <a:srgbClr val="006C66"/>
                            </a:solidFill>
                            <a:latin typeface="Cambria Math" panose="02040503050406030204" pitchFamily="18" charset="0"/>
                          </a:rPr>
                        </m:ctrlPr>
                      </m:sSubPr>
                      <m:e>
                        <m:acc>
                          <m:accPr>
                            <m:chr m:val="̇"/>
                            <m:ctrlPr>
                              <a:rPr lang="de-DE" sz="2400" i="1">
                                <a:solidFill>
                                  <a:srgbClr val="006C66"/>
                                </a:solidFill>
                                <a:latin typeface="Cambria Math" panose="02040503050406030204" pitchFamily="18" charset="0"/>
                              </a:rPr>
                            </m:ctrlPr>
                          </m:accPr>
                          <m:e>
                            <m:r>
                              <a:rPr lang="de-DE" sz="2400" i="1">
                                <a:solidFill>
                                  <a:srgbClr val="006C66"/>
                                </a:solidFill>
                                <a:latin typeface="Cambria Math" panose="02040503050406030204" pitchFamily="18" charset="0"/>
                              </a:rPr>
                              <m:t>𝒒</m:t>
                            </m:r>
                          </m:e>
                        </m:acc>
                      </m:e>
                      <m:sub>
                        <m:r>
                          <a:rPr lang="de-DE" sz="2400" i="1">
                            <a:solidFill>
                              <a:srgbClr val="006C66"/>
                            </a:solidFill>
                            <a:latin typeface="Cambria Math" panose="02040503050406030204" pitchFamily="18" charset="0"/>
                          </a:rPr>
                          <m:t>𝒅𝒊𝒗</m:t>
                        </m:r>
                      </m:sub>
                    </m:sSub>
                    <m:r>
                      <a:rPr lang="de-DE" sz="2400" i="1">
                        <a:solidFill>
                          <a:srgbClr val="006C66"/>
                        </a:solidFill>
                        <a:latin typeface="Cambria Math" panose="02040503050406030204" pitchFamily="18" charset="0"/>
                      </a:rPr>
                      <m:t>= </m:t>
                    </m:r>
                    <m:f>
                      <m:fPr>
                        <m:ctrlPr>
                          <a:rPr lang="de-DE" sz="2400" i="1">
                            <a:solidFill>
                              <a:srgbClr val="006C66"/>
                            </a:solidFill>
                            <a:latin typeface="Cambria Math" panose="02040503050406030204" pitchFamily="18" charset="0"/>
                          </a:rPr>
                        </m:ctrlPr>
                      </m:fPr>
                      <m:num>
                        <m:sSub>
                          <m:sSubPr>
                            <m:ctrlPr>
                              <a:rPr lang="de-DE" sz="2400" i="1">
                                <a:solidFill>
                                  <a:srgbClr val="006C66"/>
                                </a:solidFill>
                                <a:latin typeface="Cambria Math" panose="02040503050406030204" pitchFamily="18" charset="0"/>
                              </a:rPr>
                            </m:ctrlPr>
                          </m:sSubPr>
                          <m:e>
                            <m:r>
                              <a:rPr lang="de-DE" sz="2400" i="1">
                                <a:solidFill>
                                  <a:srgbClr val="006C66"/>
                                </a:solidFill>
                                <a:latin typeface="Cambria Math" panose="02040503050406030204" pitchFamily="18" charset="0"/>
                              </a:rPr>
                              <m:t>𝑷</m:t>
                            </m:r>
                          </m:e>
                          <m:sub>
                            <m:r>
                              <a:rPr lang="de-DE" sz="2400" i="1">
                                <a:solidFill>
                                  <a:srgbClr val="006C66"/>
                                </a:solidFill>
                                <a:latin typeface="Cambria Math" panose="02040503050406030204" pitchFamily="18" charset="0"/>
                              </a:rPr>
                              <m:t>𝒓𝒆𝒄</m:t>
                            </m:r>
                            <m:r>
                              <a:rPr lang="de-DE" sz="2400" i="1">
                                <a:solidFill>
                                  <a:srgbClr val="006C66"/>
                                </a:solidFill>
                                <a:latin typeface="Cambria Math" panose="02040503050406030204" pitchFamily="18" charset="0"/>
                              </a:rPr>
                              <m:t>, </m:t>
                            </m:r>
                            <m:r>
                              <a:rPr lang="de-DE" sz="2400" i="1">
                                <a:solidFill>
                                  <a:srgbClr val="006C66"/>
                                </a:solidFill>
                                <a:latin typeface="Cambria Math" panose="02040503050406030204" pitchFamily="18" charset="0"/>
                              </a:rPr>
                              <m:t>𝒔𝒖𝒓𝒇</m:t>
                            </m:r>
                          </m:sub>
                        </m:sSub>
                      </m:num>
                      <m:den>
                        <m:sSubSup>
                          <m:sSubSupPr>
                            <m:ctrlPr>
                              <a:rPr lang="de-DE" sz="2400" b="1" i="1">
                                <a:solidFill>
                                  <a:srgbClr val="006C66"/>
                                </a:solidFill>
                                <a:latin typeface="Cambria Math" panose="02040503050406030204" pitchFamily="18" charset="0"/>
                              </a:rPr>
                            </m:ctrlPr>
                          </m:sSubSupPr>
                          <m:e>
                            <m:r>
                              <a:rPr lang="de-DE" sz="2400" b="1" i="1">
                                <a:solidFill>
                                  <a:srgbClr val="006C66"/>
                                </a:solidFill>
                                <a:latin typeface="Cambria Math" panose="02040503050406030204" pitchFamily="18" charset="0"/>
                              </a:rPr>
                              <m:t>𝑨</m:t>
                            </m:r>
                          </m:e>
                          <m:sub>
                            <m:r>
                              <a:rPr lang="de-DE" sz="2400" b="1" i="1">
                                <a:solidFill>
                                  <a:srgbClr val="006C66"/>
                                </a:solidFill>
                                <a:latin typeface="Cambria Math" panose="02040503050406030204" pitchFamily="18" charset="0"/>
                              </a:rPr>
                              <m:t>𝒘𝒆𝒕𝒕𝒆𝒅</m:t>
                            </m:r>
                          </m:sub>
                          <m:sup>
                            <m:r>
                              <a:rPr lang="de-DE" sz="2400" b="1" i="1">
                                <a:solidFill>
                                  <a:srgbClr val="006C66"/>
                                </a:solidFill>
                                <a:latin typeface="Cambria Math" panose="02040503050406030204" pitchFamily="18" charset="0"/>
                              </a:rPr>
                              <m:t>𝟔</m:t>
                            </m:r>
                            <m:r>
                              <m:rPr>
                                <m:sty m:val="p"/>
                              </m:rPr>
                              <a:rPr lang="el-GR" sz="2400" b="1" i="1">
                                <a:solidFill>
                                  <a:srgbClr val="006C66"/>
                                </a:solidFill>
                                <a:latin typeface="Cambria Math" panose="02040503050406030204" pitchFamily="18" charset="0"/>
                              </a:rPr>
                              <m:t>σ</m:t>
                            </m:r>
                          </m:sup>
                        </m:sSubSup>
                      </m:den>
                    </m:f>
                    <m:r>
                      <a:rPr lang="de-DE" sz="2400" i="1">
                        <a:solidFill>
                          <a:srgbClr val="006C66"/>
                        </a:solidFill>
                        <a:latin typeface="Cambria Math" panose="02040503050406030204" pitchFamily="18" charset="0"/>
                      </a:rPr>
                      <m:t>+</m:t>
                    </m:r>
                    <m:sSub>
                      <m:sSubPr>
                        <m:ctrlPr>
                          <a:rPr lang="de-DE" sz="2400" i="1">
                            <a:solidFill>
                              <a:srgbClr val="006C66"/>
                            </a:solidFill>
                            <a:latin typeface="Cambria Math" panose="02040503050406030204" pitchFamily="18" charset="0"/>
                          </a:rPr>
                        </m:ctrlPr>
                      </m:sSubPr>
                      <m:e>
                        <m:acc>
                          <m:accPr>
                            <m:chr m:val="̇"/>
                            <m:ctrlPr>
                              <a:rPr lang="de-DE" sz="2400" i="1">
                                <a:solidFill>
                                  <a:srgbClr val="006C66"/>
                                </a:solidFill>
                                <a:latin typeface="Cambria Math" panose="02040503050406030204" pitchFamily="18" charset="0"/>
                              </a:rPr>
                            </m:ctrlPr>
                          </m:accPr>
                          <m:e>
                            <m:r>
                              <a:rPr lang="de-DE" sz="2400" i="1">
                                <a:solidFill>
                                  <a:srgbClr val="006C66"/>
                                </a:solidFill>
                                <a:latin typeface="Cambria Math" panose="02040503050406030204" pitchFamily="18" charset="0"/>
                              </a:rPr>
                              <m:t>𝒒</m:t>
                            </m:r>
                          </m:e>
                        </m:acc>
                      </m:e>
                      <m:sub>
                        <m:r>
                          <a:rPr lang="de-DE" sz="2400" i="1">
                            <a:solidFill>
                              <a:srgbClr val="006C66"/>
                            </a:solidFill>
                            <a:latin typeface="Cambria Math" panose="02040503050406030204" pitchFamily="18" charset="0"/>
                          </a:rPr>
                          <m:t>𝒓𝒆𝒄</m:t>
                        </m:r>
                        <m:r>
                          <a:rPr lang="de-DE" sz="2400" i="1">
                            <a:solidFill>
                              <a:srgbClr val="006C66"/>
                            </a:solidFill>
                            <a:latin typeface="Cambria Math" panose="02040503050406030204" pitchFamily="18" charset="0"/>
                          </a:rPr>
                          <m:t>,</m:t>
                        </m:r>
                        <m:r>
                          <a:rPr lang="de-DE" sz="2400" i="1">
                            <a:solidFill>
                              <a:srgbClr val="006C66"/>
                            </a:solidFill>
                            <a:latin typeface="Cambria Math" panose="02040503050406030204" pitchFamily="18" charset="0"/>
                          </a:rPr>
                          <m:t>𝒗𝒐𝒍</m:t>
                        </m:r>
                      </m:sub>
                    </m:sSub>
                    <m:r>
                      <a:rPr lang="de-DE" sz="2000" i="1">
                        <a:solidFill>
                          <a:srgbClr val="006C66"/>
                        </a:solidFill>
                        <a:latin typeface="Cambria Math" panose="02040503050406030204" pitchFamily="18" charset="0"/>
                      </a:rPr>
                      <m:t>+</m:t>
                    </m:r>
                    <m:sSub>
                      <m:sSubPr>
                        <m:ctrlPr>
                          <a:rPr lang="de-DE" sz="2000" i="1">
                            <a:solidFill>
                              <a:srgbClr val="006C66"/>
                            </a:solidFill>
                            <a:latin typeface="Cambria Math" panose="02040503050406030204" pitchFamily="18" charset="0"/>
                          </a:rPr>
                        </m:ctrlPr>
                      </m:sSubPr>
                      <m:e>
                        <m:acc>
                          <m:accPr>
                            <m:chr m:val="̇"/>
                            <m:ctrlPr>
                              <a:rPr lang="de-DE" sz="2000" i="1">
                                <a:solidFill>
                                  <a:srgbClr val="006C66"/>
                                </a:solidFill>
                                <a:latin typeface="Cambria Math" panose="02040503050406030204" pitchFamily="18" charset="0"/>
                              </a:rPr>
                            </m:ctrlPr>
                          </m:accPr>
                          <m:e>
                            <m:r>
                              <a:rPr lang="de-DE" sz="2000" i="1">
                                <a:solidFill>
                                  <a:srgbClr val="006C66"/>
                                </a:solidFill>
                                <a:latin typeface="Cambria Math" panose="02040503050406030204" pitchFamily="18" charset="0"/>
                              </a:rPr>
                              <m:t>𝒒</m:t>
                            </m:r>
                          </m:e>
                        </m:acc>
                      </m:e>
                      <m:sub>
                        <m:r>
                          <a:rPr lang="de-DE" sz="2000" i="1">
                            <a:solidFill>
                              <a:srgbClr val="006C66"/>
                            </a:solidFill>
                            <a:latin typeface="Cambria Math" panose="02040503050406030204" pitchFamily="18" charset="0"/>
                          </a:rPr>
                          <m:t>𝒓𝒂𝒅</m:t>
                        </m:r>
                      </m:sub>
                    </m:sSub>
                    <m:r>
                      <a:rPr lang="de-DE" sz="2400" i="1">
                        <a:solidFill>
                          <a:srgbClr val="006C66"/>
                        </a:solidFill>
                        <a:latin typeface="Cambria Math" panose="02040503050406030204" pitchFamily="18" charset="0"/>
                      </a:rPr>
                      <m:t>+</m:t>
                    </m:r>
                    <m:sSub>
                      <m:sSubPr>
                        <m:ctrlPr>
                          <a:rPr lang="de-DE" sz="2400" i="1">
                            <a:solidFill>
                              <a:srgbClr val="006C66"/>
                            </a:solidFill>
                            <a:latin typeface="Cambria Math" panose="02040503050406030204" pitchFamily="18" charset="0"/>
                          </a:rPr>
                        </m:ctrlPr>
                      </m:sSubPr>
                      <m:e>
                        <m:acc>
                          <m:accPr>
                            <m:chr m:val="̇"/>
                            <m:ctrlPr>
                              <a:rPr lang="de-DE" sz="2400" i="1">
                                <a:solidFill>
                                  <a:srgbClr val="006C66"/>
                                </a:solidFill>
                                <a:latin typeface="Cambria Math" panose="02040503050406030204" pitchFamily="18" charset="0"/>
                              </a:rPr>
                            </m:ctrlPr>
                          </m:accPr>
                          <m:e>
                            <m:r>
                              <a:rPr lang="de-DE" sz="2400" i="1">
                                <a:solidFill>
                                  <a:srgbClr val="006C66"/>
                                </a:solidFill>
                                <a:latin typeface="Cambria Math" panose="02040503050406030204" pitchFamily="18" charset="0"/>
                              </a:rPr>
                              <m:t>𝒒</m:t>
                            </m:r>
                          </m:e>
                        </m:acc>
                      </m:e>
                      <m:sub>
                        <m:r>
                          <a:rPr lang="de-DE" sz="2400" i="1">
                            <a:solidFill>
                              <a:srgbClr val="006C66"/>
                            </a:solidFill>
                            <a:latin typeface="Cambria Math" panose="02040503050406030204" pitchFamily="18" charset="0"/>
                          </a:rPr>
                          <m:t>𝒏</m:t>
                        </m:r>
                      </m:sub>
                    </m:sSub>
                  </m:oMath>
                </a14:m>
                <a:endParaRPr lang="de-DE" sz="2400" dirty="0">
                  <a:solidFill>
                    <a:srgbClr val="006C66"/>
                  </a:solidFill>
                </a:endParaRPr>
              </a:p>
              <a:p>
                <a:pPr marL="285735" lvl="1" indent="-285735">
                  <a:buFont typeface="Arial" panose="020B0604020202020204" pitchFamily="34" charset="0"/>
                  <a:buChar char="•"/>
                </a:pPr>
                <a:r>
                  <a:rPr lang="de-DE" sz="2400" dirty="0">
                    <a:solidFill>
                      <a:srgbClr val="006C66"/>
                    </a:solidFill>
                  </a:rPr>
                  <a:t>Material/Technology </a:t>
                </a:r>
                <a:r>
                  <a:rPr lang="de-DE" sz="2400" dirty="0" err="1">
                    <a:solidFill>
                      <a:srgbClr val="006C66"/>
                    </a:solidFill>
                  </a:rPr>
                  <a:t>dependent</a:t>
                </a:r>
                <a:r>
                  <a:rPr lang="de-DE" sz="2400" dirty="0">
                    <a:solidFill>
                      <a:srgbClr val="006C66"/>
                    </a:solidFill>
                  </a:rPr>
                  <a:t> </a:t>
                </a:r>
                <a14:m>
                  <m:oMath xmlns:m="http://schemas.openxmlformats.org/officeDocument/2006/math">
                    <m:sSub>
                      <m:sSubPr>
                        <m:ctrlPr>
                          <a:rPr lang="de-DE" sz="2400" i="1" dirty="0">
                            <a:solidFill>
                              <a:srgbClr val="006C66"/>
                            </a:solidFill>
                            <a:latin typeface="Cambria Math" panose="02040503050406030204" pitchFamily="18" charset="0"/>
                          </a:rPr>
                        </m:ctrlPr>
                      </m:sSubPr>
                      <m:e>
                        <m:acc>
                          <m:accPr>
                            <m:chr m:val="̇"/>
                            <m:ctrlPr>
                              <a:rPr lang="de-DE" sz="2400" i="1" dirty="0">
                                <a:solidFill>
                                  <a:srgbClr val="006C66"/>
                                </a:solidFill>
                                <a:latin typeface="Cambria Math" panose="02040503050406030204" pitchFamily="18" charset="0"/>
                              </a:rPr>
                            </m:ctrlPr>
                          </m:accPr>
                          <m:e>
                            <m:r>
                              <a:rPr lang="de-DE" sz="2400" i="1" dirty="0">
                                <a:solidFill>
                                  <a:srgbClr val="006C66"/>
                                </a:solidFill>
                                <a:latin typeface="Cambria Math" panose="02040503050406030204" pitchFamily="18" charset="0"/>
                              </a:rPr>
                              <m:t>𝒒</m:t>
                            </m:r>
                          </m:e>
                        </m:acc>
                      </m:e>
                      <m:sub>
                        <m:r>
                          <a:rPr lang="de-DE" sz="2400" i="1" dirty="0">
                            <a:solidFill>
                              <a:srgbClr val="006C66"/>
                            </a:solidFill>
                            <a:latin typeface="Cambria Math" panose="02040503050406030204" pitchFamily="18" charset="0"/>
                          </a:rPr>
                          <m:t>𝒅𝒆𝒔𝒊𝒈𝒏</m:t>
                        </m:r>
                      </m:sub>
                    </m:sSub>
                    <m:f>
                      <m:fPr>
                        <m:type m:val="lin"/>
                        <m:ctrlPr>
                          <a:rPr lang="de-DE" sz="2400" i="1" dirty="0">
                            <a:solidFill>
                              <a:srgbClr val="006C66"/>
                            </a:solidFill>
                            <a:latin typeface="Cambria Math" panose="02040503050406030204" pitchFamily="18" charset="0"/>
                          </a:rPr>
                        </m:ctrlPr>
                      </m:fPr>
                      <m:num>
                        <m:r>
                          <a:rPr lang="de-DE" sz="2400" i="1" dirty="0">
                            <a:solidFill>
                              <a:srgbClr val="006C66"/>
                            </a:solidFill>
                            <a:latin typeface="Cambria Math" panose="02040503050406030204" pitchFamily="18" charset="0"/>
                          </a:rPr>
                          <m:t>[</m:t>
                        </m:r>
                        <m:r>
                          <a:rPr lang="de-DE" sz="2400" i="1" dirty="0">
                            <a:solidFill>
                              <a:srgbClr val="006C66"/>
                            </a:solidFill>
                            <a:latin typeface="Cambria Math" panose="02040503050406030204" pitchFamily="18" charset="0"/>
                          </a:rPr>
                          <m:t>𝑾</m:t>
                        </m:r>
                      </m:num>
                      <m:den>
                        <m:sSup>
                          <m:sSupPr>
                            <m:ctrlPr>
                              <a:rPr lang="de-DE" sz="2400" i="1" dirty="0">
                                <a:solidFill>
                                  <a:srgbClr val="006C66"/>
                                </a:solidFill>
                                <a:latin typeface="Cambria Math" panose="02040503050406030204" pitchFamily="18" charset="0"/>
                              </a:rPr>
                            </m:ctrlPr>
                          </m:sSupPr>
                          <m:e>
                            <m:r>
                              <a:rPr lang="de-DE" sz="2400" i="1" dirty="0">
                                <a:solidFill>
                                  <a:srgbClr val="006C66"/>
                                </a:solidFill>
                                <a:latin typeface="Cambria Math" panose="02040503050406030204" pitchFamily="18" charset="0"/>
                              </a:rPr>
                              <m:t>𝒎</m:t>
                            </m:r>
                          </m:e>
                          <m:sup>
                            <m:r>
                              <a:rPr lang="de-DE" sz="2400" i="1" dirty="0">
                                <a:solidFill>
                                  <a:srgbClr val="006C66"/>
                                </a:solidFill>
                                <a:latin typeface="Cambria Math" panose="02040503050406030204" pitchFamily="18" charset="0"/>
                              </a:rPr>
                              <m:t>𝟐</m:t>
                            </m:r>
                          </m:sup>
                        </m:sSup>
                        <m:r>
                          <a:rPr lang="de-DE" sz="2400" i="1" dirty="0">
                            <a:solidFill>
                              <a:srgbClr val="006C66"/>
                            </a:solidFill>
                            <a:latin typeface="Cambria Math" panose="02040503050406030204" pitchFamily="18" charset="0"/>
                          </a:rPr>
                          <m:t>]</m:t>
                        </m:r>
                      </m:den>
                    </m:f>
                    <m:r>
                      <a:rPr lang="de-DE" sz="2400" b="1" i="1" dirty="0">
                        <a:solidFill>
                          <a:srgbClr val="006C66"/>
                        </a:solidFill>
                        <a:latin typeface="Cambria Math" panose="02040503050406030204" pitchFamily="18" charset="0"/>
                      </a:rPr>
                      <m:t>&amp; </m:t>
                    </m:r>
                    <m:sSub>
                      <m:sSubPr>
                        <m:ctrlPr>
                          <a:rPr lang="de-DE" sz="2400" i="1" dirty="0">
                            <a:solidFill>
                              <a:srgbClr val="006C66"/>
                            </a:solidFill>
                            <a:latin typeface="Cambria Math" panose="02040503050406030204" pitchFamily="18" charset="0"/>
                          </a:rPr>
                        </m:ctrlPr>
                      </m:sSubPr>
                      <m:e>
                        <m:acc>
                          <m:accPr>
                            <m:chr m:val="̇"/>
                            <m:ctrlPr>
                              <a:rPr lang="de-DE" sz="2400" i="1" dirty="0">
                                <a:solidFill>
                                  <a:srgbClr val="006C66"/>
                                </a:solidFill>
                                <a:latin typeface="Cambria Math" panose="02040503050406030204" pitchFamily="18" charset="0"/>
                              </a:rPr>
                            </m:ctrlPr>
                          </m:accPr>
                          <m:e>
                            <m:r>
                              <a:rPr lang="de-DE" sz="2400" i="1" dirty="0">
                                <a:solidFill>
                                  <a:srgbClr val="006C66"/>
                                </a:solidFill>
                                <a:latin typeface="Cambria Math" panose="02040503050406030204" pitchFamily="18" charset="0"/>
                              </a:rPr>
                              <m:t>𝒒</m:t>
                            </m:r>
                          </m:e>
                        </m:acc>
                      </m:e>
                      <m:sub>
                        <m:r>
                          <a:rPr lang="de-DE" sz="2400" b="1" i="1" dirty="0">
                            <a:solidFill>
                              <a:srgbClr val="006C66"/>
                            </a:solidFill>
                            <a:latin typeface="Cambria Math" panose="02040503050406030204" pitchFamily="18" charset="0"/>
                          </a:rPr>
                          <m:t>𝒎𝒂𝒙</m:t>
                        </m:r>
                      </m:sub>
                    </m:sSub>
                    <m:f>
                      <m:fPr>
                        <m:type m:val="lin"/>
                        <m:ctrlPr>
                          <a:rPr lang="de-DE" sz="2400" i="1" dirty="0">
                            <a:solidFill>
                              <a:srgbClr val="006C66"/>
                            </a:solidFill>
                            <a:latin typeface="Cambria Math" panose="02040503050406030204" pitchFamily="18" charset="0"/>
                          </a:rPr>
                        </m:ctrlPr>
                      </m:fPr>
                      <m:num>
                        <m:r>
                          <a:rPr lang="de-DE" sz="2400" i="1" dirty="0">
                            <a:solidFill>
                              <a:srgbClr val="006C66"/>
                            </a:solidFill>
                            <a:latin typeface="Cambria Math" panose="02040503050406030204" pitchFamily="18" charset="0"/>
                          </a:rPr>
                          <m:t>[</m:t>
                        </m:r>
                        <m:r>
                          <a:rPr lang="de-DE" sz="2400" i="1" dirty="0">
                            <a:solidFill>
                              <a:srgbClr val="006C66"/>
                            </a:solidFill>
                            <a:latin typeface="Cambria Math" panose="02040503050406030204" pitchFamily="18" charset="0"/>
                          </a:rPr>
                          <m:t>𝑾</m:t>
                        </m:r>
                      </m:num>
                      <m:den>
                        <m:sSup>
                          <m:sSupPr>
                            <m:ctrlPr>
                              <a:rPr lang="de-DE" sz="2400" i="1" dirty="0">
                                <a:solidFill>
                                  <a:srgbClr val="006C66"/>
                                </a:solidFill>
                                <a:latin typeface="Cambria Math" panose="02040503050406030204" pitchFamily="18" charset="0"/>
                              </a:rPr>
                            </m:ctrlPr>
                          </m:sSupPr>
                          <m:e>
                            <m:r>
                              <a:rPr lang="de-DE" sz="2400" i="1" dirty="0">
                                <a:solidFill>
                                  <a:srgbClr val="006C66"/>
                                </a:solidFill>
                                <a:latin typeface="Cambria Math" panose="02040503050406030204" pitchFamily="18" charset="0"/>
                              </a:rPr>
                              <m:t>𝒎</m:t>
                            </m:r>
                          </m:e>
                          <m:sup>
                            <m:r>
                              <a:rPr lang="de-DE" sz="2400" i="1" dirty="0">
                                <a:solidFill>
                                  <a:srgbClr val="006C66"/>
                                </a:solidFill>
                                <a:latin typeface="Cambria Math" panose="02040503050406030204" pitchFamily="18" charset="0"/>
                              </a:rPr>
                              <m:t>𝟐</m:t>
                            </m:r>
                          </m:sup>
                        </m:sSup>
                        <m:r>
                          <a:rPr lang="de-DE" sz="2400" i="1" dirty="0">
                            <a:solidFill>
                              <a:srgbClr val="006C66"/>
                            </a:solidFill>
                            <a:latin typeface="Cambria Math" panose="02040503050406030204" pitchFamily="18" charset="0"/>
                          </a:rPr>
                          <m:t>]</m:t>
                        </m:r>
                      </m:den>
                    </m:f>
                  </m:oMath>
                </a14:m>
                <a:endParaRPr lang="de-DE" sz="2400" dirty="0">
                  <a:solidFill>
                    <a:srgbClr val="006C66"/>
                  </a:solidFill>
                </a:endParaRPr>
              </a:p>
              <a:p>
                <a:pPr marL="731263" lvl="2" indent="-285735"/>
                <a:r>
                  <a:rPr lang="de-DE" sz="2400" b="0" dirty="0" err="1">
                    <a:solidFill>
                      <a:srgbClr val="006C66"/>
                    </a:solidFill>
                  </a:rPr>
                  <a:t>Available</a:t>
                </a:r>
                <a:r>
                  <a:rPr lang="de-DE" sz="2400" b="0" dirty="0">
                    <a:solidFill>
                      <a:srgbClr val="006C66"/>
                    </a:solidFill>
                  </a:rPr>
                  <a:t> PFM:</a:t>
                </a:r>
                <a:r>
                  <a:rPr lang="de-DE" sz="2400" dirty="0">
                    <a:solidFill>
                      <a:srgbClr val="006C66"/>
                    </a:solidFill>
                  </a:rPr>
                  <a:t> </a:t>
                </a:r>
                <a:r>
                  <a:rPr lang="de-DE" sz="2400" baseline="-25000" dirty="0">
                    <a:solidFill>
                      <a:srgbClr val="006C66"/>
                    </a:solidFill>
                  </a:rPr>
                  <a:t>74</a:t>
                </a:r>
                <a:r>
                  <a:rPr lang="pl-PL" sz="2400" dirty="0">
                    <a:solidFill>
                      <a:srgbClr val="006C66"/>
                    </a:solidFill>
                  </a:rPr>
                  <a:t>W,</a:t>
                </a:r>
                <a:r>
                  <a:rPr lang="de-DE" sz="2400" dirty="0">
                    <a:solidFill>
                      <a:srgbClr val="006C66"/>
                    </a:solidFill>
                  </a:rPr>
                  <a:t> </a:t>
                </a:r>
                <a:r>
                  <a:rPr lang="de-DE" sz="2400" baseline="-25000" dirty="0">
                    <a:solidFill>
                      <a:srgbClr val="006C66"/>
                    </a:solidFill>
                  </a:rPr>
                  <a:t>74 </a:t>
                </a:r>
                <a:r>
                  <a:rPr lang="de-DE" sz="2400" dirty="0">
                    <a:solidFill>
                      <a:srgbClr val="006C66"/>
                    </a:solidFill>
                  </a:rPr>
                  <a:t>W</a:t>
                </a:r>
                <a:r>
                  <a:rPr lang="de-DE" sz="2400" baseline="-25000" dirty="0">
                    <a:solidFill>
                      <a:srgbClr val="006C66"/>
                    </a:solidFill>
                  </a:rPr>
                  <a:t>28</a:t>
                </a:r>
                <a:r>
                  <a:rPr lang="de-DE" sz="2400" dirty="0">
                    <a:solidFill>
                      <a:srgbClr val="006C66"/>
                    </a:solidFill>
                  </a:rPr>
                  <a:t>Ni</a:t>
                </a:r>
                <a:r>
                  <a:rPr lang="de-DE" sz="2400" baseline="-25000" dirty="0">
                    <a:solidFill>
                      <a:srgbClr val="006C66"/>
                    </a:solidFill>
                  </a:rPr>
                  <a:t>26</a:t>
                </a:r>
                <a:r>
                  <a:rPr lang="de-DE" sz="2400" dirty="0">
                    <a:solidFill>
                      <a:srgbClr val="006C66"/>
                    </a:solidFill>
                  </a:rPr>
                  <a:t>Fe,</a:t>
                </a:r>
                <a:r>
                  <a:rPr lang="pl-PL" sz="2400" dirty="0">
                    <a:solidFill>
                      <a:srgbClr val="006C66"/>
                    </a:solidFill>
                  </a:rPr>
                  <a:t> </a:t>
                </a:r>
                <a:r>
                  <a:rPr lang="de-DE" sz="2400" baseline="-25000" dirty="0">
                    <a:solidFill>
                      <a:srgbClr val="006C66"/>
                    </a:solidFill>
                  </a:rPr>
                  <a:t>7</a:t>
                </a:r>
                <a:r>
                  <a:rPr lang="de-DE" sz="2400" baseline="-25000" dirty="0" smtClean="0">
                    <a:solidFill>
                      <a:srgbClr val="006C66"/>
                    </a:solidFill>
                  </a:rPr>
                  <a:t>3</a:t>
                </a:r>
                <a:r>
                  <a:rPr lang="pl-PL" sz="2400" dirty="0">
                    <a:solidFill>
                      <a:srgbClr val="006C66"/>
                    </a:solidFill>
                  </a:rPr>
                  <a:t>Ta, </a:t>
                </a:r>
                <a:r>
                  <a:rPr lang="de-DE" sz="2400" baseline="-25000" dirty="0">
                    <a:solidFill>
                      <a:srgbClr val="006C66"/>
                    </a:solidFill>
                  </a:rPr>
                  <a:t>14</a:t>
                </a:r>
                <a:r>
                  <a:rPr lang="de-DE" sz="2400" dirty="0">
                    <a:solidFill>
                      <a:srgbClr val="006C66"/>
                    </a:solidFill>
                  </a:rPr>
                  <a:t>Si</a:t>
                </a:r>
                <a:r>
                  <a:rPr lang="de-DE" sz="2400" baseline="-25000" dirty="0">
                    <a:solidFill>
                      <a:srgbClr val="006C66"/>
                    </a:solidFill>
                  </a:rPr>
                  <a:t>6</a:t>
                </a:r>
                <a:r>
                  <a:rPr lang="de-DE" sz="2400" dirty="0">
                    <a:solidFill>
                      <a:srgbClr val="006C66"/>
                    </a:solidFill>
                  </a:rPr>
                  <a:t>C,</a:t>
                </a:r>
                <a:r>
                  <a:rPr lang="pl-PL" sz="2400" dirty="0">
                    <a:solidFill>
                      <a:srgbClr val="006C66"/>
                    </a:solidFill>
                  </a:rPr>
                  <a:t> </a:t>
                </a:r>
                <a:r>
                  <a:rPr lang="de-DE" sz="2400" baseline="-25000" dirty="0">
                    <a:solidFill>
                      <a:srgbClr val="006C66"/>
                    </a:solidFill>
                  </a:rPr>
                  <a:t>3</a:t>
                </a:r>
                <a:r>
                  <a:rPr lang="pl-PL" sz="2400" dirty="0">
                    <a:solidFill>
                      <a:srgbClr val="006C66"/>
                    </a:solidFill>
                  </a:rPr>
                  <a:t>Li</a:t>
                </a:r>
                <a:r>
                  <a:rPr lang="pl-PL" sz="2400" dirty="0" smtClean="0">
                    <a:solidFill>
                      <a:srgbClr val="006C66"/>
                    </a:solidFill>
                  </a:rPr>
                  <a:t>,</a:t>
                </a:r>
                <a:r>
                  <a:rPr lang="de-DE" sz="2400" dirty="0" smtClean="0">
                    <a:solidFill>
                      <a:srgbClr val="006C66"/>
                    </a:solidFill>
                  </a:rPr>
                  <a:t> </a:t>
                </a:r>
                <a:r>
                  <a:rPr lang="de-DE" sz="2400" baseline="-25000" dirty="0" smtClean="0">
                    <a:solidFill>
                      <a:srgbClr val="006C66"/>
                    </a:solidFill>
                  </a:rPr>
                  <a:t>50</a:t>
                </a:r>
                <a:r>
                  <a:rPr lang="de-DE" sz="2400" dirty="0" smtClean="0">
                    <a:solidFill>
                      <a:srgbClr val="006C66"/>
                    </a:solidFill>
                  </a:rPr>
                  <a:t>Sn, </a:t>
                </a:r>
                <a:r>
                  <a:rPr lang="de-DE" sz="2400" baseline="-25000" dirty="0">
                    <a:solidFill>
                      <a:srgbClr val="006C66"/>
                    </a:solidFill>
                  </a:rPr>
                  <a:t>8</a:t>
                </a:r>
                <a:r>
                  <a:rPr lang="pl-PL" sz="2400" dirty="0">
                    <a:solidFill>
                      <a:srgbClr val="006C66"/>
                    </a:solidFill>
                  </a:rPr>
                  <a:t>O</a:t>
                </a:r>
                <a:r>
                  <a:rPr lang="de-DE" sz="2400" dirty="0">
                    <a:solidFill>
                      <a:srgbClr val="006C66"/>
                    </a:solidFill>
                  </a:rPr>
                  <a:t>, </a:t>
                </a:r>
                <a:r>
                  <a:rPr lang="de-DE" sz="2400" baseline="-25000" dirty="0">
                    <a:solidFill>
                      <a:srgbClr val="006C66"/>
                    </a:solidFill>
                  </a:rPr>
                  <a:t>6</a:t>
                </a:r>
                <a:r>
                  <a:rPr lang="pl-PL" sz="2400" dirty="0">
                    <a:solidFill>
                      <a:srgbClr val="006C66"/>
                    </a:solidFill>
                  </a:rPr>
                  <a:t>C</a:t>
                </a:r>
                <a:endParaRPr lang="de-DE" sz="2400" dirty="0">
                  <a:solidFill>
                    <a:srgbClr val="006C66"/>
                  </a:solidFill>
                </a:endParaRPr>
              </a:p>
              <a:p>
                <a:pPr marL="731263" lvl="2" indent="-285735"/>
                <a:r>
                  <a:rPr lang="de-DE" sz="2400" b="0" dirty="0" err="1">
                    <a:solidFill>
                      <a:srgbClr val="006C66"/>
                    </a:solidFill>
                  </a:rPr>
                  <a:t>Available</a:t>
                </a:r>
                <a:r>
                  <a:rPr lang="de-DE" sz="2400" b="0" dirty="0">
                    <a:solidFill>
                      <a:srgbClr val="006C66"/>
                    </a:solidFill>
                  </a:rPr>
                  <a:t> </a:t>
                </a:r>
                <a:r>
                  <a:rPr lang="de-DE" sz="2400" b="0" dirty="0" err="1">
                    <a:solidFill>
                      <a:srgbClr val="006C66"/>
                    </a:solidFill>
                  </a:rPr>
                  <a:t>target</a:t>
                </a:r>
                <a:r>
                  <a:rPr lang="de-DE" sz="2400" b="0" dirty="0">
                    <a:solidFill>
                      <a:srgbClr val="006C66"/>
                    </a:solidFill>
                  </a:rPr>
                  <a:t> </a:t>
                </a:r>
                <a:r>
                  <a:rPr lang="de-DE" sz="2400" b="0" dirty="0" err="1">
                    <a:solidFill>
                      <a:srgbClr val="006C66"/>
                    </a:solidFill>
                  </a:rPr>
                  <a:t>technologies</a:t>
                </a:r>
                <a:r>
                  <a:rPr lang="de-DE" sz="2400" b="0" dirty="0" smtClean="0">
                    <a:solidFill>
                      <a:srgbClr val="006C66"/>
                    </a:solidFill>
                  </a:rPr>
                  <a:t>:</a:t>
                </a:r>
                <a:endParaRPr lang="de-DE" sz="2400" dirty="0">
                  <a:solidFill>
                    <a:schemeClr val="accent5">
                      <a:lumMod val="50000"/>
                    </a:schemeClr>
                  </a:solidFill>
                </a:endParaRPr>
              </a:p>
              <a:p>
                <a:pPr marL="731263" lvl="2" indent="-285735"/>
                <a:endParaRPr lang="de-DE" sz="2400" dirty="0" smtClean="0">
                  <a:solidFill>
                    <a:schemeClr val="accent5">
                      <a:lumMod val="50000"/>
                    </a:schemeClr>
                  </a:solidFill>
                </a:endParaRPr>
              </a:p>
              <a:p>
                <a:pPr marL="731263" lvl="2" indent="-285735"/>
                <a:endParaRPr lang="de-DE" sz="2400" dirty="0">
                  <a:solidFill>
                    <a:schemeClr val="accent5">
                      <a:lumMod val="50000"/>
                    </a:schemeClr>
                  </a:solidFill>
                </a:endParaRPr>
              </a:p>
              <a:p>
                <a:pPr marL="445528" lvl="2" indent="0">
                  <a:buNone/>
                </a:pPr>
                <a:endParaRPr lang="de-DE" sz="2400" dirty="0">
                  <a:solidFill>
                    <a:schemeClr val="accent5">
                      <a:lumMod val="50000"/>
                    </a:schemeClr>
                  </a:solidFill>
                </a:endParaRPr>
              </a:p>
              <a:p>
                <a:pPr marL="445528" lvl="2" indent="0">
                  <a:buNone/>
                </a:pPr>
                <a:endParaRPr lang="de-DE" sz="2400" dirty="0" smtClean="0">
                  <a:solidFill>
                    <a:schemeClr val="accent5">
                      <a:lumMod val="50000"/>
                    </a:schemeClr>
                  </a:solidFill>
                </a:endParaRPr>
              </a:p>
              <a:p>
                <a:endParaRPr lang="de-DE" dirty="0"/>
              </a:p>
            </p:txBody>
          </p:sp>
        </mc:Choice>
        <mc:Fallback xmlns="">
          <p:sp>
            <p:nvSpPr>
              <p:cNvPr id="7" name="Inhaltsplatzhalter 6"/>
              <p:cNvSpPr>
                <a:spLocks noGrp="1" noRot="1" noChangeAspect="1" noMove="1" noResize="1" noEditPoints="1" noAdjustHandles="1" noChangeArrowheads="1" noChangeShapeType="1" noTextEdit="1"/>
              </p:cNvSpPr>
              <p:nvPr>
                <p:ph sz="quarter" idx="13"/>
              </p:nvPr>
            </p:nvSpPr>
            <p:spPr>
              <a:xfrm>
                <a:off x="695326" y="1150322"/>
                <a:ext cx="10801349" cy="5296833"/>
              </a:xfrm>
              <a:blipFill>
                <a:blip r:embed="rId3"/>
                <a:stretch>
                  <a:fillRect l="-1580"/>
                </a:stretch>
              </a:blipFill>
            </p:spPr>
            <p:txBody>
              <a:bodyPr/>
              <a:lstStyle/>
              <a:p>
                <a:r>
                  <a:rPr lang="de-DE">
                    <a:noFill/>
                  </a:rPr>
                  <a:t> </a:t>
                </a:r>
              </a:p>
            </p:txBody>
          </p:sp>
        </mc:Fallback>
      </mc:AlternateContent>
      <p:grpSp>
        <p:nvGrpSpPr>
          <p:cNvPr id="8" name="Gruppieren 7"/>
          <p:cNvGrpSpPr/>
          <p:nvPr/>
        </p:nvGrpSpPr>
        <p:grpSpPr>
          <a:xfrm>
            <a:off x="526254" y="4085600"/>
            <a:ext cx="2066388" cy="2075726"/>
            <a:chOff x="679988" y="39163539"/>
            <a:chExt cx="2066388" cy="2075726"/>
          </a:xfrm>
        </p:grpSpPr>
        <p:grpSp>
          <p:nvGrpSpPr>
            <p:cNvPr id="9" name="Gruppieren 8"/>
            <p:cNvGrpSpPr/>
            <p:nvPr/>
          </p:nvGrpSpPr>
          <p:grpSpPr>
            <a:xfrm>
              <a:off x="679988" y="39163539"/>
              <a:ext cx="2066388" cy="2075726"/>
              <a:chOff x="610138" y="39163539"/>
              <a:chExt cx="2066388" cy="2075726"/>
            </a:xfrm>
          </p:grpSpPr>
          <p:sp>
            <p:nvSpPr>
              <p:cNvPr id="11" name="Rechteck 10"/>
              <p:cNvSpPr/>
              <p:nvPr/>
            </p:nvSpPr>
            <p:spPr>
              <a:xfrm>
                <a:off x="610138" y="39439265"/>
                <a:ext cx="1800000" cy="1800000"/>
              </a:xfrm>
              <a:prstGeom prst="rect">
                <a:avLst/>
              </a:prstGeom>
              <a:solidFill>
                <a:srgbClr val="777777"/>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Ellipse 11"/>
              <p:cNvSpPr/>
              <p:nvPr/>
            </p:nvSpPr>
            <p:spPr>
              <a:xfrm>
                <a:off x="987922" y="39806135"/>
                <a:ext cx="1080000" cy="1080000"/>
              </a:xfrm>
              <a:prstGeom prst="ellipse">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Ellipse 12"/>
              <p:cNvSpPr/>
              <p:nvPr/>
            </p:nvSpPr>
            <p:spPr>
              <a:xfrm>
                <a:off x="1165603" y="39982960"/>
                <a:ext cx="720000" cy="720000"/>
              </a:xfrm>
              <a:prstGeom prst="ellipse">
                <a:avLst/>
              </a:prstGeom>
              <a:solidFill>
                <a:schemeClr val="bg1"/>
              </a:solidFill>
              <a:ln w="133350" cmpd="sng">
                <a:solidFill>
                  <a:schemeClr val="accent5">
                    <a:lumMod val="50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Parallelogramm 13"/>
              <p:cNvSpPr/>
              <p:nvPr/>
            </p:nvSpPr>
            <p:spPr>
              <a:xfrm>
                <a:off x="615562" y="39163539"/>
                <a:ext cx="2056202" cy="269444"/>
              </a:xfrm>
              <a:prstGeom prst="parallelogram">
                <a:avLst>
                  <a:gd name="adj" fmla="val 99236"/>
                </a:avLst>
              </a:prstGeom>
              <a:solidFill>
                <a:srgbClr val="777777"/>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Parallelogramm 14"/>
              <p:cNvSpPr/>
              <p:nvPr/>
            </p:nvSpPr>
            <p:spPr>
              <a:xfrm rot="5400000" flipV="1">
                <a:off x="1518467" y="40069647"/>
                <a:ext cx="2056202" cy="259917"/>
              </a:xfrm>
              <a:prstGeom prst="parallelogram">
                <a:avLst>
                  <a:gd name="adj" fmla="val 99649"/>
                </a:avLst>
              </a:prstGeom>
              <a:solidFill>
                <a:srgbClr val="777777"/>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
          <p:nvSpPr>
            <p:cNvPr id="10" name="Rechteck 9"/>
            <p:cNvSpPr/>
            <p:nvPr/>
          </p:nvSpPr>
          <p:spPr>
            <a:xfrm rot="2406491">
              <a:off x="1564364" y="40059750"/>
              <a:ext cx="72000" cy="576000"/>
            </a:xfrm>
            <a:prstGeom prst="rect">
              <a:avLst/>
            </a:prstGeom>
            <a:solidFill>
              <a:schemeClr val="accent5">
                <a:lumMod val="5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
        <p:nvSpPr>
          <p:cNvPr id="16" name="Rechteck 15"/>
          <p:cNvSpPr/>
          <p:nvPr/>
        </p:nvSpPr>
        <p:spPr>
          <a:xfrm>
            <a:off x="3860283" y="4370475"/>
            <a:ext cx="1800000" cy="1800000"/>
          </a:xfrm>
          <a:prstGeom prst="rect">
            <a:avLst/>
          </a:prstGeom>
          <a:solidFill>
            <a:schemeClr val="accent5">
              <a:lumMod val="50000"/>
            </a:schemeClr>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 name="Ellipse 16"/>
          <p:cNvSpPr/>
          <p:nvPr/>
        </p:nvSpPr>
        <p:spPr>
          <a:xfrm>
            <a:off x="4415748" y="4914170"/>
            <a:ext cx="720000" cy="720000"/>
          </a:xfrm>
          <a:prstGeom prst="ellipse">
            <a:avLst/>
          </a:prstGeom>
          <a:solidFill>
            <a:schemeClr val="bg1"/>
          </a:solidFill>
          <a:ln w="133350" cmpd="sng">
            <a:solidFill>
              <a:schemeClr val="accent5">
                <a:lumMod val="50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8" name="Parallelogramm 17"/>
          <p:cNvSpPr/>
          <p:nvPr/>
        </p:nvSpPr>
        <p:spPr>
          <a:xfrm>
            <a:off x="3865707" y="4094749"/>
            <a:ext cx="2056202" cy="269444"/>
          </a:xfrm>
          <a:prstGeom prst="parallelogram">
            <a:avLst>
              <a:gd name="adj" fmla="val 99236"/>
            </a:avLst>
          </a:prstGeom>
          <a:solidFill>
            <a:srgbClr val="777777"/>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9" name="Parallelogramm 18"/>
          <p:cNvSpPr/>
          <p:nvPr/>
        </p:nvSpPr>
        <p:spPr>
          <a:xfrm rot="5400000" flipV="1">
            <a:off x="4768612" y="5000857"/>
            <a:ext cx="2056202" cy="259917"/>
          </a:xfrm>
          <a:prstGeom prst="parallelogram">
            <a:avLst>
              <a:gd name="adj" fmla="val 99649"/>
            </a:avLst>
          </a:prstGeom>
          <a:solidFill>
            <a:schemeClr val="accent5">
              <a:lumMod val="50000"/>
            </a:schemeClr>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 name="Rechteck 19"/>
          <p:cNvSpPr/>
          <p:nvPr/>
        </p:nvSpPr>
        <p:spPr>
          <a:xfrm rot="2406491">
            <a:off x="4744659" y="4990960"/>
            <a:ext cx="72000" cy="576000"/>
          </a:xfrm>
          <a:prstGeom prst="rect">
            <a:avLst/>
          </a:prstGeom>
          <a:solidFill>
            <a:schemeClr val="accent5">
              <a:lumMod val="5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 name="Rechteck 20"/>
          <p:cNvSpPr/>
          <p:nvPr/>
        </p:nvSpPr>
        <p:spPr>
          <a:xfrm>
            <a:off x="3865706" y="4645612"/>
            <a:ext cx="1785737" cy="151537"/>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Parallelogramm 21"/>
          <p:cNvSpPr/>
          <p:nvPr/>
        </p:nvSpPr>
        <p:spPr>
          <a:xfrm rot="16200000" flipV="1">
            <a:off x="5574461" y="4460504"/>
            <a:ext cx="443760" cy="251136"/>
          </a:xfrm>
          <a:prstGeom prst="parallelogram">
            <a:avLst>
              <a:gd name="adj" fmla="val 109481"/>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Rechteck 22"/>
          <p:cNvSpPr/>
          <p:nvPr/>
        </p:nvSpPr>
        <p:spPr>
          <a:xfrm>
            <a:off x="3872350" y="4377740"/>
            <a:ext cx="1778384" cy="268790"/>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Parallelogramm 23"/>
          <p:cNvSpPr/>
          <p:nvPr/>
        </p:nvSpPr>
        <p:spPr>
          <a:xfrm rot="16200000" flipV="1">
            <a:off x="5529242" y="4251089"/>
            <a:ext cx="537539" cy="251136"/>
          </a:xfrm>
          <a:prstGeom prst="parallelogram">
            <a:avLst>
              <a:gd name="adj" fmla="val 100947"/>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Textfeld 24"/>
          <p:cNvSpPr txBox="1"/>
          <p:nvPr/>
        </p:nvSpPr>
        <p:spPr>
          <a:xfrm>
            <a:off x="2789876" y="4721380"/>
            <a:ext cx="89928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Swirl</a:t>
            </a:r>
            <a:r>
              <a:rPr lang="de-DE" sz="1600" dirty="0" smtClean="0"/>
              <a:t> </a:t>
            </a:r>
            <a:r>
              <a:rPr lang="de-DE" sz="1600" dirty="0" err="1" smtClean="0"/>
              <a:t>tape</a:t>
            </a:r>
            <a:endParaRPr lang="de-DE" sz="1600" dirty="0" smtClean="0"/>
          </a:p>
        </p:txBody>
      </p:sp>
      <p:cxnSp>
        <p:nvCxnSpPr>
          <p:cNvPr id="26" name="Gerade Verbindung mit Pfeil 25"/>
          <p:cNvCxnSpPr>
            <a:stCxn id="25" idx="2"/>
            <a:endCxn id="20" idx="1"/>
          </p:cNvCxnSpPr>
          <p:nvPr/>
        </p:nvCxnSpPr>
        <p:spPr>
          <a:xfrm>
            <a:off x="3239519" y="4989274"/>
            <a:ext cx="1513606" cy="26649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p:cNvCxnSpPr>
            <a:stCxn id="25" idx="2"/>
            <a:endCxn id="10" idx="3"/>
          </p:cNvCxnSpPr>
          <p:nvPr/>
        </p:nvCxnSpPr>
        <p:spPr>
          <a:xfrm flipH="1">
            <a:off x="1474164" y="4989274"/>
            <a:ext cx="1765355" cy="303729"/>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8" name="Rechteck 27"/>
          <p:cNvSpPr/>
          <p:nvPr/>
        </p:nvSpPr>
        <p:spPr>
          <a:xfrm>
            <a:off x="6986208" y="4377740"/>
            <a:ext cx="1800000" cy="1800000"/>
          </a:xfrm>
          <a:prstGeom prst="rect">
            <a:avLst/>
          </a:prstGeom>
          <a:solidFill>
            <a:schemeClr val="accent5">
              <a:lumMod val="50000"/>
            </a:schemeClr>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9" name="Parallelogramm 28"/>
          <p:cNvSpPr/>
          <p:nvPr/>
        </p:nvSpPr>
        <p:spPr>
          <a:xfrm>
            <a:off x="6991632" y="4102014"/>
            <a:ext cx="2056202" cy="269444"/>
          </a:xfrm>
          <a:prstGeom prst="parallelogram">
            <a:avLst>
              <a:gd name="adj" fmla="val 99236"/>
            </a:avLst>
          </a:prstGeom>
          <a:solidFill>
            <a:srgbClr val="777777"/>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0" name="Parallelogramm 29"/>
          <p:cNvSpPr/>
          <p:nvPr/>
        </p:nvSpPr>
        <p:spPr>
          <a:xfrm rot="5400000" flipV="1">
            <a:off x="7894537" y="5008122"/>
            <a:ext cx="2056202" cy="259917"/>
          </a:xfrm>
          <a:prstGeom prst="parallelogram">
            <a:avLst>
              <a:gd name="adj" fmla="val 99649"/>
            </a:avLst>
          </a:prstGeom>
          <a:solidFill>
            <a:schemeClr val="accent5">
              <a:lumMod val="50000"/>
            </a:schemeClr>
          </a:solidFill>
          <a:ln w="19050" cmpd="sng">
            <a:solidFill>
              <a:schemeClr val="accent6">
                <a:lumMod val="25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1" name="Rechteck 30"/>
          <p:cNvSpPr/>
          <p:nvPr/>
        </p:nvSpPr>
        <p:spPr>
          <a:xfrm>
            <a:off x="6991631" y="4652877"/>
            <a:ext cx="1785737" cy="151537"/>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2" name="Parallelogramm 31"/>
          <p:cNvSpPr/>
          <p:nvPr/>
        </p:nvSpPr>
        <p:spPr>
          <a:xfrm rot="16200000" flipV="1">
            <a:off x="8700386" y="4467769"/>
            <a:ext cx="443760" cy="251136"/>
          </a:xfrm>
          <a:prstGeom prst="parallelogram">
            <a:avLst>
              <a:gd name="adj" fmla="val 109481"/>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3" name="Rechteck 32"/>
          <p:cNvSpPr/>
          <p:nvPr/>
        </p:nvSpPr>
        <p:spPr>
          <a:xfrm>
            <a:off x="6998275" y="4385005"/>
            <a:ext cx="1778384" cy="268790"/>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4" name="Parallelogramm 33"/>
          <p:cNvSpPr/>
          <p:nvPr/>
        </p:nvSpPr>
        <p:spPr>
          <a:xfrm rot="16200000" flipV="1">
            <a:off x="8655167" y="4258354"/>
            <a:ext cx="537539" cy="251136"/>
          </a:xfrm>
          <a:prstGeom prst="parallelogram">
            <a:avLst>
              <a:gd name="adj" fmla="val 100947"/>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 name="Rechteck 1"/>
          <p:cNvSpPr/>
          <p:nvPr/>
        </p:nvSpPr>
        <p:spPr>
          <a:xfrm>
            <a:off x="9935245" y="4082095"/>
            <a:ext cx="2071175" cy="205532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1500" b="1" dirty="0" smtClean="0">
                <a:solidFill>
                  <a:schemeClr val="bg1"/>
                </a:solidFill>
              </a:rPr>
              <a:t> ?</a:t>
            </a:r>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8" name="Freihandform 37"/>
          <p:cNvSpPr/>
          <p:nvPr/>
        </p:nvSpPr>
        <p:spPr>
          <a:xfrm>
            <a:off x="7081838" y="4879658"/>
            <a:ext cx="1624012" cy="1304925"/>
          </a:xfrm>
          <a:custGeom>
            <a:avLst/>
            <a:gdLst>
              <a:gd name="connsiteX0" fmla="*/ 0 w 1624012"/>
              <a:gd name="connsiteY0" fmla="*/ 1304925 h 1304925"/>
              <a:gd name="connsiteX1" fmla="*/ 9525 w 1624012"/>
              <a:gd name="connsiteY1" fmla="*/ 0 h 1304925"/>
              <a:gd name="connsiteX2" fmla="*/ 133350 w 1624012"/>
              <a:gd name="connsiteY2" fmla="*/ 0 h 1304925"/>
              <a:gd name="connsiteX3" fmla="*/ 128587 w 1624012"/>
              <a:gd name="connsiteY3" fmla="*/ 1033462 h 1304925"/>
              <a:gd name="connsiteX4" fmla="*/ 242887 w 1624012"/>
              <a:gd name="connsiteY4" fmla="*/ 1028700 h 1304925"/>
              <a:gd name="connsiteX5" fmla="*/ 252412 w 1624012"/>
              <a:gd name="connsiteY5" fmla="*/ 9525 h 1304925"/>
              <a:gd name="connsiteX6" fmla="*/ 357187 w 1624012"/>
              <a:gd name="connsiteY6" fmla="*/ 4762 h 1304925"/>
              <a:gd name="connsiteX7" fmla="*/ 352425 w 1624012"/>
              <a:gd name="connsiteY7" fmla="*/ 1028700 h 1304925"/>
              <a:gd name="connsiteX8" fmla="*/ 466725 w 1624012"/>
              <a:gd name="connsiteY8" fmla="*/ 1023937 h 1304925"/>
              <a:gd name="connsiteX9" fmla="*/ 476250 w 1624012"/>
              <a:gd name="connsiteY9" fmla="*/ 14287 h 1304925"/>
              <a:gd name="connsiteX10" fmla="*/ 514350 w 1624012"/>
              <a:gd name="connsiteY10" fmla="*/ 14287 h 1304925"/>
              <a:gd name="connsiteX11" fmla="*/ 752475 w 1624012"/>
              <a:gd name="connsiteY11" fmla="*/ 9525 h 1304925"/>
              <a:gd name="connsiteX12" fmla="*/ 938212 w 1624012"/>
              <a:gd name="connsiteY12" fmla="*/ 19050 h 1304925"/>
              <a:gd name="connsiteX13" fmla="*/ 995362 w 1624012"/>
              <a:gd name="connsiteY13" fmla="*/ 28575 h 1304925"/>
              <a:gd name="connsiteX14" fmla="*/ 1057275 w 1624012"/>
              <a:gd name="connsiteY14" fmla="*/ 47625 h 1304925"/>
              <a:gd name="connsiteX15" fmla="*/ 1081087 w 1624012"/>
              <a:gd name="connsiteY15" fmla="*/ 61912 h 1304925"/>
              <a:gd name="connsiteX16" fmla="*/ 1109662 w 1624012"/>
              <a:gd name="connsiteY16" fmla="*/ 76200 h 1304925"/>
              <a:gd name="connsiteX17" fmla="*/ 1119187 w 1624012"/>
              <a:gd name="connsiteY17" fmla="*/ 90487 h 1304925"/>
              <a:gd name="connsiteX18" fmla="*/ 1128712 w 1624012"/>
              <a:gd name="connsiteY18" fmla="*/ 128587 h 1304925"/>
              <a:gd name="connsiteX19" fmla="*/ 1128712 w 1624012"/>
              <a:gd name="connsiteY19" fmla="*/ 280987 h 1304925"/>
              <a:gd name="connsiteX20" fmla="*/ 1114425 w 1624012"/>
              <a:gd name="connsiteY20" fmla="*/ 323850 h 1304925"/>
              <a:gd name="connsiteX21" fmla="*/ 1109662 w 1624012"/>
              <a:gd name="connsiteY21" fmla="*/ 342900 h 1304925"/>
              <a:gd name="connsiteX22" fmla="*/ 1095375 w 1624012"/>
              <a:gd name="connsiteY22" fmla="*/ 366712 h 1304925"/>
              <a:gd name="connsiteX23" fmla="*/ 1085850 w 1624012"/>
              <a:gd name="connsiteY23" fmla="*/ 385762 h 1304925"/>
              <a:gd name="connsiteX24" fmla="*/ 1081087 w 1624012"/>
              <a:gd name="connsiteY24" fmla="*/ 400050 h 1304925"/>
              <a:gd name="connsiteX25" fmla="*/ 1062037 w 1624012"/>
              <a:gd name="connsiteY25" fmla="*/ 428625 h 1304925"/>
              <a:gd name="connsiteX26" fmla="*/ 1047750 w 1624012"/>
              <a:gd name="connsiteY26" fmla="*/ 457200 h 1304925"/>
              <a:gd name="connsiteX27" fmla="*/ 1019175 w 1624012"/>
              <a:gd name="connsiteY27" fmla="*/ 476250 h 1304925"/>
              <a:gd name="connsiteX28" fmla="*/ 1009650 w 1624012"/>
              <a:gd name="connsiteY28" fmla="*/ 490537 h 1304925"/>
              <a:gd name="connsiteX29" fmla="*/ 995362 w 1624012"/>
              <a:gd name="connsiteY29" fmla="*/ 495300 h 1304925"/>
              <a:gd name="connsiteX30" fmla="*/ 981075 w 1624012"/>
              <a:gd name="connsiteY30" fmla="*/ 504825 h 1304925"/>
              <a:gd name="connsiteX31" fmla="*/ 957262 w 1624012"/>
              <a:gd name="connsiteY31" fmla="*/ 509587 h 1304925"/>
              <a:gd name="connsiteX32" fmla="*/ 942975 w 1624012"/>
              <a:gd name="connsiteY32" fmla="*/ 514350 h 1304925"/>
              <a:gd name="connsiteX33" fmla="*/ 881062 w 1624012"/>
              <a:gd name="connsiteY33" fmla="*/ 519112 h 1304925"/>
              <a:gd name="connsiteX34" fmla="*/ 814387 w 1624012"/>
              <a:gd name="connsiteY34" fmla="*/ 533400 h 1304925"/>
              <a:gd name="connsiteX35" fmla="*/ 723900 w 1624012"/>
              <a:gd name="connsiteY35" fmla="*/ 528637 h 1304925"/>
              <a:gd name="connsiteX36" fmla="*/ 709612 w 1624012"/>
              <a:gd name="connsiteY36" fmla="*/ 523875 h 1304925"/>
              <a:gd name="connsiteX37" fmla="*/ 661987 w 1624012"/>
              <a:gd name="connsiteY37" fmla="*/ 514350 h 1304925"/>
              <a:gd name="connsiteX38" fmla="*/ 642937 w 1624012"/>
              <a:gd name="connsiteY38" fmla="*/ 485775 h 1304925"/>
              <a:gd name="connsiteX39" fmla="*/ 628650 w 1624012"/>
              <a:gd name="connsiteY39" fmla="*/ 433387 h 1304925"/>
              <a:gd name="connsiteX40" fmla="*/ 633412 w 1624012"/>
              <a:gd name="connsiteY40" fmla="*/ 219075 h 1304925"/>
              <a:gd name="connsiteX41" fmla="*/ 638175 w 1624012"/>
              <a:gd name="connsiteY41" fmla="*/ 204787 h 1304925"/>
              <a:gd name="connsiteX42" fmla="*/ 647700 w 1624012"/>
              <a:gd name="connsiteY42" fmla="*/ 171450 h 1304925"/>
              <a:gd name="connsiteX43" fmla="*/ 681037 w 1624012"/>
              <a:gd name="connsiteY43" fmla="*/ 142875 h 1304925"/>
              <a:gd name="connsiteX44" fmla="*/ 733425 w 1624012"/>
              <a:gd name="connsiteY44" fmla="*/ 128587 h 1304925"/>
              <a:gd name="connsiteX45" fmla="*/ 747712 w 1624012"/>
              <a:gd name="connsiteY45" fmla="*/ 123825 h 1304925"/>
              <a:gd name="connsiteX46" fmla="*/ 800100 w 1624012"/>
              <a:gd name="connsiteY46" fmla="*/ 114300 h 1304925"/>
              <a:gd name="connsiteX47" fmla="*/ 919162 w 1624012"/>
              <a:gd name="connsiteY47" fmla="*/ 123825 h 1304925"/>
              <a:gd name="connsiteX48" fmla="*/ 947737 w 1624012"/>
              <a:gd name="connsiteY48" fmla="*/ 133350 h 1304925"/>
              <a:gd name="connsiteX49" fmla="*/ 962025 w 1624012"/>
              <a:gd name="connsiteY49" fmla="*/ 138112 h 1304925"/>
              <a:gd name="connsiteX50" fmla="*/ 976312 w 1624012"/>
              <a:gd name="connsiteY50" fmla="*/ 142875 h 1304925"/>
              <a:gd name="connsiteX51" fmla="*/ 995362 w 1624012"/>
              <a:gd name="connsiteY51" fmla="*/ 171450 h 1304925"/>
              <a:gd name="connsiteX52" fmla="*/ 1004887 w 1624012"/>
              <a:gd name="connsiteY52" fmla="*/ 185737 h 1304925"/>
              <a:gd name="connsiteX53" fmla="*/ 995362 w 1624012"/>
              <a:gd name="connsiteY53" fmla="*/ 285750 h 1304925"/>
              <a:gd name="connsiteX54" fmla="*/ 985837 w 1624012"/>
              <a:gd name="connsiteY54" fmla="*/ 300037 h 1304925"/>
              <a:gd name="connsiteX55" fmla="*/ 971550 w 1624012"/>
              <a:gd name="connsiteY55" fmla="*/ 309562 h 1304925"/>
              <a:gd name="connsiteX56" fmla="*/ 947737 w 1624012"/>
              <a:gd name="connsiteY56" fmla="*/ 333375 h 1304925"/>
              <a:gd name="connsiteX57" fmla="*/ 914400 w 1624012"/>
              <a:gd name="connsiteY57" fmla="*/ 357187 h 1304925"/>
              <a:gd name="connsiteX58" fmla="*/ 842962 w 1624012"/>
              <a:gd name="connsiteY58" fmla="*/ 376237 h 1304925"/>
              <a:gd name="connsiteX59" fmla="*/ 800100 w 1624012"/>
              <a:gd name="connsiteY59" fmla="*/ 381000 h 1304925"/>
              <a:gd name="connsiteX60" fmla="*/ 776287 w 1624012"/>
              <a:gd name="connsiteY60" fmla="*/ 361950 h 1304925"/>
              <a:gd name="connsiteX61" fmla="*/ 762000 w 1624012"/>
              <a:gd name="connsiteY61" fmla="*/ 357187 h 1304925"/>
              <a:gd name="connsiteX62" fmla="*/ 752475 w 1624012"/>
              <a:gd name="connsiteY62" fmla="*/ 342900 h 1304925"/>
              <a:gd name="connsiteX63" fmla="*/ 742950 w 1624012"/>
              <a:gd name="connsiteY63" fmla="*/ 314325 h 1304925"/>
              <a:gd name="connsiteX64" fmla="*/ 757237 w 1624012"/>
              <a:gd name="connsiteY64" fmla="*/ 252412 h 1304925"/>
              <a:gd name="connsiteX65" fmla="*/ 771525 w 1624012"/>
              <a:gd name="connsiteY65" fmla="*/ 247650 h 1304925"/>
              <a:gd name="connsiteX66" fmla="*/ 809625 w 1624012"/>
              <a:gd name="connsiteY66" fmla="*/ 223837 h 1304925"/>
              <a:gd name="connsiteX67" fmla="*/ 823912 w 1624012"/>
              <a:gd name="connsiteY67" fmla="*/ 219075 h 1304925"/>
              <a:gd name="connsiteX68" fmla="*/ 842962 w 1624012"/>
              <a:gd name="connsiteY68" fmla="*/ 223837 h 1304925"/>
              <a:gd name="connsiteX69" fmla="*/ 852487 w 1624012"/>
              <a:gd name="connsiteY69" fmla="*/ 242887 h 1304925"/>
              <a:gd name="connsiteX70" fmla="*/ 838200 w 1624012"/>
              <a:gd name="connsiteY70" fmla="*/ 247650 h 1304925"/>
              <a:gd name="connsiteX71" fmla="*/ 823912 w 1624012"/>
              <a:gd name="connsiteY71" fmla="*/ 300037 h 1304925"/>
              <a:gd name="connsiteX72" fmla="*/ 842962 w 1624012"/>
              <a:gd name="connsiteY72" fmla="*/ 304800 h 1304925"/>
              <a:gd name="connsiteX73" fmla="*/ 914400 w 1624012"/>
              <a:gd name="connsiteY73" fmla="*/ 280987 h 1304925"/>
              <a:gd name="connsiteX74" fmla="*/ 933450 w 1624012"/>
              <a:gd name="connsiteY74" fmla="*/ 252412 h 1304925"/>
              <a:gd name="connsiteX75" fmla="*/ 909637 w 1624012"/>
              <a:gd name="connsiteY75" fmla="*/ 190500 h 1304925"/>
              <a:gd name="connsiteX76" fmla="*/ 881062 w 1624012"/>
              <a:gd name="connsiteY76" fmla="*/ 180975 h 1304925"/>
              <a:gd name="connsiteX77" fmla="*/ 762000 w 1624012"/>
              <a:gd name="connsiteY77" fmla="*/ 190500 h 1304925"/>
              <a:gd name="connsiteX78" fmla="*/ 747712 w 1624012"/>
              <a:gd name="connsiteY78" fmla="*/ 195262 h 1304925"/>
              <a:gd name="connsiteX79" fmla="*/ 733425 w 1624012"/>
              <a:gd name="connsiteY79" fmla="*/ 204787 h 1304925"/>
              <a:gd name="connsiteX80" fmla="*/ 704850 w 1624012"/>
              <a:gd name="connsiteY80" fmla="*/ 261937 h 1304925"/>
              <a:gd name="connsiteX81" fmla="*/ 700087 w 1624012"/>
              <a:gd name="connsiteY81" fmla="*/ 276225 h 1304925"/>
              <a:gd name="connsiteX82" fmla="*/ 695325 w 1624012"/>
              <a:gd name="connsiteY82" fmla="*/ 290512 h 1304925"/>
              <a:gd name="connsiteX83" fmla="*/ 700087 w 1624012"/>
              <a:gd name="connsiteY83" fmla="*/ 390525 h 1304925"/>
              <a:gd name="connsiteX84" fmla="*/ 709612 w 1624012"/>
              <a:gd name="connsiteY84" fmla="*/ 419100 h 1304925"/>
              <a:gd name="connsiteX85" fmla="*/ 738187 w 1624012"/>
              <a:gd name="connsiteY85" fmla="*/ 438150 h 1304925"/>
              <a:gd name="connsiteX86" fmla="*/ 771525 w 1624012"/>
              <a:gd name="connsiteY86" fmla="*/ 447675 h 1304925"/>
              <a:gd name="connsiteX87" fmla="*/ 809625 w 1624012"/>
              <a:gd name="connsiteY87" fmla="*/ 452437 h 1304925"/>
              <a:gd name="connsiteX88" fmla="*/ 871537 w 1624012"/>
              <a:gd name="connsiteY88" fmla="*/ 447675 h 1304925"/>
              <a:gd name="connsiteX89" fmla="*/ 890587 w 1624012"/>
              <a:gd name="connsiteY89" fmla="*/ 442912 h 1304925"/>
              <a:gd name="connsiteX90" fmla="*/ 923925 w 1624012"/>
              <a:gd name="connsiteY90" fmla="*/ 433387 h 1304925"/>
              <a:gd name="connsiteX91" fmla="*/ 966787 w 1624012"/>
              <a:gd name="connsiteY91" fmla="*/ 423862 h 1304925"/>
              <a:gd name="connsiteX92" fmla="*/ 985837 w 1624012"/>
              <a:gd name="connsiteY92" fmla="*/ 414337 h 1304925"/>
              <a:gd name="connsiteX93" fmla="*/ 995362 w 1624012"/>
              <a:gd name="connsiteY93" fmla="*/ 400050 h 1304925"/>
              <a:gd name="connsiteX94" fmla="*/ 1019175 w 1624012"/>
              <a:gd name="connsiteY94" fmla="*/ 371475 h 1304925"/>
              <a:gd name="connsiteX95" fmla="*/ 1038225 w 1624012"/>
              <a:gd name="connsiteY95" fmla="*/ 333375 h 1304925"/>
              <a:gd name="connsiteX96" fmla="*/ 1057275 w 1624012"/>
              <a:gd name="connsiteY96" fmla="*/ 300037 h 1304925"/>
              <a:gd name="connsiteX97" fmla="*/ 1066800 w 1624012"/>
              <a:gd name="connsiteY97" fmla="*/ 266700 h 1304925"/>
              <a:gd name="connsiteX98" fmla="*/ 1062037 w 1624012"/>
              <a:gd name="connsiteY98" fmla="*/ 190500 h 1304925"/>
              <a:gd name="connsiteX99" fmla="*/ 1052512 w 1624012"/>
              <a:gd name="connsiteY99" fmla="*/ 128587 h 1304925"/>
              <a:gd name="connsiteX100" fmla="*/ 1047750 w 1624012"/>
              <a:gd name="connsiteY100" fmla="*/ 109537 h 1304925"/>
              <a:gd name="connsiteX101" fmla="*/ 1014412 w 1624012"/>
              <a:gd name="connsiteY101" fmla="*/ 90487 h 1304925"/>
              <a:gd name="connsiteX102" fmla="*/ 881062 w 1624012"/>
              <a:gd name="connsiteY102" fmla="*/ 76200 h 1304925"/>
              <a:gd name="connsiteX103" fmla="*/ 785812 w 1624012"/>
              <a:gd name="connsiteY103" fmla="*/ 71437 h 1304925"/>
              <a:gd name="connsiteX104" fmla="*/ 671512 w 1624012"/>
              <a:gd name="connsiteY104" fmla="*/ 71437 h 1304925"/>
              <a:gd name="connsiteX105" fmla="*/ 638175 w 1624012"/>
              <a:gd name="connsiteY105" fmla="*/ 80962 h 1304925"/>
              <a:gd name="connsiteX106" fmla="*/ 590550 w 1624012"/>
              <a:gd name="connsiteY106" fmla="*/ 85725 h 1304925"/>
              <a:gd name="connsiteX107" fmla="*/ 576262 w 1624012"/>
              <a:gd name="connsiteY107" fmla="*/ 90487 h 1304925"/>
              <a:gd name="connsiteX108" fmla="*/ 576262 w 1624012"/>
              <a:gd name="connsiteY108" fmla="*/ 609600 h 1304925"/>
              <a:gd name="connsiteX109" fmla="*/ 1247775 w 1624012"/>
              <a:gd name="connsiteY109" fmla="*/ 604837 h 1304925"/>
              <a:gd name="connsiteX110" fmla="*/ 1257300 w 1624012"/>
              <a:gd name="connsiteY110" fmla="*/ 23812 h 1304925"/>
              <a:gd name="connsiteX111" fmla="*/ 1624012 w 1624012"/>
              <a:gd name="connsiteY111" fmla="*/ 23812 h 1304925"/>
              <a:gd name="connsiteX112" fmla="*/ 1604962 w 1624012"/>
              <a:gd name="connsiteY112" fmla="*/ 1147762 h 1304925"/>
              <a:gd name="connsiteX113" fmla="*/ 1504950 w 1624012"/>
              <a:gd name="connsiteY113" fmla="*/ 1133475 h 1304925"/>
              <a:gd name="connsiteX114" fmla="*/ 1495425 w 1624012"/>
              <a:gd name="connsiteY114" fmla="*/ 123825 h 1304925"/>
              <a:gd name="connsiteX115" fmla="*/ 1366837 w 1624012"/>
              <a:gd name="connsiteY115" fmla="*/ 119062 h 1304925"/>
              <a:gd name="connsiteX116" fmla="*/ 1366837 w 1624012"/>
              <a:gd name="connsiteY116" fmla="*/ 681037 h 1304925"/>
              <a:gd name="connsiteX117" fmla="*/ 595312 w 1624012"/>
              <a:gd name="connsiteY117" fmla="*/ 690562 h 1304925"/>
              <a:gd name="connsiteX118" fmla="*/ 595312 w 1624012"/>
              <a:gd name="connsiteY118" fmla="*/ 781050 h 1304925"/>
              <a:gd name="connsiteX119" fmla="*/ 1376362 w 1624012"/>
              <a:gd name="connsiteY119" fmla="*/ 776287 h 1304925"/>
              <a:gd name="connsiteX120" fmla="*/ 1371600 w 1624012"/>
              <a:gd name="connsiteY120" fmla="*/ 871537 h 1304925"/>
              <a:gd name="connsiteX121" fmla="*/ 595312 w 1624012"/>
              <a:gd name="connsiteY121" fmla="*/ 862012 h 1304925"/>
              <a:gd name="connsiteX122" fmla="*/ 600075 w 1624012"/>
              <a:gd name="connsiteY122" fmla="*/ 942975 h 1304925"/>
              <a:gd name="connsiteX123" fmla="*/ 1371600 w 1624012"/>
              <a:gd name="connsiteY123" fmla="*/ 952500 h 1304925"/>
              <a:gd name="connsiteX124" fmla="*/ 1376362 w 1624012"/>
              <a:gd name="connsiteY124" fmla="*/ 1114425 h 1304925"/>
              <a:gd name="connsiteX125" fmla="*/ 180975 w 1624012"/>
              <a:gd name="connsiteY125" fmla="*/ 1114425 h 1304925"/>
              <a:gd name="connsiteX126" fmla="*/ 180975 w 1624012"/>
              <a:gd name="connsiteY126" fmla="*/ 1290637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624012" h="1304925">
                <a:moveTo>
                  <a:pt x="0" y="1304925"/>
                </a:moveTo>
                <a:lnTo>
                  <a:pt x="9525" y="0"/>
                </a:lnTo>
                <a:lnTo>
                  <a:pt x="133350" y="0"/>
                </a:lnTo>
                <a:cubicBezTo>
                  <a:pt x="131762" y="344487"/>
                  <a:pt x="130175" y="688975"/>
                  <a:pt x="128587" y="1033462"/>
                </a:cubicBezTo>
                <a:lnTo>
                  <a:pt x="242887" y="1028700"/>
                </a:lnTo>
                <a:lnTo>
                  <a:pt x="252412" y="9525"/>
                </a:lnTo>
                <a:lnTo>
                  <a:pt x="357187" y="4762"/>
                </a:lnTo>
                <a:cubicBezTo>
                  <a:pt x="355600" y="346075"/>
                  <a:pt x="354012" y="687387"/>
                  <a:pt x="352425" y="1028700"/>
                </a:cubicBezTo>
                <a:lnTo>
                  <a:pt x="466725" y="1023937"/>
                </a:lnTo>
                <a:lnTo>
                  <a:pt x="476250" y="14287"/>
                </a:lnTo>
                <a:lnTo>
                  <a:pt x="514350" y="14287"/>
                </a:lnTo>
                <a:cubicBezTo>
                  <a:pt x="593725" y="12700"/>
                  <a:pt x="673089" y="8633"/>
                  <a:pt x="752475" y="9525"/>
                </a:cubicBezTo>
                <a:cubicBezTo>
                  <a:pt x="814465" y="10222"/>
                  <a:pt x="938212" y="19050"/>
                  <a:pt x="938212" y="19050"/>
                </a:cubicBezTo>
                <a:cubicBezTo>
                  <a:pt x="981082" y="29766"/>
                  <a:pt x="928470" y="17426"/>
                  <a:pt x="995362" y="28575"/>
                </a:cubicBezTo>
                <a:cubicBezTo>
                  <a:pt x="1009428" y="30919"/>
                  <a:pt x="1053290" y="45234"/>
                  <a:pt x="1057275" y="47625"/>
                </a:cubicBezTo>
                <a:cubicBezTo>
                  <a:pt x="1065212" y="52387"/>
                  <a:pt x="1072808" y="57772"/>
                  <a:pt x="1081087" y="61912"/>
                </a:cubicBezTo>
                <a:cubicBezTo>
                  <a:pt x="1120517" y="81627"/>
                  <a:pt x="1068724" y="48907"/>
                  <a:pt x="1109662" y="76200"/>
                </a:cubicBezTo>
                <a:cubicBezTo>
                  <a:pt x="1112837" y="80962"/>
                  <a:pt x="1117231" y="85108"/>
                  <a:pt x="1119187" y="90487"/>
                </a:cubicBezTo>
                <a:cubicBezTo>
                  <a:pt x="1123661" y="102790"/>
                  <a:pt x="1128712" y="128587"/>
                  <a:pt x="1128712" y="128587"/>
                </a:cubicBezTo>
                <a:cubicBezTo>
                  <a:pt x="1134733" y="194809"/>
                  <a:pt x="1137667" y="200394"/>
                  <a:pt x="1128712" y="280987"/>
                </a:cubicBezTo>
                <a:cubicBezTo>
                  <a:pt x="1127762" y="289540"/>
                  <a:pt x="1117280" y="312430"/>
                  <a:pt x="1114425" y="323850"/>
                </a:cubicBezTo>
                <a:cubicBezTo>
                  <a:pt x="1112837" y="330200"/>
                  <a:pt x="1112320" y="336919"/>
                  <a:pt x="1109662" y="342900"/>
                </a:cubicBezTo>
                <a:cubicBezTo>
                  <a:pt x="1105903" y="351359"/>
                  <a:pt x="1099870" y="358620"/>
                  <a:pt x="1095375" y="366712"/>
                </a:cubicBezTo>
                <a:cubicBezTo>
                  <a:pt x="1091927" y="372918"/>
                  <a:pt x="1088647" y="379237"/>
                  <a:pt x="1085850" y="385762"/>
                </a:cubicBezTo>
                <a:cubicBezTo>
                  <a:pt x="1083872" y="390376"/>
                  <a:pt x="1083525" y="395661"/>
                  <a:pt x="1081087" y="400050"/>
                </a:cubicBezTo>
                <a:cubicBezTo>
                  <a:pt x="1075528" y="410057"/>
                  <a:pt x="1062037" y="428625"/>
                  <a:pt x="1062037" y="428625"/>
                </a:cubicBezTo>
                <a:cubicBezTo>
                  <a:pt x="1058640" y="438817"/>
                  <a:pt x="1056439" y="449597"/>
                  <a:pt x="1047750" y="457200"/>
                </a:cubicBezTo>
                <a:cubicBezTo>
                  <a:pt x="1039135" y="464738"/>
                  <a:pt x="1019175" y="476250"/>
                  <a:pt x="1019175" y="476250"/>
                </a:cubicBezTo>
                <a:cubicBezTo>
                  <a:pt x="1016000" y="481012"/>
                  <a:pt x="1014119" y="486961"/>
                  <a:pt x="1009650" y="490537"/>
                </a:cubicBezTo>
                <a:cubicBezTo>
                  <a:pt x="1005730" y="493673"/>
                  <a:pt x="999852" y="493055"/>
                  <a:pt x="995362" y="495300"/>
                </a:cubicBezTo>
                <a:cubicBezTo>
                  <a:pt x="990243" y="497860"/>
                  <a:pt x="986434" y="502815"/>
                  <a:pt x="981075" y="504825"/>
                </a:cubicBezTo>
                <a:cubicBezTo>
                  <a:pt x="973496" y="507667"/>
                  <a:pt x="965115" y="507624"/>
                  <a:pt x="957262" y="509587"/>
                </a:cubicBezTo>
                <a:cubicBezTo>
                  <a:pt x="952392" y="510805"/>
                  <a:pt x="947956" y="513727"/>
                  <a:pt x="942975" y="514350"/>
                </a:cubicBezTo>
                <a:cubicBezTo>
                  <a:pt x="922436" y="516917"/>
                  <a:pt x="901700" y="517525"/>
                  <a:pt x="881062" y="519112"/>
                </a:cubicBezTo>
                <a:cubicBezTo>
                  <a:pt x="840345" y="532684"/>
                  <a:pt x="862450" y="527392"/>
                  <a:pt x="814387" y="533400"/>
                </a:cubicBezTo>
                <a:cubicBezTo>
                  <a:pt x="784225" y="531812"/>
                  <a:pt x="753980" y="531372"/>
                  <a:pt x="723900" y="528637"/>
                </a:cubicBezTo>
                <a:cubicBezTo>
                  <a:pt x="718900" y="528182"/>
                  <a:pt x="714513" y="524964"/>
                  <a:pt x="709612" y="523875"/>
                </a:cubicBezTo>
                <a:cubicBezTo>
                  <a:pt x="604484" y="500513"/>
                  <a:pt x="737919" y="533331"/>
                  <a:pt x="661987" y="514350"/>
                </a:cubicBezTo>
                <a:cubicBezTo>
                  <a:pt x="655637" y="504825"/>
                  <a:pt x="646557" y="496635"/>
                  <a:pt x="642937" y="485775"/>
                </a:cubicBezTo>
                <a:cubicBezTo>
                  <a:pt x="630852" y="449521"/>
                  <a:pt x="635381" y="467045"/>
                  <a:pt x="628650" y="433387"/>
                </a:cubicBezTo>
                <a:cubicBezTo>
                  <a:pt x="630237" y="361950"/>
                  <a:pt x="630437" y="290468"/>
                  <a:pt x="633412" y="219075"/>
                </a:cubicBezTo>
                <a:cubicBezTo>
                  <a:pt x="633621" y="214059"/>
                  <a:pt x="636796" y="209614"/>
                  <a:pt x="638175" y="204787"/>
                </a:cubicBezTo>
                <a:cubicBezTo>
                  <a:pt x="638793" y="202625"/>
                  <a:pt x="644979" y="175259"/>
                  <a:pt x="647700" y="171450"/>
                </a:cubicBezTo>
                <a:cubicBezTo>
                  <a:pt x="653189" y="163766"/>
                  <a:pt x="670501" y="147558"/>
                  <a:pt x="681037" y="142875"/>
                </a:cubicBezTo>
                <a:cubicBezTo>
                  <a:pt x="707305" y="131200"/>
                  <a:pt x="707818" y="134989"/>
                  <a:pt x="733425" y="128587"/>
                </a:cubicBezTo>
                <a:cubicBezTo>
                  <a:pt x="738295" y="127369"/>
                  <a:pt x="742842" y="125043"/>
                  <a:pt x="747712" y="123825"/>
                </a:cubicBezTo>
                <a:cubicBezTo>
                  <a:pt x="761036" y="120494"/>
                  <a:pt x="787348" y="116425"/>
                  <a:pt x="800100" y="114300"/>
                </a:cubicBezTo>
                <a:cubicBezTo>
                  <a:pt x="823159" y="115514"/>
                  <a:pt x="885434" y="115393"/>
                  <a:pt x="919162" y="123825"/>
                </a:cubicBezTo>
                <a:cubicBezTo>
                  <a:pt x="928902" y="126260"/>
                  <a:pt x="938212" y="130175"/>
                  <a:pt x="947737" y="133350"/>
                </a:cubicBezTo>
                <a:lnTo>
                  <a:pt x="962025" y="138112"/>
                </a:lnTo>
                <a:lnTo>
                  <a:pt x="976312" y="142875"/>
                </a:lnTo>
                <a:lnTo>
                  <a:pt x="995362" y="171450"/>
                </a:lnTo>
                <a:lnTo>
                  <a:pt x="1004887" y="185737"/>
                </a:lnTo>
                <a:cubicBezTo>
                  <a:pt x="1004767" y="187898"/>
                  <a:pt x="1008313" y="259850"/>
                  <a:pt x="995362" y="285750"/>
                </a:cubicBezTo>
                <a:cubicBezTo>
                  <a:pt x="992802" y="290869"/>
                  <a:pt x="989884" y="295990"/>
                  <a:pt x="985837" y="300037"/>
                </a:cubicBezTo>
                <a:cubicBezTo>
                  <a:pt x="981790" y="304084"/>
                  <a:pt x="981075" y="292893"/>
                  <a:pt x="971550" y="309562"/>
                </a:cubicBezTo>
                <a:lnTo>
                  <a:pt x="947737" y="333375"/>
                </a:lnTo>
                <a:cubicBezTo>
                  <a:pt x="936625" y="341312"/>
                  <a:pt x="955675" y="363537"/>
                  <a:pt x="914400" y="357187"/>
                </a:cubicBezTo>
                <a:lnTo>
                  <a:pt x="842962" y="376237"/>
                </a:lnTo>
                <a:cubicBezTo>
                  <a:pt x="828675" y="377825"/>
                  <a:pt x="814475" y="381000"/>
                  <a:pt x="800100" y="381000"/>
                </a:cubicBezTo>
                <a:cubicBezTo>
                  <a:pt x="779152" y="381000"/>
                  <a:pt x="789999" y="372920"/>
                  <a:pt x="776287" y="361950"/>
                </a:cubicBezTo>
                <a:cubicBezTo>
                  <a:pt x="772367" y="358814"/>
                  <a:pt x="766762" y="358775"/>
                  <a:pt x="762000" y="357187"/>
                </a:cubicBezTo>
                <a:cubicBezTo>
                  <a:pt x="758825" y="352425"/>
                  <a:pt x="754800" y="348130"/>
                  <a:pt x="752475" y="342900"/>
                </a:cubicBezTo>
                <a:cubicBezTo>
                  <a:pt x="748397" y="333725"/>
                  <a:pt x="742950" y="314325"/>
                  <a:pt x="742950" y="314325"/>
                </a:cubicBezTo>
                <a:cubicBezTo>
                  <a:pt x="743285" y="311979"/>
                  <a:pt x="749392" y="255027"/>
                  <a:pt x="757237" y="252412"/>
                </a:cubicBezTo>
                <a:lnTo>
                  <a:pt x="771525" y="247650"/>
                </a:lnTo>
                <a:cubicBezTo>
                  <a:pt x="786619" y="225008"/>
                  <a:pt x="775620" y="235172"/>
                  <a:pt x="809625" y="223837"/>
                </a:cubicBezTo>
                <a:lnTo>
                  <a:pt x="823912" y="219075"/>
                </a:lnTo>
                <a:cubicBezTo>
                  <a:pt x="830262" y="220662"/>
                  <a:pt x="836668" y="222039"/>
                  <a:pt x="842962" y="223837"/>
                </a:cubicBezTo>
                <a:cubicBezTo>
                  <a:pt x="852841" y="226659"/>
                  <a:pt x="868009" y="227365"/>
                  <a:pt x="852487" y="242887"/>
                </a:cubicBezTo>
                <a:cubicBezTo>
                  <a:pt x="848937" y="246437"/>
                  <a:pt x="842962" y="246062"/>
                  <a:pt x="838200" y="247650"/>
                </a:cubicBezTo>
                <a:cubicBezTo>
                  <a:pt x="828608" y="262038"/>
                  <a:pt x="807043" y="279793"/>
                  <a:pt x="823912" y="300037"/>
                </a:cubicBezTo>
                <a:cubicBezTo>
                  <a:pt x="828102" y="305065"/>
                  <a:pt x="836612" y="303212"/>
                  <a:pt x="842962" y="304800"/>
                </a:cubicBezTo>
                <a:cubicBezTo>
                  <a:pt x="883185" y="300777"/>
                  <a:pt x="889290" y="308887"/>
                  <a:pt x="914400" y="280987"/>
                </a:cubicBezTo>
                <a:cubicBezTo>
                  <a:pt x="922058" y="272478"/>
                  <a:pt x="933450" y="252412"/>
                  <a:pt x="933450" y="252412"/>
                </a:cubicBezTo>
                <a:cubicBezTo>
                  <a:pt x="931406" y="238105"/>
                  <a:pt x="930490" y="197451"/>
                  <a:pt x="909637" y="190500"/>
                </a:cubicBezTo>
                <a:lnTo>
                  <a:pt x="881062" y="180975"/>
                </a:lnTo>
                <a:cubicBezTo>
                  <a:pt x="840716" y="183098"/>
                  <a:pt x="801255" y="181777"/>
                  <a:pt x="762000" y="190500"/>
                </a:cubicBezTo>
                <a:cubicBezTo>
                  <a:pt x="757099" y="191589"/>
                  <a:pt x="752475" y="193675"/>
                  <a:pt x="747712" y="195262"/>
                </a:cubicBezTo>
                <a:cubicBezTo>
                  <a:pt x="742950" y="198437"/>
                  <a:pt x="737194" y="200479"/>
                  <a:pt x="733425" y="204787"/>
                </a:cubicBezTo>
                <a:cubicBezTo>
                  <a:pt x="713540" y="227514"/>
                  <a:pt x="713843" y="234958"/>
                  <a:pt x="704850" y="261937"/>
                </a:cubicBezTo>
                <a:lnTo>
                  <a:pt x="700087" y="276225"/>
                </a:lnTo>
                <a:lnTo>
                  <a:pt x="695325" y="290512"/>
                </a:lnTo>
                <a:cubicBezTo>
                  <a:pt x="696912" y="323850"/>
                  <a:pt x="696401" y="357354"/>
                  <a:pt x="700087" y="390525"/>
                </a:cubicBezTo>
                <a:cubicBezTo>
                  <a:pt x="701196" y="400504"/>
                  <a:pt x="701258" y="413531"/>
                  <a:pt x="709612" y="419100"/>
                </a:cubicBezTo>
                <a:cubicBezTo>
                  <a:pt x="719137" y="425450"/>
                  <a:pt x="727327" y="434530"/>
                  <a:pt x="738187" y="438150"/>
                </a:cubicBezTo>
                <a:cubicBezTo>
                  <a:pt x="749506" y="441922"/>
                  <a:pt x="759572" y="445683"/>
                  <a:pt x="771525" y="447675"/>
                </a:cubicBezTo>
                <a:cubicBezTo>
                  <a:pt x="784150" y="449779"/>
                  <a:pt x="796925" y="450850"/>
                  <a:pt x="809625" y="452437"/>
                </a:cubicBezTo>
                <a:cubicBezTo>
                  <a:pt x="830262" y="450850"/>
                  <a:pt x="850980" y="450093"/>
                  <a:pt x="871537" y="447675"/>
                </a:cubicBezTo>
                <a:cubicBezTo>
                  <a:pt x="878038" y="446910"/>
                  <a:pt x="884272" y="444634"/>
                  <a:pt x="890587" y="442912"/>
                </a:cubicBezTo>
                <a:cubicBezTo>
                  <a:pt x="901737" y="439871"/>
                  <a:pt x="912713" y="436190"/>
                  <a:pt x="923925" y="433387"/>
                </a:cubicBezTo>
                <a:cubicBezTo>
                  <a:pt x="938124" y="429837"/>
                  <a:pt x="952500" y="427037"/>
                  <a:pt x="966787" y="423862"/>
                </a:cubicBezTo>
                <a:cubicBezTo>
                  <a:pt x="973137" y="420687"/>
                  <a:pt x="980383" y="418882"/>
                  <a:pt x="985837" y="414337"/>
                </a:cubicBezTo>
                <a:cubicBezTo>
                  <a:pt x="990234" y="410673"/>
                  <a:pt x="991698" y="404447"/>
                  <a:pt x="995362" y="400050"/>
                </a:cubicBezTo>
                <a:cubicBezTo>
                  <a:pt x="1011272" y="380958"/>
                  <a:pt x="1007974" y="392009"/>
                  <a:pt x="1019175" y="371475"/>
                </a:cubicBezTo>
                <a:cubicBezTo>
                  <a:pt x="1025974" y="359010"/>
                  <a:pt x="1030349" y="345189"/>
                  <a:pt x="1038225" y="333375"/>
                </a:cubicBezTo>
                <a:cubicBezTo>
                  <a:pt x="1047790" y="319027"/>
                  <a:pt x="1050025" y="316954"/>
                  <a:pt x="1057275" y="300037"/>
                </a:cubicBezTo>
                <a:cubicBezTo>
                  <a:pt x="1061373" y="290476"/>
                  <a:pt x="1064384" y="276361"/>
                  <a:pt x="1066800" y="266700"/>
                </a:cubicBezTo>
                <a:cubicBezTo>
                  <a:pt x="1065212" y="241300"/>
                  <a:pt x="1063989" y="215875"/>
                  <a:pt x="1062037" y="190500"/>
                </a:cubicBezTo>
                <a:cubicBezTo>
                  <a:pt x="1056795" y="122355"/>
                  <a:pt x="1062314" y="162896"/>
                  <a:pt x="1052512" y="128587"/>
                </a:cubicBezTo>
                <a:cubicBezTo>
                  <a:pt x="1050714" y="122293"/>
                  <a:pt x="1050997" y="115220"/>
                  <a:pt x="1047750" y="109537"/>
                </a:cubicBezTo>
                <a:cubicBezTo>
                  <a:pt x="1037711" y="91969"/>
                  <a:pt x="1031368" y="95574"/>
                  <a:pt x="1014412" y="90487"/>
                </a:cubicBezTo>
                <a:cubicBezTo>
                  <a:pt x="944235" y="69433"/>
                  <a:pt x="1025239" y="83066"/>
                  <a:pt x="881062" y="76200"/>
                </a:cubicBezTo>
                <a:lnTo>
                  <a:pt x="785812" y="71437"/>
                </a:lnTo>
                <a:cubicBezTo>
                  <a:pt x="731567" y="63688"/>
                  <a:pt x="749581" y="64002"/>
                  <a:pt x="671512" y="71437"/>
                </a:cubicBezTo>
                <a:cubicBezTo>
                  <a:pt x="628931" y="75492"/>
                  <a:pt x="672983" y="75607"/>
                  <a:pt x="638175" y="80962"/>
                </a:cubicBezTo>
                <a:cubicBezTo>
                  <a:pt x="622406" y="83388"/>
                  <a:pt x="606425" y="84137"/>
                  <a:pt x="590550" y="85725"/>
                </a:cubicBezTo>
                <a:lnTo>
                  <a:pt x="576262" y="90487"/>
                </a:lnTo>
                <a:lnTo>
                  <a:pt x="576262" y="609600"/>
                </a:lnTo>
                <a:lnTo>
                  <a:pt x="1247775" y="604837"/>
                </a:lnTo>
                <a:lnTo>
                  <a:pt x="1257300" y="23812"/>
                </a:lnTo>
                <a:lnTo>
                  <a:pt x="1624012" y="23812"/>
                </a:lnTo>
                <a:lnTo>
                  <a:pt x="1604962" y="1147762"/>
                </a:lnTo>
                <a:lnTo>
                  <a:pt x="1504950" y="1133475"/>
                </a:lnTo>
                <a:lnTo>
                  <a:pt x="1495425" y="123825"/>
                </a:lnTo>
                <a:lnTo>
                  <a:pt x="1366837" y="119062"/>
                </a:lnTo>
                <a:lnTo>
                  <a:pt x="1366837" y="681037"/>
                </a:lnTo>
                <a:lnTo>
                  <a:pt x="595312" y="690562"/>
                </a:lnTo>
                <a:lnTo>
                  <a:pt x="595312" y="781050"/>
                </a:lnTo>
                <a:lnTo>
                  <a:pt x="1376362" y="776287"/>
                </a:lnTo>
                <a:lnTo>
                  <a:pt x="1371600" y="871537"/>
                </a:lnTo>
                <a:lnTo>
                  <a:pt x="595312" y="862012"/>
                </a:lnTo>
                <a:lnTo>
                  <a:pt x="600075" y="942975"/>
                </a:lnTo>
                <a:lnTo>
                  <a:pt x="1371600" y="952500"/>
                </a:lnTo>
                <a:lnTo>
                  <a:pt x="1376362" y="1114425"/>
                </a:lnTo>
                <a:lnTo>
                  <a:pt x="180975" y="1114425"/>
                </a:lnTo>
                <a:lnTo>
                  <a:pt x="180975" y="1290637"/>
                </a:lnTo>
              </a:path>
            </a:pathLst>
          </a:custGeom>
          <a:noFill/>
          <a:ln w="28575"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9" name="Rechteck 38"/>
          <p:cNvSpPr/>
          <p:nvPr/>
        </p:nvSpPr>
        <p:spPr>
          <a:xfrm>
            <a:off x="51246" y="3604380"/>
            <a:ext cx="12140753" cy="494751"/>
          </a:xfrm>
          <a:prstGeom prst="rect">
            <a:avLst/>
          </a:prstGeom>
        </p:spPr>
        <p:txBody>
          <a:bodyPr wrap="square">
            <a:spAutoFit/>
          </a:bodyPr>
          <a:lstStyle/>
          <a:p>
            <a:pPr marL="445528" lvl="2" defTabSz="914353">
              <a:lnSpc>
                <a:spcPct val="120000"/>
              </a:lnSpc>
              <a:spcBef>
                <a:spcPts val="600"/>
              </a:spcBef>
            </a:pPr>
            <a:r>
              <a:rPr lang="de-DE" sz="2400" b="1" kern="400" spc="40" dirty="0">
                <a:solidFill>
                  <a:srgbClr val="006C66"/>
                </a:solidFill>
              </a:rPr>
              <a:t>W Monoblock	               </a:t>
            </a:r>
            <a:r>
              <a:rPr lang="de-DE" sz="2400" b="1" kern="400" spc="40" dirty="0" smtClean="0">
                <a:solidFill>
                  <a:srgbClr val="006C66"/>
                </a:solidFill>
              </a:rPr>
              <a:t>  W </a:t>
            </a:r>
            <a:r>
              <a:rPr lang="de-DE" sz="2400" b="1" kern="400" spc="40" dirty="0" err="1">
                <a:solidFill>
                  <a:srgbClr val="006C66"/>
                </a:solidFill>
              </a:rPr>
              <a:t>Tile</a:t>
            </a:r>
            <a:r>
              <a:rPr lang="de-DE" sz="2400" b="1" kern="400" spc="40" dirty="0">
                <a:solidFill>
                  <a:srgbClr val="006C66"/>
                </a:solidFill>
              </a:rPr>
              <a:t>	     </a:t>
            </a:r>
            <a:r>
              <a:rPr lang="de-DE" sz="2400" b="1" kern="400" spc="40" dirty="0" smtClean="0">
                <a:solidFill>
                  <a:srgbClr val="006C66"/>
                </a:solidFill>
              </a:rPr>
              <a:t> 		3D </a:t>
            </a:r>
            <a:r>
              <a:rPr lang="de-DE" sz="2400" b="1" kern="400" spc="40" dirty="0" err="1" smtClean="0">
                <a:solidFill>
                  <a:srgbClr val="006C66"/>
                </a:solidFill>
              </a:rPr>
              <a:t>print</a:t>
            </a:r>
            <a:r>
              <a:rPr lang="de-DE" sz="2400" b="1" kern="400" spc="40" dirty="0">
                <a:solidFill>
                  <a:srgbClr val="006C66"/>
                </a:solidFill>
              </a:rPr>
              <a:t>	      </a:t>
            </a:r>
            <a:r>
              <a:rPr lang="de-DE" sz="2400" b="1" kern="400" spc="40" dirty="0" smtClean="0">
                <a:solidFill>
                  <a:srgbClr val="006C66"/>
                </a:solidFill>
              </a:rPr>
              <a:t>	   Liquid</a:t>
            </a:r>
            <a:endParaRPr lang="de-DE" sz="2400" b="1" kern="400" spc="40" dirty="0">
              <a:solidFill>
                <a:srgbClr val="EF7C00">
                  <a:lumMod val="50000"/>
                </a:srgbClr>
              </a:solidFill>
            </a:endParaRPr>
          </a:p>
        </p:txBody>
      </p:sp>
      <p:sp>
        <p:nvSpPr>
          <p:cNvPr id="40" name="Rechteck 39"/>
          <p:cNvSpPr/>
          <p:nvPr/>
        </p:nvSpPr>
        <p:spPr>
          <a:xfrm>
            <a:off x="3342276" y="6132020"/>
            <a:ext cx="5017014" cy="494751"/>
          </a:xfrm>
          <a:prstGeom prst="rect">
            <a:avLst/>
          </a:prstGeom>
        </p:spPr>
        <p:txBody>
          <a:bodyPr wrap="none">
            <a:spAutoFit/>
          </a:bodyPr>
          <a:lstStyle/>
          <a:p>
            <a:pPr marL="445528" lvl="2" defTabSz="914353">
              <a:lnSpc>
                <a:spcPct val="120000"/>
              </a:lnSpc>
              <a:spcBef>
                <a:spcPts val="600"/>
              </a:spcBef>
            </a:pPr>
            <a:r>
              <a:rPr lang="de-DE" sz="2400" b="1" kern="400" spc="40" dirty="0">
                <a:solidFill>
                  <a:srgbClr val="777777"/>
                </a:solidFill>
              </a:rPr>
              <a:t>Tungsten  </a:t>
            </a:r>
            <a:r>
              <a:rPr lang="de-DE" sz="2400" b="1" kern="400" spc="40" dirty="0" err="1">
                <a:solidFill>
                  <a:srgbClr val="EF7C00"/>
                </a:solidFill>
              </a:rPr>
              <a:t>Cu</a:t>
            </a:r>
            <a:r>
              <a:rPr lang="de-DE" sz="2400" b="1" kern="400" spc="40" dirty="0">
                <a:solidFill>
                  <a:srgbClr val="EF7C00"/>
                </a:solidFill>
              </a:rPr>
              <a:t>-OFHC  </a:t>
            </a:r>
            <a:r>
              <a:rPr lang="de-DE" sz="2400" b="1" kern="400" spc="40" dirty="0" err="1">
                <a:solidFill>
                  <a:srgbClr val="EF7C00">
                    <a:lumMod val="50000"/>
                  </a:srgbClr>
                </a:solidFill>
              </a:rPr>
              <a:t>CuCrZr</a:t>
            </a:r>
            <a:endParaRPr lang="de-DE" sz="2400" b="1" kern="400" spc="40" dirty="0">
              <a:solidFill>
                <a:srgbClr val="EF7C00">
                  <a:lumMod val="50000"/>
                </a:srgbClr>
              </a:solidFill>
            </a:endParaRPr>
          </a:p>
        </p:txBody>
      </p:sp>
      <mc:AlternateContent xmlns:mc="http://schemas.openxmlformats.org/markup-compatibility/2006" xmlns:a14="http://schemas.microsoft.com/office/drawing/2010/main">
        <mc:Choice Requires="a14">
          <p:sp>
            <p:nvSpPr>
              <p:cNvPr id="43" name="Rechteck 42"/>
              <p:cNvSpPr/>
              <p:nvPr/>
            </p:nvSpPr>
            <p:spPr>
              <a:xfrm>
                <a:off x="4868494" y="560945"/>
                <a:ext cx="1964577" cy="8501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solidFill>
                            <a:srgbClr val="EF7C00"/>
                          </a:solidFill>
                          <a:latin typeface="Cambria Math" panose="02040503050406030204" pitchFamily="18" charset="0"/>
                        </a:rPr>
                        <m:t>𝐹𝑂𝑆</m:t>
                      </m:r>
                      <m:r>
                        <a:rPr lang="de-DE" sz="2400" i="1" smtClean="0">
                          <a:solidFill>
                            <a:srgbClr val="EF7C00"/>
                          </a:solidFill>
                          <a:latin typeface="Cambria Math" panose="02040503050406030204" pitchFamily="18" charset="0"/>
                        </a:rPr>
                        <m:t>= </m:t>
                      </m:r>
                      <m:f>
                        <m:fPr>
                          <m:ctrlPr>
                            <a:rPr lang="de-DE" sz="2400" i="1">
                              <a:solidFill>
                                <a:srgbClr val="EF7C00"/>
                              </a:solidFill>
                              <a:latin typeface="Cambria Math" panose="02040503050406030204" pitchFamily="18" charset="0"/>
                            </a:rPr>
                          </m:ctrlPr>
                        </m:fPr>
                        <m:num>
                          <m:sSub>
                            <m:sSubPr>
                              <m:ctrlPr>
                                <a:rPr lang="de-DE" sz="2400" i="1">
                                  <a:solidFill>
                                    <a:srgbClr val="EF7C00"/>
                                  </a:solidFill>
                                  <a:latin typeface="Cambria Math" panose="02040503050406030204" pitchFamily="18" charset="0"/>
                                </a:rPr>
                              </m:ctrlPr>
                            </m:sSubPr>
                            <m:e>
                              <m:acc>
                                <m:accPr>
                                  <m:chr m:val="̇"/>
                                  <m:ctrlPr>
                                    <a:rPr lang="de-DE" sz="2400" i="1">
                                      <a:solidFill>
                                        <a:srgbClr val="EF7C00"/>
                                      </a:solidFill>
                                      <a:latin typeface="Cambria Math" panose="02040503050406030204" pitchFamily="18" charset="0"/>
                                    </a:rPr>
                                  </m:ctrlPr>
                                </m:accPr>
                                <m:e>
                                  <m:r>
                                    <a:rPr lang="de-DE" sz="2400" i="1">
                                      <a:solidFill>
                                        <a:srgbClr val="EF7C00"/>
                                      </a:solidFill>
                                      <a:latin typeface="Cambria Math" panose="02040503050406030204" pitchFamily="18" charset="0"/>
                                    </a:rPr>
                                    <m:t>𝑞</m:t>
                                  </m:r>
                                </m:e>
                              </m:acc>
                            </m:e>
                            <m:sub>
                              <m:r>
                                <a:rPr lang="de-DE" sz="2400" i="1">
                                  <a:solidFill>
                                    <a:srgbClr val="EF7C00"/>
                                  </a:solidFill>
                                  <a:latin typeface="Cambria Math" panose="02040503050406030204" pitchFamily="18" charset="0"/>
                                </a:rPr>
                                <m:t>𝑚𝑎𝑥</m:t>
                              </m:r>
                            </m:sub>
                          </m:sSub>
                        </m:num>
                        <m:den>
                          <m:sSub>
                            <m:sSubPr>
                              <m:ctrlPr>
                                <a:rPr lang="de-DE" sz="2400" i="1">
                                  <a:solidFill>
                                    <a:srgbClr val="EF7C00"/>
                                  </a:solidFill>
                                  <a:latin typeface="Cambria Math" panose="02040503050406030204" pitchFamily="18" charset="0"/>
                                </a:rPr>
                              </m:ctrlPr>
                            </m:sSubPr>
                            <m:e>
                              <m:acc>
                                <m:accPr>
                                  <m:chr m:val="̇"/>
                                  <m:ctrlPr>
                                    <a:rPr lang="de-DE" sz="2400" i="1">
                                      <a:solidFill>
                                        <a:srgbClr val="EF7C00"/>
                                      </a:solidFill>
                                      <a:latin typeface="Cambria Math" panose="02040503050406030204" pitchFamily="18" charset="0"/>
                                    </a:rPr>
                                  </m:ctrlPr>
                                </m:accPr>
                                <m:e>
                                  <m:r>
                                    <a:rPr lang="de-DE" sz="2400" i="1">
                                      <a:solidFill>
                                        <a:srgbClr val="EF7C00"/>
                                      </a:solidFill>
                                      <a:latin typeface="Cambria Math" panose="02040503050406030204" pitchFamily="18" charset="0"/>
                                    </a:rPr>
                                    <m:t>𝑞</m:t>
                                  </m:r>
                                </m:e>
                              </m:acc>
                            </m:e>
                            <m:sub>
                              <m:r>
                                <a:rPr lang="de-DE" sz="2400" i="1">
                                  <a:solidFill>
                                    <a:srgbClr val="EF7C00"/>
                                  </a:solidFill>
                                  <a:latin typeface="Cambria Math" panose="02040503050406030204" pitchFamily="18" charset="0"/>
                                </a:rPr>
                                <m:t>𝑑𝑖𝑣</m:t>
                              </m:r>
                            </m:sub>
                          </m:sSub>
                        </m:den>
                      </m:f>
                    </m:oMath>
                  </m:oMathPara>
                </a14:m>
                <a:endParaRPr lang="de-DE" sz="3200" dirty="0">
                  <a:solidFill>
                    <a:srgbClr val="EF7C00"/>
                  </a:solidFill>
                </a:endParaRPr>
              </a:p>
            </p:txBody>
          </p:sp>
        </mc:Choice>
        <mc:Fallback xmlns="">
          <p:sp>
            <p:nvSpPr>
              <p:cNvPr id="43" name="Rechteck 42"/>
              <p:cNvSpPr>
                <a:spLocks noRot="1" noChangeAspect="1" noMove="1" noResize="1" noEditPoints="1" noAdjustHandles="1" noChangeArrowheads="1" noChangeShapeType="1" noTextEdit="1"/>
              </p:cNvSpPr>
              <p:nvPr/>
            </p:nvSpPr>
            <p:spPr>
              <a:xfrm>
                <a:off x="4868494" y="560945"/>
                <a:ext cx="1964577" cy="850105"/>
              </a:xfrm>
              <a:prstGeom prst="rect">
                <a:avLst/>
              </a:prstGeom>
              <a:blipFill>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0859419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7</a:t>
            </a:r>
            <a:r>
              <a:rPr lang="de-DE" dirty="0" smtClean="0"/>
              <a:t>. </a:t>
            </a:r>
            <a:r>
              <a:rPr lang="de-DE" dirty="0" err="1" smtClean="0"/>
              <a:t>Survive</a:t>
            </a:r>
            <a:r>
              <a:rPr lang="de-DE" dirty="0" smtClean="0"/>
              <a:t> – </a:t>
            </a:r>
            <a:r>
              <a:rPr lang="de-DE" dirty="0" err="1" smtClean="0"/>
              <a:t>Sputtering</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77</a:t>
            </a:fld>
            <a:endParaRPr lang="de-DE" dirty="0"/>
          </a:p>
        </p:txBody>
      </p:sp>
      <p:sp>
        <p:nvSpPr>
          <p:cNvPr id="7" name="Inhaltsplatzhalter 6"/>
          <p:cNvSpPr>
            <a:spLocks noGrp="1"/>
          </p:cNvSpPr>
          <p:nvPr>
            <p:ph sz="quarter" idx="13"/>
          </p:nvPr>
        </p:nvSpPr>
        <p:spPr>
          <a:xfrm>
            <a:off x="695327" y="996761"/>
            <a:ext cx="10801349" cy="5296833"/>
          </a:xfrm>
        </p:spPr>
        <p:txBody>
          <a:bodyPr>
            <a:normAutofit/>
          </a:bodyPr>
          <a:lstStyle/>
          <a:p>
            <a:pPr marL="342900" lvl="1" indent="-342900">
              <a:buFont typeface="Arial" panose="020B0604020202020204" pitchFamily="34" charset="0"/>
              <a:buChar char="•"/>
            </a:pPr>
            <a:r>
              <a:rPr lang="de-DE" sz="2400" dirty="0" err="1">
                <a:solidFill>
                  <a:srgbClr val="006C66"/>
                </a:solidFill>
              </a:rPr>
              <a:t>Energy</a:t>
            </a:r>
            <a:r>
              <a:rPr lang="de-DE" sz="2400" dirty="0">
                <a:solidFill>
                  <a:srgbClr val="006C66"/>
                </a:solidFill>
              </a:rPr>
              <a:t> </a:t>
            </a:r>
            <a:r>
              <a:rPr lang="de-DE" sz="2400" dirty="0" err="1">
                <a:solidFill>
                  <a:srgbClr val="006C66"/>
                </a:solidFill>
              </a:rPr>
              <a:t>and</a:t>
            </a:r>
            <a:r>
              <a:rPr lang="de-DE" sz="2400" dirty="0">
                <a:solidFill>
                  <a:srgbClr val="006C66"/>
                </a:solidFill>
              </a:rPr>
              <a:t> material </a:t>
            </a:r>
            <a:r>
              <a:rPr lang="de-DE" sz="2400" dirty="0" err="1">
                <a:solidFill>
                  <a:srgbClr val="006C66"/>
                </a:solidFill>
              </a:rPr>
              <a:t>dependant</a:t>
            </a:r>
            <a:r>
              <a:rPr lang="de-DE" sz="2400" dirty="0">
                <a:solidFill>
                  <a:srgbClr val="006C66"/>
                </a:solidFill>
              </a:rPr>
              <a:t> </a:t>
            </a:r>
            <a:r>
              <a:rPr lang="de-DE" sz="2400" dirty="0" err="1">
                <a:solidFill>
                  <a:srgbClr val="006C66"/>
                </a:solidFill>
              </a:rPr>
              <a:t>sputtering</a:t>
            </a:r>
            <a:r>
              <a:rPr lang="de-DE" sz="2400" dirty="0">
                <a:solidFill>
                  <a:srgbClr val="006C66"/>
                </a:solidFill>
              </a:rPr>
              <a:t> </a:t>
            </a:r>
            <a:r>
              <a:rPr lang="de-DE" sz="2400" dirty="0" err="1">
                <a:solidFill>
                  <a:srgbClr val="006C66"/>
                </a:solidFill>
              </a:rPr>
              <a:t>yield</a:t>
            </a:r>
            <a:r>
              <a:rPr lang="de-DE" sz="2400" dirty="0">
                <a:solidFill>
                  <a:srgbClr val="006C66"/>
                </a:solidFill>
              </a:rPr>
              <a:t> Y</a:t>
            </a:r>
          </a:p>
          <a:p>
            <a:pPr marL="342900" lvl="1" indent="-342900">
              <a:buFont typeface="Arial" panose="020B0604020202020204" pitchFamily="34" charset="0"/>
              <a:buChar char="•"/>
            </a:pPr>
            <a:r>
              <a:rPr lang="de-DE" sz="2400" dirty="0">
                <a:solidFill>
                  <a:srgbClr val="006C66"/>
                </a:solidFill>
              </a:rPr>
              <a:t>Reverse </a:t>
            </a:r>
            <a:r>
              <a:rPr lang="de-DE" sz="2400" dirty="0" err="1">
                <a:solidFill>
                  <a:srgbClr val="006C66"/>
                </a:solidFill>
              </a:rPr>
              <a:t>Requirement</a:t>
            </a:r>
            <a:r>
              <a:rPr lang="de-DE" sz="2400" dirty="0">
                <a:solidFill>
                  <a:srgbClr val="006C66"/>
                </a:solidFill>
              </a:rPr>
              <a:t>: </a:t>
            </a:r>
            <a:r>
              <a:rPr lang="de-DE" sz="2400" dirty="0" err="1">
                <a:solidFill>
                  <a:srgbClr val="006C66"/>
                </a:solidFill>
              </a:rPr>
              <a:t>Impurity</a:t>
            </a:r>
            <a:r>
              <a:rPr lang="de-DE" sz="2400" dirty="0">
                <a:solidFill>
                  <a:srgbClr val="006C66"/>
                </a:solidFill>
              </a:rPr>
              <a:t> </a:t>
            </a:r>
            <a:r>
              <a:rPr lang="de-DE" sz="2400" dirty="0" err="1">
                <a:solidFill>
                  <a:srgbClr val="006C66"/>
                </a:solidFill>
              </a:rPr>
              <a:t>release</a:t>
            </a:r>
            <a:endParaRPr lang="de-DE" sz="2400" dirty="0">
              <a:solidFill>
                <a:srgbClr val="006C66"/>
              </a:solidFill>
            </a:endParaRPr>
          </a:p>
          <a:p>
            <a:endParaRPr lang="de-DE" dirty="0"/>
          </a:p>
        </p:txBody>
      </p:sp>
      <p:grpSp>
        <p:nvGrpSpPr>
          <p:cNvPr id="194" name="Gruppieren 193"/>
          <p:cNvGrpSpPr/>
          <p:nvPr/>
        </p:nvGrpSpPr>
        <p:grpSpPr>
          <a:xfrm>
            <a:off x="615900" y="1950180"/>
            <a:ext cx="5214820" cy="4682395"/>
            <a:chOff x="678452" y="1695594"/>
            <a:chExt cx="5214820" cy="4682395"/>
          </a:xfrm>
        </p:grpSpPr>
        <p:sp>
          <p:nvSpPr>
            <p:cNvPr id="195" name="Rechteck 194"/>
            <p:cNvSpPr/>
            <p:nvPr/>
          </p:nvSpPr>
          <p:spPr>
            <a:xfrm>
              <a:off x="4623173" y="6162545"/>
              <a:ext cx="957313" cy="215444"/>
            </a:xfrm>
            <a:prstGeom prst="rect">
              <a:avLst/>
            </a:prstGeom>
          </p:spPr>
          <p:txBody>
            <a:bodyPr wrap="none">
              <a:spAutoFit/>
            </a:bodyPr>
            <a:lstStyle/>
            <a:p>
              <a:r>
                <a:rPr lang="de-DE" sz="800" dirty="0" smtClean="0"/>
                <a:t>[</a:t>
              </a:r>
              <a:r>
                <a:rPr lang="de-DE" sz="800" dirty="0" err="1" smtClean="0"/>
                <a:t>SDTrimSP</a:t>
              </a:r>
              <a:r>
                <a:rPr lang="de-DE" sz="800" dirty="0" smtClean="0"/>
                <a:t> 4.10]</a:t>
              </a:r>
              <a:endParaRPr lang="de-DE" sz="800" dirty="0"/>
            </a:p>
          </p:txBody>
        </p:sp>
        <p:pic>
          <p:nvPicPr>
            <p:cNvPr id="196" name="Grafik 195">
              <a:extLst>
                <a:ext uri="{FF2B5EF4-FFF2-40B4-BE49-F238E27FC236}">
                  <a16:creationId xmlns:a16="http://schemas.microsoft.com/office/drawing/2014/main" id="{36A3C267-9C50-B141-8F5C-56ECAAF21044}"/>
                </a:ext>
              </a:extLst>
            </p:cNvPr>
            <p:cNvPicPr>
              <a:picLocks noChangeAspect="1"/>
            </p:cNvPicPr>
            <p:nvPr/>
          </p:nvPicPr>
          <p:blipFill rotWithShape="1">
            <a:blip r:embed="rId3">
              <a:clrChange>
                <a:clrFrom>
                  <a:srgbClr val="E7E7E8"/>
                </a:clrFrom>
                <a:clrTo>
                  <a:srgbClr val="E7E7E8">
                    <a:alpha val="0"/>
                  </a:srgbClr>
                </a:clrTo>
              </a:clrChange>
            </a:blip>
            <a:srcRect l="13159" t="5315" r="5917" b="13254"/>
            <a:stretch/>
          </p:blipFill>
          <p:spPr>
            <a:xfrm>
              <a:off x="1491143" y="1714094"/>
              <a:ext cx="3931225" cy="2741097"/>
            </a:xfrm>
            <a:prstGeom prst="rect">
              <a:avLst/>
            </a:prstGeom>
          </p:spPr>
        </p:pic>
        <p:pic>
          <p:nvPicPr>
            <p:cNvPr id="197" name="Grafik 196">
              <a:extLst>
                <a:ext uri="{FF2B5EF4-FFF2-40B4-BE49-F238E27FC236}">
                  <a16:creationId xmlns:a16="http://schemas.microsoft.com/office/drawing/2014/main" id="{36A3C267-9C50-B141-8F5C-56ECAAF21044}"/>
                </a:ext>
              </a:extLst>
            </p:cNvPr>
            <p:cNvPicPr>
              <a:picLocks noChangeAspect="1"/>
            </p:cNvPicPr>
            <p:nvPr/>
          </p:nvPicPr>
          <p:blipFill rotWithShape="1">
            <a:blip r:embed="rId3">
              <a:clrChange>
                <a:clrFrom>
                  <a:srgbClr val="E7E7E8"/>
                </a:clrFrom>
                <a:clrTo>
                  <a:srgbClr val="E7E7E8">
                    <a:alpha val="0"/>
                  </a:srgbClr>
                </a:clrTo>
              </a:clrChange>
            </a:blip>
            <a:srcRect l="13319" t="46917" r="4725" b="11334"/>
            <a:stretch/>
          </p:blipFill>
          <p:spPr>
            <a:xfrm>
              <a:off x="1498913" y="4439393"/>
              <a:ext cx="3981296" cy="1405380"/>
            </a:xfrm>
            <a:prstGeom prst="rect">
              <a:avLst/>
            </a:prstGeom>
          </p:spPr>
        </p:pic>
        <p:sp>
          <p:nvSpPr>
            <p:cNvPr id="198" name="Textfeld 197"/>
            <p:cNvSpPr txBox="1"/>
            <p:nvPr/>
          </p:nvSpPr>
          <p:spPr>
            <a:xfrm>
              <a:off x="994870" y="1714094"/>
              <a:ext cx="432875" cy="4347344"/>
            </a:xfrm>
            <a:prstGeom prst="rect">
              <a:avLst/>
            </a:prstGeom>
            <a:noFill/>
          </p:spPr>
          <p:txBody>
            <a:bodyPr wrap="none" lIns="0" tIns="0" rIns="0" bIns="0" rtlCol="0" anchor="t" anchorCtr="0">
              <a:spAutoFit/>
            </a:bodyPr>
            <a:lstStyle/>
            <a:p>
              <a:pPr algn="r">
                <a:lnSpc>
                  <a:spcPts val="1400"/>
                </a:lnSpc>
                <a:spcBef>
                  <a:spcPts val="1150"/>
                </a:spcBef>
              </a:pPr>
              <a:r>
                <a:rPr lang="de-DE" sz="1600" dirty="0" smtClean="0"/>
                <a:t>1</a:t>
              </a:r>
              <a:endParaRPr lang="de-DE" sz="800" dirty="0" smtClean="0"/>
            </a:p>
            <a:p>
              <a:pPr algn="r">
                <a:lnSpc>
                  <a:spcPts val="1400"/>
                </a:lnSpc>
                <a:spcBef>
                  <a:spcPts val="1150"/>
                </a:spcBef>
              </a:pPr>
              <a:endParaRPr lang="de-DE" sz="1600" dirty="0" smtClean="0"/>
            </a:p>
            <a:p>
              <a:pPr algn="r">
                <a:lnSpc>
                  <a:spcPts val="1400"/>
                </a:lnSpc>
                <a:spcBef>
                  <a:spcPts val="1150"/>
                </a:spcBef>
              </a:pPr>
              <a:r>
                <a:rPr lang="de-DE" sz="1600" dirty="0" smtClean="0"/>
                <a:t>1E-1</a:t>
              </a:r>
            </a:p>
            <a:p>
              <a:pPr algn="r">
                <a:lnSpc>
                  <a:spcPts val="1400"/>
                </a:lnSpc>
                <a:spcBef>
                  <a:spcPts val="1150"/>
                </a:spcBef>
              </a:pPr>
              <a:endParaRPr lang="de-DE" sz="1600" dirty="0" smtClean="0"/>
            </a:p>
            <a:p>
              <a:pPr algn="r">
                <a:lnSpc>
                  <a:spcPts val="1400"/>
                </a:lnSpc>
                <a:spcBef>
                  <a:spcPts val="1150"/>
                </a:spcBef>
              </a:pPr>
              <a:r>
                <a:rPr lang="de-DE" sz="1600" dirty="0" smtClean="0"/>
                <a:t>1E-2</a:t>
              </a:r>
            </a:p>
            <a:p>
              <a:pPr algn="r">
                <a:lnSpc>
                  <a:spcPts val="1400"/>
                </a:lnSpc>
                <a:spcBef>
                  <a:spcPts val="1150"/>
                </a:spcBef>
              </a:pPr>
              <a:endParaRPr lang="de-DE" sz="1600" dirty="0" smtClean="0"/>
            </a:p>
            <a:p>
              <a:pPr algn="r">
                <a:lnSpc>
                  <a:spcPts val="1400"/>
                </a:lnSpc>
                <a:spcBef>
                  <a:spcPts val="1150"/>
                </a:spcBef>
              </a:pPr>
              <a:r>
                <a:rPr lang="de-DE" sz="1600" dirty="0" smtClean="0"/>
                <a:t>1E-3</a:t>
              </a:r>
            </a:p>
            <a:p>
              <a:pPr algn="r">
                <a:lnSpc>
                  <a:spcPts val="1400"/>
                </a:lnSpc>
                <a:spcBef>
                  <a:spcPts val="1150"/>
                </a:spcBef>
              </a:pPr>
              <a:endParaRPr lang="de-DE" sz="1600" dirty="0" smtClean="0"/>
            </a:p>
            <a:p>
              <a:pPr algn="r">
                <a:lnSpc>
                  <a:spcPts val="1400"/>
                </a:lnSpc>
                <a:spcBef>
                  <a:spcPts val="1150"/>
                </a:spcBef>
              </a:pPr>
              <a:r>
                <a:rPr lang="de-DE" sz="1600" dirty="0" smtClean="0"/>
                <a:t>1E-4</a:t>
              </a:r>
            </a:p>
            <a:p>
              <a:pPr algn="r">
                <a:lnSpc>
                  <a:spcPts val="1400"/>
                </a:lnSpc>
                <a:spcBef>
                  <a:spcPts val="1150"/>
                </a:spcBef>
              </a:pPr>
              <a:endParaRPr lang="de-DE" sz="1600" dirty="0" smtClean="0"/>
            </a:p>
            <a:p>
              <a:pPr algn="r">
                <a:lnSpc>
                  <a:spcPts val="1400"/>
                </a:lnSpc>
                <a:spcBef>
                  <a:spcPts val="1150"/>
                </a:spcBef>
              </a:pPr>
              <a:r>
                <a:rPr lang="de-DE" sz="1600" dirty="0" smtClean="0"/>
                <a:t>1E-5</a:t>
              </a:r>
            </a:p>
            <a:p>
              <a:pPr algn="r">
                <a:lnSpc>
                  <a:spcPts val="1400"/>
                </a:lnSpc>
                <a:spcBef>
                  <a:spcPts val="1150"/>
                </a:spcBef>
              </a:pPr>
              <a:endParaRPr lang="de-DE" sz="1600" dirty="0" smtClean="0"/>
            </a:p>
            <a:p>
              <a:pPr algn="r">
                <a:lnSpc>
                  <a:spcPts val="1400"/>
                </a:lnSpc>
                <a:spcBef>
                  <a:spcPts val="1150"/>
                </a:spcBef>
              </a:pPr>
              <a:r>
                <a:rPr lang="de-DE" sz="1600" dirty="0" smtClean="0"/>
                <a:t>1E-6</a:t>
              </a:r>
            </a:p>
          </p:txBody>
        </p:sp>
        <p:sp>
          <p:nvSpPr>
            <p:cNvPr id="199" name="Rechteck 198"/>
            <p:cNvSpPr/>
            <p:nvPr/>
          </p:nvSpPr>
          <p:spPr>
            <a:xfrm>
              <a:off x="2283076" y="1695594"/>
              <a:ext cx="923651" cy="7899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00" name="Gerader Verbinder 199"/>
            <p:cNvCxnSpPr/>
            <p:nvPr/>
          </p:nvCxnSpPr>
          <p:spPr>
            <a:xfrm>
              <a:off x="2316817" y="1979979"/>
              <a:ext cx="4218" cy="477709"/>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Gerader Verbinder 200"/>
            <p:cNvCxnSpPr/>
            <p:nvPr/>
          </p:nvCxnSpPr>
          <p:spPr>
            <a:xfrm>
              <a:off x="2316817" y="1806188"/>
              <a:ext cx="0" cy="9282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Gerader Verbinder 201"/>
            <p:cNvCxnSpPr/>
            <p:nvPr/>
          </p:nvCxnSpPr>
          <p:spPr>
            <a:xfrm>
              <a:off x="2316817" y="2464339"/>
              <a:ext cx="0" cy="65685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Gerader Verbinder 202"/>
            <p:cNvCxnSpPr/>
            <p:nvPr/>
          </p:nvCxnSpPr>
          <p:spPr>
            <a:xfrm>
              <a:off x="2316817" y="3131063"/>
              <a:ext cx="0" cy="656850"/>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Gerader Verbinder 203"/>
            <p:cNvCxnSpPr/>
            <p:nvPr/>
          </p:nvCxnSpPr>
          <p:spPr>
            <a:xfrm flipH="1">
              <a:off x="2316817" y="3798341"/>
              <a:ext cx="6327" cy="641052"/>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Gerader Verbinder 204"/>
            <p:cNvCxnSpPr/>
            <p:nvPr/>
          </p:nvCxnSpPr>
          <p:spPr>
            <a:xfrm flipH="1">
              <a:off x="2316817" y="4456575"/>
              <a:ext cx="3163" cy="646318"/>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p:nvPr/>
          </p:nvCxnSpPr>
          <p:spPr>
            <a:xfrm flipH="1">
              <a:off x="2315235" y="5128565"/>
              <a:ext cx="3163" cy="646318"/>
            </a:xfrm>
            <a:prstGeom prst="line">
              <a:avLst/>
            </a:prstGeom>
            <a:ln w="3810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Rechteck 206"/>
            <p:cNvSpPr/>
            <p:nvPr/>
          </p:nvSpPr>
          <p:spPr>
            <a:xfrm>
              <a:off x="3744200" y="1847659"/>
              <a:ext cx="485292" cy="61002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8" name="Rechteck 207"/>
            <p:cNvSpPr/>
            <p:nvPr/>
          </p:nvSpPr>
          <p:spPr>
            <a:xfrm>
              <a:off x="3744200" y="2464339"/>
              <a:ext cx="485292"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9" name="Rechteck 208"/>
            <p:cNvSpPr/>
            <p:nvPr/>
          </p:nvSpPr>
          <p:spPr>
            <a:xfrm>
              <a:off x="3746309" y="3132731"/>
              <a:ext cx="485292" cy="645525"/>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0" name="Rechteck 209"/>
            <p:cNvSpPr/>
            <p:nvPr/>
          </p:nvSpPr>
          <p:spPr>
            <a:xfrm>
              <a:off x="3744200" y="3809247"/>
              <a:ext cx="485292" cy="63639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1" name="Rechteck 210"/>
            <p:cNvSpPr/>
            <p:nvPr/>
          </p:nvSpPr>
          <p:spPr>
            <a:xfrm>
              <a:off x="3748417" y="4452364"/>
              <a:ext cx="485292"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2" name="Rechteck 211"/>
            <p:cNvSpPr/>
            <p:nvPr/>
          </p:nvSpPr>
          <p:spPr>
            <a:xfrm>
              <a:off x="3748419" y="5123839"/>
              <a:ext cx="485292"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3" name="Rechteck 212"/>
            <p:cNvSpPr/>
            <p:nvPr/>
          </p:nvSpPr>
          <p:spPr>
            <a:xfrm>
              <a:off x="3744200" y="1849920"/>
              <a:ext cx="485292" cy="59979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4" name="Rechteck 213"/>
            <p:cNvSpPr/>
            <p:nvPr/>
          </p:nvSpPr>
          <p:spPr>
            <a:xfrm>
              <a:off x="3744200" y="2470659"/>
              <a:ext cx="485292" cy="65279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5" name="Rechteck 214"/>
            <p:cNvSpPr/>
            <p:nvPr/>
          </p:nvSpPr>
          <p:spPr>
            <a:xfrm>
              <a:off x="3139248" y="3132731"/>
              <a:ext cx="594678"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6" name="Rechteck 215"/>
            <p:cNvSpPr/>
            <p:nvPr/>
          </p:nvSpPr>
          <p:spPr>
            <a:xfrm>
              <a:off x="3137139" y="3805379"/>
              <a:ext cx="594678" cy="64026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7" name="Rechteck 216"/>
            <p:cNvSpPr/>
            <p:nvPr/>
          </p:nvSpPr>
          <p:spPr>
            <a:xfrm>
              <a:off x="3141356" y="4452364"/>
              <a:ext cx="594678"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8" name="Rechteck 217"/>
            <p:cNvSpPr/>
            <p:nvPr/>
          </p:nvSpPr>
          <p:spPr>
            <a:xfrm>
              <a:off x="3141358" y="5123839"/>
              <a:ext cx="594678"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9" name="Rechteck 218"/>
            <p:cNvSpPr/>
            <p:nvPr/>
          </p:nvSpPr>
          <p:spPr>
            <a:xfrm>
              <a:off x="3137139" y="1842299"/>
              <a:ext cx="594678" cy="61002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0" name="Rechteck 219"/>
            <p:cNvSpPr/>
            <p:nvPr/>
          </p:nvSpPr>
          <p:spPr>
            <a:xfrm>
              <a:off x="3137139" y="2466599"/>
              <a:ext cx="594678"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1" name="Rechteck 220"/>
            <p:cNvSpPr/>
            <p:nvPr/>
          </p:nvSpPr>
          <p:spPr>
            <a:xfrm>
              <a:off x="4243548" y="3136988"/>
              <a:ext cx="1135237"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2" name="Rechteck 221"/>
            <p:cNvSpPr/>
            <p:nvPr/>
          </p:nvSpPr>
          <p:spPr>
            <a:xfrm>
              <a:off x="4241440" y="3793046"/>
              <a:ext cx="1135237"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3" name="Rechteck 222"/>
            <p:cNvSpPr/>
            <p:nvPr/>
          </p:nvSpPr>
          <p:spPr>
            <a:xfrm>
              <a:off x="4245657" y="4456621"/>
              <a:ext cx="1135237"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4" name="Rechteck 223"/>
            <p:cNvSpPr/>
            <p:nvPr/>
          </p:nvSpPr>
          <p:spPr>
            <a:xfrm>
              <a:off x="4241440" y="1814895"/>
              <a:ext cx="1135237" cy="63620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5" name="Rechteck 224"/>
            <p:cNvSpPr/>
            <p:nvPr/>
          </p:nvSpPr>
          <p:spPr>
            <a:xfrm>
              <a:off x="4248898" y="2463962"/>
              <a:ext cx="1135237"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lnSpc>
                  <a:spcPts val="100"/>
                </a:lnSpc>
                <a:spcBef>
                  <a:spcPts val="1150"/>
                </a:spcBef>
                <a:buClr>
                  <a:srgbClr val="116656"/>
                </a:buClr>
                <a:buSzPct val="120000"/>
              </a:pPr>
              <a:endParaRPr lang="de-DE" sz="2000" b="1" dirty="0" smtClean="0">
                <a:solidFill>
                  <a:schemeClr val="bg1"/>
                </a:solidFill>
              </a:endParaRPr>
            </a:p>
          </p:txBody>
        </p:sp>
        <p:sp>
          <p:nvSpPr>
            <p:cNvPr id="226" name="Rechteck 225"/>
            <p:cNvSpPr/>
            <p:nvPr/>
          </p:nvSpPr>
          <p:spPr>
            <a:xfrm>
              <a:off x="4245659" y="5128096"/>
              <a:ext cx="1135237" cy="65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7" name="Textfeld 226"/>
            <p:cNvSpPr txBox="1"/>
            <p:nvPr/>
          </p:nvSpPr>
          <p:spPr>
            <a:xfrm>
              <a:off x="5464127" y="1847659"/>
              <a:ext cx="394339" cy="2790508"/>
            </a:xfrm>
            <a:prstGeom prst="rect">
              <a:avLst/>
            </a:prstGeom>
            <a:noFill/>
          </p:spPr>
          <p:txBody>
            <a:bodyPr wrap="none" lIns="0" tIns="0" rIns="0" bIns="0" rtlCol="0" anchor="t" anchorCtr="0">
              <a:spAutoFit/>
            </a:bodyPr>
            <a:lstStyle/>
            <a:p>
              <a:pPr algn="l">
                <a:lnSpc>
                  <a:spcPts val="700"/>
                </a:lnSpc>
                <a:spcBef>
                  <a:spcPts val="1150"/>
                </a:spcBef>
              </a:pPr>
              <a:r>
                <a:rPr lang="de-DE" sz="2400" b="1" dirty="0" smtClean="0">
                  <a:solidFill>
                    <a:srgbClr val="29485D"/>
                  </a:solidFill>
                </a:rPr>
                <a:t>Ar</a:t>
              </a:r>
            </a:p>
            <a:p>
              <a:pPr algn="l">
                <a:lnSpc>
                  <a:spcPts val="700"/>
                </a:lnSpc>
                <a:spcBef>
                  <a:spcPts val="1150"/>
                </a:spcBef>
              </a:pPr>
              <a:r>
                <a:rPr lang="de-DE" sz="2400" b="1" dirty="0" smtClean="0">
                  <a:solidFill>
                    <a:srgbClr val="29485D"/>
                  </a:solidFill>
                </a:rPr>
                <a:t>Ne</a:t>
              </a:r>
            </a:p>
            <a:p>
              <a:pPr algn="l">
                <a:lnSpc>
                  <a:spcPts val="700"/>
                </a:lnSpc>
                <a:spcBef>
                  <a:spcPts val="1150"/>
                </a:spcBef>
              </a:pPr>
              <a:r>
                <a:rPr lang="de-DE" sz="2400" b="1" dirty="0" smtClean="0">
                  <a:solidFill>
                    <a:srgbClr val="29485D"/>
                  </a:solidFill>
                </a:rPr>
                <a:t>N</a:t>
              </a:r>
            </a:p>
            <a:p>
              <a:pPr algn="l">
                <a:lnSpc>
                  <a:spcPts val="400"/>
                </a:lnSpc>
                <a:spcBef>
                  <a:spcPts val="1150"/>
                </a:spcBef>
              </a:pPr>
              <a:endParaRPr lang="de-DE" sz="2400" b="1" dirty="0" smtClean="0"/>
            </a:p>
            <a:p>
              <a:pPr algn="l">
                <a:lnSpc>
                  <a:spcPts val="900"/>
                </a:lnSpc>
                <a:spcBef>
                  <a:spcPts val="1150"/>
                </a:spcBef>
              </a:pPr>
              <a:r>
                <a:rPr lang="de-DE" sz="2400" b="1" dirty="0" smtClean="0">
                  <a:solidFill>
                    <a:srgbClr val="006C66"/>
                  </a:solidFill>
                </a:rPr>
                <a:t>He</a:t>
              </a:r>
            </a:p>
            <a:p>
              <a:pPr algn="l">
                <a:lnSpc>
                  <a:spcPts val="900"/>
                </a:lnSpc>
                <a:spcBef>
                  <a:spcPts val="1150"/>
                </a:spcBef>
              </a:pPr>
              <a:endParaRPr lang="de-DE" sz="2400" b="1" dirty="0" smtClean="0"/>
            </a:p>
            <a:p>
              <a:pPr algn="l">
                <a:lnSpc>
                  <a:spcPts val="900"/>
                </a:lnSpc>
                <a:spcBef>
                  <a:spcPts val="600"/>
                </a:spcBef>
              </a:pPr>
              <a:r>
                <a:rPr lang="de-DE" sz="2400" b="1" dirty="0" smtClean="0">
                  <a:solidFill>
                    <a:srgbClr val="EF7C00"/>
                  </a:solidFill>
                </a:rPr>
                <a:t>T</a:t>
              </a:r>
            </a:p>
            <a:p>
              <a:pPr algn="l">
                <a:lnSpc>
                  <a:spcPts val="900"/>
                </a:lnSpc>
                <a:spcBef>
                  <a:spcPts val="600"/>
                </a:spcBef>
              </a:pPr>
              <a:endParaRPr lang="de-DE" sz="2400" b="1" dirty="0" smtClean="0">
                <a:solidFill>
                  <a:srgbClr val="EF7C00"/>
                </a:solidFill>
              </a:endParaRPr>
            </a:p>
            <a:p>
              <a:pPr algn="l">
                <a:lnSpc>
                  <a:spcPts val="900"/>
                </a:lnSpc>
                <a:spcBef>
                  <a:spcPts val="600"/>
                </a:spcBef>
              </a:pPr>
              <a:r>
                <a:rPr lang="de-DE" sz="2400" b="1" dirty="0" smtClean="0">
                  <a:solidFill>
                    <a:srgbClr val="EF7C00"/>
                  </a:solidFill>
                </a:rPr>
                <a:t>D</a:t>
              </a:r>
            </a:p>
            <a:p>
              <a:pPr algn="l">
                <a:lnSpc>
                  <a:spcPct val="200000"/>
                </a:lnSpc>
                <a:spcBef>
                  <a:spcPts val="1150"/>
                </a:spcBef>
              </a:pPr>
              <a:r>
                <a:rPr lang="de-DE" sz="2400" b="1" dirty="0" smtClean="0">
                  <a:solidFill>
                    <a:srgbClr val="EF7C00"/>
                  </a:solidFill>
                </a:rPr>
                <a:t>H</a:t>
              </a:r>
            </a:p>
          </p:txBody>
        </p:sp>
        <p:sp>
          <p:nvSpPr>
            <p:cNvPr id="228" name="Textfeld 227"/>
            <p:cNvSpPr txBox="1"/>
            <p:nvPr/>
          </p:nvSpPr>
          <p:spPr>
            <a:xfrm rot="16200000">
              <a:off x="290526" y="3688912"/>
              <a:ext cx="1070806" cy="294953"/>
            </a:xfrm>
            <a:prstGeom prst="rect">
              <a:avLst/>
            </a:prstGeom>
            <a:noFill/>
          </p:spPr>
          <p:txBody>
            <a:bodyPr wrap="none" lIns="0" tIns="0" rIns="0" bIns="0" rtlCol="0" anchor="t" anchorCtr="0">
              <a:spAutoFit/>
            </a:bodyPr>
            <a:lstStyle/>
            <a:p>
              <a:pPr algn="l">
                <a:lnSpc>
                  <a:spcPts val="2300"/>
                </a:lnSpc>
                <a:spcBef>
                  <a:spcPts val="1150"/>
                </a:spcBef>
              </a:pPr>
              <a:r>
                <a:rPr lang="de-DE" sz="2400" b="1" dirty="0" err="1" smtClean="0"/>
                <a:t>Y</a:t>
              </a:r>
              <a:r>
                <a:rPr lang="de-DE" sz="2400" b="1" baseline="-25000" dirty="0" err="1" smtClean="0"/>
                <a:t>tungsten</a:t>
              </a:r>
              <a:endParaRPr lang="de-DE" sz="2400" b="1" dirty="0" smtClean="0"/>
            </a:p>
          </p:txBody>
        </p:sp>
        <p:sp>
          <p:nvSpPr>
            <p:cNvPr id="229" name="Textfeld 228"/>
            <p:cNvSpPr txBox="1"/>
            <p:nvPr/>
          </p:nvSpPr>
          <p:spPr>
            <a:xfrm>
              <a:off x="1972923" y="5915472"/>
              <a:ext cx="3920349" cy="410369"/>
            </a:xfrm>
            <a:prstGeom prst="rect">
              <a:avLst/>
            </a:prstGeom>
            <a:noFill/>
          </p:spPr>
          <p:txBody>
            <a:bodyPr wrap="square" lIns="0" tIns="0" rIns="0" bIns="0" rtlCol="0" anchor="t" anchorCtr="0">
              <a:spAutoFit/>
            </a:bodyPr>
            <a:lstStyle/>
            <a:p>
              <a:pPr algn="l">
                <a:lnSpc>
                  <a:spcPts val="1000"/>
                </a:lnSpc>
                <a:spcBef>
                  <a:spcPts val="1150"/>
                </a:spcBef>
              </a:pPr>
              <a:r>
                <a:rPr lang="de-DE" sz="1600" dirty="0" smtClean="0"/>
                <a:t>10		        </a:t>
              </a:r>
              <a:r>
                <a:rPr lang="de-DE" sz="1600" dirty="0"/>
                <a:t> </a:t>
              </a:r>
              <a:r>
                <a:rPr lang="de-DE" sz="1600" dirty="0" smtClean="0"/>
                <a:t>  100			1000</a:t>
              </a:r>
            </a:p>
            <a:p>
              <a:pPr algn="l">
                <a:lnSpc>
                  <a:spcPts val="1000"/>
                </a:lnSpc>
                <a:spcBef>
                  <a:spcPts val="1150"/>
                </a:spcBef>
              </a:pPr>
              <a:r>
                <a:rPr lang="de-DE" sz="1600" dirty="0" smtClean="0"/>
                <a:t>	   </a:t>
              </a:r>
              <a:r>
                <a:rPr lang="de-DE" sz="2400" b="1" dirty="0" err="1" smtClean="0"/>
                <a:t>Energy</a:t>
              </a:r>
              <a:r>
                <a:rPr lang="de-DE" sz="2400" b="1" dirty="0" smtClean="0"/>
                <a:t> [eV]</a:t>
              </a:r>
            </a:p>
          </p:txBody>
        </p:sp>
        <p:cxnSp>
          <p:nvCxnSpPr>
            <p:cNvPr id="230" name="Gerader Verbinder 229"/>
            <p:cNvCxnSpPr/>
            <p:nvPr/>
          </p:nvCxnSpPr>
          <p:spPr>
            <a:xfrm>
              <a:off x="1566677" y="5296240"/>
              <a:ext cx="3816000"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1" name="Textfeld 230"/>
            <p:cNvSpPr txBox="1"/>
            <p:nvPr/>
          </p:nvSpPr>
          <p:spPr>
            <a:xfrm>
              <a:off x="1674102" y="4994285"/>
              <a:ext cx="317395"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C6D325"/>
                  </a:solidFill>
                </a:rPr>
                <a:t>6</a:t>
              </a:r>
              <a:r>
                <a:rPr lang="el-GR" sz="2000" b="1" dirty="0" smtClean="0">
                  <a:solidFill>
                    <a:srgbClr val="C6D325"/>
                  </a:solidFill>
                </a:rPr>
                <a:t>σ</a:t>
              </a:r>
              <a:endParaRPr lang="de-DE" sz="1600" b="1" dirty="0" err="1" smtClean="0">
                <a:solidFill>
                  <a:srgbClr val="C6D325"/>
                </a:solidFill>
              </a:endParaRPr>
            </a:p>
          </p:txBody>
        </p:sp>
        <p:cxnSp>
          <p:nvCxnSpPr>
            <p:cNvPr id="232" name="Gerader Verbinder 231"/>
            <p:cNvCxnSpPr/>
            <p:nvPr/>
          </p:nvCxnSpPr>
          <p:spPr>
            <a:xfrm>
              <a:off x="1565476" y="4104775"/>
              <a:ext cx="3816000"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3" name="Textfeld 232"/>
            <p:cNvSpPr txBox="1"/>
            <p:nvPr/>
          </p:nvSpPr>
          <p:spPr>
            <a:xfrm>
              <a:off x="1653851" y="3802820"/>
              <a:ext cx="317395"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C6D325"/>
                  </a:solidFill>
                </a:rPr>
                <a:t>5</a:t>
              </a:r>
              <a:r>
                <a:rPr lang="el-GR" sz="2000" b="1" dirty="0" smtClean="0">
                  <a:solidFill>
                    <a:srgbClr val="C6D325"/>
                  </a:solidFill>
                </a:rPr>
                <a:t>σ</a:t>
              </a:r>
              <a:endParaRPr lang="de-DE" sz="1600" b="1" dirty="0" err="1" smtClean="0">
                <a:solidFill>
                  <a:srgbClr val="C6D325"/>
                </a:solidFill>
              </a:endParaRPr>
            </a:p>
          </p:txBody>
        </p:sp>
        <p:sp>
          <p:nvSpPr>
            <p:cNvPr id="234" name="Textfeld 233"/>
            <p:cNvSpPr txBox="1"/>
            <p:nvPr/>
          </p:nvSpPr>
          <p:spPr>
            <a:xfrm>
              <a:off x="1654424" y="2981816"/>
              <a:ext cx="317395"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a:solidFill>
                    <a:srgbClr val="C6D325"/>
                  </a:solidFill>
                </a:rPr>
                <a:t>4</a:t>
              </a:r>
              <a:r>
                <a:rPr lang="el-GR" sz="2000" b="1" dirty="0" smtClean="0">
                  <a:solidFill>
                    <a:srgbClr val="C6D325"/>
                  </a:solidFill>
                </a:rPr>
                <a:t>σ</a:t>
              </a:r>
              <a:endParaRPr lang="de-DE" sz="1600" b="1" dirty="0" err="1" smtClean="0">
                <a:solidFill>
                  <a:srgbClr val="C6D325"/>
                </a:solidFill>
              </a:endParaRPr>
            </a:p>
          </p:txBody>
        </p:sp>
        <p:cxnSp>
          <p:nvCxnSpPr>
            <p:cNvPr id="235" name="Gerader Verbinder 234"/>
            <p:cNvCxnSpPr/>
            <p:nvPr/>
          </p:nvCxnSpPr>
          <p:spPr>
            <a:xfrm>
              <a:off x="1572399" y="2585271"/>
              <a:ext cx="3816000"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6" name="Textfeld 235"/>
            <p:cNvSpPr txBox="1"/>
            <p:nvPr/>
          </p:nvSpPr>
          <p:spPr>
            <a:xfrm>
              <a:off x="1660774" y="2283316"/>
              <a:ext cx="317395"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C6D325"/>
                  </a:solidFill>
                </a:rPr>
                <a:t>3</a:t>
              </a:r>
              <a:r>
                <a:rPr lang="el-GR" sz="2000" b="1" dirty="0" smtClean="0">
                  <a:solidFill>
                    <a:srgbClr val="C6D325"/>
                  </a:solidFill>
                </a:rPr>
                <a:t>σ</a:t>
              </a:r>
              <a:endParaRPr lang="de-DE" sz="1600" b="1" dirty="0" err="1" smtClean="0">
                <a:solidFill>
                  <a:srgbClr val="C6D325"/>
                </a:solidFill>
              </a:endParaRPr>
            </a:p>
          </p:txBody>
        </p:sp>
        <p:cxnSp>
          <p:nvCxnSpPr>
            <p:cNvPr id="237" name="Gerader Verbinder 236"/>
            <p:cNvCxnSpPr/>
            <p:nvPr/>
          </p:nvCxnSpPr>
          <p:spPr>
            <a:xfrm>
              <a:off x="2127250" y="2095840"/>
              <a:ext cx="3280199"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38" name="Freihandform 237"/>
            <p:cNvSpPr/>
            <p:nvPr/>
          </p:nvSpPr>
          <p:spPr>
            <a:xfrm>
              <a:off x="3937776" y="3017462"/>
              <a:ext cx="1473344" cy="2738534"/>
            </a:xfrm>
            <a:custGeom>
              <a:avLst/>
              <a:gdLst>
                <a:gd name="connsiteX0" fmla="*/ 1663700 w 1663700"/>
                <a:gd name="connsiteY0" fmla="*/ 0 h 3302000"/>
                <a:gd name="connsiteX1" fmla="*/ 1308100 w 1663700"/>
                <a:gd name="connsiteY1" fmla="*/ 133350 h 3302000"/>
                <a:gd name="connsiteX2" fmla="*/ 742950 w 1663700"/>
                <a:gd name="connsiteY2" fmla="*/ 558800 h 3302000"/>
                <a:gd name="connsiteX3" fmla="*/ 444500 w 1663700"/>
                <a:gd name="connsiteY3" fmla="*/ 1098550 h 3302000"/>
                <a:gd name="connsiteX4" fmla="*/ 273050 w 1663700"/>
                <a:gd name="connsiteY4" fmla="*/ 1708150 h 3302000"/>
                <a:gd name="connsiteX5" fmla="*/ 0 w 1663700"/>
                <a:gd name="connsiteY5" fmla="*/ 33020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3302000">
                  <a:moveTo>
                    <a:pt x="1663700" y="0"/>
                  </a:moveTo>
                  <a:cubicBezTo>
                    <a:pt x="1562629" y="20108"/>
                    <a:pt x="1461558" y="40217"/>
                    <a:pt x="1308100" y="133350"/>
                  </a:cubicBezTo>
                  <a:cubicBezTo>
                    <a:pt x="1154642" y="226483"/>
                    <a:pt x="886883" y="397933"/>
                    <a:pt x="742950" y="558800"/>
                  </a:cubicBezTo>
                  <a:cubicBezTo>
                    <a:pt x="599017" y="719667"/>
                    <a:pt x="522817" y="906992"/>
                    <a:pt x="444500" y="1098550"/>
                  </a:cubicBezTo>
                  <a:cubicBezTo>
                    <a:pt x="366183" y="1290108"/>
                    <a:pt x="347133" y="1340908"/>
                    <a:pt x="273050" y="1708150"/>
                  </a:cubicBezTo>
                  <a:cubicBezTo>
                    <a:pt x="198967" y="2075392"/>
                    <a:pt x="99483" y="2688696"/>
                    <a:pt x="0" y="3302000"/>
                  </a:cubicBezTo>
                </a:path>
              </a:pathLst>
            </a:custGeom>
            <a:noFill/>
            <a:ln w="76200" cmpd="sng">
              <a:solidFill>
                <a:srgbClr val="EF7C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39" name="Gerader Verbinder 238"/>
            <p:cNvCxnSpPr/>
            <p:nvPr/>
          </p:nvCxnSpPr>
          <p:spPr>
            <a:xfrm flipV="1">
              <a:off x="2635250" y="1913419"/>
              <a:ext cx="2741427"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40" name="Freihandform 239"/>
            <p:cNvSpPr/>
            <p:nvPr/>
          </p:nvSpPr>
          <p:spPr>
            <a:xfrm>
              <a:off x="3137982" y="1790388"/>
              <a:ext cx="2193146" cy="3955075"/>
            </a:xfrm>
            <a:custGeom>
              <a:avLst/>
              <a:gdLst>
                <a:gd name="connsiteX0" fmla="*/ 2476500 w 2476500"/>
                <a:gd name="connsiteY0" fmla="*/ 0 h 4768850"/>
                <a:gd name="connsiteX1" fmla="*/ 1187450 w 2476500"/>
                <a:gd name="connsiteY1" fmla="*/ 596900 h 4768850"/>
                <a:gd name="connsiteX2" fmla="*/ 508000 w 2476500"/>
                <a:gd name="connsiteY2" fmla="*/ 1504950 h 4768850"/>
                <a:gd name="connsiteX3" fmla="*/ 158750 w 2476500"/>
                <a:gd name="connsiteY3" fmla="*/ 2794000 h 4768850"/>
                <a:gd name="connsiteX4" fmla="*/ 0 w 2476500"/>
                <a:gd name="connsiteY4" fmla="*/ 4768850 h 476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768850">
                  <a:moveTo>
                    <a:pt x="2476500" y="0"/>
                  </a:moveTo>
                  <a:cubicBezTo>
                    <a:pt x="1996016" y="173037"/>
                    <a:pt x="1515533" y="346075"/>
                    <a:pt x="1187450" y="596900"/>
                  </a:cubicBezTo>
                  <a:cubicBezTo>
                    <a:pt x="859367" y="847725"/>
                    <a:pt x="679450" y="1138767"/>
                    <a:pt x="508000" y="1504950"/>
                  </a:cubicBezTo>
                  <a:cubicBezTo>
                    <a:pt x="336550" y="1871133"/>
                    <a:pt x="243417" y="2250017"/>
                    <a:pt x="158750" y="2794000"/>
                  </a:cubicBezTo>
                  <a:cubicBezTo>
                    <a:pt x="74083" y="3337983"/>
                    <a:pt x="37041" y="4053416"/>
                    <a:pt x="0" y="4768850"/>
                  </a:cubicBezTo>
                </a:path>
              </a:pathLst>
            </a:custGeom>
            <a:noFill/>
            <a:ln w="76200" cmpd="sng">
              <a:solidFill>
                <a:srgbClr val="29485D"/>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1" name="Freihandform 240"/>
            <p:cNvSpPr/>
            <p:nvPr/>
          </p:nvSpPr>
          <p:spPr>
            <a:xfrm>
              <a:off x="4809411" y="3881153"/>
              <a:ext cx="584839" cy="1874842"/>
            </a:xfrm>
            <a:custGeom>
              <a:avLst/>
              <a:gdLst>
                <a:gd name="connsiteX0" fmla="*/ 660400 w 660400"/>
                <a:gd name="connsiteY0" fmla="*/ 0 h 2260600"/>
                <a:gd name="connsiteX1" fmla="*/ 476250 w 660400"/>
                <a:gd name="connsiteY1" fmla="*/ 273050 h 2260600"/>
                <a:gd name="connsiteX2" fmla="*/ 292100 w 660400"/>
                <a:gd name="connsiteY2" fmla="*/ 660400 h 2260600"/>
                <a:gd name="connsiteX3" fmla="*/ 0 w 660400"/>
                <a:gd name="connsiteY3" fmla="*/ 2260600 h 2260600"/>
              </a:gdLst>
              <a:ahLst/>
              <a:cxnLst>
                <a:cxn ang="0">
                  <a:pos x="connsiteX0" y="connsiteY0"/>
                </a:cxn>
                <a:cxn ang="0">
                  <a:pos x="connsiteX1" y="connsiteY1"/>
                </a:cxn>
                <a:cxn ang="0">
                  <a:pos x="connsiteX2" y="connsiteY2"/>
                </a:cxn>
                <a:cxn ang="0">
                  <a:pos x="connsiteX3" y="connsiteY3"/>
                </a:cxn>
              </a:cxnLst>
              <a:rect l="l" t="t" r="r" b="b"/>
              <a:pathLst>
                <a:path w="660400" h="2260600">
                  <a:moveTo>
                    <a:pt x="660400" y="0"/>
                  </a:moveTo>
                  <a:cubicBezTo>
                    <a:pt x="599016" y="81491"/>
                    <a:pt x="537633" y="162983"/>
                    <a:pt x="476250" y="273050"/>
                  </a:cubicBezTo>
                  <a:cubicBezTo>
                    <a:pt x="414867" y="383117"/>
                    <a:pt x="371475" y="329142"/>
                    <a:pt x="292100" y="660400"/>
                  </a:cubicBezTo>
                  <a:cubicBezTo>
                    <a:pt x="212725" y="991658"/>
                    <a:pt x="106362" y="1626129"/>
                    <a:pt x="0" y="2260600"/>
                  </a:cubicBezTo>
                </a:path>
              </a:pathLst>
            </a:custGeom>
            <a:noFill/>
            <a:ln w="7620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42" name="Gerader Verbinder 241"/>
            <p:cNvCxnSpPr/>
            <p:nvPr/>
          </p:nvCxnSpPr>
          <p:spPr>
            <a:xfrm>
              <a:off x="1566049" y="3271071"/>
              <a:ext cx="3816000" cy="0"/>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43" name="Freihandform 242"/>
            <p:cNvSpPr/>
            <p:nvPr/>
          </p:nvSpPr>
          <p:spPr>
            <a:xfrm>
              <a:off x="3780319" y="2675145"/>
              <a:ext cx="1619554" cy="3070318"/>
            </a:xfrm>
            <a:custGeom>
              <a:avLst/>
              <a:gdLst>
                <a:gd name="connsiteX0" fmla="*/ 1828800 w 1828800"/>
                <a:gd name="connsiteY0" fmla="*/ 0 h 3702050"/>
                <a:gd name="connsiteX1" fmla="*/ 1377950 w 1828800"/>
                <a:gd name="connsiteY1" fmla="*/ 177800 h 3702050"/>
                <a:gd name="connsiteX2" fmla="*/ 793750 w 1828800"/>
                <a:gd name="connsiteY2" fmla="*/ 774700 h 3702050"/>
                <a:gd name="connsiteX3" fmla="*/ 374650 w 1828800"/>
                <a:gd name="connsiteY3" fmla="*/ 1892300 h 3702050"/>
                <a:gd name="connsiteX4" fmla="*/ 0 w 1828800"/>
                <a:gd name="connsiteY4" fmla="*/ 3702050 h 370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3702050">
                  <a:moveTo>
                    <a:pt x="1828800" y="0"/>
                  </a:moveTo>
                  <a:cubicBezTo>
                    <a:pt x="1689629" y="24341"/>
                    <a:pt x="1550458" y="48683"/>
                    <a:pt x="1377950" y="177800"/>
                  </a:cubicBezTo>
                  <a:cubicBezTo>
                    <a:pt x="1205442" y="306917"/>
                    <a:pt x="960967" y="488950"/>
                    <a:pt x="793750" y="774700"/>
                  </a:cubicBezTo>
                  <a:cubicBezTo>
                    <a:pt x="626533" y="1060450"/>
                    <a:pt x="506942" y="1404408"/>
                    <a:pt x="374650" y="1892300"/>
                  </a:cubicBezTo>
                  <a:cubicBezTo>
                    <a:pt x="242358" y="2380192"/>
                    <a:pt x="121179" y="3041121"/>
                    <a:pt x="0" y="3702050"/>
                  </a:cubicBezTo>
                </a:path>
              </a:pathLst>
            </a:custGeom>
            <a:ln w="76200">
              <a:solidFill>
                <a:srgbClr val="006C66"/>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244" name="Freihandform 243"/>
            <p:cNvSpPr/>
            <p:nvPr/>
          </p:nvSpPr>
          <p:spPr>
            <a:xfrm>
              <a:off x="4263936" y="3259717"/>
              <a:ext cx="1147184" cy="2485746"/>
            </a:xfrm>
            <a:custGeom>
              <a:avLst/>
              <a:gdLst>
                <a:gd name="connsiteX0" fmla="*/ 1295400 w 1295400"/>
                <a:gd name="connsiteY0" fmla="*/ 0 h 2997200"/>
                <a:gd name="connsiteX1" fmla="*/ 933450 w 1295400"/>
                <a:gd name="connsiteY1" fmla="*/ 165100 h 2997200"/>
                <a:gd name="connsiteX2" fmla="*/ 558800 w 1295400"/>
                <a:gd name="connsiteY2" fmla="*/ 635000 h 2997200"/>
                <a:gd name="connsiteX3" fmla="*/ 279400 w 1295400"/>
                <a:gd name="connsiteY3" fmla="*/ 1403350 h 2997200"/>
                <a:gd name="connsiteX4" fmla="*/ 0 w 1295400"/>
                <a:gd name="connsiteY4" fmla="*/ 2997200 h 299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2997200">
                  <a:moveTo>
                    <a:pt x="1295400" y="0"/>
                  </a:moveTo>
                  <a:cubicBezTo>
                    <a:pt x="1175808" y="29633"/>
                    <a:pt x="1056217" y="59267"/>
                    <a:pt x="933450" y="165100"/>
                  </a:cubicBezTo>
                  <a:cubicBezTo>
                    <a:pt x="810683" y="270933"/>
                    <a:pt x="667808" y="428625"/>
                    <a:pt x="558800" y="635000"/>
                  </a:cubicBezTo>
                  <a:cubicBezTo>
                    <a:pt x="449792" y="841375"/>
                    <a:pt x="372533" y="1009650"/>
                    <a:pt x="279400" y="1403350"/>
                  </a:cubicBezTo>
                  <a:cubicBezTo>
                    <a:pt x="186267" y="1797050"/>
                    <a:pt x="93133" y="2397125"/>
                    <a:pt x="0" y="2997200"/>
                  </a:cubicBezTo>
                </a:path>
              </a:pathLst>
            </a:custGeom>
            <a:noFill/>
            <a:ln w="76200"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5" name="Freihandform 244"/>
            <p:cNvSpPr/>
            <p:nvPr/>
          </p:nvSpPr>
          <p:spPr>
            <a:xfrm>
              <a:off x="3153306" y="1922048"/>
              <a:ext cx="2238134" cy="3828681"/>
            </a:xfrm>
            <a:custGeom>
              <a:avLst/>
              <a:gdLst>
                <a:gd name="connsiteX0" fmla="*/ 2527300 w 2527300"/>
                <a:gd name="connsiteY0" fmla="*/ 0 h 4616450"/>
                <a:gd name="connsiteX1" fmla="*/ 1454150 w 2527300"/>
                <a:gd name="connsiteY1" fmla="*/ 412750 h 4616450"/>
                <a:gd name="connsiteX2" fmla="*/ 577850 w 2527300"/>
                <a:gd name="connsiteY2" fmla="*/ 1270000 h 4616450"/>
                <a:gd name="connsiteX3" fmla="*/ 114300 w 2527300"/>
                <a:gd name="connsiteY3" fmla="*/ 2990850 h 4616450"/>
                <a:gd name="connsiteX4" fmla="*/ 0 w 2527300"/>
                <a:gd name="connsiteY4" fmla="*/ 4616450 h 461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300" h="4616450">
                  <a:moveTo>
                    <a:pt x="2527300" y="0"/>
                  </a:moveTo>
                  <a:cubicBezTo>
                    <a:pt x="2153179" y="100541"/>
                    <a:pt x="1779058" y="201083"/>
                    <a:pt x="1454150" y="412750"/>
                  </a:cubicBezTo>
                  <a:cubicBezTo>
                    <a:pt x="1129242" y="624417"/>
                    <a:pt x="801158" y="840317"/>
                    <a:pt x="577850" y="1270000"/>
                  </a:cubicBezTo>
                  <a:cubicBezTo>
                    <a:pt x="354542" y="1699683"/>
                    <a:pt x="210608" y="2433108"/>
                    <a:pt x="114300" y="2990850"/>
                  </a:cubicBezTo>
                  <a:cubicBezTo>
                    <a:pt x="17992" y="3548592"/>
                    <a:pt x="8996" y="4082521"/>
                    <a:pt x="0" y="4616450"/>
                  </a:cubicBezTo>
                </a:path>
              </a:pathLst>
            </a:custGeom>
            <a:noFill/>
            <a:ln w="76200" cmpd="sng">
              <a:solidFill>
                <a:srgbClr val="29485D"/>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6" name="Freihandform 245"/>
            <p:cNvSpPr/>
            <p:nvPr/>
          </p:nvSpPr>
          <p:spPr>
            <a:xfrm>
              <a:off x="3465406" y="2095840"/>
              <a:ext cx="1940091" cy="1342935"/>
            </a:xfrm>
            <a:custGeom>
              <a:avLst/>
              <a:gdLst>
                <a:gd name="connsiteX0" fmla="*/ 2190750 w 2190750"/>
                <a:gd name="connsiteY0" fmla="*/ 0 h 1619250"/>
                <a:gd name="connsiteX1" fmla="*/ 1377950 w 2190750"/>
                <a:gd name="connsiteY1" fmla="*/ 260350 h 1619250"/>
                <a:gd name="connsiteX2" fmla="*/ 552450 w 2190750"/>
                <a:gd name="connsiteY2" fmla="*/ 806450 h 1619250"/>
                <a:gd name="connsiteX3" fmla="*/ 0 w 2190750"/>
                <a:gd name="connsiteY3" fmla="*/ 1619250 h 1619250"/>
              </a:gdLst>
              <a:ahLst/>
              <a:cxnLst>
                <a:cxn ang="0">
                  <a:pos x="connsiteX0" y="connsiteY0"/>
                </a:cxn>
                <a:cxn ang="0">
                  <a:pos x="connsiteX1" y="connsiteY1"/>
                </a:cxn>
                <a:cxn ang="0">
                  <a:pos x="connsiteX2" y="connsiteY2"/>
                </a:cxn>
                <a:cxn ang="0">
                  <a:pos x="connsiteX3" y="connsiteY3"/>
                </a:cxn>
              </a:cxnLst>
              <a:rect l="l" t="t" r="r" b="b"/>
              <a:pathLst>
                <a:path w="2190750" h="1619250">
                  <a:moveTo>
                    <a:pt x="2190750" y="0"/>
                  </a:moveTo>
                  <a:cubicBezTo>
                    <a:pt x="1920875" y="62971"/>
                    <a:pt x="1651000" y="125942"/>
                    <a:pt x="1377950" y="260350"/>
                  </a:cubicBezTo>
                  <a:cubicBezTo>
                    <a:pt x="1104900" y="394758"/>
                    <a:pt x="782108" y="579967"/>
                    <a:pt x="552450" y="806450"/>
                  </a:cubicBezTo>
                  <a:cubicBezTo>
                    <a:pt x="322792" y="1032933"/>
                    <a:pt x="161396" y="1326091"/>
                    <a:pt x="0" y="1619250"/>
                  </a:cubicBezTo>
                </a:path>
              </a:pathLst>
            </a:custGeom>
            <a:noFill/>
            <a:ln w="76200" cmpd="sng">
              <a:solidFill>
                <a:srgbClr val="29485D"/>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247" name="Gruppieren 246"/>
          <p:cNvGrpSpPr/>
          <p:nvPr/>
        </p:nvGrpSpPr>
        <p:grpSpPr>
          <a:xfrm>
            <a:off x="6466654" y="2477175"/>
            <a:ext cx="2223094" cy="3622184"/>
            <a:chOff x="6529206" y="2222589"/>
            <a:chExt cx="2223094" cy="3622184"/>
          </a:xfrm>
        </p:grpSpPr>
        <p:sp>
          <p:nvSpPr>
            <p:cNvPr id="248" name="Ellipse 247"/>
            <p:cNvSpPr/>
            <p:nvPr/>
          </p:nvSpPr>
          <p:spPr>
            <a:xfrm>
              <a:off x="6529206" y="3064383"/>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9" name="Ellipse 248"/>
            <p:cNvSpPr/>
            <p:nvPr/>
          </p:nvSpPr>
          <p:spPr>
            <a:xfrm>
              <a:off x="7316391" y="3064383"/>
              <a:ext cx="360000" cy="360000"/>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0" name="Ellipse 249"/>
            <p:cNvSpPr/>
            <p:nvPr/>
          </p:nvSpPr>
          <p:spPr>
            <a:xfrm>
              <a:off x="8103576" y="3064383"/>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1" name="Ellipse 250"/>
            <p:cNvSpPr/>
            <p:nvPr/>
          </p:nvSpPr>
          <p:spPr>
            <a:xfrm>
              <a:off x="6529206" y="3872020"/>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2" name="Ellipse 251"/>
            <p:cNvSpPr/>
            <p:nvPr/>
          </p:nvSpPr>
          <p:spPr>
            <a:xfrm>
              <a:off x="7316391" y="3872020"/>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3" name="Ellipse 252"/>
            <p:cNvSpPr/>
            <p:nvPr/>
          </p:nvSpPr>
          <p:spPr>
            <a:xfrm>
              <a:off x="8103576" y="3872020"/>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4" name="Ellipse 253"/>
            <p:cNvSpPr/>
            <p:nvPr/>
          </p:nvSpPr>
          <p:spPr>
            <a:xfrm>
              <a:off x="6529206" y="4677136"/>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5" name="Ellipse 254"/>
            <p:cNvSpPr/>
            <p:nvPr/>
          </p:nvSpPr>
          <p:spPr>
            <a:xfrm>
              <a:off x="7316391" y="4677136"/>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6" name="Ellipse 255"/>
            <p:cNvSpPr/>
            <p:nvPr/>
          </p:nvSpPr>
          <p:spPr>
            <a:xfrm>
              <a:off x="8103576" y="4677136"/>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7" name="Ellipse 256"/>
            <p:cNvSpPr/>
            <p:nvPr/>
          </p:nvSpPr>
          <p:spPr>
            <a:xfrm>
              <a:off x="6529206" y="5484773"/>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8" name="Ellipse 257"/>
            <p:cNvSpPr/>
            <p:nvPr/>
          </p:nvSpPr>
          <p:spPr>
            <a:xfrm>
              <a:off x="7316391" y="5484773"/>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9" name="Ellipse 258"/>
            <p:cNvSpPr/>
            <p:nvPr/>
          </p:nvSpPr>
          <p:spPr>
            <a:xfrm>
              <a:off x="8103576" y="5484773"/>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0" name="Ellipse 259"/>
            <p:cNvSpPr/>
            <p:nvPr/>
          </p:nvSpPr>
          <p:spPr>
            <a:xfrm>
              <a:off x="6999610" y="3538166"/>
              <a:ext cx="216000" cy="216000"/>
            </a:xfrm>
            <a:prstGeom prst="ellipse">
              <a:avLst/>
            </a:prstGeom>
            <a:solidFill>
              <a:srgbClr val="00B1EA"/>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1" name="Ellipse 260"/>
            <p:cNvSpPr/>
            <p:nvPr/>
          </p:nvSpPr>
          <p:spPr>
            <a:xfrm>
              <a:off x="7774969" y="3538166"/>
              <a:ext cx="216000" cy="216000"/>
            </a:xfrm>
            <a:prstGeom prst="ellipse">
              <a:avLst/>
            </a:prstGeom>
            <a:solidFill>
              <a:srgbClr val="00B1EA"/>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2" name="Ellipse 261"/>
            <p:cNvSpPr/>
            <p:nvPr/>
          </p:nvSpPr>
          <p:spPr>
            <a:xfrm>
              <a:off x="6999610" y="4313156"/>
              <a:ext cx="216000" cy="216000"/>
            </a:xfrm>
            <a:prstGeom prst="ellipse">
              <a:avLst/>
            </a:prstGeom>
            <a:solidFill>
              <a:srgbClr val="00B1EA"/>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3" name="Ellipse 262"/>
            <p:cNvSpPr/>
            <p:nvPr/>
          </p:nvSpPr>
          <p:spPr>
            <a:xfrm>
              <a:off x="7774969" y="4313156"/>
              <a:ext cx="216000" cy="216000"/>
            </a:xfrm>
            <a:prstGeom prst="ellipse">
              <a:avLst/>
            </a:prstGeom>
            <a:solidFill>
              <a:srgbClr val="00B1EA"/>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4" name="Ellipse 263"/>
            <p:cNvSpPr/>
            <p:nvPr/>
          </p:nvSpPr>
          <p:spPr>
            <a:xfrm>
              <a:off x="7774969" y="5181238"/>
              <a:ext cx="216000" cy="216000"/>
            </a:xfrm>
            <a:prstGeom prst="ellipse">
              <a:avLst/>
            </a:prstGeom>
            <a:solidFill>
              <a:srgbClr val="00B1EA"/>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nvGrpSpPr>
            <p:cNvPr id="265" name="Gruppieren 264"/>
            <p:cNvGrpSpPr/>
            <p:nvPr/>
          </p:nvGrpSpPr>
          <p:grpSpPr>
            <a:xfrm>
              <a:off x="6743984" y="2485726"/>
              <a:ext cx="216000" cy="267894"/>
              <a:chOff x="7234928" y="2290573"/>
              <a:chExt cx="216000" cy="267894"/>
            </a:xfrm>
          </p:grpSpPr>
          <p:sp>
            <p:nvSpPr>
              <p:cNvPr id="269" name="Ellipse 268"/>
              <p:cNvSpPr/>
              <p:nvPr/>
            </p:nvSpPr>
            <p:spPr>
              <a:xfrm>
                <a:off x="7234928" y="2326238"/>
                <a:ext cx="216000" cy="216000"/>
              </a:xfrm>
              <a:prstGeom prst="ellipse">
                <a:avLst/>
              </a:prstGeom>
              <a:solidFill>
                <a:srgbClr val="EF7C00"/>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70" name="Textfeld 269"/>
              <p:cNvSpPr txBox="1"/>
              <p:nvPr/>
            </p:nvSpPr>
            <p:spPr>
              <a:xfrm>
                <a:off x="7286581" y="2290573"/>
                <a:ext cx="120226" cy="267894"/>
              </a:xfrm>
              <a:prstGeom prst="rect">
                <a:avLst/>
              </a:prstGeom>
              <a:noFill/>
              <a:ln>
                <a:noFill/>
                <a:prstDash val="solid"/>
              </a:ln>
            </p:spPr>
            <p:txBody>
              <a:bodyPr wrap="none" lIns="0" tIns="0" rIns="0" bIns="0" rtlCol="0" anchor="t" anchorCtr="0">
                <a:spAutoFit/>
              </a:bodyPr>
              <a:lstStyle/>
              <a:p>
                <a:pPr algn="l">
                  <a:lnSpc>
                    <a:spcPts val="2300"/>
                  </a:lnSpc>
                  <a:spcBef>
                    <a:spcPts val="1150"/>
                  </a:spcBef>
                </a:pPr>
                <a:r>
                  <a:rPr lang="de-DE" sz="1600" dirty="0" smtClean="0"/>
                  <a:t>+</a:t>
                </a:r>
              </a:p>
            </p:txBody>
          </p:sp>
        </p:grpSp>
        <p:cxnSp>
          <p:nvCxnSpPr>
            <p:cNvPr id="266" name="Gerade Verbindung mit Pfeil 265"/>
            <p:cNvCxnSpPr>
              <a:endCxn id="249" idx="1"/>
            </p:cNvCxnSpPr>
            <p:nvPr/>
          </p:nvCxnSpPr>
          <p:spPr>
            <a:xfrm>
              <a:off x="6999610" y="2737391"/>
              <a:ext cx="369502" cy="379713"/>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67" name="Gerade Verbindung mit Pfeil 266"/>
            <p:cNvCxnSpPr>
              <a:stCxn id="249" idx="7"/>
            </p:cNvCxnSpPr>
            <p:nvPr/>
          </p:nvCxnSpPr>
          <p:spPr>
            <a:xfrm flipV="1">
              <a:off x="7623670" y="2521391"/>
              <a:ext cx="768630" cy="595713"/>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8" name="Ellipse 267"/>
            <p:cNvSpPr/>
            <p:nvPr/>
          </p:nvSpPr>
          <p:spPr>
            <a:xfrm>
              <a:off x="8392300" y="2222589"/>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grpSp>
        <p:nvGrpSpPr>
          <p:cNvPr id="271" name="Gruppieren 270"/>
          <p:cNvGrpSpPr/>
          <p:nvPr/>
        </p:nvGrpSpPr>
        <p:grpSpPr>
          <a:xfrm>
            <a:off x="9410034" y="1831209"/>
            <a:ext cx="2321903" cy="1216456"/>
            <a:chOff x="9472586" y="1576623"/>
            <a:chExt cx="2321903" cy="1216456"/>
          </a:xfrm>
        </p:grpSpPr>
        <p:sp>
          <p:nvSpPr>
            <p:cNvPr id="272" name="Textfeld 271"/>
            <p:cNvSpPr txBox="1"/>
            <p:nvPr/>
          </p:nvSpPr>
          <p:spPr>
            <a:xfrm>
              <a:off x="9902946" y="1600445"/>
              <a:ext cx="1891543" cy="119263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Fuel </a:t>
              </a:r>
              <a:r>
                <a:rPr lang="de-DE" sz="1600" dirty="0" err="1" smtClean="0"/>
                <a:t>ion</a:t>
              </a:r>
              <a:r>
                <a:rPr lang="de-DE" sz="1600" dirty="0" smtClean="0"/>
                <a:t> (CX neutral)</a:t>
              </a:r>
            </a:p>
            <a:p>
              <a:pPr algn="l">
                <a:lnSpc>
                  <a:spcPts val="2300"/>
                </a:lnSpc>
                <a:spcBef>
                  <a:spcPts val="1150"/>
                </a:spcBef>
              </a:pPr>
              <a:r>
                <a:rPr lang="de-DE" sz="1600" dirty="0" smtClean="0"/>
                <a:t>Fuel </a:t>
              </a:r>
              <a:r>
                <a:rPr lang="de-DE" sz="1600" dirty="0" err="1" smtClean="0"/>
                <a:t>atom</a:t>
              </a:r>
              <a:endParaRPr lang="de-DE" sz="1600" dirty="0" smtClean="0"/>
            </a:p>
            <a:p>
              <a:pPr algn="l">
                <a:lnSpc>
                  <a:spcPts val="2300"/>
                </a:lnSpc>
                <a:spcBef>
                  <a:spcPts val="1150"/>
                </a:spcBef>
              </a:pPr>
              <a:r>
                <a:rPr lang="de-DE" sz="1600" dirty="0" smtClean="0"/>
                <a:t>PFM </a:t>
              </a:r>
              <a:r>
                <a:rPr lang="de-DE" sz="1600" dirty="0" err="1" smtClean="0"/>
                <a:t>atom</a:t>
              </a:r>
              <a:endParaRPr lang="de-DE" sz="1600" dirty="0" smtClean="0"/>
            </a:p>
          </p:txBody>
        </p:sp>
        <p:grpSp>
          <p:nvGrpSpPr>
            <p:cNvPr id="273" name="Gruppieren 272"/>
            <p:cNvGrpSpPr/>
            <p:nvPr/>
          </p:nvGrpSpPr>
          <p:grpSpPr>
            <a:xfrm>
              <a:off x="9558530" y="1576623"/>
              <a:ext cx="216000" cy="267894"/>
              <a:chOff x="7234928" y="2290573"/>
              <a:chExt cx="216000" cy="267894"/>
            </a:xfrm>
          </p:grpSpPr>
          <p:sp>
            <p:nvSpPr>
              <p:cNvPr id="276" name="Ellipse 275"/>
              <p:cNvSpPr/>
              <p:nvPr/>
            </p:nvSpPr>
            <p:spPr>
              <a:xfrm>
                <a:off x="7234928" y="2326238"/>
                <a:ext cx="216000" cy="216000"/>
              </a:xfrm>
              <a:prstGeom prst="ellipse">
                <a:avLst/>
              </a:prstGeom>
              <a:solidFill>
                <a:srgbClr val="EF7C00"/>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77" name="Textfeld 276"/>
              <p:cNvSpPr txBox="1"/>
              <p:nvPr/>
            </p:nvSpPr>
            <p:spPr>
              <a:xfrm>
                <a:off x="7286581" y="2290573"/>
                <a:ext cx="120226" cy="267894"/>
              </a:xfrm>
              <a:prstGeom prst="rect">
                <a:avLst/>
              </a:prstGeom>
              <a:noFill/>
              <a:ln>
                <a:noFill/>
                <a:prstDash val="solid"/>
              </a:ln>
            </p:spPr>
            <p:txBody>
              <a:bodyPr wrap="none" lIns="0" tIns="0" rIns="0" bIns="0" rtlCol="0" anchor="t" anchorCtr="0">
                <a:spAutoFit/>
              </a:bodyPr>
              <a:lstStyle/>
              <a:p>
                <a:pPr algn="l">
                  <a:lnSpc>
                    <a:spcPts val="2300"/>
                  </a:lnSpc>
                  <a:spcBef>
                    <a:spcPts val="1150"/>
                  </a:spcBef>
                </a:pPr>
                <a:r>
                  <a:rPr lang="de-DE" sz="1600" dirty="0" smtClean="0"/>
                  <a:t>+</a:t>
                </a:r>
              </a:p>
            </p:txBody>
          </p:sp>
        </p:grpSp>
        <p:sp>
          <p:nvSpPr>
            <p:cNvPr id="274" name="Ellipse 273"/>
            <p:cNvSpPr/>
            <p:nvPr/>
          </p:nvSpPr>
          <p:spPr>
            <a:xfrm>
              <a:off x="9549879" y="2072597"/>
              <a:ext cx="216000" cy="216000"/>
            </a:xfrm>
            <a:prstGeom prst="ellipse">
              <a:avLst/>
            </a:prstGeom>
            <a:solidFill>
              <a:srgbClr val="00B1EA"/>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75" name="Ellipse 274"/>
            <p:cNvSpPr/>
            <p:nvPr/>
          </p:nvSpPr>
          <p:spPr>
            <a:xfrm>
              <a:off x="9472586" y="2415609"/>
              <a:ext cx="360000" cy="360000"/>
            </a:xfrm>
            <a:prstGeom prst="ellipse">
              <a:avLst/>
            </a:prstGeom>
            <a:solidFill>
              <a:srgbClr val="777777"/>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
        <p:nvSpPr>
          <p:cNvPr id="278" name="Textfeld 277"/>
          <p:cNvSpPr txBox="1"/>
          <p:nvPr/>
        </p:nvSpPr>
        <p:spPr>
          <a:xfrm>
            <a:off x="6699388" y="2129615"/>
            <a:ext cx="1697581"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p</a:t>
            </a:r>
            <a:r>
              <a:rPr lang="de-DE" sz="1600" dirty="0" err="1" smtClean="0"/>
              <a:t>hysical</a:t>
            </a:r>
            <a:r>
              <a:rPr lang="de-DE" sz="1600" dirty="0" smtClean="0"/>
              <a:t> </a:t>
            </a:r>
            <a:r>
              <a:rPr lang="de-DE" sz="1600" dirty="0" err="1" smtClean="0"/>
              <a:t>sputtering</a:t>
            </a:r>
            <a:endParaRPr lang="de-DE" sz="1600" dirty="0" smtClean="0"/>
          </a:p>
        </p:txBody>
      </p:sp>
      <p:cxnSp>
        <p:nvCxnSpPr>
          <p:cNvPr id="280" name="Gerader Verbinder 279"/>
          <p:cNvCxnSpPr/>
          <p:nvPr/>
        </p:nvCxnSpPr>
        <p:spPr>
          <a:xfrm>
            <a:off x="2327275" y="3422650"/>
            <a:ext cx="0" cy="2590099"/>
          </a:xfrm>
          <a:prstGeom prst="line">
            <a:avLst/>
          </a:prstGeom>
          <a:ln w="19050" cmpd="sng">
            <a:solidFill>
              <a:srgbClr val="00B1E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4" name="Freihandform 283"/>
          <p:cNvSpPr/>
          <p:nvPr/>
        </p:nvSpPr>
        <p:spPr>
          <a:xfrm>
            <a:off x="1498600" y="3441665"/>
            <a:ext cx="2451100" cy="2599170"/>
          </a:xfrm>
          <a:custGeom>
            <a:avLst/>
            <a:gdLst>
              <a:gd name="connsiteX0" fmla="*/ 0 w 2451100"/>
              <a:gd name="connsiteY0" fmla="*/ 2597185 h 2599170"/>
              <a:gd name="connsiteX1" fmla="*/ 266700 w 2451100"/>
              <a:gd name="connsiteY1" fmla="*/ 2463835 h 2599170"/>
              <a:gd name="connsiteX2" fmla="*/ 457200 w 2451100"/>
              <a:gd name="connsiteY2" fmla="*/ 1917735 h 2599170"/>
              <a:gd name="connsiteX3" fmla="*/ 831850 w 2451100"/>
              <a:gd name="connsiteY3" fmla="*/ 35 h 2599170"/>
              <a:gd name="connsiteX4" fmla="*/ 1644650 w 2451100"/>
              <a:gd name="connsiteY4" fmla="*/ 1968535 h 2599170"/>
              <a:gd name="connsiteX5" fmla="*/ 2012950 w 2451100"/>
              <a:gd name="connsiteY5" fmla="*/ 2501935 h 2599170"/>
              <a:gd name="connsiteX6" fmla="*/ 2451100 w 2451100"/>
              <a:gd name="connsiteY6" fmla="*/ 2597185 h 259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100" h="2599170">
                <a:moveTo>
                  <a:pt x="0" y="2597185"/>
                </a:moveTo>
                <a:cubicBezTo>
                  <a:pt x="95250" y="2587131"/>
                  <a:pt x="190500" y="2577077"/>
                  <a:pt x="266700" y="2463835"/>
                </a:cubicBezTo>
                <a:cubicBezTo>
                  <a:pt x="342900" y="2350593"/>
                  <a:pt x="363008" y="2328368"/>
                  <a:pt x="457200" y="1917735"/>
                </a:cubicBezTo>
                <a:cubicBezTo>
                  <a:pt x="551392" y="1507102"/>
                  <a:pt x="633942" y="-8432"/>
                  <a:pt x="831850" y="35"/>
                </a:cubicBezTo>
                <a:cubicBezTo>
                  <a:pt x="1029758" y="8502"/>
                  <a:pt x="1447800" y="1551552"/>
                  <a:pt x="1644650" y="1968535"/>
                </a:cubicBezTo>
                <a:cubicBezTo>
                  <a:pt x="1841500" y="2385518"/>
                  <a:pt x="1878542" y="2397160"/>
                  <a:pt x="2012950" y="2501935"/>
                </a:cubicBezTo>
                <a:cubicBezTo>
                  <a:pt x="2147358" y="2606710"/>
                  <a:pt x="2299229" y="2601947"/>
                  <a:pt x="2451100" y="2597185"/>
                </a:cubicBezTo>
              </a:path>
            </a:pathLst>
          </a:custGeom>
          <a:ln w="28575">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de-DE"/>
          </a:p>
        </p:txBody>
      </p:sp>
      <p:cxnSp>
        <p:nvCxnSpPr>
          <p:cNvPr id="285" name="Gerader Verbinder 284"/>
          <p:cNvCxnSpPr/>
          <p:nvPr/>
        </p:nvCxnSpPr>
        <p:spPr>
          <a:xfrm>
            <a:off x="3562350" y="5943600"/>
            <a:ext cx="0" cy="131662"/>
          </a:xfrm>
          <a:prstGeom prst="line">
            <a:avLst/>
          </a:prstGeom>
          <a:ln w="19050" cmpd="sng">
            <a:solidFill>
              <a:srgbClr val="00B1EA"/>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7" name="Textfeld 286"/>
          <p:cNvSpPr txBox="1"/>
          <p:nvPr/>
        </p:nvSpPr>
        <p:spPr>
          <a:xfrm>
            <a:off x="2224180" y="3102004"/>
            <a:ext cx="21159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solidFill>
                  <a:srgbClr val="00B1EA"/>
                </a:solidFill>
              </a:rPr>
              <a:t>E</a:t>
            </a:r>
            <a:r>
              <a:rPr lang="de-DE" sz="1600" baseline="-25000" dirty="0" err="1" smtClean="0">
                <a:solidFill>
                  <a:srgbClr val="00B1EA"/>
                </a:solidFill>
              </a:rPr>
              <a:t>p</a:t>
            </a:r>
            <a:endParaRPr lang="de-DE" sz="1600" dirty="0" smtClean="0">
              <a:solidFill>
                <a:srgbClr val="00B1EA"/>
              </a:solidFill>
            </a:endParaRPr>
          </a:p>
        </p:txBody>
      </p:sp>
      <p:sp>
        <p:nvSpPr>
          <p:cNvPr id="289" name="Textfeld 288"/>
          <p:cNvSpPr txBox="1"/>
          <p:nvPr/>
        </p:nvSpPr>
        <p:spPr>
          <a:xfrm>
            <a:off x="3374818" y="5593668"/>
            <a:ext cx="296556"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rgbClr val="00B1EA"/>
                </a:solidFill>
              </a:rPr>
              <a:t>E</a:t>
            </a:r>
            <a:r>
              <a:rPr lang="de-DE" sz="1600" baseline="-25000" dirty="0" smtClean="0">
                <a:solidFill>
                  <a:srgbClr val="00B1EA"/>
                </a:solidFill>
              </a:rPr>
              <a:t>6</a:t>
            </a:r>
            <a:r>
              <a:rPr lang="el-GR" sz="1600" baseline="-25000" dirty="0" smtClean="0">
                <a:solidFill>
                  <a:srgbClr val="00B1EA"/>
                </a:solidFill>
                <a:latin typeface="Arial" panose="020B0604020202020204" pitchFamily="34" charset="0"/>
                <a:cs typeface="Arial" panose="020B0604020202020204" pitchFamily="34" charset="0"/>
              </a:rPr>
              <a:t>σ</a:t>
            </a:r>
            <a:endParaRPr lang="de-DE" sz="1600" dirty="0" smtClean="0">
              <a:solidFill>
                <a:srgbClr val="00B1EA"/>
              </a:solidFill>
            </a:endParaRPr>
          </a:p>
        </p:txBody>
      </p:sp>
      <p:cxnSp>
        <p:nvCxnSpPr>
          <p:cNvPr id="291" name="Gerade Verbindung mit Pfeil 290"/>
          <p:cNvCxnSpPr/>
          <p:nvPr/>
        </p:nvCxnSpPr>
        <p:spPr>
          <a:xfrm flipH="1" flipV="1">
            <a:off x="5337321" y="1950180"/>
            <a:ext cx="0" cy="4085095"/>
          </a:xfrm>
          <a:prstGeom prst="straightConnector1">
            <a:avLst/>
          </a:prstGeom>
          <a:ln w="38100">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292" name="Textfeld 291"/>
          <p:cNvSpPr txBox="1"/>
          <p:nvPr/>
        </p:nvSpPr>
        <p:spPr>
          <a:xfrm rot="16200000">
            <a:off x="5010244" y="3872014"/>
            <a:ext cx="1745671" cy="294953"/>
          </a:xfrm>
          <a:prstGeom prst="rect">
            <a:avLst/>
          </a:prstGeom>
          <a:noFill/>
        </p:spPr>
        <p:txBody>
          <a:bodyPr wrap="none" lIns="0" tIns="0" rIns="0" bIns="0" rtlCol="0" anchor="t" anchorCtr="0">
            <a:spAutoFit/>
          </a:bodyPr>
          <a:lstStyle/>
          <a:p>
            <a:pPr algn="l">
              <a:lnSpc>
                <a:spcPts val="2300"/>
              </a:lnSpc>
              <a:spcBef>
                <a:spcPts val="1150"/>
              </a:spcBef>
            </a:pPr>
            <a:r>
              <a:rPr lang="de-DE" sz="2400" dirty="0" smtClean="0">
                <a:solidFill>
                  <a:srgbClr val="00B1EA"/>
                </a:solidFill>
              </a:rPr>
              <a:t># </a:t>
            </a:r>
            <a:r>
              <a:rPr lang="de-DE" sz="2400" dirty="0" err="1" smtClean="0">
                <a:solidFill>
                  <a:srgbClr val="00B1EA"/>
                </a:solidFill>
              </a:rPr>
              <a:t>of</a:t>
            </a:r>
            <a:r>
              <a:rPr lang="de-DE" sz="2400" dirty="0" smtClean="0">
                <a:solidFill>
                  <a:srgbClr val="00B1EA"/>
                </a:solidFill>
              </a:rPr>
              <a:t> </a:t>
            </a:r>
            <a:r>
              <a:rPr lang="de-DE" sz="2400" dirty="0" err="1" smtClean="0">
                <a:solidFill>
                  <a:srgbClr val="00B1EA"/>
                </a:solidFill>
              </a:rPr>
              <a:t>particles</a:t>
            </a:r>
            <a:endParaRPr lang="de-DE" sz="2400" dirty="0" smtClean="0">
              <a:solidFill>
                <a:srgbClr val="00B1EA"/>
              </a:solidFill>
            </a:endParaRPr>
          </a:p>
        </p:txBody>
      </p:sp>
      <p:sp>
        <p:nvSpPr>
          <p:cNvPr id="293" name="Textfeld 292"/>
          <p:cNvSpPr txBox="1"/>
          <p:nvPr/>
        </p:nvSpPr>
        <p:spPr>
          <a:xfrm>
            <a:off x="9247463" y="3534625"/>
            <a:ext cx="2660627" cy="2090316"/>
          </a:xfrm>
          <a:prstGeom prst="rect">
            <a:avLst/>
          </a:prstGeom>
          <a:noFill/>
          <a:ln w="38100">
            <a:solidFill>
              <a:srgbClr val="00B1EA"/>
            </a:solidFill>
          </a:ln>
        </p:spPr>
        <p:txBody>
          <a:bodyPr wrap="square" lIns="0" tIns="0" rIns="0" bIns="0" rtlCol="0" anchor="t" anchorCtr="0">
            <a:spAutoFit/>
          </a:bodyPr>
          <a:lstStyle/>
          <a:p>
            <a:pPr algn="ctr">
              <a:lnSpc>
                <a:spcPts val="2300"/>
              </a:lnSpc>
              <a:spcBef>
                <a:spcPts val="1150"/>
              </a:spcBef>
            </a:pPr>
            <a:endParaRPr lang="de-DE" sz="2400" dirty="0" smtClean="0">
              <a:solidFill>
                <a:srgbClr val="00B1EA"/>
              </a:solidFill>
            </a:endParaRPr>
          </a:p>
          <a:p>
            <a:pPr algn="ctr">
              <a:lnSpc>
                <a:spcPts val="2300"/>
              </a:lnSpc>
              <a:spcBef>
                <a:spcPts val="1150"/>
              </a:spcBef>
            </a:pPr>
            <a:r>
              <a:rPr lang="de-DE" sz="2400" dirty="0" err="1" smtClean="0">
                <a:solidFill>
                  <a:srgbClr val="00B1EA"/>
                </a:solidFill>
              </a:rPr>
              <a:t>Maxwellian</a:t>
            </a:r>
            <a:r>
              <a:rPr lang="de-DE" sz="2400" dirty="0" smtClean="0">
                <a:solidFill>
                  <a:srgbClr val="00B1EA"/>
                </a:solidFill>
              </a:rPr>
              <a:t> PDF </a:t>
            </a:r>
          </a:p>
          <a:p>
            <a:pPr algn="ctr">
              <a:lnSpc>
                <a:spcPts val="2300"/>
              </a:lnSpc>
              <a:spcBef>
                <a:spcPts val="1150"/>
              </a:spcBef>
            </a:pPr>
            <a:r>
              <a:rPr lang="de-DE" sz="1600" dirty="0" err="1" smtClean="0">
                <a:solidFill>
                  <a:srgbClr val="00B1EA"/>
                </a:solidFill>
              </a:rPr>
              <a:t>Sputtering</a:t>
            </a:r>
            <a:r>
              <a:rPr lang="de-DE" sz="1600" dirty="0" smtClean="0">
                <a:solidFill>
                  <a:srgbClr val="00B1EA"/>
                </a:solidFill>
              </a:rPr>
              <a:t> </a:t>
            </a:r>
            <a:r>
              <a:rPr lang="de-DE" sz="1600" dirty="0" err="1" smtClean="0">
                <a:solidFill>
                  <a:srgbClr val="00B1EA"/>
                </a:solidFill>
              </a:rPr>
              <a:t>nullified</a:t>
            </a:r>
            <a:r>
              <a:rPr lang="de-DE" sz="1600" dirty="0" smtClean="0">
                <a:solidFill>
                  <a:srgbClr val="00B1EA"/>
                </a:solidFill>
              </a:rPr>
              <a:t> </a:t>
            </a:r>
            <a:r>
              <a:rPr lang="de-DE" sz="1600" dirty="0" err="1" smtClean="0">
                <a:solidFill>
                  <a:srgbClr val="00B1EA"/>
                </a:solidFill>
              </a:rPr>
              <a:t>if</a:t>
            </a:r>
            <a:endParaRPr lang="de-DE" sz="1600" dirty="0" smtClean="0">
              <a:solidFill>
                <a:srgbClr val="00B1EA"/>
              </a:solidFill>
            </a:endParaRPr>
          </a:p>
          <a:p>
            <a:pPr algn="ctr">
              <a:lnSpc>
                <a:spcPts val="2300"/>
              </a:lnSpc>
              <a:spcBef>
                <a:spcPts val="1150"/>
              </a:spcBef>
            </a:pPr>
            <a:r>
              <a:rPr lang="de-DE" sz="1600" dirty="0" smtClean="0">
                <a:solidFill>
                  <a:srgbClr val="00B1EA"/>
                </a:solidFill>
              </a:rPr>
              <a:t>E</a:t>
            </a:r>
            <a:r>
              <a:rPr lang="de-DE" sz="1600" baseline="-25000" dirty="0" smtClean="0">
                <a:solidFill>
                  <a:srgbClr val="00B1EA"/>
                </a:solidFill>
              </a:rPr>
              <a:t>6</a:t>
            </a:r>
            <a:r>
              <a:rPr lang="el-GR" sz="1600" baseline="-25000" dirty="0" smtClean="0">
                <a:solidFill>
                  <a:srgbClr val="00B1EA"/>
                </a:solidFill>
                <a:latin typeface="Arial" panose="020B0604020202020204" pitchFamily="34" charset="0"/>
                <a:cs typeface="Arial" panose="020B0604020202020204" pitchFamily="34" charset="0"/>
              </a:rPr>
              <a:t>σ</a:t>
            </a:r>
            <a:r>
              <a:rPr lang="de-DE" sz="1600" dirty="0" smtClean="0">
                <a:solidFill>
                  <a:srgbClr val="00B1EA"/>
                </a:solidFill>
                <a:latin typeface="Arial" panose="020B0604020202020204" pitchFamily="34" charset="0"/>
                <a:cs typeface="Arial" panose="020B0604020202020204" pitchFamily="34" charset="0"/>
              </a:rPr>
              <a:t> &lt; </a:t>
            </a:r>
            <a:r>
              <a:rPr lang="de-DE" sz="1600" dirty="0" err="1" smtClean="0">
                <a:solidFill>
                  <a:srgbClr val="00B1EA"/>
                </a:solidFill>
                <a:latin typeface="Arial" panose="020B0604020202020204" pitchFamily="34" charset="0"/>
                <a:cs typeface="Arial" panose="020B0604020202020204" pitchFamily="34" charset="0"/>
              </a:rPr>
              <a:t>E</a:t>
            </a:r>
            <a:r>
              <a:rPr lang="de-DE" sz="1600" baseline="-25000" dirty="0" err="1" smtClean="0">
                <a:solidFill>
                  <a:srgbClr val="00B1EA"/>
                </a:solidFill>
                <a:latin typeface="Arial" panose="020B0604020202020204" pitchFamily="34" charset="0"/>
                <a:cs typeface="Arial" panose="020B0604020202020204" pitchFamily="34" charset="0"/>
              </a:rPr>
              <a:t>th</a:t>
            </a:r>
            <a:endParaRPr lang="de-DE" sz="1600" dirty="0" smtClean="0">
              <a:solidFill>
                <a:srgbClr val="00B1EA"/>
              </a:solidFill>
            </a:endParaRPr>
          </a:p>
          <a:p>
            <a:pPr algn="ctr">
              <a:lnSpc>
                <a:spcPts val="2300"/>
              </a:lnSpc>
              <a:spcBef>
                <a:spcPts val="1150"/>
              </a:spcBef>
            </a:pPr>
            <a:endParaRPr lang="de-DE" sz="1600" dirty="0" smtClean="0">
              <a:solidFill>
                <a:srgbClr val="00B1EA"/>
              </a:solidFill>
            </a:endParaRPr>
          </a:p>
        </p:txBody>
      </p:sp>
      <p:sp>
        <p:nvSpPr>
          <p:cNvPr id="2" name="Textfeld 1"/>
          <p:cNvSpPr txBox="1"/>
          <p:nvPr/>
        </p:nvSpPr>
        <p:spPr>
          <a:xfrm>
            <a:off x="5795914" y="6284818"/>
            <a:ext cx="383117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Chemical </a:t>
            </a:r>
            <a:r>
              <a:rPr lang="de-DE" sz="1600" dirty="0" err="1" smtClean="0"/>
              <a:t>sputtering</a:t>
            </a:r>
            <a:r>
              <a:rPr lang="de-DE" sz="1600" dirty="0" smtClean="0"/>
              <a:t> </a:t>
            </a:r>
            <a:r>
              <a:rPr lang="de-DE" sz="1600" dirty="0" err="1" smtClean="0"/>
              <a:t>for</a:t>
            </a:r>
            <a:r>
              <a:rPr lang="de-DE" sz="1600" dirty="0" smtClean="0"/>
              <a:t> C, Li, B </a:t>
            </a:r>
            <a:r>
              <a:rPr lang="de-DE" sz="1600" dirty="0" err="1" smtClean="0"/>
              <a:t>excluded</a:t>
            </a:r>
            <a:endParaRPr lang="de-DE" sz="1600" dirty="0" smtClean="0"/>
          </a:p>
        </p:txBody>
      </p:sp>
      <p:sp>
        <p:nvSpPr>
          <p:cNvPr id="6" name="Fußzeilenplatzhalter 5"/>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mc:AlternateContent xmlns:mc="http://schemas.openxmlformats.org/markup-compatibility/2006" xmlns:a14="http://schemas.microsoft.com/office/drawing/2010/main">
        <mc:Choice Requires="a14">
          <p:sp>
            <p:nvSpPr>
              <p:cNvPr id="8" name="Rechteck 7"/>
              <p:cNvSpPr/>
              <p:nvPr/>
            </p:nvSpPr>
            <p:spPr>
              <a:xfrm>
                <a:off x="4302256" y="624308"/>
                <a:ext cx="2742802" cy="490199"/>
              </a:xfrm>
              <a:prstGeom prst="rect">
                <a:avLst/>
              </a:prstGeom>
            </p:spPr>
            <p:txBody>
              <a:bodyPr wrap="none">
                <a:spAutoFit/>
              </a:bodyPr>
              <a:lstStyle/>
              <a:p>
                <a:pPr lvl="0" defTabSz="914353"/>
                <a14:m>
                  <m:oMathPara xmlns:m="http://schemas.openxmlformats.org/officeDocument/2006/math">
                    <m:oMathParaPr>
                      <m:jc m:val="centerGroup"/>
                    </m:oMathParaPr>
                    <m:oMath xmlns:m="http://schemas.openxmlformats.org/officeDocument/2006/math">
                      <m:sSub>
                        <m:sSubPr>
                          <m:ctrlPr>
                            <a:rPr lang="el-GR" sz="2400" i="1" smtClean="0">
                              <a:solidFill>
                                <a:srgbClr val="EF7C00"/>
                              </a:solidFill>
                              <a:latin typeface="Cambria Math" panose="02040503050406030204" pitchFamily="18" charset="0"/>
                            </a:rPr>
                          </m:ctrlPr>
                        </m:sSubPr>
                        <m:e>
                          <m:r>
                            <m:rPr>
                              <m:sty m:val="p"/>
                            </m:rPr>
                            <a:rPr lang="el-GR" sz="2400" i="1">
                              <a:solidFill>
                                <a:srgbClr val="EF7C00"/>
                              </a:solidFill>
                              <a:latin typeface="Cambria Math" panose="02040503050406030204" pitchFamily="18" charset="0"/>
                            </a:rPr>
                            <m:t>η</m:t>
                          </m:r>
                        </m:e>
                        <m:sub>
                          <m:r>
                            <a:rPr lang="de-DE" sz="2400" i="1">
                              <a:solidFill>
                                <a:srgbClr val="EF7C00"/>
                              </a:solidFill>
                              <a:latin typeface="Cambria Math" panose="02040503050406030204" pitchFamily="18" charset="0"/>
                            </a:rPr>
                            <m:t>𝑠𝑝𝑡𝑟</m:t>
                          </m:r>
                          <m:r>
                            <a:rPr lang="de-DE" sz="2400" i="1">
                              <a:solidFill>
                                <a:srgbClr val="EF7C00"/>
                              </a:solidFill>
                              <a:latin typeface="Cambria Math" panose="02040503050406030204" pitchFamily="18" charset="0"/>
                            </a:rPr>
                            <m:t>,</m:t>
                          </m:r>
                          <m:r>
                            <a:rPr lang="de-DE" sz="2400" i="1">
                              <a:solidFill>
                                <a:srgbClr val="EF7C00"/>
                              </a:solidFill>
                              <a:latin typeface="Cambria Math" panose="02040503050406030204" pitchFamily="18" charset="0"/>
                            </a:rPr>
                            <m:t>𝑟𝑒𝑠𝑖𝑠𝑡</m:t>
                          </m:r>
                        </m:sub>
                      </m:sSub>
                      <m:r>
                        <a:rPr lang="de-DE" sz="2400" i="1">
                          <a:solidFill>
                            <a:srgbClr val="EF7C00"/>
                          </a:solidFill>
                          <a:latin typeface="Cambria Math" panose="02040503050406030204" pitchFamily="18" charset="0"/>
                        </a:rPr>
                        <m:t>=1−</m:t>
                      </m:r>
                      <m:r>
                        <a:rPr lang="de-DE" sz="2400" i="1">
                          <a:solidFill>
                            <a:srgbClr val="EF7C00"/>
                          </a:solidFill>
                          <a:latin typeface="Cambria Math" panose="02040503050406030204" pitchFamily="18" charset="0"/>
                        </a:rPr>
                        <m:t>𝑌</m:t>
                      </m:r>
                    </m:oMath>
                  </m:oMathPara>
                </a14:m>
                <a:endParaRPr lang="de-DE" sz="2400" dirty="0">
                  <a:solidFill>
                    <a:srgbClr val="EF7C00"/>
                  </a:solidFill>
                </a:endParaRPr>
              </a:p>
            </p:txBody>
          </p:sp>
        </mc:Choice>
        <mc:Fallback xmlns="">
          <p:sp>
            <p:nvSpPr>
              <p:cNvPr id="8" name="Rechteck 7"/>
              <p:cNvSpPr>
                <a:spLocks noRot="1" noChangeAspect="1" noMove="1" noResize="1" noEditPoints="1" noAdjustHandles="1" noChangeArrowheads="1" noChangeShapeType="1" noTextEdit="1"/>
              </p:cNvSpPr>
              <p:nvPr/>
            </p:nvSpPr>
            <p:spPr>
              <a:xfrm>
                <a:off x="4302256" y="624308"/>
                <a:ext cx="2742802" cy="490199"/>
              </a:xfrm>
              <a:prstGeom prst="rect">
                <a:avLst/>
              </a:prstGeom>
              <a:blipFill>
                <a:blip r:embed="rId4"/>
                <a:stretch>
                  <a:fillRect b="-8642"/>
                </a:stretch>
              </a:blipFill>
            </p:spPr>
            <p:txBody>
              <a:bodyPr/>
              <a:lstStyle/>
              <a:p>
                <a:r>
                  <a:rPr lang="de-DE">
                    <a:noFill/>
                  </a:rPr>
                  <a:t> </a:t>
                </a:r>
              </a:p>
            </p:txBody>
          </p:sp>
        </mc:Fallback>
      </mc:AlternateContent>
      <p:cxnSp>
        <p:nvCxnSpPr>
          <p:cNvPr id="104" name="Gerader Verbinder 103"/>
          <p:cNvCxnSpPr/>
          <p:nvPr/>
        </p:nvCxnSpPr>
        <p:spPr>
          <a:xfrm>
            <a:off x="3390947" y="7283915"/>
            <a:ext cx="0" cy="3240529"/>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grpSp>
        <p:nvGrpSpPr>
          <p:cNvPr id="105" name="Gruppieren 104"/>
          <p:cNvGrpSpPr/>
          <p:nvPr/>
        </p:nvGrpSpPr>
        <p:grpSpPr>
          <a:xfrm>
            <a:off x="2882947" y="7263182"/>
            <a:ext cx="294953" cy="3249734"/>
            <a:chOff x="1521962" y="2800359"/>
            <a:chExt cx="294953" cy="3249734"/>
          </a:xfrm>
        </p:grpSpPr>
        <p:cxnSp>
          <p:nvCxnSpPr>
            <p:cNvPr id="106" name="Gerader Verbinder 105"/>
            <p:cNvCxnSpPr/>
            <p:nvPr/>
          </p:nvCxnSpPr>
          <p:spPr>
            <a:xfrm flipV="1">
              <a:off x="1766936" y="2810093"/>
              <a:ext cx="0" cy="3240000"/>
            </a:xfrm>
            <a:prstGeom prst="line">
              <a:avLst/>
            </a:prstGeom>
            <a:ln w="19050" cmpd="sng">
              <a:solidFill>
                <a:srgbClr val="EF7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feld 106"/>
                <p:cNvSpPr txBox="1"/>
                <p:nvPr/>
              </p:nvSpPr>
              <p:spPr>
                <a:xfrm rot="16200000">
                  <a:off x="1448224" y="287409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EF7C00"/>
                            </a:solidFill>
                            <a:latin typeface="Cambria Math" panose="02040503050406030204" pitchFamily="18" charset="0"/>
                          </a:rPr>
                          <m:t>+</m:t>
                        </m:r>
                        <m:r>
                          <a:rPr lang="de-DE" sz="1600" b="0" i="1" smtClean="0">
                            <a:solidFill>
                              <a:srgbClr val="EF7C00"/>
                            </a:solidFill>
                            <a:latin typeface="Cambria Math" panose="02040503050406030204" pitchFamily="18" charset="0"/>
                          </a:rPr>
                          <m:t>2</m:t>
                        </m:r>
                        <m:r>
                          <m:rPr>
                            <m:sty m:val="p"/>
                          </m:rPr>
                          <a:rPr lang="el-GR" sz="1600" b="0" i="1" smtClean="0">
                            <a:solidFill>
                              <a:srgbClr val="EF7C00"/>
                            </a:solidFill>
                            <a:latin typeface="Cambria Math" panose="02040503050406030204" pitchFamily="18" charset="0"/>
                          </a:rPr>
                          <m:t>σ</m:t>
                        </m:r>
                      </m:oMath>
                    </m:oMathPara>
                  </a14:m>
                  <a:endParaRPr lang="de-DE" sz="1600" dirty="0" err="1" smtClean="0">
                    <a:solidFill>
                      <a:srgbClr val="EF7C00"/>
                    </a:solidFill>
                  </a:endParaRPr>
                </a:p>
              </p:txBody>
            </p:sp>
          </mc:Choice>
          <mc:Fallback xmlns="">
            <p:sp>
              <p:nvSpPr>
                <p:cNvPr id="58" name="Textfeld 57"/>
                <p:cNvSpPr txBox="1">
                  <a:spLocks noRot="1" noChangeAspect="1" noMove="1" noResize="1" noEditPoints="1" noAdjustHandles="1" noChangeArrowheads="1" noChangeShapeType="1" noTextEdit="1"/>
                </p:cNvSpPr>
                <p:nvPr/>
              </p:nvSpPr>
              <p:spPr>
                <a:xfrm rot="16200000">
                  <a:off x="1448224" y="2874097"/>
                  <a:ext cx="442429" cy="294953"/>
                </a:xfrm>
                <a:prstGeom prst="rect">
                  <a:avLst/>
                </a:prstGeom>
                <a:blipFill>
                  <a:blip r:embed="rId5"/>
                  <a:stretch>
                    <a:fillRect t="-4110" b="-6849"/>
                  </a:stretch>
                </a:blipFill>
              </p:spPr>
              <p:txBody>
                <a:bodyPr/>
                <a:lstStyle/>
                <a:p>
                  <a:r>
                    <a:rPr lang="de-DE">
                      <a:noFill/>
                    </a:rPr>
                    <a:t> </a:t>
                  </a:r>
                </a:p>
              </p:txBody>
            </p:sp>
          </mc:Fallback>
        </mc:AlternateContent>
      </p:grpSp>
      <p:grpSp>
        <p:nvGrpSpPr>
          <p:cNvPr id="108" name="Gruppieren 107"/>
          <p:cNvGrpSpPr/>
          <p:nvPr/>
        </p:nvGrpSpPr>
        <p:grpSpPr>
          <a:xfrm>
            <a:off x="3311705" y="7272916"/>
            <a:ext cx="294953" cy="3240000"/>
            <a:chOff x="1238882" y="2810093"/>
            <a:chExt cx="294953" cy="3240000"/>
          </a:xfrm>
        </p:grpSpPr>
        <p:cxnSp>
          <p:nvCxnSpPr>
            <p:cNvPr id="109" name="Gerader Verbinder 108"/>
            <p:cNvCxnSpPr/>
            <p:nvPr/>
          </p:nvCxnSpPr>
          <p:spPr>
            <a:xfrm flipV="1">
              <a:off x="1483365" y="2810093"/>
              <a:ext cx="0" cy="3240000"/>
            </a:xfrm>
            <a:prstGeom prst="line">
              <a:avLst/>
            </a:prstGeom>
            <a:ln w="19050" cmpd="sng">
              <a:solidFill>
                <a:srgbClr val="FFCC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feld 109"/>
                <p:cNvSpPr txBox="1"/>
                <p:nvPr/>
              </p:nvSpPr>
              <p:spPr>
                <a:xfrm rot="16200000">
                  <a:off x="1165144"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FFCC00"/>
                            </a:solidFill>
                            <a:latin typeface="Cambria Math" panose="02040503050406030204" pitchFamily="18" charset="0"/>
                          </a:rPr>
                          <m:t>+</m:t>
                        </m:r>
                        <m:r>
                          <a:rPr lang="de-DE" sz="1600" b="0" i="1" smtClean="0">
                            <a:solidFill>
                              <a:srgbClr val="FFCC00"/>
                            </a:solidFill>
                            <a:latin typeface="Cambria Math" panose="02040503050406030204" pitchFamily="18" charset="0"/>
                          </a:rPr>
                          <m:t>3</m:t>
                        </m:r>
                        <m:r>
                          <m:rPr>
                            <m:sty m:val="p"/>
                          </m:rPr>
                          <a:rPr lang="el-GR" sz="1600" b="0" i="1" smtClean="0">
                            <a:solidFill>
                              <a:srgbClr val="FFCC00"/>
                            </a:solidFill>
                            <a:latin typeface="Cambria Math" panose="02040503050406030204" pitchFamily="18" charset="0"/>
                          </a:rPr>
                          <m:t>σ</m:t>
                        </m:r>
                      </m:oMath>
                    </m:oMathPara>
                  </a14:m>
                  <a:endParaRPr lang="de-DE" sz="1600" dirty="0" err="1" smtClean="0">
                    <a:solidFill>
                      <a:srgbClr val="FFCC00"/>
                    </a:solidFill>
                  </a:endParaRPr>
                </a:p>
              </p:txBody>
            </p:sp>
          </mc:Choice>
          <mc:Fallback xmlns="">
            <p:sp>
              <p:nvSpPr>
                <p:cNvPr id="61" name="Textfeld 60"/>
                <p:cNvSpPr txBox="1">
                  <a:spLocks noRot="1" noChangeAspect="1" noMove="1" noResize="1" noEditPoints="1" noAdjustHandles="1" noChangeArrowheads="1" noChangeShapeType="1" noTextEdit="1"/>
                </p:cNvSpPr>
                <p:nvPr/>
              </p:nvSpPr>
              <p:spPr>
                <a:xfrm rot="16200000">
                  <a:off x="1165144" y="2888084"/>
                  <a:ext cx="442429" cy="294953"/>
                </a:xfrm>
                <a:prstGeom prst="rect">
                  <a:avLst/>
                </a:prstGeom>
                <a:blipFill>
                  <a:blip r:embed="rId6"/>
                  <a:stretch>
                    <a:fillRect t="-4110" b="-6849"/>
                  </a:stretch>
                </a:blipFill>
              </p:spPr>
              <p:txBody>
                <a:bodyPr/>
                <a:lstStyle/>
                <a:p>
                  <a:r>
                    <a:rPr lang="de-DE">
                      <a:noFill/>
                    </a:rPr>
                    <a:t> </a:t>
                  </a:r>
                </a:p>
              </p:txBody>
            </p:sp>
          </mc:Fallback>
        </mc:AlternateContent>
      </p:grpSp>
      <p:grpSp>
        <p:nvGrpSpPr>
          <p:cNvPr id="111" name="Gruppieren 110"/>
          <p:cNvGrpSpPr/>
          <p:nvPr/>
        </p:nvGrpSpPr>
        <p:grpSpPr>
          <a:xfrm>
            <a:off x="3795745" y="7270421"/>
            <a:ext cx="294953" cy="3240000"/>
            <a:chOff x="976467" y="2807598"/>
            <a:chExt cx="294953" cy="3240000"/>
          </a:xfrm>
        </p:grpSpPr>
        <p:cxnSp>
          <p:nvCxnSpPr>
            <p:cNvPr id="112" name="Gerader Verbinder 111"/>
            <p:cNvCxnSpPr/>
            <p:nvPr/>
          </p:nvCxnSpPr>
          <p:spPr>
            <a:xfrm flipV="1">
              <a:off x="1218299" y="2807598"/>
              <a:ext cx="0" cy="3240000"/>
            </a:xfrm>
            <a:prstGeom prst="line">
              <a:avLst/>
            </a:prstGeom>
            <a:ln w="19050" cmpd="sng">
              <a:solidFill>
                <a:srgbClr val="C6D3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feld 112"/>
                <p:cNvSpPr txBox="1"/>
                <p:nvPr/>
              </p:nvSpPr>
              <p:spPr>
                <a:xfrm rot="16200000">
                  <a:off x="902729" y="289483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C6D325"/>
                            </a:solidFill>
                            <a:latin typeface="Cambria Math" panose="02040503050406030204" pitchFamily="18" charset="0"/>
                          </a:rPr>
                          <m:t>+</m:t>
                        </m:r>
                        <m:r>
                          <a:rPr lang="de-DE" sz="1600" b="0" i="1" smtClean="0">
                            <a:solidFill>
                              <a:srgbClr val="C6D325"/>
                            </a:solidFill>
                            <a:latin typeface="Cambria Math" panose="02040503050406030204" pitchFamily="18" charset="0"/>
                          </a:rPr>
                          <m:t>4</m:t>
                        </m:r>
                        <m:r>
                          <m:rPr>
                            <m:sty m:val="p"/>
                          </m:rPr>
                          <a:rPr lang="el-GR" sz="1600" b="0" i="1" smtClean="0">
                            <a:solidFill>
                              <a:srgbClr val="C6D325"/>
                            </a:solidFill>
                            <a:latin typeface="Cambria Math" panose="02040503050406030204" pitchFamily="18" charset="0"/>
                          </a:rPr>
                          <m:t>σ</m:t>
                        </m:r>
                      </m:oMath>
                    </m:oMathPara>
                  </a14:m>
                  <a:endParaRPr lang="de-DE" sz="1600" dirty="0" err="1" smtClean="0">
                    <a:solidFill>
                      <a:srgbClr val="C6D325"/>
                    </a:solidFill>
                  </a:endParaRPr>
                </a:p>
              </p:txBody>
            </p:sp>
          </mc:Choice>
          <mc:Fallback xmlns="">
            <p:sp>
              <p:nvSpPr>
                <p:cNvPr id="64" name="Textfeld 63"/>
                <p:cNvSpPr txBox="1">
                  <a:spLocks noRot="1" noChangeAspect="1" noMove="1" noResize="1" noEditPoints="1" noAdjustHandles="1" noChangeArrowheads="1" noChangeShapeType="1" noTextEdit="1"/>
                </p:cNvSpPr>
                <p:nvPr/>
              </p:nvSpPr>
              <p:spPr>
                <a:xfrm rot="16200000">
                  <a:off x="902729" y="2894831"/>
                  <a:ext cx="442429" cy="294953"/>
                </a:xfrm>
                <a:prstGeom prst="rect">
                  <a:avLst/>
                </a:prstGeom>
                <a:blipFill>
                  <a:blip r:embed="rId7"/>
                  <a:stretch>
                    <a:fillRect t="-2740" b="-8219"/>
                  </a:stretch>
                </a:blipFill>
              </p:spPr>
              <p:txBody>
                <a:bodyPr/>
                <a:lstStyle/>
                <a:p>
                  <a:r>
                    <a:rPr lang="de-DE">
                      <a:noFill/>
                    </a:rPr>
                    <a:t> </a:t>
                  </a:r>
                </a:p>
              </p:txBody>
            </p:sp>
          </mc:Fallback>
        </mc:AlternateContent>
      </p:grpSp>
      <p:grpSp>
        <p:nvGrpSpPr>
          <p:cNvPr id="114" name="Gruppieren 113"/>
          <p:cNvGrpSpPr/>
          <p:nvPr/>
        </p:nvGrpSpPr>
        <p:grpSpPr>
          <a:xfrm>
            <a:off x="4125239" y="7270421"/>
            <a:ext cx="294953" cy="3240000"/>
            <a:chOff x="756995" y="2807598"/>
            <a:chExt cx="294953" cy="3240000"/>
          </a:xfrm>
        </p:grpSpPr>
        <p:cxnSp>
          <p:nvCxnSpPr>
            <p:cNvPr id="115" name="Gerader Verbinder 114"/>
            <p:cNvCxnSpPr/>
            <p:nvPr/>
          </p:nvCxnSpPr>
          <p:spPr>
            <a:xfrm flipH="1" flipV="1">
              <a:off x="995242" y="2807598"/>
              <a:ext cx="47" cy="3240000"/>
            </a:xfrm>
            <a:prstGeom prst="line">
              <a:avLst/>
            </a:prstGeom>
            <a:ln w="19050" cmpd="sng">
              <a:solidFill>
                <a:srgbClr val="00555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Textfeld 115"/>
                <p:cNvSpPr txBox="1"/>
                <p:nvPr/>
              </p:nvSpPr>
              <p:spPr>
                <a:xfrm rot="16200000">
                  <a:off x="683257" y="2888084"/>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5555"/>
                            </a:solidFill>
                            <a:latin typeface="Cambria Math" panose="02040503050406030204" pitchFamily="18" charset="0"/>
                          </a:rPr>
                          <m:t>+</m:t>
                        </m:r>
                        <m:r>
                          <a:rPr lang="de-DE" sz="1600" b="0" i="1" smtClean="0">
                            <a:solidFill>
                              <a:srgbClr val="005555"/>
                            </a:solidFill>
                            <a:latin typeface="Cambria Math" panose="02040503050406030204" pitchFamily="18" charset="0"/>
                          </a:rPr>
                          <m:t>5</m:t>
                        </m:r>
                        <m:r>
                          <m:rPr>
                            <m:sty m:val="p"/>
                          </m:rPr>
                          <a:rPr lang="el-GR" sz="1600" b="0" i="1" smtClean="0">
                            <a:solidFill>
                              <a:srgbClr val="005555"/>
                            </a:solidFill>
                            <a:latin typeface="Cambria Math" panose="02040503050406030204" pitchFamily="18" charset="0"/>
                          </a:rPr>
                          <m:t>σ</m:t>
                        </m:r>
                      </m:oMath>
                    </m:oMathPara>
                  </a14:m>
                  <a:endParaRPr lang="de-DE" sz="1600" dirty="0" err="1" smtClean="0">
                    <a:solidFill>
                      <a:srgbClr val="005555"/>
                    </a:solidFill>
                  </a:endParaRPr>
                </a:p>
              </p:txBody>
            </p:sp>
          </mc:Choice>
          <mc:Fallback xmlns="">
            <p:sp>
              <p:nvSpPr>
                <p:cNvPr id="67" name="Textfeld 66"/>
                <p:cNvSpPr txBox="1">
                  <a:spLocks noRot="1" noChangeAspect="1" noMove="1" noResize="1" noEditPoints="1" noAdjustHandles="1" noChangeArrowheads="1" noChangeShapeType="1" noTextEdit="1"/>
                </p:cNvSpPr>
                <p:nvPr/>
              </p:nvSpPr>
              <p:spPr>
                <a:xfrm rot="16200000">
                  <a:off x="683257" y="2888084"/>
                  <a:ext cx="442429" cy="294953"/>
                </a:xfrm>
                <a:prstGeom prst="rect">
                  <a:avLst/>
                </a:prstGeom>
                <a:blipFill>
                  <a:blip r:embed="rId8"/>
                  <a:stretch>
                    <a:fillRect t="-4110" b="-6849"/>
                  </a:stretch>
                </a:blipFill>
              </p:spPr>
              <p:txBody>
                <a:bodyPr/>
                <a:lstStyle/>
                <a:p>
                  <a:r>
                    <a:rPr lang="de-DE">
                      <a:noFill/>
                    </a:rPr>
                    <a:t> </a:t>
                  </a:r>
                </a:p>
              </p:txBody>
            </p:sp>
          </mc:Fallback>
        </mc:AlternateContent>
      </p:grpSp>
      <p:grpSp>
        <p:nvGrpSpPr>
          <p:cNvPr id="117" name="Gruppieren 116"/>
          <p:cNvGrpSpPr/>
          <p:nvPr/>
        </p:nvGrpSpPr>
        <p:grpSpPr>
          <a:xfrm>
            <a:off x="5127355" y="7376664"/>
            <a:ext cx="294953" cy="3242494"/>
            <a:chOff x="557600" y="2807599"/>
            <a:chExt cx="294953" cy="3242494"/>
          </a:xfrm>
        </p:grpSpPr>
        <p:cxnSp>
          <p:nvCxnSpPr>
            <p:cNvPr id="118" name="Gerader Verbinder 117"/>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feld 118"/>
                <p:cNvSpPr txBox="1"/>
                <p:nvPr/>
              </p:nvSpPr>
              <p:spPr>
                <a:xfrm rot="16200000">
                  <a:off x="483862" y="288133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6</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70" name="Textfeld 69"/>
                <p:cNvSpPr txBox="1">
                  <a:spLocks noRot="1" noChangeAspect="1" noMove="1" noResize="1" noEditPoints="1" noAdjustHandles="1" noChangeArrowheads="1" noChangeShapeType="1" noTextEdit="1"/>
                </p:cNvSpPr>
                <p:nvPr/>
              </p:nvSpPr>
              <p:spPr>
                <a:xfrm rot="16200000">
                  <a:off x="483862" y="2881337"/>
                  <a:ext cx="442429" cy="294953"/>
                </a:xfrm>
                <a:prstGeom prst="rect">
                  <a:avLst/>
                </a:prstGeom>
                <a:blipFill>
                  <a:blip r:embed="rId9"/>
                  <a:stretch>
                    <a:fillRect t="-4110" b="-684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20" name="Textfeld 119"/>
              <p:cNvSpPr txBox="1"/>
              <p:nvPr/>
            </p:nvSpPr>
            <p:spPr>
              <a:xfrm rot="16200000">
                <a:off x="3073244" y="8090975"/>
                <a:ext cx="27982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𝐸</m:t>
                          </m:r>
                        </m:e>
                        <m:sub>
                          <m:r>
                            <a:rPr lang="de-DE" sz="1600" b="0" i="1" dirty="0" smtClean="0">
                              <a:latin typeface="Cambria Math" panose="02040503050406030204" pitchFamily="18" charset="0"/>
                            </a:rPr>
                            <m:t>𝑝</m:t>
                          </m:r>
                        </m:sub>
                      </m:sSub>
                    </m:oMath>
                  </m:oMathPara>
                </a14:m>
                <a:endParaRPr lang="de-DE" sz="1600" i="1" dirty="0" smtClean="0"/>
              </a:p>
            </p:txBody>
          </p:sp>
        </mc:Choice>
        <mc:Fallback xmlns="">
          <p:sp>
            <p:nvSpPr>
              <p:cNvPr id="120" name="Textfeld 119"/>
              <p:cNvSpPr txBox="1">
                <a:spLocks noRot="1" noChangeAspect="1" noMove="1" noResize="1" noEditPoints="1" noAdjustHandles="1" noChangeArrowheads="1" noChangeShapeType="1" noTextEdit="1"/>
              </p:cNvSpPr>
              <p:nvPr/>
            </p:nvSpPr>
            <p:spPr>
              <a:xfrm rot="16200000">
                <a:off x="3073244" y="8090975"/>
                <a:ext cx="279820" cy="294953"/>
              </a:xfrm>
              <a:prstGeom prst="rect">
                <a:avLst/>
              </a:prstGeom>
              <a:blipFill>
                <a:blip r:embed="rId10"/>
                <a:stretch>
                  <a:fillRect t="-6667" r="-16667" b="-15556"/>
                </a:stretch>
              </a:blipFill>
            </p:spPr>
            <p:txBody>
              <a:bodyPr/>
              <a:lstStyle/>
              <a:p>
                <a:r>
                  <a:rPr lang="de-DE">
                    <a:noFill/>
                  </a:rPr>
                  <a:t> </a:t>
                </a:r>
              </a:p>
            </p:txBody>
          </p:sp>
        </mc:Fallback>
      </mc:AlternateContent>
      <p:sp>
        <p:nvSpPr>
          <p:cNvPr id="121" name="Freihandform 120"/>
          <p:cNvSpPr/>
          <p:nvPr/>
        </p:nvSpPr>
        <p:spPr>
          <a:xfrm rot="10800000">
            <a:off x="2531863" y="7236305"/>
            <a:ext cx="2835673" cy="3251302"/>
          </a:xfrm>
          <a:custGeom>
            <a:avLst/>
            <a:gdLst>
              <a:gd name="connsiteX0" fmla="*/ 0 w 4712677"/>
              <a:gd name="connsiteY0" fmla="*/ 10922 h 3272868"/>
              <a:gd name="connsiteX1" fmla="*/ 123092 w 4712677"/>
              <a:gd name="connsiteY1" fmla="*/ 2130 h 3272868"/>
              <a:gd name="connsiteX2" fmla="*/ 211016 w 4712677"/>
              <a:gd name="connsiteY2" fmla="*/ 46091 h 3272868"/>
              <a:gd name="connsiteX3" fmla="*/ 307731 w 4712677"/>
              <a:gd name="connsiteY3" fmla="*/ 116430 h 3272868"/>
              <a:gd name="connsiteX4" fmla="*/ 386862 w 4712677"/>
              <a:gd name="connsiteY4" fmla="*/ 274691 h 3272868"/>
              <a:gd name="connsiteX5" fmla="*/ 483577 w 4712677"/>
              <a:gd name="connsiteY5" fmla="*/ 476914 h 3272868"/>
              <a:gd name="connsiteX6" fmla="*/ 650631 w 4712677"/>
              <a:gd name="connsiteY6" fmla="*/ 978076 h 3272868"/>
              <a:gd name="connsiteX7" fmla="*/ 791308 w 4712677"/>
              <a:gd name="connsiteY7" fmla="*/ 1452861 h 3272868"/>
              <a:gd name="connsiteX8" fmla="*/ 879231 w 4712677"/>
              <a:gd name="connsiteY8" fmla="*/ 1743007 h 3272868"/>
              <a:gd name="connsiteX9" fmla="*/ 1081454 w 4712677"/>
              <a:gd name="connsiteY9" fmla="*/ 2217791 h 3272868"/>
              <a:gd name="connsiteX10" fmla="*/ 1380392 w 4712677"/>
              <a:gd name="connsiteY10" fmla="*/ 2754122 h 3272868"/>
              <a:gd name="connsiteX11" fmla="*/ 1837592 w 4712677"/>
              <a:gd name="connsiteY11" fmla="*/ 3105814 h 3272868"/>
              <a:gd name="connsiteX12" fmla="*/ 2576146 w 4712677"/>
              <a:gd name="connsiteY12" fmla="*/ 3220114 h 3272868"/>
              <a:gd name="connsiteX13" fmla="*/ 4712677 w 4712677"/>
              <a:gd name="connsiteY13" fmla="*/ 3272868 h 3272868"/>
              <a:gd name="connsiteX0" fmla="*/ 0 w 4718952"/>
              <a:gd name="connsiteY0" fmla="*/ 6693 h 3274989"/>
              <a:gd name="connsiteX1" fmla="*/ 129367 w 4718952"/>
              <a:gd name="connsiteY1" fmla="*/ 4251 h 3274989"/>
              <a:gd name="connsiteX2" fmla="*/ 217291 w 4718952"/>
              <a:gd name="connsiteY2" fmla="*/ 48212 h 3274989"/>
              <a:gd name="connsiteX3" fmla="*/ 314006 w 4718952"/>
              <a:gd name="connsiteY3" fmla="*/ 118551 h 3274989"/>
              <a:gd name="connsiteX4" fmla="*/ 393137 w 4718952"/>
              <a:gd name="connsiteY4" fmla="*/ 276812 h 3274989"/>
              <a:gd name="connsiteX5" fmla="*/ 489852 w 4718952"/>
              <a:gd name="connsiteY5" fmla="*/ 479035 h 3274989"/>
              <a:gd name="connsiteX6" fmla="*/ 656906 w 4718952"/>
              <a:gd name="connsiteY6" fmla="*/ 980197 h 3274989"/>
              <a:gd name="connsiteX7" fmla="*/ 797583 w 4718952"/>
              <a:gd name="connsiteY7" fmla="*/ 1454982 h 3274989"/>
              <a:gd name="connsiteX8" fmla="*/ 885506 w 4718952"/>
              <a:gd name="connsiteY8" fmla="*/ 1745128 h 3274989"/>
              <a:gd name="connsiteX9" fmla="*/ 1087729 w 4718952"/>
              <a:gd name="connsiteY9" fmla="*/ 2219912 h 3274989"/>
              <a:gd name="connsiteX10" fmla="*/ 1386667 w 4718952"/>
              <a:gd name="connsiteY10" fmla="*/ 2756243 h 3274989"/>
              <a:gd name="connsiteX11" fmla="*/ 1843867 w 4718952"/>
              <a:gd name="connsiteY11" fmla="*/ 3107935 h 3274989"/>
              <a:gd name="connsiteX12" fmla="*/ 2582421 w 4718952"/>
              <a:gd name="connsiteY12" fmla="*/ 3222235 h 3274989"/>
              <a:gd name="connsiteX13" fmla="*/ 4718952 w 4718952"/>
              <a:gd name="connsiteY13" fmla="*/ 3274989 h 3274989"/>
              <a:gd name="connsiteX0" fmla="*/ 0 w 4787975"/>
              <a:gd name="connsiteY0" fmla="*/ 2766 h 3283762"/>
              <a:gd name="connsiteX1" fmla="*/ 198390 w 4787975"/>
              <a:gd name="connsiteY1" fmla="*/ 13024 h 3283762"/>
              <a:gd name="connsiteX2" fmla="*/ 286314 w 4787975"/>
              <a:gd name="connsiteY2" fmla="*/ 56985 h 3283762"/>
              <a:gd name="connsiteX3" fmla="*/ 383029 w 4787975"/>
              <a:gd name="connsiteY3" fmla="*/ 127324 h 3283762"/>
              <a:gd name="connsiteX4" fmla="*/ 462160 w 4787975"/>
              <a:gd name="connsiteY4" fmla="*/ 285585 h 3283762"/>
              <a:gd name="connsiteX5" fmla="*/ 558875 w 4787975"/>
              <a:gd name="connsiteY5" fmla="*/ 487808 h 3283762"/>
              <a:gd name="connsiteX6" fmla="*/ 725929 w 4787975"/>
              <a:gd name="connsiteY6" fmla="*/ 988970 h 3283762"/>
              <a:gd name="connsiteX7" fmla="*/ 866606 w 4787975"/>
              <a:gd name="connsiteY7" fmla="*/ 1463755 h 3283762"/>
              <a:gd name="connsiteX8" fmla="*/ 954529 w 4787975"/>
              <a:gd name="connsiteY8" fmla="*/ 1753901 h 3283762"/>
              <a:gd name="connsiteX9" fmla="*/ 1156752 w 4787975"/>
              <a:gd name="connsiteY9" fmla="*/ 2228685 h 3283762"/>
              <a:gd name="connsiteX10" fmla="*/ 1455690 w 4787975"/>
              <a:gd name="connsiteY10" fmla="*/ 2765016 h 3283762"/>
              <a:gd name="connsiteX11" fmla="*/ 1912890 w 4787975"/>
              <a:gd name="connsiteY11" fmla="*/ 3116708 h 3283762"/>
              <a:gd name="connsiteX12" fmla="*/ 2651444 w 4787975"/>
              <a:gd name="connsiteY12" fmla="*/ 3231008 h 3283762"/>
              <a:gd name="connsiteX13" fmla="*/ 4787975 w 4787975"/>
              <a:gd name="connsiteY13" fmla="*/ 3283762 h 3283762"/>
              <a:gd name="connsiteX0" fmla="*/ 0 w 3594970"/>
              <a:gd name="connsiteY0" fmla="*/ 2766 h 3258362"/>
              <a:gd name="connsiteX1" fmla="*/ 198390 w 3594970"/>
              <a:gd name="connsiteY1" fmla="*/ 13024 h 3258362"/>
              <a:gd name="connsiteX2" fmla="*/ 286314 w 3594970"/>
              <a:gd name="connsiteY2" fmla="*/ 56985 h 3258362"/>
              <a:gd name="connsiteX3" fmla="*/ 383029 w 3594970"/>
              <a:gd name="connsiteY3" fmla="*/ 127324 h 3258362"/>
              <a:gd name="connsiteX4" fmla="*/ 462160 w 3594970"/>
              <a:gd name="connsiteY4" fmla="*/ 285585 h 3258362"/>
              <a:gd name="connsiteX5" fmla="*/ 558875 w 3594970"/>
              <a:gd name="connsiteY5" fmla="*/ 487808 h 3258362"/>
              <a:gd name="connsiteX6" fmla="*/ 725929 w 3594970"/>
              <a:gd name="connsiteY6" fmla="*/ 988970 h 3258362"/>
              <a:gd name="connsiteX7" fmla="*/ 866606 w 3594970"/>
              <a:gd name="connsiteY7" fmla="*/ 1463755 h 3258362"/>
              <a:gd name="connsiteX8" fmla="*/ 954529 w 3594970"/>
              <a:gd name="connsiteY8" fmla="*/ 1753901 h 3258362"/>
              <a:gd name="connsiteX9" fmla="*/ 1156752 w 3594970"/>
              <a:gd name="connsiteY9" fmla="*/ 2228685 h 3258362"/>
              <a:gd name="connsiteX10" fmla="*/ 1455690 w 3594970"/>
              <a:gd name="connsiteY10" fmla="*/ 2765016 h 3258362"/>
              <a:gd name="connsiteX11" fmla="*/ 1912890 w 3594970"/>
              <a:gd name="connsiteY11" fmla="*/ 3116708 h 3258362"/>
              <a:gd name="connsiteX12" fmla="*/ 2651444 w 3594970"/>
              <a:gd name="connsiteY12" fmla="*/ 3231008 h 3258362"/>
              <a:gd name="connsiteX13" fmla="*/ 3594970 w 3594970"/>
              <a:gd name="connsiteY13" fmla="*/ 3258362 h 3258362"/>
              <a:gd name="connsiteX0" fmla="*/ 0 w 4106258"/>
              <a:gd name="connsiteY0" fmla="*/ 4092 h 3253338"/>
              <a:gd name="connsiteX1" fmla="*/ 709678 w 4106258"/>
              <a:gd name="connsiteY1" fmla="*/ 8000 h 3253338"/>
              <a:gd name="connsiteX2" fmla="*/ 797602 w 4106258"/>
              <a:gd name="connsiteY2" fmla="*/ 51961 h 3253338"/>
              <a:gd name="connsiteX3" fmla="*/ 894317 w 4106258"/>
              <a:gd name="connsiteY3" fmla="*/ 122300 h 3253338"/>
              <a:gd name="connsiteX4" fmla="*/ 973448 w 4106258"/>
              <a:gd name="connsiteY4" fmla="*/ 280561 h 3253338"/>
              <a:gd name="connsiteX5" fmla="*/ 1070163 w 4106258"/>
              <a:gd name="connsiteY5" fmla="*/ 482784 h 3253338"/>
              <a:gd name="connsiteX6" fmla="*/ 1237217 w 4106258"/>
              <a:gd name="connsiteY6" fmla="*/ 983946 h 3253338"/>
              <a:gd name="connsiteX7" fmla="*/ 1377894 w 4106258"/>
              <a:gd name="connsiteY7" fmla="*/ 1458731 h 3253338"/>
              <a:gd name="connsiteX8" fmla="*/ 1465817 w 4106258"/>
              <a:gd name="connsiteY8" fmla="*/ 1748877 h 3253338"/>
              <a:gd name="connsiteX9" fmla="*/ 1668040 w 4106258"/>
              <a:gd name="connsiteY9" fmla="*/ 2223661 h 3253338"/>
              <a:gd name="connsiteX10" fmla="*/ 1966978 w 4106258"/>
              <a:gd name="connsiteY10" fmla="*/ 2759992 h 3253338"/>
              <a:gd name="connsiteX11" fmla="*/ 2424178 w 4106258"/>
              <a:gd name="connsiteY11" fmla="*/ 3111684 h 3253338"/>
              <a:gd name="connsiteX12" fmla="*/ 3162732 w 4106258"/>
              <a:gd name="connsiteY12" fmla="*/ 3225984 h 3253338"/>
              <a:gd name="connsiteX13" fmla="*/ 4106258 w 4106258"/>
              <a:gd name="connsiteY13" fmla="*/ 3253338 h 3253338"/>
              <a:gd name="connsiteX0" fmla="*/ 0 w 4106258"/>
              <a:gd name="connsiteY0" fmla="*/ 3810 h 3253056"/>
              <a:gd name="connsiteX1" fmla="*/ 709678 w 4106258"/>
              <a:gd name="connsiteY1" fmla="*/ 7718 h 3253056"/>
              <a:gd name="connsiteX2" fmla="*/ 831687 w 4106258"/>
              <a:gd name="connsiteY2" fmla="*/ 45329 h 3253056"/>
              <a:gd name="connsiteX3" fmla="*/ 894317 w 4106258"/>
              <a:gd name="connsiteY3" fmla="*/ 122018 h 3253056"/>
              <a:gd name="connsiteX4" fmla="*/ 973448 w 4106258"/>
              <a:gd name="connsiteY4" fmla="*/ 280279 h 3253056"/>
              <a:gd name="connsiteX5" fmla="*/ 1070163 w 4106258"/>
              <a:gd name="connsiteY5" fmla="*/ 482502 h 3253056"/>
              <a:gd name="connsiteX6" fmla="*/ 1237217 w 4106258"/>
              <a:gd name="connsiteY6" fmla="*/ 983664 h 3253056"/>
              <a:gd name="connsiteX7" fmla="*/ 1377894 w 4106258"/>
              <a:gd name="connsiteY7" fmla="*/ 1458449 h 3253056"/>
              <a:gd name="connsiteX8" fmla="*/ 1465817 w 4106258"/>
              <a:gd name="connsiteY8" fmla="*/ 1748595 h 3253056"/>
              <a:gd name="connsiteX9" fmla="*/ 1668040 w 4106258"/>
              <a:gd name="connsiteY9" fmla="*/ 2223379 h 3253056"/>
              <a:gd name="connsiteX10" fmla="*/ 1966978 w 4106258"/>
              <a:gd name="connsiteY10" fmla="*/ 2759710 h 3253056"/>
              <a:gd name="connsiteX11" fmla="*/ 2424178 w 4106258"/>
              <a:gd name="connsiteY11" fmla="*/ 3111402 h 3253056"/>
              <a:gd name="connsiteX12" fmla="*/ 3162732 w 4106258"/>
              <a:gd name="connsiteY12" fmla="*/ 3225702 h 3253056"/>
              <a:gd name="connsiteX13" fmla="*/ 4106258 w 4106258"/>
              <a:gd name="connsiteY13" fmla="*/ 3253056 h 3253056"/>
              <a:gd name="connsiteX0" fmla="*/ 0 w 4106258"/>
              <a:gd name="connsiteY0" fmla="*/ 1796 h 3251042"/>
              <a:gd name="connsiteX1" fmla="*/ 590378 w 4106258"/>
              <a:gd name="connsiteY1" fmla="*/ 18404 h 3251042"/>
              <a:gd name="connsiteX2" fmla="*/ 831687 w 4106258"/>
              <a:gd name="connsiteY2" fmla="*/ 43315 h 3251042"/>
              <a:gd name="connsiteX3" fmla="*/ 894317 w 4106258"/>
              <a:gd name="connsiteY3" fmla="*/ 120004 h 3251042"/>
              <a:gd name="connsiteX4" fmla="*/ 973448 w 4106258"/>
              <a:gd name="connsiteY4" fmla="*/ 278265 h 3251042"/>
              <a:gd name="connsiteX5" fmla="*/ 1070163 w 4106258"/>
              <a:gd name="connsiteY5" fmla="*/ 480488 h 3251042"/>
              <a:gd name="connsiteX6" fmla="*/ 1237217 w 4106258"/>
              <a:gd name="connsiteY6" fmla="*/ 981650 h 3251042"/>
              <a:gd name="connsiteX7" fmla="*/ 1377894 w 4106258"/>
              <a:gd name="connsiteY7" fmla="*/ 1456435 h 3251042"/>
              <a:gd name="connsiteX8" fmla="*/ 1465817 w 4106258"/>
              <a:gd name="connsiteY8" fmla="*/ 1746581 h 3251042"/>
              <a:gd name="connsiteX9" fmla="*/ 1668040 w 4106258"/>
              <a:gd name="connsiteY9" fmla="*/ 2221365 h 3251042"/>
              <a:gd name="connsiteX10" fmla="*/ 1966978 w 4106258"/>
              <a:gd name="connsiteY10" fmla="*/ 2757696 h 3251042"/>
              <a:gd name="connsiteX11" fmla="*/ 2424178 w 4106258"/>
              <a:gd name="connsiteY11" fmla="*/ 3109388 h 3251042"/>
              <a:gd name="connsiteX12" fmla="*/ 3162732 w 4106258"/>
              <a:gd name="connsiteY12" fmla="*/ 3223688 h 3251042"/>
              <a:gd name="connsiteX13" fmla="*/ 4106258 w 4106258"/>
              <a:gd name="connsiteY13" fmla="*/ 3251042 h 3251042"/>
              <a:gd name="connsiteX0" fmla="*/ 0 w 4106258"/>
              <a:gd name="connsiteY0" fmla="*/ 2056 h 3251302"/>
              <a:gd name="connsiteX1" fmla="*/ 590378 w 4106258"/>
              <a:gd name="connsiteY1" fmla="*/ 18664 h 3251302"/>
              <a:gd name="connsiteX2" fmla="*/ 814644 w 4106258"/>
              <a:gd name="connsiteY2" fmla="*/ 62625 h 3251302"/>
              <a:gd name="connsiteX3" fmla="*/ 894317 w 4106258"/>
              <a:gd name="connsiteY3" fmla="*/ 120264 h 3251302"/>
              <a:gd name="connsiteX4" fmla="*/ 973448 w 4106258"/>
              <a:gd name="connsiteY4" fmla="*/ 278525 h 3251302"/>
              <a:gd name="connsiteX5" fmla="*/ 1070163 w 4106258"/>
              <a:gd name="connsiteY5" fmla="*/ 480748 h 3251302"/>
              <a:gd name="connsiteX6" fmla="*/ 1237217 w 4106258"/>
              <a:gd name="connsiteY6" fmla="*/ 981910 h 3251302"/>
              <a:gd name="connsiteX7" fmla="*/ 1377894 w 4106258"/>
              <a:gd name="connsiteY7" fmla="*/ 1456695 h 3251302"/>
              <a:gd name="connsiteX8" fmla="*/ 1465817 w 4106258"/>
              <a:gd name="connsiteY8" fmla="*/ 1746841 h 3251302"/>
              <a:gd name="connsiteX9" fmla="*/ 1668040 w 4106258"/>
              <a:gd name="connsiteY9" fmla="*/ 2221625 h 3251302"/>
              <a:gd name="connsiteX10" fmla="*/ 1966978 w 4106258"/>
              <a:gd name="connsiteY10" fmla="*/ 2757956 h 3251302"/>
              <a:gd name="connsiteX11" fmla="*/ 2424178 w 4106258"/>
              <a:gd name="connsiteY11" fmla="*/ 3109648 h 3251302"/>
              <a:gd name="connsiteX12" fmla="*/ 3162732 w 4106258"/>
              <a:gd name="connsiteY12" fmla="*/ 3223948 h 3251302"/>
              <a:gd name="connsiteX13" fmla="*/ 4106258 w 4106258"/>
              <a:gd name="connsiteY13" fmla="*/ 3251302 h 32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6258" h="3251302">
                <a:moveTo>
                  <a:pt x="0" y="2056"/>
                </a:moveTo>
                <a:cubicBezTo>
                  <a:pt x="43961" y="-5271"/>
                  <a:pt x="454604" y="8569"/>
                  <a:pt x="590378" y="18664"/>
                </a:cubicBezTo>
                <a:cubicBezTo>
                  <a:pt x="726152" y="28759"/>
                  <a:pt x="763988" y="45692"/>
                  <a:pt x="814644" y="62625"/>
                </a:cubicBezTo>
                <a:cubicBezTo>
                  <a:pt x="865300" y="79558"/>
                  <a:pt x="867850" y="84281"/>
                  <a:pt x="894317" y="120264"/>
                </a:cubicBezTo>
                <a:cubicBezTo>
                  <a:pt x="920784" y="156247"/>
                  <a:pt x="944140" y="218444"/>
                  <a:pt x="973448" y="278525"/>
                </a:cubicBezTo>
                <a:cubicBezTo>
                  <a:pt x="1002756" y="338606"/>
                  <a:pt x="1026201" y="363517"/>
                  <a:pt x="1070163" y="480748"/>
                </a:cubicBezTo>
                <a:cubicBezTo>
                  <a:pt x="1114125" y="597979"/>
                  <a:pt x="1185929" y="819252"/>
                  <a:pt x="1237217" y="981910"/>
                </a:cubicBezTo>
                <a:cubicBezTo>
                  <a:pt x="1288506" y="1144568"/>
                  <a:pt x="1339794" y="1329207"/>
                  <a:pt x="1377894" y="1456695"/>
                </a:cubicBezTo>
                <a:cubicBezTo>
                  <a:pt x="1415994" y="1584184"/>
                  <a:pt x="1417459" y="1619353"/>
                  <a:pt x="1465817" y="1746841"/>
                </a:cubicBezTo>
                <a:cubicBezTo>
                  <a:pt x="1514175" y="1874329"/>
                  <a:pt x="1584513" y="2053106"/>
                  <a:pt x="1668040" y="2221625"/>
                </a:cubicBezTo>
                <a:cubicBezTo>
                  <a:pt x="1751567" y="2390144"/>
                  <a:pt x="1840955" y="2609952"/>
                  <a:pt x="1966978" y="2757956"/>
                </a:cubicBezTo>
                <a:cubicBezTo>
                  <a:pt x="2093001" y="2905960"/>
                  <a:pt x="2224886" y="3031983"/>
                  <a:pt x="2424178" y="3109648"/>
                </a:cubicBezTo>
                <a:cubicBezTo>
                  <a:pt x="2623470" y="3187313"/>
                  <a:pt x="2683551" y="3196106"/>
                  <a:pt x="3162732" y="3223948"/>
                </a:cubicBezTo>
                <a:cubicBezTo>
                  <a:pt x="3641913" y="3251790"/>
                  <a:pt x="3277583" y="3238846"/>
                  <a:pt x="4106258" y="3251302"/>
                </a:cubicBezTo>
              </a:path>
            </a:pathLst>
          </a:custGeom>
          <a:noFill/>
          <a:ln w="38100"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22" name="Gruppieren 121"/>
          <p:cNvGrpSpPr/>
          <p:nvPr/>
        </p:nvGrpSpPr>
        <p:grpSpPr>
          <a:xfrm>
            <a:off x="2937748" y="5517566"/>
            <a:ext cx="294953" cy="538994"/>
            <a:chOff x="557601" y="2810093"/>
            <a:chExt cx="294953" cy="3240000"/>
          </a:xfrm>
        </p:grpSpPr>
        <p:cxnSp>
          <p:nvCxnSpPr>
            <p:cNvPr id="123" name="Gerader Verbinder 122"/>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Textfeld 123"/>
                <p:cNvSpPr txBox="1"/>
                <p:nvPr/>
              </p:nvSpPr>
              <p:spPr>
                <a:xfrm rot="16200000">
                  <a:off x="-624687" y="4026470"/>
                  <a:ext cx="26595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smtClean="0">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5</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124" name="Textfeld 123"/>
                <p:cNvSpPr txBox="1">
                  <a:spLocks noRot="1" noChangeAspect="1" noMove="1" noResize="1" noEditPoints="1" noAdjustHandles="1" noChangeArrowheads="1" noChangeShapeType="1" noTextEdit="1"/>
                </p:cNvSpPr>
                <p:nvPr/>
              </p:nvSpPr>
              <p:spPr>
                <a:xfrm rot="16200000">
                  <a:off x="-624687" y="4026470"/>
                  <a:ext cx="2659529" cy="294953"/>
                </a:xfrm>
                <a:prstGeom prst="rect">
                  <a:avLst/>
                </a:prstGeom>
                <a:blipFill>
                  <a:blip r:embed="rId11"/>
                  <a:stretch>
                    <a:fillRect t="-4110" b="-6849"/>
                  </a:stretch>
                </a:blipFill>
              </p:spPr>
              <p:txBody>
                <a:bodyPr/>
                <a:lstStyle/>
                <a:p>
                  <a:r>
                    <a:rPr lang="de-DE">
                      <a:noFill/>
                    </a:rPr>
                    <a:t> </a:t>
                  </a:r>
                </a:p>
              </p:txBody>
            </p:sp>
          </mc:Fallback>
        </mc:AlternateContent>
      </p:grpSp>
      <p:grpSp>
        <p:nvGrpSpPr>
          <p:cNvPr id="125" name="Gruppieren 124"/>
          <p:cNvGrpSpPr/>
          <p:nvPr/>
        </p:nvGrpSpPr>
        <p:grpSpPr>
          <a:xfrm>
            <a:off x="2670512" y="4831086"/>
            <a:ext cx="294953" cy="1209118"/>
            <a:chOff x="557600" y="2810093"/>
            <a:chExt cx="294953" cy="3240000"/>
          </a:xfrm>
        </p:grpSpPr>
        <p:cxnSp>
          <p:nvCxnSpPr>
            <p:cNvPr id="126" name="Gerader Verbinder 125"/>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feld 126"/>
                <p:cNvSpPr txBox="1"/>
                <p:nvPr/>
              </p:nvSpPr>
              <p:spPr>
                <a:xfrm rot="16200000">
                  <a:off x="112302" y="3293274"/>
                  <a:ext cx="1185550"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smtClean="0">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4</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127" name="Textfeld 126"/>
                <p:cNvSpPr txBox="1">
                  <a:spLocks noRot="1" noChangeAspect="1" noMove="1" noResize="1" noEditPoints="1" noAdjustHandles="1" noChangeArrowheads="1" noChangeShapeType="1" noTextEdit="1"/>
                </p:cNvSpPr>
                <p:nvPr/>
              </p:nvSpPr>
              <p:spPr>
                <a:xfrm rot="16200000">
                  <a:off x="112302" y="3293274"/>
                  <a:ext cx="1185550" cy="294953"/>
                </a:xfrm>
                <a:prstGeom prst="rect">
                  <a:avLst/>
                </a:prstGeom>
                <a:blipFill>
                  <a:blip r:embed="rId12"/>
                  <a:stretch>
                    <a:fillRect t="-4167" b="-8333"/>
                  </a:stretch>
                </a:blipFill>
              </p:spPr>
              <p:txBody>
                <a:bodyPr/>
                <a:lstStyle/>
                <a:p>
                  <a:r>
                    <a:rPr lang="de-DE">
                      <a:noFill/>
                    </a:rPr>
                    <a:t> </a:t>
                  </a:r>
                </a:p>
              </p:txBody>
            </p:sp>
          </mc:Fallback>
        </mc:AlternateContent>
      </p:grpSp>
      <p:grpSp>
        <p:nvGrpSpPr>
          <p:cNvPr id="128" name="Gruppieren 127"/>
          <p:cNvGrpSpPr/>
          <p:nvPr/>
        </p:nvGrpSpPr>
        <p:grpSpPr>
          <a:xfrm>
            <a:off x="2472353" y="4263133"/>
            <a:ext cx="294953" cy="1746298"/>
            <a:chOff x="557600" y="2810093"/>
            <a:chExt cx="294953" cy="3240000"/>
          </a:xfrm>
        </p:grpSpPr>
        <p:cxnSp>
          <p:nvCxnSpPr>
            <p:cNvPr id="129" name="Gerader Verbinder 128"/>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Textfeld 129"/>
                <p:cNvSpPr txBox="1"/>
                <p:nvPr/>
              </p:nvSpPr>
              <p:spPr>
                <a:xfrm rot="16200000">
                  <a:off x="483862" y="3111077"/>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smtClean="0">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3</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130" name="Textfeld 129"/>
                <p:cNvSpPr txBox="1">
                  <a:spLocks noRot="1" noChangeAspect="1" noMove="1" noResize="1" noEditPoints="1" noAdjustHandles="1" noChangeArrowheads="1" noChangeShapeType="1" noTextEdit="1"/>
                </p:cNvSpPr>
                <p:nvPr/>
              </p:nvSpPr>
              <p:spPr>
                <a:xfrm rot="16200000">
                  <a:off x="483862" y="3111077"/>
                  <a:ext cx="442429" cy="294953"/>
                </a:xfrm>
                <a:prstGeom prst="rect">
                  <a:avLst/>
                </a:prstGeom>
                <a:blipFill>
                  <a:blip r:embed="rId13"/>
                  <a:stretch>
                    <a:fillRect t="-77500" b="-25000"/>
                  </a:stretch>
                </a:blipFill>
              </p:spPr>
              <p:txBody>
                <a:bodyPr/>
                <a:lstStyle/>
                <a:p>
                  <a:r>
                    <a:rPr lang="de-DE">
                      <a:noFill/>
                    </a:rPr>
                    <a:t> </a:t>
                  </a:r>
                </a:p>
              </p:txBody>
            </p:sp>
          </mc:Fallback>
        </mc:AlternateContent>
      </p:grpSp>
      <p:grpSp>
        <p:nvGrpSpPr>
          <p:cNvPr id="131" name="Gruppieren 130"/>
          <p:cNvGrpSpPr/>
          <p:nvPr/>
        </p:nvGrpSpPr>
        <p:grpSpPr>
          <a:xfrm>
            <a:off x="2277745" y="3774095"/>
            <a:ext cx="294953" cy="2256179"/>
            <a:chOff x="557600" y="2810093"/>
            <a:chExt cx="294953" cy="3240000"/>
          </a:xfrm>
        </p:grpSpPr>
        <p:cxnSp>
          <p:nvCxnSpPr>
            <p:cNvPr id="132" name="Gerader Verbinder 131"/>
            <p:cNvCxnSpPr/>
            <p:nvPr/>
          </p:nvCxnSpPr>
          <p:spPr>
            <a:xfrm flipV="1">
              <a:off x="798911" y="2810093"/>
              <a:ext cx="0" cy="3240000"/>
            </a:xfrm>
            <a:prstGeom prst="line">
              <a:avLst/>
            </a:prstGeom>
            <a:ln w="19050" cmpd="sng">
              <a:solidFill>
                <a:srgbClr val="00B1EA"/>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3" name="Textfeld 132"/>
                <p:cNvSpPr txBox="1"/>
                <p:nvPr/>
              </p:nvSpPr>
              <p:spPr>
                <a:xfrm rot="16200000">
                  <a:off x="483862" y="2936051"/>
                  <a:ext cx="44242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i="1" smtClean="0">
                            <a:solidFill>
                              <a:srgbClr val="00B1EA"/>
                            </a:solidFill>
                            <a:latin typeface="Cambria Math" panose="02040503050406030204" pitchFamily="18" charset="0"/>
                          </a:rPr>
                          <m:t>+</m:t>
                        </m:r>
                        <m:r>
                          <a:rPr lang="de-DE" sz="1600" b="0" i="1" smtClean="0">
                            <a:solidFill>
                              <a:srgbClr val="00B1EA"/>
                            </a:solidFill>
                            <a:latin typeface="Cambria Math" panose="02040503050406030204" pitchFamily="18" charset="0"/>
                          </a:rPr>
                          <m:t>2</m:t>
                        </m:r>
                        <m:r>
                          <m:rPr>
                            <m:sty m:val="p"/>
                          </m:rPr>
                          <a:rPr lang="el-GR" sz="1600" b="0" i="1" smtClean="0">
                            <a:solidFill>
                              <a:srgbClr val="00B1EA"/>
                            </a:solidFill>
                            <a:latin typeface="Cambria Math" panose="02040503050406030204" pitchFamily="18" charset="0"/>
                          </a:rPr>
                          <m:t>σ</m:t>
                        </m:r>
                      </m:oMath>
                    </m:oMathPara>
                  </a14:m>
                  <a:endParaRPr lang="de-DE" sz="1600" dirty="0" err="1" smtClean="0">
                    <a:solidFill>
                      <a:srgbClr val="00B1EA"/>
                    </a:solidFill>
                  </a:endParaRPr>
                </a:p>
              </p:txBody>
            </p:sp>
          </mc:Choice>
          <mc:Fallback xmlns="">
            <p:sp>
              <p:nvSpPr>
                <p:cNvPr id="133" name="Textfeld 132"/>
                <p:cNvSpPr txBox="1">
                  <a:spLocks noRot="1" noChangeAspect="1" noMove="1" noResize="1" noEditPoints="1" noAdjustHandles="1" noChangeArrowheads="1" noChangeShapeType="1" noTextEdit="1"/>
                </p:cNvSpPr>
                <p:nvPr/>
              </p:nvSpPr>
              <p:spPr>
                <a:xfrm rot="16200000">
                  <a:off x="483862" y="2936051"/>
                  <a:ext cx="442429" cy="294953"/>
                </a:xfrm>
                <a:prstGeom prst="rect">
                  <a:avLst/>
                </a:prstGeom>
                <a:blipFill>
                  <a:blip r:embed="rId14"/>
                  <a:stretch>
                    <a:fillRect t="-39216" b="-19608"/>
                  </a:stretch>
                </a:blipFill>
              </p:spPr>
              <p:txBody>
                <a:bodyPr/>
                <a:lstStyle/>
                <a:p>
                  <a:r>
                    <a:rPr lang="de-DE">
                      <a:noFill/>
                    </a:rPr>
                    <a:t> </a:t>
                  </a:r>
                </a:p>
              </p:txBody>
            </p:sp>
          </mc:Fallback>
        </mc:AlternateContent>
      </p:grpSp>
    </p:spTree>
    <p:extLst>
      <p:ext uri="{BB962C8B-B14F-4D97-AF65-F5344CB8AC3E}">
        <p14:creationId xmlns:p14="http://schemas.microsoft.com/office/powerpoint/2010/main" val="41017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7" grpId="0"/>
      <p:bldP spid="289" grpId="0"/>
      <p:bldP spid="292" grpId="0"/>
      <p:bldP spid="293"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pPr marL="342900" lvl="1" indent="-342900">
              <a:buFont typeface="Arial" panose="020B0604020202020204" pitchFamily="34" charset="0"/>
              <a:buChar char="•"/>
            </a:pPr>
            <a:r>
              <a:rPr lang="de-DE" sz="2400" dirty="0" err="1" smtClean="0">
                <a:solidFill>
                  <a:srgbClr val="006C66"/>
                </a:solidFill>
              </a:rPr>
              <a:t>Atomic</a:t>
            </a:r>
            <a:r>
              <a:rPr lang="de-DE" sz="2400" dirty="0" smtClean="0">
                <a:solidFill>
                  <a:srgbClr val="006C66"/>
                </a:solidFill>
              </a:rPr>
              <a:t> </a:t>
            </a:r>
            <a:r>
              <a:rPr lang="de-DE" sz="2400" dirty="0" err="1">
                <a:solidFill>
                  <a:srgbClr val="006C66"/>
                </a:solidFill>
              </a:rPr>
              <a:t>displacement</a:t>
            </a:r>
            <a:endParaRPr lang="de-DE" sz="2400" dirty="0">
              <a:solidFill>
                <a:srgbClr val="006C66"/>
              </a:solidFill>
            </a:endParaRPr>
          </a:p>
          <a:p>
            <a:pPr marL="788428" lvl="2" indent="-342900"/>
            <a:r>
              <a:rPr lang="de-DE" sz="2000" b="0" dirty="0">
                <a:solidFill>
                  <a:srgbClr val="006C66"/>
                </a:solidFill>
              </a:rPr>
              <a:t>ITER 0.14 - 2.5dpa</a:t>
            </a:r>
          </a:p>
          <a:p>
            <a:pPr marL="788428" lvl="2" indent="-342900"/>
            <a:r>
              <a:rPr lang="de-DE" sz="2000" b="0" dirty="0">
                <a:solidFill>
                  <a:srgbClr val="006C66"/>
                </a:solidFill>
              </a:rPr>
              <a:t>DEMO 70 – 80 dpa</a:t>
            </a:r>
          </a:p>
          <a:p>
            <a:pPr marL="342900" lvl="1" indent="-342900">
              <a:buFont typeface="Arial" panose="020B0604020202020204" pitchFamily="34" charset="0"/>
              <a:buChar char="•"/>
            </a:pPr>
            <a:r>
              <a:rPr lang="de-DE" sz="2400" dirty="0">
                <a:solidFill>
                  <a:srgbClr val="006C66"/>
                </a:solidFill>
              </a:rPr>
              <a:t>Transmutation</a:t>
            </a:r>
          </a:p>
          <a:p>
            <a:pPr marL="788428" lvl="2" indent="-342900"/>
            <a:r>
              <a:rPr lang="de-DE" sz="2000" b="0" dirty="0">
                <a:solidFill>
                  <a:srgbClr val="006C66"/>
                </a:solidFill>
              </a:rPr>
              <a:t>Rhenium </a:t>
            </a:r>
            <a:r>
              <a:rPr lang="de-DE" sz="2000" b="0" dirty="0" err="1">
                <a:solidFill>
                  <a:srgbClr val="006C66"/>
                </a:solidFill>
              </a:rPr>
              <a:t>major</a:t>
            </a:r>
            <a:r>
              <a:rPr lang="de-DE" sz="2000" b="0" dirty="0">
                <a:solidFill>
                  <a:srgbClr val="006C66"/>
                </a:solidFill>
              </a:rPr>
              <a:t> solid </a:t>
            </a:r>
          </a:p>
          <a:p>
            <a:pPr marL="788428" lvl="2" indent="-342900"/>
            <a:r>
              <a:rPr lang="de-DE" sz="2000" b="0" dirty="0">
                <a:solidFill>
                  <a:srgbClr val="006C66"/>
                </a:solidFill>
              </a:rPr>
              <a:t>He/H </a:t>
            </a:r>
            <a:r>
              <a:rPr lang="de-DE" sz="2000" b="0" dirty="0" err="1">
                <a:solidFill>
                  <a:srgbClr val="006C66"/>
                </a:solidFill>
              </a:rPr>
              <a:t>formation</a:t>
            </a:r>
            <a:endParaRPr lang="de-DE" sz="2000" b="0" dirty="0">
              <a:solidFill>
                <a:srgbClr val="006C66"/>
              </a:solidFill>
            </a:endParaRPr>
          </a:p>
          <a:p>
            <a:pPr marL="342900" lvl="1" indent="-342900">
              <a:buFont typeface="Arial" panose="020B0604020202020204" pitchFamily="34" charset="0"/>
              <a:buChar char="•"/>
            </a:pPr>
            <a:r>
              <a:rPr lang="de-DE" sz="2400" dirty="0" err="1">
                <a:solidFill>
                  <a:srgbClr val="006C66"/>
                </a:solidFill>
              </a:rPr>
              <a:t>Modifies</a:t>
            </a:r>
            <a:r>
              <a:rPr lang="de-DE" sz="2400" dirty="0">
                <a:solidFill>
                  <a:srgbClr val="006C66"/>
                </a:solidFill>
              </a:rPr>
              <a:t> material </a:t>
            </a:r>
            <a:r>
              <a:rPr lang="de-DE" sz="2400" dirty="0" err="1">
                <a:solidFill>
                  <a:srgbClr val="006C66"/>
                </a:solidFill>
              </a:rPr>
              <a:t>properties</a:t>
            </a:r>
            <a:endParaRPr lang="de-DE" sz="2400" dirty="0">
              <a:solidFill>
                <a:srgbClr val="006C66"/>
              </a:solidFill>
            </a:endParaRPr>
          </a:p>
          <a:p>
            <a:pPr marL="788428" lvl="2" indent="-342900"/>
            <a:r>
              <a:rPr lang="de-DE" sz="2000" b="0" dirty="0">
                <a:solidFill>
                  <a:srgbClr val="006C66"/>
                </a:solidFill>
              </a:rPr>
              <a:t>Thermal </a:t>
            </a:r>
            <a:r>
              <a:rPr lang="de-DE" sz="2000" b="0" dirty="0" err="1">
                <a:solidFill>
                  <a:srgbClr val="006C66"/>
                </a:solidFill>
              </a:rPr>
              <a:t>conductivity</a:t>
            </a:r>
            <a:endParaRPr lang="de-DE" sz="2000" b="0" dirty="0">
              <a:solidFill>
                <a:srgbClr val="006C66"/>
              </a:solidFill>
            </a:endParaRPr>
          </a:p>
          <a:p>
            <a:pPr marL="788428" lvl="2" indent="-342900"/>
            <a:r>
              <a:rPr lang="de-DE" sz="2000" b="0" dirty="0" err="1">
                <a:solidFill>
                  <a:srgbClr val="006C66"/>
                </a:solidFill>
              </a:rPr>
              <a:t>Brittleness</a:t>
            </a:r>
            <a:endParaRPr lang="de-DE" sz="2000" b="0" dirty="0">
              <a:solidFill>
                <a:srgbClr val="006C66"/>
              </a:solidFill>
            </a:endParaRPr>
          </a:p>
          <a:p>
            <a:pPr marL="788428" lvl="2" indent="-342900"/>
            <a:r>
              <a:rPr lang="de-DE" sz="2000" b="0" dirty="0" err="1">
                <a:solidFill>
                  <a:srgbClr val="006C66"/>
                </a:solidFill>
              </a:rPr>
              <a:t>Swelling</a:t>
            </a:r>
            <a:endParaRPr lang="de-DE" sz="2000" b="0" dirty="0">
              <a:solidFill>
                <a:srgbClr val="006C66"/>
              </a:solidFill>
            </a:endParaRPr>
          </a:p>
          <a:p>
            <a:pPr algn="just"/>
            <a:endParaRPr lang="en-US" sz="4000" dirty="0"/>
          </a:p>
          <a:p>
            <a:endParaRPr lang="de-DE" dirty="0"/>
          </a:p>
        </p:txBody>
      </p:sp>
      <p:sp>
        <p:nvSpPr>
          <p:cNvPr id="3" name="Titel 2"/>
          <p:cNvSpPr>
            <a:spLocks noGrp="1"/>
          </p:cNvSpPr>
          <p:nvPr>
            <p:ph type="title"/>
          </p:nvPr>
        </p:nvSpPr>
        <p:spPr/>
        <p:txBody>
          <a:bodyPr/>
          <a:lstStyle/>
          <a:p>
            <a:r>
              <a:rPr lang="de-DE" dirty="0" smtClean="0"/>
              <a:t>7. </a:t>
            </a:r>
            <a:r>
              <a:rPr lang="de-DE" dirty="0" err="1" smtClean="0"/>
              <a:t>Survive</a:t>
            </a:r>
            <a:r>
              <a:rPr lang="de-DE" dirty="0" smtClean="0"/>
              <a:t> - Neutrons</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78</a:t>
            </a:fld>
            <a:endParaRPr lang="de-DE" dirty="0"/>
          </a:p>
        </p:txBody>
      </p:sp>
      <p:sp>
        <p:nvSpPr>
          <p:cNvPr id="6" name="Rechteck 5"/>
          <p:cNvSpPr/>
          <p:nvPr/>
        </p:nvSpPr>
        <p:spPr>
          <a:xfrm>
            <a:off x="6399431" y="3007570"/>
            <a:ext cx="4545701" cy="1702351"/>
          </a:xfrm>
          <a:prstGeom prst="rect">
            <a:avLst/>
          </a:prstGeom>
          <a:solidFill>
            <a:schemeClr val="bg1"/>
          </a:solidFill>
          <a:ln w="762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3200" b="1" dirty="0" smtClean="0">
                <a:solidFill>
                  <a:srgbClr val="EF7C00"/>
                </a:solidFill>
              </a:rPr>
              <a:t>Lack </a:t>
            </a:r>
            <a:r>
              <a:rPr lang="de-DE" sz="3200" b="1" dirty="0" err="1" smtClean="0">
                <a:solidFill>
                  <a:srgbClr val="EF7C00"/>
                </a:solidFill>
              </a:rPr>
              <a:t>of</a:t>
            </a:r>
            <a:r>
              <a:rPr lang="de-DE" sz="3200" b="1" dirty="0" smtClean="0">
                <a:solidFill>
                  <a:srgbClr val="EF7C00"/>
                </a:solidFill>
              </a:rPr>
              <a:t> material </a:t>
            </a:r>
            <a:r>
              <a:rPr lang="de-DE" sz="3200" b="1" dirty="0" err="1" smtClean="0">
                <a:solidFill>
                  <a:srgbClr val="EF7C00"/>
                </a:solidFill>
              </a:rPr>
              <a:t>studies</a:t>
            </a:r>
            <a:r>
              <a:rPr lang="de-DE" sz="3200" b="1" dirty="0" smtClean="0">
                <a:solidFill>
                  <a:srgbClr val="EF7C00"/>
                </a:solidFill>
              </a:rPr>
              <a:t> </a:t>
            </a:r>
            <a:r>
              <a:rPr lang="de-DE" sz="3200" b="1" dirty="0" err="1" smtClean="0">
                <a:solidFill>
                  <a:srgbClr val="EF7C00"/>
                </a:solidFill>
              </a:rPr>
              <a:t>with</a:t>
            </a:r>
            <a:r>
              <a:rPr lang="de-DE" sz="3200" b="1" dirty="0" smtClean="0">
                <a:solidFill>
                  <a:srgbClr val="EF7C00"/>
                </a:solidFill>
              </a:rPr>
              <a:t> 14 </a:t>
            </a:r>
            <a:r>
              <a:rPr lang="de-DE" sz="3200" b="1" dirty="0" err="1" smtClean="0">
                <a:solidFill>
                  <a:srgbClr val="EF7C00"/>
                </a:solidFill>
              </a:rPr>
              <a:t>MeV</a:t>
            </a:r>
            <a:r>
              <a:rPr lang="de-DE" sz="3200" b="1" dirty="0" smtClean="0">
                <a:solidFill>
                  <a:srgbClr val="EF7C00"/>
                </a:solidFill>
              </a:rPr>
              <a:t> </a:t>
            </a:r>
            <a:r>
              <a:rPr lang="de-DE" sz="3200" b="1" dirty="0" err="1" smtClean="0">
                <a:solidFill>
                  <a:srgbClr val="EF7C00"/>
                </a:solidFill>
              </a:rPr>
              <a:t>neutrons</a:t>
            </a:r>
            <a:r>
              <a:rPr lang="de-DE" sz="3200" b="1" dirty="0" smtClean="0">
                <a:solidFill>
                  <a:srgbClr val="EF7C00"/>
                </a:solidFill>
              </a:rPr>
              <a:t> at high dpa</a:t>
            </a:r>
          </a:p>
        </p:txBody>
      </p:sp>
      <p:sp>
        <p:nvSpPr>
          <p:cNvPr id="7" name="Textfeld 6"/>
          <p:cNvSpPr txBox="1"/>
          <p:nvPr/>
        </p:nvSpPr>
        <p:spPr>
          <a:xfrm>
            <a:off x="1476354" y="2073270"/>
            <a:ext cx="870431"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Villari</a:t>
            </a:r>
            <a:r>
              <a:rPr lang="de-DE" sz="800" dirty="0" smtClean="0"/>
              <a:t> FE&amp;D 2013]</a:t>
            </a:r>
            <a:endParaRPr lang="de-DE" sz="800" dirty="0"/>
          </a:p>
        </p:txBody>
      </p:sp>
      <p:sp>
        <p:nvSpPr>
          <p:cNvPr id="8" name="Textfeld 7"/>
          <p:cNvSpPr txBox="1"/>
          <p:nvPr/>
        </p:nvSpPr>
        <p:spPr>
          <a:xfrm>
            <a:off x="1476353" y="2549385"/>
            <a:ext cx="872034" cy="294953"/>
          </a:xfrm>
          <a:prstGeom prst="rect">
            <a:avLst/>
          </a:prstGeom>
          <a:noFill/>
        </p:spPr>
        <p:txBody>
          <a:bodyPr wrap="none" lIns="0" tIns="0" rIns="0" bIns="0" rtlCol="0" anchor="t" anchorCtr="0">
            <a:spAutoFit/>
          </a:bodyPr>
          <a:lstStyle/>
          <a:p>
            <a:pPr>
              <a:lnSpc>
                <a:spcPts val="2300"/>
              </a:lnSpc>
              <a:spcBef>
                <a:spcPts val="1150"/>
              </a:spcBef>
            </a:pPr>
            <a:r>
              <a:rPr lang="de-DE" sz="800" dirty="0" smtClean="0"/>
              <a:t>[</a:t>
            </a:r>
            <a:r>
              <a:rPr lang="de-DE" sz="800" dirty="0" err="1" smtClean="0"/>
              <a:t>Moslang</a:t>
            </a:r>
            <a:r>
              <a:rPr lang="de-DE" sz="800" dirty="0" smtClean="0"/>
              <a:t> NF 2005]</a:t>
            </a:r>
            <a:endParaRPr lang="de-DE" sz="800" dirty="0"/>
          </a:p>
        </p:txBody>
      </p:sp>
      <p:sp>
        <p:nvSpPr>
          <p:cNvPr id="9" name="Fußzeilenplatzhalter 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Tree>
    <p:extLst>
      <p:ext uri="{BB962C8B-B14F-4D97-AF65-F5344CB8AC3E}">
        <p14:creationId xmlns:p14="http://schemas.microsoft.com/office/powerpoint/2010/main" val="120788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Fault </a:t>
            </a:r>
            <a:r>
              <a:rPr lang="de-DE" dirty="0" err="1" smtClean="0"/>
              <a:t>tree</a:t>
            </a:r>
            <a:r>
              <a:rPr lang="de-DE" dirty="0" smtClean="0"/>
              <a:t> </a:t>
            </a:r>
            <a:r>
              <a:rPr lang="de-DE" dirty="0" err="1" smtClean="0"/>
              <a:t>analysis</a:t>
            </a:r>
            <a:r>
              <a:rPr lang="de-DE" dirty="0" smtClean="0"/>
              <a:t> </a:t>
            </a:r>
            <a:r>
              <a:rPr lang="de-DE" dirty="0" err="1" smtClean="0"/>
              <a:t>structures</a:t>
            </a:r>
            <a:r>
              <a:rPr lang="de-DE" dirty="0" smtClean="0"/>
              <a:t> </a:t>
            </a:r>
            <a:r>
              <a:rPr lang="de-DE" dirty="0" err="1" smtClean="0"/>
              <a:t>complexity</a:t>
            </a:r>
            <a:r>
              <a:rPr lang="de-DE" dirty="0" smtClean="0"/>
              <a:t> </a:t>
            </a:r>
            <a:r>
              <a:rPr lang="de-DE" dirty="0" err="1" smtClean="0"/>
              <a:t>systematically</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79</a:t>
            </a:fld>
            <a:endParaRPr lang="de-DE" dirty="0"/>
          </a:p>
        </p:txBody>
      </p:sp>
      <p:sp>
        <p:nvSpPr>
          <p:cNvPr id="6" name="Rechteck 5"/>
          <p:cNvSpPr/>
          <p:nvPr/>
        </p:nvSpPr>
        <p:spPr>
          <a:xfrm>
            <a:off x="1899007" y="1276243"/>
            <a:ext cx="938077" cy="646331"/>
          </a:xfrm>
          <a:prstGeom prst="rect">
            <a:avLst/>
          </a:prstGeom>
        </p:spPr>
        <p:txBody>
          <a:bodyPr wrap="none">
            <a:spAutoFit/>
          </a:bodyPr>
          <a:lstStyle/>
          <a:p>
            <a:r>
              <a:rPr lang="el-GR" sz="3600" dirty="0">
                <a:solidFill>
                  <a:srgbClr val="005555"/>
                </a:solidFill>
              </a:rPr>
              <a:t>η</a:t>
            </a:r>
            <a:r>
              <a:rPr lang="de-DE" sz="3600" baseline="-25000" dirty="0" err="1">
                <a:solidFill>
                  <a:srgbClr val="005555"/>
                </a:solidFill>
              </a:rPr>
              <a:t>exh</a:t>
            </a:r>
            <a:endParaRPr lang="de-DE" sz="3600" dirty="0"/>
          </a:p>
        </p:txBody>
      </p:sp>
      <p:sp>
        <p:nvSpPr>
          <p:cNvPr id="7" name="Rechteck 6"/>
          <p:cNvSpPr/>
          <p:nvPr/>
        </p:nvSpPr>
        <p:spPr>
          <a:xfrm>
            <a:off x="7133672" y="1276243"/>
            <a:ext cx="800219" cy="646331"/>
          </a:xfrm>
          <a:prstGeom prst="rect">
            <a:avLst/>
          </a:prstGeom>
        </p:spPr>
        <p:txBody>
          <a:bodyPr wrap="none">
            <a:spAutoFit/>
          </a:bodyPr>
          <a:lstStyle/>
          <a:p>
            <a:r>
              <a:rPr lang="el-GR" sz="3600" dirty="0">
                <a:solidFill>
                  <a:srgbClr val="005555"/>
                </a:solidFill>
              </a:rPr>
              <a:t>η</a:t>
            </a:r>
            <a:r>
              <a:rPr lang="de-DE" sz="3600" baseline="-25000" dirty="0" err="1" smtClean="0">
                <a:solidFill>
                  <a:srgbClr val="005555"/>
                </a:solidFill>
              </a:rPr>
              <a:t>ret</a:t>
            </a:r>
            <a:endParaRPr lang="de-DE" sz="3600" dirty="0"/>
          </a:p>
        </p:txBody>
      </p:sp>
      <p:sp>
        <p:nvSpPr>
          <p:cNvPr id="8" name="Rechteck 7"/>
          <p:cNvSpPr/>
          <p:nvPr/>
        </p:nvSpPr>
        <p:spPr>
          <a:xfrm>
            <a:off x="646261" y="2497413"/>
            <a:ext cx="1343638" cy="523220"/>
          </a:xfrm>
          <a:prstGeom prst="rect">
            <a:avLst/>
          </a:prstGeom>
        </p:spPr>
        <p:txBody>
          <a:bodyPr wrap="none">
            <a:spAutoFit/>
          </a:bodyPr>
          <a:lstStyle/>
          <a:p>
            <a:r>
              <a:rPr lang="el-GR" sz="2800" dirty="0" smtClean="0">
                <a:solidFill>
                  <a:srgbClr val="005555"/>
                </a:solidFill>
              </a:rPr>
              <a:t>η</a:t>
            </a:r>
            <a:r>
              <a:rPr lang="de-DE" sz="2800" baseline="-25000" dirty="0" err="1" smtClean="0">
                <a:solidFill>
                  <a:srgbClr val="005555"/>
                </a:solidFill>
              </a:rPr>
              <a:t>diversion</a:t>
            </a:r>
            <a:endParaRPr lang="de-DE" sz="2800" dirty="0"/>
          </a:p>
        </p:txBody>
      </p:sp>
      <p:sp>
        <p:nvSpPr>
          <p:cNvPr id="9" name="Rechteck 8"/>
          <p:cNvSpPr/>
          <p:nvPr/>
        </p:nvSpPr>
        <p:spPr>
          <a:xfrm>
            <a:off x="2093562" y="2497413"/>
            <a:ext cx="518091" cy="523220"/>
          </a:xfrm>
          <a:prstGeom prst="rect">
            <a:avLst/>
          </a:prstGeom>
        </p:spPr>
        <p:txBody>
          <a:bodyPr wrap="none">
            <a:spAutoFit/>
          </a:bodyPr>
          <a:lstStyle/>
          <a:p>
            <a:r>
              <a:rPr lang="el-GR" sz="2800" dirty="0" smtClean="0">
                <a:solidFill>
                  <a:srgbClr val="005555"/>
                </a:solidFill>
              </a:rPr>
              <a:t>η</a:t>
            </a:r>
            <a:r>
              <a:rPr lang="de-DE" sz="2800" baseline="-25000" dirty="0" smtClean="0">
                <a:solidFill>
                  <a:srgbClr val="005555"/>
                </a:solidFill>
              </a:rPr>
              <a:t>0</a:t>
            </a:r>
            <a:endParaRPr lang="de-DE" sz="2800" dirty="0"/>
          </a:p>
        </p:txBody>
      </p:sp>
      <p:sp>
        <p:nvSpPr>
          <p:cNvPr id="10" name="Rechteck 9"/>
          <p:cNvSpPr/>
          <p:nvPr/>
        </p:nvSpPr>
        <p:spPr>
          <a:xfrm>
            <a:off x="2792014" y="2497413"/>
            <a:ext cx="744114" cy="523220"/>
          </a:xfrm>
          <a:prstGeom prst="rect">
            <a:avLst/>
          </a:prstGeom>
        </p:spPr>
        <p:txBody>
          <a:bodyPr wrap="none">
            <a:spAutoFit/>
          </a:bodyPr>
          <a:lstStyle/>
          <a:p>
            <a:r>
              <a:rPr lang="el-GR" sz="2800" dirty="0" smtClean="0">
                <a:solidFill>
                  <a:srgbClr val="005555"/>
                </a:solidFill>
              </a:rPr>
              <a:t>η</a:t>
            </a:r>
            <a:r>
              <a:rPr lang="de-DE" sz="2800" baseline="-25000" dirty="0" err="1" smtClean="0">
                <a:solidFill>
                  <a:srgbClr val="005555"/>
                </a:solidFill>
              </a:rPr>
              <a:t>coll</a:t>
            </a:r>
            <a:endParaRPr lang="de-DE" sz="2800" dirty="0"/>
          </a:p>
        </p:txBody>
      </p:sp>
      <p:sp>
        <p:nvSpPr>
          <p:cNvPr id="11" name="Rechteck 10"/>
          <p:cNvSpPr/>
          <p:nvPr/>
        </p:nvSpPr>
        <p:spPr>
          <a:xfrm>
            <a:off x="3760948" y="2497413"/>
            <a:ext cx="1236236" cy="523220"/>
          </a:xfrm>
          <a:prstGeom prst="rect">
            <a:avLst/>
          </a:prstGeom>
        </p:spPr>
        <p:txBody>
          <a:bodyPr wrap="none">
            <a:spAutoFit/>
          </a:bodyPr>
          <a:lstStyle/>
          <a:p>
            <a:r>
              <a:rPr lang="el-GR" sz="2800" dirty="0" smtClean="0">
                <a:solidFill>
                  <a:srgbClr val="005555"/>
                </a:solidFill>
              </a:rPr>
              <a:t>η</a:t>
            </a:r>
            <a:r>
              <a:rPr lang="de-DE" sz="2800" baseline="-25000" dirty="0" err="1" smtClean="0">
                <a:solidFill>
                  <a:srgbClr val="005555"/>
                </a:solidFill>
              </a:rPr>
              <a:t>removal</a:t>
            </a:r>
            <a:endParaRPr lang="de-DE" sz="2800" dirty="0"/>
          </a:p>
        </p:txBody>
      </p:sp>
      <p:sp>
        <p:nvSpPr>
          <p:cNvPr id="12" name="Rechteck 11"/>
          <p:cNvSpPr/>
          <p:nvPr/>
        </p:nvSpPr>
        <p:spPr>
          <a:xfrm>
            <a:off x="1544493" y="3481832"/>
            <a:ext cx="755335" cy="400110"/>
          </a:xfrm>
          <a:prstGeom prst="rect">
            <a:avLst/>
          </a:prstGeom>
        </p:spPr>
        <p:txBody>
          <a:bodyPr wrap="none">
            <a:spAutoFit/>
          </a:bodyPr>
          <a:lstStyle/>
          <a:p>
            <a:r>
              <a:rPr lang="el-GR" sz="2000" dirty="0" smtClean="0">
                <a:solidFill>
                  <a:srgbClr val="005555"/>
                </a:solidFill>
              </a:rPr>
              <a:t>η</a:t>
            </a:r>
            <a:r>
              <a:rPr lang="de-DE" sz="2000" baseline="-25000" dirty="0" smtClean="0">
                <a:solidFill>
                  <a:srgbClr val="005555"/>
                </a:solidFill>
              </a:rPr>
              <a:t>0,surf</a:t>
            </a:r>
            <a:endParaRPr lang="de-DE" sz="2000" dirty="0"/>
          </a:p>
        </p:txBody>
      </p:sp>
      <p:sp>
        <p:nvSpPr>
          <p:cNvPr id="13" name="Rechteck 12"/>
          <p:cNvSpPr/>
          <p:nvPr/>
        </p:nvSpPr>
        <p:spPr>
          <a:xfrm>
            <a:off x="2299828" y="3479846"/>
            <a:ext cx="688009" cy="400110"/>
          </a:xfrm>
          <a:prstGeom prst="rect">
            <a:avLst/>
          </a:prstGeom>
        </p:spPr>
        <p:txBody>
          <a:bodyPr wrap="none">
            <a:spAutoFit/>
          </a:bodyPr>
          <a:lstStyle/>
          <a:p>
            <a:r>
              <a:rPr lang="el-GR" sz="2000" dirty="0" smtClean="0">
                <a:solidFill>
                  <a:srgbClr val="005555"/>
                </a:solidFill>
              </a:rPr>
              <a:t>η</a:t>
            </a:r>
            <a:r>
              <a:rPr lang="el-GR" sz="2000" baseline="-25000" dirty="0" smtClean="0">
                <a:solidFill>
                  <a:srgbClr val="005555"/>
                </a:solidFill>
              </a:rPr>
              <a:t>0</a:t>
            </a:r>
            <a:r>
              <a:rPr lang="de-DE" sz="2000" baseline="-25000" dirty="0" smtClean="0">
                <a:solidFill>
                  <a:srgbClr val="005555"/>
                </a:solidFill>
              </a:rPr>
              <a:t>,</a:t>
            </a:r>
            <a:r>
              <a:rPr lang="de-DE" sz="2000" baseline="-25000" dirty="0" err="1" smtClean="0">
                <a:solidFill>
                  <a:srgbClr val="005555"/>
                </a:solidFill>
              </a:rPr>
              <a:t>vol</a:t>
            </a:r>
            <a:endParaRPr lang="de-DE" sz="2000" dirty="0"/>
          </a:p>
        </p:txBody>
      </p:sp>
      <p:sp>
        <p:nvSpPr>
          <p:cNvPr id="14" name="Rechteck 13"/>
          <p:cNvSpPr/>
          <p:nvPr/>
        </p:nvSpPr>
        <p:spPr>
          <a:xfrm>
            <a:off x="1741634" y="4544582"/>
            <a:ext cx="651140" cy="307777"/>
          </a:xfrm>
          <a:prstGeom prst="rect">
            <a:avLst/>
          </a:prstGeom>
        </p:spPr>
        <p:txBody>
          <a:bodyPr wrap="none">
            <a:spAutoFit/>
          </a:bodyPr>
          <a:lstStyle/>
          <a:p>
            <a:r>
              <a:rPr lang="el-GR" sz="1400" dirty="0" smtClean="0">
                <a:solidFill>
                  <a:srgbClr val="005555"/>
                </a:solidFill>
              </a:rPr>
              <a:t>η</a:t>
            </a:r>
            <a:r>
              <a:rPr lang="el-GR" sz="1400" baseline="-25000" dirty="0" smtClean="0">
                <a:solidFill>
                  <a:srgbClr val="005555"/>
                </a:solidFill>
              </a:rPr>
              <a:t>0</a:t>
            </a:r>
            <a:r>
              <a:rPr lang="de-DE" sz="1400" baseline="-25000" dirty="0" smtClean="0">
                <a:solidFill>
                  <a:srgbClr val="005555"/>
                </a:solidFill>
              </a:rPr>
              <a:t>,MAR</a:t>
            </a:r>
            <a:endParaRPr lang="de-DE" sz="1400" dirty="0"/>
          </a:p>
        </p:txBody>
      </p:sp>
      <p:sp>
        <p:nvSpPr>
          <p:cNvPr id="15" name="Rechteck 14"/>
          <p:cNvSpPr/>
          <p:nvPr/>
        </p:nvSpPr>
        <p:spPr>
          <a:xfrm>
            <a:off x="2368046" y="4544582"/>
            <a:ext cx="692818" cy="307777"/>
          </a:xfrm>
          <a:prstGeom prst="rect">
            <a:avLst/>
          </a:prstGeom>
        </p:spPr>
        <p:txBody>
          <a:bodyPr wrap="none">
            <a:spAutoFit/>
          </a:bodyPr>
          <a:lstStyle/>
          <a:p>
            <a:r>
              <a:rPr lang="el-GR" sz="1400" dirty="0" smtClean="0">
                <a:solidFill>
                  <a:srgbClr val="005555"/>
                </a:solidFill>
              </a:rPr>
              <a:t>η</a:t>
            </a:r>
            <a:r>
              <a:rPr lang="el-GR" sz="1400" baseline="-25000" dirty="0" smtClean="0">
                <a:solidFill>
                  <a:srgbClr val="005555"/>
                </a:solidFill>
              </a:rPr>
              <a:t>0</a:t>
            </a:r>
            <a:r>
              <a:rPr lang="de-DE" sz="1400" baseline="-25000" dirty="0" smtClean="0">
                <a:solidFill>
                  <a:srgbClr val="005555"/>
                </a:solidFill>
              </a:rPr>
              <a:t>,3-EIR</a:t>
            </a:r>
            <a:endParaRPr lang="de-DE" sz="1400" dirty="0"/>
          </a:p>
        </p:txBody>
      </p:sp>
      <p:sp>
        <p:nvSpPr>
          <p:cNvPr id="16" name="Rechteck 15"/>
          <p:cNvSpPr/>
          <p:nvPr/>
        </p:nvSpPr>
        <p:spPr>
          <a:xfrm>
            <a:off x="3067894" y="4544582"/>
            <a:ext cx="692818" cy="307777"/>
          </a:xfrm>
          <a:prstGeom prst="rect">
            <a:avLst/>
          </a:prstGeom>
        </p:spPr>
        <p:txBody>
          <a:bodyPr wrap="none">
            <a:spAutoFit/>
          </a:bodyPr>
          <a:lstStyle/>
          <a:p>
            <a:r>
              <a:rPr lang="el-GR" sz="1400" dirty="0" smtClean="0">
                <a:solidFill>
                  <a:srgbClr val="005555"/>
                </a:solidFill>
              </a:rPr>
              <a:t>η</a:t>
            </a:r>
            <a:r>
              <a:rPr lang="el-GR" sz="1400" baseline="-25000" dirty="0" smtClean="0">
                <a:solidFill>
                  <a:srgbClr val="005555"/>
                </a:solidFill>
              </a:rPr>
              <a:t>0</a:t>
            </a:r>
            <a:r>
              <a:rPr lang="de-DE" sz="1400" baseline="-25000" dirty="0" smtClean="0">
                <a:solidFill>
                  <a:srgbClr val="005555"/>
                </a:solidFill>
              </a:rPr>
              <a:t>,2-EIR</a:t>
            </a:r>
            <a:endParaRPr lang="de-DE" sz="1400" dirty="0"/>
          </a:p>
        </p:txBody>
      </p:sp>
      <p:sp>
        <p:nvSpPr>
          <p:cNvPr id="17" name="Rechteck 16"/>
          <p:cNvSpPr/>
          <p:nvPr/>
        </p:nvSpPr>
        <p:spPr>
          <a:xfrm>
            <a:off x="6568171" y="2497413"/>
            <a:ext cx="1303562" cy="523220"/>
          </a:xfrm>
          <a:prstGeom prst="rect">
            <a:avLst/>
          </a:prstGeom>
        </p:spPr>
        <p:txBody>
          <a:bodyPr wrap="none">
            <a:spAutoFit/>
          </a:bodyPr>
          <a:lstStyle/>
          <a:p>
            <a:r>
              <a:rPr lang="el-GR" sz="2800" dirty="0" smtClean="0">
                <a:solidFill>
                  <a:srgbClr val="005555"/>
                </a:solidFill>
              </a:rPr>
              <a:t>η</a:t>
            </a:r>
            <a:r>
              <a:rPr lang="de-DE" sz="2800" baseline="-25000" dirty="0" smtClean="0">
                <a:solidFill>
                  <a:srgbClr val="005555"/>
                </a:solidFill>
              </a:rPr>
              <a:t>sub-</a:t>
            </a:r>
            <a:r>
              <a:rPr lang="de-DE" sz="2800" baseline="-25000" dirty="0" err="1" smtClean="0">
                <a:solidFill>
                  <a:srgbClr val="005555"/>
                </a:solidFill>
              </a:rPr>
              <a:t>con</a:t>
            </a:r>
            <a:r>
              <a:rPr lang="de-DE" sz="2800" baseline="-25000" dirty="0" smtClean="0">
                <a:solidFill>
                  <a:srgbClr val="005555"/>
                </a:solidFill>
              </a:rPr>
              <a:t> </a:t>
            </a:r>
            <a:endParaRPr lang="de-DE" sz="2800" dirty="0"/>
          </a:p>
        </p:txBody>
      </p:sp>
      <p:sp>
        <p:nvSpPr>
          <p:cNvPr id="18" name="Rechteck 17"/>
          <p:cNvSpPr/>
          <p:nvPr/>
        </p:nvSpPr>
        <p:spPr>
          <a:xfrm>
            <a:off x="9208379" y="2497413"/>
            <a:ext cx="769763" cy="523220"/>
          </a:xfrm>
          <a:prstGeom prst="rect">
            <a:avLst/>
          </a:prstGeom>
        </p:spPr>
        <p:txBody>
          <a:bodyPr wrap="none">
            <a:spAutoFit/>
          </a:bodyPr>
          <a:lstStyle/>
          <a:p>
            <a:r>
              <a:rPr lang="el-GR" sz="2800" dirty="0">
                <a:solidFill>
                  <a:srgbClr val="005555"/>
                </a:solidFill>
              </a:rPr>
              <a:t>η</a:t>
            </a:r>
            <a:r>
              <a:rPr lang="de-DE" sz="2800" baseline="-25000" dirty="0" err="1">
                <a:solidFill>
                  <a:srgbClr val="005555"/>
                </a:solidFill>
              </a:rPr>
              <a:t>plg</a:t>
            </a:r>
            <a:r>
              <a:rPr lang="de-DE" sz="2800" baseline="-25000" dirty="0">
                <a:solidFill>
                  <a:srgbClr val="005555"/>
                </a:solidFill>
              </a:rPr>
              <a:t> </a:t>
            </a:r>
            <a:endParaRPr lang="de-DE" sz="2800" dirty="0"/>
          </a:p>
        </p:txBody>
      </p:sp>
      <p:sp>
        <p:nvSpPr>
          <p:cNvPr id="19" name="Rechteck 18"/>
          <p:cNvSpPr/>
          <p:nvPr/>
        </p:nvSpPr>
        <p:spPr>
          <a:xfrm>
            <a:off x="10062756" y="2497413"/>
            <a:ext cx="705642" cy="523220"/>
          </a:xfrm>
          <a:prstGeom prst="rect">
            <a:avLst/>
          </a:prstGeom>
        </p:spPr>
        <p:txBody>
          <a:bodyPr wrap="none">
            <a:spAutoFit/>
          </a:bodyPr>
          <a:lstStyle/>
          <a:p>
            <a:r>
              <a:rPr lang="el-GR" sz="2800" dirty="0">
                <a:solidFill>
                  <a:srgbClr val="005555"/>
                </a:solidFill>
              </a:rPr>
              <a:t>η</a:t>
            </a:r>
            <a:r>
              <a:rPr lang="de-DE" sz="2800" baseline="-25000" dirty="0" err="1">
                <a:solidFill>
                  <a:srgbClr val="005555"/>
                </a:solidFill>
              </a:rPr>
              <a:t>scr</a:t>
            </a:r>
            <a:endParaRPr lang="de-DE" sz="2800" dirty="0"/>
          </a:p>
        </p:txBody>
      </p:sp>
      <p:sp>
        <p:nvSpPr>
          <p:cNvPr id="20" name="Rechteck 19"/>
          <p:cNvSpPr/>
          <p:nvPr/>
        </p:nvSpPr>
        <p:spPr>
          <a:xfrm>
            <a:off x="7893710" y="2497413"/>
            <a:ext cx="1290738" cy="523220"/>
          </a:xfrm>
          <a:prstGeom prst="rect">
            <a:avLst/>
          </a:prstGeom>
        </p:spPr>
        <p:txBody>
          <a:bodyPr wrap="none">
            <a:spAutoFit/>
          </a:bodyPr>
          <a:lstStyle/>
          <a:p>
            <a:r>
              <a:rPr lang="el-GR" sz="2800" dirty="0" smtClean="0">
                <a:solidFill>
                  <a:srgbClr val="005555"/>
                </a:solidFill>
              </a:rPr>
              <a:t>η</a:t>
            </a:r>
            <a:r>
              <a:rPr lang="de-DE" sz="2800" baseline="-25000" dirty="0" smtClean="0">
                <a:solidFill>
                  <a:srgbClr val="005555"/>
                </a:solidFill>
              </a:rPr>
              <a:t>div-</a:t>
            </a:r>
            <a:r>
              <a:rPr lang="de-DE" sz="2800" baseline="-25000" dirty="0" err="1" smtClean="0">
                <a:solidFill>
                  <a:srgbClr val="005555"/>
                </a:solidFill>
              </a:rPr>
              <a:t>recy</a:t>
            </a:r>
            <a:r>
              <a:rPr lang="de-DE" sz="2800" baseline="-25000" dirty="0" smtClean="0">
                <a:solidFill>
                  <a:srgbClr val="005555"/>
                </a:solidFill>
              </a:rPr>
              <a:t> </a:t>
            </a:r>
            <a:endParaRPr lang="de-DE" sz="2800" dirty="0"/>
          </a:p>
        </p:txBody>
      </p:sp>
      <p:sp>
        <p:nvSpPr>
          <p:cNvPr id="21" name="Rechteck 20"/>
          <p:cNvSpPr/>
          <p:nvPr/>
        </p:nvSpPr>
        <p:spPr>
          <a:xfrm>
            <a:off x="6245642" y="3543388"/>
            <a:ext cx="1107996" cy="400110"/>
          </a:xfrm>
          <a:prstGeom prst="rect">
            <a:avLst/>
          </a:prstGeom>
        </p:spPr>
        <p:txBody>
          <a:bodyPr wrap="none">
            <a:spAutoFit/>
          </a:bodyPr>
          <a:lstStyle/>
          <a:p>
            <a:r>
              <a:rPr lang="el-GR" sz="2000" dirty="0" smtClean="0">
                <a:solidFill>
                  <a:srgbClr val="005555"/>
                </a:solidFill>
              </a:rPr>
              <a:t>η</a:t>
            </a:r>
            <a:r>
              <a:rPr lang="de-DE" sz="2000" baseline="-25000" dirty="0" err="1" smtClean="0">
                <a:solidFill>
                  <a:srgbClr val="005555"/>
                </a:solidFill>
              </a:rPr>
              <a:t>pumpgap</a:t>
            </a:r>
            <a:r>
              <a:rPr lang="de-DE" sz="2000" dirty="0" smtClean="0">
                <a:solidFill>
                  <a:srgbClr val="005555"/>
                </a:solidFill>
              </a:rPr>
              <a:t> </a:t>
            </a:r>
            <a:endParaRPr lang="de-DE" sz="2000" dirty="0"/>
          </a:p>
        </p:txBody>
      </p:sp>
      <p:sp>
        <p:nvSpPr>
          <p:cNvPr id="22" name="Rechteck 21"/>
          <p:cNvSpPr/>
          <p:nvPr/>
        </p:nvSpPr>
        <p:spPr>
          <a:xfrm>
            <a:off x="7255198" y="3543388"/>
            <a:ext cx="688009" cy="400110"/>
          </a:xfrm>
          <a:prstGeom prst="rect">
            <a:avLst/>
          </a:prstGeom>
        </p:spPr>
        <p:txBody>
          <a:bodyPr wrap="none">
            <a:spAutoFit/>
          </a:bodyPr>
          <a:lstStyle/>
          <a:p>
            <a:r>
              <a:rPr lang="el-GR" sz="2000" dirty="0" smtClean="0">
                <a:solidFill>
                  <a:srgbClr val="005555"/>
                </a:solidFill>
              </a:rPr>
              <a:t>η</a:t>
            </a:r>
            <a:r>
              <a:rPr lang="de-DE" sz="2000" baseline="-25000" dirty="0" err="1" smtClean="0">
                <a:solidFill>
                  <a:srgbClr val="005555"/>
                </a:solidFill>
              </a:rPr>
              <a:t>leak</a:t>
            </a:r>
            <a:r>
              <a:rPr lang="de-DE" sz="2000" baseline="-25000" dirty="0" smtClean="0">
                <a:solidFill>
                  <a:srgbClr val="005555"/>
                </a:solidFill>
              </a:rPr>
              <a:t> </a:t>
            </a:r>
            <a:endParaRPr lang="de-DE" sz="2000" dirty="0"/>
          </a:p>
        </p:txBody>
      </p:sp>
      <p:sp>
        <p:nvSpPr>
          <p:cNvPr id="23" name="Rechteck 22"/>
          <p:cNvSpPr/>
          <p:nvPr/>
        </p:nvSpPr>
        <p:spPr>
          <a:xfrm>
            <a:off x="6715114" y="4544582"/>
            <a:ext cx="606256" cy="307777"/>
          </a:xfrm>
          <a:prstGeom prst="rect">
            <a:avLst/>
          </a:prstGeom>
        </p:spPr>
        <p:txBody>
          <a:bodyPr wrap="none">
            <a:spAutoFit/>
          </a:bodyPr>
          <a:lstStyle/>
          <a:p>
            <a:r>
              <a:rPr lang="el-GR" sz="1400" dirty="0" smtClean="0">
                <a:solidFill>
                  <a:srgbClr val="005555"/>
                </a:solidFill>
              </a:rPr>
              <a:t>η</a:t>
            </a:r>
            <a:r>
              <a:rPr lang="de-DE" sz="1400" baseline="-25000" dirty="0" smtClean="0">
                <a:solidFill>
                  <a:srgbClr val="005555"/>
                </a:solidFill>
              </a:rPr>
              <a:t>leak1 </a:t>
            </a:r>
            <a:endParaRPr lang="de-DE" sz="1400" dirty="0"/>
          </a:p>
        </p:txBody>
      </p:sp>
      <p:sp>
        <p:nvSpPr>
          <p:cNvPr id="24" name="Rechteck 23"/>
          <p:cNvSpPr/>
          <p:nvPr/>
        </p:nvSpPr>
        <p:spPr>
          <a:xfrm>
            <a:off x="7306601" y="4531444"/>
            <a:ext cx="606256" cy="307777"/>
          </a:xfrm>
          <a:prstGeom prst="rect">
            <a:avLst/>
          </a:prstGeom>
        </p:spPr>
        <p:txBody>
          <a:bodyPr wrap="none">
            <a:spAutoFit/>
          </a:bodyPr>
          <a:lstStyle/>
          <a:p>
            <a:r>
              <a:rPr lang="el-GR" sz="1400" dirty="0" smtClean="0">
                <a:solidFill>
                  <a:srgbClr val="005555"/>
                </a:solidFill>
              </a:rPr>
              <a:t>η</a:t>
            </a:r>
            <a:r>
              <a:rPr lang="de-DE" sz="1400" baseline="-25000" dirty="0" smtClean="0">
                <a:solidFill>
                  <a:srgbClr val="005555"/>
                </a:solidFill>
              </a:rPr>
              <a:t>leak2 </a:t>
            </a:r>
            <a:endParaRPr lang="de-DE" sz="1400" dirty="0"/>
          </a:p>
        </p:txBody>
      </p:sp>
      <p:sp>
        <p:nvSpPr>
          <p:cNvPr id="25" name="Rechteck 24"/>
          <p:cNvSpPr/>
          <p:nvPr/>
        </p:nvSpPr>
        <p:spPr>
          <a:xfrm>
            <a:off x="7889806" y="4531407"/>
            <a:ext cx="606256" cy="307777"/>
          </a:xfrm>
          <a:prstGeom prst="rect">
            <a:avLst/>
          </a:prstGeom>
        </p:spPr>
        <p:txBody>
          <a:bodyPr wrap="none">
            <a:spAutoFit/>
          </a:bodyPr>
          <a:lstStyle/>
          <a:p>
            <a:r>
              <a:rPr lang="el-GR" sz="1400" dirty="0" smtClean="0">
                <a:solidFill>
                  <a:srgbClr val="005555"/>
                </a:solidFill>
              </a:rPr>
              <a:t>η</a:t>
            </a:r>
            <a:r>
              <a:rPr lang="de-DE" sz="1400" baseline="-25000" dirty="0" smtClean="0">
                <a:solidFill>
                  <a:srgbClr val="005555"/>
                </a:solidFill>
              </a:rPr>
              <a:t>leak3 </a:t>
            </a:r>
            <a:endParaRPr lang="de-DE" sz="1400" dirty="0"/>
          </a:p>
        </p:txBody>
      </p:sp>
      <p:sp>
        <p:nvSpPr>
          <p:cNvPr id="26" name="Rechteck 25"/>
          <p:cNvSpPr/>
          <p:nvPr/>
        </p:nvSpPr>
        <p:spPr>
          <a:xfrm>
            <a:off x="11158781" y="3537497"/>
            <a:ext cx="1020023" cy="400110"/>
          </a:xfrm>
          <a:prstGeom prst="rect">
            <a:avLst/>
          </a:prstGeom>
        </p:spPr>
        <p:txBody>
          <a:bodyPr wrap="none">
            <a:spAutoFit/>
          </a:bodyPr>
          <a:lstStyle/>
          <a:p>
            <a:r>
              <a:rPr lang="el-GR" sz="2000" dirty="0" smtClean="0">
                <a:solidFill>
                  <a:srgbClr val="005555"/>
                </a:solidFill>
              </a:rPr>
              <a:t>η</a:t>
            </a:r>
            <a:r>
              <a:rPr lang="de-DE" sz="2000" baseline="-25000" dirty="0" err="1" smtClean="0">
                <a:solidFill>
                  <a:srgbClr val="005555"/>
                </a:solidFill>
              </a:rPr>
              <a:t>scr,edge</a:t>
            </a:r>
            <a:r>
              <a:rPr lang="de-DE" sz="2000" baseline="-25000" dirty="0" smtClean="0">
                <a:solidFill>
                  <a:srgbClr val="005555"/>
                </a:solidFill>
              </a:rPr>
              <a:t> </a:t>
            </a:r>
            <a:endParaRPr lang="de-DE" sz="2000" dirty="0"/>
          </a:p>
        </p:txBody>
      </p:sp>
      <p:sp>
        <p:nvSpPr>
          <p:cNvPr id="27" name="Rechteck 26"/>
          <p:cNvSpPr/>
          <p:nvPr/>
        </p:nvSpPr>
        <p:spPr>
          <a:xfrm>
            <a:off x="8318841" y="3537609"/>
            <a:ext cx="983154" cy="400110"/>
          </a:xfrm>
          <a:prstGeom prst="rect">
            <a:avLst/>
          </a:prstGeom>
        </p:spPr>
        <p:txBody>
          <a:bodyPr wrap="none">
            <a:spAutoFit/>
          </a:bodyPr>
          <a:lstStyle/>
          <a:p>
            <a:r>
              <a:rPr lang="el-GR" sz="2000" dirty="0" smtClean="0">
                <a:solidFill>
                  <a:srgbClr val="005555"/>
                </a:solidFill>
              </a:rPr>
              <a:t>η</a:t>
            </a:r>
            <a:r>
              <a:rPr lang="de-DE" sz="2000" baseline="-25000" dirty="0" err="1" smtClean="0">
                <a:solidFill>
                  <a:srgbClr val="005555"/>
                </a:solidFill>
              </a:rPr>
              <a:t>scr,PFR</a:t>
            </a:r>
            <a:r>
              <a:rPr lang="de-DE" sz="2000" baseline="-25000" dirty="0" smtClean="0">
                <a:solidFill>
                  <a:srgbClr val="005555"/>
                </a:solidFill>
              </a:rPr>
              <a:t> </a:t>
            </a:r>
            <a:endParaRPr lang="de-DE" sz="2000" dirty="0"/>
          </a:p>
        </p:txBody>
      </p:sp>
      <p:sp>
        <p:nvSpPr>
          <p:cNvPr id="28" name="Rechteck 27"/>
          <p:cNvSpPr/>
          <p:nvPr/>
        </p:nvSpPr>
        <p:spPr>
          <a:xfrm>
            <a:off x="9157853" y="3537572"/>
            <a:ext cx="1157946" cy="400110"/>
          </a:xfrm>
          <a:prstGeom prst="rect">
            <a:avLst/>
          </a:prstGeom>
        </p:spPr>
        <p:txBody>
          <a:bodyPr wrap="none">
            <a:spAutoFit/>
          </a:bodyPr>
          <a:lstStyle/>
          <a:p>
            <a:r>
              <a:rPr lang="el-GR" sz="2000" dirty="0" smtClean="0">
                <a:solidFill>
                  <a:srgbClr val="005555"/>
                </a:solidFill>
              </a:rPr>
              <a:t>η</a:t>
            </a:r>
            <a:r>
              <a:rPr lang="de-DE" sz="2000" baseline="-25000" dirty="0" err="1" smtClean="0">
                <a:solidFill>
                  <a:srgbClr val="005555"/>
                </a:solidFill>
              </a:rPr>
              <a:t>scr,D</a:t>
            </a:r>
            <a:r>
              <a:rPr lang="de-DE" sz="2000" baseline="-25000" dirty="0" smtClean="0">
                <a:solidFill>
                  <a:srgbClr val="005555"/>
                </a:solidFill>
              </a:rPr>
              <a:t>-SOL </a:t>
            </a:r>
            <a:endParaRPr lang="de-DE" sz="2000" dirty="0"/>
          </a:p>
        </p:txBody>
      </p:sp>
      <p:sp>
        <p:nvSpPr>
          <p:cNvPr id="29" name="Rechteck 28"/>
          <p:cNvSpPr/>
          <p:nvPr/>
        </p:nvSpPr>
        <p:spPr>
          <a:xfrm>
            <a:off x="10142704" y="3537497"/>
            <a:ext cx="1148328" cy="400110"/>
          </a:xfrm>
          <a:prstGeom prst="rect">
            <a:avLst/>
          </a:prstGeom>
        </p:spPr>
        <p:txBody>
          <a:bodyPr wrap="none">
            <a:spAutoFit/>
          </a:bodyPr>
          <a:lstStyle/>
          <a:p>
            <a:r>
              <a:rPr lang="el-GR" sz="2000" dirty="0" smtClean="0">
                <a:solidFill>
                  <a:srgbClr val="005555"/>
                </a:solidFill>
              </a:rPr>
              <a:t>η</a:t>
            </a:r>
            <a:r>
              <a:rPr lang="de-DE" sz="2000" baseline="-25000" dirty="0" err="1" smtClean="0">
                <a:solidFill>
                  <a:srgbClr val="005555"/>
                </a:solidFill>
              </a:rPr>
              <a:t>scr,P</a:t>
            </a:r>
            <a:r>
              <a:rPr lang="de-DE" sz="2000" baseline="-25000" dirty="0" smtClean="0">
                <a:solidFill>
                  <a:srgbClr val="005555"/>
                </a:solidFill>
              </a:rPr>
              <a:t>-SOL </a:t>
            </a:r>
            <a:endParaRPr lang="de-DE" sz="2000" dirty="0"/>
          </a:p>
        </p:txBody>
      </p:sp>
      <p:sp>
        <p:nvSpPr>
          <p:cNvPr id="30" name="Rechteck 29"/>
          <p:cNvSpPr/>
          <p:nvPr/>
        </p:nvSpPr>
        <p:spPr>
          <a:xfrm>
            <a:off x="2866755" y="1273681"/>
            <a:ext cx="1200970" cy="646331"/>
          </a:xfrm>
          <a:prstGeom prst="rect">
            <a:avLst/>
          </a:prstGeom>
        </p:spPr>
        <p:txBody>
          <a:bodyPr wrap="none">
            <a:spAutoFit/>
          </a:bodyPr>
          <a:lstStyle/>
          <a:p>
            <a:r>
              <a:rPr lang="el-GR" sz="36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η</a:t>
            </a:r>
            <a:r>
              <a:rPr lang="de-DE" sz="3600" baseline="-25000" dirty="0" err="1"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exh</a:t>
            </a:r>
            <a:r>
              <a:rPr lang="de-DE" sz="3600" baseline="-250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a:t>
            </a:r>
            <a:r>
              <a:rPr lang="el-GR" sz="3600" baseline="-250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α</a:t>
            </a:r>
            <a:endParaRPr lang="de-DE" sz="3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ndParaRPr>
          </a:p>
        </p:txBody>
      </p:sp>
      <p:sp>
        <p:nvSpPr>
          <p:cNvPr id="31" name="Rechteck 30"/>
          <p:cNvSpPr/>
          <p:nvPr/>
        </p:nvSpPr>
        <p:spPr>
          <a:xfrm>
            <a:off x="4078789" y="1277117"/>
            <a:ext cx="1518364" cy="646331"/>
          </a:xfrm>
          <a:prstGeom prst="rect">
            <a:avLst/>
          </a:prstGeom>
        </p:spPr>
        <p:txBody>
          <a:bodyPr wrap="none">
            <a:spAutoFit/>
          </a:bodyPr>
          <a:lstStyle/>
          <a:p>
            <a:r>
              <a:rPr lang="el-GR" sz="36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η</a:t>
            </a:r>
            <a:r>
              <a:rPr lang="de-DE" sz="3600" baseline="-25000" dirty="0" err="1"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exh,D</a:t>
            </a:r>
            <a:r>
              <a:rPr lang="de-DE" sz="3600" baseline="-250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/T</a:t>
            </a:r>
            <a:endParaRPr lang="de-DE" sz="3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ndParaRPr>
          </a:p>
        </p:txBody>
      </p:sp>
      <p:sp>
        <p:nvSpPr>
          <p:cNvPr id="32" name="Rechteck 31"/>
          <p:cNvSpPr/>
          <p:nvPr/>
        </p:nvSpPr>
        <p:spPr>
          <a:xfrm>
            <a:off x="8791147" y="1282775"/>
            <a:ext cx="1534394" cy="646331"/>
          </a:xfrm>
          <a:prstGeom prst="rect">
            <a:avLst/>
          </a:prstGeom>
        </p:spPr>
        <p:txBody>
          <a:bodyPr wrap="none">
            <a:spAutoFit/>
          </a:bodyPr>
          <a:lstStyle/>
          <a:p>
            <a:r>
              <a:rPr lang="el-GR" sz="36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η</a:t>
            </a:r>
            <a:r>
              <a:rPr lang="de-DE" sz="3600" baseline="-25000" dirty="0" err="1"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ret,PFM</a:t>
            </a:r>
            <a:endParaRPr lang="de-DE" sz="3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ndParaRPr>
          </a:p>
        </p:txBody>
      </p:sp>
      <p:sp>
        <p:nvSpPr>
          <p:cNvPr id="33" name="Rechteck 32"/>
          <p:cNvSpPr/>
          <p:nvPr/>
        </p:nvSpPr>
        <p:spPr>
          <a:xfrm>
            <a:off x="10164640" y="1280250"/>
            <a:ext cx="1896673" cy="646331"/>
          </a:xfrm>
          <a:prstGeom prst="rect">
            <a:avLst/>
          </a:prstGeom>
        </p:spPr>
        <p:txBody>
          <a:bodyPr wrap="none">
            <a:spAutoFit/>
          </a:bodyPr>
          <a:lstStyle/>
          <a:p>
            <a:r>
              <a:rPr lang="el-GR" sz="36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η</a:t>
            </a:r>
            <a:r>
              <a:rPr lang="de-DE" sz="3600" baseline="-25000" dirty="0" err="1"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ret,seeded</a:t>
            </a:r>
            <a:endParaRPr lang="de-DE" sz="3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ndParaRPr>
          </a:p>
        </p:txBody>
      </p:sp>
      <p:sp>
        <p:nvSpPr>
          <p:cNvPr id="2" name="Fußzeilenplatzhalter 1"/>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sp>
        <p:nvSpPr>
          <p:cNvPr id="34" name="Rechteck 33"/>
          <p:cNvSpPr/>
          <p:nvPr/>
        </p:nvSpPr>
        <p:spPr>
          <a:xfrm>
            <a:off x="7835167" y="1276206"/>
            <a:ext cx="1063112" cy="646331"/>
          </a:xfrm>
          <a:prstGeom prst="rect">
            <a:avLst/>
          </a:prstGeom>
        </p:spPr>
        <p:txBody>
          <a:bodyPr wrap="none">
            <a:spAutoFit/>
          </a:bodyPr>
          <a:lstStyle/>
          <a:p>
            <a:r>
              <a:rPr lang="el-GR" sz="36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η</a:t>
            </a:r>
            <a:r>
              <a:rPr lang="de-DE" sz="3600" baseline="-25000" dirty="0" err="1"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ret</a:t>
            </a:r>
            <a:r>
              <a:rPr lang="de-DE" sz="3600" baseline="-250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a:t>
            </a:r>
            <a:r>
              <a:rPr lang="el-GR" sz="3600" baseline="-25000" dirty="0" smtClean="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rPr>
              <a:t>α</a:t>
            </a:r>
            <a:endParaRPr lang="de-DE" sz="3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endParaRPr>
          </a:p>
        </p:txBody>
      </p:sp>
      <p:cxnSp>
        <p:nvCxnSpPr>
          <p:cNvPr id="36" name="Gerader Verbinder 35"/>
          <p:cNvCxnSpPr>
            <a:stCxn id="6" idx="2"/>
            <a:endCxn id="8" idx="0"/>
          </p:cNvCxnSpPr>
          <p:nvPr/>
        </p:nvCxnSpPr>
        <p:spPr>
          <a:xfrm flipH="1">
            <a:off x="1318080" y="1922574"/>
            <a:ext cx="1049966"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stCxn id="6" idx="2"/>
            <a:endCxn id="9" idx="0"/>
          </p:cNvCxnSpPr>
          <p:nvPr/>
        </p:nvCxnSpPr>
        <p:spPr>
          <a:xfrm flipH="1">
            <a:off x="2352608" y="1922574"/>
            <a:ext cx="15438"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a:stCxn id="6" idx="2"/>
            <a:endCxn id="10" idx="0"/>
          </p:cNvCxnSpPr>
          <p:nvPr/>
        </p:nvCxnSpPr>
        <p:spPr>
          <a:xfrm>
            <a:off x="2368046" y="1922574"/>
            <a:ext cx="796025"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Gerader Verbinder 41"/>
          <p:cNvCxnSpPr>
            <a:stCxn id="6" idx="2"/>
            <a:endCxn id="11" idx="0"/>
          </p:cNvCxnSpPr>
          <p:nvPr/>
        </p:nvCxnSpPr>
        <p:spPr>
          <a:xfrm>
            <a:off x="2368046" y="1922574"/>
            <a:ext cx="2011020"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Gerader Verbinder 43"/>
          <p:cNvCxnSpPr>
            <a:stCxn id="9" idx="2"/>
            <a:endCxn id="12" idx="0"/>
          </p:cNvCxnSpPr>
          <p:nvPr/>
        </p:nvCxnSpPr>
        <p:spPr>
          <a:xfrm flipH="1">
            <a:off x="1922161" y="3020633"/>
            <a:ext cx="430447" cy="46119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stCxn id="9" idx="2"/>
            <a:endCxn id="13" idx="0"/>
          </p:cNvCxnSpPr>
          <p:nvPr/>
        </p:nvCxnSpPr>
        <p:spPr>
          <a:xfrm>
            <a:off x="2352608" y="3020633"/>
            <a:ext cx="291225" cy="459213"/>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p:cNvCxnSpPr>
            <a:stCxn id="13" idx="2"/>
            <a:endCxn id="14" idx="0"/>
          </p:cNvCxnSpPr>
          <p:nvPr/>
        </p:nvCxnSpPr>
        <p:spPr>
          <a:xfrm flipH="1">
            <a:off x="2067204" y="3879956"/>
            <a:ext cx="576629" cy="664626"/>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Gerader Verbinder 49"/>
          <p:cNvCxnSpPr>
            <a:stCxn id="13" idx="2"/>
            <a:endCxn id="15" idx="0"/>
          </p:cNvCxnSpPr>
          <p:nvPr/>
        </p:nvCxnSpPr>
        <p:spPr>
          <a:xfrm>
            <a:off x="2643833" y="3879956"/>
            <a:ext cx="70622" cy="664626"/>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Gerader Verbinder 51"/>
          <p:cNvCxnSpPr>
            <a:stCxn id="13" idx="2"/>
            <a:endCxn id="16" idx="0"/>
          </p:cNvCxnSpPr>
          <p:nvPr/>
        </p:nvCxnSpPr>
        <p:spPr>
          <a:xfrm>
            <a:off x="2643833" y="3879956"/>
            <a:ext cx="770470" cy="664626"/>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Gerader Verbinder 53"/>
          <p:cNvCxnSpPr>
            <a:stCxn id="7" idx="2"/>
            <a:endCxn id="17" idx="0"/>
          </p:cNvCxnSpPr>
          <p:nvPr/>
        </p:nvCxnSpPr>
        <p:spPr>
          <a:xfrm flipH="1">
            <a:off x="7219952" y="1922574"/>
            <a:ext cx="313830"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a:stCxn id="7" idx="2"/>
            <a:endCxn id="20" idx="0"/>
          </p:cNvCxnSpPr>
          <p:nvPr/>
        </p:nvCxnSpPr>
        <p:spPr>
          <a:xfrm>
            <a:off x="7533782" y="1922574"/>
            <a:ext cx="1005297"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Gerader Verbinder 57"/>
          <p:cNvCxnSpPr>
            <a:stCxn id="7" idx="2"/>
            <a:endCxn id="18" idx="0"/>
          </p:cNvCxnSpPr>
          <p:nvPr/>
        </p:nvCxnSpPr>
        <p:spPr>
          <a:xfrm>
            <a:off x="7533782" y="1922574"/>
            <a:ext cx="2059479"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stCxn id="7" idx="2"/>
            <a:endCxn id="19" idx="0"/>
          </p:cNvCxnSpPr>
          <p:nvPr/>
        </p:nvCxnSpPr>
        <p:spPr>
          <a:xfrm>
            <a:off x="7533782" y="1922574"/>
            <a:ext cx="2881795" cy="5748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Gerader Verbinder 61"/>
          <p:cNvCxnSpPr>
            <a:stCxn id="17" idx="2"/>
            <a:endCxn id="21" idx="0"/>
          </p:cNvCxnSpPr>
          <p:nvPr/>
        </p:nvCxnSpPr>
        <p:spPr>
          <a:xfrm flipH="1">
            <a:off x="6799640" y="3020633"/>
            <a:ext cx="420312" cy="522755"/>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a:stCxn id="17" idx="2"/>
            <a:endCxn id="22" idx="0"/>
          </p:cNvCxnSpPr>
          <p:nvPr/>
        </p:nvCxnSpPr>
        <p:spPr>
          <a:xfrm>
            <a:off x="7219952" y="3020633"/>
            <a:ext cx="379251" cy="522755"/>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a:stCxn id="22" idx="2"/>
            <a:endCxn id="23" idx="0"/>
          </p:cNvCxnSpPr>
          <p:nvPr/>
        </p:nvCxnSpPr>
        <p:spPr>
          <a:xfrm flipH="1">
            <a:off x="7018242" y="3943498"/>
            <a:ext cx="580961" cy="60108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Gerader Verbinder 67"/>
          <p:cNvCxnSpPr>
            <a:stCxn id="22" idx="2"/>
            <a:endCxn id="24" idx="0"/>
          </p:cNvCxnSpPr>
          <p:nvPr/>
        </p:nvCxnSpPr>
        <p:spPr>
          <a:xfrm>
            <a:off x="7599203" y="3943498"/>
            <a:ext cx="10526" cy="587946"/>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Gerader Verbinder 69"/>
          <p:cNvCxnSpPr>
            <a:stCxn id="22" idx="2"/>
            <a:endCxn id="25" idx="0"/>
          </p:cNvCxnSpPr>
          <p:nvPr/>
        </p:nvCxnSpPr>
        <p:spPr>
          <a:xfrm>
            <a:off x="7599203" y="3943498"/>
            <a:ext cx="593731" cy="58790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Gerader Verbinder 73"/>
          <p:cNvCxnSpPr>
            <a:stCxn id="19" idx="2"/>
            <a:endCxn id="27" idx="0"/>
          </p:cNvCxnSpPr>
          <p:nvPr/>
        </p:nvCxnSpPr>
        <p:spPr>
          <a:xfrm flipH="1">
            <a:off x="8810418" y="3020633"/>
            <a:ext cx="1605159" cy="516976"/>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Gerader Verbinder 75"/>
          <p:cNvCxnSpPr>
            <a:stCxn id="19" idx="2"/>
            <a:endCxn id="28" idx="0"/>
          </p:cNvCxnSpPr>
          <p:nvPr/>
        </p:nvCxnSpPr>
        <p:spPr>
          <a:xfrm flipH="1">
            <a:off x="9736826" y="3020633"/>
            <a:ext cx="678751" cy="516939"/>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Gerader Verbinder 77"/>
          <p:cNvCxnSpPr>
            <a:stCxn id="19" idx="2"/>
            <a:endCxn id="29" idx="0"/>
          </p:cNvCxnSpPr>
          <p:nvPr/>
        </p:nvCxnSpPr>
        <p:spPr>
          <a:xfrm>
            <a:off x="10415577" y="3020633"/>
            <a:ext cx="301291" cy="51686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a:stCxn id="19" idx="2"/>
            <a:endCxn id="26" idx="0"/>
          </p:cNvCxnSpPr>
          <p:nvPr/>
        </p:nvCxnSpPr>
        <p:spPr>
          <a:xfrm>
            <a:off x="10415577" y="3020633"/>
            <a:ext cx="1253216" cy="51686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6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2" name="Inhaltsplatzhalter 1"/>
          <p:cNvSpPr>
            <a:spLocks noGrp="1"/>
          </p:cNvSpPr>
          <p:nvPr>
            <p:ph sz="quarter" idx="13"/>
          </p:nvPr>
        </p:nvSpPr>
        <p:spPr>
          <a:xfrm>
            <a:off x="654231" y="782843"/>
            <a:ext cx="10801349" cy="5046009"/>
          </a:xfrm>
        </p:spPr>
        <p:txBody>
          <a:bodyPr/>
          <a:lstStyle/>
          <a:p>
            <a:pPr algn="ctr"/>
            <a:r>
              <a:rPr lang="de-DE" dirty="0" err="1" smtClean="0">
                <a:solidFill>
                  <a:srgbClr val="005555"/>
                </a:solidFill>
              </a:rPr>
              <a:t>Introduce</a:t>
            </a:r>
            <a:r>
              <a:rPr lang="de-DE" dirty="0" smtClean="0">
                <a:solidFill>
                  <a:srgbClr val="005555"/>
                </a:solidFill>
              </a:rPr>
              <a:t> </a:t>
            </a:r>
            <a:r>
              <a:rPr lang="de-DE" dirty="0" err="1" smtClean="0">
                <a:solidFill>
                  <a:srgbClr val="005555"/>
                </a:solidFill>
              </a:rPr>
              <a:t>plasma</a:t>
            </a:r>
            <a:r>
              <a:rPr lang="de-DE" dirty="0" smtClean="0">
                <a:solidFill>
                  <a:srgbClr val="005555"/>
                </a:solidFill>
              </a:rPr>
              <a:t> SOL – P-SOL</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8</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a:solidFill>
                  <a:srgbClr val="005555"/>
                </a:solidFill>
              </a:rPr>
              <a:t>	</a:t>
            </a:r>
            <a:r>
              <a:rPr lang="de-DE" dirty="0" err="1">
                <a:solidFill>
                  <a:srgbClr val="005555"/>
                </a:solidFill>
              </a:rPr>
              <a:t>Toroidal</a:t>
            </a:r>
            <a:endParaRPr lang="de-DE" dirty="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2" name="Grafik 11"/>
          <p:cNvPicPr>
            <a:picLocks noChangeAspect="1"/>
          </p:cNvPicPr>
          <p:nvPr/>
        </p:nvPicPr>
        <p:blipFill>
          <a:blip r:embed="rId2"/>
          <a:stretch>
            <a:fillRect/>
          </a:stretch>
        </p:blipFill>
        <p:spPr>
          <a:xfrm>
            <a:off x="663756" y="1811682"/>
            <a:ext cx="4334925" cy="3600000"/>
          </a:xfrm>
          <a:prstGeom prst="rect">
            <a:avLst/>
          </a:prstGeom>
        </p:spPr>
      </p:pic>
      <p:pic>
        <p:nvPicPr>
          <p:cNvPr id="14" name="Grafik 13"/>
          <p:cNvPicPr>
            <a:picLocks noChangeAspect="1"/>
          </p:cNvPicPr>
          <p:nvPr/>
        </p:nvPicPr>
        <p:blipFill>
          <a:blip r:embed="rId3"/>
          <a:stretch>
            <a:fillRect/>
          </a:stretch>
        </p:blipFill>
        <p:spPr>
          <a:xfrm>
            <a:off x="6134994" y="1991167"/>
            <a:ext cx="5400000" cy="2134615"/>
          </a:xfrm>
          <a:prstGeom prst="rect">
            <a:avLst/>
          </a:prstGeom>
        </p:spPr>
      </p:pic>
    </p:spTree>
    <p:extLst>
      <p:ext uri="{BB962C8B-B14F-4D97-AF65-F5344CB8AC3E}">
        <p14:creationId xmlns:p14="http://schemas.microsoft.com/office/powerpoint/2010/main" val="2341287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1.1 </a:t>
            </a:r>
            <a:r>
              <a:rPr lang="de-DE" dirty="0" err="1"/>
              <a:t>Divert</a:t>
            </a:r>
            <a:r>
              <a:rPr lang="de-DE" dirty="0"/>
              <a:t> Plasma </a:t>
            </a:r>
            <a:r>
              <a:rPr lang="de-DE" dirty="0" err="1" smtClean="0"/>
              <a:t>Particles</a:t>
            </a:r>
            <a:r>
              <a:rPr lang="de-DE" dirty="0" smtClean="0"/>
              <a:t> – Critical Volumina </a:t>
            </a:r>
            <a:r>
              <a:rPr lang="de-DE" dirty="0" err="1" smtClean="0"/>
              <a:t>with</a:t>
            </a:r>
            <a:r>
              <a:rPr lang="de-DE" dirty="0" smtClean="0"/>
              <a:t> </a:t>
            </a:r>
            <a:r>
              <a:rPr lang="de-DE" dirty="0" err="1" smtClean="0"/>
              <a:t>one</a:t>
            </a:r>
            <a:r>
              <a:rPr lang="de-DE" dirty="0" smtClean="0"/>
              <a:t> X-Loop</a:t>
            </a:r>
            <a:endParaRPr lang="de-DE" dirty="0"/>
          </a:p>
        </p:txBody>
      </p:sp>
      <p:sp>
        <p:nvSpPr>
          <p:cNvPr id="2" name="Inhaltsplatzhalter 1"/>
          <p:cNvSpPr>
            <a:spLocks noGrp="1"/>
          </p:cNvSpPr>
          <p:nvPr>
            <p:ph sz="quarter" idx="13"/>
          </p:nvPr>
        </p:nvSpPr>
        <p:spPr>
          <a:xfrm>
            <a:off x="654231" y="782843"/>
            <a:ext cx="10801349" cy="5046009"/>
          </a:xfrm>
        </p:spPr>
        <p:txBody>
          <a:bodyPr/>
          <a:lstStyle/>
          <a:p>
            <a:pPr algn="ctr"/>
            <a:r>
              <a:rPr lang="de-DE" dirty="0" err="1" smtClean="0">
                <a:solidFill>
                  <a:srgbClr val="005555"/>
                </a:solidFill>
              </a:rPr>
              <a:t>Introduce</a:t>
            </a:r>
            <a:r>
              <a:rPr lang="de-DE" dirty="0" smtClean="0">
                <a:solidFill>
                  <a:srgbClr val="005555"/>
                </a:solidFill>
              </a:rPr>
              <a:t> divertor SOL – D-SOL</a:t>
            </a:r>
            <a:endParaRPr lang="de-DE" dirty="0"/>
          </a:p>
        </p:txBody>
      </p:sp>
      <p:sp>
        <p:nvSpPr>
          <p:cNvPr id="5" name="Foliennummernplatzhalter 4"/>
          <p:cNvSpPr>
            <a:spLocks noGrp="1"/>
          </p:cNvSpPr>
          <p:nvPr>
            <p:ph type="sldNum" sz="quarter" idx="16"/>
          </p:nvPr>
        </p:nvSpPr>
        <p:spPr/>
        <p:txBody>
          <a:bodyPr/>
          <a:lstStyle/>
          <a:p>
            <a:fld id="{3B1A4699-952B-42DA-8DC4-38A59B49610C}" type="slidenum">
              <a:rPr lang="de-DE" smtClean="0"/>
              <a:pPr/>
              <a:t>9</a:t>
            </a:fld>
            <a:endParaRPr lang="de-DE" dirty="0"/>
          </a:p>
        </p:txBody>
      </p:sp>
      <p:sp>
        <p:nvSpPr>
          <p:cNvPr id="219" name="Textfeld 218"/>
          <p:cNvSpPr txBox="1"/>
          <p:nvPr/>
        </p:nvSpPr>
        <p:spPr>
          <a:xfrm>
            <a:off x="2627886" y="1194062"/>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0/1</a:t>
            </a:r>
          </a:p>
        </p:txBody>
      </p:sp>
      <p:sp>
        <p:nvSpPr>
          <p:cNvPr id="220" name="Textfeld 219"/>
          <p:cNvSpPr txBox="1"/>
          <p:nvPr/>
        </p:nvSpPr>
        <p:spPr>
          <a:xfrm>
            <a:off x="8657061" y="1335741"/>
            <a:ext cx="355867" cy="294953"/>
          </a:xfrm>
          <a:prstGeom prst="rect">
            <a:avLst/>
          </a:prstGeom>
          <a:noFill/>
        </p:spPr>
        <p:txBody>
          <a:bodyPr wrap="none" lIns="0" tIns="0" rIns="0" bIns="0" rtlCol="0" anchor="t" anchorCtr="0">
            <a:spAutoFit/>
          </a:bodyPr>
          <a:lstStyle/>
          <a:p>
            <a:pPr algn="l">
              <a:lnSpc>
                <a:spcPts val="2300"/>
              </a:lnSpc>
              <a:spcBef>
                <a:spcPts val="1150"/>
              </a:spcBef>
            </a:pPr>
            <a:r>
              <a:rPr lang="de-DE" sz="2000" b="1" dirty="0" smtClean="0">
                <a:solidFill>
                  <a:srgbClr val="005555"/>
                </a:solidFill>
              </a:rPr>
              <a:t>1/1</a:t>
            </a:r>
          </a:p>
        </p:txBody>
      </p:sp>
      <p:sp>
        <p:nvSpPr>
          <p:cNvPr id="117" name="Rechteck 116"/>
          <p:cNvSpPr/>
          <p:nvPr/>
        </p:nvSpPr>
        <p:spPr>
          <a:xfrm>
            <a:off x="5736551" y="5000601"/>
            <a:ext cx="6096000" cy="1477328"/>
          </a:xfrm>
          <a:prstGeom prst="rect">
            <a:avLst/>
          </a:prstGeom>
        </p:spPr>
        <p:txBody>
          <a:bodyPr>
            <a:spAutoFit/>
          </a:bodyPr>
          <a:lstStyle/>
          <a:p>
            <a:r>
              <a:rPr lang="de-DE" dirty="0" err="1">
                <a:solidFill>
                  <a:srgbClr val="005555"/>
                </a:solidFill>
              </a:rPr>
              <a:t>Magnetic</a:t>
            </a:r>
            <a:r>
              <a:rPr lang="de-DE" dirty="0">
                <a:solidFill>
                  <a:srgbClr val="005555"/>
                </a:solidFill>
              </a:rPr>
              <a:t> </a:t>
            </a:r>
            <a:r>
              <a:rPr lang="de-DE" dirty="0" err="1">
                <a:solidFill>
                  <a:srgbClr val="005555"/>
                </a:solidFill>
              </a:rPr>
              <a:t>metrics</a:t>
            </a:r>
            <a:r>
              <a:rPr lang="de-DE" dirty="0">
                <a:solidFill>
                  <a:srgbClr val="005555"/>
                </a:solidFill>
              </a:rPr>
              <a:t>:</a:t>
            </a:r>
          </a:p>
          <a:p>
            <a:r>
              <a:rPr lang="de-DE" dirty="0" err="1">
                <a:solidFill>
                  <a:srgbClr val="005555"/>
                </a:solidFill>
              </a:rPr>
              <a:t>Flux</a:t>
            </a:r>
            <a:r>
              <a:rPr lang="de-DE" dirty="0">
                <a:solidFill>
                  <a:srgbClr val="005555"/>
                </a:solidFill>
              </a:rPr>
              <a:t> </a:t>
            </a:r>
            <a:r>
              <a:rPr lang="de-DE" dirty="0" err="1">
                <a:solidFill>
                  <a:srgbClr val="005555"/>
                </a:solidFill>
              </a:rPr>
              <a:t>expansion</a:t>
            </a:r>
            <a:r>
              <a:rPr lang="de-DE" dirty="0">
                <a:solidFill>
                  <a:srgbClr val="005555"/>
                </a:solidFill>
              </a:rPr>
              <a:t> X-Loop -&gt; Target</a:t>
            </a:r>
          </a:p>
          <a:p>
            <a:r>
              <a:rPr lang="de-DE" dirty="0">
                <a:solidFill>
                  <a:srgbClr val="005555"/>
                </a:solidFill>
              </a:rPr>
              <a:t>	</a:t>
            </a:r>
            <a:r>
              <a:rPr lang="de-DE" dirty="0" err="1">
                <a:solidFill>
                  <a:srgbClr val="005555"/>
                </a:solidFill>
              </a:rPr>
              <a:t>Toroidal</a:t>
            </a:r>
            <a:endParaRPr lang="de-DE" dirty="0">
              <a:solidFill>
                <a:srgbClr val="005555"/>
              </a:solidFill>
            </a:endParaRPr>
          </a:p>
          <a:p>
            <a:r>
              <a:rPr lang="de-DE" dirty="0">
                <a:solidFill>
                  <a:srgbClr val="005555"/>
                </a:solidFill>
              </a:rPr>
              <a:t>	</a:t>
            </a:r>
            <a:r>
              <a:rPr lang="de-DE" dirty="0" err="1">
                <a:solidFill>
                  <a:srgbClr val="005555"/>
                </a:solidFill>
              </a:rPr>
              <a:t>Poloidal</a:t>
            </a:r>
            <a:r>
              <a:rPr lang="de-DE" dirty="0">
                <a:solidFill>
                  <a:srgbClr val="005555"/>
                </a:solidFill>
              </a:rPr>
              <a:t> </a:t>
            </a:r>
          </a:p>
          <a:p>
            <a:r>
              <a:rPr lang="de-DE" dirty="0" err="1" smtClean="0">
                <a:solidFill>
                  <a:srgbClr val="005555"/>
                </a:solidFill>
              </a:rPr>
              <a:t>Chaotification</a:t>
            </a:r>
            <a:r>
              <a:rPr lang="de-DE" dirty="0" smtClean="0">
                <a:solidFill>
                  <a:srgbClr val="005555"/>
                </a:solidFill>
              </a:rPr>
              <a:t>:	</a:t>
            </a:r>
            <a:r>
              <a:rPr lang="de-DE" dirty="0" err="1" smtClean="0">
                <a:solidFill>
                  <a:srgbClr val="005555"/>
                </a:solidFill>
              </a:rPr>
              <a:t>Lyapunov</a:t>
            </a:r>
            <a:r>
              <a:rPr lang="de-DE" dirty="0" smtClean="0">
                <a:solidFill>
                  <a:srgbClr val="005555"/>
                </a:solidFill>
              </a:rPr>
              <a:t> </a:t>
            </a:r>
            <a:r>
              <a:rPr lang="de-DE" dirty="0" err="1" smtClean="0">
                <a:solidFill>
                  <a:srgbClr val="005555"/>
                </a:solidFill>
              </a:rPr>
              <a:t>exponent</a:t>
            </a:r>
            <a:r>
              <a:rPr lang="de-DE" dirty="0" smtClean="0">
                <a:solidFill>
                  <a:srgbClr val="005555"/>
                </a:solidFill>
              </a:rPr>
              <a:t> / </a:t>
            </a:r>
            <a:r>
              <a:rPr lang="de-DE" dirty="0" err="1" smtClean="0">
                <a:solidFill>
                  <a:srgbClr val="005555"/>
                </a:solidFill>
              </a:rPr>
              <a:t>Greene‘s</a:t>
            </a:r>
            <a:r>
              <a:rPr lang="de-DE" dirty="0" smtClean="0">
                <a:solidFill>
                  <a:srgbClr val="005555"/>
                </a:solidFill>
              </a:rPr>
              <a:t> </a:t>
            </a:r>
            <a:r>
              <a:rPr lang="de-DE" dirty="0" err="1" smtClean="0">
                <a:solidFill>
                  <a:srgbClr val="005555"/>
                </a:solidFill>
              </a:rPr>
              <a:t>residue</a:t>
            </a:r>
            <a:endParaRPr lang="de-DE" dirty="0">
              <a:solidFill>
                <a:srgbClr val="005555"/>
              </a:solidFill>
            </a:endParaRPr>
          </a:p>
        </p:txBody>
      </p:sp>
      <p:sp>
        <p:nvSpPr>
          <p:cNvPr id="109" name="Fußzeilenplatzhalter 108"/>
          <p:cNvSpPr>
            <a:spLocks noGrp="1"/>
          </p:cNvSpPr>
          <p:nvPr>
            <p:ph type="ftr" sz="quarter" idx="15"/>
          </p:nvPr>
        </p:nvSpPr>
        <p:spPr/>
        <p:txBody>
          <a:bodyPr/>
          <a:lstStyle/>
          <a:p>
            <a:pPr algn="l">
              <a:tabLst>
                <a:tab pos="9775321" algn="r"/>
                <a:tab pos="10226148" algn="r"/>
              </a:tabLst>
            </a:pPr>
            <a:r>
              <a:rPr lang="de-DE" smtClean="0"/>
              <a:t>Max-Planck-Institut für Plasmaphysik | Thierry Kremeyer | 17.07.24</a:t>
            </a:r>
            <a:endParaRPr lang="de-DE" dirty="0"/>
          </a:p>
        </p:txBody>
      </p:sp>
      <p:pic>
        <p:nvPicPr>
          <p:cNvPr id="13" name="Grafik 12"/>
          <p:cNvPicPr>
            <a:picLocks noChangeAspect="1"/>
          </p:cNvPicPr>
          <p:nvPr/>
        </p:nvPicPr>
        <p:blipFill>
          <a:blip r:embed="rId2"/>
          <a:stretch>
            <a:fillRect/>
          </a:stretch>
        </p:blipFill>
        <p:spPr>
          <a:xfrm>
            <a:off x="657227" y="1810871"/>
            <a:ext cx="4341709" cy="3600000"/>
          </a:xfrm>
          <a:prstGeom prst="rect">
            <a:avLst/>
          </a:prstGeom>
        </p:spPr>
      </p:pic>
      <p:pic>
        <p:nvPicPr>
          <p:cNvPr id="15" name="Grafik 14"/>
          <p:cNvPicPr>
            <a:picLocks noChangeAspect="1"/>
          </p:cNvPicPr>
          <p:nvPr/>
        </p:nvPicPr>
        <p:blipFill>
          <a:blip r:embed="rId3"/>
          <a:stretch>
            <a:fillRect/>
          </a:stretch>
        </p:blipFill>
        <p:spPr>
          <a:xfrm>
            <a:off x="6134994" y="1991556"/>
            <a:ext cx="5400000" cy="2134615"/>
          </a:xfrm>
          <a:prstGeom prst="rect">
            <a:avLst/>
          </a:prstGeom>
        </p:spPr>
      </p:pic>
    </p:spTree>
    <p:extLst>
      <p:ext uri="{BB962C8B-B14F-4D97-AF65-F5344CB8AC3E}">
        <p14:creationId xmlns:p14="http://schemas.microsoft.com/office/powerpoint/2010/main" val="24562739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8.potx" id="{D2DA0B10-2BA6-44DB-B950-CA041C561F12}" vid="{43F89877-7080-4C7C-9358-8AA6B1915611}"/>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8.potx" id="{D2DA0B10-2BA6-44DB-B950-CA041C561F12}" vid="{E15EC6A8-E453-40A4-9111-A5809108EB1C}"/>
    </a:ext>
  </a:extLst>
</a:theme>
</file>

<file path=ppt/theme/theme3.xml><?xml version="1.0" encoding="utf-8"?>
<a:theme xmlns:a="http://schemas.openxmlformats.org/drawingml/2006/main" name="1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8.potx" id="{D2DA0B10-2BA6-44DB-B950-CA041C561F12}" vid="{E15EC6A8-E453-40A4-9111-A5809108EB1C}"/>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2022_Final_v8</Template>
  <TotalTime>0</TotalTime>
  <Words>9785</Words>
  <Application>Microsoft Office PowerPoint</Application>
  <PresentationFormat>Breitbild</PresentationFormat>
  <Paragraphs>2368</Paragraphs>
  <Slides>79</Slides>
  <Notes>55</Notes>
  <HiddenSlides>3</HiddenSlides>
  <MMClips>0</MMClips>
  <ScaleCrop>false</ScaleCrop>
  <HeadingPairs>
    <vt:vector size="8" baseType="variant">
      <vt:variant>
        <vt:lpstr>Verwendete Schriftarten</vt:lpstr>
      </vt:variant>
      <vt:variant>
        <vt:i4>11</vt:i4>
      </vt:variant>
      <vt:variant>
        <vt:lpstr>Design</vt:lpstr>
      </vt:variant>
      <vt:variant>
        <vt:i4>3</vt:i4>
      </vt:variant>
      <vt:variant>
        <vt:lpstr>Eingebettete OLE-Server</vt:lpstr>
      </vt:variant>
      <vt:variant>
        <vt:i4>1</vt:i4>
      </vt:variant>
      <vt:variant>
        <vt:lpstr>Folientitel</vt:lpstr>
      </vt:variant>
      <vt:variant>
        <vt:i4>79</vt:i4>
      </vt:variant>
    </vt:vector>
  </HeadingPairs>
  <TitlesOfParts>
    <vt:vector size="94" baseType="lpstr">
      <vt:lpstr>.SF NS Symbols Regular</vt:lpstr>
      <vt:lpstr>Arial</vt:lpstr>
      <vt:lpstr>Arial Narrow</vt:lpstr>
      <vt:lpstr>Calibri</vt:lpstr>
      <vt:lpstr>Cambria Math</vt:lpstr>
      <vt:lpstr>Merriweather</vt:lpstr>
      <vt:lpstr>Roboto</vt:lpstr>
      <vt:lpstr>Symbol</vt:lpstr>
      <vt:lpstr>Times New Roman</vt:lpstr>
      <vt:lpstr>Wingdings</vt:lpstr>
      <vt:lpstr>Wingdings 3</vt:lpstr>
      <vt:lpstr>W7X</vt:lpstr>
      <vt:lpstr>IPP</vt:lpstr>
      <vt:lpstr>1_IPP</vt:lpstr>
      <vt:lpstr>think-cell Folie</vt:lpstr>
      <vt:lpstr>First Principles Based Divertor Optimization A Unified MCF Divertor Framework applied to W7-X</vt:lpstr>
      <vt:lpstr>Mission: Build a fleet of fusion reactors that provide primary energy heat source at market competitive price</vt:lpstr>
      <vt:lpstr>Divertor Reactor performance requirements – He/H exhaust &amp; retention</vt:lpstr>
      <vt:lpstr>Divertor Reactor performance requirements – He/H exhaust &amp; retention</vt:lpstr>
      <vt:lpstr>PowerPoint-Präsentation</vt:lpstr>
      <vt:lpstr>1.1 Divert Plasma Particles – Critical Volumina with one X-Loop</vt:lpstr>
      <vt:lpstr>1.1 Divert Plasma Particles – Critical Volumina with one X-Loop</vt:lpstr>
      <vt:lpstr>1.1 Divert Plasma Particles – Critical Volumina with one X-Loop</vt:lpstr>
      <vt:lpstr>1.1 Divert Plasma Particles – Critical Volumina with one X-Loop</vt:lpstr>
      <vt:lpstr>1.1 Divert Plasma Particles – Critical Volumina with one X-Loop</vt:lpstr>
      <vt:lpstr>1.1 Divert Plasma Particles – Critical Volumina with one X-Loop</vt:lpstr>
      <vt:lpstr>1.1 Divert Plasma Particles – Critical Volumina with one X-Loop</vt:lpstr>
      <vt:lpstr>PowerPoint-Präsentation</vt:lpstr>
      <vt:lpstr>1.2 Neutralize Plasma Particles</vt:lpstr>
      <vt:lpstr>1.2 Neutralize Plasma Particles</vt:lpstr>
      <vt:lpstr>1.2 Neutralize Plasma Particles</vt:lpstr>
      <vt:lpstr>1.2 Neutralize Plasma Particles</vt:lpstr>
      <vt:lpstr>1.2 Neutralize Plasma Particles</vt:lpstr>
      <vt:lpstr>1.2 Neutralize Plasma Particles</vt:lpstr>
      <vt:lpstr>1.2 Neutralize Plasma Particles</vt:lpstr>
      <vt:lpstr>1.2 Neutralize Plasma Particles</vt:lpstr>
      <vt:lpstr>1.3 Collect Neutral Particles</vt:lpstr>
      <vt:lpstr>1.4 Remove Neutral Particles</vt:lpstr>
      <vt:lpstr>1. Performance Function: Particle exhaust</vt:lpstr>
      <vt:lpstr>2.1 Pumping plenum containment</vt:lpstr>
      <vt:lpstr>2.2 Divertor re-ionization</vt:lpstr>
      <vt:lpstr>2.3 Divertor plugging through a closed divertor</vt:lpstr>
      <vt:lpstr>2.4 Particle screening</vt:lpstr>
      <vt:lpstr>A-priori first principle Design Metrics</vt:lpstr>
      <vt:lpstr>A-priori first principle Design Metrics</vt:lpstr>
      <vt:lpstr>Distinct Divertor Geometry Concepts</vt:lpstr>
      <vt:lpstr>Control Models and Benchmark</vt:lpstr>
      <vt:lpstr>Risk 1 – Drift effects</vt:lpstr>
      <vt:lpstr>Risk 2 – Perpendicular diffusion coefficient for a FPP</vt:lpstr>
      <vt:lpstr>PowerPoint-Präsentation</vt:lpstr>
      <vt:lpstr>Establish a traditional optimization method in our community </vt:lpstr>
      <vt:lpstr>6σ – Traditional optimization method based on statistical analysis </vt:lpstr>
      <vt:lpstr>6σ – Traditional optimization method based on statistical analysis </vt:lpstr>
      <vt:lpstr>6σ – Often only an upper or lower limit – Example: Sputtering </vt:lpstr>
      <vt:lpstr>6σ – Three possible solution strategies</vt:lpstr>
      <vt:lpstr>6σ – DMAIC design cycle to optimize W7-X divertor </vt:lpstr>
      <vt:lpstr>6σ – Often only an upper or lower limit – Example: Sputtering </vt:lpstr>
      <vt:lpstr>6σ – Often only an upper or lower limit – Example: Sputtering </vt:lpstr>
      <vt:lpstr>6σ – Often only an upper or lower limit – Example: Sputtering </vt:lpstr>
      <vt:lpstr>6σ – Often only an upper or lower limit – Example: Sputtering </vt:lpstr>
      <vt:lpstr>6σ – Johari Window  </vt:lpstr>
      <vt:lpstr>6σ – Johari Window  </vt:lpstr>
      <vt:lpstr>6σ – Johari Window  </vt:lpstr>
      <vt:lpstr>Why a poloidal tokamak and LHD helical are not resonant</vt:lpstr>
      <vt:lpstr>Resonance forms separatrix for resonant divertor configurations</vt:lpstr>
      <vt:lpstr>Four possibilities to divert field lines away from a toroid in a divergence free vector field – Whats the best n/m?</vt:lpstr>
      <vt:lpstr>Plasma regions and divertor chamber for one leg</vt:lpstr>
      <vt:lpstr>Hypothetical fv-rec increase</vt:lpstr>
      <vt:lpstr>Hypothetical fv-rec increase</vt:lpstr>
      <vt:lpstr>Hypothetical fv-rec increase</vt:lpstr>
      <vt:lpstr>Hypothetical fv-rec increase</vt:lpstr>
      <vt:lpstr>Hypothetical frad increase</vt:lpstr>
      <vt:lpstr>Hypothetical frad increase</vt:lpstr>
      <vt:lpstr>Hypothetical frad increase</vt:lpstr>
      <vt:lpstr>Hypothetical frad increase</vt:lpstr>
      <vt:lpstr>Benchmark</vt:lpstr>
      <vt:lpstr>Particle collection: Comparison to high-fidelity model </vt:lpstr>
      <vt:lpstr>Particle removal: Comparison to high-fidelity model </vt:lpstr>
      <vt:lpstr>Divertor Operational performance requirements – Density control</vt:lpstr>
      <vt:lpstr>A priori first principle divertor functions</vt:lpstr>
      <vt:lpstr>Complex multi function metrics unsuited for optimization</vt:lpstr>
      <vt:lpstr>PowerPoint-Präsentation</vt:lpstr>
      <vt:lpstr>PowerPoint-Präsentation</vt:lpstr>
      <vt:lpstr>2. Neutralize Plasma Particles </vt:lpstr>
      <vt:lpstr>3. Collect Neutral Particles</vt:lpstr>
      <vt:lpstr>4. Remove Neutral Particles</vt:lpstr>
      <vt:lpstr>6. Divertor recycling</vt:lpstr>
      <vt:lpstr>7. Plug Particles</vt:lpstr>
      <vt:lpstr>8. Screen Impurity Particles</vt:lpstr>
      <vt:lpstr>6. Screen impurity Particles</vt:lpstr>
      <vt:lpstr>7. Survive – Heat loads</vt:lpstr>
      <vt:lpstr>7. Survive – Sputtering</vt:lpstr>
      <vt:lpstr>7. Survive - Neutrons</vt:lpstr>
      <vt:lpstr>Fault tree analysis structures complexity systematically</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 fueling and neutral penetration at Wendelstein 7-X</dc:title>
  <dc:creator>Thierry Kremeyer</dc:creator>
  <cp:lastModifiedBy>Thierry Kremeyer</cp:lastModifiedBy>
  <cp:revision>1204</cp:revision>
  <cp:lastPrinted>2025-05-08T09:06:56Z</cp:lastPrinted>
  <dcterms:created xsi:type="dcterms:W3CDTF">2022-05-31T12:51:51Z</dcterms:created>
  <dcterms:modified xsi:type="dcterms:W3CDTF">2025-10-28T10:19:18Z</dcterms:modified>
</cp:coreProperties>
</file>