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714" r:id="rId2"/>
  </p:sldMasterIdLst>
  <p:notesMasterIdLst>
    <p:notesMasterId r:id="rId28"/>
  </p:notesMasterIdLst>
  <p:sldIdLst>
    <p:sldId id="256" r:id="rId3"/>
    <p:sldId id="263" r:id="rId4"/>
    <p:sldId id="270" r:id="rId5"/>
    <p:sldId id="259" r:id="rId6"/>
    <p:sldId id="266" r:id="rId7"/>
    <p:sldId id="276" r:id="rId8"/>
    <p:sldId id="272" r:id="rId9"/>
    <p:sldId id="277" r:id="rId10"/>
    <p:sldId id="269" r:id="rId11"/>
    <p:sldId id="280" r:id="rId12"/>
    <p:sldId id="278" r:id="rId13"/>
    <p:sldId id="275" r:id="rId14"/>
    <p:sldId id="279" r:id="rId15"/>
    <p:sldId id="281" r:id="rId16"/>
    <p:sldId id="282" r:id="rId17"/>
    <p:sldId id="262" r:id="rId18"/>
    <p:sldId id="283" r:id="rId19"/>
    <p:sldId id="273" r:id="rId20"/>
    <p:sldId id="271" r:id="rId21"/>
    <p:sldId id="285" r:id="rId22"/>
    <p:sldId id="264" r:id="rId23"/>
    <p:sldId id="268" r:id="rId24"/>
    <p:sldId id="286" r:id="rId25"/>
    <p:sldId id="287" r:id="rId26"/>
    <p:sldId id="288"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66"/>
    <a:srgbClr val="006E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25" autoAdjust="0"/>
    <p:restoredTop sz="94660"/>
  </p:normalViewPr>
  <p:slideViewPr>
    <p:cSldViewPr snapToGrid="0">
      <p:cViewPr varScale="1">
        <p:scale>
          <a:sx n="69" d="100"/>
          <a:sy n="69" d="100"/>
        </p:scale>
        <p:origin x="368" y="44"/>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27.10.2025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‹Nr.›</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1.emf"/><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1.emf"/><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1.emf"/><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9.jpe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3755339"/>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nvGrpSpPr>
          <p:cNvPr id="26" name="Gruppieren 25"/>
          <p:cNvGrpSpPr/>
          <p:nvPr userDrawn="1"/>
        </p:nvGrpSpPr>
        <p:grpSpPr>
          <a:xfrm>
            <a:off x="1053474" y="5908637"/>
            <a:ext cx="10113954" cy="566770"/>
            <a:chOff x="515924" y="5792918"/>
            <a:chExt cx="9461999" cy="566770"/>
          </a:xfrm>
        </p:grpSpPr>
        <p:pic>
          <p:nvPicPr>
            <p:cNvPr id="27" name="Grafik 2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8"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15" name="Subtitle 2"/>
          <p:cNvSpPr>
            <a:spLocks noGrp="1"/>
          </p:cNvSpPr>
          <p:nvPr>
            <p:ph type="subTitle" idx="1"/>
          </p:nvPr>
        </p:nvSpPr>
        <p:spPr>
          <a:xfrm>
            <a:off x="1145512" y="3743999"/>
            <a:ext cx="7811452" cy="198321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16"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97688" y="5237015"/>
            <a:ext cx="1700546" cy="524971"/>
          </a:xfrm>
          <a:prstGeom prst="rect">
            <a:avLst/>
          </a:prstGeom>
        </p:spPr>
      </p:pic>
      <p:pic>
        <p:nvPicPr>
          <p:cNvPr id="17" name="Grafik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77683" y="2164827"/>
            <a:ext cx="1036405" cy="921273"/>
          </a:xfrm>
          <a:prstGeom prst="rect">
            <a:avLst/>
          </a:prstGeom>
        </p:spPr>
      </p:pic>
      <p:sp>
        <p:nvSpPr>
          <p:cNvPr id="2" name="Titel 1"/>
          <p:cNvSpPr>
            <a:spLocks noGrp="1"/>
          </p:cNvSpPr>
          <p:nvPr>
            <p:ph type="title"/>
          </p:nvPr>
        </p:nvSpPr>
        <p:spPr>
          <a:xfrm>
            <a:off x="1145512" y="2172779"/>
            <a:ext cx="7811452" cy="2160229"/>
          </a:xfrm>
        </p:spPr>
        <p:txBody>
          <a:bodyPr/>
          <a:lstStyle>
            <a:lvl1pPr>
              <a:defRPr sz="2400">
                <a:solidFill>
                  <a:schemeClr val="bg1"/>
                </a:solidFill>
              </a:defRPr>
            </a:lvl1p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r>
              <a:rPr lang="de-DE" smtClean="0"/>
              <a:t>Impurity Enrichment in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2" name="Grafik 2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454959333"/>
      </p:ext>
    </p:extLst>
  </p:cSld>
  <p:clrMapOvr>
    <a:masterClrMapping/>
  </p:clrMapOvr>
  <p:extLst mod="1">
    <p:ext uri="{DCECCB84-F9BA-43D5-87BE-67443E8EF086}">
      <p15:sldGuideLst xmlns:p15="http://schemas.microsoft.com/office/powerpoint/2012/main">
        <p15:guide id="1" pos="653"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4531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652"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95325" y="3714698"/>
            <a:ext cx="10801350" cy="2667051"/>
          </a:xfrm>
        </p:spPr>
        <p:txBody>
          <a:bodyPr/>
          <a:lstStyle/>
          <a:p>
            <a:r>
              <a:rPr lang="en-US" smtClean="0"/>
              <a:t>Click to edit Master title style</a:t>
            </a:r>
            <a:endParaRPr lang="de-DE" dirty="0"/>
          </a:p>
        </p:txBody>
      </p:sp>
      <p:sp>
        <p:nvSpPr>
          <p:cNvPr id="2" name="Datumsplatzhalter 1"/>
          <p:cNvSpPr>
            <a:spLocks noGrp="1"/>
          </p:cNvSpPr>
          <p:nvPr>
            <p:ph type="dt" sz="half" idx="10"/>
          </p:nvPr>
        </p:nvSpPr>
        <p:spPr/>
        <p:txBody>
          <a:bodyPr/>
          <a:lstStyle/>
          <a:p>
            <a:r>
              <a:rPr lang="de-DE" smtClean="0"/>
              <a:t>Impurity Enrichment in W7-X</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17786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2550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676"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5" y="1881188"/>
            <a:ext cx="10472102" cy="4500561"/>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11" name="Titel 10"/>
          <p:cNvSpPr>
            <a:spLocks noGrp="1"/>
          </p:cNvSpPr>
          <p:nvPr>
            <p:ph type="title"/>
          </p:nvPr>
        </p:nvSpPr>
        <p:spPr/>
        <p:txBody>
          <a:bodyPr/>
          <a:lstStyle/>
          <a:p>
            <a:r>
              <a:rPr lang="en-US" smtClean="0"/>
              <a:t>Click to edit Master title style</a:t>
            </a:r>
            <a:endParaRPr lang="de-DE" dirty="0"/>
          </a:p>
        </p:txBody>
      </p:sp>
      <p:sp>
        <p:nvSpPr>
          <p:cNvPr id="2" name="Datumsplatzhalter 1"/>
          <p:cNvSpPr>
            <a:spLocks noGrp="1"/>
          </p:cNvSpPr>
          <p:nvPr>
            <p:ph type="dt" sz="half" idx="14"/>
          </p:nvPr>
        </p:nvSpPr>
        <p:spPr/>
        <p:txBody>
          <a:bodyPr/>
          <a:lstStyle/>
          <a:p>
            <a:r>
              <a:rPr lang="de-DE" smtClean="0"/>
              <a:t>Impurity Enrichment in W7-X</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829753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3755339"/>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nvGrpSpPr>
          <p:cNvPr id="26" name="Gruppieren 25"/>
          <p:cNvGrpSpPr/>
          <p:nvPr userDrawn="1"/>
        </p:nvGrpSpPr>
        <p:grpSpPr>
          <a:xfrm>
            <a:off x="1053474" y="5908637"/>
            <a:ext cx="10113954" cy="566770"/>
            <a:chOff x="515924" y="5792918"/>
            <a:chExt cx="9461999" cy="566770"/>
          </a:xfrm>
        </p:grpSpPr>
        <p:pic>
          <p:nvPicPr>
            <p:cNvPr id="27" name="Grafik 2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8"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15" name="Subtitle 2"/>
          <p:cNvSpPr>
            <a:spLocks noGrp="1"/>
          </p:cNvSpPr>
          <p:nvPr>
            <p:ph type="subTitle" idx="1"/>
          </p:nvPr>
        </p:nvSpPr>
        <p:spPr>
          <a:xfrm>
            <a:off x="1145512" y="3743999"/>
            <a:ext cx="7811452" cy="198321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16"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97688" y="5237015"/>
            <a:ext cx="1700546" cy="524971"/>
          </a:xfrm>
          <a:prstGeom prst="rect">
            <a:avLst/>
          </a:prstGeom>
        </p:spPr>
      </p:pic>
      <p:sp>
        <p:nvSpPr>
          <p:cNvPr id="2" name="Titel 1"/>
          <p:cNvSpPr>
            <a:spLocks noGrp="1"/>
          </p:cNvSpPr>
          <p:nvPr>
            <p:ph type="title"/>
          </p:nvPr>
        </p:nvSpPr>
        <p:spPr>
          <a:xfrm>
            <a:off x="1145512" y="2172779"/>
            <a:ext cx="7811452" cy="2160229"/>
          </a:xfrm>
        </p:spPr>
        <p:txBody>
          <a:bodyPr/>
          <a:lstStyle>
            <a:lvl1pPr>
              <a:defRPr sz="2400">
                <a:solidFill>
                  <a:schemeClr val="bg1"/>
                </a:solidFill>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r>
              <a:rPr lang="de-DE" smtClean="0"/>
              <a:t>Impurity Enrichment in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2309272461"/>
      </p:ext>
    </p:extLst>
  </p:cSld>
  <p:clrMapOvr>
    <a:masterClrMapping/>
  </p:clrMapOvr>
  <p:extLst mod="1">
    <p:ext uri="{DCECCB84-F9BA-43D5-87BE-67443E8EF086}">
      <p15:sldGuideLst xmlns:p15="http://schemas.microsoft.com/office/powerpoint/2012/main">
        <p15:guide id="1" pos="653">
          <p15:clr>
            <a:srgbClr val="FBAE40"/>
          </p15:clr>
        </p15:guide>
        <p15:guide id="2" pos="39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4109676"/>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5" name="Subtitle 2"/>
          <p:cNvSpPr>
            <a:spLocks noGrp="1"/>
          </p:cNvSpPr>
          <p:nvPr>
            <p:ph type="subTitle" idx="1"/>
          </p:nvPr>
        </p:nvSpPr>
        <p:spPr>
          <a:xfrm>
            <a:off x="1145512" y="3743999"/>
            <a:ext cx="7832233" cy="227496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29" name="Grafik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97688" y="5559136"/>
            <a:ext cx="1700546" cy="524971"/>
          </a:xfrm>
          <a:prstGeom prst="rect">
            <a:avLst/>
          </a:prstGeom>
        </p:spPr>
      </p:pic>
      <p:sp>
        <p:nvSpPr>
          <p:cNvPr id="5" name="Titel 4"/>
          <p:cNvSpPr>
            <a:spLocks noGrp="1"/>
          </p:cNvSpPr>
          <p:nvPr>
            <p:ph type="title"/>
          </p:nvPr>
        </p:nvSpPr>
        <p:spPr>
          <a:xfrm>
            <a:off x="1145838" y="2145471"/>
            <a:ext cx="7831907" cy="2094020"/>
          </a:xfrm>
        </p:spPr>
        <p:txBody>
          <a:bodyPr/>
          <a:lstStyle>
            <a:lvl1pPr>
              <a:defRPr sz="2400">
                <a:solidFill>
                  <a:schemeClr val="bg1"/>
                </a:solidFill>
              </a:defRPr>
            </a:lvl1pPr>
          </a:lstStyle>
          <a:p>
            <a:r>
              <a:rPr lang="de-DE"/>
              <a:t>Titelmasterformat durch Klicken bearbeiten</a:t>
            </a:r>
            <a:endParaRPr lang="de-DE" dirty="0"/>
          </a:p>
        </p:txBody>
      </p:sp>
      <p:sp>
        <p:nvSpPr>
          <p:cNvPr id="12" name="Datumsplatzhalter 11"/>
          <p:cNvSpPr>
            <a:spLocks noGrp="1"/>
          </p:cNvSpPr>
          <p:nvPr>
            <p:ph type="dt" sz="half" idx="10"/>
          </p:nvPr>
        </p:nvSpPr>
        <p:spPr/>
        <p:txBody>
          <a:bodyPr/>
          <a:lstStyle/>
          <a:p>
            <a:r>
              <a:rPr lang="de-DE" smtClean="0"/>
              <a:t>Impurity Enrichment in W7-X</a:t>
            </a:r>
            <a:endParaRPr lang="de-DE" dirty="0"/>
          </a:p>
        </p:txBody>
      </p:sp>
      <p:sp>
        <p:nvSpPr>
          <p:cNvPr id="13" name="Fußzeilenplatzhalter 12"/>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14" name="Foliennummernplatzhalter 13"/>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6" name="Grafik 2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3239529262"/>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252753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24"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609726"/>
            <a:ext cx="10801349" cy="4772024"/>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a:xfrm>
            <a:off x="695326" y="441325"/>
            <a:ext cx="9576471" cy="894416"/>
          </a:xfrm>
        </p:spPr>
        <p:txBody>
          <a:bodyPr/>
          <a:lstStyle>
            <a:lvl1pPr>
              <a:defRPr/>
            </a:lvl1pPr>
          </a:lstStyle>
          <a:p>
            <a:r>
              <a:rPr lang="de-DE"/>
              <a:t>Titelmasterformat durch Klicken bearbeiten</a:t>
            </a:r>
            <a:endParaRPr lang="de-DE" dirty="0"/>
          </a:p>
        </p:txBody>
      </p:sp>
      <p:sp>
        <p:nvSpPr>
          <p:cNvPr id="2" name="Datumsplatzhalter 1"/>
          <p:cNvSpPr>
            <a:spLocks noGrp="1"/>
          </p:cNvSpPr>
          <p:nvPr>
            <p:ph type="dt" sz="half" idx="14"/>
          </p:nvPr>
        </p:nvSpPr>
        <p:spPr/>
        <p:txBody>
          <a:bodyPr/>
          <a:lstStyle/>
          <a:p>
            <a:r>
              <a:rPr lang="de-DE" smtClean="0"/>
              <a:t>Impurity Enrichment in W7-X</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037685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629489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748"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95325" y="1881188"/>
            <a:ext cx="5112414" cy="4500562"/>
          </a:xfrm>
          <a:prstGeom prst="rect">
            <a:avLst/>
          </a:prstGeo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84263" y="1881188"/>
            <a:ext cx="5112412" cy="4500562"/>
          </a:xfrm>
          <a:prstGeom prst="rect">
            <a:avLst/>
          </a:prstGeo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Titelmasterformat durch Klicken bearbeiten</a:t>
            </a:r>
          </a:p>
        </p:txBody>
      </p:sp>
      <p:sp>
        <p:nvSpPr>
          <p:cNvPr id="2" name="Datumsplatzhalter 1"/>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4153087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95325" y="481013"/>
            <a:ext cx="10801350" cy="5900737"/>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Datumsplatzhalter 8"/>
          <p:cNvSpPr>
            <a:spLocks noGrp="1"/>
          </p:cNvSpPr>
          <p:nvPr>
            <p:ph type="dt" sz="half" idx="14"/>
          </p:nvPr>
        </p:nvSpPr>
        <p:spPr/>
        <p:txBody>
          <a:bodyPr/>
          <a:lstStyle/>
          <a:p>
            <a:r>
              <a:rPr lang="de-DE" smtClean="0"/>
              <a:t>Impurity Enrichment in W7-X</a:t>
            </a:r>
            <a:endParaRPr lang="de-DE" dirty="0"/>
          </a:p>
        </p:txBody>
      </p:sp>
      <p:sp>
        <p:nvSpPr>
          <p:cNvPr id="10" name="Fußzeilenplatzhalter 9"/>
          <p:cNvSpPr>
            <a:spLocks noGrp="1"/>
          </p:cNvSpPr>
          <p:nvPr>
            <p:ph type="ftr" sz="quarter" idx="15"/>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11" name="Foliennummernplatzhalter 10"/>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033371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484898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811139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772"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Titelmasterformat durch Klicken bearbeiten</a:t>
            </a:r>
          </a:p>
        </p:txBody>
      </p:sp>
      <p:sp>
        <p:nvSpPr>
          <p:cNvPr id="4" name="Datumsplatzhalter 3"/>
          <p:cNvSpPr>
            <a:spLocks noGrp="1"/>
          </p:cNvSpPr>
          <p:nvPr>
            <p:ph type="dt" sz="half" idx="10"/>
          </p:nvPr>
        </p:nvSpPr>
        <p:spPr/>
        <p:txBody>
          <a:bodyPr/>
          <a:lstStyle/>
          <a:p>
            <a:r>
              <a:rPr lang="de-DE" smtClean="0"/>
              <a:t>Impurity Enrichment in W7-X</a:t>
            </a:r>
            <a:endParaRPr lang="de-DE" dirty="0"/>
          </a:p>
        </p:txBody>
      </p:sp>
      <p:sp>
        <p:nvSpPr>
          <p:cNvPr id="7" name="Fußzeilenplatzhalter 6"/>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231920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535600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796"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95325" y="3714698"/>
            <a:ext cx="10801350" cy="2667051"/>
          </a:xfrm>
        </p:spPr>
        <p:txBody>
          <a:bodyPr/>
          <a:lstStyle/>
          <a:p>
            <a:r>
              <a:rPr lang="de-DE"/>
              <a:t>Titelmasterformat durch Klicken bearbeiten</a:t>
            </a:r>
            <a:endParaRPr lang="de-DE" dirty="0"/>
          </a:p>
        </p:txBody>
      </p:sp>
      <p:sp>
        <p:nvSpPr>
          <p:cNvPr id="2" name="Datumsplatzhalter 1"/>
          <p:cNvSpPr>
            <a:spLocks noGrp="1"/>
          </p:cNvSpPr>
          <p:nvPr>
            <p:ph type="dt" sz="half" idx="10"/>
          </p:nvPr>
        </p:nvSpPr>
        <p:spPr/>
        <p:txBody>
          <a:bodyPr/>
          <a:lstStyle/>
          <a:p>
            <a:r>
              <a:rPr lang="de-DE" smtClean="0"/>
              <a:t>Impurity Enrichment in W7-X</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797742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4109676"/>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5" name="Subtitle 2"/>
          <p:cNvSpPr>
            <a:spLocks noGrp="1"/>
          </p:cNvSpPr>
          <p:nvPr>
            <p:ph type="subTitle" idx="1"/>
          </p:nvPr>
        </p:nvSpPr>
        <p:spPr>
          <a:xfrm>
            <a:off x="1145512" y="3743999"/>
            <a:ext cx="7832233" cy="227496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29" name="Grafik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97688" y="5559136"/>
            <a:ext cx="1700546" cy="524971"/>
          </a:xfrm>
          <a:prstGeom prst="rect">
            <a:avLst/>
          </a:prstGeom>
        </p:spPr>
      </p:pic>
      <p:pic>
        <p:nvPicPr>
          <p:cNvPr id="30" name="Grafik 2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77683" y="2164827"/>
            <a:ext cx="1036405" cy="921273"/>
          </a:xfrm>
          <a:prstGeom prst="rect">
            <a:avLst/>
          </a:prstGeom>
        </p:spPr>
      </p:pic>
      <p:sp>
        <p:nvSpPr>
          <p:cNvPr id="5" name="Titel 4"/>
          <p:cNvSpPr>
            <a:spLocks noGrp="1"/>
          </p:cNvSpPr>
          <p:nvPr>
            <p:ph type="title"/>
          </p:nvPr>
        </p:nvSpPr>
        <p:spPr>
          <a:xfrm>
            <a:off x="1145838" y="2145471"/>
            <a:ext cx="7831907" cy="2094020"/>
          </a:xfrm>
        </p:spPr>
        <p:txBody>
          <a:bodyPr/>
          <a:lstStyle>
            <a:lvl1pPr>
              <a:defRPr sz="2400">
                <a:solidFill>
                  <a:schemeClr val="bg1"/>
                </a:solidFill>
              </a:defRPr>
            </a:lvl1pPr>
          </a:lstStyle>
          <a:p>
            <a:r>
              <a:rPr lang="en-US" smtClean="0"/>
              <a:t>Click to edit Master title style</a:t>
            </a:r>
            <a:endParaRPr lang="de-DE" dirty="0"/>
          </a:p>
        </p:txBody>
      </p:sp>
      <p:sp>
        <p:nvSpPr>
          <p:cNvPr id="12" name="Datumsplatzhalter 11"/>
          <p:cNvSpPr>
            <a:spLocks noGrp="1"/>
          </p:cNvSpPr>
          <p:nvPr>
            <p:ph type="dt" sz="half" idx="10"/>
          </p:nvPr>
        </p:nvSpPr>
        <p:spPr/>
        <p:txBody>
          <a:bodyPr/>
          <a:lstStyle/>
          <a:p>
            <a:r>
              <a:rPr lang="de-DE" smtClean="0"/>
              <a:t>Impurity Enrichment in W7-X</a:t>
            </a:r>
            <a:endParaRPr lang="de-DE" dirty="0"/>
          </a:p>
        </p:txBody>
      </p:sp>
      <p:sp>
        <p:nvSpPr>
          <p:cNvPr id="13" name="Fußzeilenplatzhalter 12"/>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14" name="Foliennummernplatzhalter 13"/>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6" name="Grafik 2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3605769892"/>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681784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820"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5" y="1881188"/>
            <a:ext cx="10472102" cy="4500561"/>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Titelmasterformat durch Klicken bearbeiten</a:t>
            </a:r>
            <a:endParaRPr lang="de-DE" dirty="0"/>
          </a:p>
        </p:txBody>
      </p:sp>
      <p:sp>
        <p:nvSpPr>
          <p:cNvPr id="2" name="Datumsplatzhalter 1"/>
          <p:cNvSpPr>
            <a:spLocks noGrp="1"/>
          </p:cNvSpPr>
          <p:nvPr>
            <p:ph type="dt" sz="half" idx="14"/>
          </p:nvPr>
        </p:nvSpPr>
        <p:spPr/>
        <p:txBody>
          <a:bodyPr/>
          <a:lstStyle/>
          <a:p>
            <a:r>
              <a:rPr lang="de-DE" smtClean="0"/>
              <a:t>Impurity Enrichment in W7-X</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169698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61473" y="5372117"/>
            <a:ext cx="2036761" cy="628763"/>
          </a:xfrm>
          <a:prstGeom prst="rect">
            <a:avLst/>
          </a:prstGeom>
        </p:spPr>
      </p:pic>
      <p:pic>
        <p:nvPicPr>
          <p:cNvPr id="13" name="Grafik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90251" y="2196000"/>
            <a:ext cx="1223837" cy="1087884"/>
          </a:xfrm>
          <a:prstGeom prst="rect">
            <a:avLst/>
          </a:prstGeom>
        </p:spPr>
      </p:pic>
      <p:pic>
        <p:nvPicPr>
          <p:cNvPr id="16" name="Grafik 15"/>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54650" y="2313782"/>
            <a:ext cx="10055310" cy="348952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dirty="0"/>
          </a:p>
        </p:txBody>
      </p:sp>
      <p:sp>
        <p:nvSpPr>
          <p:cNvPr id="18" name="Subtitle 2"/>
          <p:cNvSpPr txBox="1">
            <a:spLocks/>
          </p:cNvSpPr>
          <p:nvPr userDrawn="1"/>
        </p:nvSpPr>
        <p:spPr>
          <a:xfrm>
            <a:off x="6045987"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dirty="0"/>
          </a:p>
        </p:txBody>
      </p:sp>
      <p:sp>
        <p:nvSpPr>
          <p:cNvPr id="19" name="Subtitle 2"/>
          <p:cNvSpPr>
            <a:spLocks noGrp="1"/>
          </p:cNvSpPr>
          <p:nvPr>
            <p:ph type="subTitle" idx="1"/>
          </p:nvPr>
        </p:nvSpPr>
        <p:spPr>
          <a:xfrm>
            <a:off x="6172201" y="4787844"/>
            <a:ext cx="5361443" cy="1101934"/>
          </a:xfrm>
        </p:spPr>
        <p:txBody>
          <a:bodyPr anchor="ctr"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Titel 6"/>
          <p:cNvSpPr>
            <a:spLocks noGrp="1"/>
          </p:cNvSpPr>
          <p:nvPr>
            <p:ph type="title"/>
          </p:nvPr>
        </p:nvSpPr>
        <p:spPr>
          <a:xfrm>
            <a:off x="695326" y="1891147"/>
            <a:ext cx="5350662" cy="1766455"/>
          </a:xfrm>
        </p:spPr>
        <p:txBody>
          <a:bodyPr anchor="ctr"/>
          <a:lstStyle>
            <a:lvl1pPr>
              <a:defRPr sz="2300">
                <a:solidFill>
                  <a:schemeClr val="bg1"/>
                </a:solidFill>
              </a:defRPr>
            </a:lvl1pPr>
          </a:lstStyle>
          <a:p>
            <a:r>
              <a:rPr lang="en-US" smtClean="0"/>
              <a:t>Click to edit Master title style</a:t>
            </a:r>
            <a:endParaRPr lang="de-DE" dirty="0"/>
          </a:p>
        </p:txBody>
      </p:sp>
      <p:pic>
        <p:nvPicPr>
          <p:cNvPr id="24" name="Grafik 2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pic>
        <p:nvPicPr>
          <p:cNvPr id="32" name="Grafik 3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0395" y="4765992"/>
            <a:ext cx="1058550" cy="940958"/>
          </a:xfrm>
          <a:prstGeom prst="rect">
            <a:avLst/>
          </a:prstGeom>
        </p:spPr>
      </p:pic>
      <p:pic>
        <p:nvPicPr>
          <p:cNvPr id="33" name="Grafik 3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3322" y="5232310"/>
            <a:ext cx="1851764" cy="571653"/>
          </a:xfrm>
          <a:prstGeom prst="rect">
            <a:avLst/>
          </a:prstGeom>
        </p:spPr>
      </p:pic>
      <p:grpSp>
        <p:nvGrpSpPr>
          <p:cNvPr id="21" name="Gruppieren 20"/>
          <p:cNvGrpSpPr/>
          <p:nvPr userDrawn="1"/>
        </p:nvGrpSpPr>
        <p:grpSpPr>
          <a:xfrm>
            <a:off x="1053474" y="6022938"/>
            <a:ext cx="10113954" cy="566770"/>
            <a:chOff x="515924" y="5792918"/>
            <a:chExt cx="9461999" cy="566770"/>
          </a:xfrm>
        </p:grpSpPr>
        <p:pic>
          <p:nvPicPr>
            <p:cNvPr id="22" name="Grafik 2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3"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2" name="Datumsplatzhalter 1"/>
          <p:cNvSpPr>
            <a:spLocks noGrp="1"/>
          </p:cNvSpPr>
          <p:nvPr>
            <p:ph type="dt" sz="half" idx="10"/>
          </p:nvPr>
        </p:nvSpPr>
        <p:spPr/>
        <p:txBody>
          <a:bodyPr/>
          <a:lstStyle/>
          <a:p>
            <a:r>
              <a:rPr lang="de-DE" smtClean="0"/>
              <a:t>Impurity Enrichment in W7-X</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1159289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Grafik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54650" y="2313782"/>
            <a:ext cx="10055310" cy="3489523"/>
          </a:xfrm>
          <a:prstGeom prst="rect">
            <a:avLst/>
          </a:prstGeom>
        </p:spPr>
      </p:pic>
      <p:pic>
        <p:nvPicPr>
          <p:cNvPr id="12" name="Grafik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61473" y="5372117"/>
            <a:ext cx="2036761" cy="62876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dirty="0"/>
          </a:p>
        </p:txBody>
      </p:sp>
      <p:sp>
        <p:nvSpPr>
          <p:cNvPr id="18" name="Subtitle 2"/>
          <p:cNvSpPr txBox="1">
            <a:spLocks/>
          </p:cNvSpPr>
          <p:nvPr userDrawn="1"/>
        </p:nvSpPr>
        <p:spPr>
          <a:xfrm>
            <a:off x="6045987"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dirty="0"/>
          </a:p>
        </p:txBody>
      </p:sp>
      <p:sp>
        <p:nvSpPr>
          <p:cNvPr id="19" name="Subtitle 2"/>
          <p:cNvSpPr>
            <a:spLocks noGrp="1"/>
          </p:cNvSpPr>
          <p:nvPr>
            <p:ph type="subTitle" idx="1"/>
          </p:nvPr>
        </p:nvSpPr>
        <p:spPr>
          <a:xfrm>
            <a:off x="6172201" y="4787844"/>
            <a:ext cx="5361443" cy="1101934"/>
          </a:xfrm>
        </p:spPr>
        <p:txBody>
          <a:bodyPr anchor="ctr"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Titel 6"/>
          <p:cNvSpPr>
            <a:spLocks noGrp="1"/>
          </p:cNvSpPr>
          <p:nvPr>
            <p:ph type="title"/>
          </p:nvPr>
        </p:nvSpPr>
        <p:spPr>
          <a:xfrm>
            <a:off x="695326" y="1891147"/>
            <a:ext cx="5350662" cy="1766455"/>
          </a:xfrm>
        </p:spPr>
        <p:txBody>
          <a:bodyPr anchor="ctr"/>
          <a:lstStyle>
            <a:lvl1pPr>
              <a:defRPr sz="2300">
                <a:solidFill>
                  <a:schemeClr val="bg1"/>
                </a:solidFill>
              </a:defRPr>
            </a:lvl1pPr>
          </a:lstStyle>
          <a:p>
            <a:r>
              <a:rPr lang="en-US" smtClean="0"/>
              <a:t>Click to edit Master title style</a:t>
            </a:r>
            <a:endParaRPr lang="de-DE" dirty="0"/>
          </a:p>
        </p:txBody>
      </p:sp>
      <p:pic>
        <p:nvPicPr>
          <p:cNvPr id="32" name="Grafik 3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60395" y="4765992"/>
            <a:ext cx="1058550" cy="940958"/>
          </a:xfrm>
          <a:prstGeom prst="rect">
            <a:avLst/>
          </a:prstGeom>
        </p:spPr>
      </p:pic>
      <p:pic>
        <p:nvPicPr>
          <p:cNvPr id="33" name="Grafik 3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83322" y="5232310"/>
            <a:ext cx="1851764" cy="571653"/>
          </a:xfrm>
          <a:prstGeom prst="rect">
            <a:avLst/>
          </a:prstGeom>
        </p:spPr>
      </p:pic>
      <p:pic>
        <p:nvPicPr>
          <p:cNvPr id="25" name="Grafik 2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
        <p:nvSpPr>
          <p:cNvPr id="2" name="Datumsplatzhalter 1"/>
          <p:cNvSpPr>
            <a:spLocks noGrp="1"/>
          </p:cNvSpPr>
          <p:nvPr>
            <p:ph type="dt" sz="half" idx="10"/>
          </p:nvPr>
        </p:nvSpPr>
        <p:spPr/>
        <p:txBody>
          <a:bodyPr/>
          <a:lstStyle/>
          <a:p>
            <a:r>
              <a:rPr lang="de-DE" smtClean="0"/>
              <a:t>Impurity Enrichment in W7-X</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10642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580"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609726"/>
            <a:ext cx="10801349" cy="477202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11" name="Titel 10"/>
          <p:cNvSpPr>
            <a:spLocks noGrp="1"/>
          </p:cNvSpPr>
          <p:nvPr>
            <p:ph type="title"/>
          </p:nvPr>
        </p:nvSpPr>
        <p:spPr>
          <a:xfrm>
            <a:off x="695326" y="441325"/>
            <a:ext cx="9576471" cy="894416"/>
          </a:xfrm>
        </p:spPr>
        <p:txBody>
          <a:bodyPr/>
          <a:lstStyle>
            <a:lvl1pPr>
              <a:defRPr/>
            </a:lvl1pPr>
          </a:lstStyle>
          <a:p>
            <a:r>
              <a:rPr lang="en-US" smtClean="0"/>
              <a:t>Click to edit Master title style</a:t>
            </a:r>
            <a:endParaRPr lang="de-DE" dirty="0"/>
          </a:p>
        </p:txBody>
      </p:sp>
      <p:sp>
        <p:nvSpPr>
          <p:cNvPr id="2" name="Datumsplatzhalter 1"/>
          <p:cNvSpPr>
            <a:spLocks noGrp="1"/>
          </p:cNvSpPr>
          <p:nvPr>
            <p:ph type="dt" sz="half" idx="14"/>
          </p:nvPr>
        </p:nvSpPr>
        <p:spPr/>
        <p:txBody>
          <a:bodyPr/>
          <a:lstStyle/>
          <a:p>
            <a:r>
              <a:rPr lang="de-DE" smtClean="0"/>
              <a:t>Impurity Enrichment in W7-X</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107429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604"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95325" y="1881188"/>
            <a:ext cx="5112414" cy="4500562"/>
          </a:xfrm>
          <a:prstGeom prst="rect">
            <a:avLst/>
          </a:prstGeom>
        </p:spPr>
        <p:txBody>
          <a:bodyPr/>
          <a:lstStyle>
            <a:lvl3pPr>
              <a:defRPr b="0">
                <a:solidFill>
                  <a:schemeClr val="tx1"/>
                </a:solidFill>
              </a:defRPr>
            </a:lvl3pPr>
            <a:lvl4pPr>
              <a:defRPr b="1">
                <a:solidFill>
                  <a:schemeClr val="tx2"/>
                </a:solidFill>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84263" y="1881188"/>
            <a:ext cx="5112412" cy="4500562"/>
          </a:xfrm>
          <a:prstGeom prst="rect">
            <a:avLst/>
          </a:prstGeom>
        </p:spPr>
        <p:txBody>
          <a:bodyPr/>
          <a:lstStyle>
            <a:lvl3pPr>
              <a:defRPr b="0">
                <a:solidFill>
                  <a:schemeClr val="tx1"/>
                </a:solidFill>
              </a:defRPr>
            </a:lvl3pPr>
            <a:lvl4pPr>
              <a:defRPr b="1">
                <a:solidFill>
                  <a:schemeClr val="tx2"/>
                </a:solidFill>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el 13"/>
          <p:cNvSpPr>
            <a:spLocks noGrp="1"/>
          </p:cNvSpPr>
          <p:nvPr>
            <p:ph type="title"/>
          </p:nvPr>
        </p:nvSpPr>
        <p:spPr/>
        <p:txBody>
          <a:bodyPr/>
          <a:lstStyle/>
          <a:p>
            <a:r>
              <a:rPr lang="en-US" smtClean="0"/>
              <a:t>Click to edit Master title style</a:t>
            </a:r>
            <a:endParaRPr lang="de-DE"/>
          </a:p>
        </p:txBody>
      </p:sp>
      <p:sp>
        <p:nvSpPr>
          <p:cNvPr id="2" name="Datumsplatzhalter 1"/>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95325" y="481013"/>
            <a:ext cx="10801350" cy="5900737"/>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Datumsplatzhalter 8"/>
          <p:cNvSpPr>
            <a:spLocks noGrp="1"/>
          </p:cNvSpPr>
          <p:nvPr>
            <p:ph type="dt" sz="half" idx="14"/>
          </p:nvPr>
        </p:nvSpPr>
        <p:spPr/>
        <p:txBody>
          <a:bodyPr/>
          <a:lstStyle/>
          <a:p>
            <a:r>
              <a:rPr lang="de-DE" smtClean="0"/>
              <a:t>Impurity Enrichment in W7-X</a:t>
            </a:r>
            <a:endParaRPr lang="de-DE" dirty="0"/>
          </a:p>
        </p:txBody>
      </p:sp>
      <p:sp>
        <p:nvSpPr>
          <p:cNvPr id="10" name="Fußzeilenplatzhalter 9"/>
          <p:cNvSpPr>
            <a:spLocks noGrp="1"/>
          </p:cNvSpPr>
          <p:nvPr>
            <p:ph type="ftr" sz="quarter" idx="15"/>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11" name="Foliennummernplatzhalter 10"/>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0906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628"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en-US" smtClean="0"/>
              <a:t>Click to edit Master title style</a:t>
            </a:r>
            <a:endParaRPr lang="de-DE"/>
          </a:p>
        </p:txBody>
      </p:sp>
      <p:sp>
        <p:nvSpPr>
          <p:cNvPr id="4" name="Datumsplatzhalter 3"/>
          <p:cNvSpPr>
            <a:spLocks noGrp="1"/>
          </p:cNvSpPr>
          <p:nvPr>
            <p:ph type="dt" sz="half" idx="10"/>
          </p:nvPr>
        </p:nvSpPr>
        <p:spPr/>
        <p:txBody>
          <a:bodyPr/>
          <a:lstStyle/>
          <a:p>
            <a:r>
              <a:rPr lang="de-DE" smtClean="0"/>
              <a:t>Impurity Enrichment in W7-X</a:t>
            </a:r>
            <a:endParaRPr lang="de-DE" dirty="0"/>
          </a:p>
        </p:txBody>
      </p:sp>
      <p:sp>
        <p:nvSpPr>
          <p:cNvPr id="7" name="Fußzeilenplatzhalter 6"/>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653634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3.xml"/><Relationship Id="rId2" Type="http://schemas.openxmlformats.org/officeDocument/2006/relationships/slideLayout" Target="../slideLayouts/slideLayout13.xml"/><Relationship Id="rId16"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vmlDrawing" Target="../drawings/vmlDrawing7.vml"/><Relationship Id="rId5" Type="http://schemas.openxmlformats.org/officeDocument/2006/relationships/slideLayout" Target="../slideLayouts/slideLayout16.xml"/><Relationship Id="rId15" Type="http://schemas.openxmlformats.org/officeDocument/2006/relationships/oleObject" Target="../embeddings/oleObject1.bin"/><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366923" y="170923"/>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58" name="think-cell Folie" r:id="rId17" imgW="384" imgH="385" progId="TCLayout.ActiveDocument.1">
                  <p:embed/>
                </p:oleObj>
              </mc:Choice>
              <mc:Fallback>
                <p:oleObj name="think-cell Folie" r:id="rId17" imgW="384" imgH="385" progId="TCLayout.ActiveDocument.1">
                  <p:embed/>
                  <p:pic>
                    <p:nvPicPr>
                      <p:cNvPr id="0" name=""/>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IAEA Divertor Concepts Meeting 2025 Vienna | Frederik Henke</a:t>
            </a:r>
            <a:endParaRPr lang="de-DE" dirty="0"/>
          </a:p>
        </p:txBody>
      </p:sp>
      <p:sp>
        <p:nvSpPr>
          <p:cNvPr id="13"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smtClean="0"/>
              <a:t>Impurity Enrichment in W7-X</a:t>
            </a:r>
            <a:endParaRPr lang="de-DE" dirty="0"/>
          </a:p>
        </p:txBody>
      </p:sp>
      <p:sp>
        <p:nvSpPr>
          <p:cNvPr id="14" name="Foliennummernplatzhalter 13"/>
          <p:cNvSpPr>
            <a:spLocks noGrp="1"/>
          </p:cNvSpPr>
          <p:nvPr>
            <p:ph type="sldNum" sz="quarter" idx="4"/>
          </p:nvPr>
        </p:nvSpPr>
        <p:spPr>
          <a:xfrm>
            <a:off x="11167427" y="6489699"/>
            <a:ext cx="329248" cy="142876"/>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3B1A4699-952B-42DA-8DC4-38A59B49610C}" type="slidenum">
              <a:rPr lang="de-DE" smtClean="0"/>
              <a:pPr/>
              <a:t>‹Nr.›</a:t>
            </a:fld>
            <a:endParaRPr lang="de-DE" dirty="0"/>
          </a:p>
        </p:txBody>
      </p:sp>
      <p:sp>
        <p:nvSpPr>
          <p:cNvPr id="7" name="Textplatzhalter 6"/>
          <p:cNvSpPr>
            <a:spLocks noGrp="1"/>
          </p:cNvSpPr>
          <p:nvPr>
            <p:ph type="body" idx="1"/>
          </p:nvPr>
        </p:nvSpPr>
        <p:spPr>
          <a:xfrm>
            <a:off x="695326" y="1609725"/>
            <a:ext cx="10801350" cy="4567237"/>
          </a:xfrm>
          <a:prstGeom prst="rect">
            <a:avLst/>
          </a:prstGeom>
        </p:spPr>
        <p:txBody>
          <a:bodyPr vert="horz" lIns="0" tIns="45720" rIns="0" bIns="45720" rtlCol="0">
            <a:normAutofit/>
          </a:bodyPr>
          <a:lstStyle/>
          <a:p>
            <a:pPr lvl="0"/>
            <a:r>
              <a:rPr lang="de-DE" dirty="0"/>
              <a:t>Ebene 1: Headlines</a:t>
            </a:r>
          </a:p>
          <a:p>
            <a:pPr lvl="1"/>
            <a:r>
              <a:rPr lang="de-DE" dirty="0"/>
              <a:t>Ebene 2: Fließtext</a:t>
            </a:r>
          </a:p>
          <a:p>
            <a:pPr lvl="2"/>
            <a:r>
              <a:rPr lang="de-DE" dirty="0"/>
              <a:t>Ebene 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591799" y="240771"/>
            <a:ext cx="581025" cy="516467"/>
          </a:xfrm>
          <a:prstGeom prst="rect">
            <a:avLst/>
          </a:prstGeom>
        </p:spPr>
      </p:pic>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02" r:id="rId1"/>
    <p:sldLayoutId id="2147483709" r:id="rId2"/>
    <p:sldLayoutId id="2147483708" r:id="rId3"/>
    <p:sldLayoutId id="2147483713" r:id="rId4"/>
    <p:sldLayoutId id="2147483669" r:id="rId5"/>
    <p:sldLayoutId id="2147483664" r:id="rId6"/>
    <p:sldLayoutId id="2147483696" r:id="rId7"/>
    <p:sldLayoutId id="2147483667" r:id="rId8"/>
    <p:sldLayoutId id="2147483700" r:id="rId9"/>
    <p:sldLayoutId id="2147483711" r:id="rId10"/>
    <p:sldLayoutId id="2147483701" r:id="rId11"/>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userDrawn="1">
          <p15:clr>
            <a:srgbClr val="F26B43"/>
          </p15:clr>
        </p15:guide>
        <p15:guide id="3" pos="7038" userDrawn="1">
          <p15:clr>
            <a:srgbClr val="F26B43"/>
          </p15:clr>
        </p15:guide>
        <p15:guide id="4" orient="horz" pos="4020" userDrawn="1">
          <p15:clr>
            <a:srgbClr val="F26B43"/>
          </p15:clr>
        </p15:guide>
        <p15:guide id="6" orient="horz" pos="1014" userDrawn="1">
          <p15:clr>
            <a:srgbClr val="F26B43"/>
          </p15:clr>
        </p15:guide>
        <p15:guide id="7" orient="horz" pos="4088" userDrawn="1">
          <p15:clr>
            <a:srgbClr val="F26B43"/>
          </p15:clr>
        </p15:guide>
        <p15:guide id="8" orient="horz" pos="4178">
          <p15:clr>
            <a:srgbClr val="F26B43"/>
          </p15:clr>
        </p15:guide>
        <p15:guide id="9" pos="143" userDrawn="1">
          <p15:clr>
            <a:srgbClr val="F26B43"/>
          </p15:clr>
        </p15:guide>
        <p15:guide id="11" orient="horz" pos="503">
          <p15:clr>
            <a:srgbClr val="F26B43"/>
          </p15:clr>
        </p15:guide>
        <p15:guide id="12" pos="7537" userDrawn="1">
          <p15:clr>
            <a:srgbClr val="F26B43"/>
          </p15:clr>
        </p15:guide>
        <p15:guide id="14" orient="horz" pos="459" userDrawn="1">
          <p15:clr>
            <a:srgbClr val="F26B43"/>
          </p15:clr>
        </p15:guide>
        <p15:guide id="15" orient="horz" pos="153" userDrawn="1">
          <p15:clr>
            <a:srgbClr val="F26B43"/>
          </p15:clr>
        </p15:guide>
        <p15:guide id="16" orient="horz" pos="278" userDrawn="1">
          <p15:clr>
            <a:srgbClr val="F26B43"/>
          </p15:clr>
        </p15:guide>
        <p15:guide id="18" pos="7242" userDrawn="1">
          <p15:clr>
            <a:srgbClr val="F26B43"/>
          </p15:clr>
        </p15:guide>
        <p15:guide id="19" pos="4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366923" y="170923"/>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2"/>
            </p:custDataLst>
            <p:extLst>
              <p:ext uri="{D42A27DB-BD31-4B8C-83A1-F6EECF244321}">
                <p14:modId xmlns:p14="http://schemas.microsoft.com/office/powerpoint/2010/main" val="3728219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700" name="think-cell Folie" r:id="rId15" imgW="384" imgH="385" progId="TCLayout.ActiveDocument.1">
                  <p:embed/>
                </p:oleObj>
              </mc:Choice>
              <mc:Fallback>
                <p:oleObj name="think-cell Folie" r:id="rId15"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IAEA Divertor Concepts Meeting 2025 Vienna | Frederik Henke</a:t>
            </a:r>
            <a:endParaRPr lang="de-DE" dirty="0"/>
          </a:p>
        </p:txBody>
      </p:sp>
      <p:sp>
        <p:nvSpPr>
          <p:cNvPr id="13"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smtClean="0"/>
              <a:t>Impurity Enrichment in W7-X</a:t>
            </a:r>
            <a:endParaRPr lang="de-DE" dirty="0"/>
          </a:p>
        </p:txBody>
      </p:sp>
      <p:sp>
        <p:nvSpPr>
          <p:cNvPr id="14" name="Foliennummernplatzhalter 13"/>
          <p:cNvSpPr>
            <a:spLocks noGrp="1"/>
          </p:cNvSpPr>
          <p:nvPr>
            <p:ph type="sldNum" sz="quarter" idx="4"/>
          </p:nvPr>
        </p:nvSpPr>
        <p:spPr>
          <a:xfrm>
            <a:off x="11167427" y="6489699"/>
            <a:ext cx="329248" cy="142876"/>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3B1A4699-952B-42DA-8DC4-38A59B49610C}" type="slidenum">
              <a:rPr lang="de-DE" smtClean="0"/>
              <a:pPr/>
              <a:t>‹Nr.›</a:t>
            </a:fld>
            <a:endParaRPr lang="de-DE" dirty="0"/>
          </a:p>
        </p:txBody>
      </p:sp>
      <p:sp>
        <p:nvSpPr>
          <p:cNvPr id="7" name="Textplatzhalter 6"/>
          <p:cNvSpPr>
            <a:spLocks noGrp="1"/>
          </p:cNvSpPr>
          <p:nvPr>
            <p:ph type="body" idx="1"/>
          </p:nvPr>
        </p:nvSpPr>
        <p:spPr>
          <a:xfrm>
            <a:off x="695326" y="1609725"/>
            <a:ext cx="10801350" cy="4567237"/>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de-DE" sz="1800" b="1" i="0" u="none" strike="noStrike" kern="600" cap="none" spc="40" normalizeH="0" baseline="0" noProof="0" dirty="0" smtClean="0">
                <a:ln>
                  <a:noFill/>
                </a:ln>
                <a:solidFill>
                  <a:srgbClr val="005555"/>
                </a:solidFill>
                <a:effectLst/>
                <a:uLnTx/>
                <a:uFillTx/>
                <a:latin typeface="+mn-lt"/>
                <a:ea typeface="+mn-ea"/>
                <a:cs typeface="+mn-cs"/>
              </a:rPr>
              <a:t>Ebene 1: Headlines</a:t>
            </a:r>
          </a:p>
          <a:p>
            <a:pPr marL="0" marR="0" lvl="1"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2: Fließtext</a:t>
            </a:r>
          </a:p>
          <a:p>
            <a:pPr marL="179388" marR="0" lvl="2"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1" i="0" u="none" strike="noStrike" kern="400" cap="none" spc="40" normalizeH="0" baseline="0" noProof="0" dirty="0" smtClean="0">
                <a:ln>
                  <a:noFill/>
                </a:ln>
                <a:solidFill>
                  <a:srgbClr val="29485D"/>
                </a:solidFill>
                <a:effectLst/>
                <a:uLnTx/>
                <a:uFillTx/>
                <a:latin typeface="+mn-lt"/>
                <a:ea typeface="+mn-ea"/>
                <a:cs typeface="+mn-cs"/>
              </a:rPr>
              <a:t>Ebene 3: Stichpunkte</a:t>
            </a:r>
          </a:p>
          <a:p>
            <a:pPr marL="179388" marR="0" lvl="3"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4: Stichpunkte hervorgehoben</a:t>
            </a:r>
          </a:p>
          <a:p>
            <a:pPr marL="357188" marR="0" lvl="4"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5: Stichpunkte eingerückt</a:t>
            </a:r>
          </a:p>
          <a:p>
            <a:pPr marL="645750" marR="0" lvl="5" indent="-285750" algn="l" defTabSz="914400" rtl="0" eaLnBrk="1" fontAlgn="auto" latinLnBrk="0" hangingPunct="1">
              <a:lnSpc>
                <a:spcPct val="100000"/>
              </a:lnSpc>
              <a:spcBef>
                <a:spcPts val="300"/>
              </a:spcBef>
              <a:spcAft>
                <a:spcPts val="0"/>
              </a:spcAft>
              <a:buClr>
                <a:srgbClr val="000000"/>
              </a:buClr>
              <a:buSzPct val="110000"/>
              <a:buFont typeface="Symbol" panose="05050102010706020507" pitchFamily="18" charset="2"/>
              <a:buChar char=""/>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6: Stichpunkte weiter eingerückt</a:t>
            </a:r>
          </a:p>
          <a:p>
            <a:pPr marL="0" marR="0" lvl="6" indent="215900" algn="l" defTabSz="914400" rtl="0" eaLnBrk="1" fontAlgn="auto" latinLnBrk="0" hangingPunct="1">
              <a:lnSpc>
                <a:spcPct val="100000"/>
              </a:lnSpc>
              <a:spcBef>
                <a:spcPts val="600"/>
              </a:spcBef>
              <a:spcAft>
                <a:spcPts val="0"/>
              </a:spcAft>
              <a:buClr>
                <a:srgbClr val="005555"/>
              </a:buClr>
              <a:buSzTx/>
              <a:buFont typeface="Wingdings 3" panose="05040102010807070707" pitchFamily="18" charset="2"/>
              <a:buChar char=""/>
              <a:tabLst/>
              <a:defRPr/>
            </a:pPr>
            <a:r>
              <a:rPr kumimoji="0" lang="de-DE" sz="1500" b="0" i="1" u="none" strike="noStrike" kern="600" cap="none" spc="40" normalizeH="0" baseline="0" noProof="0" dirty="0" smtClean="0">
                <a:ln>
                  <a:noFill/>
                </a:ln>
                <a:solidFill>
                  <a:srgbClr val="005555"/>
                </a:solidFill>
                <a:effectLst/>
                <a:uLnTx/>
                <a:uFillTx/>
                <a:latin typeface="+mn-lt"/>
                <a:ea typeface="+mn-ea"/>
                <a:cs typeface="+mn-cs"/>
              </a:rPr>
              <a:t>Ebene 7: Zusatzinfo</a:t>
            </a:r>
          </a:p>
          <a:p>
            <a:pPr marL="0" marR="0" lvl="7" indent="0" algn="l" defTabSz="914400" rtl="0" eaLnBrk="1" fontAlgn="auto" latinLnBrk="0" hangingPunct="1">
              <a:lnSpc>
                <a:spcPct val="100000"/>
              </a:lnSpc>
              <a:spcBef>
                <a:spcPts val="525"/>
              </a:spcBef>
              <a:spcAft>
                <a:spcPts val="0"/>
              </a:spcAft>
              <a:buClrTx/>
              <a:buSzPct val="110000"/>
              <a:buFont typeface=".SF NS Symbols Regular"/>
              <a:buNone/>
              <a:tabLst/>
              <a:defRPr/>
            </a:pPr>
            <a:r>
              <a:rPr kumimoji="0" lang="de-DE" sz="1000" b="0" i="1" u="none" strike="noStrike" kern="600" cap="none" spc="120" normalizeH="0" baseline="0" noProof="0" dirty="0" smtClean="0">
                <a:ln>
                  <a:noFill/>
                </a:ln>
                <a:solidFill>
                  <a:srgbClr val="000000">
                    <a:lumMod val="50000"/>
                    <a:lumOff val="50000"/>
                  </a:srgbClr>
                </a:solidFill>
                <a:effectLst/>
                <a:uLnTx/>
                <a:uFillTx/>
                <a:latin typeface="+mn-lt"/>
                <a:ea typeface="+mn-ea"/>
                <a:cs typeface="+mn-cs"/>
              </a:rPr>
              <a:t>Ebene 8: Bildunterschrift</a:t>
            </a:r>
          </a:p>
          <a:p>
            <a:pPr lvl="0"/>
            <a:endParaRPr lang="de-DE" dirty="0"/>
          </a:p>
        </p:txBody>
      </p:sp>
    </p:spTree>
    <p:extLst>
      <p:ext uri="{BB962C8B-B14F-4D97-AF65-F5344CB8AC3E}">
        <p14:creationId xmlns:p14="http://schemas.microsoft.com/office/powerpoint/2010/main" val="160706583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9" r:id="rId3"/>
    <p:sldLayoutId id="2147483720" r:id="rId4"/>
    <p:sldLayoutId id="2147483721" r:id="rId5"/>
    <p:sldLayoutId id="2147483722" r:id="rId6"/>
    <p:sldLayoutId id="2147483723" r:id="rId7"/>
    <p:sldLayoutId id="2147483724" r:id="rId8"/>
    <p:sldLayoutId id="2147483725" r:id="rId9"/>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sz="1800" kern="600" spc="40" baseline="0">
          <a:solidFill>
            <a:schemeClr val="tx1"/>
          </a:solidFill>
          <a:latin typeface="+mn-lt"/>
          <a:ea typeface="+mn-ea"/>
          <a:cs typeface="+mn-cs"/>
        </a:defRPr>
      </a:lvl2pPr>
      <a:lvl3pPr marL="179388" marR="0"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sz="1800" b="1" kern="400" spc="40" baseline="0">
          <a:solidFill>
            <a:schemeClr val="accent3"/>
          </a:solidFill>
          <a:latin typeface="+mn-lt"/>
          <a:ea typeface="+mn-ea"/>
          <a:cs typeface="+mn-cs"/>
        </a:defRPr>
      </a:lvl3pPr>
      <a:lvl4pPr marL="179388" marR="0"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sz="1800" kern="600" spc="40" baseline="0">
          <a:solidFill>
            <a:schemeClr val="tx1"/>
          </a:solidFill>
          <a:latin typeface="+mn-lt"/>
          <a:ea typeface="+mn-ea"/>
          <a:cs typeface="+mn-cs"/>
        </a:defRPr>
      </a:lvl4pPr>
      <a:lvl5pPr marL="357188" marR="0"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lang="de-DE" sz="1800" b="0" i="0" kern="600" spc="40" baseline="0" dirty="0" smtClean="0">
          <a:solidFill>
            <a:schemeClr val="tx1"/>
          </a:solidFill>
          <a:latin typeface="+mn-lt"/>
          <a:ea typeface="+mn-ea"/>
          <a:cs typeface="+mn-cs"/>
        </a:defRPr>
      </a:lvl5pPr>
      <a:lvl6pPr marL="645750" marR="0" indent="-285750" algn="l" defTabSz="914400" rtl="0" eaLnBrk="1" fontAlgn="auto" latinLnBrk="0" hangingPunct="1">
        <a:lnSpc>
          <a:spcPct val="100000"/>
        </a:lnSpc>
        <a:spcBef>
          <a:spcPts val="300"/>
        </a:spcBef>
        <a:spcAft>
          <a:spcPts val="0"/>
        </a:spcAft>
        <a:buClr>
          <a:srgbClr val="000000"/>
        </a:buClr>
        <a:buSzPct val="110000"/>
        <a:buFont typeface="Symbol" panose="05050102010706020507" pitchFamily="18" charset="2"/>
        <a:buChar char=""/>
        <a:tabLst/>
        <a:defRPr sz="1800" b="0" i="0" kern="600" spc="40" baseline="0">
          <a:solidFill>
            <a:schemeClr val="tx1"/>
          </a:solidFill>
          <a:latin typeface="+mn-lt"/>
          <a:ea typeface="+mn-ea"/>
          <a:cs typeface="+mn-cs"/>
        </a:defRPr>
      </a:lvl6pPr>
      <a:lvl7pPr marL="0" marR="0" indent="215900" algn="l" defTabSz="914400" rtl="0" eaLnBrk="1" fontAlgn="auto" latinLnBrk="0" hangingPunct="1">
        <a:lnSpc>
          <a:spcPct val="100000"/>
        </a:lnSpc>
        <a:spcBef>
          <a:spcPts val="600"/>
        </a:spcBef>
        <a:spcAft>
          <a:spcPts val="0"/>
        </a:spcAft>
        <a:buClr>
          <a:srgbClr val="005555"/>
        </a:buClr>
        <a:buSzTx/>
        <a:buFont typeface="Wingdings 3" panose="05040102010807070707" pitchFamily="18" charset="2"/>
        <a:buChar char=""/>
        <a:tabLst/>
        <a:defRPr sz="1500" b="0" i="1" kern="600" spc="40" baseline="0">
          <a:solidFill>
            <a:schemeClr val="tx2"/>
          </a:solidFill>
          <a:latin typeface="+mn-lt"/>
          <a:ea typeface="+mn-ea"/>
          <a:cs typeface="+mn-cs"/>
        </a:defRPr>
      </a:lvl7pPr>
      <a:lvl8pPr marL="0" marR="0" indent="0" algn="l" defTabSz="914400" rtl="0" eaLnBrk="1" fontAlgn="auto" latinLnBrk="0" hangingPunct="1">
        <a:lnSpc>
          <a:spcPct val="100000"/>
        </a:lnSpc>
        <a:spcBef>
          <a:spcPts val="525"/>
        </a:spcBef>
        <a:spcAft>
          <a:spcPts val="0"/>
        </a:spcAft>
        <a:buClrTx/>
        <a:buSzPct val="110000"/>
        <a:buFont typeface=".SF NS Symbols Regular"/>
        <a:buNone/>
        <a:tabLst/>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3" pos="7038">
          <p15:clr>
            <a:srgbClr val="F26B43"/>
          </p15:clr>
        </p15:guide>
        <p15:guide id="4" orient="horz" pos="4020">
          <p15:clr>
            <a:srgbClr val="F26B43"/>
          </p15:clr>
        </p15:guide>
        <p15:guide id="6" orient="horz" pos="1014">
          <p15:clr>
            <a:srgbClr val="F26B43"/>
          </p15:clr>
        </p15:guide>
        <p15:guide id="7" orient="horz" pos="4088">
          <p15:clr>
            <a:srgbClr val="F26B43"/>
          </p15:clr>
        </p15:guide>
        <p15:guide id="8" orient="horz" pos="4178">
          <p15:clr>
            <a:srgbClr val="F26B43"/>
          </p15:clr>
        </p15:guide>
        <p15:guide id="9" pos="143">
          <p15:clr>
            <a:srgbClr val="F26B43"/>
          </p15:clr>
        </p15:guide>
        <p15:guide id="11" orient="horz" pos="503">
          <p15:clr>
            <a:srgbClr val="F26B43"/>
          </p15:clr>
        </p15:guide>
        <p15:guide id="12" pos="7537">
          <p15:clr>
            <a:srgbClr val="F26B43"/>
          </p15:clr>
        </p15:guide>
        <p15:guide id="14" orient="horz" pos="459">
          <p15:clr>
            <a:srgbClr val="F26B43"/>
          </p15:clr>
        </p15:guide>
        <p15:guide id="15" orient="horz" pos="153">
          <p15:clr>
            <a:srgbClr val="F26B43"/>
          </p15:clr>
        </p15:guide>
        <p15:guide id="16" orient="horz" pos="278">
          <p15:clr>
            <a:srgbClr val="F26B43"/>
          </p15:clr>
        </p15:guide>
        <p15:guide id="18" pos="7242">
          <p15:clr>
            <a:srgbClr val="F26B43"/>
          </p15:clr>
        </p15:guide>
        <p15:guide id="19" pos="43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normAutofit lnSpcReduction="10000"/>
          </a:bodyPr>
          <a:lstStyle/>
          <a:p>
            <a:r>
              <a:rPr lang="de-DE" b="1" dirty="0" smtClean="0"/>
              <a:t>Frederik </a:t>
            </a:r>
            <a:r>
              <a:rPr lang="de-DE" b="1" dirty="0" smtClean="0"/>
              <a:t>Henke</a:t>
            </a:r>
            <a:r>
              <a:rPr lang="de-DE" dirty="0" smtClean="0"/>
              <a:t>, Maciej Krychowiak, Dorothea Gradic, Felix Reimold</a:t>
            </a:r>
            <a:r>
              <a:rPr lang="de-DE" dirty="0"/>
              <a:t>, Georg Schlisio, Thilo Romba, Victoria Winters, Oliver </a:t>
            </a:r>
            <a:r>
              <a:rPr lang="de-DE" dirty="0" smtClean="0"/>
              <a:t>Ford</a:t>
            </a:r>
            <a:endParaRPr lang="de-DE" dirty="0"/>
          </a:p>
        </p:txBody>
      </p:sp>
      <p:sp>
        <p:nvSpPr>
          <p:cNvPr id="7" name="Titel 6"/>
          <p:cNvSpPr>
            <a:spLocks noGrp="1"/>
          </p:cNvSpPr>
          <p:nvPr>
            <p:ph type="title"/>
          </p:nvPr>
        </p:nvSpPr>
        <p:spPr/>
        <p:txBody>
          <a:bodyPr/>
          <a:lstStyle/>
          <a:p>
            <a:r>
              <a:rPr lang="de-DE" dirty="0" smtClean="0"/>
              <a:t>Experimental Investigation </a:t>
            </a:r>
            <a:r>
              <a:rPr lang="de-DE" dirty="0" err="1" smtClean="0"/>
              <a:t>of</a:t>
            </a:r>
            <a:r>
              <a:rPr lang="de-DE" dirty="0" smtClean="0"/>
              <a:t> </a:t>
            </a:r>
            <a:r>
              <a:rPr lang="de-DE" dirty="0" err="1" smtClean="0"/>
              <a:t>Impurity</a:t>
            </a:r>
            <a:r>
              <a:rPr lang="de-DE" dirty="0" smtClean="0"/>
              <a:t> </a:t>
            </a:r>
            <a:r>
              <a:rPr lang="de-DE" dirty="0" err="1" smtClean="0"/>
              <a:t>Enrichment</a:t>
            </a:r>
            <a:r>
              <a:rPr lang="de-DE" dirty="0" smtClean="0"/>
              <a:t> in </a:t>
            </a:r>
            <a:r>
              <a:rPr lang="de-DE" dirty="0" err="1" smtClean="0"/>
              <a:t>the</a:t>
            </a:r>
            <a:r>
              <a:rPr lang="de-DE" dirty="0" smtClean="0"/>
              <a:t> W7-X Island </a:t>
            </a:r>
            <a:r>
              <a:rPr lang="de-DE" dirty="0" err="1" smtClean="0"/>
              <a:t>Divertor</a:t>
            </a:r>
            <a:endParaRPr lang="de-DE" dirty="0"/>
          </a:p>
        </p:txBody>
      </p:sp>
      <p:sp>
        <p:nvSpPr>
          <p:cNvPr id="4" name="Datumsplatzhalter 3"/>
          <p:cNvSpPr>
            <a:spLocks noGrp="1"/>
          </p:cNvSpPr>
          <p:nvPr>
            <p:ph type="dt" sz="half" idx="10"/>
          </p:nvPr>
        </p:nvSpPr>
        <p:spPr/>
        <p:txBody>
          <a:bodyPr/>
          <a:lstStyle/>
          <a:p>
            <a:r>
              <a:rPr lang="de-DE" smtClean="0"/>
              <a:t>Impurity Enrichment in W7-X</a:t>
            </a:r>
            <a:endParaRPr lang="de-DE" dirty="0"/>
          </a:p>
        </p:txBody>
      </p:sp>
      <p:sp>
        <p:nvSpPr>
          <p:cNvPr id="5" name="Fußzeilenplatzhalter 4"/>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6" name="Foliennummernplatzhalter 5"/>
          <p:cNvSpPr>
            <a:spLocks noGrp="1"/>
          </p:cNvSpPr>
          <p:nvPr>
            <p:ph type="sldNum" sz="quarter" idx="12"/>
          </p:nvPr>
        </p:nvSpPr>
        <p:spPr/>
        <p:txBody>
          <a:bodyPr/>
          <a:lstStyle/>
          <a:p>
            <a:fld id="{3B1A4699-952B-42DA-8DC4-38A59B49610C}" type="slidenum">
              <a:rPr lang="de-DE" smtClean="0"/>
              <a:pPr/>
              <a:t>1</a:t>
            </a:fld>
            <a:endParaRPr lang="de-DE" dirty="0"/>
          </a:p>
        </p:txBody>
      </p:sp>
    </p:spTree>
    <p:extLst>
      <p:ext uri="{BB962C8B-B14F-4D97-AF65-F5344CB8AC3E}">
        <p14:creationId xmlns:p14="http://schemas.microsoft.com/office/powerpoint/2010/main" val="1773697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95325" y="142066"/>
            <a:ext cx="9576472" cy="782638"/>
          </a:xfrm>
        </p:spPr>
        <p:txBody>
          <a:bodyPr/>
          <a:lstStyle/>
          <a:p>
            <a:r>
              <a:rPr lang="de-DE" dirty="0" err="1"/>
              <a:t>Impurity</a:t>
            </a:r>
            <a:r>
              <a:rPr lang="de-DE" dirty="0"/>
              <a:t> </a:t>
            </a:r>
            <a:r>
              <a:rPr lang="de-DE" dirty="0" err="1"/>
              <a:t>concentration</a:t>
            </a:r>
            <a:r>
              <a:rPr lang="de-DE" dirty="0"/>
              <a:t> in </a:t>
            </a:r>
            <a:r>
              <a:rPr lang="de-DE" dirty="0" err="1"/>
              <a:t>the</a:t>
            </a:r>
            <a:r>
              <a:rPr lang="de-DE" dirty="0"/>
              <a:t> SOL </a:t>
            </a:r>
            <a:r>
              <a:rPr lang="de-DE" dirty="0" err="1"/>
              <a:t>plasma</a:t>
            </a:r>
            <a:r>
              <a:rPr lang="de-DE" dirty="0"/>
              <a:t> </a:t>
            </a:r>
            <a:r>
              <a:rPr lang="de-DE" dirty="0" err="1"/>
              <a:t>directly</a:t>
            </a:r>
            <a:r>
              <a:rPr lang="de-DE" dirty="0"/>
              <a:t> </a:t>
            </a:r>
            <a:r>
              <a:rPr lang="de-DE" dirty="0" err="1"/>
              <a:t>measured</a:t>
            </a:r>
            <a:r>
              <a:rPr lang="de-DE" dirty="0"/>
              <a:t> </a:t>
            </a:r>
            <a:r>
              <a:rPr lang="de-DE" dirty="0" err="1"/>
              <a:t>with</a:t>
            </a:r>
            <a:r>
              <a:rPr lang="de-DE" dirty="0"/>
              <a:t> </a:t>
            </a:r>
            <a:r>
              <a:rPr lang="de-DE" dirty="0" err="1"/>
              <a:t>divertor</a:t>
            </a:r>
            <a:r>
              <a:rPr lang="de-DE" dirty="0"/>
              <a:t> </a:t>
            </a:r>
            <a:r>
              <a:rPr lang="de-DE" dirty="0" err="1"/>
              <a:t>spectroscopy</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10</a:t>
            </a:fld>
            <a:endParaRPr lang="de-DE" dirty="0"/>
          </a:p>
        </p:txBody>
      </p:sp>
      <p:sp>
        <p:nvSpPr>
          <p:cNvPr id="16" name="Textfeld 15"/>
          <p:cNvSpPr txBox="1"/>
          <p:nvPr/>
        </p:nvSpPr>
        <p:spPr>
          <a:xfrm>
            <a:off x="231250" y="3715635"/>
            <a:ext cx="5706150" cy="267894"/>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de-DE" sz="1600" b="1" dirty="0" err="1" smtClean="0">
                <a:solidFill>
                  <a:schemeClr val="tx2"/>
                </a:solidFill>
              </a:rPr>
              <a:t>Intensity</a:t>
            </a:r>
            <a:r>
              <a:rPr lang="de-DE" sz="1600" b="1" dirty="0" smtClean="0">
                <a:solidFill>
                  <a:schemeClr val="tx2"/>
                </a:solidFill>
              </a:rPr>
              <a:t> </a:t>
            </a:r>
            <a:r>
              <a:rPr lang="de-DE" sz="1600" b="1" dirty="0" err="1" smtClean="0">
                <a:solidFill>
                  <a:schemeClr val="tx2"/>
                </a:solidFill>
              </a:rPr>
              <a:t>of</a:t>
            </a:r>
            <a:r>
              <a:rPr lang="de-DE" sz="1600" b="1" dirty="0" smtClean="0">
                <a:solidFill>
                  <a:schemeClr val="tx2"/>
                </a:solidFill>
              </a:rPr>
              <a:t> </a:t>
            </a:r>
            <a:r>
              <a:rPr lang="de-DE" sz="1600" b="1" dirty="0" err="1" smtClean="0">
                <a:solidFill>
                  <a:schemeClr val="tx2"/>
                </a:solidFill>
              </a:rPr>
              <a:t>three</a:t>
            </a:r>
            <a:r>
              <a:rPr lang="de-DE" sz="1600" b="1" dirty="0" smtClean="0">
                <a:solidFill>
                  <a:schemeClr val="tx2"/>
                </a:solidFill>
              </a:rPr>
              <a:t> </a:t>
            </a:r>
            <a:r>
              <a:rPr lang="de-DE" sz="1600" b="1" dirty="0" err="1" smtClean="0">
                <a:solidFill>
                  <a:schemeClr val="tx2"/>
                </a:solidFill>
              </a:rPr>
              <a:t>NeII</a:t>
            </a:r>
            <a:r>
              <a:rPr lang="de-DE" sz="1600" b="1" dirty="0" smtClean="0">
                <a:solidFill>
                  <a:schemeClr val="tx2"/>
                </a:solidFill>
              </a:rPr>
              <a:t> </a:t>
            </a:r>
            <a:r>
              <a:rPr lang="de-DE" sz="1600" b="1" dirty="0" err="1" smtClean="0">
                <a:solidFill>
                  <a:schemeClr val="tx2"/>
                </a:solidFill>
              </a:rPr>
              <a:t>lines</a:t>
            </a:r>
            <a:r>
              <a:rPr lang="de-DE" sz="1600" b="1" dirty="0" smtClean="0">
                <a:solidFill>
                  <a:schemeClr val="tx2"/>
                </a:solidFill>
              </a:rPr>
              <a:t> </a:t>
            </a:r>
            <a:r>
              <a:rPr lang="de-DE" sz="1600" b="1" dirty="0" err="1" smtClean="0">
                <a:solidFill>
                  <a:schemeClr val="tx2"/>
                </a:solidFill>
              </a:rPr>
              <a:t>is</a:t>
            </a:r>
            <a:r>
              <a:rPr lang="de-DE" sz="1600" b="1" dirty="0" smtClean="0">
                <a:solidFill>
                  <a:schemeClr val="tx2"/>
                </a:solidFill>
              </a:rPr>
              <a:t> </a:t>
            </a:r>
            <a:r>
              <a:rPr lang="de-DE" sz="1600" b="1" dirty="0" err="1" smtClean="0">
                <a:solidFill>
                  <a:schemeClr val="tx2"/>
                </a:solidFill>
              </a:rPr>
              <a:t>measured</a:t>
            </a:r>
            <a:endParaRPr lang="de-DE" sz="1600" b="1" dirty="0" smtClean="0">
              <a:solidFill>
                <a:schemeClr val="tx2"/>
              </a:solidFill>
            </a:endParaRPr>
          </a:p>
        </p:txBody>
      </p:sp>
      <p:pic>
        <p:nvPicPr>
          <p:cNvPr id="11" name="Inhaltsplatzhalter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40550" y="924704"/>
            <a:ext cx="4850707" cy="5457046"/>
          </a:xfrm>
        </p:spPr>
      </p:pic>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437" y="924704"/>
            <a:ext cx="2451527" cy="2504338"/>
          </a:xfrm>
          <a:prstGeom prst="rect">
            <a:avLst/>
          </a:prstGeom>
        </p:spPr>
      </p:pic>
    </p:spTree>
    <p:extLst>
      <p:ext uri="{BB962C8B-B14F-4D97-AF65-F5344CB8AC3E}">
        <p14:creationId xmlns:p14="http://schemas.microsoft.com/office/powerpoint/2010/main" val="21963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95325" y="142066"/>
            <a:ext cx="9576472" cy="782638"/>
          </a:xfrm>
        </p:spPr>
        <p:txBody>
          <a:bodyPr/>
          <a:lstStyle/>
          <a:p>
            <a:r>
              <a:rPr lang="de-DE" dirty="0" err="1"/>
              <a:t>Impurity</a:t>
            </a:r>
            <a:r>
              <a:rPr lang="de-DE" dirty="0"/>
              <a:t> </a:t>
            </a:r>
            <a:r>
              <a:rPr lang="de-DE" dirty="0" err="1"/>
              <a:t>concentration</a:t>
            </a:r>
            <a:r>
              <a:rPr lang="de-DE" dirty="0"/>
              <a:t> in </a:t>
            </a:r>
            <a:r>
              <a:rPr lang="de-DE" dirty="0" err="1"/>
              <a:t>the</a:t>
            </a:r>
            <a:r>
              <a:rPr lang="de-DE" dirty="0"/>
              <a:t> SOL </a:t>
            </a:r>
            <a:r>
              <a:rPr lang="de-DE" dirty="0" err="1"/>
              <a:t>plasma</a:t>
            </a:r>
            <a:r>
              <a:rPr lang="de-DE" dirty="0"/>
              <a:t> </a:t>
            </a:r>
            <a:r>
              <a:rPr lang="de-DE" dirty="0" err="1"/>
              <a:t>directly</a:t>
            </a:r>
            <a:r>
              <a:rPr lang="de-DE" dirty="0"/>
              <a:t> </a:t>
            </a:r>
            <a:r>
              <a:rPr lang="de-DE" dirty="0" err="1"/>
              <a:t>measured</a:t>
            </a:r>
            <a:r>
              <a:rPr lang="de-DE" dirty="0"/>
              <a:t> </a:t>
            </a:r>
            <a:r>
              <a:rPr lang="de-DE" dirty="0" err="1"/>
              <a:t>with</a:t>
            </a:r>
            <a:r>
              <a:rPr lang="de-DE" dirty="0"/>
              <a:t> </a:t>
            </a:r>
            <a:r>
              <a:rPr lang="de-DE" dirty="0" err="1"/>
              <a:t>divertor</a:t>
            </a:r>
            <a:r>
              <a:rPr lang="de-DE" dirty="0"/>
              <a:t> </a:t>
            </a:r>
            <a:r>
              <a:rPr lang="de-DE" dirty="0" err="1"/>
              <a:t>spectroscopy</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11</a:t>
            </a:fld>
            <a:endParaRPr lang="de-DE" dirty="0"/>
          </a:p>
        </p:txBody>
      </p:sp>
      <p:pic>
        <p:nvPicPr>
          <p:cNvPr id="11" name="Grafik 10"/>
          <p:cNvPicPr>
            <a:picLocks noChangeAspect="1"/>
          </p:cNvPicPr>
          <p:nvPr/>
        </p:nvPicPr>
        <p:blipFill>
          <a:blip r:embed="rId2"/>
          <a:stretch>
            <a:fillRect/>
          </a:stretch>
        </p:blipFill>
        <p:spPr>
          <a:xfrm>
            <a:off x="6511636" y="3480865"/>
            <a:ext cx="3973548" cy="3059522"/>
          </a:xfrm>
          <a:prstGeom prst="rect">
            <a:avLst/>
          </a:prstGeom>
        </p:spPr>
      </p:pic>
      <p:sp>
        <p:nvSpPr>
          <p:cNvPr id="16" name="Textfeld 15"/>
          <p:cNvSpPr txBox="1"/>
          <p:nvPr/>
        </p:nvSpPr>
        <p:spPr>
          <a:xfrm>
            <a:off x="231250" y="3715635"/>
            <a:ext cx="5706150" cy="1038746"/>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de-DE" sz="1600" b="1" dirty="0" err="1" smtClean="0">
                <a:solidFill>
                  <a:schemeClr val="tx2"/>
                </a:solidFill>
              </a:rPr>
              <a:t>Intensity</a:t>
            </a:r>
            <a:r>
              <a:rPr lang="de-DE" sz="1600" b="1" dirty="0" smtClean="0">
                <a:solidFill>
                  <a:schemeClr val="tx2"/>
                </a:solidFill>
              </a:rPr>
              <a:t> </a:t>
            </a:r>
            <a:r>
              <a:rPr lang="de-DE" sz="1600" b="1" dirty="0" err="1" smtClean="0">
                <a:solidFill>
                  <a:schemeClr val="tx2"/>
                </a:solidFill>
              </a:rPr>
              <a:t>of</a:t>
            </a:r>
            <a:r>
              <a:rPr lang="de-DE" sz="1600" b="1" dirty="0" smtClean="0">
                <a:solidFill>
                  <a:schemeClr val="tx2"/>
                </a:solidFill>
              </a:rPr>
              <a:t> </a:t>
            </a:r>
            <a:r>
              <a:rPr lang="de-DE" sz="1600" b="1" dirty="0" err="1" smtClean="0">
                <a:solidFill>
                  <a:schemeClr val="tx2"/>
                </a:solidFill>
              </a:rPr>
              <a:t>three</a:t>
            </a:r>
            <a:r>
              <a:rPr lang="de-DE" sz="1600" b="1" dirty="0" smtClean="0">
                <a:solidFill>
                  <a:schemeClr val="tx2"/>
                </a:solidFill>
              </a:rPr>
              <a:t> </a:t>
            </a:r>
            <a:r>
              <a:rPr lang="de-DE" sz="1600" b="1" dirty="0" err="1" smtClean="0">
                <a:solidFill>
                  <a:schemeClr val="tx2"/>
                </a:solidFill>
              </a:rPr>
              <a:t>NeII</a:t>
            </a:r>
            <a:r>
              <a:rPr lang="de-DE" sz="1600" b="1" dirty="0" smtClean="0">
                <a:solidFill>
                  <a:schemeClr val="tx2"/>
                </a:solidFill>
              </a:rPr>
              <a:t> </a:t>
            </a:r>
            <a:r>
              <a:rPr lang="de-DE" sz="1600" b="1" dirty="0" err="1" smtClean="0">
                <a:solidFill>
                  <a:schemeClr val="tx2"/>
                </a:solidFill>
              </a:rPr>
              <a:t>lines</a:t>
            </a:r>
            <a:r>
              <a:rPr lang="de-DE" sz="1600" b="1" dirty="0" smtClean="0">
                <a:solidFill>
                  <a:schemeClr val="tx2"/>
                </a:solidFill>
              </a:rPr>
              <a:t> </a:t>
            </a:r>
            <a:r>
              <a:rPr lang="de-DE" sz="1600" b="1" dirty="0" err="1" smtClean="0">
                <a:solidFill>
                  <a:schemeClr val="tx2"/>
                </a:solidFill>
              </a:rPr>
              <a:t>is</a:t>
            </a:r>
            <a:r>
              <a:rPr lang="de-DE" sz="1600" b="1" dirty="0" smtClean="0">
                <a:solidFill>
                  <a:schemeClr val="tx2"/>
                </a:solidFill>
              </a:rPr>
              <a:t> </a:t>
            </a:r>
            <a:r>
              <a:rPr lang="de-DE" sz="1600" b="1" dirty="0" err="1" smtClean="0">
                <a:solidFill>
                  <a:schemeClr val="tx2"/>
                </a:solidFill>
              </a:rPr>
              <a:t>measured</a:t>
            </a:r>
            <a:endParaRPr lang="de-DE" sz="1600" b="1" dirty="0" smtClean="0">
              <a:solidFill>
                <a:schemeClr val="tx2"/>
              </a:solidFill>
            </a:endParaRPr>
          </a:p>
          <a:p>
            <a:pPr marL="180000" indent="-180000" algn="l">
              <a:lnSpc>
                <a:spcPts val="2300"/>
              </a:lnSpc>
              <a:spcBef>
                <a:spcPts val="1150"/>
              </a:spcBef>
              <a:buFont typeface="Arial" panose="020B0604020202020204" pitchFamily="34" charset="0"/>
              <a:buChar char="•"/>
            </a:pPr>
            <a:r>
              <a:rPr lang="de-DE" sz="1600" b="1" dirty="0" smtClean="0">
                <a:solidFill>
                  <a:schemeClr val="tx2"/>
                </a:solidFill>
              </a:rPr>
              <a:t>Line </a:t>
            </a:r>
            <a:r>
              <a:rPr lang="de-DE" sz="1600" b="1" dirty="0" err="1" smtClean="0">
                <a:solidFill>
                  <a:schemeClr val="tx2"/>
                </a:solidFill>
              </a:rPr>
              <a:t>ratios</a:t>
            </a:r>
            <a:r>
              <a:rPr lang="de-DE" sz="1600" b="1" dirty="0" smtClean="0">
                <a:solidFill>
                  <a:schemeClr val="tx2"/>
                </a:solidFill>
              </a:rPr>
              <a:t> </a:t>
            </a:r>
            <a:r>
              <a:rPr lang="de-DE" sz="1600" b="1" dirty="0" err="1" smtClean="0">
                <a:solidFill>
                  <a:schemeClr val="tx2"/>
                </a:solidFill>
              </a:rPr>
              <a:t>are</a:t>
            </a:r>
            <a:r>
              <a:rPr lang="de-DE" sz="1600" b="1" dirty="0" smtClean="0">
                <a:solidFill>
                  <a:schemeClr val="tx2"/>
                </a:solidFill>
              </a:rPr>
              <a:t> </a:t>
            </a:r>
            <a:r>
              <a:rPr lang="de-DE" sz="1600" b="1" dirty="0" err="1" smtClean="0">
                <a:solidFill>
                  <a:schemeClr val="tx2"/>
                </a:solidFill>
              </a:rPr>
              <a:t>dependent</a:t>
            </a:r>
            <a:r>
              <a:rPr lang="de-DE" sz="1600" b="1" dirty="0" smtClean="0">
                <a:solidFill>
                  <a:schemeClr val="tx2"/>
                </a:solidFill>
              </a:rPr>
              <a:t> on </a:t>
            </a:r>
            <a:r>
              <a:rPr lang="de-DE" sz="1600" b="1" dirty="0" err="1" smtClean="0">
                <a:solidFill>
                  <a:schemeClr val="tx2"/>
                </a:solidFill>
              </a:rPr>
              <a:t>local</a:t>
            </a:r>
            <a:r>
              <a:rPr lang="de-DE" sz="1600" b="1" dirty="0" smtClean="0">
                <a:solidFill>
                  <a:schemeClr val="tx2"/>
                </a:solidFill>
              </a:rPr>
              <a:t> </a:t>
            </a:r>
            <a:r>
              <a:rPr lang="de-DE" sz="1600" b="1" dirty="0" err="1" smtClean="0">
                <a:solidFill>
                  <a:schemeClr val="tx2"/>
                </a:solidFill>
              </a:rPr>
              <a:t>plasma</a:t>
            </a:r>
            <a:r>
              <a:rPr lang="de-DE" sz="1600" b="1" dirty="0" smtClean="0">
                <a:solidFill>
                  <a:schemeClr val="tx2"/>
                </a:solidFill>
              </a:rPr>
              <a:t> </a:t>
            </a:r>
            <a:r>
              <a:rPr lang="de-DE" sz="1600" b="1" dirty="0" err="1" smtClean="0">
                <a:solidFill>
                  <a:schemeClr val="tx2"/>
                </a:solidFill>
              </a:rPr>
              <a:t>parameters</a:t>
            </a:r>
            <a:r>
              <a:rPr lang="de-DE" sz="1600" b="1" dirty="0" smtClean="0">
                <a:solidFill>
                  <a:schemeClr val="tx2"/>
                </a:solidFill>
              </a:rPr>
              <a:t> n</a:t>
            </a:r>
            <a:r>
              <a:rPr lang="de-DE" sz="1600" b="1" baseline="-25000" dirty="0" smtClean="0">
                <a:solidFill>
                  <a:schemeClr val="tx2"/>
                </a:solidFill>
              </a:rPr>
              <a:t>e</a:t>
            </a:r>
            <a:r>
              <a:rPr lang="de-DE" sz="1600" b="1" dirty="0" smtClean="0">
                <a:solidFill>
                  <a:schemeClr val="tx2"/>
                </a:solidFill>
              </a:rPr>
              <a:t> </a:t>
            </a:r>
            <a:r>
              <a:rPr lang="de-DE" sz="1600" b="1" dirty="0" err="1" smtClean="0">
                <a:solidFill>
                  <a:schemeClr val="tx2"/>
                </a:solidFill>
              </a:rPr>
              <a:t>and</a:t>
            </a:r>
            <a:r>
              <a:rPr lang="de-DE" sz="1600" b="1" dirty="0" smtClean="0">
                <a:solidFill>
                  <a:schemeClr val="tx2"/>
                </a:solidFill>
              </a:rPr>
              <a:t> </a:t>
            </a:r>
            <a:r>
              <a:rPr lang="de-DE" sz="1600" b="1" dirty="0" err="1" smtClean="0">
                <a:solidFill>
                  <a:schemeClr val="tx2"/>
                </a:solidFill>
              </a:rPr>
              <a:t>T</a:t>
            </a:r>
            <a:r>
              <a:rPr lang="de-DE" sz="1600" b="1" baseline="-25000" dirty="0" err="1" smtClean="0">
                <a:solidFill>
                  <a:schemeClr val="tx2"/>
                </a:solidFill>
              </a:rPr>
              <a:t>e</a:t>
            </a:r>
            <a:r>
              <a:rPr lang="de-DE" sz="1600" b="1" baseline="-25000" dirty="0" smtClean="0">
                <a:solidFill>
                  <a:schemeClr val="tx2"/>
                </a:solidFill>
              </a:rPr>
              <a:t> </a:t>
            </a:r>
            <a:r>
              <a:rPr lang="de-DE" sz="1200" i="1" dirty="0" smtClean="0"/>
              <a:t>Henderson, NF, 2017, Henderson, NF, 2023</a:t>
            </a:r>
            <a:endParaRPr lang="de-DE" sz="1200" i="1" baseline="-25000" dirty="0" smtClean="0"/>
          </a:p>
        </p:txBody>
      </p:sp>
      <p:pic>
        <p:nvPicPr>
          <p:cNvPr id="19" name="Inhaltsplatzhalter 1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11636" y="718831"/>
            <a:ext cx="3760161" cy="2820120"/>
          </a:xfrm>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437" y="924704"/>
            <a:ext cx="2451527" cy="2504338"/>
          </a:xfrm>
          <a:prstGeom prst="rect">
            <a:avLst/>
          </a:prstGeom>
        </p:spPr>
      </p:pic>
    </p:spTree>
    <p:extLst>
      <p:ext uri="{BB962C8B-B14F-4D97-AF65-F5344CB8AC3E}">
        <p14:creationId xmlns:p14="http://schemas.microsoft.com/office/powerpoint/2010/main" val="28678767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95325" y="142066"/>
            <a:ext cx="9576472" cy="782638"/>
          </a:xfrm>
        </p:spPr>
        <p:txBody>
          <a:bodyPr/>
          <a:lstStyle/>
          <a:p>
            <a:r>
              <a:rPr lang="de-DE" dirty="0" err="1"/>
              <a:t>Impurity</a:t>
            </a:r>
            <a:r>
              <a:rPr lang="de-DE" dirty="0"/>
              <a:t> </a:t>
            </a:r>
            <a:r>
              <a:rPr lang="de-DE" dirty="0" err="1"/>
              <a:t>concentration</a:t>
            </a:r>
            <a:r>
              <a:rPr lang="de-DE" dirty="0"/>
              <a:t> in </a:t>
            </a:r>
            <a:r>
              <a:rPr lang="de-DE" dirty="0" err="1"/>
              <a:t>the</a:t>
            </a:r>
            <a:r>
              <a:rPr lang="de-DE" dirty="0"/>
              <a:t> SOL </a:t>
            </a:r>
            <a:r>
              <a:rPr lang="de-DE" dirty="0" err="1"/>
              <a:t>plasma</a:t>
            </a:r>
            <a:r>
              <a:rPr lang="de-DE" dirty="0"/>
              <a:t> </a:t>
            </a:r>
            <a:r>
              <a:rPr lang="de-DE" dirty="0" err="1"/>
              <a:t>directly</a:t>
            </a:r>
            <a:r>
              <a:rPr lang="de-DE" dirty="0"/>
              <a:t> </a:t>
            </a:r>
            <a:r>
              <a:rPr lang="de-DE" dirty="0" err="1"/>
              <a:t>measured</a:t>
            </a:r>
            <a:r>
              <a:rPr lang="de-DE" dirty="0"/>
              <a:t> </a:t>
            </a:r>
            <a:r>
              <a:rPr lang="de-DE" dirty="0" err="1"/>
              <a:t>with</a:t>
            </a:r>
            <a:r>
              <a:rPr lang="de-DE" dirty="0"/>
              <a:t> </a:t>
            </a:r>
            <a:r>
              <a:rPr lang="de-DE" dirty="0" err="1"/>
              <a:t>divertor</a:t>
            </a:r>
            <a:r>
              <a:rPr lang="de-DE" dirty="0"/>
              <a:t> </a:t>
            </a:r>
            <a:r>
              <a:rPr lang="de-DE" dirty="0" err="1"/>
              <a:t>spectroscopy</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12</a:t>
            </a:fld>
            <a:endParaRPr lang="de-DE" dirty="0"/>
          </a:p>
        </p:txBody>
      </p:sp>
      <p:sp>
        <p:nvSpPr>
          <p:cNvPr id="16" name="Textfeld 15"/>
          <p:cNvSpPr txBox="1"/>
          <p:nvPr/>
        </p:nvSpPr>
        <p:spPr>
          <a:xfrm>
            <a:off x="231250" y="3715635"/>
            <a:ext cx="5706150" cy="1782539"/>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de-DE" sz="1600" b="1" dirty="0" err="1" smtClean="0">
                <a:solidFill>
                  <a:schemeClr val="tx2"/>
                </a:solidFill>
              </a:rPr>
              <a:t>Intensity</a:t>
            </a:r>
            <a:r>
              <a:rPr lang="de-DE" sz="1600" b="1" dirty="0" smtClean="0">
                <a:solidFill>
                  <a:schemeClr val="tx2"/>
                </a:solidFill>
              </a:rPr>
              <a:t> </a:t>
            </a:r>
            <a:r>
              <a:rPr lang="de-DE" sz="1600" b="1" dirty="0" err="1" smtClean="0">
                <a:solidFill>
                  <a:schemeClr val="tx2"/>
                </a:solidFill>
              </a:rPr>
              <a:t>of</a:t>
            </a:r>
            <a:r>
              <a:rPr lang="de-DE" sz="1600" b="1" dirty="0" smtClean="0">
                <a:solidFill>
                  <a:schemeClr val="tx2"/>
                </a:solidFill>
              </a:rPr>
              <a:t> </a:t>
            </a:r>
            <a:r>
              <a:rPr lang="de-DE" sz="1600" b="1" dirty="0" err="1" smtClean="0">
                <a:solidFill>
                  <a:schemeClr val="tx2"/>
                </a:solidFill>
              </a:rPr>
              <a:t>three</a:t>
            </a:r>
            <a:r>
              <a:rPr lang="de-DE" sz="1600" b="1" dirty="0" smtClean="0">
                <a:solidFill>
                  <a:schemeClr val="tx2"/>
                </a:solidFill>
              </a:rPr>
              <a:t> </a:t>
            </a:r>
            <a:r>
              <a:rPr lang="de-DE" sz="1600" b="1" dirty="0" err="1" smtClean="0">
                <a:solidFill>
                  <a:schemeClr val="tx2"/>
                </a:solidFill>
              </a:rPr>
              <a:t>NeII</a:t>
            </a:r>
            <a:r>
              <a:rPr lang="de-DE" sz="1600" b="1" dirty="0" smtClean="0">
                <a:solidFill>
                  <a:schemeClr val="tx2"/>
                </a:solidFill>
              </a:rPr>
              <a:t> </a:t>
            </a:r>
            <a:r>
              <a:rPr lang="de-DE" sz="1600" b="1" dirty="0" err="1" smtClean="0">
                <a:solidFill>
                  <a:schemeClr val="tx2"/>
                </a:solidFill>
              </a:rPr>
              <a:t>lines</a:t>
            </a:r>
            <a:r>
              <a:rPr lang="de-DE" sz="1600" b="1" dirty="0" smtClean="0">
                <a:solidFill>
                  <a:schemeClr val="tx2"/>
                </a:solidFill>
              </a:rPr>
              <a:t> </a:t>
            </a:r>
            <a:r>
              <a:rPr lang="de-DE" sz="1600" b="1" dirty="0" err="1" smtClean="0">
                <a:solidFill>
                  <a:schemeClr val="tx2"/>
                </a:solidFill>
              </a:rPr>
              <a:t>is</a:t>
            </a:r>
            <a:r>
              <a:rPr lang="de-DE" sz="1600" b="1" dirty="0" smtClean="0">
                <a:solidFill>
                  <a:schemeClr val="tx2"/>
                </a:solidFill>
              </a:rPr>
              <a:t> </a:t>
            </a:r>
            <a:r>
              <a:rPr lang="de-DE" sz="1600" b="1" dirty="0" err="1" smtClean="0">
                <a:solidFill>
                  <a:schemeClr val="tx2"/>
                </a:solidFill>
              </a:rPr>
              <a:t>measured</a:t>
            </a:r>
            <a:endParaRPr lang="de-DE" sz="1600" b="1" dirty="0" smtClean="0">
              <a:solidFill>
                <a:schemeClr val="tx2"/>
              </a:solidFill>
            </a:endParaRPr>
          </a:p>
          <a:p>
            <a:pPr marL="180000" indent="-180000">
              <a:lnSpc>
                <a:spcPts val="2300"/>
              </a:lnSpc>
              <a:spcBef>
                <a:spcPts val="1150"/>
              </a:spcBef>
              <a:buFont typeface="Arial" panose="020B0604020202020204" pitchFamily="34" charset="0"/>
              <a:buChar char="•"/>
            </a:pPr>
            <a:r>
              <a:rPr lang="de-DE" sz="1600" b="1" dirty="0" smtClean="0">
                <a:solidFill>
                  <a:schemeClr val="tx2"/>
                </a:solidFill>
              </a:rPr>
              <a:t>Line </a:t>
            </a:r>
            <a:r>
              <a:rPr lang="de-DE" sz="1600" b="1" dirty="0" err="1" smtClean="0">
                <a:solidFill>
                  <a:schemeClr val="tx2"/>
                </a:solidFill>
              </a:rPr>
              <a:t>ratios</a:t>
            </a:r>
            <a:r>
              <a:rPr lang="de-DE" sz="1600" b="1" dirty="0" smtClean="0">
                <a:solidFill>
                  <a:schemeClr val="tx2"/>
                </a:solidFill>
              </a:rPr>
              <a:t> </a:t>
            </a:r>
            <a:r>
              <a:rPr lang="de-DE" sz="1600" b="1" dirty="0" err="1" smtClean="0">
                <a:solidFill>
                  <a:schemeClr val="tx2"/>
                </a:solidFill>
              </a:rPr>
              <a:t>are</a:t>
            </a:r>
            <a:r>
              <a:rPr lang="de-DE" sz="1600" b="1" dirty="0" smtClean="0">
                <a:solidFill>
                  <a:schemeClr val="tx2"/>
                </a:solidFill>
              </a:rPr>
              <a:t> </a:t>
            </a:r>
            <a:r>
              <a:rPr lang="de-DE" sz="1600" b="1" dirty="0" err="1" smtClean="0">
                <a:solidFill>
                  <a:schemeClr val="tx2"/>
                </a:solidFill>
              </a:rPr>
              <a:t>dependent</a:t>
            </a:r>
            <a:r>
              <a:rPr lang="de-DE" sz="1600" b="1" dirty="0" smtClean="0">
                <a:solidFill>
                  <a:schemeClr val="tx2"/>
                </a:solidFill>
              </a:rPr>
              <a:t> on </a:t>
            </a:r>
            <a:r>
              <a:rPr lang="de-DE" sz="1600" b="1" dirty="0" err="1" smtClean="0">
                <a:solidFill>
                  <a:schemeClr val="tx2"/>
                </a:solidFill>
              </a:rPr>
              <a:t>local</a:t>
            </a:r>
            <a:r>
              <a:rPr lang="de-DE" sz="1600" b="1" dirty="0" smtClean="0">
                <a:solidFill>
                  <a:schemeClr val="tx2"/>
                </a:solidFill>
              </a:rPr>
              <a:t> </a:t>
            </a:r>
            <a:r>
              <a:rPr lang="de-DE" sz="1600" b="1" dirty="0" err="1" smtClean="0">
                <a:solidFill>
                  <a:schemeClr val="tx2"/>
                </a:solidFill>
              </a:rPr>
              <a:t>plasma</a:t>
            </a:r>
            <a:r>
              <a:rPr lang="de-DE" sz="1600" b="1" dirty="0" smtClean="0">
                <a:solidFill>
                  <a:schemeClr val="tx2"/>
                </a:solidFill>
              </a:rPr>
              <a:t> </a:t>
            </a:r>
            <a:r>
              <a:rPr lang="de-DE" sz="1600" b="1" dirty="0" err="1" smtClean="0">
                <a:solidFill>
                  <a:schemeClr val="tx2"/>
                </a:solidFill>
              </a:rPr>
              <a:t>parameters</a:t>
            </a:r>
            <a:r>
              <a:rPr lang="de-DE" sz="1600" b="1" dirty="0" smtClean="0">
                <a:solidFill>
                  <a:schemeClr val="tx2"/>
                </a:solidFill>
              </a:rPr>
              <a:t> n</a:t>
            </a:r>
            <a:r>
              <a:rPr lang="de-DE" sz="1600" b="1" baseline="-25000" dirty="0" smtClean="0">
                <a:solidFill>
                  <a:schemeClr val="tx2"/>
                </a:solidFill>
              </a:rPr>
              <a:t>e</a:t>
            </a:r>
            <a:r>
              <a:rPr lang="de-DE" sz="1600" b="1" dirty="0" smtClean="0">
                <a:solidFill>
                  <a:schemeClr val="tx2"/>
                </a:solidFill>
              </a:rPr>
              <a:t> </a:t>
            </a:r>
            <a:r>
              <a:rPr lang="de-DE" sz="1600" b="1" dirty="0" err="1" smtClean="0">
                <a:solidFill>
                  <a:schemeClr val="tx2"/>
                </a:solidFill>
              </a:rPr>
              <a:t>and</a:t>
            </a:r>
            <a:r>
              <a:rPr lang="de-DE" sz="1600" b="1" dirty="0" smtClean="0">
                <a:solidFill>
                  <a:schemeClr val="tx2"/>
                </a:solidFill>
              </a:rPr>
              <a:t> </a:t>
            </a:r>
            <a:r>
              <a:rPr lang="de-DE" sz="1600" b="1" dirty="0" err="1" smtClean="0">
                <a:solidFill>
                  <a:schemeClr val="tx2"/>
                </a:solidFill>
              </a:rPr>
              <a:t>T</a:t>
            </a:r>
            <a:r>
              <a:rPr lang="de-DE" sz="1600" b="1" baseline="-25000" dirty="0" err="1" smtClean="0">
                <a:solidFill>
                  <a:schemeClr val="tx2"/>
                </a:solidFill>
              </a:rPr>
              <a:t>e</a:t>
            </a:r>
            <a:r>
              <a:rPr lang="de-DE" sz="1600" b="1" baseline="-25000" dirty="0" smtClean="0">
                <a:solidFill>
                  <a:schemeClr val="tx2"/>
                </a:solidFill>
              </a:rPr>
              <a:t> </a:t>
            </a:r>
            <a:r>
              <a:rPr lang="de-DE" sz="1200" i="1" dirty="0" smtClean="0"/>
              <a:t>Henderson</a:t>
            </a:r>
            <a:r>
              <a:rPr lang="de-DE" sz="1200" i="1" dirty="0"/>
              <a:t>, NF, 2017, Henderson, NF, </a:t>
            </a:r>
            <a:r>
              <a:rPr lang="de-DE" sz="1200" i="1" dirty="0" smtClean="0"/>
              <a:t>2023</a:t>
            </a:r>
            <a:endParaRPr lang="de-DE" sz="1200" b="1" i="1" baseline="-25000" dirty="0" smtClean="0">
              <a:solidFill>
                <a:schemeClr val="tx2"/>
              </a:solidFill>
            </a:endParaRPr>
          </a:p>
          <a:p>
            <a:pPr marL="180000" indent="-180000" algn="l">
              <a:lnSpc>
                <a:spcPts val="2300"/>
              </a:lnSpc>
              <a:spcBef>
                <a:spcPts val="1150"/>
              </a:spcBef>
              <a:buFont typeface="Arial" panose="020B0604020202020204" pitchFamily="34" charset="0"/>
              <a:buChar char="•"/>
            </a:pPr>
            <a:r>
              <a:rPr lang="de-DE" sz="1600" b="1" dirty="0" err="1" smtClean="0">
                <a:solidFill>
                  <a:schemeClr val="tx2"/>
                </a:solidFill>
              </a:rPr>
              <a:t>Divertor</a:t>
            </a:r>
            <a:r>
              <a:rPr lang="de-DE" sz="1600" b="1" dirty="0" smtClean="0">
                <a:solidFill>
                  <a:schemeClr val="tx2"/>
                </a:solidFill>
              </a:rPr>
              <a:t> </a:t>
            </a:r>
            <a:r>
              <a:rPr lang="de-DE" sz="1600" b="1" dirty="0" err="1" smtClean="0">
                <a:solidFill>
                  <a:schemeClr val="tx2"/>
                </a:solidFill>
              </a:rPr>
              <a:t>spectroscopy</a:t>
            </a:r>
            <a:r>
              <a:rPr lang="de-DE" sz="1600" b="1" dirty="0" smtClean="0">
                <a:solidFill>
                  <a:schemeClr val="tx2"/>
                </a:solidFill>
              </a:rPr>
              <a:t> </a:t>
            </a:r>
            <a:r>
              <a:rPr lang="de-DE" sz="1600" b="1" dirty="0" err="1" smtClean="0">
                <a:solidFill>
                  <a:schemeClr val="tx2"/>
                </a:solidFill>
              </a:rPr>
              <a:t>analysis</a:t>
            </a:r>
            <a:r>
              <a:rPr lang="de-DE" sz="1600" b="1" dirty="0" smtClean="0">
                <a:solidFill>
                  <a:schemeClr val="tx2"/>
                </a:solidFill>
              </a:rPr>
              <a:t> </a:t>
            </a:r>
            <a:r>
              <a:rPr lang="de-DE" sz="1600" b="1" dirty="0" err="1" smtClean="0">
                <a:solidFill>
                  <a:schemeClr val="tx2"/>
                </a:solidFill>
              </a:rPr>
              <a:t>overestimates</a:t>
            </a:r>
            <a:r>
              <a:rPr lang="de-DE" sz="1600" b="1" dirty="0" smtClean="0">
                <a:solidFill>
                  <a:schemeClr val="tx2"/>
                </a:solidFill>
              </a:rPr>
              <a:t> </a:t>
            </a:r>
            <a:r>
              <a:rPr lang="de-DE" sz="1600" b="1" dirty="0" err="1" smtClean="0">
                <a:solidFill>
                  <a:schemeClr val="tx2"/>
                </a:solidFill>
              </a:rPr>
              <a:t>neon</a:t>
            </a:r>
            <a:r>
              <a:rPr lang="de-DE" sz="1600" b="1" dirty="0" smtClean="0">
                <a:solidFill>
                  <a:schemeClr val="tx2"/>
                </a:solidFill>
              </a:rPr>
              <a:t> </a:t>
            </a:r>
            <a:r>
              <a:rPr lang="de-DE" sz="1600" b="1" dirty="0" err="1" smtClean="0">
                <a:solidFill>
                  <a:schemeClr val="tx2"/>
                </a:solidFill>
              </a:rPr>
              <a:t>concentration</a:t>
            </a:r>
            <a:endParaRPr lang="de-DE" sz="1600" b="1" dirty="0" smtClean="0">
              <a:solidFill>
                <a:schemeClr val="tx2"/>
              </a:solidFill>
            </a:endParaRPr>
          </a:p>
        </p:txBody>
      </p:sp>
      <p:pic>
        <p:nvPicPr>
          <p:cNvPr id="11" name="Grafi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178" y="5200636"/>
            <a:ext cx="1733313" cy="445554"/>
          </a:xfrm>
          <a:prstGeom prst="rect">
            <a:avLst/>
          </a:prstGeom>
        </p:spPr>
      </p:pic>
      <p:pic>
        <p:nvPicPr>
          <p:cNvPr id="13" name="Inhaltsplatzhalter 1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40550" y="924704"/>
            <a:ext cx="4850707" cy="5457046"/>
          </a:xfrm>
        </p:spPr>
      </p:pic>
      <p:pic>
        <p:nvPicPr>
          <p:cNvPr id="17" name="Grafi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437" y="924704"/>
            <a:ext cx="2451527" cy="2504338"/>
          </a:xfrm>
          <a:prstGeom prst="rect">
            <a:avLst/>
          </a:prstGeom>
        </p:spPr>
      </p:pic>
    </p:spTree>
    <p:extLst>
      <p:ext uri="{BB962C8B-B14F-4D97-AF65-F5344CB8AC3E}">
        <p14:creationId xmlns:p14="http://schemas.microsoft.com/office/powerpoint/2010/main" val="4093842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95325" y="142066"/>
            <a:ext cx="9576472" cy="782638"/>
          </a:xfrm>
        </p:spPr>
        <p:txBody>
          <a:bodyPr/>
          <a:lstStyle/>
          <a:p>
            <a:r>
              <a:rPr lang="de-DE" dirty="0" err="1"/>
              <a:t>Impurity</a:t>
            </a:r>
            <a:r>
              <a:rPr lang="de-DE" dirty="0"/>
              <a:t> </a:t>
            </a:r>
            <a:r>
              <a:rPr lang="de-DE" dirty="0" err="1"/>
              <a:t>concentration</a:t>
            </a:r>
            <a:r>
              <a:rPr lang="de-DE" dirty="0"/>
              <a:t> in </a:t>
            </a:r>
            <a:r>
              <a:rPr lang="de-DE" dirty="0" err="1"/>
              <a:t>the</a:t>
            </a:r>
            <a:r>
              <a:rPr lang="de-DE" dirty="0"/>
              <a:t> SOL </a:t>
            </a:r>
            <a:r>
              <a:rPr lang="de-DE" dirty="0" err="1"/>
              <a:t>plasma</a:t>
            </a:r>
            <a:r>
              <a:rPr lang="de-DE" dirty="0"/>
              <a:t> </a:t>
            </a:r>
            <a:r>
              <a:rPr lang="de-DE" dirty="0" err="1"/>
              <a:t>directly</a:t>
            </a:r>
            <a:r>
              <a:rPr lang="de-DE" dirty="0"/>
              <a:t> </a:t>
            </a:r>
            <a:r>
              <a:rPr lang="de-DE" dirty="0" err="1"/>
              <a:t>measured</a:t>
            </a:r>
            <a:r>
              <a:rPr lang="de-DE" dirty="0"/>
              <a:t> </a:t>
            </a:r>
            <a:r>
              <a:rPr lang="de-DE" dirty="0" err="1"/>
              <a:t>with</a:t>
            </a:r>
            <a:r>
              <a:rPr lang="de-DE" dirty="0"/>
              <a:t> </a:t>
            </a:r>
            <a:r>
              <a:rPr lang="de-DE" dirty="0" err="1"/>
              <a:t>divertor</a:t>
            </a:r>
            <a:r>
              <a:rPr lang="de-DE" dirty="0"/>
              <a:t> </a:t>
            </a:r>
            <a:r>
              <a:rPr lang="de-DE" dirty="0" err="1"/>
              <a:t>spectroscopy</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13</a:t>
            </a:fld>
            <a:endParaRPr lang="de-DE" dirty="0"/>
          </a:p>
        </p:txBody>
      </p:sp>
      <p:sp>
        <p:nvSpPr>
          <p:cNvPr id="16" name="Textfeld 15"/>
          <p:cNvSpPr txBox="1"/>
          <p:nvPr/>
        </p:nvSpPr>
        <p:spPr>
          <a:xfrm>
            <a:off x="231250" y="3715635"/>
            <a:ext cx="5706150" cy="2526333"/>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de-DE" sz="1600" b="1" dirty="0" err="1" smtClean="0">
                <a:solidFill>
                  <a:schemeClr val="tx2"/>
                </a:solidFill>
              </a:rPr>
              <a:t>Intensity</a:t>
            </a:r>
            <a:r>
              <a:rPr lang="de-DE" sz="1600" b="1" dirty="0" smtClean="0">
                <a:solidFill>
                  <a:schemeClr val="tx2"/>
                </a:solidFill>
              </a:rPr>
              <a:t> </a:t>
            </a:r>
            <a:r>
              <a:rPr lang="de-DE" sz="1600" b="1" dirty="0" err="1" smtClean="0">
                <a:solidFill>
                  <a:schemeClr val="tx2"/>
                </a:solidFill>
              </a:rPr>
              <a:t>of</a:t>
            </a:r>
            <a:r>
              <a:rPr lang="de-DE" sz="1600" b="1" dirty="0" smtClean="0">
                <a:solidFill>
                  <a:schemeClr val="tx2"/>
                </a:solidFill>
              </a:rPr>
              <a:t> </a:t>
            </a:r>
            <a:r>
              <a:rPr lang="de-DE" sz="1600" b="1" dirty="0" err="1" smtClean="0">
                <a:solidFill>
                  <a:schemeClr val="tx2"/>
                </a:solidFill>
              </a:rPr>
              <a:t>three</a:t>
            </a:r>
            <a:r>
              <a:rPr lang="de-DE" sz="1600" b="1" dirty="0" smtClean="0">
                <a:solidFill>
                  <a:schemeClr val="tx2"/>
                </a:solidFill>
              </a:rPr>
              <a:t> </a:t>
            </a:r>
            <a:r>
              <a:rPr lang="de-DE" sz="1600" b="1" dirty="0" err="1" smtClean="0">
                <a:solidFill>
                  <a:schemeClr val="tx2"/>
                </a:solidFill>
              </a:rPr>
              <a:t>NeII</a:t>
            </a:r>
            <a:r>
              <a:rPr lang="de-DE" sz="1600" b="1" dirty="0" smtClean="0">
                <a:solidFill>
                  <a:schemeClr val="tx2"/>
                </a:solidFill>
              </a:rPr>
              <a:t> </a:t>
            </a:r>
            <a:r>
              <a:rPr lang="de-DE" sz="1600" b="1" dirty="0" err="1" smtClean="0">
                <a:solidFill>
                  <a:schemeClr val="tx2"/>
                </a:solidFill>
              </a:rPr>
              <a:t>lines</a:t>
            </a:r>
            <a:r>
              <a:rPr lang="de-DE" sz="1600" b="1" dirty="0" smtClean="0">
                <a:solidFill>
                  <a:schemeClr val="tx2"/>
                </a:solidFill>
              </a:rPr>
              <a:t> </a:t>
            </a:r>
            <a:r>
              <a:rPr lang="de-DE" sz="1600" b="1" dirty="0" err="1" smtClean="0">
                <a:solidFill>
                  <a:schemeClr val="tx2"/>
                </a:solidFill>
              </a:rPr>
              <a:t>is</a:t>
            </a:r>
            <a:r>
              <a:rPr lang="de-DE" sz="1600" b="1" dirty="0" smtClean="0">
                <a:solidFill>
                  <a:schemeClr val="tx2"/>
                </a:solidFill>
              </a:rPr>
              <a:t> </a:t>
            </a:r>
            <a:r>
              <a:rPr lang="de-DE" sz="1600" b="1" dirty="0" err="1" smtClean="0">
                <a:solidFill>
                  <a:schemeClr val="tx2"/>
                </a:solidFill>
              </a:rPr>
              <a:t>measured</a:t>
            </a:r>
            <a:endParaRPr lang="de-DE" sz="1600" b="1" dirty="0" smtClean="0">
              <a:solidFill>
                <a:schemeClr val="tx2"/>
              </a:solidFill>
            </a:endParaRPr>
          </a:p>
          <a:p>
            <a:pPr marL="180000" indent="-180000">
              <a:lnSpc>
                <a:spcPts val="2300"/>
              </a:lnSpc>
              <a:spcBef>
                <a:spcPts val="1150"/>
              </a:spcBef>
              <a:buFont typeface="Arial" panose="020B0604020202020204" pitchFamily="34" charset="0"/>
              <a:buChar char="•"/>
            </a:pPr>
            <a:r>
              <a:rPr lang="de-DE" sz="1600" b="1" dirty="0" smtClean="0">
                <a:solidFill>
                  <a:schemeClr val="tx2"/>
                </a:solidFill>
              </a:rPr>
              <a:t>Line </a:t>
            </a:r>
            <a:r>
              <a:rPr lang="de-DE" sz="1600" b="1" dirty="0" err="1" smtClean="0">
                <a:solidFill>
                  <a:schemeClr val="tx2"/>
                </a:solidFill>
              </a:rPr>
              <a:t>ratios</a:t>
            </a:r>
            <a:r>
              <a:rPr lang="de-DE" sz="1600" b="1" dirty="0" smtClean="0">
                <a:solidFill>
                  <a:schemeClr val="tx2"/>
                </a:solidFill>
              </a:rPr>
              <a:t> </a:t>
            </a:r>
            <a:r>
              <a:rPr lang="de-DE" sz="1600" b="1" dirty="0" err="1" smtClean="0">
                <a:solidFill>
                  <a:schemeClr val="tx2"/>
                </a:solidFill>
              </a:rPr>
              <a:t>are</a:t>
            </a:r>
            <a:r>
              <a:rPr lang="de-DE" sz="1600" b="1" dirty="0" smtClean="0">
                <a:solidFill>
                  <a:schemeClr val="tx2"/>
                </a:solidFill>
              </a:rPr>
              <a:t> </a:t>
            </a:r>
            <a:r>
              <a:rPr lang="de-DE" sz="1600" b="1" dirty="0" err="1" smtClean="0">
                <a:solidFill>
                  <a:schemeClr val="tx2"/>
                </a:solidFill>
              </a:rPr>
              <a:t>dependent</a:t>
            </a:r>
            <a:r>
              <a:rPr lang="de-DE" sz="1600" b="1" dirty="0" smtClean="0">
                <a:solidFill>
                  <a:schemeClr val="tx2"/>
                </a:solidFill>
              </a:rPr>
              <a:t> on </a:t>
            </a:r>
            <a:r>
              <a:rPr lang="de-DE" sz="1600" b="1" dirty="0" err="1" smtClean="0">
                <a:solidFill>
                  <a:schemeClr val="tx2"/>
                </a:solidFill>
              </a:rPr>
              <a:t>local</a:t>
            </a:r>
            <a:r>
              <a:rPr lang="de-DE" sz="1600" b="1" dirty="0" smtClean="0">
                <a:solidFill>
                  <a:schemeClr val="tx2"/>
                </a:solidFill>
              </a:rPr>
              <a:t> </a:t>
            </a:r>
            <a:r>
              <a:rPr lang="de-DE" sz="1600" b="1" dirty="0" err="1" smtClean="0">
                <a:solidFill>
                  <a:schemeClr val="tx2"/>
                </a:solidFill>
              </a:rPr>
              <a:t>plasma</a:t>
            </a:r>
            <a:r>
              <a:rPr lang="de-DE" sz="1600" b="1" dirty="0" smtClean="0">
                <a:solidFill>
                  <a:schemeClr val="tx2"/>
                </a:solidFill>
              </a:rPr>
              <a:t> </a:t>
            </a:r>
            <a:r>
              <a:rPr lang="de-DE" sz="1600" b="1" dirty="0" err="1" smtClean="0">
                <a:solidFill>
                  <a:schemeClr val="tx2"/>
                </a:solidFill>
              </a:rPr>
              <a:t>parameters</a:t>
            </a:r>
            <a:r>
              <a:rPr lang="de-DE" sz="1600" b="1" dirty="0" smtClean="0">
                <a:solidFill>
                  <a:schemeClr val="tx2"/>
                </a:solidFill>
              </a:rPr>
              <a:t> n</a:t>
            </a:r>
            <a:r>
              <a:rPr lang="de-DE" sz="1600" b="1" baseline="-25000" dirty="0" smtClean="0">
                <a:solidFill>
                  <a:schemeClr val="tx2"/>
                </a:solidFill>
              </a:rPr>
              <a:t>e</a:t>
            </a:r>
            <a:r>
              <a:rPr lang="de-DE" sz="1600" b="1" dirty="0" smtClean="0">
                <a:solidFill>
                  <a:schemeClr val="tx2"/>
                </a:solidFill>
              </a:rPr>
              <a:t> </a:t>
            </a:r>
            <a:r>
              <a:rPr lang="de-DE" sz="1600" b="1" dirty="0" err="1" smtClean="0">
                <a:solidFill>
                  <a:schemeClr val="tx2"/>
                </a:solidFill>
              </a:rPr>
              <a:t>and</a:t>
            </a:r>
            <a:r>
              <a:rPr lang="de-DE" sz="1600" b="1" dirty="0" smtClean="0">
                <a:solidFill>
                  <a:schemeClr val="tx2"/>
                </a:solidFill>
              </a:rPr>
              <a:t> </a:t>
            </a:r>
            <a:r>
              <a:rPr lang="de-DE" sz="1600" b="1" dirty="0" err="1" smtClean="0">
                <a:solidFill>
                  <a:schemeClr val="tx2"/>
                </a:solidFill>
              </a:rPr>
              <a:t>T</a:t>
            </a:r>
            <a:r>
              <a:rPr lang="de-DE" sz="1600" b="1" baseline="-25000" dirty="0" err="1" smtClean="0">
                <a:solidFill>
                  <a:schemeClr val="tx2"/>
                </a:solidFill>
              </a:rPr>
              <a:t>e</a:t>
            </a:r>
            <a:r>
              <a:rPr lang="de-DE" sz="1600" b="1" baseline="-25000" dirty="0" smtClean="0">
                <a:solidFill>
                  <a:schemeClr val="tx2"/>
                </a:solidFill>
              </a:rPr>
              <a:t> </a:t>
            </a:r>
            <a:r>
              <a:rPr lang="de-DE" sz="1200" i="1" dirty="0" smtClean="0"/>
              <a:t>Henderson</a:t>
            </a:r>
            <a:r>
              <a:rPr lang="de-DE" sz="1200" i="1" dirty="0"/>
              <a:t>, NF, 2017, Henderson, NF, </a:t>
            </a:r>
            <a:r>
              <a:rPr lang="de-DE" sz="1200" i="1" dirty="0" smtClean="0"/>
              <a:t>2023</a:t>
            </a:r>
            <a:endParaRPr lang="de-DE" sz="1600" b="1" baseline="-25000" dirty="0" smtClean="0">
              <a:solidFill>
                <a:schemeClr val="tx2"/>
              </a:solidFill>
            </a:endParaRPr>
          </a:p>
          <a:p>
            <a:pPr marL="180000" indent="-180000" algn="l">
              <a:lnSpc>
                <a:spcPts val="2300"/>
              </a:lnSpc>
              <a:spcBef>
                <a:spcPts val="1150"/>
              </a:spcBef>
              <a:buFont typeface="Arial" panose="020B0604020202020204" pitchFamily="34" charset="0"/>
              <a:buChar char="•"/>
            </a:pPr>
            <a:r>
              <a:rPr lang="de-DE" sz="1600" b="1" dirty="0" err="1" smtClean="0">
                <a:solidFill>
                  <a:schemeClr val="tx2"/>
                </a:solidFill>
              </a:rPr>
              <a:t>Divertor</a:t>
            </a:r>
            <a:r>
              <a:rPr lang="de-DE" sz="1600" b="1" dirty="0" smtClean="0">
                <a:solidFill>
                  <a:schemeClr val="tx2"/>
                </a:solidFill>
              </a:rPr>
              <a:t> </a:t>
            </a:r>
            <a:r>
              <a:rPr lang="de-DE" sz="1600" b="1" dirty="0" err="1" smtClean="0">
                <a:solidFill>
                  <a:schemeClr val="tx2"/>
                </a:solidFill>
              </a:rPr>
              <a:t>spectroscopy</a:t>
            </a:r>
            <a:r>
              <a:rPr lang="de-DE" sz="1600" b="1" dirty="0" smtClean="0">
                <a:solidFill>
                  <a:schemeClr val="tx2"/>
                </a:solidFill>
              </a:rPr>
              <a:t> </a:t>
            </a:r>
            <a:r>
              <a:rPr lang="de-DE" sz="1600" b="1" dirty="0" err="1" smtClean="0">
                <a:solidFill>
                  <a:schemeClr val="tx2"/>
                </a:solidFill>
              </a:rPr>
              <a:t>analysis</a:t>
            </a:r>
            <a:r>
              <a:rPr lang="de-DE" sz="1600" b="1" dirty="0" smtClean="0">
                <a:solidFill>
                  <a:schemeClr val="tx2"/>
                </a:solidFill>
              </a:rPr>
              <a:t> </a:t>
            </a:r>
            <a:r>
              <a:rPr lang="de-DE" sz="1600" b="1" dirty="0" err="1" smtClean="0">
                <a:solidFill>
                  <a:schemeClr val="tx2"/>
                </a:solidFill>
              </a:rPr>
              <a:t>overestimates</a:t>
            </a:r>
            <a:r>
              <a:rPr lang="de-DE" sz="1600" b="1" dirty="0" smtClean="0">
                <a:solidFill>
                  <a:schemeClr val="tx2"/>
                </a:solidFill>
              </a:rPr>
              <a:t> </a:t>
            </a:r>
            <a:r>
              <a:rPr lang="de-DE" sz="1600" b="1" dirty="0" err="1" smtClean="0">
                <a:solidFill>
                  <a:schemeClr val="tx2"/>
                </a:solidFill>
              </a:rPr>
              <a:t>neon</a:t>
            </a:r>
            <a:r>
              <a:rPr lang="de-DE" sz="1600" b="1" dirty="0" smtClean="0">
                <a:solidFill>
                  <a:schemeClr val="tx2"/>
                </a:solidFill>
              </a:rPr>
              <a:t> </a:t>
            </a:r>
            <a:r>
              <a:rPr lang="de-DE" sz="1600" b="1" dirty="0" err="1" smtClean="0">
                <a:solidFill>
                  <a:schemeClr val="tx2"/>
                </a:solidFill>
              </a:rPr>
              <a:t>concentration</a:t>
            </a:r>
            <a:endParaRPr lang="de-DE" sz="1600" b="1" dirty="0" smtClean="0">
              <a:solidFill>
                <a:schemeClr val="tx2"/>
              </a:solidFill>
            </a:endParaRPr>
          </a:p>
          <a:p>
            <a:pPr marL="180000" indent="-180000" algn="l">
              <a:lnSpc>
                <a:spcPts val="2300"/>
              </a:lnSpc>
              <a:spcBef>
                <a:spcPts val="1150"/>
              </a:spcBef>
              <a:buFont typeface="Arial" panose="020B0604020202020204" pitchFamily="34" charset="0"/>
              <a:buChar char="•"/>
            </a:pPr>
            <a:r>
              <a:rPr lang="de-DE" sz="1600" b="1" dirty="0" smtClean="0">
                <a:solidFill>
                  <a:schemeClr val="tx2"/>
                </a:solidFill>
              </a:rPr>
              <a:t>Line </a:t>
            </a:r>
            <a:r>
              <a:rPr lang="de-DE" sz="1600" b="1" dirty="0" err="1" smtClean="0">
                <a:solidFill>
                  <a:schemeClr val="tx2"/>
                </a:solidFill>
              </a:rPr>
              <a:t>ratio</a:t>
            </a:r>
            <a:r>
              <a:rPr lang="de-DE" sz="1600" b="1" dirty="0" smtClean="0">
                <a:solidFill>
                  <a:schemeClr val="tx2"/>
                </a:solidFill>
              </a:rPr>
              <a:t> </a:t>
            </a:r>
            <a:r>
              <a:rPr lang="de-DE" sz="1600" b="1" dirty="0" err="1" smtClean="0">
                <a:solidFill>
                  <a:schemeClr val="tx2"/>
                </a:solidFill>
              </a:rPr>
              <a:t>spectroscopy</a:t>
            </a:r>
            <a:r>
              <a:rPr lang="de-DE" sz="1600" b="1" dirty="0" smtClean="0">
                <a:solidFill>
                  <a:schemeClr val="tx2"/>
                </a:solidFill>
              </a:rPr>
              <a:t> </a:t>
            </a:r>
            <a:r>
              <a:rPr lang="de-DE" sz="1600" b="1" dirty="0" err="1" smtClean="0">
                <a:solidFill>
                  <a:schemeClr val="tx2"/>
                </a:solidFill>
              </a:rPr>
              <a:t>has</a:t>
            </a:r>
            <a:r>
              <a:rPr lang="de-DE" sz="1600" b="1" dirty="0" smtClean="0">
                <a:solidFill>
                  <a:schemeClr val="tx2"/>
                </a:solidFill>
              </a:rPr>
              <a:t> </a:t>
            </a:r>
            <a:r>
              <a:rPr lang="de-DE" sz="1600" b="1" dirty="0" err="1" smtClean="0">
                <a:solidFill>
                  <a:schemeClr val="tx2"/>
                </a:solidFill>
              </a:rPr>
              <a:t>been</a:t>
            </a:r>
            <a:r>
              <a:rPr lang="de-DE" sz="1600" b="1" dirty="0" smtClean="0">
                <a:solidFill>
                  <a:schemeClr val="tx2"/>
                </a:solidFill>
              </a:rPr>
              <a:t> </a:t>
            </a:r>
            <a:r>
              <a:rPr lang="de-DE" sz="1600" b="1" dirty="0" err="1" smtClean="0">
                <a:solidFill>
                  <a:schemeClr val="tx2"/>
                </a:solidFill>
              </a:rPr>
              <a:t>applied</a:t>
            </a:r>
            <a:r>
              <a:rPr lang="de-DE" sz="1600" b="1" dirty="0" smtClean="0">
                <a:solidFill>
                  <a:schemeClr val="tx2"/>
                </a:solidFill>
              </a:rPr>
              <a:t> </a:t>
            </a:r>
            <a:r>
              <a:rPr lang="de-DE" sz="1600" b="1" dirty="0" err="1" smtClean="0">
                <a:solidFill>
                  <a:schemeClr val="tx2"/>
                </a:solidFill>
              </a:rPr>
              <a:t>to</a:t>
            </a:r>
            <a:r>
              <a:rPr lang="de-DE" sz="1600" b="1" dirty="0" smtClean="0">
                <a:solidFill>
                  <a:schemeClr val="tx2"/>
                </a:solidFill>
              </a:rPr>
              <a:t> </a:t>
            </a:r>
            <a:r>
              <a:rPr lang="de-DE" sz="1600" b="1" dirty="0" err="1" smtClean="0">
                <a:solidFill>
                  <a:schemeClr val="tx2"/>
                </a:solidFill>
              </a:rPr>
              <a:t>NeII</a:t>
            </a:r>
            <a:r>
              <a:rPr lang="de-DE" sz="1600" b="1" dirty="0" smtClean="0">
                <a:solidFill>
                  <a:schemeClr val="tx2"/>
                </a:solidFill>
              </a:rPr>
              <a:t> </a:t>
            </a:r>
            <a:r>
              <a:rPr lang="de-DE" sz="1600" b="1" dirty="0" err="1" smtClean="0">
                <a:solidFill>
                  <a:schemeClr val="tx2"/>
                </a:solidFill>
              </a:rPr>
              <a:t>and</a:t>
            </a:r>
            <a:r>
              <a:rPr lang="de-DE" sz="1600" b="1" dirty="0" smtClean="0">
                <a:solidFill>
                  <a:schemeClr val="tx2"/>
                </a:solidFill>
              </a:rPr>
              <a:t> NII </a:t>
            </a:r>
            <a:r>
              <a:rPr lang="de-DE" sz="1600" b="1" dirty="0" err="1" smtClean="0">
                <a:solidFill>
                  <a:schemeClr val="tx2"/>
                </a:solidFill>
              </a:rPr>
              <a:t>spectra</a:t>
            </a:r>
            <a:endParaRPr lang="de-DE" sz="1600" b="1" dirty="0" smtClean="0">
              <a:solidFill>
                <a:schemeClr val="tx2"/>
              </a:solidFill>
            </a:endParaRPr>
          </a:p>
        </p:txBody>
      </p:sp>
      <p:pic>
        <p:nvPicPr>
          <p:cNvPr id="11" name="Grafi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178" y="5200636"/>
            <a:ext cx="1733313" cy="445554"/>
          </a:xfrm>
          <a:prstGeom prst="rect">
            <a:avLst/>
          </a:prstGeom>
        </p:spPr>
      </p:pic>
      <p:pic>
        <p:nvPicPr>
          <p:cNvPr id="12" name="Inhaltsplatzhalter 1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40550" y="924704"/>
            <a:ext cx="4850707" cy="5457046"/>
          </a:xfrm>
        </p:spPr>
      </p:pic>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437" y="924704"/>
            <a:ext cx="2451527" cy="2504338"/>
          </a:xfrm>
          <a:prstGeom prst="rect">
            <a:avLst/>
          </a:prstGeom>
        </p:spPr>
      </p:pic>
    </p:spTree>
    <p:extLst>
      <p:ext uri="{BB962C8B-B14F-4D97-AF65-F5344CB8AC3E}">
        <p14:creationId xmlns:p14="http://schemas.microsoft.com/office/powerpoint/2010/main" val="2836261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Impurity</a:t>
            </a:r>
            <a:r>
              <a:rPr lang="de-DE" dirty="0" smtClean="0"/>
              <a:t> </a:t>
            </a:r>
            <a:r>
              <a:rPr lang="de-DE" dirty="0" err="1" smtClean="0"/>
              <a:t>concentration</a:t>
            </a:r>
            <a:r>
              <a:rPr lang="de-DE" dirty="0" smtClean="0"/>
              <a:t> in </a:t>
            </a:r>
            <a:r>
              <a:rPr lang="de-DE" dirty="0" err="1" smtClean="0"/>
              <a:t>the</a:t>
            </a:r>
            <a:r>
              <a:rPr lang="de-DE" dirty="0" smtClean="0"/>
              <a:t> residual gas </a:t>
            </a:r>
            <a:r>
              <a:rPr lang="de-DE" dirty="0" err="1" smtClean="0"/>
              <a:t>measured</a:t>
            </a:r>
            <a:r>
              <a:rPr lang="de-DE" dirty="0" smtClean="0"/>
              <a:t> </a:t>
            </a:r>
            <a:r>
              <a:rPr lang="de-DE" dirty="0" err="1" smtClean="0"/>
              <a:t>with</a:t>
            </a:r>
            <a:r>
              <a:rPr lang="de-DE" dirty="0" smtClean="0"/>
              <a:t> </a:t>
            </a:r>
            <a:r>
              <a:rPr lang="de-DE" dirty="0" err="1" smtClean="0"/>
              <a:t>Diagnostic</a:t>
            </a:r>
            <a:r>
              <a:rPr lang="de-DE" dirty="0" smtClean="0"/>
              <a:t> Residual Gas Analyzer (DRGA)</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14</a:t>
            </a:fld>
            <a:endParaRPr lang="de-DE" dirty="0"/>
          </a:p>
        </p:txBody>
      </p:sp>
      <p:pic>
        <p:nvPicPr>
          <p:cNvPr id="8" name="Inhaltsplatzhalt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1647" y="1395885"/>
            <a:ext cx="2319815" cy="2460945"/>
          </a:xfrm>
          <a:prstGeom prst="rect">
            <a:avLst/>
          </a:prstGeom>
        </p:spPr>
      </p:pic>
      <p:sp>
        <p:nvSpPr>
          <p:cNvPr id="10" name="Inhaltsplatzhalter 9"/>
          <p:cNvSpPr>
            <a:spLocks noGrp="1"/>
          </p:cNvSpPr>
          <p:nvPr>
            <p:ph sz="half" idx="2"/>
          </p:nvPr>
        </p:nvSpPr>
        <p:spPr>
          <a:xfrm>
            <a:off x="601647" y="3856830"/>
            <a:ext cx="6150135" cy="2632868"/>
          </a:xfrm>
        </p:spPr>
        <p:txBody>
          <a:bodyPr>
            <a:normAutofit/>
          </a:bodyPr>
          <a:lstStyle/>
          <a:p>
            <a:pPr marL="285750" indent="-285750">
              <a:buFont typeface="Arial" panose="020B0604020202020204" pitchFamily="34" charset="0"/>
              <a:buChar char="•"/>
            </a:pPr>
            <a:r>
              <a:rPr lang="de-DE" dirty="0" err="1" smtClean="0"/>
              <a:t>Delayed</a:t>
            </a:r>
            <a:r>
              <a:rPr lang="de-DE" dirty="0" smtClean="0"/>
              <a:t> </a:t>
            </a:r>
            <a:r>
              <a:rPr lang="de-DE" dirty="0" err="1" smtClean="0"/>
              <a:t>response</a:t>
            </a:r>
            <a:r>
              <a:rPr lang="de-DE" dirty="0" smtClean="0"/>
              <a:t> due </a:t>
            </a:r>
            <a:r>
              <a:rPr lang="de-DE" dirty="0" err="1" smtClean="0"/>
              <a:t>to</a:t>
            </a:r>
            <a:r>
              <a:rPr lang="de-DE" dirty="0" smtClean="0"/>
              <a:t> </a:t>
            </a:r>
            <a:r>
              <a:rPr lang="de-DE" dirty="0" err="1" smtClean="0"/>
              <a:t>distance</a:t>
            </a:r>
            <a:r>
              <a:rPr lang="de-DE" dirty="0" smtClean="0"/>
              <a:t> </a:t>
            </a:r>
            <a:r>
              <a:rPr lang="de-DE" dirty="0" err="1" smtClean="0"/>
              <a:t>of</a:t>
            </a:r>
            <a:r>
              <a:rPr lang="de-DE" dirty="0" smtClean="0"/>
              <a:t> </a:t>
            </a:r>
            <a:r>
              <a:rPr lang="de-DE" dirty="0" err="1" smtClean="0"/>
              <a:t>measurement</a:t>
            </a:r>
            <a:r>
              <a:rPr lang="de-DE" dirty="0" smtClean="0"/>
              <a:t> </a:t>
            </a:r>
            <a:r>
              <a:rPr lang="de-DE" dirty="0" err="1" smtClean="0"/>
              <a:t>location</a:t>
            </a:r>
            <a:r>
              <a:rPr lang="de-DE" dirty="0" smtClean="0"/>
              <a:t> </a:t>
            </a:r>
            <a:r>
              <a:rPr lang="de-DE" dirty="0" err="1" smtClean="0"/>
              <a:t>to</a:t>
            </a:r>
            <a:r>
              <a:rPr lang="de-DE" dirty="0" smtClean="0"/>
              <a:t> </a:t>
            </a:r>
            <a:r>
              <a:rPr lang="de-DE" dirty="0" err="1" smtClean="0"/>
              <a:t>pumping</a:t>
            </a:r>
            <a:r>
              <a:rPr lang="de-DE" dirty="0" smtClean="0"/>
              <a:t> </a:t>
            </a:r>
            <a:r>
              <a:rPr lang="de-DE" dirty="0" err="1" smtClean="0"/>
              <a:t>gap</a:t>
            </a:r>
            <a:endParaRPr lang="de-DE" dirty="0" smtClean="0"/>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879866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Impurity</a:t>
            </a:r>
            <a:r>
              <a:rPr lang="de-DE" dirty="0" smtClean="0"/>
              <a:t> </a:t>
            </a:r>
            <a:r>
              <a:rPr lang="de-DE" dirty="0" err="1" smtClean="0"/>
              <a:t>concentration</a:t>
            </a:r>
            <a:r>
              <a:rPr lang="de-DE" dirty="0" smtClean="0"/>
              <a:t> in </a:t>
            </a:r>
            <a:r>
              <a:rPr lang="de-DE" dirty="0" err="1" smtClean="0"/>
              <a:t>the</a:t>
            </a:r>
            <a:r>
              <a:rPr lang="de-DE" dirty="0" smtClean="0"/>
              <a:t> residual gas </a:t>
            </a:r>
            <a:r>
              <a:rPr lang="de-DE" dirty="0" err="1" smtClean="0"/>
              <a:t>measured</a:t>
            </a:r>
            <a:r>
              <a:rPr lang="de-DE" dirty="0" smtClean="0"/>
              <a:t> </a:t>
            </a:r>
            <a:r>
              <a:rPr lang="de-DE" dirty="0" err="1" smtClean="0"/>
              <a:t>with</a:t>
            </a:r>
            <a:r>
              <a:rPr lang="de-DE" dirty="0" smtClean="0"/>
              <a:t> </a:t>
            </a:r>
            <a:r>
              <a:rPr lang="de-DE" dirty="0" err="1" smtClean="0"/>
              <a:t>Diagnostic</a:t>
            </a:r>
            <a:r>
              <a:rPr lang="de-DE" dirty="0" smtClean="0"/>
              <a:t> Residual Gas Analyzer (DRGA)</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15</a:t>
            </a:fld>
            <a:endParaRPr lang="de-DE" dirty="0"/>
          </a:p>
        </p:txBody>
      </p:sp>
      <p:pic>
        <p:nvPicPr>
          <p:cNvPr id="8" name="Inhaltsplatzhalt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1647" y="1395885"/>
            <a:ext cx="2319815" cy="2460945"/>
          </a:xfrm>
          <a:prstGeom prst="rect">
            <a:avLst/>
          </a:prstGeom>
        </p:spPr>
      </p:pic>
      <p:sp>
        <p:nvSpPr>
          <p:cNvPr id="10" name="Inhaltsplatzhalter 9"/>
          <p:cNvSpPr>
            <a:spLocks noGrp="1"/>
          </p:cNvSpPr>
          <p:nvPr>
            <p:ph sz="half" idx="2"/>
          </p:nvPr>
        </p:nvSpPr>
        <p:spPr>
          <a:xfrm>
            <a:off x="601647" y="3856830"/>
            <a:ext cx="6150135" cy="2632868"/>
          </a:xfrm>
        </p:spPr>
        <p:txBody>
          <a:bodyPr>
            <a:normAutofit/>
          </a:bodyPr>
          <a:lstStyle/>
          <a:p>
            <a:pPr marL="285750" indent="-285750">
              <a:buFont typeface="Arial" panose="020B0604020202020204" pitchFamily="34" charset="0"/>
              <a:buChar char="•"/>
            </a:pPr>
            <a:r>
              <a:rPr lang="de-DE" dirty="0" err="1" smtClean="0"/>
              <a:t>Delayed</a:t>
            </a:r>
            <a:r>
              <a:rPr lang="de-DE" dirty="0" smtClean="0"/>
              <a:t> </a:t>
            </a:r>
            <a:r>
              <a:rPr lang="de-DE" dirty="0" err="1" smtClean="0"/>
              <a:t>response</a:t>
            </a:r>
            <a:r>
              <a:rPr lang="de-DE" dirty="0" smtClean="0"/>
              <a:t> due </a:t>
            </a:r>
            <a:r>
              <a:rPr lang="de-DE" dirty="0" err="1" smtClean="0"/>
              <a:t>to</a:t>
            </a:r>
            <a:r>
              <a:rPr lang="de-DE" dirty="0" smtClean="0"/>
              <a:t> </a:t>
            </a:r>
            <a:r>
              <a:rPr lang="de-DE" dirty="0" err="1" smtClean="0"/>
              <a:t>distance</a:t>
            </a:r>
            <a:r>
              <a:rPr lang="de-DE" dirty="0" smtClean="0"/>
              <a:t> </a:t>
            </a:r>
            <a:r>
              <a:rPr lang="de-DE" dirty="0" err="1" smtClean="0"/>
              <a:t>of</a:t>
            </a:r>
            <a:r>
              <a:rPr lang="de-DE" dirty="0" smtClean="0"/>
              <a:t> </a:t>
            </a:r>
            <a:r>
              <a:rPr lang="de-DE" dirty="0" err="1" smtClean="0"/>
              <a:t>measurement</a:t>
            </a:r>
            <a:r>
              <a:rPr lang="de-DE" dirty="0" smtClean="0"/>
              <a:t> </a:t>
            </a:r>
            <a:r>
              <a:rPr lang="de-DE" dirty="0" err="1" smtClean="0"/>
              <a:t>location</a:t>
            </a:r>
            <a:r>
              <a:rPr lang="de-DE" dirty="0" smtClean="0"/>
              <a:t> </a:t>
            </a:r>
            <a:r>
              <a:rPr lang="de-DE" dirty="0" err="1" smtClean="0"/>
              <a:t>to</a:t>
            </a:r>
            <a:r>
              <a:rPr lang="de-DE" dirty="0" smtClean="0"/>
              <a:t> </a:t>
            </a:r>
            <a:r>
              <a:rPr lang="de-DE" dirty="0" err="1" smtClean="0"/>
              <a:t>pumping</a:t>
            </a:r>
            <a:r>
              <a:rPr lang="de-DE" dirty="0" smtClean="0"/>
              <a:t> </a:t>
            </a:r>
            <a:r>
              <a:rPr lang="de-DE" dirty="0" err="1" smtClean="0"/>
              <a:t>gap</a:t>
            </a:r>
            <a:endParaRPr lang="de-DE" dirty="0" smtClean="0"/>
          </a:p>
          <a:p>
            <a:pPr marL="285750" indent="-285750">
              <a:buFont typeface="Arial" panose="020B0604020202020204" pitchFamily="34" charset="0"/>
              <a:buChar char="•"/>
            </a:pPr>
            <a:r>
              <a:rPr lang="de-DE" dirty="0" smtClean="0"/>
              <a:t>New Time-</a:t>
            </a:r>
            <a:r>
              <a:rPr lang="de-DE" dirty="0" err="1" smtClean="0"/>
              <a:t>of</a:t>
            </a:r>
            <a:r>
              <a:rPr lang="de-DE" dirty="0" smtClean="0"/>
              <a:t>-Flight </a:t>
            </a:r>
            <a:r>
              <a:rPr lang="de-DE" dirty="0" err="1" smtClean="0"/>
              <a:t>mass</a:t>
            </a:r>
            <a:r>
              <a:rPr lang="de-DE" dirty="0" smtClean="0"/>
              <a:t> </a:t>
            </a:r>
            <a:r>
              <a:rPr lang="de-DE" dirty="0" err="1" smtClean="0"/>
              <a:t>spectrometer</a:t>
            </a:r>
            <a:r>
              <a:rPr lang="de-DE" dirty="0" smtClean="0"/>
              <a:t> </a:t>
            </a:r>
            <a:r>
              <a:rPr lang="de-DE" dirty="0" err="1" smtClean="0"/>
              <a:t>has</a:t>
            </a:r>
            <a:r>
              <a:rPr lang="de-DE" dirty="0" smtClean="0"/>
              <a:t> </a:t>
            </a:r>
            <a:r>
              <a:rPr lang="de-DE" dirty="0" err="1" smtClean="0"/>
              <a:t>good</a:t>
            </a:r>
            <a:r>
              <a:rPr lang="de-DE" dirty="0" smtClean="0"/>
              <a:t> time </a:t>
            </a:r>
            <a:r>
              <a:rPr lang="de-DE" dirty="0" err="1" smtClean="0"/>
              <a:t>and</a:t>
            </a:r>
            <a:r>
              <a:rPr lang="de-DE" dirty="0" smtClean="0"/>
              <a:t> m/z </a:t>
            </a:r>
            <a:r>
              <a:rPr lang="de-DE" dirty="0" err="1" smtClean="0"/>
              <a:t>resolution</a:t>
            </a:r>
            <a:r>
              <a:rPr lang="de-DE" dirty="0" smtClean="0"/>
              <a:t> </a:t>
            </a:r>
            <a:r>
              <a:rPr lang="de-DE" sz="1200" b="0" i="1" dirty="0" smtClean="0">
                <a:solidFill>
                  <a:schemeClr val="tx1"/>
                </a:solidFill>
              </a:rPr>
              <a:t>Schlisio 2025 in </a:t>
            </a:r>
            <a:r>
              <a:rPr lang="de-DE" sz="1200" b="0" i="1" dirty="0" err="1" smtClean="0">
                <a:solidFill>
                  <a:schemeClr val="tx1"/>
                </a:solidFill>
              </a:rPr>
              <a:t>preparation</a:t>
            </a:r>
            <a:r>
              <a:rPr lang="de-DE" sz="1200" b="0" i="1" dirty="0" smtClean="0">
                <a:solidFill>
                  <a:schemeClr val="tx1"/>
                </a:solidFill>
              </a:rPr>
              <a:t>; Gasc, </a:t>
            </a:r>
            <a:r>
              <a:rPr lang="de-DE" sz="1200" b="0" i="1" dirty="0" err="1" smtClean="0">
                <a:solidFill>
                  <a:schemeClr val="tx1"/>
                </a:solidFill>
              </a:rPr>
              <a:t>Chimia</a:t>
            </a:r>
            <a:r>
              <a:rPr lang="de-DE" sz="1200" b="0" i="1" dirty="0" smtClean="0">
                <a:solidFill>
                  <a:schemeClr val="tx1"/>
                </a:solidFill>
              </a:rPr>
              <a:t>, 2022</a:t>
            </a:r>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endParaRPr lang="de-DE" dirty="0"/>
          </a:p>
        </p:txBody>
      </p:sp>
      <p:pic>
        <p:nvPicPr>
          <p:cNvPr id="11" name="Inhaltsplatzhalt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298" y="1617587"/>
            <a:ext cx="2927415" cy="2239243"/>
          </a:xfrm>
          <a:prstGeom prst="rect">
            <a:avLst/>
          </a:prstGeom>
        </p:spPr>
      </p:pic>
    </p:spTree>
    <p:extLst>
      <p:ext uri="{BB962C8B-B14F-4D97-AF65-F5344CB8AC3E}">
        <p14:creationId xmlns:p14="http://schemas.microsoft.com/office/powerpoint/2010/main" val="36370530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Impurity</a:t>
            </a:r>
            <a:r>
              <a:rPr lang="de-DE" dirty="0" smtClean="0"/>
              <a:t> </a:t>
            </a:r>
            <a:r>
              <a:rPr lang="de-DE" dirty="0" err="1" smtClean="0"/>
              <a:t>concentration</a:t>
            </a:r>
            <a:r>
              <a:rPr lang="de-DE" dirty="0" smtClean="0"/>
              <a:t> in </a:t>
            </a:r>
            <a:r>
              <a:rPr lang="de-DE" dirty="0" err="1" smtClean="0"/>
              <a:t>the</a:t>
            </a:r>
            <a:r>
              <a:rPr lang="de-DE" dirty="0" smtClean="0"/>
              <a:t> residual gas </a:t>
            </a:r>
            <a:r>
              <a:rPr lang="de-DE" dirty="0" err="1" smtClean="0"/>
              <a:t>measured</a:t>
            </a:r>
            <a:r>
              <a:rPr lang="de-DE" dirty="0" smtClean="0"/>
              <a:t> </a:t>
            </a:r>
            <a:r>
              <a:rPr lang="de-DE" dirty="0" err="1" smtClean="0"/>
              <a:t>with</a:t>
            </a:r>
            <a:r>
              <a:rPr lang="de-DE" dirty="0" smtClean="0"/>
              <a:t> </a:t>
            </a:r>
            <a:r>
              <a:rPr lang="de-DE" dirty="0" err="1" smtClean="0"/>
              <a:t>Diagnostic</a:t>
            </a:r>
            <a:r>
              <a:rPr lang="de-DE" dirty="0" smtClean="0"/>
              <a:t> Residual Gas Analyzer (DRGA)</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16</a:t>
            </a:fld>
            <a:endParaRPr lang="de-DE" dirty="0"/>
          </a:p>
        </p:txBody>
      </p:sp>
      <p:pic>
        <p:nvPicPr>
          <p:cNvPr id="8" name="Inhaltsplatzhalt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1647" y="1395885"/>
            <a:ext cx="2319815" cy="2460945"/>
          </a:xfrm>
          <a:prstGeom prst="rect">
            <a:avLst/>
          </a:prstGeom>
        </p:spPr>
      </p:pic>
      <p:sp>
        <p:nvSpPr>
          <p:cNvPr id="10" name="Inhaltsplatzhalter 9"/>
          <p:cNvSpPr>
            <a:spLocks noGrp="1"/>
          </p:cNvSpPr>
          <p:nvPr>
            <p:ph sz="half" idx="2"/>
          </p:nvPr>
        </p:nvSpPr>
        <p:spPr>
          <a:xfrm>
            <a:off x="601647" y="3856830"/>
            <a:ext cx="6150135" cy="2632868"/>
          </a:xfrm>
        </p:spPr>
        <p:txBody>
          <a:bodyPr>
            <a:normAutofit/>
          </a:bodyPr>
          <a:lstStyle/>
          <a:p>
            <a:pPr marL="285750" indent="-285750">
              <a:buFont typeface="Arial" panose="020B0604020202020204" pitchFamily="34" charset="0"/>
              <a:buChar char="•"/>
            </a:pPr>
            <a:r>
              <a:rPr lang="de-DE" dirty="0" err="1" smtClean="0"/>
              <a:t>Delayed</a:t>
            </a:r>
            <a:r>
              <a:rPr lang="de-DE" dirty="0" smtClean="0"/>
              <a:t> </a:t>
            </a:r>
            <a:r>
              <a:rPr lang="de-DE" dirty="0" err="1" smtClean="0"/>
              <a:t>response</a:t>
            </a:r>
            <a:r>
              <a:rPr lang="de-DE" dirty="0" smtClean="0"/>
              <a:t> due </a:t>
            </a:r>
            <a:r>
              <a:rPr lang="de-DE" dirty="0" err="1" smtClean="0"/>
              <a:t>to</a:t>
            </a:r>
            <a:r>
              <a:rPr lang="de-DE" dirty="0" smtClean="0"/>
              <a:t> </a:t>
            </a:r>
            <a:r>
              <a:rPr lang="de-DE" dirty="0" err="1" smtClean="0"/>
              <a:t>distance</a:t>
            </a:r>
            <a:r>
              <a:rPr lang="de-DE" dirty="0" smtClean="0"/>
              <a:t> </a:t>
            </a:r>
            <a:r>
              <a:rPr lang="de-DE" dirty="0" err="1" smtClean="0"/>
              <a:t>of</a:t>
            </a:r>
            <a:r>
              <a:rPr lang="de-DE" dirty="0" smtClean="0"/>
              <a:t> </a:t>
            </a:r>
            <a:r>
              <a:rPr lang="de-DE" dirty="0" err="1" smtClean="0"/>
              <a:t>measurement</a:t>
            </a:r>
            <a:r>
              <a:rPr lang="de-DE" dirty="0" smtClean="0"/>
              <a:t> </a:t>
            </a:r>
            <a:r>
              <a:rPr lang="de-DE" dirty="0" err="1" smtClean="0"/>
              <a:t>location</a:t>
            </a:r>
            <a:r>
              <a:rPr lang="de-DE" dirty="0" smtClean="0"/>
              <a:t> </a:t>
            </a:r>
            <a:r>
              <a:rPr lang="de-DE" dirty="0" err="1" smtClean="0"/>
              <a:t>to</a:t>
            </a:r>
            <a:r>
              <a:rPr lang="de-DE" dirty="0" smtClean="0"/>
              <a:t> </a:t>
            </a:r>
            <a:r>
              <a:rPr lang="de-DE" dirty="0" err="1" smtClean="0"/>
              <a:t>pumping</a:t>
            </a:r>
            <a:r>
              <a:rPr lang="de-DE" dirty="0" smtClean="0"/>
              <a:t> </a:t>
            </a:r>
            <a:r>
              <a:rPr lang="de-DE" dirty="0" err="1" smtClean="0"/>
              <a:t>gap</a:t>
            </a:r>
            <a:endParaRPr lang="de-DE" dirty="0" smtClean="0"/>
          </a:p>
          <a:p>
            <a:pPr marL="285750" indent="-285750">
              <a:buFont typeface="Arial" panose="020B0604020202020204" pitchFamily="34" charset="0"/>
              <a:buChar char="•"/>
            </a:pPr>
            <a:r>
              <a:rPr lang="de-DE" dirty="0" smtClean="0"/>
              <a:t>New Time-</a:t>
            </a:r>
            <a:r>
              <a:rPr lang="de-DE" dirty="0" err="1" smtClean="0"/>
              <a:t>of</a:t>
            </a:r>
            <a:r>
              <a:rPr lang="de-DE" dirty="0" smtClean="0"/>
              <a:t>-Flight </a:t>
            </a:r>
            <a:r>
              <a:rPr lang="de-DE" dirty="0" err="1" smtClean="0"/>
              <a:t>mass</a:t>
            </a:r>
            <a:r>
              <a:rPr lang="de-DE" dirty="0" smtClean="0"/>
              <a:t> </a:t>
            </a:r>
            <a:r>
              <a:rPr lang="de-DE" dirty="0" err="1" smtClean="0"/>
              <a:t>spectrometer</a:t>
            </a:r>
            <a:r>
              <a:rPr lang="de-DE" dirty="0" smtClean="0"/>
              <a:t> </a:t>
            </a:r>
            <a:r>
              <a:rPr lang="de-DE" dirty="0" err="1" smtClean="0"/>
              <a:t>has</a:t>
            </a:r>
            <a:r>
              <a:rPr lang="de-DE" dirty="0" smtClean="0"/>
              <a:t> </a:t>
            </a:r>
            <a:r>
              <a:rPr lang="de-DE" dirty="0" err="1" smtClean="0"/>
              <a:t>good</a:t>
            </a:r>
            <a:r>
              <a:rPr lang="de-DE" dirty="0" smtClean="0"/>
              <a:t> time </a:t>
            </a:r>
            <a:r>
              <a:rPr lang="de-DE" dirty="0" err="1" smtClean="0"/>
              <a:t>and</a:t>
            </a:r>
            <a:r>
              <a:rPr lang="de-DE" dirty="0" smtClean="0"/>
              <a:t> m/z </a:t>
            </a:r>
            <a:r>
              <a:rPr lang="de-DE" dirty="0" err="1" smtClean="0"/>
              <a:t>resolution</a:t>
            </a:r>
            <a:r>
              <a:rPr lang="de-DE" dirty="0" smtClean="0"/>
              <a:t> </a:t>
            </a:r>
            <a:r>
              <a:rPr lang="de-DE" sz="1300" b="0" i="1" dirty="0">
                <a:solidFill>
                  <a:schemeClr val="tx1"/>
                </a:solidFill>
              </a:rPr>
              <a:t>Schlisio 2025 in </a:t>
            </a:r>
            <a:r>
              <a:rPr lang="de-DE" sz="1300" b="0" i="1" dirty="0" err="1">
                <a:solidFill>
                  <a:schemeClr val="tx1"/>
                </a:solidFill>
              </a:rPr>
              <a:t>preparation</a:t>
            </a:r>
            <a:r>
              <a:rPr lang="de-DE" sz="1300" b="0" i="1" dirty="0">
                <a:solidFill>
                  <a:schemeClr val="tx1"/>
                </a:solidFill>
              </a:rPr>
              <a:t>; Gasc, </a:t>
            </a:r>
            <a:r>
              <a:rPr lang="de-DE" sz="1300" b="0" i="1" dirty="0" err="1">
                <a:solidFill>
                  <a:schemeClr val="tx1"/>
                </a:solidFill>
              </a:rPr>
              <a:t>Chimia</a:t>
            </a:r>
            <a:r>
              <a:rPr lang="de-DE" sz="1300" b="0" i="1" dirty="0">
                <a:solidFill>
                  <a:schemeClr val="tx1"/>
                </a:solidFill>
              </a:rPr>
              <a:t>, </a:t>
            </a:r>
            <a:r>
              <a:rPr lang="de-DE" sz="1300" b="0" i="1" dirty="0" smtClean="0">
                <a:solidFill>
                  <a:schemeClr val="tx1"/>
                </a:solidFill>
              </a:rPr>
              <a:t>2022</a:t>
            </a:r>
            <a:endParaRPr lang="de-DE" dirty="0" smtClean="0"/>
          </a:p>
          <a:p>
            <a:pPr marL="285750" indent="-285750">
              <a:buFont typeface="Arial" panose="020B0604020202020204" pitchFamily="34" charset="0"/>
              <a:buChar char="•"/>
            </a:pPr>
            <a:r>
              <a:rPr lang="de-DE" dirty="0" err="1" smtClean="0"/>
              <a:t>Intensities</a:t>
            </a:r>
            <a:r>
              <a:rPr lang="de-DE" dirty="0" smtClean="0"/>
              <a:t> </a:t>
            </a:r>
            <a:r>
              <a:rPr lang="de-DE" dirty="0" err="1" smtClean="0"/>
              <a:t>are</a:t>
            </a:r>
            <a:r>
              <a:rPr lang="de-DE" dirty="0" smtClean="0"/>
              <a:t> </a:t>
            </a:r>
            <a:r>
              <a:rPr lang="de-DE" dirty="0" err="1" smtClean="0"/>
              <a:t>converted</a:t>
            </a:r>
            <a:r>
              <a:rPr lang="de-DE" dirty="0" smtClean="0"/>
              <a:t> </a:t>
            </a:r>
            <a:r>
              <a:rPr lang="de-DE" dirty="0" err="1" smtClean="0"/>
              <a:t>to</a:t>
            </a:r>
            <a:r>
              <a:rPr lang="de-DE" dirty="0" smtClean="0"/>
              <a:t> </a:t>
            </a:r>
            <a:r>
              <a:rPr lang="de-DE" dirty="0" err="1" smtClean="0"/>
              <a:t>densities</a:t>
            </a:r>
            <a:r>
              <a:rPr lang="de-DE" dirty="0" smtClean="0"/>
              <a:t> </a:t>
            </a:r>
            <a:r>
              <a:rPr lang="de-DE" dirty="0" err="1" smtClean="0"/>
              <a:t>by</a:t>
            </a:r>
            <a:r>
              <a:rPr lang="de-DE" dirty="0" smtClean="0"/>
              <a:t> </a:t>
            </a:r>
            <a:r>
              <a:rPr lang="de-DE" dirty="0" err="1" smtClean="0"/>
              <a:t>using</a:t>
            </a:r>
            <a:r>
              <a:rPr lang="de-DE" dirty="0" smtClean="0"/>
              <a:t> </a:t>
            </a:r>
            <a:r>
              <a:rPr lang="de-DE" dirty="0" err="1" smtClean="0"/>
              <a:t>the</a:t>
            </a:r>
            <a:r>
              <a:rPr lang="de-DE" dirty="0" smtClean="0"/>
              <a:t> </a:t>
            </a:r>
            <a:r>
              <a:rPr lang="de-DE" dirty="0" err="1" smtClean="0"/>
              <a:t>ionization</a:t>
            </a:r>
            <a:r>
              <a:rPr lang="de-DE" dirty="0" smtClean="0"/>
              <a:t> </a:t>
            </a:r>
            <a:r>
              <a:rPr lang="de-DE" dirty="0" err="1" smtClean="0"/>
              <a:t>cross</a:t>
            </a:r>
            <a:r>
              <a:rPr lang="de-DE" dirty="0" smtClean="0"/>
              <a:t> </a:t>
            </a:r>
            <a:r>
              <a:rPr lang="de-DE" dirty="0" err="1" smtClean="0"/>
              <a:t>sections</a:t>
            </a:r>
            <a:endParaRPr lang="de-DE" dirty="0" smtClean="0"/>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endParaRPr lang="de-DE" dirty="0"/>
          </a:p>
        </p:txBody>
      </p:sp>
      <p:pic>
        <p:nvPicPr>
          <p:cNvPr id="11" name="Inhaltsplatzhalt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298" y="1617587"/>
            <a:ext cx="2927415" cy="2239243"/>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5026" y="6053111"/>
            <a:ext cx="2019404" cy="508026"/>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2744" y="814172"/>
            <a:ext cx="5077948" cy="5712691"/>
          </a:xfrm>
          <a:prstGeom prst="rect">
            <a:avLst/>
          </a:prstGeom>
        </p:spPr>
      </p:pic>
    </p:spTree>
    <p:extLst>
      <p:ext uri="{BB962C8B-B14F-4D97-AF65-F5344CB8AC3E}">
        <p14:creationId xmlns:p14="http://schemas.microsoft.com/office/powerpoint/2010/main" val="3928189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Impurity</a:t>
            </a:r>
            <a:r>
              <a:rPr lang="de-DE" dirty="0" smtClean="0"/>
              <a:t> </a:t>
            </a:r>
            <a:r>
              <a:rPr lang="de-DE" dirty="0" err="1" smtClean="0"/>
              <a:t>Enrichment</a:t>
            </a:r>
            <a:r>
              <a:rPr lang="de-DE" dirty="0" smtClean="0"/>
              <a:t> in W7-X Island </a:t>
            </a:r>
            <a:r>
              <a:rPr lang="de-DE" dirty="0" err="1" smtClean="0"/>
              <a:t>Divertor</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17</a:t>
            </a:fld>
            <a:endParaRPr lang="de-DE" dirty="0"/>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5344" y="2790397"/>
            <a:ext cx="4788474" cy="3591354"/>
          </a:xfrm>
          <a:prstGeom prst="rect">
            <a:avLst/>
          </a:prstGeom>
        </p:spPr>
      </p:pic>
      <p:pic>
        <p:nvPicPr>
          <p:cNvPr id="14" name="Inhaltsplatzhalter 1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864845" y="1881188"/>
            <a:ext cx="4000499" cy="4500562"/>
          </a:xfrm>
        </p:spPr>
      </p:pic>
      <p:sp>
        <p:nvSpPr>
          <p:cNvPr id="16" name="Textfeld 15"/>
          <p:cNvSpPr txBox="1"/>
          <p:nvPr/>
        </p:nvSpPr>
        <p:spPr>
          <a:xfrm>
            <a:off x="7998691" y="997527"/>
            <a:ext cx="3727447" cy="562846"/>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de-DE" sz="1600" b="1" dirty="0" err="1" smtClean="0">
                <a:solidFill>
                  <a:srgbClr val="005555"/>
                </a:solidFill>
              </a:rPr>
              <a:t>Enrichment</a:t>
            </a:r>
            <a:r>
              <a:rPr lang="de-DE" sz="1600" b="1" dirty="0" smtClean="0">
                <a:solidFill>
                  <a:srgbClr val="005555"/>
                </a:solidFill>
              </a:rPr>
              <a:t> </a:t>
            </a:r>
            <a:r>
              <a:rPr lang="de-DE" sz="1600" b="1" dirty="0" err="1" smtClean="0">
                <a:solidFill>
                  <a:srgbClr val="005555"/>
                </a:solidFill>
              </a:rPr>
              <a:t>does</a:t>
            </a:r>
            <a:r>
              <a:rPr lang="de-DE" sz="1600" b="1" dirty="0" smtClean="0">
                <a:solidFill>
                  <a:srgbClr val="005555"/>
                </a:solidFill>
              </a:rPr>
              <a:t> not </a:t>
            </a:r>
            <a:r>
              <a:rPr lang="de-DE" sz="1600" b="1" dirty="0" err="1" smtClean="0">
                <a:solidFill>
                  <a:srgbClr val="005555"/>
                </a:solidFill>
              </a:rPr>
              <a:t>significantly</a:t>
            </a:r>
            <a:r>
              <a:rPr lang="de-DE" sz="1600" b="1" dirty="0" smtClean="0">
                <a:solidFill>
                  <a:srgbClr val="005555"/>
                </a:solidFill>
              </a:rPr>
              <a:t> </a:t>
            </a:r>
            <a:r>
              <a:rPr lang="de-DE" sz="1600" b="1" dirty="0" err="1" smtClean="0">
                <a:solidFill>
                  <a:srgbClr val="005555"/>
                </a:solidFill>
              </a:rPr>
              <a:t>vary</a:t>
            </a:r>
            <a:r>
              <a:rPr lang="de-DE" sz="1600" b="1" dirty="0" smtClean="0">
                <a:solidFill>
                  <a:srgbClr val="005555"/>
                </a:solidFill>
              </a:rPr>
              <a:t> </a:t>
            </a:r>
            <a:r>
              <a:rPr lang="de-DE" sz="1600" b="1" dirty="0" err="1" smtClean="0">
                <a:solidFill>
                  <a:srgbClr val="005555"/>
                </a:solidFill>
              </a:rPr>
              <a:t>with</a:t>
            </a:r>
            <a:r>
              <a:rPr lang="de-DE" sz="1600" b="1" dirty="0" smtClean="0">
                <a:solidFill>
                  <a:srgbClr val="005555"/>
                </a:solidFill>
              </a:rPr>
              <a:t> </a:t>
            </a:r>
            <a:r>
              <a:rPr lang="de-DE" sz="1600" b="1" dirty="0" err="1" smtClean="0">
                <a:solidFill>
                  <a:srgbClr val="005555"/>
                </a:solidFill>
              </a:rPr>
              <a:t>density</a:t>
            </a:r>
            <a:r>
              <a:rPr lang="de-DE" sz="1600" b="1" dirty="0" smtClean="0">
                <a:solidFill>
                  <a:srgbClr val="005555"/>
                </a:solidFill>
              </a:rPr>
              <a:t> </a:t>
            </a:r>
            <a:r>
              <a:rPr lang="de-DE" sz="1600" b="1" dirty="0" err="1" smtClean="0">
                <a:solidFill>
                  <a:srgbClr val="005555"/>
                </a:solidFill>
              </a:rPr>
              <a:t>steps</a:t>
            </a:r>
            <a:endParaRPr lang="de-DE" sz="1600" b="1" dirty="0" smtClean="0">
              <a:solidFill>
                <a:srgbClr val="005555"/>
              </a:solidFill>
            </a:endParaRPr>
          </a:p>
        </p:txBody>
      </p:sp>
    </p:spTree>
    <p:extLst>
      <p:ext uri="{BB962C8B-B14F-4D97-AF65-F5344CB8AC3E}">
        <p14:creationId xmlns:p14="http://schemas.microsoft.com/office/powerpoint/2010/main" val="41286822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Impurity</a:t>
            </a:r>
            <a:r>
              <a:rPr lang="de-DE" dirty="0" smtClean="0"/>
              <a:t> </a:t>
            </a:r>
            <a:r>
              <a:rPr lang="de-DE" dirty="0" err="1" smtClean="0"/>
              <a:t>Enrichment</a:t>
            </a:r>
            <a:r>
              <a:rPr lang="de-DE" dirty="0" smtClean="0"/>
              <a:t> in W7-X Island </a:t>
            </a:r>
            <a:r>
              <a:rPr lang="de-DE" dirty="0" err="1" smtClean="0"/>
              <a:t>Divertor</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18</a:t>
            </a:fld>
            <a:endParaRPr lang="de-DE" dirty="0"/>
          </a:p>
        </p:txBody>
      </p:sp>
      <p:pic>
        <p:nvPicPr>
          <p:cNvPr id="11" name="Grafi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2643" y="2826327"/>
            <a:ext cx="4740566" cy="3555423"/>
          </a:xfrm>
          <a:prstGeom prst="rect">
            <a:avLst/>
          </a:prstGeom>
        </p:spPr>
      </p:pic>
      <p:pic>
        <p:nvPicPr>
          <p:cNvPr id="14" name="Inhaltsplatzhalter 1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864845" y="1881188"/>
            <a:ext cx="4000499" cy="4500562"/>
          </a:xfrm>
        </p:spPr>
      </p:pic>
      <p:pic>
        <p:nvPicPr>
          <p:cNvPr id="18" name="Inhaltsplatzhalter 17"/>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051" y="1881188"/>
            <a:ext cx="4000499" cy="4500562"/>
          </a:xfrm>
        </p:spPr>
      </p:pic>
      <p:sp>
        <p:nvSpPr>
          <p:cNvPr id="19" name="Textfeld 18"/>
          <p:cNvSpPr txBox="1"/>
          <p:nvPr/>
        </p:nvSpPr>
        <p:spPr>
          <a:xfrm>
            <a:off x="7998691" y="997527"/>
            <a:ext cx="3727447" cy="1333698"/>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de-DE" sz="1600" b="1" dirty="0" err="1" smtClean="0">
                <a:solidFill>
                  <a:srgbClr val="005555"/>
                </a:solidFill>
              </a:rPr>
              <a:t>Enrichment</a:t>
            </a:r>
            <a:r>
              <a:rPr lang="de-DE" sz="1600" b="1" dirty="0" smtClean="0">
                <a:solidFill>
                  <a:srgbClr val="005555"/>
                </a:solidFill>
              </a:rPr>
              <a:t> </a:t>
            </a:r>
            <a:r>
              <a:rPr lang="de-DE" sz="1600" b="1" dirty="0" err="1" smtClean="0">
                <a:solidFill>
                  <a:srgbClr val="005555"/>
                </a:solidFill>
              </a:rPr>
              <a:t>does</a:t>
            </a:r>
            <a:r>
              <a:rPr lang="de-DE" sz="1600" b="1" dirty="0" smtClean="0">
                <a:solidFill>
                  <a:srgbClr val="005555"/>
                </a:solidFill>
              </a:rPr>
              <a:t> not </a:t>
            </a:r>
            <a:r>
              <a:rPr lang="de-DE" sz="1600" b="1" dirty="0" err="1" smtClean="0">
                <a:solidFill>
                  <a:srgbClr val="005555"/>
                </a:solidFill>
              </a:rPr>
              <a:t>significantly</a:t>
            </a:r>
            <a:r>
              <a:rPr lang="de-DE" sz="1600" b="1" dirty="0" smtClean="0">
                <a:solidFill>
                  <a:srgbClr val="005555"/>
                </a:solidFill>
              </a:rPr>
              <a:t> </a:t>
            </a:r>
            <a:r>
              <a:rPr lang="de-DE" sz="1600" b="1" dirty="0" err="1" smtClean="0">
                <a:solidFill>
                  <a:srgbClr val="005555"/>
                </a:solidFill>
              </a:rPr>
              <a:t>vary</a:t>
            </a:r>
            <a:r>
              <a:rPr lang="de-DE" sz="1600" b="1" dirty="0" smtClean="0">
                <a:solidFill>
                  <a:srgbClr val="005555"/>
                </a:solidFill>
              </a:rPr>
              <a:t> </a:t>
            </a:r>
            <a:r>
              <a:rPr lang="de-DE" sz="1600" b="1" dirty="0" err="1" smtClean="0">
                <a:solidFill>
                  <a:srgbClr val="005555"/>
                </a:solidFill>
              </a:rPr>
              <a:t>with</a:t>
            </a:r>
            <a:r>
              <a:rPr lang="de-DE" sz="1600" b="1" dirty="0" smtClean="0">
                <a:solidFill>
                  <a:srgbClr val="005555"/>
                </a:solidFill>
              </a:rPr>
              <a:t> </a:t>
            </a:r>
            <a:r>
              <a:rPr lang="de-DE" sz="1600" b="1" dirty="0" err="1" smtClean="0">
                <a:solidFill>
                  <a:srgbClr val="005555"/>
                </a:solidFill>
              </a:rPr>
              <a:t>density</a:t>
            </a:r>
            <a:r>
              <a:rPr lang="de-DE" sz="1600" b="1" dirty="0" smtClean="0">
                <a:solidFill>
                  <a:srgbClr val="005555"/>
                </a:solidFill>
              </a:rPr>
              <a:t> </a:t>
            </a:r>
            <a:r>
              <a:rPr lang="de-DE" sz="1600" b="1" dirty="0" err="1" smtClean="0">
                <a:solidFill>
                  <a:srgbClr val="005555"/>
                </a:solidFill>
              </a:rPr>
              <a:t>steps</a:t>
            </a:r>
            <a:endParaRPr lang="de-DE" sz="1600" b="1" dirty="0" smtClean="0">
              <a:solidFill>
                <a:srgbClr val="005555"/>
              </a:solidFill>
            </a:endParaRPr>
          </a:p>
          <a:p>
            <a:pPr marL="180000" indent="-180000" algn="l">
              <a:lnSpc>
                <a:spcPts val="2300"/>
              </a:lnSpc>
              <a:spcBef>
                <a:spcPts val="1150"/>
              </a:spcBef>
              <a:buFont typeface="Arial" panose="020B0604020202020204" pitchFamily="34" charset="0"/>
              <a:buChar char="•"/>
            </a:pPr>
            <a:r>
              <a:rPr lang="de-DE" sz="1600" b="1" dirty="0" smtClean="0">
                <a:solidFill>
                  <a:srgbClr val="005555"/>
                </a:solidFill>
              </a:rPr>
              <a:t>Neon </a:t>
            </a:r>
            <a:r>
              <a:rPr lang="de-DE" sz="1600" b="1" dirty="0" err="1" smtClean="0">
                <a:solidFill>
                  <a:srgbClr val="005555"/>
                </a:solidFill>
              </a:rPr>
              <a:t>is</a:t>
            </a:r>
            <a:r>
              <a:rPr lang="de-DE" sz="1600" b="1" dirty="0" smtClean="0">
                <a:solidFill>
                  <a:srgbClr val="005555"/>
                </a:solidFill>
              </a:rPr>
              <a:t> </a:t>
            </a:r>
            <a:r>
              <a:rPr lang="de-DE" sz="1600" b="1" dirty="0" err="1" smtClean="0">
                <a:solidFill>
                  <a:srgbClr val="005555"/>
                </a:solidFill>
              </a:rPr>
              <a:t>better</a:t>
            </a:r>
            <a:r>
              <a:rPr lang="de-DE" sz="1600" b="1" dirty="0" smtClean="0">
                <a:solidFill>
                  <a:srgbClr val="005555"/>
                </a:solidFill>
              </a:rPr>
              <a:t> </a:t>
            </a:r>
            <a:r>
              <a:rPr lang="de-DE" sz="1600" b="1" dirty="0" err="1" smtClean="0">
                <a:solidFill>
                  <a:srgbClr val="005555"/>
                </a:solidFill>
              </a:rPr>
              <a:t>retained</a:t>
            </a:r>
            <a:r>
              <a:rPr lang="de-DE" sz="1600" b="1" dirty="0" smtClean="0">
                <a:solidFill>
                  <a:srgbClr val="005555"/>
                </a:solidFill>
              </a:rPr>
              <a:t> in </a:t>
            </a:r>
            <a:r>
              <a:rPr lang="de-DE" sz="1600" b="1" dirty="0" err="1" smtClean="0">
                <a:solidFill>
                  <a:srgbClr val="005555"/>
                </a:solidFill>
              </a:rPr>
              <a:t>the</a:t>
            </a:r>
            <a:r>
              <a:rPr lang="de-DE" sz="1600" b="1" dirty="0" smtClean="0">
                <a:solidFill>
                  <a:srgbClr val="005555"/>
                </a:solidFill>
              </a:rPr>
              <a:t> </a:t>
            </a:r>
            <a:r>
              <a:rPr lang="de-DE" sz="1600" b="1" dirty="0" err="1" smtClean="0">
                <a:solidFill>
                  <a:srgbClr val="005555"/>
                </a:solidFill>
              </a:rPr>
              <a:t>divertor</a:t>
            </a:r>
            <a:r>
              <a:rPr lang="de-DE" sz="1600" b="1" dirty="0" smtClean="0">
                <a:solidFill>
                  <a:srgbClr val="005555"/>
                </a:solidFill>
              </a:rPr>
              <a:t> </a:t>
            </a:r>
            <a:r>
              <a:rPr lang="de-DE" sz="1600" b="1" dirty="0" err="1" smtClean="0">
                <a:solidFill>
                  <a:srgbClr val="005555"/>
                </a:solidFill>
              </a:rPr>
              <a:t>than</a:t>
            </a:r>
            <a:r>
              <a:rPr lang="de-DE" sz="1600" b="1" dirty="0" smtClean="0">
                <a:solidFill>
                  <a:srgbClr val="005555"/>
                </a:solidFill>
              </a:rPr>
              <a:t> </a:t>
            </a:r>
            <a:r>
              <a:rPr lang="de-DE" sz="1600" b="1" dirty="0" err="1" smtClean="0">
                <a:solidFill>
                  <a:srgbClr val="005555"/>
                </a:solidFill>
              </a:rPr>
              <a:t>helium</a:t>
            </a:r>
            <a:endParaRPr lang="de-DE" sz="1600" b="1" dirty="0" smtClean="0">
              <a:solidFill>
                <a:srgbClr val="005555"/>
              </a:solidFill>
            </a:endParaRPr>
          </a:p>
        </p:txBody>
      </p:sp>
    </p:spTree>
    <p:extLst>
      <p:ext uri="{BB962C8B-B14F-4D97-AF65-F5344CB8AC3E}">
        <p14:creationId xmlns:p14="http://schemas.microsoft.com/office/powerpoint/2010/main" val="14299516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p:cNvSpPr>
            <a:spLocks noGrp="1"/>
          </p:cNvSpPr>
          <p:nvPr>
            <p:ph sz="half" idx="1"/>
          </p:nvPr>
        </p:nvSpPr>
        <p:spPr>
          <a:xfrm>
            <a:off x="695325" y="1188464"/>
            <a:ext cx="5112414" cy="4500562"/>
          </a:xfrm>
        </p:spPr>
        <p:txBody>
          <a:bodyPr/>
          <a:lstStyle/>
          <a:p>
            <a:pPr marL="285750" indent="-285750">
              <a:buFont typeface="Arial" panose="020B0604020202020204" pitchFamily="34" charset="0"/>
              <a:buChar char="•"/>
            </a:pPr>
            <a:r>
              <a:rPr lang="de-DE" dirty="0" smtClean="0"/>
              <a:t>First </a:t>
            </a:r>
            <a:r>
              <a:rPr lang="de-DE" dirty="0" err="1" smtClean="0"/>
              <a:t>measurements</a:t>
            </a:r>
            <a:r>
              <a:rPr lang="de-DE" dirty="0" smtClean="0"/>
              <a:t> </a:t>
            </a:r>
            <a:r>
              <a:rPr lang="de-DE" dirty="0" err="1"/>
              <a:t>of</a:t>
            </a:r>
            <a:r>
              <a:rPr lang="de-DE" dirty="0"/>
              <a:t> </a:t>
            </a:r>
            <a:r>
              <a:rPr lang="de-DE" dirty="0" err="1" smtClean="0"/>
              <a:t>helium</a:t>
            </a:r>
            <a:r>
              <a:rPr lang="de-DE" dirty="0" smtClean="0"/>
              <a:t> </a:t>
            </a:r>
            <a:r>
              <a:rPr lang="de-DE" dirty="0" err="1"/>
              <a:t>and</a:t>
            </a:r>
            <a:r>
              <a:rPr lang="de-DE" dirty="0"/>
              <a:t> </a:t>
            </a:r>
            <a:r>
              <a:rPr lang="de-DE" dirty="0" err="1" smtClean="0"/>
              <a:t>heon</a:t>
            </a:r>
            <a:r>
              <a:rPr lang="de-DE" dirty="0" smtClean="0"/>
              <a:t> </a:t>
            </a:r>
            <a:r>
              <a:rPr lang="de-DE" dirty="0" err="1"/>
              <a:t>e</a:t>
            </a:r>
            <a:r>
              <a:rPr lang="de-DE" dirty="0" err="1" smtClean="0"/>
              <a:t>nrichment</a:t>
            </a:r>
            <a:r>
              <a:rPr lang="de-DE" dirty="0" smtClean="0"/>
              <a:t> in </a:t>
            </a:r>
            <a:r>
              <a:rPr lang="de-DE" dirty="0" err="1" smtClean="0"/>
              <a:t>attached</a:t>
            </a:r>
            <a:r>
              <a:rPr lang="de-DE" dirty="0" smtClean="0"/>
              <a:t> </a:t>
            </a:r>
            <a:r>
              <a:rPr lang="de-DE" dirty="0" err="1" smtClean="0"/>
              <a:t>plasmas</a:t>
            </a:r>
            <a:r>
              <a:rPr lang="de-DE" dirty="0" smtClean="0"/>
              <a:t> </a:t>
            </a:r>
            <a:r>
              <a:rPr lang="de-DE" dirty="0" err="1" smtClean="0"/>
              <a:t>have</a:t>
            </a:r>
            <a:r>
              <a:rPr lang="de-DE" dirty="0" smtClean="0"/>
              <a:t> </a:t>
            </a:r>
            <a:r>
              <a:rPr lang="de-DE" dirty="0" err="1" smtClean="0"/>
              <a:t>been</a:t>
            </a:r>
            <a:r>
              <a:rPr lang="de-DE" dirty="0" smtClean="0"/>
              <a:t> </a:t>
            </a:r>
            <a:r>
              <a:rPr lang="de-DE" dirty="0" err="1" smtClean="0"/>
              <a:t>conducted</a:t>
            </a:r>
            <a:endParaRPr lang="de-DE" dirty="0" smtClean="0"/>
          </a:p>
          <a:p>
            <a:pPr marL="285750" indent="-285750">
              <a:buFont typeface="Arial" panose="020B0604020202020204" pitchFamily="34" charset="0"/>
              <a:buChar char="•"/>
            </a:pPr>
            <a:r>
              <a:rPr lang="de-DE" dirty="0" smtClean="0"/>
              <a:t>Neon </a:t>
            </a:r>
            <a:r>
              <a:rPr lang="de-DE" dirty="0" err="1" smtClean="0"/>
              <a:t>has</a:t>
            </a:r>
            <a:r>
              <a:rPr lang="de-DE" dirty="0" smtClean="0"/>
              <a:t> </a:t>
            </a:r>
            <a:r>
              <a:rPr lang="de-DE" dirty="0" err="1"/>
              <a:t>higher</a:t>
            </a:r>
            <a:r>
              <a:rPr lang="de-DE" dirty="0"/>
              <a:t> </a:t>
            </a:r>
            <a:r>
              <a:rPr lang="de-DE" dirty="0" err="1"/>
              <a:t>enrichment</a:t>
            </a:r>
            <a:r>
              <a:rPr lang="de-DE" dirty="0"/>
              <a:t> </a:t>
            </a:r>
            <a:r>
              <a:rPr lang="de-DE" dirty="0" err="1"/>
              <a:t>than</a:t>
            </a:r>
            <a:r>
              <a:rPr lang="de-DE" dirty="0"/>
              <a:t> </a:t>
            </a:r>
            <a:r>
              <a:rPr lang="de-DE" dirty="0" err="1"/>
              <a:t>helium</a:t>
            </a:r>
            <a:endParaRPr lang="de-DE" dirty="0"/>
          </a:p>
          <a:p>
            <a:pPr marL="285750" indent="-285750">
              <a:buFont typeface="Arial" panose="020B0604020202020204" pitchFamily="34" charset="0"/>
              <a:buChar char="•"/>
            </a:pPr>
            <a:r>
              <a:rPr lang="de-DE" dirty="0" err="1"/>
              <a:t>No</a:t>
            </a:r>
            <a:r>
              <a:rPr lang="de-DE" dirty="0"/>
              <a:t> </a:t>
            </a:r>
            <a:r>
              <a:rPr lang="de-DE" dirty="0" err="1"/>
              <a:t>significant</a:t>
            </a:r>
            <a:r>
              <a:rPr lang="de-DE" dirty="0"/>
              <a:t> </a:t>
            </a:r>
            <a:r>
              <a:rPr lang="de-DE" dirty="0" err="1"/>
              <a:t>variation</a:t>
            </a:r>
            <a:r>
              <a:rPr lang="de-DE" dirty="0"/>
              <a:t> </a:t>
            </a:r>
            <a:r>
              <a:rPr lang="de-DE" dirty="0" err="1" smtClean="0"/>
              <a:t>of</a:t>
            </a:r>
            <a:r>
              <a:rPr lang="de-DE" dirty="0" smtClean="0"/>
              <a:t> </a:t>
            </a:r>
            <a:r>
              <a:rPr lang="de-DE" dirty="0" err="1"/>
              <a:t>enrichment</a:t>
            </a:r>
            <a:r>
              <a:rPr lang="de-DE" dirty="0"/>
              <a:t> </a:t>
            </a:r>
            <a:r>
              <a:rPr lang="de-DE" dirty="0" err="1"/>
              <a:t>is</a:t>
            </a:r>
            <a:r>
              <a:rPr lang="de-DE" dirty="0"/>
              <a:t> </a:t>
            </a:r>
            <a:r>
              <a:rPr lang="de-DE" dirty="0" err="1"/>
              <a:t>seen</a:t>
            </a:r>
            <a:r>
              <a:rPr lang="de-DE" dirty="0"/>
              <a:t> </a:t>
            </a:r>
            <a:r>
              <a:rPr lang="de-DE" dirty="0" err="1"/>
              <a:t>with</a:t>
            </a:r>
            <a:r>
              <a:rPr lang="de-DE" dirty="0"/>
              <a:t> </a:t>
            </a:r>
            <a:r>
              <a:rPr lang="de-DE" dirty="0" err="1"/>
              <a:t>changing</a:t>
            </a:r>
            <a:r>
              <a:rPr lang="de-DE" dirty="0"/>
              <a:t> </a:t>
            </a:r>
            <a:r>
              <a:rPr lang="de-DE" dirty="0" err="1" smtClean="0"/>
              <a:t>density</a:t>
            </a:r>
            <a:r>
              <a:rPr lang="de-DE" dirty="0" smtClean="0"/>
              <a:t> in limited </a:t>
            </a:r>
            <a:r>
              <a:rPr lang="de-DE" dirty="0" err="1" smtClean="0"/>
              <a:t>amount</a:t>
            </a:r>
            <a:r>
              <a:rPr lang="de-DE" dirty="0" smtClean="0"/>
              <a:t> </a:t>
            </a:r>
            <a:r>
              <a:rPr lang="de-DE" dirty="0" err="1" smtClean="0"/>
              <a:t>of</a:t>
            </a:r>
            <a:r>
              <a:rPr lang="de-DE" dirty="0" smtClean="0"/>
              <a:t> </a:t>
            </a:r>
            <a:r>
              <a:rPr lang="de-DE" dirty="0" err="1" smtClean="0"/>
              <a:t>dicharges</a:t>
            </a:r>
            <a:endParaRPr lang="de-DE" dirty="0"/>
          </a:p>
        </p:txBody>
      </p:sp>
      <p:sp>
        <p:nvSpPr>
          <p:cNvPr id="10" name="Inhaltsplatzhalter 9"/>
          <p:cNvSpPr>
            <a:spLocks noGrp="1"/>
          </p:cNvSpPr>
          <p:nvPr>
            <p:ph sz="half" idx="2"/>
          </p:nvPr>
        </p:nvSpPr>
        <p:spPr>
          <a:xfrm>
            <a:off x="6384263" y="1188464"/>
            <a:ext cx="5112412" cy="4500562"/>
          </a:xfrm>
        </p:spPr>
        <p:txBody>
          <a:bodyPr/>
          <a:lstStyle/>
          <a:p>
            <a:pPr marL="285750" indent="-285750">
              <a:buFont typeface="Arial" panose="020B0604020202020204" pitchFamily="34" charset="0"/>
              <a:buChar char="•"/>
            </a:pPr>
            <a:r>
              <a:rPr lang="de-DE" dirty="0" smtClean="0"/>
              <a:t>Outlook:</a:t>
            </a:r>
          </a:p>
          <a:p>
            <a:pPr marL="465138" lvl="2" indent="-285750"/>
            <a:r>
              <a:rPr lang="de-DE" dirty="0" err="1" smtClean="0"/>
              <a:t>Detached</a:t>
            </a:r>
            <a:r>
              <a:rPr lang="de-DE" dirty="0" smtClean="0"/>
              <a:t> </a:t>
            </a:r>
            <a:r>
              <a:rPr lang="de-DE" dirty="0" err="1" smtClean="0"/>
              <a:t>plasmas</a:t>
            </a:r>
            <a:r>
              <a:rPr lang="de-DE" dirty="0" smtClean="0"/>
              <a:t> will </a:t>
            </a:r>
            <a:r>
              <a:rPr lang="de-DE" dirty="0" err="1" smtClean="0"/>
              <a:t>be</a:t>
            </a:r>
            <a:r>
              <a:rPr lang="de-DE" dirty="0" smtClean="0"/>
              <a:t> </a:t>
            </a:r>
            <a:r>
              <a:rPr lang="de-DE" dirty="0" err="1" smtClean="0"/>
              <a:t>investigated</a:t>
            </a:r>
            <a:r>
              <a:rPr lang="de-DE" dirty="0" smtClean="0"/>
              <a:t> in </a:t>
            </a:r>
            <a:r>
              <a:rPr lang="de-DE" dirty="0" err="1" smtClean="0"/>
              <a:t>the</a:t>
            </a:r>
            <a:r>
              <a:rPr lang="de-DE" dirty="0" smtClean="0"/>
              <a:t> </a:t>
            </a:r>
            <a:r>
              <a:rPr lang="de-DE" dirty="0" err="1" smtClean="0"/>
              <a:t>next</a:t>
            </a:r>
            <a:r>
              <a:rPr lang="de-DE" dirty="0" smtClean="0"/>
              <a:t> </a:t>
            </a:r>
            <a:r>
              <a:rPr lang="de-DE" dirty="0" err="1" smtClean="0"/>
              <a:t>campaign</a:t>
            </a:r>
            <a:r>
              <a:rPr lang="de-DE" dirty="0" smtClean="0"/>
              <a:t> </a:t>
            </a:r>
            <a:r>
              <a:rPr lang="de-DE" dirty="0" err="1" smtClean="0"/>
              <a:t>with</a:t>
            </a:r>
            <a:r>
              <a:rPr lang="de-DE" dirty="0" smtClean="0"/>
              <a:t> </a:t>
            </a:r>
            <a:r>
              <a:rPr lang="de-DE" dirty="0" err="1" smtClean="0"/>
              <a:t>new</a:t>
            </a:r>
            <a:r>
              <a:rPr lang="de-DE" dirty="0" smtClean="0"/>
              <a:t> </a:t>
            </a:r>
            <a:r>
              <a:rPr lang="de-DE" dirty="0" err="1" smtClean="0"/>
              <a:t>radiation</a:t>
            </a:r>
            <a:r>
              <a:rPr lang="de-DE" dirty="0" smtClean="0"/>
              <a:t> </a:t>
            </a:r>
            <a:r>
              <a:rPr lang="de-DE" dirty="0" err="1" smtClean="0"/>
              <a:t>feedback</a:t>
            </a:r>
            <a:r>
              <a:rPr lang="de-DE" dirty="0" smtClean="0"/>
              <a:t> </a:t>
            </a:r>
            <a:r>
              <a:rPr lang="de-DE" dirty="0" err="1" smtClean="0"/>
              <a:t>capabilities</a:t>
            </a:r>
            <a:r>
              <a:rPr lang="de-DE" dirty="0" smtClean="0"/>
              <a:t> (Anastasios Poster)</a:t>
            </a:r>
          </a:p>
          <a:p>
            <a:pPr marL="465138" lvl="2" indent="-285750"/>
            <a:r>
              <a:rPr lang="de-DE" dirty="0" smtClean="0"/>
              <a:t>Scans </a:t>
            </a:r>
            <a:r>
              <a:rPr lang="de-DE" dirty="0" err="1" smtClean="0"/>
              <a:t>of</a:t>
            </a:r>
            <a:r>
              <a:rPr lang="de-DE" dirty="0" smtClean="0"/>
              <a:t>: </a:t>
            </a:r>
            <a:r>
              <a:rPr lang="de-DE" dirty="0" err="1" smtClean="0"/>
              <a:t>f</a:t>
            </a:r>
            <a:r>
              <a:rPr lang="de-DE" baseline="-25000" dirty="0" err="1" smtClean="0"/>
              <a:t>rad</a:t>
            </a:r>
            <a:r>
              <a:rPr lang="de-DE" dirty="0" smtClean="0"/>
              <a:t>, n</a:t>
            </a:r>
            <a:r>
              <a:rPr lang="de-DE" baseline="-25000" dirty="0" smtClean="0"/>
              <a:t>e</a:t>
            </a:r>
            <a:r>
              <a:rPr lang="de-DE" dirty="0" smtClean="0"/>
              <a:t>, power, etc. </a:t>
            </a:r>
            <a:r>
              <a:rPr lang="de-DE" dirty="0" err="1" smtClean="0"/>
              <a:t>possible</a:t>
            </a:r>
            <a:endParaRPr lang="de-DE" dirty="0" smtClean="0"/>
          </a:p>
        </p:txBody>
      </p:sp>
      <p:sp>
        <p:nvSpPr>
          <p:cNvPr id="4" name="Titel 3"/>
          <p:cNvSpPr>
            <a:spLocks noGrp="1"/>
          </p:cNvSpPr>
          <p:nvPr>
            <p:ph type="title"/>
          </p:nvPr>
        </p:nvSpPr>
        <p:spPr>
          <a:xfrm>
            <a:off x="695325" y="422852"/>
            <a:ext cx="9576472" cy="782638"/>
          </a:xfrm>
        </p:spPr>
        <p:txBody>
          <a:bodyPr/>
          <a:lstStyle/>
          <a:p>
            <a:r>
              <a:rPr lang="de-DE" dirty="0" err="1" smtClean="0"/>
              <a:t>Conclusion</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19</a:t>
            </a:fld>
            <a:endParaRPr lang="de-DE" dirty="0"/>
          </a:p>
        </p:txBody>
      </p:sp>
      <p:pic>
        <p:nvPicPr>
          <p:cNvPr id="11" name="Grafi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8588" y="3371273"/>
            <a:ext cx="5274670" cy="2992582"/>
          </a:xfrm>
          <a:prstGeom prst="rect">
            <a:avLst/>
          </a:prstGeom>
        </p:spPr>
      </p:pic>
    </p:spTree>
    <p:extLst>
      <p:ext uri="{BB962C8B-B14F-4D97-AF65-F5344CB8AC3E}">
        <p14:creationId xmlns:p14="http://schemas.microsoft.com/office/powerpoint/2010/main" val="3429715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695325" y="1419371"/>
            <a:ext cx="5112414" cy="4500562"/>
          </a:xfrm>
        </p:spPr>
        <p:txBody>
          <a:bodyPr>
            <a:normAutofit/>
          </a:bodyPr>
          <a:lstStyle/>
          <a:p>
            <a:pPr marL="285750" indent="-285750">
              <a:buFont typeface="Arial" panose="020B0604020202020204" pitchFamily="34" charset="0"/>
              <a:buChar char="•"/>
            </a:pPr>
            <a:r>
              <a:rPr lang="de-DE" dirty="0" smtClean="0"/>
              <a:t>W7-X </a:t>
            </a:r>
            <a:r>
              <a:rPr lang="de-DE" dirty="0" err="1"/>
              <a:t>is</a:t>
            </a:r>
            <a:r>
              <a:rPr lang="de-DE" dirty="0"/>
              <a:t> </a:t>
            </a:r>
            <a:r>
              <a:rPr lang="de-DE" dirty="0" err="1"/>
              <a:t>capable</a:t>
            </a:r>
            <a:r>
              <a:rPr lang="de-DE" dirty="0"/>
              <a:t> </a:t>
            </a:r>
            <a:r>
              <a:rPr lang="de-DE" dirty="0" err="1"/>
              <a:t>of</a:t>
            </a:r>
            <a:r>
              <a:rPr lang="de-DE" dirty="0"/>
              <a:t> </a:t>
            </a:r>
            <a:r>
              <a:rPr lang="de-DE" dirty="0" err="1"/>
              <a:t>entering</a:t>
            </a:r>
            <a:r>
              <a:rPr lang="de-DE" dirty="0"/>
              <a:t> a </a:t>
            </a:r>
            <a:r>
              <a:rPr lang="de-DE" dirty="0" err="1"/>
              <a:t>radiative</a:t>
            </a:r>
            <a:r>
              <a:rPr lang="de-DE" dirty="0"/>
              <a:t> </a:t>
            </a:r>
            <a:r>
              <a:rPr lang="de-DE" dirty="0" err="1"/>
              <a:t>detachment</a:t>
            </a:r>
            <a:r>
              <a:rPr lang="de-DE" dirty="0"/>
              <a:t> </a:t>
            </a:r>
            <a:r>
              <a:rPr lang="de-DE" dirty="0" err="1"/>
              <a:t>regime</a:t>
            </a:r>
            <a:endParaRPr lang="de-DE" dirty="0"/>
          </a:p>
          <a:p>
            <a:pPr marL="465138" lvl="2" indent="-285750"/>
            <a:r>
              <a:rPr lang="de-DE" dirty="0" err="1"/>
              <a:t>Intrinsic</a:t>
            </a:r>
            <a:r>
              <a:rPr lang="de-DE" dirty="0"/>
              <a:t> </a:t>
            </a:r>
            <a:r>
              <a:rPr lang="de-DE" dirty="0" err="1"/>
              <a:t>with</a:t>
            </a:r>
            <a:r>
              <a:rPr lang="de-DE" dirty="0"/>
              <a:t> </a:t>
            </a:r>
            <a:r>
              <a:rPr lang="de-DE" dirty="0" err="1"/>
              <a:t>density</a:t>
            </a:r>
            <a:r>
              <a:rPr lang="de-DE" dirty="0"/>
              <a:t> </a:t>
            </a:r>
            <a:r>
              <a:rPr lang="de-DE" dirty="0" err="1"/>
              <a:t>ramp</a:t>
            </a:r>
            <a:r>
              <a:rPr lang="de-DE" dirty="0"/>
              <a:t> (</a:t>
            </a:r>
            <a:r>
              <a:rPr lang="de-DE" dirty="0" err="1"/>
              <a:t>carbon</a:t>
            </a:r>
            <a:r>
              <a:rPr lang="de-DE" dirty="0"/>
              <a:t>)</a:t>
            </a:r>
          </a:p>
          <a:p>
            <a:pPr marL="465138" lvl="2" indent="-285750"/>
            <a:r>
              <a:rPr lang="de-DE" dirty="0" err="1"/>
              <a:t>Impurity</a:t>
            </a:r>
            <a:r>
              <a:rPr lang="de-DE" dirty="0"/>
              <a:t> </a:t>
            </a:r>
            <a:r>
              <a:rPr lang="de-DE" dirty="0" err="1"/>
              <a:t>seeding</a:t>
            </a:r>
            <a:endParaRPr lang="de-DE" dirty="0"/>
          </a:p>
          <a:p>
            <a:pPr marL="285750" indent="-285750">
              <a:buFont typeface="Arial" panose="020B0604020202020204" pitchFamily="34" charset="0"/>
              <a:buChar char="•"/>
            </a:pPr>
            <a:r>
              <a:rPr lang="de-DE" dirty="0" smtClean="0"/>
              <a:t>W7-X </a:t>
            </a:r>
            <a:r>
              <a:rPr lang="de-DE" dirty="0"/>
              <a:t>high power </a:t>
            </a:r>
            <a:r>
              <a:rPr lang="de-DE" dirty="0" err="1"/>
              <a:t>scenarios</a:t>
            </a:r>
            <a:r>
              <a:rPr lang="de-DE" dirty="0"/>
              <a:t> </a:t>
            </a:r>
            <a:r>
              <a:rPr lang="de-DE" dirty="0" err="1"/>
              <a:t>need</a:t>
            </a:r>
            <a:r>
              <a:rPr lang="de-DE" dirty="0"/>
              <a:t> additional </a:t>
            </a:r>
            <a:r>
              <a:rPr lang="de-DE" dirty="0" err="1" smtClean="0"/>
              <a:t>seeding</a:t>
            </a:r>
            <a:endParaRPr lang="de-DE" dirty="0" smtClean="0"/>
          </a:p>
          <a:p>
            <a:pPr marL="285750" indent="-285750">
              <a:buFont typeface="Arial" panose="020B0604020202020204" pitchFamily="34" charset="0"/>
              <a:buChar char="•"/>
            </a:pPr>
            <a:r>
              <a:rPr lang="de-DE" dirty="0" smtClean="0"/>
              <a:t>In </a:t>
            </a:r>
            <a:r>
              <a:rPr lang="de-DE" dirty="0"/>
              <a:t>a </a:t>
            </a:r>
            <a:r>
              <a:rPr lang="de-DE" dirty="0" err="1"/>
              <a:t>future</a:t>
            </a:r>
            <a:r>
              <a:rPr lang="de-DE" dirty="0"/>
              <a:t> </a:t>
            </a:r>
            <a:r>
              <a:rPr lang="de-DE" dirty="0" err="1"/>
              <a:t>stellarator</a:t>
            </a:r>
            <a:r>
              <a:rPr lang="de-DE" dirty="0"/>
              <a:t> power plant </a:t>
            </a:r>
            <a:r>
              <a:rPr lang="de-DE" dirty="0" err="1"/>
              <a:t>impurities</a:t>
            </a:r>
            <a:r>
              <a:rPr lang="de-DE" dirty="0"/>
              <a:t> (</a:t>
            </a:r>
            <a:r>
              <a:rPr lang="de-DE" dirty="0" err="1"/>
              <a:t>seeded</a:t>
            </a:r>
            <a:r>
              <a:rPr lang="de-DE" dirty="0"/>
              <a:t> </a:t>
            </a:r>
            <a:r>
              <a:rPr lang="de-DE" dirty="0" err="1"/>
              <a:t>and</a:t>
            </a:r>
            <a:r>
              <a:rPr lang="de-DE" dirty="0"/>
              <a:t> </a:t>
            </a:r>
            <a:r>
              <a:rPr lang="de-DE" dirty="0" err="1"/>
              <a:t>unseeded</a:t>
            </a:r>
            <a:r>
              <a:rPr lang="de-DE" dirty="0"/>
              <a:t>) will </a:t>
            </a:r>
            <a:r>
              <a:rPr lang="de-DE" dirty="0" err="1"/>
              <a:t>play</a:t>
            </a:r>
            <a:r>
              <a:rPr lang="de-DE" dirty="0"/>
              <a:t> a large </a:t>
            </a:r>
            <a:r>
              <a:rPr lang="de-DE" dirty="0" err="1" smtClean="0"/>
              <a:t>role</a:t>
            </a:r>
            <a:r>
              <a:rPr lang="de-DE" dirty="0" smtClean="0"/>
              <a:t> </a:t>
            </a:r>
          </a:p>
          <a:p>
            <a:pPr marL="285750" indent="-285750">
              <a:buFont typeface="Arial" panose="020B0604020202020204" pitchFamily="34" charset="0"/>
              <a:buChar char="•"/>
            </a:pPr>
            <a:r>
              <a:rPr lang="de-DE" dirty="0"/>
              <a:t>This </a:t>
            </a:r>
            <a:r>
              <a:rPr lang="de-DE" dirty="0" err="1"/>
              <a:t>work</a:t>
            </a:r>
            <a:r>
              <a:rPr lang="de-DE" dirty="0"/>
              <a:t> </a:t>
            </a:r>
            <a:r>
              <a:rPr lang="de-DE" dirty="0" err="1"/>
              <a:t>aims</a:t>
            </a:r>
            <a:r>
              <a:rPr lang="de-DE" dirty="0"/>
              <a:t> </a:t>
            </a:r>
            <a:r>
              <a:rPr lang="de-DE" dirty="0" err="1"/>
              <a:t>for</a:t>
            </a:r>
            <a:r>
              <a:rPr lang="de-DE" dirty="0"/>
              <a:t> </a:t>
            </a:r>
            <a:r>
              <a:rPr lang="de-DE" dirty="0" err="1"/>
              <a:t>the</a:t>
            </a:r>
            <a:r>
              <a:rPr lang="de-DE" dirty="0"/>
              <a:t> experimental </a:t>
            </a:r>
            <a:r>
              <a:rPr lang="de-DE" dirty="0" err="1"/>
              <a:t>measurement</a:t>
            </a:r>
            <a:r>
              <a:rPr lang="de-DE" dirty="0"/>
              <a:t> </a:t>
            </a:r>
            <a:r>
              <a:rPr lang="de-DE" dirty="0" err="1"/>
              <a:t>of</a:t>
            </a:r>
            <a:r>
              <a:rPr lang="de-DE" dirty="0"/>
              <a:t> </a:t>
            </a:r>
            <a:r>
              <a:rPr lang="de-DE" dirty="0" err="1"/>
              <a:t>impurity</a:t>
            </a:r>
            <a:r>
              <a:rPr lang="de-DE" dirty="0"/>
              <a:t> </a:t>
            </a:r>
            <a:r>
              <a:rPr lang="de-DE" dirty="0" err="1"/>
              <a:t>enrichment</a:t>
            </a:r>
            <a:r>
              <a:rPr lang="de-DE" dirty="0"/>
              <a:t> in </a:t>
            </a:r>
            <a:r>
              <a:rPr lang="de-DE" dirty="0" err="1"/>
              <a:t>attached</a:t>
            </a:r>
            <a:r>
              <a:rPr lang="de-DE" dirty="0"/>
              <a:t> </a:t>
            </a:r>
            <a:r>
              <a:rPr lang="de-DE" dirty="0" err="1" smtClean="0"/>
              <a:t>conditions</a:t>
            </a:r>
            <a:endParaRPr lang="de-DE" dirty="0" smtClean="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sp>
        <p:nvSpPr>
          <p:cNvPr id="3" name="Titel 2"/>
          <p:cNvSpPr>
            <a:spLocks noGrp="1"/>
          </p:cNvSpPr>
          <p:nvPr>
            <p:ph type="title"/>
          </p:nvPr>
        </p:nvSpPr>
        <p:spPr/>
        <p:txBody>
          <a:bodyPr/>
          <a:lstStyle/>
          <a:p>
            <a:r>
              <a:rPr lang="de-DE" dirty="0" err="1" smtClean="0"/>
              <a:t>Importance</a:t>
            </a:r>
            <a:r>
              <a:rPr lang="de-DE" dirty="0" smtClean="0"/>
              <a:t> </a:t>
            </a:r>
            <a:r>
              <a:rPr lang="de-DE" dirty="0" err="1" smtClean="0"/>
              <a:t>of</a:t>
            </a:r>
            <a:r>
              <a:rPr lang="de-DE" dirty="0" smtClean="0"/>
              <a:t> </a:t>
            </a:r>
            <a:r>
              <a:rPr lang="de-DE" dirty="0" err="1" smtClean="0"/>
              <a:t>impurities</a:t>
            </a:r>
            <a:r>
              <a:rPr lang="de-DE" dirty="0" smtClean="0"/>
              <a:t> at W7-X</a:t>
            </a:r>
            <a:endParaRPr lang="de-DE" dirty="0"/>
          </a:p>
        </p:txBody>
      </p:sp>
      <p:sp>
        <p:nvSpPr>
          <p:cNvPr id="4" name="Datumsplatzhalter 3"/>
          <p:cNvSpPr>
            <a:spLocks noGrp="1"/>
          </p:cNvSpPr>
          <p:nvPr>
            <p:ph type="dt" sz="half" idx="4294967295"/>
          </p:nvPr>
        </p:nvSpPr>
        <p:spPr>
          <a:xfrm>
            <a:off x="0" y="6489700"/>
            <a:ext cx="10225088" cy="142875"/>
          </a:xfrm>
        </p:spPr>
        <p:txBody>
          <a:bodyPr/>
          <a:lstStyle/>
          <a:p>
            <a:r>
              <a:rPr lang="de-DE" smtClean="0"/>
              <a:t>Impurity Enrichment in W7-X</a:t>
            </a:r>
            <a:endParaRPr lang="de-DE" dirty="0"/>
          </a:p>
        </p:txBody>
      </p:sp>
      <p:sp>
        <p:nvSpPr>
          <p:cNvPr id="5" name="Fußzeilenplatzhalter 4"/>
          <p:cNvSpPr>
            <a:spLocks noGrp="1"/>
          </p:cNvSpPr>
          <p:nvPr>
            <p:ph type="ftr" sz="quarter" idx="4294967295"/>
          </p:nvPr>
        </p:nvSpPr>
        <p:spPr>
          <a:xfrm>
            <a:off x="0" y="6489700"/>
            <a:ext cx="10477500" cy="142875"/>
          </a:xfrm>
        </p:spPr>
        <p:txBody>
          <a:bodyPr/>
          <a:lstStyle/>
          <a:p>
            <a:pPr algn="l">
              <a:tabLst>
                <a:tab pos="9775825" algn="r"/>
                <a:tab pos="10226675" algn="r"/>
              </a:tabLst>
            </a:pPr>
            <a:r>
              <a:rPr lang="de-DE" dirty="0" smtClean="0"/>
              <a:t>IAEA </a:t>
            </a:r>
            <a:r>
              <a:rPr lang="de-DE" dirty="0" err="1" smtClean="0"/>
              <a:t>Divertor</a:t>
            </a:r>
            <a:r>
              <a:rPr lang="de-DE" dirty="0" smtClean="0"/>
              <a:t> </a:t>
            </a:r>
            <a:r>
              <a:rPr lang="de-DE" dirty="0" err="1" smtClean="0"/>
              <a:t>Concepts</a:t>
            </a:r>
            <a:r>
              <a:rPr lang="de-DE" dirty="0" smtClean="0"/>
              <a:t> Meeting 2025 Vienna | Frederik Henke</a:t>
            </a:r>
            <a:endParaRPr lang="de-DE" dirty="0"/>
          </a:p>
        </p:txBody>
      </p:sp>
      <p:sp>
        <p:nvSpPr>
          <p:cNvPr id="6" name="Foliennummernplatzhalter 5"/>
          <p:cNvSpPr>
            <a:spLocks noGrp="1"/>
          </p:cNvSpPr>
          <p:nvPr>
            <p:ph type="sldNum" sz="quarter" idx="4294967295"/>
          </p:nvPr>
        </p:nvSpPr>
        <p:spPr>
          <a:xfrm>
            <a:off x="11863388" y="6489700"/>
            <a:ext cx="328612" cy="142875"/>
          </a:xfrm>
        </p:spPr>
        <p:txBody>
          <a:bodyPr/>
          <a:lstStyle/>
          <a:p>
            <a:fld id="{3B1A4699-952B-42DA-8DC4-38A59B49610C}" type="slidenum">
              <a:rPr lang="de-DE" smtClean="0"/>
              <a:pPr/>
              <a:t>2</a:t>
            </a:fld>
            <a:endParaRPr lang="de-DE" dirty="0"/>
          </a:p>
        </p:txBody>
      </p:sp>
      <p:pic>
        <p:nvPicPr>
          <p:cNvPr id="11" name="Inhaltsplatzhalter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84925" y="2214563"/>
            <a:ext cx="5111750" cy="3833812"/>
          </a:xfrm>
        </p:spPr>
      </p:pic>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561" y="5665920"/>
            <a:ext cx="2606643" cy="449421"/>
          </a:xfrm>
          <a:prstGeom prst="rect">
            <a:avLst/>
          </a:prstGeom>
        </p:spPr>
      </p:pic>
    </p:spTree>
    <p:extLst>
      <p:ext uri="{BB962C8B-B14F-4D97-AF65-F5344CB8AC3E}">
        <p14:creationId xmlns:p14="http://schemas.microsoft.com/office/powerpoint/2010/main" val="38219132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Comparison</a:t>
            </a:r>
            <a:r>
              <a:rPr lang="de-DE" dirty="0" smtClean="0"/>
              <a:t> </a:t>
            </a:r>
            <a:r>
              <a:rPr lang="de-DE" dirty="0" err="1" smtClean="0"/>
              <a:t>of</a:t>
            </a:r>
            <a:r>
              <a:rPr lang="de-DE" dirty="0" smtClean="0"/>
              <a:t> Simulation </a:t>
            </a:r>
            <a:r>
              <a:rPr lang="de-DE" dirty="0" err="1" smtClean="0"/>
              <a:t>and</a:t>
            </a:r>
            <a:r>
              <a:rPr lang="de-DE" dirty="0" smtClean="0"/>
              <a:t> Experiment</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20</a:t>
            </a:fld>
            <a:endParaRPr lang="de-DE" dirty="0"/>
          </a:p>
        </p:txBody>
      </p:sp>
      <p:pic>
        <p:nvPicPr>
          <p:cNvPr id="10" name="Inhaltsplatzhalt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84925" y="2214563"/>
            <a:ext cx="5111750" cy="3833812"/>
          </a:xfrm>
        </p:spPr>
      </p:pic>
      <p:pic>
        <p:nvPicPr>
          <p:cNvPr id="11" name="Inhaltsplatzhalt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95325" y="2268479"/>
            <a:ext cx="5111750" cy="3725979"/>
          </a:xfrm>
          <a:prstGeom prst="rect">
            <a:avLst/>
          </a:prstGeom>
        </p:spPr>
      </p:pic>
      <p:sp>
        <p:nvSpPr>
          <p:cNvPr id="12" name="Rechteck 11"/>
          <p:cNvSpPr/>
          <p:nvPr/>
        </p:nvSpPr>
        <p:spPr>
          <a:xfrm>
            <a:off x="2937164" y="4313382"/>
            <a:ext cx="2669309" cy="905163"/>
          </a:xfrm>
          <a:prstGeom prst="rect">
            <a:avLst/>
          </a:prstGeom>
          <a:noFill/>
          <a:ln w="28575"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35011400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21</a:t>
            </a:fld>
            <a:endParaRPr lang="de-DE" dirty="0"/>
          </a:p>
        </p:txBody>
      </p:sp>
      <p:pic>
        <p:nvPicPr>
          <p:cNvPr id="8" name="Grafik 7"/>
          <p:cNvPicPr>
            <a:picLocks noChangeAspect="1"/>
          </p:cNvPicPr>
          <p:nvPr/>
        </p:nvPicPr>
        <p:blipFill rotWithShape="1">
          <a:blip r:embed="rId2"/>
          <a:srcRect r="1697" b="12205"/>
          <a:stretch/>
        </p:blipFill>
        <p:spPr>
          <a:xfrm>
            <a:off x="5081047" y="672358"/>
            <a:ext cx="7211505" cy="2828441"/>
          </a:xfrm>
          <a:prstGeom prst="rect">
            <a:avLst/>
          </a:prstGeom>
        </p:spPr>
      </p:pic>
      <p:sp>
        <p:nvSpPr>
          <p:cNvPr id="9" name="Inhaltsplatzhalter 9"/>
          <p:cNvSpPr txBox="1">
            <a:spLocks/>
          </p:cNvSpPr>
          <p:nvPr/>
        </p:nvSpPr>
        <p:spPr>
          <a:xfrm>
            <a:off x="695325" y="1881188"/>
            <a:ext cx="5112414" cy="4500562"/>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0" kern="400" spc="40" baseline="0">
                <a:solidFill>
                  <a:schemeClr val="tx1"/>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b="1" kern="600" spc="40" baseline="0">
                <a:solidFill>
                  <a:schemeClr val="tx2"/>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de-DE" smtClean="0"/>
              <a:t>Power balance</a:t>
            </a:r>
          </a:p>
          <a:p>
            <a:pPr marL="285750" indent="-285750">
              <a:buFont typeface="Arial" panose="020B0604020202020204" pitchFamily="34" charset="0"/>
              <a:buChar char="•"/>
            </a:pPr>
            <a:endParaRPr lang="de-DE" smtClean="0"/>
          </a:p>
          <a:p>
            <a:pPr marL="285750" indent="-285750">
              <a:buFont typeface="Arial" panose="020B0604020202020204" pitchFamily="34" charset="0"/>
              <a:buChar char="•"/>
            </a:pPr>
            <a:endParaRPr lang="de-DE" smtClean="0"/>
          </a:p>
          <a:p>
            <a:pPr marL="285750" indent="-285750">
              <a:buFont typeface="Arial" panose="020B0604020202020204" pitchFamily="34" charset="0"/>
              <a:buChar char="•"/>
            </a:pPr>
            <a:endParaRPr lang="de-DE" smtClean="0"/>
          </a:p>
          <a:p>
            <a:pPr marL="285750" indent="-285750">
              <a:buFont typeface="Arial" panose="020B0604020202020204" pitchFamily="34" charset="0"/>
              <a:buChar char="•"/>
            </a:pPr>
            <a:endParaRPr lang="de-DE" smtClean="0"/>
          </a:p>
          <a:p>
            <a:pPr marL="285750" indent="-285750">
              <a:buFont typeface="Arial" panose="020B0604020202020204" pitchFamily="34" charset="0"/>
              <a:buChar char="•"/>
            </a:pPr>
            <a:endParaRPr lang="de-DE" smtClean="0"/>
          </a:p>
          <a:p>
            <a:pPr marL="285750" indent="-285750">
              <a:buFont typeface="Arial" panose="020B0604020202020204" pitchFamily="34" charset="0"/>
              <a:buChar char="•"/>
            </a:pPr>
            <a:r>
              <a:rPr lang="de-DE" smtClean="0"/>
              <a:t>Particle balance</a:t>
            </a:r>
            <a:endParaRPr lang="de-DE"/>
          </a:p>
        </p:txBody>
      </p:sp>
      <p:sp>
        <p:nvSpPr>
          <p:cNvPr id="10" name="Titel 6"/>
          <p:cNvSpPr txBox="1">
            <a:spLocks/>
          </p:cNvSpPr>
          <p:nvPr/>
        </p:nvSpPr>
        <p:spPr>
          <a:xfrm>
            <a:off x="695325" y="441325"/>
            <a:ext cx="9576472" cy="782638"/>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r>
              <a:rPr lang="de-DE" smtClean="0"/>
              <a:t>Motivation: Why is impurity enrichment important for reactor?</a:t>
            </a:r>
            <a:endParaRPr lang="de-DE" dirty="0"/>
          </a:p>
        </p:txBody>
      </p:sp>
      <p:sp>
        <p:nvSpPr>
          <p:cNvPr id="11" name="Datumsplatzhalter 3"/>
          <p:cNvSpPr txBox="1">
            <a:spLocks/>
          </p:cNvSpPr>
          <p:nvPr/>
        </p:nvSpPr>
        <p:spPr>
          <a:xfrm>
            <a:off x="947738" y="6489700"/>
            <a:ext cx="10225087" cy="142874"/>
          </a:xfrm>
          <a:prstGeom prst="rect">
            <a:avLst/>
          </a:prstGeom>
        </p:spPr>
        <p:txBody>
          <a:bodyPr vert="horz"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mtClean="0"/>
              <a:t>Impurity Enrichment in W7-X</a:t>
            </a:r>
            <a:endParaRPr lang="de-DE" dirty="0"/>
          </a:p>
        </p:txBody>
      </p:sp>
      <p:sp>
        <p:nvSpPr>
          <p:cNvPr id="12" name="Fußzeilenplatzhalter 4"/>
          <p:cNvSpPr txBox="1">
            <a:spLocks/>
          </p:cNvSpPr>
          <p:nvPr/>
        </p:nvSpPr>
        <p:spPr>
          <a:xfrm>
            <a:off x="695325" y="6489699"/>
            <a:ext cx="10477499" cy="142876"/>
          </a:xfrm>
          <a:prstGeom prst="rect">
            <a:avLst/>
          </a:prstGeom>
        </p:spPr>
        <p:txBody>
          <a:bodyPr vert="horz" wrap="none" lIns="0" tIns="0" rIns="0" bIns="0" rtlCol="0" anchor="b" anchorCtr="0">
            <a:normAutofit/>
          </a:bodyPr>
          <a:lstStyle>
            <a:defPPr>
              <a:defRPr lang="en-US"/>
            </a:defPPr>
            <a:lvl1pPr marL="0" algn="r" defTabSz="457200" rtl="0" eaLnBrk="1" latinLnBrk="0" hangingPunct="1">
              <a:defRPr sz="600" kern="600" cap="all" spc="9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tabLst>
                <a:tab pos="9775825" algn="r"/>
                <a:tab pos="10226675" algn="r"/>
              </a:tabLst>
            </a:pPr>
            <a:r>
              <a:rPr lang="de-DE" smtClean="0"/>
              <a:t>IAEA Divertor Concepts Meeting 2025 Vienna | Frederik Henke</a:t>
            </a:r>
            <a:endParaRPr lang="de-DE" dirty="0"/>
          </a:p>
        </p:txBody>
      </p:sp>
      <p:sp>
        <p:nvSpPr>
          <p:cNvPr id="13" name="Foliennummernplatzhalter 5"/>
          <p:cNvSpPr txBox="1">
            <a:spLocks/>
          </p:cNvSpPr>
          <p:nvPr/>
        </p:nvSpPr>
        <p:spPr>
          <a:xfrm>
            <a:off x="11167427" y="6489699"/>
            <a:ext cx="329248" cy="142876"/>
          </a:xfrm>
          <a:prstGeom prst="rect">
            <a:avLst/>
          </a:prstGeom>
        </p:spPr>
        <p:txBody>
          <a:bodyPr vert="horz"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B1A4699-952B-42DA-8DC4-38A59B49610C}" type="slidenum">
              <a:rPr lang="de-DE" smtClean="0"/>
              <a:pPr/>
              <a:t>21</a:t>
            </a:fld>
            <a:endParaRPr lang="de-DE" dirty="0"/>
          </a:p>
        </p:txBody>
      </p:sp>
      <p:pic>
        <p:nvPicPr>
          <p:cNvPr id="14" name="Grafik 13"/>
          <p:cNvPicPr>
            <a:picLocks noChangeAspect="1"/>
          </p:cNvPicPr>
          <p:nvPr/>
        </p:nvPicPr>
        <p:blipFill>
          <a:blip r:embed="rId3"/>
          <a:stretch>
            <a:fillRect/>
          </a:stretch>
        </p:blipFill>
        <p:spPr>
          <a:xfrm>
            <a:off x="6749933" y="3975907"/>
            <a:ext cx="3497448" cy="2513791"/>
          </a:xfrm>
          <a:prstGeom prst="rect">
            <a:avLst/>
          </a:prstGeom>
        </p:spPr>
      </p:pic>
      <p:pic>
        <p:nvPicPr>
          <p:cNvPr id="15" name="Grafik 14"/>
          <p:cNvPicPr>
            <a:picLocks noChangeAspect="1"/>
          </p:cNvPicPr>
          <p:nvPr/>
        </p:nvPicPr>
        <p:blipFill rotWithShape="1">
          <a:blip r:embed="rId4"/>
          <a:srcRect l="-1" t="2" r="340" b="499"/>
          <a:stretch/>
        </p:blipFill>
        <p:spPr>
          <a:xfrm>
            <a:off x="0" y="2320020"/>
            <a:ext cx="5307291" cy="1856053"/>
          </a:xfrm>
          <a:prstGeom prst="rect">
            <a:avLst/>
          </a:prstGeom>
        </p:spPr>
      </p:pic>
      <p:pic>
        <p:nvPicPr>
          <p:cNvPr id="16" name="Grafik 15"/>
          <p:cNvPicPr>
            <a:picLocks noChangeAspect="1"/>
          </p:cNvPicPr>
          <p:nvPr/>
        </p:nvPicPr>
        <p:blipFill rotWithShape="1">
          <a:blip r:embed="rId5"/>
          <a:srcRect l="1" t="-1" r="-70" b="-1470"/>
          <a:stretch/>
        </p:blipFill>
        <p:spPr>
          <a:xfrm>
            <a:off x="1019616" y="4841038"/>
            <a:ext cx="3288433" cy="1324092"/>
          </a:xfrm>
          <a:prstGeom prst="rect">
            <a:avLst/>
          </a:prstGeom>
        </p:spPr>
      </p:pic>
    </p:spTree>
    <p:extLst>
      <p:ext uri="{BB962C8B-B14F-4D97-AF65-F5344CB8AC3E}">
        <p14:creationId xmlns:p14="http://schemas.microsoft.com/office/powerpoint/2010/main" val="19946430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2"/>
          </p:nvPr>
        </p:nvSpPr>
        <p:spPr>
          <a:xfrm>
            <a:off x="2119834" y="1054494"/>
            <a:ext cx="5112412" cy="895263"/>
          </a:xfrm>
        </p:spPr>
        <p:txBody>
          <a:bodyPr/>
          <a:lstStyle/>
          <a:p>
            <a:pPr marL="285750" indent="-285750">
              <a:buFont typeface="Arial" panose="020B0604020202020204" pitchFamily="34" charset="0"/>
              <a:buChar char="•"/>
            </a:pPr>
            <a:r>
              <a:rPr lang="de-DE" dirty="0" smtClean="0"/>
              <a:t>In </a:t>
            </a:r>
            <a:r>
              <a:rPr lang="de-DE" dirty="0" err="1" smtClean="0"/>
              <a:t>purely</a:t>
            </a:r>
            <a:r>
              <a:rPr lang="de-DE" dirty="0" smtClean="0"/>
              <a:t> ECRH </a:t>
            </a:r>
            <a:r>
              <a:rPr lang="de-DE" dirty="0" err="1" smtClean="0"/>
              <a:t>heated</a:t>
            </a:r>
            <a:r>
              <a:rPr lang="de-DE" dirty="0" smtClean="0"/>
              <a:t> </a:t>
            </a:r>
            <a:r>
              <a:rPr lang="de-DE" dirty="0" err="1" smtClean="0"/>
              <a:t>plasmas</a:t>
            </a:r>
            <a:r>
              <a:rPr lang="de-DE" dirty="0" smtClean="0"/>
              <a:t> </a:t>
            </a:r>
            <a:r>
              <a:rPr lang="de-DE" dirty="0" err="1" smtClean="0"/>
              <a:t>we</a:t>
            </a:r>
            <a:r>
              <a:rPr lang="de-DE" dirty="0" smtClean="0"/>
              <a:t> </a:t>
            </a:r>
            <a:r>
              <a:rPr lang="de-DE" dirty="0" err="1" smtClean="0"/>
              <a:t>observe</a:t>
            </a:r>
            <a:r>
              <a:rPr lang="de-DE" dirty="0" smtClean="0"/>
              <a:t> flat </a:t>
            </a:r>
            <a:r>
              <a:rPr lang="de-DE" dirty="0" err="1" smtClean="0"/>
              <a:t>impurity</a:t>
            </a:r>
            <a:r>
              <a:rPr lang="de-DE" dirty="0" smtClean="0"/>
              <a:t> </a:t>
            </a:r>
            <a:r>
              <a:rPr lang="de-DE" dirty="0" err="1" smtClean="0"/>
              <a:t>density</a:t>
            </a:r>
            <a:r>
              <a:rPr lang="de-DE" dirty="0" smtClean="0"/>
              <a:t> </a:t>
            </a:r>
            <a:r>
              <a:rPr lang="de-DE" dirty="0" err="1" smtClean="0"/>
              <a:t>profiles</a:t>
            </a:r>
            <a:endParaRPr lang="de-DE" dirty="0"/>
          </a:p>
        </p:txBody>
      </p:sp>
      <p:sp>
        <p:nvSpPr>
          <p:cNvPr id="4" name="Titel 3"/>
          <p:cNvSpPr>
            <a:spLocks noGrp="1"/>
          </p:cNvSpPr>
          <p:nvPr>
            <p:ph type="title"/>
          </p:nvPr>
        </p:nvSpPr>
        <p:spPr>
          <a:xfrm>
            <a:off x="695325" y="142066"/>
            <a:ext cx="9576472" cy="782638"/>
          </a:xfrm>
        </p:spPr>
        <p:txBody>
          <a:bodyPr/>
          <a:lstStyle/>
          <a:p>
            <a:r>
              <a:rPr lang="de-DE" dirty="0" err="1"/>
              <a:t>Impurity</a:t>
            </a:r>
            <a:r>
              <a:rPr lang="de-DE" dirty="0"/>
              <a:t> </a:t>
            </a:r>
            <a:r>
              <a:rPr lang="de-DE" dirty="0" err="1"/>
              <a:t>concentration</a:t>
            </a:r>
            <a:r>
              <a:rPr lang="de-DE" dirty="0"/>
              <a:t> in </a:t>
            </a:r>
            <a:r>
              <a:rPr lang="de-DE" dirty="0" err="1"/>
              <a:t>the</a:t>
            </a:r>
            <a:r>
              <a:rPr lang="de-DE" dirty="0"/>
              <a:t> </a:t>
            </a:r>
            <a:r>
              <a:rPr lang="de-DE" dirty="0" err="1"/>
              <a:t>core</a:t>
            </a:r>
            <a:r>
              <a:rPr lang="de-DE" dirty="0"/>
              <a:t> </a:t>
            </a:r>
            <a:r>
              <a:rPr lang="de-DE" dirty="0" err="1"/>
              <a:t>plasma</a:t>
            </a:r>
            <a:r>
              <a:rPr lang="de-DE" dirty="0"/>
              <a:t> </a:t>
            </a:r>
            <a:r>
              <a:rPr lang="de-DE" dirty="0" err="1"/>
              <a:t>measured</a:t>
            </a:r>
            <a:r>
              <a:rPr lang="de-DE" dirty="0"/>
              <a:t> </a:t>
            </a:r>
            <a:r>
              <a:rPr lang="de-DE" dirty="0" err="1"/>
              <a:t>with</a:t>
            </a:r>
            <a:r>
              <a:rPr lang="de-DE" dirty="0"/>
              <a:t> Charge Exchange </a:t>
            </a:r>
            <a:r>
              <a:rPr lang="de-DE" dirty="0" err="1"/>
              <a:t>Recombination</a:t>
            </a:r>
            <a:r>
              <a:rPr lang="de-DE" dirty="0"/>
              <a:t> </a:t>
            </a:r>
            <a:r>
              <a:rPr lang="de-DE" dirty="0" err="1"/>
              <a:t>Spectroscopy</a:t>
            </a:r>
            <a:r>
              <a:rPr lang="de-DE" dirty="0"/>
              <a:t> (CXRS)</a:t>
            </a:r>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dirty="0" smtClean="0"/>
              <a:t>IAEA </a:t>
            </a:r>
            <a:r>
              <a:rPr lang="de-DE" dirty="0" err="1" smtClean="0"/>
              <a:t>Divertor</a:t>
            </a:r>
            <a:r>
              <a:rPr lang="de-DE" dirty="0" smtClean="0"/>
              <a:t> </a:t>
            </a:r>
            <a:r>
              <a:rPr lang="de-DE" dirty="0" err="1" smtClean="0"/>
              <a:t>Concepts</a:t>
            </a:r>
            <a:r>
              <a:rPr lang="de-DE" dirty="0" smtClean="0"/>
              <a:t>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22</a:t>
            </a:fld>
            <a:endParaRPr lang="de-DE" dirty="0"/>
          </a:p>
        </p:txBody>
      </p:sp>
      <p:pic>
        <p:nvPicPr>
          <p:cNvPr id="8" name="Inhaltsplatzhalt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95325" y="2705017"/>
            <a:ext cx="5111750" cy="3833812"/>
          </a:xfrm>
          <a:prstGeom prst="rect">
            <a:avLst/>
          </a:prstGeom>
        </p:spPr>
      </p:pic>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0712"/>
            <a:ext cx="1976670" cy="1992234"/>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033" y="3484854"/>
            <a:ext cx="3682496" cy="2761871"/>
          </a:xfrm>
          <a:prstGeom prst="rect">
            <a:avLst/>
          </a:prstGeom>
        </p:spPr>
      </p:pic>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033" y="791700"/>
            <a:ext cx="3682496" cy="2761872"/>
          </a:xfrm>
          <a:prstGeom prst="rect">
            <a:avLst/>
          </a:prstGeom>
        </p:spPr>
      </p:pic>
    </p:spTree>
    <p:extLst>
      <p:ext uri="{BB962C8B-B14F-4D97-AF65-F5344CB8AC3E}">
        <p14:creationId xmlns:p14="http://schemas.microsoft.com/office/powerpoint/2010/main" val="27446028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12422" y="2124364"/>
            <a:ext cx="5901050" cy="3540630"/>
          </a:xfrm>
        </p:spPr>
      </p:pic>
      <p:sp>
        <p:nvSpPr>
          <p:cNvPr id="4" name="Titel 3"/>
          <p:cNvSpPr>
            <a:spLocks noGrp="1"/>
          </p:cNvSpPr>
          <p:nvPr>
            <p:ph type="title"/>
          </p:nvPr>
        </p:nvSpPr>
        <p:spPr/>
        <p:txBody>
          <a:bodyPr/>
          <a:lstStyle/>
          <a:p>
            <a:r>
              <a:rPr lang="de-DE" dirty="0" err="1" smtClean="0"/>
              <a:t>NeII</a:t>
            </a:r>
            <a:r>
              <a:rPr lang="de-DE" dirty="0" smtClean="0"/>
              <a:t> </a:t>
            </a:r>
            <a:r>
              <a:rPr lang="de-DE" dirty="0" err="1" smtClean="0"/>
              <a:t>line</a:t>
            </a:r>
            <a:r>
              <a:rPr lang="de-DE" dirty="0" smtClean="0"/>
              <a:t> </a:t>
            </a:r>
            <a:r>
              <a:rPr lang="de-DE" dirty="0" err="1" smtClean="0"/>
              <a:t>ratios</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23</a:t>
            </a:fld>
            <a:endParaRPr lang="de-DE" dirty="0"/>
          </a:p>
        </p:txBody>
      </p:sp>
      <p:pic>
        <p:nvPicPr>
          <p:cNvPr id="11" name="Inhaltsplatzhalt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02022" y="1622588"/>
            <a:ext cx="5901050" cy="4425787"/>
          </a:xfrm>
        </p:spPr>
      </p:pic>
    </p:spTree>
    <p:extLst>
      <p:ext uri="{BB962C8B-B14F-4D97-AF65-F5344CB8AC3E}">
        <p14:creationId xmlns:p14="http://schemas.microsoft.com/office/powerpoint/2010/main" val="2070787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95325" y="2214563"/>
            <a:ext cx="5111750" cy="3833812"/>
          </a:xfrm>
        </p:spPr>
      </p:pic>
      <p:pic>
        <p:nvPicPr>
          <p:cNvPr id="9" name="Inhaltsplatzhalt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84925" y="2214563"/>
            <a:ext cx="5111750" cy="3833812"/>
          </a:xfrm>
        </p:spPr>
      </p:pic>
      <p:sp>
        <p:nvSpPr>
          <p:cNvPr id="4" name="Titel 3"/>
          <p:cNvSpPr>
            <a:spLocks noGrp="1"/>
          </p:cNvSpPr>
          <p:nvPr>
            <p:ph type="title"/>
          </p:nvPr>
        </p:nvSpPr>
        <p:spPr/>
        <p:txBody>
          <a:bodyPr/>
          <a:lstStyle/>
          <a:p>
            <a:r>
              <a:rPr lang="de-DE" dirty="0" err="1" smtClean="0"/>
              <a:t>Comparison</a:t>
            </a:r>
            <a:r>
              <a:rPr lang="de-DE" dirty="0"/>
              <a:t> </a:t>
            </a:r>
            <a:r>
              <a:rPr lang="de-DE" dirty="0" err="1" smtClean="0"/>
              <a:t>NeII</a:t>
            </a:r>
            <a:r>
              <a:rPr lang="de-DE" dirty="0" smtClean="0"/>
              <a:t> </a:t>
            </a:r>
            <a:r>
              <a:rPr lang="de-DE" dirty="0" err="1" smtClean="0"/>
              <a:t>line</a:t>
            </a:r>
            <a:r>
              <a:rPr lang="de-DE" dirty="0" smtClean="0"/>
              <a:t> </a:t>
            </a:r>
            <a:r>
              <a:rPr lang="de-DE" dirty="0" err="1" smtClean="0"/>
              <a:t>ratio</a:t>
            </a:r>
            <a:r>
              <a:rPr lang="de-DE" dirty="0" smtClean="0"/>
              <a:t> </a:t>
            </a:r>
            <a:r>
              <a:rPr lang="de-DE" dirty="0" err="1" smtClean="0"/>
              <a:t>spectroscopy</a:t>
            </a:r>
            <a:r>
              <a:rPr lang="de-DE" dirty="0" smtClean="0"/>
              <a:t> </a:t>
            </a:r>
            <a:r>
              <a:rPr lang="de-DE" dirty="0" err="1" smtClean="0"/>
              <a:t>with</a:t>
            </a:r>
            <a:r>
              <a:rPr lang="de-DE" dirty="0" smtClean="0"/>
              <a:t> </a:t>
            </a:r>
            <a:r>
              <a:rPr lang="de-DE" dirty="0" err="1" smtClean="0"/>
              <a:t>other</a:t>
            </a:r>
            <a:r>
              <a:rPr lang="de-DE" dirty="0" smtClean="0"/>
              <a:t> </a:t>
            </a:r>
            <a:r>
              <a:rPr lang="de-DE" dirty="0" err="1" smtClean="0"/>
              <a:t>diagnostics</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24</a:t>
            </a:fld>
            <a:endParaRPr lang="de-DE" dirty="0"/>
          </a:p>
        </p:txBody>
      </p:sp>
    </p:spTree>
    <p:extLst>
      <p:ext uri="{BB962C8B-B14F-4D97-AF65-F5344CB8AC3E}">
        <p14:creationId xmlns:p14="http://schemas.microsoft.com/office/powerpoint/2010/main" val="29796866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95324" y="1228942"/>
            <a:ext cx="6425911" cy="4819433"/>
          </a:xfrm>
        </p:spPr>
      </p:pic>
      <p:sp>
        <p:nvSpPr>
          <p:cNvPr id="3" name="Inhaltsplatzhalter 2"/>
          <p:cNvSpPr>
            <a:spLocks noGrp="1"/>
          </p:cNvSpPr>
          <p:nvPr>
            <p:ph sz="half" idx="2"/>
          </p:nvPr>
        </p:nvSpPr>
        <p:spPr/>
        <p:txBody>
          <a:bodyPr/>
          <a:lstStyle/>
          <a:p>
            <a:endParaRPr lang="de-DE"/>
          </a:p>
        </p:txBody>
      </p:sp>
      <p:sp>
        <p:nvSpPr>
          <p:cNvPr id="4" name="Titel 3"/>
          <p:cNvSpPr>
            <a:spLocks noGrp="1"/>
          </p:cNvSpPr>
          <p:nvPr>
            <p:ph type="title"/>
          </p:nvPr>
        </p:nvSpPr>
        <p:spPr/>
        <p:txBody>
          <a:bodyPr/>
          <a:lstStyle/>
          <a:p>
            <a:r>
              <a:rPr lang="de-DE" dirty="0" err="1" smtClean="0"/>
              <a:t>Enrichment</a:t>
            </a:r>
            <a:r>
              <a:rPr lang="de-DE" dirty="0" smtClean="0"/>
              <a:t> Neon </a:t>
            </a:r>
            <a:r>
              <a:rPr lang="de-DE" dirty="0" err="1" smtClean="0"/>
              <a:t>detached</a:t>
            </a:r>
            <a:r>
              <a:rPr lang="de-DE" dirty="0" smtClean="0"/>
              <a:t> </a:t>
            </a:r>
            <a:r>
              <a:rPr lang="de-DE" dirty="0" err="1" smtClean="0"/>
              <a:t>plasmas</a:t>
            </a:r>
            <a:r>
              <a:rPr lang="de-DE" dirty="0" smtClean="0"/>
              <a:t>: </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25</a:t>
            </a:fld>
            <a:endParaRPr lang="de-DE" dirty="0"/>
          </a:p>
        </p:txBody>
      </p:sp>
    </p:spTree>
    <p:extLst>
      <p:ext uri="{BB962C8B-B14F-4D97-AF65-F5344CB8AC3E}">
        <p14:creationId xmlns:p14="http://schemas.microsoft.com/office/powerpoint/2010/main" val="34506738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67959" y="3348570"/>
            <a:ext cx="4309542" cy="3141245"/>
          </a:xfrm>
        </p:spPr>
      </p:pic>
      <p:sp>
        <p:nvSpPr>
          <p:cNvPr id="3" name="Titel 2"/>
          <p:cNvSpPr>
            <a:spLocks noGrp="1"/>
          </p:cNvSpPr>
          <p:nvPr>
            <p:ph type="title"/>
          </p:nvPr>
        </p:nvSpPr>
        <p:spPr/>
        <p:txBody>
          <a:bodyPr/>
          <a:lstStyle/>
          <a:p>
            <a:r>
              <a:rPr lang="de-DE" dirty="0" err="1" smtClean="0"/>
              <a:t>Impurity</a:t>
            </a:r>
            <a:r>
              <a:rPr lang="de-DE" dirty="0" smtClean="0"/>
              <a:t> </a:t>
            </a:r>
            <a:r>
              <a:rPr lang="de-DE" dirty="0" err="1" smtClean="0"/>
              <a:t>retention</a:t>
            </a:r>
            <a:r>
              <a:rPr lang="de-DE" dirty="0" smtClean="0"/>
              <a:t>:</a:t>
            </a:r>
            <a:endParaRPr lang="de-DE" dirty="0"/>
          </a:p>
        </p:txBody>
      </p:sp>
      <p:sp>
        <p:nvSpPr>
          <p:cNvPr id="4" name="Datumsplatzhalter 3"/>
          <p:cNvSpPr>
            <a:spLocks noGrp="1"/>
          </p:cNvSpPr>
          <p:nvPr>
            <p:ph type="dt" sz="half" idx="4294967295"/>
          </p:nvPr>
        </p:nvSpPr>
        <p:spPr>
          <a:xfrm>
            <a:off x="0" y="6489700"/>
            <a:ext cx="10225088" cy="142875"/>
          </a:xfrm>
        </p:spPr>
        <p:txBody>
          <a:bodyPr/>
          <a:lstStyle/>
          <a:p>
            <a:r>
              <a:rPr lang="de-DE" smtClean="0"/>
              <a:t>Impurity Enrichment in W7-X</a:t>
            </a:r>
            <a:endParaRPr lang="de-DE" dirty="0"/>
          </a:p>
        </p:txBody>
      </p:sp>
      <p:sp>
        <p:nvSpPr>
          <p:cNvPr id="5" name="Fußzeilenplatzhalter 4"/>
          <p:cNvSpPr>
            <a:spLocks noGrp="1"/>
          </p:cNvSpPr>
          <p:nvPr>
            <p:ph type="ftr" sz="quarter" idx="4294967295"/>
          </p:nvPr>
        </p:nvSpPr>
        <p:spPr>
          <a:xfrm>
            <a:off x="0" y="6489700"/>
            <a:ext cx="10477500" cy="142875"/>
          </a:xfrm>
        </p:spPr>
        <p:txBody>
          <a:bodyPr/>
          <a:lstStyle/>
          <a:p>
            <a:pPr algn="l">
              <a:tabLst>
                <a:tab pos="9775825" algn="r"/>
                <a:tab pos="10226675" algn="r"/>
              </a:tabLst>
            </a:pPr>
            <a:r>
              <a:rPr lang="de-DE" smtClean="0"/>
              <a:t>IAEA Divertor Concepts Meeting 2025 Vienna | Frederik Henke</a:t>
            </a:r>
            <a:endParaRPr lang="de-DE" dirty="0"/>
          </a:p>
        </p:txBody>
      </p:sp>
      <p:sp>
        <p:nvSpPr>
          <p:cNvPr id="6" name="Foliennummernplatzhalter 5"/>
          <p:cNvSpPr>
            <a:spLocks noGrp="1"/>
          </p:cNvSpPr>
          <p:nvPr>
            <p:ph type="sldNum" sz="quarter" idx="4294967295"/>
          </p:nvPr>
        </p:nvSpPr>
        <p:spPr>
          <a:xfrm>
            <a:off x="11863388" y="6489700"/>
            <a:ext cx="328612" cy="142875"/>
          </a:xfrm>
        </p:spPr>
        <p:txBody>
          <a:bodyPr/>
          <a:lstStyle/>
          <a:p>
            <a:fld id="{3B1A4699-952B-42DA-8DC4-38A59B49610C}" type="slidenum">
              <a:rPr lang="de-DE" smtClean="0"/>
              <a:pPr/>
              <a:t>3</a:t>
            </a:fld>
            <a:endParaRPr lang="de-DE" dirty="0"/>
          </a:p>
        </p:txBody>
      </p:sp>
      <p:sp>
        <p:nvSpPr>
          <p:cNvPr id="11" name="Inhaltsplatzhalter 10"/>
          <p:cNvSpPr>
            <a:spLocks noGrp="1"/>
          </p:cNvSpPr>
          <p:nvPr>
            <p:ph sz="half" idx="1"/>
          </p:nvPr>
        </p:nvSpPr>
        <p:spPr/>
        <p:txBody>
          <a:bodyPr/>
          <a:lstStyle/>
          <a:p>
            <a:pPr marL="285750" indent="-285750">
              <a:buFont typeface="Arial" panose="020B0604020202020204" pitchFamily="34" charset="0"/>
              <a:buChar char="•"/>
            </a:pPr>
            <a:r>
              <a:rPr lang="de-DE" dirty="0" smtClean="0"/>
              <a:t>In </a:t>
            </a:r>
            <a:r>
              <a:rPr lang="de-DE" dirty="0" err="1" smtClean="0"/>
              <a:t>Tokamaks</a:t>
            </a:r>
            <a:r>
              <a:rPr lang="de-DE" dirty="0" smtClean="0"/>
              <a:t> </a:t>
            </a:r>
            <a:r>
              <a:rPr lang="de-DE" dirty="0" err="1" smtClean="0"/>
              <a:t>enrichment</a:t>
            </a:r>
            <a:r>
              <a:rPr lang="de-DE" dirty="0" smtClean="0"/>
              <a:t> </a:t>
            </a:r>
            <a:r>
              <a:rPr lang="de-DE" dirty="0" err="1" smtClean="0"/>
              <a:t>has</a:t>
            </a:r>
            <a:r>
              <a:rPr lang="de-DE" dirty="0" smtClean="0"/>
              <a:t> </a:t>
            </a:r>
            <a:r>
              <a:rPr lang="de-DE" dirty="0" err="1" smtClean="0"/>
              <a:t>been</a:t>
            </a:r>
            <a:r>
              <a:rPr lang="de-DE" dirty="0" smtClean="0"/>
              <a:t> </a:t>
            </a:r>
            <a:r>
              <a:rPr lang="de-DE" dirty="0" err="1" smtClean="0"/>
              <a:t>observed</a:t>
            </a:r>
            <a:r>
              <a:rPr lang="de-DE" dirty="0" smtClean="0"/>
              <a:t> </a:t>
            </a:r>
            <a:r>
              <a:rPr lang="de-DE" dirty="0" err="1" smtClean="0"/>
              <a:t>to</a:t>
            </a:r>
            <a:r>
              <a:rPr lang="de-DE" dirty="0" smtClean="0"/>
              <a:t> </a:t>
            </a:r>
            <a:r>
              <a:rPr lang="de-DE" dirty="0" err="1" smtClean="0"/>
              <a:t>be</a:t>
            </a:r>
            <a:r>
              <a:rPr lang="de-DE" dirty="0" smtClean="0"/>
              <a:t> </a:t>
            </a:r>
            <a:r>
              <a:rPr lang="de-DE" dirty="0" err="1" smtClean="0"/>
              <a:t>strongly</a:t>
            </a:r>
            <a:r>
              <a:rPr lang="de-DE" dirty="0" smtClean="0"/>
              <a:t> </a:t>
            </a:r>
            <a:r>
              <a:rPr lang="de-DE" dirty="0" err="1" smtClean="0"/>
              <a:t>species</a:t>
            </a:r>
            <a:r>
              <a:rPr lang="de-DE" dirty="0" smtClean="0"/>
              <a:t> </a:t>
            </a:r>
            <a:r>
              <a:rPr lang="de-DE" dirty="0" err="1" smtClean="0"/>
              <a:t>dependent</a:t>
            </a:r>
            <a:endParaRPr lang="de-DE" dirty="0" smtClean="0"/>
          </a:p>
          <a:p>
            <a:pPr marL="465138" lvl="2" indent="-285750"/>
            <a:r>
              <a:rPr lang="de-DE" dirty="0" err="1" smtClean="0"/>
              <a:t>Leakage</a:t>
            </a:r>
            <a:r>
              <a:rPr lang="de-DE" dirty="0" smtClean="0"/>
              <a:t> </a:t>
            </a:r>
            <a:r>
              <a:rPr lang="de-DE" dirty="0" err="1" smtClean="0"/>
              <a:t>channel</a:t>
            </a:r>
            <a:r>
              <a:rPr lang="de-DE" dirty="0" smtClean="0"/>
              <a:t> via parallel </a:t>
            </a:r>
            <a:r>
              <a:rPr lang="de-DE" dirty="0" err="1" smtClean="0"/>
              <a:t>transport</a:t>
            </a:r>
            <a:endParaRPr lang="de-DE" dirty="0" smtClean="0"/>
          </a:p>
          <a:p>
            <a:pPr marL="285750" indent="-285750">
              <a:buFont typeface="Arial" panose="020B0604020202020204" pitchFamily="34" charset="0"/>
              <a:buChar char="•"/>
            </a:pPr>
            <a:r>
              <a:rPr lang="de-DE" dirty="0" smtClean="0"/>
              <a:t>EMC3-EIRENE </a:t>
            </a:r>
            <a:r>
              <a:rPr lang="de-DE" dirty="0" err="1" smtClean="0"/>
              <a:t>simulations</a:t>
            </a:r>
            <a:r>
              <a:rPr lang="de-DE" dirty="0" smtClean="0"/>
              <a:t> </a:t>
            </a:r>
            <a:r>
              <a:rPr lang="de-DE" dirty="0" err="1" smtClean="0"/>
              <a:t>show</a:t>
            </a:r>
            <a:r>
              <a:rPr lang="de-DE" dirty="0" smtClean="0"/>
              <a:t>, </a:t>
            </a:r>
            <a:r>
              <a:rPr lang="de-DE" dirty="0" err="1" smtClean="0"/>
              <a:t>that</a:t>
            </a:r>
            <a:r>
              <a:rPr lang="de-DE" dirty="0" smtClean="0"/>
              <a:t> in W7-X </a:t>
            </a:r>
            <a:r>
              <a:rPr lang="de-DE" dirty="0" err="1" smtClean="0"/>
              <a:t>species</a:t>
            </a:r>
            <a:r>
              <a:rPr lang="de-DE" dirty="0" smtClean="0"/>
              <a:t> </a:t>
            </a:r>
            <a:r>
              <a:rPr lang="de-DE" dirty="0" err="1" smtClean="0"/>
              <a:t>dependence</a:t>
            </a:r>
            <a:r>
              <a:rPr lang="de-DE" dirty="0" smtClean="0"/>
              <a:t> </a:t>
            </a:r>
            <a:r>
              <a:rPr lang="de-DE" dirty="0" err="1" smtClean="0"/>
              <a:t>is</a:t>
            </a:r>
            <a:r>
              <a:rPr lang="de-DE" dirty="0" smtClean="0"/>
              <a:t> also </a:t>
            </a:r>
            <a:r>
              <a:rPr lang="de-DE" dirty="0" err="1" smtClean="0"/>
              <a:t>expected</a:t>
            </a:r>
            <a:endParaRPr lang="de-DE" dirty="0" smtClean="0"/>
          </a:p>
          <a:p>
            <a:pPr marL="465138" lvl="2" indent="-285750"/>
            <a:r>
              <a:rPr lang="de-DE" dirty="0" err="1" smtClean="0"/>
              <a:t>Leakage</a:t>
            </a:r>
            <a:r>
              <a:rPr lang="de-DE" dirty="0" smtClean="0"/>
              <a:t> </a:t>
            </a:r>
            <a:r>
              <a:rPr lang="de-DE" dirty="0" err="1" smtClean="0"/>
              <a:t>mechanism</a:t>
            </a:r>
            <a:r>
              <a:rPr lang="de-DE" dirty="0" smtClean="0"/>
              <a:t> via </a:t>
            </a:r>
            <a:r>
              <a:rPr lang="de-DE" dirty="0" err="1" smtClean="0"/>
              <a:t>perpendicular</a:t>
            </a:r>
            <a:r>
              <a:rPr lang="de-DE" dirty="0" smtClean="0"/>
              <a:t> </a:t>
            </a:r>
            <a:r>
              <a:rPr lang="de-DE" dirty="0" err="1" smtClean="0"/>
              <a:t>transport</a:t>
            </a:r>
            <a:endParaRPr lang="de-DE" dirty="0" smtClean="0"/>
          </a:p>
          <a:p>
            <a:pPr marL="465138" lvl="2" indent="-285750"/>
            <a:endParaRPr lang="de-DE" dirty="0" smtClean="0"/>
          </a:p>
        </p:txBody>
      </p:sp>
      <p:pic>
        <p:nvPicPr>
          <p:cNvPr id="12" name="Inhaltsplatzhalt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906" y="23439"/>
            <a:ext cx="4440092" cy="3160336"/>
          </a:xfrm>
          <a:prstGeom prst="rect">
            <a:avLst/>
          </a:prstGeom>
        </p:spPr>
      </p:pic>
      <p:sp>
        <p:nvSpPr>
          <p:cNvPr id="9" name="Textfeld 8"/>
          <p:cNvSpPr txBox="1"/>
          <p:nvPr/>
        </p:nvSpPr>
        <p:spPr>
          <a:xfrm>
            <a:off x="10351365" y="2385918"/>
            <a:ext cx="1224694" cy="294953"/>
          </a:xfrm>
          <a:prstGeom prst="rect">
            <a:avLst/>
          </a:prstGeom>
          <a:noFill/>
        </p:spPr>
        <p:txBody>
          <a:bodyPr wrap="none" lIns="0" tIns="0" rIns="0" bIns="0" rtlCol="0" anchor="t" anchorCtr="0">
            <a:spAutoFit/>
          </a:bodyPr>
          <a:lstStyle/>
          <a:p>
            <a:pPr algn="l">
              <a:lnSpc>
                <a:spcPts val="2300"/>
              </a:lnSpc>
              <a:spcBef>
                <a:spcPts val="1150"/>
              </a:spcBef>
            </a:pPr>
            <a:r>
              <a:rPr lang="de-DE" sz="1000" i="1" dirty="0" err="1" smtClean="0"/>
              <a:t>Kallenbach</a:t>
            </a:r>
            <a:r>
              <a:rPr lang="de-DE" sz="1000" i="1" dirty="0" smtClean="0"/>
              <a:t>, NF, 2024</a:t>
            </a:r>
            <a:endParaRPr lang="de-DE" sz="1000" i="1" dirty="0" smtClean="0"/>
          </a:p>
        </p:txBody>
      </p:sp>
      <p:sp>
        <p:nvSpPr>
          <p:cNvPr id="13" name="Textfeld 12"/>
          <p:cNvSpPr txBox="1"/>
          <p:nvPr/>
        </p:nvSpPr>
        <p:spPr>
          <a:xfrm>
            <a:off x="10351364" y="5817038"/>
            <a:ext cx="1029128" cy="294953"/>
          </a:xfrm>
          <a:prstGeom prst="rect">
            <a:avLst/>
          </a:prstGeom>
          <a:noFill/>
        </p:spPr>
        <p:txBody>
          <a:bodyPr wrap="none" lIns="0" tIns="0" rIns="0" bIns="0" rtlCol="0" anchor="t" anchorCtr="0">
            <a:spAutoFit/>
          </a:bodyPr>
          <a:lstStyle/>
          <a:p>
            <a:pPr algn="l">
              <a:lnSpc>
                <a:spcPts val="2300"/>
              </a:lnSpc>
              <a:spcBef>
                <a:spcPts val="1150"/>
              </a:spcBef>
            </a:pPr>
            <a:r>
              <a:rPr lang="de-DE" sz="1000" i="1" dirty="0" smtClean="0"/>
              <a:t>Winters, NF, 2024</a:t>
            </a:r>
            <a:endParaRPr lang="de-DE" sz="1000" i="1" dirty="0" smtClean="0"/>
          </a:p>
        </p:txBody>
      </p:sp>
      <p:pic>
        <p:nvPicPr>
          <p:cNvPr id="2" name="Grafik 1"/>
          <p:cNvPicPr>
            <a:picLocks noChangeAspect="1"/>
          </p:cNvPicPr>
          <p:nvPr/>
        </p:nvPicPr>
        <p:blipFill>
          <a:blip r:embed="rId4"/>
          <a:stretch>
            <a:fillRect/>
          </a:stretch>
        </p:blipFill>
        <p:spPr>
          <a:xfrm>
            <a:off x="9946041" y="2726970"/>
            <a:ext cx="2085975" cy="914400"/>
          </a:xfrm>
          <a:prstGeom prst="rect">
            <a:avLst/>
          </a:prstGeom>
        </p:spPr>
      </p:pic>
    </p:spTree>
    <p:extLst>
      <p:ext uri="{BB962C8B-B14F-4D97-AF65-F5344CB8AC3E}">
        <p14:creationId xmlns:p14="http://schemas.microsoft.com/office/powerpoint/2010/main" val="39500010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nhaltsplatzhalter 18"/>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6596" b="1685"/>
          <a:stretch/>
        </p:blipFill>
        <p:spPr>
          <a:xfrm>
            <a:off x="2371643" y="-18472"/>
            <a:ext cx="7265120" cy="4344405"/>
          </a:xfrm>
        </p:spPr>
      </p:pic>
      <p:sp>
        <p:nvSpPr>
          <p:cNvPr id="4" name="Titel 3"/>
          <p:cNvSpPr>
            <a:spLocks noGrp="1"/>
          </p:cNvSpPr>
          <p:nvPr>
            <p:ph type="title"/>
          </p:nvPr>
        </p:nvSpPr>
        <p:spPr/>
        <p:txBody>
          <a:bodyPr/>
          <a:lstStyle/>
          <a:p>
            <a:r>
              <a:rPr lang="de-DE" dirty="0" smtClean="0"/>
              <a:t>Wendelstein 7-X </a:t>
            </a:r>
            <a:r>
              <a:rPr lang="de-DE" dirty="0" err="1" smtClean="0"/>
              <a:t>impurity</a:t>
            </a:r>
            <a:r>
              <a:rPr lang="de-DE" dirty="0" smtClean="0"/>
              <a:t> </a:t>
            </a:r>
            <a:r>
              <a:rPr lang="de-DE" dirty="0" err="1" smtClean="0"/>
              <a:t>diagnostics</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4</a:t>
            </a:fld>
            <a:endParaRPr lang="de-DE" dirty="0"/>
          </a:p>
        </p:txBody>
      </p:sp>
      <p:sp>
        <p:nvSpPr>
          <p:cNvPr id="12" name="Rechteck 11"/>
          <p:cNvSpPr/>
          <p:nvPr/>
        </p:nvSpPr>
        <p:spPr>
          <a:xfrm>
            <a:off x="6519693" y="2649191"/>
            <a:ext cx="665018" cy="863052"/>
          </a:xfrm>
          <a:prstGeom prst="rect">
            <a:avLst/>
          </a:prstGeom>
          <a:noFill/>
          <a:ln w="19050"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 name="Rechteck 12"/>
          <p:cNvSpPr/>
          <p:nvPr/>
        </p:nvSpPr>
        <p:spPr>
          <a:xfrm>
            <a:off x="7575256" y="3430678"/>
            <a:ext cx="3100648" cy="2871681"/>
          </a:xfrm>
          <a:prstGeom prst="rect">
            <a:avLst/>
          </a:prstGeom>
          <a:noFill/>
          <a:ln w="19050"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5" name="Gerade Verbindung mit Pfeil 14"/>
          <p:cNvCxnSpPr>
            <a:stCxn id="12" idx="2"/>
            <a:endCxn id="13" idx="1"/>
          </p:cNvCxnSpPr>
          <p:nvPr/>
        </p:nvCxnSpPr>
        <p:spPr>
          <a:xfrm>
            <a:off x="6852202" y="3512243"/>
            <a:ext cx="723054" cy="1354276"/>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5" name="Rechteck 44"/>
          <p:cNvSpPr/>
          <p:nvPr/>
        </p:nvSpPr>
        <p:spPr>
          <a:xfrm>
            <a:off x="5026799" y="948219"/>
            <a:ext cx="651232" cy="889787"/>
          </a:xfrm>
          <a:prstGeom prst="rect">
            <a:avLst/>
          </a:prstGeom>
          <a:noFill/>
          <a:ln w="19050"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49" name="Rechteck 48"/>
          <p:cNvSpPr/>
          <p:nvPr/>
        </p:nvSpPr>
        <p:spPr>
          <a:xfrm>
            <a:off x="3595871" y="2769309"/>
            <a:ext cx="665018" cy="863052"/>
          </a:xfrm>
          <a:prstGeom prst="rect">
            <a:avLst/>
          </a:prstGeom>
          <a:noFill/>
          <a:ln w="19050"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50" name="Rechteck 49"/>
          <p:cNvSpPr/>
          <p:nvPr/>
        </p:nvSpPr>
        <p:spPr>
          <a:xfrm>
            <a:off x="232943" y="3442105"/>
            <a:ext cx="3100648" cy="2871681"/>
          </a:xfrm>
          <a:prstGeom prst="rect">
            <a:avLst/>
          </a:prstGeom>
          <a:noFill/>
          <a:ln w="19050"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51" name="Gerade Verbindung mit Pfeil 50"/>
          <p:cNvCxnSpPr>
            <a:stCxn id="49" idx="2"/>
            <a:endCxn id="50" idx="3"/>
          </p:cNvCxnSpPr>
          <p:nvPr/>
        </p:nvCxnSpPr>
        <p:spPr>
          <a:xfrm flipH="1">
            <a:off x="3333591" y="3632361"/>
            <a:ext cx="594789" cy="1245585"/>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54" name="Grafik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 y="3564255"/>
            <a:ext cx="2452672" cy="2601884"/>
          </a:xfrm>
          <a:prstGeom prst="rect">
            <a:avLst/>
          </a:prstGeom>
        </p:spPr>
      </p:pic>
      <p:pic>
        <p:nvPicPr>
          <p:cNvPr id="55" name="Grafik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9727" y="287917"/>
            <a:ext cx="2651472" cy="2672350"/>
          </a:xfrm>
          <a:prstGeom prst="rect">
            <a:avLst/>
          </a:prstGeom>
        </p:spPr>
      </p:pic>
      <p:pic>
        <p:nvPicPr>
          <p:cNvPr id="56" name="Grafik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1497" y="3473095"/>
            <a:ext cx="2809702" cy="2809702"/>
          </a:xfrm>
          <a:prstGeom prst="rect">
            <a:avLst/>
          </a:prstGeom>
        </p:spPr>
      </p:pic>
      <p:sp>
        <p:nvSpPr>
          <p:cNvPr id="61" name="Textfeld 60"/>
          <p:cNvSpPr txBox="1"/>
          <p:nvPr/>
        </p:nvSpPr>
        <p:spPr>
          <a:xfrm>
            <a:off x="3348894" y="6166139"/>
            <a:ext cx="1077218" cy="294953"/>
          </a:xfrm>
          <a:prstGeom prst="rect">
            <a:avLst/>
          </a:prstGeom>
          <a:noFill/>
        </p:spPr>
        <p:txBody>
          <a:bodyPr wrap="none" lIns="0" tIns="0" rIns="0" bIns="0" rtlCol="0" anchor="t" anchorCtr="0">
            <a:spAutoFit/>
          </a:bodyPr>
          <a:lstStyle/>
          <a:p>
            <a:pPr algn="l">
              <a:lnSpc>
                <a:spcPts val="2300"/>
              </a:lnSpc>
              <a:spcBef>
                <a:spcPts val="1150"/>
              </a:spcBef>
            </a:pPr>
            <a:r>
              <a:rPr lang="de-DE" sz="1000" i="1" dirty="0" smtClean="0"/>
              <a:t>Schlisio, RSI, 2019</a:t>
            </a:r>
            <a:endParaRPr lang="de-DE" sz="1000" i="1" dirty="0" smtClean="0"/>
          </a:p>
        </p:txBody>
      </p:sp>
      <p:sp>
        <p:nvSpPr>
          <p:cNvPr id="62" name="Textfeld 61"/>
          <p:cNvSpPr txBox="1"/>
          <p:nvPr/>
        </p:nvSpPr>
        <p:spPr>
          <a:xfrm>
            <a:off x="10318063" y="2970015"/>
            <a:ext cx="1461939" cy="294953"/>
          </a:xfrm>
          <a:prstGeom prst="rect">
            <a:avLst/>
          </a:prstGeom>
          <a:noFill/>
        </p:spPr>
        <p:txBody>
          <a:bodyPr wrap="none" lIns="0" tIns="0" rIns="0" bIns="0" rtlCol="0" anchor="t" anchorCtr="0">
            <a:spAutoFit/>
          </a:bodyPr>
          <a:lstStyle/>
          <a:p>
            <a:pPr algn="l">
              <a:lnSpc>
                <a:spcPts val="2300"/>
              </a:lnSpc>
              <a:spcBef>
                <a:spcPts val="1150"/>
              </a:spcBef>
            </a:pPr>
            <a:r>
              <a:rPr lang="de-DE" sz="1050" i="1" dirty="0" err="1" smtClean="0"/>
              <a:t>Bannmann</a:t>
            </a:r>
            <a:r>
              <a:rPr lang="de-DE" sz="1050" i="1" dirty="0" smtClean="0"/>
              <a:t>, PPCF, 2024</a:t>
            </a:r>
            <a:endParaRPr lang="de-DE" sz="1050" i="1" dirty="0" smtClean="0"/>
          </a:p>
        </p:txBody>
      </p:sp>
      <p:cxnSp>
        <p:nvCxnSpPr>
          <p:cNvPr id="23" name="Gerade Verbindung mit Pfeil 22"/>
          <p:cNvCxnSpPr>
            <a:stCxn id="45" idx="0"/>
            <a:endCxn id="25" idx="1"/>
          </p:cNvCxnSpPr>
          <p:nvPr/>
        </p:nvCxnSpPr>
        <p:spPr>
          <a:xfrm>
            <a:off x="5352415" y="948219"/>
            <a:ext cx="2225020" cy="68718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5" name="Rechteck 24"/>
          <p:cNvSpPr/>
          <p:nvPr/>
        </p:nvSpPr>
        <p:spPr>
          <a:xfrm>
            <a:off x="7577435" y="199558"/>
            <a:ext cx="3100648" cy="2871681"/>
          </a:xfrm>
          <a:prstGeom prst="rect">
            <a:avLst/>
          </a:prstGeom>
          <a:noFill/>
          <a:ln w="19050"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 name="Textfeld 15"/>
          <p:cNvSpPr txBox="1"/>
          <p:nvPr/>
        </p:nvSpPr>
        <p:spPr>
          <a:xfrm>
            <a:off x="7628527" y="-43371"/>
            <a:ext cx="1136073" cy="267894"/>
          </a:xfrm>
          <a:prstGeom prst="rect">
            <a:avLst/>
          </a:prstGeom>
          <a:noFill/>
        </p:spPr>
        <p:txBody>
          <a:bodyPr wrap="square" lIns="0" tIns="0" rIns="0" bIns="0" rtlCol="0" anchor="t" anchorCtr="0">
            <a:spAutoFit/>
          </a:bodyPr>
          <a:lstStyle/>
          <a:p>
            <a:pPr algn="l">
              <a:lnSpc>
                <a:spcPts val="2300"/>
              </a:lnSpc>
              <a:spcBef>
                <a:spcPts val="1150"/>
              </a:spcBef>
            </a:pPr>
            <a:r>
              <a:rPr lang="de-DE" sz="1600" b="1" dirty="0" smtClean="0"/>
              <a:t>CXRS</a:t>
            </a:r>
            <a:endParaRPr lang="de-DE" sz="1600" b="1" dirty="0" smtClean="0"/>
          </a:p>
        </p:txBody>
      </p:sp>
      <p:sp>
        <p:nvSpPr>
          <p:cNvPr id="37" name="Textfeld 36"/>
          <p:cNvSpPr txBox="1"/>
          <p:nvPr/>
        </p:nvSpPr>
        <p:spPr>
          <a:xfrm>
            <a:off x="229035" y="3158929"/>
            <a:ext cx="1136073" cy="267894"/>
          </a:xfrm>
          <a:prstGeom prst="rect">
            <a:avLst/>
          </a:prstGeom>
          <a:noFill/>
        </p:spPr>
        <p:txBody>
          <a:bodyPr wrap="square" lIns="0" tIns="0" rIns="0" bIns="0" rtlCol="0" anchor="t" anchorCtr="0">
            <a:spAutoFit/>
          </a:bodyPr>
          <a:lstStyle/>
          <a:p>
            <a:pPr algn="l">
              <a:lnSpc>
                <a:spcPts val="2300"/>
              </a:lnSpc>
              <a:spcBef>
                <a:spcPts val="1150"/>
              </a:spcBef>
            </a:pPr>
            <a:r>
              <a:rPr lang="de-DE" sz="1600" b="1" dirty="0" smtClean="0"/>
              <a:t>DRGA</a:t>
            </a:r>
            <a:endParaRPr lang="de-DE" sz="1600" b="1" dirty="0" smtClean="0"/>
          </a:p>
        </p:txBody>
      </p:sp>
      <p:sp>
        <p:nvSpPr>
          <p:cNvPr id="38" name="Textfeld 37"/>
          <p:cNvSpPr txBox="1"/>
          <p:nvPr/>
        </p:nvSpPr>
        <p:spPr>
          <a:xfrm>
            <a:off x="7630157" y="3143646"/>
            <a:ext cx="2268886" cy="298460"/>
          </a:xfrm>
          <a:prstGeom prst="rect">
            <a:avLst/>
          </a:prstGeom>
          <a:noFill/>
        </p:spPr>
        <p:txBody>
          <a:bodyPr wrap="square" lIns="0" tIns="0" rIns="0" bIns="0" rtlCol="0" anchor="t" anchorCtr="0">
            <a:spAutoFit/>
          </a:bodyPr>
          <a:lstStyle/>
          <a:p>
            <a:pPr algn="l">
              <a:lnSpc>
                <a:spcPts val="2300"/>
              </a:lnSpc>
              <a:spcBef>
                <a:spcPts val="1150"/>
              </a:spcBef>
            </a:pPr>
            <a:r>
              <a:rPr lang="de-DE" sz="1600" b="1" dirty="0" err="1" smtClean="0"/>
              <a:t>Divertor</a:t>
            </a:r>
            <a:r>
              <a:rPr lang="de-DE" sz="1600" b="1" dirty="0" smtClean="0"/>
              <a:t> </a:t>
            </a:r>
            <a:r>
              <a:rPr lang="de-DE" sz="1600" b="1" dirty="0" err="1" smtClean="0"/>
              <a:t>Spectroscopy</a:t>
            </a:r>
            <a:endParaRPr lang="de-DE" sz="1600" b="1" dirty="0" smtClean="0"/>
          </a:p>
        </p:txBody>
      </p:sp>
    </p:spTree>
    <p:extLst>
      <p:ext uri="{BB962C8B-B14F-4D97-AF65-F5344CB8AC3E}">
        <p14:creationId xmlns:p14="http://schemas.microsoft.com/office/powerpoint/2010/main" val="19833454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95325" y="422852"/>
            <a:ext cx="9576472" cy="782638"/>
          </a:xfrm>
        </p:spPr>
        <p:txBody>
          <a:bodyPr/>
          <a:lstStyle/>
          <a:p>
            <a:r>
              <a:rPr lang="de-DE" dirty="0" smtClean="0"/>
              <a:t>Experiments</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5</a:t>
            </a:fld>
            <a:endParaRPr lang="de-DE" dirty="0"/>
          </a:p>
        </p:txBody>
      </p:sp>
      <p:sp>
        <p:nvSpPr>
          <p:cNvPr id="11" name="Textfeld 10"/>
          <p:cNvSpPr txBox="1"/>
          <p:nvPr/>
        </p:nvSpPr>
        <p:spPr>
          <a:xfrm>
            <a:off x="199505" y="1223963"/>
            <a:ext cx="10848110" cy="2090316"/>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de-DE" sz="1600" b="1" dirty="0" err="1" smtClean="0">
                <a:solidFill>
                  <a:schemeClr val="tx2"/>
                </a:solidFill>
              </a:rPr>
              <a:t>Impurity</a:t>
            </a:r>
            <a:r>
              <a:rPr lang="de-DE" sz="1600" b="1" dirty="0" smtClean="0">
                <a:solidFill>
                  <a:schemeClr val="tx2"/>
                </a:solidFill>
              </a:rPr>
              <a:t> </a:t>
            </a:r>
            <a:r>
              <a:rPr lang="de-DE" sz="1600" b="1" dirty="0" err="1" smtClean="0">
                <a:solidFill>
                  <a:schemeClr val="tx2"/>
                </a:solidFill>
              </a:rPr>
              <a:t>seeding</a:t>
            </a:r>
            <a:r>
              <a:rPr lang="de-DE" sz="1600" b="1" dirty="0" smtClean="0">
                <a:solidFill>
                  <a:schemeClr val="tx2"/>
                </a:solidFill>
              </a:rPr>
              <a:t> </a:t>
            </a:r>
            <a:r>
              <a:rPr lang="de-DE" sz="1600" b="1" dirty="0" err="1" smtClean="0">
                <a:solidFill>
                  <a:schemeClr val="tx2"/>
                </a:solidFill>
              </a:rPr>
              <a:t>expermiments</a:t>
            </a:r>
            <a:r>
              <a:rPr lang="de-DE" sz="1600" b="1" dirty="0" smtClean="0">
                <a:solidFill>
                  <a:schemeClr val="tx2"/>
                </a:solidFill>
              </a:rPr>
              <a:t> in </a:t>
            </a:r>
            <a:r>
              <a:rPr lang="de-DE" sz="1600" b="1" dirty="0" err="1" smtClean="0">
                <a:solidFill>
                  <a:schemeClr val="tx2"/>
                </a:solidFill>
              </a:rPr>
              <a:t>attached</a:t>
            </a:r>
            <a:r>
              <a:rPr lang="de-DE" sz="1600" b="1" dirty="0" smtClean="0">
                <a:solidFill>
                  <a:schemeClr val="tx2"/>
                </a:solidFill>
              </a:rPr>
              <a:t> </a:t>
            </a:r>
            <a:r>
              <a:rPr lang="de-DE" sz="1600" b="1" dirty="0" err="1" smtClean="0">
                <a:solidFill>
                  <a:schemeClr val="tx2"/>
                </a:solidFill>
              </a:rPr>
              <a:t>conditions</a:t>
            </a:r>
            <a:r>
              <a:rPr lang="de-DE" sz="1600" b="1" dirty="0" smtClean="0">
                <a:solidFill>
                  <a:schemeClr val="tx2"/>
                </a:solidFill>
              </a:rPr>
              <a:t> </a:t>
            </a:r>
            <a:r>
              <a:rPr lang="de-DE" sz="1600" b="1" dirty="0" err="1" smtClean="0">
                <a:solidFill>
                  <a:schemeClr val="tx2"/>
                </a:solidFill>
              </a:rPr>
              <a:t>have</a:t>
            </a:r>
            <a:r>
              <a:rPr lang="de-DE" sz="1600" b="1" dirty="0" smtClean="0">
                <a:solidFill>
                  <a:schemeClr val="tx2"/>
                </a:solidFill>
              </a:rPr>
              <a:t> </a:t>
            </a:r>
            <a:r>
              <a:rPr lang="de-DE" sz="1600" b="1" dirty="0" err="1" smtClean="0">
                <a:solidFill>
                  <a:schemeClr val="tx2"/>
                </a:solidFill>
              </a:rPr>
              <a:t>been</a:t>
            </a:r>
            <a:r>
              <a:rPr lang="de-DE" sz="1600" b="1" dirty="0" smtClean="0">
                <a:solidFill>
                  <a:schemeClr val="tx2"/>
                </a:solidFill>
              </a:rPr>
              <a:t> </a:t>
            </a:r>
            <a:r>
              <a:rPr lang="de-DE" sz="1600" b="1" dirty="0" err="1" smtClean="0">
                <a:solidFill>
                  <a:schemeClr val="tx2"/>
                </a:solidFill>
              </a:rPr>
              <a:t>conducted</a:t>
            </a:r>
            <a:endParaRPr lang="de-DE" sz="1600" b="1" dirty="0" smtClean="0">
              <a:solidFill>
                <a:schemeClr val="tx2"/>
              </a:solidFill>
            </a:endParaRPr>
          </a:p>
          <a:p>
            <a:pPr marL="637200" lvl="1" indent="-180000">
              <a:lnSpc>
                <a:spcPts val="2300"/>
              </a:lnSpc>
              <a:spcBef>
                <a:spcPts val="1150"/>
              </a:spcBef>
              <a:buFont typeface="Arial" panose="020B0604020202020204" pitchFamily="34" charset="0"/>
              <a:buChar char="•"/>
            </a:pPr>
            <a:r>
              <a:rPr lang="de-DE" sz="1600" dirty="0" err="1" smtClean="0"/>
              <a:t>Purely</a:t>
            </a:r>
            <a:r>
              <a:rPr lang="de-DE" sz="1600" dirty="0" smtClean="0"/>
              <a:t> ECRH </a:t>
            </a:r>
            <a:r>
              <a:rPr lang="de-DE" sz="1600" dirty="0" err="1" smtClean="0"/>
              <a:t>heated</a:t>
            </a:r>
            <a:r>
              <a:rPr lang="de-DE" sz="1600" dirty="0" smtClean="0"/>
              <a:t> </a:t>
            </a:r>
            <a:r>
              <a:rPr lang="de-DE" sz="1600" dirty="0" err="1" smtClean="0"/>
              <a:t>plasmas</a:t>
            </a:r>
            <a:r>
              <a:rPr lang="de-DE" sz="1600" dirty="0" smtClean="0"/>
              <a:t> (NBI </a:t>
            </a:r>
            <a:r>
              <a:rPr lang="de-DE" sz="1600" dirty="0" err="1" smtClean="0"/>
              <a:t>blibs</a:t>
            </a:r>
            <a:r>
              <a:rPr lang="de-DE" sz="1600" dirty="0" smtClean="0"/>
              <a:t> </a:t>
            </a:r>
            <a:r>
              <a:rPr lang="de-DE" sz="1600" dirty="0" err="1" smtClean="0"/>
              <a:t>only</a:t>
            </a:r>
            <a:r>
              <a:rPr lang="de-DE" sz="1600" dirty="0" smtClean="0"/>
              <a:t>)</a:t>
            </a:r>
          </a:p>
          <a:p>
            <a:pPr marL="637200" lvl="1" indent="-180000">
              <a:lnSpc>
                <a:spcPts val="2300"/>
              </a:lnSpc>
              <a:spcBef>
                <a:spcPts val="1150"/>
              </a:spcBef>
              <a:buFont typeface="Arial" panose="020B0604020202020204" pitchFamily="34" charset="0"/>
              <a:buChar char="•"/>
            </a:pPr>
            <a:r>
              <a:rPr lang="de-DE" sz="1600" dirty="0" smtClean="0"/>
              <a:t>Trace </a:t>
            </a:r>
            <a:r>
              <a:rPr lang="de-DE" sz="1600" dirty="0" err="1" smtClean="0"/>
              <a:t>impurity</a:t>
            </a:r>
            <a:endParaRPr lang="de-DE" sz="1600" dirty="0" smtClean="0"/>
          </a:p>
          <a:p>
            <a:pPr marL="637200" lvl="1" indent="-180000">
              <a:lnSpc>
                <a:spcPts val="2300"/>
              </a:lnSpc>
              <a:spcBef>
                <a:spcPts val="1150"/>
              </a:spcBef>
              <a:buFont typeface="Arial" panose="020B0604020202020204" pitchFamily="34" charset="0"/>
              <a:buChar char="•"/>
            </a:pPr>
            <a:r>
              <a:rPr lang="de-DE" sz="1600" dirty="0" err="1" smtClean="0"/>
              <a:t>Density</a:t>
            </a:r>
            <a:r>
              <a:rPr lang="de-DE" sz="1600" dirty="0" smtClean="0"/>
              <a:t> </a:t>
            </a:r>
            <a:r>
              <a:rPr lang="de-DE" sz="1600" dirty="0" err="1" smtClean="0"/>
              <a:t>steps</a:t>
            </a:r>
            <a:endParaRPr lang="de-DE" sz="1600" dirty="0" smtClean="0"/>
          </a:p>
          <a:p>
            <a:pPr marL="637200" lvl="1" indent="-180000">
              <a:lnSpc>
                <a:spcPts val="2300"/>
              </a:lnSpc>
              <a:spcBef>
                <a:spcPts val="1150"/>
              </a:spcBef>
              <a:buFont typeface="Arial" panose="020B0604020202020204" pitchFamily="34" charset="0"/>
              <a:buChar char="•"/>
            </a:pPr>
            <a:r>
              <a:rPr lang="de-DE" sz="1600" dirty="0" smtClean="0">
                <a:solidFill>
                  <a:srgbClr val="FF0000"/>
                </a:solidFill>
              </a:rPr>
              <a:t>Ne</a:t>
            </a:r>
            <a:endParaRPr lang="de-DE" sz="1600" dirty="0" smtClean="0">
              <a:solidFill>
                <a:srgbClr val="FF0000"/>
              </a:solidFill>
            </a:endParaRPr>
          </a:p>
        </p:txBody>
      </p:sp>
      <p:cxnSp>
        <p:nvCxnSpPr>
          <p:cNvPr id="3" name="Gerader Verbinder 2"/>
          <p:cNvCxnSpPr/>
          <p:nvPr/>
        </p:nvCxnSpPr>
        <p:spPr>
          <a:xfrm>
            <a:off x="9411855" y="2586182"/>
            <a:ext cx="0" cy="0"/>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5" name="Grafik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952" y="3233653"/>
            <a:ext cx="4045526" cy="3034144"/>
          </a:xfrm>
          <a:prstGeom prst="rect">
            <a:avLst/>
          </a:prstGeom>
        </p:spPr>
      </p:pic>
    </p:spTree>
    <p:extLst>
      <p:ext uri="{BB962C8B-B14F-4D97-AF65-F5344CB8AC3E}">
        <p14:creationId xmlns:p14="http://schemas.microsoft.com/office/powerpoint/2010/main" val="28526359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64" y="3233653"/>
            <a:ext cx="4045527" cy="3034145"/>
          </a:xfrm>
        </p:spPr>
      </p:pic>
      <p:pic>
        <p:nvPicPr>
          <p:cNvPr id="9" name="Inhaltsplatzhalt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986799" y="3233654"/>
            <a:ext cx="4045526" cy="3034144"/>
          </a:xfrm>
        </p:spPr>
      </p:pic>
      <p:sp>
        <p:nvSpPr>
          <p:cNvPr id="4" name="Titel 3"/>
          <p:cNvSpPr>
            <a:spLocks noGrp="1"/>
          </p:cNvSpPr>
          <p:nvPr>
            <p:ph type="title"/>
          </p:nvPr>
        </p:nvSpPr>
        <p:spPr>
          <a:xfrm>
            <a:off x="695325" y="422852"/>
            <a:ext cx="9576472" cy="782638"/>
          </a:xfrm>
        </p:spPr>
        <p:txBody>
          <a:bodyPr/>
          <a:lstStyle/>
          <a:p>
            <a:r>
              <a:rPr lang="de-DE" dirty="0" smtClean="0"/>
              <a:t>Experiments</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6</a:t>
            </a:fld>
            <a:endParaRPr lang="de-DE" dirty="0"/>
          </a:p>
        </p:txBody>
      </p:sp>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4952" y="3233653"/>
            <a:ext cx="4045526" cy="3034144"/>
          </a:xfrm>
          <a:prstGeom prst="rect">
            <a:avLst/>
          </a:prstGeom>
        </p:spPr>
      </p:pic>
      <p:sp>
        <p:nvSpPr>
          <p:cNvPr id="11" name="Textfeld 10"/>
          <p:cNvSpPr txBox="1"/>
          <p:nvPr/>
        </p:nvSpPr>
        <p:spPr>
          <a:xfrm>
            <a:off x="199505" y="1223963"/>
            <a:ext cx="10848110" cy="2090316"/>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de-DE" sz="1600" b="1" dirty="0" err="1" smtClean="0">
                <a:solidFill>
                  <a:schemeClr val="tx2"/>
                </a:solidFill>
              </a:rPr>
              <a:t>Impurity</a:t>
            </a:r>
            <a:r>
              <a:rPr lang="de-DE" sz="1600" b="1" dirty="0" smtClean="0">
                <a:solidFill>
                  <a:schemeClr val="tx2"/>
                </a:solidFill>
              </a:rPr>
              <a:t> </a:t>
            </a:r>
            <a:r>
              <a:rPr lang="de-DE" sz="1600" b="1" dirty="0" err="1" smtClean="0">
                <a:solidFill>
                  <a:schemeClr val="tx2"/>
                </a:solidFill>
              </a:rPr>
              <a:t>seeding</a:t>
            </a:r>
            <a:r>
              <a:rPr lang="de-DE" sz="1600" b="1" dirty="0" smtClean="0">
                <a:solidFill>
                  <a:schemeClr val="tx2"/>
                </a:solidFill>
              </a:rPr>
              <a:t> </a:t>
            </a:r>
            <a:r>
              <a:rPr lang="de-DE" sz="1600" b="1" dirty="0" err="1" smtClean="0">
                <a:solidFill>
                  <a:schemeClr val="tx2"/>
                </a:solidFill>
              </a:rPr>
              <a:t>expermiments</a:t>
            </a:r>
            <a:r>
              <a:rPr lang="de-DE" sz="1600" b="1" dirty="0" smtClean="0">
                <a:solidFill>
                  <a:schemeClr val="tx2"/>
                </a:solidFill>
              </a:rPr>
              <a:t> in </a:t>
            </a:r>
            <a:r>
              <a:rPr lang="de-DE" sz="1600" b="1" dirty="0" err="1" smtClean="0">
                <a:solidFill>
                  <a:schemeClr val="tx2"/>
                </a:solidFill>
              </a:rPr>
              <a:t>attached</a:t>
            </a:r>
            <a:r>
              <a:rPr lang="de-DE" sz="1600" b="1" dirty="0" smtClean="0">
                <a:solidFill>
                  <a:schemeClr val="tx2"/>
                </a:solidFill>
              </a:rPr>
              <a:t> </a:t>
            </a:r>
            <a:r>
              <a:rPr lang="de-DE" sz="1600" b="1" dirty="0" err="1" smtClean="0">
                <a:solidFill>
                  <a:schemeClr val="tx2"/>
                </a:solidFill>
              </a:rPr>
              <a:t>conditions</a:t>
            </a:r>
            <a:r>
              <a:rPr lang="de-DE" sz="1600" b="1" dirty="0" smtClean="0">
                <a:solidFill>
                  <a:schemeClr val="tx2"/>
                </a:solidFill>
              </a:rPr>
              <a:t> </a:t>
            </a:r>
            <a:r>
              <a:rPr lang="de-DE" sz="1600" b="1" dirty="0" err="1" smtClean="0">
                <a:solidFill>
                  <a:schemeClr val="tx2"/>
                </a:solidFill>
              </a:rPr>
              <a:t>have</a:t>
            </a:r>
            <a:r>
              <a:rPr lang="de-DE" sz="1600" b="1" dirty="0" smtClean="0">
                <a:solidFill>
                  <a:schemeClr val="tx2"/>
                </a:solidFill>
              </a:rPr>
              <a:t> </a:t>
            </a:r>
            <a:r>
              <a:rPr lang="de-DE" sz="1600" b="1" dirty="0" err="1" smtClean="0">
                <a:solidFill>
                  <a:schemeClr val="tx2"/>
                </a:solidFill>
              </a:rPr>
              <a:t>been</a:t>
            </a:r>
            <a:r>
              <a:rPr lang="de-DE" sz="1600" b="1" dirty="0" smtClean="0">
                <a:solidFill>
                  <a:schemeClr val="tx2"/>
                </a:solidFill>
              </a:rPr>
              <a:t> </a:t>
            </a:r>
            <a:r>
              <a:rPr lang="de-DE" sz="1600" b="1" dirty="0" err="1" smtClean="0">
                <a:solidFill>
                  <a:schemeClr val="tx2"/>
                </a:solidFill>
              </a:rPr>
              <a:t>conducted</a:t>
            </a:r>
            <a:endParaRPr lang="de-DE" sz="1600" b="1" dirty="0" smtClean="0">
              <a:solidFill>
                <a:schemeClr val="tx2"/>
              </a:solidFill>
            </a:endParaRPr>
          </a:p>
          <a:p>
            <a:pPr marL="637200" lvl="1" indent="-180000">
              <a:lnSpc>
                <a:spcPts val="2300"/>
              </a:lnSpc>
              <a:spcBef>
                <a:spcPts val="1150"/>
              </a:spcBef>
              <a:buFont typeface="Arial" panose="020B0604020202020204" pitchFamily="34" charset="0"/>
              <a:buChar char="•"/>
            </a:pPr>
            <a:r>
              <a:rPr lang="de-DE" sz="1600" dirty="0" err="1" smtClean="0"/>
              <a:t>Purely</a:t>
            </a:r>
            <a:r>
              <a:rPr lang="de-DE" sz="1600" dirty="0" smtClean="0"/>
              <a:t> ECRH </a:t>
            </a:r>
            <a:r>
              <a:rPr lang="de-DE" sz="1600" dirty="0" err="1" smtClean="0"/>
              <a:t>heated</a:t>
            </a:r>
            <a:r>
              <a:rPr lang="de-DE" sz="1600" dirty="0" smtClean="0"/>
              <a:t> </a:t>
            </a:r>
            <a:r>
              <a:rPr lang="de-DE" sz="1600" dirty="0" err="1" smtClean="0"/>
              <a:t>plasmas</a:t>
            </a:r>
            <a:r>
              <a:rPr lang="de-DE" sz="1600" dirty="0" smtClean="0"/>
              <a:t> (NBI </a:t>
            </a:r>
            <a:r>
              <a:rPr lang="de-DE" sz="1600" dirty="0" err="1" smtClean="0"/>
              <a:t>blibs</a:t>
            </a:r>
            <a:r>
              <a:rPr lang="de-DE" sz="1600" dirty="0" smtClean="0"/>
              <a:t> </a:t>
            </a:r>
            <a:r>
              <a:rPr lang="de-DE" sz="1600" dirty="0" err="1" smtClean="0"/>
              <a:t>only</a:t>
            </a:r>
            <a:r>
              <a:rPr lang="de-DE" sz="1600" dirty="0" smtClean="0"/>
              <a:t>)</a:t>
            </a:r>
          </a:p>
          <a:p>
            <a:pPr marL="637200" lvl="1" indent="-180000">
              <a:lnSpc>
                <a:spcPts val="2300"/>
              </a:lnSpc>
              <a:spcBef>
                <a:spcPts val="1150"/>
              </a:spcBef>
              <a:buFont typeface="Arial" panose="020B0604020202020204" pitchFamily="34" charset="0"/>
              <a:buChar char="•"/>
            </a:pPr>
            <a:r>
              <a:rPr lang="de-DE" sz="1600" dirty="0" smtClean="0"/>
              <a:t>Trace </a:t>
            </a:r>
            <a:r>
              <a:rPr lang="de-DE" sz="1600" dirty="0" err="1" smtClean="0"/>
              <a:t>impurity</a:t>
            </a:r>
            <a:endParaRPr lang="de-DE" sz="1600" dirty="0" smtClean="0"/>
          </a:p>
          <a:p>
            <a:pPr marL="637200" lvl="1" indent="-180000">
              <a:lnSpc>
                <a:spcPts val="2300"/>
              </a:lnSpc>
              <a:spcBef>
                <a:spcPts val="1150"/>
              </a:spcBef>
              <a:buFont typeface="Arial" panose="020B0604020202020204" pitchFamily="34" charset="0"/>
              <a:buChar char="•"/>
            </a:pPr>
            <a:r>
              <a:rPr lang="de-DE" sz="1600" dirty="0" err="1" smtClean="0"/>
              <a:t>Density</a:t>
            </a:r>
            <a:r>
              <a:rPr lang="de-DE" sz="1600" dirty="0" smtClean="0"/>
              <a:t> </a:t>
            </a:r>
            <a:r>
              <a:rPr lang="de-DE" sz="1600" dirty="0" err="1" smtClean="0"/>
              <a:t>steps</a:t>
            </a:r>
            <a:endParaRPr lang="de-DE" sz="1600" dirty="0" smtClean="0"/>
          </a:p>
          <a:p>
            <a:pPr marL="637200" lvl="1" indent="-180000">
              <a:lnSpc>
                <a:spcPts val="2300"/>
              </a:lnSpc>
              <a:spcBef>
                <a:spcPts val="1150"/>
              </a:spcBef>
              <a:buFont typeface="Arial" panose="020B0604020202020204" pitchFamily="34" charset="0"/>
              <a:buChar char="•"/>
            </a:pPr>
            <a:r>
              <a:rPr lang="de-DE" sz="1600" dirty="0" smtClean="0">
                <a:solidFill>
                  <a:srgbClr val="00B050"/>
                </a:solidFill>
              </a:rPr>
              <a:t>He</a:t>
            </a:r>
            <a:r>
              <a:rPr lang="de-DE" sz="1600" dirty="0" smtClean="0"/>
              <a:t>, </a:t>
            </a:r>
            <a:r>
              <a:rPr lang="de-DE" sz="1600" dirty="0" smtClean="0">
                <a:solidFill>
                  <a:srgbClr val="FF0000"/>
                </a:solidFill>
              </a:rPr>
              <a:t>Ne</a:t>
            </a:r>
            <a:r>
              <a:rPr lang="de-DE" sz="1600" dirty="0" smtClean="0"/>
              <a:t> </a:t>
            </a:r>
            <a:r>
              <a:rPr lang="de-DE" sz="1600" dirty="0" err="1" smtClean="0"/>
              <a:t>and</a:t>
            </a:r>
            <a:r>
              <a:rPr lang="de-DE" sz="1600" dirty="0" smtClean="0"/>
              <a:t> </a:t>
            </a:r>
            <a:r>
              <a:rPr lang="de-DE" sz="1600" dirty="0" smtClean="0">
                <a:solidFill>
                  <a:schemeClr val="bg2"/>
                </a:solidFill>
              </a:rPr>
              <a:t>Ar</a:t>
            </a:r>
          </a:p>
        </p:txBody>
      </p:sp>
      <p:cxnSp>
        <p:nvCxnSpPr>
          <p:cNvPr id="3" name="Gerader Verbinder 2"/>
          <p:cNvCxnSpPr/>
          <p:nvPr/>
        </p:nvCxnSpPr>
        <p:spPr>
          <a:xfrm>
            <a:off x="9411855" y="2586182"/>
            <a:ext cx="0" cy="0"/>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9052300" y="4496084"/>
            <a:ext cx="2115127" cy="267894"/>
          </a:xfrm>
          <a:prstGeom prst="rect">
            <a:avLst/>
          </a:prstGeom>
          <a:noFill/>
        </p:spPr>
        <p:txBody>
          <a:bodyPr wrap="square" lIns="0" tIns="0" rIns="0" bIns="0" rtlCol="0" anchor="t" anchorCtr="0">
            <a:spAutoFit/>
          </a:bodyPr>
          <a:lstStyle/>
          <a:p>
            <a:pPr algn="l">
              <a:lnSpc>
                <a:spcPts val="2300"/>
              </a:lnSpc>
              <a:spcBef>
                <a:spcPts val="1150"/>
              </a:spcBef>
            </a:pPr>
            <a:r>
              <a:rPr lang="de-DE" sz="1600" b="1" dirty="0" err="1" smtClean="0">
                <a:solidFill>
                  <a:srgbClr val="FF0000"/>
                </a:solidFill>
              </a:rPr>
              <a:t>To</a:t>
            </a:r>
            <a:r>
              <a:rPr lang="de-DE" sz="1600" b="1" dirty="0" smtClean="0">
                <a:solidFill>
                  <a:srgbClr val="FF0000"/>
                </a:solidFill>
              </a:rPr>
              <a:t> </a:t>
            </a:r>
            <a:r>
              <a:rPr lang="de-DE" sz="1600" b="1" dirty="0" err="1" smtClean="0">
                <a:solidFill>
                  <a:srgbClr val="FF0000"/>
                </a:solidFill>
              </a:rPr>
              <a:t>be</a:t>
            </a:r>
            <a:r>
              <a:rPr lang="de-DE" sz="1600" b="1" dirty="0" smtClean="0">
                <a:solidFill>
                  <a:srgbClr val="FF0000"/>
                </a:solidFill>
              </a:rPr>
              <a:t> </a:t>
            </a:r>
            <a:r>
              <a:rPr lang="de-DE" sz="1600" b="1" dirty="0" err="1" smtClean="0">
                <a:solidFill>
                  <a:srgbClr val="FF0000"/>
                </a:solidFill>
              </a:rPr>
              <a:t>evaluated</a:t>
            </a:r>
            <a:endParaRPr lang="de-DE" sz="1600" b="1" dirty="0" smtClean="0">
              <a:solidFill>
                <a:srgbClr val="FF0000"/>
              </a:solidFill>
            </a:endParaRPr>
          </a:p>
        </p:txBody>
      </p:sp>
      <p:sp>
        <p:nvSpPr>
          <p:cNvPr id="13" name="Rechteck 12"/>
          <p:cNvSpPr/>
          <p:nvPr/>
        </p:nvSpPr>
        <p:spPr>
          <a:xfrm>
            <a:off x="3954952" y="3011752"/>
            <a:ext cx="4045526" cy="3256045"/>
          </a:xfrm>
          <a:prstGeom prst="rect">
            <a:avLst/>
          </a:prstGeom>
          <a:noFill/>
          <a:ln w="38100" cmpd="sng">
            <a:solidFill>
              <a:srgbClr val="FF0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10471783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2"/>
          </p:nvPr>
        </p:nvSpPr>
        <p:spPr>
          <a:xfrm>
            <a:off x="695325" y="3389250"/>
            <a:ext cx="5937115" cy="2216429"/>
          </a:xfrm>
        </p:spPr>
        <p:txBody>
          <a:bodyPr>
            <a:normAutofit/>
          </a:bodyPr>
          <a:lstStyle/>
          <a:p>
            <a:pPr marL="285750" indent="-285750">
              <a:buFont typeface="Arial" panose="020B0604020202020204" pitchFamily="34" charset="0"/>
              <a:buChar char="•"/>
            </a:pPr>
            <a:r>
              <a:rPr lang="de-DE" dirty="0" smtClean="0"/>
              <a:t>In </a:t>
            </a:r>
            <a:r>
              <a:rPr lang="de-DE" dirty="0" err="1" smtClean="0"/>
              <a:t>purely</a:t>
            </a:r>
            <a:r>
              <a:rPr lang="de-DE" dirty="0" smtClean="0"/>
              <a:t> ECRH </a:t>
            </a:r>
            <a:r>
              <a:rPr lang="de-DE" dirty="0" err="1" smtClean="0"/>
              <a:t>heated</a:t>
            </a:r>
            <a:r>
              <a:rPr lang="de-DE" dirty="0" smtClean="0"/>
              <a:t> </a:t>
            </a:r>
            <a:r>
              <a:rPr lang="de-DE" dirty="0" err="1" smtClean="0"/>
              <a:t>plasmas</a:t>
            </a:r>
            <a:r>
              <a:rPr lang="de-DE" dirty="0" smtClean="0"/>
              <a:t> </a:t>
            </a:r>
            <a:r>
              <a:rPr lang="de-DE" dirty="0" err="1" smtClean="0"/>
              <a:t>we</a:t>
            </a:r>
            <a:r>
              <a:rPr lang="de-DE" dirty="0" smtClean="0"/>
              <a:t> </a:t>
            </a:r>
            <a:r>
              <a:rPr lang="de-DE" dirty="0" err="1" smtClean="0"/>
              <a:t>observe</a:t>
            </a:r>
            <a:r>
              <a:rPr lang="de-DE" dirty="0" smtClean="0"/>
              <a:t> flat </a:t>
            </a:r>
            <a:r>
              <a:rPr lang="de-DE" dirty="0" err="1" smtClean="0"/>
              <a:t>impurity</a:t>
            </a:r>
            <a:r>
              <a:rPr lang="de-DE" dirty="0" smtClean="0"/>
              <a:t> </a:t>
            </a:r>
            <a:r>
              <a:rPr lang="de-DE" dirty="0" err="1" smtClean="0"/>
              <a:t>density</a:t>
            </a:r>
            <a:r>
              <a:rPr lang="de-DE" dirty="0" smtClean="0"/>
              <a:t> </a:t>
            </a:r>
            <a:r>
              <a:rPr lang="de-DE" dirty="0" err="1" smtClean="0"/>
              <a:t>profiles</a:t>
            </a:r>
            <a:endParaRPr lang="de-DE" dirty="0" smtClean="0"/>
          </a:p>
          <a:p>
            <a:pPr marL="285750" indent="-285750">
              <a:buFont typeface="Arial" panose="020B0604020202020204" pitchFamily="34" charset="0"/>
              <a:buChar char="•"/>
            </a:pPr>
            <a:r>
              <a:rPr lang="de-DE" dirty="0" smtClean="0"/>
              <a:t>Core </a:t>
            </a:r>
            <a:r>
              <a:rPr lang="de-DE" dirty="0" err="1" smtClean="0"/>
              <a:t>impurity</a:t>
            </a:r>
            <a:r>
              <a:rPr lang="de-DE" dirty="0" smtClean="0"/>
              <a:t> </a:t>
            </a:r>
            <a:r>
              <a:rPr lang="de-DE" dirty="0" err="1" smtClean="0"/>
              <a:t>concentration</a:t>
            </a:r>
            <a:r>
              <a:rPr lang="de-DE" dirty="0" smtClean="0"/>
              <a:t> </a:t>
            </a:r>
            <a:r>
              <a:rPr lang="de-DE" dirty="0" err="1" smtClean="0"/>
              <a:t>evaluated</a:t>
            </a:r>
            <a:r>
              <a:rPr lang="de-DE" dirty="0" smtClean="0"/>
              <a:t> </a:t>
            </a:r>
            <a:r>
              <a:rPr lang="de-DE" dirty="0" err="1" smtClean="0"/>
              <a:t>between</a:t>
            </a:r>
            <a:r>
              <a:rPr lang="de-DE" dirty="0" smtClean="0"/>
              <a:t> 0 &lt; </a:t>
            </a:r>
            <a:r>
              <a:rPr lang="el-GR" dirty="0" smtClean="0"/>
              <a:t>ρ</a:t>
            </a:r>
            <a:r>
              <a:rPr lang="de-DE" dirty="0" smtClean="0"/>
              <a:t> &lt; 0.5</a:t>
            </a:r>
          </a:p>
          <a:p>
            <a:pPr marL="285750" indent="-285750">
              <a:buFont typeface="Arial" panose="020B0604020202020204" pitchFamily="34" charset="0"/>
              <a:buChar char="•"/>
            </a:pPr>
            <a:r>
              <a:rPr lang="de-DE" dirty="0" smtClean="0"/>
              <a:t>Data </a:t>
            </a:r>
            <a:r>
              <a:rPr lang="de-DE" dirty="0" err="1" smtClean="0"/>
              <a:t>provided</a:t>
            </a:r>
            <a:r>
              <a:rPr lang="de-DE" dirty="0" smtClean="0"/>
              <a:t> </a:t>
            </a:r>
            <a:r>
              <a:rPr lang="de-DE" dirty="0" err="1" smtClean="0"/>
              <a:t>by</a:t>
            </a:r>
            <a:r>
              <a:rPr lang="de-DE" dirty="0" smtClean="0"/>
              <a:t> CXRS </a:t>
            </a:r>
            <a:r>
              <a:rPr lang="de-DE" dirty="0" err="1" smtClean="0"/>
              <a:t>team</a:t>
            </a:r>
            <a:r>
              <a:rPr lang="de-DE" dirty="0" smtClean="0"/>
              <a:t> </a:t>
            </a:r>
            <a:r>
              <a:rPr lang="de-DE" sz="1200" b="0" i="1" dirty="0" smtClean="0">
                <a:solidFill>
                  <a:schemeClr val="tx1"/>
                </a:solidFill>
              </a:rPr>
              <a:t>Romba, PPCF, 2023</a:t>
            </a:r>
          </a:p>
          <a:p>
            <a:pPr marL="285750" indent="-285750">
              <a:buFont typeface="Arial" panose="020B0604020202020204" pitchFamily="34" charset="0"/>
              <a:buChar char="•"/>
            </a:pPr>
            <a:endParaRPr lang="de-DE" dirty="0"/>
          </a:p>
        </p:txBody>
      </p:sp>
      <p:sp>
        <p:nvSpPr>
          <p:cNvPr id="4" name="Titel 3"/>
          <p:cNvSpPr>
            <a:spLocks noGrp="1"/>
          </p:cNvSpPr>
          <p:nvPr>
            <p:ph type="title"/>
          </p:nvPr>
        </p:nvSpPr>
        <p:spPr>
          <a:xfrm>
            <a:off x="695325" y="142066"/>
            <a:ext cx="9576472" cy="782638"/>
          </a:xfrm>
        </p:spPr>
        <p:txBody>
          <a:bodyPr/>
          <a:lstStyle/>
          <a:p>
            <a:r>
              <a:rPr lang="de-DE" dirty="0" err="1"/>
              <a:t>Impurity</a:t>
            </a:r>
            <a:r>
              <a:rPr lang="de-DE" dirty="0"/>
              <a:t> </a:t>
            </a:r>
            <a:r>
              <a:rPr lang="de-DE" dirty="0" err="1"/>
              <a:t>concentration</a:t>
            </a:r>
            <a:r>
              <a:rPr lang="de-DE" dirty="0"/>
              <a:t> in </a:t>
            </a:r>
            <a:r>
              <a:rPr lang="de-DE" dirty="0" err="1"/>
              <a:t>the</a:t>
            </a:r>
            <a:r>
              <a:rPr lang="de-DE" dirty="0"/>
              <a:t> </a:t>
            </a:r>
            <a:r>
              <a:rPr lang="de-DE" dirty="0" err="1"/>
              <a:t>core</a:t>
            </a:r>
            <a:r>
              <a:rPr lang="de-DE" dirty="0"/>
              <a:t> </a:t>
            </a:r>
            <a:r>
              <a:rPr lang="de-DE" dirty="0" err="1"/>
              <a:t>plasma</a:t>
            </a:r>
            <a:r>
              <a:rPr lang="de-DE" dirty="0"/>
              <a:t> </a:t>
            </a:r>
            <a:r>
              <a:rPr lang="de-DE" dirty="0" err="1"/>
              <a:t>measured</a:t>
            </a:r>
            <a:r>
              <a:rPr lang="de-DE" dirty="0"/>
              <a:t> </a:t>
            </a:r>
            <a:r>
              <a:rPr lang="de-DE" dirty="0" err="1"/>
              <a:t>with</a:t>
            </a:r>
            <a:r>
              <a:rPr lang="de-DE" dirty="0"/>
              <a:t> Charge Exchange </a:t>
            </a:r>
            <a:r>
              <a:rPr lang="de-DE" dirty="0" err="1"/>
              <a:t>Recombination</a:t>
            </a:r>
            <a:r>
              <a:rPr lang="de-DE" dirty="0"/>
              <a:t> </a:t>
            </a:r>
            <a:r>
              <a:rPr lang="de-DE" dirty="0" err="1"/>
              <a:t>Spectroscopy</a:t>
            </a:r>
            <a:r>
              <a:rPr lang="de-DE" dirty="0"/>
              <a:t> (CXRS)</a:t>
            </a:r>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dirty="0" smtClean="0"/>
              <a:t>IAEA </a:t>
            </a:r>
            <a:r>
              <a:rPr lang="de-DE" dirty="0" err="1" smtClean="0"/>
              <a:t>Divertor</a:t>
            </a:r>
            <a:r>
              <a:rPr lang="de-DE" dirty="0" smtClean="0"/>
              <a:t> </a:t>
            </a:r>
            <a:r>
              <a:rPr lang="de-DE" dirty="0" err="1" smtClean="0"/>
              <a:t>Concepts</a:t>
            </a:r>
            <a:r>
              <a:rPr lang="de-DE" dirty="0" smtClean="0"/>
              <a:t>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7</a:t>
            </a:fld>
            <a:endParaRPr lang="de-DE" dirty="0"/>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4704"/>
            <a:ext cx="1976670" cy="1992234"/>
          </a:xfrm>
          <a:prstGeom prst="rect">
            <a:avLst/>
          </a:prstGeom>
        </p:spPr>
      </p:pic>
      <p:pic>
        <p:nvPicPr>
          <p:cNvPr id="14" name="Inhaltsplatzhalter 1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116056" y="924704"/>
            <a:ext cx="4850707" cy="5457046"/>
          </a:xfrm>
        </p:spPr>
      </p:pic>
    </p:spTree>
    <p:extLst>
      <p:ext uri="{BB962C8B-B14F-4D97-AF65-F5344CB8AC3E}">
        <p14:creationId xmlns:p14="http://schemas.microsoft.com/office/powerpoint/2010/main" val="2217381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95325" y="142066"/>
            <a:ext cx="9576472" cy="782638"/>
          </a:xfrm>
        </p:spPr>
        <p:txBody>
          <a:bodyPr/>
          <a:lstStyle/>
          <a:p>
            <a:r>
              <a:rPr lang="de-DE" dirty="0" err="1"/>
              <a:t>Impurity</a:t>
            </a:r>
            <a:r>
              <a:rPr lang="de-DE" dirty="0"/>
              <a:t> </a:t>
            </a:r>
            <a:r>
              <a:rPr lang="de-DE" dirty="0" err="1"/>
              <a:t>concentration</a:t>
            </a:r>
            <a:r>
              <a:rPr lang="de-DE" dirty="0"/>
              <a:t> in </a:t>
            </a:r>
            <a:r>
              <a:rPr lang="de-DE" dirty="0" err="1"/>
              <a:t>the</a:t>
            </a:r>
            <a:r>
              <a:rPr lang="de-DE" dirty="0"/>
              <a:t> SOL </a:t>
            </a:r>
            <a:r>
              <a:rPr lang="de-DE" dirty="0" err="1"/>
              <a:t>plasma</a:t>
            </a:r>
            <a:r>
              <a:rPr lang="de-DE" dirty="0"/>
              <a:t> </a:t>
            </a:r>
            <a:r>
              <a:rPr lang="de-DE" dirty="0" err="1"/>
              <a:t>directly</a:t>
            </a:r>
            <a:r>
              <a:rPr lang="de-DE" dirty="0"/>
              <a:t> </a:t>
            </a:r>
            <a:r>
              <a:rPr lang="de-DE" dirty="0" err="1"/>
              <a:t>measured</a:t>
            </a:r>
            <a:r>
              <a:rPr lang="de-DE" dirty="0"/>
              <a:t> </a:t>
            </a:r>
            <a:r>
              <a:rPr lang="de-DE" dirty="0" err="1"/>
              <a:t>with</a:t>
            </a:r>
            <a:r>
              <a:rPr lang="de-DE" dirty="0"/>
              <a:t> </a:t>
            </a:r>
            <a:r>
              <a:rPr lang="de-DE" dirty="0" err="1"/>
              <a:t>divertor</a:t>
            </a:r>
            <a:r>
              <a:rPr lang="de-DE" dirty="0"/>
              <a:t> </a:t>
            </a:r>
            <a:r>
              <a:rPr lang="de-DE" dirty="0" err="1"/>
              <a:t>spectroscopy</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8</a:t>
            </a:fld>
            <a:endParaRPr lang="de-DE" dirty="0"/>
          </a:p>
        </p:txBody>
      </p:sp>
      <p:pic>
        <p:nvPicPr>
          <p:cNvPr id="15" name="Inhaltsplatzhalter 1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11636" y="526457"/>
            <a:ext cx="3973548" cy="2980161"/>
          </a:xfrm>
        </p:spPr>
      </p:pic>
      <p:pic>
        <p:nvPicPr>
          <p:cNvPr id="2" name="inverted 2D emission LGI mean run157-multTimes-01 automatic color sca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460" y="1012675"/>
            <a:ext cx="5845325" cy="5845325"/>
          </a:xfrm>
          <a:prstGeom prst="rect">
            <a:avLst/>
          </a:prstGeom>
        </p:spPr>
      </p:pic>
      <p:sp>
        <p:nvSpPr>
          <p:cNvPr id="3" name="Textfeld 2"/>
          <p:cNvSpPr txBox="1"/>
          <p:nvPr/>
        </p:nvSpPr>
        <p:spPr>
          <a:xfrm>
            <a:off x="3713018" y="924704"/>
            <a:ext cx="2585231" cy="256289"/>
          </a:xfrm>
          <a:prstGeom prst="rect">
            <a:avLst/>
          </a:prstGeom>
          <a:noFill/>
        </p:spPr>
        <p:txBody>
          <a:bodyPr wrap="square" lIns="0" tIns="0" rIns="0" bIns="0" rtlCol="0" anchor="t" anchorCtr="0">
            <a:spAutoFit/>
          </a:bodyPr>
          <a:lstStyle/>
          <a:p>
            <a:pPr algn="l">
              <a:lnSpc>
                <a:spcPts val="2300"/>
              </a:lnSpc>
              <a:spcBef>
                <a:spcPts val="1150"/>
              </a:spcBef>
            </a:pPr>
            <a:r>
              <a:rPr lang="de-DE" sz="1200" i="1" dirty="0" smtClean="0"/>
              <a:t>Krychowiak, EPS, 2021</a:t>
            </a:r>
            <a:endParaRPr lang="de-DE" sz="1200" i="1" dirty="0" smtClean="0"/>
          </a:p>
        </p:txBody>
      </p:sp>
    </p:spTree>
    <p:extLst>
      <p:ext uri="{BB962C8B-B14F-4D97-AF65-F5344CB8AC3E}">
        <p14:creationId xmlns:p14="http://schemas.microsoft.com/office/powerpoint/2010/main" val="20601401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95325" y="142066"/>
            <a:ext cx="9576472" cy="782638"/>
          </a:xfrm>
        </p:spPr>
        <p:txBody>
          <a:bodyPr/>
          <a:lstStyle/>
          <a:p>
            <a:r>
              <a:rPr lang="de-DE" dirty="0" err="1"/>
              <a:t>Impurity</a:t>
            </a:r>
            <a:r>
              <a:rPr lang="de-DE" dirty="0"/>
              <a:t> </a:t>
            </a:r>
            <a:r>
              <a:rPr lang="de-DE" dirty="0" err="1"/>
              <a:t>concentration</a:t>
            </a:r>
            <a:r>
              <a:rPr lang="de-DE" dirty="0"/>
              <a:t> in </a:t>
            </a:r>
            <a:r>
              <a:rPr lang="de-DE" dirty="0" err="1"/>
              <a:t>the</a:t>
            </a:r>
            <a:r>
              <a:rPr lang="de-DE" dirty="0"/>
              <a:t> SOL </a:t>
            </a:r>
            <a:r>
              <a:rPr lang="de-DE" dirty="0" err="1"/>
              <a:t>plasma</a:t>
            </a:r>
            <a:r>
              <a:rPr lang="de-DE" dirty="0"/>
              <a:t> </a:t>
            </a:r>
            <a:r>
              <a:rPr lang="de-DE" dirty="0" err="1"/>
              <a:t>directly</a:t>
            </a:r>
            <a:r>
              <a:rPr lang="de-DE" dirty="0"/>
              <a:t> </a:t>
            </a:r>
            <a:r>
              <a:rPr lang="de-DE" dirty="0" err="1"/>
              <a:t>measured</a:t>
            </a:r>
            <a:r>
              <a:rPr lang="de-DE" dirty="0"/>
              <a:t> </a:t>
            </a:r>
            <a:r>
              <a:rPr lang="de-DE" dirty="0" err="1"/>
              <a:t>with</a:t>
            </a:r>
            <a:r>
              <a:rPr lang="de-DE" dirty="0"/>
              <a:t> </a:t>
            </a:r>
            <a:r>
              <a:rPr lang="de-DE" dirty="0" err="1"/>
              <a:t>divertor</a:t>
            </a:r>
            <a:r>
              <a:rPr lang="de-DE" dirty="0"/>
              <a:t> </a:t>
            </a:r>
            <a:r>
              <a:rPr lang="de-DE" dirty="0" err="1"/>
              <a:t>spectroscopy</a:t>
            </a:r>
            <a:endParaRPr lang="de-DE" dirty="0"/>
          </a:p>
        </p:txBody>
      </p:sp>
      <p:sp>
        <p:nvSpPr>
          <p:cNvPr id="5" name="Datumsplatzhalter 4"/>
          <p:cNvSpPr>
            <a:spLocks noGrp="1"/>
          </p:cNvSpPr>
          <p:nvPr>
            <p:ph type="dt" sz="half" idx="10"/>
          </p:nvPr>
        </p:nvSpPr>
        <p:spPr/>
        <p:txBody>
          <a:bodyPr/>
          <a:lstStyle/>
          <a:p>
            <a:r>
              <a:rPr lang="de-DE" smtClean="0"/>
              <a:t>Impurity Enrichment in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IAEA Divertor Concepts Meeting 2025 Vienna | Frederik Henke</a:t>
            </a:r>
            <a:endParaRPr lang="de-DE" dirty="0"/>
          </a:p>
        </p:txBody>
      </p:sp>
      <p:sp>
        <p:nvSpPr>
          <p:cNvPr id="7" name="Foliennummernplatzhalter 6"/>
          <p:cNvSpPr>
            <a:spLocks noGrp="1"/>
          </p:cNvSpPr>
          <p:nvPr>
            <p:ph type="sldNum" sz="quarter" idx="12"/>
          </p:nvPr>
        </p:nvSpPr>
        <p:spPr>
          <a:xfrm>
            <a:off x="11167427" y="6489699"/>
            <a:ext cx="257810" cy="142875"/>
          </a:xfrm>
        </p:spPr>
        <p:txBody>
          <a:bodyPr/>
          <a:lstStyle/>
          <a:p>
            <a:fld id="{3B1A4699-952B-42DA-8DC4-38A59B49610C}" type="slidenum">
              <a:rPr lang="de-DE" smtClean="0"/>
              <a:pPr/>
              <a:t>9</a:t>
            </a:fld>
            <a:endParaRPr lang="de-DE" dirty="0"/>
          </a:p>
        </p:txBody>
      </p:sp>
      <p:sp>
        <p:nvSpPr>
          <p:cNvPr id="16" name="Textfeld 15"/>
          <p:cNvSpPr txBox="1"/>
          <p:nvPr/>
        </p:nvSpPr>
        <p:spPr>
          <a:xfrm>
            <a:off x="231250" y="3715635"/>
            <a:ext cx="5706150" cy="267894"/>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de-DE" sz="1600" b="1" dirty="0" err="1" smtClean="0">
                <a:solidFill>
                  <a:schemeClr val="tx2"/>
                </a:solidFill>
              </a:rPr>
              <a:t>Intensity</a:t>
            </a:r>
            <a:r>
              <a:rPr lang="de-DE" sz="1600" b="1" dirty="0" smtClean="0">
                <a:solidFill>
                  <a:schemeClr val="tx2"/>
                </a:solidFill>
              </a:rPr>
              <a:t> </a:t>
            </a:r>
            <a:r>
              <a:rPr lang="de-DE" sz="1600" b="1" dirty="0" err="1" smtClean="0">
                <a:solidFill>
                  <a:schemeClr val="tx2"/>
                </a:solidFill>
              </a:rPr>
              <a:t>of</a:t>
            </a:r>
            <a:r>
              <a:rPr lang="de-DE" sz="1600" b="1" dirty="0" smtClean="0">
                <a:solidFill>
                  <a:schemeClr val="tx2"/>
                </a:solidFill>
              </a:rPr>
              <a:t> </a:t>
            </a:r>
            <a:r>
              <a:rPr lang="de-DE" sz="1600" b="1" dirty="0" err="1" smtClean="0">
                <a:solidFill>
                  <a:schemeClr val="tx2"/>
                </a:solidFill>
              </a:rPr>
              <a:t>three</a:t>
            </a:r>
            <a:r>
              <a:rPr lang="de-DE" sz="1600" b="1" dirty="0" smtClean="0">
                <a:solidFill>
                  <a:schemeClr val="tx2"/>
                </a:solidFill>
              </a:rPr>
              <a:t> </a:t>
            </a:r>
            <a:r>
              <a:rPr lang="de-DE" sz="1600" b="1" dirty="0" err="1" smtClean="0">
                <a:solidFill>
                  <a:schemeClr val="tx2"/>
                </a:solidFill>
              </a:rPr>
              <a:t>NeII</a:t>
            </a:r>
            <a:r>
              <a:rPr lang="de-DE" sz="1600" b="1" dirty="0" smtClean="0">
                <a:solidFill>
                  <a:schemeClr val="tx2"/>
                </a:solidFill>
              </a:rPr>
              <a:t> </a:t>
            </a:r>
            <a:r>
              <a:rPr lang="de-DE" sz="1600" b="1" dirty="0" err="1" smtClean="0">
                <a:solidFill>
                  <a:schemeClr val="tx2"/>
                </a:solidFill>
              </a:rPr>
              <a:t>lines</a:t>
            </a:r>
            <a:r>
              <a:rPr lang="de-DE" sz="1600" b="1" dirty="0" smtClean="0">
                <a:solidFill>
                  <a:schemeClr val="tx2"/>
                </a:solidFill>
              </a:rPr>
              <a:t> </a:t>
            </a:r>
            <a:r>
              <a:rPr lang="de-DE" sz="1600" b="1" dirty="0" err="1" smtClean="0">
                <a:solidFill>
                  <a:schemeClr val="tx2"/>
                </a:solidFill>
              </a:rPr>
              <a:t>is</a:t>
            </a:r>
            <a:r>
              <a:rPr lang="de-DE" sz="1600" b="1" dirty="0" smtClean="0">
                <a:solidFill>
                  <a:schemeClr val="tx2"/>
                </a:solidFill>
              </a:rPr>
              <a:t> </a:t>
            </a:r>
            <a:r>
              <a:rPr lang="de-DE" sz="1600" b="1" dirty="0" err="1" smtClean="0">
                <a:solidFill>
                  <a:schemeClr val="tx2"/>
                </a:solidFill>
              </a:rPr>
              <a:t>measured</a:t>
            </a:r>
            <a:endParaRPr lang="de-DE" sz="1600" b="1" dirty="0" smtClean="0">
              <a:solidFill>
                <a:schemeClr val="tx2"/>
              </a:solidFill>
            </a:endParaRPr>
          </a:p>
        </p:txBody>
      </p:sp>
      <p:pic>
        <p:nvPicPr>
          <p:cNvPr id="19" name="Inhaltsplatzhalter 1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11636" y="718831"/>
            <a:ext cx="3760161" cy="2820120"/>
          </a:xfrm>
        </p:spPr>
      </p:pic>
      <p:pic>
        <p:nvPicPr>
          <p:cNvPr id="21" name="Grafik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437" y="924704"/>
            <a:ext cx="2451527" cy="2504338"/>
          </a:xfrm>
          <a:prstGeom prst="rect">
            <a:avLst/>
          </a:prstGeom>
        </p:spPr>
      </p:pic>
    </p:spTree>
    <p:extLst>
      <p:ext uri="{BB962C8B-B14F-4D97-AF65-F5344CB8AC3E}">
        <p14:creationId xmlns:p14="http://schemas.microsoft.com/office/powerpoint/2010/main" val="14159160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W7X 2022_Final_v7.potx" id="{95C92FA2-B49F-4845-A52C-E3D11675774C}" vid="{84D73EFA-8736-4355-BF7C-D0635A96761B}"/>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W7X 2022_Final_v7.potx" id="{95C92FA2-B49F-4845-A52C-E3D11675774C}" vid="{FB26D247-7D62-4E6D-AFAB-EA1FCBC0D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W7X 2022_Final_v8</Template>
  <TotalTime>0</TotalTime>
  <Words>1111</Words>
  <Application>Microsoft Office PowerPoint</Application>
  <PresentationFormat>Breitbild</PresentationFormat>
  <Paragraphs>170</Paragraphs>
  <Slides>25</Slides>
  <Notes>0</Notes>
  <HiddenSlides>0</HiddenSlides>
  <MMClips>1</MMClips>
  <ScaleCrop>false</ScaleCrop>
  <HeadingPairs>
    <vt:vector size="8" baseType="variant">
      <vt:variant>
        <vt:lpstr>Verwendete Schriftarten</vt:lpstr>
      </vt:variant>
      <vt:variant>
        <vt:i4>6</vt:i4>
      </vt:variant>
      <vt:variant>
        <vt:lpstr>Design</vt:lpstr>
      </vt:variant>
      <vt:variant>
        <vt:i4>2</vt:i4>
      </vt:variant>
      <vt:variant>
        <vt:lpstr>Eingebettete OLE-Server</vt:lpstr>
      </vt:variant>
      <vt:variant>
        <vt:i4>1</vt:i4>
      </vt:variant>
      <vt:variant>
        <vt:lpstr>Folientitel</vt:lpstr>
      </vt:variant>
      <vt:variant>
        <vt:i4>25</vt:i4>
      </vt:variant>
    </vt:vector>
  </HeadingPairs>
  <TitlesOfParts>
    <vt:vector size="34" baseType="lpstr">
      <vt:lpstr>.SF NS Symbols Regular</vt:lpstr>
      <vt:lpstr>Arial</vt:lpstr>
      <vt:lpstr>Arial Narrow</vt:lpstr>
      <vt:lpstr>Calibri</vt:lpstr>
      <vt:lpstr>Symbol</vt:lpstr>
      <vt:lpstr>Wingdings 3</vt:lpstr>
      <vt:lpstr>W7X</vt:lpstr>
      <vt:lpstr>IPP</vt:lpstr>
      <vt:lpstr>think-cell Folie</vt:lpstr>
      <vt:lpstr>Experimental Investigation of Impurity Enrichment in the W7-X Island Divertor</vt:lpstr>
      <vt:lpstr>Importance of impurities at W7-X</vt:lpstr>
      <vt:lpstr>Impurity retention:</vt:lpstr>
      <vt:lpstr>Wendelstein 7-X impurity diagnostics</vt:lpstr>
      <vt:lpstr>Experiments</vt:lpstr>
      <vt:lpstr>Experiments</vt:lpstr>
      <vt:lpstr>Impurity concentration in the core plasma measured with Charge Exchange Recombination Spectroscopy (CXRS)</vt:lpstr>
      <vt:lpstr>Impurity concentration in the SOL plasma directly measured with divertor spectroscopy</vt:lpstr>
      <vt:lpstr>Impurity concentration in the SOL plasma directly measured with divertor spectroscopy</vt:lpstr>
      <vt:lpstr>Impurity concentration in the SOL plasma directly measured with divertor spectroscopy</vt:lpstr>
      <vt:lpstr>Impurity concentration in the SOL plasma directly measured with divertor spectroscopy</vt:lpstr>
      <vt:lpstr>Impurity concentration in the SOL plasma directly measured with divertor spectroscopy</vt:lpstr>
      <vt:lpstr>Impurity concentration in the SOL plasma directly measured with divertor spectroscopy</vt:lpstr>
      <vt:lpstr>Impurity concentration in the residual gas measured with Diagnostic Residual Gas Analyzer (DRGA)</vt:lpstr>
      <vt:lpstr>Impurity concentration in the residual gas measured with Diagnostic Residual Gas Analyzer (DRGA)</vt:lpstr>
      <vt:lpstr>Impurity concentration in the residual gas measured with Diagnostic Residual Gas Analyzer (DRGA)</vt:lpstr>
      <vt:lpstr>Impurity Enrichment in W7-X Island Divertor</vt:lpstr>
      <vt:lpstr>Impurity Enrichment in W7-X Island Divertor</vt:lpstr>
      <vt:lpstr>Conclusion</vt:lpstr>
      <vt:lpstr>Comparison of Simulation and Experiment</vt:lpstr>
      <vt:lpstr>PowerPoint-Präsentation</vt:lpstr>
      <vt:lpstr>Impurity concentration in the core plasma measured with Charge Exchange Recombination Spectroscopy (CXRS)</vt:lpstr>
      <vt:lpstr>NeII line ratios</vt:lpstr>
      <vt:lpstr>Comparison NeII line ratio spectroscopy with other diagnostics</vt:lpstr>
      <vt:lpstr>Enrichment Neon detached plasmas: </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 please read before first use (1/2) </dc:title>
  <dc:creator>Frederik Henke</dc:creator>
  <cp:lastModifiedBy>Frederik Henke</cp:lastModifiedBy>
  <cp:revision>1660</cp:revision>
  <dcterms:created xsi:type="dcterms:W3CDTF">2022-05-21T12:31:57Z</dcterms:created>
  <dcterms:modified xsi:type="dcterms:W3CDTF">2025-10-30T11:20:03Z</dcterms:modified>
</cp:coreProperties>
</file>