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27" r:id="rId2"/>
  </p:sldMasterIdLst>
  <p:notesMasterIdLst>
    <p:notesMasterId r:id="rId17"/>
  </p:notesMasterIdLst>
  <p:sldIdLst>
    <p:sldId id="258" r:id="rId3"/>
    <p:sldId id="262" r:id="rId4"/>
    <p:sldId id="268" r:id="rId5"/>
    <p:sldId id="295" r:id="rId6"/>
    <p:sldId id="327" r:id="rId7"/>
    <p:sldId id="296" r:id="rId8"/>
    <p:sldId id="331" r:id="rId9"/>
    <p:sldId id="276" r:id="rId10"/>
    <p:sldId id="278" r:id="rId11"/>
    <p:sldId id="333" r:id="rId12"/>
    <p:sldId id="284" r:id="rId13"/>
    <p:sldId id="334" r:id="rId14"/>
    <p:sldId id="286"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0BB5"/>
    <a:srgbClr val="FF00FF"/>
    <a:srgbClr val="EEE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38" autoAdjust="0"/>
    <p:restoredTop sz="88649" autoAdjust="0"/>
  </p:normalViewPr>
  <p:slideViewPr>
    <p:cSldViewPr snapToGrid="0">
      <p:cViewPr varScale="1">
        <p:scale>
          <a:sx n="100" d="100"/>
          <a:sy n="100" d="100"/>
        </p:scale>
        <p:origin x="114" y="276"/>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11.11.2025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a:t>Thanks Victoria for the nice overview, and for the convincing arguments to say that island divertor is the leading….</a:t>
            </a:r>
          </a:p>
          <a:p>
            <a:pPr marL="171450" indent="-171450">
              <a:buFontTx/>
              <a:buChar char="-"/>
            </a:pPr>
            <a:r>
              <a:rPr lang="en-IN" baseline="0" dirty="0"/>
              <a:t>Today, I am </a:t>
            </a:r>
            <a:r>
              <a:rPr lang="en-IN" baseline="0" dirty="0" err="1"/>
              <a:t>gonna</a:t>
            </a:r>
            <a:r>
              <a:rPr lang="en-IN" baseline="0" dirty="0"/>
              <a:t> focus on power exhaust aspect</a:t>
            </a:r>
          </a:p>
          <a:p>
            <a:pPr marL="171450" indent="-171450">
              <a:buFontTx/>
              <a:buChar char="-"/>
            </a:pPr>
            <a:r>
              <a:rPr lang="en-IN" baseline="0" dirty="0"/>
              <a:t>As we all know, challenge to ensure divertor heat loads below 10 MW/m2, sol width key determining metric</a:t>
            </a:r>
          </a:p>
          <a:p>
            <a:pPr marL="171450" indent="-171450">
              <a:buFontTx/>
              <a:buChar char="-"/>
            </a:pPr>
            <a:r>
              <a:rPr lang="en-IN" baseline="0" dirty="0"/>
              <a:t>Also, studying its scaling offers practical tool for extrapolation</a:t>
            </a:r>
          </a:p>
          <a:p>
            <a:pPr marL="171450" indent="-171450">
              <a:buFontTx/>
              <a:buChar char="-"/>
            </a:pPr>
            <a:r>
              <a:rPr lang="en-IN" baseline="0" dirty="0"/>
              <a:t>Tokamaks have well established approach, successful scaling studies</a:t>
            </a:r>
          </a:p>
          <a:p>
            <a:pPr marL="171450" indent="-171450">
              <a:buFontTx/>
              <a:buChar char="-"/>
            </a:pPr>
            <a:r>
              <a:rPr lang="en-IN" baseline="0" dirty="0"/>
              <a:t>Missing in </a:t>
            </a:r>
            <a:r>
              <a:rPr lang="en-IN" baseline="0" dirty="0" err="1"/>
              <a:t>stellarators</a:t>
            </a:r>
            <a:r>
              <a:rPr lang="en-IN" baseline="0" dirty="0"/>
              <a:t>, and my talk is about how we have tried to address this gap!</a:t>
            </a:r>
          </a:p>
        </p:txBody>
      </p:sp>
      <p:sp>
        <p:nvSpPr>
          <p:cNvPr id="4" name="Slide Number Placeholder 3"/>
          <p:cNvSpPr>
            <a:spLocks noGrp="1"/>
          </p:cNvSpPr>
          <p:nvPr>
            <p:ph type="sldNum" sz="quarter" idx="10"/>
          </p:nvPr>
        </p:nvSpPr>
        <p:spPr/>
        <p:txBody>
          <a:bodyPr/>
          <a:lstStyle/>
          <a:p>
            <a:fld id="{CC85E968-FCE0-431C-99B4-EC8EA971DFFE}" type="slidenum">
              <a:rPr lang="de-DE" smtClean="0"/>
              <a:t>2</a:t>
            </a:fld>
            <a:endParaRPr lang="de-DE"/>
          </a:p>
        </p:txBody>
      </p:sp>
    </p:spTree>
    <p:extLst>
      <p:ext uri="{BB962C8B-B14F-4D97-AF65-F5344CB8AC3E}">
        <p14:creationId xmlns:p14="http://schemas.microsoft.com/office/powerpoint/2010/main" val="1750253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 I</a:t>
            </a:r>
            <a:r>
              <a:rPr lang="en-IN" baseline="0" dirty="0"/>
              <a:t> want to show here the variation of these </a:t>
            </a:r>
            <a:r>
              <a:rPr lang="en-IN" baseline="0" dirty="0" err="1"/>
              <a:t>wiudths</a:t>
            </a:r>
            <a:r>
              <a:rPr lang="en-IN" baseline="0" dirty="0"/>
              <a:t> as a function of </a:t>
            </a:r>
            <a:r>
              <a:rPr lang="en-IN" baseline="0" dirty="0" err="1"/>
              <a:t>Psol</a:t>
            </a:r>
            <a:endParaRPr lang="en-IN" baseline="0" dirty="0"/>
          </a:p>
          <a:p>
            <a:pPr marL="171450" indent="-171450">
              <a:buFontTx/>
              <a:buChar char="-"/>
            </a:pPr>
            <a:r>
              <a:rPr lang="en-IN" dirty="0"/>
              <a:t>Other parameters were ensured to be same</a:t>
            </a:r>
          </a:p>
          <a:p>
            <a:pPr marL="171450" indent="-171450">
              <a:buFontTx/>
              <a:buChar char="-"/>
            </a:pPr>
            <a:r>
              <a:rPr lang="en-IN" dirty="0"/>
              <a:t>The main takeaways are as follows:</a:t>
            </a:r>
          </a:p>
          <a:p>
            <a:pPr marL="171450" indent="-171450">
              <a:buFontTx/>
              <a:buChar char="-"/>
            </a:pPr>
            <a:r>
              <a:rPr lang="en-IN" dirty="0"/>
              <a:t>Vivid</a:t>
            </a:r>
            <a:r>
              <a:rPr lang="en-IN" baseline="0" dirty="0"/>
              <a:t> asymmetry –akin to in-out asymmetry</a:t>
            </a:r>
          </a:p>
          <a:p>
            <a:pPr marL="171450" indent="-171450">
              <a:buFontTx/>
              <a:buChar char="-"/>
            </a:pPr>
            <a:r>
              <a:rPr lang="en-IN" baseline="0" dirty="0"/>
              <a:t>Scaling behaviour, </a:t>
            </a:r>
            <a:r>
              <a:rPr lang="en-IN" baseline="0" dirty="0" err="1"/>
              <a:t>lambda_w</a:t>
            </a:r>
            <a:r>
              <a:rPr lang="en-IN" baseline="0" dirty="0"/>
              <a:t> insensitive to </a:t>
            </a:r>
            <a:r>
              <a:rPr lang="en-IN" baseline="0" dirty="0" err="1"/>
              <a:t>Psol</a:t>
            </a:r>
            <a:endParaRPr lang="en-IN" baseline="0" dirty="0"/>
          </a:p>
          <a:p>
            <a:pPr marL="171450" indent="-171450">
              <a:buFontTx/>
              <a:buChar char="-"/>
            </a:pPr>
            <a:r>
              <a:rPr lang="en-IN" baseline="0" dirty="0"/>
              <a:t>Strangely similar to h-mode </a:t>
            </a:r>
            <a:r>
              <a:rPr lang="en-IN" baseline="0" dirty="0" err="1"/>
              <a:t>eich</a:t>
            </a:r>
            <a:r>
              <a:rPr lang="en-IN" baseline="0" dirty="0"/>
              <a:t> scaling outcome</a:t>
            </a:r>
          </a:p>
          <a:p>
            <a:pPr marL="171450" indent="-171450">
              <a:buFontTx/>
              <a:buChar char="-"/>
            </a:pPr>
            <a:r>
              <a:rPr lang="en-IN" baseline="0" dirty="0"/>
              <a:t>Another observation, </a:t>
            </a:r>
            <a:r>
              <a:rPr lang="en-IN" baseline="0" dirty="0" err="1"/>
              <a:t>tsr</a:t>
            </a:r>
            <a:r>
              <a:rPr lang="en-IN" baseline="0" dirty="0"/>
              <a:t> decay width strongly reduces</a:t>
            </a:r>
          </a:p>
          <a:p>
            <a:pPr marL="171450" indent="-171450">
              <a:buFontTx/>
              <a:buChar char="-"/>
            </a:pPr>
            <a:endParaRPr lang="en-IN" baseline="0" dirty="0"/>
          </a:p>
        </p:txBody>
      </p:sp>
      <p:sp>
        <p:nvSpPr>
          <p:cNvPr id="4" name="Slide Number Placeholder 3"/>
          <p:cNvSpPr>
            <a:spLocks noGrp="1"/>
          </p:cNvSpPr>
          <p:nvPr>
            <p:ph type="sldNum" sz="quarter" idx="10"/>
          </p:nvPr>
        </p:nvSpPr>
        <p:spPr/>
        <p:txBody>
          <a:bodyPr/>
          <a:lstStyle/>
          <a:p>
            <a:fld id="{CC85E968-FCE0-431C-99B4-EC8EA971DFFE}" type="slidenum">
              <a:rPr lang="de-DE" smtClean="0"/>
              <a:t>11</a:t>
            </a:fld>
            <a:endParaRPr lang="de-DE"/>
          </a:p>
        </p:txBody>
      </p:sp>
    </p:spTree>
    <p:extLst>
      <p:ext uri="{BB962C8B-B14F-4D97-AF65-F5344CB8AC3E}">
        <p14:creationId xmlns:p14="http://schemas.microsoft.com/office/powerpoint/2010/main" val="3633132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 I</a:t>
            </a:r>
            <a:r>
              <a:rPr lang="en-IN" baseline="0" dirty="0"/>
              <a:t> also have some scaling results of </a:t>
            </a:r>
            <a:r>
              <a:rPr lang="en-IN" baseline="0" dirty="0" err="1"/>
              <a:t>lambda_w</a:t>
            </a:r>
            <a:r>
              <a:rPr lang="en-IN" baseline="0" dirty="0"/>
              <a:t> with a very sparse database, but I though would be interesting to share here</a:t>
            </a:r>
          </a:p>
          <a:p>
            <a:r>
              <a:rPr lang="en-IN" dirty="0"/>
              <a:t>- Plasma current – different role</a:t>
            </a:r>
            <a:r>
              <a:rPr lang="en-IN" baseline="0" dirty="0"/>
              <a:t> than in tokamaks</a:t>
            </a:r>
          </a:p>
          <a:p>
            <a:r>
              <a:rPr lang="en-IN" baseline="0" dirty="0"/>
              <a:t>- Reduction after a value</a:t>
            </a:r>
          </a:p>
          <a:p>
            <a:r>
              <a:rPr lang="en-IN" dirty="0"/>
              <a:t>- On the other hand, </a:t>
            </a:r>
            <a:r>
              <a:rPr lang="en-IN" dirty="0" err="1"/>
              <a:t>posirtive</a:t>
            </a:r>
            <a:r>
              <a:rPr lang="en-IN" dirty="0"/>
              <a:t> scaling with density, albeit after a certain threshold</a:t>
            </a:r>
            <a:r>
              <a:rPr lang="en-IN" baseline="0" dirty="0"/>
              <a:t> value</a:t>
            </a:r>
          </a:p>
          <a:p>
            <a:r>
              <a:rPr lang="en-IN" dirty="0"/>
              <a:t>- As a teaser</a:t>
            </a:r>
            <a:r>
              <a:rPr lang="en-IN" baseline="0" dirty="0"/>
              <a:t>, strictly increasing behaviour of </a:t>
            </a:r>
            <a:r>
              <a:rPr lang="en-IN" baseline="0" dirty="0" err="1"/>
              <a:t>tsr</a:t>
            </a:r>
            <a:r>
              <a:rPr lang="en-IN" baseline="0" dirty="0"/>
              <a:t> decay width, more in </a:t>
            </a:r>
            <a:r>
              <a:rPr lang="en-IN" baseline="0" dirty="0" err="1"/>
              <a:t>valeria’s</a:t>
            </a:r>
            <a:r>
              <a:rPr lang="en-IN" baseline="0" dirty="0"/>
              <a:t> talk</a:t>
            </a:r>
            <a:endParaRPr lang="en-IN" dirty="0"/>
          </a:p>
        </p:txBody>
      </p:sp>
      <p:sp>
        <p:nvSpPr>
          <p:cNvPr id="4" name="Slide Number Placeholder 3"/>
          <p:cNvSpPr>
            <a:spLocks noGrp="1"/>
          </p:cNvSpPr>
          <p:nvPr>
            <p:ph type="sldNum" sz="quarter" idx="10"/>
          </p:nvPr>
        </p:nvSpPr>
        <p:spPr/>
        <p:txBody>
          <a:bodyPr/>
          <a:lstStyle/>
          <a:p>
            <a:fld id="{CC85E968-FCE0-431C-99B4-EC8EA971DFFE}" type="slidenum">
              <a:rPr lang="de-DE" smtClean="0"/>
              <a:t>12</a:t>
            </a:fld>
            <a:endParaRPr lang="de-DE"/>
          </a:p>
        </p:txBody>
      </p:sp>
    </p:spTree>
    <p:extLst>
      <p:ext uri="{BB962C8B-B14F-4D97-AF65-F5344CB8AC3E}">
        <p14:creationId xmlns:p14="http://schemas.microsoft.com/office/powerpoint/2010/main" val="266110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To</a:t>
            </a:r>
            <a:r>
              <a:rPr lang="en-IN" baseline="0" dirty="0"/>
              <a:t> summarize:</a:t>
            </a:r>
          </a:p>
          <a:p>
            <a:r>
              <a:rPr lang="en-IN" baseline="0" dirty="0" err="1"/>
              <a:t>Framewrok</a:t>
            </a:r>
            <a:r>
              <a:rPr lang="en-IN" baseline="0" dirty="0"/>
              <a:t> to extract</a:t>
            </a:r>
          </a:p>
          <a:p>
            <a:r>
              <a:rPr lang="en-IN" baseline="0" dirty="0"/>
              <a:t>But not just that</a:t>
            </a:r>
          </a:p>
          <a:p>
            <a:r>
              <a:rPr lang="en-IN" baseline="0" dirty="0"/>
              <a:t>Of course, scaling studies</a:t>
            </a:r>
          </a:p>
          <a:p>
            <a:r>
              <a:rPr lang="en-IN" baseline="0" dirty="0"/>
              <a:t>Goes without saying, need to expand database</a:t>
            </a:r>
          </a:p>
          <a:p>
            <a:r>
              <a:rPr lang="en-IN" baseline="0" dirty="0"/>
              <a:t>Lack multi-machine possibilities still then</a:t>
            </a:r>
          </a:p>
          <a:p>
            <a:r>
              <a:rPr lang="en-IN" dirty="0"/>
              <a:t>Lastly, I am keen to get some feedback from tokamak community,</a:t>
            </a:r>
            <a:r>
              <a:rPr lang="en-IN" baseline="0" dirty="0"/>
              <a:t> any words of wisdom are gladly welcome!</a:t>
            </a:r>
          </a:p>
          <a:p>
            <a:r>
              <a:rPr lang="en-IN" baseline="0" dirty="0"/>
              <a:t>Thanks </a:t>
            </a:r>
            <a:endParaRPr lang="en-IN" dirty="0"/>
          </a:p>
        </p:txBody>
      </p:sp>
      <p:sp>
        <p:nvSpPr>
          <p:cNvPr id="4" name="Slide Number Placeholder 3"/>
          <p:cNvSpPr>
            <a:spLocks noGrp="1"/>
          </p:cNvSpPr>
          <p:nvPr>
            <p:ph type="sldNum" sz="quarter" idx="10"/>
          </p:nvPr>
        </p:nvSpPr>
        <p:spPr/>
        <p:txBody>
          <a:bodyPr/>
          <a:lstStyle/>
          <a:p>
            <a:fld id="{CC85E968-FCE0-431C-99B4-EC8EA971DFFE}" type="slidenum">
              <a:rPr lang="de-DE" smtClean="0"/>
              <a:t>13</a:t>
            </a:fld>
            <a:endParaRPr lang="de-DE"/>
          </a:p>
        </p:txBody>
      </p:sp>
    </p:spTree>
    <p:extLst>
      <p:ext uri="{BB962C8B-B14F-4D97-AF65-F5344CB8AC3E}">
        <p14:creationId xmlns:p14="http://schemas.microsoft.com/office/powerpoint/2010/main" val="3429276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aseline="0" dirty="0"/>
              <a:t>- Let’s start with a brief refresher of how island divertor works</a:t>
            </a:r>
          </a:p>
          <a:p>
            <a:pPr marL="171450" indent="-171450">
              <a:buFontTx/>
              <a:buChar char="-"/>
            </a:pPr>
            <a:r>
              <a:rPr lang="en-IN" baseline="0" dirty="0"/>
              <a:t>Field- coils- islands – intersected – open field lines, carries heat and particles </a:t>
            </a:r>
          </a:p>
          <a:p>
            <a:pPr marL="171450" indent="-171450">
              <a:buFontTx/>
              <a:buChar char="-"/>
            </a:pPr>
            <a:r>
              <a:rPr lang="en-IN" baseline="0" dirty="0"/>
              <a:t>3D sol, deposition in stripes called strike lines</a:t>
            </a:r>
          </a:p>
          <a:p>
            <a:pPr marL="0" indent="0">
              <a:buFontTx/>
              <a:buNone/>
            </a:pPr>
            <a:endParaRPr lang="en-IN" baseline="0" dirty="0"/>
          </a:p>
        </p:txBody>
      </p:sp>
      <p:sp>
        <p:nvSpPr>
          <p:cNvPr id="4" name="Slide Number Placeholder 3"/>
          <p:cNvSpPr>
            <a:spLocks noGrp="1"/>
          </p:cNvSpPr>
          <p:nvPr>
            <p:ph type="sldNum" sz="quarter" idx="10"/>
          </p:nvPr>
        </p:nvSpPr>
        <p:spPr/>
        <p:txBody>
          <a:bodyPr/>
          <a:lstStyle/>
          <a:p>
            <a:fld id="{CC85E968-FCE0-431C-99B4-EC8EA971DFFE}" type="slidenum">
              <a:rPr lang="de-DE" smtClean="0"/>
              <a:t>3</a:t>
            </a:fld>
            <a:endParaRPr lang="de-DE"/>
          </a:p>
        </p:txBody>
      </p:sp>
    </p:spTree>
    <p:extLst>
      <p:ext uri="{BB962C8B-B14F-4D97-AF65-F5344CB8AC3E}">
        <p14:creationId xmlns:p14="http://schemas.microsoft.com/office/powerpoint/2010/main" val="2894981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dirty="0"/>
              <a:t>W7-X</a:t>
            </a:r>
            <a:r>
              <a:rPr lang="en-IN" baseline="0" dirty="0"/>
              <a:t> has IR cameras to measure divertor heat flux</a:t>
            </a:r>
          </a:p>
          <a:p>
            <a:pPr marL="171450" indent="-171450">
              <a:buFontTx/>
              <a:buChar char="-"/>
            </a:pPr>
            <a:r>
              <a:rPr lang="en-IN" baseline="0" dirty="0"/>
              <a:t>For physics analysis, average upper and lower, strong asymmetry, seen from this poloidal slice</a:t>
            </a:r>
          </a:p>
          <a:p>
            <a:pPr marL="171450" indent="-171450">
              <a:buFontTx/>
              <a:buChar char="-"/>
            </a:pPr>
            <a:r>
              <a:rPr lang="en-IN" baseline="0" dirty="0"/>
              <a:t>For understanding the patterns, I would like to talk a bit about the governing aspects- topology and transport</a:t>
            </a:r>
            <a:endParaRPr lang="en-IN" dirty="0"/>
          </a:p>
        </p:txBody>
      </p:sp>
      <p:sp>
        <p:nvSpPr>
          <p:cNvPr id="4" name="Slide Number Placeholder 3"/>
          <p:cNvSpPr>
            <a:spLocks noGrp="1"/>
          </p:cNvSpPr>
          <p:nvPr>
            <p:ph type="sldNum" sz="quarter" idx="10"/>
          </p:nvPr>
        </p:nvSpPr>
        <p:spPr/>
        <p:txBody>
          <a:bodyPr/>
          <a:lstStyle/>
          <a:p>
            <a:fld id="{CC85E968-FCE0-431C-99B4-EC8EA971DFFE}" type="slidenum">
              <a:rPr lang="de-DE" smtClean="0"/>
              <a:t>4</a:t>
            </a:fld>
            <a:endParaRPr lang="de-DE"/>
          </a:p>
        </p:txBody>
      </p:sp>
    </p:spTree>
    <p:extLst>
      <p:ext uri="{BB962C8B-B14F-4D97-AF65-F5344CB8AC3E}">
        <p14:creationId xmlns:p14="http://schemas.microsoft.com/office/powerpoint/2010/main" val="73334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it-IT" dirty="0"/>
                  <a:t>3D</a:t>
                </a:r>
                <a:r>
                  <a:rPr lang="it-IT" baseline="0" dirty="0"/>
                  <a:t> </a:t>
                </a:r>
                <a:r>
                  <a:rPr lang="it-IT" baseline="0" dirty="0" err="1"/>
                  <a:t>interaction</a:t>
                </a:r>
                <a:r>
                  <a:rPr lang="it-IT" baseline="0" dirty="0"/>
                  <a:t>- SOL </a:t>
                </a:r>
                <a:r>
                  <a:rPr lang="it-IT" baseline="0" dirty="0" err="1"/>
                  <a:t>partitioned</a:t>
                </a:r>
                <a:r>
                  <a:rPr lang="it-IT" baseline="0" dirty="0"/>
                  <a:t> – </a:t>
                </a:r>
              </a:p>
              <a:p>
                <a:pPr marL="171450" indent="-171450">
                  <a:buFontTx/>
                  <a:buChar char="-"/>
                </a:pPr>
                <a:r>
                  <a:rPr lang="it-IT" baseline="0" dirty="0" err="1"/>
                  <a:t>Main</a:t>
                </a:r>
                <a:r>
                  <a:rPr lang="it-IT" baseline="0" dirty="0"/>
                  <a:t> SOL </a:t>
                </a:r>
              </a:p>
              <a:p>
                <a:pPr marL="171450" indent="-171450">
                  <a:buFontTx/>
                  <a:buChar char="-"/>
                </a:pPr>
                <a:r>
                  <a:rPr lang="it-IT" baseline="0" dirty="0"/>
                  <a:t>PFR</a:t>
                </a:r>
              </a:p>
              <a:p>
                <a:pPr marL="171450" indent="-171450">
                  <a:buFontTx/>
                  <a:buChar char="-"/>
                </a:pPr>
                <a:r>
                  <a:rPr lang="it-IT" baseline="0" dirty="0"/>
                  <a:t>TSR- victoria </a:t>
                </a:r>
                <a:r>
                  <a:rPr lang="it-IT" baseline="0" dirty="0" err="1"/>
                  <a:t>explained</a:t>
                </a:r>
                <a:r>
                  <a:rPr lang="it-IT" baseline="0" dirty="0"/>
                  <a:t> </a:t>
                </a:r>
                <a:r>
                  <a:rPr lang="it-IT" baseline="0" dirty="0" err="1"/>
                  <a:t>well</a:t>
                </a:r>
                <a:r>
                  <a:rPr lang="it-IT" baseline="0" dirty="0"/>
                  <a:t>, short </a:t>
                </a:r>
                <a:r>
                  <a:rPr lang="it-IT" baseline="0" dirty="0" err="1"/>
                  <a:t>lc</a:t>
                </a:r>
                <a:r>
                  <a:rPr lang="it-IT" baseline="0" dirty="0"/>
                  <a:t> and </a:t>
                </a:r>
                <a:r>
                  <a:rPr lang="it-IT" baseline="0" dirty="0" err="1"/>
                  <a:t>only</a:t>
                </a:r>
                <a:r>
                  <a:rPr lang="it-IT" baseline="0" dirty="0"/>
                  <a:t> </a:t>
                </a:r>
                <a:r>
                  <a:rPr lang="it-IT" baseline="0" dirty="0" err="1"/>
                  <a:t>accessible</a:t>
                </a:r>
                <a:r>
                  <a:rPr lang="it-IT" baseline="0" dirty="0"/>
                  <a:t> via the </a:t>
                </a:r>
                <a:r>
                  <a:rPr lang="it-IT" baseline="0" dirty="0" err="1"/>
                  <a:t>prev</a:t>
                </a:r>
                <a:r>
                  <a:rPr lang="it-IT" baseline="0" dirty="0"/>
                  <a:t> 2 </a:t>
                </a:r>
                <a:r>
                  <a:rPr lang="it-IT" baseline="0" dirty="0" err="1"/>
                  <a:t>regions</a:t>
                </a:r>
                <a:endParaRPr lang="it-IT" baseline="0" dirty="0"/>
              </a:p>
              <a:p>
                <a:pPr marL="171450" indent="-171450">
                  <a:buFontTx/>
                  <a:buChar char="-"/>
                </a:pPr>
                <a:r>
                  <a:rPr lang="it-IT" baseline="0" dirty="0" err="1"/>
                  <a:t>We</a:t>
                </a:r>
                <a:r>
                  <a:rPr lang="it-IT" baseline="0" dirty="0"/>
                  <a:t> can </a:t>
                </a:r>
                <a:r>
                  <a:rPr lang="it-IT" baseline="0" dirty="0" err="1"/>
                  <a:t>also</a:t>
                </a:r>
                <a:r>
                  <a:rPr lang="it-IT" baseline="0" dirty="0"/>
                  <a:t> </a:t>
                </a:r>
                <a:r>
                  <a:rPr lang="it-IT" baseline="0" dirty="0" err="1"/>
                  <a:t>find</a:t>
                </a:r>
                <a:r>
                  <a:rPr lang="it-IT" baseline="0" dirty="0"/>
                  <a:t> the </a:t>
                </a:r>
                <a:r>
                  <a:rPr lang="it-IT" baseline="0" dirty="0" err="1"/>
                  <a:t>footprints</a:t>
                </a:r>
                <a:r>
                  <a:rPr lang="it-IT" baseline="0" dirty="0"/>
                  <a:t> of </a:t>
                </a:r>
                <a:r>
                  <a:rPr lang="it-IT" baseline="0" dirty="0" err="1"/>
                  <a:t>these</a:t>
                </a:r>
                <a:r>
                  <a:rPr lang="it-IT" baseline="0" dirty="0"/>
                  <a:t> </a:t>
                </a:r>
                <a:r>
                  <a:rPr lang="it-IT" baseline="0" dirty="0" err="1"/>
                  <a:t>regions</a:t>
                </a:r>
                <a:r>
                  <a:rPr lang="it-IT" baseline="0" dirty="0"/>
                  <a:t>, </a:t>
                </a:r>
                <a:r>
                  <a:rPr lang="it-IT" baseline="0" dirty="0" err="1"/>
                  <a:t>which</a:t>
                </a:r>
                <a:r>
                  <a:rPr lang="it-IT" baseline="0" dirty="0"/>
                  <a:t> </a:t>
                </a:r>
                <a:r>
                  <a:rPr lang="it-IT" baseline="0" dirty="0" err="1"/>
                  <a:t>looks</a:t>
                </a:r>
                <a:r>
                  <a:rPr lang="it-IT" baseline="0" dirty="0"/>
                  <a:t> </a:t>
                </a:r>
                <a:r>
                  <a:rPr lang="it-IT" baseline="0" dirty="0" err="1"/>
                  <a:t>quite</a:t>
                </a:r>
                <a:r>
                  <a:rPr lang="it-IT" baseline="0" dirty="0"/>
                  <a:t> </a:t>
                </a:r>
                <a:r>
                  <a:rPr lang="it-IT" baseline="0" dirty="0" err="1"/>
                  <a:t>complex</a:t>
                </a:r>
                <a:r>
                  <a:rPr lang="it-IT" baseline="0" dirty="0"/>
                  <a:t> </a:t>
                </a:r>
                <a:r>
                  <a:rPr lang="it-IT" baseline="0" dirty="0" err="1"/>
                  <a:t>but</a:t>
                </a:r>
                <a:r>
                  <a:rPr lang="it-IT" baseline="0" dirty="0"/>
                  <a:t> </a:t>
                </a:r>
                <a:r>
                  <a:rPr lang="it-IT" baseline="0" dirty="0" err="1"/>
                  <a:t>gives</a:t>
                </a:r>
                <a:r>
                  <a:rPr lang="it-IT" baseline="0" dirty="0"/>
                  <a:t> </a:t>
                </a:r>
                <a:r>
                  <a:rPr lang="it-IT" baseline="0" dirty="0" err="1"/>
                  <a:t>us</a:t>
                </a:r>
                <a:r>
                  <a:rPr lang="it-IT" baseline="0" dirty="0"/>
                  <a:t> an idea in the 0th </a:t>
                </a:r>
                <a:r>
                  <a:rPr lang="it-IT" baseline="0" dirty="0" err="1"/>
                  <a:t>order</a:t>
                </a:r>
                <a:r>
                  <a:rPr lang="it-IT" baseline="0" dirty="0"/>
                  <a:t> </a:t>
                </a:r>
                <a:r>
                  <a:rPr lang="it-IT" baseline="0" dirty="0" err="1"/>
                  <a:t>how</a:t>
                </a:r>
                <a:r>
                  <a:rPr lang="it-IT" baseline="0" dirty="0"/>
                  <a:t> the </a:t>
                </a:r>
                <a:r>
                  <a:rPr lang="it-IT" baseline="0" dirty="0" err="1"/>
                  <a:t>upstream</a:t>
                </a:r>
                <a:r>
                  <a:rPr lang="it-IT" baseline="0" dirty="0"/>
                  <a:t> </a:t>
                </a:r>
                <a:r>
                  <a:rPr lang="it-IT" baseline="0" dirty="0" err="1"/>
                  <a:t>is</a:t>
                </a:r>
                <a:r>
                  <a:rPr lang="it-IT" baseline="0" dirty="0"/>
                  <a:t> </a:t>
                </a:r>
                <a:r>
                  <a:rPr lang="it-IT" baseline="0" dirty="0" err="1"/>
                  <a:t>connected</a:t>
                </a:r>
                <a:r>
                  <a:rPr lang="it-IT" baseline="0" dirty="0"/>
                  <a:t> to the downstream</a:t>
                </a:r>
                <a:endParaRPr lang="it-IT"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a:t>
                </a:r>
                <a:r>
                  <a:rPr lang="en-GB" baseline="0" dirty="0"/>
                  <a:t> </a:t>
                </a:r>
                <a:r>
                  <a:rPr lang="en-GB" dirty="0"/>
                  <a:t>Lc integrated</a:t>
                </a:r>
                <a:r>
                  <a:rPr lang="en-GB" baseline="0" dirty="0"/>
                  <a:t> quantity (defined as integral over a flux surface) </a:t>
                </a:r>
                <a:r>
                  <a:rPr lang="en-GB" dirty="0"/>
                  <a:t>while </a:t>
                </a:r>
                <a:r>
                  <a:rPr lang="en-GB" b="0" i="0" dirty="0">
                    <a:latin typeface="Cambria Math" panose="02040503050406030204" pitchFamily="18" charset="0"/>
                  </a:rPr>
                  <a:t>Θ_𝑖</a:t>
                </a:r>
                <a:r>
                  <a:rPr lang="it-IT" dirty="0"/>
                  <a:t> local quantity!</a:t>
                </a:r>
                <a:r>
                  <a:rPr lang="it-IT" baseline="0" dirty="0"/>
                  <a:t> (the proportionality is not direct)</a:t>
                </a:r>
                <a:endParaRPr lang="it-IT" dirty="0"/>
              </a:p>
              <a:p>
                <a:endParaRPr lang="it-IT" dirty="0"/>
              </a:p>
            </p:txBody>
          </p:sp>
        </mc:Fallback>
      </mc:AlternateContent>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85E968-FCE0-431C-99B4-EC8EA971DFF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419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a:t>Next, lets look at the phenomenology of transport processes upstream</a:t>
            </a:r>
          </a:p>
          <a:p>
            <a:pPr marL="171450" indent="-171450">
              <a:buFontTx/>
              <a:buChar char="-"/>
            </a:pPr>
            <a:r>
              <a:rPr lang="en-IN" baseline="0" dirty="0"/>
              <a:t>I like to break this down into two steps</a:t>
            </a:r>
          </a:p>
          <a:p>
            <a:pPr marL="171450" indent="-171450">
              <a:buFontTx/>
              <a:buChar char="-"/>
            </a:pPr>
            <a:r>
              <a:rPr lang="en-IN" baseline="0" dirty="0"/>
              <a:t>First core to Main SOL – main channel set</a:t>
            </a:r>
          </a:p>
          <a:p>
            <a:pPr marL="171450" indent="-171450">
              <a:buFontTx/>
              <a:buChar char="-"/>
            </a:pPr>
            <a:r>
              <a:rPr lang="en-IN" baseline="0" dirty="0"/>
              <a:t>Next, spreading from main channel in 2 characteristic directions</a:t>
            </a:r>
          </a:p>
          <a:p>
            <a:pPr marL="171450" indent="-171450">
              <a:buFontTx/>
              <a:buChar char="-"/>
            </a:pPr>
            <a:r>
              <a:rPr lang="en-IN" baseline="0" dirty="0"/>
              <a:t>First across flux surfaces into </a:t>
            </a:r>
            <a:r>
              <a:rPr lang="en-IN" baseline="0" dirty="0" err="1"/>
              <a:t>pFR</a:t>
            </a:r>
            <a:endParaRPr lang="en-IN" baseline="0" dirty="0"/>
          </a:p>
          <a:p>
            <a:pPr marL="171450" indent="-171450">
              <a:buFontTx/>
              <a:buChar char="-"/>
            </a:pPr>
            <a:r>
              <a:rPr lang="en-IN" baseline="0" dirty="0"/>
              <a:t>Next, across the island-shadow interface, but both regions populate the TSR</a:t>
            </a:r>
          </a:p>
          <a:p>
            <a:pPr marL="171450" indent="-171450">
              <a:buFontTx/>
              <a:buChar char="-"/>
            </a:pPr>
            <a:r>
              <a:rPr lang="en-IN" baseline="0" dirty="0"/>
              <a:t>Different cross-field mechanisms</a:t>
            </a:r>
          </a:p>
          <a:p>
            <a:pPr marL="171450" indent="-171450">
              <a:buFontTx/>
              <a:buChar char="-"/>
            </a:pPr>
            <a:r>
              <a:rPr lang="en-IN" baseline="0" dirty="0"/>
              <a:t>What makes things more complicated is that low pitch as explained by Victoria, makes perpendicular transport strongly influential for the net transport</a:t>
            </a:r>
          </a:p>
        </p:txBody>
      </p:sp>
      <p:sp>
        <p:nvSpPr>
          <p:cNvPr id="4" name="Slide Number Placeholder 3"/>
          <p:cNvSpPr>
            <a:spLocks noGrp="1"/>
          </p:cNvSpPr>
          <p:nvPr>
            <p:ph type="sldNum" sz="quarter" idx="10"/>
          </p:nvPr>
        </p:nvSpPr>
        <p:spPr/>
        <p:txBody>
          <a:bodyPr/>
          <a:lstStyle/>
          <a:p>
            <a:fld id="{CC85E968-FCE0-431C-99B4-EC8EA971DFFE}" type="slidenum">
              <a:rPr lang="de-DE" smtClean="0"/>
              <a:t>6</a:t>
            </a:fld>
            <a:endParaRPr lang="de-DE"/>
          </a:p>
        </p:txBody>
      </p:sp>
    </p:spTree>
    <p:extLst>
      <p:ext uri="{BB962C8B-B14F-4D97-AF65-F5344CB8AC3E}">
        <p14:creationId xmlns:p14="http://schemas.microsoft.com/office/powerpoint/2010/main" val="346020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a:t>Having said that, let’s come back to the question of interpretation of heat flux patterns, specifically the horizontal target of upper divertor</a:t>
            </a:r>
          </a:p>
          <a:p>
            <a:pPr marL="171450" indent="-171450">
              <a:buFontTx/>
              <a:buChar char="-"/>
            </a:pPr>
            <a:r>
              <a:rPr lang="en-IN" baseline="0" dirty="0"/>
              <a:t>If we juxtapose with </a:t>
            </a:r>
            <a:r>
              <a:rPr lang="en-IN" baseline="0" dirty="0" err="1"/>
              <a:t>lc</a:t>
            </a:r>
            <a:r>
              <a:rPr lang="en-IN" baseline="0" dirty="0"/>
              <a:t> footprints, immediately recognise that different parts of strike line corresponds to different regions</a:t>
            </a:r>
          </a:p>
          <a:p>
            <a:pPr marL="171450" indent="-171450">
              <a:buFontTx/>
              <a:buChar char="-"/>
            </a:pPr>
            <a:r>
              <a:rPr lang="en-IN" baseline="0" dirty="0"/>
              <a:t>Now, downstream width is set by effective dynamics, so if we fit the features individually, can get an idea of upstream width, thanks to the heuristic understanding of main channel and spreading</a:t>
            </a:r>
          </a:p>
          <a:p>
            <a:pPr marL="171450" indent="-171450">
              <a:buFontTx/>
              <a:buChar char="-"/>
            </a:pPr>
            <a:r>
              <a:rPr lang="en-IN" baseline="0" dirty="0"/>
              <a:t>These are the main principles of SMOLID</a:t>
            </a:r>
          </a:p>
          <a:p>
            <a:pPr marL="171450" indent="-171450">
              <a:buFontTx/>
              <a:buChar char="-"/>
            </a:pPr>
            <a:r>
              <a:rPr lang="en-IN" baseline="0" dirty="0"/>
              <a:t>I am going to explain this better by applying it on this heat flux pattern</a:t>
            </a:r>
          </a:p>
        </p:txBody>
      </p:sp>
      <p:sp>
        <p:nvSpPr>
          <p:cNvPr id="4" name="Slide Number Placeholder 3"/>
          <p:cNvSpPr>
            <a:spLocks noGrp="1"/>
          </p:cNvSpPr>
          <p:nvPr>
            <p:ph type="sldNum" sz="quarter" idx="10"/>
          </p:nvPr>
        </p:nvSpPr>
        <p:spPr/>
        <p:txBody>
          <a:bodyPr/>
          <a:lstStyle/>
          <a:p>
            <a:fld id="{CC85E968-FCE0-431C-99B4-EC8EA971DFFE}" type="slidenum">
              <a:rPr lang="de-DE" smtClean="0"/>
              <a:t>7</a:t>
            </a:fld>
            <a:endParaRPr lang="de-DE"/>
          </a:p>
        </p:txBody>
      </p:sp>
    </p:spTree>
    <p:extLst>
      <p:ext uri="{BB962C8B-B14F-4D97-AF65-F5344CB8AC3E}">
        <p14:creationId xmlns:p14="http://schemas.microsoft.com/office/powerpoint/2010/main" val="162815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aseline="0" dirty="0"/>
              <a:t>First, MSR and PFR low hanging fruit, use adaptation of </a:t>
            </a:r>
            <a:r>
              <a:rPr lang="en-IN" baseline="0" dirty="0" err="1"/>
              <a:t>eich</a:t>
            </a:r>
            <a:r>
              <a:rPr lang="en-IN" baseline="0" dirty="0"/>
              <a:t> parameterization</a:t>
            </a:r>
          </a:p>
          <a:p>
            <a:pPr marL="171450" indent="-171450">
              <a:buFontTx/>
              <a:buChar char="-"/>
            </a:pPr>
            <a:r>
              <a:rPr lang="en-IN" baseline="0" dirty="0"/>
              <a:t>So consider a poloidal slice in ROI</a:t>
            </a:r>
          </a:p>
          <a:p>
            <a:pPr marL="171450" indent="-171450">
              <a:buFontTx/>
              <a:buChar char="-"/>
            </a:pPr>
            <a:r>
              <a:rPr lang="en-IN" baseline="0" dirty="0"/>
              <a:t>Parallel heat flux profile, fit only MSR and PFR</a:t>
            </a:r>
          </a:p>
          <a:p>
            <a:pPr marL="171450" indent="-171450">
              <a:buFontTx/>
              <a:buChar char="-"/>
            </a:pPr>
            <a:r>
              <a:rPr lang="en-IN" baseline="0" dirty="0"/>
              <a:t>Target MSR width is and PFR width is </a:t>
            </a:r>
          </a:p>
          <a:p>
            <a:pPr marL="171450" indent="-171450">
              <a:buFontTx/>
              <a:buChar char="-"/>
            </a:pPr>
            <a:r>
              <a:rPr lang="en-IN" baseline="0" dirty="0"/>
              <a:t>This is at target, but need to decouple target geometry effects</a:t>
            </a:r>
          </a:p>
          <a:p>
            <a:pPr marL="171450" indent="-171450">
              <a:buFontTx/>
              <a:buChar char="-"/>
            </a:pPr>
            <a:r>
              <a:rPr lang="en-IN" baseline="0" dirty="0"/>
              <a:t>Upstream chosen as outboard </a:t>
            </a:r>
            <a:r>
              <a:rPr lang="en-IN" baseline="0" dirty="0" err="1"/>
              <a:t>midplane</a:t>
            </a:r>
            <a:r>
              <a:rPr lang="en-IN" baseline="0" dirty="0"/>
              <a:t> at bean shaped cross-section</a:t>
            </a:r>
          </a:p>
          <a:p>
            <a:pPr marL="171450" indent="-171450">
              <a:buFontTx/>
              <a:buChar char="-"/>
            </a:pPr>
            <a:r>
              <a:rPr lang="en-IN" baseline="0" dirty="0"/>
              <a:t>Equivalent width found by mapping in flux space</a:t>
            </a:r>
          </a:p>
          <a:p>
            <a:pPr marL="171450" indent="-171450">
              <a:buFontTx/>
              <a:buChar char="-"/>
            </a:pPr>
            <a:r>
              <a:rPr lang="en-IN" baseline="0" dirty="0"/>
              <a:t>Repeated for all slices in ROI</a:t>
            </a:r>
          </a:p>
          <a:p>
            <a:pPr marL="171450" indent="-171450">
              <a:buFontTx/>
              <a:buChar char="-"/>
            </a:pPr>
            <a:r>
              <a:rPr lang="en-IN" baseline="0" dirty="0"/>
              <a:t>As u can see, tend to cluster around a certain value. In this case, the average main channel width is 8.75 mm</a:t>
            </a:r>
          </a:p>
          <a:p>
            <a:pPr marL="171450" indent="-171450">
              <a:buFontTx/>
              <a:buChar char="-"/>
            </a:pPr>
            <a:r>
              <a:rPr lang="en-IN" baseline="0" dirty="0"/>
              <a:t>Analogue of tokamak</a:t>
            </a:r>
          </a:p>
        </p:txBody>
      </p:sp>
      <p:sp>
        <p:nvSpPr>
          <p:cNvPr id="4" name="Slide Number Placeholder 3"/>
          <p:cNvSpPr>
            <a:spLocks noGrp="1"/>
          </p:cNvSpPr>
          <p:nvPr>
            <p:ph type="sldNum" sz="quarter" idx="10"/>
          </p:nvPr>
        </p:nvSpPr>
        <p:spPr/>
        <p:txBody>
          <a:bodyPr/>
          <a:lstStyle/>
          <a:p>
            <a:fld id="{CC85E968-FCE0-431C-99B4-EC8EA971DFFE}" type="slidenum">
              <a:rPr lang="de-DE" smtClean="0"/>
              <a:t>8</a:t>
            </a:fld>
            <a:endParaRPr lang="de-DE"/>
          </a:p>
        </p:txBody>
      </p:sp>
    </p:spTree>
    <p:extLst>
      <p:ext uri="{BB962C8B-B14F-4D97-AF65-F5344CB8AC3E}">
        <p14:creationId xmlns:p14="http://schemas.microsoft.com/office/powerpoint/2010/main" val="1593278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baseline="0" dirty="0"/>
              <a:t>Next the </a:t>
            </a:r>
            <a:r>
              <a:rPr lang="en-IN" baseline="0" dirty="0" err="1"/>
              <a:t>tsr</a:t>
            </a:r>
            <a:endParaRPr lang="en-IN" baseline="0" dirty="0"/>
          </a:p>
          <a:p>
            <a:pPr marL="171450" indent="-171450">
              <a:buFontTx/>
              <a:buChar char="-"/>
            </a:pPr>
            <a:r>
              <a:rPr lang="en-IN" baseline="0" dirty="0"/>
              <a:t>Need to look at 3d figure</a:t>
            </a:r>
          </a:p>
          <a:p>
            <a:pPr marL="171450" indent="-171450">
              <a:buFontTx/>
              <a:buChar char="-"/>
            </a:pPr>
            <a:r>
              <a:rPr lang="en-IN" baseline="0" dirty="0"/>
              <a:t>Topologically, direction across interface maps toroidally on target</a:t>
            </a:r>
          </a:p>
          <a:p>
            <a:pPr marL="171450" indent="-171450">
              <a:buFontTx/>
              <a:buChar char="-"/>
            </a:pPr>
            <a:r>
              <a:rPr lang="en-IN" baseline="0" dirty="0"/>
              <a:t>With this in mind, find toroidal profile of peak heat flux – reflection of extent of penetration of heat flux into shadow</a:t>
            </a:r>
          </a:p>
          <a:p>
            <a:pPr marL="171450" indent="-171450">
              <a:buFontTx/>
              <a:buChar char="-"/>
            </a:pPr>
            <a:r>
              <a:rPr lang="en-IN" baseline="0" dirty="0"/>
              <a:t>We map this to an arbitrarily chosen plane and find the decay width </a:t>
            </a:r>
            <a:r>
              <a:rPr lang="en-IN" baseline="0" dirty="0" err="1"/>
              <a:t>Lambda_S</a:t>
            </a:r>
            <a:endParaRPr lang="en-IN" baseline="0" dirty="0"/>
          </a:p>
          <a:p>
            <a:pPr marL="0" indent="0">
              <a:buFontTx/>
              <a:buNone/>
            </a:pPr>
            <a:endParaRPr lang="en-IN" baseline="0" dirty="0"/>
          </a:p>
        </p:txBody>
      </p:sp>
      <p:sp>
        <p:nvSpPr>
          <p:cNvPr id="4" name="Slide Number Placeholder 3"/>
          <p:cNvSpPr>
            <a:spLocks noGrp="1"/>
          </p:cNvSpPr>
          <p:nvPr>
            <p:ph type="sldNum" sz="quarter" idx="10"/>
          </p:nvPr>
        </p:nvSpPr>
        <p:spPr/>
        <p:txBody>
          <a:bodyPr/>
          <a:lstStyle/>
          <a:p>
            <a:fld id="{CC85E968-FCE0-431C-99B4-EC8EA971DFFE}" type="slidenum">
              <a:rPr lang="de-DE" smtClean="0"/>
              <a:t>9</a:t>
            </a:fld>
            <a:endParaRPr lang="de-DE"/>
          </a:p>
        </p:txBody>
      </p:sp>
    </p:spTree>
    <p:extLst>
      <p:ext uri="{BB962C8B-B14F-4D97-AF65-F5344CB8AC3E}">
        <p14:creationId xmlns:p14="http://schemas.microsoft.com/office/powerpoint/2010/main" val="1243920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We</a:t>
            </a:r>
            <a:r>
              <a:rPr lang="en-IN" baseline="0" dirty="0"/>
              <a:t> applied this framework to conduct scaling studies for w7-x experiments</a:t>
            </a:r>
          </a:p>
          <a:p>
            <a:endParaRPr lang="en-IN" dirty="0"/>
          </a:p>
        </p:txBody>
      </p:sp>
      <p:sp>
        <p:nvSpPr>
          <p:cNvPr id="4" name="Slide Number Placeholder 3"/>
          <p:cNvSpPr>
            <a:spLocks noGrp="1"/>
          </p:cNvSpPr>
          <p:nvPr>
            <p:ph type="sldNum" sz="quarter" idx="10"/>
          </p:nvPr>
        </p:nvSpPr>
        <p:spPr/>
        <p:txBody>
          <a:bodyPr/>
          <a:lstStyle/>
          <a:p>
            <a:fld id="{CC85E968-FCE0-431C-99B4-EC8EA971DFFE}" type="slidenum">
              <a:rPr lang="de-DE" smtClean="0"/>
              <a:t>10</a:t>
            </a:fld>
            <a:endParaRPr lang="de-DE"/>
          </a:p>
        </p:txBody>
      </p:sp>
    </p:spTree>
    <p:extLst>
      <p:ext uri="{BB962C8B-B14F-4D97-AF65-F5344CB8AC3E}">
        <p14:creationId xmlns:p14="http://schemas.microsoft.com/office/powerpoint/2010/main" val="1288995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0.jpg"/></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0.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0.jpg"/></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0.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9.jpe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97" y="5908637"/>
            <a:ext cx="10113930" cy="566770"/>
            <a:chOff x="515946" y="5792918"/>
            <a:chExt cx="9461977"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pic>
        <p:nvPicPr>
          <p:cNvPr id="17" name="Grafik 1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en-US"/>
              <a:t>Click to edit Master title style</a:t>
            </a:r>
            <a:endParaRPr lang="de-DE" dirty="0"/>
          </a:p>
        </p:txBody>
      </p:sp>
      <p:pic>
        <p:nvPicPr>
          <p:cNvPr id="22" name="Grafik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a:t>IAEA Fifth Technical Meeting on Divertor Concepts</a:t>
            </a:r>
            <a:endParaRPr lang="de-DE" dirty="0"/>
          </a:p>
        </p:txBody>
      </p:sp>
      <p:sp>
        <p:nvSpPr>
          <p:cNvPr id="10" name="Fußzeilenplatzhalter 9"/>
          <p:cNvSpPr>
            <a:spLocks noGrp="1"/>
          </p:cNvSpPr>
          <p:nvPr>
            <p:ph type="ftr" sz="quarter" idx="11"/>
          </p:nvPr>
        </p:nvSpPr>
        <p:spPr/>
        <p:txBody>
          <a:bodyPr/>
          <a:lstStyle/>
          <a:p>
            <a:r>
              <a:rPr lang="de-DE"/>
              <a:t>Amit Kharwandikar | Oral ID #26</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454959333"/>
      </p:ext>
    </p:extLst>
  </p:cSld>
  <p:clrMapOvr>
    <a:masterClrMapping/>
  </p:clrMapOvr>
  <p:extLst>
    <p:ext uri="{DCECCB84-F9BA-43D5-87BE-67443E8EF086}">
      <p15:sldGuideLst xmlns:p15="http://schemas.microsoft.com/office/powerpoint/2012/main">
        <p15:guide id="1" pos="653"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en-US"/>
              <a:t>Click to edit Master title style</a:t>
            </a:r>
            <a:endParaRPr lang="de-DE"/>
          </a:p>
        </p:txBody>
      </p:sp>
      <p:sp>
        <p:nvSpPr>
          <p:cNvPr id="11" name="Datumsplatzhalter 10"/>
          <p:cNvSpPr>
            <a:spLocks noGrp="1"/>
          </p:cNvSpPr>
          <p:nvPr>
            <p:ph type="dt" sz="half" idx="10"/>
          </p:nvPr>
        </p:nvSpPr>
        <p:spPr/>
        <p:txBody>
          <a:bodyPr/>
          <a:lstStyle/>
          <a:p>
            <a:r>
              <a:rPr lang="en-US"/>
              <a:t>IAEA Fifth Technical Meeting on Divertor Concepts</a:t>
            </a:r>
            <a:endParaRPr lang="de-DE" dirty="0"/>
          </a:p>
        </p:txBody>
      </p:sp>
      <p:sp>
        <p:nvSpPr>
          <p:cNvPr id="12" name="Fußzeilenplatzhalter 11"/>
          <p:cNvSpPr>
            <a:spLocks noGrp="1"/>
          </p:cNvSpPr>
          <p:nvPr>
            <p:ph type="ftr" sz="quarter" idx="11"/>
          </p:nvPr>
        </p:nvSpPr>
        <p:spPr/>
        <p:txBody>
          <a:bodyPr/>
          <a:lstStyle/>
          <a:p>
            <a:r>
              <a:rPr lang="de-DE"/>
              <a:t>Amit Kharwandikar | Oral ID #26</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en-US"/>
              <a:t>Click to edit Master title style</a:t>
            </a:r>
            <a:endParaRPr lang="de-DE" dirty="0"/>
          </a:p>
        </p:txBody>
      </p:sp>
      <p:sp>
        <p:nvSpPr>
          <p:cNvPr id="10" name="Datumsplatzhalter 9"/>
          <p:cNvSpPr>
            <a:spLocks noGrp="1"/>
          </p:cNvSpPr>
          <p:nvPr>
            <p:ph type="dt" sz="half" idx="10"/>
          </p:nvPr>
        </p:nvSpPr>
        <p:spPr/>
        <p:txBody>
          <a:bodyPr/>
          <a:lstStyle/>
          <a:p>
            <a:r>
              <a:rPr lang="en-US"/>
              <a:t>IAEA Fifth Technical Meeting on Divertor Concepts</a:t>
            </a:r>
            <a:endParaRPr lang="de-DE" dirty="0"/>
          </a:p>
        </p:txBody>
      </p:sp>
      <p:sp>
        <p:nvSpPr>
          <p:cNvPr id="12" name="Fußzeilenplatzhalter 11"/>
          <p:cNvSpPr>
            <a:spLocks noGrp="1"/>
          </p:cNvSpPr>
          <p:nvPr>
            <p:ph type="ftr" sz="quarter" idx="11"/>
          </p:nvPr>
        </p:nvSpPr>
        <p:spPr/>
        <p:txBody>
          <a:bodyPr/>
          <a:lstStyle/>
          <a:p>
            <a:r>
              <a:rPr lang="de-DE"/>
              <a:t>Amit Kharwandikar | Oral ID #26</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1" name="Titel 10"/>
          <p:cNvSpPr>
            <a:spLocks noGrp="1"/>
          </p:cNvSpPr>
          <p:nvPr>
            <p:ph type="title"/>
          </p:nvPr>
        </p:nvSpPr>
        <p:spPr/>
        <p:txBody>
          <a:bodyPr/>
          <a:lstStyle/>
          <a:p>
            <a:r>
              <a:rPr lang="en-US"/>
              <a:t>Click to edit Master title style</a:t>
            </a:r>
            <a:endParaRPr lang="de-DE" dirty="0"/>
          </a:p>
        </p:txBody>
      </p:sp>
      <p:sp>
        <p:nvSpPr>
          <p:cNvPr id="12" name="Datumsplatzhalter 11"/>
          <p:cNvSpPr>
            <a:spLocks noGrp="1"/>
          </p:cNvSpPr>
          <p:nvPr>
            <p:ph type="dt" sz="half" idx="14"/>
          </p:nvPr>
        </p:nvSpPr>
        <p:spPr/>
        <p:txBody>
          <a:bodyPr/>
          <a:lstStyle/>
          <a:p>
            <a:r>
              <a:rPr lang="en-US"/>
              <a:t>IAEA Fifth Technical Meeting on Divertor Concepts</a:t>
            </a:r>
            <a:endParaRPr lang="de-DE" dirty="0"/>
          </a:p>
        </p:txBody>
      </p:sp>
      <p:sp>
        <p:nvSpPr>
          <p:cNvPr id="13" name="Fußzeilenplatzhalter 12"/>
          <p:cNvSpPr>
            <a:spLocks noGrp="1"/>
          </p:cNvSpPr>
          <p:nvPr>
            <p:ph type="ftr" sz="quarter" idx="15"/>
          </p:nvPr>
        </p:nvSpPr>
        <p:spPr/>
        <p:txBody>
          <a:bodyPr/>
          <a:lstStyle/>
          <a:p>
            <a:r>
              <a:rPr lang="de-DE"/>
              <a:t>Amit Kharwandikar | Oral ID #26</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97" y="5908637"/>
            <a:ext cx="10113930" cy="566770"/>
            <a:chOff x="515946" y="5792918"/>
            <a:chExt cx="9461977"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a:t>Mastertitelformat 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a:t>IAEA Fifth Technical Meeting on Divertor Concepts</a:t>
            </a:r>
            <a:endParaRPr lang="de-DE" dirty="0"/>
          </a:p>
        </p:txBody>
      </p:sp>
      <p:sp>
        <p:nvSpPr>
          <p:cNvPr id="10" name="Fußzeilenplatzhalter 9"/>
          <p:cNvSpPr>
            <a:spLocks noGrp="1"/>
          </p:cNvSpPr>
          <p:nvPr>
            <p:ph type="ftr" sz="quarter" idx="11"/>
          </p:nvPr>
        </p:nvSpPr>
        <p:spPr/>
        <p:txBody>
          <a:bodyPr/>
          <a:lstStyle/>
          <a:p>
            <a:r>
              <a:rPr lang="de-DE"/>
              <a:t>Amit Kharwandikar | Oral ID #26</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015794543"/>
      </p:ext>
    </p:extLst>
  </p:cSld>
  <p:clrMapOvr>
    <a:masterClrMapping/>
  </p:clrMapOvr>
  <p:extLst>
    <p:ext uri="{DCECCB84-F9BA-43D5-87BE-67443E8EF086}">
      <p15:sldGuideLst xmlns:p15="http://schemas.microsoft.com/office/powerpoint/2012/main">
        <p15:guide id="1" pos="653">
          <p15:clr>
            <a:srgbClr val="FBAE40"/>
          </p15:clr>
        </p15:guide>
        <p15:guide id="2" pos="39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a:t>Mastertitelformat bearbeiten</a:t>
            </a:r>
            <a:endParaRPr lang="de-DE" dirty="0"/>
          </a:p>
        </p:txBody>
      </p:sp>
      <p:pic>
        <p:nvPicPr>
          <p:cNvPr id="26" name="Grafik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a:t>IAEA Fifth Technical Meeting on Divertor Concepts</a:t>
            </a:r>
            <a:endParaRPr lang="de-DE" dirty="0"/>
          </a:p>
        </p:txBody>
      </p:sp>
      <p:sp>
        <p:nvSpPr>
          <p:cNvPr id="10" name="Fußzeilenplatzhalter 9"/>
          <p:cNvSpPr>
            <a:spLocks noGrp="1"/>
          </p:cNvSpPr>
          <p:nvPr>
            <p:ph type="ftr" sz="quarter" idx="11"/>
          </p:nvPr>
        </p:nvSpPr>
        <p:spPr/>
        <p:txBody>
          <a:bodyPr/>
          <a:lstStyle/>
          <a:p>
            <a:r>
              <a:rPr lang="de-DE"/>
              <a:t>Amit Kharwandikar | Oral ID #26</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89446079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3900075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15" name="Datumsplatzhalter 14"/>
          <p:cNvSpPr>
            <a:spLocks noGrp="1"/>
          </p:cNvSpPr>
          <p:nvPr>
            <p:ph type="dt" sz="half" idx="14"/>
          </p:nvPr>
        </p:nvSpPr>
        <p:spPr/>
        <p:txBody>
          <a:bodyPr/>
          <a:lstStyle/>
          <a:p>
            <a:r>
              <a:rPr lang="en-US"/>
              <a:t>IAEA Fifth Technical Meeting on Divertor Concepts</a:t>
            </a:r>
            <a:endParaRPr lang="de-DE" dirty="0"/>
          </a:p>
        </p:txBody>
      </p:sp>
      <p:sp>
        <p:nvSpPr>
          <p:cNvPr id="16" name="Fußzeilenplatzhalter 15"/>
          <p:cNvSpPr>
            <a:spLocks noGrp="1"/>
          </p:cNvSpPr>
          <p:nvPr>
            <p:ph type="ftr" sz="quarter" idx="15"/>
          </p:nvPr>
        </p:nvSpPr>
        <p:spPr/>
        <p:txBody>
          <a:bodyPr/>
          <a:lstStyle/>
          <a:p>
            <a:r>
              <a:rPr lang="de-DE"/>
              <a:t>Amit Kharwandikar | Oral ID #26</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29198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2351522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15" name="Datumsplatzhalter 14"/>
          <p:cNvSpPr>
            <a:spLocks noGrp="1"/>
          </p:cNvSpPr>
          <p:nvPr>
            <p:ph type="dt" sz="half" idx="14"/>
          </p:nvPr>
        </p:nvSpPr>
        <p:spPr/>
        <p:txBody>
          <a:bodyPr/>
          <a:lstStyle/>
          <a:p>
            <a:r>
              <a:rPr lang="en-US"/>
              <a:t>IAEA Fifth Technical Meeting on Divertor Concepts</a:t>
            </a:r>
            <a:endParaRPr lang="de-DE" dirty="0"/>
          </a:p>
        </p:txBody>
      </p:sp>
      <p:sp>
        <p:nvSpPr>
          <p:cNvPr id="16" name="Fußzeilenplatzhalter 15"/>
          <p:cNvSpPr>
            <a:spLocks noGrp="1"/>
          </p:cNvSpPr>
          <p:nvPr>
            <p:ph type="ftr" sz="quarter" idx="15"/>
          </p:nvPr>
        </p:nvSpPr>
        <p:spPr/>
        <p:txBody>
          <a:bodyPr/>
          <a:lstStyle/>
          <a:p>
            <a:r>
              <a:rPr lang="de-DE"/>
              <a:t>Amit Kharwandikar | Oral ID #26</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95325" y="1609725"/>
            <a:ext cx="10477500" cy="47720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16158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1"/>
            </p:custDataLst>
            <p:extLst>
              <p:ext uri="{D42A27DB-BD31-4B8C-83A1-F6EECF244321}">
                <p14:modId xmlns:p14="http://schemas.microsoft.com/office/powerpoint/2010/main" val="2080437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r>
              <a:rPr lang="en-US"/>
              <a:t>IAEA Fifth Technical Meeting on Divertor Concepts</a:t>
            </a:r>
            <a:endParaRPr lang="de-DE" dirty="0"/>
          </a:p>
        </p:txBody>
      </p:sp>
      <p:sp>
        <p:nvSpPr>
          <p:cNvPr id="13" name="Fußzeilenplatzhalter 12"/>
          <p:cNvSpPr>
            <a:spLocks noGrp="1"/>
          </p:cNvSpPr>
          <p:nvPr>
            <p:ph type="ftr" sz="quarter" idx="11"/>
          </p:nvPr>
        </p:nvSpPr>
        <p:spPr/>
        <p:txBody>
          <a:bodyPr/>
          <a:lstStyle/>
          <a:p>
            <a:r>
              <a:rPr lang="de-DE"/>
              <a:t>Amit Kharwandikar | Oral ID #26</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149947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a:t>IAEA Fifth Technical Meeting on Divertor Concepts</a:t>
            </a:r>
            <a:endParaRPr lang="de-DE" dirty="0"/>
          </a:p>
        </p:txBody>
      </p:sp>
      <p:sp>
        <p:nvSpPr>
          <p:cNvPr id="6" name="Fußzeilenplatzhalter 5"/>
          <p:cNvSpPr>
            <a:spLocks noGrp="1"/>
          </p:cNvSpPr>
          <p:nvPr>
            <p:ph type="ftr" sz="quarter" idx="15"/>
          </p:nvPr>
        </p:nvSpPr>
        <p:spPr/>
        <p:txBody>
          <a:bodyPr/>
          <a:lstStyle/>
          <a:p>
            <a:r>
              <a:rPr lang="de-DE"/>
              <a:t>Amit Kharwandikar | Oral ID #26</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65008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a:t>IAEA Fifth Technical Meeting on Divertor Concepts</a:t>
            </a:r>
            <a:endParaRPr lang="de-DE" dirty="0"/>
          </a:p>
        </p:txBody>
      </p:sp>
      <p:sp>
        <p:nvSpPr>
          <p:cNvPr id="9" name="Fußzeilenplatzhalter 8"/>
          <p:cNvSpPr>
            <a:spLocks noGrp="1"/>
          </p:cNvSpPr>
          <p:nvPr>
            <p:ph type="ftr" sz="quarter" idx="11"/>
          </p:nvPr>
        </p:nvSpPr>
        <p:spPr/>
        <p:txBody>
          <a:bodyPr/>
          <a:lstStyle/>
          <a:p>
            <a:r>
              <a:rPr lang="de-DE"/>
              <a:t>Amit Kharwandikar | Oral ID #26</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407018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pic>
        <p:nvPicPr>
          <p:cNvPr id="30" name="Grafik 2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en-US"/>
              <a:t>Click to edit Master title style</a:t>
            </a:r>
            <a:endParaRPr lang="de-DE" dirty="0"/>
          </a:p>
        </p:txBody>
      </p:sp>
      <p:pic>
        <p:nvPicPr>
          <p:cNvPr id="26" name="Grafik 2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a:t>IAEA Fifth Technical Meeting on Divertor Concepts</a:t>
            </a:r>
            <a:endParaRPr lang="de-DE" dirty="0"/>
          </a:p>
        </p:txBody>
      </p:sp>
      <p:sp>
        <p:nvSpPr>
          <p:cNvPr id="10" name="Fußzeilenplatzhalter 9"/>
          <p:cNvSpPr>
            <a:spLocks noGrp="1"/>
          </p:cNvSpPr>
          <p:nvPr>
            <p:ph type="ftr" sz="quarter" idx="11"/>
          </p:nvPr>
        </p:nvSpPr>
        <p:spPr/>
        <p:txBody>
          <a:bodyPr/>
          <a:lstStyle/>
          <a:p>
            <a:r>
              <a:rPr lang="de-DE"/>
              <a:t>Amit Kharwandikar | Oral ID #26</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60576989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3779390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r>
              <a:rPr lang="en-US"/>
              <a:t>IAEA Fifth Technical Meeting on Divertor Concepts</a:t>
            </a:r>
            <a:endParaRPr lang="de-DE" dirty="0"/>
          </a:p>
        </p:txBody>
      </p:sp>
      <p:sp>
        <p:nvSpPr>
          <p:cNvPr id="12" name="Fußzeilenplatzhalter 11"/>
          <p:cNvSpPr>
            <a:spLocks noGrp="1"/>
          </p:cNvSpPr>
          <p:nvPr>
            <p:ph type="ftr" sz="quarter" idx="11"/>
          </p:nvPr>
        </p:nvSpPr>
        <p:spPr/>
        <p:txBody>
          <a:bodyPr/>
          <a:lstStyle/>
          <a:p>
            <a:r>
              <a:rPr lang="de-DE"/>
              <a:t>Amit Kharwandikar | Oral ID #26</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916427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1076897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r>
              <a:rPr lang="en-US"/>
              <a:t>IAEA Fifth Technical Meeting on Divertor Concepts</a:t>
            </a:r>
            <a:endParaRPr lang="de-DE" dirty="0"/>
          </a:p>
        </p:txBody>
      </p:sp>
      <p:sp>
        <p:nvSpPr>
          <p:cNvPr id="12" name="Fußzeilenplatzhalter 11"/>
          <p:cNvSpPr>
            <a:spLocks noGrp="1"/>
          </p:cNvSpPr>
          <p:nvPr>
            <p:ph type="ftr" sz="quarter" idx="11"/>
          </p:nvPr>
        </p:nvSpPr>
        <p:spPr/>
        <p:txBody>
          <a:bodyPr/>
          <a:lstStyle/>
          <a:p>
            <a:r>
              <a:rPr lang="de-DE"/>
              <a:t>Amit Kharwandikar | Oral ID #26</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792216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27537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r>
              <a:rPr lang="en-US"/>
              <a:t>IAEA Fifth Technical Meeting on Divertor Concepts</a:t>
            </a:r>
            <a:endParaRPr lang="de-DE" dirty="0"/>
          </a:p>
        </p:txBody>
      </p:sp>
      <p:sp>
        <p:nvSpPr>
          <p:cNvPr id="13" name="Fußzeilenplatzhalter 12"/>
          <p:cNvSpPr>
            <a:spLocks noGrp="1"/>
          </p:cNvSpPr>
          <p:nvPr>
            <p:ph type="ftr" sz="quarter" idx="15"/>
          </p:nvPr>
        </p:nvSpPr>
        <p:spPr/>
        <p:txBody>
          <a:bodyPr/>
          <a:lstStyle/>
          <a:p>
            <a:r>
              <a:rPr lang="de-DE"/>
              <a:t>Amit Kharwandikar | Oral ID #26</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79753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pic>
        <p:nvPicPr>
          <p:cNvPr id="13" name="Grafik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90251" y="2196000"/>
            <a:ext cx="1223837" cy="1087884"/>
          </a:xfrm>
          <a:prstGeom prst="rect">
            <a:avLst/>
          </a:prstGeom>
        </p:spPr>
      </p:pic>
      <p:pic>
        <p:nvPicPr>
          <p:cNvPr id="16" name="Grafik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en-US"/>
              <a:t>Click to edit Master title style</a:t>
            </a:r>
            <a:endParaRPr lang="de-DE" dirty="0"/>
          </a:p>
        </p:txBody>
      </p:sp>
      <p:pic>
        <p:nvPicPr>
          <p:cNvPr id="24" name="Grafik 2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pic>
        <p:nvPicPr>
          <p:cNvPr id="32" name="Grafik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grpSp>
        <p:nvGrpSpPr>
          <p:cNvPr id="21" name="Gruppieren 20"/>
          <p:cNvGrpSpPr/>
          <p:nvPr userDrawn="1"/>
        </p:nvGrpSpPr>
        <p:grpSpPr>
          <a:xfrm>
            <a:off x="1053497" y="6022938"/>
            <a:ext cx="10113930" cy="566770"/>
            <a:chOff x="515946" y="5792918"/>
            <a:chExt cx="9461977" cy="566770"/>
          </a:xfrm>
        </p:grpSpPr>
        <p:pic>
          <p:nvPicPr>
            <p:cNvPr id="22" name="Grafik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3"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8" name="Datumsplatzhalter 7"/>
          <p:cNvSpPr>
            <a:spLocks noGrp="1"/>
          </p:cNvSpPr>
          <p:nvPr>
            <p:ph type="dt" sz="half" idx="10"/>
          </p:nvPr>
        </p:nvSpPr>
        <p:spPr/>
        <p:txBody>
          <a:bodyPr/>
          <a:lstStyle/>
          <a:p>
            <a:r>
              <a:rPr lang="en-US"/>
              <a:t>IAEA Fifth Technical Meeting on Divertor Concepts</a:t>
            </a:r>
            <a:endParaRPr lang="de-DE" dirty="0"/>
          </a:p>
        </p:txBody>
      </p:sp>
      <p:sp>
        <p:nvSpPr>
          <p:cNvPr id="9" name="Fußzeilenplatzhalter 8"/>
          <p:cNvSpPr>
            <a:spLocks noGrp="1"/>
          </p:cNvSpPr>
          <p:nvPr>
            <p:ph type="ftr" sz="quarter" idx="11"/>
          </p:nvPr>
        </p:nvSpPr>
        <p:spPr/>
        <p:txBody>
          <a:bodyPr/>
          <a:lstStyle/>
          <a:p>
            <a:r>
              <a:rPr lang="de-DE"/>
              <a:t>Amit Kharwandikar | Oral ID #26</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15928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pic>
        <p:nvPicPr>
          <p:cNvPr id="12" name="Grafik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en-US"/>
              <a:t>Click to edit Master title style</a:t>
            </a:r>
            <a:endParaRPr lang="de-DE" dirty="0"/>
          </a:p>
        </p:txBody>
      </p:sp>
      <p:pic>
        <p:nvPicPr>
          <p:cNvPr id="32" name="Grafik 3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pic>
        <p:nvPicPr>
          <p:cNvPr id="25" name="Grafik 2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8" name="Datumsplatzhalter 7"/>
          <p:cNvSpPr>
            <a:spLocks noGrp="1"/>
          </p:cNvSpPr>
          <p:nvPr>
            <p:ph type="dt" sz="half" idx="10"/>
          </p:nvPr>
        </p:nvSpPr>
        <p:spPr/>
        <p:txBody>
          <a:bodyPr/>
          <a:lstStyle/>
          <a:p>
            <a:r>
              <a:rPr lang="en-US"/>
              <a:t>IAEA Fifth Technical Meeting on Divertor Concepts</a:t>
            </a:r>
            <a:endParaRPr lang="de-DE" dirty="0"/>
          </a:p>
        </p:txBody>
      </p:sp>
      <p:sp>
        <p:nvSpPr>
          <p:cNvPr id="9" name="Fußzeilenplatzhalter 8"/>
          <p:cNvSpPr>
            <a:spLocks noGrp="1"/>
          </p:cNvSpPr>
          <p:nvPr>
            <p:ph type="ftr" sz="quarter" idx="11"/>
          </p:nvPr>
        </p:nvSpPr>
        <p:spPr/>
        <p:txBody>
          <a:bodyPr/>
          <a:lstStyle/>
          <a:p>
            <a:r>
              <a:rPr lang="de-DE"/>
              <a:t>Amit Kharwandikar | Oral ID #26</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10642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en-US"/>
              <a:t>Click to edit Master title style</a:t>
            </a:r>
            <a:endParaRPr lang="de-DE" dirty="0"/>
          </a:p>
        </p:txBody>
      </p:sp>
      <p:sp>
        <p:nvSpPr>
          <p:cNvPr id="15" name="Datumsplatzhalter 14"/>
          <p:cNvSpPr>
            <a:spLocks noGrp="1"/>
          </p:cNvSpPr>
          <p:nvPr>
            <p:ph type="dt" sz="half" idx="14"/>
          </p:nvPr>
        </p:nvSpPr>
        <p:spPr/>
        <p:txBody>
          <a:bodyPr/>
          <a:lstStyle/>
          <a:p>
            <a:r>
              <a:rPr lang="en-US"/>
              <a:t>IAEA Fifth Technical Meeting on Divertor Concepts</a:t>
            </a:r>
            <a:endParaRPr lang="de-DE" dirty="0"/>
          </a:p>
        </p:txBody>
      </p:sp>
      <p:sp>
        <p:nvSpPr>
          <p:cNvPr id="16" name="Fußzeilenplatzhalter 15"/>
          <p:cNvSpPr>
            <a:spLocks noGrp="1"/>
          </p:cNvSpPr>
          <p:nvPr>
            <p:ph type="ftr" sz="quarter" idx="15"/>
          </p:nvPr>
        </p:nvSpPr>
        <p:spPr/>
        <p:txBody>
          <a:bodyPr/>
          <a:lstStyle/>
          <a:p>
            <a:r>
              <a:rPr lang="de-DE"/>
              <a:t>Amit Kharwandikar | Oral ID #26</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6" y="441325"/>
            <a:ext cx="9576471" cy="894416"/>
          </a:xfrm>
        </p:spPr>
        <p:txBody>
          <a:bodyPr/>
          <a:lstStyle>
            <a:lvl1pPr>
              <a:defRPr/>
            </a:lvl1pPr>
          </a:lstStyle>
          <a:p>
            <a:r>
              <a:rPr lang="en-US"/>
              <a:t>Click to edit Master title style</a:t>
            </a:r>
            <a:endParaRPr lang="de-DE" dirty="0"/>
          </a:p>
        </p:txBody>
      </p:sp>
      <p:sp>
        <p:nvSpPr>
          <p:cNvPr id="15" name="Datumsplatzhalter 14"/>
          <p:cNvSpPr>
            <a:spLocks noGrp="1"/>
          </p:cNvSpPr>
          <p:nvPr>
            <p:ph type="dt" sz="half" idx="14"/>
          </p:nvPr>
        </p:nvSpPr>
        <p:spPr/>
        <p:txBody>
          <a:bodyPr/>
          <a:lstStyle/>
          <a:p>
            <a:r>
              <a:rPr lang="en-US"/>
              <a:t>IAEA Fifth Technical Meeting on Divertor Concepts</a:t>
            </a:r>
            <a:endParaRPr lang="de-DE" dirty="0"/>
          </a:p>
        </p:txBody>
      </p:sp>
      <p:sp>
        <p:nvSpPr>
          <p:cNvPr id="16" name="Fußzeilenplatzhalter 15"/>
          <p:cNvSpPr>
            <a:spLocks noGrp="1"/>
          </p:cNvSpPr>
          <p:nvPr>
            <p:ph type="ftr" sz="quarter" idx="15"/>
          </p:nvPr>
        </p:nvSpPr>
        <p:spPr/>
        <p:txBody>
          <a:bodyPr/>
          <a:lstStyle/>
          <a:p>
            <a:r>
              <a:rPr lang="de-DE"/>
              <a:t>Amit Kharwandikar | Oral ID #26</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95325" y="1609725"/>
            <a:ext cx="10477500" cy="4772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39580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1"/>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el 13"/>
          <p:cNvSpPr>
            <a:spLocks noGrp="1"/>
          </p:cNvSpPr>
          <p:nvPr>
            <p:ph type="title"/>
          </p:nvPr>
        </p:nvSpPr>
        <p:spPr/>
        <p:txBody>
          <a:bodyPr/>
          <a:lstStyle/>
          <a:p>
            <a:r>
              <a:rPr lang="en-US"/>
              <a:t>Click to edit Master title style</a:t>
            </a:r>
            <a:endParaRPr lang="de-DE"/>
          </a:p>
        </p:txBody>
      </p:sp>
      <p:sp>
        <p:nvSpPr>
          <p:cNvPr id="12" name="Datumsplatzhalter 11"/>
          <p:cNvSpPr>
            <a:spLocks noGrp="1"/>
          </p:cNvSpPr>
          <p:nvPr>
            <p:ph type="dt" sz="half" idx="10"/>
          </p:nvPr>
        </p:nvSpPr>
        <p:spPr/>
        <p:txBody>
          <a:bodyPr/>
          <a:lstStyle/>
          <a:p>
            <a:r>
              <a:rPr lang="en-US"/>
              <a:t>IAEA Fifth Technical Meeting on Divertor Concepts</a:t>
            </a:r>
            <a:endParaRPr lang="de-DE" dirty="0"/>
          </a:p>
        </p:txBody>
      </p:sp>
      <p:sp>
        <p:nvSpPr>
          <p:cNvPr id="13" name="Fußzeilenplatzhalter 12"/>
          <p:cNvSpPr>
            <a:spLocks noGrp="1"/>
          </p:cNvSpPr>
          <p:nvPr>
            <p:ph type="ftr" sz="quarter" idx="11"/>
          </p:nvPr>
        </p:nvSpPr>
        <p:spPr/>
        <p:txBody>
          <a:bodyPr/>
          <a:lstStyle/>
          <a:p>
            <a:r>
              <a:rPr lang="de-DE"/>
              <a:t>Amit Kharwandikar | Oral ID #26</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a:t>IAEA Fifth Technical Meeting on Divertor Concepts</a:t>
            </a:r>
            <a:endParaRPr lang="de-DE" dirty="0"/>
          </a:p>
        </p:txBody>
      </p:sp>
      <p:sp>
        <p:nvSpPr>
          <p:cNvPr id="6" name="Fußzeilenplatzhalter 5"/>
          <p:cNvSpPr>
            <a:spLocks noGrp="1"/>
          </p:cNvSpPr>
          <p:nvPr>
            <p:ph type="ftr" sz="quarter" idx="15"/>
          </p:nvPr>
        </p:nvSpPr>
        <p:spPr/>
        <p:txBody>
          <a:bodyPr/>
          <a:lstStyle/>
          <a:p>
            <a:r>
              <a:rPr lang="de-DE"/>
              <a:t>Amit Kharwandikar | Oral ID #26</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a:t>IAEA Fifth Technical Meeting on Divertor Concepts</a:t>
            </a:r>
            <a:endParaRPr lang="de-DE" dirty="0"/>
          </a:p>
        </p:txBody>
      </p:sp>
      <p:sp>
        <p:nvSpPr>
          <p:cNvPr id="9" name="Fußzeilenplatzhalter 8"/>
          <p:cNvSpPr>
            <a:spLocks noGrp="1"/>
          </p:cNvSpPr>
          <p:nvPr>
            <p:ph type="ftr" sz="quarter" idx="11"/>
          </p:nvPr>
        </p:nvSpPr>
        <p:spPr/>
        <p:txBody>
          <a:bodyPr/>
          <a:lstStyle/>
          <a:p>
            <a:r>
              <a:rPr lang="de-DE"/>
              <a:t>Amit Kharwandikar | Oral ID #26</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16.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ags" Target="../tags/tag15.xml"/><Relationship Id="rId2" Type="http://schemas.openxmlformats.org/officeDocument/2006/relationships/slideLayout" Target="../slideLayouts/slideLayout14.xml"/><Relationship Id="rId16" Type="http://schemas.openxmlformats.org/officeDocument/2006/relationships/image" Target="../media/image2.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oleObject" Target="../embeddings/oleObject1.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4"/>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7" imgW="384" imgH="385" progId="TCLayout.ActiveDocument.1">
                  <p:embed/>
                </p:oleObj>
              </mc:Choice>
              <mc:Fallback>
                <p:oleObj name="think-cell Folie" r:id="rId17" imgW="384" imgH="385"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Stichpunkte</a:t>
            </a:r>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591799" y="240771"/>
            <a:ext cx="581025" cy="516467"/>
          </a:xfrm>
          <a:prstGeom prst="rect">
            <a:avLst/>
          </a:prstGeom>
        </p:spPr>
      </p:pic>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a:t>IAEA Fifth Technical Meeting on Divertor Concepts</a:t>
            </a:r>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a:t>Amit Kharwandikar | Oral ID #26</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02" r:id="rId1"/>
    <p:sldLayoutId id="2147483709" r:id="rId2"/>
    <p:sldLayoutId id="2147483708" r:id="rId3"/>
    <p:sldLayoutId id="2147483713" r:id="rId4"/>
    <p:sldLayoutId id="2147483669" r:id="rId5"/>
    <p:sldLayoutId id="2147483726" r:id="rId6"/>
    <p:sldLayoutId id="2147483664" r:id="rId7"/>
    <p:sldLayoutId id="2147483696" r:id="rId8"/>
    <p:sldLayoutId id="2147483667" r:id="rId9"/>
    <p:sldLayoutId id="2147483700" r:id="rId10"/>
    <p:sldLayoutId id="2147483711" r:id="rId11"/>
    <p:sldLayoutId id="2147483701"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77" userDrawn="1">
          <p15:clr>
            <a:srgbClr val="F26B43"/>
          </p15:clr>
        </p15:guide>
        <p15:guide id="3" pos="7038" userDrawn="1">
          <p15:clr>
            <a:srgbClr val="F26B43"/>
          </p15:clr>
        </p15:guide>
        <p15:guide id="4" orient="horz" pos="4020" userDrawn="1">
          <p15:clr>
            <a:srgbClr val="F26B43"/>
          </p15:clr>
        </p15:guide>
        <p15:guide id="6" orient="horz" pos="1014" userDrawn="1">
          <p15:clr>
            <a:srgbClr val="F26B43"/>
          </p15:clr>
        </p15:guide>
        <p15:guide id="7" orient="horz" pos="4088" userDrawn="1">
          <p15:clr>
            <a:srgbClr val="F26B43"/>
          </p15:clr>
        </p15:guide>
        <p15:guide id="8" orient="horz" pos="4178">
          <p15:clr>
            <a:srgbClr val="F26B43"/>
          </p15:clr>
        </p15:guide>
        <p15:guide id="9" pos="143" userDrawn="1">
          <p15:clr>
            <a:srgbClr val="F26B43"/>
          </p15:clr>
        </p15:guide>
        <p15:guide id="11" orient="horz" pos="503">
          <p15:clr>
            <a:srgbClr val="F26B43"/>
          </p15:clr>
        </p15:guide>
        <p15:guide id="12" pos="7537" userDrawn="1">
          <p15:clr>
            <a:srgbClr val="F26B43"/>
          </p15:clr>
        </p15:guide>
        <p15:guide id="14" orient="horz" pos="459" userDrawn="1">
          <p15:clr>
            <a:srgbClr val="F26B43"/>
          </p15:clr>
        </p15:guide>
        <p15:guide id="15" orient="horz" pos="153" userDrawn="1">
          <p15:clr>
            <a:srgbClr val="F26B43"/>
          </p15:clr>
        </p15:guide>
        <p15:guide id="16" orient="horz" pos="278" userDrawn="1">
          <p15:clr>
            <a:srgbClr val="F26B43"/>
          </p15:clr>
        </p15:guide>
        <p15:guide id="18" pos="7242" userDrawn="1">
          <p15:clr>
            <a:srgbClr val="F26B43"/>
          </p15:clr>
        </p15:guide>
        <p15:guide id="19"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2"/>
            </p:custDataLst>
            <p:extLst>
              <p:ext uri="{D42A27DB-BD31-4B8C-83A1-F6EECF244321}">
                <p14:modId xmlns:p14="http://schemas.microsoft.com/office/powerpoint/2010/main" val="1916441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5" imgW="384" imgH="385" progId="TCLayout.ActiveDocument.1">
                  <p:embed/>
                </p:oleObj>
              </mc:Choice>
              <mc:Fallback>
                <p:oleObj name="think-cell Folie" r:id="rId15"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Stichpunkte</a:t>
            </a:r>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a:t>IAEA Fifth Technical Meeting on Divertor Concepts</a:t>
            </a:r>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a:t>Amit Kharwandikar | Oral ID #26</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61304249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77">
          <p15:clr>
            <a:srgbClr val="F26B43"/>
          </p15:clr>
        </p15:guide>
        <p15:guide id="3" pos="7038">
          <p15:clr>
            <a:srgbClr val="F26B43"/>
          </p15:clr>
        </p15:guide>
        <p15:guide id="4" orient="horz" pos="4020">
          <p15:clr>
            <a:srgbClr val="F26B43"/>
          </p15:clr>
        </p15:guide>
        <p15:guide id="6" orient="horz" pos="1014">
          <p15:clr>
            <a:srgbClr val="F26B43"/>
          </p15:clr>
        </p15:guide>
        <p15:guide id="7" orient="horz" pos="4088">
          <p15:clr>
            <a:srgbClr val="F26B43"/>
          </p15:clr>
        </p15:guide>
        <p15:guide id="8" orient="horz" pos="4178">
          <p15:clr>
            <a:srgbClr val="F26B43"/>
          </p15:clr>
        </p15:guide>
        <p15:guide id="9" pos="143">
          <p15:clr>
            <a:srgbClr val="F26B43"/>
          </p15:clr>
        </p15:guide>
        <p15:guide id="11" orient="horz" pos="503">
          <p15:clr>
            <a:srgbClr val="F26B43"/>
          </p15:clr>
        </p15:guide>
        <p15:guide id="12" pos="7537">
          <p15:clr>
            <a:srgbClr val="F26B43"/>
          </p15:clr>
        </p15:guide>
        <p15:guide id="14" orient="horz" pos="459">
          <p15:clr>
            <a:srgbClr val="F26B43"/>
          </p15:clr>
        </p15:guide>
        <p15:guide id="15" orient="horz" pos="153">
          <p15:clr>
            <a:srgbClr val="F26B43"/>
          </p15:clr>
        </p15:guide>
        <p15:guide id="16" orient="horz" pos="278">
          <p15:clr>
            <a:srgbClr val="F26B43"/>
          </p15:clr>
        </p15:guide>
        <p15:guide id="18" pos="7242">
          <p15:clr>
            <a:srgbClr val="F26B43"/>
          </p15:clr>
        </p15:guide>
        <p15:guide id="19"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4.gif"/><Relationship Id="rId7"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slideLayout" Target="../slideLayouts/slideLayout5.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60.png"/><Relationship Id="rId10" Type="http://schemas.openxmlformats.org/officeDocument/2006/relationships/image" Target="../media/image16.png"/><Relationship Id="rId4" Type="http://schemas.openxmlformats.org/officeDocument/2006/relationships/notesSlide" Target="../notesSlides/notesSlide2.xml"/><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13" Type="http://schemas.openxmlformats.org/officeDocument/2006/relationships/image" Target="../media/image43.png"/><Relationship Id="rId3" Type="http://schemas.openxmlformats.org/officeDocument/2006/relationships/image" Target="../media/image38.png"/><Relationship Id="rId12"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39.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13"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73.png"/><Relationship Id="rId12"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5.xml"/><Relationship Id="rId11" Type="http://schemas.openxmlformats.org/officeDocument/2006/relationships/image" Target="../media/image37.png"/><Relationship Id="rId5" Type="http://schemas.openxmlformats.org/officeDocument/2006/relationships/image" Target="../media/image47.png"/><Relationship Id="rId10" Type="http://schemas.openxmlformats.org/officeDocument/2006/relationships/image" Target="../media/image79.png"/><Relationship Id="rId4"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normAutofit/>
          </a:bodyPr>
          <a:lstStyle/>
          <a:p>
            <a:r>
              <a:rPr lang="en-GB" sz="1800" b="1" dirty="0"/>
              <a:t>Amit. </a:t>
            </a:r>
            <a:r>
              <a:rPr lang="en-GB" sz="1800" b="1" dirty="0" err="1"/>
              <a:t>Kharwandikar</a:t>
            </a:r>
            <a:r>
              <a:rPr lang="en-GB" sz="1800" dirty="0"/>
              <a:t>*, F. </a:t>
            </a:r>
            <a:r>
              <a:rPr lang="en-GB" sz="1800" dirty="0" err="1"/>
              <a:t>Reimold</a:t>
            </a:r>
            <a:r>
              <a:rPr lang="en-GB" sz="1800" dirty="0"/>
              <a:t>, R. Schneider, D. </a:t>
            </a:r>
            <a:r>
              <a:rPr lang="en-GB" sz="1800" dirty="0" err="1"/>
              <a:t>Naujoks</a:t>
            </a:r>
            <a:r>
              <a:rPr lang="en-GB" sz="1800" dirty="0"/>
              <a:t>, Y. Feng, Y. Gao and the W7-X Team</a:t>
            </a:r>
          </a:p>
        </p:txBody>
      </p:sp>
      <p:sp>
        <p:nvSpPr>
          <p:cNvPr id="7" name="Titel 6"/>
          <p:cNvSpPr>
            <a:spLocks noGrp="1"/>
          </p:cNvSpPr>
          <p:nvPr>
            <p:ph type="title"/>
          </p:nvPr>
        </p:nvSpPr>
        <p:spPr/>
        <p:txBody>
          <a:bodyPr/>
          <a:lstStyle/>
          <a:p>
            <a:pPr algn="ctr"/>
            <a:br>
              <a:rPr lang="en-GB" sz="2400" dirty="0"/>
            </a:br>
            <a:r>
              <a:rPr lang="en-IN" sz="2400" dirty="0"/>
              <a:t>Heat Transport Widths and their Scaling in the W7-X Island Divertor </a:t>
            </a:r>
            <a:br>
              <a:rPr lang="en-GB" sz="2400" dirty="0"/>
            </a:br>
            <a:endParaRPr lang="en-GB" dirty="0"/>
          </a:p>
        </p:txBody>
      </p:sp>
      <p:sp>
        <p:nvSpPr>
          <p:cNvPr id="3" name="Datumsplatzhalter 2"/>
          <p:cNvSpPr>
            <a:spLocks noGrp="1"/>
          </p:cNvSpPr>
          <p:nvPr>
            <p:ph type="dt" sz="half" idx="10"/>
          </p:nvPr>
        </p:nvSpPr>
        <p:spPr/>
        <p:txBody>
          <a:bodyPr/>
          <a:lstStyle/>
          <a:p>
            <a:r>
              <a:rPr lang="en-US"/>
              <a:t>IAEA Fifth Technical Meeting on Divertor Concepts</a:t>
            </a:r>
            <a:endParaRPr lang="de-DE" dirty="0"/>
          </a:p>
        </p:txBody>
      </p:sp>
      <p:sp>
        <p:nvSpPr>
          <p:cNvPr id="2" name="Fußzeilenplatzhalter 1"/>
          <p:cNvSpPr>
            <a:spLocks noGrp="1"/>
          </p:cNvSpPr>
          <p:nvPr>
            <p:ph type="ftr" sz="quarter" idx="11"/>
          </p:nvPr>
        </p:nvSpPr>
        <p:spPr/>
        <p:txBody>
          <a:bodyPr/>
          <a:lstStyle/>
          <a:p>
            <a:r>
              <a:rPr lang="de-DE"/>
              <a:t>Amit Kharwandikar | Oral ID #26</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Tree>
    <p:extLst>
      <p:ext uri="{BB962C8B-B14F-4D97-AF65-F5344CB8AC3E}">
        <p14:creationId xmlns:p14="http://schemas.microsoft.com/office/powerpoint/2010/main" val="884112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sz="3600" dirty="0"/>
              <a:t>Empirical Scaling of Heat Flux Widths </a:t>
            </a:r>
          </a:p>
        </p:txBody>
      </p:sp>
      <p:sp>
        <p:nvSpPr>
          <p:cNvPr id="3" name="Date Placeholder 2"/>
          <p:cNvSpPr>
            <a:spLocks noGrp="1"/>
          </p:cNvSpPr>
          <p:nvPr>
            <p:ph type="dt" sz="half" idx="10"/>
          </p:nvPr>
        </p:nvSpPr>
        <p:spPr/>
        <p:txBody>
          <a:bodyPr/>
          <a:lstStyle/>
          <a:p>
            <a:r>
              <a:rPr lang="en-US"/>
              <a:t>IAEA Fifth Technical Meeting on Divertor Concepts</a:t>
            </a:r>
            <a:endParaRPr lang="de-DE" dirty="0"/>
          </a:p>
        </p:txBody>
      </p:sp>
      <p:sp>
        <p:nvSpPr>
          <p:cNvPr id="4" name="Footer Placeholder 3"/>
          <p:cNvSpPr>
            <a:spLocks noGrp="1"/>
          </p:cNvSpPr>
          <p:nvPr>
            <p:ph type="ftr" sz="quarter" idx="11"/>
          </p:nvPr>
        </p:nvSpPr>
        <p:spPr/>
        <p:txBody>
          <a:bodyPr/>
          <a:lstStyle/>
          <a:p>
            <a:r>
              <a:rPr lang="de-DE"/>
              <a:t>Amit Kharwandikar | Oral ID #26</a:t>
            </a:r>
            <a:endParaRPr lang="de-DE" dirty="0"/>
          </a:p>
        </p:txBody>
      </p:sp>
      <p:sp>
        <p:nvSpPr>
          <p:cNvPr id="5" name="Slide Number Placeholder 4"/>
          <p:cNvSpPr>
            <a:spLocks noGrp="1"/>
          </p:cNvSpPr>
          <p:nvPr>
            <p:ph type="sldNum" sz="quarter" idx="12"/>
          </p:nvPr>
        </p:nvSpPr>
        <p:spPr/>
        <p:txBody>
          <a:bodyPr/>
          <a:lstStyle/>
          <a:p>
            <a:fld id="{ECE691D0-CC49-4FC7-9C4D-6112B0CB3A76}" type="slidenum">
              <a:rPr lang="de-DE" smtClean="0"/>
              <a:pPr/>
              <a:t>10</a:t>
            </a:fld>
            <a:endParaRPr lang="de-DE" dirty="0"/>
          </a:p>
        </p:txBody>
      </p:sp>
    </p:spTree>
    <p:extLst>
      <p:ext uri="{BB962C8B-B14F-4D97-AF65-F5344CB8AC3E}">
        <p14:creationId xmlns:p14="http://schemas.microsoft.com/office/powerpoint/2010/main" val="752598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3000" dirty="0"/>
              <a:t>Empirical Scaling</a:t>
            </a:r>
            <a:br>
              <a:rPr lang="en-IN" dirty="0"/>
            </a:br>
            <a:r>
              <a:rPr lang="en-IN" sz="2400" dirty="0">
                <a:solidFill>
                  <a:srgbClr val="337777"/>
                </a:solidFill>
              </a:rPr>
              <a:t>SOL Power </a:t>
            </a:r>
          </a:p>
        </p:txBody>
      </p:sp>
      <p:sp>
        <p:nvSpPr>
          <p:cNvPr id="4" name="Date Placeholder 3"/>
          <p:cNvSpPr>
            <a:spLocks noGrp="1"/>
          </p:cNvSpPr>
          <p:nvPr>
            <p:ph type="dt" sz="half" idx="14"/>
          </p:nvPr>
        </p:nvSpPr>
        <p:spPr/>
        <p:txBody>
          <a:bodyPr/>
          <a:lstStyle/>
          <a:p>
            <a:r>
              <a:rPr lang="en-US"/>
              <a:t>IAEA Fifth Technical Meeting on Divertor Concepts</a:t>
            </a:r>
            <a:endParaRPr lang="de-DE" dirty="0"/>
          </a:p>
        </p:txBody>
      </p:sp>
      <p:sp>
        <p:nvSpPr>
          <p:cNvPr id="5" name="Footer Placeholder 4"/>
          <p:cNvSpPr>
            <a:spLocks noGrp="1"/>
          </p:cNvSpPr>
          <p:nvPr>
            <p:ph type="ftr" sz="quarter" idx="15"/>
          </p:nvPr>
        </p:nvSpPr>
        <p:spPr/>
        <p:txBody>
          <a:bodyPr/>
          <a:lstStyle/>
          <a:p>
            <a:r>
              <a:rPr lang="de-DE"/>
              <a:t>Amit Kharwandikar | Oral ID #26</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11</a:t>
            </a:fld>
            <a:endParaRPr lang="de-DE" dirty="0"/>
          </a:p>
        </p:txBody>
      </p:sp>
      <mc:AlternateContent xmlns:mc="http://schemas.openxmlformats.org/markup-compatibility/2006" xmlns:a14="http://schemas.microsoft.com/office/drawing/2010/main">
        <mc:Choice Requires="a14">
          <p:sp>
            <p:nvSpPr>
              <p:cNvPr id="11" name="Text Placeholder 10"/>
              <p:cNvSpPr>
                <a:spLocks noGrp="1"/>
              </p:cNvSpPr>
              <p:nvPr>
                <p:ph type="body" sz="quarter" idx="17"/>
              </p:nvPr>
            </p:nvSpPr>
            <p:spPr/>
            <p:txBody>
              <a:bodyPr/>
              <a:lstStyle/>
              <a:p>
                <a:pPr marL="285750" indent="-285750">
                  <a:buFont typeface="Arial" panose="020B0604020202020204" pitchFamily="34" charset="0"/>
                  <a:buChar char="•"/>
                </a:pPr>
                <a:r>
                  <a:rPr lang="en-IN" dirty="0"/>
                  <a:t>First scaling study of heat transport widths in </a:t>
                </a:r>
                <a:r>
                  <a:rPr lang="en-IN" dirty="0" err="1"/>
                  <a:t>stellarators</a:t>
                </a:r>
                <a:endParaRPr lang="en-IN" dirty="0"/>
              </a:p>
              <a:p>
                <a:endParaRPr lang="en-IN" dirty="0"/>
              </a:p>
              <a:p>
                <a:pPr marL="285750" indent="-285750">
                  <a:buFont typeface="Arial" panose="020B0604020202020204" pitchFamily="34" charset="0"/>
                  <a:buChar char="•"/>
                </a:pPr>
                <a:r>
                  <a:rPr lang="en-IN" dirty="0"/>
                  <a:t>Up-down asymmetries</a:t>
                </a:r>
              </a:p>
              <a:p>
                <a:pPr marL="285750" indent="-285750">
                  <a:buFontTx/>
                  <a:buChar char="-"/>
                </a:pPr>
                <a:r>
                  <a:rPr lang="en-IN" dirty="0">
                    <a:solidFill>
                      <a:srgbClr val="669999"/>
                    </a:solidFill>
                  </a:rPr>
                  <a:t>Most vivid in the main channel width</a:t>
                </a:r>
              </a:p>
              <a:p>
                <a:endParaRPr lang="en-IN" dirty="0"/>
              </a:p>
              <a:p>
                <a:pPr marL="285750" indent="-285750">
                  <a:buFont typeface="Arial" panose="020B0604020202020204" pitchFamily="34" charset="0"/>
                  <a:buChar char="•"/>
                </a:pPr>
                <a:r>
                  <a:rPr lang="en-IN" dirty="0"/>
                  <a:t>Main channel width seemingly unchanging </a:t>
                </a:r>
                <a14:m>
                  <m:oMath xmlns:m="http://schemas.openxmlformats.org/officeDocument/2006/math">
                    <m:r>
                      <a:rPr lang="en-IN" i="1">
                        <a:latin typeface="Cambria Math" panose="02040503050406030204" pitchFamily="18" charset="0"/>
                        <a:ea typeface="Cambria Math" panose="02040503050406030204" pitchFamily="18" charset="0"/>
                      </a:rPr>
                      <m:t>∼</m:t>
                    </m:r>
                    <m:sSubSup>
                      <m:sSubSupPr>
                        <m:ctrlPr>
                          <a:rPr lang="en-IN" i="1" smtClean="0">
                            <a:solidFill>
                              <a:srgbClr val="005555"/>
                            </a:solidFill>
                            <a:latin typeface="Cambria Math" panose="02040503050406030204" pitchFamily="18" charset="0"/>
                          </a:rPr>
                        </m:ctrlPr>
                      </m:sSubSupPr>
                      <m:e>
                        <m:r>
                          <a:rPr lang="en-IN" i="1">
                            <a:solidFill>
                              <a:srgbClr val="005555"/>
                            </a:solidFill>
                            <a:latin typeface="Cambria Math" panose="02040503050406030204" pitchFamily="18" charset="0"/>
                          </a:rPr>
                          <m:t>𝑷</m:t>
                        </m:r>
                      </m:e>
                      <m:sub>
                        <m:r>
                          <a:rPr lang="en-IN" i="1">
                            <a:solidFill>
                              <a:srgbClr val="005555"/>
                            </a:solidFill>
                            <a:latin typeface="Cambria Math" panose="02040503050406030204" pitchFamily="18" charset="0"/>
                          </a:rPr>
                          <m:t>𝑺𝑶𝑳</m:t>
                        </m:r>
                      </m:sub>
                      <m:sup>
                        <m:r>
                          <a:rPr lang="en-IN" b="1" i="1" smtClean="0">
                            <a:solidFill>
                              <a:srgbClr val="005555"/>
                            </a:solidFill>
                            <a:latin typeface="Cambria Math" panose="02040503050406030204" pitchFamily="18" charset="0"/>
                          </a:rPr>
                          <m:t>−</m:t>
                        </m:r>
                        <m:r>
                          <a:rPr lang="en-IN" b="1" i="1" smtClean="0">
                            <a:solidFill>
                              <a:srgbClr val="005555"/>
                            </a:solidFill>
                            <a:latin typeface="Cambria Math" panose="02040503050406030204" pitchFamily="18" charset="0"/>
                          </a:rPr>
                          <m:t>𝟎</m:t>
                        </m:r>
                        <m:r>
                          <a:rPr lang="en-IN" b="1" i="1" smtClean="0">
                            <a:solidFill>
                              <a:srgbClr val="005555"/>
                            </a:solidFill>
                            <a:latin typeface="Cambria Math" panose="02040503050406030204" pitchFamily="18" charset="0"/>
                          </a:rPr>
                          <m:t>.</m:t>
                        </m:r>
                        <m:r>
                          <a:rPr lang="en-IN" b="1" i="1" smtClean="0">
                            <a:solidFill>
                              <a:srgbClr val="005555"/>
                            </a:solidFill>
                            <a:latin typeface="Cambria Math" panose="02040503050406030204" pitchFamily="18" charset="0"/>
                          </a:rPr>
                          <m:t>𝟏</m:t>
                        </m:r>
                      </m:sup>
                    </m:sSubSup>
                  </m:oMath>
                </a14:m>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Strong reduction in the TSR widths </a:t>
                </a:r>
                <a14:m>
                  <m:oMath xmlns:m="http://schemas.openxmlformats.org/officeDocument/2006/math">
                    <m:r>
                      <a:rPr lang="en-IN" i="1" smtClean="0">
                        <a:latin typeface="Cambria Math" panose="02040503050406030204" pitchFamily="18" charset="0"/>
                        <a:ea typeface="Cambria Math" panose="02040503050406030204" pitchFamily="18" charset="0"/>
                      </a:rPr>
                      <m:t>∼</m:t>
                    </m:r>
                  </m:oMath>
                </a14:m>
                <a:r>
                  <a:rPr lang="en-IN" dirty="0"/>
                  <a:t> </a:t>
                </a:r>
                <a14:m>
                  <m:oMath xmlns:m="http://schemas.openxmlformats.org/officeDocument/2006/math">
                    <m:sSubSup>
                      <m:sSubSupPr>
                        <m:ctrlPr>
                          <a:rPr lang="en-IN" i="1">
                            <a:latin typeface="Cambria Math" panose="02040503050406030204" pitchFamily="18" charset="0"/>
                          </a:rPr>
                        </m:ctrlPr>
                      </m:sSubSupPr>
                      <m:e>
                        <m:r>
                          <a:rPr lang="en-IN" i="1">
                            <a:latin typeface="Cambria Math" panose="02040503050406030204" pitchFamily="18" charset="0"/>
                          </a:rPr>
                          <m:t>𝑷</m:t>
                        </m:r>
                      </m:e>
                      <m:sub>
                        <m:r>
                          <a:rPr lang="en-IN" i="1">
                            <a:latin typeface="Cambria Math" panose="02040503050406030204" pitchFamily="18" charset="0"/>
                          </a:rPr>
                          <m:t>𝑺𝑶𝑳</m:t>
                        </m:r>
                      </m:sub>
                      <m:sup>
                        <m:r>
                          <a:rPr lang="en-IN" i="1">
                            <a:latin typeface="Cambria Math" panose="02040503050406030204" pitchFamily="18" charset="0"/>
                          </a:rPr>
                          <m:t>−</m:t>
                        </m:r>
                        <m:r>
                          <a:rPr lang="en-IN" i="1">
                            <a:latin typeface="Cambria Math" panose="02040503050406030204" pitchFamily="18" charset="0"/>
                          </a:rPr>
                          <m:t>𝟎</m:t>
                        </m:r>
                        <m:r>
                          <a:rPr lang="en-IN" i="1">
                            <a:latin typeface="Cambria Math" panose="02040503050406030204" pitchFamily="18" charset="0"/>
                          </a:rPr>
                          <m:t>.</m:t>
                        </m:r>
                        <m:r>
                          <a:rPr lang="en-IN" b="1" i="1" smtClean="0">
                            <a:latin typeface="Cambria Math" panose="02040503050406030204" pitchFamily="18" charset="0"/>
                          </a:rPr>
                          <m:t>𝟓</m:t>
                        </m:r>
                      </m:sup>
                    </m:sSubSup>
                  </m:oMath>
                </a14:m>
                <a:endParaRPr lang="en-IN" dirty="0"/>
              </a:p>
              <a:p>
                <a:endParaRPr lang="en-IN" dirty="0"/>
              </a:p>
              <a:p>
                <a:pPr marL="285750" indent="-285750">
                  <a:buFont typeface="Arial" panose="020B0604020202020204" pitchFamily="34" charset="0"/>
                  <a:buChar char="•"/>
                </a:pPr>
                <a:endParaRPr lang="en-IN" dirty="0"/>
              </a:p>
              <a:p>
                <a:endParaRPr lang="en-IN" dirty="0">
                  <a:solidFill>
                    <a:srgbClr val="669999"/>
                  </a:solidFill>
                </a:endParaRPr>
              </a:p>
              <a:p>
                <a:endParaRPr lang="en-IN" dirty="0"/>
              </a:p>
              <a:p>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p:txBody>
          </p:sp>
        </mc:Choice>
        <mc:Fallback xmlns="">
          <p:sp>
            <p:nvSpPr>
              <p:cNvPr id="11" name="Text Placeholder 10"/>
              <p:cNvSpPr>
                <a:spLocks noGrp="1" noRot="1" noChangeAspect="1" noMove="1" noResize="1" noEditPoints="1" noAdjustHandles="1" noChangeArrowheads="1" noChangeShapeType="1" noTextEdit="1"/>
              </p:cNvSpPr>
              <p:nvPr>
                <p:ph type="body" sz="quarter" idx="17"/>
              </p:nvPr>
            </p:nvSpPr>
            <p:spPr>
              <a:blipFill>
                <a:blip r:embed="rId3"/>
                <a:stretch>
                  <a:fillRect l="-1222"/>
                </a:stretch>
              </a:blipFill>
            </p:spPr>
            <p:txBody>
              <a:bodyPr/>
              <a:lstStyle/>
              <a:p>
                <a:r>
                  <a:rPr lang="en-IN">
                    <a:noFill/>
                  </a:rPr>
                  <a:t> </a:t>
                </a:r>
              </a:p>
            </p:txBody>
          </p:sp>
        </mc:Fallback>
      </mc:AlternateContent>
      <p:pic>
        <p:nvPicPr>
          <p:cNvPr id="7" name="Content Placeholder 6"/>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7786540" y="1010087"/>
            <a:ext cx="3861427" cy="1783826"/>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6540" y="4441750"/>
            <a:ext cx="3861427" cy="209341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6540" y="2686407"/>
            <a:ext cx="3861427" cy="1816823"/>
          </a:xfrm>
          <a:prstGeom prst="rect">
            <a:avLst/>
          </a:prstGeom>
        </p:spPr>
      </p:pic>
    </p:spTree>
    <p:extLst>
      <p:ext uri="{BB962C8B-B14F-4D97-AF65-F5344CB8AC3E}">
        <p14:creationId xmlns:p14="http://schemas.microsoft.com/office/powerpoint/2010/main" val="123597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491" y="4195113"/>
            <a:ext cx="3252915" cy="2439686"/>
          </a:xfrm>
          <a:prstGeom prst="rect">
            <a:avLst/>
          </a:prstGeom>
        </p:spPr>
      </p:pic>
      <p:sp>
        <p:nvSpPr>
          <p:cNvPr id="11" name="Text Placeholder 10"/>
          <p:cNvSpPr>
            <a:spLocks noGrp="1"/>
          </p:cNvSpPr>
          <p:nvPr>
            <p:ph sz="half" idx="1"/>
          </p:nvPr>
        </p:nvSpPr>
        <p:spPr/>
        <p:txBody>
          <a:bodyPr/>
          <a:lstStyle/>
          <a:p>
            <a:endParaRPr lang="en-IN" dirty="0"/>
          </a:p>
          <a:p>
            <a:pPr marL="285750" indent="-285750">
              <a:buFont typeface="Arial" panose="020B0604020202020204" pitchFamily="34" charset="0"/>
              <a:buChar char="•"/>
            </a:pPr>
            <a:endParaRPr lang="en-IN" dirty="0"/>
          </a:p>
          <a:p>
            <a:endParaRPr lang="en-IN" dirty="0">
              <a:solidFill>
                <a:srgbClr val="669999"/>
              </a:solidFill>
            </a:endParaRPr>
          </a:p>
          <a:p>
            <a:endParaRPr lang="en-IN" dirty="0"/>
          </a:p>
          <a:p>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p:txBody>
      </p:sp>
      <p:pic>
        <p:nvPicPr>
          <p:cNvPr id="13" name="Content Placeholder 12"/>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36802" y="4497853"/>
            <a:ext cx="3799073" cy="2064946"/>
          </a:xfrm>
        </p:spPr>
      </p:pic>
      <mc:AlternateContent xmlns:mc="http://schemas.openxmlformats.org/markup-compatibility/2006" xmlns:a14="http://schemas.microsoft.com/office/drawing/2010/main">
        <mc:Choice Requires="a14">
          <p:sp>
            <p:nvSpPr>
              <p:cNvPr id="3" name="Title 2"/>
              <p:cNvSpPr>
                <a:spLocks noGrp="1"/>
              </p:cNvSpPr>
              <p:nvPr>
                <p:ph type="title"/>
              </p:nvPr>
            </p:nvSpPr>
            <p:spPr/>
            <p:txBody>
              <a:bodyPr/>
              <a:lstStyle/>
              <a:p>
                <a:r>
                  <a:rPr lang="en-IN" sz="3000" dirty="0"/>
                  <a:t>Empirical Scaling – Indicative trends of </a:t>
                </a:r>
                <a14:m>
                  <m:oMath xmlns:m="http://schemas.openxmlformats.org/officeDocument/2006/math">
                    <m:sSub>
                      <m:sSubPr>
                        <m:ctrlPr>
                          <a:rPr lang="en-IN" sz="3000" i="1" smtClean="0">
                            <a:solidFill>
                              <a:srgbClr val="005555"/>
                            </a:solidFill>
                            <a:latin typeface="Cambria Math" panose="02040503050406030204" pitchFamily="18" charset="0"/>
                          </a:rPr>
                        </m:ctrlPr>
                      </m:sSubPr>
                      <m:e>
                        <m:r>
                          <a:rPr lang="en-IN" sz="3000" i="1">
                            <a:solidFill>
                              <a:srgbClr val="005555"/>
                            </a:solidFill>
                            <a:latin typeface="Cambria Math" panose="02040503050406030204" pitchFamily="18" charset="0"/>
                            <a:ea typeface="Cambria Math" panose="02040503050406030204" pitchFamily="18" charset="0"/>
                          </a:rPr>
                          <m:t>𝚲</m:t>
                        </m:r>
                      </m:e>
                      <m:sub>
                        <m:r>
                          <a:rPr lang="en-IN" sz="3000" i="1">
                            <a:solidFill>
                              <a:srgbClr val="005555"/>
                            </a:solidFill>
                            <a:latin typeface="Cambria Math" panose="02040503050406030204" pitchFamily="18" charset="0"/>
                          </a:rPr>
                          <m:t>𝑾</m:t>
                        </m:r>
                      </m:sub>
                    </m:sSub>
                    <m:r>
                      <a:rPr lang="en-IN" sz="3000" b="0" i="1">
                        <a:solidFill>
                          <a:schemeClr val="tx1"/>
                        </a:solidFill>
                        <a:latin typeface="Cambria Math" panose="02040503050406030204" pitchFamily="18" charset="0"/>
                      </a:rPr>
                      <m:t> </m:t>
                    </m:r>
                  </m:oMath>
                </a14:m>
                <a:r>
                  <a:rPr lang="en-IN" sz="3000" dirty="0"/>
                  <a:t>  </a:t>
                </a:r>
                <a:br>
                  <a:rPr lang="en-IN" dirty="0"/>
                </a:br>
                <a:r>
                  <a:rPr lang="en-IN" sz="2400" dirty="0">
                    <a:solidFill>
                      <a:srgbClr val="337777"/>
                    </a:solidFill>
                  </a:rPr>
                  <a:t>Plasma Current and Density</a:t>
                </a:r>
              </a:p>
            </p:txBody>
          </p:sp>
        </mc:Choice>
        <mc:Fallback xmlns="">
          <p:sp>
            <p:nvSpPr>
              <p:cNvPr id="3" name="Title 2"/>
              <p:cNvSpPr>
                <a:spLocks noGrp="1" noRot="1" noChangeAspect="1" noMove="1" noResize="1" noEditPoints="1" noAdjustHandles="1" noChangeArrowheads="1" noChangeShapeType="1" noTextEdit="1"/>
              </p:cNvSpPr>
              <p:nvPr>
                <p:ph type="title"/>
              </p:nvPr>
            </p:nvSpPr>
            <p:spPr>
              <a:blipFill>
                <a:blip r:embed="rId5"/>
                <a:stretch>
                  <a:fillRect l="-2419" t="-28682" b="-14729"/>
                </a:stretch>
              </a:blipFill>
            </p:spPr>
            <p:txBody>
              <a:bodyPr/>
              <a:lstStyle/>
              <a:p>
                <a:r>
                  <a:rPr lang="en-IN">
                    <a:noFill/>
                  </a:rPr>
                  <a:t> </a:t>
                </a:r>
              </a:p>
            </p:txBody>
          </p:sp>
        </mc:Fallback>
      </mc:AlternateContent>
      <p:sp>
        <p:nvSpPr>
          <p:cNvPr id="4" name="Date Placeholder 3"/>
          <p:cNvSpPr>
            <a:spLocks noGrp="1"/>
          </p:cNvSpPr>
          <p:nvPr>
            <p:ph type="dt" sz="half" idx="10"/>
          </p:nvPr>
        </p:nvSpPr>
        <p:spPr/>
        <p:txBody>
          <a:bodyPr/>
          <a:lstStyle/>
          <a:p>
            <a:r>
              <a:rPr lang="en-US"/>
              <a:t>IAEA Fifth Technical Meeting on Divertor Concepts</a:t>
            </a:r>
            <a:endParaRPr lang="de-DE" dirty="0"/>
          </a:p>
        </p:txBody>
      </p:sp>
      <p:sp>
        <p:nvSpPr>
          <p:cNvPr id="5" name="Footer Placeholder 4"/>
          <p:cNvSpPr>
            <a:spLocks noGrp="1"/>
          </p:cNvSpPr>
          <p:nvPr>
            <p:ph type="ftr" sz="quarter" idx="11"/>
          </p:nvPr>
        </p:nvSpPr>
        <p:spPr/>
        <p:txBody>
          <a:bodyPr/>
          <a:lstStyle/>
          <a:p>
            <a:r>
              <a:rPr lang="de-DE"/>
              <a:t>Amit Kharwandikar | Oral ID #26</a:t>
            </a:r>
            <a:endParaRPr lang="de-DE" dirty="0"/>
          </a:p>
        </p:txBody>
      </p:sp>
      <p:sp>
        <p:nvSpPr>
          <p:cNvPr id="6" name="Slide Number Placeholder 5"/>
          <p:cNvSpPr>
            <a:spLocks noGrp="1"/>
          </p:cNvSpPr>
          <p:nvPr>
            <p:ph type="sldNum" sz="quarter" idx="12"/>
          </p:nvPr>
        </p:nvSpPr>
        <p:spPr/>
        <p:txBody>
          <a:bodyPr/>
          <a:lstStyle/>
          <a:p>
            <a:fld id="{ECE691D0-CC49-4FC7-9C4D-6112B0CB3A76}" type="slidenum">
              <a:rPr lang="de-DE" smtClean="0"/>
              <a:pPr/>
              <a:t>12</a:t>
            </a:fld>
            <a:endParaRPr lang="de-DE" dirty="0"/>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5477" y="1737495"/>
            <a:ext cx="4861721" cy="2643604"/>
          </a:xfrm>
          <a:prstGeom prst="rect">
            <a:avLst/>
          </a:prstGeom>
        </p:spPr>
      </p:pic>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b="3049"/>
          <a:stretch/>
        </p:blipFill>
        <p:spPr>
          <a:xfrm>
            <a:off x="580564" y="1737495"/>
            <a:ext cx="4856381" cy="2560186"/>
          </a:xfrm>
          <a:prstGeom prst="rect">
            <a:avLst/>
          </a:prstGeom>
        </p:spPr>
      </p:pic>
      <p:sp>
        <p:nvSpPr>
          <p:cNvPr id="18" name="Rectangle 17"/>
          <p:cNvSpPr/>
          <p:nvPr/>
        </p:nvSpPr>
        <p:spPr>
          <a:xfrm>
            <a:off x="8133400" y="5482322"/>
            <a:ext cx="2202334" cy="369332"/>
          </a:xfrm>
          <a:prstGeom prst="rect">
            <a:avLst/>
          </a:prstGeom>
        </p:spPr>
        <p:txBody>
          <a:bodyPr wrap="none">
            <a:spAutoFit/>
          </a:bodyPr>
          <a:lstStyle/>
          <a:p>
            <a:pPr algn="ctr">
              <a:spcBef>
                <a:spcPts val="500"/>
              </a:spcBef>
              <a:buClr>
                <a:srgbClr val="116656"/>
              </a:buClr>
              <a:buSzPct val="120000"/>
            </a:pPr>
            <a:r>
              <a:rPr lang="en-IN" b="1" dirty="0">
                <a:solidFill>
                  <a:srgbClr val="FF0000"/>
                </a:solidFill>
              </a:rPr>
              <a:t>[See Valeria’s talk]</a:t>
            </a:r>
          </a:p>
        </p:txBody>
      </p:sp>
      <p:sp>
        <p:nvSpPr>
          <p:cNvPr id="21" name="Rectangle 20"/>
          <p:cNvSpPr/>
          <p:nvPr/>
        </p:nvSpPr>
        <p:spPr>
          <a:xfrm>
            <a:off x="395184" y="5127096"/>
            <a:ext cx="2326278" cy="710451"/>
          </a:xfrm>
          <a:prstGeom prst="rect">
            <a:avLst/>
          </a:prstGeom>
        </p:spPr>
        <p:txBody>
          <a:bodyPr wrap="none">
            <a:spAutoFit/>
          </a:bodyPr>
          <a:lstStyle/>
          <a:p>
            <a:pPr algn="ctr">
              <a:spcBef>
                <a:spcPts val="500"/>
              </a:spcBef>
              <a:buClr>
                <a:srgbClr val="116656"/>
              </a:buClr>
              <a:buSzPct val="120000"/>
            </a:pPr>
            <a:r>
              <a:rPr lang="en-IN" b="1" dirty="0"/>
              <a:t>*Different role than </a:t>
            </a:r>
          </a:p>
          <a:p>
            <a:pPr algn="ctr">
              <a:spcBef>
                <a:spcPts val="500"/>
              </a:spcBef>
              <a:buClr>
                <a:srgbClr val="116656"/>
              </a:buClr>
              <a:buSzPct val="120000"/>
            </a:pPr>
            <a:r>
              <a:rPr lang="en-IN" b="1" dirty="0"/>
              <a:t>in tokamak SOL</a:t>
            </a:r>
          </a:p>
        </p:txBody>
      </p:sp>
    </p:spTree>
    <p:extLst>
      <p:ext uri="{BB962C8B-B14F-4D97-AF65-F5344CB8AC3E}">
        <p14:creationId xmlns:p14="http://schemas.microsoft.com/office/powerpoint/2010/main" val="212033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Summary and Conclusions</a:t>
            </a:r>
            <a:br>
              <a:rPr lang="en-IN" dirty="0"/>
            </a:br>
            <a:endParaRPr lang="en-IN" dirty="0"/>
          </a:p>
        </p:txBody>
      </p:sp>
      <p:sp>
        <p:nvSpPr>
          <p:cNvPr id="4" name="Date Placeholder 3"/>
          <p:cNvSpPr>
            <a:spLocks noGrp="1"/>
          </p:cNvSpPr>
          <p:nvPr>
            <p:ph type="dt" sz="half" idx="14"/>
          </p:nvPr>
        </p:nvSpPr>
        <p:spPr/>
        <p:txBody>
          <a:bodyPr/>
          <a:lstStyle/>
          <a:p>
            <a:r>
              <a:rPr lang="en-US"/>
              <a:t>IAEA Fifth Technical Meeting on Divertor Concepts</a:t>
            </a:r>
            <a:endParaRPr lang="de-DE" dirty="0"/>
          </a:p>
        </p:txBody>
      </p:sp>
      <p:sp>
        <p:nvSpPr>
          <p:cNvPr id="5" name="Footer Placeholder 4"/>
          <p:cNvSpPr>
            <a:spLocks noGrp="1"/>
          </p:cNvSpPr>
          <p:nvPr>
            <p:ph type="ftr" sz="quarter" idx="15"/>
          </p:nvPr>
        </p:nvSpPr>
        <p:spPr/>
        <p:txBody>
          <a:bodyPr/>
          <a:lstStyle/>
          <a:p>
            <a:r>
              <a:rPr lang="de-DE"/>
              <a:t>Amit Kharwandikar | Oral ID #26</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13</a:t>
            </a:fld>
            <a:endParaRPr lang="de-DE" dirty="0"/>
          </a:p>
        </p:txBody>
      </p:sp>
      <p:sp>
        <p:nvSpPr>
          <p:cNvPr id="8" name="Content Placeholder 7"/>
          <p:cNvSpPr>
            <a:spLocks noGrp="1"/>
          </p:cNvSpPr>
          <p:nvPr>
            <p:ph sz="quarter" idx="13"/>
          </p:nvPr>
        </p:nvSpPr>
        <p:spPr/>
        <p:txBody>
          <a:bodyPr>
            <a:normAutofit/>
          </a:bodyPr>
          <a:lstStyle/>
          <a:p>
            <a:pPr marL="285750" indent="-285750">
              <a:buFont typeface="Arial" panose="020B0604020202020204" pitchFamily="34" charset="0"/>
              <a:buChar char="•"/>
            </a:pPr>
            <a:r>
              <a:rPr lang="en-IN" dirty="0"/>
              <a:t>Heuristic model - SMoLID </a:t>
            </a:r>
          </a:p>
          <a:p>
            <a:pPr marL="285750" indent="-285750">
              <a:buFontTx/>
              <a:buChar char="-"/>
            </a:pPr>
            <a:r>
              <a:rPr lang="en-IN" dirty="0">
                <a:solidFill>
                  <a:srgbClr val="669999"/>
                </a:solidFill>
              </a:rPr>
              <a:t>3 characteristic widths of heat transport inferred from 2D heat flux pattern</a:t>
            </a:r>
          </a:p>
          <a:p>
            <a:pPr marL="285750" indent="-285750">
              <a:buFontTx/>
              <a:buChar char="-"/>
            </a:pPr>
            <a:r>
              <a:rPr lang="en-IN" dirty="0">
                <a:solidFill>
                  <a:srgbClr val="669999"/>
                </a:solidFill>
              </a:rPr>
              <a:t>Application: Heat load prediction, divertor design, etc.</a:t>
            </a:r>
          </a:p>
          <a:p>
            <a:endParaRPr lang="en-IN" dirty="0"/>
          </a:p>
          <a:p>
            <a:pPr marL="285750" indent="-285750">
              <a:buFont typeface="Arial" panose="020B0604020202020204" pitchFamily="34" charset="0"/>
              <a:buChar char="•"/>
            </a:pPr>
            <a:r>
              <a:rPr lang="en-IN" dirty="0"/>
              <a:t>Scaling studies to understand influence of different parameters</a:t>
            </a:r>
          </a:p>
          <a:p>
            <a:pPr marL="285750" indent="-285750">
              <a:buFontTx/>
              <a:buChar char="-"/>
            </a:pPr>
            <a:r>
              <a:rPr lang="en-IN" dirty="0">
                <a:solidFill>
                  <a:srgbClr val="669999"/>
                </a:solidFill>
              </a:rPr>
              <a:t>Identify favourable and unfavourable parameters (and underlying reasons)</a:t>
            </a:r>
            <a:endParaRPr lang="en-IN" dirty="0"/>
          </a:p>
          <a:p>
            <a:pPr marL="285750" indent="-285750">
              <a:buFontTx/>
              <a:buChar char="-"/>
            </a:pPr>
            <a:r>
              <a:rPr lang="en-IN" dirty="0">
                <a:solidFill>
                  <a:srgbClr val="669999"/>
                </a:solidFill>
              </a:rPr>
              <a:t>Need to considerably expand the database (Upcoming: </a:t>
            </a:r>
            <a:r>
              <a:rPr lang="en-IN" dirty="0" err="1">
                <a:solidFill>
                  <a:srgbClr val="669999"/>
                </a:solidFill>
              </a:rPr>
              <a:t>Wdia</a:t>
            </a:r>
            <a:r>
              <a:rPr lang="en-IN" dirty="0">
                <a:solidFill>
                  <a:srgbClr val="669999"/>
                </a:solidFill>
              </a:rPr>
              <a:t>, Field strength, ….)</a:t>
            </a:r>
          </a:p>
          <a:p>
            <a:pPr marL="285750" indent="-285750">
              <a:buFontTx/>
              <a:buChar char="-"/>
            </a:pPr>
            <a:r>
              <a:rPr lang="en-IN" dirty="0">
                <a:solidFill>
                  <a:srgbClr val="669999"/>
                </a:solidFill>
              </a:rPr>
              <a:t>Lack multi-machine possibilities!!!</a:t>
            </a:r>
          </a:p>
          <a:p>
            <a:pPr marL="285750" indent="-285750">
              <a:buFontTx/>
              <a:buChar char="-"/>
            </a:pPr>
            <a:endParaRPr lang="en-IN" dirty="0">
              <a:solidFill>
                <a:srgbClr val="669999"/>
              </a:solidFill>
            </a:endParaRPr>
          </a:p>
          <a:p>
            <a:pPr marL="285750" indent="-285750">
              <a:buFont typeface="Arial" panose="020B0604020202020204" pitchFamily="34" charset="0"/>
              <a:buChar char="•"/>
            </a:pPr>
            <a:r>
              <a:rPr lang="en-IN" dirty="0"/>
              <a:t>Eager to learn from the tokamak community </a:t>
            </a:r>
            <a:r>
              <a:rPr lang="en-IN" dirty="0">
                <a:sym typeface="Wingdings" panose="05000000000000000000" pitchFamily="2" charset="2"/>
              </a:rPr>
              <a:t> </a:t>
            </a:r>
          </a:p>
          <a:p>
            <a:pPr marL="285750" indent="-285750">
              <a:buFontTx/>
              <a:buChar char="-"/>
            </a:pPr>
            <a:r>
              <a:rPr lang="en-IN" dirty="0">
                <a:solidFill>
                  <a:srgbClr val="669999"/>
                </a:solidFill>
                <a:sym typeface="Wingdings" panose="05000000000000000000" pitchFamily="2" charset="2"/>
              </a:rPr>
              <a:t>Ideas, criticisms, words of wisdom,..</a:t>
            </a:r>
          </a:p>
        </p:txBody>
      </p:sp>
    </p:spTree>
    <p:extLst>
      <p:ext uri="{BB962C8B-B14F-4D97-AF65-F5344CB8AC3E}">
        <p14:creationId xmlns:p14="http://schemas.microsoft.com/office/powerpoint/2010/main" val="6933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dirty="0"/>
              <a:t>THANK YOU FOR YOUR TIME AND ATTENTION!</a:t>
            </a:r>
          </a:p>
        </p:txBody>
      </p:sp>
      <p:sp>
        <p:nvSpPr>
          <p:cNvPr id="3" name="Date Placeholder 2"/>
          <p:cNvSpPr>
            <a:spLocks noGrp="1"/>
          </p:cNvSpPr>
          <p:nvPr>
            <p:ph type="dt" sz="half" idx="10"/>
          </p:nvPr>
        </p:nvSpPr>
        <p:spPr/>
        <p:txBody>
          <a:bodyPr/>
          <a:lstStyle/>
          <a:p>
            <a:r>
              <a:rPr lang="en-US"/>
              <a:t>IAEA Fifth Technical Meeting on Divertor Concepts</a:t>
            </a:r>
            <a:endParaRPr lang="de-DE" dirty="0"/>
          </a:p>
        </p:txBody>
      </p:sp>
      <p:sp>
        <p:nvSpPr>
          <p:cNvPr id="4" name="Footer Placeholder 3"/>
          <p:cNvSpPr>
            <a:spLocks noGrp="1"/>
          </p:cNvSpPr>
          <p:nvPr>
            <p:ph type="ftr" sz="quarter" idx="11"/>
          </p:nvPr>
        </p:nvSpPr>
        <p:spPr/>
        <p:txBody>
          <a:bodyPr/>
          <a:lstStyle/>
          <a:p>
            <a:r>
              <a:rPr lang="de-DE"/>
              <a:t>Amit Kharwandikar | Oral ID #26</a:t>
            </a:r>
            <a:endParaRPr lang="de-DE" dirty="0"/>
          </a:p>
        </p:txBody>
      </p:sp>
      <p:sp>
        <p:nvSpPr>
          <p:cNvPr id="5" name="Slide Number Placeholder 4"/>
          <p:cNvSpPr>
            <a:spLocks noGrp="1"/>
          </p:cNvSpPr>
          <p:nvPr>
            <p:ph type="sldNum" sz="quarter" idx="12"/>
          </p:nvPr>
        </p:nvSpPr>
        <p:spPr/>
        <p:txBody>
          <a:bodyPr/>
          <a:lstStyle/>
          <a:p>
            <a:fld id="{ECE691D0-CC49-4FC7-9C4D-6112B0CB3A76}" type="slidenum">
              <a:rPr lang="de-DE" smtClean="0"/>
              <a:pPr/>
              <a:t>14</a:t>
            </a:fld>
            <a:endParaRPr lang="de-DE" dirty="0"/>
          </a:p>
        </p:txBody>
      </p:sp>
    </p:spTree>
    <p:extLst>
      <p:ext uri="{BB962C8B-B14F-4D97-AF65-F5344CB8AC3E}">
        <p14:creationId xmlns:p14="http://schemas.microsoft.com/office/powerpoint/2010/main" val="222833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000" dirty="0"/>
              <a:t>Motivation and Scope  </a:t>
            </a:r>
            <a:br>
              <a:rPr lang="en-IN" dirty="0"/>
            </a:br>
            <a:r>
              <a:rPr lang="en-IN" sz="2400" dirty="0">
                <a:solidFill>
                  <a:srgbClr val="337777"/>
                </a:solidFill>
              </a:rPr>
              <a:t>Framework for Heat Flux Scaling in </a:t>
            </a:r>
            <a:r>
              <a:rPr lang="en-IN" sz="2400" dirty="0" err="1">
                <a:solidFill>
                  <a:srgbClr val="337777"/>
                </a:solidFill>
              </a:rPr>
              <a:t>Stellarators</a:t>
            </a:r>
            <a:endParaRPr lang="en-IN" sz="2400" dirty="0">
              <a:solidFill>
                <a:srgbClr val="337777"/>
              </a:solidFill>
            </a:endParaRPr>
          </a:p>
        </p:txBody>
      </p:sp>
      <p:sp>
        <p:nvSpPr>
          <p:cNvPr id="3" name="Date Placeholder 2"/>
          <p:cNvSpPr>
            <a:spLocks noGrp="1"/>
          </p:cNvSpPr>
          <p:nvPr>
            <p:ph type="dt" sz="half" idx="14"/>
          </p:nvPr>
        </p:nvSpPr>
        <p:spPr/>
        <p:txBody>
          <a:bodyPr/>
          <a:lstStyle/>
          <a:p>
            <a:r>
              <a:rPr lang="en-US"/>
              <a:t>IAEA Fifth Technical Meeting on Divertor Concepts</a:t>
            </a:r>
            <a:endParaRPr lang="de-DE" dirty="0"/>
          </a:p>
        </p:txBody>
      </p:sp>
      <p:sp>
        <p:nvSpPr>
          <p:cNvPr id="4" name="Footer Placeholder 3"/>
          <p:cNvSpPr>
            <a:spLocks noGrp="1"/>
          </p:cNvSpPr>
          <p:nvPr>
            <p:ph type="ftr" sz="quarter" idx="15"/>
          </p:nvPr>
        </p:nvSpPr>
        <p:spPr/>
        <p:txBody>
          <a:bodyPr/>
          <a:lstStyle/>
          <a:p>
            <a:r>
              <a:rPr lang="de-DE"/>
              <a:t>Amit Kharwandikar | Oral ID #26</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2</a:t>
            </a:fld>
            <a:endParaRPr lang="de-DE" dirty="0"/>
          </a:p>
        </p:txBody>
      </p:sp>
      <p:sp>
        <p:nvSpPr>
          <p:cNvPr id="6" name="Text Placeholder 5"/>
          <p:cNvSpPr>
            <a:spLocks noGrp="1"/>
          </p:cNvSpPr>
          <p:nvPr>
            <p:ph type="body" sz="quarter" idx="17"/>
          </p:nvPr>
        </p:nvSpPr>
        <p:spPr/>
        <p:txBody>
          <a:bodyPr>
            <a:normAutofit/>
          </a:bodyPr>
          <a:lstStyle/>
          <a:p>
            <a:pPr marL="285750" indent="-285750">
              <a:buFont typeface="Arial" panose="020B0604020202020204" pitchFamily="34" charset="0"/>
              <a:buChar char="•"/>
            </a:pPr>
            <a:r>
              <a:rPr lang="en-IN" dirty="0"/>
              <a:t>Island divertor: leading plasma exhaust concept</a:t>
            </a:r>
          </a:p>
          <a:p>
            <a:pPr marL="285750" indent="-285750">
              <a:buFontTx/>
              <a:buChar char="-"/>
            </a:pPr>
            <a:r>
              <a:rPr lang="en-IN" dirty="0">
                <a:solidFill>
                  <a:srgbClr val="669999"/>
                </a:solidFill>
              </a:rPr>
              <a:t>Power exhaust, Particle exhaust, Impurity screening </a:t>
            </a:r>
          </a:p>
          <a:p>
            <a:pPr marL="285750" indent="-285750">
              <a:buFontTx/>
              <a:buChar char="-"/>
            </a:pPr>
            <a:endParaRPr lang="en-IN" dirty="0">
              <a:solidFill>
                <a:srgbClr val="669999"/>
              </a:solidFill>
            </a:endParaRPr>
          </a:p>
          <a:p>
            <a:pPr marL="285750" indent="-285750">
              <a:buFont typeface="Arial" panose="020B0604020202020204" pitchFamily="34" charset="0"/>
              <a:buChar char="•"/>
            </a:pPr>
            <a:r>
              <a:rPr lang="de-DE" dirty="0"/>
              <a:t>Divertor </a:t>
            </a:r>
            <a:r>
              <a:rPr lang="de-DE" dirty="0" err="1"/>
              <a:t>heat</a:t>
            </a:r>
            <a:r>
              <a:rPr lang="de-DE" dirty="0"/>
              <a:t> </a:t>
            </a:r>
            <a:r>
              <a:rPr lang="de-DE" dirty="0" err="1"/>
              <a:t>loads</a:t>
            </a:r>
            <a:endParaRPr lang="en-IN" dirty="0">
              <a:solidFill>
                <a:srgbClr val="669999"/>
              </a:solidFill>
            </a:endParaRPr>
          </a:p>
          <a:p>
            <a:pPr marL="285750" indent="-285750">
              <a:buFontTx/>
              <a:buChar char="-"/>
            </a:pPr>
            <a:r>
              <a:rPr lang="en-IN" dirty="0">
                <a:solidFill>
                  <a:srgbClr val="669999"/>
                </a:solidFill>
              </a:rPr>
              <a:t>SOL heat flux width an important metric</a:t>
            </a:r>
          </a:p>
          <a:p>
            <a:pPr marL="285750" indent="-285750">
              <a:buFontTx/>
              <a:buChar char="-"/>
            </a:pPr>
            <a:r>
              <a:rPr lang="en-IN" dirty="0">
                <a:solidFill>
                  <a:srgbClr val="669999"/>
                </a:solidFill>
              </a:rPr>
              <a:t>Practical prediction approach</a:t>
            </a:r>
          </a:p>
          <a:p>
            <a:endParaRPr lang="en-IN" dirty="0">
              <a:solidFill>
                <a:srgbClr val="669999"/>
              </a:solidFill>
            </a:endParaRPr>
          </a:p>
          <a:p>
            <a:pPr marL="285750" indent="-285750">
              <a:buFont typeface="Arial" panose="020B0604020202020204" pitchFamily="34" charset="0"/>
              <a:buChar char="•"/>
            </a:pPr>
            <a:r>
              <a:rPr lang="en-IN" dirty="0"/>
              <a:t>SOL widths by fitting divertor heat loads </a:t>
            </a:r>
          </a:p>
          <a:p>
            <a:pPr marL="285750" indent="-285750">
              <a:buFontTx/>
              <a:buChar char="-"/>
            </a:pPr>
            <a:r>
              <a:rPr lang="en-IN" dirty="0">
                <a:solidFill>
                  <a:srgbClr val="669999"/>
                </a:solidFill>
              </a:rPr>
              <a:t>Well-established approach in Tokamaks [</a:t>
            </a:r>
            <a:r>
              <a:rPr lang="en-IN" dirty="0" err="1">
                <a:solidFill>
                  <a:srgbClr val="669999"/>
                </a:solidFill>
              </a:rPr>
              <a:t>Eich</a:t>
            </a:r>
            <a:r>
              <a:rPr lang="en-IN" dirty="0">
                <a:solidFill>
                  <a:srgbClr val="669999"/>
                </a:solidFill>
              </a:rPr>
              <a:t> 2011]</a:t>
            </a:r>
          </a:p>
          <a:p>
            <a:endParaRPr lang="en-IN" dirty="0"/>
          </a:p>
          <a:p>
            <a:endParaRPr lang="en-IN" dirty="0">
              <a:solidFill>
                <a:schemeClr val="tx1"/>
              </a:solidFill>
            </a:endParaRPr>
          </a:p>
          <a:p>
            <a:pPr marL="285750" indent="-285750">
              <a:buFont typeface="Arial" panose="020B0604020202020204" pitchFamily="34" charset="0"/>
              <a:buChar char="•"/>
            </a:pPr>
            <a:endParaRPr lang="en-IN"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3627" y="2400741"/>
            <a:ext cx="3801016" cy="3607744"/>
          </a:xfrm>
          <a:prstGeom prst="rect">
            <a:avLst/>
          </a:prstGeom>
        </p:spPr>
      </p:pic>
      <p:sp>
        <p:nvSpPr>
          <p:cNvPr id="10" name="Rectangle 9"/>
          <p:cNvSpPr/>
          <p:nvPr/>
        </p:nvSpPr>
        <p:spPr>
          <a:xfrm>
            <a:off x="2273175" y="2870237"/>
            <a:ext cx="6864599" cy="1892361"/>
          </a:xfrm>
          <a:prstGeom prst="rect">
            <a:avLst/>
          </a:prstGeom>
          <a:solidFill>
            <a:srgbClr val="005555"/>
          </a:solidFill>
          <a:ln w="28575"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ctr"/>
            <a:r>
              <a:rPr lang="en-IN" sz="3200" dirty="0">
                <a:solidFill>
                  <a:srgbClr val="FFFFFF"/>
                </a:solidFill>
              </a:rPr>
              <a:t>Framework for estimating and scaling heat flux widths is missing in </a:t>
            </a:r>
            <a:r>
              <a:rPr lang="en-IN" sz="3200" dirty="0" err="1">
                <a:solidFill>
                  <a:srgbClr val="FFFFFF"/>
                </a:solidFill>
              </a:rPr>
              <a:t>Stellarators</a:t>
            </a:r>
            <a:r>
              <a:rPr lang="en-IN" sz="3200" dirty="0">
                <a:solidFill>
                  <a:srgbClr val="FFFFFF"/>
                </a:solidFill>
              </a:rPr>
              <a:t>! </a:t>
            </a:r>
          </a:p>
        </p:txBody>
      </p:sp>
      <p:sp>
        <p:nvSpPr>
          <p:cNvPr id="9" name="Rectangle 8"/>
          <p:cNvSpPr/>
          <p:nvPr/>
        </p:nvSpPr>
        <p:spPr>
          <a:xfrm>
            <a:off x="955113" y="2000049"/>
            <a:ext cx="1746607" cy="400692"/>
          </a:xfrm>
          <a:prstGeom prst="rect">
            <a:avLst/>
          </a:prstGeom>
          <a:noFill/>
          <a:ln w="28575">
            <a:solidFill>
              <a:srgbClr val="FF0000"/>
            </a:solidFill>
            <a:tailEnd type="triangle" w="lg" len="med"/>
          </a:ln>
        </p:spPr>
        <p:style>
          <a:lnRef idx="2">
            <a:schemeClr val="dk1"/>
          </a:lnRef>
          <a:fillRef idx="1">
            <a:schemeClr val="lt1"/>
          </a:fillRef>
          <a:effectRef idx="0">
            <a:schemeClr val="dk1"/>
          </a:effectRef>
          <a:fontRef idx="minor">
            <a:schemeClr val="dk1"/>
          </a:fontRef>
        </p:style>
        <p:txBody>
          <a:bodyPr wrap="square" lIns="144000" tIns="108000" rIns="144000" bIns="144000" rtlCol="0" anchor="t" anchorCtr="0"/>
          <a:lstStyle/>
          <a:p>
            <a:pPr algn="l">
              <a:spcBef>
                <a:spcPts val="1150"/>
              </a:spcBef>
              <a:buClr>
                <a:srgbClr val="116656"/>
              </a:buClr>
              <a:buSzPct val="120000"/>
            </a:pPr>
            <a:endParaRPr lang="en-IN" sz="1300" b="1" dirty="0">
              <a:solidFill>
                <a:schemeClr val="bg1"/>
              </a:solidFill>
            </a:endParaRPr>
          </a:p>
        </p:txBody>
      </p:sp>
    </p:spTree>
    <p:extLst>
      <p:ext uri="{BB962C8B-B14F-4D97-AF65-F5344CB8AC3E}">
        <p14:creationId xmlns:p14="http://schemas.microsoft.com/office/powerpoint/2010/main" val="18419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Content Placeholder 8"/>
              <p:cNvSpPr>
                <a:spLocks noGrp="1"/>
              </p:cNvSpPr>
              <p:nvPr>
                <p:ph sz="quarter" idx="13"/>
              </p:nvPr>
            </p:nvSpPr>
            <p:spPr/>
            <p:txBody>
              <a:bodyPr/>
              <a:lstStyle/>
              <a:p>
                <a:pPr marL="285750" indent="-285750">
                  <a:buFont typeface="Arial" panose="020B0604020202020204" pitchFamily="34" charset="0"/>
                  <a:buChar char="•"/>
                </a:pPr>
                <a:r>
                  <a:rPr lang="en-IN" dirty="0"/>
                  <a:t>Inherent magnetic islands in the boundary</a:t>
                </a:r>
              </a:p>
              <a:p>
                <a:pPr marL="285750" indent="-285750">
                  <a:buFont typeface="Arial" panose="020B0604020202020204" pitchFamily="34" charset="0"/>
                  <a:buChar char="•"/>
                </a:pPr>
                <a:r>
                  <a:rPr lang="en-IN" dirty="0"/>
                  <a:t>Intersected with 10 identical divertor targets</a:t>
                </a:r>
              </a:p>
              <a:p>
                <a:pPr marL="285750" indent="-285750">
                  <a:buFont typeface="Arial" panose="020B0604020202020204" pitchFamily="34" charset="0"/>
                  <a:buChar char="•"/>
                </a:pPr>
                <a:r>
                  <a:rPr lang="en-IN" dirty="0"/>
                  <a:t>Complex 3D SOL </a:t>
                </a:r>
                <a14:m>
                  <m:oMath xmlns:m="http://schemas.openxmlformats.org/officeDocument/2006/math">
                    <m:r>
                      <a:rPr lang="en-IN" i="1" smtClean="0">
                        <a:latin typeface="Cambria Math" panose="02040503050406030204" pitchFamily="18" charset="0"/>
                        <a:ea typeface="Cambria Math" panose="02040503050406030204" pitchFamily="18" charset="0"/>
                      </a:rPr>
                      <m:t>→</m:t>
                    </m:r>
                  </m:oMath>
                </a14:m>
                <a:r>
                  <a:rPr lang="en-IN" dirty="0"/>
                  <a:t> Non-trivial strike lines</a:t>
                </a:r>
              </a:p>
              <a:p>
                <a:pPr marL="285750" indent="-285750">
                  <a:buFont typeface="Arial" panose="020B0604020202020204" pitchFamily="34" charset="0"/>
                  <a:buChar char="•"/>
                </a:pPr>
                <a:endParaRPr lang="en-IN" dirty="0"/>
              </a:p>
            </p:txBody>
          </p:sp>
        </mc:Choice>
        <mc:Fallback xmlns="">
          <p:sp>
            <p:nvSpPr>
              <p:cNvPr id="9" name="Content Placeholder 8"/>
              <p:cNvSpPr>
                <a:spLocks noGrp="1" noRot="1" noChangeAspect="1" noMove="1" noResize="1" noEditPoints="1" noAdjustHandles="1" noChangeArrowheads="1" noChangeShapeType="1" noTextEdit="1"/>
              </p:cNvSpPr>
              <p:nvPr>
                <p:ph sz="quarter" idx="13"/>
              </p:nvPr>
            </p:nvSpPr>
            <p:spPr>
              <a:blipFill>
                <a:blip r:embed="rId5"/>
                <a:stretch>
                  <a:fillRect l="-1185"/>
                </a:stretch>
              </a:blipFill>
            </p:spPr>
            <p:txBody>
              <a:bodyPr/>
              <a:lstStyle/>
              <a:p>
                <a:r>
                  <a:rPr lang="en-IN">
                    <a:noFill/>
                  </a:rPr>
                  <a:t> </a:t>
                </a:r>
              </a:p>
            </p:txBody>
          </p:sp>
        </mc:Fallback>
      </mc:AlternateContent>
      <p:sp>
        <p:nvSpPr>
          <p:cNvPr id="6" name="Title 5"/>
          <p:cNvSpPr>
            <a:spLocks noGrp="1"/>
          </p:cNvSpPr>
          <p:nvPr>
            <p:ph type="title"/>
          </p:nvPr>
        </p:nvSpPr>
        <p:spPr/>
        <p:txBody>
          <a:bodyPr/>
          <a:lstStyle/>
          <a:p>
            <a:r>
              <a:rPr lang="en-IN" sz="3000" dirty="0"/>
              <a:t>Introduction</a:t>
            </a:r>
            <a:br>
              <a:rPr lang="en-IN" sz="2800" dirty="0"/>
            </a:br>
            <a:r>
              <a:rPr lang="en-IN" sz="2400" dirty="0">
                <a:solidFill>
                  <a:srgbClr val="337777"/>
                </a:solidFill>
              </a:rPr>
              <a:t>Heat Flux Deposition in Island Divertor</a:t>
            </a:r>
          </a:p>
        </p:txBody>
      </p:sp>
      <p:sp>
        <p:nvSpPr>
          <p:cNvPr id="3" name="Date Placeholder 2"/>
          <p:cNvSpPr>
            <a:spLocks noGrp="1"/>
          </p:cNvSpPr>
          <p:nvPr>
            <p:ph type="dt" sz="half" idx="14"/>
          </p:nvPr>
        </p:nvSpPr>
        <p:spPr/>
        <p:txBody>
          <a:bodyPr/>
          <a:lstStyle/>
          <a:p>
            <a:r>
              <a:rPr lang="en-US"/>
              <a:t>IAEA Fifth Technical Meeting on Divertor Concepts</a:t>
            </a:r>
            <a:endParaRPr lang="de-DE" dirty="0"/>
          </a:p>
        </p:txBody>
      </p:sp>
      <p:sp>
        <p:nvSpPr>
          <p:cNvPr id="4" name="Footer Placeholder 3"/>
          <p:cNvSpPr>
            <a:spLocks noGrp="1"/>
          </p:cNvSpPr>
          <p:nvPr>
            <p:ph type="ftr" sz="quarter" idx="15"/>
          </p:nvPr>
        </p:nvSpPr>
        <p:spPr/>
        <p:txBody>
          <a:bodyPr/>
          <a:lstStyle/>
          <a:p>
            <a:r>
              <a:rPr lang="de-DE"/>
              <a:t>Amit Kharwandikar | Oral ID #26</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3</a:t>
            </a:fld>
            <a:endParaRPr lang="de-DE" dirty="0"/>
          </a:p>
        </p:txBody>
      </p:sp>
      <p:pic>
        <p:nvPicPr>
          <p:cNvPr id="44" name="Picture 43" descr="A picture containing text, map&#10;&#10;Description automatically generated">
            <a:extLst>
              <a:ext uri="{FF2B5EF4-FFF2-40B4-BE49-F238E27FC236}">
                <a16:creationId xmlns:a16="http://schemas.microsoft.com/office/drawing/2014/main" id="{D9270BFB-E51D-40A9-9ADB-795CF691672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678" t="4651" r="4235" b="14507"/>
          <a:stretch/>
        </p:blipFill>
        <p:spPr>
          <a:xfrm>
            <a:off x="7220030" y="1335741"/>
            <a:ext cx="3977058" cy="5016972"/>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4680" t="5435" r="2868"/>
          <a:stretch/>
        </p:blipFill>
        <p:spPr>
          <a:xfrm>
            <a:off x="797263" y="3142895"/>
            <a:ext cx="5136812" cy="2768648"/>
          </a:xfrm>
          <a:prstGeom prst="rect">
            <a:avLst/>
          </a:prstGeom>
        </p:spPr>
      </p:pic>
      <p:grpSp>
        <p:nvGrpSpPr>
          <p:cNvPr id="2" name="Group 1"/>
          <p:cNvGrpSpPr/>
          <p:nvPr/>
        </p:nvGrpSpPr>
        <p:grpSpPr>
          <a:xfrm>
            <a:off x="8085646" y="1877660"/>
            <a:ext cx="1112567" cy="938267"/>
            <a:chOff x="8085646" y="1877660"/>
            <a:chExt cx="1112567" cy="938267"/>
          </a:xfrm>
        </p:grpSpPr>
        <p:grpSp>
          <p:nvGrpSpPr>
            <p:cNvPr id="10" name="Group 9"/>
            <p:cNvGrpSpPr/>
            <p:nvPr/>
          </p:nvGrpSpPr>
          <p:grpSpPr>
            <a:xfrm>
              <a:off x="8085646" y="1877660"/>
              <a:ext cx="639254" cy="639321"/>
              <a:chOff x="7828471" y="1877660"/>
              <a:chExt cx="639254" cy="639321"/>
            </a:xfrm>
          </p:grpSpPr>
          <p:cxnSp>
            <p:nvCxnSpPr>
              <p:cNvPr id="54" name="Straight Connector 53">
                <a:extLst>
                  <a:ext uri="{FF2B5EF4-FFF2-40B4-BE49-F238E27FC236}">
                    <a16:creationId xmlns:a16="http://schemas.microsoft.com/office/drawing/2014/main" id="{7DA0577E-85EA-E44B-9E85-4ECDDE227F69}"/>
                  </a:ext>
                </a:extLst>
              </p:cNvPr>
              <p:cNvCxnSpPr>
                <a:cxnSpLocks/>
              </p:cNvCxnSpPr>
              <p:nvPr/>
            </p:nvCxnSpPr>
            <p:spPr>
              <a:xfrm flipH="1" flipV="1">
                <a:off x="8326361" y="1877660"/>
                <a:ext cx="141364" cy="303600"/>
              </a:xfrm>
              <a:prstGeom prst="line">
                <a:avLst/>
              </a:prstGeom>
              <a:ln w="38100">
                <a:solidFill>
                  <a:srgbClr val="FF00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55" name="Straight Connector 54">
                <a:extLst>
                  <a:ext uri="{FF2B5EF4-FFF2-40B4-BE49-F238E27FC236}">
                    <a16:creationId xmlns:a16="http://schemas.microsoft.com/office/drawing/2014/main" id="{3E764922-9D15-E040-9BB7-A8226CB3B20B}"/>
                  </a:ext>
                </a:extLst>
              </p:cNvPr>
              <p:cNvCxnSpPr>
                <a:cxnSpLocks/>
              </p:cNvCxnSpPr>
              <p:nvPr/>
            </p:nvCxnSpPr>
            <p:spPr>
              <a:xfrm flipH="1" flipV="1">
                <a:off x="7941334" y="2058768"/>
                <a:ext cx="297273" cy="244985"/>
              </a:xfrm>
              <a:prstGeom prst="line">
                <a:avLst/>
              </a:prstGeom>
              <a:ln w="38100">
                <a:solidFill>
                  <a:srgbClr val="FF00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58" name="Straight Connector 57">
                <a:extLst>
                  <a:ext uri="{FF2B5EF4-FFF2-40B4-BE49-F238E27FC236}">
                    <a16:creationId xmlns:a16="http://schemas.microsoft.com/office/drawing/2014/main" id="{1FBC5629-1B3F-8746-AB7E-A053E7637FF9}"/>
                  </a:ext>
                </a:extLst>
              </p:cNvPr>
              <p:cNvCxnSpPr>
                <a:cxnSpLocks/>
              </p:cNvCxnSpPr>
              <p:nvPr/>
            </p:nvCxnSpPr>
            <p:spPr>
              <a:xfrm flipH="1" flipV="1">
                <a:off x="7828471" y="2479198"/>
                <a:ext cx="358267" cy="37783"/>
              </a:xfrm>
              <a:prstGeom prst="line">
                <a:avLst/>
              </a:prstGeom>
              <a:ln w="38100">
                <a:solidFill>
                  <a:srgbClr val="FF00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grpSp>
        <p:pic>
          <p:nvPicPr>
            <p:cNvPr id="31" name="Picture 30"/>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rot="19337430">
              <a:off x="8408954" y="2344298"/>
              <a:ext cx="789259" cy="471629"/>
            </a:xfrm>
            <a:prstGeom prst="rect">
              <a:avLst/>
            </a:prstGeom>
          </p:spPr>
        </p:pic>
      </p:grpSp>
      <p:pic>
        <p:nvPicPr>
          <p:cNvPr id="61" name="Picture 60" descr="A picture containing food&#10;&#10;Description automatically generated">
            <a:extLst>
              <a:ext uri="{FF2B5EF4-FFF2-40B4-BE49-F238E27FC236}">
                <a16:creationId xmlns:a16="http://schemas.microsoft.com/office/drawing/2014/main" id="{6A934254-3BDD-48FC-9C59-789D2A58B8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4645" y="3008049"/>
            <a:ext cx="5635800" cy="3274964"/>
          </a:xfrm>
          <a:prstGeom prst="rect">
            <a:avLst/>
          </a:prstGeom>
        </p:spPr>
      </p:pic>
      <p:grpSp>
        <p:nvGrpSpPr>
          <p:cNvPr id="37" name="Group 36"/>
          <p:cNvGrpSpPr/>
          <p:nvPr/>
        </p:nvGrpSpPr>
        <p:grpSpPr>
          <a:xfrm>
            <a:off x="7152061" y="1159514"/>
            <a:ext cx="3599610" cy="5281439"/>
            <a:chOff x="5768338" y="1218396"/>
            <a:chExt cx="3599610" cy="5281439"/>
          </a:xfrm>
        </p:grpSpPr>
        <p:cxnSp>
          <p:nvCxnSpPr>
            <p:cNvPr id="38" name="Straight Connector 37">
              <a:extLst>
                <a:ext uri="{FF2B5EF4-FFF2-40B4-BE49-F238E27FC236}">
                  <a16:creationId xmlns:a16="http://schemas.microsoft.com/office/drawing/2014/main" id="{F2B587D3-315C-4403-AD56-3E127A37F693}"/>
                </a:ext>
              </a:extLst>
            </p:cNvPr>
            <p:cNvCxnSpPr>
              <a:cxnSpLocks/>
            </p:cNvCxnSpPr>
            <p:nvPr/>
          </p:nvCxnSpPr>
          <p:spPr>
            <a:xfrm flipV="1">
              <a:off x="8164466" y="6024995"/>
              <a:ext cx="835792" cy="249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5768338" y="1218396"/>
              <a:ext cx="2116630" cy="1822053"/>
              <a:chOff x="5768338" y="1218396"/>
              <a:chExt cx="2116630" cy="1822053"/>
            </a:xfrm>
          </p:grpSpPr>
          <p:cxnSp>
            <p:nvCxnSpPr>
              <p:cNvPr id="41" name="Straight Connector 40">
                <a:extLst>
                  <a:ext uri="{FF2B5EF4-FFF2-40B4-BE49-F238E27FC236}">
                    <a16:creationId xmlns:a16="http://schemas.microsoft.com/office/drawing/2014/main" id="{6B501E59-D3B3-47B1-98DC-43B64C6E4F98}"/>
                  </a:ext>
                </a:extLst>
              </p:cNvPr>
              <p:cNvCxnSpPr>
                <a:cxnSpLocks/>
              </p:cNvCxnSpPr>
              <p:nvPr/>
            </p:nvCxnSpPr>
            <p:spPr>
              <a:xfrm>
                <a:off x="6162675" y="1943100"/>
                <a:ext cx="178207" cy="1041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D08BCDB-D728-450E-9792-FB43188A30AE}"/>
                  </a:ext>
                </a:extLst>
              </p:cNvPr>
              <p:cNvCxnSpPr>
                <a:cxnSpLocks/>
              </p:cNvCxnSpPr>
              <p:nvPr/>
            </p:nvCxnSpPr>
            <p:spPr>
              <a:xfrm flipV="1">
                <a:off x="6243900" y="1494664"/>
                <a:ext cx="1641068" cy="3212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rot="20940000">
                <a:off x="6208500" y="1218396"/>
                <a:ext cx="1371600" cy="448983"/>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a:solidFill>
                    <a:schemeClr val="bg1"/>
                  </a:solidFill>
                </a:endParaRPr>
              </a:p>
            </p:txBody>
          </p:sp>
          <p:sp>
            <p:nvSpPr>
              <p:cNvPr id="45" name="Rectangle 44"/>
              <p:cNvSpPr/>
              <p:nvPr/>
            </p:nvSpPr>
            <p:spPr>
              <a:xfrm rot="15613569">
                <a:off x="5298172" y="2128528"/>
                <a:ext cx="1382087" cy="441756"/>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a:solidFill>
                    <a:schemeClr val="bg1"/>
                  </a:solidFill>
                </a:endParaRPr>
              </a:p>
            </p:txBody>
          </p:sp>
        </p:grpSp>
        <p:sp>
          <p:nvSpPr>
            <p:cNvPr id="40" name="Rectangle 39"/>
            <p:cNvSpPr/>
            <p:nvPr/>
          </p:nvSpPr>
          <p:spPr>
            <a:xfrm rot="21480000">
              <a:off x="7996348" y="6050852"/>
              <a:ext cx="1371600" cy="448983"/>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a:solidFill>
                  <a:schemeClr val="bg1"/>
                </a:solidFill>
              </a:endParaRPr>
            </a:p>
          </p:txBody>
        </p:sp>
      </p:grpSp>
      <p:grpSp>
        <p:nvGrpSpPr>
          <p:cNvPr id="46" name="Group 45"/>
          <p:cNvGrpSpPr/>
          <p:nvPr/>
        </p:nvGrpSpPr>
        <p:grpSpPr>
          <a:xfrm>
            <a:off x="6834880" y="1190625"/>
            <a:ext cx="2834795" cy="5116838"/>
            <a:chOff x="6834880" y="1190625"/>
            <a:chExt cx="2834795" cy="5116838"/>
          </a:xfrm>
        </p:grpSpPr>
        <p:grpSp>
          <p:nvGrpSpPr>
            <p:cNvPr id="47" name="Group 46"/>
            <p:cNvGrpSpPr/>
            <p:nvPr/>
          </p:nvGrpSpPr>
          <p:grpSpPr>
            <a:xfrm>
              <a:off x="6834880" y="3995737"/>
              <a:ext cx="2345448" cy="2311726"/>
              <a:chOff x="6081700" y="3643433"/>
              <a:chExt cx="2467889" cy="2406803"/>
            </a:xfrm>
          </p:grpSpPr>
          <p:pic>
            <p:nvPicPr>
              <p:cNvPr id="50" name="Picture 49"/>
              <p:cNvPicPr>
                <a:picLocks noChangeAspect="1"/>
              </p:cNvPicPr>
              <p:nvPr/>
            </p:nvPicPr>
            <p:blipFill>
              <a:blip r:embed="rId10"/>
              <a:stretch>
                <a:fillRect/>
              </a:stretch>
            </p:blipFill>
            <p:spPr>
              <a:xfrm>
                <a:off x="6081700" y="3643433"/>
                <a:ext cx="2467889" cy="2406803"/>
              </a:xfrm>
              <a:prstGeom prst="rect">
                <a:avLst/>
              </a:prstGeom>
            </p:spPr>
          </p:pic>
          <p:pic>
            <p:nvPicPr>
              <p:cNvPr id="51" name="Picture 50"/>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rot="209888">
                <a:off x="6764780" y="4374176"/>
                <a:ext cx="1151805" cy="567880"/>
              </a:xfrm>
              <a:prstGeom prst="rect">
                <a:avLst/>
              </a:prstGeom>
            </p:spPr>
          </p:pic>
        </p:grpSp>
        <p:sp>
          <p:nvSpPr>
            <p:cNvPr id="48" name="Rectangle 47"/>
            <p:cNvSpPr/>
            <p:nvPr/>
          </p:nvSpPr>
          <p:spPr>
            <a:xfrm>
              <a:off x="7315645" y="1190625"/>
              <a:ext cx="2354030" cy="2190750"/>
            </a:xfrm>
            <a:prstGeom prst="rect">
              <a:avLst/>
            </a:prstGeom>
            <a:noFill/>
            <a:ln w="28575" cmpd="sng">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a:solidFill>
                  <a:schemeClr val="bg1"/>
                </a:solidFill>
              </a:endParaRPr>
            </a:p>
          </p:txBody>
        </p:sp>
        <p:cxnSp>
          <p:nvCxnSpPr>
            <p:cNvPr id="49" name="Straight Arrow Connector 48"/>
            <p:cNvCxnSpPr/>
            <p:nvPr/>
          </p:nvCxnSpPr>
          <p:spPr>
            <a:xfrm flipH="1">
              <a:off x="8089970" y="3388485"/>
              <a:ext cx="198622" cy="455742"/>
            </a:xfrm>
            <a:prstGeom prst="straightConnector1">
              <a:avLst/>
            </a:prstGeom>
            <a:ln w="28575" cmpd="sng">
              <a:solidFill>
                <a:schemeClr val="tx1"/>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grpSp>
      <p:pic>
        <p:nvPicPr>
          <p:cNvPr id="75" name="Picture 74" descr="A close up of a logo&#10;&#10;Description automatically generated">
            <a:extLst>
              <a:ext uri="{FF2B5EF4-FFF2-40B4-BE49-F238E27FC236}">
                <a16:creationId xmlns:a16="http://schemas.microsoft.com/office/drawing/2014/main" id="{5CB3531F-3892-4083-A738-643507073E37}"/>
              </a:ext>
            </a:extLst>
          </p:cNvPr>
          <p:cNvPicPr>
            <a:picLocks noChangeAspect="1"/>
          </p:cNvPicPr>
          <p:nvPr/>
        </p:nvPicPr>
        <p:blipFill>
          <a:blip r:embed="rId12">
            <a:alphaModFix/>
            <a:extLst>
              <a:ext uri="{28A0092B-C50C-407E-A947-70E740481C1C}">
                <a14:useLocalDpi xmlns:a14="http://schemas.microsoft.com/office/drawing/2010/main" val="0"/>
              </a:ext>
            </a:extLst>
          </a:blip>
          <a:stretch>
            <a:fillRect/>
          </a:stretch>
        </p:blipFill>
        <p:spPr>
          <a:xfrm>
            <a:off x="438469" y="2950931"/>
            <a:ext cx="5768151" cy="3380050"/>
          </a:xfrm>
          <a:prstGeom prst="rect">
            <a:avLst/>
          </a:prstGeom>
        </p:spPr>
      </p:pic>
      <p:grpSp>
        <p:nvGrpSpPr>
          <p:cNvPr id="83" name="Group 82"/>
          <p:cNvGrpSpPr/>
          <p:nvPr/>
        </p:nvGrpSpPr>
        <p:grpSpPr>
          <a:xfrm>
            <a:off x="6394778" y="1171386"/>
            <a:ext cx="5125739" cy="5210364"/>
            <a:chOff x="6411196" y="1248490"/>
            <a:chExt cx="4570892" cy="4448996"/>
          </a:xfrm>
          <a:solidFill>
            <a:schemeClr val="bg1"/>
          </a:solidFill>
        </p:grpSpPr>
        <p:grpSp>
          <p:nvGrpSpPr>
            <p:cNvPr id="84" name="Group 83"/>
            <p:cNvGrpSpPr/>
            <p:nvPr/>
          </p:nvGrpSpPr>
          <p:grpSpPr>
            <a:xfrm>
              <a:off x="6411196" y="1248490"/>
              <a:ext cx="4570892" cy="4448996"/>
              <a:chOff x="6430538" y="735026"/>
              <a:chExt cx="4570892" cy="4448996"/>
            </a:xfrm>
            <a:grpFill/>
          </p:grpSpPr>
          <p:pic>
            <p:nvPicPr>
              <p:cNvPr id="103" name="Picture 102">
                <a:extLst>
                  <a:ext uri="{FF2B5EF4-FFF2-40B4-BE49-F238E27FC236}">
                    <a16:creationId xmlns:a16="http://schemas.microsoft.com/office/drawing/2014/main" id="{B4B9D561-249F-6D4C-A4C1-2A2F89546989}"/>
                  </a:ext>
                </a:extLst>
              </p:cNvPr>
              <p:cNvPicPr>
                <a:picLocks noChangeAspect="1"/>
              </p:cNvPicPr>
              <p:nvPr/>
            </p:nvPicPr>
            <p:blipFill rotWithShape="1">
              <a:blip r:embed="rId13">
                <a:extLst>
                  <a:ext uri="{28A0092B-C50C-407E-A947-70E740481C1C}">
                    <a14:useLocalDpi xmlns:a14="http://schemas.microsoft.com/office/drawing/2010/main" val="0"/>
                  </a:ext>
                </a:extLst>
              </a:blip>
              <a:srcRect t="-16936" b="-5752"/>
              <a:stretch/>
            </p:blipFill>
            <p:spPr>
              <a:xfrm>
                <a:off x="6430538" y="735026"/>
                <a:ext cx="4570892" cy="4448996"/>
              </a:xfrm>
              <a:prstGeom prst="rect">
                <a:avLst/>
              </a:prstGeom>
              <a:grpFill/>
            </p:spPr>
          </p:pic>
          <p:cxnSp>
            <p:nvCxnSpPr>
              <p:cNvPr id="104" name="Straight Connector 103">
                <a:extLst>
                  <a:ext uri="{FF2B5EF4-FFF2-40B4-BE49-F238E27FC236}">
                    <a16:creationId xmlns:a16="http://schemas.microsoft.com/office/drawing/2014/main" id="{6C7D93D3-1A3F-8242-902B-584D541C48F0}"/>
                  </a:ext>
                </a:extLst>
              </p:cNvPr>
              <p:cNvCxnSpPr>
                <a:cxnSpLocks/>
              </p:cNvCxnSpPr>
              <p:nvPr/>
            </p:nvCxnSpPr>
            <p:spPr>
              <a:xfrm flipH="1">
                <a:off x="8059626" y="3885233"/>
                <a:ext cx="448708" cy="666942"/>
              </a:xfrm>
              <a:prstGeom prst="line">
                <a:avLst/>
              </a:prstGeom>
              <a:grpFill/>
              <a:ln w="149225">
                <a:solidFill>
                  <a:srgbClr val="FF0000">
                    <a:alpha val="54000"/>
                  </a:srgbClr>
                </a:solidFill>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DAF1252-2348-BA43-8782-0393037575F3}"/>
                  </a:ext>
                </a:extLst>
              </p:cNvPr>
              <p:cNvCxnSpPr>
                <a:cxnSpLocks/>
              </p:cNvCxnSpPr>
              <p:nvPr/>
            </p:nvCxnSpPr>
            <p:spPr>
              <a:xfrm flipH="1">
                <a:off x="8224996" y="3949220"/>
                <a:ext cx="351366" cy="614011"/>
              </a:xfrm>
              <a:prstGeom prst="line">
                <a:avLst/>
              </a:prstGeom>
              <a:grpFill/>
              <a:ln w="25400">
                <a:solidFill>
                  <a:srgbClr val="EF7C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06" name="Straight Connector 105">
                <a:extLst>
                  <a:ext uri="{FF2B5EF4-FFF2-40B4-BE49-F238E27FC236}">
                    <a16:creationId xmlns:a16="http://schemas.microsoft.com/office/drawing/2014/main" id="{FD29EA09-CDEA-344E-96E8-B20383CB4348}"/>
                  </a:ext>
                </a:extLst>
              </p:cNvPr>
              <p:cNvCxnSpPr>
                <a:cxnSpLocks/>
              </p:cNvCxnSpPr>
              <p:nvPr/>
            </p:nvCxnSpPr>
            <p:spPr>
              <a:xfrm flipH="1">
                <a:off x="7380404" y="3301855"/>
                <a:ext cx="544732" cy="120058"/>
              </a:xfrm>
              <a:prstGeom prst="line">
                <a:avLst/>
              </a:prstGeom>
              <a:grpFill/>
              <a:ln w="25400">
                <a:solidFill>
                  <a:srgbClr val="EF7C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grpSp>
        <p:cxnSp>
          <p:nvCxnSpPr>
            <p:cNvPr id="102" name="Straight Connector 101">
              <a:extLst>
                <a:ext uri="{FF2B5EF4-FFF2-40B4-BE49-F238E27FC236}">
                  <a16:creationId xmlns:a16="http://schemas.microsoft.com/office/drawing/2014/main" id="{64443A66-04D9-934A-B746-EA9CD66D1D08}"/>
                </a:ext>
              </a:extLst>
            </p:cNvPr>
            <p:cNvCxnSpPr>
              <a:cxnSpLocks/>
            </p:cNvCxnSpPr>
            <p:nvPr/>
          </p:nvCxnSpPr>
          <p:spPr>
            <a:xfrm flipH="1">
              <a:off x="6803658" y="3974656"/>
              <a:ext cx="1153165" cy="256706"/>
            </a:xfrm>
            <a:prstGeom prst="line">
              <a:avLst/>
            </a:prstGeom>
            <a:grpFill/>
            <a:ln w="149225">
              <a:solidFill>
                <a:srgbClr val="FF0000">
                  <a:alpha val="56000"/>
                </a:srgbClr>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114" name="TextBox 113"/>
          <p:cNvSpPr txBox="1"/>
          <p:nvPr/>
        </p:nvSpPr>
        <p:spPr>
          <a:xfrm>
            <a:off x="6955191" y="6325881"/>
            <a:ext cx="1725162" cy="294953"/>
          </a:xfrm>
          <a:prstGeom prst="rect">
            <a:avLst/>
          </a:prstGeom>
          <a:noFill/>
        </p:spPr>
        <p:txBody>
          <a:bodyPr wrap="square" lIns="0" tIns="0" rIns="0" bIns="0" rtlCol="0" anchor="t" anchorCtr="0">
            <a:spAutoFit/>
          </a:bodyPr>
          <a:lstStyle/>
          <a:p>
            <a:pPr algn="ctr">
              <a:lnSpc>
                <a:spcPts val="2300"/>
              </a:lnSpc>
              <a:spcBef>
                <a:spcPts val="1150"/>
              </a:spcBef>
            </a:pPr>
            <a:r>
              <a:rPr lang="en-IN" sz="2400" b="1" dirty="0">
                <a:ea typeface="Cambria" panose="02040503050406030204" pitchFamily="18" charset="0"/>
              </a:rPr>
              <a:t>Strike line</a:t>
            </a:r>
          </a:p>
        </p:txBody>
      </p:sp>
      <p:cxnSp>
        <p:nvCxnSpPr>
          <p:cNvPr id="11" name="Straight Connector 10"/>
          <p:cNvCxnSpPr/>
          <p:nvPr/>
        </p:nvCxnSpPr>
        <p:spPr>
          <a:xfrm flipH="1">
            <a:off x="7842365" y="5641773"/>
            <a:ext cx="356144" cy="641240"/>
          </a:xfrm>
          <a:prstGeom prst="line">
            <a:avLst/>
          </a:prstGeom>
          <a:ln w="38100">
            <a:headEnd type="arrow" w="med" len="med"/>
            <a:tailEnd type="none" w="med" len="med"/>
          </a:ln>
        </p:spPr>
        <p:style>
          <a:lnRef idx="1">
            <a:schemeClr val="dk1"/>
          </a:lnRef>
          <a:fillRef idx="0">
            <a:schemeClr val="dk1"/>
          </a:fillRef>
          <a:effectRef idx="0">
            <a:schemeClr val="dk1"/>
          </a:effectRef>
          <a:fontRef idx="minor">
            <a:schemeClr val="tx1"/>
          </a:fontRef>
        </p:style>
      </p:cxnSp>
      <p:pic>
        <p:nvPicPr>
          <p:cNvPr id="52" name="Picture 51"/>
          <p:cNvPicPr>
            <a:picLocks noChangeAspect="1"/>
          </p:cNvPicPr>
          <p:nvPr/>
        </p:nvPicPr>
        <p:blipFill rotWithShape="1">
          <a:blip r:embed="rId14">
            <a:extLst>
              <a:ext uri="{28A0092B-C50C-407E-A947-70E740481C1C}">
                <a14:useLocalDpi xmlns:a14="http://schemas.microsoft.com/office/drawing/2010/main" val="0"/>
              </a:ext>
            </a:extLst>
          </a:blip>
          <a:srcRect l="23598" t="21964" r="23354" b="12408"/>
          <a:stretch/>
        </p:blipFill>
        <p:spPr>
          <a:xfrm>
            <a:off x="773421" y="3134638"/>
            <a:ext cx="4951931" cy="3107764"/>
          </a:xfrm>
          <a:prstGeom prst="rect">
            <a:avLst/>
          </a:prstGeom>
        </p:spPr>
      </p:pic>
    </p:spTree>
    <p:extLst>
      <p:ext uri="{BB962C8B-B14F-4D97-AF65-F5344CB8AC3E}">
        <p14:creationId xmlns:p14="http://schemas.microsoft.com/office/powerpoint/2010/main" val="1473687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3364242" y="1190683"/>
            <a:ext cx="5348267" cy="4678100"/>
            <a:chOff x="3364242" y="1190683"/>
            <a:chExt cx="5348267" cy="4678100"/>
          </a:xfrm>
        </p:grpSpPr>
        <p:grpSp>
          <p:nvGrpSpPr>
            <p:cNvPr id="10" name="Group 9"/>
            <p:cNvGrpSpPr/>
            <p:nvPr/>
          </p:nvGrpSpPr>
          <p:grpSpPr>
            <a:xfrm>
              <a:off x="5359708" y="1190683"/>
              <a:ext cx="3352800" cy="2173964"/>
              <a:chOff x="7178757" y="1266825"/>
              <a:chExt cx="3352800" cy="2173964"/>
            </a:xfrm>
          </p:grpSpPr>
          <p:pic>
            <p:nvPicPr>
              <p:cNvPr id="3" name="Picture 2"/>
              <p:cNvPicPr>
                <a:picLocks noChangeAspect="1"/>
              </p:cNvPicPr>
              <p:nvPr/>
            </p:nvPicPr>
            <p:blipFill rotWithShape="1">
              <a:blip r:embed="rId3"/>
              <a:srcRect b="60168"/>
              <a:stretch/>
            </p:blipFill>
            <p:spPr>
              <a:xfrm>
                <a:off x="7178757" y="1266825"/>
                <a:ext cx="3352800" cy="2173964"/>
              </a:xfrm>
              <a:prstGeom prst="rect">
                <a:avLst/>
              </a:prstGeom>
            </p:spPr>
          </p:pic>
          <p:sp>
            <p:nvSpPr>
              <p:cNvPr id="21" name="Rectangle 20"/>
              <p:cNvSpPr/>
              <p:nvPr/>
            </p:nvSpPr>
            <p:spPr>
              <a:xfrm>
                <a:off x="8644380" y="1395947"/>
                <a:ext cx="1724718" cy="427554"/>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ctr">
                  <a:spcBef>
                    <a:spcPts val="500"/>
                  </a:spcBef>
                  <a:buClr>
                    <a:srgbClr val="116656"/>
                  </a:buClr>
                  <a:buSzPct val="120000"/>
                </a:pPr>
                <a:r>
                  <a:rPr lang="en-IN" sz="1400" b="1" dirty="0"/>
                  <a:t>Averaged Upper Divertor Pattern</a:t>
                </a:r>
              </a:p>
            </p:txBody>
          </p:sp>
        </p:grpSp>
        <p:grpSp>
          <p:nvGrpSpPr>
            <p:cNvPr id="15" name="Group 14"/>
            <p:cNvGrpSpPr/>
            <p:nvPr/>
          </p:nvGrpSpPr>
          <p:grpSpPr>
            <a:xfrm>
              <a:off x="5278747" y="3144645"/>
              <a:ext cx="3433762" cy="2724138"/>
              <a:chOff x="7817212" y="3792989"/>
              <a:chExt cx="3514725" cy="2697809"/>
            </a:xfrm>
          </p:grpSpPr>
          <p:pic>
            <p:nvPicPr>
              <p:cNvPr id="13" name="Picture 12"/>
              <p:cNvPicPr>
                <a:picLocks noChangeAspect="1"/>
              </p:cNvPicPr>
              <p:nvPr/>
            </p:nvPicPr>
            <p:blipFill rotWithShape="1">
              <a:blip r:embed="rId4"/>
              <a:srcRect t="6523"/>
              <a:stretch/>
            </p:blipFill>
            <p:spPr>
              <a:xfrm>
                <a:off x="7817212" y="3792989"/>
                <a:ext cx="3514725" cy="2697809"/>
              </a:xfrm>
              <a:prstGeom prst="rect">
                <a:avLst/>
              </a:prstGeom>
            </p:spPr>
          </p:pic>
          <p:sp>
            <p:nvSpPr>
              <p:cNvPr id="27" name="Rectangle 26"/>
              <p:cNvSpPr/>
              <p:nvPr/>
            </p:nvSpPr>
            <p:spPr>
              <a:xfrm>
                <a:off x="9445658" y="3862188"/>
                <a:ext cx="1724718" cy="427554"/>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ctr">
                  <a:spcBef>
                    <a:spcPts val="500"/>
                  </a:spcBef>
                  <a:buClr>
                    <a:srgbClr val="116656"/>
                  </a:buClr>
                  <a:buSzPct val="120000"/>
                </a:pPr>
                <a:r>
                  <a:rPr lang="en-IN" sz="1400" b="1" dirty="0"/>
                  <a:t>Averaged Lower Divertor Pattern</a:t>
                </a:r>
              </a:p>
            </p:txBody>
          </p:sp>
        </p:grpSp>
        <p:cxnSp>
          <p:nvCxnSpPr>
            <p:cNvPr id="8" name="Straight Arrow Connector 7"/>
            <p:cNvCxnSpPr/>
            <p:nvPr/>
          </p:nvCxnSpPr>
          <p:spPr>
            <a:xfrm flipV="1">
              <a:off x="3364242" y="2217806"/>
              <a:ext cx="1995466" cy="1051546"/>
            </a:xfrm>
            <a:prstGeom prst="straightConnector1">
              <a:avLst/>
            </a:prstGeom>
            <a:ln w="9525">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3511425" y="3712440"/>
              <a:ext cx="1848283" cy="229153"/>
            </a:xfrm>
            <a:prstGeom prst="straightConnector1">
              <a:avLst/>
            </a:prstGeom>
            <a:ln w="9525">
              <a:headEnd type="none" w="med" len="med"/>
              <a:tailEnd type="triangle"/>
            </a:ln>
          </p:spPr>
          <p:style>
            <a:lnRef idx="1">
              <a:schemeClr val="dk1"/>
            </a:lnRef>
            <a:fillRef idx="0">
              <a:schemeClr val="dk1"/>
            </a:fillRef>
            <a:effectRef idx="0">
              <a:schemeClr val="dk1"/>
            </a:effectRef>
            <a:fontRef idx="minor">
              <a:schemeClr val="tx1"/>
            </a:fontRef>
          </p:style>
        </p:cxnSp>
      </p:gr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23598" t="21964" r="23354" b="12408"/>
          <a:stretch/>
        </p:blipFill>
        <p:spPr>
          <a:xfrm>
            <a:off x="280507" y="1912687"/>
            <a:ext cx="3613578" cy="2267832"/>
          </a:xfrm>
          <a:prstGeom prst="rect">
            <a:avLst/>
          </a:prstGeom>
        </p:spPr>
      </p:pic>
      <p:sp>
        <p:nvSpPr>
          <p:cNvPr id="9" name="Title 8"/>
          <p:cNvSpPr>
            <a:spLocks noGrp="1"/>
          </p:cNvSpPr>
          <p:nvPr>
            <p:ph type="title"/>
          </p:nvPr>
        </p:nvSpPr>
        <p:spPr/>
        <p:txBody>
          <a:bodyPr/>
          <a:lstStyle/>
          <a:p>
            <a:r>
              <a:rPr lang="en-IN" sz="3000" dirty="0"/>
              <a:t>Heat Flux Patterns in W7-X</a:t>
            </a:r>
            <a:br>
              <a:rPr lang="en-IN" dirty="0"/>
            </a:br>
            <a:r>
              <a:rPr lang="en-IN" sz="2400" dirty="0">
                <a:solidFill>
                  <a:srgbClr val="337777"/>
                </a:solidFill>
              </a:rPr>
              <a:t>Infrared (IR) Thermography</a:t>
            </a:r>
          </a:p>
        </p:txBody>
      </p:sp>
      <p:sp>
        <p:nvSpPr>
          <p:cNvPr id="4" name="Date Placeholder 3"/>
          <p:cNvSpPr>
            <a:spLocks noGrp="1"/>
          </p:cNvSpPr>
          <p:nvPr>
            <p:ph type="dt" sz="half" idx="14"/>
          </p:nvPr>
        </p:nvSpPr>
        <p:spPr/>
        <p:txBody>
          <a:bodyPr/>
          <a:lstStyle/>
          <a:p>
            <a:r>
              <a:rPr lang="en-US"/>
              <a:t>IAEA Fifth Technical Meeting on Divertor Concepts</a:t>
            </a:r>
            <a:endParaRPr lang="de-DE" dirty="0"/>
          </a:p>
        </p:txBody>
      </p:sp>
      <p:sp>
        <p:nvSpPr>
          <p:cNvPr id="5" name="Footer Placeholder 4"/>
          <p:cNvSpPr>
            <a:spLocks noGrp="1"/>
          </p:cNvSpPr>
          <p:nvPr>
            <p:ph type="ftr" sz="quarter" idx="15"/>
          </p:nvPr>
        </p:nvSpPr>
        <p:spPr/>
        <p:txBody>
          <a:bodyPr/>
          <a:lstStyle/>
          <a:p>
            <a:r>
              <a:rPr lang="de-DE"/>
              <a:t>Amit Kharwandikar | Oral ID #26</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4</a:t>
            </a:fld>
            <a:endParaRPr lang="de-DE" dirty="0"/>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7"/>
              </p:nvPr>
            </p:nvSpPr>
            <p:spPr/>
            <p:txBody>
              <a:bodyPr>
                <a:normAutofit/>
              </a:bodyPr>
              <a:lstStyle/>
              <a:p>
                <a:endParaRPr lang="en-IN" dirty="0"/>
              </a:p>
              <a:p>
                <a:endParaRPr lang="en-IN" dirty="0"/>
              </a:p>
              <a:p>
                <a:endParaRPr lang="en-IN" dirty="0"/>
              </a:p>
              <a:p>
                <a:endParaRPr lang="en-IN" dirty="0"/>
              </a:p>
              <a:p>
                <a:endParaRPr lang="en-IN" dirty="0"/>
              </a:p>
              <a:p>
                <a:endParaRPr lang="en-IN" dirty="0"/>
              </a:p>
              <a:p>
                <a:endParaRPr lang="en-IN" dirty="0"/>
              </a:p>
              <a:p>
                <a:endParaRPr lang="en-IN" dirty="0"/>
              </a:p>
              <a:p>
                <a:pPr marL="285750" indent="-285750">
                  <a:buFont typeface="Arial" panose="020B0604020202020204" pitchFamily="34" charset="0"/>
                  <a:buChar char="•"/>
                </a:pPr>
                <a:r>
                  <a:rPr lang="en-IN" dirty="0"/>
                  <a:t>IR cameras measure heat flux [MW/</a:t>
                </a:r>
                <a14:m>
                  <m:oMath xmlns:m="http://schemas.openxmlformats.org/officeDocument/2006/math">
                    <m:sSup>
                      <m:sSupPr>
                        <m:ctrlPr>
                          <a:rPr lang="en-IN" i="1">
                            <a:latin typeface="Cambria Math" panose="02040503050406030204" pitchFamily="18" charset="0"/>
                          </a:rPr>
                        </m:ctrlPr>
                      </m:sSupPr>
                      <m:e>
                        <m:r>
                          <m:rPr>
                            <m:nor/>
                          </m:rPr>
                          <a:rPr lang="en-IN" dirty="0"/>
                          <m:t>m</m:t>
                        </m:r>
                      </m:e>
                      <m:sup>
                        <m:r>
                          <a:rPr lang="en-IN" i="1">
                            <a:latin typeface="Cambria Math" panose="02040503050406030204" pitchFamily="18" charset="0"/>
                          </a:rPr>
                          <m:t>𝟐</m:t>
                        </m:r>
                      </m:sup>
                    </m:sSup>
                  </m:oMath>
                </a14:m>
                <a:r>
                  <a:rPr lang="en-IN" dirty="0"/>
                  <a:t>]</a:t>
                </a:r>
              </a:p>
              <a:p>
                <a:pPr marL="285750" indent="-285750">
                  <a:buFont typeface="Arial" panose="020B0604020202020204" pitchFamily="34" charset="0"/>
                  <a:buChar char="•"/>
                </a:pPr>
                <a:r>
                  <a:rPr lang="en-IN" dirty="0"/>
                  <a:t>Strong up-down asymmetry [Gao 2019]</a:t>
                </a:r>
              </a:p>
              <a:p>
                <a:pPr marL="285750" indent="-285750">
                  <a:buFont typeface="Arial" panose="020B0604020202020204" pitchFamily="34" charset="0"/>
                  <a:buChar char="•"/>
                </a:pPr>
                <a:r>
                  <a:rPr lang="en-IN" dirty="0"/>
                  <a:t>Governing aspects: Topology and Transport </a:t>
                </a:r>
              </a:p>
              <a:p>
                <a:pPr marL="285750" indent="-285750">
                  <a:buFont typeface="Arial" panose="020B0604020202020204" pitchFamily="34" charset="0"/>
                  <a:buChar char="•"/>
                </a:pPr>
                <a:endParaRPr lang="en-IN" dirty="0">
                  <a:solidFill>
                    <a:srgbClr val="005555"/>
                  </a:solidFill>
                </a:endParaRPr>
              </a:p>
            </p:txBody>
          </p:sp>
        </mc:Choice>
        <mc:Fallback xmlns="">
          <p:sp>
            <p:nvSpPr>
              <p:cNvPr id="7" name="Text Placeholder 6"/>
              <p:cNvSpPr>
                <a:spLocks noGrp="1" noRot="1" noChangeAspect="1" noMove="1" noResize="1" noEditPoints="1" noAdjustHandles="1" noChangeArrowheads="1" noChangeShapeType="1" noTextEdit="1"/>
              </p:cNvSpPr>
              <p:nvPr>
                <p:ph type="body" sz="quarter" idx="17"/>
              </p:nvPr>
            </p:nvSpPr>
            <p:spPr>
              <a:blipFill>
                <a:blip r:embed="rId6"/>
                <a:stretch>
                  <a:fillRect l="-1222"/>
                </a:stretch>
              </a:blipFill>
            </p:spPr>
            <p:txBody>
              <a:bodyPr/>
              <a:lstStyle/>
              <a:p>
                <a:r>
                  <a:rPr lang="en-IN">
                    <a:noFill/>
                  </a:rPr>
                  <a:t> </a:t>
                </a:r>
              </a:p>
            </p:txBody>
          </p:sp>
        </mc:Fallback>
      </mc:AlternateContent>
      <p:pic>
        <p:nvPicPr>
          <p:cNvPr id="19" name="Picture 18"/>
          <p:cNvPicPr>
            <a:picLocks noChangeAspect="1"/>
          </p:cNvPicPr>
          <p:nvPr/>
        </p:nvPicPr>
        <p:blipFill>
          <a:blip r:embed="rId7"/>
          <a:stretch>
            <a:fillRect/>
          </a:stretch>
        </p:blipFill>
        <p:spPr>
          <a:xfrm>
            <a:off x="6647846" y="1235382"/>
            <a:ext cx="5393746" cy="45330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3" name="Group 22"/>
          <p:cNvGrpSpPr/>
          <p:nvPr/>
        </p:nvGrpSpPr>
        <p:grpSpPr>
          <a:xfrm>
            <a:off x="6307876" y="1912686"/>
            <a:ext cx="49433" cy="2528868"/>
            <a:chOff x="6307876" y="1912686"/>
            <a:chExt cx="49433" cy="2528868"/>
          </a:xfrm>
        </p:grpSpPr>
        <p:sp>
          <p:nvSpPr>
            <p:cNvPr id="20" name="Rectangle 19"/>
            <p:cNvSpPr/>
            <p:nvPr/>
          </p:nvSpPr>
          <p:spPr>
            <a:xfrm>
              <a:off x="6311590" y="1912686"/>
              <a:ext cx="45719" cy="625727"/>
            </a:xfrm>
            <a:prstGeom prst="rect">
              <a:avLst/>
            </a:prstGeom>
            <a:noFill/>
            <a:ln w="28575" cmpd="sng">
              <a:solidFill>
                <a:schemeClr val="tx1">
                  <a:lumMod val="50000"/>
                  <a:lumOff val="50000"/>
                </a:schemeClr>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a:solidFill>
                  <a:schemeClr val="bg1"/>
                </a:solidFill>
              </a:endParaRPr>
            </a:p>
          </p:txBody>
        </p:sp>
        <p:sp>
          <p:nvSpPr>
            <p:cNvPr id="24" name="Rectangle 23"/>
            <p:cNvSpPr/>
            <p:nvPr/>
          </p:nvSpPr>
          <p:spPr>
            <a:xfrm>
              <a:off x="6307876" y="3815827"/>
              <a:ext cx="45719" cy="625727"/>
            </a:xfrm>
            <a:prstGeom prst="rect">
              <a:avLst/>
            </a:prstGeom>
            <a:noFill/>
            <a:ln w="28575" cmpd="sng">
              <a:solidFill>
                <a:schemeClr val="tx1">
                  <a:lumMod val="50000"/>
                  <a:lumOff val="50000"/>
                </a:schemeClr>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a:solidFill>
                  <a:schemeClr val="bg1"/>
                </a:solidFill>
              </a:endParaRPr>
            </a:p>
          </p:txBody>
        </p:sp>
      </p:grpSp>
    </p:spTree>
    <p:extLst>
      <p:ext uri="{BB962C8B-B14F-4D97-AF65-F5344CB8AC3E}">
        <p14:creationId xmlns:p14="http://schemas.microsoft.com/office/powerpoint/2010/main" val="293612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568067" y="4295434"/>
            <a:ext cx="3100039" cy="341031"/>
          </a:xfrm>
          <a:prstGeom prst="rect">
            <a:avLst/>
          </a:prstGeom>
          <a:solidFill>
            <a:srgbClr val="FFFF00">
              <a:alpha val="80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en-US"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Rectangle 11"/>
          <p:cNvSpPr/>
          <p:nvPr/>
        </p:nvSpPr>
        <p:spPr>
          <a:xfrm>
            <a:off x="6568067" y="1404570"/>
            <a:ext cx="2615122" cy="341031"/>
          </a:xfrm>
          <a:prstGeom prst="rect">
            <a:avLst/>
          </a:prstGeom>
          <a:solidFill>
            <a:srgbClr val="EC18EB">
              <a:alpha val="80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en-US"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Rectangle 12"/>
          <p:cNvSpPr/>
          <p:nvPr/>
        </p:nvSpPr>
        <p:spPr>
          <a:xfrm>
            <a:off x="6568067" y="2705957"/>
            <a:ext cx="2781673" cy="341031"/>
          </a:xfrm>
          <a:prstGeom prst="rect">
            <a:avLst/>
          </a:prstGeom>
          <a:solidFill>
            <a:srgbClr val="00FFFF">
              <a:alpha val="80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en-US"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1491546"/>
            <a:ext cx="5856000" cy="439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475" y="1490400"/>
            <a:ext cx="5849166" cy="439163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600" y="1490400"/>
            <a:ext cx="5856000" cy="439200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600" y="1490400"/>
            <a:ext cx="5849166" cy="4391638"/>
          </a:xfrm>
          <a:prstGeom prst="rect">
            <a:avLst/>
          </a:prstGeom>
        </p:spPr>
      </p:pic>
      <p:sp>
        <p:nvSpPr>
          <p:cNvPr id="4" name="Date Placeholder 3"/>
          <p:cNvSpPr>
            <a:spLocks noGrp="1"/>
          </p:cNvSpPr>
          <p:nvPr>
            <p:ph type="dt" sz="half"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600" cap="all" spc="90" normalizeH="0" baseline="0" noProof="0">
                <a:ln>
                  <a:noFill/>
                </a:ln>
                <a:solidFill>
                  <a:srgbClr val="000000">
                    <a:tint val="75000"/>
                  </a:srgbClr>
                </a:solidFill>
                <a:effectLst/>
                <a:uLnTx/>
                <a:uFillTx/>
                <a:latin typeface="Arial" panose="020B0604020202020204"/>
                <a:ea typeface="+mn-ea"/>
                <a:cs typeface="+mn-cs"/>
              </a:rPr>
              <a:t>IAEA Fifth Technical Meeting on Divertor Concepts</a:t>
            </a:r>
            <a:endParaRPr kumimoji="0" lang="de-DE" sz="600" b="0" i="0" u="none" strike="noStrike" kern="600" cap="all" spc="90" normalizeH="0" baseline="0" noProof="0" dirty="0">
              <a:ln>
                <a:noFill/>
              </a:ln>
              <a:solidFill>
                <a:srgbClr val="000000">
                  <a:tint val="75000"/>
                </a:srgbClr>
              </a:solidFill>
              <a:effectLst/>
              <a:uLnTx/>
              <a:uFillTx/>
              <a:latin typeface="Arial" panose="020B0604020202020204"/>
              <a:ea typeface="+mn-ea"/>
              <a:cs typeface="+mn-cs"/>
            </a:endParaRPr>
          </a:p>
        </p:txBody>
      </p:sp>
      <p:sp>
        <p:nvSpPr>
          <p:cNvPr id="5" name="Footer Placeholder 4"/>
          <p:cNvSpPr>
            <a:spLocks noGrp="1"/>
          </p:cNvSpPr>
          <p:nvPr>
            <p:ph type="ftr" sz="quarter"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tab pos="9775825" algn="r"/>
                <a:tab pos="10226675" algn="r"/>
              </a:tabLst>
              <a:defRPr/>
            </a:pPr>
            <a:r>
              <a:rPr kumimoji="0" lang="en-US" sz="600" b="0" i="0" u="none" strike="noStrike" kern="600" cap="all" spc="90" normalizeH="0" baseline="0" noProof="0">
                <a:ln>
                  <a:noFill/>
                </a:ln>
                <a:solidFill>
                  <a:srgbClr val="000000">
                    <a:tint val="75000"/>
                  </a:srgbClr>
                </a:solidFill>
                <a:effectLst/>
                <a:uLnTx/>
                <a:uFillTx/>
                <a:latin typeface="Arial" panose="020B0604020202020204"/>
                <a:ea typeface="+mn-ea"/>
                <a:cs typeface="+mn-cs"/>
              </a:rPr>
              <a:t>Amit Kharwandikar | Oral ID #26</a:t>
            </a:r>
            <a:endParaRPr kumimoji="0" lang="de-DE" sz="600" b="0" i="0" u="none" strike="noStrike" kern="600" cap="all" spc="90" normalizeH="0" baseline="0" noProof="0" dirty="0">
              <a:ln>
                <a:noFill/>
              </a:ln>
              <a:solidFill>
                <a:srgbClr val="000000">
                  <a:tint val="75000"/>
                </a:srgbClr>
              </a:solidFill>
              <a:effectLst/>
              <a:uLnTx/>
              <a:uFillTx/>
              <a:latin typeface="Arial" panose="020B0604020202020204"/>
              <a:ea typeface="+mn-ea"/>
              <a:cs typeface="+mn-cs"/>
            </a:endParaRPr>
          </a:p>
        </p:txBody>
      </p:sp>
      <p:sp>
        <p:nvSpPr>
          <p:cNvPr id="6" name="Slide Number Placeholder 5"/>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1A4699-952B-42DA-8DC4-38A59B49610C}" type="slidenum">
              <a:rPr kumimoji="0" lang="de-DE" sz="600" b="0" i="0" u="none" strike="noStrike" kern="600" cap="all" spc="9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e-DE" sz="600" b="0" i="0" u="none" strike="noStrike" kern="600" cap="all" spc="90" normalizeH="0" baseline="0" noProof="0" dirty="0">
              <a:ln>
                <a:noFill/>
              </a:ln>
              <a:solidFill>
                <a:srgbClr val="000000">
                  <a:tint val="75000"/>
                </a:srgbClr>
              </a:solidFill>
              <a:effectLst/>
              <a:uLnTx/>
              <a:uFillTx/>
              <a:latin typeface="Arial" panose="020B0604020202020204"/>
              <a:ea typeface="+mn-ea"/>
              <a:cs typeface="+mn-cs"/>
            </a:endParaRPr>
          </a:p>
        </p:txBody>
      </p:sp>
      <p:sp>
        <p:nvSpPr>
          <p:cNvPr id="22" name="Title 2"/>
          <p:cNvSpPr txBox="1">
            <a:spLocks/>
          </p:cNvSpPr>
          <p:nvPr/>
        </p:nvSpPr>
        <p:spPr>
          <a:xfrm>
            <a:off x="847726" y="593725"/>
            <a:ext cx="9576471" cy="894416"/>
          </a:xfrm>
          <a:prstGeom prst="rect">
            <a:avLst/>
          </a:prstGeom>
        </p:spPr>
        <p:txBody>
          <a:bodyPr vert="horz" lIns="0" tIns="0" rIns="0" bIns="0" rtlCol="0" anchor="t" anchorCtr="0">
            <a:noAutofit/>
          </a:bodyPr>
          <a:lst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a:lstStyle>
          <a:p>
            <a:r>
              <a:rPr lang="en-IN" sz="3000" dirty="0"/>
              <a:t>Simplifying the Island SOL</a:t>
            </a:r>
            <a:br>
              <a:rPr lang="en-IN" sz="3200" dirty="0"/>
            </a:br>
            <a:r>
              <a:rPr lang="en-IN" sz="2400" dirty="0">
                <a:solidFill>
                  <a:srgbClr val="337777"/>
                </a:solidFill>
              </a:rPr>
              <a:t>Topology</a:t>
            </a:r>
            <a:br>
              <a:rPr lang="en-IN" dirty="0"/>
            </a:br>
            <a:endParaRPr lang="en-IN" dirty="0"/>
          </a:p>
        </p:txBody>
      </p:sp>
      <p:grpSp>
        <p:nvGrpSpPr>
          <p:cNvPr id="3" name="Group 2"/>
          <p:cNvGrpSpPr/>
          <p:nvPr/>
        </p:nvGrpSpPr>
        <p:grpSpPr>
          <a:xfrm>
            <a:off x="380475" y="1393907"/>
            <a:ext cx="5856524" cy="5351401"/>
            <a:chOff x="380475" y="1393907"/>
            <a:chExt cx="5856524" cy="5351401"/>
          </a:xfrm>
        </p:grpSpPr>
        <p:sp>
          <p:nvSpPr>
            <p:cNvPr id="2" name="Rectangle 1"/>
            <p:cNvSpPr/>
            <p:nvPr/>
          </p:nvSpPr>
          <p:spPr>
            <a:xfrm>
              <a:off x="380475" y="1488141"/>
              <a:ext cx="5856524" cy="4393897"/>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a:solidFill>
                  <a:schemeClr val="bg1"/>
                </a:solidFill>
              </a:endParaRPr>
            </a:p>
          </p:txBody>
        </p: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6770" y="1393907"/>
              <a:ext cx="3341732" cy="2509020"/>
            </a:xfrm>
            <a:prstGeom prst="rect">
              <a:avLst/>
            </a:prstGeom>
          </p:spPr>
        </p:pic>
        <p:grpSp>
          <p:nvGrpSpPr>
            <p:cNvPr id="27" name="Group 26"/>
            <p:cNvGrpSpPr/>
            <p:nvPr/>
          </p:nvGrpSpPr>
          <p:grpSpPr>
            <a:xfrm>
              <a:off x="386400" y="3902927"/>
              <a:ext cx="5422472" cy="2842381"/>
              <a:chOff x="386400" y="3902927"/>
              <a:chExt cx="5422472" cy="2842381"/>
            </a:xfrm>
          </p:grpSpPr>
          <p:pic>
            <p:nvPicPr>
              <p:cNvPr id="28" name="Picture 27"/>
              <p:cNvPicPr>
                <a:picLocks noChangeAspect="1"/>
              </p:cNvPicPr>
              <p:nvPr/>
            </p:nvPicPr>
            <p:blipFill rotWithShape="1">
              <a:blip r:embed="rId7"/>
              <a:srcRect b="18797"/>
              <a:stretch/>
            </p:blipFill>
            <p:spPr>
              <a:xfrm>
                <a:off x="386400" y="3902927"/>
                <a:ext cx="5422472" cy="2842381"/>
              </a:xfrm>
              <a:prstGeom prst="rect">
                <a:avLst/>
              </a:prstGeom>
            </p:spPr>
          </p:pic>
          <p:sp>
            <p:nvSpPr>
              <p:cNvPr id="29" name="Rectangle 28"/>
              <p:cNvSpPr/>
              <p:nvPr/>
            </p:nvSpPr>
            <p:spPr>
              <a:xfrm>
                <a:off x="2955073" y="4127563"/>
                <a:ext cx="2631687" cy="427554"/>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ctr">
                  <a:spcBef>
                    <a:spcPts val="500"/>
                  </a:spcBef>
                  <a:buClr>
                    <a:srgbClr val="116656"/>
                  </a:buClr>
                  <a:buSzPct val="120000"/>
                </a:pPr>
                <a:r>
                  <a:rPr lang="en-IN" sz="1600" b="1" dirty="0"/>
                  <a:t>Connection length </a:t>
                </a:r>
              </a:p>
              <a:p>
                <a:pPr algn="ctr">
                  <a:spcBef>
                    <a:spcPts val="500"/>
                  </a:spcBef>
                  <a:buClr>
                    <a:srgbClr val="116656"/>
                  </a:buClr>
                  <a:buSzPct val="120000"/>
                </a:pPr>
                <a:r>
                  <a:rPr lang="en-IN" sz="1600" b="1" dirty="0"/>
                  <a:t>footprint</a:t>
                </a:r>
              </a:p>
            </p:txBody>
          </p:sp>
        </p:grpSp>
      </p:grpSp>
      <mc:AlternateContent xmlns:mc="http://schemas.openxmlformats.org/markup-compatibility/2006" xmlns:a14="http://schemas.microsoft.com/office/drawing/2010/main">
        <mc:Choice Requires="a14">
          <p:sp>
            <p:nvSpPr>
              <p:cNvPr id="11" name="Content Placeholder 10"/>
              <p:cNvSpPr>
                <a:spLocks noGrp="1"/>
              </p:cNvSpPr>
              <p:nvPr>
                <p:ph sz="quarter" idx="13"/>
              </p:nvPr>
            </p:nvSpPr>
            <p:spPr>
              <a:xfrm>
                <a:off x="6440849" y="1393907"/>
                <a:ext cx="5067301" cy="5333757"/>
              </a:xfrm>
            </p:spPr>
            <p:txBody>
              <a:bodyPr>
                <a:normAutofit/>
              </a:bodyPr>
              <a:lstStyle/>
              <a:p>
                <a:pPr lvl="3"/>
                <a:r>
                  <a:rPr lang="en-GB" dirty="0"/>
                  <a:t>Main island SOL (MSR): </a:t>
                </a:r>
              </a:p>
              <a:p>
                <a:pPr lvl="5"/>
                <a14:m>
                  <m:oMath xmlns:m="http://schemas.openxmlformats.org/officeDocument/2006/math">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𝐿</m:t>
                        </m:r>
                      </m:e>
                      <m:sub>
                        <m:r>
                          <a:rPr lang="en-GB" b="0" i="1" smtClean="0">
                            <a:latin typeface="Cambria Math" panose="02040503050406030204" pitchFamily="18" charset="0"/>
                            <a:ea typeface="Cambria Math" panose="02040503050406030204" pitchFamily="18" charset="0"/>
                          </a:rPr>
                          <m:t>𝑐</m:t>
                        </m:r>
                      </m:sub>
                    </m:sSub>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100</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𝑚</m:t>
                    </m:r>
                  </m:oMath>
                </a14:m>
                <a:r>
                  <a:rPr lang="en-GB" dirty="0"/>
                  <a:t>, i.e. multiple toroidal turns around the core</a:t>
                </a:r>
              </a:p>
              <a:p>
                <a:pPr lvl="5"/>
                <a:r>
                  <a:rPr lang="en-GB" dirty="0"/>
                  <a:t>Direct and broad contact with the core</a:t>
                </a:r>
              </a:p>
              <a:p>
                <a:pPr lvl="3"/>
                <a:r>
                  <a:rPr lang="en-GB" dirty="0"/>
                  <a:t>Private flux region (PFR):</a:t>
                </a:r>
              </a:p>
              <a:p>
                <a:pPr lvl="5"/>
                <a14:m>
                  <m:oMath xmlns:m="http://schemas.openxmlformats.org/officeDocument/2006/math">
                    <m:r>
                      <a:rPr lang="en-GB" b="0" i="1" smtClean="0">
                        <a:latin typeface="Cambria Math" panose="02040503050406030204" pitchFamily="18" charset="0"/>
                        <a:ea typeface="Cambria Math" panose="02040503050406030204" pitchFamily="18" charset="0"/>
                      </a:rPr>
                      <m:t>35</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𝑚</m:t>
                    </m:r>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𝐿</m:t>
                        </m:r>
                      </m:e>
                      <m:sub>
                        <m:r>
                          <a:rPr lang="en-GB" i="1">
                            <a:latin typeface="Cambria Math" panose="02040503050406030204" pitchFamily="18" charset="0"/>
                            <a:ea typeface="Cambria Math" panose="02040503050406030204" pitchFamily="18" charset="0"/>
                          </a:rPr>
                          <m:t>𝑐</m:t>
                        </m:r>
                      </m:sub>
                    </m:sSub>
                    <m:r>
                      <a:rPr lang="en-GB" i="1">
                        <a:latin typeface="Cambria Math" panose="02040503050406030204" pitchFamily="18" charset="0"/>
                        <a:ea typeface="Cambria Math" panose="02040503050406030204" pitchFamily="18" charset="0"/>
                      </a:rPr>
                      <m:t>≲</m:t>
                    </m:r>
                    <m:r>
                      <a:rPr lang="en-GB" b="0" i="0" smtClean="0">
                        <a:latin typeface="Cambria Math" panose="02040503050406030204" pitchFamily="18" charset="0"/>
                        <a:ea typeface="Cambria Math" panose="02040503050406030204" pitchFamily="18" charset="0"/>
                      </a:rPr>
                      <m:t>100</m:t>
                    </m:r>
                    <m:r>
                      <a:rPr lang="en-GB" b="0" i="0"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𝑚</m:t>
                    </m:r>
                  </m:oMath>
                </a14:m>
                <a:r>
                  <a:rPr lang="en-GB" dirty="0"/>
                  <a:t>, i.e. 1 or few toroidal turns around the core</a:t>
                </a:r>
              </a:p>
              <a:p>
                <a:pPr lvl="5"/>
                <a:r>
                  <a:rPr lang="en-GB" dirty="0"/>
                  <a:t>Only contact with the core through X-points</a:t>
                </a:r>
              </a:p>
              <a:p>
                <a:pPr lvl="3"/>
                <a:r>
                  <a:rPr lang="en-GB" dirty="0"/>
                  <a:t>Target shadow region (TSR):</a:t>
                </a:r>
              </a:p>
              <a:p>
                <a:pPr lvl="5"/>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𝐿</m:t>
                        </m:r>
                      </m:e>
                      <m:sub>
                        <m:r>
                          <a:rPr lang="en-GB" i="1">
                            <a:latin typeface="Cambria Math" panose="02040503050406030204" pitchFamily="18" charset="0"/>
                            <a:ea typeface="Cambria Math" panose="02040503050406030204" pitchFamily="18" charset="0"/>
                          </a:rPr>
                          <m:t>𝑐</m:t>
                        </m:r>
                      </m:sub>
                    </m:sSub>
                    <m:r>
                      <a:rPr lang="en-GB" i="1">
                        <a:latin typeface="Cambria Math" panose="02040503050406030204" pitchFamily="18" charset="0"/>
                        <a:ea typeface="Cambria Math" panose="02040503050406030204" pitchFamily="18" charset="0"/>
                      </a:rPr>
                      <m:t>≲</m:t>
                    </m:r>
                    <m:r>
                      <a:rPr lang="en-GB" b="0" i="0" smtClean="0">
                        <a:latin typeface="Cambria Math" panose="02040503050406030204" pitchFamily="18" charset="0"/>
                        <a:ea typeface="Cambria Math" panose="02040503050406030204" pitchFamily="18" charset="0"/>
                      </a:rPr>
                      <m:t>35</m:t>
                    </m:r>
                    <m:r>
                      <a:rPr lang="en-GB">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𝑚</m:t>
                    </m:r>
                  </m:oMath>
                </a14:m>
                <a:r>
                  <a:rPr lang="en-US" dirty="0"/>
                  <a:t>, i.e. less than one toroidal turn around the core</a:t>
                </a:r>
              </a:p>
              <a:p>
                <a:pPr lvl="5"/>
                <a:r>
                  <a:rPr lang="en-GB" dirty="0"/>
                  <a:t>No direct contact with the core</a:t>
                </a:r>
              </a:p>
              <a:p>
                <a:pPr lvl="5"/>
                <a:r>
                  <a:rPr lang="en-GB" dirty="0"/>
                  <a:t>Consequence of discrete targets</a:t>
                </a:r>
              </a:p>
            </p:txBody>
          </p:sp>
        </mc:Choice>
        <mc:Fallback xmlns="">
          <p:sp>
            <p:nvSpPr>
              <p:cNvPr id="11" name="Content Placeholder 10"/>
              <p:cNvSpPr>
                <a:spLocks noGrp="1" noRot="1" noChangeAspect="1" noMove="1" noResize="1" noEditPoints="1" noAdjustHandles="1" noChangeArrowheads="1" noChangeShapeType="1" noTextEdit="1"/>
              </p:cNvSpPr>
              <p:nvPr>
                <p:ph sz="quarter" idx="13"/>
              </p:nvPr>
            </p:nvSpPr>
            <p:spPr>
              <a:xfrm>
                <a:off x="6440849" y="1393907"/>
                <a:ext cx="5067301" cy="5333757"/>
              </a:xfrm>
              <a:blipFill>
                <a:blip r:embed="rId8"/>
                <a:stretch>
                  <a:fillRect l="-2647" t="-114" r="-2768"/>
                </a:stretch>
              </a:blipFill>
            </p:spPr>
            <p:txBody>
              <a:bodyPr/>
              <a:lstStyle/>
              <a:p>
                <a:r>
                  <a:rPr lang="en-IN">
                    <a:noFill/>
                  </a:rPr>
                  <a:t> </a:t>
                </a:r>
              </a:p>
            </p:txBody>
          </p:sp>
        </mc:Fallback>
      </mc:AlternateContent>
    </p:spTree>
    <p:extLst>
      <p:ext uri="{BB962C8B-B14F-4D97-AF65-F5344CB8AC3E}">
        <p14:creationId xmlns:p14="http://schemas.microsoft.com/office/powerpoint/2010/main" val="358522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a:spLocks noGrp="1"/>
          </p:cNvSpPr>
          <p:nvPr>
            <p:ph type="title"/>
          </p:nvPr>
        </p:nvSpPr>
        <p:spPr/>
        <p:txBody>
          <a:bodyPr/>
          <a:lstStyle/>
          <a:p>
            <a:r>
              <a:rPr lang="en-IN" sz="3000" dirty="0"/>
              <a:t>Simplifying the Island SOL</a:t>
            </a:r>
            <a:br>
              <a:rPr lang="en-IN" sz="3200" dirty="0"/>
            </a:br>
            <a:r>
              <a:rPr lang="en-IN" sz="2400" dirty="0">
                <a:solidFill>
                  <a:srgbClr val="337777"/>
                </a:solidFill>
              </a:rPr>
              <a:t>Main Transport Channel and Spreading</a:t>
            </a:r>
            <a:br>
              <a:rPr lang="en-IN" dirty="0"/>
            </a:br>
            <a:endParaRPr lang="en-IN" dirty="0"/>
          </a:p>
        </p:txBody>
      </p:sp>
      <p:sp>
        <p:nvSpPr>
          <p:cNvPr id="4" name="Date Placeholder 3"/>
          <p:cNvSpPr>
            <a:spLocks noGrp="1"/>
          </p:cNvSpPr>
          <p:nvPr>
            <p:ph type="dt" sz="half" idx="14"/>
          </p:nvPr>
        </p:nvSpPr>
        <p:spPr/>
        <p:txBody>
          <a:bodyPr/>
          <a:lstStyle/>
          <a:p>
            <a:r>
              <a:rPr lang="en-US"/>
              <a:t>IAEA Fifth Technical Meeting on Divertor Concepts</a:t>
            </a:r>
            <a:endParaRPr lang="de-DE" dirty="0"/>
          </a:p>
        </p:txBody>
      </p:sp>
      <p:sp>
        <p:nvSpPr>
          <p:cNvPr id="5" name="Footer Placeholder 4"/>
          <p:cNvSpPr>
            <a:spLocks noGrp="1"/>
          </p:cNvSpPr>
          <p:nvPr>
            <p:ph type="ftr" sz="quarter" idx="15"/>
          </p:nvPr>
        </p:nvSpPr>
        <p:spPr/>
        <p:txBody>
          <a:bodyPr/>
          <a:lstStyle/>
          <a:p>
            <a:r>
              <a:rPr lang="de-DE"/>
              <a:t>Amit Kharwandikar | Oral ID #26</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6</a:t>
            </a:fld>
            <a:endParaRPr lang="de-DE" dirty="0"/>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7"/>
              </p:nvPr>
            </p:nvSpPr>
            <p:spPr>
              <a:xfrm>
                <a:off x="5488401" y="2047922"/>
                <a:ext cx="5774331" cy="4463875"/>
              </a:xfrm>
            </p:spPr>
            <p:txBody>
              <a:bodyPr>
                <a:normAutofit fontScale="92500"/>
              </a:bodyPr>
              <a:lstStyle/>
              <a:p>
                <a:pPr marL="285750" indent="-285750">
                  <a:buFont typeface="Arial" panose="020B0604020202020204" pitchFamily="34" charset="0"/>
                  <a:buChar char="•"/>
                </a:pPr>
                <a:r>
                  <a:rPr lang="en-IN" sz="1900" dirty="0"/>
                  <a:t>Transport from Core to Main SOL:</a:t>
                </a:r>
              </a:p>
              <a:p>
                <a:pPr marL="285750" indent="-285750">
                  <a:buFontTx/>
                  <a:buChar char="-"/>
                </a:pPr>
                <a:r>
                  <a:rPr lang="en-IN" sz="1900" dirty="0">
                    <a:solidFill>
                      <a:srgbClr val="669999"/>
                    </a:solidFill>
                  </a:rPr>
                  <a:t>Primarily received by long flux tubes</a:t>
                </a:r>
              </a:p>
              <a:p>
                <a:pPr marL="285750" indent="-285750">
                  <a:buFontTx/>
                  <a:buChar char="-"/>
                </a:pPr>
                <a:r>
                  <a:rPr lang="en-IN" dirty="0">
                    <a:solidFill>
                      <a:srgbClr val="669999"/>
                    </a:solidFill>
                  </a:rPr>
                  <a:t>Turbulence vs Parallel drainage </a:t>
                </a:r>
                <a14:m>
                  <m:oMath xmlns:m="http://schemas.openxmlformats.org/officeDocument/2006/math">
                    <m:r>
                      <a:rPr lang="en-IN" i="1" smtClean="0">
                        <a:solidFill>
                          <a:srgbClr val="669999"/>
                        </a:solidFill>
                        <a:latin typeface="Cambria Math" panose="02040503050406030204" pitchFamily="18" charset="0"/>
                        <a:ea typeface="Cambria Math" panose="02040503050406030204" pitchFamily="18" charset="0"/>
                      </a:rPr>
                      <m:t>⇒</m:t>
                    </m:r>
                  </m:oMath>
                </a14:m>
                <a:r>
                  <a:rPr lang="en-IN" dirty="0">
                    <a:solidFill>
                      <a:srgbClr val="669999"/>
                    </a:solidFill>
                  </a:rPr>
                  <a:t> </a:t>
                </a:r>
                <a:r>
                  <a:rPr lang="en-IN" dirty="0">
                    <a:solidFill>
                      <a:srgbClr val="FF00FF"/>
                    </a:solidFill>
                  </a:rPr>
                  <a:t>Main channel</a:t>
                </a:r>
              </a:p>
              <a:p>
                <a:endParaRPr lang="en-IN" dirty="0"/>
              </a:p>
              <a:p>
                <a:pPr marL="285750" indent="-285750">
                  <a:buFont typeface="Arial" panose="020B0604020202020204" pitchFamily="34" charset="0"/>
                  <a:buChar char="•"/>
                </a:pPr>
                <a:r>
                  <a:rPr lang="en-IN" dirty="0"/>
                  <a:t>Spreading from Main SOL:</a:t>
                </a:r>
              </a:p>
              <a:p>
                <a:pPr marL="285750" indent="-285750">
                  <a:buFontTx/>
                  <a:buChar char="-"/>
                </a:pPr>
                <a:r>
                  <a:rPr lang="en-IN" dirty="0">
                    <a:solidFill>
                      <a:srgbClr val="0070C0"/>
                    </a:solidFill>
                  </a:rPr>
                  <a:t>Across island flux surface </a:t>
                </a:r>
                <a14:m>
                  <m:oMath xmlns:m="http://schemas.openxmlformats.org/officeDocument/2006/math">
                    <m:r>
                      <a:rPr lang="en-IN" i="1" smtClean="0">
                        <a:solidFill>
                          <a:srgbClr val="0070C0"/>
                        </a:solidFill>
                        <a:latin typeface="Cambria Math" panose="02040503050406030204" pitchFamily="18" charset="0"/>
                        <a:ea typeface="Cambria Math" panose="02040503050406030204" pitchFamily="18" charset="0"/>
                      </a:rPr>
                      <m:t>⇒</m:t>
                    </m:r>
                  </m:oMath>
                </a14:m>
                <a:r>
                  <a:rPr lang="en-IN" dirty="0">
                    <a:solidFill>
                      <a:srgbClr val="0070C0"/>
                    </a:solidFill>
                  </a:rPr>
                  <a:t> </a:t>
                </a:r>
                <a:r>
                  <a:rPr lang="en-IN" dirty="0">
                    <a:solidFill>
                      <a:srgbClr val="00B0F0"/>
                    </a:solidFill>
                  </a:rPr>
                  <a:t>PFR</a:t>
                </a:r>
              </a:p>
              <a:p>
                <a:pPr marL="285750" indent="-285750">
                  <a:buFontTx/>
                  <a:buChar char="-"/>
                </a:pPr>
                <a:r>
                  <a:rPr lang="en-IN" dirty="0">
                    <a:solidFill>
                      <a:srgbClr val="00B050"/>
                    </a:solidFill>
                  </a:rPr>
                  <a:t>Across island-shadow interface </a:t>
                </a:r>
                <a14:m>
                  <m:oMath xmlns:m="http://schemas.openxmlformats.org/officeDocument/2006/math">
                    <m:r>
                      <a:rPr lang="en-IN" i="1">
                        <a:solidFill>
                          <a:srgbClr val="00B050"/>
                        </a:solidFill>
                        <a:latin typeface="Cambria Math" panose="02040503050406030204" pitchFamily="18" charset="0"/>
                        <a:ea typeface="Cambria Math" panose="02040503050406030204" pitchFamily="18" charset="0"/>
                      </a:rPr>
                      <m:t>⇒</m:t>
                    </m:r>
                  </m:oMath>
                </a14:m>
                <a:r>
                  <a:rPr lang="en-IN" dirty="0">
                    <a:solidFill>
                      <a:srgbClr val="00B050"/>
                    </a:solidFill>
                  </a:rPr>
                  <a:t> </a:t>
                </a:r>
                <a:r>
                  <a:rPr lang="en-IN" dirty="0">
                    <a:solidFill>
                      <a:srgbClr val="EEEE12"/>
                    </a:solidFill>
                  </a:rPr>
                  <a:t>TSR</a:t>
                </a:r>
              </a:p>
              <a:p>
                <a:endParaRPr lang="en-IN" dirty="0"/>
              </a:p>
              <a:p>
                <a:pPr marL="285750" indent="-285750">
                  <a:buFont typeface="Arial" panose="020B0604020202020204" pitchFamily="34" charset="0"/>
                  <a:buChar char="•"/>
                </a:pPr>
                <a:r>
                  <a:rPr lang="en-IN" dirty="0"/>
                  <a:t>Different physical processes simultaneously</a:t>
                </a:r>
              </a:p>
              <a:p>
                <a:pPr marL="285750" indent="-285750">
                  <a:buFontTx/>
                  <a:buChar char="-"/>
                </a:pPr>
                <a:r>
                  <a:rPr lang="en-IN" dirty="0">
                    <a:solidFill>
                      <a:srgbClr val="669999"/>
                    </a:solidFill>
                  </a:rPr>
                  <a:t>Turbulence, drifts, etc.</a:t>
                </a:r>
              </a:p>
              <a:p>
                <a:pPr marL="285750" indent="-285750">
                  <a:buFontTx/>
                  <a:buChar char="-"/>
                </a:pPr>
                <a:r>
                  <a:rPr lang="en-IN" dirty="0">
                    <a:solidFill>
                      <a:srgbClr val="669999"/>
                    </a:solidFill>
                  </a:rPr>
                  <a:t>Low pitch implicates severe cross-field influence</a:t>
                </a:r>
              </a:p>
              <a:p>
                <a:endParaRPr lang="en-IN" dirty="0">
                  <a:solidFill>
                    <a:srgbClr val="669999"/>
                  </a:solidFill>
                </a:endParaRPr>
              </a:p>
            </p:txBody>
          </p:sp>
        </mc:Choice>
        <mc:Fallback xmlns="">
          <p:sp>
            <p:nvSpPr>
              <p:cNvPr id="7" name="Text Placeholder 6"/>
              <p:cNvSpPr>
                <a:spLocks noGrp="1" noRot="1" noChangeAspect="1" noMove="1" noResize="1" noEditPoints="1" noAdjustHandles="1" noChangeArrowheads="1" noChangeShapeType="1" noTextEdit="1"/>
              </p:cNvSpPr>
              <p:nvPr>
                <p:ph type="body" sz="quarter" idx="17"/>
              </p:nvPr>
            </p:nvSpPr>
            <p:spPr>
              <a:xfrm>
                <a:off x="5488401" y="2047922"/>
                <a:ext cx="5774331" cy="4463875"/>
              </a:xfrm>
              <a:blipFill>
                <a:blip r:embed="rId3"/>
                <a:stretch>
                  <a:fillRect l="-2215" t="-137"/>
                </a:stretch>
              </a:blipFill>
            </p:spPr>
            <p:txBody>
              <a:bodyPr/>
              <a:lstStyle/>
              <a:p>
                <a:r>
                  <a:rPr lang="en-IN">
                    <a:noFill/>
                  </a:rPr>
                  <a:t> </a:t>
                </a:r>
              </a:p>
            </p:txBody>
          </p:sp>
        </mc:Fallback>
      </mc:AlternateContent>
      <p:sp>
        <p:nvSpPr>
          <p:cNvPr id="39" name="Freeform 38"/>
          <p:cNvSpPr/>
          <p:nvPr/>
        </p:nvSpPr>
        <p:spPr>
          <a:xfrm>
            <a:off x="8625254" y="4528038"/>
            <a:ext cx="703384" cy="386862"/>
          </a:xfrm>
          <a:custGeom>
            <a:avLst/>
            <a:gdLst>
              <a:gd name="connsiteX0" fmla="*/ 0 w 703384"/>
              <a:gd name="connsiteY0" fmla="*/ 386862 h 386862"/>
              <a:gd name="connsiteX1" fmla="*/ 378069 w 703384"/>
              <a:gd name="connsiteY1" fmla="*/ 211016 h 386862"/>
              <a:gd name="connsiteX2" fmla="*/ 703384 w 703384"/>
              <a:gd name="connsiteY2" fmla="*/ 0 h 386862"/>
            </a:gdLst>
            <a:ahLst/>
            <a:cxnLst>
              <a:cxn ang="0">
                <a:pos x="connsiteX0" y="connsiteY0"/>
              </a:cxn>
              <a:cxn ang="0">
                <a:pos x="connsiteX1" y="connsiteY1"/>
              </a:cxn>
              <a:cxn ang="0">
                <a:pos x="connsiteX2" y="connsiteY2"/>
              </a:cxn>
            </a:cxnLst>
            <a:rect l="l" t="t" r="r" b="b"/>
            <a:pathLst>
              <a:path w="703384" h="386862">
                <a:moveTo>
                  <a:pt x="0" y="386862"/>
                </a:moveTo>
                <a:cubicBezTo>
                  <a:pt x="130419" y="331177"/>
                  <a:pt x="260838" y="275493"/>
                  <a:pt x="378069" y="211016"/>
                </a:cubicBezTo>
                <a:cubicBezTo>
                  <a:pt x="495300" y="146539"/>
                  <a:pt x="631580" y="65942"/>
                  <a:pt x="703384" y="0"/>
                </a:cubicBezTo>
              </a:path>
            </a:pathLst>
          </a:custGeom>
          <a:no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942" y="2011661"/>
            <a:ext cx="4556994" cy="4108973"/>
          </a:xfrm>
          <a:prstGeom prst="rect">
            <a:avLst/>
          </a:prstGeom>
        </p:spPr>
      </p:pic>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42" y="2011660"/>
            <a:ext cx="4556994" cy="410897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42" y="2011660"/>
            <a:ext cx="4556994" cy="4108973"/>
          </a:xfrm>
          <a:prstGeom prst="rect">
            <a:avLst/>
          </a:prstGeom>
        </p:spPr>
      </p:pic>
    </p:spTree>
    <p:extLst>
      <p:ext uri="{BB962C8B-B14F-4D97-AF65-F5344CB8AC3E}">
        <p14:creationId xmlns:p14="http://schemas.microsoft.com/office/powerpoint/2010/main" val="1993734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a:spLocks noGrp="1"/>
          </p:cNvSpPr>
          <p:nvPr>
            <p:ph type="title"/>
          </p:nvPr>
        </p:nvSpPr>
        <p:spPr/>
        <p:txBody>
          <a:bodyPr/>
          <a:lstStyle/>
          <a:p>
            <a:r>
              <a:rPr lang="en-IN" sz="3000" dirty="0"/>
              <a:t>Simple Model for Loads in Island Divertor (SMoLID)</a:t>
            </a:r>
            <a:br>
              <a:rPr lang="en-IN" sz="3000" dirty="0"/>
            </a:br>
            <a:r>
              <a:rPr lang="en-IN" sz="2400" dirty="0">
                <a:solidFill>
                  <a:srgbClr val="337777"/>
                </a:solidFill>
              </a:rPr>
              <a:t>Heuristic Approach </a:t>
            </a:r>
            <a:endParaRPr lang="en-IN" dirty="0"/>
          </a:p>
        </p:txBody>
      </p:sp>
      <p:sp>
        <p:nvSpPr>
          <p:cNvPr id="4" name="Date Placeholder 3"/>
          <p:cNvSpPr>
            <a:spLocks noGrp="1"/>
          </p:cNvSpPr>
          <p:nvPr>
            <p:ph type="dt" sz="half" idx="14"/>
          </p:nvPr>
        </p:nvSpPr>
        <p:spPr/>
        <p:txBody>
          <a:bodyPr/>
          <a:lstStyle/>
          <a:p>
            <a:r>
              <a:rPr lang="en-US"/>
              <a:t>IAEA Fifth Technical Meeting on Divertor Concepts</a:t>
            </a:r>
            <a:endParaRPr lang="de-DE" dirty="0"/>
          </a:p>
        </p:txBody>
      </p:sp>
      <p:sp>
        <p:nvSpPr>
          <p:cNvPr id="5" name="Footer Placeholder 4"/>
          <p:cNvSpPr>
            <a:spLocks noGrp="1"/>
          </p:cNvSpPr>
          <p:nvPr>
            <p:ph type="ftr" sz="quarter" idx="15"/>
          </p:nvPr>
        </p:nvSpPr>
        <p:spPr/>
        <p:txBody>
          <a:bodyPr/>
          <a:lstStyle/>
          <a:p>
            <a:r>
              <a:rPr lang="de-DE"/>
              <a:t>Amit Kharwandikar | Oral ID #26</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7</a:t>
            </a:fld>
            <a:endParaRPr lang="de-DE" dirty="0"/>
          </a:p>
        </p:txBody>
      </p:sp>
      <p:sp>
        <p:nvSpPr>
          <p:cNvPr id="39" name="Freeform 38"/>
          <p:cNvSpPr/>
          <p:nvPr/>
        </p:nvSpPr>
        <p:spPr>
          <a:xfrm>
            <a:off x="8625254" y="4528038"/>
            <a:ext cx="703384" cy="386862"/>
          </a:xfrm>
          <a:custGeom>
            <a:avLst/>
            <a:gdLst>
              <a:gd name="connsiteX0" fmla="*/ 0 w 703384"/>
              <a:gd name="connsiteY0" fmla="*/ 386862 h 386862"/>
              <a:gd name="connsiteX1" fmla="*/ 378069 w 703384"/>
              <a:gd name="connsiteY1" fmla="*/ 211016 h 386862"/>
              <a:gd name="connsiteX2" fmla="*/ 703384 w 703384"/>
              <a:gd name="connsiteY2" fmla="*/ 0 h 386862"/>
            </a:gdLst>
            <a:ahLst/>
            <a:cxnLst>
              <a:cxn ang="0">
                <a:pos x="connsiteX0" y="connsiteY0"/>
              </a:cxn>
              <a:cxn ang="0">
                <a:pos x="connsiteX1" y="connsiteY1"/>
              </a:cxn>
              <a:cxn ang="0">
                <a:pos x="connsiteX2" y="connsiteY2"/>
              </a:cxn>
            </a:cxnLst>
            <a:rect l="l" t="t" r="r" b="b"/>
            <a:pathLst>
              <a:path w="703384" h="386862">
                <a:moveTo>
                  <a:pt x="0" y="386862"/>
                </a:moveTo>
                <a:cubicBezTo>
                  <a:pt x="130419" y="331177"/>
                  <a:pt x="260838" y="275493"/>
                  <a:pt x="378069" y="211016"/>
                </a:cubicBezTo>
                <a:cubicBezTo>
                  <a:pt x="495300" y="146539"/>
                  <a:pt x="631580" y="65942"/>
                  <a:pt x="703384" y="0"/>
                </a:cubicBezTo>
              </a:path>
            </a:pathLst>
          </a:custGeom>
          <a:no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7"/>
              </p:nvPr>
            </p:nvSpPr>
            <p:spPr/>
            <p:txBody>
              <a:bodyPr/>
              <a:lstStyle/>
              <a:p>
                <a:pPr marL="285750" indent="-285750">
                  <a:buFont typeface="Arial" panose="020B0604020202020204" pitchFamily="34" charset="0"/>
                  <a:buChar char="•"/>
                </a:pPr>
                <a:r>
                  <a:rPr lang="en-IN" dirty="0"/>
                  <a:t>Topology as a lens to interpret 2D heat flux patterns [</a:t>
                </a:r>
                <a:r>
                  <a:rPr lang="en-IN" dirty="0" err="1"/>
                  <a:t>Kharwandikar</a:t>
                </a:r>
                <a:r>
                  <a:rPr lang="en-IN" dirty="0"/>
                  <a:t> PhD Thesis 2025]</a:t>
                </a:r>
              </a:p>
              <a:p>
                <a:pPr marL="285750" indent="-285750">
                  <a:buFont typeface="Arial" panose="020B0604020202020204" pitchFamily="34" charset="0"/>
                  <a:buChar char="•"/>
                </a:pPr>
                <a:r>
                  <a:rPr lang="en-IN" dirty="0"/>
                  <a:t>Effective </a:t>
                </a:r>
                <a14:m>
                  <m:oMath xmlns:m="http://schemas.openxmlformats.org/officeDocument/2006/math">
                    <m:r>
                      <a:rPr lang="en-IN" i="1">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𝐯𝐬</m:t>
                    </m:r>
                    <m:r>
                      <a:rPr lang="en-IN" i="1">
                        <a:latin typeface="Cambria Math" panose="02040503050406030204" pitchFamily="18" charset="0"/>
                        <a:ea typeface="Cambria Math" panose="02040503050406030204" pitchFamily="18" charset="0"/>
                      </a:rPr>
                      <m:t>⊥</m:t>
                    </m:r>
                  </m:oMath>
                </a14:m>
                <a:r>
                  <a:rPr lang="en-IN" dirty="0"/>
                  <a:t> dynamics sets </a:t>
                </a:r>
                <a:r>
                  <a:rPr lang="en-IN" dirty="0" err="1"/>
                  <a:t>dowstream</a:t>
                </a:r>
                <a:r>
                  <a:rPr lang="en-IN" dirty="0"/>
                  <a:t> width </a:t>
                </a:r>
                <a14:m>
                  <m:oMath xmlns:m="http://schemas.openxmlformats.org/officeDocument/2006/math">
                    <m:r>
                      <a:rPr lang="en-IN" i="1">
                        <a:solidFill>
                          <a:srgbClr val="0070C0"/>
                        </a:solidFill>
                        <a:latin typeface="Cambria Math" panose="02040503050406030204" pitchFamily="18" charset="0"/>
                        <a:ea typeface="Cambria Math" panose="02040503050406030204" pitchFamily="18" charset="0"/>
                      </a:rPr>
                      <m:t>⇒</m:t>
                    </m:r>
                  </m:oMath>
                </a14:m>
                <a:r>
                  <a:rPr lang="en-IN" dirty="0"/>
                  <a:t> Fit features and infer upstream widths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7"/>
              </p:nvPr>
            </p:nvSpPr>
            <p:spPr>
              <a:blipFill>
                <a:blip r:embed="rId3"/>
                <a:stretch>
                  <a:fillRect l="-1222" r="-582"/>
                </a:stretch>
              </a:blipFill>
            </p:spPr>
            <p:txBody>
              <a:bodyPr/>
              <a:lstStyle/>
              <a:p>
                <a:r>
                  <a:rPr lang="en-IN">
                    <a:noFill/>
                  </a:rPr>
                  <a:t> </a:t>
                </a:r>
              </a:p>
            </p:txBody>
          </p:sp>
        </mc:Fallback>
      </mc:AlternateContent>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7843"/>
          <a:stretch/>
        </p:blipFill>
        <p:spPr>
          <a:xfrm>
            <a:off x="1308540" y="4453202"/>
            <a:ext cx="5711018" cy="1913869"/>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b="9027"/>
          <a:stretch/>
        </p:blipFill>
        <p:spPr>
          <a:xfrm>
            <a:off x="1308539" y="2655149"/>
            <a:ext cx="5692458" cy="188312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5400" y="2795228"/>
            <a:ext cx="3862552" cy="3482805"/>
          </a:xfrm>
          <a:prstGeom prst="rect">
            <a:avLst/>
          </a:prstGeom>
        </p:spPr>
      </p:pic>
      <p:sp>
        <p:nvSpPr>
          <p:cNvPr id="12" name="Oval 11"/>
          <p:cNvSpPr/>
          <p:nvPr/>
        </p:nvSpPr>
        <p:spPr>
          <a:xfrm rot="790434">
            <a:off x="2466812" y="3136347"/>
            <a:ext cx="1442809" cy="457200"/>
          </a:xfrm>
          <a:prstGeom prst="ellipse">
            <a:avLst/>
          </a:prstGeom>
          <a:noFill/>
          <a:ln w="38100" cmpd="sng">
            <a:solidFill>
              <a:srgbClr val="FF00FF"/>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a:solidFill>
                <a:schemeClr val="bg1"/>
              </a:solidFill>
            </a:endParaRPr>
          </a:p>
        </p:txBody>
      </p:sp>
      <p:sp>
        <p:nvSpPr>
          <p:cNvPr id="18" name="Oval 17"/>
          <p:cNvSpPr/>
          <p:nvPr/>
        </p:nvSpPr>
        <p:spPr>
          <a:xfrm rot="790434">
            <a:off x="2040430" y="2862017"/>
            <a:ext cx="485313" cy="457200"/>
          </a:xfrm>
          <a:prstGeom prst="ellipse">
            <a:avLst/>
          </a:prstGeom>
          <a:noFill/>
          <a:ln w="38100" cmpd="sng">
            <a:solidFill>
              <a:srgbClr val="00B05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a:solidFill>
                <a:schemeClr val="bg1"/>
              </a:solidFill>
            </a:endParaRPr>
          </a:p>
        </p:txBody>
      </p:sp>
      <p:sp>
        <p:nvSpPr>
          <p:cNvPr id="20" name="Oval 19"/>
          <p:cNvSpPr/>
          <p:nvPr/>
        </p:nvSpPr>
        <p:spPr>
          <a:xfrm rot="790434">
            <a:off x="4730402" y="3750284"/>
            <a:ext cx="485313" cy="457200"/>
          </a:xfrm>
          <a:prstGeom prst="ellipse">
            <a:avLst/>
          </a:prstGeom>
          <a:noFill/>
          <a:ln w="38100" cmpd="sng">
            <a:solidFill>
              <a:srgbClr val="00B05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a:solidFill>
                <a:schemeClr val="bg1"/>
              </a:solidFill>
            </a:endParaRPr>
          </a:p>
        </p:txBody>
      </p:sp>
    </p:spTree>
    <p:extLst>
      <p:ext uri="{BB962C8B-B14F-4D97-AF65-F5344CB8AC3E}">
        <p14:creationId xmlns:p14="http://schemas.microsoft.com/office/powerpoint/2010/main" val="4118851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Characterizing MSR and PFR transport</a:t>
            </a:r>
            <a:br>
              <a:rPr lang="en-IN" dirty="0"/>
            </a:br>
            <a:r>
              <a:rPr lang="en-IN" sz="2400" dirty="0">
                <a:solidFill>
                  <a:srgbClr val="337777"/>
                </a:solidFill>
              </a:rPr>
              <a:t>Adapting </a:t>
            </a:r>
            <a:r>
              <a:rPr lang="en-IN" sz="2400" dirty="0" err="1">
                <a:solidFill>
                  <a:srgbClr val="337777"/>
                </a:solidFill>
              </a:rPr>
              <a:t>Eich</a:t>
            </a:r>
            <a:r>
              <a:rPr lang="en-IN" sz="2400" dirty="0">
                <a:solidFill>
                  <a:srgbClr val="337777"/>
                </a:solidFill>
              </a:rPr>
              <a:t> Parametrization</a:t>
            </a:r>
          </a:p>
        </p:txBody>
      </p:sp>
      <p:sp>
        <p:nvSpPr>
          <p:cNvPr id="4" name="Date Placeholder 3"/>
          <p:cNvSpPr>
            <a:spLocks noGrp="1"/>
          </p:cNvSpPr>
          <p:nvPr>
            <p:ph type="dt" sz="half" idx="14"/>
          </p:nvPr>
        </p:nvSpPr>
        <p:spPr/>
        <p:txBody>
          <a:bodyPr/>
          <a:lstStyle/>
          <a:p>
            <a:r>
              <a:rPr lang="en-US"/>
              <a:t>IAEA Fifth Technical Meeting on Divertor Concepts</a:t>
            </a:r>
            <a:endParaRPr lang="de-DE" dirty="0"/>
          </a:p>
        </p:txBody>
      </p:sp>
      <p:sp>
        <p:nvSpPr>
          <p:cNvPr id="5" name="Footer Placeholder 4"/>
          <p:cNvSpPr>
            <a:spLocks noGrp="1"/>
          </p:cNvSpPr>
          <p:nvPr>
            <p:ph type="ftr" sz="quarter" idx="15"/>
          </p:nvPr>
        </p:nvSpPr>
        <p:spPr/>
        <p:txBody>
          <a:bodyPr/>
          <a:lstStyle/>
          <a:p>
            <a:r>
              <a:rPr lang="de-DE"/>
              <a:t>Amit Kharwandikar | Oral ID #26</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8</a:t>
            </a:fld>
            <a:endParaRPr lang="de-DE" dirty="0"/>
          </a:p>
        </p:txBody>
      </p:sp>
      <p:sp>
        <p:nvSpPr>
          <p:cNvPr id="28" name="Text Placeholder 27"/>
          <p:cNvSpPr>
            <a:spLocks noGrp="1"/>
          </p:cNvSpPr>
          <p:nvPr>
            <p:ph type="body" sz="quarter" idx="17"/>
          </p:nvPr>
        </p:nvSpPr>
        <p:spPr/>
        <p:txBody>
          <a:bodyPr>
            <a:normAutofit/>
          </a:bodyPr>
          <a:lstStyle/>
          <a:p>
            <a:pPr marL="285750" indent="-285750">
              <a:buFont typeface="Arial" panose="020B0604020202020204" pitchFamily="34" charset="0"/>
              <a:buChar char="•"/>
            </a:pPr>
            <a:r>
              <a:rPr lang="en-IN" dirty="0"/>
              <a:t>Wagner-</a:t>
            </a:r>
            <a:r>
              <a:rPr lang="en-IN" dirty="0" err="1"/>
              <a:t>Eich</a:t>
            </a:r>
            <a:r>
              <a:rPr lang="en-IN" dirty="0"/>
              <a:t> (WE) Ansatz:</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endParaRPr lang="en-IN" dirty="0">
              <a:solidFill>
                <a:srgbClr val="669999"/>
              </a:solidFill>
            </a:endParaRPr>
          </a:p>
          <a:p>
            <a:endParaRPr lang="en-IN" dirty="0">
              <a:solidFill>
                <a:srgbClr val="669999"/>
              </a:solidFill>
            </a:endParaRPr>
          </a:p>
        </p:txBody>
      </p:sp>
      <p:pic>
        <p:nvPicPr>
          <p:cNvPr id="55" name="Picture 54"/>
          <p:cNvPicPr>
            <a:picLocks noChangeAspect="1"/>
          </p:cNvPicPr>
          <p:nvPr/>
        </p:nvPicPr>
        <p:blipFill>
          <a:blip r:embed="rId3"/>
          <a:stretch>
            <a:fillRect/>
          </a:stretch>
        </p:blipFill>
        <p:spPr>
          <a:xfrm>
            <a:off x="780735" y="2057031"/>
            <a:ext cx="6481787" cy="694733"/>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b="9027"/>
          <a:stretch/>
        </p:blipFill>
        <p:spPr>
          <a:xfrm>
            <a:off x="7871536" y="1196275"/>
            <a:ext cx="4131673" cy="1366799"/>
          </a:xfrm>
          <a:prstGeom prst="rect">
            <a:avLst/>
          </a:prstGeom>
        </p:spPr>
      </p:pic>
      <p:grpSp>
        <p:nvGrpSpPr>
          <p:cNvPr id="13" name="Group 12"/>
          <p:cNvGrpSpPr/>
          <p:nvPr/>
        </p:nvGrpSpPr>
        <p:grpSpPr>
          <a:xfrm>
            <a:off x="4390793" y="3156442"/>
            <a:ext cx="2676679" cy="2964929"/>
            <a:chOff x="4917951" y="2976525"/>
            <a:chExt cx="3405226" cy="3405226"/>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7951" y="2976525"/>
              <a:ext cx="3405226" cy="3405226"/>
            </a:xfrm>
            <a:prstGeom prst="rect">
              <a:avLst/>
            </a:prstGeom>
          </p:spPr>
        </p:pic>
        <p:sp>
          <p:nvSpPr>
            <p:cNvPr id="8" name="Rectangle 7"/>
            <p:cNvSpPr/>
            <p:nvPr/>
          </p:nvSpPr>
          <p:spPr>
            <a:xfrm>
              <a:off x="7795145" y="3763855"/>
              <a:ext cx="465986" cy="1706780"/>
            </a:xfrm>
            <a:prstGeom prst="rect">
              <a:avLst/>
            </a:prstGeom>
            <a:noFill/>
            <a:ln w="19050" cmpd="sng">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a:solidFill>
                  <a:schemeClr val="bg1"/>
                </a:solidFill>
              </a:endParaRPr>
            </a:p>
          </p:txBody>
        </p:sp>
      </p:grpSp>
      <mc:AlternateContent xmlns:mc="http://schemas.openxmlformats.org/markup-compatibility/2006" xmlns:a14="http://schemas.microsoft.com/office/drawing/2010/main">
        <mc:Choice Requires="a14">
          <p:sp>
            <p:nvSpPr>
              <p:cNvPr id="37" name="Rectangle 36"/>
              <p:cNvSpPr/>
              <p:nvPr/>
            </p:nvSpPr>
            <p:spPr>
              <a:xfrm>
                <a:off x="7961971" y="4638907"/>
                <a:ext cx="3685620" cy="1742843"/>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285750" indent="-285750">
                  <a:buFont typeface="Symbol" panose="05050102010706020507" pitchFamily="18" charset="2"/>
                  <a:buChar char="Þ"/>
                </a:pPr>
                <a:r>
                  <a:rPr lang="en-IN" sz="1400" dirty="0">
                    <a:solidFill>
                      <a:schemeClr val="bg1"/>
                    </a:solidFill>
                  </a:rPr>
                  <a:t>Local Fitting + Flux space mapping</a:t>
                </a:r>
              </a:p>
              <a:p>
                <a:pPr marL="285750" indent="-285750">
                  <a:buFont typeface="Symbol" panose="05050102010706020507" pitchFamily="18" charset="2"/>
                  <a:buChar char="Þ"/>
                </a:pPr>
                <a:endParaRPr lang="en-IN" sz="1400" dirty="0">
                  <a:solidFill>
                    <a:schemeClr val="bg1"/>
                  </a:solidFill>
                </a:endParaRPr>
              </a:p>
              <a:p>
                <a:pPr marL="285750" indent="-285750">
                  <a:buFont typeface="Symbol" panose="05050102010706020507" pitchFamily="18" charset="2"/>
                  <a:buChar char="Þ"/>
                </a:pPr>
                <a:r>
                  <a:rPr lang="en-IN" sz="1400" dirty="0">
                    <a:solidFill>
                      <a:schemeClr val="bg1"/>
                    </a:solidFill>
                  </a:rPr>
                  <a:t>Average width of main channel </a:t>
                </a:r>
                <a14:m>
                  <m:oMath xmlns:m="http://schemas.openxmlformats.org/officeDocument/2006/math">
                    <m:sSub>
                      <m:sSubPr>
                        <m:ctrlPr>
                          <a:rPr lang="en-IN" sz="1400" i="1">
                            <a:solidFill>
                              <a:schemeClr val="bg1"/>
                            </a:solidFill>
                            <a:latin typeface="Cambria Math" panose="02040503050406030204" pitchFamily="18" charset="0"/>
                          </a:rPr>
                        </m:ctrlPr>
                      </m:sSubPr>
                      <m:e>
                        <m:r>
                          <a:rPr lang="en-IN" sz="1400" i="1">
                            <a:solidFill>
                              <a:schemeClr val="bg1"/>
                            </a:solidFill>
                            <a:latin typeface="Cambria Math" panose="02040503050406030204" pitchFamily="18" charset="0"/>
                            <a:ea typeface="Cambria Math" panose="02040503050406030204" pitchFamily="18" charset="0"/>
                          </a:rPr>
                          <m:t>𝚲</m:t>
                        </m:r>
                      </m:e>
                      <m:sub>
                        <m:r>
                          <a:rPr lang="en-IN" sz="1400" i="1">
                            <a:solidFill>
                              <a:schemeClr val="bg1"/>
                            </a:solidFill>
                            <a:latin typeface="Cambria Math" panose="02040503050406030204" pitchFamily="18" charset="0"/>
                          </a:rPr>
                          <m:t>𝑾</m:t>
                        </m:r>
                      </m:sub>
                    </m:sSub>
                  </m:oMath>
                </a14:m>
                <a:r>
                  <a:rPr lang="en-IN" sz="1400" dirty="0">
                    <a:solidFill>
                      <a:schemeClr val="bg1"/>
                    </a:solidFill>
                  </a:rPr>
                  <a:t> ~ Tokamak ‘</a:t>
                </a:r>
                <a14:m>
                  <m:oMath xmlns:m="http://schemas.openxmlformats.org/officeDocument/2006/math">
                    <m:sSub>
                      <m:sSubPr>
                        <m:ctrlPr>
                          <a:rPr lang="en-IN" sz="1400" i="1">
                            <a:solidFill>
                              <a:schemeClr val="bg1"/>
                            </a:solidFill>
                            <a:latin typeface="Cambria Math" panose="02040503050406030204" pitchFamily="18" charset="0"/>
                          </a:rPr>
                        </m:ctrlPr>
                      </m:sSubPr>
                      <m:e>
                        <m:r>
                          <a:rPr lang="en-IN" sz="1400" i="1">
                            <a:solidFill>
                              <a:schemeClr val="bg1"/>
                            </a:solidFill>
                            <a:latin typeface="Cambria Math" panose="02040503050406030204" pitchFamily="18" charset="0"/>
                            <a:ea typeface="Cambria Math" panose="02040503050406030204" pitchFamily="18" charset="0"/>
                          </a:rPr>
                          <m:t>𝝀</m:t>
                        </m:r>
                      </m:e>
                      <m:sub>
                        <m:r>
                          <a:rPr lang="en-IN" sz="1400" i="1">
                            <a:solidFill>
                              <a:schemeClr val="bg1"/>
                            </a:solidFill>
                            <a:latin typeface="Cambria Math" panose="02040503050406030204" pitchFamily="18" charset="0"/>
                          </a:rPr>
                          <m:t>𝒒</m:t>
                        </m:r>
                      </m:sub>
                    </m:sSub>
                  </m:oMath>
                </a14:m>
                <a:r>
                  <a:rPr lang="en-IN" sz="1400" dirty="0">
                    <a:solidFill>
                      <a:schemeClr val="bg1"/>
                    </a:solidFill>
                  </a:rPr>
                  <a:t>’</a:t>
                </a:r>
              </a:p>
              <a:p>
                <a:endParaRPr lang="en-IN" sz="1400" dirty="0">
                  <a:solidFill>
                    <a:schemeClr val="bg1"/>
                  </a:solidFill>
                </a:endParaRPr>
              </a:p>
              <a:p>
                <a:pPr marL="285750" indent="-285750">
                  <a:buFont typeface="Symbol" panose="05050102010706020507" pitchFamily="18" charset="2"/>
                  <a:buChar char="Þ"/>
                </a:pPr>
                <a:r>
                  <a:rPr lang="en-IN" sz="1400" dirty="0">
                    <a:solidFill>
                      <a:schemeClr val="bg1"/>
                    </a:solidFill>
                  </a:rPr>
                  <a:t>PFR diffusion width </a:t>
                </a:r>
                <a14:m>
                  <m:oMath xmlns:m="http://schemas.openxmlformats.org/officeDocument/2006/math">
                    <m:sSub>
                      <m:sSubPr>
                        <m:ctrlPr>
                          <a:rPr lang="en-IN" sz="1400" i="1">
                            <a:solidFill>
                              <a:schemeClr val="bg1"/>
                            </a:solidFill>
                            <a:latin typeface="Cambria Math" panose="02040503050406030204" pitchFamily="18" charset="0"/>
                          </a:rPr>
                        </m:ctrlPr>
                      </m:sSubPr>
                      <m:e>
                        <m:r>
                          <a:rPr lang="en-IN" sz="1400" i="1">
                            <a:solidFill>
                              <a:schemeClr val="bg1"/>
                            </a:solidFill>
                            <a:latin typeface="Cambria Math" panose="02040503050406030204" pitchFamily="18" charset="0"/>
                            <a:ea typeface="Cambria Math" panose="02040503050406030204" pitchFamily="18" charset="0"/>
                          </a:rPr>
                          <m:t>𝚲</m:t>
                        </m:r>
                      </m:e>
                      <m:sub>
                        <m:r>
                          <a:rPr lang="en-IN" sz="1400" i="1">
                            <a:solidFill>
                              <a:schemeClr val="bg1"/>
                            </a:solidFill>
                            <a:latin typeface="Cambria Math" panose="02040503050406030204" pitchFamily="18" charset="0"/>
                            <a:ea typeface="Cambria Math" panose="02040503050406030204" pitchFamily="18" charset="0"/>
                          </a:rPr>
                          <m:t>𝑫</m:t>
                        </m:r>
                      </m:sub>
                    </m:sSub>
                  </m:oMath>
                </a14:m>
                <a:r>
                  <a:rPr lang="en-IN" sz="1400" dirty="0">
                    <a:solidFill>
                      <a:schemeClr val="bg1"/>
                    </a:solidFill>
                  </a:rPr>
                  <a:t> </a:t>
                </a:r>
                <a:r>
                  <a:rPr lang="en-IN" sz="1400" i="1" dirty="0">
                    <a:solidFill>
                      <a:schemeClr val="bg1"/>
                    </a:solidFill>
                  </a:rPr>
                  <a:t>~ </a:t>
                </a:r>
                <a:r>
                  <a:rPr lang="en-IN" sz="1400" dirty="0">
                    <a:solidFill>
                      <a:schemeClr val="bg1"/>
                    </a:solidFill>
                  </a:rPr>
                  <a:t>Tokamak ‘S’</a:t>
                </a:r>
              </a:p>
              <a:p>
                <a:pPr algn="l">
                  <a:spcBef>
                    <a:spcPts val="1150"/>
                  </a:spcBef>
                  <a:buClr>
                    <a:schemeClr val="bg1"/>
                  </a:buClr>
                  <a:buSzPct val="120000"/>
                </a:pPr>
                <a:endParaRPr lang="en-IN" sz="1200" b="1" dirty="0">
                  <a:solidFill>
                    <a:schemeClr val="bg1"/>
                  </a:solidFill>
                </a:endParaRPr>
              </a:p>
            </p:txBody>
          </p:sp>
        </mc:Choice>
        <mc:Fallback xmlns="">
          <p:sp>
            <p:nvSpPr>
              <p:cNvPr id="37" name="Rectangle 36"/>
              <p:cNvSpPr>
                <a:spLocks noRot="1" noChangeAspect="1" noMove="1" noResize="1" noEditPoints="1" noAdjustHandles="1" noChangeArrowheads="1" noChangeShapeType="1" noTextEdit="1"/>
              </p:cNvSpPr>
              <p:nvPr/>
            </p:nvSpPr>
            <p:spPr>
              <a:xfrm>
                <a:off x="7961971" y="4638907"/>
                <a:ext cx="3685620" cy="1742843"/>
              </a:xfrm>
              <a:prstGeom prst="rect">
                <a:avLst/>
              </a:prstGeom>
              <a:blipFill>
                <a:blip r:embed="rId6"/>
                <a:stretch>
                  <a:fillRect/>
                </a:stretch>
              </a:blipFill>
              <a:ln w="19050" cmpd="sng">
                <a:noFill/>
                <a:prstDash val="dash"/>
                <a:tailEnd type="triangle" w="lg" len="med"/>
              </a:ln>
            </p:spPr>
            <p:txBody>
              <a:bodyPr/>
              <a:lstStyle/>
              <a:p>
                <a:r>
                  <a:rPr lang="en-IN">
                    <a:noFill/>
                  </a:rPr>
                  <a:t> </a:t>
                </a:r>
              </a:p>
            </p:txBody>
          </p:sp>
        </mc:Fallback>
      </mc:AlternateContent>
      <p:sp>
        <p:nvSpPr>
          <p:cNvPr id="44" name="Oval 43"/>
          <p:cNvSpPr/>
          <p:nvPr/>
        </p:nvSpPr>
        <p:spPr>
          <a:xfrm rot="790434">
            <a:off x="8719256" y="1532497"/>
            <a:ext cx="987768" cy="359694"/>
          </a:xfrm>
          <a:prstGeom prst="ellipse">
            <a:avLst/>
          </a:prstGeom>
          <a:noFill/>
          <a:ln w="38100" cmpd="sng">
            <a:solidFill>
              <a:srgbClr val="FF00FF"/>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a:solidFill>
                <a:schemeClr val="bg1"/>
              </a:solidFill>
            </a:endParaRPr>
          </a:p>
        </p:txBody>
      </p:sp>
      <p:sp>
        <p:nvSpPr>
          <p:cNvPr id="58" name="Rectangle 57"/>
          <p:cNvSpPr/>
          <p:nvPr/>
        </p:nvSpPr>
        <p:spPr>
          <a:xfrm>
            <a:off x="8864756" y="1422490"/>
            <a:ext cx="45719" cy="625727"/>
          </a:xfrm>
          <a:prstGeom prst="rect">
            <a:avLst/>
          </a:prstGeom>
          <a:noFill/>
          <a:ln w="28575" cmpd="sng">
            <a:solidFill>
              <a:schemeClr val="tx1">
                <a:lumMod val="50000"/>
                <a:lumOff val="50000"/>
              </a:schemeClr>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a:solidFill>
                <a:schemeClr val="bg1"/>
              </a:solidFill>
            </a:endParaRPr>
          </a:p>
        </p:txBody>
      </p:sp>
      <p:grpSp>
        <p:nvGrpSpPr>
          <p:cNvPr id="63" name="Group 62"/>
          <p:cNvGrpSpPr/>
          <p:nvPr/>
        </p:nvGrpSpPr>
        <p:grpSpPr>
          <a:xfrm>
            <a:off x="4257167" y="2832879"/>
            <a:ext cx="3728135" cy="3751210"/>
            <a:chOff x="4595042" y="2844332"/>
            <a:chExt cx="3728135" cy="3751210"/>
          </a:xfrm>
        </p:grpSpPr>
        <p:grpSp>
          <p:nvGrpSpPr>
            <p:cNvPr id="64" name="Group 63"/>
            <p:cNvGrpSpPr/>
            <p:nvPr/>
          </p:nvGrpSpPr>
          <p:grpSpPr>
            <a:xfrm>
              <a:off x="4595042" y="2844332"/>
              <a:ext cx="3728135" cy="3751210"/>
              <a:chOff x="4832541" y="2811589"/>
              <a:chExt cx="3728135" cy="3751210"/>
            </a:xfrm>
          </p:grpSpPr>
          <p:sp>
            <p:nvSpPr>
              <p:cNvPr id="68" name="Rectangle 67"/>
              <p:cNvSpPr/>
              <p:nvPr/>
            </p:nvSpPr>
            <p:spPr>
              <a:xfrm>
                <a:off x="4832541" y="2811589"/>
                <a:ext cx="3728135" cy="3751210"/>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a:solidFill>
                    <a:schemeClr val="bg1"/>
                  </a:solidFill>
                </a:endParaRPr>
              </a:p>
            </p:txBody>
          </p:sp>
          <p:pic>
            <p:nvPicPr>
              <p:cNvPr id="69" name="Picture 68"/>
              <p:cNvPicPr>
                <a:picLocks noChangeAspect="1"/>
              </p:cNvPicPr>
              <p:nvPr/>
            </p:nvPicPr>
            <p:blipFill rotWithShape="1">
              <a:blip r:embed="rId5">
                <a:extLst>
                  <a:ext uri="{28A0092B-C50C-407E-A947-70E740481C1C}">
                    <a14:useLocalDpi xmlns:a14="http://schemas.microsoft.com/office/drawing/2010/main" val="0"/>
                  </a:ext>
                </a:extLst>
              </a:blip>
              <a:srcRect l="85249" t="22528" r="1667" b="25748"/>
              <a:stretch/>
            </p:blipFill>
            <p:spPr>
              <a:xfrm>
                <a:off x="5959921" y="3015557"/>
                <a:ext cx="897322" cy="3547242"/>
              </a:xfrm>
              <a:prstGeom prst="rect">
                <a:avLst/>
              </a:prstGeom>
            </p:spPr>
          </p:pic>
        </p:grpSp>
        <p:cxnSp>
          <p:nvCxnSpPr>
            <p:cNvPr id="65" name="Straight Arrow Connector 64"/>
            <p:cNvCxnSpPr/>
            <p:nvPr/>
          </p:nvCxnSpPr>
          <p:spPr>
            <a:xfrm>
              <a:off x="6193631" y="4812536"/>
              <a:ext cx="133350" cy="0"/>
            </a:xfrm>
            <a:prstGeom prst="straightConnector1">
              <a:avLst/>
            </a:prstGeom>
            <a:ln w="19050" cmpd="sng">
              <a:solidFill>
                <a:schemeClr val="tx1"/>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6390053" y="4814947"/>
              <a:ext cx="133350" cy="0"/>
            </a:xfrm>
            <a:prstGeom prst="straightConnector1">
              <a:avLst/>
            </a:prstGeom>
            <a:ln w="19050" cmpd="sng">
              <a:solidFill>
                <a:schemeClr val="tx1"/>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Rectangle 66"/>
                <p:cNvSpPr/>
                <p:nvPr/>
              </p:nvSpPr>
              <p:spPr>
                <a:xfrm>
                  <a:off x="6472727" y="4503943"/>
                  <a:ext cx="1196481" cy="92333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IN" i="1" smtClean="0">
                                <a:solidFill>
                                  <a:schemeClr val="tx1"/>
                                </a:solidFill>
                                <a:latin typeface="Cambria Math" panose="02040503050406030204" pitchFamily="18" charset="0"/>
                              </a:rPr>
                            </m:ctrlPr>
                          </m:sSubPr>
                          <m:e>
                            <m:r>
                              <a:rPr lang="en-IN" i="1">
                                <a:solidFill>
                                  <a:schemeClr val="tx1"/>
                                </a:solidFill>
                                <a:latin typeface="Cambria Math" panose="02040503050406030204" pitchFamily="18" charset="0"/>
                                <a:ea typeface="Cambria Math" panose="02040503050406030204" pitchFamily="18" charset="0"/>
                              </a:rPr>
                              <m:t>𝚲</m:t>
                            </m:r>
                          </m:e>
                          <m:sub>
                            <m:r>
                              <a:rPr lang="en-IN" i="1">
                                <a:solidFill>
                                  <a:schemeClr val="tx1"/>
                                </a:solidFill>
                                <a:latin typeface="Cambria Math" panose="02040503050406030204" pitchFamily="18" charset="0"/>
                              </a:rPr>
                              <m:t>𝑾</m:t>
                            </m:r>
                          </m:sub>
                        </m:sSub>
                        <m:r>
                          <a:rPr lang="en-IN" b="0" i="1" smtClean="0">
                            <a:solidFill>
                              <a:schemeClr val="tx1"/>
                            </a:solidFill>
                            <a:latin typeface="Cambria Math" panose="02040503050406030204" pitchFamily="18" charset="0"/>
                          </a:rPr>
                          <m:t> </m:t>
                        </m:r>
                      </m:oMath>
                    </m:oMathPara>
                  </a14:m>
                  <a:endParaRPr lang="en-IN" b="0" i="1" dirty="0">
                    <a:solidFill>
                      <a:schemeClr val="tx1"/>
                    </a:solidFill>
                    <a:latin typeface="Cambria Math" panose="02040503050406030204" pitchFamily="18" charset="0"/>
                  </a:endParaRPr>
                </a:p>
                <a:p>
                  <a:pPr algn="ctr"/>
                  <a:r>
                    <a:rPr lang="en-IN" b="0" i="1" dirty="0">
                      <a:solidFill>
                        <a:schemeClr val="tx1"/>
                      </a:solidFill>
                      <a:latin typeface="Cambria Math" panose="02040503050406030204" pitchFamily="18" charset="0"/>
                    </a:rPr>
                    <a:t>Upstream</a:t>
                  </a:r>
                </a:p>
                <a:p>
                  <a:pPr algn="ctr"/>
                  <a14:m>
                    <m:oMathPara xmlns:m="http://schemas.openxmlformats.org/officeDocument/2006/math">
                      <m:oMathParaPr>
                        <m:jc m:val="centerGroup"/>
                      </m:oMathParaPr>
                      <m:oMath xmlns:m="http://schemas.openxmlformats.org/officeDocument/2006/math">
                        <m:r>
                          <a:rPr lang="en-IN" b="0" i="1" smtClean="0">
                            <a:solidFill>
                              <a:schemeClr val="tx1"/>
                            </a:solidFill>
                            <a:latin typeface="Cambria Math" panose="02040503050406030204" pitchFamily="18" charset="0"/>
                          </a:rPr>
                          <m:t>𝑚𝑎𝑝𝑝𝑖𝑛𝑔</m:t>
                        </m:r>
                      </m:oMath>
                    </m:oMathPara>
                  </a14:m>
                  <a:endParaRPr lang="en-IN" dirty="0">
                    <a:solidFill>
                      <a:schemeClr val="tx1"/>
                    </a:solidFill>
                  </a:endParaRPr>
                </a:p>
              </p:txBody>
            </p:sp>
          </mc:Choice>
          <mc:Fallback xmlns="">
            <p:sp>
              <p:nvSpPr>
                <p:cNvPr id="67" name="Rectangle 66"/>
                <p:cNvSpPr>
                  <a:spLocks noRot="1" noChangeAspect="1" noMove="1" noResize="1" noEditPoints="1" noAdjustHandles="1" noChangeArrowheads="1" noChangeShapeType="1" noTextEdit="1"/>
                </p:cNvSpPr>
                <p:nvPr/>
              </p:nvSpPr>
              <p:spPr>
                <a:xfrm>
                  <a:off x="6472727" y="4503943"/>
                  <a:ext cx="1196481" cy="923330"/>
                </a:xfrm>
                <a:prstGeom prst="rect">
                  <a:avLst/>
                </a:prstGeom>
                <a:blipFill>
                  <a:blip r:embed="rId9"/>
                  <a:stretch>
                    <a:fillRect l="-4569" r="-508" b="-5298"/>
                  </a:stretch>
                </a:blipFill>
              </p:spPr>
              <p:txBody>
                <a:bodyPr/>
                <a:lstStyle/>
                <a:p>
                  <a:r>
                    <a:rPr lang="en-IN">
                      <a:noFill/>
                    </a:rPr>
                    <a:t> </a:t>
                  </a:r>
                </a:p>
              </p:txBody>
            </p:sp>
          </mc:Fallback>
        </mc:AlternateContent>
      </p:grpSp>
      <p:grpSp>
        <p:nvGrpSpPr>
          <p:cNvPr id="62" name="Group 61"/>
          <p:cNvGrpSpPr/>
          <p:nvPr/>
        </p:nvGrpSpPr>
        <p:grpSpPr>
          <a:xfrm>
            <a:off x="7229473" y="1599784"/>
            <a:ext cx="4680029" cy="2952374"/>
            <a:chOff x="7229473" y="1599784"/>
            <a:chExt cx="4680029" cy="2952374"/>
          </a:xfrm>
        </p:grpSpPr>
        <p:pic>
          <p:nvPicPr>
            <p:cNvPr id="38" name="Picture 37"/>
            <p:cNvPicPr>
              <a:picLocks noChangeAspect="1"/>
            </p:cNvPicPr>
            <p:nvPr/>
          </p:nvPicPr>
          <p:blipFill rotWithShape="1">
            <a:blip r:embed="rId10">
              <a:extLst>
                <a:ext uri="{28A0092B-C50C-407E-A947-70E740481C1C}">
                  <a14:useLocalDpi xmlns:a14="http://schemas.microsoft.com/office/drawing/2010/main" val="0"/>
                </a:ext>
              </a:extLst>
            </a:blip>
            <a:srcRect r="7698"/>
            <a:stretch/>
          </p:blipFill>
          <p:spPr>
            <a:xfrm>
              <a:off x="7229473" y="2722089"/>
              <a:ext cx="4680029" cy="1830069"/>
            </a:xfrm>
            <a:prstGeom prst="rect">
              <a:avLst/>
            </a:prstGeom>
          </p:spPr>
        </p:pic>
        <p:cxnSp>
          <p:nvCxnSpPr>
            <p:cNvPr id="40" name="Straight Connector 39"/>
            <p:cNvCxnSpPr>
              <a:stCxn id="44" idx="2"/>
            </p:cNvCxnSpPr>
            <p:nvPr/>
          </p:nvCxnSpPr>
          <p:spPr>
            <a:xfrm flipH="1">
              <a:off x="7961971" y="1599784"/>
              <a:ext cx="770283" cy="1337484"/>
            </a:xfrm>
            <a:prstGeom prst="line">
              <a:avLst/>
            </a:prstGeom>
            <a:ln w="12700">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Straight Connector 40"/>
            <p:cNvCxnSpPr>
              <a:stCxn id="44" idx="6"/>
            </p:cNvCxnSpPr>
            <p:nvPr/>
          </p:nvCxnSpPr>
          <p:spPr>
            <a:xfrm>
              <a:off x="9694026" y="1824904"/>
              <a:ext cx="1885377" cy="1112364"/>
            </a:xfrm>
            <a:prstGeom prst="line">
              <a:avLst/>
            </a:prstGeom>
            <a:ln w="12700">
              <a:prstDash val="dash"/>
              <a:headEnd type="none"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 name="Rectangle 49"/>
                <p:cNvSpPr/>
                <p:nvPr/>
              </p:nvSpPr>
              <p:spPr>
                <a:xfrm>
                  <a:off x="8651392" y="3773908"/>
                  <a:ext cx="2491003" cy="369332"/>
                </a:xfrm>
                <a:prstGeom prst="rect">
                  <a:avLst/>
                </a:prstGeom>
              </p:spPr>
              <p:txBody>
                <a:bodyPr wrap="none">
                  <a:spAutoFit/>
                </a:bodyPr>
                <a:lstStyle/>
                <a:p>
                  <a14:m>
                    <m:oMath xmlns:m="http://schemas.openxmlformats.org/officeDocument/2006/math">
                      <m:sSub>
                        <m:sSubPr>
                          <m:ctrlPr>
                            <a:rPr lang="en-IN" i="1" smtClean="0">
                              <a:solidFill>
                                <a:srgbClr val="2B0BB5"/>
                              </a:solidFill>
                              <a:latin typeface="Cambria Math" panose="02040503050406030204" pitchFamily="18" charset="0"/>
                            </a:rPr>
                          </m:ctrlPr>
                        </m:sSubPr>
                        <m:e>
                          <m:r>
                            <a:rPr lang="en-IN" i="1">
                              <a:solidFill>
                                <a:srgbClr val="2B0BB5"/>
                              </a:solidFill>
                              <a:latin typeface="Cambria Math" panose="02040503050406030204" pitchFamily="18" charset="0"/>
                              <a:ea typeface="Cambria Math" panose="02040503050406030204" pitchFamily="18" charset="0"/>
                            </a:rPr>
                            <m:t>𝚲</m:t>
                          </m:r>
                        </m:e>
                        <m:sub>
                          <m:r>
                            <a:rPr lang="en-IN" i="1">
                              <a:solidFill>
                                <a:srgbClr val="2B0BB5"/>
                              </a:solidFill>
                              <a:latin typeface="Cambria Math" panose="02040503050406030204" pitchFamily="18" charset="0"/>
                            </a:rPr>
                            <m:t>𝑾</m:t>
                          </m:r>
                        </m:sub>
                      </m:sSub>
                    </m:oMath>
                  </a14:m>
                  <a:r>
                    <a:rPr lang="en-IN" dirty="0">
                      <a:solidFill>
                        <a:srgbClr val="2B0BB5"/>
                      </a:solidFill>
                    </a:rPr>
                    <a:t> = 8.75 </a:t>
                  </a:r>
                  <a14:m>
                    <m:oMath xmlns:m="http://schemas.openxmlformats.org/officeDocument/2006/math">
                      <m:r>
                        <a:rPr lang="en-IN" i="1" smtClean="0">
                          <a:solidFill>
                            <a:srgbClr val="2B0BB5"/>
                          </a:solidFill>
                          <a:latin typeface="Cambria Math" panose="02040503050406030204" pitchFamily="18" charset="0"/>
                          <a:ea typeface="Cambria Math" panose="02040503050406030204" pitchFamily="18" charset="0"/>
                        </a:rPr>
                        <m:t>±</m:t>
                      </m:r>
                    </m:oMath>
                  </a14:m>
                  <a:r>
                    <a:rPr lang="en-IN" dirty="0">
                      <a:solidFill>
                        <a:srgbClr val="2B0BB5"/>
                      </a:solidFill>
                    </a:rPr>
                    <a:t> 1.27 mm </a:t>
                  </a:r>
                </a:p>
              </p:txBody>
            </p:sp>
          </mc:Choice>
          <mc:Fallback xmlns="">
            <p:sp>
              <p:nvSpPr>
                <p:cNvPr id="50" name="Rectangle 49"/>
                <p:cNvSpPr>
                  <a:spLocks noRot="1" noChangeAspect="1" noMove="1" noResize="1" noEditPoints="1" noAdjustHandles="1" noChangeArrowheads="1" noChangeShapeType="1" noTextEdit="1"/>
                </p:cNvSpPr>
                <p:nvPr/>
              </p:nvSpPr>
              <p:spPr>
                <a:xfrm>
                  <a:off x="8651392" y="3773908"/>
                  <a:ext cx="2491003" cy="369332"/>
                </a:xfrm>
                <a:prstGeom prst="rect">
                  <a:avLst/>
                </a:prstGeom>
                <a:blipFill>
                  <a:blip r:embed="rId11"/>
                  <a:stretch>
                    <a:fillRect t="-8197" r="-1222" b="-24590"/>
                  </a:stretch>
                </a:blipFill>
              </p:spPr>
              <p:txBody>
                <a:bodyPr/>
                <a:lstStyle/>
                <a:p>
                  <a:r>
                    <a:rPr lang="en-IN">
                      <a:noFill/>
                    </a:rPr>
                    <a:t> </a:t>
                  </a:r>
                </a:p>
              </p:txBody>
            </p:sp>
          </mc:Fallback>
        </mc:AlternateContent>
      </p:grpSp>
      <p:grpSp>
        <p:nvGrpSpPr>
          <p:cNvPr id="9" name="Group 8"/>
          <p:cNvGrpSpPr/>
          <p:nvPr/>
        </p:nvGrpSpPr>
        <p:grpSpPr>
          <a:xfrm>
            <a:off x="309891" y="3163489"/>
            <a:ext cx="4391025" cy="3276600"/>
            <a:chOff x="309891" y="3214200"/>
            <a:chExt cx="4391025" cy="3276600"/>
          </a:xfrm>
        </p:grpSpPr>
        <p:pic>
          <p:nvPicPr>
            <p:cNvPr id="2" name="Picture 1"/>
            <p:cNvPicPr>
              <a:picLocks noChangeAspect="1"/>
            </p:cNvPicPr>
            <p:nvPr/>
          </p:nvPicPr>
          <p:blipFill>
            <a:blip r:embed="rId12"/>
            <a:stretch>
              <a:fillRect/>
            </a:stretch>
          </p:blipFill>
          <p:spPr>
            <a:xfrm>
              <a:off x="309891" y="3214200"/>
              <a:ext cx="4391025" cy="3276600"/>
            </a:xfrm>
            <a:prstGeom prst="rect">
              <a:avLst/>
            </a:prstGeom>
          </p:spPr>
        </p:pic>
        <p:pic>
          <p:nvPicPr>
            <p:cNvPr id="31" name="Picture 30"/>
            <p:cNvPicPr>
              <a:picLocks noChangeAspect="1"/>
            </p:cNvPicPr>
            <p:nvPr/>
          </p:nvPicPr>
          <p:blipFill rotWithShape="1">
            <a:blip r:embed="rId13"/>
            <a:srcRect l="45011" t="23259" r="23889" b="62516"/>
            <a:stretch/>
          </p:blipFill>
          <p:spPr>
            <a:xfrm>
              <a:off x="2721073" y="4119586"/>
              <a:ext cx="1294567" cy="519320"/>
            </a:xfrm>
            <a:prstGeom prst="rect">
              <a:avLst/>
            </a:prstGeom>
          </p:spPr>
        </p:pic>
      </p:grpSp>
    </p:spTree>
    <p:extLst>
      <p:ext uri="{BB962C8B-B14F-4D97-AF65-F5344CB8AC3E}">
        <p14:creationId xmlns:p14="http://schemas.microsoft.com/office/powerpoint/2010/main" val="24043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4" grpId="0" animBg="1"/>
      <p:bldP spid="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285750" indent="-285750">
              <a:buFont typeface="Arial" panose="020B0604020202020204" pitchFamily="34" charset="0"/>
              <a:buChar char="•"/>
            </a:pPr>
            <a:r>
              <a:rPr lang="en-IN" dirty="0"/>
              <a:t>Toroidal decay of peak heat flux </a:t>
            </a:r>
          </a:p>
          <a:p>
            <a:pPr marL="285750" indent="-285750">
              <a:buFontTx/>
              <a:buChar char="-"/>
            </a:pPr>
            <a:r>
              <a:rPr lang="en-IN" dirty="0">
                <a:solidFill>
                  <a:srgbClr val="669999"/>
                </a:solidFill>
              </a:rPr>
              <a:t>Heat Flux penetration </a:t>
            </a:r>
            <a:r>
              <a:rPr lang="en-IN" dirty="0">
                <a:solidFill>
                  <a:srgbClr val="00B050"/>
                </a:solidFill>
              </a:rPr>
              <a:t>“into” </a:t>
            </a:r>
            <a:r>
              <a:rPr lang="en-IN" dirty="0">
                <a:solidFill>
                  <a:srgbClr val="669999"/>
                </a:solidFill>
              </a:rPr>
              <a:t>Target Shadow</a:t>
            </a:r>
          </a:p>
          <a:p>
            <a:pPr marL="285750" indent="-285750">
              <a:buFont typeface="Arial" panose="020B0604020202020204" pitchFamily="34" charset="0"/>
              <a:buChar char="•"/>
            </a:pPr>
            <a:r>
              <a:rPr lang="en-IN" dirty="0"/>
              <a:t>Upstream filling: Arbitrary plane</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endParaRPr lang="en-IN" dirty="0">
              <a:solidFill>
                <a:srgbClr val="669999"/>
              </a:solidFill>
            </a:endParaRPr>
          </a:p>
          <a:p>
            <a:pPr marL="285750" indent="-285750">
              <a:buFontTx/>
              <a:buChar char="-"/>
            </a:pPr>
            <a:endParaRPr lang="en-IN" dirty="0">
              <a:solidFill>
                <a:srgbClr val="669999"/>
              </a:solidFill>
            </a:endParaRPr>
          </a:p>
          <a:p>
            <a:endParaRPr lang="en-IN" dirty="0">
              <a:solidFill>
                <a:srgbClr val="669999"/>
              </a:solidFill>
            </a:endParaRPr>
          </a:p>
          <a:p>
            <a:pPr marL="285750" indent="-285750">
              <a:buFont typeface="Arial" panose="020B0604020202020204" pitchFamily="34" charset="0"/>
              <a:buChar char="•"/>
            </a:pPr>
            <a:endParaRPr lang="en-IN" dirty="0"/>
          </a:p>
        </p:txBody>
      </p:sp>
      <p:sp>
        <p:nvSpPr>
          <p:cNvPr id="3" name="Title 2"/>
          <p:cNvSpPr>
            <a:spLocks noGrp="1"/>
          </p:cNvSpPr>
          <p:nvPr>
            <p:ph type="title"/>
          </p:nvPr>
        </p:nvSpPr>
        <p:spPr/>
        <p:txBody>
          <a:bodyPr/>
          <a:lstStyle/>
          <a:p>
            <a:r>
              <a:rPr lang="en-IN" sz="3000" dirty="0"/>
              <a:t>Characterizing TSR transport </a:t>
            </a:r>
            <a:br>
              <a:rPr lang="en-IN" dirty="0"/>
            </a:br>
            <a:r>
              <a:rPr lang="en-IN" sz="2400" dirty="0">
                <a:solidFill>
                  <a:srgbClr val="337777"/>
                </a:solidFill>
              </a:rPr>
              <a:t>Exponential Ansatz </a:t>
            </a:r>
          </a:p>
        </p:txBody>
      </p:sp>
      <p:sp>
        <p:nvSpPr>
          <p:cNvPr id="4" name="Date Placeholder 3"/>
          <p:cNvSpPr>
            <a:spLocks noGrp="1"/>
          </p:cNvSpPr>
          <p:nvPr>
            <p:ph type="dt" sz="half" idx="14"/>
          </p:nvPr>
        </p:nvSpPr>
        <p:spPr/>
        <p:txBody>
          <a:bodyPr/>
          <a:lstStyle/>
          <a:p>
            <a:r>
              <a:rPr lang="en-US"/>
              <a:t>IAEA Fifth Technical Meeting on Divertor Concepts</a:t>
            </a:r>
            <a:endParaRPr lang="de-DE" dirty="0"/>
          </a:p>
        </p:txBody>
      </p:sp>
      <p:sp>
        <p:nvSpPr>
          <p:cNvPr id="5" name="Footer Placeholder 4"/>
          <p:cNvSpPr>
            <a:spLocks noGrp="1"/>
          </p:cNvSpPr>
          <p:nvPr>
            <p:ph type="ftr" sz="quarter" idx="15"/>
          </p:nvPr>
        </p:nvSpPr>
        <p:spPr/>
        <p:txBody>
          <a:bodyPr/>
          <a:lstStyle/>
          <a:p>
            <a:r>
              <a:rPr lang="de-DE"/>
              <a:t>Amit Kharwandikar | Oral ID #26</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9</a:t>
            </a:fld>
            <a:endParaRPr lang="de-DE" dirty="0"/>
          </a:p>
        </p:txBody>
      </p:sp>
      <p:grpSp>
        <p:nvGrpSpPr>
          <p:cNvPr id="39" name="Group 38"/>
          <p:cNvGrpSpPr/>
          <p:nvPr/>
        </p:nvGrpSpPr>
        <p:grpSpPr>
          <a:xfrm>
            <a:off x="695324" y="2884125"/>
            <a:ext cx="5351930" cy="3446333"/>
            <a:chOff x="5957171" y="1651499"/>
            <a:chExt cx="4478414" cy="2440667"/>
          </a:xfrm>
        </p:grpSpPr>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l="7909" t="15313" r="1709" b="15115"/>
            <a:stretch/>
          </p:blipFill>
          <p:spPr>
            <a:xfrm>
              <a:off x="5957171" y="1651500"/>
              <a:ext cx="4478414" cy="2440666"/>
            </a:xfrm>
            <a:prstGeom prst="rect">
              <a:avLst/>
            </a:prstGeom>
          </p:spPr>
        </p:pic>
        <p:sp>
          <p:nvSpPr>
            <p:cNvPr id="36" name="Down Arrow 35"/>
            <p:cNvSpPr/>
            <p:nvPr/>
          </p:nvSpPr>
          <p:spPr>
            <a:xfrm rot="972979">
              <a:off x="7163735" y="3383964"/>
              <a:ext cx="171253" cy="270923"/>
            </a:xfrm>
            <a:prstGeom prst="downArrow">
              <a:avLst/>
            </a:prstGeom>
            <a:solidFill>
              <a:srgbClr val="00B050"/>
            </a:solidFill>
            <a:ln w="19050" cmpd="sng">
              <a:noFill/>
              <a:prstDash val="dash"/>
              <a:tailEnd type="triangle" w="lg" len="med"/>
            </a:ln>
            <a:scene3d>
              <a:camera prst="isometricLeftDown"/>
              <a:lightRig rig="threePt" dir="t"/>
            </a:scene3d>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a:solidFill>
                  <a:schemeClr val="bg1"/>
                </a:solidFill>
              </a:endParaRPr>
            </a:p>
          </p:txBody>
        </p:sp>
        <p:sp>
          <p:nvSpPr>
            <p:cNvPr id="37" name="Down Arrow 36"/>
            <p:cNvSpPr/>
            <p:nvPr/>
          </p:nvSpPr>
          <p:spPr>
            <a:xfrm rot="2278847">
              <a:off x="9820984" y="3695239"/>
              <a:ext cx="204291" cy="270458"/>
            </a:xfrm>
            <a:prstGeom prst="downArrow">
              <a:avLst/>
            </a:prstGeom>
            <a:solidFill>
              <a:srgbClr val="00B050"/>
            </a:solidFill>
            <a:ln w="19050" cmpd="sng">
              <a:noFill/>
              <a:prstDash val="dash"/>
              <a:tailEnd type="triangle" w="lg" len="med"/>
            </a:ln>
            <a:scene3d>
              <a:camera prst="isometricOffAxis2Right"/>
              <a:lightRig rig="threePt" dir="t"/>
            </a:scene3d>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a:solidFill>
                  <a:schemeClr val="bg1"/>
                </a:solidFill>
              </a:endParaRPr>
            </a:p>
          </p:txBody>
        </p:sp>
        <mc:AlternateContent xmlns:mc="http://schemas.openxmlformats.org/markup-compatibility/2006" xmlns:a14="http://schemas.microsoft.com/office/drawing/2010/main">
          <mc:Choice Requires="a14">
            <p:sp>
              <p:nvSpPr>
                <p:cNvPr id="38" name="TextBox 37"/>
                <p:cNvSpPr txBox="1"/>
                <p:nvPr/>
              </p:nvSpPr>
              <p:spPr>
                <a:xfrm>
                  <a:off x="6226217" y="1651499"/>
                  <a:ext cx="2120411" cy="589905"/>
                </a:xfrm>
                <a:prstGeom prst="rect">
                  <a:avLst/>
                </a:prstGeom>
                <a:noFill/>
              </p:spPr>
              <p:txBody>
                <a:bodyPr wrap="square" lIns="0" tIns="0" rIns="0" bIns="0" rtlCol="0" anchor="t" anchorCtr="0">
                  <a:spAutoFit/>
                </a:bodyPr>
                <a:lstStyle/>
                <a:p>
                  <a:pPr algn="ctr">
                    <a:lnSpc>
                      <a:spcPts val="2300"/>
                    </a:lnSpc>
                    <a:spcBef>
                      <a:spcPts val="1150"/>
                    </a:spcBef>
                  </a:pPr>
                  <a:r>
                    <a:rPr lang="en-IN" dirty="0">
                      <a:solidFill>
                        <a:srgbClr val="FF0000"/>
                      </a:solidFill>
                    </a:rPr>
                    <a:t>Main Channel cross-section at </a:t>
                  </a:r>
                  <a14:m>
                    <m:oMath xmlns:m="http://schemas.openxmlformats.org/officeDocument/2006/math">
                      <m:r>
                        <a:rPr lang="en-IN" b="1" i="1">
                          <a:solidFill>
                            <a:srgbClr val="FF0000"/>
                          </a:solidFill>
                          <a:latin typeface="Cambria Math" panose="02040503050406030204" pitchFamily="18" charset="0"/>
                          <a:ea typeface="Cambria Math" panose="02040503050406030204" pitchFamily="18" charset="0"/>
                        </a:rPr>
                        <m:t>𝝓</m:t>
                      </m:r>
                    </m:oMath>
                  </a14:m>
                  <a:r>
                    <a:rPr lang="en-IN" dirty="0">
                      <a:solidFill>
                        <a:srgbClr val="FF0000"/>
                      </a:solidFill>
                    </a:rPr>
                    <a:t> = -36 </a:t>
                  </a:r>
                </a:p>
              </p:txBody>
            </p:sp>
          </mc:Choice>
          <mc:Fallback xmlns="">
            <p:sp>
              <p:nvSpPr>
                <p:cNvPr id="38" name="TextBox 37"/>
                <p:cNvSpPr txBox="1">
                  <a:spLocks noRot="1" noChangeAspect="1" noMove="1" noResize="1" noEditPoints="1" noAdjustHandles="1" noChangeArrowheads="1" noChangeShapeType="1" noTextEdit="1"/>
                </p:cNvSpPr>
                <p:nvPr/>
              </p:nvSpPr>
              <p:spPr>
                <a:xfrm>
                  <a:off x="6226217" y="1651499"/>
                  <a:ext cx="2120411" cy="589905"/>
                </a:xfrm>
                <a:prstGeom prst="rect">
                  <a:avLst/>
                </a:prstGeom>
                <a:blipFill>
                  <a:blip r:embed="rId4"/>
                  <a:stretch>
                    <a:fillRect t="-9489"/>
                  </a:stretch>
                </a:blipFill>
              </p:spPr>
              <p:txBody>
                <a:bodyPr/>
                <a:lstStyle/>
                <a:p>
                  <a:r>
                    <a:rPr lang="en-IN">
                      <a:noFill/>
                    </a:rPr>
                    <a:t> </a:t>
                  </a:r>
                </a:p>
              </p:txBody>
            </p:sp>
          </mc:Fallback>
        </mc:AlternateContent>
      </p:grpSp>
      <p:pic>
        <p:nvPicPr>
          <p:cNvPr id="45" name="Picture 44"/>
          <p:cNvPicPr>
            <a:picLocks noChangeAspect="1"/>
          </p:cNvPicPr>
          <p:nvPr/>
        </p:nvPicPr>
        <p:blipFill>
          <a:blip r:embed="rId5"/>
          <a:stretch>
            <a:fillRect/>
          </a:stretch>
        </p:blipFill>
        <p:spPr>
          <a:xfrm>
            <a:off x="8728548" y="5790161"/>
            <a:ext cx="2264866" cy="646113"/>
          </a:xfrm>
          <a:prstGeom prst="rect">
            <a:avLst/>
          </a:prstGeom>
        </p:spPr>
      </p:pic>
      <p:grpSp>
        <p:nvGrpSpPr>
          <p:cNvPr id="34" name="Group 33"/>
          <p:cNvGrpSpPr/>
          <p:nvPr/>
        </p:nvGrpSpPr>
        <p:grpSpPr>
          <a:xfrm>
            <a:off x="694055" y="2897222"/>
            <a:ext cx="5319313" cy="3444230"/>
            <a:chOff x="5957171" y="4139156"/>
            <a:chExt cx="4478414" cy="2440667"/>
          </a:xfrm>
        </p:grpSpPr>
        <p:grpSp>
          <p:nvGrpSpPr>
            <p:cNvPr id="35" name="Group 34"/>
            <p:cNvGrpSpPr/>
            <p:nvPr/>
          </p:nvGrpSpPr>
          <p:grpSpPr>
            <a:xfrm>
              <a:off x="5957171" y="4139156"/>
              <a:ext cx="4478414" cy="2440667"/>
              <a:chOff x="5957171" y="1651499"/>
              <a:chExt cx="4478414" cy="2440667"/>
            </a:xfrm>
          </p:grpSpPr>
          <p:pic>
            <p:nvPicPr>
              <p:cNvPr id="42" name="Picture 41"/>
              <p:cNvPicPr>
                <a:picLocks noChangeAspect="1"/>
              </p:cNvPicPr>
              <p:nvPr/>
            </p:nvPicPr>
            <p:blipFill rotWithShape="1">
              <a:blip r:embed="rId3">
                <a:extLst>
                  <a:ext uri="{28A0092B-C50C-407E-A947-70E740481C1C}">
                    <a14:useLocalDpi xmlns:a14="http://schemas.microsoft.com/office/drawing/2010/main" val="0"/>
                  </a:ext>
                </a:extLst>
              </a:blip>
              <a:srcRect l="7909" t="15313" r="1709" b="15115"/>
              <a:stretch/>
            </p:blipFill>
            <p:spPr>
              <a:xfrm>
                <a:off x="5957171" y="1651500"/>
                <a:ext cx="4478414" cy="2440666"/>
              </a:xfrm>
              <a:prstGeom prst="rect">
                <a:avLst/>
              </a:prstGeom>
            </p:spPr>
          </p:pic>
          <mc:AlternateContent xmlns:mc="http://schemas.openxmlformats.org/markup-compatibility/2006" xmlns:a14="http://schemas.microsoft.com/office/drawing/2010/main">
            <mc:Choice Requires="a14">
              <p:sp>
                <p:nvSpPr>
                  <p:cNvPr id="43" name="TextBox 42"/>
                  <p:cNvSpPr txBox="1"/>
                  <p:nvPr/>
                </p:nvSpPr>
                <p:spPr>
                  <a:xfrm>
                    <a:off x="6226218" y="1651499"/>
                    <a:ext cx="2164122" cy="589905"/>
                  </a:xfrm>
                  <a:prstGeom prst="rect">
                    <a:avLst/>
                  </a:prstGeom>
                  <a:noFill/>
                </p:spPr>
                <p:txBody>
                  <a:bodyPr wrap="square" lIns="0" tIns="0" rIns="0" bIns="0" rtlCol="0" anchor="t" anchorCtr="0">
                    <a:spAutoFit/>
                  </a:bodyPr>
                  <a:lstStyle/>
                  <a:p>
                    <a:pPr algn="ctr">
                      <a:lnSpc>
                        <a:spcPts val="2300"/>
                      </a:lnSpc>
                      <a:spcBef>
                        <a:spcPts val="1150"/>
                      </a:spcBef>
                    </a:pPr>
                    <a:r>
                      <a:rPr lang="en-IN" dirty="0">
                        <a:solidFill>
                          <a:srgbClr val="FF0000"/>
                        </a:solidFill>
                      </a:rPr>
                      <a:t>Main Channel cross-section at </a:t>
                    </a:r>
                    <a14:m>
                      <m:oMath xmlns:m="http://schemas.openxmlformats.org/officeDocument/2006/math">
                        <m:r>
                          <a:rPr lang="en-IN" b="1" i="1">
                            <a:solidFill>
                              <a:srgbClr val="FF0000"/>
                            </a:solidFill>
                            <a:latin typeface="Cambria Math" panose="02040503050406030204" pitchFamily="18" charset="0"/>
                            <a:ea typeface="Cambria Math" panose="02040503050406030204" pitchFamily="18" charset="0"/>
                          </a:rPr>
                          <m:t>𝝓</m:t>
                        </m:r>
                      </m:oMath>
                    </a14:m>
                    <a:r>
                      <a:rPr lang="en-IN" dirty="0">
                        <a:solidFill>
                          <a:srgbClr val="FF0000"/>
                        </a:solidFill>
                      </a:rPr>
                      <a:t> = -36 </a:t>
                    </a:r>
                  </a:p>
                </p:txBody>
              </p:sp>
            </mc:Choice>
            <mc:Fallback xmlns="">
              <p:sp>
                <p:nvSpPr>
                  <p:cNvPr id="43" name="TextBox 42"/>
                  <p:cNvSpPr txBox="1">
                    <a:spLocks noRot="1" noChangeAspect="1" noMove="1" noResize="1" noEditPoints="1" noAdjustHandles="1" noChangeArrowheads="1" noChangeShapeType="1" noTextEdit="1"/>
                  </p:cNvSpPr>
                  <p:nvPr/>
                </p:nvSpPr>
                <p:spPr>
                  <a:xfrm>
                    <a:off x="6226218" y="1651499"/>
                    <a:ext cx="2164122" cy="589905"/>
                  </a:xfrm>
                  <a:prstGeom prst="rect">
                    <a:avLst/>
                  </a:prstGeom>
                  <a:blipFill>
                    <a:blip r:embed="rId7"/>
                    <a:stretch>
                      <a:fillRect t="-9489"/>
                    </a:stretch>
                  </a:blipFill>
                </p:spPr>
                <p:txBody>
                  <a:bodyPr/>
                  <a:lstStyle/>
                  <a:p>
                    <a:r>
                      <a:rPr lang="en-IN">
                        <a:noFill/>
                      </a:rPr>
                      <a:t> </a:t>
                    </a:r>
                  </a:p>
                </p:txBody>
              </p:sp>
            </mc:Fallback>
          </mc:AlternateContent>
        </p:grpSp>
        <p:cxnSp>
          <p:nvCxnSpPr>
            <p:cNvPr id="40" name="Straight Arrow Connector 39"/>
            <p:cNvCxnSpPr/>
            <p:nvPr/>
          </p:nvCxnSpPr>
          <p:spPr>
            <a:xfrm flipH="1">
              <a:off x="7298531" y="5867400"/>
              <a:ext cx="70316" cy="207169"/>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rot="1052317">
                  <a:off x="6887602" y="5791189"/>
                  <a:ext cx="411203"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en-IN" sz="1600" i="1" smtClean="0">
                                <a:latin typeface="Cambria Math" panose="02040503050406030204" pitchFamily="18" charset="0"/>
                              </a:rPr>
                            </m:ctrlPr>
                          </m:sSubPr>
                          <m:e>
                            <m:r>
                              <a:rPr lang="en-IN" sz="1600" i="1" smtClean="0">
                                <a:latin typeface="Cambria Math" panose="02040503050406030204" pitchFamily="18" charset="0"/>
                                <a:ea typeface="Cambria Math" panose="02040503050406030204" pitchFamily="18" charset="0"/>
                              </a:rPr>
                              <m:t>𝛿</m:t>
                            </m:r>
                          </m:e>
                          <m:sub>
                            <m:r>
                              <a:rPr lang="en-IN" sz="1600" b="0" i="1" smtClean="0">
                                <a:latin typeface="Cambria Math" panose="02040503050406030204" pitchFamily="18" charset="0"/>
                              </a:rPr>
                              <m:t>𝑚𝑑</m:t>
                            </m:r>
                          </m:sub>
                        </m:sSub>
                      </m:oMath>
                    </m:oMathPara>
                  </a14:m>
                  <a:endParaRPr lang="en-IN" sz="1600" dirty="0" err="1"/>
                </a:p>
              </p:txBody>
            </p:sp>
          </mc:Choice>
          <mc:Fallback xmlns="">
            <p:sp>
              <p:nvSpPr>
                <p:cNvPr id="63" name="TextBox 62"/>
                <p:cNvSpPr txBox="1">
                  <a:spLocks noRot="1" noChangeAspect="1" noMove="1" noResize="1" noEditPoints="1" noAdjustHandles="1" noChangeArrowheads="1" noChangeShapeType="1" noTextEdit="1"/>
                </p:cNvSpPr>
                <p:nvPr/>
              </p:nvSpPr>
              <p:spPr>
                <a:xfrm rot="1052317">
                  <a:off x="6887602" y="5791189"/>
                  <a:ext cx="411203" cy="294953"/>
                </a:xfrm>
                <a:prstGeom prst="rect">
                  <a:avLst/>
                </a:prstGeom>
                <a:blipFill>
                  <a:blip r:embed="rId10"/>
                  <a:stretch>
                    <a:fillRect l="-7500" b="-2941"/>
                  </a:stretch>
                </a:blipFill>
              </p:spPr>
              <p:txBody>
                <a:bodyPr/>
                <a:lstStyle/>
                <a:p>
                  <a:r>
                    <a:rPr lang="en-IN">
                      <a:noFill/>
                    </a:rPr>
                    <a:t> </a:t>
                  </a:r>
                </a:p>
              </p:txBody>
            </p:sp>
          </mc:Fallback>
        </mc:AlternateContent>
      </p:grpSp>
      <p:pic>
        <p:nvPicPr>
          <p:cNvPr id="27" name="Picture 26"/>
          <p:cNvPicPr>
            <a:picLocks noChangeAspect="1"/>
          </p:cNvPicPr>
          <p:nvPr/>
        </p:nvPicPr>
        <p:blipFill rotWithShape="1">
          <a:blip r:embed="rId11">
            <a:extLst>
              <a:ext uri="{28A0092B-C50C-407E-A947-70E740481C1C}">
                <a14:useLocalDpi xmlns:a14="http://schemas.microsoft.com/office/drawing/2010/main" val="0"/>
              </a:ext>
            </a:extLst>
          </a:blip>
          <a:srcRect b="9027"/>
          <a:stretch/>
        </p:blipFill>
        <p:spPr>
          <a:xfrm>
            <a:off x="7795145" y="1335741"/>
            <a:ext cx="4131673" cy="1366799"/>
          </a:xfrm>
          <a:prstGeom prst="rect">
            <a:avLst/>
          </a:prstGeom>
        </p:spPr>
      </p:pic>
      <p:sp>
        <p:nvSpPr>
          <p:cNvPr id="28" name="Oval 27"/>
          <p:cNvSpPr/>
          <p:nvPr/>
        </p:nvSpPr>
        <p:spPr>
          <a:xfrm rot="790434">
            <a:off x="8300896" y="1495392"/>
            <a:ext cx="412744" cy="399273"/>
          </a:xfrm>
          <a:prstGeom prst="ellipse">
            <a:avLst/>
          </a:prstGeom>
          <a:noFill/>
          <a:ln w="38100" cmpd="sng">
            <a:solidFill>
              <a:srgbClr val="00B05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a:solidFill>
                <a:schemeClr val="bg1"/>
              </a:solidFill>
            </a:endParaRPr>
          </a:p>
        </p:txBody>
      </p:sp>
      <p:cxnSp>
        <p:nvCxnSpPr>
          <p:cNvPr id="33" name="Straight Connector 32"/>
          <p:cNvCxnSpPr/>
          <p:nvPr/>
        </p:nvCxnSpPr>
        <p:spPr>
          <a:xfrm>
            <a:off x="8663968" y="1738128"/>
            <a:ext cx="2290073" cy="1318579"/>
          </a:xfrm>
          <a:prstGeom prst="line">
            <a:avLst/>
          </a:prstGeom>
          <a:ln w="12700">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8282796" y="1747818"/>
            <a:ext cx="381172" cy="1363414"/>
          </a:xfrm>
          <a:prstGeom prst="line">
            <a:avLst/>
          </a:prstGeom>
          <a:ln w="12700">
            <a:prstDash val="dash"/>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rotWithShape="1">
          <a:blip r:embed="rId12">
            <a:extLst>
              <a:ext uri="{28A0092B-C50C-407E-A947-70E740481C1C}">
                <a14:useLocalDpi xmlns:a14="http://schemas.microsoft.com/office/drawing/2010/main" val="0"/>
              </a:ext>
            </a:extLst>
          </a:blip>
          <a:srcRect t="10026"/>
          <a:stretch/>
        </p:blipFill>
        <p:spPr>
          <a:xfrm>
            <a:off x="8247587" y="2991394"/>
            <a:ext cx="3038722" cy="2889594"/>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8753708" y="3360354"/>
                <a:ext cx="1537152" cy="369332"/>
              </a:xfrm>
              <a:prstGeom prst="rect">
                <a:avLst/>
              </a:prstGeom>
            </p:spPr>
            <p:txBody>
              <a:bodyPr wrap="none">
                <a:spAutoFit/>
              </a:bodyPr>
              <a:lstStyle/>
              <a:p>
                <a14:m>
                  <m:oMath xmlns:m="http://schemas.openxmlformats.org/officeDocument/2006/math">
                    <m:sSub>
                      <m:sSubPr>
                        <m:ctrlPr>
                          <a:rPr lang="en-IN" i="1" smtClean="0">
                            <a:solidFill>
                              <a:srgbClr val="2B0BB5"/>
                            </a:solidFill>
                            <a:latin typeface="Cambria Math" panose="02040503050406030204" pitchFamily="18" charset="0"/>
                          </a:rPr>
                        </m:ctrlPr>
                      </m:sSubPr>
                      <m:e>
                        <m:r>
                          <a:rPr lang="en-IN" i="1">
                            <a:solidFill>
                              <a:srgbClr val="2B0BB5"/>
                            </a:solidFill>
                            <a:latin typeface="Cambria Math" panose="02040503050406030204" pitchFamily="18" charset="0"/>
                            <a:ea typeface="Cambria Math" panose="02040503050406030204" pitchFamily="18" charset="0"/>
                          </a:rPr>
                          <m:t>𝚲</m:t>
                        </m:r>
                      </m:e>
                      <m:sub>
                        <m:r>
                          <a:rPr lang="en-IN" b="0" i="1" smtClean="0">
                            <a:solidFill>
                              <a:srgbClr val="2B0BB5"/>
                            </a:solidFill>
                            <a:latin typeface="Cambria Math" panose="02040503050406030204" pitchFamily="18" charset="0"/>
                            <a:ea typeface="Cambria Math" panose="02040503050406030204" pitchFamily="18" charset="0"/>
                          </a:rPr>
                          <m:t>𝑆</m:t>
                        </m:r>
                      </m:sub>
                    </m:sSub>
                  </m:oMath>
                </a14:m>
                <a:r>
                  <a:rPr lang="en-IN" dirty="0">
                    <a:solidFill>
                      <a:srgbClr val="2B0BB5"/>
                    </a:solidFill>
                  </a:rPr>
                  <a:t> = 7.5 mm </a:t>
                </a:r>
              </a:p>
            </p:txBody>
          </p:sp>
        </mc:Choice>
        <mc:Fallback xmlns="">
          <p:sp>
            <p:nvSpPr>
              <p:cNvPr id="7" name="Rectangle 6"/>
              <p:cNvSpPr>
                <a:spLocks noRot="1" noChangeAspect="1" noMove="1" noResize="1" noEditPoints="1" noAdjustHandles="1" noChangeArrowheads="1" noChangeShapeType="1" noTextEdit="1"/>
              </p:cNvSpPr>
              <p:nvPr/>
            </p:nvSpPr>
            <p:spPr>
              <a:xfrm>
                <a:off x="8753708" y="3360354"/>
                <a:ext cx="1537152" cy="369332"/>
              </a:xfrm>
              <a:prstGeom prst="rect">
                <a:avLst/>
              </a:prstGeom>
              <a:blipFill>
                <a:blip r:embed="rId13"/>
                <a:stretch>
                  <a:fillRect t="-8197" r="-2381" b="-24590"/>
                </a:stretch>
              </a:blipFill>
            </p:spPr>
            <p:txBody>
              <a:bodyPr/>
              <a:lstStyle/>
              <a:p>
                <a:r>
                  <a:rPr lang="en-IN">
                    <a:noFill/>
                  </a:rPr>
                  <a:t> </a:t>
                </a:r>
              </a:p>
            </p:txBody>
          </p:sp>
        </mc:Fallback>
      </mc:AlternateContent>
    </p:spTree>
    <p:extLst>
      <p:ext uri="{BB962C8B-B14F-4D97-AF65-F5344CB8AC3E}">
        <p14:creationId xmlns:p14="http://schemas.microsoft.com/office/powerpoint/2010/main" val="428062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9.xml><?xml version="1.0" encoding="utf-8"?>
<p:tagLst xmlns:a="http://schemas.openxmlformats.org/drawingml/2006/main" xmlns:r="http://schemas.openxmlformats.org/officeDocument/2006/relationships" xmlns:p="http://schemas.openxmlformats.org/presentationml/2006/main">
  <p:tag name="OUTPUTDPI" val=" 1200"/>
  <p:tag name="ORIGINALHEIGHT" val=" 132.7334"/>
  <p:tag name="ORIGINALWIDTH" val=" 269.2164"/>
  <p:tag name="OUTPUTTYPE" val="PNG"/>
  <p:tag name="IGUANATEXVERSION" val="162"/>
  <p:tag name="LATEXADDIN" val="\documentclass{article}&#10;\usepackage{amsmath}&#10;\usepackage{amssymb}&#10;\usepackage{amsfonts}&#10;\usepackage{mathptmx}&#10;\usepackage{xcolor}&#10;\pagestyle{empty}&#10;\begin{document}&#10;&#10;\textcolor{red}{$q_{\parallel}, \Gamma_\parallel$}&#10;&#10;&#10;\end{document}"/>
  <p:tag name="IGUANATEXSIZE" val="20"/>
  <p:tag name="IGUANATEXCURSOR" val="214"/>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OUTPUTDPI" val=" 1200"/>
  <p:tag name="ORIGINALHEIGHT" val=" 110.2362"/>
  <p:tag name="ORIGINALWIDTH" val=" 184.4769"/>
  <p:tag name="OUTPUTTYPE" val="PNG"/>
  <p:tag name="IGUANATEXVERSION" val="162"/>
  <p:tag name="LATEXADDIN" val="\documentclass{article}&#10;\usepackage{amsmath}&#10;\usepackage{amssymb}&#10;\usepackage{amsfonts}&#10;\usepackage{mathptmx}&#10;\usepackage{xcolor}&#10;\pagestyle{empty}&#10;\begin{document}&#10;&#10;\textcolor{red}{$q, \Gamma$}&#10;&#10;&#10;\end{document}"/>
  <p:tag name="IGUANATEXSIZE" val="20"/>
  <p:tag name="IGUANATEXCURSOR" val="183"/>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10.potx" id="{0C06C033-BB48-411D-ADC9-0FFA6D12E424}" vid="{52904270-0A41-4934-AEDA-C1249BFB6227}"/>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10.potx" id="{0C06C033-BB48-411D-ADC9-0FFA6D12E424}" vid="{57821A0A-8FBA-487C-BC18-3E24662CFA8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2022_Final_v9</Template>
  <TotalTime>1</TotalTime>
  <Words>1631</Words>
  <Application>Microsoft Office PowerPoint</Application>
  <PresentationFormat>Widescreen</PresentationFormat>
  <Paragraphs>256</Paragraphs>
  <Slides>14</Slides>
  <Notes>12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6" baseType="lpstr">
      <vt:lpstr>.SF NS Symbols Regular</vt:lpstr>
      <vt:lpstr>Arial</vt:lpstr>
      <vt:lpstr>Arial Narrow</vt:lpstr>
      <vt:lpstr>Calibri</vt:lpstr>
      <vt:lpstr>Cambria</vt:lpstr>
      <vt:lpstr>Cambria Math</vt:lpstr>
      <vt:lpstr>Symbol</vt:lpstr>
      <vt:lpstr>Wingdings</vt:lpstr>
      <vt:lpstr>Wingdings 3</vt:lpstr>
      <vt:lpstr>W7X</vt:lpstr>
      <vt:lpstr>IPP</vt:lpstr>
      <vt:lpstr>think-cell Folie</vt:lpstr>
      <vt:lpstr> Heat Transport Widths and their Scaling in the W7-X Island Divertor  </vt:lpstr>
      <vt:lpstr>Motivation and Scope   Framework for Heat Flux Scaling in Stellarators</vt:lpstr>
      <vt:lpstr>Introduction Heat Flux Deposition in Island Divertor</vt:lpstr>
      <vt:lpstr>Heat Flux Patterns in W7-X Infrared (IR) Thermography</vt:lpstr>
      <vt:lpstr>PowerPoint Presentation</vt:lpstr>
      <vt:lpstr>Simplifying the Island SOL Main Transport Channel and Spreading </vt:lpstr>
      <vt:lpstr>Simple Model for Loads in Island Divertor (SMoLID) Heuristic Approach </vt:lpstr>
      <vt:lpstr>Characterizing MSR and PFR transport Adapting Eich Parametrization</vt:lpstr>
      <vt:lpstr>Characterizing TSR transport  Exponential Ansatz </vt:lpstr>
      <vt:lpstr>Empirical Scaling of Heat Flux Widths </vt:lpstr>
      <vt:lpstr>Empirical Scaling SOL Power </vt:lpstr>
      <vt:lpstr>Empirical Scaling – Indicative trends of Λ_W     Plasma Current and Density</vt:lpstr>
      <vt:lpstr>Summary and Conclusions </vt:lpstr>
      <vt:lpstr>THANK YOU FOR YOUR TIME AND ATTENTION!</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 please read before first use (1/2)</dc:title>
  <dc:creator>Kharwandikar, Amit kohinoor</dc:creator>
  <cp:lastModifiedBy>KOIKE, Yota</cp:lastModifiedBy>
  <cp:revision>621</cp:revision>
  <dcterms:created xsi:type="dcterms:W3CDTF">2025-08-28T17:53:53Z</dcterms:created>
  <dcterms:modified xsi:type="dcterms:W3CDTF">2025-11-11T14:47:51Z</dcterms:modified>
</cp:coreProperties>
</file>