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14" r:id="rId1"/>
  </p:sldMasterIdLst>
  <p:notesMasterIdLst>
    <p:notesMasterId r:id="rId27"/>
  </p:notesMasterIdLst>
  <p:sldIdLst>
    <p:sldId id="258" r:id="rId2"/>
    <p:sldId id="2272" r:id="rId3"/>
    <p:sldId id="345" r:id="rId4"/>
    <p:sldId id="268" r:id="rId5"/>
    <p:sldId id="262" r:id="rId6"/>
    <p:sldId id="2364" r:id="rId7"/>
    <p:sldId id="2359" r:id="rId8"/>
    <p:sldId id="2319" r:id="rId9"/>
    <p:sldId id="2338" r:id="rId10"/>
    <p:sldId id="2264" r:id="rId11"/>
    <p:sldId id="2356" r:id="rId12"/>
    <p:sldId id="2332" r:id="rId13"/>
    <p:sldId id="2335" r:id="rId14"/>
    <p:sldId id="2333" r:id="rId15"/>
    <p:sldId id="2360" r:id="rId16"/>
    <p:sldId id="2365" r:id="rId17"/>
    <p:sldId id="2349" r:id="rId18"/>
    <p:sldId id="2358" r:id="rId19"/>
    <p:sldId id="2341" r:id="rId20"/>
    <p:sldId id="284" r:id="rId21"/>
    <p:sldId id="2330" r:id="rId22"/>
    <p:sldId id="2351" r:id="rId23"/>
    <p:sldId id="2350" r:id="rId24"/>
    <p:sldId id="2366" r:id="rId25"/>
    <p:sldId id="2271"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lrich Stroth" initials="US" lastIdx="4" clrIdx="0">
    <p:extLst>
      <p:ext uri="{19B8F6BF-5375-455C-9EA6-DF929625EA0E}">
        <p15:presenceInfo xmlns:p15="http://schemas.microsoft.com/office/powerpoint/2012/main" userId="S-1-5-21-1299801458-425594478-296945773-1131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C66"/>
    <a:srgbClr val="006E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285" autoAdjust="0"/>
    <p:restoredTop sz="94660"/>
  </p:normalViewPr>
  <p:slideViewPr>
    <p:cSldViewPr snapToGrid="0">
      <p:cViewPr varScale="1">
        <p:scale>
          <a:sx n="79" d="100"/>
          <a:sy n="79" d="100"/>
        </p:scale>
        <p:origin x="64" y="168"/>
      </p:cViewPr>
      <p:guideLst>
        <p:guide orient="horz" pos="2183"/>
        <p:guide pos="3863"/>
      </p:guideLst>
    </p:cSldViewPr>
  </p:slideViewPr>
  <p:notesTextViewPr>
    <p:cViewPr>
      <p:scale>
        <a:sx n="3" d="2"/>
        <a:sy n="3" d="2"/>
      </p:scale>
      <p:origin x="0" y="0"/>
    </p:cViewPr>
  </p:notesTextViewPr>
  <p:sorterViewPr>
    <p:cViewPr varScale="1">
      <p:scale>
        <a:sx n="100" d="100"/>
        <a:sy n="100" d="100"/>
      </p:scale>
      <p:origin x="0" y="0"/>
    </p:cViewPr>
  </p:sorterViewPr>
  <p:notesViewPr>
    <p:cSldViewPr snapToGrid="0">
      <p:cViewPr varScale="1">
        <p:scale>
          <a:sx n="95" d="100"/>
          <a:sy n="95" d="100"/>
        </p:scale>
        <p:origin x="358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E7EAE9-CD22-4919-B9F6-1A82D6CE1B33}" type="datetimeFigureOut">
              <a:rPr lang="de-DE" smtClean="0"/>
              <a:t>28.10.2025</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85E968-FCE0-431C-99B4-EC8EA971DFFE}" type="slidenum">
              <a:rPr lang="de-DE" smtClean="0"/>
              <a:t>‹Nr.›</a:t>
            </a:fld>
            <a:endParaRPr lang="de-DE"/>
          </a:p>
        </p:txBody>
      </p:sp>
    </p:spTree>
    <p:extLst>
      <p:ext uri="{BB962C8B-B14F-4D97-AF65-F5344CB8AC3E}">
        <p14:creationId xmlns:p14="http://schemas.microsoft.com/office/powerpoint/2010/main" val="24736590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 </a:t>
            </a:r>
          </a:p>
        </p:txBody>
      </p:sp>
      <p:sp>
        <p:nvSpPr>
          <p:cNvPr id="4" name="Foliennummernplatzhalter 3"/>
          <p:cNvSpPr>
            <a:spLocks noGrp="1"/>
          </p:cNvSpPr>
          <p:nvPr>
            <p:ph type="sldNum" sz="quarter" idx="5"/>
          </p:nvPr>
        </p:nvSpPr>
        <p:spPr/>
        <p:txBody>
          <a:bodyPr/>
          <a:lstStyle/>
          <a:p>
            <a:fld id="{CC85E968-FCE0-431C-99B4-EC8EA971DFFE}" type="slidenum">
              <a:rPr lang="de-DE" smtClean="0"/>
              <a:t>6</a:t>
            </a:fld>
            <a:endParaRPr lang="de-DE"/>
          </a:p>
        </p:txBody>
      </p:sp>
    </p:spTree>
    <p:extLst>
      <p:ext uri="{BB962C8B-B14F-4D97-AF65-F5344CB8AC3E}">
        <p14:creationId xmlns:p14="http://schemas.microsoft.com/office/powerpoint/2010/main" val="7867138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 </a:t>
            </a:r>
          </a:p>
        </p:txBody>
      </p:sp>
      <p:sp>
        <p:nvSpPr>
          <p:cNvPr id="4" name="Foliennummernplatzhalter 3"/>
          <p:cNvSpPr>
            <a:spLocks noGrp="1"/>
          </p:cNvSpPr>
          <p:nvPr>
            <p:ph type="sldNum" sz="quarter" idx="5"/>
          </p:nvPr>
        </p:nvSpPr>
        <p:spPr/>
        <p:txBody>
          <a:bodyPr/>
          <a:lstStyle/>
          <a:p>
            <a:fld id="{CC85E968-FCE0-431C-99B4-EC8EA971DFFE}" type="slidenum">
              <a:rPr lang="de-DE" smtClean="0"/>
              <a:t>7</a:t>
            </a:fld>
            <a:endParaRPr lang="de-DE"/>
          </a:p>
        </p:txBody>
      </p:sp>
    </p:spTree>
    <p:extLst>
      <p:ext uri="{BB962C8B-B14F-4D97-AF65-F5344CB8AC3E}">
        <p14:creationId xmlns:p14="http://schemas.microsoft.com/office/powerpoint/2010/main" val="6069598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Master" Target="../slideMasters/slideMaster1.xml"/><Relationship Id="rId5" Type="http://schemas.openxmlformats.org/officeDocument/2006/relationships/image" Target="../media/image6.emf"/><Relationship Id="rId4" Type="http://schemas.openxmlformats.org/officeDocument/2006/relationships/image" Target="../media/image5.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12.xml"/><Relationship Id="rId7" Type="http://schemas.openxmlformats.org/officeDocument/2006/relationships/image" Target="../media/image1.emf"/><Relationship Id="rId2" Type="http://schemas.openxmlformats.org/officeDocument/2006/relationships/tags" Target="../tags/tag11.xml"/><Relationship Id="rId1" Type="http://schemas.openxmlformats.org/officeDocument/2006/relationships/vmlDrawing" Target="../drawings/vmlDrawing6.vml"/><Relationship Id="rId6" Type="http://schemas.openxmlformats.org/officeDocument/2006/relationships/oleObject" Target="../embeddings/oleObject4.bin"/><Relationship Id="rId5" Type="http://schemas.openxmlformats.org/officeDocument/2006/relationships/image" Target="../media/image12.jpg"/><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emf"/><Relationship Id="rId7" Type="http://schemas.openxmlformats.org/officeDocument/2006/relationships/image" Target="../media/image11.jp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0.emf"/><Relationship Id="rId5" Type="http://schemas.openxmlformats.org/officeDocument/2006/relationships/image" Target="../media/image9.emf"/><Relationship Id="rId4" Type="http://schemas.openxmlformats.org/officeDocument/2006/relationships/image" Target="../media/image6.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vmlDrawing" Target="../drawings/vmlDrawing3.v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vmlDrawing" Target="../drawings/vmlDrawing4.v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vmlDrawing" Target="../drawings/vmlDrawing5.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MPG-IPP Title IPP EUROfus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Rechteck 22"/>
          <p:cNvSpPr/>
          <p:nvPr userDrawn="1"/>
        </p:nvSpPr>
        <p:spPr>
          <a:xfrm>
            <a:off x="1034980" y="2029867"/>
            <a:ext cx="10132448" cy="3755339"/>
          </a:xfrm>
          <a:prstGeom prst="rect">
            <a:avLst/>
          </a:prstGeom>
          <a:solidFill>
            <a:srgbClr val="006C66"/>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a:solidFill>
                <a:schemeClr val="bg1"/>
              </a:solidFill>
            </a:endParaRPr>
          </a:p>
        </p:txBody>
      </p:sp>
      <p:grpSp>
        <p:nvGrpSpPr>
          <p:cNvPr id="26" name="Gruppieren 25"/>
          <p:cNvGrpSpPr/>
          <p:nvPr userDrawn="1"/>
        </p:nvGrpSpPr>
        <p:grpSpPr>
          <a:xfrm>
            <a:off x="1053474" y="5908637"/>
            <a:ext cx="10113954" cy="566770"/>
            <a:chOff x="515924" y="5792918"/>
            <a:chExt cx="9461999" cy="566770"/>
          </a:xfrm>
        </p:grpSpPr>
        <p:pic>
          <p:nvPicPr>
            <p:cNvPr id="27" name="Grafik 2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15924" y="5834863"/>
              <a:ext cx="442931" cy="315747"/>
            </a:xfrm>
            <a:prstGeom prst="rect">
              <a:avLst/>
            </a:prstGeom>
          </p:spPr>
        </p:pic>
        <p:sp>
          <p:nvSpPr>
            <p:cNvPr id="28" name="Subtitle 2"/>
            <p:cNvSpPr txBox="1">
              <a:spLocks/>
            </p:cNvSpPr>
            <p:nvPr userDrawn="1"/>
          </p:nvSpPr>
          <p:spPr>
            <a:xfrm>
              <a:off x="1036319" y="5792918"/>
              <a:ext cx="8941604" cy="566770"/>
            </a:xfrm>
            <a:prstGeom prst="rect">
              <a:avLst/>
            </a:prstGeom>
          </p:spPr>
          <p:txBody>
            <a:bodyPr lIns="0" r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800" dirty="0"/>
                <a:t>This work has been carried out within the framework of the EUROfusion Consortium, funded by the European Union via the </a:t>
              </a:r>
              <a:r>
                <a:rPr lang="en-US" sz="800" dirty="0" err="1"/>
                <a:t>Euratom</a:t>
              </a:r>
              <a:r>
                <a:rPr lang="en-US" sz="800" dirty="0"/>
                <a:t> Research and Training </a:t>
              </a:r>
              <a:r>
                <a:rPr lang="en-US" sz="800" dirty="0" err="1"/>
                <a:t>Programme</a:t>
              </a:r>
              <a:r>
                <a:rPr lang="en-US" sz="800" dirty="0"/>
                <a:t> (Grant Agreement No 101052200 — EUROfusion). Views and opinions expressed are however those of the author(s) only and do not necessarily reflect those of the European Union or the European Commission. Neither the European Union nor the </a:t>
              </a:r>
              <a:r>
                <a:rPr lang="en-US" sz="800" dirty="0" err="1"/>
                <a:t>Europan</a:t>
              </a:r>
              <a:r>
                <a:rPr lang="en-US" sz="800" dirty="0"/>
                <a:t> Commission can be held responsible for them.</a:t>
              </a:r>
              <a:endParaRPr lang="en-US" sz="800" dirty="0">
                <a:latin typeface="Arial Narrow" panose="020B0606020202030204" pitchFamily="34" charset="0"/>
              </a:endParaRPr>
            </a:p>
          </p:txBody>
        </p:sp>
      </p:grpSp>
      <p:sp>
        <p:nvSpPr>
          <p:cNvPr id="15" name="Subtitle 2"/>
          <p:cNvSpPr>
            <a:spLocks noGrp="1"/>
          </p:cNvSpPr>
          <p:nvPr>
            <p:ph type="subTitle" idx="1"/>
          </p:nvPr>
        </p:nvSpPr>
        <p:spPr>
          <a:xfrm>
            <a:off x="1145512" y="3743999"/>
            <a:ext cx="7811452" cy="1983213"/>
          </a:xfrm>
        </p:spPr>
        <p:txBody>
          <a:bodyPr anchor="b" anchorCtr="0"/>
          <a:lstStyle>
            <a:lvl1pPr marL="0" indent="0" algn="l">
              <a:spcBef>
                <a:spcPts val="2300"/>
              </a:spcBef>
              <a:buNone/>
              <a:defRPr sz="1900" b="0" spc="0" baseline="0">
                <a:solidFill>
                  <a:schemeClr val="bg1"/>
                </a:solidFill>
              </a:defRPr>
            </a:lvl1pPr>
            <a:lvl2pPr marL="0" indent="252000" algn="l">
              <a:lnSpc>
                <a:spcPts val="1600"/>
              </a:lnSpc>
              <a:spcBef>
                <a:spcPts val="300"/>
              </a:spcBef>
              <a:buSzPct val="110000"/>
              <a:buFont typeface=".SF NS Symbols Regular"/>
              <a:buChar char="↘"/>
              <a:defRPr sz="1300" i="1" baseline="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en-US" dirty="0"/>
          </a:p>
        </p:txBody>
      </p:sp>
      <p:pic>
        <p:nvPicPr>
          <p:cNvPr id="16" name="Grafik 15"/>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397688" y="5237015"/>
            <a:ext cx="1700546" cy="524971"/>
          </a:xfrm>
          <a:prstGeom prst="rect">
            <a:avLst/>
          </a:prstGeom>
        </p:spPr>
      </p:pic>
      <p:sp>
        <p:nvSpPr>
          <p:cNvPr id="2" name="Titel 1"/>
          <p:cNvSpPr>
            <a:spLocks noGrp="1"/>
          </p:cNvSpPr>
          <p:nvPr>
            <p:ph type="title"/>
          </p:nvPr>
        </p:nvSpPr>
        <p:spPr>
          <a:xfrm>
            <a:off x="1145512" y="2172779"/>
            <a:ext cx="7811452" cy="2160229"/>
          </a:xfrm>
        </p:spPr>
        <p:txBody>
          <a:bodyPr/>
          <a:lstStyle>
            <a:lvl1pPr>
              <a:defRPr sz="2400">
                <a:solidFill>
                  <a:schemeClr val="bg1"/>
                </a:solidFill>
              </a:defRPr>
            </a:lvl1pPr>
          </a:lstStyle>
          <a:p>
            <a:r>
              <a:rPr lang="de-DE"/>
              <a:t>Titelmasterformat durch Klicken bearbeiten</a:t>
            </a:r>
            <a:endParaRPr lang="de-DE" dirty="0"/>
          </a:p>
        </p:txBody>
      </p:sp>
      <p:sp>
        <p:nvSpPr>
          <p:cNvPr id="3" name="Datumsplatzhalter 2"/>
          <p:cNvSpPr>
            <a:spLocks noGrp="1"/>
          </p:cNvSpPr>
          <p:nvPr>
            <p:ph type="dt" sz="half" idx="10"/>
          </p:nvPr>
        </p:nvSpPr>
        <p:spPr/>
        <p:txBody>
          <a:bodyPr/>
          <a:lstStyle/>
          <a:p>
            <a:r>
              <a:rPr lang="en-US"/>
              <a:t>XPR access in different tokamaks</a:t>
            </a:r>
            <a:endParaRPr lang="de-DE" dirty="0"/>
          </a:p>
        </p:txBody>
      </p:sp>
      <p:sp>
        <p:nvSpPr>
          <p:cNvPr id="4" name="Fußzeilenplatzhalter 3"/>
          <p:cNvSpPr>
            <a:spLocks noGrp="1"/>
          </p:cNvSpPr>
          <p:nvPr>
            <p:ph type="ftr" sz="quarter" idx="11"/>
          </p:nvPr>
        </p:nvSpPr>
        <p:spPr/>
        <p:txBody>
          <a:bodyPr/>
          <a:lstStyle/>
          <a:p>
            <a:pPr algn="l">
              <a:tabLst>
                <a:tab pos="9775825" algn="r"/>
                <a:tab pos="10226675" algn="r"/>
              </a:tabLst>
            </a:pPr>
            <a:r>
              <a:rPr lang="de-DE"/>
              <a:t>Max-Planck-Institut für Plasmaphysik | Ulrich Stroth | IAEA Divertor WS, 29.10.2025</a:t>
            </a:r>
            <a:endParaRPr lang="de-DE" dirty="0"/>
          </a:p>
        </p:txBody>
      </p:sp>
      <p:sp>
        <p:nvSpPr>
          <p:cNvPr id="5" name="Foliennummernplatzhalter 4"/>
          <p:cNvSpPr>
            <a:spLocks noGrp="1"/>
          </p:cNvSpPr>
          <p:nvPr>
            <p:ph type="sldNum" sz="quarter" idx="12"/>
          </p:nvPr>
        </p:nvSpPr>
        <p:spPr/>
        <p:txBody>
          <a:bodyPr/>
          <a:lstStyle/>
          <a:p>
            <a:fld id="{3B1A4699-952B-42DA-8DC4-38A59B49610C}" type="slidenum">
              <a:rPr lang="de-DE" smtClean="0"/>
              <a:pPr/>
              <a:t>‹Nr.›</a:t>
            </a:fld>
            <a:endParaRPr lang="de-DE" dirty="0"/>
          </a:p>
        </p:txBody>
      </p:sp>
      <p:pic>
        <p:nvPicPr>
          <p:cNvPr id="22" name="Grafik 21"/>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7592156" y="489668"/>
            <a:ext cx="3888000" cy="899494"/>
          </a:xfrm>
          <a:prstGeom prst="rect">
            <a:avLst/>
          </a:prstGeom>
        </p:spPr>
      </p:pic>
    </p:spTree>
    <p:extLst>
      <p:ext uri="{BB962C8B-B14F-4D97-AF65-F5344CB8AC3E}">
        <p14:creationId xmlns:p14="http://schemas.microsoft.com/office/powerpoint/2010/main" val="2309272461"/>
      </p:ext>
    </p:extLst>
  </p:cSld>
  <p:clrMapOvr>
    <a:masterClrMapping/>
  </p:clrMapOvr>
  <p:extLst mod="1">
    <p:ext uri="{DCECCB84-F9BA-43D5-87BE-67443E8EF086}">
      <p15:sldGuideLst xmlns:p15="http://schemas.microsoft.com/office/powerpoint/2012/main">
        <p15:guide id="1" pos="653">
          <p15:clr>
            <a:srgbClr val="FBAE40"/>
          </p15:clr>
        </p15:guide>
        <p15:guide id="2" pos="39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MPG-IPP Leer-black">
    <p:bg>
      <p:bgPr>
        <a:solidFill>
          <a:schemeClr val="tx1"/>
        </a:solidFill>
        <a:effectLst/>
      </p:bgPr>
    </p:bg>
    <p:spTree>
      <p:nvGrpSpPr>
        <p:cNvPr id="1" name=""/>
        <p:cNvGrpSpPr/>
        <p:nvPr/>
      </p:nvGrpSpPr>
      <p:grpSpPr>
        <a:xfrm>
          <a:off x="0" y="0"/>
          <a:ext cx="0" cy="0"/>
          <a:chOff x="0" y="0"/>
          <a:chExt cx="0" cy="0"/>
        </a:xfrm>
      </p:grpSpPr>
      <p:sp>
        <p:nvSpPr>
          <p:cNvPr id="5" name="Datumsplatzhalter 4"/>
          <p:cNvSpPr>
            <a:spLocks noGrp="1"/>
          </p:cNvSpPr>
          <p:nvPr>
            <p:ph type="dt" sz="half" idx="10"/>
          </p:nvPr>
        </p:nvSpPr>
        <p:spPr/>
        <p:txBody>
          <a:bodyPr/>
          <a:lstStyle/>
          <a:p>
            <a:r>
              <a:rPr lang="en-US"/>
              <a:t>XPR access in different tokamaks</a:t>
            </a:r>
            <a:endParaRPr lang="de-DE" dirty="0"/>
          </a:p>
        </p:txBody>
      </p:sp>
      <p:sp>
        <p:nvSpPr>
          <p:cNvPr id="6" name="Fußzeilenplatzhalter 5"/>
          <p:cNvSpPr>
            <a:spLocks noGrp="1"/>
          </p:cNvSpPr>
          <p:nvPr>
            <p:ph type="ftr" sz="quarter" idx="11"/>
          </p:nvPr>
        </p:nvSpPr>
        <p:spPr/>
        <p:txBody>
          <a:bodyPr/>
          <a:lstStyle/>
          <a:p>
            <a:pPr algn="l">
              <a:tabLst>
                <a:tab pos="9775825" algn="r"/>
                <a:tab pos="10226675" algn="r"/>
              </a:tabLst>
            </a:pPr>
            <a:r>
              <a:rPr lang="de-DE"/>
              <a:t>Max-Planck-Institut für Plasmaphysik | Ulrich Stroth | IAEA Divertor WS, 29.10.2025</a:t>
            </a:r>
            <a:endParaRPr lang="de-DE" dirty="0"/>
          </a:p>
        </p:txBody>
      </p:sp>
      <p:sp>
        <p:nvSpPr>
          <p:cNvPr id="7" name="Foliennummernplatzhalter 6"/>
          <p:cNvSpPr>
            <a:spLocks noGrp="1"/>
          </p:cNvSpPr>
          <p:nvPr>
            <p:ph type="sldNum" sz="quarter" idx="12"/>
          </p:nvPr>
        </p:nvSpPr>
        <p:spPr/>
        <p:txBody>
          <a:bodyPr/>
          <a:lstStyle/>
          <a:p>
            <a:fld id="{3B1A4699-952B-42DA-8DC4-38A59B49610C}" type="slidenum">
              <a:rPr lang="de-DE" smtClean="0"/>
              <a:pPr/>
              <a:t>‹Nr.›</a:t>
            </a:fld>
            <a:endParaRPr lang="de-DE" dirty="0"/>
          </a:p>
        </p:txBody>
      </p:sp>
    </p:spTree>
    <p:extLst>
      <p:ext uri="{BB962C8B-B14F-4D97-AF65-F5344CB8AC3E}">
        <p14:creationId xmlns:p14="http://schemas.microsoft.com/office/powerpoint/2010/main" val="25408414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MPG-IPP Kapiteltrenner">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714" name="think-cell Folie" r:id="rId6" imgW="384" imgH="385" progId="TCLayout.ActiveDocument.1">
                  <p:embed/>
                </p:oleObj>
              </mc:Choice>
              <mc:Fallback>
                <p:oleObj name="think-cell Folie" r:id="rId6"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11" name="Titel 10"/>
          <p:cNvSpPr>
            <a:spLocks noGrp="1"/>
          </p:cNvSpPr>
          <p:nvPr>
            <p:ph type="title" hasCustomPrompt="1"/>
          </p:nvPr>
        </p:nvSpPr>
        <p:spPr>
          <a:xfrm>
            <a:off x="695325" y="3714698"/>
            <a:ext cx="10801350" cy="2667051"/>
          </a:xfrm>
          <a:solidFill>
            <a:schemeClr val="bg2"/>
          </a:solidFill>
        </p:spPr>
        <p:txBody>
          <a:bodyPr/>
          <a:lstStyle>
            <a:lvl1pPr>
              <a:defRPr>
                <a:solidFill>
                  <a:schemeClr val="tx2"/>
                </a:solidFill>
              </a:defRPr>
            </a:lvl1pPr>
          </a:lstStyle>
          <a:p>
            <a:r>
              <a:rPr lang="en-US" noProof="0" dirty="0" err="1"/>
              <a:t>Titelmasterformat</a:t>
            </a:r>
            <a:r>
              <a:rPr lang="en-US" noProof="0" dirty="0"/>
              <a:t> </a:t>
            </a:r>
            <a:r>
              <a:rPr lang="en-US" noProof="0" dirty="0" err="1"/>
              <a:t>durch</a:t>
            </a:r>
            <a:r>
              <a:rPr lang="en-US" noProof="0" dirty="0"/>
              <a:t> </a:t>
            </a:r>
            <a:r>
              <a:rPr lang="en-US" noProof="0" dirty="0" err="1"/>
              <a:t>Klicken</a:t>
            </a:r>
            <a:r>
              <a:rPr lang="en-US" noProof="0" dirty="0"/>
              <a:t> </a:t>
            </a:r>
            <a:r>
              <a:rPr lang="en-US" noProof="0" dirty="0" err="1"/>
              <a:t>bearbeiten</a:t>
            </a:r>
            <a:endParaRPr lang="en-US" noProof="0" dirty="0"/>
          </a:p>
        </p:txBody>
      </p:sp>
      <p:sp>
        <p:nvSpPr>
          <p:cNvPr id="2" name="Datumsplatzhalter 1"/>
          <p:cNvSpPr>
            <a:spLocks noGrp="1"/>
          </p:cNvSpPr>
          <p:nvPr>
            <p:ph type="dt" sz="half" idx="10"/>
          </p:nvPr>
        </p:nvSpPr>
        <p:spPr/>
        <p:txBody>
          <a:bodyPr/>
          <a:lstStyle/>
          <a:p>
            <a:r>
              <a:rPr lang="en-US"/>
              <a:t>XPR access in different tokamaks</a:t>
            </a:r>
            <a:endParaRPr lang="de-DE" dirty="0"/>
          </a:p>
        </p:txBody>
      </p:sp>
      <p:sp>
        <p:nvSpPr>
          <p:cNvPr id="3" name="Fußzeilenplatzhalter 2"/>
          <p:cNvSpPr>
            <a:spLocks noGrp="1"/>
          </p:cNvSpPr>
          <p:nvPr>
            <p:ph type="ftr" sz="quarter" idx="11"/>
          </p:nvPr>
        </p:nvSpPr>
        <p:spPr/>
        <p:txBody>
          <a:bodyPr/>
          <a:lstStyle/>
          <a:p>
            <a:pPr algn="l">
              <a:tabLst>
                <a:tab pos="9775825" algn="r"/>
                <a:tab pos="10226675" algn="r"/>
              </a:tabLst>
            </a:pPr>
            <a:r>
              <a:rPr lang="de-DE"/>
              <a:t>Max-Planck-Institut für Plasmaphysik | Ulrich Stroth | IAEA Divertor WS, 29.10.2025</a:t>
            </a:r>
            <a:endParaRPr lang="de-DE" dirty="0"/>
          </a:p>
        </p:txBody>
      </p:sp>
      <p:sp>
        <p:nvSpPr>
          <p:cNvPr id="4" name="Foliennummernplatzhalter 3"/>
          <p:cNvSpPr>
            <a:spLocks noGrp="1"/>
          </p:cNvSpPr>
          <p:nvPr>
            <p:ph type="sldNum" sz="quarter" idx="12"/>
          </p:nvPr>
        </p:nvSpPr>
        <p:spPr/>
        <p:txBody>
          <a:bodyPr/>
          <a:lstStyle/>
          <a:p>
            <a:fld id="{3B1A4699-952B-42DA-8DC4-38A59B49610C}" type="slidenum">
              <a:rPr lang="de-DE" smtClean="0"/>
              <a:pPr/>
              <a:t>‹Nr.›</a:t>
            </a:fld>
            <a:endParaRPr lang="de-DE" dirty="0"/>
          </a:p>
        </p:txBody>
      </p:sp>
    </p:spTree>
    <p:extLst>
      <p:ext uri="{BB962C8B-B14F-4D97-AF65-F5344CB8AC3E}">
        <p14:creationId xmlns:p14="http://schemas.microsoft.com/office/powerpoint/2010/main" val="24893050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MPG-IPP-Title_Blau_AU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uppieren 25"/>
          <p:cNvGrpSpPr/>
          <p:nvPr userDrawn="1"/>
        </p:nvGrpSpPr>
        <p:grpSpPr>
          <a:xfrm>
            <a:off x="2643187" y="5825531"/>
            <a:ext cx="3952871" cy="566770"/>
            <a:chOff x="2016531" y="5875547"/>
            <a:chExt cx="3698065" cy="566770"/>
          </a:xfrm>
        </p:grpSpPr>
        <p:pic>
          <p:nvPicPr>
            <p:cNvPr id="27" name="Grafik 2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16531" y="5906941"/>
              <a:ext cx="514611" cy="366882"/>
            </a:xfrm>
            <a:prstGeom prst="rect">
              <a:avLst/>
            </a:prstGeom>
          </p:spPr>
        </p:pic>
        <p:sp>
          <p:nvSpPr>
            <p:cNvPr id="28" name="Subtitle 2"/>
            <p:cNvSpPr txBox="1">
              <a:spLocks/>
            </p:cNvSpPr>
            <p:nvPr userDrawn="1"/>
          </p:nvSpPr>
          <p:spPr>
            <a:xfrm>
              <a:off x="2588318" y="5875547"/>
              <a:ext cx="3126278" cy="566770"/>
            </a:xfrm>
            <a:prstGeom prst="rect">
              <a:avLst/>
            </a:prstGeom>
          </p:spPr>
          <p:txBody>
            <a:bodyPr lIns="0" r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600" i="1" dirty="0">
                  <a:latin typeface="Arial Narrow" panose="020B0606020202030204" pitchFamily="34" charset="0"/>
                </a:rPr>
                <a:t>This work has been carried out within the framework of the EUROfusion Consortium, funded by the European Union via the </a:t>
              </a:r>
              <a:r>
                <a:rPr lang="en-US" sz="600" i="1" dirty="0" err="1">
                  <a:latin typeface="Arial Narrow" panose="020B0606020202030204" pitchFamily="34" charset="0"/>
                </a:rPr>
                <a:t>Euratom</a:t>
              </a:r>
              <a:r>
                <a:rPr lang="en-US" sz="600" i="1" dirty="0">
                  <a:latin typeface="Arial Narrow" panose="020B0606020202030204" pitchFamily="34" charset="0"/>
                </a:rPr>
                <a:t> Research and Training </a:t>
              </a:r>
              <a:r>
                <a:rPr lang="en-US" sz="600" i="1" dirty="0" err="1">
                  <a:latin typeface="Arial Narrow" panose="020B0606020202030204" pitchFamily="34" charset="0"/>
                </a:rPr>
                <a:t>Programme</a:t>
              </a:r>
              <a:r>
                <a:rPr lang="en-US" sz="600" i="1" dirty="0">
                  <a:latin typeface="Arial Narrow" panose="020B0606020202030204" pitchFamily="34" charset="0"/>
                </a:rPr>
                <a:t> (Grant Agreement No 101052200 — EUROfusion). Views and opinions expressed are however those of the author(s) only and do not necessarily reflect those of the European Union or the European Commission. Neither the European Union nor the European Commission can be held responsible for them.</a:t>
              </a:r>
            </a:p>
          </p:txBody>
        </p:sp>
      </p:grpSp>
      <p:sp>
        <p:nvSpPr>
          <p:cNvPr id="15" name="Subtitle 2"/>
          <p:cNvSpPr>
            <a:spLocks noGrp="1"/>
          </p:cNvSpPr>
          <p:nvPr>
            <p:ph type="subTitle" idx="1"/>
          </p:nvPr>
        </p:nvSpPr>
        <p:spPr>
          <a:xfrm>
            <a:off x="1036638" y="3762375"/>
            <a:ext cx="8497886" cy="1586865"/>
          </a:xfrm>
        </p:spPr>
        <p:txBody>
          <a:bodyPr anchor="b" anchorCtr="0"/>
          <a:lstStyle>
            <a:lvl1pPr marL="0" indent="0" algn="l">
              <a:spcBef>
                <a:spcPts val="2300"/>
              </a:spcBef>
              <a:buNone/>
              <a:defRPr sz="1900" b="0" spc="0" baseline="0">
                <a:solidFill>
                  <a:schemeClr val="bg1"/>
                </a:solidFill>
              </a:defRPr>
            </a:lvl1pPr>
            <a:lvl2pPr marL="0" indent="252000" algn="l">
              <a:lnSpc>
                <a:spcPts val="1600"/>
              </a:lnSpc>
              <a:spcBef>
                <a:spcPts val="300"/>
              </a:spcBef>
              <a:buSzPct val="110000"/>
              <a:buFont typeface=".SF NS Symbols Regular"/>
              <a:buChar char="↘"/>
              <a:defRPr sz="1300" i="1" baseline="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dirty="0"/>
          </a:p>
        </p:txBody>
      </p:sp>
      <p:sp>
        <p:nvSpPr>
          <p:cNvPr id="2" name="Titel 1"/>
          <p:cNvSpPr>
            <a:spLocks noGrp="1"/>
          </p:cNvSpPr>
          <p:nvPr>
            <p:ph type="title" hasCustomPrompt="1"/>
          </p:nvPr>
        </p:nvSpPr>
        <p:spPr>
          <a:xfrm>
            <a:off x="1036637" y="1956206"/>
            <a:ext cx="8497887" cy="2055725"/>
          </a:xfrm>
        </p:spPr>
        <p:txBody>
          <a:bodyPr/>
          <a:lstStyle>
            <a:lvl1pPr>
              <a:lnSpc>
                <a:spcPct val="100000"/>
              </a:lnSpc>
              <a:defRPr sz="3200">
                <a:solidFill>
                  <a:schemeClr val="bg1"/>
                </a:solidFill>
              </a:defRPr>
            </a:lvl1pPr>
          </a:lstStyle>
          <a:p>
            <a:r>
              <a:rPr lang="de-DE" dirty="0"/>
              <a:t>Mastertitelformat bearbeiten</a:t>
            </a:r>
          </a:p>
        </p:txBody>
      </p:sp>
      <p:pic>
        <p:nvPicPr>
          <p:cNvPr id="22" name="Grafik 21"/>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522217" y="473535"/>
            <a:ext cx="3217976" cy="744484"/>
          </a:xfrm>
          <a:prstGeom prst="rect">
            <a:avLst/>
          </a:prstGeom>
        </p:spPr>
      </p:pic>
      <p:pic>
        <p:nvPicPr>
          <p:cNvPr id="3" name="Grafik 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06463" y="5856925"/>
            <a:ext cx="1563683" cy="371450"/>
          </a:xfrm>
          <a:prstGeom prst="rect">
            <a:avLst/>
          </a:prstGeom>
        </p:spPr>
      </p:pic>
      <p:pic>
        <p:nvPicPr>
          <p:cNvPr id="12" name="Grafik 11">
            <a:extLst>
              <a:ext uri="{FF2B5EF4-FFF2-40B4-BE49-F238E27FC236}">
                <a16:creationId xmlns:a16="http://schemas.microsoft.com/office/drawing/2014/main" id="{CAD4EBA0-18BF-4EC1-A043-18C0D9DAC5A7}"/>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404872" y="1950816"/>
            <a:ext cx="693362" cy="616321"/>
          </a:xfrm>
          <a:prstGeom prst="rect">
            <a:avLst/>
          </a:prstGeom>
        </p:spPr>
      </p:pic>
      <p:pic>
        <p:nvPicPr>
          <p:cNvPr id="13" name="Grafik 12">
            <a:extLst>
              <a:ext uri="{FF2B5EF4-FFF2-40B4-BE49-F238E27FC236}">
                <a16:creationId xmlns:a16="http://schemas.microsoft.com/office/drawing/2014/main" id="{1705AFDA-123E-4A66-9E9E-45A1AD63DA99}"/>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6705601" y="3895826"/>
            <a:ext cx="4864608" cy="2128266"/>
          </a:xfrm>
          <a:prstGeom prst="rect">
            <a:avLst/>
          </a:prstGeom>
        </p:spPr>
      </p:pic>
    </p:spTree>
    <p:extLst>
      <p:ext uri="{BB962C8B-B14F-4D97-AF65-F5344CB8AC3E}">
        <p14:creationId xmlns:p14="http://schemas.microsoft.com/office/powerpoint/2010/main" val="1333371479"/>
      </p:ext>
    </p:extLst>
  </p:cSld>
  <p:clrMapOvr>
    <a:masterClrMapping/>
  </p:clrMapOvr>
  <p:extLst mod="1">
    <p:ext uri="{DCECCB84-F9BA-43D5-87BE-67443E8EF086}">
      <p15:sldGuideLst xmlns:p15="http://schemas.microsoft.com/office/powerpoint/2012/main">
        <p15:guide id="1" pos="653">
          <p15:clr>
            <a:srgbClr val="FBAE40"/>
          </p15:clr>
        </p15:guide>
        <p15:guide id="3" orient="horz" pos="1298">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MPG-IPP Title IPP">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Rechteck 22"/>
          <p:cNvSpPr/>
          <p:nvPr userDrawn="1"/>
        </p:nvSpPr>
        <p:spPr>
          <a:xfrm>
            <a:off x="1034980" y="2029867"/>
            <a:ext cx="10132448" cy="4109676"/>
          </a:xfrm>
          <a:prstGeom prst="rect">
            <a:avLst/>
          </a:prstGeom>
          <a:solidFill>
            <a:srgbClr val="006C66"/>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a:solidFill>
                <a:schemeClr val="bg1"/>
              </a:solidFill>
            </a:endParaRPr>
          </a:p>
        </p:txBody>
      </p:sp>
      <p:sp>
        <p:nvSpPr>
          <p:cNvPr id="25" name="Subtitle 2"/>
          <p:cNvSpPr>
            <a:spLocks noGrp="1"/>
          </p:cNvSpPr>
          <p:nvPr>
            <p:ph type="subTitle" idx="1"/>
          </p:nvPr>
        </p:nvSpPr>
        <p:spPr>
          <a:xfrm>
            <a:off x="1145512" y="3743999"/>
            <a:ext cx="7832233" cy="2274963"/>
          </a:xfrm>
        </p:spPr>
        <p:txBody>
          <a:bodyPr anchor="b" anchorCtr="0"/>
          <a:lstStyle>
            <a:lvl1pPr marL="0" indent="0" algn="l">
              <a:spcBef>
                <a:spcPts val="2300"/>
              </a:spcBef>
              <a:buNone/>
              <a:defRPr sz="1900" b="0" spc="0" baseline="0">
                <a:solidFill>
                  <a:schemeClr val="bg1"/>
                </a:solidFill>
              </a:defRPr>
            </a:lvl1pPr>
            <a:lvl2pPr marL="0" indent="252000" algn="l">
              <a:lnSpc>
                <a:spcPts val="1600"/>
              </a:lnSpc>
              <a:spcBef>
                <a:spcPts val="300"/>
              </a:spcBef>
              <a:buSzPct val="110000"/>
              <a:buFont typeface=".SF NS Symbols Regular"/>
              <a:buChar char="↘"/>
              <a:defRPr sz="1300" i="1" baseline="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en-US" dirty="0"/>
          </a:p>
        </p:txBody>
      </p:sp>
      <p:pic>
        <p:nvPicPr>
          <p:cNvPr id="29" name="Grafik 2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397688" y="5559136"/>
            <a:ext cx="1700546" cy="524971"/>
          </a:xfrm>
          <a:prstGeom prst="rect">
            <a:avLst/>
          </a:prstGeom>
        </p:spPr>
      </p:pic>
      <p:sp>
        <p:nvSpPr>
          <p:cNvPr id="5" name="Titel 4"/>
          <p:cNvSpPr>
            <a:spLocks noGrp="1"/>
          </p:cNvSpPr>
          <p:nvPr>
            <p:ph type="title"/>
          </p:nvPr>
        </p:nvSpPr>
        <p:spPr>
          <a:xfrm>
            <a:off x="1145838" y="2145471"/>
            <a:ext cx="7831907" cy="2094020"/>
          </a:xfrm>
        </p:spPr>
        <p:txBody>
          <a:bodyPr/>
          <a:lstStyle>
            <a:lvl1pPr>
              <a:defRPr sz="2400">
                <a:solidFill>
                  <a:schemeClr val="bg1"/>
                </a:solidFill>
              </a:defRPr>
            </a:lvl1pPr>
          </a:lstStyle>
          <a:p>
            <a:r>
              <a:rPr lang="de-DE"/>
              <a:t>Titelmasterformat durch Klicken bearbeiten</a:t>
            </a:r>
            <a:endParaRPr lang="de-DE" dirty="0"/>
          </a:p>
        </p:txBody>
      </p:sp>
      <p:sp>
        <p:nvSpPr>
          <p:cNvPr id="12" name="Datumsplatzhalter 11"/>
          <p:cNvSpPr>
            <a:spLocks noGrp="1"/>
          </p:cNvSpPr>
          <p:nvPr>
            <p:ph type="dt" sz="half" idx="10"/>
          </p:nvPr>
        </p:nvSpPr>
        <p:spPr/>
        <p:txBody>
          <a:bodyPr/>
          <a:lstStyle/>
          <a:p>
            <a:r>
              <a:rPr lang="en-US"/>
              <a:t>XPR access in different tokamaks</a:t>
            </a:r>
            <a:endParaRPr lang="de-DE" dirty="0"/>
          </a:p>
        </p:txBody>
      </p:sp>
      <p:sp>
        <p:nvSpPr>
          <p:cNvPr id="13" name="Fußzeilenplatzhalter 12"/>
          <p:cNvSpPr>
            <a:spLocks noGrp="1"/>
          </p:cNvSpPr>
          <p:nvPr>
            <p:ph type="ftr" sz="quarter" idx="11"/>
          </p:nvPr>
        </p:nvSpPr>
        <p:spPr/>
        <p:txBody>
          <a:bodyPr/>
          <a:lstStyle/>
          <a:p>
            <a:pPr algn="l">
              <a:tabLst>
                <a:tab pos="9775825" algn="r"/>
                <a:tab pos="10226675" algn="r"/>
              </a:tabLst>
            </a:pPr>
            <a:r>
              <a:rPr lang="de-DE"/>
              <a:t>Max-Planck-Institut für Plasmaphysik | Ulrich Stroth | IAEA Divertor WS, 29.10.2025</a:t>
            </a:r>
            <a:endParaRPr lang="de-DE" dirty="0"/>
          </a:p>
        </p:txBody>
      </p:sp>
      <p:sp>
        <p:nvSpPr>
          <p:cNvPr id="14" name="Foliennummernplatzhalter 13"/>
          <p:cNvSpPr>
            <a:spLocks noGrp="1"/>
          </p:cNvSpPr>
          <p:nvPr>
            <p:ph type="sldNum" sz="quarter" idx="12"/>
          </p:nvPr>
        </p:nvSpPr>
        <p:spPr/>
        <p:txBody>
          <a:bodyPr/>
          <a:lstStyle/>
          <a:p>
            <a:fld id="{3B1A4699-952B-42DA-8DC4-38A59B49610C}" type="slidenum">
              <a:rPr lang="de-DE" smtClean="0"/>
              <a:pPr/>
              <a:t>‹Nr.›</a:t>
            </a:fld>
            <a:endParaRPr lang="de-DE" dirty="0"/>
          </a:p>
        </p:txBody>
      </p:sp>
      <p:pic>
        <p:nvPicPr>
          <p:cNvPr id="26" name="Grafik 25"/>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592156" y="489668"/>
            <a:ext cx="3888000" cy="899494"/>
          </a:xfrm>
          <a:prstGeom prst="rect">
            <a:avLst/>
          </a:prstGeom>
        </p:spPr>
      </p:pic>
    </p:spTree>
    <p:extLst>
      <p:ext uri="{BB962C8B-B14F-4D97-AF65-F5344CB8AC3E}">
        <p14:creationId xmlns:p14="http://schemas.microsoft.com/office/powerpoint/2010/main" val="3239529262"/>
      </p:ext>
    </p:extLst>
  </p:cSld>
  <p:clrMapOvr>
    <a:masterClrMapping/>
  </p:clrMapOvr>
  <p:extLst mod="1">
    <p:ext uri="{DCECCB84-F9BA-43D5-87BE-67443E8EF086}">
      <p15:sldGuideLst xmlns:p15="http://schemas.microsoft.com/office/powerpoint/2012/main">
        <p15:guide id="1"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PG-IPP Titel und Inhalt">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ext uri="{D42A27DB-BD31-4B8C-83A1-F6EECF244321}">
                <p14:modId xmlns:p14="http://schemas.microsoft.com/office/powerpoint/2010/main" val="32527530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406" name="think-cell Folie" r:id="rId5" imgW="384" imgH="385" progId="TCLayout.ActiveDocument.1">
                  <p:embed/>
                </p:oleObj>
              </mc:Choice>
              <mc:Fallback>
                <p:oleObj name="think-cell Folie" r:id="rId5"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4" name="Inhaltsplatzhalter 3"/>
          <p:cNvSpPr>
            <a:spLocks noGrp="1"/>
          </p:cNvSpPr>
          <p:nvPr>
            <p:ph sz="quarter" idx="13" hasCustomPrompt="1"/>
          </p:nvPr>
        </p:nvSpPr>
        <p:spPr>
          <a:xfrm>
            <a:off x="695326" y="1609726"/>
            <a:ext cx="10801349" cy="4772024"/>
          </a:xfrm>
          <a:prstGeom prst="rect">
            <a:avLst/>
          </a:prstGeom>
        </p:spPr>
        <p:txBody>
          <a:bodyPr/>
          <a:lstStyle>
            <a:lvl1pPr>
              <a:defRPr sz="2000"/>
            </a:lvl1pPr>
          </a:lstStyle>
          <a:p>
            <a:pPr lvl="0"/>
            <a:r>
              <a:rPr lang="en-US" noProof="0" dirty="0" err="1"/>
              <a:t>Formatvorlagen</a:t>
            </a:r>
            <a:r>
              <a:rPr lang="en-US" noProof="0" dirty="0"/>
              <a:t> des </a:t>
            </a:r>
            <a:r>
              <a:rPr lang="en-US" noProof="0" dirty="0" err="1"/>
              <a:t>Textmasters</a:t>
            </a:r>
            <a:r>
              <a:rPr lang="en-US" noProof="0" dirty="0"/>
              <a:t> </a:t>
            </a:r>
            <a:r>
              <a:rPr lang="en-US" noProof="0" dirty="0" err="1"/>
              <a:t>bearbeiten</a:t>
            </a:r>
            <a:endParaRPr lang="en-US" noProof="0" dirty="0"/>
          </a:p>
          <a:p>
            <a:pPr lvl="1"/>
            <a:r>
              <a:rPr lang="en-US" noProof="0" dirty="0" err="1"/>
              <a:t>Zweite</a:t>
            </a:r>
            <a:r>
              <a:rPr lang="en-US" noProof="0" dirty="0"/>
              <a:t> </a:t>
            </a:r>
            <a:r>
              <a:rPr lang="en-US" noProof="0" dirty="0" err="1"/>
              <a:t>Ebene</a:t>
            </a:r>
            <a:endParaRPr lang="en-US" noProof="0" dirty="0"/>
          </a:p>
          <a:p>
            <a:pPr lvl="2"/>
            <a:r>
              <a:rPr lang="en-US" noProof="0" dirty="0" err="1"/>
              <a:t>Dritte</a:t>
            </a:r>
            <a:r>
              <a:rPr lang="en-US" noProof="0" dirty="0"/>
              <a:t> </a:t>
            </a:r>
            <a:r>
              <a:rPr lang="en-US" noProof="0" dirty="0" err="1"/>
              <a:t>Ebene</a:t>
            </a:r>
            <a:endParaRPr lang="en-US" noProof="0" dirty="0"/>
          </a:p>
          <a:p>
            <a:pPr lvl="3"/>
            <a:r>
              <a:rPr lang="en-US" noProof="0" dirty="0" err="1"/>
              <a:t>Vierte</a:t>
            </a:r>
            <a:r>
              <a:rPr lang="en-US" noProof="0" dirty="0"/>
              <a:t> </a:t>
            </a:r>
            <a:r>
              <a:rPr lang="en-US" noProof="0" dirty="0" err="1"/>
              <a:t>Ebene</a:t>
            </a:r>
            <a:endParaRPr lang="en-US" noProof="0" dirty="0"/>
          </a:p>
          <a:p>
            <a:pPr lvl="4"/>
            <a:r>
              <a:rPr lang="en-US" noProof="0" dirty="0" err="1"/>
              <a:t>Fünfte</a:t>
            </a:r>
            <a:r>
              <a:rPr lang="en-US" noProof="0" dirty="0"/>
              <a:t> </a:t>
            </a:r>
            <a:r>
              <a:rPr lang="en-US" noProof="0" dirty="0" err="1"/>
              <a:t>Ebene</a:t>
            </a:r>
            <a:endParaRPr lang="en-US" noProof="0" dirty="0"/>
          </a:p>
        </p:txBody>
      </p:sp>
      <p:sp>
        <p:nvSpPr>
          <p:cNvPr id="11" name="Titel 10"/>
          <p:cNvSpPr>
            <a:spLocks noGrp="1"/>
          </p:cNvSpPr>
          <p:nvPr>
            <p:ph type="title" hasCustomPrompt="1"/>
          </p:nvPr>
        </p:nvSpPr>
        <p:spPr>
          <a:xfrm>
            <a:off x="695326" y="441325"/>
            <a:ext cx="9576471" cy="792163"/>
          </a:xfrm>
        </p:spPr>
        <p:txBody>
          <a:bodyPr/>
          <a:lstStyle>
            <a:lvl1pPr>
              <a:defRPr/>
            </a:lvl1pPr>
          </a:lstStyle>
          <a:p>
            <a:r>
              <a:rPr lang="en-US" noProof="0" dirty="0" err="1"/>
              <a:t>Titelmasterformat</a:t>
            </a:r>
            <a:r>
              <a:rPr lang="en-US" noProof="0" dirty="0"/>
              <a:t> </a:t>
            </a:r>
            <a:r>
              <a:rPr lang="en-US" noProof="0" dirty="0" err="1"/>
              <a:t>durch</a:t>
            </a:r>
            <a:r>
              <a:rPr lang="en-US" noProof="0" dirty="0"/>
              <a:t> </a:t>
            </a:r>
            <a:r>
              <a:rPr lang="en-US" noProof="0" dirty="0" err="1"/>
              <a:t>Klicken</a:t>
            </a:r>
            <a:r>
              <a:rPr lang="en-US" noProof="0" dirty="0"/>
              <a:t> </a:t>
            </a:r>
            <a:r>
              <a:rPr lang="en-US" noProof="0" dirty="0" err="1"/>
              <a:t>bearbeiten</a:t>
            </a:r>
            <a:endParaRPr lang="en-US" noProof="0" dirty="0"/>
          </a:p>
        </p:txBody>
      </p:sp>
      <p:sp>
        <p:nvSpPr>
          <p:cNvPr id="2" name="Datumsplatzhalter 1"/>
          <p:cNvSpPr>
            <a:spLocks noGrp="1"/>
          </p:cNvSpPr>
          <p:nvPr>
            <p:ph type="dt" sz="half" idx="14"/>
          </p:nvPr>
        </p:nvSpPr>
        <p:spPr/>
        <p:txBody>
          <a:bodyPr/>
          <a:lstStyle/>
          <a:p>
            <a:r>
              <a:rPr lang="en-US"/>
              <a:t>XPR access in different tokamaks</a:t>
            </a:r>
            <a:endParaRPr lang="de-DE" dirty="0"/>
          </a:p>
        </p:txBody>
      </p:sp>
      <p:sp>
        <p:nvSpPr>
          <p:cNvPr id="3" name="Fußzeilenplatzhalter 2"/>
          <p:cNvSpPr>
            <a:spLocks noGrp="1"/>
          </p:cNvSpPr>
          <p:nvPr>
            <p:ph type="ftr" sz="quarter" idx="15"/>
          </p:nvPr>
        </p:nvSpPr>
        <p:spPr/>
        <p:txBody>
          <a:bodyPr/>
          <a:lstStyle/>
          <a:p>
            <a:pPr algn="l">
              <a:tabLst>
                <a:tab pos="9775825" algn="r"/>
                <a:tab pos="10226675" algn="r"/>
              </a:tabLst>
            </a:pPr>
            <a:r>
              <a:rPr lang="de-DE"/>
              <a:t>Max-Planck-Institut für Plasmaphysik | Ulrich Stroth | IAEA Divertor WS, 29.10.2025</a:t>
            </a:r>
            <a:endParaRPr lang="de-DE" dirty="0"/>
          </a:p>
        </p:txBody>
      </p:sp>
      <p:sp>
        <p:nvSpPr>
          <p:cNvPr id="9" name="Foliennummernplatzhalter 8"/>
          <p:cNvSpPr>
            <a:spLocks noGrp="1"/>
          </p:cNvSpPr>
          <p:nvPr>
            <p:ph type="sldNum" sz="quarter" idx="16"/>
          </p:nvPr>
        </p:nvSpPr>
        <p:spPr/>
        <p:txBody>
          <a:bodyPr/>
          <a:lstStyle/>
          <a:p>
            <a:fld id="{3B1A4699-952B-42DA-8DC4-38A59B49610C}" type="slidenum">
              <a:rPr lang="de-DE" smtClean="0"/>
              <a:pPr/>
              <a:t>‹Nr.›</a:t>
            </a:fld>
            <a:endParaRPr lang="de-DE" dirty="0"/>
          </a:p>
        </p:txBody>
      </p:sp>
    </p:spTree>
    <p:extLst>
      <p:ext uri="{BB962C8B-B14F-4D97-AF65-F5344CB8AC3E}">
        <p14:creationId xmlns:p14="http://schemas.microsoft.com/office/powerpoint/2010/main" val="20376850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PG-IPP 2 Felder (Text/Bi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434D6FFE-C346-403E-A982-395E5408109F}"/>
              </a:ext>
            </a:extLst>
          </p:cNvPr>
          <p:cNvGraphicFramePr>
            <a:graphicFrameLocks noChangeAspect="1"/>
          </p:cNvGraphicFramePr>
          <p:nvPr>
            <p:custDataLst>
              <p:tags r:id="rId2"/>
            </p:custDataLst>
            <p:extLst>
              <p:ext uri="{D42A27DB-BD31-4B8C-83A1-F6EECF244321}">
                <p14:modId xmlns:p14="http://schemas.microsoft.com/office/powerpoint/2010/main" val="16294895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429" name="think-cell Folie" r:id="rId5" imgW="384" imgH="385" progId="TCLayout.ActiveDocument.1">
                  <p:embed/>
                </p:oleObj>
              </mc:Choice>
              <mc:Fallback>
                <p:oleObj name="think-cell Folie" r:id="rId5" imgW="384" imgH="385" progId="TCLayout.ActiveDocument.1">
                  <p:embed/>
                  <p:pic>
                    <p:nvPicPr>
                      <p:cNvPr id="7" name="Object 6" hidden="1">
                        <a:extLst>
                          <a:ext uri="{FF2B5EF4-FFF2-40B4-BE49-F238E27FC236}">
                            <a16:creationId xmlns:a16="http://schemas.microsoft.com/office/drawing/2014/main" id="{434D6FFE-C346-403E-A982-395E5408109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8FC65B91-E784-4354-A701-802A4C59DD9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4" name="Content Placeholder 3"/>
          <p:cNvSpPr>
            <a:spLocks noGrp="1"/>
          </p:cNvSpPr>
          <p:nvPr>
            <p:ph sz="half" idx="2" hasCustomPrompt="1"/>
          </p:nvPr>
        </p:nvSpPr>
        <p:spPr>
          <a:xfrm>
            <a:off x="6220361" y="1609725"/>
            <a:ext cx="5278650" cy="4772025"/>
          </a:xfrm>
          <a:prstGeom prst="rect">
            <a:avLst/>
          </a:prstGeom>
        </p:spPr>
        <p:txBody>
          <a:bodyPr/>
          <a:lstStyle>
            <a:lvl1pPr>
              <a:defRPr sz="2000" baseline="0"/>
            </a:lvl1pPr>
            <a:lvl3pPr>
              <a:defRPr b="0">
                <a:solidFill>
                  <a:schemeClr val="tx1"/>
                </a:solidFill>
              </a:defRPr>
            </a:lvl3pPr>
            <a:lvl4pPr>
              <a:defRPr b="1">
                <a:solidFill>
                  <a:schemeClr val="tx2"/>
                </a:solidFill>
              </a:defRPr>
            </a:lvl4pPr>
            <a:lvl5pPr marL="357188" indent="-179388">
              <a:buFont typeface="Symbol" panose="05050102010706020507" pitchFamily="18" charset="2"/>
              <a:buChar char="-"/>
              <a:defRPr sz="1600"/>
            </a:lvl5pPr>
          </a:lstStyle>
          <a:p>
            <a:pPr lvl="0"/>
            <a:r>
              <a:rPr lang="en-US" noProof="0" dirty="0" err="1"/>
              <a:t>Formatvorlagen</a:t>
            </a:r>
            <a:r>
              <a:rPr lang="en-US" noProof="0" dirty="0"/>
              <a:t> des </a:t>
            </a:r>
            <a:r>
              <a:rPr lang="en-US" noProof="0" dirty="0" err="1"/>
              <a:t>Textmasters</a:t>
            </a:r>
            <a:r>
              <a:rPr lang="en-US" noProof="0" dirty="0"/>
              <a:t> </a:t>
            </a:r>
            <a:r>
              <a:rPr lang="en-US" noProof="0" dirty="0" err="1"/>
              <a:t>bearbeiten</a:t>
            </a:r>
            <a:endParaRPr lang="en-US" noProof="0" dirty="0"/>
          </a:p>
          <a:p>
            <a:pPr lvl="1"/>
            <a:r>
              <a:rPr lang="en-US" noProof="0" dirty="0" err="1"/>
              <a:t>Zweite</a:t>
            </a:r>
            <a:r>
              <a:rPr lang="en-US" noProof="0" dirty="0"/>
              <a:t> </a:t>
            </a:r>
            <a:r>
              <a:rPr lang="en-US" noProof="0" dirty="0" err="1"/>
              <a:t>Ebene</a:t>
            </a:r>
            <a:endParaRPr lang="en-US" noProof="0" dirty="0"/>
          </a:p>
          <a:p>
            <a:pPr lvl="4"/>
            <a:r>
              <a:rPr lang="en-US" noProof="0" dirty="0" err="1"/>
              <a:t>Dritte</a:t>
            </a:r>
            <a:r>
              <a:rPr lang="en-US" noProof="0" dirty="0"/>
              <a:t> </a:t>
            </a:r>
            <a:r>
              <a:rPr lang="en-US" noProof="0" dirty="0" err="1"/>
              <a:t>Ebene</a:t>
            </a:r>
            <a:endParaRPr lang="en-US" noProof="0" dirty="0"/>
          </a:p>
          <a:p>
            <a:pPr lvl="3"/>
            <a:r>
              <a:rPr lang="en-US" noProof="0" dirty="0" err="1"/>
              <a:t>Vierte</a:t>
            </a:r>
            <a:r>
              <a:rPr lang="en-US" noProof="0" dirty="0"/>
              <a:t> </a:t>
            </a:r>
            <a:r>
              <a:rPr lang="en-US" noProof="0" dirty="0" err="1"/>
              <a:t>Ebene</a:t>
            </a:r>
            <a:endParaRPr lang="en-US" noProof="0" dirty="0"/>
          </a:p>
          <a:p>
            <a:pPr lvl="4"/>
            <a:r>
              <a:rPr lang="en-US" noProof="0" dirty="0" err="1"/>
              <a:t>Fünfte</a:t>
            </a:r>
            <a:r>
              <a:rPr lang="en-US" noProof="0" dirty="0"/>
              <a:t> </a:t>
            </a:r>
            <a:r>
              <a:rPr lang="en-US" noProof="0" dirty="0" err="1"/>
              <a:t>Eben</a:t>
            </a:r>
            <a:endParaRPr lang="en-US" noProof="0" dirty="0"/>
          </a:p>
          <a:p>
            <a:pPr lvl="5"/>
            <a:r>
              <a:rPr lang="en-US" noProof="0" dirty="0" err="1"/>
              <a:t>Sechste</a:t>
            </a:r>
            <a:r>
              <a:rPr lang="en-US" noProof="0" dirty="0"/>
              <a:t> </a:t>
            </a:r>
            <a:r>
              <a:rPr lang="en-US" noProof="0" dirty="0" err="1"/>
              <a:t>Ebene</a:t>
            </a:r>
            <a:endParaRPr lang="en-US" noProof="0" dirty="0"/>
          </a:p>
        </p:txBody>
      </p:sp>
      <p:sp>
        <p:nvSpPr>
          <p:cNvPr id="14" name="Titel 13"/>
          <p:cNvSpPr>
            <a:spLocks noGrp="1"/>
          </p:cNvSpPr>
          <p:nvPr>
            <p:ph type="title" hasCustomPrompt="1"/>
          </p:nvPr>
        </p:nvSpPr>
        <p:spPr/>
        <p:txBody>
          <a:bodyPr/>
          <a:lstStyle/>
          <a:p>
            <a:r>
              <a:rPr lang="en-US" noProof="0" dirty="0" err="1"/>
              <a:t>Titelmasterformat</a:t>
            </a:r>
            <a:r>
              <a:rPr lang="en-US" noProof="0" dirty="0"/>
              <a:t> </a:t>
            </a:r>
            <a:r>
              <a:rPr lang="en-US" noProof="0" dirty="0" err="1"/>
              <a:t>durch</a:t>
            </a:r>
            <a:r>
              <a:rPr lang="en-US" noProof="0" dirty="0"/>
              <a:t> </a:t>
            </a:r>
            <a:r>
              <a:rPr lang="en-US" noProof="0" dirty="0" err="1"/>
              <a:t>Klicken</a:t>
            </a:r>
            <a:r>
              <a:rPr lang="en-US" noProof="0" dirty="0"/>
              <a:t> </a:t>
            </a:r>
            <a:r>
              <a:rPr lang="en-US" noProof="0" dirty="0" err="1"/>
              <a:t>bearbeiten</a:t>
            </a:r>
            <a:endParaRPr lang="en-US" noProof="0" dirty="0"/>
          </a:p>
        </p:txBody>
      </p:sp>
      <p:sp>
        <p:nvSpPr>
          <p:cNvPr id="2" name="Datumsplatzhalter 1"/>
          <p:cNvSpPr>
            <a:spLocks noGrp="1"/>
          </p:cNvSpPr>
          <p:nvPr>
            <p:ph type="dt" sz="half" idx="10"/>
          </p:nvPr>
        </p:nvSpPr>
        <p:spPr/>
        <p:txBody>
          <a:bodyPr/>
          <a:lstStyle/>
          <a:p>
            <a:r>
              <a:rPr lang="en-US"/>
              <a:t>XPR access in different tokamaks</a:t>
            </a:r>
            <a:endParaRPr lang="de-DE" dirty="0"/>
          </a:p>
        </p:txBody>
      </p:sp>
      <p:sp>
        <p:nvSpPr>
          <p:cNvPr id="6" name="Fußzeilenplatzhalter 5"/>
          <p:cNvSpPr>
            <a:spLocks noGrp="1"/>
          </p:cNvSpPr>
          <p:nvPr>
            <p:ph type="ftr" sz="quarter" idx="11"/>
          </p:nvPr>
        </p:nvSpPr>
        <p:spPr/>
        <p:txBody>
          <a:bodyPr/>
          <a:lstStyle/>
          <a:p>
            <a:pPr algn="l">
              <a:tabLst>
                <a:tab pos="9775825" algn="r"/>
                <a:tab pos="10226675" algn="r"/>
              </a:tabLst>
            </a:pPr>
            <a:r>
              <a:rPr lang="de-DE"/>
              <a:t>Max-Planck-Institut für Plasmaphysik | Ulrich Stroth | IAEA Divertor WS, 29.10.2025</a:t>
            </a:r>
            <a:endParaRPr lang="de-DE" dirty="0"/>
          </a:p>
        </p:txBody>
      </p:sp>
      <p:sp>
        <p:nvSpPr>
          <p:cNvPr id="8" name="Foliennummernplatzhalter 7"/>
          <p:cNvSpPr>
            <a:spLocks noGrp="1"/>
          </p:cNvSpPr>
          <p:nvPr>
            <p:ph type="sldNum" sz="quarter" idx="12"/>
          </p:nvPr>
        </p:nvSpPr>
        <p:spPr/>
        <p:txBody>
          <a:bodyPr/>
          <a:lstStyle/>
          <a:p>
            <a:fld id="{3B1A4699-952B-42DA-8DC4-38A59B49610C}" type="slidenum">
              <a:rPr lang="de-DE" smtClean="0"/>
              <a:pPr/>
              <a:t>‹Nr.›</a:t>
            </a:fld>
            <a:endParaRPr lang="de-DE" dirty="0"/>
          </a:p>
        </p:txBody>
      </p:sp>
      <p:sp>
        <p:nvSpPr>
          <p:cNvPr id="11" name="Content Placeholder 3"/>
          <p:cNvSpPr>
            <a:spLocks noGrp="1"/>
          </p:cNvSpPr>
          <p:nvPr>
            <p:ph sz="half" idx="13" hasCustomPrompt="1"/>
          </p:nvPr>
        </p:nvSpPr>
        <p:spPr>
          <a:xfrm>
            <a:off x="695327" y="1609725"/>
            <a:ext cx="5278650" cy="4772025"/>
          </a:xfrm>
          <a:prstGeom prst="rect">
            <a:avLst/>
          </a:prstGeom>
        </p:spPr>
        <p:txBody>
          <a:bodyPr/>
          <a:lstStyle>
            <a:lvl1pPr>
              <a:defRPr sz="2000" baseline="0"/>
            </a:lvl1pPr>
            <a:lvl2pPr marL="179388" indent="-179388">
              <a:buFont typeface="Arial" panose="020B0604020202020204" pitchFamily="34" charset="0"/>
              <a:buChar char="•"/>
              <a:defRPr/>
            </a:lvl2pPr>
            <a:lvl3pPr>
              <a:defRPr b="0">
                <a:solidFill>
                  <a:schemeClr val="tx1"/>
                </a:solidFill>
              </a:defRPr>
            </a:lvl3pPr>
            <a:lvl4pPr marL="450850" indent="-179388">
              <a:defRPr lang="en-US" sz="1800" b="0" kern="600" spc="40" baseline="0" noProof="0" dirty="0" smtClean="0">
                <a:solidFill>
                  <a:schemeClr val="tx1"/>
                </a:solidFill>
                <a:latin typeface="+mn-lt"/>
                <a:ea typeface="+mn-ea"/>
                <a:cs typeface="+mn-cs"/>
              </a:defRPr>
            </a:lvl4pPr>
            <a:lvl5pPr marL="539750" indent="-539750">
              <a:buFont typeface="Symbol" panose="05050102010706020507" pitchFamily="18" charset="2"/>
              <a:buChar char="-"/>
              <a:tabLst/>
              <a:defRPr sz="1800" b="0"/>
            </a:lvl5pPr>
          </a:lstStyle>
          <a:p>
            <a:pPr lvl="0"/>
            <a:r>
              <a:rPr lang="en-US" noProof="0" dirty="0" err="1"/>
              <a:t>Formatvorlagen</a:t>
            </a:r>
            <a:r>
              <a:rPr lang="en-US" noProof="0" dirty="0"/>
              <a:t> des </a:t>
            </a:r>
            <a:r>
              <a:rPr lang="en-US" noProof="0" dirty="0" err="1"/>
              <a:t>Textmasters</a:t>
            </a:r>
            <a:r>
              <a:rPr lang="en-US" noProof="0" dirty="0"/>
              <a:t> </a:t>
            </a:r>
            <a:r>
              <a:rPr lang="en-US" noProof="0" dirty="0" err="1"/>
              <a:t>bearbeiten</a:t>
            </a:r>
            <a:endParaRPr lang="en-US" noProof="0" dirty="0"/>
          </a:p>
          <a:p>
            <a:pPr marL="179388" marR="0" lvl="3" indent="-179388" algn="l" defTabSz="914400" rtl="0" eaLnBrk="1" fontAlgn="auto" latinLnBrk="0" hangingPunct="1">
              <a:lnSpc>
                <a:spcPct val="120000"/>
              </a:lnSpc>
              <a:spcBef>
                <a:spcPts val="600"/>
              </a:spcBef>
              <a:spcAft>
                <a:spcPts val="0"/>
              </a:spcAft>
              <a:buClrTx/>
              <a:buSzTx/>
              <a:buFont typeface="Arial" panose="020B0604020202020204" pitchFamily="34" charset="0"/>
              <a:buChar char="•"/>
              <a:tabLst/>
            </a:pPr>
            <a:r>
              <a:rPr lang="en-US" noProof="0" dirty="0" err="1"/>
              <a:t>Zweite</a:t>
            </a:r>
            <a:r>
              <a:rPr lang="en-US" noProof="0" dirty="0"/>
              <a:t> </a:t>
            </a:r>
            <a:r>
              <a:rPr lang="en-US" noProof="0" dirty="0" err="1"/>
              <a:t>Ebene</a:t>
            </a:r>
            <a:endParaRPr lang="en-US" noProof="0" dirty="0"/>
          </a:p>
          <a:p>
            <a:pPr marL="179388" marR="0" lvl="4" indent="-179388" algn="l" defTabSz="914400" rtl="0" eaLnBrk="1" fontAlgn="auto" latinLnBrk="0" hangingPunct="1">
              <a:lnSpc>
                <a:spcPct val="120000"/>
              </a:lnSpc>
              <a:spcBef>
                <a:spcPts val="600"/>
              </a:spcBef>
              <a:spcAft>
                <a:spcPts val="0"/>
              </a:spcAft>
              <a:buClrTx/>
              <a:buSzTx/>
              <a:buFont typeface="Arial" panose="020B0604020202020204" pitchFamily="34" charset="0"/>
              <a:buChar char="•"/>
              <a:tabLst/>
            </a:pPr>
            <a:r>
              <a:rPr lang="en-US" noProof="0" dirty="0" err="1"/>
              <a:t>Dritte</a:t>
            </a:r>
            <a:r>
              <a:rPr lang="en-US" noProof="0" dirty="0"/>
              <a:t> </a:t>
            </a:r>
            <a:r>
              <a:rPr lang="en-US" noProof="0" dirty="0" err="1"/>
              <a:t>Ebene</a:t>
            </a:r>
            <a:endParaRPr lang="en-US" noProof="0" dirty="0"/>
          </a:p>
          <a:p>
            <a:pPr lvl="3"/>
            <a:r>
              <a:rPr lang="en-US" noProof="0" dirty="0" err="1"/>
              <a:t>Vierte</a:t>
            </a:r>
            <a:r>
              <a:rPr lang="en-US" noProof="0" dirty="0"/>
              <a:t> </a:t>
            </a:r>
            <a:r>
              <a:rPr lang="en-US" noProof="0" dirty="0" err="1"/>
              <a:t>Ebene</a:t>
            </a:r>
            <a:endParaRPr lang="en-US" noProof="0" dirty="0"/>
          </a:p>
        </p:txBody>
      </p:sp>
    </p:spTree>
    <p:extLst>
      <p:ext uri="{BB962C8B-B14F-4D97-AF65-F5344CB8AC3E}">
        <p14:creationId xmlns:p14="http://schemas.microsoft.com/office/powerpoint/2010/main" val="4153087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MPG-IPP 3 Felder (Text/Bi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434D6FFE-C346-403E-A982-395E5408109F}"/>
              </a:ext>
            </a:extLst>
          </p:cNvPr>
          <p:cNvGraphicFramePr>
            <a:graphicFrameLocks noChangeAspect="1"/>
          </p:cNvGraphicFramePr>
          <p:nvPr>
            <p:custDataLst>
              <p:tags r:id="rId2"/>
            </p:custDataLst>
            <p:extLst>
              <p:ext uri="{D42A27DB-BD31-4B8C-83A1-F6EECF244321}">
                <p14:modId xmlns:p14="http://schemas.microsoft.com/office/powerpoint/2010/main" val="31767535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464" name="think-cell Folie" r:id="rId5" imgW="384" imgH="385" progId="TCLayout.ActiveDocument.1">
                  <p:embed/>
                </p:oleObj>
              </mc:Choice>
              <mc:Fallback>
                <p:oleObj name="think-cell Folie" r:id="rId5" imgW="384" imgH="385" progId="TCLayout.ActiveDocument.1">
                  <p:embed/>
                  <p:pic>
                    <p:nvPicPr>
                      <p:cNvPr id="7" name="Object 6" hidden="1">
                        <a:extLst>
                          <a:ext uri="{FF2B5EF4-FFF2-40B4-BE49-F238E27FC236}">
                            <a16:creationId xmlns:a16="http://schemas.microsoft.com/office/drawing/2014/main" id="{434D6FFE-C346-403E-A982-395E5408109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8FC65B91-E784-4354-A701-802A4C59DD9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4" name="Content Placeholder 3"/>
          <p:cNvSpPr>
            <a:spLocks noGrp="1"/>
          </p:cNvSpPr>
          <p:nvPr>
            <p:ph sz="half" idx="2" hasCustomPrompt="1"/>
          </p:nvPr>
        </p:nvSpPr>
        <p:spPr>
          <a:xfrm>
            <a:off x="4398936" y="1609724"/>
            <a:ext cx="3521198" cy="4772025"/>
          </a:xfrm>
          <a:prstGeom prst="rect">
            <a:avLst/>
          </a:prstGeom>
        </p:spPr>
        <p:txBody>
          <a:bodyPr/>
          <a:lstStyle>
            <a:lvl3pPr marL="0" indent="0" algn="ctr">
              <a:buNone/>
              <a:defRPr sz="1600" b="0">
                <a:solidFill>
                  <a:schemeClr val="tx1"/>
                </a:solidFill>
              </a:defRPr>
            </a:lvl3pPr>
            <a:lvl4pPr>
              <a:defRPr b="1">
                <a:solidFill>
                  <a:schemeClr val="tx2"/>
                </a:solidFill>
              </a:defRPr>
            </a:lvl4pPr>
          </a:lstStyle>
          <a:p>
            <a:pPr lvl="0"/>
            <a:r>
              <a:rPr lang="en-US" noProof="0" dirty="0" err="1"/>
              <a:t>Formatvorlagen</a:t>
            </a:r>
            <a:r>
              <a:rPr lang="en-US" noProof="0" dirty="0"/>
              <a:t> des </a:t>
            </a:r>
            <a:r>
              <a:rPr lang="en-US" noProof="0" dirty="0" err="1"/>
              <a:t>Textmasters</a:t>
            </a:r>
            <a:r>
              <a:rPr lang="en-US" noProof="0" dirty="0"/>
              <a:t> </a:t>
            </a:r>
            <a:r>
              <a:rPr lang="en-US" noProof="0" dirty="0" err="1"/>
              <a:t>bearbeiten</a:t>
            </a:r>
            <a:endParaRPr lang="en-US" noProof="0" dirty="0"/>
          </a:p>
          <a:p>
            <a:pPr lvl="1"/>
            <a:r>
              <a:rPr lang="en-US" noProof="0" dirty="0" err="1"/>
              <a:t>Zweite</a:t>
            </a:r>
            <a:r>
              <a:rPr lang="en-US" noProof="0" dirty="0"/>
              <a:t> </a:t>
            </a:r>
            <a:r>
              <a:rPr lang="en-US" noProof="0" dirty="0" err="1"/>
              <a:t>Ebene</a:t>
            </a:r>
            <a:endParaRPr lang="en-US" noProof="0" dirty="0"/>
          </a:p>
          <a:p>
            <a:pPr lvl="2"/>
            <a:r>
              <a:rPr lang="en-US" noProof="0" dirty="0" err="1"/>
              <a:t>Dritte</a:t>
            </a:r>
            <a:r>
              <a:rPr lang="en-US" noProof="0" dirty="0"/>
              <a:t> </a:t>
            </a:r>
            <a:r>
              <a:rPr lang="en-US" noProof="0" dirty="0" err="1"/>
              <a:t>Ebene</a:t>
            </a:r>
            <a:endParaRPr lang="en-US" noProof="0" dirty="0"/>
          </a:p>
          <a:p>
            <a:pPr lvl="3"/>
            <a:r>
              <a:rPr lang="en-US" noProof="0" dirty="0" err="1"/>
              <a:t>Vierte</a:t>
            </a:r>
            <a:r>
              <a:rPr lang="en-US" noProof="0" dirty="0"/>
              <a:t> </a:t>
            </a:r>
            <a:r>
              <a:rPr lang="en-US" noProof="0" dirty="0" err="1"/>
              <a:t>Ebene</a:t>
            </a:r>
            <a:endParaRPr lang="en-US" noProof="0" dirty="0"/>
          </a:p>
          <a:p>
            <a:pPr lvl="4"/>
            <a:r>
              <a:rPr lang="en-US" noProof="0" dirty="0" err="1"/>
              <a:t>Fünfte</a:t>
            </a:r>
            <a:r>
              <a:rPr lang="en-US" noProof="0" dirty="0"/>
              <a:t> </a:t>
            </a:r>
            <a:r>
              <a:rPr lang="en-US" noProof="0" dirty="0" err="1"/>
              <a:t>Ebene</a:t>
            </a:r>
            <a:endParaRPr lang="en-US" noProof="0" dirty="0"/>
          </a:p>
        </p:txBody>
      </p:sp>
      <p:sp>
        <p:nvSpPr>
          <p:cNvPr id="14" name="Titel 13"/>
          <p:cNvSpPr>
            <a:spLocks noGrp="1"/>
          </p:cNvSpPr>
          <p:nvPr>
            <p:ph type="title" hasCustomPrompt="1"/>
          </p:nvPr>
        </p:nvSpPr>
        <p:spPr/>
        <p:txBody>
          <a:bodyPr/>
          <a:lstStyle/>
          <a:p>
            <a:r>
              <a:rPr lang="en-US" noProof="0"/>
              <a:t>Titelmasterformat durch Klicken bearbeiten</a:t>
            </a:r>
          </a:p>
        </p:txBody>
      </p:sp>
      <p:sp>
        <p:nvSpPr>
          <p:cNvPr id="2" name="Datumsplatzhalter 1"/>
          <p:cNvSpPr>
            <a:spLocks noGrp="1"/>
          </p:cNvSpPr>
          <p:nvPr>
            <p:ph type="dt" sz="half" idx="10"/>
          </p:nvPr>
        </p:nvSpPr>
        <p:spPr/>
        <p:txBody>
          <a:bodyPr/>
          <a:lstStyle/>
          <a:p>
            <a:r>
              <a:rPr lang="en-US" noProof="0"/>
              <a:t>XPR access in different tokamaks</a:t>
            </a:r>
          </a:p>
        </p:txBody>
      </p:sp>
      <p:sp>
        <p:nvSpPr>
          <p:cNvPr id="6" name="Fußzeilenplatzhalter 5"/>
          <p:cNvSpPr>
            <a:spLocks noGrp="1"/>
          </p:cNvSpPr>
          <p:nvPr>
            <p:ph type="ftr" sz="quarter" idx="11"/>
          </p:nvPr>
        </p:nvSpPr>
        <p:spPr/>
        <p:txBody>
          <a:bodyPr/>
          <a:lstStyle/>
          <a:p>
            <a:pPr algn="l">
              <a:tabLst>
                <a:tab pos="9775825" algn="r"/>
                <a:tab pos="10226675" algn="r"/>
              </a:tabLst>
            </a:pPr>
            <a:r>
              <a:rPr lang="de-DE" noProof="0"/>
              <a:t>Max-Planck-Institut für Plasmaphysik | Ulrich Stroth | IAEA Divertor WS, 29.10.2025</a:t>
            </a:r>
            <a:endParaRPr lang="en-US" noProof="0"/>
          </a:p>
        </p:txBody>
      </p:sp>
      <p:sp>
        <p:nvSpPr>
          <p:cNvPr id="8" name="Foliennummernplatzhalter 7"/>
          <p:cNvSpPr>
            <a:spLocks noGrp="1"/>
          </p:cNvSpPr>
          <p:nvPr>
            <p:ph type="sldNum" sz="quarter" idx="12"/>
          </p:nvPr>
        </p:nvSpPr>
        <p:spPr/>
        <p:txBody>
          <a:bodyPr/>
          <a:lstStyle/>
          <a:p>
            <a:fld id="{3B1A4699-952B-42DA-8DC4-38A59B49610C}" type="slidenum">
              <a:rPr lang="en-US" noProof="0" smtClean="0"/>
              <a:pPr/>
              <a:t>‹Nr.›</a:t>
            </a:fld>
            <a:endParaRPr lang="en-US" noProof="0"/>
          </a:p>
        </p:txBody>
      </p:sp>
      <p:sp>
        <p:nvSpPr>
          <p:cNvPr id="12" name="Content Placeholder 3"/>
          <p:cNvSpPr>
            <a:spLocks noGrp="1"/>
          </p:cNvSpPr>
          <p:nvPr>
            <p:ph sz="half" idx="14" hasCustomPrompt="1"/>
          </p:nvPr>
        </p:nvSpPr>
        <p:spPr>
          <a:xfrm>
            <a:off x="695325" y="1609724"/>
            <a:ext cx="3521198" cy="4772025"/>
          </a:xfrm>
          <a:prstGeom prst="rect">
            <a:avLst/>
          </a:prstGeom>
        </p:spPr>
        <p:txBody>
          <a:bodyPr/>
          <a:lstStyle>
            <a:lvl3pPr marL="0" indent="0" algn="ctr">
              <a:buNone/>
              <a:defRPr sz="1600" b="0">
                <a:solidFill>
                  <a:schemeClr val="tx1"/>
                </a:solidFill>
              </a:defRPr>
            </a:lvl3pPr>
            <a:lvl4pPr>
              <a:defRPr b="1">
                <a:solidFill>
                  <a:schemeClr val="tx2"/>
                </a:solidFill>
              </a:defRPr>
            </a:lvl4pPr>
          </a:lstStyle>
          <a:p>
            <a:pPr lvl="0"/>
            <a:r>
              <a:rPr lang="en-US" noProof="0"/>
              <a:t>Formatvorlagen des Textmasters bearbeiten</a:t>
            </a:r>
          </a:p>
          <a:p>
            <a:pPr lvl="1"/>
            <a:r>
              <a:rPr lang="en-US" noProof="0"/>
              <a:t>Zweite Ebene</a:t>
            </a:r>
          </a:p>
          <a:p>
            <a:pPr lvl="2"/>
            <a:r>
              <a:rPr lang="en-US" noProof="0"/>
              <a:t>Dritte Ebene</a:t>
            </a:r>
          </a:p>
          <a:p>
            <a:pPr lvl="3"/>
            <a:r>
              <a:rPr lang="en-US" noProof="0"/>
              <a:t>Vierte Ebene</a:t>
            </a:r>
          </a:p>
          <a:p>
            <a:pPr lvl="4"/>
            <a:r>
              <a:rPr lang="en-US" noProof="0"/>
              <a:t>Fünfte Ebene</a:t>
            </a:r>
          </a:p>
        </p:txBody>
      </p:sp>
      <p:sp>
        <p:nvSpPr>
          <p:cNvPr id="15" name="Content Placeholder 3"/>
          <p:cNvSpPr>
            <a:spLocks noGrp="1"/>
          </p:cNvSpPr>
          <p:nvPr>
            <p:ph sz="half" idx="15" hasCustomPrompt="1"/>
          </p:nvPr>
        </p:nvSpPr>
        <p:spPr>
          <a:xfrm>
            <a:off x="8089964" y="1609724"/>
            <a:ext cx="3521198" cy="4772025"/>
          </a:xfrm>
          <a:prstGeom prst="rect">
            <a:avLst/>
          </a:prstGeom>
        </p:spPr>
        <p:txBody>
          <a:bodyPr/>
          <a:lstStyle>
            <a:lvl3pPr marL="0" indent="0" algn="ctr">
              <a:buNone/>
              <a:defRPr sz="1600" b="0">
                <a:solidFill>
                  <a:schemeClr val="tx1"/>
                </a:solidFill>
              </a:defRPr>
            </a:lvl3pPr>
            <a:lvl4pPr>
              <a:defRPr b="1">
                <a:solidFill>
                  <a:schemeClr val="tx2"/>
                </a:solidFill>
              </a:defRPr>
            </a:lvl4pPr>
          </a:lstStyle>
          <a:p>
            <a:pPr lvl="0"/>
            <a:r>
              <a:rPr lang="en-US" noProof="0" dirty="0" err="1"/>
              <a:t>Formatvorlagen</a:t>
            </a:r>
            <a:r>
              <a:rPr lang="en-US" noProof="0" dirty="0"/>
              <a:t> des </a:t>
            </a:r>
            <a:r>
              <a:rPr lang="en-US" noProof="0" dirty="0" err="1"/>
              <a:t>Textmasters</a:t>
            </a:r>
            <a:r>
              <a:rPr lang="en-US" noProof="0" dirty="0"/>
              <a:t> </a:t>
            </a:r>
            <a:r>
              <a:rPr lang="en-US" noProof="0" dirty="0" err="1"/>
              <a:t>bearbeiten</a:t>
            </a:r>
            <a:endParaRPr lang="en-US" noProof="0" dirty="0"/>
          </a:p>
          <a:p>
            <a:pPr lvl="1"/>
            <a:r>
              <a:rPr lang="en-US" noProof="0" dirty="0" err="1"/>
              <a:t>Zweite</a:t>
            </a:r>
            <a:r>
              <a:rPr lang="en-US" noProof="0" dirty="0"/>
              <a:t> </a:t>
            </a:r>
            <a:r>
              <a:rPr lang="en-US" noProof="0" dirty="0" err="1"/>
              <a:t>Ebene</a:t>
            </a:r>
            <a:endParaRPr lang="en-US" noProof="0" dirty="0"/>
          </a:p>
          <a:p>
            <a:pPr lvl="2"/>
            <a:r>
              <a:rPr lang="en-US" noProof="0" dirty="0" err="1"/>
              <a:t>Dritte</a:t>
            </a:r>
            <a:r>
              <a:rPr lang="en-US" noProof="0" dirty="0"/>
              <a:t> </a:t>
            </a:r>
            <a:r>
              <a:rPr lang="en-US" noProof="0" dirty="0" err="1"/>
              <a:t>Ebene</a:t>
            </a:r>
            <a:endParaRPr lang="en-US" noProof="0" dirty="0"/>
          </a:p>
          <a:p>
            <a:pPr lvl="3"/>
            <a:r>
              <a:rPr lang="en-US" noProof="0" dirty="0" err="1"/>
              <a:t>Vierte</a:t>
            </a:r>
            <a:r>
              <a:rPr lang="en-US" noProof="0" dirty="0"/>
              <a:t> </a:t>
            </a:r>
            <a:r>
              <a:rPr lang="en-US" noProof="0" dirty="0" err="1"/>
              <a:t>Ebene</a:t>
            </a:r>
            <a:endParaRPr lang="en-US" noProof="0" dirty="0"/>
          </a:p>
          <a:p>
            <a:pPr lvl="4"/>
            <a:r>
              <a:rPr lang="en-US" noProof="0" dirty="0" err="1"/>
              <a:t>Fünfte</a:t>
            </a:r>
            <a:r>
              <a:rPr lang="en-US" noProof="0" dirty="0"/>
              <a:t> </a:t>
            </a:r>
            <a:r>
              <a:rPr lang="en-US" noProof="0" dirty="0" err="1"/>
              <a:t>Ebene</a:t>
            </a:r>
            <a:endParaRPr lang="en-US" noProof="0" dirty="0"/>
          </a:p>
        </p:txBody>
      </p:sp>
    </p:spTree>
    <p:extLst>
      <p:ext uri="{BB962C8B-B14F-4D97-AF65-F5344CB8AC3E}">
        <p14:creationId xmlns:p14="http://schemas.microsoft.com/office/powerpoint/2010/main" val="31019931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MPG-IPP Text (nur Text ohne Titel)">
    <p:spTree>
      <p:nvGrpSpPr>
        <p:cNvPr id="1" name=""/>
        <p:cNvGrpSpPr/>
        <p:nvPr/>
      </p:nvGrpSpPr>
      <p:grpSpPr>
        <a:xfrm>
          <a:off x="0" y="0"/>
          <a:ext cx="0" cy="0"/>
          <a:chOff x="0" y="0"/>
          <a:chExt cx="0" cy="0"/>
        </a:xfrm>
      </p:grpSpPr>
      <p:sp>
        <p:nvSpPr>
          <p:cNvPr id="7" name="Inhaltsplatzhalter 6"/>
          <p:cNvSpPr>
            <a:spLocks noGrp="1"/>
          </p:cNvSpPr>
          <p:nvPr>
            <p:ph sz="quarter" idx="13" hasCustomPrompt="1"/>
          </p:nvPr>
        </p:nvSpPr>
        <p:spPr>
          <a:xfrm>
            <a:off x="695325" y="481013"/>
            <a:ext cx="10801350" cy="5900737"/>
          </a:xfrm>
        </p:spPr>
        <p:txBody>
          <a:bodyPr/>
          <a:lstStyle>
            <a:lvl1pPr>
              <a:defRPr baseline="0"/>
            </a:lvl1pPr>
          </a:lstStyle>
          <a:p>
            <a:pPr lvl="0"/>
            <a:r>
              <a:rPr lang="en-US" noProof="0" dirty="0"/>
              <a:t>Slide without title (exception)</a:t>
            </a:r>
          </a:p>
          <a:p>
            <a:pPr lvl="1"/>
            <a:r>
              <a:rPr lang="en-US" noProof="0" dirty="0" err="1"/>
              <a:t>Zweite</a:t>
            </a:r>
            <a:r>
              <a:rPr lang="en-US" noProof="0" dirty="0"/>
              <a:t> </a:t>
            </a:r>
            <a:r>
              <a:rPr lang="en-US" noProof="0" dirty="0" err="1"/>
              <a:t>Ebene</a:t>
            </a:r>
            <a:endParaRPr lang="en-US" noProof="0" dirty="0"/>
          </a:p>
          <a:p>
            <a:pPr lvl="2"/>
            <a:r>
              <a:rPr lang="en-US" noProof="0" dirty="0" err="1"/>
              <a:t>Dritte</a:t>
            </a:r>
            <a:r>
              <a:rPr lang="en-US" noProof="0" dirty="0"/>
              <a:t> </a:t>
            </a:r>
            <a:r>
              <a:rPr lang="en-US" noProof="0" dirty="0" err="1"/>
              <a:t>Ebene</a:t>
            </a:r>
            <a:endParaRPr lang="en-US" noProof="0" dirty="0"/>
          </a:p>
          <a:p>
            <a:pPr lvl="3"/>
            <a:r>
              <a:rPr lang="en-US" noProof="0" dirty="0" err="1"/>
              <a:t>Vierte</a:t>
            </a:r>
            <a:r>
              <a:rPr lang="en-US" noProof="0" dirty="0"/>
              <a:t> </a:t>
            </a:r>
            <a:r>
              <a:rPr lang="en-US" noProof="0" dirty="0" err="1"/>
              <a:t>Ebene</a:t>
            </a:r>
            <a:endParaRPr lang="en-US" noProof="0" dirty="0"/>
          </a:p>
          <a:p>
            <a:pPr lvl="4"/>
            <a:r>
              <a:rPr lang="en-US" noProof="0" dirty="0" err="1"/>
              <a:t>Fünfte</a:t>
            </a:r>
            <a:r>
              <a:rPr lang="en-US" noProof="0" dirty="0"/>
              <a:t> </a:t>
            </a:r>
            <a:r>
              <a:rPr lang="en-US" noProof="0" dirty="0" err="1"/>
              <a:t>Ebene</a:t>
            </a:r>
            <a:endParaRPr lang="en-US" noProof="0" dirty="0"/>
          </a:p>
        </p:txBody>
      </p:sp>
      <p:sp>
        <p:nvSpPr>
          <p:cNvPr id="9" name="Datumsplatzhalter 8"/>
          <p:cNvSpPr>
            <a:spLocks noGrp="1"/>
          </p:cNvSpPr>
          <p:nvPr>
            <p:ph type="dt" sz="half" idx="14"/>
          </p:nvPr>
        </p:nvSpPr>
        <p:spPr/>
        <p:txBody>
          <a:bodyPr/>
          <a:lstStyle/>
          <a:p>
            <a:r>
              <a:rPr lang="en-US"/>
              <a:t>XPR access in different tokamaks</a:t>
            </a:r>
            <a:endParaRPr lang="de-DE" dirty="0"/>
          </a:p>
        </p:txBody>
      </p:sp>
      <p:sp>
        <p:nvSpPr>
          <p:cNvPr id="10" name="Fußzeilenplatzhalter 9"/>
          <p:cNvSpPr>
            <a:spLocks noGrp="1"/>
          </p:cNvSpPr>
          <p:nvPr>
            <p:ph type="ftr" sz="quarter" idx="15"/>
          </p:nvPr>
        </p:nvSpPr>
        <p:spPr/>
        <p:txBody>
          <a:bodyPr/>
          <a:lstStyle/>
          <a:p>
            <a:pPr algn="l">
              <a:tabLst>
                <a:tab pos="9775825" algn="r"/>
                <a:tab pos="10226675" algn="r"/>
              </a:tabLst>
            </a:pPr>
            <a:r>
              <a:rPr lang="de-DE"/>
              <a:t>Max-Planck-Institut für Plasmaphysik | Ulrich Stroth | IAEA Divertor WS, 29.10.2025</a:t>
            </a:r>
            <a:endParaRPr lang="de-DE" dirty="0"/>
          </a:p>
        </p:txBody>
      </p:sp>
      <p:sp>
        <p:nvSpPr>
          <p:cNvPr id="11" name="Foliennummernplatzhalter 10"/>
          <p:cNvSpPr>
            <a:spLocks noGrp="1"/>
          </p:cNvSpPr>
          <p:nvPr>
            <p:ph type="sldNum" sz="quarter" idx="16"/>
          </p:nvPr>
        </p:nvSpPr>
        <p:spPr/>
        <p:txBody>
          <a:bodyPr/>
          <a:lstStyle/>
          <a:p>
            <a:fld id="{3B1A4699-952B-42DA-8DC4-38A59B49610C}" type="slidenum">
              <a:rPr lang="de-DE" smtClean="0"/>
              <a:pPr/>
              <a:t>‹Nr.›</a:t>
            </a:fld>
            <a:endParaRPr lang="de-DE" dirty="0"/>
          </a:p>
        </p:txBody>
      </p:sp>
    </p:spTree>
    <p:extLst>
      <p:ext uri="{BB962C8B-B14F-4D97-AF65-F5344CB8AC3E}">
        <p14:creationId xmlns:p14="http://schemas.microsoft.com/office/powerpoint/2010/main" val="3033371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MPG-IPP Nur Titel">
    <p:bg>
      <p:bgPr>
        <a:solidFill>
          <a:schemeClr val="bg1"/>
        </a:solid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ext uri="{D42A27DB-BD31-4B8C-83A1-F6EECF244321}">
                <p14:modId xmlns:p14="http://schemas.microsoft.com/office/powerpoint/2010/main" val="28111399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452" name="think-cell Folie" r:id="rId5" imgW="384" imgH="385" progId="TCLayout.ActiveDocument.1">
                  <p:embed/>
                </p:oleObj>
              </mc:Choice>
              <mc:Fallback>
                <p:oleObj name="think-cell Folie" r:id="rId5"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9" name="Title 8">
            <a:extLst>
              <a:ext uri="{FF2B5EF4-FFF2-40B4-BE49-F238E27FC236}">
                <a16:creationId xmlns:a16="http://schemas.microsoft.com/office/drawing/2014/main" id="{F207ED94-DB68-4986-A95E-F302E26D3A38}"/>
              </a:ext>
            </a:extLst>
          </p:cNvPr>
          <p:cNvSpPr>
            <a:spLocks noGrp="1"/>
          </p:cNvSpPr>
          <p:nvPr>
            <p:ph type="title" hasCustomPrompt="1"/>
          </p:nvPr>
        </p:nvSpPr>
        <p:spPr/>
        <p:txBody>
          <a:bodyPr/>
          <a:lstStyle/>
          <a:p>
            <a:r>
              <a:rPr lang="en-US" noProof="0" dirty="0" err="1"/>
              <a:t>Titelmasterformat</a:t>
            </a:r>
            <a:r>
              <a:rPr lang="en-US" noProof="0" dirty="0"/>
              <a:t> </a:t>
            </a:r>
            <a:r>
              <a:rPr lang="en-US" noProof="0" dirty="0" err="1"/>
              <a:t>durch</a:t>
            </a:r>
            <a:r>
              <a:rPr lang="en-US" noProof="0" dirty="0"/>
              <a:t> </a:t>
            </a:r>
            <a:r>
              <a:rPr lang="en-US" noProof="0" dirty="0" err="1"/>
              <a:t>Klicken</a:t>
            </a:r>
            <a:r>
              <a:rPr lang="en-US" noProof="0" dirty="0"/>
              <a:t> </a:t>
            </a:r>
            <a:r>
              <a:rPr lang="en-US" noProof="0" dirty="0" err="1"/>
              <a:t>bearbeiten</a:t>
            </a:r>
            <a:endParaRPr lang="en-US" noProof="0" dirty="0"/>
          </a:p>
        </p:txBody>
      </p:sp>
      <p:sp>
        <p:nvSpPr>
          <p:cNvPr id="4" name="Datumsplatzhalter 3"/>
          <p:cNvSpPr>
            <a:spLocks noGrp="1"/>
          </p:cNvSpPr>
          <p:nvPr>
            <p:ph type="dt" sz="half" idx="10"/>
          </p:nvPr>
        </p:nvSpPr>
        <p:spPr/>
        <p:txBody>
          <a:bodyPr/>
          <a:lstStyle/>
          <a:p>
            <a:r>
              <a:rPr lang="en-US"/>
              <a:t>XPR access in different tokamaks</a:t>
            </a:r>
            <a:endParaRPr lang="de-DE" dirty="0"/>
          </a:p>
        </p:txBody>
      </p:sp>
      <p:sp>
        <p:nvSpPr>
          <p:cNvPr id="7" name="Fußzeilenplatzhalter 6"/>
          <p:cNvSpPr>
            <a:spLocks noGrp="1"/>
          </p:cNvSpPr>
          <p:nvPr>
            <p:ph type="ftr" sz="quarter" idx="11"/>
          </p:nvPr>
        </p:nvSpPr>
        <p:spPr/>
        <p:txBody>
          <a:bodyPr/>
          <a:lstStyle/>
          <a:p>
            <a:pPr algn="l">
              <a:tabLst>
                <a:tab pos="9775825" algn="r"/>
                <a:tab pos="10226675" algn="r"/>
              </a:tabLst>
            </a:pPr>
            <a:r>
              <a:rPr lang="de-DE"/>
              <a:t>Max-Planck-Institut für Plasmaphysik | Ulrich Stroth | IAEA Divertor WS, 29.10.2025</a:t>
            </a:r>
            <a:endParaRPr lang="de-DE" dirty="0"/>
          </a:p>
        </p:txBody>
      </p:sp>
      <p:sp>
        <p:nvSpPr>
          <p:cNvPr id="8" name="Foliennummernplatzhalter 7"/>
          <p:cNvSpPr>
            <a:spLocks noGrp="1"/>
          </p:cNvSpPr>
          <p:nvPr>
            <p:ph type="sldNum" sz="quarter" idx="12"/>
          </p:nvPr>
        </p:nvSpPr>
        <p:spPr/>
        <p:txBody>
          <a:bodyPr/>
          <a:lstStyle/>
          <a:p>
            <a:fld id="{3B1A4699-952B-42DA-8DC4-38A59B49610C}" type="slidenum">
              <a:rPr lang="de-DE" smtClean="0"/>
              <a:pPr/>
              <a:t>‹Nr.›</a:t>
            </a:fld>
            <a:endParaRPr lang="de-DE" dirty="0"/>
          </a:p>
        </p:txBody>
      </p:sp>
    </p:spTree>
    <p:extLst>
      <p:ext uri="{BB962C8B-B14F-4D97-AF65-F5344CB8AC3E}">
        <p14:creationId xmlns:p14="http://schemas.microsoft.com/office/powerpoint/2010/main" val="32319204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MPG-IPP Leer">
    <p:spTree>
      <p:nvGrpSpPr>
        <p:cNvPr id="1" name=""/>
        <p:cNvGrpSpPr/>
        <p:nvPr/>
      </p:nvGrpSpPr>
      <p:grpSpPr>
        <a:xfrm>
          <a:off x="0" y="0"/>
          <a:ext cx="0" cy="0"/>
          <a:chOff x="0" y="0"/>
          <a:chExt cx="0" cy="0"/>
        </a:xfrm>
      </p:grpSpPr>
      <p:sp>
        <p:nvSpPr>
          <p:cNvPr id="5" name="Datumsplatzhalter 4"/>
          <p:cNvSpPr>
            <a:spLocks noGrp="1"/>
          </p:cNvSpPr>
          <p:nvPr>
            <p:ph type="dt" sz="half" idx="10"/>
          </p:nvPr>
        </p:nvSpPr>
        <p:spPr/>
        <p:txBody>
          <a:bodyPr/>
          <a:lstStyle/>
          <a:p>
            <a:r>
              <a:rPr lang="en-US"/>
              <a:t>XPR access in different tokamaks</a:t>
            </a:r>
            <a:endParaRPr lang="de-DE" dirty="0"/>
          </a:p>
        </p:txBody>
      </p:sp>
      <p:sp>
        <p:nvSpPr>
          <p:cNvPr id="6" name="Fußzeilenplatzhalter 5"/>
          <p:cNvSpPr>
            <a:spLocks noGrp="1"/>
          </p:cNvSpPr>
          <p:nvPr>
            <p:ph type="ftr" sz="quarter" idx="11"/>
          </p:nvPr>
        </p:nvSpPr>
        <p:spPr/>
        <p:txBody>
          <a:bodyPr/>
          <a:lstStyle/>
          <a:p>
            <a:pPr algn="l">
              <a:tabLst>
                <a:tab pos="9775825" algn="r"/>
                <a:tab pos="10226675" algn="r"/>
              </a:tabLst>
            </a:pPr>
            <a:r>
              <a:rPr lang="de-DE"/>
              <a:t>Max-Planck-Institut für Plasmaphysik | Ulrich Stroth | IAEA Divertor WS, 29.10.2025</a:t>
            </a:r>
            <a:endParaRPr lang="de-DE" dirty="0"/>
          </a:p>
        </p:txBody>
      </p:sp>
      <p:sp>
        <p:nvSpPr>
          <p:cNvPr id="7" name="Foliennummernplatzhalter 6"/>
          <p:cNvSpPr>
            <a:spLocks noGrp="1"/>
          </p:cNvSpPr>
          <p:nvPr>
            <p:ph type="sldNum" sz="quarter" idx="12"/>
          </p:nvPr>
        </p:nvSpPr>
        <p:spPr/>
        <p:txBody>
          <a:bodyPr/>
          <a:lstStyle/>
          <a:p>
            <a:fld id="{3B1A4699-952B-42DA-8DC4-38A59B49610C}" type="slidenum">
              <a:rPr lang="de-DE" smtClean="0"/>
              <a:pPr/>
              <a:t>‹Nr.›</a:t>
            </a:fld>
            <a:endParaRPr lang="de-DE" dirty="0"/>
          </a:p>
        </p:txBody>
      </p:sp>
    </p:spTree>
    <p:extLst>
      <p:ext uri="{BB962C8B-B14F-4D97-AF65-F5344CB8AC3E}">
        <p14:creationId xmlns:p14="http://schemas.microsoft.com/office/powerpoint/2010/main" val="4848988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1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oleObject" Target="../embeddings/oleObject1.bin"/><Relationship Id="rId2" Type="http://schemas.openxmlformats.org/officeDocument/2006/relationships/slideLayout" Target="../slideLayouts/slideLayout2.xml"/><Relationship Id="rId16"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2.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Grafik 10"/>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11366923" y="170923"/>
            <a:ext cx="630153" cy="630153"/>
          </a:xfrm>
          <a:prstGeom prst="rect">
            <a:avLst/>
          </a:prstGeom>
        </p:spPr>
      </p:pic>
      <p:graphicFrame>
        <p:nvGraphicFramePr>
          <p:cNvPr id="6" name="Object 5" hidden="1">
            <a:extLst>
              <a:ext uri="{FF2B5EF4-FFF2-40B4-BE49-F238E27FC236}">
                <a16:creationId xmlns:a16="http://schemas.microsoft.com/office/drawing/2014/main" id="{E3FBFD33-14B0-4B26-8D25-D9E05002D480}"/>
              </a:ext>
            </a:extLst>
          </p:cNvPr>
          <p:cNvGraphicFramePr>
            <a:graphicFrameLocks noChangeAspect="1"/>
          </p:cNvGraphicFramePr>
          <p:nvPr>
            <p:custDataLst>
              <p:tags r:id="rId14"/>
            </p:custDataLst>
            <p:extLst>
              <p:ext uri="{D42A27DB-BD31-4B8C-83A1-F6EECF244321}">
                <p14:modId xmlns:p14="http://schemas.microsoft.com/office/powerpoint/2010/main" val="37282196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386" name="think-cell Folie" r:id="rId17" imgW="384" imgH="385" progId="TCLayout.ActiveDocument.1">
                  <p:embed/>
                </p:oleObj>
              </mc:Choice>
              <mc:Fallback>
                <p:oleObj name="think-cell Folie" r:id="rId17" imgW="384" imgH="385" progId="TCLayout.ActiveDocument.1">
                  <p:embed/>
                  <p:pic>
                    <p:nvPicPr>
                      <p:cNvPr id="6" name="Object 5" hidden="1">
                        <a:extLst>
                          <a:ext uri="{FF2B5EF4-FFF2-40B4-BE49-F238E27FC236}">
                            <a16:creationId xmlns:a16="http://schemas.microsoft.com/office/drawing/2014/main" id="{E3FBFD33-14B0-4B26-8D25-D9E05002D480}"/>
                          </a:ext>
                        </a:extLst>
                      </p:cNvPr>
                      <p:cNvPicPr/>
                      <p:nvPr/>
                    </p:nvPicPr>
                    <p:blipFill>
                      <a:blip r:embed="rId18"/>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658354E6-9E0E-44B9-83E8-1963A1EC88F1}"/>
              </a:ext>
            </a:extLst>
          </p:cNvPr>
          <p:cNvSpPr/>
          <p:nvPr>
            <p:custDataLst>
              <p:tags r:id="rId1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de-DE" sz="2300" b="1" i="0" baseline="0" dirty="0">
              <a:latin typeface="Arial" panose="020B0604020202020204" pitchFamily="34" charset="0"/>
              <a:ea typeface="+mj-ea"/>
              <a:cs typeface="+mj-cs"/>
              <a:sym typeface="Arial" panose="020B0604020202020204" pitchFamily="34" charset="0"/>
            </a:endParaRPr>
          </a:p>
        </p:txBody>
      </p:sp>
      <p:sp>
        <p:nvSpPr>
          <p:cNvPr id="2" name="Title Placeholder 1"/>
          <p:cNvSpPr>
            <a:spLocks noGrp="1"/>
          </p:cNvSpPr>
          <p:nvPr>
            <p:ph type="title"/>
          </p:nvPr>
        </p:nvSpPr>
        <p:spPr>
          <a:xfrm>
            <a:off x="695325" y="441325"/>
            <a:ext cx="9576472" cy="782638"/>
          </a:xfrm>
          <a:prstGeom prst="rect">
            <a:avLst/>
          </a:prstGeom>
        </p:spPr>
        <p:txBody>
          <a:bodyPr vert="horz" lIns="0" tIns="0" rIns="0" bIns="0" rtlCol="0" anchor="t" anchorCtr="0">
            <a:noAutofit/>
          </a:bodyPr>
          <a:lstStyle/>
          <a:p>
            <a:r>
              <a:rPr lang="de-DE" dirty="0"/>
              <a:t>Headline Arial </a:t>
            </a:r>
            <a:r>
              <a:rPr lang="de-DE" dirty="0" err="1"/>
              <a:t>MPG_green_dark</a:t>
            </a:r>
            <a:r>
              <a:rPr lang="de-DE" dirty="0"/>
              <a:t>, 25 </a:t>
            </a:r>
            <a:r>
              <a:rPr lang="de-DE" dirty="0" err="1"/>
              <a:t>pt</a:t>
            </a:r>
            <a:r>
              <a:rPr lang="de-DE" dirty="0"/>
              <a:t>, ZAB 28 </a:t>
            </a:r>
            <a:r>
              <a:rPr lang="de-DE" dirty="0" err="1"/>
              <a:t>pt</a:t>
            </a:r>
            <a:br>
              <a:rPr lang="de-DE" dirty="0"/>
            </a:br>
            <a:endParaRPr lang="en-US" dirty="0"/>
          </a:p>
        </p:txBody>
      </p:sp>
      <p:sp>
        <p:nvSpPr>
          <p:cNvPr id="5" name="Footer Placeholder 4"/>
          <p:cNvSpPr>
            <a:spLocks noGrp="1"/>
          </p:cNvSpPr>
          <p:nvPr>
            <p:ph type="ftr" sz="quarter" idx="3"/>
          </p:nvPr>
        </p:nvSpPr>
        <p:spPr>
          <a:xfrm>
            <a:off x="695325" y="6489699"/>
            <a:ext cx="10477499" cy="142876"/>
          </a:xfrm>
          <a:prstGeom prst="rect">
            <a:avLst/>
          </a:prstGeom>
        </p:spPr>
        <p:txBody>
          <a:bodyPr vert="horz" wrap="none" lIns="0" tIns="0" rIns="0" bIns="0" rtlCol="0" anchor="b" anchorCtr="0">
            <a:normAutofit/>
          </a:bodyPr>
          <a:lstStyle>
            <a:lvl1pPr algn="r">
              <a:defRPr sz="600" kern="600" cap="all" spc="90" baseline="0">
                <a:solidFill>
                  <a:schemeClr val="tx1">
                    <a:tint val="75000"/>
                  </a:schemeClr>
                </a:solidFill>
              </a:defRPr>
            </a:lvl1pPr>
          </a:lstStyle>
          <a:p>
            <a:pPr algn="l">
              <a:tabLst>
                <a:tab pos="9775825" algn="r"/>
                <a:tab pos="10226675" algn="r"/>
              </a:tabLst>
            </a:pPr>
            <a:r>
              <a:rPr lang="de-DE"/>
              <a:t>Max-Planck-Institut für Plasmaphysik | Ulrich Stroth | IAEA Divertor WS, 29.10.2025</a:t>
            </a:r>
            <a:endParaRPr lang="de-DE" dirty="0"/>
          </a:p>
        </p:txBody>
      </p:sp>
      <p:sp>
        <p:nvSpPr>
          <p:cNvPr id="13" name="Datumsplatzhalter 12"/>
          <p:cNvSpPr>
            <a:spLocks noGrp="1"/>
          </p:cNvSpPr>
          <p:nvPr>
            <p:ph type="dt" sz="half" idx="2"/>
          </p:nvPr>
        </p:nvSpPr>
        <p:spPr>
          <a:xfrm>
            <a:off x="947738" y="6489700"/>
            <a:ext cx="10225087" cy="142874"/>
          </a:xfrm>
          <a:prstGeom prst="rect">
            <a:avLst/>
          </a:prstGeom>
        </p:spPr>
        <p:txBody>
          <a:bodyPr vert="horz" lIns="0" tIns="0" rIns="0" bIns="0" rtlCol="0" anchor="b" anchorCtr="0"/>
          <a:lstStyle>
            <a:lvl1pPr algn="r">
              <a:defRPr lang="de-DE" sz="600" kern="600" cap="all" spc="90" baseline="0" smtClean="0">
                <a:solidFill>
                  <a:schemeClr val="tx1">
                    <a:tint val="75000"/>
                  </a:schemeClr>
                </a:solidFill>
                <a:latin typeface="+mn-lt"/>
                <a:ea typeface="+mn-ea"/>
                <a:cs typeface="+mn-cs"/>
              </a:defRPr>
            </a:lvl1pPr>
          </a:lstStyle>
          <a:p>
            <a:r>
              <a:rPr lang="en-US"/>
              <a:t>XPR access in different tokamaks</a:t>
            </a:r>
            <a:endParaRPr lang="de-DE" dirty="0"/>
          </a:p>
        </p:txBody>
      </p:sp>
      <p:sp>
        <p:nvSpPr>
          <p:cNvPr id="14" name="Foliennummernplatzhalter 13"/>
          <p:cNvSpPr>
            <a:spLocks noGrp="1"/>
          </p:cNvSpPr>
          <p:nvPr>
            <p:ph type="sldNum" sz="quarter" idx="4"/>
          </p:nvPr>
        </p:nvSpPr>
        <p:spPr>
          <a:xfrm>
            <a:off x="11167427" y="6489699"/>
            <a:ext cx="329248" cy="142876"/>
          </a:xfrm>
          <a:prstGeom prst="rect">
            <a:avLst/>
          </a:prstGeom>
        </p:spPr>
        <p:txBody>
          <a:bodyPr vert="horz" lIns="0" tIns="0" rIns="0" bIns="0" rtlCol="0" anchor="b" anchorCtr="0"/>
          <a:lstStyle>
            <a:lvl1pPr algn="r">
              <a:defRPr lang="de-DE" sz="600" kern="600" cap="all" spc="90" baseline="0" smtClean="0">
                <a:solidFill>
                  <a:schemeClr val="tx1">
                    <a:tint val="75000"/>
                  </a:schemeClr>
                </a:solidFill>
                <a:latin typeface="+mn-lt"/>
                <a:ea typeface="+mn-ea"/>
                <a:cs typeface="+mn-cs"/>
              </a:defRPr>
            </a:lvl1pPr>
          </a:lstStyle>
          <a:p>
            <a:fld id="{3B1A4699-952B-42DA-8DC4-38A59B49610C}" type="slidenum">
              <a:rPr lang="de-DE" smtClean="0"/>
              <a:pPr/>
              <a:t>‹Nr.›</a:t>
            </a:fld>
            <a:endParaRPr lang="de-DE" dirty="0"/>
          </a:p>
        </p:txBody>
      </p:sp>
      <p:sp>
        <p:nvSpPr>
          <p:cNvPr id="7" name="Textplatzhalter 6"/>
          <p:cNvSpPr>
            <a:spLocks noGrp="1"/>
          </p:cNvSpPr>
          <p:nvPr>
            <p:ph type="body" idx="1"/>
          </p:nvPr>
        </p:nvSpPr>
        <p:spPr>
          <a:xfrm>
            <a:off x="695326" y="1609725"/>
            <a:ext cx="10801350" cy="4567237"/>
          </a:xfrm>
          <a:prstGeom prst="rect">
            <a:avLst/>
          </a:prstGeom>
        </p:spPr>
        <p:txBody>
          <a:bodyPr vert="horz" lIns="0" tIns="45720" rIns="0" bIns="45720" rtlCol="0">
            <a:normAutofit/>
          </a:bodyPr>
          <a:lstStyle/>
          <a:p>
            <a:pPr marL="0" marR="0" lvl="0" indent="0" algn="l" defTabSz="914400" rtl="0" eaLnBrk="1" fontAlgn="auto" latinLnBrk="0" hangingPunct="1">
              <a:lnSpc>
                <a:spcPct val="120000"/>
              </a:lnSpc>
              <a:spcBef>
                <a:spcPts val="600"/>
              </a:spcBef>
              <a:spcAft>
                <a:spcPts val="0"/>
              </a:spcAft>
              <a:buClrTx/>
              <a:buSzTx/>
              <a:buFont typeface="Arial" panose="020B0604020202020204" pitchFamily="34" charset="0"/>
              <a:buNone/>
              <a:tabLst/>
              <a:defRPr/>
            </a:pPr>
            <a:r>
              <a:rPr kumimoji="0" lang="de-DE" sz="1800" b="1" i="0" u="none" strike="noStrike" kern="600" cap="none" spc="40" normalizeH="0" baseline="0" noProof="0" dirty="0">
                <a:ln>
                  <a:noFill/>
                </a:ln>
                <a:solidFill>
                  <a:srgbClr val="005555"/>
                </a:solidFill>
                <a:effectLst/>
                <a:uLnTx/>
                <a:uFillTx/>
                <a:latin typeface="+mn-lt"/>
                <a:ea typeface="+mn-ea"/>
                <a:cs typeface="+mn-cs"/>
              </a:rPr>
              <a:t>Ebene 1: Headlines</a:t>
            </a:r>
          </a:p>
          <a:p>
            <a:pPr marL="0" marR="0" lvl="1" indent="0" algn="l" defTabSz="914400" rtl="0" eaLnBrk="1" fontAlgn="auto" latinLnBrk="0" hangingPunct="1">
              <a:lnSpc>
                <a:spcPct val="120000"/>
              </a:lnSpc>
              <a:spcBef>
                <a:spcPts val="600"/>
              </a:spcBef>
              <a:spcAft>
                <a:spcPts val="0"/>
              </a:spcAft>
              <a:buClrTx/>
              <a:buSzTx/>
              <a:buFont typeface="Arial" panose="020B0604020202020204" pitchFamily="34" charset="0"/>
              <a:buNone/>
              <a:tabLst/>
              <a:defRPr/>
            </a:pPr>
            <a:r>
              <a:rPr kumimoji="0" lang="de-DE" sz="1800" b="0" i="0" u="none" strike="noStrike" kern="600" cap="none" spc="40" normalizeH="0" baseline="0" noProof="0" dirty="0">
                <a:ln>
                  <a:noFill/>
                </a:ln>
                <a:solidFill>
                  <a:srgbClr val="000000"/>
                </a:solidFill>
                <a:effectLst/>
                <a:uLnTx/>
                <a:uFillTx/>
                <a:latin typeface="+mn-lt"/>
                <a:ea typeface="+mn-ea"/>
                <a:cs typeface="+mn-cs"/>
              </a:rPr>
              <a:t>Ebene 2: Fließtext</a:t>
            </a:r>
          </a:p>
          <a:p>
            <a:pPr marL="179388" marR="0" lvl="2" indent="-179388" algn="l" defTabSz="914400" rtl="0" eaLnBrk="1" fontAlgn="auto" latinLnBrk="0" hangingPunct="1">
              <a:lnSpc>
                <a:spcPct val="120000"/>
              </a:lnSpc>
              <a:spcBef>
                <a:spcPts val="600"/>
              </a:spcBef>
              <a:spcAft>
                <a:spcPts val="0"/>
              </a:spcAft>
              <a:buClrTx/>
              <a:buSzTx/>
              <a:buFont typeface="Arial" panose="020B0604020202020204" pitchFamily="34" charset="0"/>
              <a:buChar char="•"/>
              <a:tabLst/>
              <a:defRPr/>
            </a:pPr>
            <a:r>
              <a:rPr kumimoji="0" lang="de-DE" sz="1800" b="1" i="0" u="none" strike="noStrike" kern="400" cap="none" spc="40" normalizeH="0" baseline="0" noProof="0" dirty="0">
                <a:ln>
                  <a:noFill/>
                </a:ln>
                <a:solidFill>
                  <a:srgbClr val="29485D"/>
                </a:solidFill>
                <a:effectLst/>
                <a:uLnTx/>
                <a:uFillTx/>
                <a:latin typeface="+mn-lt"/>
                <a:ea typeface="+mn-ea"/>
                <a:cs typeface="+mn-cs"/>
              </a:rPr>
              <a:t>Ebene 3: Stichpunkte</a:t>
            </a:r>
          </a:p>
          <a:p>
            <a:pPr marL="179388" marR="0" lvl="3" indent="-179388" algn="l" defTabSz="914400" rtl="0" eaLnBrk="1" fontAlgn="auto" latinLnBrk="0" hangingPunct="1">
              <a:lnSpc>
                <a:spcPct val="120000"/>
              </a:lnSpc>
              <a:spcBef>
                <a:spcPts val="600"/>
              </a:spcBef>
              <a:spcAft>
                <a:spcPts val="0"/>
              </a:spcAft>
              <a:buClrTx/>
              <a:buSzTx/>
              <a:buFont typeface="Arial" panose="020B0604020202020204" pitchFamily="34" charset="0"/>
              <a:buChar char="•"/>
              <a:tabLst/>
              <a:defRPr/>
            </a:pPr>
            <a:r>
              <a:rPr kumimoji="0" lang="de-DE" sz="1800" b="0" i="0" u="none" strike="noStrike" kern="600" cap="none" spc="40" normalizeH="0" baseline="0" noProof="0" dirty="0">
                <a:ln>
                  <a:noFill/>
                </a:ln>
                <a:solidFill>
                  <a:srgbClr val="000000"/>
                </a:solidFill>
                <a:effectLst/>
                <a:uLnTx/>
                <a:uFillTx/>
                <a:latin typeface="+mn-lt"/>
                <a:ea typeface="+mn-ea"/>
                <a:cs typeface="+mn-cs"/>
              </a:rPr>
              <a:t>Ebene 4: Stichpunkte hervorgehoben</a:t>
            </a:r>
          </a:p>
          <a:p>
            <a:pPr marL="357188" marR="0" lvl="4" indent="-179388" algn="l" defTabSz="914400" rtl="0" eaLnBrk="1" fontAlgn="auto" latinLnBrk="0" hangingPunct="1">
              <a:lnSpc>
                <a:spcPct val="120000"/>
              </a:lnSpc>
              <a:spcBef>
                <a:spcPts val="600"/>
              </a:spcBef>
              <a:spcAft>
                <a:spcPts val="0"/>
              </a:spcAft>
              <a:buClrTx/>
              <a:buSzTx/>
              <a:buFont typeface="Arial" panose="020B0604020202020204" pitchFamily="34" charset="0"/>
              <a:buChar char="•"/>
              <a:tabLst/>
              <a:defRPr/>
            </a:pPr>
            <a:r>
              <a:rPr kumimoji="0" lang="de-DE" sz="1800" b="0" i="0" u="none" strike="noStrike" kern="600" cap="none" spc="40" normalizeH="0" baseline="0" noProof="0" dirty="0">
                <a:ln>
                  <a:noFill/>
                </a:ln>
                <a:solidFill>
                  <a:srgbClr val="000000"/>
                </a:solidFill>
                <a:effectLst/>
                <a:uLnTx/>
                <a:uFillTx/>
                <a:latin typeface="+mn-lt"/>
                <a:ea typeface="+mn-ea"/>
                <a:cs typeface="+mn-cs"/>
              </a:rPr>
              <a:t>Ebene 5: Stichpunkte eingerückt</a:t>
            </a:r>
          </a:p>
          <a:p>
            <a:pPr marL="645750" marR="0" lvl="5" indent="-285750" algn="l" defTabSz="914400" rtl="0" eaLnBrk="1" fontAlgn="auto" latinLnBrk="0" hangingPunct="1">
              <a:lnSpc>
                <a:spcPct val="100000"/>
              </a:lnSpc>
              <a:spcBef>
                <a:spcPts val="300"/>
              </a:spcBef>
              <a:spcAft>
                <a:spcPts val="0"/>
              </a:spcAft>
              <a:buClr>
                <a:srgbClr val="000000"/>
              </a:buClr>
              <a:buSzPct val="110000"/>
              <a:buFont typeface="Symbol" panose="05050102010706020507" pitchFamily="18" charset="2"/>
              <a:buChar char=""/>
              <a:tabLst/>
              <a:defRPr/>
            </a:pPr>
            <a:r>
              <a:rPr kumimoji="0" lang="de-DE" sz="1800" b="0" i="0" u="none" strike="noStrike" kern="600" cap="none" spc="40" normalizeH="0" baseline="0" noProof="0" dirty="0">
                <a:ln>
                  <a:noFill/>
                </a:ln>
                <a:solidFill>
                  <a:srgbClr val="000000"/>
                </a:solidFill>
                <a:effectLst/>
                <a:uLnTx/>
                <a:uFillTx/>
                <a:latin typeface="+mn-lt"/>
                <a:ea typeface="+mn-ea"/>
                <a:cs typeface="+mn-cs"/>
              </a:rPr>
              <a:t>Ebene 6: Stichpunkte weiter eingerückt</a:t>
            </a:r>
          </a:p>
          <a:p>
            <a:pPr marL="0" marR="0" lvl="6" indent="215900" algn="l" defTabSz="914400" rtl="0" eaLnBrk="1" fontAlgn="auto" latinLnBrk="0" hangingPunct="1">
              <a:lnSpc>
                <a:spcPct val="100000"/>
              </a:lnSpc>
              <a:spcBef>
                <a:spcPts val="600"/>
              </a:spcBef>
              <a:spcAft>
                <a:spcPts val="0"/>
              </a:spcAft>
              <a:buClr>
                <a:srgbClr val="005555"/>
              </a:buClr>
              <a:buSzTx/>
              <a:buFont typeface="Wingdings 3" panose="05040102010807070707" pitchFamily="18" charset="2"/>
              <a:buChar char=""/>
              <a:tabLst/>
              <a:defRPr/>
            </a:pPr>
            <a:r>
              <a:rPr kumimoji="0" lang="de-DE" sz="1500" b="0" i="1" u="none" strike="noStrike" kern="600" cap="none" spc="40" normalizeH="0" baseline="0" noProof="0" dirty="0">
                <a:ln>
                  <a:noFill/>
                </a:ln>
                <a:solidFill>
                  <a:srgbClr val="005555"/>
                </a:solidFill>
                <a:effectLst/>
                <a:uLnTx/>
                <a:uFillTx/>
                <a:latin typeface="+mn-lt"/>
                <a:ea typeface="+mn-ea"/>
                <a:cs typeface="+mn-cs"/>
              </a:rPr>
              <a:t>Ebene 7: Zusatzinfo</a:t>
            </a:r>
          </a:p>
          <a:p>
            <a:pPr marL="0" marR="0" lvl="7" indent="0" algn="l" defTabSz="914400" rtl="0" eaLnBrk="1" fontAlgn="auto" latinLnBrk="0" hangingPunct="1">
              <a:lnSpc>
                <a:spcPct val="100000"/>
              </a:lnSpc>
              <a:spcBef>
                <a:spcPts val="525"/>
              </a:spcBef>
              <a:spcAft>
                <a:spcPts val="0"/>
              </a:spcAft>
              <a:buClrTx/>
              <a:buSzPct val="110000"/>
              <a:buFont typeface=".SF NS Symbols Regular"/>
              <a:buNone/>
              <a:tabLst/>
              <a:defRPr/>
            </a:pPr>
            <a:r>
              <a:rPr kumimoji="0" lang="de-DE" sz="1000" b="0" i="1" u="none" strike="noStrike" kern="600" cap="none" spc="120" normalizeH="0" baseline="0" noProof="0" dirty="0">
                <a:ln>
                  <a:noFill/>
                </a:ln>
                <a:solidFill>
                  <a:srgbClr val="000000">
                    <a:lumMod val="50000"/>
                    <a:lumOff val="50000"/>
                  </a:srgbClr>
                </a:solidFill>
                <a:effectLst/>
                <a:uLnTx/>
                <a:uFillTx/>
                <a:latin typeface="+mn-lt"/>
                <a:ea typeface="+mn-ea"/>
                <a:cs typeface="+mn-cs"/>
              </a:rPr>
              <a:t>Ebene 8: Bildunterschrift</a:t>
            </a:r>
          </a:p>
        </p:txBody>
      </p:sp>
    </p:spTree>
    <p:extLst>
      <p:ext uri="{BB962C8B-B14F-4D97-AF65-F5344CB8AC3E}">
        <p14:creationId xmlns:p14="http://schemas.microsoft.com/office/powerpoint/2010/main" val="1607065832"/>
      </p:ext>
    </p:extLst>
  </p:cSld>
  <p:clrMap bg1="lt1" tx1="dk1" bg2="lt2" tx2="dk2" accent1="accent1" accent2="accent2" accent3="accent3" accent4="accent4" accent5="accent5" accent6="accent6" hlink="hlink" folHlink="folHlink"/>
  <p:sldLayoutIdLst>
    <p:sldLayoutId id="2147483715" r:id="rId1"/>
    <p:sldLayoutId id="2147483736" r:id="rId2"/>
    <p:sldLayoutId id="2147483716" r:id="rId3"/>
    <p:sldLayoutId id="2147483719" r:id="rId4"/>
    <p:sldLayoutId id="2147483720" r:id="rId5"/>
    <p:sldLayoutId id="2147483726" r:id="rId6"/>
    <p:sldLayoutId id="2147483721" r:id="rId7"/>
    <p:sldLayoutId id="2147483723" r:id="rId8"/>
    <p:sldLayoutId id="2147483722" r:id="rId9"/>
    <p:sldLayoutId id="2147483737" r:id="rId10"/>
    <p:sldLayoutId id="2147483741" r:id="rId11"/>
  </p:sldLayoutIdLst>
  <p:hf hdr="0"/>
  <p:txStyles>
    <p:titleStyle>
      <a:lvl1pPr algn="l" defTabSz="914400" rtl="0" eaLnBrk="1" latinLnBrk="0" hangingPunct="1">
        <a:lnSpc>
          <a:spcPts val="2800"/>
        </a:lnSpc>
        <a:spcBef>
          <a:spcPct val="0"/>
        </a:spcBef>
        <a:spcAft>
          <a:spcPts val="1800"/>
        </a:spcAft>
        <a:buNone/>
        <a:defRPr sz="2500" b="1" kern="600" cap="none" spc="0" baseline="0">
          <a:solidFill>
            <a:srgbClr val="005555"/>
          </a:solidFill>
          <a:latin typeface="+mj-lt"/>
          <a:ea typeface="+mj-ea"/>
          <a:cs typeface="+mj-cs"/>
        </a:defRPr>
      </a:lvl1pPr>
    </p:titleStyle>
    <p:bodyStyle>
      <a:lvl1pPr marL="0" marR="0" indent="0" algn="l" defTabSz="914400" rtl="0" eaLnBrk="1" fontAlgn="auto" latinLnBrk="0" hangingPunct="1">
        <a:lnSpc>
          <a:spcPct val="120000"/>
        </a:lnSpc>
        <a:spcBef>
          <a:spcPts val="600"/>
        </a:spcBef>
        <a:spcAft>
          <a:spcPts val="0"/>
        </a:spcAft>
        <a:buClrTx/>
        <a:buSzTx/>
        <a:buFont typeface="Arial" panose="020B0604020202020204" pitchFamily="34" charset="0"/>
        <a:buNone/>
        <a:tabLst/>
        <a:defRPr lang="de-DE" sz="1800" b="1" i="0" kern="600" spc="40" baseline="0" dirty="0" smtClean="0">
          <a:solidFill>
            <a:srgbClr val="005555"/>
          </a:solidFill>
          <a:latin typeface="+mn-lt"/>
          <a:ea typeface="+mn-ea"/>
          <a:cs typeface="+mn-cs"/>
        </a:defRPr>
      </a:lvl1pPr>
      <a:lvl2pPr marL="0" marR="0" indent="0" algn="l" defTabSz="914400" rtl="0" eaLnBrk="1" fontAlgn="auto" latinLnBrk="0" hangingPunct="1">
        <a:lnSpc>
          <a:spcPct val="120000"/>
        </a:lnSpc>
        <a:spcBef>
          <a:spcPts val="600"/>
        </a:spcBef>
        <a:spcAft>
          <a:spcPts val="0"/>
        </a:spcAft>
        <a:buClrTx/>
        <a:buSzTx/>
        <a:buFont typeface="Arial" panose="020B0604020202020204" pitchFamily="34" charset="0"/>
        <a:buNone/>
        <a:tabLst/>
        <a:defRPr sz="1800" kern="600" spc="40" baseline="0">
          <a:solidFill>
            <a:schemeClr val="tx1"/>
          </a:solidFill>
          <a:latin typeface="+mn-lt"/>
          <a:ea typeface="+mn-ea"/>
          <a:cs typeface="+mn-cs"/>
        </a:defRPr>
      </a:lvl2pPr>
      <a:lvl3pPr marL="179388" marR="0" indent="-179388" algn="l" defTabSz="914400" rtl="0" eaLnBrk="1" fontAlgn="auto" latinLnBrk="0" hangingPunct="1">
        <a:lnSpc>
          <a:spcPct val="120000"/>
        </a:lnSpc>
        <a:spcBef>
          <a:spcPts val="600"/>
        </a:spcBef>
        <a:spcAft>
          <a:spcPts val="0"/>
        </a:spcAft>
        <a:buClrTx/>
        <a:buSzTx/>
        <a:buFont typeface="Arial" panose="020B0604020202020204" pitchFamily="34" charset="0"/>
        <a:buChar char="•"/>
        <a:tabLst/>
        <a:defRPr sz="1800" b="1" kern="400" spc="40" baseline="0">
          <a:solidFill>
            <a:schemeClr val="accent3"/>
          </a:solidFill>
          <a:latin typeface="+mn-lt"/>
          <a:ea typeface="+mn-ea"/>
          <a:cs typeface="+mn-cs"/>
        </a:defRPr>
      </a:lvl3pPr>
      <a:lvl4pPr marL="179388" marR="0" indent="-179388" algn="l" defTabSz="914400" rtl="0" eaLnBrk="1" fontAlgn="auto" latinLnBrk="0" hangingPunct="1">
        <a:lnSpc>
          <a:spcPct val="120000"/>
        </a:lnSpc>
        <a:spcBef>
          <a:spcPts val="600"/>
        </a:spcBef>
        <a:spcAft>
          <a:spcPts val="0"/>
        </a:spcAft>
        <a:buClrTx/>
        <a:buSzTx/>
        <a:buFont typeface="Arial" panose="020B0604020202020204" pitchFamily="34" charset="0"/>
        <a:buChar char="•"/>
        <a:tabLst/>
        <a:defRPr sz="1800" kern="600" spc="40" baseline="0">
          <a:solidFill>
            <a:schemeClr val="tx1"/>
          </a:solidFill>
          <a:latin typeface="+mn-lt"/>
          <a:ea typeface="+mn-ea"/>
          <a:cs typeface="+mn-cs"/>
        </a:defRPr>
      </a:lvl4pPr>
      <a:lvl5pPr marL="357188" marR="0" indent="-179388" algn="l" defTabSz="914400" rtl="0" eaLnBrk="1" fontAlgn="auto" latinLnBrk="0" hangingPunct="1">
        <a:lnSpc>
          <a:spcPct val="120000"/>
        </a:lnSpc>
        <a:spcBef>
          <a:spcPts val="600"/>
        </a:spcBef>
        <a:spcAft>
          <a:spcPts val="0"/>
        </a:spcAft>
        <a:buClrTx/>
        <a:buSzTx/>
        <a:buFont typeface="Arial" panose="020B0604020202020204" pitchFamily="34" charset="0"/>
        <a:buChar char="•"/>
        <a:tabLst/>
        <a:defRPr lang="de-DE" sz="1800" b="0" i="0" kern="600" spc="40" baseline="0" dirty="0" smtClean="0">
          <a:solidFill>
            <a:schemeClr val="tx1"/>
          </a:solidFill>
          <a:latin typeface="+mn-lt"/>
          <a:ea typeface="+mn-ea"/>
          <a:cs typeface="+mn-cs"/>
        </a:defRPr>
      </a:lvl5pPr>
      <a:lvl6pPr marL="645750" marR="0" indent="-285750" algn="l" defTabSz="914400" rtl="0" eaLnBrk="1" fontAlgn="auto" latinLnBrk="0" hangingPunct="1">
        <a:lnSpc>
          <a:spcPct val="100000"/>
        </a:lnSpc>
        <a:spcBef>
          <a:spcPts val="300"/>
        </a:spcBef>
        <a:spcAft>
          <a:spcPts val="0"/>
        </a:spcAft>
        <a:buClr>
          <a:srgbClr val="000000"/>
        </a:buClr>
        <a:buSzPct val="110000"/>
        <a:buFont typeface="Symbol" panose="05050102010706020507" pitchFamily="18" charset="2"/>
        <a:buChar char=""/>
        <a:tabLst/>
        <a:defRPr sz="1800" b="0" i="0" kern="600" spc="40" baseline="0">
          <a:solidFill>
            <a:schemeClr val="tx1"/>
          </a:solidFill>
          <a:latin typeface="+mn-lt"/>
          <a:ea typeface="+mn-ea"/>
          <a:cs typeface="+mn-cs"/>
        </a:defRPr>
      </a:lvl6pPr>
      <a:lvl7pPr marL="0" marR="0" indent="215900" algn="l" defTabSz="914400" rtl="0" eaLnBrk="1" fontAlgn="auto" latinLnBrk="0" hangingPunct="1">
        <a:lnSpc>
          <a:spcPct val="100000"/>
        </a:lnSpc>
        <a:spcBef>
          <a:spcPts val="600"/>
        </a:spcBef>
        <a:spcAft>
          <a:spcPts val="0"/>
        </a:spcAft>
        <a:buClr>
          <a:srgbClr val="005555"/>
        </a:buClr>
        <a:buSzTx/>
        <a:buFont typeface="Wingdings 3" panose="05040102010807070707" pitchFamily="18" charset="2"/>
        <a:buChar char=""/>
        <a:tabLst/>
        <a:defRPr sz="1500" b="0" i="1" kern="600" spc="40" baseline="0">
          <a:solidFill>
            <a:schemeClr val="tx2"/>
          </a:solidFill>
          <a:latin typeface="+mn-lt"/>
          <a:ea typeface="+mn-ea"/>
          <a:cs typeface="+mn-cs"/>
        </a:defRPr>
      </a:lvl7pPr>
      <a:lvl8pPr marL="0" marR="0" indent="0" algn="l" defTabSz="914400" rtl="0" eaLnBrk="1" fontAlgn="auto" latinLnBrk="0" hangingPunct="1">
        <a:lnSpc>
          <a:spcPct val="100000"/>
        </a:lnSpc>
        <a:spcBef>
          <a:spcPts val="525"/>
        </a:spcBef>
        <a:spcAft>
          <a:spcPts val="0"/>
        </a:spcAft>
        <a:buClrTx/>
        <a:buSzPct val="110000"/>
        <a:buFont typeface=".SF NS Symbols Regular"/>
        <a:buNone/>
        <a:tabLst/>
        <a:defRPr sz="1000" b="0" i="1" kern="600" spc="120" baseline="0">
          <a:solidFill>
            <a:schemeClr val="tx1">
              <a:lumMod val="50000"/>
              <a:lumOff val="50000"/>
            </a:schemeClr>
          </a:solidFill>
          <a:latin typeface="+mn-lt"/>
          <a:ea typeface="+mn-ea"/>
          <a:cs typeface="+mn-cs"/>
        </a:defRPr>
      </a:lvl8pPr>
      <a:lvl9pPr marL="0" indent="0" algn="l" defTabSz="914400" rtl="0" eaLnBrk="1" latinLnBrk="0" hangingPunct="1">
        <a:lnSpc>
          <a:spcPts val="1100"/>
        </a:lnSpc>
        <a:spcBef>
          <a:spcPts val="525"/>
        </a:spcBef>
        <a:buFont typeface="Arial" panose="020B0604020202020204" pitchFamily="34" charset="0"/>
        <a:buNone/>
        <a:defRPr sz="800" b="0" i="1" kern="600" spc="120" baseline="0">
          <a:solidFill>
            <a:schemeClr val="tx1">
              <a:lumMod val="50000"/>
              <a:lumOff val="50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 orient="horz" pos="777">
          <p15:clr>
            <a:srgbClr val="F26B43"/>
          </p15:clr>
        </p15:guide>
        <p15:guide id="3" pos="7038">
          <p15:clr>
            <a:srgbClr val="F26B43"/>
          </p15:clr>
        </p15:guide>
        <p15:guide id="4" orient="horz" pos="4020">
          <p15:clr>
            <a:srgbClr val="F26B43"/>
          </p15:clr>
        </p15:guide>
        <p15:guide id="6" orient="horz" pos="1014">
          <p15:clr>
            <a:srgbClr val="F26B43"/>
          </p15:clr>
        </p15:guide>
        <p15:guide id="7" orient="horz" pos="4088">
          <p15:clr>
            <a:srgbClr val="F26B43"/>
          </p15:clr>
        </p15:guide>
        <p15:guide id="8" orient="horz" pos="4178">
          <p15:clr>
            <a:srgbClr val="F26B43"/>
          </p15:clr>
        </p15:guide>
        <p15:guide id="9" pos="143">
          <p15:clr>
            <a:srgbClr val="F26B43"/>
          </p15:clr>
        </p15:guide>
        <p15:guide id="11" orient="horz" pos="503">
          <p15:clr>
            <a:srgbClr val="F26B43"/>
          </p15:clr>
        </p15:guide>
        <p15:guide id="12" pos="7537">
          <p15:clr>
            <a:srgbClr val="F26B43"/>
          </p15:clr>
        </p15:guide>
        <p15:guide id="14" orient="horz" pos="459">
          <p15:clr>
            <a:srgbClr val="F26B43"/>
          </p15:clr>
        </p15:guide>
        <p15:guide id="15" orient="horz" pos="153">
          <p15:clr>
            <a:srgbClr val="F26B43"/>
          </p15:clr>
        </p15:guide>
        <p15:guide id="16" orient="horz" pos="278">
          <p15:clr>
            <a:srgbClr val="F26B43"/>
          </p15:clr>
        </p15:guide>
        <p15:guide id="18" pos="7242">
          <p15:clr>
            <a:srgbClr val="F26B43"/>
          </p15:clr>
        </p15:guide>
        <p15:guide id="19" pos="43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5.emf"/><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hyperlink" Target="http://ocs.ciemat.es/EPS2014PAP/pdf/P1.013.pdf" TargetMode="External"/><Relationship Id="rId1" Type="http://schemas.openxmlformats.org/officeDocument/2006/relationships/slideLayout" Target="../slideLayouts/slideLayout4.xml"/><Relationship Id="rId5" Type="http://schemas.openxmlformats.org/officeDocument/2006/relationships/image" Target="../media/image40.emf"/><Relationship Id="rId4" Type="http://schemas.openxmlformats.org/officeDocument/2006/relationships/image" Target="../media/image39.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xml"/><Relationship Id="rId5" Type="http://schemas.openxmlformats.org/officeDocument/2006/relationships/image" Target="../media/image17.emf"/><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19.emf"/></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5.xml"/><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Untertitel 7"/>
          <p:cNvSpPr>
            <a:spLocks noGrp="1"/>
          </p:cNvSpPr>
          <p:nvPr>
            <p:ph type="subTitle" idx="1"/>
          </p:nvPr>
        </p:nvSpPr>
        <p:spPr/>
        <p:txBody>
          <a:bodyPr/>
          <a:lstStyle/>
          <a:p>
            <a:r>
              <a:rPr lang="en-GB" dirty="0"/>
              <a:t>U. Stroth, M. Bernert, G. Birkenmeier,</a:t>
            </a:r>
            <a:br>
              <a:rPr lang="en-GB" dirty="0"/>
            </a:br>
            <a:r>
              <a:rPr lang="en-GB" dirty="0"/>
              <a:t>R. Dux, T. Lunt, O. Pan, V. Rohde, B. Sieglin, </a:t>
            </a:r>
            <a:br>
              <a:rPr lang="en-GB" dirty="0"/>
            </a:br>
            <a:r>
              <a:rPr lang="en-GB" dirty="0"/>
              <a:t>and the ASDEX Upgrade Team</a:t>
            </a:r>
            <a:br>
              <a:rPr lang="en-GB" dirty="0"/>
            </a:br>
            <a:endParaRPr lang="en-GB" dirty="0"/>
          </a:p>
        </p:txBody>
      </p:sp>
      <p:sp>
        <p:nvSpPr>
          <p:cNvPr id="7" name="Titel 6"/>
          <p:cNvSpPr>
            <a:spLocks noGrp="1"/>
          </p:cNvSpPr>
          <p:nvPr>
            <p:ph type="title"/>
          </p:nvPr>
        </p:nvSpPr>
        <p:spPr/>
        <p:txBody>
          <a:bodyPr/>
          <a:lstStyle/>
          <a:p>
            <a:r>
              <a:rPr lang="en-US" dirty="0"/>
              <a:t>XPR access and stability for different</a:t>
            </a:r>
            <a:br>
              <a:rPr lang="en-US" dirty="0"/>
            </a:br>
            <a:r>
              <a:rPr lang="en-US" dirty="0"/>
              <a:t>impurities in AUG, JET and DEMO</a:t>
            </a:r>
            <a:endParaRPr lang="de-DE" dirty="0"/>
          </a:p>
        </p:txBody>
      </p:sp>
    </p:spTree>
    <p:extLst>
      <p:ext uri="{BB962C8B-B14F-4D97-AF65-F5344CB8AC3E}">
        <p14:creationId xmlns:p14="http://schemas.microsoft.com/office/powerpoint/2010/main" val="8841122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6FCE29CC-50D6-463C-898B-13D293E1FE7A}"/>
              </a:ext>
            </a:extLst>
          </p:cNvPr>
          <p:cNvSpPr/>
          <p:nvPr/>
        </p:nvSpPr>
        <p:spPr>
          <a:xfrm>
            <a:off x="6359156" y="2006770"/>
            <a:ext cx="3852672" cy="4374979"/>
          </a:xfrm>
          <a:prstGeom prst="rect">
            <a:avLst/>
          </a:prstGeom>
          <a:solidFill>
            <a:schemeClr val="accent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a:solidFill>
                <a:schemeClr val="bg1"/>
              </a:solidFill>
            </a:endParaRPr>
          </a:p>
        </p:txBody>
      </p:sp>
      <p:sp>
        <p:nvSpPr>
          <p:cNvPr id="8" name="Titel 7"/>
          <p:cNvSpPr>
            <a:spLocks noGrp="1"/>
          </p:cNvSpPr>
          <p:nvPr>
            <p:ph type="title"/>
          </p:nvPr>
        </p:nvSpPr>
        <p:spPr/>
        <p:txBody>
          <a:bodyPr/>
          <a:lstStyle/>
          <a:p>
            <a:r>
              <a:rPr lang="en-US" dirty="0"/>
              <a:t>Study effect of different impurities</a:t>
            </a:r>
            <a:br>
              <a:rPr lang="en-US" dirty="0"/>
            </a:br>
            <a:r>
              <a:rPr lang="en-US" dirty="0"/>
              <a:t>on XPR height in AUG, JET and </a:t>
            </a:r>
            <a:br>
              <a:rPr lang="en-US" dirty="0"/>
            </a:br>
            <a:r>
              <a:rPr lang="en-US" dirty="0"/>
              <a:t>EU-DEMO</a:t>
            </a:r>
          </a:p>
        </p:txBody>
      </p:sp>
      <p:pic>
        <p:nvPicPr>
          <p:cNvPr id="2" name="Grafik 1">
            <a:extLst>
              <a:ext uri="{FF2B5EF4-FFF2-40B4-BE49-F238E27FC236}">
                <a16:creationId xmlns:a16="http://schemas.microsoft.com/office/drawing/2014/main" id="{A6899A52-FBAB-4B21-A5E3-927F5292B170}"/>
              </a:ext>
            </a:extLst>
          </p:cNvPr>
          <p:cNvPicPr>
            <a:picLocks noChangeAspect="1"/>
          </p:cNvPicPr>
          <p:nvPr/>
        </p:nvPicPr>
        <p:blipFill rotWithShape="1">
          <a:blip r:embed="rId2">
            <a:clrChange>
              <a:clrFrom>
                <a:srgbClr val="FFFFFF"/>
              </a:clrFrom>
              <a:clrTo>
                <a:srgbClr val="FFFFFF">
                  <a:alpha val="0"/>
                </a:srgbClr>
              </a:clrTo>
            </a:clrChange>
          </a:blip>
          <a:srcRect r="23292"/>
          <a:stretch/>
        </p:blipFill>
        <p:spPr>
          <a:xfrm>
            <a:off x="6197315" y="2015335"/>
            <a:ext cx="3834264" cy="4366414"/>
          </a:xfrm>
          <a:prstGeom prst="rect">
            <a:avLst/>
          </a:prstGeom>
          <a:solidFill>
            <a:schemeClr val="accent2"/>
          </a:solidFill>
        </p:spPr>
      </p:pic>
      <p:sp>
        <p:nvSpPr>
          <p:cNvPr id="5" name="Textfeld 4">
            <a:extLst>
              <a:ext uri="{FF2B5EF4-FFF2-40B4-BE49-F238E27FC236}">
                <a16:creationId xmlns:a16="http://schemas.microsoft.com/office/drawing/2014/main" id="{60AB4CAF-402F-47F3-A51E-30DCA8D97997}"/>
              </a:ext>
            </a:extLst>
          </p:cNvPr>
          <p:cNvSpPr txBox="1"/>
          <p:nvPr/>
        </p:nvSpPr>
        <p:spPr>
          <a:xfrm>
            <a:off x="4790878" y="5451534"/>
            <a:ext cx="1744067" cy="568745"/>
          </a:xfrm>
          <a:prstGeom prst="rect">
            <a:avLst/>
          </a:prstGeom>
          <a:noFill/>
        </p:spPr>
        <p:txBody>
          <a:bodyPr wrap="none" lIns="0" tIns="0" rIns="0" bIns="0" rtlCol="0" anchor="t" anchorCtr="0">
            <a:spAutoFit/>
          </a:bodyPr>
          <a:lstStyle/>
          <a:p>
            <a:pPr>
              <a:lnSpc>
                <a:spcPts val="2300"/>
              </a:lnSpc>
              <a:spcBef>
                <a:spcPts val="1150"/>
              </a:spcBef>
            </a:pPr>
            <a:r>
              <a:rPr lang="en-US" dirty="0">
                <a:solidFill>
                  <a:schemeClr val="accent1"/>
                </a:solidFill>
              </a:rPr>
              <a:t>Reduced divertor</a:t>
            </a:r>
            <a:br>
              <a:rPr lang="en-US" dirty="0">
                <a:solidFill>
                  <a:schemeClr val="accent1"/>
                </a:solidFill>
              </a:rPr>
            </a:br>
            <a:r>
              <a:rPr lang="en-US" dirty="0">
                <a:solidFill>
                  <a:schemeClr val="accent1"/>
                </a:solidFill>
              </a:rPr>
              <a:t>compression</a:t>
            </a:r>
          </a:p>
        </p:txBody>
      </p:sp>
      <p:sp>
        <p:nvSpPr>
          <p:cNvPr id="6" name="Textfeld 5">
            <a:extLst>
              <a:ext uri="{FF2B5EF4-FFF2-40B4-BE49-F238E27FC236}">
                <a16:creationId xmlns:a16="http://schemas.microsoft.com/office/drawing/2014/main" id="{A29A0E26-DD25-42BE-9C44-3714991E8B5A}"/>
              </a:ext>
            </a:extLst>
          </p:cNvPr>
          <p:cNvSpPr txBox="1"/>
          <p:nvPr/>
        </p:nvSpPr>
        <p:spPr>
          <a:xfrm>
            <a:off x="10031579" y="3844171"/>
            <a:ext cx="1013098" cy="273793"/>
          </a:xfrm>
          <a:prstGeom prst="rect">
            <a:avLst/>
          </a:prstGeom>
          <a:noFill/>
        </p:spPr>
        <p:txBody>
          <a:bodyPr wrap="none" lIns="0" tIns="0" rIns="0" bIns="0" rtlCol="0" anchor="t" anchorCtr="0">
            <a:spAutoFit/>
          </a:bodyPr>
          <a:lstStyle/>
          <a:p>
            <a:pPr>
              <a:lnSpc>
                <a:spcPts val="2300"/>
              </a:lnSpc>
              <a:spcBef>
                <a:spcPts val="1150"/>
              </a:spcBef>
            </a:pPr>
            <a:r>
              <a:rPr lang="en-US" dirty="0">
                <a:solidFill>
                  <a:schemeClr val="accent1"/>
                </a:solidFill>
              </a:rPr>
              <a:t>sputtering</a:t>
            </a:r>
          </a:p>
        </p:txBody>
      </p:sp>
      <p:sp>
        <p:nvSpPr>
          <p:cNvPr id="3" name="Datumsplatzhalter 2">
            <a:extLst>
              <a:ext uri="{FF2B5EF4-FFF2-40B4-BE49-F238E27FC236}">
                <a16:creationId xmlns:a16="http://schemas.microsoft.com/office/drawing/2014/main" id="{AFE7B0DA-F820-4178-A566-ECAB9FFEF194}"/>
              </a:ext>
            </a:extLst>
          </p:cNvPr>
          <p:cNvSpPr>
            <a:spLocks noGrp="1"/>
          </p:cNvSpPr>
          <p:nvPr>
            <p:ph type="dt" sz="half" idx="10"/>
          </p:nvPr>
        </p:nvSpPr>
        <p:spPr/>
        <p:txBody>
          <a:bodyPr/>
          <a:lstStyle/>
          <a:p>
            <a:r>
              <a:rPr lang="en-US"/>
              <a:t>XPR access in different tokamaks</a:t>
            </a:r>
            <a:endParaRPr lang="de-DE" dirty="0"/>
          </a:p>
        </p:txBody>
      </p:sp>
      <p:sp>
        <p:nvSpPr>
          <p:cNvPr id="7" name="Fußzeilenplatzhalter 6">
            <a:extLst>
              <a:ext uri="{FF2B5EF4-FFF2-40B4-BE49-F238E27FC236}">
                <a16:creationId xmlns:a16="http://schemas.microsoft.com/office/drawing/2014/main" id="{5C2CC98E-7758-41FA-A787-B7D9FD2F571C}"/>
              </a:ext>
            </a:extLst>
          </p:cNvPr>
          <p:cNvSpPr>
            <a:spLocks noGrp="1"/>
          </p:cNvSpPr>
          <p:nvPr>
            <p:ph type="ftr" sz="quarter" idx="11"/>
          </p:nvPr>
        </p:nvSpPr>
        <p:spPr/>
        <p:txBody>
          <a:bodyPr/>
          <a:lstStyle/>
          <a:p>
            <a:pPr algn="l">
              <a:tabLst>
                <a:tab pos="9775825" algn="r"/>
                <a:tab pos="10226675" algn="r"/>
              </a:tabLst>
            </a:pPr>
            <a:r>
              <a:rPr lang="de-DE"/>
              <a:t>Max-Planck-Institut für Plasmaphysik | Ulrich Stroth | IAEA Divertor WS, 29.10.2025</a:t>
            </a:r>
            <a:endParaRPr lang="de-DE" dirty="0"/>
          </a:p>
        </p:txBody>
      </p:sp>
      <p:sp>
        <p:nvSpPr>
          <p:cNvPr id="9" name="Foliennummernplatzhalter 8">
            <a:extLst>
              <a:ext uri="{FF2B5EF4-FFF2-40B4-BE49-F238E27FC236}">
                <a16:creationId xmlns:a16="http://schemas.microsoft.com/office/drawing/2014/main" id="{B8114E60-8EDE-45CF-9957-BA435936067C}"/>
              </a:ext>
            </a:extLst>
          </p:cNvPr>
          <p:cNvSpPr>
            <a:spLocks noGrp="1"/>
          </p:cNvSpPr>
          <p:nvPr>
            <p:ph type="sldNum" sz="quarter" idx="12"/>
          </p:nvPr>
        </p:nvSpPr>
        <p:spPr/>
        <p:txBody>
          <a:bodyPr/>
          <a:lstStyle/>
          <a:p>
            <a:fld id="{3B1A4699-952B-42DA-8DC4-38A59B49610C}" type="slidenum">
              <a:rPr lang="de-DE" smtClean="0"/>
              <a:pPr/>
              <a:t>10</a:t>
            </a:fld>
            <a:endParaRPr lang="de-DE" dirty="0"/>
          </a:p>
        </p:txBody>
      </p:sp>
    </p:spTree>
    <p:extLst>
      <p:ext uri="{BB962C8B-B14F-4D97-AF65-F5344CB8AC3E}">
        <p14:creationId xmlns:p14="http://schemas.microsoft.com/office/powerpoint/2010/main" val="5620486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Inhaltsplatzhalter 12">
            <a:extLst>
              <a:ext uri="{FF2B5EF4-FFF2-40B4-BE49-F238E27FC236}">
                <a16:creationId xmlns:a16="http://schemas.microsoft.com/office/drawing/2014/main" id="{B6D47302-6091-4025-A07E-1940C6B81A42}"/>
              </a:ext>
            </a:extLst>
          </p:cNvPr>
          <p:cNvSpPr>
            <a:spLocks noGrp="1"/>
          </p:cNvSpPr>
          <p:nvPr>
            <p:ph sz="half" idx="2"/>
          </p:nvPr>
        </p:nvSpPr>
        <p:spPr/>
        <p:txBody>
          <a:bodyPr/>
          <a:lstStyle/>
          <a:p>
            <a:endParaRPr lang="en-US" dirty="0"/>
          </a:p>
          <a:p>
            <a:pPr lvl="3"/>
            <a:endParaRPr lang="en-US" dirty="0"/>
          </a:p>
          <a:p>
            <a:pPr lvl="3"/>
            <a:r>
              <a:rPr lang="en-US" dirty="0" err="1"/>
              <a:t>Ar</a:t>
            </a:r>
            <a:r>
              <a:rPr lang="en-US" dirty="0"/>
              <a:t> radiates most strongly</a:t>
            </a:r>
          </a:p>
          <a:p>
            <a:pPr lvl="3"/>
            <a:endParaRPr lang="en-US" dirty="0"/>
          </a:p>
          <a:p>
            <a:pPr lvl="3"/>
            <a:r>
              <a:rPr lang="en-US" dirty="0"/>
              <a:t>Ne radiates at high temperature</a:t>
            </a:r>
          </a:p>
          <a:p>
            <a:pPr lvl="3"/>
            <a:endParaRPr lang="en-US" dirty="0"/>
          </a:p>
          <a:p>
            <a:pPr lvl="3"/>
            <a:r>
              <a:rPr lang="en-US" dirty="0"/>
              <a:t>B radiates at lowest temperature</a:t>
            </a:r>
          </a:p>
          <a:p>
            <a:endParaRPr lang="en-US" dirty="0"/>
          </a:p>
          <a:p>
            <a:endParaRPr lang="en-US" dirty="0"/>
          </a:p>
        </p:txBody>
      </p:sp>
      <p:sp>
        <p:nvSpPr>
          <p:cNvPr id="3" name="Titel 2">
            <a:extLst>
              <a:ext uri="{FF2B5EF4-FFF2-40B4-BE49-F238E27FC236}">
                <a16:creationId xmlns:a16="http://schemas.microsoft.com/office/drawing/2014/main" id="{01B443C2-A444-48F9-95B5-41B9AF42D129}"/>
              </a:ext>
            </a:extLst>
          </p:cNvPr>
          <p:cNvSpPr>
            <a:spLocks noGrp="1"/>
          </p:cNvSpPr>
          <p:nvPr>
            <p:ph type="title"/>
          </p:nvPr>
        </p:nvSpPr>
        <p:spPr/>
        <p:txBody>
          <a:bodyPr/>
          <a:lstStyle/>
          <a:p>
            <a:r>
              <a:rPr lang="de-DE"/>
              <a:t>Loss curves for the main impurities</a:t>
            </a:r>
            <a:endParaRPr lang="en-US" dirty="0"/>
          </a:p>
        </p:txBody>
      </p:sp>
      <p:pic>
        <p:nvPicPr>
          <p:cNvPr id="7" name="Grafik 6">
            <a:extLst>
              <a:ext uri="{FF2B5EF4-FFF2-40B4-BE49-F238E27FC236}">
                <a16:creationId xmlns:a16="http://schemas.microsoft.com/office/drawing/2014/main" id="{2244D8C6-79E1-47EB-8509-D9390B536409}"/>
              </a:ext>
            </a:extLst>
          </p:cNvPr>
          <p:cNvPicPr>
            <a:picLocks noChangeAspect="1"/>
          </p:cNvPicPr>
          <p:nvPr/>
        </p:nvPicPr>
        <p:blipFill rotWithShape="1">
          <a:blip r:embed="rId2"/>
          <a:srcRect r="51711"/>
          <a:stretch/>
        </p:blipFill>
        <p:spPr>
          <a:xfrm>
            <a:off x="528680" y="1593592"/>
            <a:ext cx="4876800" cy="4788158"/>
          </a:xfrm>
          <a:prstGeom prst="rect">
            <a:avLst/>
          </a:prstGeom>
        </p:spPr>
      </p:pic>
      <p:sp>
        <p:nvSpPr>
          <p:cNvPr id="2" name="Datumsplatzhalter 1">
            <a:extLst>
              <a:ext uri="{FF2B5EF4-FFF2-40B4-BE49-F238E27FC236}">
                <a16:creationId xmlns:a16="http://schemas.microsoft.com/office/drawing/2014/main" id="{87F1BD92-68E1-4718-B5D2-245840029BB7}"/>
              </a:ext>
            </a:extLst>
          </p:cNvPr>
          <p:cNvSpPr>
            <a:spLocks noGrp="1"/>
          </p:cNvSpPr>
          <p:nvPr>
            <p:ph type="dt" sz="half" idx="10"/>
          </p:nvPr>
        </p:nvSpPr>
        <p:spPr/>
        <p:txBody>
          <a:bodyPr/>
          <a:lstStyle/>
          <a:p>
            <a:r>
              <a:rPr lang="en-US"/>
              <a:t>XPR access in different tokamaks</a:t>
            </a:r>
            <a:endParaRPr lang="de-DE" dirty="0"/>
          </a:p>
        </p:txBody>
      </p:sp>
      <p:sp>
        <p:nvSpPr>
          <p:cNvPr id="4" name="Fußzeilenplatzhalter 3">
            <a:extLst>
              <a:ext uri="{FF2B5EF4-FFF2-40B4-BE49-F238E27FC236}">
                <a16:creationId xmlns:a16="http://schemas.microsoft.com/office/drawing/2014/main" id="{CB7742C6-2450-48E8-8AB2-9CDB6EACDC8D}"/>
              </a:ext>
            </a:extLst>
          </p:cNvPr>
          <p:cNvSpPr>
            <a:spLocks noGrp="1"/>
          </p:cNvSpPr>
          <p:nvPr>
            <p:ph type="ftr" sz="quarter" idx="11"/>
          </p:nvPr>
        </p:nvSpPr>
        <p:spPr/>
        <p:txBody>
          <a:bodyPr/>
          <a:lstStyle/>
          <a:p>
            <a:pPr algn="l">
              <a:tabLst>
                <a:tab pos="9775825" algn="r"/>
                <a:tab pos="10226675" algn="r"/>
              </a:tabLst>
            </a:pPr>
            <a:r>
              <a:rPr lang="de-DE"/>
              <a:t>Max-Planck-Institut für Plasmaphysik | Ulrich Stroth | IAEA Divertor WS, 29.10.2025</a:t>
            </a:r>
            <a:endParaRPr lang="de-DE" dirty="0"/>
          </a:p>
        </p:txBody>
      </p:sp>
      <p:sp>
        <p:nvSpPr>
          <p:cNvPr id="5" name="Foliennummernplatzhalter 4">
            <a:extLst>
              <a:ext uri="{FF2B5EF4-FFF2-40B4-BE49-F238E27FC236}">
                <a16:creationId xmlns:a16="http://schemas.microsoft.com/office/drawing/2014/main" id="{39A30B00-F792-4F63-82A0-DD0803BD17FE}"/>
              </a:ext>
            </a:extLst>
          </p:cNvPr>
          <p:cNvSpPr>
            <a:spLocks noGrp="1"/>
          </p:cNvSpPr>
          <p:nvPr>
            <p:ph type="sldNum" sz="quarter" idx="12"/>
          </p:nvPr>
        </p:nvSpPr>
        <p:spPr/>
        <p:txBody>
          <a:bodyPr/>
          <a:lstStyle/>
          <a:p>
            <a:fld id="{3B1A4699-952B-42DA-8DC4-38A59B49610C}" type="slidenum">
              <a:rPr lang="de-DE" smtClean="0"/>
              <a:pPr/>
              <a:t>11</a:t>
            </a:fld>
            <a:endParaRPr lang="de-DE" dirty="0"/>
          </a:p>
        </p:txBody>
      </p:sp>
    </p:spTree>
    <p:extLst>
      <p:ext uri="{BB962C8B-B14F-4D97-AF65-F5344CB8AC3E}">
        <p14:creationId xmlns:p14="http://schemas.microsoft.com/office/powerpoint/2010/main" val="13292184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nhaltsplatzhalter 3">
            <a:extLst>
              <a:ext uri="{FF2B5EF4-FFF2-40B4-BE49-F238E27FC236}">
                <a16:creationId xmlns:a16="http://schemas.microsoft.com/office/drawing/2014/main" id="{2DE312B7-F391-4899-BDFC-6A113F921792}"/>
              </a:ext>
            </a:extLst>
          </p:cNvPr>
          <p:cNvSpPr>
            <a:spLocks noGrp="1"/>
          </p:cNvSpPr>
          <p:nvPr>
            <p:ph sz="quarter" idx="13"/>
          </p:nvPr>
        </p:nvSpPr>
        <p:spPr>
          <a:xfrm>
            <a:off x="695326" y="1609726"/>
            <a:ext cx="10801349" cy="4772024"/>
          </a:xfrm>
        </p:spPr>
        <p:txBody>
          <a:bodyPr/>
          <a:lstStyle/>
          <a:p>
            <a:r>
              <a:rPr lang="en-US" dirty="0"/>
              <a:t>Reference values taken from SOLPS-ITER runs (Ou Pan). </a:t>
            </a:r>
            <a:r>
              <a:rPr lang="en-US" i="1" dirty="0"/>
              <a:t>P</a:t>
            </a:r>
            <a:r>
              <a:rPr lang="en-US" dirty="0"/>
              <a:t> refers to power crossing the pedestal (in AUG, 1 cm from separatrix). AUG geometry scaled up </a:t>
            </a:r>
            <a:r>
              <a:rPr lang="en-US" dirty="0">
                <a:sym typeface="Symbol" panose="05050102010706020507" pitchFamily="18" charset="2"/>
              </a:rPr>
              <a:t></a:t>
            </a:r>
            <a:r>
              <a:rPr lang="en-US" dirty="0"/>
              <a:t> </a:t>
            </a:r>
            <a:r>
              <a:rPr lang="en-US" i="1" dirty="0"/>
              <a:t>a</a:t>
            </a:r>
            <a:r>
              <a:rPr lang="en-US" baseline="-25000" dirty="0"/>
              <a:t>0</a:t>
            </a:r>
          </a:p>
          <a:p>
            <a:endParaRPr lang="en-US" dirty="0"/>
          </a:p>
          <a:p>
            <a:endParaRPr lang="en-US" dirty="0"/>
          </a:p>
          <a:p>
            <a:endParaRPr lang="en-US" dirty="0"/>
          </a:p>
          <a:p>
            <a:endParaRPr lang="en-US" dirty="0"/>
          </a:p>
          <a:p>
            <a:endParaRPr lang="en-US" dirty="0"/>
          </a:p>
          <a:p>
            <a:endParaRPr lang="en-US" dirty="0"/>
          </a:p>
          <a:p>
            <a:endParaRPr lang="en-US" dirty="0"/>
          </a:p>
          <a:p>
            <a:r>
              <a:rPr lang="en-US" dirty="0"/>
              <a:t>Conclusions refer to these parameters</a:t>
            </a:r>
          </a:p>
        </p:txBody>
      </p:sp>
      <p:sp>
        <p:nvSpPr>
          <p:cNvPr id="2" name="Titel 1">
            <a:extLst>
              <a:ext uri="{FF2B5EF4-FFF2-40B4-BE49-F238E27FC236}">
                <a16:creationId xmlns:a16="http://schemas.microsoft.com/office/drawing/2014/main" id="{AE0D6D12-A9CD-461B-8A1F-44CF76A96AC0}"/>
              </a:ext>
            </a:extLst>
          </p:cNvPr>
          <p:cNvSpPr>
            <a:spLocks noGrp="1"/>
          </p:cNvSpPr>
          <p:nvPr>
            <p:ph type="title"/>
          </p:nvPr>
        </p:nvSpPr>
        <p:spPr/>
        <p:txBody>
          <a:bodyPr/>
          <a:lstStyle/>
          <a:p>
            <a:r>
              <a:rPr lang="de-DE"/>
              <a:t>P</a:t>
            </a:r>
            <a:r>
              <a:rPr lang="en-US"/>
              <a:t>arameters of tokamaks investigated</a:t>
            </a:r>
            <a:endParaRPr lang="en-US" dirty="0"/>
          </a:p>
        </p:txBody>
      </p:sp>
      <p:pic>
        <p:nvPicPr>
          <p:cNvPr id="6" name="Grafik 5">
            <a:extLst>
              <a:ext uri="{FF2B5EF4-FFF2-40B4-BE49-F238E27FC236}">
                <a16:creationId xmlns:a16="http://schemas.microsoft.com/office/drawing/2014/main" id="{4B302250-4CB1-4A80-ACD9-1614E7F129BA}"/>
              </a:ext>
            </a:extLst>
          </p:cNvPr>
          <p:cNvPicPr>
            <a:picLocks noChangeAspect="1"/>
          </p:cNvPicPr>
          <p:nvPr/>
        </p:nvPicPr>
        <p:blipFill>
          <a:blip r:embed="rId2"/>
          <a:stretch>
            <a:fillRect/>
          </a:stretch>
        </p:blipFill>
        <p:spPr>
          <a:xfrm>
            <a:off x="1247419" y="2659953"/>
            <a:ext cx="9055406" cy="2283159"/>
          </a:xfrm>
          <a:prstGeom prst="rect">
            <a:avLst/>
          </a:prstGeom>
        </p:spPr>
      </p:pic>
      <p:sp>
        <p:nvSpPr>
          <p:cNvPr id="3" name="Datumsplatzhalter 2">
            <a:extLst>
              <a:ext uri="{FF2B5EF4-FFF2-40B4-BE49-F238E27FC236}">
                <a16:creationId xmlns:a16="http://schemas.microsoft.com/office/drawing/2014/main" id="{23EAF964-4997-410A-B9F2-36D8A33DD1EF}"/>
              </a:ext>
            </a:extLst>
          </p:cNvPr>
          <p:cNvSpPr>
            <a:spLocks noGrp="1"/>
          </p:cNvSpPr>
          <p:nvPr>
            <p:ph type="dt" sz="half" idx="14"/>
          </p:nvPr>
        </p:nvSpPr>
        <p:spPr/>
        <p:txBody>
          <a:bodyPr/>
          <a:lstStyle/>
          <a:p>
            <a:r>
              <a:rPr lang="en-US"/>
              <a:t>XPR access in different tokamaks</a:t>
            </a:r>
            <a:endParaRPr lang="de-DE" dirty="0"/>
          </a:p>
        </p:txBody>
      </p:sp>
      <p:sp>
        <p:nvSpPr>
          <p:cNvPr id="5" name="Fußzeilenplatzhalter 4">
            <a:extLst>
              <a:ext uri="{FF2B5EF4-FFF2-40B4-BE49-F238E27FC236}">
                <a16:creationId xmlns:a16="http://schemas.microsoft.com/office/drawing/2014/main" id="{C969FA30-AD69-4768-8D4A-F48763544317}"/>
              </a:ext>
            </a:extLst>
          </p:cNvPr>
          <p:cNvSpPr>
            <a:spLocks noGrp="1"/>
          </p:cNvSpPr>
          <p:nvPr>
            <p:ph type="ftr" sz="quarter" idx="15"/>
          </p:nvPr>
        </p:nvSpPr>
        <p:spPr/>
        <p:txBody>
          <a:bodyPr/>
          <a:lstStyle/>
          <a:p>
            <a:pPr algn="l">
              <a:tabLst>
                <a:tab pos="9775825" algn="r"/>
                <a:tab pos="10226675" algn="r"/>
              </a:tabLst>
            </a:pPr>
            <a:r>
              <a:rPr lang="de-DE"/>
              <a:t>Max-Planck-Institut für Plasmaphysik | Ulrich Stroth | IAEA Divertor WS, 29.10.2025</a:t>
            </a:r>
            <a:endParaRPr lang="de-DE" dirty="0"/>
          </a:p>
        </p:txBody>
      </p:sp>
      <p:sp>
        <p:nvSpPr>
          <p:cNvPr id="7" name="Foliennummernplatzhalter 6">
            <a:extLst>
              <a:ext uri="{FF2B5EF4-FFF2-40B4-BE49-F238E27FC236}">
                <a16:creationId xmlns:a16="http://schemas.microsoft.com/office/drawing/2014/main" id="{5B50694B-6DE1-41EB-9FDE-922B48A0D44A}"/>
              </a:ext>
            </a:extLst>
          </p:cNvPr>
          <p:cNvSpPr>
            <a:spLocks noGrp="1"/>
          </p:cNvSpPr>
          <p:nvPr>
            <p:ph type="sldNum" sz="quarter" idx="16"/>
          </p:nvPr>
        </p:nvSpPr>
        <p:spPr/>
        <p:txBody>
          <a:bodyPr/>
          <a:lstStyle/>
          <a:p>
            <a:fld id="{3B1A4699-952B-42DA-8DC4-38A59B49610C}" type="slidenum">
              <a:rPr lang="de-DE" smtClean="0"/>
              <a:pPr/>
              <a:t>12</a:t>
            </a:fld>
            <a:endParaRPr lang="de-DE" dirty="0"/>
          </a:p>
        </p:txBody>
      </p:sp>
    </p:spTree>
    <p:extLst>
      <p:ext uri="{BB962C8B-B14F-4D97-AF65-F5344CB8AC3E}">
        <p14:creationId xmlns:p14="http://schemas.microsoft.com/office/powerpoint/2010/main" val="37395692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D6E67693-327C-4B63-8896-D09023CE75C3}"/>
              </a:ext>
            </a:extLst>
          </p:cNvPr>
          <p:cNvSpPr>
            <a:spLocks noGrp="1"/>
          </p:cNvSpPr>
          <p:nvPr>
            <p:ph sz="half" idx="2"/>
          </p:nvPr>
        </p:nvSpPr>
        <p:spPr/>
        <p:txBody>
          <a:bodyPr>
            <a:normAutofit/>
          </a:bodyPr>
          <a:lstStyle/>
          <a:p>
            <a:endParaRPr lang="en-US" dirty="0"/>
          </a:p>
          <a:p>
            <a:pPr marL="0" lvl="3" indent="0">
              <a:buNone/>
            </a:pPr>
            <a:endParaRPr lang="en-US" dirty="0"/>
          </a:p>
          <a:p>
            <a:pPr lvl="3"/>
            <a:r>
              <a:rPr lang="en-US" dirty="0"/>
              <a:t>With </a:t>
            </a:r>
            <a:r>
              <a:rPr lang="en-US" dirty="0" err="1"/>
              <a:t>Ar</a:t>
            </a:r>
            <a:r>
              <a:rPr lang="en-US" dirty="0"/>
              <a:t> or N, heights of 8</a:t>
            </a:r>
            <a:r>
              <a:rPr lang="en-US" dirty="0">
                <a:sym typeface="Symbol" panose="05050102010706020507" pitchFamily="18" charset="2"/>
              </a:rPr>
              <a:t></a:t>
            </a:r>
            <a:r>
              <a:rPr lang="en-US" dirty="0"/>
              <a:t>10 cm are reached</a:t>
            </a:r>
          </a:p>
          <a:p>
            <a:pPr lvl="3"/>
            <a:endParaRPr lang="de-DE" dirty="0"/>
          </a:p>
          <a:p>
            <a:pPr lvl="3"/>
            <a:r>
              <a:rPr lang="en-US" altLang="de-DE" dirty="0"/>
              <a:t>Ne produces only small XPRs</a:t>
            </a:r>
          </a:p>
          <a:p>
            <a:pPr marL="0" lvl="3" indent="0">
              <a:buNone/>
            </a:pPr>
            <a:endParaRPr lang="de-DE" dirty="0"/>
          </a:p>
          <a:p>
            <a:pPr lvl="3"/>
            <a:r>
              <a:rPr lang="de-DE" dirty="0"/>
              <a:t>Both </a:t>
            </a:r>
            <a:r>
              <a:rPr lang="en-US" dirty="0"/>
              <a:t>observations are consistent with experiment</a:t>
            </a:r>
          </a:p>
          <a:p>
            <a:endParaRPr lang="de-DE" dirty="0"/>
          </a:p>
        </p:txBody>
      </p:sp>
      <p:sp>
        <p:nvSpPr>
          <p:cNvPr id="2" name="Titel 1">
            <a:extLst>
              <a:ext uri="{FF2B5EF4-FFF2-40B4-BE49-F238E27FC236}">
                <a16:creationId xmlns:a16="http://schemas.microsoft.com/office/drawing/2014/main" id="{AE0D6D12-A9CD-461B-8A1F-44CF76A96AC0}"/>
              </a:ext>
            </a:extLst>
          </p:cNvPr>
          <p:cNvSpPr>
            <a:spLocks noGrp="1"/>
          </p:cNvSpPr>
          <p:nvPr>
            <p:ph type="title"/>
          </p:nvPr>
        </p:nvSpPr>
        <p:spPr/>
        <p:txBody>
          <a:bodyPr/>
          <a:lstStyle/>
          <a:p>
            <a:r>
              <a:rPr lang="en-US" dirty="0"/>
              <a:t>XPR development for various impurities in AUG</a:t>
            </a:r>
          </a:p>
        </p:txBody>
      </p:sp>
      <p:pic>
        <p:nvPicPr>
          <p:cNvPr id="7" name="Grafik 6">
            <a:extLst>
              <a:ext uri="{FF2B5EF4-FFF2-40B4-BE49-F238E27FC236}">
                <a16:creationId xmlns:a16="http://schemas.microsoft.com/office/drawing/2014/main" id="{BF67C18E-D5C7-4CE6-AFBE-5E9455F3AB99}"/>
              </a:ext>
            </a:extLst>
          </p:cNvPr>
          <p:cNvPicPr>
            <a:picLocks noChangeAspect="1"/>
          </p:cNvPicPr>
          <p:nvPr/>
        </p:nvPicPr>
        <p:blipFill>
          <a:blip r:embed="rId2"/>
          <a:stretch>
            <a:fillRect/>
          </a:stretch>
        </p:blipFill>
        <p:spPr>
          <a:xfrm>
            <a:off x="465654" y="1625909"/>
            <a:ext cx="4795678" cy="4645075"/>
          </a:xfrm>
          <a:prstGeom prst="rect">
            <a:avLst/>
          </a:prstGeom>
        </p:spPr>
      </p:pic>
      <p:sp>
        <p:nvSpPr>
          <p:cNvPr id="11" name="Textfeld 10">
            <a:extLst>
              <a:ext uri="{FF2B5EF4-FFF2-40B4-BE49-F238E27FC236}">
                <a16:creationId xmlns:a16="http://schemas.microsoft.com/office/drawing/2014/main" id="{CE26AD1F-9016-4BC7-87F8-03CF04E121E7}"/>
              </a:ext>
            </a:extLst>
          </p:cNvPr>
          <p:cNvSpPr txBox="1"/>
          <p:nvPr/>
        </p:nvSpPr>
        <p:spPr>
          <a:xfrm>
            <a:off x="8063638" y="4507987"/>
            <a:ext cx="3435373" cy="262059"/>
          </a:xfrm>
          <a:prstGeom prst="rect">
            <a:avLst/>
          </a:prstGeom>
          <a:noFill/>
        </p:spPr>
        <p:txBody>
          <a:bodyPr wrap="square" lIns="0" tIns="0" rIns="0" bIns="0" rtlCol="0" anchor="t" anchorCtr="0">
            <a:spAutoFit/>
          </a:bodyPr>
          <a:lstStyle>
            <a:defPPr>
              <a:defRPr lang="en-US"/>
            </a:defPPr>
            <a:lvl1pPr>
              <a:lnSpc>
                <a:spcPts val="2300"/>
              </a:lnSpc>
              <a:spcBef>
                <a:spcPts val="1150"/>
              </a:spcBef>
              <a:defRPr sz="1400">
                <a:solidFill>
                  <a:schemeClr val="accent2">
                    <a:lumMod val="75000"/>
                  </a:schemeClr>
                </a:solidFill>
              </a:defRPr>
            </a:lvl1pPr>
          </a:lstStyle>
          <a:p>
            <a:r>
              <a:rPr lang="en-US" dirty="0"/>
              <a:t>[M. Bernert et al., NME 2025]</a:t>
            </a:r>
          </a:p>
        </p:txBody>
      </p:sp>
      <p:sp>
        <p:nvSpPr>
          <p:cNvPr id="4" name="Datumsplatzhalter 3">
            <a:extLst>
              <a:ext uri="{FF2B5EF4-FFF2-40B4-BE49-F238E27FC236}">
                <a16:creationId xmlns:a16="http://schemas.microsoft.com/office/drawing/2014/main" id="{DC1EB940-E41A-4A5D-8255-2274DA6D3895}"/>
              </a:ext>
            </a:extLst>
          </p:cNvPr>
          <p:cNvSpPr>
            <a:spLocks noGrp="1"/>
          </p:cNvSpPr>
          <p:nvPr>
            <p:ph type="dt" sz="half" idx="10"/>
          </p:nvPr>
        </p:nvSpPr>
        <p:spPr/>
        <p:txBody>
          <a:bodyPr/>
          <a:lstStyle/>
          <a:p>
            <a:r>
              <a:rPr lang="en-US"/>
              <a:t>XPR access in different tokamaks</a:t>
            </a:r>
            <a:endParaRPr lang="de-DE" dirty="0"/>
          </a:p>
        </p:txBody>
      </p:sp>
      <p:sp>
        <p:nvSpPr>
          <p:cNvPr id="5" name="Fußzeilenplatzhalter 4">
            <a:extLst>
              <a:ext uri="{FF2B5EF4-FFF2-40B4-BE49-F238E27FC236}">
                <a16:creationId xmlns:a16="http://schemas.microsoft.com/office/drawing/2014/main" id="{E3570FAD-478B-4EA7-847A-FC6EDD5DF315}"/>
              </a:ext>
            </a:extLst>
          </p:cNvPr>
          <p:cNvSpPr>
            <a:spLocks noGrp="1"/>
          </p:cNvSpPr>
          <p:nvPr>
            <p:ph type="ftr" sz="quarter" idx="11"/>
          </p:nvPr>
        </p:nvSpPr>
        <p:spPr/>
        <p:txBody>
          <a:bodyPr/>
          <a:lstStyle/>
          <a:p>
            <a:pPr algn="l">
              <a:tabLst>
                <a:tab pos="9775825" algn="r"/>
                <a:tab pos="10226675" algn="r"/>
              </a:tabLst>
            </a:pPr>
            <a:r>
              <a:rPr lang="de-DE"/>
              <a:t>Max-Planck-Institut für Plasmaphysik | Ulrich Stroth | IAEA Divertor WS, 29.10.2025</a:t>
            </a:r>
            <a:endParaRPr lang="de-DE" dirty="0"/>
          </a:p>
        </p:txBody>
      </p:sp>
      <p:sp>
        <p:nvSpPr>
          <p:cNvPr id="6" name="Foliennummernplatzhalter 5">
            <a:extLst>
              <a:ext uri="{FF2B5EF4-FFF2-40B4-BE49-F238E27FC236}">
                <a16:creationId xmlns:a16="http://schemas.microsoft.com/office/drawing/2014/main" id="{E62D91F8-7AD1-4CB5-84D6-8F8A9DB36086}"/>
              </a:ext>
            </a:extLst>
          </p:cNvPr>
          <p:cNvSpPr>
            <a:spLocks noGrp="1"/>
          </p:cNvSpPr>
          <p:nvPr>
            <p:ph type="sldNum" sz="quarter" idx="12"/>
          </p:nvPr>
        </p:nvSpPr>
        <p:spPr/>
        <p:txBody>
          <a:bodyPr/>
          <a:lstStyle/>
          <a:p>
            <a:fld id="{3B1A4699-952B-42DA-8DC4-38A59B49610C}" type="slidenum">
              <a:rPr lang="de-DE" smtClean="0"/>
              <a:pPr/>
              <a:t>13</a:t>
            </a:fld>
            <a:endParaRPr lang="de-DE" dirty="0"/>
          </a:p>
        </p:txBody>
      </p:sp>
    </p:spTree>
    <p:extLst>
      <p:ext uri="{BB962C8B-B14F-4D97-AF65-F5344CB8AC3E}">
        <p14:creationId xmlns:p14="http://schemas.microsoft.com/office/powerpoint/2010/main" val="38602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Inhaltsplatzhalter 10">
            <a:extLst>
              <a:ext uri="{FF2B5EF4-FFF2-40B4-BE49-F238E27FC236}">
                <a16:creationId xmlns:a16="http://schemas.microsoft.com/office/drawing/2014/main" id="{A7C3E358-1A1A-45F7-8308-D4343DF09E03}"/>
              </a:ext>
            </a:extLst>
          </p:cNvPr>
          <p:cNvSpPr>
            <a:spLocks noGrp="1"/>
          </p:cNvSpPr>
          <p:nvPr>
            <p:ph sz="half" idx="2"/>
          </p:nvPr>
        </p:nvSpPr>
        <p:spPr>
          <a:xfrm>
            <a:off x="6220361" y="1609725"/>
            <a:ext cx="5399802" cy="4772025"/>
          </a:xfrm>
        </p:spPr>
        <p:txBody>
          <a:bodyPr>
            <a:noAutofit/>
          </a:bodyPr>
          <a:lstStyle/>
          <a:p>
            <a:endParaRPr lang="en-US" sz="1800" dirty="0"/>
          </a:p>
          <a:p>
            <a:r>
              <a:rPr lang="en-US" sz="1800" dirty="0"/>
              <a:t>Similar observations as in AUG</a:t>
            </a:r>
          </a:p>
          <a:p>
            <a:pPr lvl="4"/>
            <a:r>
              <a:rPr lang="en-US" sz="1800" dirty="0"/>
              <a:t>XPR achieved at lower </a:t>
            </a:r>
            <a:r>
              <a:rPr lang="en-US" sz="1800" i="1" dirty="0"/>
              <a:t>n</a:t>
            </a:r>
            <a:r>
              <a:rPr lang="en-US" sz="1800" baseline="-25000" dirty="0"/>
              <a:t>0</a:t>
            </a:r>
            <a:r>
              <a:rPr lang="en-US" sz="1800" dirty="0"/>
              <a:t>, due to low power</a:t>
            </a:r>
          </a:p>
          <a:p>
            <a:pPr lvl="4"/>
            <a:r>
              <a:rPr lang="en-US" sz="1800" dirty="0" err="1"/>
              <a:t>Ar</a:t>
            </a:r>
            <a:r>
              <a:rPr lang="en-US" sz="1800" dirty="0"/>
              <a:t> produces XPRs up to a height of 20</a:t>
            </a:r>
            <a:r>
              <a:rPr lang="en-US" sz="1800" dirty="0">
                <a:sym typeface="Symbol" panose="05050102010706020507" pitchFamily="18" charset="2"/>
              </a:rPr>
              <a:t></a:t>
            </a:r>
            <a:r>
              <a:rPr lang="en-US" sz="1800" dirty="0"/>
              <a:t>25 cm at low </a:t>
            </a:r>
            <a:r>
              <a:rPr lang="en-US" sz="1800" dirty="0" err="1"/>
              <a:t>c</a:t>
            </a:r>
            <a:r>
              <a:rPr lang="en-US" sz="1800" baseline="-25000" dirty="0" err="1"/>
              <a:t>Ar</a:t>
            </a:r>
            <a:r>
              <a:rPr lang="en-US" sz="1800" dirty="0"/>
              <a:t> before the height saturates</a:t>
            </a:r>
          </a:p>
          <a:p>
            <a:pPr lvl="4"/>
            <a:r>
              <a:rPr lang="en-US" sz="1800" dirty="0"/>
              <a:t>Ne doesn’t produce large XPRs</a:t>
            </a:r>
          </a:p>
          <a:p>
            <a:pPr lvl="4"/>
            <a:r>
              <a:rPr lang="en-US" sz="1800" dirty="0"/>
              <a:t>This is consistent with JET experiments, where </a:t>
            </a:r>
            <a:r>
              <a:rPr lang="en-US" sz="1800" i="1" dirty="0"/>
              <a:t>XPR control is only possible with </a:t>
            </a:r>
            <a:r>
              <a:rPr lang="en-US" sz="1800" i="1" dirty="0" err="1"/>
              <a:t>Ar</a:t>
            </a:r>
            <a:r>
              <a:rPr lang="en-US" sz="1800" i="1" dirty="0"/>
              <a:t> and not with Ne</a:t>
            </a:r>
            <a:br>
              <a:rPr lang="en-US" sz="1800" dirty="0"/>
            </a:br>
            <a:r>
              <a:rPr lang="en-US" sz="1800" dirty="0"/>
              <a:t>			</a:t>
            </a:r>
          </a:p>
        </p:txBody>
      </p:sp>
      <p:sp>
        <p:nvSpPr>
          <p:cNvPr id="2" name="Titel 1">
            <a:extLst>
              <a:ext uri="{FF2B5EF4-FFF2-40B4-BE49-F238E27FC236}">
                <a16:creationId xmlns:a16="http://schemas.microsoft.com/office/drawing/2014/main" id="{AE0D6D12-A9CD-461B-8A1F-44CF76A96AC0}"/>
              </a:ext>
            </a:extLst>
          </p:cNvPr>
          <p:cNvSpPr>
            <a:spLocks noGrp="1"/>
          </p:cNvSpPr>
          <p:nvPr>
            <p:ph type="title"/>
          </p:nvPr>
        </p:nvSpPr>
        <p:spPr/>
        <p:txBody>
          <a:bodyPr/>
          <a:lstStyle/>
          <a:p>
            <a:r>
              <a:rPr lang="en-US" dirty="0"/>
              <a:t>XPR development for various impurities in JET</a:t>
            </a:r>
          </a:p>
        </p:txBody>
      </p:sp>
      <p:sp>
        <p:nvSpPr>
          <p:cNvPr id="16" name="Rechteck 15">
            <a:extLst>
              <a:ext uri="{FF2B5EF4-FFF2-40B4-BE49-F238E27FC236}">
                <a16:creationId xmlns:a16="http://schemas.microsoft.com/office/drawing/2014/main" id="{4632F6DC-253D-40C2-AAD4-8C7C5D6F7979}"/>
              </a:ext>
            </a:extLst>
          </p:cNvPr>
          <p:cNvSpPr/>
          <p:nvPr/>
        </p:nvSpPr>
        <p:spPr>
          <a:xfrm>
            <a:off x="8920262" y="5078998"/>
            <a:ext cx="2673809" cy="338554"/>
          </a:xfrm>
          <a:prstGeom prst="rect">
            <a:avLst/>
          </a:prstGeom>
        </p:spPr>
        <p:txBody>
          <a:bodyPr wrap="none">
            <a:spAutoFit/>
          </a:bodyPr>
          <a:lstStyle/>
          <a:p>
            <a:r>
              <a:rPr lang="en-US" sz="1600" dirty="0">
                <a:solidFill>
                  <a:schemeClr val="accent2">
                    <a:lumMod val="75000"/>
                  </a:schemeClr>
                </a:solidFill>
              </a:rPr>
              <a:t>[T.</a:t>
            </a:r>
            <a:r>
              <a:rPr lang="de-DE" sz="1600" dirty="0">
                <a:solidFill>
                  <a:schemeClr val="accent2">
                    <a:lumMod val="75000"/>
                  </a:schemeClr>
                </a:solidFill>
              </a:rPr>
              <a:t> Bosman et al., NF 2025</a:t>
            </a:r>
            <a:r>
              <a:rPr lang="en-US" sz="1600" dirty="0">
                <a:solidFill>
                  <a:schemeClr val="accent2">
                    <a:lumMod val="75000"/>
                  </a:schemeClr>
                </a:solidFill>
              </a:rPr>
              <a:t>]</a:t>
            </a:r>
            <a:endParaRPr lang="en-US" sz="1600" dirty="0"/>
          </a:p>
        </p:txBody>
      </p:sp>
      <p:sp>
        <p:nvSpPr>
          <p:cNvPr id="3" name="Datumsplatzhalter 2">
            <a:extLst>
              <a:ext uri="{FF2B5EF4-FFF2-40B4-BE49-F238E27FC236}">
                <a16:creationId xmlns:a16="http://schemas.microsoft.com/office/drawing/2014/main" id="{99464C21-4858-436B-9A79-A8F770CB356D}"/>
              </a:ext>
            </a:extLst>
          </p:cNvPr>
          <p:cNvSpPr>
            <a:spLocks noGrp="1"/>
          </p:cNvSpPr>
          <p:nvPr>
            <p:ph type="dt" sz="half" idx="10"/>
          </p:nvPr>
        </p:nvSpPr>
        <p:spPr/>
        <p:txBody>
          <a:bodyPr/>
          <a:lstStyle/>
          <a:p>
            <a:r>
              <a:rPr lang="en-US"/>
              <a:t>XPR access in different tokamaks</a:t>
            </a:r>
            <a:endParaRPr lang="de-DE" dirty="0"/>
          </a:p>
        </p:txBody>
      </p:sp>
      <p:sp>
        <p:nvSpPr>
          <p:cNvPr id="4" name="Fußzeilenplatzhalter 3">
            <a:extLst>
              <a:ext uri="{FF2B5EF4-FFF2-40B4-BE49-F238E27FC236}">
                <a16:creationId xmlns:a16="http://schemas.microsoft.com/office/drawing/2014/main" id="{48825F7B-33F1-4742-9F5F-3DF61BEE17C0}"/>
              </a:ext>
            </a:extLst>
          </p:cNvPr>
          <p:cNvSpPr>
            <a:spLocks noGrp="1"/>
          </p:cNvSpPr>
          <p:nvPr>
            <p:ph type="ftr" sz="quarter" idx="11"/>
          </p:nvPr>
        </p:nvSpPr>
        <p:spPr/>
        <p:txBody>
          <a:bodyPr/>
          <a:lstStyle/>
          <a:p>
            <a:pPr algn="l">
              <a:tabLst>
                <a:tab pos="9775825" algn="r"/>
                <a:tab pos="10226675" algn="r"/>
              </a:tabLst>
            </a:pPr>
            <a:r>
              <a:rPr lang="de-DE"/>
              <a:t>Max-Planck-Institut für Plasmaphysik | Ulrich Stroth | IAEA Divertor WS, 29.10.2025</a:t>
            </a:r>
            <a:endParaRPr lang="de-DE" dirty="0"/>
          </a:p>
        </p:txBody>
      </p:sp>
      <p:sp>
        <p:nvSpPr>
          <p:cNvPr id="5" name="Foliennummernplatzhalter 4">
            <a:extLst>
              <a:ext uri="{FF2B5EF4-FFF2-40B4-BE49-F238E27FC236}">
                <a16:creationId xmlns:a16="http://schemas.microsoft.com/office/drawing/2014/main" id="{701FACDB-08CB-4545-B56A-2F64922421F9}"/>
              </a:ext>
            </a:extLst>
          </p:cNvPr>
          <p:cNvSpPr>
            <a:spLocks noGrp="1"/>
          </p:cNvSpPr>
          <p:nvPr>
            <p:ph type="sldNum" sz="quarter" idx="12"/>
          </p:nvPr>
        </p:nvSpPr>
        <p:spPr/>
        <p:txBody>
          <a:bodyPr/>
          <a:lstStyle/>
          <a:p>
            <a:fld id="{3B1A4699-952B-42DA-8DC4-38A59B49610C}" type="slidenum">
              <a:rPr lang="de-DE" smtClean="0"/>
              <a:pPr/>
              <a:t>14</a:t>
            </a:fld>
            <a:endParaRPr lang="de-DE" dirty="0"/>
          </a:p>
        </p:txBody>
      </p:sp>
      <p:pic>
        <p:nvPicPr>
          <p:cNvPr id="10" name="Grafik 9">
            <a:extLst>
              <a:ext uri="{FF2B5EF4-FFF2-40B4-BE49-F238E27FC236}">
                <a16:creationId xmlns:a16="http://schemas.microsoft.com/office/drawing/2014/main" id="{ECC20296-A20F-49DA-BC4F-82EE052378EB}"/>
              </a:ext>
            </a:extLst>
          </p:cNvPr>
          <p:cNvPicPr>
            <a:picLocks noChangeAspect="1"/>
          </p:cNvPicPr>
          <p:nvPr/>
        </p:nvPicPr>
        <p:blipFill>
          <a:blip r:embed="rId2"/>
          <a:stretch>
            <a:fillRect/>
          </a:stretch>
        </p:blipFill>
        <p:spPr>
          <a:xfrm>
            <a:off x="478790" y="1638632"/>
            <a:ext cx="4782542" cy="4632352"/>
          </a:xfrm>
          <a:prstGeom prst="rect">
            <a:avLst/>
          </a:prstGeom>
        </p:spPr>
      </p:pic>
    </p:spTree>
    <p:extLst>
      <p:ext uri="{BB962C8B-B14F-4D97-AF65-F5344CB8AC3E}">
        <p14:creationId xmlns:p14="http://schemas.microsoft.com/office/powerpoint/2010/main" val="36782424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Inhaltsplatzhalter 10">
            <a:extLst>
              <a:ext uri="{FF2B5EF4-FFF2-40B4-BE49-F238E27FC236}">
                <a16:creationId xmlns:a16="http://schemas.microsoft.com/office/drawing/2014/main" id="{A7C3E358-1A1A-45F7-8308-D4343DF09E03}"/>
              </a:ext>
            </a:extLst>
          </p:cNvPr>
          <p:cNvSpPr>
            <a:spLocks noGrp="1"/>
          </p:cNvSpPr>
          <p:nvPr>
            <p:ph sz="half" idx="2"/>
          </p:nvPr>
        </p:nvSpPr>
        <p:spPr>
          <a:xfrm>
            <a:off x="6220360" y="1609725"/>
            <a:ext cx="5676453" cy="4772025"/>
          </a:xfrm>
        </p:spPr>
        <p:txBody>
          <a:bodyPr>
            <a:normAutofit/>
          </a:bodyPr>
          <a:lstStyle/>
          <a:p>
            <a:endParaRPr lang="de-DE" dirty="0"/>
          </a:p>
          <a:p>
            <a:endParaRPr lang="en-US" dirty="0"/>
          </a:p>
          <a:p>
            <a:pPr lvl="3"/>
            <a:r>
              <a:rPr lang="en-US" dirty="0"/>
              <a:t>With </a:t>
            </a:r>
            <a:r>
              <a:rPr lang="en-US" i="1" dirty="0" err="1"/>
              <a:t>c</a:t>
            </a:r>
            <a:r>
              <a:rPr lang="en-US" baseline="-25000" dirty="0" err="1"/>
              <a:t>Ar</a:t>
            </a:r>
            <a:r>
              <a:rPr lang="en-US" dirty="0"/>
              <a:t> = 0.3 %, up to 70 % of the power entering the pedestal can be dissipated</a:t>
            </a:r>
          </a:p>
          <a:p>
            <a:pPr lvl="3"/>
            <a:endParaRPr lang="en-US" dirty="0"/>
          </a:p>
          <a:p>
            <a:pPr lvl="3"/>
            <a:endParaRPr lang="en-US" dirty="0"/>
          </a:p>
          <a:p>
            <a:pPr marL="0" lvl="3" indent="0">
              <a:buNone/>
            </a:pPr>
            <a:r>
              <a:rPr lang="en-US" dirty="0">
                <a:sym typeface="Symbol" panose="05050102010706020507" pitchFamily="18" charset="2"/>
              </a:rPr>
              <a:t>	</a:t>
            </a:r>
            <a:endParaRPr lang="en-US" dirty="0"/>
          </a:p>
          <a:p>
            <a:endParaRPr lang="de-DE" dirty="0"/>
          </a:p>
        </p:txBody>
      </p:sp>
      <p:sp>
        <p:nvSpPr>
          <p:cNvPr id="2" name="Titel 1">
            <a:extLst>
              <a:ext uri="{FF2B5EF4-FFF2-40B4-BE49-F238E27FC236}">
                <a16:creationId xmlns:a16="http://schemas.microsoft.com/office/drawing/2014/main" id="{AE0D6D12-A9CD-461B-8A1F-44CF76A96AC0}"/>
              </a:ext>
            </a:extLst>
          </p:cNvPr>
          <p:cNvSpPr>
            <a:spLocks noGrp="1"/>
          </p:cNvSpPr>
          <p:nvPr>
            <p:ph type="title"/>
          </p:nvPr>
        </p:nvSpPr>
        <p:spPr/>
        <p:txBody>
          <a:bodyPr/>
          <a:lstStyle/>
          <a:p>
            <a:r>
              <a:rPr lang="en-US" dirty="0"/>
              <a:t>XPR development for various impurities in JET</a:t>
            </a:r>
          </a:p>
        </p:txBody>
      </p:sp>
      <p:sp>
        <p:nvSpPr>
          <p:cNvPr id="3" name="Datumsplatzhalter 2">
            <a:extLst>
              <a:ext uri="{FF2B5EF4-FFF2-40B4-BE49-F238E27FC236}">
                <a16:creationId xmlns:a16="http://schemas.microsoft.com/office/drawing/2014/main" id="{3E7E9E39-3D1F-4EDF-81B7-50836FDA4941}"/>
              </a:ext>
            </a:extLst>
          </p:cNvPr>
          <p:cNvSpPr>
            <a:spLocks noGrp="1"/>
          </p:cNvSpPr>
          <p:nvPr>
            <p:ph type="dt" sz="half" idx="10"/>
          </p:nvPr>
        </p:nvSpPr>
        <p:spPr/>
        <p:txBody>
          <a:bodyPr/>
          <a:lstStyle/>
          <a:p>
            <a:r>
              <a:rPr lang="en-US"/>
              <a:t>XPR access in different tokamaks</a:t>
            </a:r>
            <a:endParaRPr lang="de-DE" dirty="0"/>
          </a:p>
        </p:txBody>
      </p:sp>
      <p:sp>
        <p:nvSpPr>
          <p:cNvPr id="4" name="Fußzeilenplatzhalter 3">
            <a:extLst>
              <a:ext uri="{FF2B5EF4-FFF2-40B4-BE49-F238E27FC236}">
                <a16:creationId xmlns:a16="http://schemas.microsoft.com/office/drawing/2014/main" id="{FBF8B849-1ADE-407E-8D44-11B046B32C7D}"/>
              </a:ext>
            </a:extLst>
          </p:cNvPr>
          <p:cNvSpPr>
            <a:spLocks noGrp="1"/>
          </p:cNvSpPr>
          <p:nvPr>
            <p:ph type="ftr" sz="quarter" idx="11"/>
          </p:nvPr>
        </p:nvSpPr>
        <p:spPr/>
        <p:txBody>
          <a:bodyPr/>
          <a:lstStyle/>
          <a:p>
            <a:pPr algn="l">
              <a:tabLst>
                <a:tab pos="9775825" algn="r"/>
                <a:tab pos="10226675" algn="r"/>
              </a:tabLst>
            </a:pPr>
            <a:r>
              <a:rPr lang="de-DE"/>
              <a:t>Max-Planck-Institut für Plasmaphysik | Ulrich Stroth | IAEA Divertor WS, 29.10.2025</a:t>
            </a:r>
            <a:endParaRPr lang="de-DE" dirty="0"/>
          </a:p>
        </p:txBody>
      </p:sp>
      <p:sp>
        <p:nvSpPr>
          <p:cNvPr id="5" name="Foliennummernplatzhalter 4">
            <a:extLst>
              <a:ext uri="{FF2B5EF4-FFF2-40B4-BE49-F238E27FC236}">
                <a16:creationId xmlns:a16="http://schemas.microsoft.com/office/drawing/2014/main" id="{97290996-766E-4569-A224-60349051B3C1}"/>
              </a:ext>
            </a:extLst>
          </p:cNvPr>
          <p:cNvSpPr>
            <a:spLocks noGrp="1"/>
          </p:cNvSpPr>
          <p:nvPr>
            <p:ph type="sldNum" sz="quarter" idx="12"/>
          </p:nvPr>
        </p:nvSpPr>
        <p:spPr/>
        <p:txBody>
          <a:bodyPr/>
          <a:lstStyle/>
          <a:p>
            <a:fld id="{3B1A4699-952B-42DA-8DC4-38A59B49610C}" type="slidenum">
              <a:rPr lang="de-DE" smtClean="0"/>
              <a:pPr/>
              <a:t>15</a:t>
            </a:fld>
            <a:endParaRPr lang="de-DE" dirty="0"/>
          </a:p>
        </p:txBody>
      </p:sp>
      <p:pic>
        <p:nvPicPr>
          <p:cNvPr id="8" name="Grafik 7">
            <a:extLst>
              <a:ext uri="{FF2B5EF4-FFF2-40B4-BE49-F238E27FC236}">
                <a16:creationId xmlns:a16="http://schemas.microsoft.com/office/drawing/2014/main" id="{06AC1784-5957-4139-927E-490542FB4BAB}"/>
              </a:ext>
            </a:extLst>
          </p:cNvPr>
          <p:cNvPicPr>
            <a:picLocks noChangeAspect="1"/>
          </p:cNvPicPr>
          <p:nvPr/>
        </p:nvPicPr>
        <p:blipFill>
          <a:blip r:embed="rId2"/>
          <a:stretch>
            <a:fillRect/>
          </a:stretch>
        </p:blipFill>
        <p:spPr>
          <a:xfrm>
            <a:off x="478790" y="1638631"/>
            <a:ext cx="4824270" cy="4677368"/>
          </a:xfrm>
          <a:prstGeom prst="rect">
            <a:avLst/>
          </a:prstGeom>
        </p:spPr>
      </p:pic>
    </p:spTree>
    <p:extLst>
      <p:ext uri="{BB962C8B-B14F-4D97-AF65-F5344CB8AC3E}">
        <p14:creationId xmlns:p14="http://schemas.microsoft.com/office/powerpoint/2010/main" val="33585460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354A3882-6DED-4E67-8258-D7515787677F}"/>
              </a:ext>
            </a:extLst>
          </p:cNvPr>
          <p:cNvSpPr>
            <a:spLocks noGrp="1"/>
          </p:cNvSpPr>
          <p:nvPr>
            <p:ph sz="half" idx="2"/>
          </p:nvPr>
        </p:nvSpPr>
        <p:spPr/>
        <p:txBody>
          <a:bodyPr>
            <a:normAutofit/>
          </a:bodyPr>
          <a:lstStyle/>
          <a:p>
            <a:r>
              <a:rPr lang="en-US" dirty="0"/>
              <a:t>The XPR height is mainly determined by the </a:t>
            </a:r>
            <a:r>
              <a:rPr lang="en-US" dirty="0" err="1"/>
              <a:t>Ar</a:t>
            </a:r>
            <a:r>
              <a:rPr lang="en-US" dirty="0"/>
              <a:t> concentration</a:t>
            </a:r>
          </a:p>
          <a:p>
            <a:endParaRPr lang="en-US" dirty="0"/>
          </a:p>
          <a:p>
            <a:r>
              <a:rPr lang="en-US" dirty="0"/>
              <a:t>Adding Ne has only little influence on the XPR height</a:t>
            </a:r>
          </a:p>
          <a:p>
            <a:endParaRPr lang="en-US" dirty="0"/>
          </a:p>
          <a:p>
            <a:r>
              <a:rPr lang="en-US" dirty="0"/>
              <a:t>Core and edge radiation losses are not considered here</a:t>
            </a:r>
          </a:p>
          <a:p>
            <a:endParaRPr lang="en-US" dirty="0"/>
          </a:p>
          <a:p>
            <a:pPr lvl="1"/>
            <a:r>
              <a:rPr lang="en-US" dirty="0">
                <a:sym typeface="Symbol" panose="05050102010706020507" pitchFamily="18" charset="2"/>
              </a:rPr>
              <a:t> See also the next presentation by Ou Pan</a:t>
            </a:r>
            <a:endParaRPr lang="en-US" dirty="0"/>
          </a:p>
        </p:txBody>
      </p:sp>
      <p:sp>
        <p:nvSpPr>
          <p:cNvPr id="3" name="Titel 2">
            <a:extLst>
              <a:ext uri="{FF2B5EF4-FFF2-40B4-BE49-F238E27FC236}">
                <a16:creationId xmlns:a16="http://schemas.microsoft.com/office/drawing/2014/main" id="{F968278C-D716-41FE-9A5A-B416B73A11D6}"/>
              </a:ext>
            </a:extLst>
          </p:cNvPr>
          <p:cNvSpPr>
            <a:spLocks noGrp="1"/>
          </p:cNvSpPr>
          <p:nvPr>
            <p:ph type="title"/>
          </p:nvPr>
        </p:nvSpPr>
        <p:spPr/>
        <p:txBody>
          <a:bodyPr/>
          <a:lstStyle/>
          <a:p>
            <a:r>
              <a:rPr lang="en-US" dirty="0"/>
              <a:t>Mixed impurities in JET</a:t>
            </a:r>
            <a:br>
              <a:rPr lang="en-US" dirty="0"/>
            </a:br>
            <a:r>
              <a:rPr lang="en-US" b="0" dirty="0"/>
              <a:t>varying the Ne concentration on a fixed </a:t>
            </a:r>
            <a:r>
              <a:rPr lang="en-US" b="0" dirty="0" err="1"/>
              <a:t>Ar</a:t>
            </a:r>
            <a:r>
              <a:rPr lang="en-US" b="0" dirty="0"/>
              <a:t> background</a:t>
            </a:r>
          </a:p>
        </p:txBody>
      </p:sp>
      <p:sp>
        <p:nvSpPr>
          <p:cNvPr id="4" name="Datumsplatzhalter 3">
            <a:extLst>
              <a:ext uri="{FF2B5EF4-FFF2-40B4-BE49-F238E27FC236}">
                <a16:creationId xmlns:a16="http://schemas.microsoft.com/office/drawing/2014/main" id="{7F3FE604-833C-4CAE-A7DA-0175D7A933B2}"/>
              </a:ext>
            </a:extLst>
          </p:cNvPr>
          <p:cNvSpPr>
            <a:spLocks noGrp="1"/>
          </p:cNvSpPr>
          <p:nvPr>
            <p:ph type="dt" sz="half" idx="10"/>
          </p:nvPr>
        </p:nvSpPr>
        <p:spPr/>
        <p:txBody>
          <a:bodyPr/>
          <a:lstStyle/>
          <a:p>
            <a:r>
              <a:rPr lang="en-US"/>
              <a:t>XPR access in different tokamaks</a:t>
            </a:r>
            <a:endParaRPr lang="de-DE" dirty="0"/>
          </a:p>
        </p:txBody>
      </p:sp>
      <p:sp>
        <p:nvSpPr>
          <p:cNvPr id="6" name="Fußzeilenplatzhalter 5">
            <a:extLst>
              <a:ext uri="{FF2B5EF4-FFF2-40B4-BE49-F238E27FC236}">
                <a16:creationId xmlns:a16="http://schemas.microsoft.com/office/drawing/2014/main" id="{60DBF2D1-C3E9-4BAC-9C31-C4E671861CC0}"/>
              </a:ext>
            </a:extLst>
          </p:cNvPr>
          <p:cNvSpPr>
            <a:spLocks noGrp="1"/>
          </p:cNvSpPr>
          <p:nvPr>
            <p:ph type="ftr" sz="quarter" idx="11"/>
          </p:nvPr>
        </p:nvSpPr>
        <p:spPr/>
        <p:txBody>
          <a:bodyPr/>
          <a:lstStyle/>
          <a:p>
            <a:pPr algn="l">
              <a:tabLst>
                <a:tab pos="9775825" algn="r"/>
                <a:tab pos="10226675" algn="r"/>
              </a:tabLst>
            </a:pPr>
            <a:r>
              <a:rPr lang="de-DE"/>
              <a:t>Max-Planck-Institut für Plasmaphysik | Ulrich Stroth | IAEA Divertor WS, 29.10.2025</a:t>
            </a:r>
            <a:endParaRPr lang="de-DE" dirty="0"/>
          </a:p>
        </p:txBody>
      </p:sp>
      <p:sp>
        <p:nvSpPr>
          <p:cNvPr id="7" name="Foliennummernplatzhalter 6">
            <a:extLst>
              <a:ext uri="{FF2B5EF4-FFF2-40B4-BE49-F238E27FC236}">
                <a16:creationId xmlns:a16="http://schemas.microsoft.com/office/drawing/2014/main" id="{FF80C908-9636-4678-B09E-C765BDCEC40C}"/>
              </a:ext>
            </a:extLst>
          </p:cNvPr>
          <p:cNvSpPr>
            <a:spLocks noGrp="1"/>
          </p:cNvSpPr>
          <p:nvPr>
            <p:ph type="sldNum" sz="quarter" idx="12"/>
          </p:nvPr>
        </p:nvSpPr>
        <p:spPr/>
        <p:txBody>
          <a:bodyPr/>
          <a:lstStyle/>
          <a:p>
            <a:fld id="{3B1A4699-952B-42DA-8DC4-38A59B49610C}" type="slidenum">
              <a:rPr lang="de-DE" smtClean="0"/>
              <a:pPr/>
              <a:t>16</a:t>
            </a:fld>
            <a:endParaRPr lang="de-DE" dirty="0"/>
          </a:p>
        </p:txBody>
      </p:sp>
      <p:pic>
        <p:nvPicPr>
          <p:cNvPr id="8" name="Grafik 7">
            <a:extLst>
              <a:ext uri="{FF2B5EF4-FFF2-40B4-BE49-F238E27FC236}">
                <a16:creationId xmlns:a16="http://schemas.microsoft.com/office/drawing/2014/main" id="{C3A0303A-8F62-4A46-B3FE-0712CCD51557}"/>
              </a:ext>
            </a:extLst>
          </p:cNvPr>
          <p:cNvPicPr>
            <a:picLocks noChangeAspect="1"/>
          </p:cNvPicPr>
          <p:nvPr/>
        </p:nvPicPr>
        <p:blipFill>
          <a:blip r:embed="rId2"/>
          <a:stretch>
            <a:fillRect/>
          </a:stretch>
        </p:blipFill>
        <p:spPr>
          <a:xfrm>
            <a:off x="511819" y="1638629"/>
            <a:ext cx="4766966" cy="4576053"/>
          </a:xfrm>
          <a:prstGeom prst="rect">
            <a:avLst/>
          </a:prstGeom>
        </p:spPr>
      </p:pic>
    </p:spTree>
    <p:extLst>
      <p:ext uri="{BB962C8B-B14F-4D97-AF65-F5344CB8AC3E}">
        <p14:creationId xmlns:p14="http://schemas.microsoft.com/office/powerpoint/2010/main" val="34798480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Inhaltsplatzhalter 10">
            <a:extLst>
              <a:ext uri="{FF2B5EF4-FFF2-40B4-BE49-F238E27FC236}">
                <a16:creationId xmlns:a16="http://schemas.microsoft.com/office/drawing/2014/main" id="{334209F5-0CE3-496F-8C62-9B1B920842B5}"/>
              </a:ext>
            </a:extLst>
          </p:cNvPr>
          <p:cNvSpPr>
            <a:spLocks noGrp="1"/>
          </p:cNvSpPr>
          <p:nvPr>
            <p:ph sz="half" idx="2"/>
          </p:nvPr>
        </p:nvSpPr>
        <p:spPr/>
        <p:txBody>
          <a:bodyPr>
            <a:normAutofit/>
          </a:bodyPr>
          <a:lstStyle/>
          <a:p>
            <a:pPr lvl="3"/>
            <a:r>
              <a:rPr lang="en-US" dirty="0"/>
              <a:t>Due to the higher edge temperature, large XPRs demand high neutral densities</a:t>
            </a:r>
          </a:p>
          <a:p>
            <a:pPr marL="0" lvl="3" indent="0">
              <a:buNone/>
            </a:pPr>
            <a:endParaRPr lang="de-DE" dirty="0"/>
          </a:p>
          <a:p>
            <a:pPr lvl="3"/>
            <a:r>
              <a:rPr lang="de-DE" dirty="0"/>
              <a:t>Small </a:t>
            </a:r>
            <a:r>
              <a:rPr lang="en-US" dirty="0"/>
              <a:t>changes in </a:t>
            </a:r>
            <a:r>
              <a:rPr lang="en-US" i="1" dirty="0" err="1"/>
              <a:t>c</a:t>
            </a:r>
            <a:r>
              <a:rPr lang="en-US" baseline="-25000" dirty="0" err="1"/>
              <a:t>Ar</a:t>
            </a:r>
            <a:r>
              <a:rPr lang="en-US" dirty="0"/>
              <a:t> have a strong effect on XPR height</a:t>
            </a:r>
          </a:p>
          <a:p>
            <a:pPr lvl="3"/>
            <a:endParaRPr lang="de-DE" dirty="0"/>
          </a:p>
          <a:p>
            <a:pPr lvl="3"/>
            <a:r>
              <a:rPr lang="en-US" dirty="0"/>
              <a:t>With N or </a:t>
            </a:r>
            <a:r>
              <a:rPr lang="en-US" dirty="0" err="1"/>
              <a:t>Ar</a:t>
            </a:r>
            <a:r>
              <a:rPr lang="en-US" dirty="0"/>
              <a:t>, up to 80 % of the pedestal power can be dissipated </a:t>
            </a:r>
          </a:p>
          <a:p>
            <a:pPr lvl="3"/>
            <a:endParaRPr lang="de-DE" dirty="0"/>
          </a:p>
          <a:p>
            <a:pPr lvl="3"/>
            <a:r>
              <a:rPr lang="en-US" dirty="0"/>
              <a:t>With Ne, the XPR remains small in DEMO either</a:t>
            </a:r>
          </a:p>
        </p:txBody>
      </p:sp>
      <p:sp>
        <p:nvSpPr>
          <p:cNvPr id="2" name="Titel 1">
            <a:extLst>
              <a:ext uri="{FF2B5EF4-FFF2-40B4-BE49-F238E27FC236}">
                <a16:creationId xmlns:a16="http://schemas.microsoft.com/office/drawing/2014/main" id="{AE0D6D12-A9CD-461B-8A1F-44CF76A96AC0}"/>
              </a:ext>
            </a:extLst>
          </p:cNvPr>
          <p:cNvSpPr>
            <a:spLocks noGrp="1"/>
          </p:cNvSpPr>
          <p:nvPr>
            <p:ph type="title"/>
          </p:nvPr>
        </p:nvSpPr>
        <p:spPr/>
        <p:txBody>
          <a:bodyPr/>
          <a:lstStyle/>
          <a:p>
            <a:r>
              <a:rPr lang="en-US" dirty="0"/>
              <a:t>XPR development for various impurities on DEMO</a:t>
            </a:r>
          </a:p>
        </p:txBody>
      </p:sp>
      <p:sp>
        <p:nvSpPr>
          <p:cNvPr id="12" name="Inhaltsplatzhalter 11">
            <a:extLst>
              <a:ext uri="{FF2B5EF4-FFF2-40B4-BE49-F238E27FC236}">
                <a16:creationId xmlns:a16="http://schemas.microsoft.com/office/drawing/2014/main" id="{549EDB78-6234-4AC0-838E-D1AC6AC6E728}"/>
              </a:ext>
            </a:extLst>
          </p:cNvPr>
          <p:cNvSpPr>
            <a:spLocks noGrp="1"/>
          </p:cNvSpPr>
          <p:nvPr>
            <p:ph sz="half" idx="13"/>
          </p:nvPr>
        </p:nvSpPr>
        <p:spPr>
          <a:xfrm>
            <a:off x="695327" y="1609725"/>
            <a:ext cx="5278650" cy="5054311"/>
          </a:xfrm>
        </p:spPr>
        <p:txBody>
          <a:bodyPr>
            <a:norm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3" name="Datumsplatzhalter 2">
            <a:extLst>
              <a:ext uri="{FF2B5EF4-FFF2-40B4-BE49-F238E27FC236}">
                <a16:creationId xmlns:a16="http://schemas.microsoft.com/office/drawing/2014/main" id="{C3C91E02-51F2-4AC9-85C4-85ECF932ECDD}"/>
              </a:ext>
            </a:extLst>
          </p:cNvPr>
          <p:cNvSpPr>
            <a:spLocks noGrp="1"/>
          </p:cNvSpPr>
          <p:nvPr>
            <p:ph type="dt" sz="half" idx="10"/>
          </p:nvPr>
        </p:nvSpPr>
        <p:spPr/>
        <p:txBody>
          <a:bodyPr/>
          <a:lstStyle/>
          <a:p>
            <a:r>
              <a:rPr lang="en-US"/>
              <a:t>XPR access in different tokamaks</a:t>
            </a:r>
            <a:endParaRPr lang="de-DE" dirty="0"/>
          </a:p>
        </p:txBody>
      </p:sp>
      <p:sp>
        <p:nvSpPr>
          <p:cNvPr id="4" name="Fußzeilenplatzhalter 3">
            <a:extLst>
              <a:ext uri="{FF2B5EF4-FFF2-40B4-BE49-F238E27FC236}">
                <a16:creationId xmlns:a16="http://schemas.microsoft.com/office/drawing/2014/main" id="{54A182CB-344B-43E3-8E57-C54FE4844918}"/>
              </a:ext>
            </a:extLst>
          </p:cNvPr>
          <p:cNvSpPr>
            <a:spLocks noGrp="1"/>
          </p:cNvSpPr>
          <p:nvPr>
            <p:ph type="ftr" sz="quarter" idx="11"/>
          </p:nvPr>
        </p:nvSpPr>
        <p:spPr/>
        <p:txBody>
          <a:bodyPr/>
          <a:lstStyle/>
          <a:p>
            <a:pPr algn="l">
              <a:tabLst>
                <a:tab pos="9775825" algn="r"/>
                <a:tab pos="10226675" algn="r"/>
              </a:tabLst>
            </a:pPr>
            <a:r>
              <a:rPr lang="de-DE"/>
              <a:t>Max-Planck-Institut für Plasmaphysik | Ulrich Stroth | IAEA Divertor WS, 29.10.2025</a:t>
            </a:r>
            <a:endParaRPr lang="de-DE" dirty="0"/>
          </a:p>
        </p:txBody>
      </p:sp>
      <p:sp>
        <p:nvSpPr>
          <p:cNvPr id="5" name="Foliennummernplatzhalter 4">
            <a:extLst>
              <a:ext uri="{FF2B5EF4-FFF2-40B4-BE49-F238E27FC236}">
                <a16:creationId xmlns:a16="http://schemas.microsoft.com/office/drawing/2014/main" id="{91A7E97C-D66D-4DF4-858F-47BACB350192}"/>
              </a:ext>
            </a:extLst>
          </p:cNvPr>
          <p:cNvSpPr>
            <a:spLocks noGrp="1"/>
          </p:cNvSpPr>
          <p:nvPr>
            <p:ph type="sldNum" sz="quarter" idx="12"/>
          </p:nvPr>
        </p:nvSpPr>
        <p:spPr/>
        <p:txBody>
          <a:bodyPr/>
          <a:lstStyle/>
          <a:p>
            <a:fld id="{3B1A4699-952B-42DA-8DC4-38A59B49610C}" type="slidenum">
              <a:rPr lang="de-DE" smtClean="0"/>
              <a:pPr/>
              <a:t>17</a:t>
            </a:fld>
            <a:endParaRPr lang="de-DE" dirty="0"/>
          </a:p>
        </p:txBody>
      </p:sp>
      <p:pic>
        <p:nvPicPr>
          <p:cNvPr id="9" name="Grafik 8">
            <a:extLst>
              <a:ext uri="{FF2B5EF4-FFF2-40B4-BE49-F238E27FC236}">
                <a16:creationId xmlns:a16="http://schemas.microsoft.com/office/drawing/2014/main" id="{12ABA481-584C-45A1-BBEE-E15854BD070A}"/>
              </a:ext>
            </a:extLst>
          </p:cNvPr>
          <p:cNvPicPr>
            <a:picLocks noChangeAspect="1"/>
          </p:cNvPicPr>
          <p:nvPr/>
        </p:nvPicPr>
        <p:blipFill>
          <a:blip r:embed="rId2"/>
          <a:stretch>
            <a:fillRect/>
          </a:stretch>
        </p:blipFill>
        <p:spPr>
          <a:xfrm>
            <a:off x="453154" y="1644615"/>
            <a:ext cx="4851430" cy="4604598"/>
          </a:xfrm>
          <a:prstGeom prst="rect">
            <a:avLst/>
          </a:prstGeom>
        </p:spPr>
      </p:pic>
    </p:spTree>
    <p:extLst>
      <p:ext uri="{BB962C8B-B14F-4D97-AF65-F5344CB8AC3E}">
        <p14:creationId xmlns:p14="http://schemas.microsoft.com/office/powerpoint/2010/main" val="11314680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nhaltsplatzhalter 11">
            <a:extLst>
              <a:ext uri="{FF2B5EF4-FFF2-40B4-BE49-F238E27FC236}">
                <a16:creationId xmlns:a16="http://schemas.microsoft.com/office/drawing/2014/main" id="{549EDB78-6234-4AC0-838E-D1AC6AC6E728}"/>
              </a:ext>
            </a:extLst>
          </p:cNvPr>
          <p:cNvSpPr>
            <a:spLocks noGrp="1"/>
          </p:cNvSpPr>
          <p:nvPr>
            <p:ph sz="quarter" idx="13"/>
          </p:nvPr>
        </p:nvSpPr>
        <p:spPr>
          <a:xfrm>
            <a:off x="695326" y="1609725"/>
            <a:ext cx="10801349" cy="5058111"/>
          </a:xfrm>
        </p:spPr>
        <p:txBody>
          <a:bodyPr>
            <a:normAutofit/>
          </a:bodyPr>
          <a:lstStyle/>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lvl="5" algn="ctr"/>
            <a:endParaRPr lang="de-DE" dirty="0"/>
          </a:p>
          <a:p>
            <a:pPr lvl="5" algn="ctr"/>
            <a:endParaRPr lang="de-DE" dirty="0"/>
          </a:p>
          <a:p>
            <a:pPr algn="ctr"/>
            <a:endParaRPr lang="de-DE" dirty="0"/>
          </a:p>
          <a:p>
            <a:pPr algn="ctr"/>
            <a:r>
              <a:rPr lang="de-DE" dirty="0">
                <a:solidFill>
                  <a:schemeClr val="accent5"/>
                </a:solidFill>
              </a:rPr>
              <a:t>In DEMO, Ar at </a:t>
            </a:r>
            <a:r>
              <a:rPr lang="en-US" dirty="0">
                <a:solidFill>
                  <a:schemeClr val="accent5"/>
                </a:solidFill>
              </a:rPr>
              <a:t>low concentration can be used to create a strongly dissipative XPR</a:t>
            </a:r>
          </a:p>
        </p:txBody>
      </p:sp>
      <p:sp>
        <p:nvSpPr>
          <p:cNvPr id="2" name="Titel 1">
            <a:extLst>
              <a:ext uri="{FF2B5EF4-FFF2-40B4-BE49-F238E27FC236}">
                <a16:creationId xmlns:a16="http://schemas.microsoft.com/office/drawing/2014/main" id="{AE0D6D12-A9CD-461B-8A1F-44CF76A96AC0}"/>
              </a:ext>
            </a:extLst>
          </p:cNvPr>
          <p:cNvSpPr>
            <a:spLocks noGrp="1"/>
          </p:cNvSpPr>
          <p:nvPr>
            <p:ph type="title"/>
          </p:nvPr>
        </p:nvSpPr>
        <p:spPr/>
        <p:txBody>
          <a:bodyPr/>
          <a:lstStyle/>
          <a:p>
            <a:r>
              <a:rPr lang="en-US" dirty="0"/>
              <a:t>Neutral density effect on the XPR for DEMO with </a:t>
            </a:r>
            <a:r>
              <a:rPr lang="en-US" dirty="0" err="1"/>
              <a:t>Ar</a:t>
            </a:r>
            <a:endParaRPr lang="en-US" dirty="0"/>
          </a:p>
        </p:txBody>
      </p:sp>
      <p:pic>
        <p:nvPicPr>
          <p:cNvPr id="22" name="Grafik 21">
            <a:extLst>
              <a:ext uri="{FF2B5EF4-FFF2-40B4-BE49-F238E27FC236}">
                <a16:creationId xmlns:a16="http://schemas.microsoft.com/office/drawing/2014/main" id="{760FA658-903F-48A1-ACE5-AC1928EE136D}"/>
              </a:ext>
            </a:extLst>
          </p:cNvPr>
          <p:cNvPicPr>
            <a:picLocks noChangeAspect="1"/>
          </p:cNvPicPr>
          <p:nvPr/>
        </p:nvPicPr>
        <p:blipFill>
          <a:blip r:embed="rId2"/>
          <a:stretch>
            <a:fillRect/>
          </a:stretch>
        </p:blipFill>
        <p:spPr>
          <a:xfrm>
            <a:off x="5796591" y="1622343"/>
            <a:ext cx="4217415" cy="4063025"/>
          </a:xfrm>
          <a:prstGeom prst="rect">
            <a:avLst/>
          </a:prstGeom>
        </p:spPr>
      </p:pic>
      <p:pic>
        <p:nvPicPr>
          <p:cNvPr id="27" name="Grafik 26">
            <a:extLst>
              <a:ext uri="{FF2B5EF4-FFF2-40B4-BE49-F238E27FC236}">
                <a16:creationId xmlns:a16="http://schemas.microsoft.com/office/drawing/2014/main" id="{FB114FE8-2918-46A9-B60C-CAD05D81E6B3}"/>
              </a:ext>
            </a:extLst>
          </p:cNvPr>
          <p:cNvPicPr>
            <a:picLocks noChangeAspect="1"/>
          </p:cNvPicPr>
          <p:nvPr/>
        </p:nvPicPr>
        <p:blipFill>
          <a:blip r:embed="rId3"/>
          <a:stretch>
            <a:fillRect/>
          </a:stretch>
        </p:blipFill>
        <p:spPr>
          <a:xfrm>
            <a:off x="1046434" y="1622343"/>
            <a:ext cx="4189110" cy="4027001"/>
          </a:xfrm>
          <a:prstGeom prst="rect">
            <a:avLst/>
          </a:prstGeom>
        </p:spPr>
      </p:pic>
      <p:sp>
        <p:nvSpPr>
          <p:cNvPr id="3" name="Datumsplatzhalter 2">
            <a:extLst>
              <a:ext uri="{FF2B5EF4-FFF2-40B4-BE49-F238E27FC236}">
                <a16:creationId xmlns:a16="http://schemas.microsoft.com/office/drawing/2014/main" id="{25E328D8-D28B-4501-88D0-4688FB177929}"/>
              </a:ext>
            </a:extLst>
          </p:cNvPr>
          <p:cNvSpPr>
            <a:spLocks noGrp="1"/>
          </p:cNvSpPr>
          <p:nvPr>
            <p:ph type="dt" sz="half" idx="14"/>
          </p:nvPr>
        </p:nvSpPr>
        <p:spPr/>
        <p:txBody>
          <a:bodyPr/>
          <a:lstStyle/>
          <a:p>
            <a:r>
              <a:rPr lang="en-US"/>
              <a:t>XPR access in different tokamaks</a:t>
            </a:r>
            <a:endParaRPr lang="de-DE" dirty="0"/>
          </a:p>
        </p:txBody>
      </p:sp>
      <p:sp>
        <p:nvSpPr>
          <p:cNvPr id="4" name="Fußzeilenplatzhalter 3">
            <a:extLst>
              <a:ext uri="{FF2B5EF4-FFF2-40B4-BE49-F238E27FC236}">
                <a16:creationId xmlns:a16="http://schemas.microsoft.com/office/drawing/2014/main" id="{E13666E4-4FD3-48BE-AC06-89C3A24B14FE}"/>
              </a:ext>
            </a:extLst>
          </p:cNvPr>
          <p:cNvSpPr>
            <a:spLocks noGrp="1"/>
          </p:cNvSpPr>
          <p:nvPr>
            <p:ph type="ftr" sz="quarter" idx="15"/>
          </p:nvPr>
        </p:nvSpPr>
        <p:spPr/>
        <p:txBody>
          <a:bodyPr/>
          <a:lstStyle/>
          <a:p>
            <a:pPr algn="l">
              <a:tabLst>
                <a:tab pos="9775825" algn="r"/>
                <a:tab pos="10226675" algn="r"/>
              </a:tabLst>
            </a:pPr>
            <a:r>
              <a:rPr lang="de-DE"/>
              <a:t>Max-Planck-Institut für Plasmaphysik | Ulrich Stroth | IAEA Divertor WS, 29.10.2025</a:t>
            </a:r>
            <a:endParaRPr lang="de-DE" dirty="0"/>
          </a:p>
        </p:txBody>
      </p:sp>
      <p:sp>
        <p:nvSpPr>
          <p:cNvPr id="5" name="Foliennummernplatzhalter 4">
            <a:extLst>
              <a:ext uri="{FF2B5EF4-FFF2-40B4-BE49-F238E27FC236}">
                <a16:creationId xmlns:a16="http://schemas.microsoft.com/office/drawing/2014/main" id="{0C9FC078-686F-4EB9-89CF-4DB3465D650D}"/>
              </a:ext>
            </a:extLst>
          </p:cNvPr>
          <p:cNvSpPr>
            <a:spLocks noGrp="1"/>
          </p:cNvSpPr>
          <p:nvPr>
            <p:ph type="sldNum" sz="quarter" idx="16"/>
          </p:nvPr>
        </p:nvSpPr>
        <p:spPr/>
        <p:txBody>
          <a:bodyPr/>
          <a:lstStyle/>
          <a:p>
            <a:fld id="{3B1A4699-952B-42DA-8DC4-38A59B49610C}" type="slidenum">
              <a:rPr lang="de-DE" smtClean="0"/>
              <a:pPr/>
              <a:t>18</a:t>
            </a:fld>
            <a:endParaRPr lang="de-DE" dirty="0"/>
          </a:p>
        </p:txBody>
      </p:sp>
    </p:spTree>
    <p:extLst>
      <p:ext uri="{BB962C8B-B14F-4D97-AF65-F5344CB8AC3E}">
        <p14:creationId xmlns:p14="http://schemas.microsoft.com/office/powerpoint/2010/main" val="32196585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en-US" dirty="0"/>
              <a:t>A word on XPR stability</a:t>
            </a:r>
            <a:br>
              <a:rPr lang="en-US" dirty="0"/>
            </a:br>
            <a:br>
              <a:rPr lang="en-US" dirty="0"/>
            </a:br>
            <a:r>
              <a:rPr lang="en-US" dirty="0"/>
              <a:t>	</a:t>
            </a:r>
            <a:r>
              <a:rPr lang="en-US" sz="2400" b="0" dirty="0">
                <a:sym typeface="Symbol" panose="05050102010706020507" pitchFamily="18" charset="2"/>
              </a:rPr>
              <a:t> s</a:t>
            </a:r>
            <a:r>
              <a:rPr lang="en-US" sz="2400" b="0" dirty="0"/>
              <a:t>ee also presentation by Filippo Scotti on DIIID</a:t>
            </a:r>
          </a:p>
        </p:txBody>
      </p:sp>
      <p:sp>
        <p:nvSpPr>
          <p:cNvPr id="2" name="Datumsplatzhalter 1">
            <a:extLst>
              <a:ext uri="{FF2B5EF4-FFF2-40B4-BE49-F238E27FC236}">
                <a16:creationId xmlns:a16="http://schemas.microsoft.com/office/drawing/2014/main" id="{9A86BF1B-D13C-4BA8-B0C2-17118BF9EF9D}"/>
              </a:ext>
            </a:extLst>
          </p:cNvPr>
          <p:cNvSpPr>
            <a:spLocks noGrp="1"/>
          </p:cNvSpPr>
          <p:nvPr>
            <p:ph type="dt" sz="half" idx="10"/>
          </p:nvPr>
        </p:nvSpPr>
        <p:spPr/>
        <p:txBody>
          <a:bodyPr/>
          <a:lstStyle/>
          <a:p>
            <a:r>
              <a:rPr lang="en-US"/>
              <a:t>XPR access in different tokamaks</a:t>
            </a:r>
            <a:endParaRPr lang="de-DE" dirty="0"/>
          </a:p>
        </p:txBody>
      </p:sp>
      <p:sp>
        <p:nvSpPr>
          <p:cNvPr id="3" name="Fußzeilenplatzhalter 2">
            <a:extLst>
              <a:ext uri="{FF2B5EF4-FFF2-40B4-BE49-F238E27FC236}">
                <a16:creationId xmlns:a16="http://schemas.microsoft.com/office/drawing/2014/main" id="{3195D93D-AD18-42E7-A991-0FFBF8294678}"/>
              </a:ext>
            </a:extLst>
          </p:cNvPr>
          <p:cNvSpPr>
            <a:spLocks noGrp="1"/>
          </p:cNvSpPr>
          <p:nvPr>
            <p:ph type="ftr" sz="quarter" idx="11"/>
          </p:nvPr>
        </p:nvSpPr>
        <p:spPr/>
        <p:txBody>
          <a:bodyPr/>
          <a:lstStyle/>
          <a:p>
            <a:pPr algn="l">
              <a:tabLst>
                <a:tab pos="9775825" algn="r"/>
                <a:tab pos="10226675" algn="r"/>
              </a:tabLst>
            </a:pPr>
            <a:r>
              <a:rPr lang="de-DE"/>
              <a:t>Max-Planck-Institut für Plasmaphysik | Ulrich Stroth | IAEA Divertor WS, 29.10.2025</a:t>
            </a:r>
            <a:endParaRPr lang="de-DE" dirty="0"/>
          </a:p>
        </p:txBody>
      </p:sp>
      <p:sp>
        <p:nvSpPr>
          <p:cNvPr id="4" name="Foliennummernplatzhalter 3">
            <a:extLst>
              <a:ext uri="{FF2B5EF4-FFF2-40B4-BE49-F238E27FC236}">
                <a16:creationId xmlns:a16="http://schemas.microsoft.com/office/drawing/2014/main" id="{084B3F4A-8B0A-42B7-8A8D-9BE2AE140C8C}"/>
              </a:ext>
            </a:extLst>
          </p:cNvPr>
          <p:cNvSpPr>
            <a:spLocks noGrp="1"/>
          </p:cNvSpPr>
          <p:nvPr>
            <p:ph type="sldNum" sz="quarter" idx="12"/>
          </p:nvPr>
        </p:nvSpPr>
        <p:spPr/>
        <p:txBody>
          <a:bodyPr/>
          <a:lstStyle/>
          <a:p>
            <a:fld id="{3B1A4699-952B-42DA-8DC4-38A59B49610C}" type="slidenum">
              <a:rPr lang="de-DE" smtClean="0"/>
              <a:pPr/>
              <a:t>19</a:t>
            </a:fld>
            <a:endParaRPr lang="de-DE" dirty="0"/>
          </a:p>
        </p:txBody>
      </p:sp>
    </p:spTree>
    <p:extLst>
      <p:ext uri="{BB962C8B-B14F-4D97-AF65-F5344CB8AC3E}">
        <p14:creationId xmlns:p14="http://schemas.microsoft.com/office/powerpoint/2010/main" val="7903735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Inhaltsplatzhalter 9"/>
          <p:cNvSpPr>
            <a:spLocks noGrp="1"/>
          </p:cNvSpPr>
          <p:nvPr>
            <p:ph sz="quarter" idx="13"/>
          </p:nvPr>
        </p:nvSpPr>
        <p:spPr/>
        <p:txBody>
          <a:bodyPr/>
          <a:lstStyle/>
          <a:p>
            <a:pPr marL="457200" indent="-457200">
              <a:buFont typeface="+mj-lt"/>
              <a:buAutoNum type="arabicPeriod"/>
            </a:pPr>
            <a:endParaRPr lang="en-US" dirty="0"/>
          </a:p>
          <a:p>
            <a:pPr marL="457200" indent="-457200">
              <a:buFont typeface="+mj-lt"/>
              <a:buAutoNum type="arabicPeriod"/>
            </a:pPr>
            <a:r>
              <a:rPr lang="en-US" dirty="0"/>
              <a:t>Recap of the reduced XPR model and its extension</a:t>
            </a:r>
          </a:p>
          <a:p>
            <a:pPr marL="457200" indent="-457200">
              <a:buFont typeface="+mj-lt"/>
              <a:buAutoNum type="arabicPeriod"/>
            </a:pPr>
            <a:endParaRPr lang="en-US" dirty="0"/>
          </a:p>
          <a:p>
            <a:pPr marL="457200" indent="-457200">
              <a:buFont typeface="+mj-lt"/>
              <a:buAutoNum type="arabicPeriod"/>
            </a:pPr>
            <a:r>
              <a:rPr lang="en-US" dirty="0"/>
              <a:t>Effect of different impurities on XPR height in AUG, JET and DEMO</a:t>
            </a:r>
          </a:p>
          <a:p>
            <a:pPr marL="457200" indent="-457200">
              <a:buFont typeface="+mj-lt"/>
              <a:buAutoNum type="arabicPeriod"/>
            </a:pPr>
            <a:endParaRPr lang="en-US" dirty="0"/>
          </a:p>
          <a:p>
            <a:pPr marL="457200" indent="-457200">
              <a:buFont typeface="+mj-lt"/>
              <a:buAutoNum type="arabicPeriod"/>
            </a:pPr>
            <a:r>
              <a:rPr lang="en-US" dirty="0"/>
              <a:t>A word on the stability of XPRs</a:t>
            </a:r>
          </a:p>
          <a:p>
            <a:pPr marL="457200" indent="-457200">
              <a:buFont typeface="+mj-lt"/>
              <a:buAutoNum type="arabicPeriod"/>
            </a:pPr>
            <a:endParaRPr lang="de-DE" dirty="0"/>
          </a:p>
          <a:p>
            <a:pPr marL="457200" indent="-457200">
              <a:buFont typeface="+mj-lt"/>
              <a:buAutoNum type="arabicPeriod"/>
            </a:pPr>
            <a:r>
              <a:rPr lang="de-DE" dirty="0"/>
              <a:t>XPR </a:t>
            </a:r>
            <a:r>
              <a:rPr lang="en-US" dirty="0"/>
              <a:t>operation and </a:t>
            </a:r>
            <a:r>
              <a:rPr lang="de-DE" dirty="0"/>
              <a:t>L</a:t>
            </a:r>
            <a:r>
              <a:rPr lang="en-US" dirty="0"/>
              <a:t>-H Power threshold</a:t>
            </a:r>
          </a:p>
          <a:p>
            <a:pPr marL="457200" indent="-457200">
              <a:buFont typeface="+mj-lt"/>
              <a:buAutoNum type="arabicPeriod"/>
            </a:pPr>
            <a:endParaRPr lang="en-US" dirty="0"/>
          </a:p>
        </p:txBody>
      </p:sp>
      <p:sp>
        <p:nvSpPr>
          <p:cNvPr id="8" name="Titel 7"/>
          <p:cNvSpPr>
            <a:spLocks noGrp="1"/>
          </p:cNvSpPr>
          <p:nvPr>
            <p:ph type="title"/>
          </p:nvPr>
        </p:nvSpPr>
        <p:spPr/>
        <p:txBody>
          <a:bodyPr/>
          <a:lstStyle/>
          <a:p>
            <a:r>
              <a:rPr lang="en-US"/>
              <a:t>Outline &amp; Objectives</a:t>
            </a:r>
            <a:endParaRPr lang="en-US" dirty="0"/>
          </a:p>
        </p:txBody>
      </p:sp>
      <p:sp>
        <p:nvSpPr>
          <p:cNvPr id="2" name="Datumsplatzhalter 1">
            <a:extLst>
              <a:ext uri="{FF2B5EF4-FFF2-40B4-BE49-F238E27FC236}">
                <a16:creationId xmlns:a16="http://schemas.microsoft.com/office/drawing/2014/main" id="{6EAEAAFF-DAA9-410D-9016-B5852540B450}"/>
              </a:ext>
            </a:extLst>
          </p:cNvPr>
          <p:cNvSpPr>
            <a:spLocks noGrp="1"/>
          </p:cNvSpPr>
          <p:nvPr>
            <p:ph type="dt" sz="half" idx="14"/>
          </p:nvPr>
        </p:nvSpPr>
        <p:spPr/>
        <p:txBody>
          <a:bodyPr/>
          <a:lstStyle/>
          <a:p>
            <a:r>
              <a:rPr lang="en-US"/>
              <a:t>XPR access in different tokamaks</a:t>
            </a:r>
            <a:endParaRPr lang="de-DE" dirty="0"/>
          </a:p>
        </p:txBody>
      </p:sp>
      <p:sp>
        <p:nvSpPr>
          <p:cNvPr id="3" name="Fußzeilenplatzhalter 2">
            <a:extLst>
              <a:ext uri="{FF2B5EF4-FFF2-40B4-BE49-F238E27FC236}">
                <a16:creationId xmlns:a16="http://schemas.microsoft.com/office/drawing/2014/main" id="{4A760066-F2E2-4CA1-AEF3-235D1D008FAA}"/>
              </a:ext>
            </a:extLst>
          </p:cNvPr>
          <p:cNvSpPr>
            <a:spLocks noGrp="1"/>
          </p:cNvSpPr>
          <p:nvPr>
            <p:ph type="ftr" sz="quarter" idx="15"/>
          </p:nvPr>
        </p:nvSpPr>
        <p:spPr/>
        <p:txBody>
          <a:bodyPr/>
          <a:lstStyle/>
          <a:p>
            <a:pPr algn="l">
              <a:tabLst>
                <a:tab pos="9775825" algn="r"/>
                <a:tab pos="10226675" algn="r"/>
              </a:tabLst>
            </a:pPr>
            <a:r>
              <a:rPr lang="de-DE"/>
              <a:t>Max-Planck-Institut für Plasmaphysik | Ulrich Stroth | IAEA Divertor WS, 29.10.2025</a:t>
            </a:r>
            <a:endParaRPr lang="de-DE" dirty="0"/>
          </a:p>
        </p:txBody>
      </p:sp>
      <p:sp>
        <p:nvSpPr>
          <p:cNvPr id="4" name="Foliennummernplatzhalter 3">
            <a:extLst>
              <a:ext uri="{FF2B5EF4-FFF2-40B4-BE49-F238E27FC236}">
                <a16:creationId xmlns:a16="http://schemas.microsoft.com/office/drawing/2014/main" id="{54EC7AB5-6224-4743-9E00-4E139581A8A3}"/>
              </a:ext>
            </a:extLst>
          </p:cNvPr>
          <p:cNvSpPr>
            <a:spLocks noGrp="1"/>
          </p:cNvSpPr>
          <p:nvPr>
            <p:ph type="sldNum" sz="quarter" idx="16"/>
          </p:nvPr>
        </p:nvSpPr>
        <p:spPr/>
        <p:txBody>
          <a:bodyPr/>
          <a:lstStyle/>
          <a:p>
            <a:fld id="{3B1A4699-952B-42DA-8DC4-38A59B49610C}" type="slidenum">
              <a:rPr lang="de-DE" smtClean="0"/>
              <a:pPr/>
              <a:t>2</a:t>
            </a:fld>
            <a:endParaRPr lang="de-DE" dirty="0"/>
          </a:p>
        </p:txBody>
      </p:sp>
    </p:spTree>
    <p:extLst>
      <p:ext uri="{BB962C8B-B14F-4D97-AF65-F5344CB8AC3E}">
        <p14:creationId xmlns:p14="http://schemas.microsoft.com/office/powerpoint/2010/main" val="40030508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73AD13BE-BF5F-4D72-959E-6D1269010DE5}"/>
              </a:ext>
            </a:extLst>
          </p:cNvPr>
          <p:cNvSpPr>
            <a:spLocks noGrp="1"/>
          </p:cNvSpPr>
          <p:nvPr>
            <p:ph sz="half" idx="2"/>
          </p:nvPr>
        </p:nvSpPr>
        <p:spPr/>
        <p:txBody>
          <a:bodyPr>
            <a:normAutofit/>
          </a:bodyPr>
          <a:lstStyle/>
          <a:p>
            <a:pPr marL="360000" lvl="5" indent="0">
              <a:buNone/>
            </a:pPr>
            <a:r>
              <a:rPr lang="en-US" dirty="0"/>
              <a:t>   Radiation curves at low temperature</a:t>
            </a:r>
          </a:p>
          <a:p>
            <a:pPr lvl="4"/>
            <a:endParaRPr lang="en-US" dirty="0"/>
          </a:p>
          <a:p>
            <a:pPr lvl="4"/>
            <a:endParaRPr lang="en-US" dirty="0"/>
          </a:p>
          <a:p>
            <a:pPr lvl="4"/>
            <a:endParaRPr lang="en-US" dirty="0"/>
          </a:p>
        </p:txBody>
      </p:sp>
      <p:sp>
        <p:nvSpPr>
          <p:cNvPr id="3" name="Titel 2"/>
          <p:cNvSpPr>
            <a:spLocks noGrp="1"/>
          </p:cNvSpPr>
          <p:nvPr>
            <p:ph type="title"/>
          </p:nvPr>
        </p:nvSpPr>
        <p:spPr/>
        <p:txBody>
          <a:bodyPr/>
          <a:lstStyle/>
          <a:p>
            <a:r>
              <a:rPr lang="en-US" dirty="0"/>
              <a:t>XPR instability stability at low XPR temperatures</a:t>
            </a:r>
          </a:p>
        </p:txBody>
      </p:sp>
      <p:sp>
        <p:nvSpPr>
          <p:cNvPr id="25" name="Inhaltsplatzhalter 24"/>
          <p:cNvSpPr>
            <a:spLocks noGrp="1"/>
          </p:cNvSpPr>
          <p:nvPr>
            <p:ph sz="half" idx="13"/>
          </p:nvPr>
        </p:nvSpPr>
        <p:spPr>
          <a:xfrm>
            <a:off x="695327" y="1609725"/>
            <a:ext cx="5278650" cy="5002742"/>
          </a:xfrm>
        </p:spPr>
        <p:txBody>
          <a:bodyPr>
            <a:normAutofit/>
          </a:bodyPr>
          <a:lstStyle/>
          <a:p>
            <a:pPr marL="271462" lvl="3" indent="0">
              <a:buNone/>
            </a:pPr>
            <a:r>
              <a:rPr lang="en-US" dirty="0"/>
              <a:t>         Particle balance in the XPR volume</a:t>
            </a:r>
          </a:p>
          <a:p>
            <a:pPr lvl="4"/>
            <a:endParaRPr lang="en-US" dirty="0"/>
          </a:p>
          <a:p>
            <a:pPr lvl="4"/>
            <a:endParaRPr lang="en-US" dirty="0"/>
          </a:p>
          <a:p>
            <a:pPr lvl="4"/>
            <a:endParaRPr lang="en-US" dirty="0"/>
          </a:p>
          <a:p>
            <a:pPr lvl="4"/>
            <a:endParaRPr lang="en-US" dirty="0"/>
          </a:p>
          <a:p>
            <a:pPr lvl="4"/>
            <a:endParaRPr lang="en-US" dirty="0"/>
          </a:p>
          <a:p>
            <a:pPr lvl="4"/>
            <a:endParaRPr lang="en-US" dirty="0"/>
          </a:p>
          <a:p>
            <a:pPr lvl="4"/>
            <a:endParaRPr lang="en-US" dirty="0"/>
          </a:p>
          <a:p>
            <a:pPr lvl="4"/>
            <a:endParaRPr lang="en-US" dirty="0"/>
          </a:p>
          <a:p>
            <a:pPr lvl="4"/>
            <a:endParaRPr lang="en-US" dirty="0"/>
          </a:p>
          <a:p>
            <a:pPr marL="0" lvl="1" indent="0">
              <a:buNone/>
            </a:pPr>
            <a:r>
              <a:rPr lang="en-US" dirty="0">
                <a:solidFill>
                  <a:schemeClr val="accent1"/>
                </a:solidFill>
              </a:rPr>
              <a:t>At </a:t>
            </a:r>
            <a:r>
              <a:rPr lang="en-US" i="1" dirty="0">
                <a:solidFill>
                  <a:schemeClr val="accent1"/>
                </a:solidFill>
              </a:rPr>
              <a:t>T</a:t>
            </a:r>
            <a:r>
              <a:rPr lang="en-US" baseline="-25000" dirty="0">
                <a:solidFill>
                  <a:schemeClr val="accent1"/>
                </a:solidFill>
              </a:rPr>
              <a:t>X</a:t>
            </a:r>
            <a:r>
              <a:rPr lang="en-US" dirty="0">
                <a:solidFill>
                  <a:schemeClr val="accent1"/>
                </a:solidFill>
              </a:rPr>
              <a:t> &lt; </a:t>
            </a:r>
            <a:r>
              <a:rPr lang="en-US" i="1" dirty="0">
                <a:solidFill>
                  <a:schemeClr val="accent1"/>
                </a:solidFill>
              </a:rPr>
              <a:t>T</a:t>
            </a:r>
            <a:r>
              <a:rPr lang="en-US" baseline="-25000" dirty="0">
                <a:solidFill>
                  <a:schemeClr val="accent1"/>
                </a:solidFill>
              </a:rPr>
              <a:t>M</a:t>
            </a:r>
            <a:r>
              <a:rPr lang="en-US" dirty="0">
                <a:solidFill>
                  <a:schemeClr val="accent1"/>
                </a:solidFill>
              </a:rPr>
              <a:t> a pressure hole develops and</a:t>
            </a:r>
            <a:br>
              <a:rPr lang="en-US" dirty="0">
                <a:solidFill>
                  <a:schemeClr val="accent1"/>
                </a:solidFill>
              </a:rPr>
            </a:br>
            <a:r>
              <a:rPr lang="en-US" dirty="0">
                <a:solidFill>
                  <a:schemeClr val="accent1"/>
                </a:solidFill>
              </a:rPr>
              <a:t>a MARFE may be triggered</a:t>
            </a:r>
          </a:p>
        </p:txBody>
      </p:sp>
      <p:pic>
        <p:nvPicPr>
          <p:cNvPr id="7" name="Grafik 6"/>
          <p:cNvPicPr>
            <a:picLocks noChangeAspect="1"/>
          </p:cNvPicPr>
          <p:nvPr/>
        </p:nvPicPr>
        <p:blipFill>
          <a:blip r:embed="rId2">
            <a:clrChange>
              <a:clrFrom>
                <a:srgbClr val="FFFFFF"/>
              </a:clrFrom>
              <a:clrTo>
                <a:srgbClr val="FFFFFF">
                  <a:alpha val="0"/>
                </a:srgbClr>
              </a:clrTo>
            </a:clrChange>
          </a:blip>
          <a:stretch>
            <a:fillRect/>
          </a:stretch>
        </p:blipFill>
        <p:spPr>
          <a:xfrm>
            <a:off x="1285597" y="1959947"/>
            <a:ext cx="3964201" cy="3679618"/>
          </a:xfrm>
          <a:prstGeom prst="rect">
            <a:avLst/>
          </a:prstGeom>
        </p:spPr>
      </p:pic>
      <p:pic>
        <p:nvPicPr>
          <p:cNvPr id="8" name="Grafik 7">
            <a:extLst>
              <a:ext uri="{FF2B5EF4-FFF2-40B4-BE49-F238E27FC236}">
                <a16:creationId xmlns:a16="http://schemas.microsoft.com/office/drawing/2014/main" id="{B36D8152-DBC0-4996-94B5-EA9D0BDF3715}"/>
              </a:ext>
            </a:extLst>
          </p:cNvPr>
          <p:cNvPicPr>
            <a:picLocks noChangeAspect="1"/>
          </p:cNvPicPr>
          <p:nvPr/>
        </p:nvPicPr>
        <p:blipFill rotWithShape="1">
          <a:blip r:embed="rId3"/>
          <a:srcRect l="48320"/>
          <a:stretch/>
        </p:blipFill>
        <p:spPr>
          <a:xfrm>
            <a:off x="6433169" y="2080449"/>
            <a:ext cx="4042148" cy="3708272"/>
          </a:xfrm>
          <a:prstGeom prst="rect">
            <a:avLst/>
          </a:prstGeom>
        </p:spPr>
      </p:pic>
      <p:sp>
        <p:nvSpPr>
          <p:cNvPr id="4" name="Datumsplatzhalter 3">
            <a:extLst>
              <a:ext uri="{FF2B5EF4-FFF2-40B4-BE49-F238E27FC236}">
                <a16:creationId xmlns:a16="http://schemas.microsoft.com/office/drawing/2014/main" id="{70D479C8-306E-45A0-A51D-18F5E07C79D6}"/>
              </a:ext>
            </a:extLst>
          </p:cNvPr>
          <p:cNvSpPr>
            <a:spLocks noGrp="1"/>
          </p:cNvSpPr>
          <p:nvPr>
            <p:ph type="dt" sz="half" idx="10"/>
          </p:nvPr>
        </p:nvSpPr>
        <p:spPr/>
        <p:txBody>
          <a:bodyPr/>
          <a:lstStyle/>
          <a:p>
            <a:r>
              <a:rPr lang="en-US"/>
              <a:t>XPR access in different tokamaks</a:t>
            </a:r>
            <a:endParaRPr lang="de-DE" dirty="0"/>
          </a:p>
        </p:txBody>
      </p:sp>
      <p:sp>
        <p:nvSpPr>
          <p:cNvPr id="5" name="Fußzeilenplatzhalter 4">
            <a:extLst>
              <a:ext uri="{FF2B5EF4-FFF2-40B4-BE49-F238E27FC236}">
                <a16:creationId xmlns:a16="http://schemas.microsoft.com/office/drawing/2014/main" id="{4056B4C3-ABA4-43C6-96D2-0A8EC2872CFE}"/>
              </a:ext>
            </a:extLst>
          </p:cNvPr>
          <p:cNvSpPr>
            <a:spLocks noGrp="1"/>
          </p:cNvSpPr>
          <p:nvPr>
            <p:ph type="ftr" sz="quarter" idx="11"/>
          </p:nvPr>
        </p:nvSpPr>
        <p:spPr/>
        <p:txBody>
          <a:bodyPr/>
          <a:lstStyle/>
          <a:p>
            <a:pPr algn="l">
              <a:tabLst>
                <a:tab pos="9775825" algn="r"/>
                <a:tab pos="10226675" algn="r"/>
              </a:tabLst>
            </a:pPr>
            <a:r>
              <a:rPr lang="de-DE"/>
              <a:t>Max-Planck-Institut für Plasmaphysik | Ulrich Stroth | IAEA Divertor WS, 29.10.2025</a:t>
            </a:r>
            <a:endParaRPr lang="de-DE" dirty="0"/>
          </a:p>
        </p:txBody>
      </p:sp>
      <p:sp>
        <p:nvSpPr>
          <p:cNvPr id="6" name="Foliennummernplatzhalter 5">
            <a:extLst>
              <a:ext uri="{FF2B5EF4-FFF2-40B4-BE49-F238E27FC236}">
                <a16:creationId xmlns:a16="http://schemas.microsoft.com/office/drawing/2014/main" id="{C0C8B342-978F-4933-A625-D3CB686CD429}"/>
              </a:ext>
            </a:extLst>
          </p:cNvPr>
          <p:cNvSpPr>
            <a:spLocks noGrp="1"/>
          </p:cNvSpPr>
          <p:nvPr>
            <p:ph type="sldNum" sz="quarter" idx="12"/>
          </p:nvPr>
        </p:nvSpPr>
        <p:spPr/>
        <p:txBody>
          <a:bodyPr/>
          <a:lstStyle/>
          <a:p>
            <a:fld id="{3B1A4699-952B-42DA-8DC4-38A59B49610C}" type="slidenum">
              <a:rPr lang="de-DE" smtClean="0"/>
              <a:pPr/>
              <a:t>20</a:t>
            </a:fld>
            <a:endParaRPr lang="de-DE" dirty="0"/>
          </a:p>
        </p:txBody>
      </p:sp>
      <p:sp>
        <p:nvSpPr>
          <p:cNvPr id="10" name="Textfeld 9">
            <a:extLst>
              <a:ext uri="{FF2B5EF4-FFF2-40B4-BE49-F238E27FC236}">
                <a16:creationId xmlns:a16="http://schemas.microsoft.com/office/drawing/2014/main" id="{AD26FECF-F9B6-4EEC-A225-0AB5FC118D13}"/>
              </a:ext>
            </a:extLst>
          </p:cNvPr>
          <p:cNvSpPr txBox="1"/>
          <p:nvPr/>
        </p:nvSpPr>
        <p:spPr>
          <a:xfrm>
            <a:off x="3772363" y="6039966"/>
            <a:ext cx="2029402" cy="262059"/>
          </a:xfrm>
          <a:prstGeom prst="rect">
            <a:avLst/>
          </a:prstGeom>
          <a:noFill/>
        </p:spPr>
        <p:txBody>
          <a:bodyPr wrap="none" lIns="0" tIns="0" rIns="0" bIns="0" rtlCol="0" anchor="t" anchorCtr="0">
            <a:spAutoFit/>
          </a:bodyPr>
          <a:lstStyle>
            <a:defPPr>
              <a:defRPr lang="en-US"/>
            </a:defPPr>
            <a:lvl1pPr>
              <a:lnSpc>
                <a:spcPts val="2300"/>
              </a:lnSpc>
              <a:spcBef>
                <a:spcPts val="1150"/>
              </a:spcBef>
              <a:defRPr sz="1400">
                <a:solidFill>
                  <a:schemeClr val="accent2">
                    <a:lumMod val="75000"/>
                  </a:schemeClr>
                </a:solidFill>
              </a:defRPr>
            </a:lvl1pPr>
          </a:lstStyle>
          <a:p>
            <a:r>
              <a:rPr lang="en-US" dirty="0"/>
              <a:t>[U. Stroth et al., NF 2022]</a:t>
            </a:r>
          </a:p>
        </p:txBody>
      </p:sp>
    </p:spTree>
    <p:extLst>
      <p:ext uri="{BB962C8B-B14F-4D97-AF65-F5344CB8AC3E}">
        <p14:creationId xmlns:p14="http://schemas.microsoft.com/office/powerpoint/2010/main" val="22565192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AC838141-2C48-411F-9F9B-0802989380DB}"/>
              </a:ext>
            </a:extLst>
          </p:cNvPr>
          <p:cNvSpPr>
            <a:spLocks noGrp="1"/>
          </p:cNvSpPr>
          <p:nvPr>
            <p:ph sz="half" idx="2"/>
          </p:nvPr>
        </p:nvSpPr>
        <p:spPr>
          <a:xfrm>
            <a:off x="6443132" y="1609725"/>
            <a:ext cx="5342468" cy="4772025"/>
          </a:xfrm>
        </p:spPr>
        <p:txBody>
          <a:bodyPr/>
          <a:lstStyle/>
          <a:p>
            <a:pPr lvl="3"/>
            <a:endParaRPr lang="en-US" dirty="0"/>
          </a:p>
          <a:p>
            <a:pPr lvl="3"/>
            <a:endParaRPr lang="en-US" dirty="0"/>
          </a:p>
          <a:p>
            <a:pPr lvl="3"/>
            <a:r>
              <a:rPr lang="en-US" dirty="0"/>
              <a:t>A small admixture of B significantly</a:t>
            </a:r>
            <a:r>
              <a:rPr lang="de-DE" dirty="0"/>
              <a:t> </a:t>
            </a:r>
            <a:br>
              <a:rPr lang="de-DE" dirty="0"/>
            </a:br>
            <a:r>
              <a:rPr lang="en-US" dirty="0"/>
              <a:t>reduces </a:t>
            </a:r>
            <a:r>
              <a:rPr lang="en-US" i="1" dirty="0"/>
              <a:t>T</a:t>
            </a:r>
            <a:r>
              <a:rPr lang="en-US" baseline="-25000" dirty="0"/>
              <a:t>X</a:t>
            </a:r>
            <a:r>
              <a:rPr lang="en-US" dirty="0"/>
              <a:t>; this may affect the XPR stability</a:t>
            </a:r>
          </a:p>
          <a:p>
            <a:pPr lvl="1"/>
            <a:endParaRPr lang="en-US" dirty="0"/>
          </a:p>
          <a:p>
            <a:pPr lvl="3"/>
            <a:endParaRPr lang="en-US" dirty="0">
              <a:solidFill>
                <a:schemeClr val="accent1"/>
              </a:solidFill>
            </a:endParaRPr>
          </a:p>
          <a:p>
            <a:pPr lvl="3"/>
            <a:r>
              <a:rPr lang="en-US" dirty="0">
                <a:solidFill>
                  <a:schemeClr val="accent5"/>
                </a:solidFill>
              </a:rPr>
              <a:t>Initial AUG experiments where B was added to an XPR discharge were not conclusive</a:t>
            </a:r>
          </a:p>
          <a:p>
            <a:endParaRPr lang="en-US" dirty="0"/>
          </a:p>
        </p:txBody>
      </p:sp>
      <p:sp>
        <p:nvSpPr>
          <p:cNvPr id="2" name="Titel 1">
            <a:extLst>
              <a:ext uri="{FF2B5EF4-FFF2-40B4-BE49-F238E27FC236}">
                <a16:creationId xmlns:a16="http://schemas.microsoft.com/office/drawing/2014/main" id="{AE0D6D12-A9CD-461B-8A1F-44CF76A96AC0}"/>
              </a:ext>
            </a:extLst>
          </p:cNvPr>
          <p:cNvSpPr>
            <a:spLocks noGrp="1"/>
          </p:cNvSpPr>
          <p:nvPr>
            <p:ph type="title"/>
          </p:nvPr>
        </p:nvSpPr>
        <p:spPr/>
        <p:txBody>
          <a:bodyPr/>
          <a:lstStyle/>
          <a:p>
            <a:r>
              <a:rPr lang="en-US" dirty="0"/>
              <a:t>Effect of boron on an XPR controlled by nitrogen seeding</a:t>
            </a:r>
          </a:p>
        </p:txBody>
      </p:sp>
      <p:sp>
        <p:nvSpPr>
          <p:cNvPr id="15" name="Inhaltsplatzhalter 13">
            <a:extLst>
              <a:ext uri="{FF2B5EF4-FFF2-40B4-BE49-F238E27FC236}">
                <a16:creationId xmlns:a16="http://schemas.microsoft.com/office/drawing/2014/main" id="{110A232A-43C9-4F1B-8366-242B066F1670}"/>
              </a:ext>
            </a:extLst>
          </p:cNvPr>
          <p:cNvSpPr txBox="1">
            <a:spLocks/>
          </p:cNvSpPr>
          <p:nvPr/>
        </p:nvSpPr>
        <p:spPr>
          <a:xfrm>
            <a:off x="817350" y="6152586"/>
            <a:ext cx="9399111" cy="528178"/>
          </a:xfrm>
          <a:prstGeom prst="rect">
            <a:avLst/>
          </a:prstGeom>
        </p:spPr>
        <p:txBody>
          <a:bodyPr vert="horz" lIns="0" tIns="45720" rIns="0" bIns="45720" rtlCol="0">
            <a:normAutofit/>
          </a:bodyPr>
          <a:lstStyle>
            <a:lvl1pPr marL="0" marR="0" indent="0" algn="l" defTabSz="914400" rtl="0" eaLnBrk="1" fontAlgn="auto" latinLnBrk="0" hangingPunct="1">
              <a:lnSpc>
                <a:spcPct val="120000"/>
              </a:lnSpc>
              <a:spcBef>
                <a:spcPts val="600"/>
              </a:spcBef>
              <a:spcAft>
                <a:spcPts val="0"/>
              </a:spcAft>
              <a:buClrTx/>
              <a:buSzTx/>
              <a:buFont typeface="Arial" panose="020B0604020202020204" pitchFamily="34" charset="0"/>
              <a:buNone/>
              <a:tabLst/>
              <a:defRPr lang="de-DE" sz="2000" b="1" i="0" kern="600" spc="40" baseline="0">
                <a:solidFill>
                  <a:srgbClr val="005555"/>
                </a:solidFill>
                <a:latin typeface="+mn-lt"/>
                <a:ea typeface="+mn-ea"/>
                <a:cs typeface="+mn-cs"/>
              </a:defRPr>
            </a:lvl1pPr>
            <a:lvl2pPr marL="0" marR="0" indent="0" algn="l" defTabSz="914400" rtl="0" eaLnBrk="1" fontAlgn="auto" latinLnBrk="0" hangingPunct="1">
              <a:lnSpc>
                <a:spcPct val="120000"/>
              </a:lnSpc>
              <a:spcBef>
                <a:spcPts val="600"/>
              </a:spcBef>
              <a:spcAft>
                <a:spcPts val="0"/>
              </a:spcAft>
              <a:buClrTx/>
              <a:buSzTx/>
              <a:buFont typeface="Arial" panose="020B0604020202020204" pitchFamily="34" charset="0"/>
              <a:buNone/>
              <a:tabLst/>
              <a:defRPr sz="1800" kern="600" spc="40" baseline="0">
                <a:solidFill>
                  <a:schemeClr val="tx1"/>
                </a:solidFill>
                <a:latin typeface="+mn-lt"/>
                <a:ea typeface="+mn-ea"/>
                <a:cs typeface="+mn-cs"/>
              </a:defRPr>
            </a:lvl2pPr>
            <a:lvl3pPr marL="179388" marR="0" indent="-179388" algn="l" defTabSz="914400" rtl="0" eaLnBrk="1" fontAlgn="auto" latinLnBrk="0" hangingPunct="1">
              <a:lnSpc>
                <a:spcPct val="120000"/>
              </a:lnSpc>
              <a:spcBef>
                <a:spcPts val="600"/>
              </a:spcBef>
              <a:spcAft>
                <a:spcPts val="0"/>
              </a:spcAft>
              <a:buClrTx/>
              <a:buSzTx/>
              <a:buFont typeface="Arial" panose="020B0604020202020204" pitchFamily="34" charset="0"/>
              <a:buChar char="•"/>
              <a:tabLst/>
              <a:defRPr sz="1800" b="0" kern="400" spc="40" baseline="0">
                <a:solidFill>
                  <a:schemeClr val="tx1"/>
                </a:solidFill>
                <a:latin typeface="+mn-lt"/>
                <a:ea typeface="+mn-ea"/>
                <a:cs typeface="+mn-cs"/>
              </a:defRPr>
            </a:lvl3pPr>
            <a:lvl4pPr marL="179388" marR="0" indent="-179388" algn="l" defTabSz="914400" rtl="0" eaLnBrk="1" fontAlgn="auto" latinLnBrk="0" hangingPunct="1">
              <a:lnSpc>
                <a:spcPct val="120000"/>
              </a:lnSpc>
              <a:spcBef>
                <a:spcPts val="600"/>
              </a:spcBef>
              <a:spcAft>
                <a:spcPts val="0"/>
              </a:spcAft>
              <a:buClrTx/>
              <a:buSzTx/>
              <a:buFont typeface="Arial" panose="020B0604020202020204" pitchFamily="34" charset="0"/>
              <a:buChar char="•"/>
              <a:tabLst/>
              <a:defRPr sz="1800" b="1" kern="600" spc="40" baseline="0">
                <a:solidFill>
                  <a:schemeClr val="tx2"/>
                </a:solidFill>
                <a:latin typeface="+mn-lt"/>
                <a:ea typeface="+mn-ea"/>
                <a:cs typeface="+mn-cs"/>
              </a:defRPr>
            </a:lvl4pPr>
            <a:lvl5pPr marL="357188" marR="0" indent="-179388" algn="l" defTabSz="914400" rtl="0" eaLnBrk="1" fontAlgn="auto" latinLnBrk="0" hangingPunct="1">
              <a:lnSpc>
                <a:spcPct val="120000"/>
              </a:lnSpc>
              <a:spcBef>
                <a:spcPts val="600"/>
              </a:spcBef>
              <a:spcAft>
                <a:spcPts val="0"/>
              </a:spcAft>
              <a:buClrTx/>
              <a:buSzTx/>
              <a:buFont typeface="Symbol" panose="05050102010706020507" pitchFamily="18" charset="2"/>
              <a:buChar char="-"/>
              <a:tabLst/>
              <a:defRPr lang="de-DE" sz="1600" b="0" i="0" kern="600" spc="40" baseline="0">
                <a:solidFill>
                  <a:schemeClr val="tx1"/>
                </a:solidFill>
                <a:latin typeface="+mn-lt"/>
                <a:ea typeface="+mn-ea"/>
                <a:cs typeface="+mn-cs"/>
              </a:defRPr>
            </a:lvl5pPr>
            <a:lvl6pPr marL="645750" marR="0" indent="-285750" algn="l" defTabSz="914400" rtl="0" eaLnBrk="1" fontAlgn="auto" latinLnBrk="0" hangingPunct="1">
              <a:lnSpc>
                <a:spcPct val="100000"/>
              </a:lnSpc>
              <a:spcBef>
                <a:spcPts val="300"/>
              </a:spcBef>
              <a:spcAft>
                <a:spcPts val="0"/>
              </a:spcAft>
              <a:buClr>
                <a:srgbClr val="000000"/>
              </a:buClr>
              <a:buSzPct val="110000"/>
              <a:buFont typeface="Symbol" panose="05050102010706020507" pitchFamily="18" charset="2"/>
              <a:buChar char=""/>
              <a:tabLst/>
              <a:defRPr sz="1800" b="0" i="0" kern="600" spc="40" baseline="0">
                <a:solidFill>
                  <a:schemeClr val="tx1"/>
                </a:solidFill>
                <a:latin typeface="+mn-lt"/>
                <a:ea typeface="+mn-ea"/>
                <a:cs typeface="+mn-cs"/>
              </a:defRPr>
            </a:lvl6pPr>
            <a:lvl7pPr marL="0" marR="0" indent="215900" algn="l" defTabSz="914400" rtl="0" eaLnBrk="1" fontAlgn="auto" latinLnBrk="0" hangingPunct="1">
              <a:lnSpc>
                <a:spcPct val="100000"/>
              </a:lnSpc>
              <a:spcBef>
                <a:spcPts val="600"/>
              </a:spcBef>
              <a:spcAft>
                <a:spcPts val="0"/>
              </a:spcAft>
              <a:buClr>
                <a:srgbClr val="005555"/>
              </a:buClr>
              <a:buSzTx/>
              <a:buFont typeface="Wingdings 3" panose="05040102010807070707" pitchFamily="18" charset="2"/>
              <a:buChar char=""/>
              <a:tabLst/>
              <a:defRPr sz="1500" b="0" i="1" kern="600" spc="40" baseline="0">
                <a:solidFill>
                  <a:schemeClr val="tx2"/>
                </a:solidFill>
                <a:latin typeface="+mn-lt"/>
                <a:ea typeface="+mn-ea"/>
                <a:cs typeface="+mn-cs"/>
              </a:defRPr>
            </a:lvl7pPr>
            <a:lvl8pPr marL="0" marR="0" indent="0" algn="l" defTabSz="914400" rtl="0" eaLnBrk="1" fontAlgn="auto" latinLnBrk="0" hangingPunct="1">
              <a:lnSpc>
                <a:spcPct val="100000"/>
              </a:lnSpc>
              <a:spcBef>
                <a:spcPts val="525"/>
              </a:spcBef>
              <a:spcAft>
                <a:spcPts val="0"/>
              </a:spcAft>
              <a:buClrTx/>
              <a:buSzPct val="110000"/>
              <a:buFont typeface=".SF NS Symbols Regular"/>
              <a:buNone/>
              <a:tabLst/>
              <a:defRPr sz="1000" b="0" i="1" kern="600" spc="120" baseline="0">
                <a:solidFill>
                  <a:schemeClr val="tx1">
                    <a:lumMod val="50000"/>
                    <a:lumOff val="50000"/>
                  </a:schemeClr>
                </a:solidFill>
                <a:latin typeface="+mn-lt"/>
                <a:ea typeface="+mn-ea"/>
                <a:cs typeface="+mn-cs"/>
              </a:defRPr>
            </a:lvl8pPr>
            <a:lvl9pPr marL="0" indent="0" algn="l" defTabSz="914400" rtl="0" eaLnBrk="1" latinLnBrk="0" hangingPunct="1">
              <a:lnSpc>
                <a:spcPts val="1100"/>
              </a:lnSpc>
              <a:spcBef>
                <a:spcPts val="525"/>
              </a:spcBef>
              <a:buFont typeface="Arial" panose="020B0604020202020204" pitchFamily="34" charset="0"/>
              <a:buNone/>
              <a:defRPr sz="800" b="0" i="1" kern="600" spc="120" baseline="0">
                <a:solidFill>
                  <a:schemeClr val="tx1">
                    <a:lumMod val="50000"/>
                    <a:lumOff val="50000"/>
                  </a:schemeClr>
                </a:solidFill>
                <a:latin typeface="+mn-lt"/>
                <a:ea typeface="+mn-ea"/>
                <a:cs typeface="+mn-cs"/>
              </a:defRPr>
            </a:lvl9pPr>
          </a:lstStyle>
          <a:p>
            <a:pPr lvl="1" algn="ctr"/>
            <a:endParaRPr lang="en-US" dirty="0"/>
          </a:p>
        </p:txBody>
      </p:sp>
      <p:pic>
        <p:nvPicPr>
          <p:cNvPr id="13" name="Grafik 12">
            <a:extLst>
              <a:ext uri="{FF2B5EF4-FFF2-40B4-BE49-F238E27FC236}">
                <a16:creationId xmlns:a16="http://schemas.microsoft.com/office/drawing/2014/main" id="{0F918585-474C-49C8-8559-13AC812B6028}"/>
              </a:ext>
            </a:extLst>
          </p:cNvPr>
          <p:cNvPicPr>
            <a:picLocks noChangeAspect="1"/>
          </p:cNvPicPr>
          <p:nvPr/>
        </p:nvPicPr>
        <p:blipFill>
          <a:blip r:embed="rId2"/>
          <a:stretch>
            <a:fillRect/>
          </a:stretch>
        </p:blipFill>
        <p:spPr>
          <a:xfrm>
            <a:off x="916111" y="1446550"/>
            <a:ext cx="4680356" cy="4822368"/>
          </a:xfrm>
          <a:prstGeom prst="rect">
            <a:avLst/>
          </a:prstGeom>
        </p:spPr>
      </p:pic>
      <p:sp>
        <p:nvSpPr>
          <p:cNvPr id="4" name="Datumsplatzhalter 3">
            <a:extLst>
              <a:ext uri="{FF2B5EF4-FFF2-40B4-BE49-F238E27FC236}">
                <a16:creationId xmlns:a16="http://schemas.microsoft.com/office/drawing/2014/main" id="{3493E0C2-A464-4BE7-9850-DB0AD1D4C47F}"/>
              </a:ext>
            </a:extLst>
          </p:cNvPr>
          <p:cNvSpPr>
            <a:spLocks noGrp="1"/>
          </p:cNvSpPr>
          <p:nvPr>
            <p:ph type="dt" sz="half" idx="10"/>
          </p:nvPr>
        </p:nvSpPr>
        <p:spPr/>
        <p:txBody>
          <a:bodyPr/>
          <a:lstStyle/>
          <a:p>
            <a:r>
              <a:rPr lang="en-US"/>
              <a:t>XPR access in different tokamaks</a:t>
            </a:r>
            <a:endParaRPr lang="de-DE" dirty="0"/>
          </a:p>
        </p:txBody>
      </p:sp>
      <p:sp>
        <p:nvSpPr>
          <p:cNvPr id="5" name="Fußzeilenplatzhalter 4">
            <a:extLst>
              <a:ext uri="{FF2B5EF4-FFF2-40B4-BE49-F238E27FC236}">
                <a16:creationId xmlns:a16="http://schemas.microsoft.com/office/drawing/2014/main" id="{C8100588-3D49-4F0F-8506-7DAB71BBBDCC}"/>
              </a:ext>
            </a:extLst>
          </p:cNvPr>
          <p:cNvSpPr>
            <a:spLocks noGrp="1"/>
          </p:cNvSpPr>
          <p:nvPr>
            <p:ph type="ftr" sz="quarter" idx="11"/>
          </p:nvPr>
        </p:nvSpPr>
        <p:spPr/>
        <p:txBody>
          <a:bodyPr/>
          <a:lstStyle/>
          <a:p>
            <a:pPr algn="l">
              <a:tabLst>
                <a:tab pos="9775825" algn="r"/>
                <a:tab pos="10226675" algn="r"/>
              </a:tabLst>
            </a:pPr>
            <a:r>
              <a:rPr lang="de-DE"/>
              <a:t>Max-Planck-Institut für Plasmaphysik | Ulrich Stroth | IAEA Divertor WS, 29.10.2025</a:t>
            </a:r>
            <a:endParaRPr lang="de-DE" dirty="0"/>
          </a:p>
        </p:txBody>
      </p:sp>
      <p:sp>
        <p:nvSpPr>
          <p:cNvPr id="6" name="Foliennummernplatzhalter 5">
            <a:extLst>
              <a:ext uri="{FF2B5EF4-FFF2-40B4-BE49-F238E27FC236}">
                <a16:creationId xmlns:a16="http://schemas.microsoft.com/office/drawing/2014/main" id="{7AB13A88-464A-49BB-A053-258408E05E2C}"/>
              </a:ext>
            </a:extLst>
          </p:cNvPr>
          <p:cNvSpPr>
            <a:spLocks noGrp="1"/>
          </p:cNvSpPr>
          <p:nvPr>
            <p:ph type="sldNum" sz="quarter" idx="12"/>
          </p:nvPr>
        </p:nvSpPr>
        <p:spPr/>
        <p:txBody>
          <a:bodyPr/>
          <a:lstStyle/>
          <a:p>
            <a:fld id="{3B1A4699-952B-42DA-8DC4-38A59B49610C}" type="slidenum">
              <a:rPr lang="de-DE" smtClean="0"/>
              <a:pPr/>
              <a:t>21</a:t>
            </a:fld>
            <a:endParaRPr lang="de-DE" dirty="0"/>
          </a:p>
        </p:txBody>
      </p:sp>
    </p:spTree>
    <p:extLst>
      <p:ext uri="{BB962C8B-B14F-4D97-AF65-F5344CB8AC3E}">
        <p14:creationId xmlns:p14="http://schemas.microsoft.com/office/powerpoint/2010/main" val="1027881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en-US" dirty="0"/>
              <a:t>On a possible link between XPR physics </a:t>
            </a:r>
            <a:br>
              <a:rPr lang="en-US" dirty="0"/>
            </a:br>
            <a:r>
              <a:rPr lang="en-US" dirty="0"/>
              <a:t>and the LH power threshold</a:t>
            </a:r>
          </a:p>
        </p:txBody>
      </p:sp>
      <p:sp>
        <p:nvSpPr>
          <p:cNvPr id="2" name="Datumsplatzhalter 1">
            <a:extLst>
              <a:ext uri="{FF2B5EF4-FFF2-40B4-BE49-F238E27FC236}">
                <a16:creationId xmlns:a16="http://schemas.microsoft.com/office/drawing/2014/main" id="{6740BCFC-F4B6-43C2-80D4-E0B16BF3003E}"/>
              </a:ext>
            </a:extLst>
          </p:cNvPr>
          <p:cNvSpPr>
            <a:spLocks noGrp="1"/>
          </p:cNvSpPr>
          <p:nvPr>
            <p:ph type="dt" sz="half" idx="10"/>
          </p:nvPr>
        </p:nvSpPr>
        <p:spPr/>
        <p:txBody>
          <a:bodyPr/>
          <a:lstStyle/>
          <a:p>
            <a:r>
              <a:rPr lang="en-US"/>
              <a:t>XPR access in different tokamaks</a:t>
            </a:r>
            <a:endParaRPr lang="de-DE" dirty="0"/>
          </a:p>
        </p:txBody>
      </p:sp>
      <p:sp>
        <p:nvSpPr>
          <p:cNvPr id="3" name="Fußzeilenplatzhalter 2">
            <a:extLst>
              <a:ext uri="{FF2B5EF4-FFF2-40B4-BE49-F238E27FC236}">
                <a16:creationId xmlns:a16="http://schemas.microsoft.com/office/drawing/2014/main" id="{FE19F7EF-3375-485C-80C7-9BD99D8A135B}"/>
              </a:ext>
            </a:extLst>
          </p:cNvPr>
          <p:cNvSpPr>
            <a:spLocks noGrp="1"/>
          </p:cNvSpPr>
          <p:nvPr>
            <p:ph type="ftr" sz="quarter" idx="11"/>
          </p:nvPr>
        </p:nvSpPr>
        <p:spPr/>
        <p:txBody>
          <a:bodyPr/>
          <a:lstStyle/>
          <a:p>
            <a:pPr algn="l">
              <a:tabLst>
                <a:tab pos="9775825" algn="r"/>
                <a:tab pos="10226675" algn="r"/>
              </a:tabLst>
            </a:pPr>
            <a:r>
              <a:rPr lang="de-DE"/>
              <a:t>Max-Planck-Institut für Plasmaphysik | Ulrich Stroth | IAEA Divertor WS, 29.10.2025</a:t>
            </a:r>
            <a:endParaRPr lang="de-DE" dirty="0"/>
          </a:p>
        </p:txBody>
      </p:sp>
      <p:sp>
        <p:nvSpPr>
          <p:cNvPr id="4" name="Foliennummernplatzhalter 3">
            <a:extLst>
              <a:ext uri="{FF2B5EF4-FFF2-40B4-BE49-F238E27FC236}">
                <a16:creationId xmlns:a16="http://schemas.microsoft.com/office/drawing/2014/main" id="{59D633A3-8601-4C61-BBF6-7C71565F3968}"/>
              </a:ext>
            </a:extLst>
          </p:cNvPr>
          <p:cNvSpPr>
            <a:spLocks noGrp="1"/>
          </p:cNvSpPr>
          <p:nvPr>
            <p:ph type="sldNum" sz="quarter" idx="12"/>
          </p:nvPr>
        </p:nvSpPr>
        <p:spPr/>
        <p:txBody>
          <a:bodyPr/>
          <a:lstStyle/>
          <a:p>
            <a:fld id="{3B1A4699-952B-42DA-8DC4-38A59B49610C}" type="slidenum">
              <a:rPr lang="de-DE" smtClean="0"/>
              <a:pPr/>
              <a:t>22</a:t>
            </a:fld>
            <a:endParaRPr lang="de-DE" dirty="0"/>
          </a:p>
        </p:txBody>
      </p:sp>
    </p:spTree>
    <p:extLst>
      <p:ext uri="{BB962C8B-B14F-4D97-AF65-F5344CB8AC3E}">
        <p14:creationId xmlns:p14="http://schemas.microsoft.com/office/powerpoint/2010/main" val="16418242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D6E67693-327C-4B63-8896-D09023CE75C3}"/>
              </a:ext>
            </a:extLst>
          </p:cNvPr>
          <p:cNvSpPr>
            <a:spLocks noGrp="1"/>
          </p:cNvSpPr>
          <p:nvPr>
            <p:ph sz="half" idx="2"/>
          </p:nvPr>
        </p:nvSpPr>
        <p:spPr>
          <a:xfrm>
            <a:off x="6217664" y="1644650"/>
            <a:ext cx="5552539" cy="4772025"/>
          </a:xfrm>
        </p:spPr>
        <p:txBody>
          <a:bodyPr>
            <a:normAutofit/>
          </a:bodyPr>
          <a:lstStyle/>
          <a:p>
            <a:pPr lvl="3"/>
            <a:r>
              <a:rPr lang="en-US" dirty="0"/>
              <a:t>At high neutral pressure, CX losses can reach up to 40 % of the heating power</a:t>
            </a:r>
          </a:p>
          <a:p>
            <a:pPr lvl="2"/>
            <a:endParaRPr lang="en-US" dirty="0"/>
          </a:p>
          <a:p>
            <a:pPr lvl="3"/>
            <a:r>
              <a:rPr lang="en-US" dirty="0"/>
              <a:t>This can cause a density dependence of the </a:t>
            </a:r>
            <a:br>
              <a:rPr lang="en-US" dirty="0"/>
            </a:br>
            <a:r>
              <a:rPr lang="en-US" dirty="0"/>
              <a:t>L-H power threshold as found in scalings</a:t>
            </a:r>
            <a:br>
              <a:rPr lang="en-US" dirty="0"/>
            </a:br>
            <a:r>
              <a:rPr lang="en-US" dirty="0"/>
              <a:t>	</a:t>
            </a:r>
            <a:r>
              <a:rPr lang="en-US" dirty="0">
                <a:sym typeface="Symbol" panose="05050102010706020507" pitchFamily="18" charset="2"/>
              </a:rPr>
              <a:t></a:t>
            </a:r>
            <a:r>
              <a:rPr lang="en-US" dirty="0"/>
              <a:t> </a:t>
            </a:r>
            <a:r>
              <a:rPr lang="en-US" i="1" dirty="0"/>
              <a:t>P</a:t>
            </a:r>
            <a:r>
              <a:rPr lang="en-US" baseline="-25000" dirty="0"/>
              <a:t>LH</a:t>
            </a:r>
            <a:r>
              <a:rPr lang="en-US" dirty="0"/>
              <a:t> = </a:t>
            </a:r>
            <a:r>
              <a:rPr lang="en-US" i="1" dirty="0" err="1"/>
              <a:t>P</a:t>
            </a:r>
            <a:r>
              <a:rPr lang="en-US" baseline="-25000" dirty="0" err="1"/>
              <a:t>sep,crit</a:t>
            </a:r>
            <a:r>
              <a:rPr lang="en-US" dirty="0"/>
              <a:t> + </a:t>
            </a:r>
            <a:r>
              <a:rPr lang="en-US" i="1" dirty="0" err="1"/>
              <a:t>P</a:t>
            </a:r>
            <a:r>
              <a:rPr lang="en-US" baseline="-25000" dirty="0" err="1"/>
              <a:t>cx</a:t>
            </a:r>
            <a:endParaRPr lang="en-US" baseline="-25000" dirty="0"/>
          </a:p>
          <a:p>
            <a:pPr lvl="2"/>
            <a:endParaRPr lang="en-US" dirty="0"/>
          </a:p>
          <a:p>
            <a:pPr lvl="3"/>
            <a:r>
              <a:rPr lang="en-US" dirty="0"/>
              <a:t>…and could introduce a dependence of </a:t>
            </a:r>
            <a:r>
              <a:rPr lang="en-US" i="1" dirty="0"/>
              <a:t>P</a:t>
            </a:r>
            <a:r>
              <a:rPr lang="en-US" baseline="-25000" dirty="0"/>
              <a:t>LH</a:t>
            </a:r>
            <a:r>
              <a:rPr lang="en-US" dirty="0"/>
              <a:t> on divertor closeness, as observed on JET</a:t>
            </a:r>
          </a:p>
          <a:p>
            <a:pPr marL="0" lvl="3" indent="0">
              <a:buNone/>
            </a:pPr>
            <a:endParaRPr lang="en-US" dirty="0"/>
          </a:p>
        </p:txBody>
      </p:sp>
      <p:sp>
        <p:nvSpPr>
          <p:cNvPr id="2" name="Titel 1">
            <a:extLst>
              <a:ext uri="{FF2B5EF4-FFF2-40B4-BE49-F238E27FC236}">
                <a16:creationId xmlns:a16="http://schemas.microsoft.com/office/drawing/2014/main" id="{AE0D6D12-A9CD-461B-8A1F-44CF76A96AC0}"/>
              </a:ext>
            </a:extLst>
          </p:cNvPr>
          <p:cNvSpPr>
            <a:spLocks noGrp="1"/>
          </p:cNvSpPr>
          <p:nvPr>
            <p:ph type="title"/>
          </p:nvPr>
        </p:nvSpPr>
        <p:spPr>
          <a:xfrm>
            <a:off x="695325" y="441325"/>
            <a:ext cx="9662480" cy="782638"/>
          </a:xfrm>
        </p:spPr>
        <p:txBody>
          <a:bodyPr/>
          <a:lstStyle/>
          <a:p>
            <a:r>
              <a:rPr lang="en-US" dirty="0"/>
              <a:t>CX-losses in X-point region may affect the L-H power threshold</a:t>
            </a:r>
            <a:br>
              <a:rPr lang="en-US" dirty="0"/>
            </a:br>
            <a:r>
              <a:rPr lang="en-US" b="0" dirty="0"/>
              <a:t>density scan without impurities in AUG </a:t>
            </a:r>
          </a:p>
        </p:txBody>
      </p:sp>
      <p:pic>
        <p:nvPicPr>
          <p:cNvPr id="7" name="Grafik 6">
            <a:extLst>
              <a:ext uri="{FF2B5EF4-FFF2-40B4-BE49-F238E27FC236}">
                <a16:creationId xmlns:a16="http://schemas.microsoft.com/office/drawing/2014/main" id="{EFB68A6D-71E5-464F-B798-1DCFBC643B96}"/>
              </a:ext>
            </a:extLst>
          </p:cNvPr>
          <p:cNvPicPr>
            <a:picLocks noChangeAspect="1"/>
          </p:cNvPicPr>
          <p:nvPr/>
        </p:nvPicPr>
        <p:blipFill>
          <a:blip r:embed="rId2"/>
          <a:stretch>
            <a:fillRect/>
          </a:stretch>
        </p:blipFill>
        <p:spPr>
          <a:xfrm>
            <a:off x="769545" y="1697075"/>
            <a:ext cx="4296070" cy="4337168"/>
          </a:xfrm>
          <a:prstGeom prst="rect">
            <a:avLst/>
          </a:prstGeom>
        </p:spPr>
      </p:pic>
      <p:sp>
        <p:nvSpPr>
          <p:cNvPr id="5" name="Rechteck 4">
            <a:extLst>
              <a:ext uri="{FF2B5EF4-FFF2-40B4-BE49-F238E27FC236}">
                <a16:creationId xmlns:a16="http://schemas.microsoft.com/office/drawing/2014/main" id="{14EB0340-DE7E-4790-9481-306A01ED958D}"/>
              </a:ext>
            </a:extLst>
          </p:cNvPr>
          <p:cNvSpPr/>
          <p:nvPr/>
        </p:nvSpPr>
        <p:spPr>
          <a:xfrm>
            <a:off x="6713164" y="4985949"/>
            <a:ext cx="5059735" cy="338554"/>
          </a:xfrm>
          <a:prstGeom prst="rect">
            <a:avLst/>
          </a:prstGeom>
        </p:spPr>
        <p:txBody>
          <a:bodyPr wrap="square">
            <a:spAutoFit/>
          </a:bodyPr>
          <a:lstStyle/>
          <a:p>
            <a:pPr algn="r"/>
            <a:r>
              <a:rPr lang="en-US" sz="1600" dirty="0">
                <a:solidFill>
                  <a:schemeClr val="accent2">
                    <a:lumMod val="75000"/>
                  </a:schemeClr>
                </a:solidFill>
              </a:rPr>
              <a:t>[</a:t>
            </a:r>
            <a:r>
              <a:rPr lang="da-DK" sz="1600" dirty="0">
                <a:solidFill>
                  <a:schemeClr val="accent2">
                    <a:lumMod val="75000"/>
                  </a:schemeClr>
                </a:solidFill>
              </a:rPr>
              <a:t>H. Meyer et al., Report EFDA–JET–CP(14)03/20</a:t>
            </a:r>
            <a:r>
              <a:rPr lang="en-US" sz="1600" dirty="0">
                <a:solidFill>
                  <a:schemeClr val="accent2">
                    <a:lumMod val="75000"/>
                  </a:schemeClr>
                </a:solidFill>
              </a:rPr>
              <a:t>]</a:t>
            </a:r>
            <a:endParaRPr lang="en-US" sz="1600" dirty="0"/>
          </a:p>
        </p:txBody>
      </p:sp>
      <p:sp>
        <p:nvSpPr>
          <p:cNvPr id="4" name="Datumsplatzhalter 3">
            <a:extLst>
              <a:ext uri="{FF2B5EF4-FFF2-40B4-BE49-F238E27FC236}">
                <a16:creationId xmlns:a16="http://schemas.microsoft.com/office/drawing/2014/main" id="{B8403B5E-0DD7-4F06-B58D-E940B1A9DA2E}"/>
              </a:ext>
            </a:extLst>
          </p:cNvPr>
          <p:cNvSpPr>
            <a:spLocks noGrp="1"/>
          </p:cNvSpPr>
          <p:nvPr>
            <p:ph type="dt" sz="half" idx="10"/>
          </p:nvPr>
        </p:nvSpPr>
        <p:spPr/>
        <p:txBody>
          <a:bodyPr/>
          <a:lstStyle/>
          <a:p>
            <a:r>
              <a:rPr lang="en-US"/>
              <a:t>XPR access in different tokamaks</a:t>
            </a:r>
            <a:endParaRPr lang="de-DE" dirty="0"/>
          </a:p>
        </p:txBody>
      </p:sp>
      <p:sp>
        <p:nvSpPr>
          <p:cNvPr id="6" name="Fußzeilenplatzhalter 5">
            <a:extLst>
              <a:ext uri="{FF2B5EF4-FFF2-40B4-BE49-F238E27FC236}">
                <a16:creationId xmlns:a16="http://schemas.microsoft.com/office/drawing/2014/main" id="{E6214935-2DA5-40C2-A54C-9D9C5E309BC2}"/>
              </a:ext>
            </a:extLst>
          </p:cNvPr>
          <p:cNvSpPr>
            <a:spLocks noGrp="1"/>
          </p:cNvSpPr>
          <p:nvPr>
            <p:ph type="ftr" sz="quarter" idx="11"/>
          </p:nvPr>
        </p:nvSpPr>
        <p:spPr/>
        <p:txBody>
          <a:bodyPr/>
          <a:lstStyle/>
          <a:p>
            <a:pPr algn="l">
              <a:tabLst>
                <a:tab pos="9775825" algn="r"/>
                <a:tab pos="10226675" algn="r"/>
              </a:tabLst>
            </a:pPr>
            <a:r>
              <a:rPr lang="de-DE"/>
              <a:t>Max-Planck-Institut für Plasmaphysik | Ulrich Stroth | IAEA Divertor WS, 29.10.2025</a:t>
            </a:r>
            <a:endParaRPr lang="de-DE" dirty="0"/>
          </a:p>
        </p:txBody>
      </p:sp>
      <p:sp>
        <p:nvSpPr>
          <p:cNvPr id="8" name="Foliennummernplatzhalter 7">
            <a:extLst>
              <a:ext uri="{FF2B5EF4-FFF2-40B4-BE49-F238E27FC236}">
                <a16:creationId xmlns:a16="http://schemas.microsoft.com/office/drawing/2014/main" id="{EB12908F-7F33-4DC9-AE76-3C52E73698B0}"/>
              </a:ext>
            </a:extLst>
          </p:cNvPr>
          <p:cNvSpPr>
            <a:spLocks noGrp="1"/>
          </p:cNvSpPr>
          <p:nvPr>
            <p:ph type="sldNum" sz="quarter" idx="12"/>
          </p:nvPr>
        </p:nvSpPr>
        <p:spPr/>
        <p:txBody>
          <a:bodyPr/>
          <a:lstStyle/>
          <a:p>
            <a:fld id="{3B1A4699-952B-42DA-8DC4-38A59B49610C}" type="slidenum">
              <a:rPr lang="de-DE" smtClean="0"/>
              <a:pPr/>
              <a:t>23</a:t>
            </a:fld>
            <a:endParaRPr lang="de-DE" dirty="0"/>
          </a:p>
        </p:txBody>
      </p:sp>
    </p:spTree>
    <p:extLst>
      <p:ext uri="{BB962C8B-B14F-4D97-AF65-F5344CB8AC3E}">
        <p14:creationId xmlns:p14="http://schemas.microsoft.com/office/powerpoint/2010/main" val="20764745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nhaltsplatzhalter 11">
            <a:extLst>
              <a:ext uri="{FF2B5EF4-FFF2-40B4-BE49-F238E27FC236}">
                <a16:creationId xmlns:a16="http://schemas.microsoft.com/office/drawing/2014/main" id="{9604B922-0577-4710-B59E-0755926B2CB1}"/>
              </a:ext>
            </a:extLst>
          </p:cNvPr>
          <p:cNvSpPr>
            <a:spLocks noGrp="1"/>
          </p:cNvSpPr>
          <p:nvPr>
            <p:ph sz="quarter" idx="13"/>
          </p:nvPr>
        </p:nvSpPr>
        <p:spPr>
          <a:xfrm>
            <a:off x="695326" y="1609725"/>
            <a:ext cx="10801349" cy="5053541"/>
          </a:xfrm>
        </p:spPr>
        <p:txBody>
          <a:bodyPr>
            <a:normAutofit/>
          </a:bodyPr>
          <a:lstStyle/>
          <a:p>
            <a:endParaRPr lang="en-US" dirty="0"/>
          </a:p>
          <a:p>
            <a:endParaRPr lang="en-US" dirty="0"/>
          </a:p>
          <a:p>
            <a:endParaRPr lang="en-US" dirty="0"/>
          </a:p>
          <a:p>
            <a:endParaRPr lang="en-US" dirty="0"/>
          </a:p>
          <a:p>
            <a:endParaRPr lang="en-US" dirty="0"/>
          </a:p>
          <a:p>
            <a:endParaRPr lang="en-US" dirty="0"/>
          </a:p>
          <a:p>
            <a:endParaRPr lang="en-US" dirty="0"/>
          </a:p>
          <a:p>
            <a:pPr lvl="4"/>
            <a:endParaRPr lang="en-US" dirty="0"/>
          </a:p>
          <a:p>
            <a:pPr lvl="4"/>
            <a:endParaRPr lang="en-US" dirty="0"/>
          </a:p>
          <a:p>
            <a:pPr marL="0" lvl="2" indent="0" algn="ctr">
              <a:buNone/>
            </a:pPr>
            <a:r>
              <a:rPr lang="en-US" sz="2000" dirty="0">
                <a:solidFill>
                  <a:schemeClr val="accent5"/>
                </a:solidFill>
              </a:rPr>
              <a:t>The effect of power losses in the XPR region on the L-H transition my be important</a:t>
            </a:r>
          </a:p>
        </p:txBody>
      </p:sp>
      <p:sp>
        <p:nvSpPr>
          <p:cNvPr id="2" name="Titel 1">
            <a:extLst>
              <a:ext uri="{FF2B5EF4-FFF2-40B4-BE49-F238E27FC236}">
                <a16:creationId xmlns:a16="http://schemas.microsoft.com/office/drawing/2014/main" id="{301FD4C6-0B9C-46ED-90D1-70AACA5A1D6F}"/>
              </a:ext>
            </a:extLst>
          </p:cNvPr>
          <p:cNvSpPr>
            <a:spLocks noGrp="1"/>
          </p:cNvSpPr>
          <p:nvPr>
            <p:ph type="title"/>
          </p:nvPr>
        </p:nvSpPr>
        <p:spPr/>
        <p:txBody>
          <a:bodyPr/>
          <a:lstStyle/>
          <a:p>
            <a:r>
              <a:rPr lang="en-US" dirty="0"/>
              <a:t>L-H power threshold in JET depends on divertor configuration</a:t>
            </a:r>
          </a:p>
        </p:txBody>
      </p:sp>
      <p:sp>
        <p:nvSpPr>
          <p:cNvPr id="11" name="Rechteck 10">
            <a:extLst>
              <a:ext uri="{FF2B5EF4-FFF2-40B4-BE49-F238E27FC236}">
                <a16:creationId xmlns:a16="http://schemas.microsoft.com/office/drawing/2014/main" id="{03589FA7-4EA3-4D44-A7C6-339872B95138}"/>
              </a:ext>
            </a:extLst>
          </p:cNvPr>
          <p:cNvSpPr/>
          <p:nvPr/>
        </p:nvSpPr>
        <p:spPr>
          <a:xfrm>
            <a:off x="6938989" y="988472"/>
            <a:ext cx="5059735" cy="338554"/>
          </a:xfrm>
          <a:prstGeom prst="rect">
            <a:avLst/>
          </a:prstGeom>
        </p:spPr>
        <p:txBody>
          <a:bodyPr wrap="square">
            <a:spAutoFit/>
          </a:bodyPr>
          <a:lstStyle/>
          <a:p>
            <a:pPr algn="r"/>
            <a:r>
              <a:rPr lang="en-US" sz="1600" dirty="0">
                <a:solidFill>
                  <a:schemeClr val="accent2">
                    <a:lumMod val="75000"/>
                  </a:schemeClr>
                </a:solidFill>
              </a:rPr>
              <a:t>[</a:t>
            </a:r>
            <a:r>
              <a:rPr lang="da-DK" sz="1600" dirty="0">
                <a:solidFill>
                  <a:schemeClr val="accent2">
                    <a:lumMod val="75000"/>
                  </a:schemeClr>
                </a:solidFill>
                <a:hlinkClick r:id="rId2"/>
              </a:rPr>
              <a:t>H. Meyer et al., EPS Berlin, 2014</a:t>
            </a:r>
            <a:r>
              <a:rPr lang="da-DK" sz="1600" dirty="0">
                <a:solidFill>
                  <a:schemeClr val="accent2">
                    <a:lumMod val="75000"/>
                  </a:schemeClr>
                </a:solidFill>
              </a:rPr>
              <a:t>]</a:t>
            </a:r>
            <a:endParaRPr lang="en-US" sz="1600" dirty="0"/>
          </a:p>
        </p:txBody>
      </p:sp>
      <p:pic>
        <p:nvPicPr>
          <p:cNvPr id="6" name="Grafik 5">
            <a:extLst>
              <a:ext uri="{FF2B5EF4-FFF2-40B4-BE49-F238E27FC236}">
                <a16:creationId xmlns:a16="http://schemas.microsoft.com/office/drawing/2014/main" id="{1E41BDE8-95A5-4F8B-9485-4BF9D558DC7F}"/>
              </a:ext>
            </a:extLst>
          </p:cNvPr>
          <p:cNvPicPr>
            <a:picLocks noChangeAspect="1"/>
          </p:cNvPicPr>
          <p:nvPr/>
        </p:nvPicPr>
        <p:blipFill rotWithShape="1">
          <a:blip r:embed="rId3"/>
          <a:srcRect l="22894" t="-2152" r="15756" b="17609"/>
          <a:stretch/>
        </p:blipFill>
        <p:spPr>
          <a:xfrm>
            <a:off x="4666397" y="1703263"/>
            <a:ext cx="2438400" cy="3165070"/>
          </a:xfrm>
          <a:prstGeom prst="rect">
            <a:avLst/>
          </a:prstGeom>
          <a:ln w="38100">
            <a:solidFill>
              <a:schemeClr val="accent1"/>
            </a:solidFill>
          </a:ln>
        </p:spPr>
      </p:pic>
      <p:pic>
        <p:nvPicPr>
          <p:cNvPr id="8" name="Grafik 7">
            <a:extLst>
              <a:ext uri="{FF2B5EF4-FFF2-40B4-BE49-F238E27FC236}">
                <a16:creationId xmlns:a16="http://schemas.microsoft.com/office/drawing/2014/main" id="{B3C9A279-5C2D-463B-AC77-3875C1A1A6A4}"/>
              </a:ext>
            </a:extLst>
          </p:cNvPr>
          <p:cNvPicPr>
            <a:picLocks noChangeAspect="1"/>
          </p:cNvPicPr>
          <p:nvPr/>
        </p:nvPicPr>
        <p:blipFill>
          <a:blip r:embed="rId4"/>
          <a:stretch>
            <a:fillRect/>
          </a:stretch>
        </p:blipFill>
        <p:spPr>
          <a:xfrm>
            <a:off x="237812" y="1804133"/>
            <a:ext cx="4288380" cy="3411007"/>
          </a:xfrm>
          <a:prstGeom prst="rect">
            <a:avLst/>
          </a:prstGeom>
        </p:spPr>
      </p:pic>
      <p:pic>
        <p:nvPicPr>
          <p:cNvPr id="9" name="Grafik 8">
            <a:extLst>
              <a:ext uri="{FF2B5EF4-FFF2-40B4-BE49-F238E27FC236}">
                <a16:creationId xmlns:a16="http://schemas.microsoft.com/office/drawing/2014/main" id="{684013AE-EDF0-48B2-AE04-8709AA609DA9}"/>
              </a:ext>
            </a:extLst>
          </p:cNvPr>
          <p:cNvPicPr>
            <a:picLocks noChangeAspect="1"/>
          </p:cNvPicPr>
          <p:nvPr/>
        </p:nvPicPr>
        <p:blipFill>
          <a:blip r:embed="rId5"/>
          <a:stretch>
            <a:fillRect/>
          </a:stretch>
        </p:blipFill>
        <p:spPr>
          <a:xfrm>
            <a:off x="7385207" y="1617488"/>
            <a:ext cx="4709185" cy="3818467"/>
          </a:xfrm>
          <a:prstGeom prst="rect">
            <a:avLst/>
          </a:prstGeom>
        </p:spPr>
      </p:pic>
      <p:sp>
        <p:nvSpPr>
          <p:cNvPr id="3" name="Datumsplatzhalter 2">
            <a:extLst>
              <a:ext uri="{FF2B5EF4-FFF2-40B4-BE49-F238E27FC236}">
                <a16:creationId xmlns:a16="http://schemas.microsoft.com/office/drawing/2014/main" id="{7A7B16C1-02C2-4A38-97C0-DCBB01FD183B}"/>
              </a:ext>
            </a:extLst>
          </p:cNvPr>
          <p:cNvSpPr>
            <a:spLocks noGrp="1"/>
          </p:cNvSpPr>
          <p:nvPr>
            <p:ph type="dt" sz="half" idx="14"/>
          </p:nvPr>
        </p:nvSpPr>
        <p:spPr/>
        <p:txBody>
          <a:bodyPr/>
          <a:lstStyle/>
          <a:p>
            <a:r>
              <a:rPr lang="en-US"/>
              <a:t>XPR access in different tokamaks</a:t>
            </a:r>
            <a:endParaRPr lang="de-DE" dirty="0"/>
          </a:p>
        </p:txBody>
      </p:sp>
      <p:sp>
        <p:nvSpPr>
          <p:cNvPr id="4" name="Fußzeilenplatzhalter 3">
            <a:extLst>
              <a:ext uri="{FF2B5EF4-FFF2-40B4-BE49-F238E27FC236}">
                <a16:creationId xmlns:a16="http://schemas.microsoft.com/office/drawing/2014/main" id="{9BC8718A-D538-4125-8413-591084D59C06}"/>
              </a:ext>
            </a:extLst>
          </p:cNvPr>
          <p:cNvSpPr>
            <a:spLocks noGrp="1"/>
          </p:cNvSpPr>
          <p:nvPr>
            <p:ph type="ftr" sz="quarter" idx="15"/>
          </p:nvPr>
        </p:nvSpPr>
        <p:spPr/>
        <p:txBody>
          <a:bodyPr/>
          <a:lstStyle/>
          <a:p>
            <a:pPr algn="l">
              <a:tabLst>
                <a:tab pos="9775825" algn="r"/>
                <a:tab pos="10226675" algn="r"/>
              </a:tabLst>
            </a:pPr>
            <a:r>
              <a:rPr lang="de-DE"/>
              <a:t>Max-Planck-Institut für Plasmaphysik | Ulrich Stroth | IAEA Divertor WS, 29.10.2025</a:t>
            </a:r>
            <a:endParaRPr lang="de-DE" dirty="0"/>
          </a:p>
        </p:txBody>
      </p:sp>
      <p:sp>
        <p:nvSpPr>
          <p:cNvPr id="5" name="Foliennummernplatzhalter 4">
            <a:extLst>
              <a:ext uri="{FF2B5EF4-FFF2-40B4-BE49-F238E27FC236}">
                <a16:creationId xmlns:a16="http://schemas.microsoft.com/office/drawing/2014/main" id="{3D81A27D-2DAD-45AB-9D9D-5F7429B2ECDB}"/>
              </a:ext>
            </a:extLst>
          </p:cNvPr>
          <p:cNvSpPr>
            <a:spLocks noGrp="1"/>
          </p:cNvSpPr>
          <p:nvPr>
            <p:ph type="sldNum" sz="quarter" idx="16"/>
          </p:nvPr>
        </p:nvSpPr>
        <p:spPr/>
        <p:txBody>
          <a:bodyPr/>
          <a:lstStyle/>
          <a:p>
            <a:fld id="{3B1A4699-952B-42DA-8DC4-38A59B49610C}" type="slidenum">
              <a:rPr lang="de-DE" smtClean="0"/>
              <a:pPr/>
              <a:t>24</a:t>
            </a:fld>
            <a:endParaRPr lang="de-DE" dirty="0"/>
          </a:p>
        </p:txBody>
      </p:sp>
    </p:spTree>
    <p:extLst>
      <p:ext uri="{BB962C8B-B14F-4D97-AF65-F5344CB8AC3E}">
        <p14:creationId xmlns:p14="http://schemas.microsoft.com/office/powerpoint/2010/main" val="7674628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Inhaltsplatzhalter 9"/>
          <p:cNvSpPr>
            <a:spLocks noGrp="1"/>
          </p:cNvSpPr>
          <p:nvPr>
            <p:ph sz="quarter" idx="13"/>
          </p:nvPr>
        </p:nvSpPr>
        <p:spPr>
          <a:xfrm>
            <a:off x="695326" y="1609725"/>
            <a:ext cx="10801349" cy="5001467"/>
          </a:xfrm>
        </p:spPr>
        <p:txBody>
          <a:bodyPr>
            <a:normAutofit/>
          </a:bodyPr>
          <a:lstStyle/>
          <a:p>
            <a:pPr marL="342900" indent="-342900">
              <a:buFont typeface="Arial" panose="020B0604020202020204" pitchFamily="34" charset="0"/>
              <a:buChar char="•"/>
            </a:pPr>
            <a:r>
              <a:rPr lang="de-DE" dirty="0"/>
              <a:t>T</a:t>
            </a:r>
            <a:r>
              <a:rPr lang="en-US" dirty="0"/>
              <a:t>he extended XPR model qualitatively reproduces experimental findings on XPR height and dissipated power </a:t>
            </a:r>
          </a:p>
          <a:p>
            <a:pPr lvl="6"/>
            <a:endParaRPr lang="de-DE" dirty="0"/>
          </a:p>
          <a:p>
            <a:pPr marL="342900" indent="-342900">
              <a:buFont typeface="Arial" panose="020B0604020202020204" pitchFamily="34" charset="0"/>
              <a:buChar char="•"/>
            </a:pPr>
            <a:r>
              <a:rPr lang="en-US" dirty="0"/>
              <a:t>It indicates that neon cannot produce large XPRs in AUG, JET and DEMO</a:t>
            </a:r>
          </a:p>
          <a:p>
            <a:pPr lvl="6"/>
            <a:endParaRPr lang="de-DE" dirty="0"/>
          </a:p>
          <a:p>
            <a:pPr marL="342900" indent="-342900">
              <a:buFont typeface="Arial" panose="020B0604020202020204" pitchFamily="34" charset="0"/>
              <a:buChar char="•"/>
            </a:pPr>
            <a:r>
              <a:rPr lang="en-US" dirty="0"/>
              <a:t>For DEMO, it is indicated that high neutral compression is required for high power dissipation rates at low Argon concentrations</a:t>
            </a:r>
          </a:p>
          <a:p>
            <a:pPr marL="342900" lvl="6" indent="-342900"/>
            <a:endParaRPr lang="en-US" dirty="0"/>
          </a:p>
          <a:p>
            <a:pPr marL="342900" indent="-342900">
              <a:buFont typeface="Arial" panose="020B0604020202020204" pitchFamily="34" charset="0"/>
              <a:buChar char="•"/>
            </a:pPr>
            <a:r>
              <a:rPr lang="en-US" dirty="0"/>
              <a:t>CX losses in the X-point region may influence the L-H power threshold</a:t>
            </a:r>
          </a:p>
          <a:p>
            <a:pPr marL="342900" lvl="6" indent="-342900"/>
            <a:endParaRPr lang="en-US" dirty="0"/>
          </a:p>
          <a:p>
            <a:pPr marL="342900" indent="-342900">
              <a:buFont typeface="Arial" panose="020B0604020202020204" pitchFamily="34" charset="0"/>
              <a:buChar char="•"/>
            </a:pPr>
            <a:r>
              <a:rPr lang="en-US" dirty="0"/>
              <a:t>XPR stability needs to be further investigated (experiments, MHD and turbulence codes)</a:t>
            </a:r>
          </a:p>
        </p:txBody>
      </p:sp>
      <p:sp>
        <p:nvSpPr>
          <p:cNvPr id="8" name="Titel 7"/>
          <p:cNvSpPr>
            <a:spLocks noGrp="1"/>
          </p:cNvSpPr>
          <p:nvPr>
            <p:ph type="title"/>
          </p:nvPr>
        </p:nvSpPr>
        <p:spPr/>
        <p:txBody>
          <a:bodyPr/>
          <a:lstStyle/>
          <a:p>
            <a:r>
              <a:rPr lang="en-US"/>
              <a:t>Summary &amp; Conclusion</a:t>
            </a:r>
            <a:endParaRPr lang="en-US" dirty="0"/>
          </a:p>
        </p:txBody>
      </p:sp>
      <p:sp>
        <p:nvSpPr>
          <p:cNvPr id="2" name="Datumsplatzhalter 1">
            <a:extLst>
              <a:ext uri="{FF2B5EF4-FFF2-40B4-BE49-F238E27FC236}">
                <a16:creationId xmlns:a16="http://schemas.microsoft.com/office/drawing/2014/main" id="{8B184345-3078-4C7C-A780-8F27C9294A41}"/>
              </a:ext>
            </a:extLst>
          </p:cNvPr>
          <p:cNvSpPr>
            <a:spLocks noGrp="1"/>
          </p:cNvSpPr>
          <p:nvPr>
            <p:ph type="dt" sz="half" idx="14"/>
          </p:nvPr>
        </p:nvSpPr>
        <p:spPr/>
        <p:txBody>
          <a:bodyPr/>
          <a:lstStyle/>
          <a:p>
            <a:r>
              <a:rPr lang="en-US"/>
              <a:t>XPR access in different tokamaks</a:t>
            </a:r>
            <a:endParaRPr lang="de-DE" dirty="0"/>
          </a:p>
        </p:txBody>
      </p:sp>
      <p:sp>
        <p:nvSpPr>
          <p:cNvPr id="3" name="Fußzeilenplatzhalter 2">
            <a:extLst>
              <a:ext uri="{FF2B5EF4-FFF2-40B4-BE49-F238E27FC236}">
                <a16:creationId xmlns:a16="http://schemas.microsoft.com/office/drawing/2014/main" id="{AB162F73-0B20-4BD4-B838-F23583541734}"/>
              </a:ext>
            </a:extLst>
          </p:cNvPr>
          <p:cNvSpPr>
            <a:spLocks noGrp="1"/>
          </p:cNvSpPr>
          <p:nvPr>
            <p:ph type="ftr" sz="quarter" idx="15"/>
          </p:nvPr>
        </p:nvSpPr>
        <p:spPr/>
        <p:txBody>
          <a:bodyPr/>
          <a:lstStyle/>
          <a:p>
            <a:pPr algn="l">
              <a:tabLst>
                <a:tab pos="9775825" algn="r"/>
                <a:tab pos="10226675" algn="r"/>
              </a:tabLst>
            </a:pPr>
            <a:r>
              <a:rPr lang="de-DE"/>
              <a:t>Max-Planck-Institut für Plasmaphysik | Ulrich Stroth | IAEA Divertor WS, 29.10.2025</a:t>
            </a:r>
            <a:endParaRPr lang="de-DE" dirty="0"/>
          </a:p>
        </p:txBody>
      </p:sp>
      <p:sp>
        <p:nvSpPr>
          <p:cNvPr id="4" name="Foliennummernplatzhalter 3">
            <a:extLst>
              <a:ext uri="{FF2B5EF4-FFF2-40B4-BE49-F238E27FC236}">
                <a16:creationId xmlns:a16="http://schemas.microsoft.com/office/drawing/2014/main" id="{3CCDB8F5-E3AC-41BE-A485-9B7E1D8F6479}"/>
              </a:ext>
            </a:extLst>
          </p:cNvPr>
          <p:cNvSpPr>
            <a:spLocks noGrp="1"/>
          </p:cNvSpPr>
          <p:nvPr>
            <p:ph type="sldNum" sz="quarter" idx="16"/>
          </p:nvPr>
        </p:nvSpPr>
        <p:spPr/>
        <p:txBody>
          <a:bodyPr/>
          <a:lstStyle/>
          <a:p>
            <a:fld id="{3B1A4699-952B-42DA-8DC4-38A59B49610C}" type="slidenum">
              <a:rPr lang="de-DE" smtClean="0"/>
              <a:pPr/>
              <a:t>25</a:t>
            </a:fld>
            <a:endParaRPr lang="de-DE" dirty="0"/>
          </a:p>
        </p:txBody>
      </p:sp>
    </p:spTree>
    <p:extLst>
      <p:ext uri="{BB962C8B-B14F-4D97-AF65-F5344CB8AC3E}">
        <p14:creationId xmlns:p14="http://schemas.microsoft.com/office/powerpoint/2010/main" val="37432813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en-US" dirty="0"/>
              <a:t>Recap of the reduced XPR model and its extension</a:t>
            </a:r>
          </a:p>
        </p:txBody>
      </p:sp>
      <p:sp>
        <p:nvSpPr>
          <p:cNvPr id="2" name="Datumsplatzhalter 1">
            <a:extLst>
              <a:ext uri="{FF2B5EF4-FFF2-40B4-BE49-F238E27FC236}">
                <a16:creationId xmlns:a16="http://schemas.microsoft.com/office/drawing/2014/main" id="{107D3A17-6C41-4810-9B46-3C9B7F433688}"/>
              </a:ext>
            </a:extLst>
          </p:cNvPr>
          <p:cNvSpPr>
            <a:spLocks noGrp="1"/>
          </p:cNvSpPr>
          <p:nvPr>
            <p:ph type="dt" sz="half" idx="10"/>
          </p:nvPr>
        </p:nvSpPr>
        <p:spPr/>
        <p:txBody>
          <a:bodyPr/>
          <a:lstStyle/>
          <a:p>
            <a:r>
              <a:rPr lang="en-US"/>
              <a:t>XPR access in different tokamaks</a:t>
            </a:r>
            <a:endParaRPr lang="de-DE" dirty="0"/>
          </a:p>
        </p:txBody>
      </p:sp>
      <p:sp>
        <p:nvSpPr>
          <p:cNvPr id="3" name="Fußzeilenplatzhalter 2">
            <a:extLst>
              <a:ext uri="{FF2B5EF4-FFF2-40B4-BE49-F238E27FC236}">
                <a16:creationId xmlns:a16="http://schemas.microsoft.com/office/drawing/2014/main" id="{FD41ED42-655E-4B80-8571-9D64E77C65A2}"/>
              </a:ext>
            </a:extLst>
          </p:cNvPr>
          <p:cNvSpPr>
            <a:spLocks noGrp="1"/>
          </p:cNvSpPr>
          <p:nvPr>
            <p:ph type="ftr" sz="quarter" idx="11"/>
          </p:nvPr>
        </p:nvSpPr>
        <p:spPr/>
        <p:txBody>
          <a:bodyPr/>
          <a:lstStyle/>
          <a:p>
            <a:pPr algn="l">
              <a:tabLst>
                <a:tab pos="9775825" algn="r"/>
                <a:tab pos="10226675" algn="r"/>
              </a:tabLst>
            </a:pPr>
            <a:r>
              <a:rPr lang="de-DE"/>
              <a:t>Max-Planck-Institut für Plasmaphysik | Ulrich Stroth | IAEA Divertor WS, 29.10.2025</a:t>
            </a:r>
            <a:endParaRPr lang="de-DE" dirty="0"/>
          </a:p>
        </p:txBody>
      </p:sp>
      <p:sp>
        <p:nvSpPr>
          <p:cNvPr id="4" name="Foliennummernplatzhalter 3">
            <a:extLst>
              <a:ext uri="{FF2B5EF4-FFF2-40B4-BE49-F238E27FC236}">
                <a16:creationId xmlns:a16="http://schemas.microsoft.com/office/drawing/2014/main" id="{DDA21E43-BED9-4704-8A60-1AA570ED6737}"/>
              </a:ext>
            </a:extLst>
          </p:cNvPr>
          <p:cNvSpPr>
            <a:spLocks noGrp="1"/>
          </p:cNvSpPr>
          <p:nvPr>
            <p:ph type="sldNum" sz="quarter" idx="12"/>
          </p:nvPr>
        </p:nvSpPr>
        <p:spPr/>
        <p:txBody>
          <a:bodyPr/>
          <a:lstStyle/>
          <a:p>
            <a:fld id="{3B1A4699-952B-42DA-8DC4-38A59B49610C}" type="slidenum">
              <a:rPr lang="de-DE" smtClean="0"/>
              <a:pPr/>
              <a:t>3</a:t>
            </a:fld>
            <a:endParaRPr lang="de-DE" dirty="0"/>
          </a:p>
        </p:txBody>
      </p:sp>
    </p:spTree>
    <p:extLst>
      <p:ext uri="{BB962C8B-B14F-4D97-AF65-F5344CB8AC3E}">
        <p14:creationId xmlns:p14="http://schemas.microsoft.com/office/powerpoint/2010/main" val="28274452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nhaltsplatzhalter 5"/>
          <p:cNvSpPr>
            <a:spLocks noGrp="1"/>
          </p:cNvSpPr>
          <p:nvPr>
            <p:ph sz="half" idx="2"/>
          </p:nvPr>
        </p:nvSpPr>
        <p:spPr/>
        <p:txBody>
          <a:bodyPr/>
          <a:lstStyle/>
          <a:p>
            <a:r>
              <a:rPr lang="en-US" dirty="0"/>
              <a:t>XPR power source</a:t>
            </a:r>
          </a:p>
          <a:p>
            <a:pPr lvl="2"/>
            <a:r>
              <a:rPr lang="en-US" dirty="0"/>
              <a:t>heat conduction </a:t>
            </a:r>
          </a:p>
          <a:p>
            <a:endParaRPr lang="en-US" dirty="0"/>
          </a:p>
          <a:p>
            <a:r>
              <a:rPr lang="en-US" dirty="0"/>
              <a:t>XPR power losses</a:t>
            </a:r>
          </a:p>
          <a:p>
            <a:pPr lvl="2"/>
            <a:r>
              <a:rPr lang="en-US" dirty="0"/>
              <a:t>impurity line radiation</a:t>
            </a:r>
          </a:p>
          <a:p>
            <a:pPr lvl="2"/>
            <a:r>
              <a:rPr lang="en-US" dirty="0"/>
              <a:t>neutral deuterium ionization</a:t>
            </a:r>
          </a:p>
          <a:p>
            <a:pPr lvl="2"/>
            <a:r>
              <a:rPr lang="en-US" dirty="0"/>
              <a:t>charge exchange</a:t>
            </a:r>
          </a:p>
          <a:p>
            <a:pPr lvl="6"/>
            <a:endParaRPr lang="en-US" dirty="0"/>
          </a:p>
          <a:p>
            <a:r>
              <a:rPr lang="en-US" dirty="0"/>
              <a:t>Realistic geometry</a:t>
            </a:r>
          </a:p>
          <a:p>
            <a:pPr lvl="2"/>
            <a:r>
              <a:rPr lang="en-US" dirty="0"/>
              <a:t>flux expansion </a:t>
            </a:r>
            <a:r>
              <a:rPr lang="en-US" i="1" dirty="0" err="1"/>
              <a:t>f</a:t>
            </a:r>
            <a:r>
              <a:rPr lang="en-US" baseline="-25000" dirty="0" err="1"/>
              <a:t>exp</a:t>
            </a:r>
            <a:endParaRPr lang="en-US" baseline="-25000" dirty="0"/>
          </a:p>
          <a:p>
            <a:pPr lvl="2"/>
            <a:r>
              <a:rPr lang="en-US" dirty="0"/>
              <a:t>connection length </a:t>
            </a:r>
            <a:r>
              <a:rPr lang="en-US" i="1" dirty="0" err="1"/>
              <a:t>L</a:t>
            </a:r>
            <a:r>
              <a:rPr lang="en-US" baseline="-25000" dirty="0" err="1"/>
              <a:t>c</a:t>
            </a:r>
            <a:endParaRPr lang="en-US" dirty="0"/>
          </a:p>
        </p:txBody>
      </p:sp>
      <p:sp>
        <p:nvSpPr>
          <p:cNvPr id="2" name="Titel 1"/>
          <p:cNvSpPr>
            <a:spLocks noGrp="1"/>
          </p:cNvSpPr>
          <p:nvPr>
            <p:ph type="title"/>
          </p:nvPr>
        </p:nvSpPr>
        <p:spPr/>
        <p:txBody>
          <a:bodyPr/>
          <a:lstStyle/>
          <a:p>
            <a:r>
              <a:rPr lang="en-US"/>
              <a:t>Power balance analysis in the XPR volume</a:t>
            </a:r>
            <a:br>
              <a:rPr lang="en-US"/>
            </a:br>
            <a:endParaRPr lang="en-US" dirty="0"/>
          </a:p>
        </p:txBody>
      </p:sp>
      <p:sp>
        <p:nvSpPr>
          <p:cNvPr id="7" name="Inhaltsplatzhalter 6">
            <a:extLst>
              <a:ext uri="{FF2B5EF4-FFF2-40B4-BE49-F238E27FC236}">
                <a16:creationId xmlns:a16="http://schemas.microsoft.com/office/drawing/2014/main" id="{3861A2AF-53EF-41FD-85CF-312150B245BA}"/>
              </a:ext>
            </a:extLst>
          </p:cNvPr>
          <p:cNvSpPr>
            <a:spLocks noGrp="1"/>
          </p:cNvSpPr>
          <p:nvPr>
            <p:ph sz="half" idx="13"/>
          </p:nvPr>
        </p:nvSpPr>
        <p:spPr/>
        <p:txBody>
          <a:bodyPr/>
          <a:lstStyle/>
          <a:p>
            <a:endParaRPr lang="en-US"/>
          </a:p>
        </p:txBody>
      </p:sp>
      <p:pic>
        <p:nvPicPr>
          <p:cNvPr id="43" name="Grafik 42">
            <a:extLst>
              <a:ext uri="{FF2B5EF4-FFF2-40B4-BE49-F238E27FC236}">
                <a16:creationId xmlns:a16="http://schemas.microsoft.com/office/drawing/2014/main" id="{237C2B30-E26C-4B81-B8B5-629E8B01C1AE}"/>
              </a:ext>
            </a:extLst>
          </p:cNvPr>
          <p:cNvPicPr>
            <a:picLocks noChangeAspect="1"/>
          </p:cNvPicPr>
          <p:nvPr/>
        </p:nvPicPr>
        <p:blipFill>
          <a:blip r:embed="rId2"/>
          <a:stretch>
            <a:fillRect/>
          </a:stretch>
        </p:blipFill>
        <p:spPr>
          <a:xfrm>
            <a:off x="1043586" y="1609724"/>
            <a:ext cx="3677441" cy="4728799"/>
          </a:xfrm>
          <a:prstGeom prst="rect">
            <a:avLst/>
          </a:prstGeom>
        </p:spPr>
      </p:pic>
      <p:sp>
        <p:nvSpPr>
          <p:cNvPr id="3" name="Textfeld 2"/>
          <p:cNvSpPr txBox="1"/>
          <p:nvPr/>
        </p:nvSpPr>
        <p:spPr>
          <a:xfrm>
            <a:off x="1846217" y="1609725"/>
            <a:ext cx="1923604" cy="273793"/>
          </a:xfrm>
          <a:prstGeom prst="rect">
            <a:avLst/>
          </a:prstGeom>
          <a:noFill/>
        </p:spPr>
        <p:txBody>
          <a:bodyPr wrap="none" lIns="0" tIns="0" rIns="0" bIns="0" rtlCol="0" anchor="t" anchorCtr="0">
            <a:spAutoFit/>
          </a:bodyPr>
          <a:lstStyle/>
          <a:p>
            <a:pPr>
              <a:lnSpc>
                <a:spcPts val="2300"/>
              </a:lnSpc>
              <a:spcBef>
                <a:spcPts val="1150"/>
              </a:spcBef>
            </a:pPr>
            <a:r>
              <a:rPr lang="en-US" dirty="0">
                <a:solidFill>
                  <a:schemeClr val="accent3"/>
                </a:solidFill>
              </a:rPr>
              <a:t>AUG cross-section</a:t>
            </a:r>
          </a:p>
        </p:txBody>
      </p:sp>
      <p:grpSp>
        <p:nvGrpSpPr>
          <p:cNvPr id="34" name="Gruppieren 33">
            <a:extLst>
              <a:ext uri="{FF2B5EF4-FFF2-40B4-BE49-F238E27FC236}">
                <a16:creationId xmlns:a16="http://schemas.microsoft.com/office/drawing/2014/main" id="{155E1214-AAE8-44D5-866E-7E8615E6F69B}"/>
              </a:ext>
            </a:extLst>
          </p:cNvPr>
          <p:cNvGrpSpPr/>
          <p:nvPr/>
        </p:nvGrpSpPr>
        <p:grpSpPr>
          <a:xfrm>
            <a:off x="2938463" y="1871784"/>
            <a:ext cx="1563687" cy="2521622"/>
            <a:chOff x="2938463" y="1871784"/>
            <a:chExt cx="1563687" cy="2521622"/>
          </a:xfrm>
        </p:grpSpPr>
        <p:cxnSp>
          <p:nvCxnSpPr>
            <p:cNvPr id="16" name="Gerade Verbindung mit Pfeil 15">
              <a:extLst>
                <a:ext uri="{FF2B5EF4-FFF2-40B4-BE49-F238E27FC236}">
                  <a16:creationId xmlns:a16="http://schemas.microsoft.com/office/drawing/2014/main" id="{476D3C0C-DB82-447B-B6AD-A56CD32CEDF5}"/>
                </a:ext>
              </a:extLst>
            </p:cNvPr>
            <p:cNvCxnSpPr>
              <a:cxnSpLocks/>
            </p:cNvCxnSpPr>
            <p:nvPr/>
          </p:nvCxnSpPr>
          <p:spPr>
            <a:xfrm>
              <a:off x="3732121" y="2373954"/>
              <a:ext cx="620757" cy="260071"/>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Gerade Verbindung mit Pfeil 16">
              <a:extLst>
                <a:ext uri="{FF2B5EF4-FFF2-40B4-BE49-F238E27FC236}">
                  <a16:creationId xmlns:a16="http://schemas.microsoft.com/office/drawing/2014/main" id="{26EEF5FD-1B65-4415-B0A3-6CE1CB3D7CAD}"/>
                </a:ext>
              </a:extLst>
            </p:cNvPr>
            <p:cNvCxnSpPr>
              <a:cxnSpLocks/>
            </p:cNvCxnSpPr>
            <p:nvPr/>
          </p:nvCxnSpPr>
          <p:spPr>
            <a:xfrm flipV="1">
              <a:off x="3778302" y="1871784"/>
              <a:ext cx="723848" cy="58114"/>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1" name="Freihandform: Form 30">
              <a:extLst>
                <a:ext uri="{FF2B5EF4-FFF2-40B4-BE49-F238E27FC236}">
                  <a16:creationId xmlns:a16="http://schemas.microsoft.com/office/drawing/2014/main" id="{A7443C38-9F17-4A8E-AA7A-61ACE8E5B10E}"/>
                </a:ext>
              </a:extLst>
            </p:cNvPr>
            <p:cNvSpPr/>
            <p:nvPr/>
          </p:nvSpPr>
          <p:spPr>
            <a:xfrm>
              <a:off x="2938463" y="3209925"/>
              <a:ext cx="1190625" cy="1183481"/>
            </a:xfrm>
            <a:custGeom>
              <a:avLst/>
              <a:gdLst>
                <a:gd name="connsiteX0" fmla="*/ 1190625 w 1190625"/>
                <a:gd name="connsiteY0" fmla="*/ 0 h 1183481"/>
                <a:gd name="connsiteX1" fmla="*/ 754856 w 1190625"/>
                <a:gd name="connsiteY1" fmla="*/ 538163 h 1183481"/>
                <a:gd name="connsiteX2" fmla="*/ 0 w 1190625"/>
                <a:gd name="connsiteY2" fmla="*/ 1183481 h 1183481"/>
                <a:gd name="connsiteX3" fmla="*/ 0 w 1190625"/>
                <a:gd name="connsiteY3" fmla="*/ 1183481 h 1183481"/>
              </a:gdLst>
              <a:ahLst/>
              <a:cxnLst>
                <a:cxn ang="0">
                  <a:pos x="connsiteX0" y="connsiteY0"/>
                </a:cxn>
                <a:cxn ang="0">
                  <a:pos x="connsiteX1" y="connsiteY1"/>
                </a:cxn>
                <a:cxn ang="0">
                  <a:pos x="connsiteX2" y="connsiteY2"/>
                </a:cxn>
                <a:cxn ang="0">
                  <a:pos x="connsiteX3" y="connsiteY3"/>
                </a:cxn>
              </a:cxnLst>
              <a:rect l="l" t="t" r="r" b="b"/>
              <a:pathLst>
                <a:path w="1190625" h="1183481">
                  <a:moveTo>
                    <a:pt x="1190625" y="0"/>
                  </a:moveTo>
                  <a:cubicBezTo>
                    <a:pt x="1071959" y="170458"/>
                    <a:pt x="953293" y="340916"/>
                    <a:pt x="754856" y="538163"/>
                  </a:cubicBezTo>
                  <a:cubicBezTo>
                    <a:pt x="556418" y="735410"/>
                    <a:pt x="0" y="1183481"/>
                    <a:pt x="0" y="1183481"/>
                  </a:cubicBezTo>
                  <a:lnTo>
                    <a:pt x="0" y="1183481"/>
                  </a:lnTo>
                </a:path>
              </a:pathLst>
            </a:cu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9" name="Gruppieren 48">
            <a:extLst>
              <a:ext uri="{FF2B5EF4-FFF2-40B4-BE49-F238E27FC236}">
                <a16:creationId xmlns:a16="http://schemas.microsoft.com/office/drawing/2014/main" id="{FC6790EE-0D1E-45D9-907C-C03FFAACAD1C}"/>
              </a:ext>
            </a:extLst>
          </p:cNvPr>
          <p:cNvGrpSpPr/>
          <p:nvPr/>
        </p:nvGrpSpPr>
        <p:grpSpPr>
          <a:xfrm>
            <a:off x="1623777" y="3632595"/>
            <a:ext cx="1051570" cy="1882834"/>
            <a:chOff x="1623777" y="3632595"/>
            <a:chExt cx="1051570" cy="1882834"/>
          </a:xfrm>
        </p:grpSpPr>
        <p:sp>
          <p:nvSpPr>
            <p:cNvPr id="40" name="Textfeld 39">
              <a:extLst>
                <a:ext uri="{FF2B5EF4-FFF2-40B4-BE49-F238E27FC236}">
                  <a16:creationId xmlns:a16="http://schemas.microsoft.com/office/drawing/2014/main" id="{95AFF5B5-1053-4F36-8A89-1DB5EAB7D17D}"/>
                </a:ext>
              </a:extLst>
            </p:cNvPr>
            <p:cNvSpPr txBox="1"/>
            <p:nvPr/>
          </p:nvSpPr>
          <p:spPr>
            <a:xfrm>
              <a:off x="1623777" y="3632595"/>
              <a:ext cx="1051570" cy="568745"/>
            </a:xfrm>
            <a:prstGeom prst="rect">
              <a:avLst/>
            </a:prstGeom>
            <a:solidFill>
              <a:schemeClr val="bg1"/>
            </a:solidFill>
            <a:ln>
              <a:noFill/>
            </a:ln>
          </p:spPr>
          <p:txBody>
            <a:bodyPr wrap="none" lIns="0" tIns="0" rIns="0" bIns="0" rtlCol="0" anchor="t" anchorCtr="0">
              <a:spAutoFit/>
            </a:bodyPr>
            <a:lstStyle/>
            <a:p>
              <a:pPr algn="ctr">
                <a:lnSpc>
                  <a:spcPts val="2300"/>
                </a:lnSpc>
              </a:pPr>
              <a:r>
                <a:rPr lang="en-US" dirty="0">
                  <a:solidFill>
                    <a:schemeClr val="accent4"/>
                  </a:solidFill>
                </a:rPr>
                <a:t>High flux </a:t>
              </a:r>
            </a:p>
            <a:p>
              <a:pPr algn="ctr">
                <a:lnSpc>
                  <a:spcPts val="2300"/>
                </a:lnSpc>
              </a:pPr>
              <a:r>
                <a:rPr lang="en-US" dirty="0">
                  <a:solidFill>
                    <a:schemeClr val="accent4"/>
                  </a:solidFill>
                </a:rPr>
                <a:t>expansion</a:t>
              </a:r>
            </a:p>
          </p:txBody>
        </p:sp>
        <p:cxnSp>
          <p:nvCxnSpPr>
            <p:cNvPr id="46" name="Gerade Verbindung mit Pfeil 45">
              <a:extLst>
                <a:ext uri="{FF2B5EF4-FFF2-40B4-BE49-F238E27FC236}">
                  <a16:creationId xmlns:a16="http://schemas.microsoft.com/office/drawing/2014/main" id="{3DC2FC46-2150-446F-91B3-6D3BA9BF9090}"/>
                </a:ext>
              </a:extLst>
            </p:cNvPr>
            <p:cNvCxnSpPr>
              <a:cxnSpLocks/>
            </p:cNvCxnSpPr>
            <p:nvPr/>
          </p:nvCxnSpPr>
          <p:spPr>
            <a:xfrm flipV="1">
              <a:off x="2016078" y="5094197"/>
              <a:ext cx="0" cy="421232"/>
            </a:xfrm>
            <a:prstGeom prst="straightConnector1">
              <a:avLst/>
            </a:prstGeom>
            <a:ln w="57150">
              <a:solidFill>
                <a:schemeClr val="accent4"/>
              </a:solidFill>
              <a:tailEnd type="arrow"/>
            </a:ln>
          </p:spPr>
          <p:style>
            <a:lnRef idx="1">
              <a:schemeClr val="accent1"/>
            </a:lnRef>
            <a:fillRef idx="0">
              <a:schemeClr val="accent1"/>
            </a:fillRef>
            <a:effectRef idx="0">
              <a:schemeClr val="accent1"/>
            </a:effectRef>
            <a:fontRef idx="minor">
              <a:schemeClr val="tx1"/>
            </a:fontRef>
          </p:style>
        </p:cxnSp>
        <p:cxnSp>
          <p:nvCxnSpPr>
            <p:cNvPr id="48" name="Gerade Verbindung mit Pfeil 47">
              <a:extLst>
                <a:ext uri="{FF2B5EF4-FFF2-40B4-BE49-F238E27FC236}">
                  <a16:creationId xmlns:a16="http://schemas.microsoft.com/office/drawing/2014/main" id="{32C26BEA-2BAA-499B-BC0A-8D6DE2D122B1}"/>
                </a:ext>
              </a:extLst>
            </p:cNvPr>
            <p:cNvCxnSpPr>
              <a:cxnSpLocks/>
            </p:cNvCxnSpPr>
            <p:nvPr/>
          </p:nvCxnSpPr>
          <p:spPr>
            <a:xfrm>
              <a:off x="2016664" y="4213746"/>
              <a:ext cx="0" cy="421232"/>
            </a:xfrm>
            <a:prstGeom prst="straightConnector1">
              <a:avLst/>
            </a:prstGeom>
            <a:ln w="57150">
              <a:solidFill>
                <a:schemeClr val="accent4"/>
              </a:solidFill>
              <a:tailEnd type="arrow"/>
            </a:ln>
          </p:spPr>
          <p:style>
            <a:lnRef idx="1">
              <a:schemeClr val="accent1"/>
            </a:lnRef>
            <a:fillRef idx="0">
              <a:schemeClr val="accent1"/>
            </a:fillRef>
            <a:effectRef idx="0">
              <a:schemeClr val="accent1"/>
            </a:effectRef>
            <a:fontRef idx="minor">
              <a:schemeClr val="tx1"/>
            </a:fontRef>
          </p:style>
        </p:cxnSp>
      </p:grpSp>
      <p:sp>
        <p:nvSpPr>
          <p:cNvPr id="18" name="Textfeld 17">
            <a:extLst>
              <a:ext uri="{FF2B5EF4-FFF2-40B4-BE49-F238E27FC236}">
                <a16:creationId xmlns:a16="http://schemas.microsoft.com/office/drawing/2014/main" id="{51833D9C-B280-46F6-9F24-09419BBEF01F}"/>
              </a:ext>
            </a:extLst>
          </p:cNvPr>
          <p:cNvSpPr txBox="1"/>
          <p:nvPr/>
        </p:nvSpPr>
        <p:spPr>
          <a:xfrm>
            <a:off x="9622904" y="6012718"/>
            <a:ext cx="2029402" cy="262059"/>
          </a:xfrm>
          <a:prstGeom prst="rect">
            <a:avLst/>
          </a:prstGeom>
          <a:noFill/>
        </p:spPr>
        <p:txBody>
          <a:bodyPr wrap="none" lIns="0" tIns="0" rIns="0" bIns="0" rtlCol="0" anchor="t" anchorCtr="0">
            <a:spAutoFit/>
          </a:bodyPr>
          <a:lstStyle>
            <a:defPPr>
              <a:defRPr lang="en-US"/>
            </a:defPPr>
            <a:lvl1pPr>
              <a:lnSpc>
                <a:spcPts val="2300"/>
              </a:lnSpc>
              <a:spcBef>
                <a:spcPts val="1150"/>
              </a:spcBef>
              <a:defRPr sz="1400">
                <a:solidFill>
                  <a:schemeClr val="accent2">
                    <a:lumMod val="75000"/>
                  </a:schemeClr>
                </a:solidFill>
              </a:defRPr>
            </a:lvl1pPr>
          </a:lstStyle>
          <a:p>
            <a:r>
              <a:rPr lang="en-US" dirty="0"/>
              <a:t>[U. Stroth et al., NF 2022]</a:t>
            </a:r>
          </a:p>
        </p:txBody>
      </p:sp>
      <p:sp>
        <p:nvSpPr>
          <p:cNvPr id="4" name="Datumsplatzhalter 3">
            <a:extLst>
              <a:ext uri="{FF2B5EF4-FFF2-40B4-BE49-F238E27FC236}">
                <a16:creationId xmlns:a16="http://schemas.microsoft.com/office/drawing/2014/main" id="{C914FEAA-71E2-455F-8E6A-87C6C4BEB58A}"/>
              </a:ext>
            </a:extLst>
          </p:cNvPr>
          <p:cNvSpPr>
            <a:spLocks noGrp="1"/>
          </p:cNvSpPr>
          <p:nvPr>
            <p:ph type="dt" sz="half" idx="10"/>
          </p:nvPr>
        </p:nvSpPr>
        <p:spPr/>
        <p:txBody>
          <a:bodyPr/>
          <a:lstStyle/>
          <a:p>
            <a:r>
              <a:rPr lang="en-US"/>
              <a:t>XPR access in different tokamaks</a:t>
            </a:r>
            <a:endParaRPr lang="de-DE" dirty="0"/>
          </a:p>
        </p:txBody>
      </p:sp>
      <p:sp>
        <p:nvSpPr>
          <p:cNvPr id="5" name="Fußzeilenplatzhalter 4">
            <a:extLst>
              <a:ext uri="{FF2B5EF4-FFF2-40B4-BE49-F238E27FC236}">
                <a16:creationId xmlns:a16="http://schemas.microsoft.com/office/drawing/2014/main" id="{FB354829-9E52-437D-AD8F-21DE693B9C1E}"/>
              </a:ext>
            </a:extLst>
          </p:cNvPr>
          <p:cNvSpPr>
            <a:spLocks noGrp="1"/>
          </p:cNvSpPr>
          <p:nvPr>
            <p:ph type="ftr" sz="quarter" idx="11"/>
          </p:nvPr>
        </p:nvSpPr>
        <p:spPr/>
        <p:txBody>
          <a:bodyPr/>
          <a:lstStyle/>
          <a:p>
            <a:pPr algn="l">
              <a:tabLst>
                <a:tab pos="9775825" algn="r"/>
                <a:tab pos="10226675" algn="r"/>
              </a:tabLst>
            </a:pPr>
            <a:r>
              <a:rPr lang="de-DE"/>
              <a:t>Max-Planck-Institut für Plasmaphysik | Ulrich Stroth | IAEA Divertor WS, 29.10.2025</a:t>
            </a:r>
            <a:endParaRPr lang="de-DE" dirty="0"/>
          </a:p>
        </p:txBody>
      </p:sp>
      <p:sp>
        <p:nvSpPr>
          <p:cNvPr id="8" name="Foliennummernplatzhalter 7">
            <a:extLst>
              <a:ext uri="{FF2B5EF4-FFF2-40B4-BE49-F238E27FC236}">
                <a16:creationId xmlns:a16="http://schemas.microsoft.com/office/drawing/2014/main" id="{C3BB20CF-21FB-43BC-A952-FF4473E8C3D2}"/>
              </a:ext>
            </a:extLst>
          </p:cNvPr>
          <p:cNvSpPr>
            <a:spLocks noGrp="1"/>
          </p:cNvSpPr>
          <p:nvPr>
            <p:ph type="sldNum" sz="quarter" idx="12"/>
          </p:nvPr>
        </p:nvSpPr>
        <p:spPr/>
        <p:txBody>
          <a:bodyPr/>
          <a:lstStyle/>
          <a:p>
            <a:fld id="{3B1A4699-952B-42DA-8DC4-38A59B49610C}" type="slidenum">
              <a:rPr lang="de-DE" smtClean="0"/>
              <a:pPr/>
              <a:t>4</a:t>
            </a:fld>
            <a:endParaRPr lang="de-DE" dirty="0"/>
          </a:p>
        </p:txBody>
      </p:sp>
    </p:spTree>
    <p:extLst>
      <p:ext uri="{BB962C8B-B14F-4D97-AF65-F5344CB8AC3E}">
        <p14:creationId xmlns:p14="http://schemas.microsoft.com/office/powerpoint/2010/main" val="2190984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nodeType="after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nodeType="afterEffect">
                                  <p:stCondLst>
                                    <p:cond delay="0"/>
                                  </p:stCondLst>
                                  <p:childTnLst>
                                    <p:set>
                                      <p:cBhvr>
                                        <p:cTn id="19" dur="1" fill="hold">
                                          <p:stCondLst>
                                            <p:cond delay="0"/>
                                          </p:stCondLst>
                                        </p:cTn>
                                        <p:tgtEl>
                                          <p:spTgt spid="6">
                                            <p:txEl>
                                              <p:pRg st="4" end="4"/>
                                            </p:txEl>
                                          </p:spTgt>
                                        </p:tgtEl>
                                        <p:attrNameLst>
                                          <p:attrName>style.visibility</p:attrName>
                                        </p:attrNameLst>
                                      </p:cBhvr>
                                      <p:to>
                                        <p:strVal val="visible"/>
                                      </p:to>
                                    </p:set>
                                  </p:childTnLst>
                                </p:cTn>
                              </p:par>
                            </p:childTnLst>
                          </p:cTn>
                        </p:par>
                        <p:par>
                          <p:cTn id="20" fill="hold">
                            <p:stCondLst>
                              <p:cond delay="0"/>
                            </p:stCondLst>
                            <p:childTnLst>
                              <p:par>
                                <p:cTn id="21" presetID="1" presetClass="entr" presetSubtype="0" fill="hold" nodeType="after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nodeType="afterEffect">
                                  <p:stCondLst>
                                    <p:cond delay="0"/>
                                  </p:stCondLst>
                                  <p:childTnLst>
                                    <p:set>
                                      <p:cBhvr>
                                        <p:cTn id="25"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49"/>
                                        </p:tgtEl>
                                        <p:attrNameLst>
                                          <p:attrName>style.visibility</p:attrName>
                                        </p:attrNameLst>
                                      </p:cBhvr>
                                      <p:to>
                                        <p:strVal val="visible"/>
                                      </p:to>
                                    </p:set>
                                  </p:childTnLst>
                                </p:cTn>
                              </p:par>
                            </p:childTnLst>
                          </p:cTn>
                        </p:par>
                        <p:par>
                          <p:cTn id="30" fill="hold">
                            <p:stCondLst>
                              <p:cond delay="0"/>
                            </p:stCondLst>
                            <p:childTnLst>
                              <p:par>
                                <p:cTn id="31" presetID="1" presetClass="entr" presetSubtype="0" fill="hold" nodeType="afterEffect">
                                  <p:stCondLst>
                                    <p:cond delay="0"/>
                                  </p:stCondLst>
                                  <p:childTnLst>
                                    <p:set>
                                      <p:cBhvr>
                                        <p:cTn id="32" dur="1" fill="hold">
                                          <p:stCondLst>
                                            <p:cond delay="0"/>
                                          </p:stCondLst>
                                        </p:cTn>
                                        <p:tgtEl>
                                          <p:spTgt spid="6">
                                            <p:txEl>
                                              <p:pRg st="8" end="8"/>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
                                            <p:txEl>
                                              <p:pRg st="9" end="9"/>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nhaltsplatzhalter 11">
            <a:extLst>
              <a:ext uri="{FF2B5EF4-FFF2-40B4-BE49-F238E27FC236}">
                <a16:creationId xmlns:a16="http://schemas.microsoft.com/office/drawing/2014/main" id="{A2765C14-2F6B-40F7-A7FB-0C2497478124}"/>
              </a:ext>
            </a:extLst>
          </p:cNvPr>
          <p:cNvSpPr>
            <a:spLocks noGrp="1"/>
          </p:cNvSpPr>
          <p:nvPr>
            <p:ph sz="half" idx="2"/>
          </p:nvPr>
        </p:nvSpPr>
        <p:spPr/>
        <p:txBody>
          <a:bodyPr/>
          <a:lstStyle/>
          <a:p>
            <a:endParaRPr lang="en-US" dirty="0"/>
          </a:p>
          <a:p>
            <a:r>
              <a:rPr lang="en-US" dirty="0"/>
              <a:t>An increase in neutral density cools the plasma until a radiative collapse occurs</a:t>
            </a:r>
          </a:p>
          <a:p>
            <a:endParaRPr lang="de-DE" dirty="0"/>
          </a:p>
          <a:p>
            <a:r>
              <a:rPr lang="en-US" dirty="0"/>
              <a:t>XPR access parameter</a:t>
            </a:r>
          </a:p>
        </p:txBody>
      </p:sp>
      <p:sp>
        <p:nvSpPr>
          <p:cNvPr id="6" name="Titel 5"/>
          <p:cNvSpPr>
            <a:spLocks noGrp="1"/>
          </p:cNvSpPr>
          <p:nvPr>
            <p:ph type="title"/>
          </p:nvPr>
        </p:nvSpPr>
        <p:spPr/>
        <p:txBody>
          <a:bodyPr/>
          <a:lstStyle/>
          <a:p>
            <a:r>
              <a:rPr lang="de-DE"/>
              <a:t>XPR p</a:t>
            </a:r>
            <a:r>
              <a:rPr lang="en-US"/>
              <a:t>ower balance and access condition </a:t>
            </a:r>
            <a:endParaRPr lang="en-US" dirty="0"/>
          </a:p>
        </p:txBody>
      </p:sp>
      <p:pic>
        <p:nvPicPr>
          <p:cNvPr id="27" name="Grafik 26">
            <a:extLst>
              <a:ext uri="{FF2B5EF4-FFF2-40B4-BE49-F238E27FC236}">
                <a16:creationId xmlns:a16="http://schemas.microsoft.com/office/drawing/2014/main" id="{6A36155F-8726-4786-816D-3C7A90F3D75E}"/>
              </a:ext>
            </a:extLst>
          </p:cNvPr>
          <p:cNvPicPr>
            <a:picLocks noChangeAspect="1"/>
          </p:cNvPicPr>
          <p:nvPr/>
        </p:nvPicPr>
        <p:blipFill>
          <a:blip r:embed="rId2"/>
          <a:stretch>
            <a:fillRect/>
          </a:stretch>
        </p:blipFill>
        <p:spPr>
          <a:xfrm>
            <a:off x="692989" y="1569264"/>
            <a:ext cx="4782322" cy="4687834"/>
          </a:xfrm>
          <a:prstGeom prst="rect">
            <a:avLst/>
          </a:prstGeom>
        </p:spPr>
      </p:pic>
      <p:sp>
        <p:nvSpPr>
          <p:cNvPr id="28" name="Pfeil nach oben 18">
            <a:extLst>
              <a:ext uri="{FF2B5EF4-FFF2-40B4-BE49-F238E27FC236}">
                <a16:creationId xmlns:a16="http://schemas.microsoft.com/office/drawing/2014/main" id="{B07EF8FD-F983-45CD-8D6A-9534D95F3A38}"/>
              </a:ext>
            </a:extLst>
          </p:cNvPr>
          <p:cNvSpPr/>
          <p:nvPr/>
        </p:nvSpPr>
        <p:spPr>
          <a:xfrm>
            <a:off x="2538669" y="2929967"/>
            <a:ext cx="904690" cy="1192274"/>
          </a:xfrm>
          <a:prstGeom prst="upArrow">
            <a:avLst/>
          </a:prstGeom>
          <a:solidFill>
            <a:schemeClr val="accent6">
              <a:lumMod val="75000"/>
            </a:schemeClr>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a:solidFill>
                <a:schemeClr val="bg1"/>
              </a:solidFill>
            </a:endParaRPr>
          </a:p>
          <a:p>
            <a:pPr algn="l">
              <a:spcBef>
                <a:spcPts val="1150"/>
              </a:spcBef>
              <a:buClr>
                <a:srgbClr val="116656"/>
              </a:buClr>
              <a:buSzPct val="120000"/>
            </a:pPr>
            <a:r>
              <a:rPr lang="en-US" sz="1300" b="1" i="1" dirty="0">
                <a:solidFill>
                  <a:schemeClr val="bg1"/>
                </a:solidFill>
              </a:rPr>
              <a:t>n</a:t>
            </a:r>
            <a:r>
              <a:rPr lang="en-US" sz="1300" b="1" baseline="-25000" dirty="0">
                <a:solidFill>
                  <a:schemeClr val="bg1"/>
                </a:solidFill>
              </a:rPr>
              <a:t>0</a:t>
            </a:r>
          </a:p>
        </p:txBody>
      </p:sp>
      <p:pic>
        <p:nvPicPr>
          <p:cNvPr id="30" name="Grafik 29">
            <a:extLst>
              <a:ext uri="{FF2B5EF4-FFF2-40B4-BE49-F238E27FC236}">
                <a16:creationId xmlns:a16="http://schemas.microsoft.com/office/drawing/2014/main" id="{C78AFBED-959D-4382-B054-83232B2A86A4}"/>
              </a:ext>
            </a:extLst>
          </p:cNvPr>
          <p:cNvPicPr>
            <a:picLocks noChangeAspect="1"/>
          </p:cNvPicPr>
          <p:nvPr/>
        </p:nvPicPr>
        <p:blipFill>
          <a:blip r:embed="rId3"/>
          <a:stretch>
            <a:fillRect/>
          </a:stretch>
        </p:blipFill>
        <p:spPr>
          <a:xfrm>
            <a:off x="692989" y="1576766"/>
            <a:ext cx="4782322" cy="4687834"/>
          </a:xfrm>
          <a:prstGeom prst="rect">
            <a:avLst/>
          </a:prstGeom>
        </p:spPr>
      </p:pic>
      <p:pic>
        <p:nvPicPr>
          <p:cNvPr id="32" name="Grafik 31">
            <a:extLst>
              <a:ext uri="{FF2B5EF4-FFF2-40B4-BE49-F238E27FC236}">
                <a16:creationId xmlns:a16="http://schemas.microsoft.com/office/drawing/2014/main" id="{96301D60-1532-43E8-8BFD-4BB7E3586059}"/>
              </a:ext>
            </a:extLst>
          </p:cNvPr>
          <p:cNvPicPr>
            <a:picLocks noChangeAspect="1"/>
          </p:cNvPicPr>
          <p:nvPr/>
        </p:nvPicPr>
        <p:blipFill>
          <a:blip r:embed="rId4"/>
          <a:stretch>
            <a:fillRect/>
          </a:stretch>
        </p:blipFill>
        <p:spPr>
          <a:xfrm>
            <a:off x="692989" y="1576766"/>
            <a:ext cx="4782322" cy="4687834"/>
          </a:xfrm>
          <a:prstGeom prst="rect">
            <a:avLst/>
          </a:prstGeom>
        </p:spPr>
      </p:pic>
      <p:pic>
        <p:nvPicPr>
          <p:cNvPr id="37" name="Grafik 36">
            <a:extLst>
              <a:ext uri="{FF2B5EF4-FFF2-40B4-BE49-F238E27FC236}">
                <a16:creationId xmlns:a16="http://schemas.microsoft.com/office/drawing/2014/main" id="{F5DBA449-16EC-4F46-B776-10D26CD10C2B}"/>
              </a:ext>
            </a:extLst>
          </p:cNvPr>
          <p:cNvPicPr>
            <a:picLocks noChangeAspect="1"/>
          </p:cNvPicPr>
          <p:nvPr/>
        </p:nvPicPr>
        <p:blipFill rotWithShape="1">
          <a:blip r:embed="rId5">
            <a:clrChange>
              <a:clrFrom>
                <a:srgbClr val="FFFFFF"/>
              </a:clrFrom>
              <a:clrTo>
                <a:srgbClr val="FFFFFF">
                  <a:alpha val="0"/>
                </a:srgbClr>
              </a:clrTo>
            </a:clrChange>
          </a:blip>
          <a:srcRect r="30619" b="-290"/>
          <a:stretch/>
        </p:blipFill>
        <p:spPr>
          <a:xfrm>
            <a:off x="7229991" y="4149189"/>
            <a:ext cx="2739397" cy="940699"/>
          </a:xfrm>
          <a:prstGeom prst="rect">
            <a:avLst/>
          </a:prstGeom>
        </p:spPr>
      </p:pic>
      <p:grpSp>
        <p:nvGrpSpPr>
          <p:cNvPr id="38" name="Gruppieren 37">
            <a:extLst>
              <a:ext uri="{FF2B5EF4-FFF2-40B4-BE49-F238E27FC236}">
                <a16:creationId xmlns:a16="http://schemas.microsoft.com/office/drawing/2014/main" id="{11FF2416-38FB-41F7-A825-C6C6DAC6D8B5}"/>
              </a:ext>
            </a:extLst>
          </p:cNvPr>
          <p:cNvGrpSpPr/>
          <p:nvPr/>
        </p:nvGrpSpPr>
        <p:grpSpPr>
          <a:xfrm>
            <a:off x="6665421" y="4133005"/>
            <a:ext cx="2470484" cy="1784194"/>
            <a:chOff x="4139743" y="3515783"/>
            <a:chExt cx="2698850" cy="1784194"/>
          </a:xfrm>
        </p:grpSpPr>
        <p:sp>
          <p:nvSpPr>
            <p:cNvPr id="39" name="Ellipse 38">
              <a:extLst>
                <a:ext uri="{FF2B5EF4-FFF2-40B4-BE49-F238E27FC236}">
                  <a16:creationId xmlns:a16="http://schemas.microsoft.com/office/drawing/2014/main" id="{FB4D7CD6-C0A7-4064-92FB-0AD7C8442AA0}"/>
                </a:ext>
              </a:extLst>
            </p:cNvPr>
            <p:cNvSpPr/>
            <p:nvPr/>
          </p:nvSpPr>
          <p:spPr>
            <a:xfrm>
              <a:off x="5680535" y="3515783"/>
              <a:ext cx="1158058" cy="503731"/>
            </a:xfrm>
            <a:prstGeom prst="ellipse">
              <a:avLst/>
            </a:prstGeom>
            <a:noFill/>
            <a:ln w="28575" cmpd="sng">
              <a:solidFill>
                <a:schemeClr val="accent1"/>
              </a:solidFill>
              <a:prstDash val="solid"/>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a:solidFill>
                  <a:schemeClr val="bg1"/>
                </a:solidFill>
              </a:endParaRPr>
            </a:p>
          </p:txBody>
        </p:sp>
        <p:sp>
          <p:nvSpPr>
            <p:cNvPr id="40" name="Textfeld 39">
              <a:extLst>
                <a:ext uri="{FF2B5EF4-FFF2-40B4-BE49-F238E27FC236}">
                  <a16:creationId xmlns:a16="http://schemas.microsoft.com/office/drawing/2014/main" id="{117274A3-3FFC-4C11-9F7C-1534F1CEDC4A}"/>
                </a:ext>
              </a:extLst>
            </p:cNvPr>
            <p:cNvSpPr txBox="1"/>
            <p:nvPr/>
          </p:nvSpPr>
          <p:spPr>
            <a:xfrm>
              <a:off x="4139743" y="4376647"/>
              <a:ext cx="2511193" cy="923330"/>
            </a:xfrm>
            <a:prstGeom prst="rect">
              <a:avLst/>
            </a:prstGeom>
            <a:noFill/>
          </p:spPr>
          <p:txBody>
            <a:bodyPr wrap="none" lIns="0" tIns="0" rIns="0" bIns="0" rtlCol="0" anchor="t" anchorCtr="0">
              <a:spAutoFit/>
            </a:bodyPr>
            <a:lstStyle/>
            <a:p>
              <a:r>
                <a:rPr lang="en-US" sz="1600" b="1" dirty="0">
                  <a:solidFill>
                    <a:schemeClr val="accent1"/>
                  </a:solidFill>
                </a:rPr>
                <a:t>Geometry</a:t>
              </a:r>
              <a:r>
                <a:rPr lang="en-US" sz="2000" dirty="0">
                  <a:solidFill>
                    <a:schemeClr val="accent1"/>
                  </a:solidFill>
                </a:rPr>
                <a:t>:</a:t>
              </a:r>
            </a:p>
            <a:p>
              <a:pPr marL="285750" indent="-285750">
                <a:buFont typeface="Arial" panose="020B0604020202020204" pitchFamily="34" charset="0"/>
                <a:buChar char="•"/>
              </a:pPr>
              <a:r>
                <a:rPr lang="en-US" sz="2000" dirty="0">
                  <a:solidFill>
                    <a:schemeClr val="accent1"/>
                  </a:solidFill>
                </a:rPr>
                <a:t>flux expansion</a:t>
              </a:r>
            </a:p>
            <a:p>
              <a:pPr marL="285750" indent="-285750">
                <a:buFont typeface="Arial" panose="020B0604020202020204" pitchFamily="34" charset="0"/>
                <a:buChar char="•"/>
              </a:pPr>
              <a:r>
                <a:rPr lang="en-US" sz="2000" dirty="0">
                  <a:solidFill>
                    <a:schemeClr val="accent1"/>
                  </a:solidFill>
                </a:rPr>
                <a:t>connection length</a:t>
              </a:r>
            </a:p>
          </p:txBody>
        </p:sp>
        <p:cxnSp>
          <p:nvCxnSpPr>
            <p:cNvPr id="41" name="Gerader Verbinder 40">
              <a:extLst>
                <a:ext uri="{FF2B5EF4-FFF2-40B4-BE49-F238E27FC236}">
                  <a16:creationId xmlns:a16="http://schemas.microsoft.com/office/drawing/2014/main" id="{5A15047E-8529-495B-B717-DF8C44F050A6}"/>
                </a:ext>
              </a:extLst>
            </p:cNvPr>
            <p:cNvCxnSpPr>
              <a:cxnSpLocks/>
              <a:endCxn id="39" idx="3"/>
            </p:cNvCxnSpPr>
            <p:nvPr/>
          </p:nvCxnSpPr>
          <p:spPr>
            <a:xfrm flipV="1">
              <a:off x="5212026" y="3945744"/>
              <a:ext cx="638103" cy="510738"/>
            </a:xfrm>
            <a:prstGeom prst="line">
              <a:avLst/>
            </a:prstGeom>
            <a:noFill/>
            <a:ln w="19050" cmpd="sng">
              <a:solidFill>
                <a:schemeClr val="accent1"/>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46" name="Gruppieren 45">
            <a:extLst>
              <a:ext uri="{FF2B5EF4-FFF2-40B4-BE49-F238E27FC236}">
                <a16:creationId xmlns:a16="http://schemas.microsoft.com/office/drawing/2014/main" id="{884A1672-EC4B-4CCE-BBBB-F5C4897B95C0}"/>
              </a:ext>
            </a:extLst>
          </p:cNvPr>
          <p:cNvGrpSpPr/>
          <p:nvPr/>
        </p:nvGrpSpPr>
        <p:grpSpPr>
          <a:xfrm>
            <a:off x="9112716" y="3872627"/>
            <a:ext cx="2031915" cy="714615"/>
            <a:chOff x="7203780" y="3043633"/>
            <a:chExt cx="1964374" cy="689576"/>
          </a:xfrm>
        </p:grpSpPr>
        <p:sp>
          <p:nvSpPr>
            <p:cNvPr id="47" name="Ellipse 46">
              <a:extLst>
                <a:ext uri="{FF2B5EF4-FFF2-40B4-BE49-F238E27FC236}">
                  <a16:creationId xmlns:a16="http://schemas.microsoft.com/office/drawing/2014/main" id="{7CBE98A0-DDFC-4D58-9932-28EE425D3587}"/>
                </a:ext>
              </a:extLst>
            </p:cNvPr>
            <p:cNvSpPr/>
            <p:nvPr/>
          </p:nvSpPr>
          <p:spPr>
            <a:xfrm>
              <a:off x="7203780" y="3310505"/>
              <a:ext cx="773432" cy="422704"/>
            </a:xfrm>
            <a:prstGeom prst="ellipse">
              <a:avLst/>
            </a:prstGeom>
            <a:noFill/>
            <a:ln w="28575" cmpd="sng">
              <a:solidFill>
                <a:schemeClr val="accent5"/>
              </a:solidFill>
              <a:prstDash val="solid"/>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a:solidFill>
                  <a:schemeClr val="bg1"/>
                </a:solidFill>
              </a:endParaRPr>
            </a:p>
          </p:txBody>
        </p:sp>
        <p:sp>
          <p:nvSpPr>
            <p:cNvPr id="48" name="Textfeld 47">
              <a:extLst>
                <a:ext uri="{FF2B5EF4-FFF2-40B4-BE49-F238E27FC236}">
                  <a16:creationId xmlns:a16="http://schemas.microsoft.com/office/drawing/2014/main" id="{D0BAA5B0-E01F-4DAE-A3E6-B9E2A0497B52}"/>
                </a:ext>
              </a:extLst>
            </p:cNvPr>
            <p:cNvSpPr txBox="1"/>
            <p:nvPr/>
          </p:nvSpPr>
          <p:spPr>
            <a:xfrm>
              <a:off x="7480510" y="3043633"/>
              <a:ext cx="1687644" cy="237594"/>
            </a:xfrm>
            <a:prstGeom prst="rect">
              <a:avLst/>
            </a:prstGeom>
            <a:noFill/>
            <a:ln>
              <a:noFill/>
            </a:ln>
          </p:spPr>
          <p:txBody>
            <a:bodyPr wrap="none" lIns="0" tIns="0" rIns="0" bIns="0" rtlCol="0" anchor="t" anchorCtr="0">
              <a:spAutoFit/>
            </a:bodyPr>
            <a:lstStyle/>
            <a:p>
              <a:r>
                <a:rPr lang="en-US" sz="1600" b="1" dirty="0">
                  <a:solidFill>
                    <a:schemeClr val="accent5"/>
                  </a:solidFill>
                </a:rPr>
                <a:t>Deuterium fueling</a:t>
              </a:r>
              <a:endParaRPr lang="en-US" sz="1600" dirty="0">
                <a:solidFill>
                  <a:schemeClr val="accent5"/>
                </a:solidFill>
              </a:endParaRPr>
            </a:p>
          </p:txBody>
        </p:sp>
      </p:grpSp>
      <p:grpSp>
        <p:nvGrpSpPr>
          <p:cNvPr id="52" name="Gruppieren 51">
            <a:extLst>
              <a:ext uri="{FF2B5EF4-FFF2-40B4-BE49-F238E27FC236}">
                <a16:creationId xmlns:a16="http://schemas.microsoft.com/office/drawing/2014/main" id="{EADBD79A-4AB2-496F-A1B9-3C7383104B62}"/>
              </a:ext>
            </a:extLst>
          </p:cNvPr>
          <p:cNvGrpSpPr/>
          <p:nvPr/>
        </p:nvGrpSpPr>
        <p:grpSpPr>
          <a:xfrm>
            <a:off x="9059907" y="4562964"/>
            <a:ext cx="2180974" cy="756959"/>
            <a:chOff x="7233194" y="3869507"/>
            <a:chExt cx="2077055" cy="616227"/>
          </a:xfrm>
        </p:grpSpPr>
        <p:sp>
          <p:nvSpPr>
            <p:cNvPr id="53" name="Ellipse 52">
              <a:extLst>
                <a:ext uri="{FF2B5EF4-FFF2-40B4-BE49-F238E27FC236}">
                  <a16:creationId xmlns:a16="http://schemas.microsoft.com/office/drawing/2014/main" id="{1A0A84EA-0FE8-4C46-9AA2-547322B1E53E}"/>
                </a:ext>
              </a:extLst>
            </p:cNvPr>
            <p:cNvSpPr/>
            <p:nvPr/>
          </p:nvSpPr>
          <p:spPr>
            <a:xfrm>
              <a:off x="7233194" y="3869507"/>
              <a:ext cx="812196" cy="453658"/>
            </a:xfrm>
            <a:prstGeom prst="ellipse">
              <a:avLst/>
            </a:prstGeom>
            <a:noFill/>
            <a:ln w="28575" cmpd="sng">
              <a:solidFill>
                <a:schemeClr val="accent4"/>
              </a:solidFill>
              <a:prstDash val="solid"/>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a:solidFill>
                  <a:schemeClr val="bg1"/>
                </a:solidFill>
              </a:endParaRPr>
            </a:p>
          </p:txBody>
        </p:sp>
        <p:sp>
          <p:nvSpPr>
            <p:cNvPr id="55" name="Textfeld 54">
              <a:extLst>
                <a:ext uri="{FF2B5EF4-FFF2-40B4-BE49-F238E27FC236}">
                  <a16:creationId xmlns:a16="http://schemas.microsoft.com/office/drawing/2014/main" id="{CD4409A8-CA43-4F3A-B036-96718D2F2553}"/>
                </a:ext>
              </a:extLst>
            </p:cNvPr>
            <p:cNvSpPr txBox="1"/>
            <p:nvPr/>
          </p:nvSpPr>
          <p:spPr>
            <a:xfrm>
              <a:off x="7963767" y="4285290"/>
              <a:ext cx="1346482" cy="200444"/>
            </a:xfrm>
            <a:prstGeom prst="rect">
              <a:avLst/>
            </a:prstGeom>
            <a:noFill/>
            <a:ln>
              <a:noFill/>
            </a:ln>
          </p:spPr>
          <p:txBody>
            <a:bodyPr wrap="none" lIns="0" tIns="0" rIns="0" bIns="0" rtlCol="0" anchor="t" anchorCtr="0">
              <a:spAutoFit/>
            </a:bodyPr>
            <a:lstStyle/>
            <a:p>
              <a:r>
                <a:rPr lang="en-US" sz="1600" b="1" dirty="0">
                  <a:solidFill>
                    <a:schemeClr val="accent4"/>
                  </a:solidFill>
                </a:rPr>
                <a:t>Heating power</a:t>
              </a:r>
              <a:endParaRPr lang="en-US" sz="1600" dirty="0">
                <a:solidFill>
                  <a:schemeClr val="accent4"/>
                </a:solidFill>
              </a:endParaRPr>
            </a:p>
          </p:txBody>
        </p:sp>
      </p:grpSp>
      <p:sp>
        <p:nvSpPr>
          <p:cNvPr id="19" name="Textfeld 18">
            <a:extLst>
              <a:ext uri="{FF2B5EF4-FFF2-40B4-BE49-F238E27FC236}">
                <a16:creationId xmlns:a16="http://schemas.microsoft.com/office/drawing/2014/main" id="{A8A8A418-6B6F-421D-B607-0C29200CD787}"/>
              </a:ext>
            </a:extLst>
          </p:cNvPr>
          <p:cNvSpPr txBox="1"/>
          <p:nvPr/>
        </p:nvSpPr>
        <p:spPr>
          <a:xfrm>
            <a:off x="9622904" y="6012718"/>
            <a:ext cx="2029402" cy="262059"/>
          </a:xfrm>
          <a:prstGeom prst="rect">
            <a:avLst/>
          </a:prstGeom>
          <a:noFill/>
        </p:spPr>
        <p:txBody>
          <a:bodyPr wrap="none" lIns="0" tIns="0" rIns="0" bIns="0" rtlCol="0" anchor="t" anchorCtr="0">
            <a:spAutoFit/>
          </a:bodyPr>
          <a:lstStyle>
            <a:defPPr>
              <a:defRPr lang="en-US"/>
            </a:defPPr>
            <a:lvl1pPr>
              <a:lnSpc>
                <a:spcPts val="2300"/>
              </a:lnSpc>
              <a:spcBef>
                <a:spcPts val="1150"/>
              </a:spcBef>
              <a:defRPr sz="1400">
                <a:solidFill>
                  <a:schemeClr val="accent2">
                    <a:lumMod val="75000"/>
                  </a:schemeClr>
                </a:solidFill>
              </a:defRPr>
            </a:lvl1pPr>
          </a:lstStyle>
          <a:p>
            <a:r>
              <a:rPr lang="en-US" dirty="0"/>
              <a:t>[U. Stroth et al., NF 2022]</a:t>
            </a:r>
          </a:p>
        </p:txBody>
      </p:sp>
      <p:sp>
        <p:nvSpPr>
          <p:cNvPr id="2" name="Datumsplatzhalter 1">
            <a:extLst>
              <a:ext uri="{FF2B5EF4-FFF2-40B4-BE49-F238E27FC236}">
                <a16:creationId xmlns:a16="http://schemas.microsoft.com/office/drawing/2014/main" id="{25465EC7-A51F-46A3-AD4E-E5C7CA540007}"/>
              </a:ext>
            </a:extLst>
          </p:cNvPr>
          <p:cNvSpPr>
            <a:spLocks noGrp="1"/>
          </p:cNvSpPr>
          <p:nvPr>
            <p:ph type="dt" sz="half" idx="10"/>
          </p:nvPr>
        </p:nvSpPr>
        <p:spPr/>
        <p:txBody>
          <a:bodyPr/>
          <a:lstStyle/>
          <a:p>
            <a:r>
              <a:rPr lang="en-US"/>
              <a:t>XPR access in different tokamaks</a:t>
            </a:r>
            <a:endParaRPr lang="de-DE" dirty="0"/>
          </a:p>
        </p:txBody>
      </p:sp>
      <p:sp>
        <p:nvSpPr>
          <p:cNvPr id="3" name="Fußzeilenplatzhalter 2">
            <a:extLst>
              <a:ext uri="{FF2B5EF4-FFF2-40B4-BE49-F238E27FC236}">
                <a16:creationId xmlns:a16="http://schemas.microsoft.com/office/drawing/2014/main" id="{85C0946C-4700-4108-A90B-2D27E1E3F120}"/>
              </a:ext>
            </a:extLst>
          </p:cNvPr>
          <p:cNvSpPr>
            <a:spLocks noGrp="1"/>
          </p:cNvSpPr>
          <p:nvPr>
            <p:ph type="ftr" sz="quarter" idx="11"/>
          </p:nvPr>
        </p:nvSpPr>
        <p:spPr/>
        <p:txBody>
          <a:bodyPr/>
          <a:lstStyle/>
          <a:p>
            <a:pPr algn="l">
              <a:tabLst>
                <a:tab pos="9775825" algn="r"/>
                <a:tab pos="10226675" algn="r"/>
              </a:tabLst>
            </a:pPr>
            <a:r>
              <a:rPr lang="de-DE"/>
              <a:t>Max-Planck-Institut für Plasmaphysik | Ulrich Stroth | IAEA Divertor WS, 29.10.2025</a:t>
            </a:r>
            <a:endParaRPr lang="de-DE" dirty="0"/>
          </a:p>
        </p:txBody>
      </p:sp>
      <p:sp>
        <p:nvSpPr>
          <p:cNvPr id="4" name="Foliennummernplatzhalter 3">
            <a:extLst>
              <a:ext uri="{FF2B5EF4-FFF2-40B4-BE49-F238E27FC236}">
                <a16:creationId xmlns:a16="http://schemas.microsoft.com/office/drawing/2014/main" id="{F62F07C8-79B6-4FF0-8D4E-A74ED5EEF66A}"/>
              </a:ext>
            </a:extLst>
          </p:cNvPr>
          <p:cNvSpPr>
            <a:spLocks noGrp="1"/>
          </p:cNvSpPr>
          <p:nvPr>
            <p:ph type="sldNum" sz="quarter" idx="12"/>
          </p:nvPr>
        </p:nvSpPr>
        <p:spPr/>
        <p:txBody>
          <a:bodyPr/>
          <a:lstStyle/>
          <a:p>
            <a:fld id="{3B1A4699-952B-42DA-8DC4-38A59B49610C}" type="slidenum">
              <a:rPr lang="de-DE" smtClean="0"/>
              <a:pPr/>
              <a:t>5</a:t>
            </a:fld>
            <a:endParaRPr lang="de-DE" dirty="0"/>
          </a:p>
        </p:txBody>
      </p:sp>
    </p:spTree>
    <p:extLst>
      <p:ext uri="{BB962C8B-B14F-4D97-AF65-F5344CB8AC3E}">
        <p14:creationId xmlns:p14="http://schemas.microsoft.com/office/powerpoint/2010/main" val="2781622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500"/>
                                        <p:tgtEl>
                                          <p:spTgt spid="3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fade">
                                      <p:cBhvr>
                                        <p:cTn id="16" dur="500"/>
                                        <p:tgtEl>
                                          <p:spTgt spid="32"/>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12">
                                            <p:txEl>
                                              <p:pRg st="1" end="1"/>
                                            </p:txEl>
                                          </p:spTgt>
                                        </p:tgtEl>
                                        <p:attrNameLst>
                                          <p:attrName>style.visibility</p:attrName>
                                        </p:attrNameLst>
                                      </p:cBhvr>
                                      <p:to>
                                        <p:strVal val="visible"/>
                                      </p:to>
                                    </p:set>
                                    <p:animEffect transition="in" filter="wipe(left)">
                                      <p:cBhvr>
                                        <p:cTn id="20" dur="500"/>
                                        <p:tgtEl>
                                          <p:spTgt spid="12">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2">
                                            <p:txEl>
                                              <p:pRg st="3" end="3"/>
                                            </p:txEl>
                                          </p:spTgt>
                                        </p:tgtEl>
                                        <p:attrNameLst>
                                          <p:attrName>style.visibility</p:attrName>
                                        </p:attrNameLst>
                                      </p:cBhvr>
                                      <p:to>
                                        <p:strVal val="visible"/>
                                      </p:to>
                                    </p:set>
                                    <p:animEffect transition="in" filter="wipe(left)">
                                      <p:cBhvr>
                                        <p:cTn id="25" dur="500"/>
                                        <p:tgtEl>
                                          <p:spTgt spid="12">
                                            <p:txEl>
                                              <p:pRg st="3" end="3"/>
                                            </p:txEl>
                                          </p:spTgt>
                                        </p:tgtEl>
                                      </p:cBhvr>
                                    </p:animEffect>
                                  </p:childTnLst>
                                </p:cTn>
                              </p:par>
                            </p:childTnLst>
                          </p:cTn>
                        </p:par>
                        <p:par>
                          <p:cTn id="26" fill="hold">
                            <p:stCondLst>
                              <p:cond delay="500"/>
                            </p:stCondLst>
                            <p:childTnLst>
                              <p:par>
                                <p:cTn id="27" presetID="1" presetClass="entr" presetSubtype="0" fill="hold" nodeType="afterEffect">
                                  <p:stCondLst>
                                    <p:cond delay="0"/>
                                  </p:stCondLst>
                                  <p:childTnLst>
                                    <p:set>
                                      <p:cBhvr>
                                        <p:cTn id="28" dur="1" fill="hold">
                                          <p:stCondLst>
                                            <p:cond delay="0"/>
                                          </p:stCondLst>
                                        </p:cTn>
                                        <p:tgtEl>
                                          <p:spTgt spid="3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790B9815-636C-4321-B938-0DBC16FB29EE}"/>
              </a:ext>
            </a:extLst>
          </p:cNvPr>
          <p:cNvPicPr>
            <a:picLocks noChangeAspect="1"/>
          </p:cNvPicPr>
          <p:nvPr/>
        </p:nvPicPr>
        <p:blipFill>
          <a:blip r:embed="rId3"/>
          <a:stretch>
            <a:fillRect/>
          </a:stretch>
        </p:blipFill>
        <p:spPr>
          <a:xfrm>
            <a:off x="763516" y="1609726"/>
            <a:ext cx="4500884" cy="4581712"/>
          </a:xfrm>
          <a:prstGeom prst="rect">
            <a:avLst/>
          </a:prstGeom>
        </p:spPr>
      </p:pic>
      <p:sp>
        <p:nvSpPr>
          <p:cNvPr id="18" name="Inhaltsplatzhalter 17">
            <a:extLst>
              <a:ext uri="{FF2B5EF4-FFF2-40B4-BE49-F238E27FC236}">
                <a16:creationId xmlns:a16="http://schemas.microsoft.com/office/drawing/2014/main" id="{8D91E781-F8A8-4BAD-B8B8-BFCDB4B92764}"/>
              </a:ext>
            </a:extLst>
          </p:cNvPr>
          <p:cNvSpPr>
            <a:spLocks noGrp="1"/>
          </p:cNvSpPr>
          <p:nvPr>
            <p:ph sz="half" idx="2"/>
          </p:nvPr>
        </p:nvSpPr>
        <p:spPr>
          <a:xfrm>
            <a:off x="6220361" y="1609725"/>
            <a:ext cx="5278650" cy="4772025"/>
          </a:xfrm>
        </p:spPr>
        <p:txBody>
          <a:bodyPr>
            <a:normAutofit/>
          </a:bodyPr>
          <a:lstStyle/>
          <a:p>
            <a:pPr lvl="3"/>
            <a:endParaRPr lang="en-US" dirty="0"/>
          </a:p>
          <a:p>
            <a:pPr lvl="3"/>
            <a:r>
              <a:rPr lang="en-US" dirty="0"/>
              <a:t>Apply the model to more inner volumes</a:t>
            </a:r>
          </a:p>
          <a:p>
            <a:pPr lvl="3"/>
            <a:endParaRPr lang="en-US" dirty="0"/>
          </a:p>
          <a:p>
            <a:pPr lvl="3"/>
            <a:endParaRPr lang="en-US" dirty="0"/>
          </a:p>
          <a:p>
            <a:endParaRPr lang="en-US" dirty="0"/>
          </a:p>
          <a:p>
            <a:pPr lvl="3"/>
            <a:r>
              <a:rPr lang="en-US" dirty="0"/>
              <a:t>XPR grows until the local </a:t>
            </a:r>
            <a:r>
              <a:rPr lang="en-US" i="1" dirty="0"/>
              <a:t>X</a:t>
            </a:r>
            <a:r>
              <a:rPr lang="en-US" baseline="-25000" dirty="0"/>
              <a:t>A</a:t>
            </a:r>
            <a:r>
              <a:rPr lang="en-US" dirty="0"/>
              <a:t> value becomes too small</a:t>
            </a:r>
          </a:p>
          <a:p>
            <a:pPr lvl="3"/>
            <a:endParaRPr lang="en-US" dirty="0"/>
          </a:p>
          <a:p>
            <a:pPr lvl="3"/>
            <a:r>
              <a:rPr lang="en-US" dirty="0"/>
              <a:t>Upstream </a:t>
            </a:r>
            <a:r>
              <a:rPr lang="en-US" i="1" dirty="0" err="1"/>
              <a:t>T</a:t>
            </a:r>
            <a:r>
              <a:rPr lang="en-US" baseline="-25000" dirty="0" err="1"/>
              <a:t>e</a:t>
            </a:r>
            <a:r>
              <a:rPr lang="en-US" baseline="-25000" dirty="0"/>
              <a:t> </a:t>
            </a:r>
            <a:r>
              <a:rPr lang="en-US" dirty="0"/>
              <a:t>and </a:t>
            </a:r>
            <a:r>
              <a:rPr lang="en-US" i="1" dirty="0" err="1"/>
              <a:t>T</a:t>
            </a:r>
            <a:r>
              <a:rPr lang="en-US" baseline="-25000" dirty="0" err="1"/>
              <a:t>i</a:t>
            </a:r>
            <a:r>
              <a:rPr lang="en-US" baseline="-25000" dirty="0"/>
              <a:t>  </a:t>
            </a:r>
            <a:r>
              <a:rPr lang="en-US" dirty="0"/>
              <a:t>profiles are continuously recalculated, taking into account losses in the XPR</a:t>
            </a:r>
          </a:p>
          <a:p>
            <a:endParaRPr lang="en-US" dirty="0"/>
          </a:p>
        </p:txBody>
      </p:sp>
      <p:sp>
        <p:nvSpPr>
          <p:cNvPr id="4" name="Titel 3">
            <a:extLst>
              <a:ext uri="{FF2B5EF4-FFF2-40B4-BE49-F238E27FC236}">
                <a16:creationId xmlns:a16="http://schemas.microsoft.com/office/drawing/2014/main" id="{879D0CB5-71CE-40FC-AC2C-3C9C746EF539}"/>
              </a:ext>
            </a:extLst>
          </p:cNvPr>
          <p:cNvSpPr>
            <a:spLocks noGrp="1"/>
          </p:cNvSpPr>
          <p:nvPr>
            <p:ph type="title"/>
          </p:nvPr>
        </p:nvSpPr>
        <p:spPr>
          <a:xfrm>
            <a:off x="695325" y="441325"/>
            <a:ext cx="10075174" cy="782638"/>
          </a:xfrm>
        </p:spPr>
        <p:txBody>
          <a:bodyPr/>
          <a:lstStyle/>
          <a:p>
            <a:r>
              <a:rPr lang="en-US" dirty="0"/>
              <a:t>Model extension to estimate XPR height and XPR-edge coupling</a:t>
            </a:r>
          </a:p>
        </p:txBody>
      </p:sp>
      <p:sp>
        <p:nvSpPr>
          <p:cNvPr id="14" name="Inhaltsplatzhalter 6">
            <a:extLst>
              <a:ext uri="{FF2B5EF4-FFF2-40B4-BE49-F238E27FC236}">
                <a16:creationId xmlns:a16="http://schemas.microsoft.com/office/drawing/2014/main" id="{16681AFE-59AE-4966-91C4-10716248C3E5}"/>
              </a:ext>
            </a:extLst>
          </p:cNvPr>
          <p:cNvSpPr txBox="1">
            <a:spLocks/>
          </p:cNvSpPr>
          <p:nvPr/>
        </p:nvSpPr>
        <p:spPr>
          <a:xfrm>
            <a:off x="695327" y="1609725"/>
            <a:ext cx="5278650" cy="4772025"/>
          </a:xfrm>
          <a:prstGeom prst="rect">
            <a:avLst/>
          </a:prstGeom>
        </p:spPr>
        <p:txBody>
          <a:bodyPr vert="horz" lIns="0" tIns="45720" rIns="0" bIns="45720" rtlCol="0">
            <a:normAutofit/>
          </a:bodyPr>
          <a:lstStyle>
            <a:lvl1pPr marL="0" marR="0" indent="0" algn="l" defTabSz="914400" rtl="0" eaLnBrk="1" fontAlgn="auto" latinLnBrk="0" hangingPunct="1">
              <a:lnSpc>
                <a:spcPct val="120000"/>
              </a:lnSpc>
              <a:spcBef>
                <a:spcPts val="600"/>
              </a:spcBef>
              <a:spcAft>
                <a:spcPts val="0"/>
              </a:spcAft>
              <a:buClrTx/>
              <a:buSzTx/>
              <a:buFont typeface="Arial" panose="020B0604020202020204" pitchFamily="34" charset="0"/>
              <a:buNone/>
              <a:tabLst/>
              <a:defRPr lang="de-DE" sz="2000" b="1" i="0" kern="600" spc="40" baseline="0">
                <a:solidFill>
                  <a:srgbClr val="005555"/>
                </a:solidFill>
                <a:latin typeface="+mn-lt"/>
                <a:ea typeface="+mn-ea"/>
                <a:cs typeface="+mn-cs"/>
              </a:defRPr>
            </a:lvl1pPr>
            <a:lvl2pPr marL="0" marR="0" indent="0" algn="l" defTabSz="914400" rtl="0" eaLnBrk="1" fontAlgn="auto" latinLnBrk="0" hangingPunct="1">
              <a:lnSpc>
                <a:spcPct val="120000"/>
              </a:lnSpc>
              <a:spcBef>
                <a:spcPts val="600"/>
              </a:spcBef>
              <a:spcAft>
                <a:spcPts val="0"/>
              </a:spcAft>
              <a:buClrTx/>
              <a:buSzTx/>
              <a:buFont typeface="Arial" panose="020B0604020202020204" pitchFamily="34" charset="0"/>
              <a:buNone/>
              <a:tabLst/>
              <a:defRPr sz="1800" kern="600" spc="40" baseline="0">
                <a:solidFill>
                  <a:schemeClr val="tx1"/>
                </a:solidFill>
                <a:latin typeface="+mn-lt"/>
                <a:ea typeface="+mn-ea"/>
                <a:cs typeface="+mn-cs"/>
              </a:defRPr>
            </a:lvl2pPr>
            <a:lvl3pPr marL="179388" marR="0" indent="-179388" algn="l" defTabSz="914400" rtl="0" eaLnBrk="1" fontAlgn="auto" latinLnBrk="0" hangingPunct="1">
              <a:lnSpc>
                <a:spcPct val="120000"/>
              </a:lnSpc>
              <a:spcBef>
                <a:spcPts val="600"/>
              </a:spcBef>
              <a:spcAft>
                <a:spcPts val="0"/>
              </a:spcAft>
              <a:buClrTx/>
              <a:buSzTx/>
              <a:buFont typeface="Arial" panose="020B0604020202020204" pitchFamily="34" charset="0"/>
              <a:buChar char="•"/>
              <a:tabLst/>
              <a:defRPr sz="1800" b="0" kern="400" spc="40" baseline="0">
                <a:solidFill>
                  <a:schemeClr val="tx1"/>
                </a:solidFill>
                <a:latin typeface="+mn-lt"/>
                <a:ea typeface="+mn-ea"/>
                <a:cs typeface="+mn-cs"/>
              </a:defRPr>
            </a:lvl3pPr>
            <a:lvl4pPr marL="179388" marR="0" indent="-179388" algn="l" defTabSz="914400" rtl="0" eaLnBrk="1" fontAlgn="auto" latinLnBrk="0" hangingPunct="1">
              <a:lnSpc>
                <a:spcPct val="120000"/>
              </a:lnSpc>
              <a:spcBef>
                <a:spcPts val="600"/>
              </a:spcBef>
              <a:spcAft>
                <a:spcPts val="0"/>
              </a:spcAft>
              <a:buClrTx/>
              <a:buSzTx/>
              <a:buFont typeface="Arial" panose="020B0604020202020204" pitchFamily="34" charset="0"/>
              <a:buChar char="•"/>
              <a:tabLst/>
              <a:defRPr sz="1800" b="1" kern="600" spc="40" baseline="0">
                <a:solidFill>
                  <a:schemeClr val="tx2"/>
                </a:solidFill>
                <a:latin typeface="+mn-lt"/>
                <a:ea typeface="+mn-ea"/>
                <a:cs typeface="+mn-cs"/>
              </a:defRPr>
            </a:lvl4pPr>
            <a:lvl5pPr marL="357188" marR="0" indent="-179388" algn="l" defTabSz="914400" rtl="0" eaLnBrk="1" fontAlgn="auto" latinLnBrk="0" hangingPunct="1">
              <a:lnSpc>
                <a:spcPct val="120000"/>
              </a:lnSpc>
              <a:spcBef>
                <a:spcPts val="600"/>
              </a:spcBef>
              <a:spcAft>
                <a:spcPts val="0"/>
              </a:spcAft>
              <a:buClrTx/>
              <a:buSzTx/>
              <a:buFont typeface="Symbol" panose="05050102010706020507" pitchFamily="18" charset="2"/>
              <a:buChar char="-"/>
              <a:tabLst/>
              <a:defRPr lang="de-DE" sz="1600" b="0" i="0" kern="600" spc="40" baseline="0">
                <a:solidFill>
                  <a:schemeClr val="tx1"/>
                </a:solidFill>
                <a:latin typeface="+mn-lt"/>
                <a:ea typeface="+mn-ea"/>
                <a:cs typeface="+mn-cs"/>
              </a:defRPr>
            </a:lvl5pPr>
            <a:lvl6pPr marL="645750" marR="0" indent="-285750" algn="l" defTabSz="914400" rtl="0" eaLnBrk="1" fontAlgn="auto" latinLnBrk="0" hangingPunct="1">
              <a:lnSpc>
                <a:spcPct val="100000"/>
              </a:lnSpc>
              <a:spcBef>
                <a:spcPts val="300"/>
              </a:spcBef>
              <a:spcAft>
                <a:spcPts val="0"/>
              </a:spcAft>
              <a:buClr>
                <a:srgbClr val="000000"/>
              </a:buClr>
              <a:buSzPct val="110000"/>
              <a:buFont typeface="Symbol" panose="05050102010706020507" pitchFamily="18" charset="2"/>
              <a:buChar char=""/>
              <a:tabLst/>
              <a:defRPr sz="1800" b="0" i="0" kern="600" spc="40" baseline="0">
                <a:solidFill>
                  <a:schemeClr val="tx1"/>
                </a:solidFill>
                <a:latin typeface="+mn-lt"/>
                <a:ea typeface="+mn-ea"/>
                <a:cs typeface="+mn-cs"/>
              </a:defRPr>
            </a:lvl6pPr>
            <a:lvl7pPr marL="0" marR="0" indent="215900" algn="l" defTabSz="914400" rtl="0" eaLnBrk="1" fontAlgn="auto" latinLnBrk="0" hangingPunct="1">
              <a:lnSpc>
                <a:spcPct val="100000"/>
              </a:lnSpc>
              <a:spcBef>
                <a:spcPts val="600"/>
              </a:spcBef>
              <a:spcAft>
                <a:spcPts val="0"/>
              </a:spcAft>
              <a:buClr>
                <a:srgbClr val="005555"/>
              </a:buClr>
              <a:buSzTx/>
              <a:buFont typeface="Wingdings 3" panose="05040102010807070707" pitchFamily="18" charset="2"/>
              <a:buChar char=""/>
              <a:tabLst/>
              <a:defRPr sz="1500" b="0" i="1" kern="600" spc="40" baseline="0">
                <a:solidFill>
                  <a:schemeClr val="tx2"/>
                </a:solidFill>
                <a:latin typeface="+mn-lt"/>
                <a:ea typeface="+mn-ea"/>
                <a:cs typeface="+mn-cs"/>
              </a:defRPr>
            </a:lvl7pPr>
            <a:lvl8pPr marL="0" marR="0" indent="0" algn="l" defTabSz="914400" rtl="0" eaLnBrk="1" fontAlgn="auto" latinLnBrk="0" hangingPunct="1">
              <a:lnSpc>
                <a:spcPct val="100000"/>
              </a:lnSpc>
              <a:spcBef>
                <a:spcPts val="525"/>
              </a:spcBef>
              <a:spcAft>
                <a:spcPts val="0"/>
              </a:spcAft>
              <a:buClrTx/>
              <a:buSzPct val="110000"/>
              <a:buFont typeface=".SF NS Symbols Regular"/>
              <a:buNone/>
              <a:tabLst/>
              <a:defRPr sz="1000" b="0" i="1" kern="600" spc="120" baseline="0">
                <a:solidFill>
                  <a:schemeClr val="tx1">
                    <a:lumMod val="50000"/>
                    <a:lumOff val="50000"/>
                  </a:schemeClr>
                </a:solidFill>
                <a:latin typeface="+mn-lt"/>
                <a:ea typeface="+mn-ea"/>
                <a:cs typeface="+mn-cs"/>
              </a:defRPr>
            </a:lvl8pPr>
            <a:lvl9pPr marL="0" indent="0" algn="l" defTabSz="914400" rtl="0" eaLnBrk="1" latinLnBrk="0" hangingPunct="1">
              <a:lnSpc>
                <a:spcPts val="1100"/>
              </a:lnSpc>
              <a:spcBef>
                <a:spcPts val="525"/>
              </a:spcBef>
              <a:buFont typeface="Arial" panose="020B0604020202020204" pitchFamily="34" charset="0"/>
              <a:buNone/>
              <a:defRPr sz="800" b="0" i="1" kern="600" spc="120" baseline="0">
                <a:solidFill>
                  <a:schemeClr val="tx1">
                    <a:lumMod val="50000"/>
                    <a:lumOff val="50000"/>
                  </a:schemeClr>
                </a:solidFill>
                <a:latin typeface="+mn-lt"/>
                <a:ea typeface="+mn-ea"/>
                <a:cs typeface="+mn-cs"/>
              </a:defRPr>
            </a:lvl9pPr>
          </a:lstStyle>
          <a:p>
            <a:pPr marL="71438" lvl="4" indent="0" algn="ctr">
              <a:buFont typeface="Symbol" panose="05050102010706020507" pitchFamily="18" charset="2"/>
              <a:buNone/>
            </a:pPr>
            <a:endParaRPr lang="en-US" dirty="0"/>
          </a:p>
        </p:txBody>
      </p:sp>
      <p:pic>
        <p:nvPicPr>
          <p:cNvPr id="29" name="Grafik 28">
            <a:extLst>
              <a:ext uri="{FF2B5EF4-FFF2-40B4-BE49-F238E27FC236}">
                <a16:creationId xmlns:a16="http://schemas.microsoft.com/office/drawing/2014/main" id="{C7B43A16-E022-415B-ACE4-B02CD08CEB91}"/>
              </a:ext>
            </a:extLst>
          </p:cNvPr>
          <p:cNvPicPr>
            <a:picLocks noChangeAspect="1"/>
          </p:cNvPicPr>
          <p:nvPr/>
        </p:nvPicPr>
        <p:blipFill>
          <a:blip r:embed="rId4"/>
          <a:stretch>
            <a:fillRect/>
          </a:stretch>
        </p:blipFill>
        <p:spPr>
          <a:xfrm>
            <a:off x="6994437" y="2528605"/>
            <a:ext cx="2533689" cy="934521"/>
          </a:xfrm>
          <a:prstGeom prst="rect">
            <a:avLst/>
          </a:prstGeom>
        </p:spPr>
      </p:pic>
      <p:grpSp>
        <p:nvGrpSpPr>
          <p:cNvPr id="30" name="Gruppieren 29">
            <a:extLst>
              <a:ext uri="{FF2B5EF4-FFF2-40B4-BE49-F238E27FC236}">
                <a16:creationId xmlns:a16="http://schemas.microsoft.com/office/drawing/2014/main" id="{C23FB63D-9575-42F7-B6B3-33A134145757}"/>
              </a:ext>
            </a:extLst>
          </p:cNvPr>
          <p:cNvGrpSpPr/>
          <p:nvPr/>
        </p:nvGrpSpPr>
        <p:grpSpPr>
          <a:xfrm>
            <a:off x="8777884" y="2481211"/>
            <a:ext cx="1992615" cy="557690"/>
            <a:chOff x="9679092" y="4810771"/>
            <a:chExt cx="1992615" cy="557690"/>
          </a:xfrm>
        </p:grpSpPr>
        <p:sp>
          <p:nvSpPr>
            <p:cNvPr id="31" name="Ellipse 30">
              <a:extLst>
                <a:ext uri="{FF2B5EF4-FFF2-40B4-BE49-F238E27FC236}">
                  <a16:creationId xmlns:a16="http://schemas.microsoft.com/office/drawing/2014/main" id="{D51060D9-6BB2-4375-A9B5-94ECB6738A99}"/>
                </a:ext>
              </a:extLst>
            </p:cNvPr>
            <p:cNvSpPr/>
            <p:nvPr/>
          </p:nvSpPr>
          <p:spPr>
            <a:xfrm>
              <a:off x="9679092" y="4980048"/>
              <a:ext cx="712098" cy="388413"/>
            </a:xfrm>
            <a:prstGeom prst="ellipse">
              <a:avLst/>
            </a:prstGeom>
            <a:noFill/>
            <a:ln w="28575">
              <a:solidFill>
                <a:schemeClr val="accent4"/>
              </a:solidFill>
              <a:tailEnd type="triangle" w="lg" len="med"/>
            </a:ln>
          </p:spPr>
          <p:style>
            <a:lnRef idx="2">
              <a:schemeClr val="dk1"/>
            </a:lnRef>
            <a:fillRef idx="1">
              <a:schemeClr val="lt1"/>
            </a:fillRef>
            <a:effectRef idx="0">
              <a:schemeClr val="dk1"/>
            </a:effectRef>
            <a:fontRef idx="minor">
              <a:schemeClr val="dk1"/>
            </a:fontRef>
          </p:style>
          <p:txBody>
            <a:bodyPr wrap="square" lIns="144000" tIns="108000" rIns="144000" bIns="144000" rtlCol="0" anchor="t" anchorCtr="0"/>
            <a:lstStyle/>
            <a:p>
              <a:pPr algn="l">
                <a:spcBef>
                  <a:spcPts val="1150"/>
                </a:spcBef>
                <a:buClr>
                  <a:srgbClr val="116656"/>
                </a:buClr>
                <a:buSzPct val="120000"/>
              </a:pPr>
              <a:endParaRPr lang="en-US" sz="1300" b="1" dirty="0">
                <a:solidFill>
                  <a:srgbClr val="FF0000"/>
                </a:solidFill>
              </a:endParaRPr>
            </a:p>
          </p:txBody>
        </p:sp>
        <p:sp>
          <p:nvSpPr>
            <p:cNvPr id="32" name="Rechteck 31">
              <a:extLst>
                <a:ext uri="{FF2B5EF4-FFF2-40B4-BE49-F238E27FC236}">
                  <a16:creationId xmlns:a16="http://schemas.microsoft.com/office/drawing/2014/main" id="{829D47D3-C464-4E02-8A6E-C51B14DC7BBA}"/>
                </a:ext>
              </a:extLst>
            </p:cNvPr>
            <p:cNvSpPr/>
            <p:nvPr/>
          </p:nvSpPr>
          <p:spPr>
            <a:xfrm>
              <a:off x="10294407" y="4810771"/>
              <a:ext cx="1377300" cy="369332"/>
            </a:xfrm>
            <a:prstGeom prst="rect">
              <a:avLst/>
            </a:prstGeom>
          </p:spPr>
          <p:txBody>
            <a:bodyPr wrap="none">
              <a:spAutoFit/>
            </a:bodyPr>
            <a:lstStyle/>
            <a:p>
              <a:r>
                <a:rPr lang="en-US" dirty="0">
                  <a:solidFill>
                    <a:schemeClr val="accent4"/>
                  </a:solidFill>
                </a:rPr>
                <a:t>Parameters</a:t>
              </a:r>
            </a:p>
          </p:txBody>
        </p:sp>
      </p:grpSp>
      <p:sp>
        <p:nvSpPr>
          <p:cNvPr id="24" name="Textfeld 23">
            <a:extLst>
              <a:ext uri="{FF2B5EF4-FFF2-40B4-BE49-F238E27FC236}">
                <a16:creationId xmlns:a16="http://schemas.microsoft.com/office/drawing/2014/main" id="{50F2B804-D2BE-4047-8768-F1D632AABBDD}"/>
              </a:ext>
            </a:extLst>
          </p:cNvPr>
          <p:cNvSpPr txBox="1"/>
          <p:nvPr/>
        </p:nvSpPr>
        <p:spPr>
          <a:xfrm>
            <a:off x="6218025" y="6119691"/>
            <a:ext cx="2269852" cy="262059"/>
          </a:xfrm>
          <a:prstGeom prst="rect">
            <a:avLst/>
          </a:prstGeom>
          <a:noFill/>
        </p:spPr>
        <p:txBody>
          <a:bodyPr wrap="none" lIns="0" tIns="0" rIns="0" bIns="0" rtlCol="0" anchor="t" anchorCtr="0">
            <a:spAutoFit/>
          </a:bodyPr>
          <a:lstStyle>
            <a:defPPr>
              <a:defRPr lang="en-US"/>
            </a:defPPr>
            <a:lvl1pPr>
              <a:lnSpc>
                <a:spcPts val="2300"/>
              </a:lnSpc>
              <a:spcBef>
                <a:spcPts val="1150"/>
              </a:spcBef>
              <a:defRPr sz="1400">
                <a:solidFill>
                  <a:schemeClr val="accent2">
                    <a:lumMod val="75000"/>
                  </a:schemeClr>
                </a:solidFill>
              </a:defRPr>
            </a:lvl1pPr>
          </a:lstStyle>
          <a:p>
            <a:r>
              <a:rPr lang="en-US" dirty="0"/>
              <a:t>[U. Stroth et al., PPCF 2025]</a:t>
            </a:r>
          </a:p>
        </p:txBody>
      </p:sp>
      <p:sp>
        <p:nvSpPr>
          <p:cNvPr id="13" name="Ellipse 12">
            <a:extLst>
              <a:ext uri="{FF2B5EF4-FFF2-40B4-BE49-F238E27FC236}">
                <a16:creationId xmlns:a16="http://schemas.microsoft.com/office/drawing/2014/main" id="{4F025410-6EE5-41B4-BFD6-FC6909BBC4BA}"/>
              </a:ext>
            </a:extLst>
          </p:cNvPr>
          <p:cNvSpPr/>
          <p:nvPr/>
        </p:nvSpPr>
        <p:spPr>
          <a:xfrm>
            <a:off x="2904310" y="5222875"/>
            <a:ext cx="510440" cy="481795"/>
          </a:xfrm>
          <a:prstGeom prst="ellipse">
            <a:avLst/>
          </a:prstGeom>
          <a:solidFill>
            <a:schemeClr val="accent4">
              <a:lumMod val="40000"/>
              <a:lumOff val="60000"/>
            </a:schemeClr>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a:solidFill>
                <a:schemeClr val="accent6">
                  <a:lumMod val="75000"/>
                </a:schemeClr>
              </a:solidFill>
            </a:endParaRPr>
          </a:p>
        </p:txBody>
      </p:sp>
      <p:sp>
        <p:nvSpPr>
          <p:cNvPr id="15" name="Ellipse 14">
            <a:extLst>
              <a:ext uri="{FF2B5EF4-FFF2-40B4-BE49-F238E27FC236}">
                <a16:creationId xmlns:a16="http://schemas.microsoft.com/office/drawing/2014/main" id="{571AA212-B189-49AF-A135-27F8C403960F}"/>
              </a:ext>
            </a:extLst>
          </p:cNvPr>
          <p:cNvSpPr/>
          <p:nvPr/>
        </p:nvSpPr>
        <p:spPr>
          <a:xfrm>
            <a:off x="3108539" y="4915659"/>
            <a:ext cx="328767" cy="245621"/>
          </a:xfrm>
          <a:prstGeom prst="ellipse">
            <a:avLst/>
          </a:prstGeom>
          <a:solidFill>
            <a:schemeClr val="accent4">
              <a:lumMod val="40000"/>
              <a:lumOff val="60000"/>
            </a:schemeClr>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a:solidFill>
                <a:schemeClr val="accent6">
                  <a:lumMod val="75000"/>
                </a:schemeClr>
              </a:solidFill>
            </a:endParaRPr>
          </a:p>
        </p:txBody>
      </p:sp>
      <p:sp>
        <p:nvSpPr>
          <p:cNvPr id="16" name="Ellipse 15">
            <a:extLst>
              <a:ext uri="{FF2B5EF4-FFF2-40B4-BE49-F238E27FC236}">
                <a16:creationId xmlns:a16="http://schemas.microsoft.com/office/drawing/2014/main" id="{8CF5175B-AF66-4362-9339-B6BBB4EC9EC0}"/>
              </a:ext>
            </a:extLst>
          </p:cNvPr>
          <p:cNvSpPr/>
          <p:nvPr/>
        </p:nvSpPr>
        <p:spPr>
          <a:xfrm>
            <a:off x="3190010" y="4708219"/>
            <a:ext cx="257275" cy="162488"/>
          </a:xfrm>
          <a:prstGeom prst="ellipse">
            <a:avLst/>
          </a:prstGeom>
          <a:solidFill>
            <a:schemeClr val="accent4">
              <a:lumMod val="40000"/>
              <a:lumOff val="60000"/>
            </a:schemeClr>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a:solidFill>
                <a:schemeClr val="accent6">
                  <a:lumMod val="75000"/>
                </a:schemeClr>
              </a:solidFill>
            </a:endParaRPr>
          </a:p>
        </p:txBody>
      </p:sp>
      <p:sp>
        <p:nvSpPr>
          <p:cNvPr id="17" name="Ellipse 16">
            <a:extLst>
              <a:ext uri="{FF2B5EF4-FFF2-40B4-BE49-F238E27FC236}">
                <a16:creationId xmlns:a16="http://schemas.microsoft.com/office/drawing/2014/main" id="{AFD4AEDE-0DDE-4BE7-B590-E473D829AD23}"/>
              </a:ext>
            </a:extLst>
          </p:cNvPr>
          <p:cNvSpPr/>
          <p:nvPr/>
        </p:nvSpPr>
        <p:spPr>
          <a:xfrm>
            <a:off x="3229834" y="4505158"/>
            <a:ext cx="257275" cy="146669"/>
          </a:xfrm>
          <a:prstGeom prst="ellipse">
            <a:avLst/>
          </a:prstGeom>
          <a:solidFill>
            <a:schemeClr val="accent4">
              <a:lumMod val="40000"/>
              <a:lumOff val="60000"/>
            </a:schemeClr>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a:solidFill>
                <a:schemeClr val="accent6">
                  <a:lumMod val="75000"/>
                </a:schemeClr>
              </a:solidFill>
            </a:endParaRPr>
          </a:p>
        </p:txBody>
      </p:sp>
      <p:sp>
        <p:nvSpPr>
          <p:cNvPr id="19" name="Ellipse 18">
            <a:extLst>
              <a:ext uri="{FF2B5EF4-FFF2-40B4-BE49-F238E27FC236}">
                <a16:creationId xmlns:a16="http://schemas.microsoft.com/office/drawing/2014/main" id="{7C19D1FB-3A1D-4649-93E2-C3D47370F17F}"/>
              </a:ext>
            </a:extLst>
          </p:cNvPr>
          <p:cNvSpPr/>
          <p:nvPr/>
        </p:nvSpPr>
        <p:spPr>
          <a:xfrm>
            <a:off x="3279840" y="4318295"/>
            <a:ext cx="257275" cy="162488"/>
          </a:xfrm>
          <a:prstGeom prst="ellipse">
            <a:avLst/>
          </a:prstGeom>
          <a:solidFill>
            <a:schemeClr val="accent4">
              <a:lumMod val="40000"/>
              <a:lumOff val="60000"/>
            </a:schemeClr>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a:solidFill>
                <a:schemeClr val="accent6">
                  <a:lumMod val="75000"/>
                </a:schemeClr>
              </a:solidFill>
            </a:endParaRPr>
          </a:p>
        </p:txBody>
      </p:sp>
      <p:sp>
        <p:nvSpPr>
          <p:cNvPr id="2" name="Textfeld 1">
            <a:extLst>
              <a:ext uri="{FF2B5EF4-FFF2-40B4-BE49-F238E27FC236}">
                <a16:creationId xmlns:a16="http://schemas.microsoft.com/office/drawing/2014/main" id="{7AE6A299-1831-4B4D-9756-A4287B4B061B}"/>
              </a:ext>
            </a:extLst>
          </p:cNvPr>
          <p:cNvSpPr txBox="1"/>
          <p:nvPr/>
        </p:nvSpPr>
        <p:spPr>
          <a:xfrm>
            <a:off x="2958870" y="5287539"/>
            <a:ext cx="431800" cy="294953"/>
          </a:xfrm>
          <a:prstGeom prst="rect">
            <a:avLst/>
          </a:prstGeom>
          <a:noFill/>
        </p:spPr>
        <p:txBody>
          <a:bodyPr wrap="square" lIns="0" tIns="0" rIns="0" bIns="0" rtlCol="0" anchor="t" anchorCtr="0">
            <a:spAutoFit/>
          </a:bodyPr>
          <a:lstStyle/>
          <a:p>
            <a:pPr algn="ctr">
              <a:lnSpc>
                <a:spcPts val="2300"/>
              </a:lnSpc>
              <a:spcBef>
                <a:spcPts val="1150"/>
              </a:spcBef>
            </a:pPr>
            <a:r>
              <a:rPr lang="en-US" sz="2000" i="1" dirty="0">
                <a:solidFill>
                  <a:schemeClr val="accent3"/>
                </a:solidFill>
              </a:rPr>
              <a:t>n</a:t>
            </a:r>
            <a:r>
              <a:rPr lang="en-US" sz="2000" baseline="-25000" dirty="0">
                <a:solidFill>
                  <a:schemeClr val="accent3"/>
                </a:solidFill>
              </a:rPr>
              <a:t>0</a:t>
            </a:r>
          </a:p>
        </p:txBody>
      </p:sp>
      <p:sp>
        <p:nvSpPr>
          <p:cNvPr id="3" name="Datumsplatzhalter 2">
            <a:extLst>
              <a:ext uri="{FF2B5EF4-FFF2-40B4-BE49-F238E27FC236}">
                <a16:creationId xmlns:a16="http://schemas.microsoft.com/office/drawing/2014/main" id="{52CA6770-0A5E-49B3-B47D-6107C1F5D672}"/>
              </a:ext>
            </a:extLst>
          </p:cNvPr>
          <p:cNvSpPr>
            <a:spLocks noGrp="1"/>
          </p:cNvSpPr>
          <p:nvPr>
            <p:ph type="dt" sz="half" idx="10"/>
          </p:nvPr>
        </p:nvSpPr>
        <p:spPr/>
        <p:txBody>
          <a:bodyPr/>
          <a:lstStyle/>
          <a:p>
            <a:r>
              <a:rPr lang="en-US"/>
              <a:t>XPR access in different tokamaks</a:t>
            </a:r>
            <a:endParaRPr lang="de-DE" dirty="0"/>
          </a:p>
        </p:txBody>
      </p:sp>
      <p:sp>
        <p:nvSpPr>
          <p:cNvPr id="5" name="Fußzeilenplatzhalter 4">
            <a:extLst>
              <a:ext uri="{FF2B5EF4-FFF2-40B4-BE49-F238E27FC236}">
                <a16:creationId xmlns:a16="http://schemas.microsoft.com/office/drawing/2014/main" id="{F31246DB-CEFA-4DAE-8690-B28C33966D41}"/>
              </a:ext>
            </a:extLst>
          </p:cNvPr>
          <p:cNvSpPr>
            <a:spLocks noGrp="1"/>
          </p:cNvSpPr>
          <p:nvPr>
            <p:ph type="ftr" sz="quarter" idx="11"/>
          </p:nvPr>
        </p:nvSpPr>
        <p:spPr/>
        <p:txBody>
          <a:bodyPr/>
          <a:lstStyle/>
          <a:p>
            <a:pPr algn="l">
              <a:tabLst>
                <a:tab pos="9775825" algn="r"/>
                <a:tab pos="10226675" algn="r"/>
              </a:tabLst>
            </a:pPr>
            <a:r>
              <a:rPr lang="de-DE"/>
              <a:t>Max-Planck-Institut für Plasmaphysik | Ulrich Stroth | IAEA Divertor WS, 29.10.2025</a:t>
            </a:r>
            <a:endParaRPr lang="de-DE" dirty="0"/>
          </a:p>
        </p:txBody>
      </p:sp>
      <p:sp>
        <p:nvSpPr>
          <p:cNvPr id="6" name="Foliennummernplatzhalter 5">
            <a:extLst>
              <a:ext uri="{FF2B5EF4-FFF2-40B4-BE49-F238E27FC236}">
                <a16:creationId xmlns:a16="http://schemas.microsoft.com/office/drawing/2014/main" id="{38864874-DD3B-46A7-A5E0-15CC3E96ACFC}"/>
              </a:ext>
            </a:extLst>
          </p:cNvPr>
          <p:cNvSpPr>
            <a:spLocks noGrp="1"/>
          </p:cNvSpPr>
          <p:nvPr>
            <p:ph type="sldNum" sz="quarter" idx="12"/>
          </p:nvPr>
        </p:nvSpPr>
        <p:spPr/>
        <p:txBody>
          <a:bodyPr/>
          <a:lstStyle/>
          <a:p>
            <a:fld id="{3B1A4699-952B-42DA-8DC4-38A59B49610C}" type="slidenum">
              <a:rPr lang="de-DE" smtClean="0"/>
              <a:pPr/>
              <a:t>6</a:t>
            </a:fld>
            <a:endParaRPr lang="de-DE" dirty="0"/>
          </a:p>
        </p:txBody>
      </p:sp>
    </p:spTree>
    <p:extLst>
      <p:ext uri="{BB962C8B-B14F-4D97-AF65-F5344CB8AC3E}">
        <p14:creationId xmlns:p14="http://schemas.microsoft.com/office/powerpoint/2010/main" val="1412844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par>
                          <p:cTn id="17" fill="hold">
                            <p:stCondLst>
                              <p:cond delay="0"/>
                            </p:stCondLst>
                            <p:childTnLst>
                              <p:par>
                                <p:cTn id="18" presetID="10" presetClass="entr" presetSubtype="0"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childTnLst>
                          </p:cTn>
                        </p:par>
                        <p:par>
                          <p:cTn id="25" fill="hold">
                            <p:stCondLst>
                              <p:cond delay="1000"/>
                            </p:stCondLst>
                            <p:childTnLst>
                              <p:par>
                                <p:cTn id="26" presetID="10" presetClass="entr" presetSubtype="0"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childTnLst>
                          </p:cTn>
                        </p:par>
                        <p:par>
                          <p:cTn id="29" fill="hold">
                            <p:stCondLst>
                              <p:cond delay="1500"/>
                            </p:stCondLst>
                            <p:childTnLst>
                              <p:par>
                                <p:cTn id="30" presetID="10"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par>
                                <p:cTn id="33" presetID="1" presetClass="entr" presetSubtype="0" fill="hold" nodeType="withEffect">
                                  <p:stCondLst>
                                    <p:cond delay="0"/>
                                  </p:stCondLst>
                                  <p:childTnLst>
                                    <p:set>
                                      <p:cBhvr>
                                        <p:cTn id="34" dur="1" fill="hold">
                                          <p:stCondLst>
                                            <p:cond delay="0"/>
                                          </p:stCondLst>
                                        </p:cTn>
                                        <p:tgtEl>
                                          <p:spTgt spid="18">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6" grpId="0" animBg="1"/>
      <p:bldP spid="17" grpId="0" animBg="1"/>
      <p:bldP spid="19" grpId="0" animBg="1"/>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nhaltsplatzhalter 5">
            <a:extLst>
              <a:ext uri="{FF2B5EF4-FFF2-40B4-BE49-F238E27FC236}">
                <a16:creationId xmlns:a16="http://schemas.microsoft.com/office/drawing/2014/main" id="{136B8F98-716A-4745-A441-0ACA1A7B525D}"/>
              </a:ext>
            </a:extLst>
          </p:cNvPr>
          <p:cNvSpPr>
            <a:spLocks noGrp="1"/>
          </p:cNvSpPr>
          <p:nvPr>
            <p:ph sz="quarter" idx="13"/>
          </p:nvPr>
        </p:nvSpPr>
        <p:spPr>
          <a:xfrm>
            <a:off x="695326" y="1474256"/>
            <a:ext cx="10801349" cy="5392211"/>
          </a:xfrm>
        </p:spPr>
        <p:txBody>
          <a:bodyPr>
            <a:normAutofit/>
          </a:bodyPr>
          <a:lstStyle/>
          <a:p>
            <a:r>
              <a:rPr lang="de-DE" sz="1600" dirty="0">
                <a:solidFill>
                  <a:schemeClr val="accent3"/>
                </a:solidFill>
              </a:rPr>
              <a:t>	       		XPR </a:t>
            </a:r>
            <a:r>
              <a:rPr lang="de-DE" sz="1600" dirty="0" err="1">
                <a:solidFill>
                  <a:schemeClr val="accent3"/>
                </a:solidFill>
              </a:rPr>
              <a:t>profiles</a:t>
            </a:r>
            <a:r>
              <a:rPr lang="de-DE" sz="1600" dirty="0">
                <a:solidFill>
                  <a:schemeClr val="accent3"/>
                </a:solidFill>
              </a:rPr>
              <a:t>		        </a:t>
            </a:r>
            <a:r>
              <a:rPr lang="en-US" sz="1600" dirty="0">
                <a:solidFill>
                  <a:schemeClr val="accent3"/>
                </a:solidFill>
              </a:rPr>
              <a:t>Upstream profiles</a:t>
            </a:r>
          </a:p>
          <a:p>
            <a:endParaRPr lang="en-US" dirty="0"/>
          </a:p>
          <a:p>
            <a:endParaRPr lang="en-US" dirty="0"/>
          </a:p>
          <a:p>
            <a:endParaRPr lang="en-US" dirty="0"/>
          </a:p>
          <a:p>
            <a:pPr lvl="3"/>
            <a:endParaRPr lang="en-US" dirty="0"/>
          </a:p>
          <a:p>
            <a:pPr lvl="3"/>
            <a:endParaRPr lang="en-US" dirty="0"/>
          </a:p>
          <a:p>
            <a:pPr lvl="3"/>
            <a:endParaRPr lang="en-US" dirty="0"/>
          </a:p>
          <a:p>
            <a:pPr lvl="3"/>
            <a:endParaRPr lang="en-US" dirty="0"/>
          </a:p>
          <a:p>
            <a:pPr lvl="4"/>
            <a:endParaRPr lang="en-US" dirty="0"/>
          </a:p>
          <a:p>
            <a:pPr lvl="1"/>
            <a:endParaRPr lang="en-US" dirty="0"/>
          </a:p>
          <a:p>
            <a:pPr lvl="1"/>
            <a:endParaRPr lang="en-US" dirty="0"/>
          </a:p>
          <a:p>
            <a:pPr marL="0" lvl="3" indent="0" algn="ctr">
              <a:buNone/>
            </a:pPr>
            <a:r>
              <a:rPr lang="en-US" sz="2000" b="1" dirty="0">
                <a:solidFill>
                  <a:schemeClr val="accent5"/>
                </a:solidFill>
              </a:rPr>
              <a:t>XPR reaches a height of 12 cm and dissipates up to 70 % of the heating power</a:t>
            </a:r>
          </a:p>
        </p:txBody>
      </p:sp>
      <p:sp>
        <p:nvSpPr>
          <p:cNvPr id="4" name="Titel 3">
            <a:extLst>
              <a:ext uri="{FF2B5EF4-FFF2-40B4-BE49-F238E27FC236}">
                <a16:creationId xmlns:a16="http://schemas.microsoft.com/office/drawing/2014/main" id="{879D0CB5-71CE-40FC-AC2C-3C9C746EF539}"/>
              </a:ext>
            </a:extLst>
          </p:cNvPr>
          <p:cNvSpPr>
            <a:spLocks noGrp="1"/>
          </p:cNvSpPr>
          <p:nvPr>
            <p:ph type="title"/>
          </p:nvPr>
        </p:nvSpPr>
        <p:spPr/>
        <p:txBody>
          <a:bodyPr/>
          <a:lstStyle/>
          <a:p>
            <a:r>
              <a:rPr lang="en-US" dirty="0"/>
              <a:t>Evolution of XPR and edge temperature profiles</a:t>
            </a:r>
            <a:br>
              <a:rPr lang="en-US" dirty="0"/>
            </a:br>
            <a:r>
              <a:rPr lang="en-US" b="0" dirty="0"/>
              <a:t>AUG, 10 MW heating power, split 70/30 to electrons/ions</a:t>
            </a:r>
          </a:p>
        </p:txBody>
      </p:sp>
      <p:sp>
        <p:nvSpPr>
          <p:cNvPr id="14" name="Inhaltsplatzhalter 6">
            <a:extLst>
              <a:ext uri="{FF2B5EF4-FFF2-40B4-BE49-F238E27FC236}">
                <a16:creationId xmlns:a16="http://schemas.microsoft.com/office/drawing/2014/main" id="{16681AFE-59AE-4966-91C4-10716248C3E5}"/>
              </a:ext>
            </a:extLst>
          </p:cNvPr>
          <p:cNvSpPr txBox="1">
            <a:spLocks/>
          </p:cNvSpPr>
          <p:nvPr/>
        </p:nvSpPr>
        <p:spPr>
          <a:xfrm>
            <a:off x="695327" y="1609725"/>
            <a:ext cx="5278650" cy="4772025"/>
          </a:xfrm>
          <a:prstGeom prst="rect">
            <a:avLst/>
          </a:prstGeom>
        </p:spPr>
        <p:txBody>
          <a:bodyPr vert="horz" lIns="0" tIns="45720" rIns="0" bIns="45720" rtlCol="0">
            <a:normAutofit/>
          </a:bodyPr>
          <a:lstStyle>
            <a:lvl1pPr marL="0" marR="0" indent="0" algn="l" defTabSz="914400" rtl="0" eaLnBrk="1" fontAlgn="auto" latinLnBrk="0" hangingPunct="1">
              <a:lnSpc>
                <a:spcPct val="120000"/>
              </a:lnSpc>
              <a:spcBef>
                <a:spcPts val="600"/>
              </a:spcBef>
              <a:spcAft>
                <a:spcPts val="0"/>
              </a:spcAft>
              <a:buClrTx/>
              <a:buSzTx/>
              <a:buFont typeface="Arial" panose="020B0604020202020204" pitchFamily="34" charset="0"/>
              <a:buNone/>
              <a:tabLst/>
              <a:defRPr lang="de-DE" sz="2000" b="1" i="0" kern="600" spc="40" baseline="0">
                <a:solidFill>
                  <a:srgbClr val="005555"/>
                </a:solidFill>
                <a:latin typeface="+mn-lt"/>
                <a:ea typeface="+mn-ea"/>
                <a:cs typeface="+mn-cs"/>
              </a:defRPr>
            </a:lvl1pPr>
            <a:lvl2pPr marL="0" marR="0" indent="0" algn="l" defTabSz="914400" rtl="0" eaLnBrk="1" fontAlgn="auto" latinLnBrk="0" hangingPunct="1">
              <a:lnSpc>
                <a:spcPct val="120000"/>
              </a:lnSpc>
              <a:spcBef>
                <a:spcPts val="600"/>
              </a:spcBef>
              <a:spcAft>
                <a:spcPts val="0"/>
              </a:spcAft>
              <a:buClrTx/>
              <a:buSzTx/>
              <a:buFont typeface="Arial" panose="020B0604020202020204" pitchFamily="34" charset="0"/>
              <a:buNone/>
              <a:tabLst/>
              <a:defRPr sz="1800" kern="600" spc="40" baseline="0">
                <a:solidFill>
                  <a:schemeClr val="tx1"/>
                </a:solidFill>
                <a:latin typeface="+mn-lt"/>
                <a:ea typeface="+mn-ea"/>
                <a:cs typeface="+mn-cs"/>
              </a:defRPr>
            </a:lvl2pPr>
            <a:lvl3pPr marL="179388" marR="0" indent="-179388" algn="l" defTabSz="914400" rtl="0" eaLnBrk="1" fontAlgn="auto" latinLnBrk="0" hangingPunct="1">
              <a:lnSpc>
                <a:spcPct val="120000"/>
              </a:lnSpc>
              <a:spcBef>
                <a:spcPts val="600"/>
              </a:spcBef>
              <a:spcAft>
                <a:spcPts val="0"/>
              </a:spcAft>
              <a:buClrTx/>
              <a:buSzTx/>
              <a:buFont typeface="Arial" panose="020B0604020202020204" pitchFamily="34" charset="0"/>
              <a:buChar char="•"/>
              <a:tabLst/>
              <a:defRPr sz="1800" b="0" kern="400" spc="40" baseline="0">
                <a:solidFill>
                  <a:schemeClr val="tx1"/>
                </a:solidFill>
                <a:latin typeface="+mn-lt"/>
                <a:ea typeface="+mn-ea"/>
                <a:cs typeface="+mn-cs"/>
              </a:defRPr>
            </a:lvl3pPr>
            <a:lvl4pPr marL="179388" marR="0" indent="-179388" algn="l" defTabSz="914400" rtl="0" eaLnBrk="1" fontAlgn="auto" latinLnBrk="0" hangingPunct="1">
              <a:lnSpc>
                <a:spcPct val="120000"/>
              </a:lnSpc>
              <a:spcBef>
                <a:spcPts val="600"/>
              </a:spcBef>
              <a:spcAft>
                <a:spcPts val="0"/>
              </a:spcAft>
              <a:buClrTx/>
              <a:buSzTx/>
              <a:buFont typeface="Arial" panose="020B0604020202020204" pitchFamily="34" charset="0"/>
              <a:buChar char="•"/>
              <a:tabLst/>
              <a:defRPr sz="1800" b="1" kern="600" spc="40" baseline="0">
                <a:solidFill>
                  <a:schemeClr val="tx2"/>
                </a:solidFill>
                <a:latin typeface="+mn-lt"/>
                <a:ea typeface="+mn-ea"/>
                <a:cs typeface="+mn-cs"/>
              </a:defRPr>
            </a:lvl4pPr>
            <a:lvl5pPr marL="357188" marR="0" indent="-179388" algn="l" defTabSz="914400" rtl="0" eaLnBrk="1" fontAlgn="auto" latinLnBrk="0" hangingPunct="1">
              <a:lnSpc>
                <a:spcPct val="120000"/>
              </a:lnSpc>
              <a:spcBef>
                <a:spcPts val="600"/>
              </a:spcBef>
              <a:spcAft>
                <a:spcPts val="0"/>
              </a:spcAft>
              <a:buClrTx/>
              <a:buSzTx/>
              <a:buFont typeface="Symbol" panose="05050102010706020507" pitchFamily="18" charset="2"/>
              <a:buChar char="-"/>
              <a:tabLst/>
              <a:defRPr lang="de-DE" sz="1600" b="0" i="0" kern="600" spc="40" baseline="0">
                <a:solidFill>
                  <a:schemeClr val="tx1"/>
                </a:solidFill>
                <a:latin typeface="+mn-lt"/>
                <a:ea typeface="+mn-ea"/>
                <a:cs typeface="+mn-cs"/>
              </a:defRPr>
            </a:lvl5pPr>
            <a:lvl6pPr marL="645750" marR="0" indent="-285750" algn="l" defTabSz="914400" rtl="0" eaLnBrk="1" fontAlgn="auto" latinLnBrk="0" hangingPunct="1">
              <a:lnSpc>
                <a:spcPct val="100000"/>
              </a:lnSpc>
              <a:spcBef>
                <a:spcPts val="300"/>
              </a:spcBef>
              <a:spcAft>
                <a:spcPts val="0"/>
              </a:spcAft>
              <a:buClr>
                <a:srgbClr val="000000"/>
              </a:buClr>
              <a:buSzPct val="110000"/>
              <a:buFont typeface="Symbol" panose="05050102010706020507" pitchFamily="18" charset="2"/>
              <a:buChar char=""/>
              <a:tabLst/>
              <a:defRPr sz="1800" b="0" i="0" kern="600" spc="40" baseline="0">
                <a:solidFill>
                  <a:schemeClr val="tx1"/>
                </a:solidFill>
                <a:latin typeface="+mn-lt"/>
                <a:ea typeface="+mn-ea"/>
                <a:cs typeface="+mn-cs"/>
              </a:defRPr>
            </a:lvl6pPr>
            <a:lvl7pPr marL="0" marR="0" indent="215900" algn="l" defTabSz="914400" rtl="0" eaLnBrk="1" fontAlgn="auto" latinLnBrk="0" hangingPunct="1">
              <a:lnSpc>
                <a:spcPct val="100000"/>
              </a:lnSpc>
              <a:spcBef>
                <a:spcPts val="600"/>
              </a:spcBef>
              <a:spcAft>
                <a:spcPts val="0"/>
              </a:spcAft>
              <a:buClr>
                <a:srgbClr val="005555"/>
              </a:buClr>
              <a:buSzTx/>
              <a:buFont typeface="Wingdings 3" panose="05040102010807070707" pitchFamily="18" charset="2"/>
              <a:buChar char=""/>
              <a:tabLst/>
              <a:defRPr sz="1500" b="0" i="1" kern="600" spc="40" baseline="0">
                <a:solidFill>
                  <a:schemeClr val="tx2"/>
                </a:solidFill>
                <a:latin typeface="+mn-lt"/>
                <a:ea typeface="+mn-ea"/>
                <a:cs typeface="+mn-cs"/>
              </a:defRPr>
            </a:lvl7pPr>
            <a:lvl8pPr marL="0" marR="0" indent="0" algn="l" defTabSz="914400" rtl="0" eaLnBrk="1" fontAlgn="auto" latinLnBrk="0" hangingPunct="1">
              <a:lnSpc>
                <a:spcPct val="100000"/>
              </a:lnSpc>
              <a:spcBef>
                <a:spcPts val="525"/>
              </a:spcBef>
              <a:spcAft>
                <a:spcPts val="0"/>
              </a:spcAft>
              <a:buClrTx/>
              <a:buSzPct val="110000"/>
              <a:buFont typeface=".SF NS Symbols Regular"/>
              <a:buNone/>
              <a:tabLst/>
              <a:defRPr sz="1000" b="0" i="1" kern="600" spc="120" baseline="0">
                <a:solidFill>
                  <a:schemeClr val="tx1">
                    <a:lumMod val="50000"/>
                    <a:lumOff val="50000"/>
                  </a:schemeClr>
                </a:solidFill>
                <a:latin typeface="+mn-lt"/>
                <a:ea typeface="+mn-ea"/>
                <a:cs typeface="+mn-cs"/>
              </a:defRPr>
            </a:lvl8pPr>
            <a:lvl9pPr marL="0" indent="0" algn="l" defTabSz="914400" rtl="0" eaLnBrk="1" latinLnBrk="0" hangingPunct="1">
              <a:lnSpc>
                <a:spcPts val="1100"/>
              </a:lnSpc>
              <a:spcBef>
                <a:spcPts val="525"/>
              </a:spcBef>
              <a:buFont typeface="Arial" panose="020B0604020202020204" pitchFamily="34" charset="0"/>
              <a:buNone/>
              <a:defRPr sz="800" b="0" i="1" kern="600" spc="120" baseline="0">
                <a:solidFill>
                  <a:schemeClr val="tx1">
                    <a:lumMod val="50000"/>
                    <a:lumOff val="50000"/>
                  </a:schemeClr>
                </a:solidFill>
                <a:latin typeface="+mn-lt"/>
                <a:ea typeface="+mn-ea"/>
                <a:cs typeface="+mn-cs"/>
              </a:defRPr>
            </a:lvl9pPr>
          </a:lstStyle>
          <a:p>
            <a:pPr marL="71438" lvl="4" indent="0" algn="ctr">
              <a:buFont typeface="Symbol" panose="05050102010706020507" pitchFamily="18" charset="2"/>
              <a:buNone/>
            </a:pPr>
            <a:endParaRPr lang="en-US" dirty="0"/>
          </a:p>
        </p:txBody>
      </p:sp>
      <p:pic>
        <p:nvPicPr>
          <p:cNvPr id="8" name="Grafik 7">
            <a:extLst>
              <a:ext uri="{FF2B5EF4-FFF2-40B4-BE49-F238E27FC236}">
                <a16:creationId xmlns:a16="http://schemas.microsoft.com/office/drawing/2014/main" id="{5A000C57-8085-49AA-8F8A-02D70A91B2BC}"/>
              </a:ext>
            </a:extLst>
          </p:cNvPr>
          <p:cNvPicPr>
            <a:picLocks noChangeAspect="1"/>
          </p:cNvPicPr>
          <p:nvPr/>
        </p:nvPicPr>
        <p:blipFill>
          <a:blip r:embed="rId3"/>
          <a:stretch>
            <a:fillRect/>
          </a:stretch>
        </p:blipFill>
        <p:spPr>
          <a:xfrm>
            <a:off x="1687590" y="1849043"/>
            <a:ext cx="8168509" cy="4097455"/>
          </a:xfrm>
          <a:prstGeom prst="rect">
            <a:avLst/>
          </a:prstGeom>
        </p:spPr>
      </p:pic>
      <p:sp>
        <p:nvSpPr>
          <p:cNvPr id="5" name="Datumsplatzhalter 4">
            <a:extLst>
              <a:ext uri="{FF2B5EF4-FFF2-40B4-BE49-F238E27FC236}">
                <a16:creationId xmlns:a16="http://schemas.microsoft.com/office/drawing/2014/main" id="{986ECFF0-893A-4E11-B438-BB8ECD23FC6A}"/>
              </a:ext>
            </a:extLst>
          </p:cNvPr>
          <p:cNvSpPr>
            <a:spLocks noGrp="1"/>
          </p:cNvSpPr>
          <p:nvPr>
            <p:ph type="dt" sz="half" idx="14"/>
          </p:nvPr>
        </p:nvSpPr>
        <p:spPr/>
        <p:txBody>
          <a:bodyPr/>
          <a:lstStyle/>
          <a:p>
            <a:r>
              <a:rPr lang="en-US"/>
              <a:t>XPR access in different tokamaks</a:t>
            </a:r>
            <a:endParaRPr lang="de-DE" dirty="0"/>
          </a:p>
        </p:txBody>
      </p:sp>
      <p:sp>
        <p:nvSpPr>
          <p:cNvPr id="7" name="Fußzeilenplatzhalter 6">
            <a:extLst>
              <a:ext uri="{FF2B5EF4-FFF2-40B4-BE49-F238E27FC236}">
                <a16:creationId xmlns:a16="http://schemas.microsoft.com/office/drawing/2014/main" id="{65685305-5C67-4471-BC90-6655EFEFF191}"/>
              </a:ext>
            </a:extLst>
          </p:cNvPr>
          <p:cNvSpPr>
            <a:spLocks noGrp="1"/>
          </p:cNvSpPr>
          <p:nvPr>
            <p:ph type="ftr" sz="quarter" idx="15"/>
          </p:nvPr>
        </p:nvSpPr>
        <p:spPr/>
        <p:txBody>
          <a:bodyPr/>
          <a:lstStyle/>
          <a:p>
            <a:pPr algn="l">
              <a:tabLst>
                <a:tab pos="9775825" algn="r"/>
                <a:tab pos="10226675" algn="r"/>
              </a:tabLst>
            </a:pPr>
            <a:r>
              <a:rPr lang="de-DE"/>
              <a:t>Max-Planck-Institut für Plasmaphysik | Ulrich Stroth | IAEA Divertor WS, 29.10.2025</a:t>
            </a:r>
            <a:endParaRPr lang="de-DE" dirty="0"/>
          </a:p>
        </p:txBody>
      </p:sp>
      <p:sp>
        <p:nvSpPr>
          <p:cNvPr id="9" name="Foliennummernplatzhalter 8">
            <a:extLst>
              <a:ext uri="{FF2B5EF4-FFF2-40B4-BE49-F238E27FC236}">
                <a16:creationId xmlns:a16="http://schemas.microsoft.com/office/drawing/2014/main" id="{16FE42B1-E36F-4673-8D56-B6ED4896B616}"/>
              </a:ext>
            </a:extLst>
          </p:cNvPr>
          <p:cNvSpPr>
            <a:spLocks noGrp="1"/>
          </p:cNvSpPr>
          <p:nvPr>
            <p:ph type="sldNum" sz="quarter" idx="16"/>
          </p:nvPr>
        </p:nvSpPr>
        <p:spPr/>
        <p:txBody>
          <a:bodyPr/>
          <a:lstStyle/>
          <a:p>
            <a:fld id="{3B1A4699-952B-42DA-8DC4-38A59B49610C}" type="slidenum">
              <a:rPr lang="de-DE" smtClean="0"/>
              <a:pPr/>
              <a:t>7</a:t>
            </a:fld>
            <a:endParaRPr lang="de-DE" dirty="0"/>
          </a:p>
        </p:txBody>
      </p:sp>
    </p:spTree>
    <p:extLst>
      <p:ext uri="{BB962C8B-B14F-4D97-AF65-F5344CB8AC3E}">
        <p14:creationId xmlns:p14="http://schemas.microsoft.com/office/powerpoint/2010/main" val="2558618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afik 11">
            <a:extLst>
              <a:ext uri="{FF2B5EF4-FFF2-40B4-BE49-F238E27FC236}">
                <a16:creationId xmlns:a16="http://schemas.microsoft.com/office/drawing/2014/main" id="{AACEC6E5-B904-43FC-989B-0EE84DA69EB9}"/>
              </a:ext>
            </a:extLst>
          </p:cNvPr>
          <p:cNvPicPr>
            <a:picLocks noChangeAspect="1"/>
          </p:cNvPicPr>
          <p:nvPr/>
        </p:nvPicPr>
        <p:blipFill rotWithShape="1">
          <a:blip r:embed="rId2"/>
          <a:srcRect b="13082"/>
          <a:stretch/>
        </p:blipFill>
        <p:spPr>
          <a:xfrm>
            <a:off x="6955797" y="2207364"/>
            <a:ext cx="3316000" cy="2817717"/>
          </a:xfrm>
          <a:prstGeom prst="rect">
            <a:avLst/>
          </a:prstGeom>
        </p:spPr>
      </p:pic>
      <p:sp>
        <p:nvSpPr>
          <p:cNvPr id="10" name="Inhaltsplatzhalter 9">
            <a:extLst>
              <a:ext uri="{FF2B5EF4-FFF2-40B4-BE49-F238E27FC236}">
                <a16:creationId xmlns:a16="http://schemas.microsoft.com/office/drawing/2014/main" id="{0AF8FF50-1008-4820-9D53-7824635BA7F1}"/>
              </a:ext>
            </a:extLst>
          </p:cNvPr>
          <p:cNvSpPr>
            <a:spLocks noGrp="1"/>
          </p:cNvSpPr>
          <p:nvPr>
            <p:ph sz="half" idx="2"/>
          </p:nvPr>
        </p:nvSpPr>
        <p:spPr/>
        <p:txBody>
          <a:bodyPr/>
          <a:lstStyle/>
          <a:p>
            <a:pPr marL="0" lvl="3" indent="0">
              <a:buNone/>
            </a:pPr>
            <a:r>
              <a:rPr lang="en-US" dirty="0"/>
              <a:t>Model reproduced edge temperature drop</a:t>
            </a:r>
          </a:p>
        </p:txBody>
      </p:sp>
      <p:sp>
        <p:nvSpPr>
          <p:cNvPr id="3" name="Titel 2">
            <a:extLst>
              <a:ext uri="{FF2B5EF4-FFF2-40B4-BE49-F238E27FC236}">
                <a16:creationId xmlns:a16="http://schemas.microsoft.com/office/drawing/2014/main" id="{823731C3-7FA6-4D4C-8395-CA8228FAB163}"/>
              </a:ext>
            </a:extLst>
          </p:cNvPr>
          <p:cNvSpPr>
            <a:spLocks noGrp="1"/>
          </p:cNvSpPr>
          <p:nvPr>
            <p:ph type="title"/>
          </p:nvPr>
        </p:nvSpPr>
        <p:spPr>
          <a:xfrm>
            <a:off x="695325" y="441325"/>
            <a:ext cx="9828742" cy="782638"/>
          </a:xfrm>
        </p:spPr>
        <p:txBody>
          <a:bodyPr/>
          <a:lstStyle/>
          <a:p>
            <a:r>
              <a:rPr lang="en-US" dirty="0"/>
              <a:t>Comparison with an AUG experiment with 10 MW heating power</a:t>
            </a:r>
            <a:br>
              <a:rPr lang="en-US" dirty="0"/>
            </a:br>
            <a:endParaRPr lang="en-US" dirty="0"/>
          </a:p>
        </p:txBody>
      </p:sp>
      <p:sp>
        <p:nvSpPr>
          <p:cNvPr id="2" name="Inhaltsplatzhalter 1">
            <a:extLst>
              <a:ext uri="{FF2B5EF4-FFF2-40B4-BE49-F238E27FC236}">
                <a16:creationId xmlns:a16="http://schemas.microsoft.com/office/drawing/2014/main" id="{5E99C93C-DA90-42F2-8E44-5A9E91355285}"/>
              </a:ext>
            </a:extLst>
          </p:cNvPr>
          <p:cNvSpPr>
            <a:spLocks noGrp="1"/>
          </p:cNvSpPr>
          <p:nvPr>
            <p:ph sz="half" idx="13"/>
          </p:nvPr>
        </p:nvSpPr>
        <p:spPr/>
        <p:txBody>
          <a:bodyPr>
            <a:normAutofit/>
          </a:bodyPr>
          <a:lstStyle/>
          <a:p>
            <a:pPr indent="-450850"/>
            <a:r>
              <a:rPr lang="en-US" dirty="0"/>
              <a:t>Experimental upstream </a:t>
            </a:r>
            <a:r>
              <a:rPr lang="en-US" i="1" dirty="0" err="1"/>
              <a:t>T</a:t>
            </a:r>
            <a:r>
              <a:rPr lang="en-US" baseline="-25000" dirty="0" err="1"/>
              <a:t>e</a:t>
            </a:r>
            <a:r>
              <a:rPr lang="en-US" dirty="0"/>
              <a:t> profiles</a:t>
            </a:r>
          </a:p>
          <a:p>
            <a:endParaRPr lang="en-US" dirty="0"/>
          </a:p>
          <a:p>
            <a:endParaRPr lang="en-US" dirty="0"/>
          </a:p>
          <a:p>
            <a:endParaRPr lang="en-US" dirty="0"/>
          </a:p>
          <a:p>
            <a:endParaRPr lang="en-US" dirty="0"/>
          </a:p>
          <a:p>
            <a:endParaRPr lang="en-US" dirty="0"/>
          </a:p>
          <a:p>
            <a:endParaRPr lang="en-US" dirty="0"/>
          </a:p>
          <a:p>
            <a:endParaRPr lang="en-US" dirty="0"/>
          </a:p>
        </p:txBody>
      </p:sp>
      <p:sp>
        <p:nvSpPr>
          <p:cNvPr id="8" name="Textfeld 7">
            <a:extLst>
              <a:ext uri="{FF2B5EF4-FFF2-40B4-BE49-F238E27FC236}">
                <a16:creationId xmlns:a16="http://schemas.microsoft.com/office/drawing/2014/main" id="{1227B590-D64F-4255-8E21-7035C46FA6EA}"/>
              </a:ext>
            </a:extLst>
          </p:cNvPr>
          <p:cNvSpPr txBox="1"/>
          <p:nvPr/>
        </p:nvSpPr>
        <p:spPr>
          <a:xfrm>
            <a:off x="1964263" y="5444089"/>
            <a:ext cx="7572668" cy="262059"/>
          </a:xfrm>
          <a:prstGeom prst="rect">
            <a:avLst/>
          </a:prstGeom>
          <a:noFill/>
        </p:spPr>
        <p:txBody>
          <a:bodyPr wrap="square" lIns="0" tIns="0" rIns="0" bIns="0" rtlCol="0" anchor="t" anchorCtr="0">
            <a:spAutoFit/>
          </a:bodyPr>
          <a:lstStyle>
            <a:defPPr>
              <a:defRPr lang="en-US"/>
            </a:defPPr>
            <a:lvl1pPr>
              <a:lnSpc>
                <a:spcPts val="2300"/>
              </a:lnSpc>
              <a:spcBef>
                <a:spcPts val="1150"/>
              </a:spcBef>
              <a:defRPr sz="1400">
                <a:solidFill>
                  <a:schemeClr val="accent2">
                    <a:lumMod val="75000"/>
                  </a:schemeClr>
                </a:solidFill>
              </a:defRPr>
            </a:lvl1pPr>
          </a:lstStyle>
          <a:p>
            <a:pPr algn="ctr"/>
            <a:r>
              <a:rPr lang="en-US" dirty="0"/>
              <a:t>[L. </a:t>
            </a:r>
            <a:r>
              <a:rPr lang="en-US" dirty="0" err="1"/>
              <a:t>Hofstadler</a:t>
            </a:r>
            <a:r>
              <a:rPr lang="en-US" dirty="0"/>
              <a:t>, Master thesis, TU Wien; E. Wolfrum et al. EPS 2025]</a:t>
            </a:r>
          </a:p>
        </p:txBody>
      </p:sp>
      <p:pic>
        <p:nvPicPr>
          <p:cNvPr id="14" name="Grafik 13">
            <a:extLst>
              <a:ext uri="{FF2B5EF4-FFF2-40B4-BE49-F238E27FC236}">
                <a16:creationId xmlns:a16="http://schemas.microsoft.com/office/drawing/2014/main" id="{F9FBE636-4859-41FA-B2CC-C8A9A682A33F}"/>
              </a:ext>
            </a:extLst>
          </p:cNvPr>
          <p:cNvPicPr>
            <a:picLocks noChangeAspect="1"/>
          </p:cNvPicPr>
          <p:nvPr/>
        </p:nvPicPr>
        <p:blipFill>
          <a:blip r:embed="rId3"/>
          <a:stretch>
            <a:fillRect/>
          </a:stretch>
        </p:blipFill>
        <p:spPr>
          <a:xfrm>
            <a:off x="1153069" y="2207364"/>
            <a:ext cx="3296067" cy="3177401"/>
          </a:xfrm>
          <a:prstGeom prst="rect">
            <a:avLst/>
          </a:prstGeom>
        </p:spPr>
      </p:pic>
      <p:sp>
        <p:nvSpPr>
          <p:cNvPr id="15" name="Rechteck 14">
            <a:extLst>
              <a:ext uri="{FF2B5EF4-FFF2-40B4-BE49-F238E27FC236}">
                <a16:creationId xmlns:a16="http://schemas.microsoft.com/office/drawing/2014/main" id="{0F852B3E-3188-490A-8826-F28EE5D72C0C}"/>
              </a:ext>
            </a:extLst>
          </p:cNvPr>
          <p:cNvSpPr/>
          <p:nvPr/>
        </p:nvSpPr>
        <p:spPr>
          <a:xfrm>
            <a:off x="935357" y="5816214"/>
            <a:ext cx="10414817" cy="400110"/>
          </a:xfrm>
          <a:prstGeom prst="rect">
            <a:avLst/>
          </a:prstGeom>
        </p:spPr>
        <p:txBody>
          <a:bodyPr wrap="square">
            <a:spAutoFit/>
          </a:bodyPr>
          <a:lstStyle/>
          <a:p>
            <a:r>
              <a:rPr lang="en-US" sz="2000" b="1" dirty="0">
                <a:solidFill>
                  <a:schemeClr val="accent5"/>
                </a:solidFill>
              </a:rPr>
              <a:t>The pressure gradient drop near the separatrix may lead to ELM suppression </a:t>
            </a:r>
          </a:p>
        </p:txBody>
      </p:sp>
      <p:sp>
        <p:nvSpPr>
          <p:cNvPr id="16" name="Rechteck 15">
            <a:extLst>
              <a:ext uri="{FF2B5EF4-FFF2-40B4-BE49-F238E27FC236}">
                <a16:creationId xmlns:a16="http://schemas.microsoft.com/office/drawing/2014/main" id="{FA9E5C5F-17C6-4DDE-BD12-0B8FC32054C3}"/>
              </a:ext>
            </a:extLst>
          </p:cNvPr>
          <p:cNvSpPr/>
          <p:nvPr/>
        </p:nvSpPr>
        <p:spPr>
          <a:xfrm>
            <a:off x="3587750" y="3816350"/>
            <a:ext cx="488950" cy="1143000"/>
          </a:xfrm>
          <a:prstGeom prst="rect">
            <a:avLst/>
          </a:prstGeom>
          <a:solidFill>
            <a:schemeClr val="accent6">
              <a:lumMod val="50000"/>
              <a:alpha val="32000"/>
            </a:schemeClr>
          </a:solidFill>
          <a:ln>
            <a:tailEnd type="triangle" w="lg" len="med"/>
          </a:ln>
        </p:spPr>
        <p:style>
          <a:lnRef idx="2">
            <a:schemeClr val="accent4"/>
          </a:lnRef>
          <a:fillRef idx="1">
            <a:schemeClr val="lt1"/>
          </a:fillRef>
          <a:effectRef idx="0">
            <a:schemeClr val="accent4"/>
          </a:effectRef>
          <a:fontRef idx="minor">
            <a:schemeClr val="dk1"/>
          </a:fontRef>
        </p:style>
        <p:txBody>
          <a:bodyPr wrap="square" lIns="144000" tIns="108000" rIns="144000" bIns="144000" rtlCol="0" anchor="t" anchorCtr="0"/>
          <a:lstStyle/>
          <a:p>
            <a:pPr algn="l">
              <a:spcBef>
                <a:spcPts val="1150"/>
              </a:spcBef>
              <a:buClr>
                <a:srgbClr val="116656"/>
              </a:buClr>
              <a:buSzPct val="120000"/>
            </a:pPr>
            <a:endParaRPr lang="en-US" sz="1300" b="1" dirty="0">
              <a:solidFill>
                <a:schemeClr val="bg1"/>
              </a:solidFill>
            </a:endParaRPr>
          </a:p>
        </p:txBody>
      </p:sp>
      <p:pic>
        <p:nvPicPr>
          <p:cNvPr id="17" name="Grafik 16">
            <a:extLst>
              <a:ext uri="{FF2B5EF4-FFF2-40B4-BE49-F238E27FC236}">
                <a16:creationId xmlns:a16="http://schemas.microsoft.com/office/drawing/2014/main" id="{EACE6EBE-9970-4146-8252-3CA5C522A862}"/>
              </a:ext>
            </a:extLst>
          </p:cNvPr>
          <p:cNvPicPr>
            <a:picLocks noChangeAspect="1"/>
          </p:cNvPicPr>
          <p:nvPr/>
        </p:nvPicPr>
        <p:blipFill rotWithShape="1">
          <a:blip r:embed="rId4"/>
          <a:srcRect l="16552" b="13499"/>
          <a:stretch/>
        </p:blipFill>
        <p:spPr>
          <a:xfrm>
            <a:off x="7504669" y="2220898"/>
            <a:ext cx="2767127" cy="2804183"/>
          </a:xfrm>
          <a:prstGeom prst="rect">
            <a:avLst/>
          </a:prstGeom>
        </p:spPr>
      </p:pic>
      <p:pic>
        <p:nvPicPr>
          <p:cNvPr id="18" name="Grafik 17">
            <a:extLst>
              <a:ext uri="{FF2B5EF4-FFF2-40B4-BE49-F238E27FC236}">
                <a16:creationId xmlns:a16="http://schemas.microsoft.com/office/drawing/2014/main" id="{B1B35ECE-F6C5-4733-9CA7-0F8182C35FCB}"/>
              </a:ext>
            </a:extLst>
          </p:cNvPr>
          <p:cNvPicPr>
            <a:picLocks noChangeAspect="1"/>
          </p:cNvPicPr>
          <p:nvPr/>
        </p:nvPicPr>
        <p:blipFill rotWithShape="1">
          <a:blip r:embed="rId4"/>
          <a:srcRect l="16552" t="86846"/>
          <a:stretch/>
        </p:blipFill>
        <p:spPr>
          <a:xfrm>
            <a:off x="7504669" y="5025081"/>
            <a:ext cx="2767127" cy="426441"/>
          </a:xfrm>
          <a:prstGeom prst="rect">
            <a:avLst/>
          </a:prstGeom>
        </p:spPr>
      </p:pic>
      <p:sp>
        <p:nvSpPr>
          <p:cNvPr id="4" name="Datumsplatzhalter 3">
            <a:extLst>
              <a:ext uri="{FF2B5EF4-FFF2-40B4-BE49-F238E27FC236}">
                <a16:creationId xmlns:a16="http://schemas.microsoft.com/office/drawing/2014/main" id="{655D2B8D-1E3E-4FE6-9D68-933BAF900148}"/>
              </a:ext>
            </a:extLst>
          </p:cNvPr>
          <p:cNvSpPr>
            <a:spLocks noGrp="1"/>
          </p:cNvSpPr>
          <p:nvPr>
            <p:ph type="dt" sz="half" idx="10"/>
          </p:nvPr>
        </p:nvSpPr>
        <p:spPr/>
        <p:txBody>
          <a:bodyPr/>
          <a:lstStyle/>
          <a:p>
            <a:r>
              <a:rPr lang="en-US"/>
              <a:t>XPR access in different tokamaks</a:t>
            </a:r>
            <a:endParaRPr lang="de-DE" dirty="0"/>
          </a:p>
        </p:txBody>
      </p:sp>
      <p:sp>
        <p:nvSpPr>
          <p:cNvPr id="5" name="Fußzeilenplatzhalter 4">
            <a:extLst>
              <a:ext uri="{FF2B5EF4-FFF2-40B4-BE49-F238E27FC236}">
                <a16:creationId xmlns:a16="http://schemas.microsoft.com/office/drawing/2014/main" id="{88D69955-11A7-4516-8E25-C3709774076C}"/>
              </a:ext>
            </a:extLst>
          </p:cNvPr>
          <p:cNvSpPr>
            <a:spLocks noGrp="1"/>
          </p:cNvSpPr>
          <p:nvPr>
            <p:ph type="ftr" sz="quarter" idx="11"/>
          </p:nvPr>
        </p:nvSpPr>
        <p:spPr/>
        <p:txBody>
          <a:bodyPr/>
          <a:lstStyle/>
          <a:p>
            <a:pPr algn="l">
              <a:tabLst>
                <a:tab pos="9775825" algn="r"/>
                <a:tab pos="10226675" algn="r"/>
              </a:tabLst>
            </a:pPr>
            <a:r>
              <a:rPr lang="de-DE"/>
              <a:t>Max-Planck-Institut für Plasmaphysik | Ulrich Stroth | IAEA Divertor WS, 29.10.2025</a:t>
            </a:r>
            <a:endParaRPr lang="de-DE" dirty="0"/>
          </a:p>
        </p:txBody>
      </p:sp>
      <p:sp>
        <p:nvSpPr>
          <p:cNvPr id="6" name="Foliennummernplatzhalter 5">
            <a:extLst>
              <a:ext uri="{FF2B5EF4-FFF2-40B4-BE49-F238E27FC236}">
                <a16:creationId xmlns:a16="http://schemas.microsoft.com/office/drawing/2014/main" id="{73F7DEF8-119D-483B-9652-21BB6830E5CF}"/>
              </a:ext>
            </a:extLst>
          </p:cNvPr>
          <p:cNvSpPr>
            <a:spLocks noGrp="1"/>
          </p:cNvSpPr>
          <p:nvPr>
            <p:ph type="sldNum" sz="quarter" idx="12"/>
          </p:nvPr>
        </p:nvSpPr>
        <p:spPr/>
        <p:txBody>
          <a:bodyPr/>
          <a:lstStyle/>
          <a:p>
            <a:fld id="{3B1A4699-952B-42DA-8DC4-38A59B49610C}" type="slidenum">
              <a:rPr lang="de-DE" smtClean="0"/>
              <a:pPr/>
              <a:t>8</a:t>
            </a:fld>
            <a:endParaRPr lang="de-DE" dirty="0"/>
          </a:p>
        </p:txBody>
      </p:sp>
    </p:spTree>
    <p:extLst>
      <p:ext uri="{BB962C8B-B14F-4D97-AF65-F5344CB8AC3E}">
        <p14:creationId xmlns:p14="http://schemas.microsoft.com/office/powerpoint/2010/main" val="3995576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par>
                                <p:cTn id="18" presetID="1" presetClass="entr" presetSubtype="0" fill="hold" nodeType="withEffect">
                                  <p:stCondLst>
                                    <p:cond delay="0"/>
                                  </p:stCondLst>
                                  <p:childTnLst>
                                    <p:set>
                                      <p:cBhvr>
                                        <p:cTn id="19"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0D6D12-A9CD-461B-8A1F-44CF76A96AC0}"/>
              </a:ext>
            </a:extLst>
          </p:cNvPr>
          <p:cNvSpPr>
            <a:spLocks noGrp="1"/>
          </p:cNvSpPr>
          <p:nvPr>
            <p:ph type="title"/>
          </p:nvPr>
        </p:nvSpPr>
        <p:spPr/>
        <p:txBody>
          <a:bodyPr/>
          <a:lstStyle/>
          <a:p>
            <a:r>
              <a:rPr lang="en-US" dirty="0"/>
              <a:t>The XPR height is directly related to the dissipated power, regardless of impurity species and neutral density </a:t>
            </a:r>
          </a:p>
        </p:txBody>
      </p:sp>
      <p:pic>
        <p:nvPicPr>
          <p:cNvPr id="9" name="Grafik 8">
            <a:extLst>
              <a:ext uri="{FF2B5EF4-FFF2-40B4-BE49-F238E27FC236}">
                <a16:creationId xmlns:a16="http://schemas.microsoft.com/office/drawing/2014/main" id="{F6DD6152-EA82-4932-AC9B-9D836BB5ADF8}"/>
              </a:ext>
            </a:extLst>
          </p:cNvPr>
          <p:cNvPicPr>
            <a:picLocks noChangeAspect="1"/>
          </p:cNvPicPr>
          <p:nvPr/>
        </p:nvPicPr>
        <p:blipFill>
          <a:blip r:embed="rId2"/>
          <a:stretch>
            <a:fillRect/>
          </a:stretch>
        </p:blipFill>
        <p:spPr>
          <a:xfrm>
            <a:off x="3013408" y="1657361"/>
            <a:ext cx="5047498" cy="4840234"/>
          </a:xfrm>
          <a:prstGeom prst="rect">
            <a:avLst/>
          </a:prstGeom>
        </p:spPr>
      </p:pic>
      <p:sp>
        <p:nvSpPr>
          <p:cNvPr id="10" name="Datumsplatzhalter 9">
            <a:extLst>
              <a:ext uri="{FF2B5EF4-FFF2-40B4-BE49-F238E27FC236}">
                <a16:creationId xmlns:a16="http://schemas.microsoft.com/office/drawing/2014/main" id="{E0AE4048-7E7B-4261-9483-B3C7261A745E}"/>
              </a:ext>
            </a:extLst>
          </p:cNvPr>
          <p:cNvSpPr>
            <a:spLocks noGrp="1"/>
          </p:cNvSpPr>
          <p:nvPr>
            <p:ph type="dt" sz="half" idx="10"/>
          </p:nvPr>
        </p:nvSpPr>
        <p:spPr/>
        <p:txBody>
          <a:bodyPr/>
          <a:lstStyle/>
          <a:p>
            <a:r>
              <a:rPr lang="en-US"/>
              <a:t>XPR access in different tokamaks</a:t>
            </a:r>
            <a:endParaRPr lang="de-DE" dirty="0"/>
          </a:p>
        </p:txBody>
      </p:sp>
      <p:sp>
        <p:nvSpPr>
          <p:cNvPr id="11" name="Fußzeilenplatzhalter 10">
            <a:extLst>
              <a:ext uri="{FF2B5EF4-FFF2-40B4-BE49-F238E27FC236}">
                <a16:creationId xmlns:a16="http://schemas.microsoft.com/office/drawing/2014/main" id="{C0149F6E-926D-47E0-8461-46FEBF1B7D89}"/>
              </a:ext>
            </a:extLst>
          </p:cNvPr>
          <p:cNvSpPr>
            <a:spLocks noGrp="1"/>
          </p:cNvSpPr>
          <p:nvPr>
            <p:ph type="ftr" sz="quarter" idx="11"/>
          </p:nvPr>
        </p:nvSpPr>
        <p:spPr/>
        <p:txBody>
          <a:bodyPr/>
          <a:lstStyle/>
          <a:p>
            <a:pPr algn="l">
              <a:tabLst>
                <a:tab pos="9775825" algn="r"/>
                <a:tab pos="10226675" algn="r"/>
              </a:tabLst>
            </a:pPr>
            <a:r>
              <a:rPr lang="de-DE"/>
              <a:t>Max-Planck-Institut für Plasmaphysik | Ulrich Stroth | IAEA Divertor WS, 29.10.2025</a:t>
            </a:r>
            <a:endParaRPr lang="de-DE" dirty="0"/>
          </a:p>
        </p:txBody>
      </p:sp>
      <p:sp>
        <p:nvSpPr>
          <p:cNvPr id="12" name="Foliennummernplatzhalter 11">
            <a:extLst>
              <a:ext uri="{FF2B5EF4-FFF2-40B4-BE49-F238E27FC236}">
                <a16:creationId xmlns:a16="http://schemas.microsoft.com/office/drawing/2014/main" id="{A1348F9F-721C-48F1-9976-85E8FA4AD54B}"/>
              </a:ext>
            </a:extLst>
          </p:cNvPr>
          <p:cNvSpPr>
            <a:spLocks noGrp="1"/>
          </p:cNvSpPr>
          <p:nvPr>
            <p:ph type="sldNum" sz="quarter" idx="12"/>
          </p:nvPr>
        </p:nvSpPr>
        <p:spPr/>
        <p:txBody>
          <a:bodyPr/>
          <a:lstStyle/>
          <a:p>
            <a:fld id="{3B1A4699-952B-42DA-8DC4-38A59B49610C}" type="slidenum">
              <a:rPr lang="de-DE" smtClean="0"/>
              <a:pPr/>
              <a:t>9</a:t>
            </a:fld>
            <a:endParaRPr lang="de-DE" dirty="0"/>
          </a:p>
        </p:txBody>
      </p:sp>
    </p:spTree>
    <p:extLst>
      <p:ext uri="{BB962C8B-B14F-4D97-AF65-F5344CB8AC3E}">
        <p14:creationId xmlns:p14="http://schemas.microsoft.com/office/powerpoint/2010/main" val="167210254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lOwljrLqbAKeirqT9tDIj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Pvw6CLxiq3S5Do27j6Qo1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Pvw6CLxiq3S5Do27j6Qo1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IPP">
  <a:themeElements>
    <a:clrScheme name="MPG Color Scheme">
      <a:dk1>
        <a:srgbClr val="000000"/>
      </a:dk1>
      <a:lt1>
        <a:srgbClr val="FFFFFF"/>
      </a:lt1>
      <a:dk2>
        <a:srgbClr val="005555"/>
      </a:dk2>
      <a:lt2>
        <a:srgbClr val="C6D325"/>
      </a:lt2>
      <a:accent1>
        <a:srgbClr val="006C66"/>
      </a:accent1>
      <a:accent2>
        <a:srgbClr val="C6D325"/>
      </a:accent2>
      <a:accent3>
        <a:srgbClr val="29485D"/>
      </a:accent3>
      <a:accent4>
        <a:srgbClr val="00B1EA"/>
      </a:accent4>
      <a:accent5>
        <a:srgbClr val="EF7C00"/>
      </a:accent5>
      <a:accent6>
        <a:srgbClr val="EEEEEE"/>
      </a:accent6>
      <a:hlink>
        <a:srgbClr val="005555"/>
      </a:hlink>
      <a:folHlink>
        <a:srgbClr val="A7A7A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w="19050" cmpd="sng">
          <a:noFill/>
          <a:prstDash val="dash"/>
          <a:tailEnd type="triangle" w="lg" len="med"/>
        </a:ln>
      </a:spPr>
      <a:bodyPr wrap="square" lIns="144000" tIns="108000" rIns="144000" bIns="144000" rtlCol="0" anchor="t" anchorCtr="0"/>
      <a:lstStyle>
        <a:defPPr algn="l">
          <a:spcBef>
            <a:spcPts val="1150"/>
          </a:spcBef>
          <a:buClr>
            <a:srgbClr val="116656"/>
          </a:buClr>
          <a:buSzPct val="120000"/>
          <a:defRPr sz="1300" b="1" dirty="0" smtClean="0">
            <a:solidFill>
              <a:schemeClr val="bg1"/>
            </a:solidFill>
          </a:defRPr>
        </a:defPPr>
      </a:lstStyle>
      <a:style>
        <a:lnRef idx="1">
          <a:schemeClr val="accent1"/>
        </a:lnRef>
        <a:fillRef idx="0">
          <a:schemeClr val="accent1"/>
        </a:fillRef>
        <a:effectRef idx="0">
          <a:schemeClr val="accent1"/>
        </a:effectRef>
        <a:fontRef idx="minor">
          <a:schemeClr val="tx1"/>
        </a:fontRef>
      </a:style>
    </a:spDef>
    <a:lnDef>
      <a:spPr>
        <a:ln w="19050" cmpd="sng">
          <a:prstDash val="dash"/>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nchor="t" anchorCtr="0">
        <a:spAutoFit/>
      </a:bodyPr>
      <a:lstStyle>
        <a:defPPr>
          <a:lnSpc>
            <a:spcPts val="2300"/>
          </a:lnSpc>
          <a:spcBef>
            <a:spcPts val="1150"/>
          </a:spcBef>
          <a:defRPr sz="1400" dirty="0">
            <a:solidFill>
              <a:schemeClr val="accent3"/>
            </a:solidFill>
          </a:defRPr>
        </a:defPPr>
      </a:lstStyle>
    </a:txDef>
  </a:objectDefaults>
  <a:extraClrSchemeLst/>
  <a:custClrLst>
    <a:custClr name="MPG green dark">
      <a:srgbClr val="005555"/>
    </a:custClr>
    <a:custClr name="MPG green light">
      <a:srgbClr val="C6D325"/>
    </a:custClr>
    <a:custClr name="MPG Logo green">
      <a:srgbClr val="006C66"/>
    </a:custClr>
    <a:custClr name="MPG blue dark">
      <a:srgbClr val="29485D"/>
    </a:custClr>
    <a:custClr name="MPG blue light">
      <a:srgbClr val="00B1EA"/>
    </a:custClr>
    <a:custClr name="MPG orange">
      <a:srgbClr val="EF7C00"/>
    </a:custClr>
    <a:custClr name="MPG grey dark">
      <a:srgbClr val="777777"/>
    </a:custClr>
    <a:custClr name="MPG grey">
      <a:srgbClr val="A7A7A8"/>
    </a:custClr>
    <a:custClr name="MPG grey light">
      <a:srgbClr val="EEEEEE"/>
    </a:custClr>
  </a:custClrLst>
  <a:extLst>
    <a:ext uri="{05A4C25C-085E-4340-85A3-A5531E510DB2}">
      <thm15:themeFamily xmlns:thm15="http://schemas.microsoft.com/office/thememl/2012/main" name="Slide Template AUG 2022_Final_v7.potx" id="{530ADFD1-0450-442C-AFA5-CB017DDC69BB}" vid="{FB740069-AD06-40BB-8C2A-788DD6A32882}"/>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1490</Words>
  <Application>Microsoft Office PowerPoint</Application>
  <PresentationFormat>Breitbild</PresentationFormat>
  <Paragraphs>285</Paragraphs>
  <Slides>25</Slides>
  <Notes>2</Notes>
  <HiddenSlides>0</HiddenSlides>
  <MMClips>0</MMClips>
  <ScaleCrop>false</ScaleCrop>
  <HeadingPairs>
    <vt:vector size="8" baseType="variant">
      <vt:variant>
        <vt:lpstr>Verwendete Schriftarten</vt:lpstr>
      </vt:variant>
      <vt:variant>
        <vt:i4>6</vt:i4>
      </vt:variant>
      <vt:variant>
        <vt:lpstr>Design</vt:lpstr>
      </vt:variant>
      <vt:variant>
        <vt:i4>1</vt:i4>
      </vt:variant>
      <vt:variant>
        <vt:lpstr>Eingebettete OLE-Server</vt:lpstr>
      </vt:variant>
      <vt:variant>
        <vt:i4>1</vt:i4>
      </vt:variant>
      <vt:variant>
        <vt:lpstr>Folientitel</vt:lpstr>
      </vt:variant>
      <vt:variant>
        <vt:i4>25</vt:i4>
      </vt:variant>
    </vt:vector>
  </HeadingPairs>
  <TitlesOfParts>
    <vt:vector size="33" baseType="lpstr">
      <vt:lpstr>.SF NS Symbols Regular</vt:lpstr>
      <vt:lpstr>Arial</vt:lpstr>
      <vt:lpstr>Arial Narrow</vt:lpstr>
      <vt:lpstr>Calibri</vt:lpstr>
      <vt:lpstr>Symbol</vt:lpstr>
      <vt:lpstr>Wingdings 3</vt:lpstr>
      <vt:lpstr>IPP</vt:lpstr>
      <vt:lpstr>think-cell Folie</vt:lpstr>
      <vt:lpstr>XPR access and stability for different impurities in AUG, JET and DEMO</vt:lpstr>
      <vt:lpstr>Outline &amp; Objectives</vt:lpstr>
      <vt:lpstr>Recap of the reduced XPR model and its extension</vt:lpstr>
      <vt:lpstr>Power balance analysis in the XPR volume </vt:lpstr>
      <vt:lpstr>XPR power balance and access condition </vt:lpstr>
      <vt:lpstr>Model extension to estimate XPR height and XPR-edge coupling</vt:lpstr>
      <vt:lpstr>Evolution of XPR and edge temperature profiles AUG, 10 MW heating power, split 70/30 to electrons/ions</vt:lpstr>
      <vt:lpstr>Comparison with an AUG experiment with 10 MW heating power </vt:lpstr>
      <vt:lpstr>The XPR height is directly related to the dissipated power, regardless of impurity species and neutral density </vt:lpstr>
      <vt:lpstr>Study effect of different impurities on XPR height in AUG, JET and  EU-DEMO</vt:lpstr>
      <vt:lpstr>Loss curves for the main impurities</vt:lpstr>
      <vt:lpstr>Parameters of tokamaks investigated</vt:lpstr>
      <vt:lpstr>XPR development for various impurities in AUG</vt:lpstr>
      <vt:lpstr>XPR development for various impurities in JET</vt:lpstr>
      <vt:lpstr>XPR development for various impurities in JET</vt:lpstr>
      <vt:lpstr>Mixed impurities in JET varying the Ne concentration on a fixed Ar background</vt:lpstr>
      <vt:lpstr>XPR development for various impurities on DEMO</vt:lpstr>
      <vt:lpstr>Neutral density effect on the XPR for DEMO with Ar</vt:lpstr>
      <vt:lpstr>A word on XPR stability    see also presentation by Filippo Scotti on DIIID</vt:lpstr>
      <vt:lpstr>XPR instability stability at low XPR temperatures</vt:lpstr>
      <vt:lpstr>Effect of boron on an XPR controlled by nitrogen seeding</vt:lpstr>
      <vt:lpstr>On a possible link between XPR physics  and the LH power threshold</vt:lpstr>
      <vt:lpstr>CX-losses in X-point region may affect the L-H power threshold density scan without impurities in AUG </vt:lpstr>
      <vt:lpstr>L-H power threshold in JET depends on divertor configuration</vt:lpstr>
      <vt:lpstr>Summary &amp; Conclusion</vt:lpstr>
    </vt:vector>
  </TitlesOfParts>
  <Company>MPG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Information – please read before first use (1/2)</dc:title>
  <dc:creator>Ulrich Stroth</dc:creator>
  <cp:lastModifiedBy>Ulrich Stroth</cp:lastModifiedBy>
  <cp:revision>1054</cp:revision>
  <cp:lastPrinted>2024-03-19T08:34:33Z</cp:lastPrinted>
  <dcterms:created xsi:type="dcterms:W3CDTF">2022-05-20T11:45:21Z</dcterms:created>
  <dcterms:modified xsi:type="dcterms:W3CDTF">2025-10-28T22:12:24Z</dcterms:modified>
</cp:coreProperties>
</file>