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</p:sldMasterIdLst>
  <p:notesMasterIdLst>
    <p:notesMasterId r:id="rId62"/>
  </p:notesMasterIdLst>
  <p:sldIdLst>
    <p:sldId id="258" r:id="rId7"/>
    <p:sldId id="3148" r:id="rId8"/>
    <p:sldId id="3227" r:id="rId9"/>
    <p:sldId id="3228" r:id="rId10"/>
    <p:sldId id="3084" r:id="rId11"/>
    <p:sldId id="3183" r:id="rId12"/>
    <p:sldId id="3237" r:id="rId13"/>
    <p:sldId id="3241" r:id="rId14"/>
    <p:sldId id="3206" r:id="rId15"/>
    <p:sldId id="3236" r:id="rId16"/>
    <p:sldId id="3226" r:id="rId17"/>
    <p:sldId id="3235" r:id="rId18"/>
    <p:sldId id="3187" r:id="rId19"/>
    <p:sldId id="3201" r:id="rId20"/>
    <p:sldId id="3232" r:id="rId21"/>
    <p:sldId id="3186" r:id="rId22"/>
    <p:sldId id="3229" r:id="rId23"/>
    <p:sldId id="3240" r:id="rId24"/>
    <p:sldId id="3208" r:id="rId25"/>
    <p:sldId id="3230" r:id="rId26"/>
    <p:sldId id="3209" r:id="rId27"/>
    <p:sldId id="3225" r:id="rId28"/>
    <p:sldId id="3064" r:id="rId29"/>
    <p:sldId id="3067" r:id="rId30"/>
    <p:sldId id="3231" r:id="rId31"/>
    <p:sldId id="3239" r:id="rId32"/>
    <p:sldId id="3153" r:id="rId33"/>
    <p:sldId id="2397" r:id="rId34"/>
    <p:sldId id="2417" r:id="rId35"/>
    <p:sldId id="3107" r:id="rId36"/>
    <p:sldId id="3126" r:id="rId37"/>
    <p:sldId id="3046" r:id="rId38"/>
    <p:sldId id="3114" r:id="rId39"/>
    <p:sldId id="3111" r:id="rId40"/>
    <p:sldId id="3137" r:id="rId41"/>
    <p:sldId id="2429" r:id="rId42"/>
    <p:sldId id="3205" r:id="rId43"/>
    <p:sldId id="3110" r:id="rId44"/>
    <p:sldId id="3073" r:id="rId45"/>
    <p:sldId id="3223" r:id="rId46"/>
    <p:sldId id="3210" r:id="rId47"/>
    <p:sldId id="3175" r:id="rId48"/>
    <p:sldId id="3143" r:id="rId49"/>
    <p:sldId id="648" r:id="rId50"/>
    <p:sldId id="2398" r:id="rId51"/>
    <p:sldId id="3060" r:id="rId52"/>
    <p:sldId id="3033" r:id="rId53"/>
    <p:sldId id="3212" r:id="rId54"/>
    <p:sldId id="3049" r:id="rId55"/>
    <p:sldId id="2428" r:id="rId56"/>
    <p:sldId id="696" r:id="rId57"/>
    <p:sldId id="698" r:id="rId58"/>
    <p:sldId id="699" r:id="rId59"/>
    <p:sldId id="700" r:id="rId60"/>
    <p:sldId id="701" r:id="rId6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57FF"/>
    <a:srgbClr val="008000"/>
    <a:srgbClr val="8E8A88"/>
    <a:srgbClr val="AFABA8"/>
    <a:srgbClr val="9F9D98"/>
    <a:srgbClr val="F1EDA5"/>
    <a:srgbClr val="BD088A"/>
    <a:srgbClr val="CBD000"/>
    <a:srgbClr val="CBD013"/>
    <a:srgbClr val="D8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9"/>
    <p:restoredTop sz="96433"/>
  </p:normalViewPr>
  <p:slideViewPr>
    <p:cSldViewPr snapToGrid="0">
      <p:cViewPr varScale="1">
        <p:scale>
          <a:sx n="201" d="100"/>
          <a:sy n="201" d="100"/>
        </p:scale>
        <p:origin x="28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E210AB-2FF7-B145-B86F-0FF04A76DA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8212D-0A5D-0040-85C5-34F2CEB25D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2F6C08-7340-6C4C-AA3F-E4E7EBB4968A}" type="datetimeFigureOut">
              <a:rPr lang="en-US" altLang="en-US"/>
              <a:pPr/>
              <a:t>10/29/25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E23B0B-3DCA-8040-8EF4-BC32566413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7E5F4A-FC72-0A41-B765-4AC06428A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8F839-7109-E446-B402-3372310220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4AD21-0778-824F-AA11-EB12D4833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9DAE81-EB76-6349-85E7-12BE698FED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ADB76B-987A-4977-928A-4CA5DF93E2E7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7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67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9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0447"/>
            <a:ext cx="2057400" cy="37441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0447"/>
            <a:ext cx="6019800" cy="3744176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02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6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68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77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0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3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3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9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over_energy__gradient.png">
            <a:extLst>
              <a:ext uri="{FF2B5EF4-FFF2-40B4-BE49-F238E27FC236}">
                <a16:creationId xmlns:a16="http://schemas.microsoft.com/office/drawing/2014/main" id="{45D665D1-CFE9-3A45-B9EC-C8DB2B5F6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3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98072"/>
            <a:ext cx="3008313" cy="755195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2"/>
            <a:ext cx="5111750" cy="369655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3268"/>
            <a:ext cx="3008313" cy="2941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9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7660"/>
            <a:ext cx="5486400" cy="266802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6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>
            <a:extLst>
              <a:ext uri="{FF2B5EF4-FFF2-40B4-BE49-F238E27FC236}">
                <a16:creationId xmlns:a16="http://schemas.microsoft.com/office/drawing/2014/main" id="{7FA12ABB-983F-8F48-ABD4-624476B26B9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3C520FE-3688-2049-9ACC-7FE4FB50B4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A05DBA-5843-0245-8200-E6136EAB7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Century gothic 20 bold</a:t>
            </a:r>
          </a:p>
          <a:p>
            <a:pPr lvl="0"/>
            <a:r>
              <a:rPr lang="en-US" altLang="en-US" dirty="0"/>
              <a:t>Century gothic 20 bold</a:t>
            </a:r>
          </a:p>
          <a:p>
            <a:pPr lvl="1"/>
            <a:r>
              <a:rPr lang="en-US" altLang="en-US" dirty="0"/>
              <a:t>Century gothic 18</a:t>
            </a:r>
          </a:p>
          <a:p>
            <a:pPr lvl="1"/>
            <a:r>
              <a:rPr lang="en-US" altLang="en-US" dirty="0"/>
              <a:t>Century gothic 18</a:t>
            </a:r>
          </a:p>
          <a:p>
            <a:pPr lvl="2"/>
            <a:r>
              <a:rPr lang="en-US" altLang="en-US" dirty="0"/>
              <a:t>Century gothic 16</a:t>
            </a:r>
          </a:p>
          <a:p>
            <a:pPr lvl="2"/>
            <a:r>
              <a:rPr lang="en-US" altLang="en-US" dirty="0"/>
              <a:t>Century gothic 16</a:t>
            </a:r>
          </a:p>
          <a:p>
            <a:pPr lvl="0"/>
            <a:r>
              <a:rPr lang="en-US" altLang="en-US" dirty="0"/>
              <a:t>Century gothic 20 bold</a:t>
            </a:r>
          </a:p>
          <a:p>
            <a:pPr lvl="0"/>
            <a:endParaRPr lang="en-US" altLang="en-US" dirty="0"/>
          </a:p>
          <a:p>
            <a:pPr lvl="0"/>
            <a:endParaRPr lang="en-US" altLang="en-US" dirty="0"/>
          </a:p>
          <a:p>
            <a:pPr lvl="2"/>
            <a:endParaRPr lang="en-US" altLang="en-US" dirty="0"/>
          </a:p>
          <a:p>
            <a:pPr lvl="0"/>
            <a:endParaRPr lang="en-US" altLang="en-US" dirty="0"/>
          </a:p>
        </p:txBody>
      </p:sp>
      <p:sp>
        <p:nvSpPr>
          <p:cNvPr id="1029" name="Rectangle 13">
            <a:extLst>
              <a:ext uri="{FF2B5EF4-FFF2-40B4-BE49-F238E27FC236}">
                <a16:creationId xmlns:a16="http://schemas.microsoft.com/office/drawing/2014/main" id="{B0C80957-830E-5B4B-A8F1-A3D90DA31A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64100"/>
            <a:ext cx="838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F56F84D5-3BE5-5D4F-9F49-0897DB6B9111}" type="slidenum">
              <a:rPr lang="en-US" altLang="en-US" sz="800">
                <a:solidFill>
                  <a:srgbClr val="000090"/>
                </a:solidFill>
              </a:rPr>
              <a:pPr algn="ctr" eaLnBrk="1" hangingPunct="1"/>
              <a:t>‹#›</a:t>
            </a:fld>
            <a:endParaRPr lang="en-US" altLang="en-US" sz="800">
              <a:solidFill>
                <a:srgbClr val="000090"/>
              </a:solidFill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9AFC3D1-739C-4E46-ABB5-73926EC08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0838" y="4918075"/>
            <a:ext cx="33591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" b="1" dirty="0">
                <a:solidFill>
                  <a:srgbClr val="000090"/>
                </a:solidFill>
                <a:cs typeface="Century Gothic" charset="0"/>
              </a:rPr>
              <a:t>Wilcox / DIII-D Chimney Divertor / 2025 IAEA Divertor Concepts Meeting</a:t>
            </a:r>
          </a:p>
        </p:txBody>
      </p:sp>
      <p:pic>
        <p:nvPicPr>
          <p:cNvPr id="1031" name="Picture 8" descr="D3D_logo.png">
            <a:extLst>
              <a:ext uri="{FF2B5EF4-FFF2-40B4-BE49-F238E27FC236}">
                <a16:creationId xmlns:a16="http://schemas.microsoft.com/office/drawing/2014/main" id="{02674CC7-C1A8-5546-9C3D-B3EE4B6D1C4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603750"/>
            <a:ext cx="908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96" r:id="rId1"/>
    <p:sldLayoutId id="2147493697" r:id="rId2"/>
    <p:sldLayoutId id="2147493698" r:id="rId3"/>
    <p:sldLayoutId id="2147493699" r:id="rId4"/>
    <p:sldLayoutId id="2147493700" r:id="rId5"/>
    <p:sldLayoutId id="2147493701" r:id="rId6"/>
    <p:sldLayoutId id="2147493706" r:id="rId7"/>
    <p:sldLayoutId id="2147493702" r:id="rId8"/>
    <p:sldLayoutId id="2147493703" r:id="rId9"/>
    <p:sldLayoutId id="2147493704" r:id="rId10"/>
    <p:sldLayoutId id="2147493705" r:id="rId11"/>
    <p:sldLayoutId id="2147493708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png"/><Relationship Id="rId5" Type="http://schemas.openxmlformats.org/officeDocument/2006/relationships/image" Target="../media/image260.png"/><Relationship Id="rId4" Type="http://schemas.openxmlformats.org/officeDocument/2006/relationships/image" Target="../media/image2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j-k5QLw27rw?si=dB0Fc4wyvmuMqoVV" TargetMode="Externa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9E142D44-DFC2-4D48-8FF7-B96F20E2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8" y="-12814"/>
            <a:ext cx="9040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The “Chimney” divertor: A closed divertor with mid-leg pumping for core-edge integration in DIII-D</a:t>
            </a:r>
            <a:endParaRPr lang="en-US" sz="2000" b="1" dirty="0">
              <a:solidFill>
                <a:schemeClr val="bg1"/>
              </a:solidFill>
              <a:latin typeface="Century Gothic" charset="0"/>
              <a:ea typeface="+mn-ea"/>
            </a:endParaRPr>
          </a:p>
        </p:txBody>
      </p:sp>
      <p:pic>
        <p:nvPicPr>
          <p:cNvPr id="4099" name="Picture 2" descr="DIII-D photo 8-062">
            <a:extLst>
              <a:ext uri="{FF2B5EF4-FFF2-40B4-BE49-F238E27FC236}">
                <a16:creationId xmlns:a16="http://schemas.microsoft.com/office/drawing/2014/main" id="{6FA9ACF3-96E9-5043-B7C4-DB63E497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45"/>
          <a:stretch>
            <a:fillRect/>
          </a:stretch>
        </p:blipFill>
        <p:spPr bwMode="auto">
          <a:xfrm>
            <a:off x="3486150" y="685800"/>
            <a:ext cx="5664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3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" name="Text Box 7">
            <a:extLst>
              <a:ext uri="{FF2B5EF4-FFF2-40B4-BE49-F238E27FC236}">
                <a16:creationId xmlns:a16="http://schemas.microsoft.com/office/drawing/2014/main" id="{9BD8C456-2058-AC46-B1E9-624B5092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9" y="703763"/>
            <a:ext cx="6505071" cy="399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300" b="1" dirty="0">
                <a:solidFill>
                  <a:srgbClr val="00217B"/>
                </a:solidFill>
              </a:rPr>
              <a:t>Presented by</a:t>
            </a:r>
            <a:r>
              <a:rPr lang="en-US" altLang="en-US" sz="1400" b="1" dirty="0">
                <a:solidFill>
                  <a:srgbClr val="00217B"/>
                </a:solidFill>
              </a:rPr>
              <a:t> </a:t>
            </a:r>
          </a:p>
          <a:p>
            <a:pPr eaLnBrk="1" hangingPunct="1"/>
            <a:r>
              <a:rPr lang="en-US" altLang="en-US" sz="2000" b="1" dirty="0">
                <a:solidFill>
                  <a:srgbClr val="00217B"/>
                </a:solidFill>
              </a:rPr>
              <a:t>Bob Wilcox</a:t>
            </a:r>
            <a:r>
              <a:rPr lang="en-US" altLang="en-US" sz="2000" b="1" baseline="30000" dirty="0">
                <a:solidFill>
                  <a:srgbClr val="00217B"/>
                </a:solidFill>
              </a:rPr>
              <a:t>1*</a:t>
            </a:r>
          </a:p>
          <a:p>
            <a:pPr eaLnBrk="1" hangingPunct="1"/>
            <a:endParaRPr lang="en-US" altLang="en-US" sz="400" b="1" dirty="0">
              <a:solidFill>
                <a:srgbClr val="00217B"/>
              </a:solidFill>
            </a:endParaRPr>
          </a:p>
          <a:p>
            <a:pPr eaLnBrk="1" hangingPunct="1"/>
            <a:r>
              <a:rPr lang="en-US" altLang="en-US" sz="1300" b="1" dirty="0">
                <a:solidFill>
                  <a:srgbClr val="00217B"/>
                </a:solidFill>
              </a:rPr>
              <a:t>with</a:t>
            </a:r>
          </a:p>
          <a:p>
            <a:pPr eaLnBrk="1" hangingPunct="1"/>
            <a:endParaRPr lang="en-US" altLang="en-US" sz="400" b="1" dirty="0">
              <a:solidFill>
                <a:srgbClr val="00217B"/>
              </a:solidFill>
            </a:endParaRPr>
          </a:p>
          <a:p>
            <a:pPr eaLnBrk="1" hangingPunct="1"/>
            <a:r>
              <a:rPr lang="en-US" altLang="en-US" sz="1300" b="1" dirty="0">
                <a:solidFill>
                  <a:srgbClr val="00217B"/>
                </a:solidFill>
              </a:rPr>
              <a:t>J.H. Yu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A. Holm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M.W. Shafer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1</a:t>
            </a:r>
            <a:r>
              <a:rPr lang="en-US" altLang="en-US" sz="1300" b="1" dirty="0">
                <a:solidFill>
                  <a:srgbClr val="00217B"/>
                </a:solidFill>
              </a:rPr>
              <a:t>, T. Elsey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S.L. Allen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W. Choi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</a:t>
            </a:r>
            <a:br>
              <a:rPr lang="en-US" altLang="en-US" sz="1300" b="1" dirty="0">
                <a:solidFill>
                  <a:srgbClr val="00217B"/>
                </a:solidFill>
              </a:rPr>
            </a:br>
            <a:r>
              <a:rPr lang="en-US" altLang="en-US" sz="1300" b="1" dirty="0">
                <a:solidFill>
                  <a:srgbClr val="00217B"/>
                </a:solidFill>
              </a:rPr>
              <a:t>M.E. Fenstermacher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F. Glass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M. Groth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4</a:t>
            </a:r>
            <a:r>
              <a:rPr lang="en-US" altLang="en-US" sz="1300" b="1" dirty="0">
                <a:solidFill>
                  <a:srgbClr val="00217B"/>
                </a:solidFill>
              </a:rPr>
              <a:t>, J. Hicok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C.T. Holcomb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R. Hood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5</a:t>
            </a:r>
            <a:r>
              <a:rPr lang="en-US" altLang="en-US" sz="1300" b="1" dirty="0">
                <a:solidFill>
                  <a:srgbClr val="00217B"/>
                </a:solidFill>
              </a:rPr>
              <a:t>, C.J. Lasnier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A.W. Leonard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J.D. Lore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1</a:t>
            </a:r>
            <a:r>
              <a:rPr lang="en-US" altLang="en-US" sz="1300" b="1" dirty="0">
                <a:solidFill>
                  <a:srgbClr val="00217B"/>
                </a:solidFill>
              </a:rPr>
              <a:t>, R. Maurizio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A.G. McLean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W. Meyer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A. Moser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C. Murphy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2</a:t>
            </a:r>
            <a:r>
              <a:rPr lang="en-US" altLang="en-US" sz="1300" b="1" dirty="0">
                <a:solidFill>
                  <a:srgbClr val="00217B"/>
                </a:solidFill>
              </a:rPr>
              <a:t>, J. Ren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6</a:t>
            </a:r>
            <a:r>
              <a:rPr lang="en-US" altLang="en-US" sz="1300" b="1" dirty="0">
                <a:solidFill>
                  <a:srgbClr val="00217B"/>
                </a:solidFill>
              </a:rPr>
              <a:t>, T. Rognlien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G. Ronchi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1</a:t>
            </a:r>
            <a:r>
              <a:rPr lang="en-US" altLang="en-US" sz="1300" b="1" dirty="0">
                <a:solidFill>
                  <a:srgbClr val="00217B"/>
                </a:solidFill>
              </a:rPr>
              <a:t>, F. Scotti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3</a:t>
            </a:r>
            <a:r>
              <a:rPr lang="en-US" altLang="en-US" sz="1300" b="1" dirty="0">
                <a:solidFill>
                  <a:srgbClr val="00217B"/>
                </a:solidFill>
              </a:rPr>
              <a:t>, C. Tsui</a:t>
            </a:r>
            <a:r>
              <a:rPr lang="en-US" altLang="en-US" sz="1300" b="1" baseline="30000" dirty="0">
                <a:solidFill>
                  <a:srgbClr val="00217B"/>
                </a:solidFill>
              </a:rPr>
              <a:t>5</a:t>
            </a:r>
            <a:endParaRPr lang="en-US" altLang="en-US" sz="1300" b="1" dirty="0">
              <a:solidFill>
                <a:srgbClr val="00217B"/>
              </a:solidFill>
            </a:endParaRPr>
          </a:p>
          <a:p>
            <a:pPr eaLnBrk="1" hangingPunct="1"/>
            <a:endParaRPr lang="en-US" altLang="en-US" sz="800" b="1" dirty="0">
              <a:solidFill>
                <a:srgbClr val="00217B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1</a:t>
            </a:r>
            <a:r>
              <a:rPr lang="en-US" altLang="en-US" sz="1100" dirty="0">
                <a:solidFill>
                  <a:srgbClr val="00217B"/>
                </a:solidFill>
              </a:rPr>
              <a:t>Oak Ridge National Laboratory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2</a:t>
            </a:r>
            <a:r>
              <a:rPr lang="en-US" altLang="en-US" sz="1100" dirty="0">
                <a:solidFill>
                  <a:srgbClr val="00217B"/>
                </a:solidFill>
              </a:rPr>
              <a:t>General Atomics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3</a:t>
            </a:r>
            <a:r>
              <a:rPr lang="en-US" altLang="en-US" sz="1100" dirty="0">
                <a:solidFill>
                  <a:srgbClr val="00217B"/>
                </a:solidFill>
              </a:rPr>
              <a:t>Lawrence Livermore National Laboratory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4</a:t>
            </a:r>
            <a:r>
              <a:rPr lang="en-US" altLang="en-US" sz="1100" dirty="0">
                <a:solidFill>
                  <a:srgbClr val="00217B"/>
                </a:solidFill>
              </a:rPr>
              <a:t>Aalto University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5</a:t>
            </a:r>
            <a:r>
              <a:rPr lang="en-US" altLang="en-US" sz="1100" dirty="0">
                <a:solidFill>
                  <a:srgbClr val="00217B"/>
                </a:solidFill>
              </a:rPr>
              <a:t>Sandia National Laboratories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00217B"/>
                </a:solidFill>
              </a:rPr>
              <a:t>6</a:t>
            </a:r>
            <a:r>
              <a:rPr lang="en-US" altLang="en-US" sz="1100" dirty="0">
                <a:solidFill>
                  <a:srgbClr val="00217B"/>
                </a:solidFill>
              </a:rPr>
              <a:t>University of Tennessee – Knoxville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1100" dirty="0">
                <a:solidFill>
                  <a:srgbClr val="00217B"/>
                </a:solidFill>
              </a:rPr>
              <a:t>*contact: </a:t>
            </a:r>
            <a:r>
              <a:rPr lang="en-US" altLang="en-US" sz="1100" dirty="0" err="1">
                <a:solidFill>
                  <a:srgbClr val="00217B"/>
                </a:solidFill>
              </a:rPr>
              <a:t>wilcoxrs@ornl.gov</a:t>
            </a:r>
            <a:endParaRPr lang="en-US" altLang="en-US" sz="1100" dirty="0">
              <a:solidFill>
                <a:srgbClr val="00217B"/>
              </a:solidFill>
            </a:endParaRPr>
          </a:p>
          <a:p>
            <a:pPr eaLnBrk="1" hangingPunct="1"/>
            <a:endParaRPr lang="en-US" altLang="en-US" sz="800" b="1" dirty="0">
              <a:solidFill>
                <a:srgbClr val="00217B"/>
              </a:solidFill>
            </a:endParaRPr>
          </a:p>
          <a:p>
            <a:pPr eaLnBrk="1" hangingPunct="1"/>
            <a:r>
              <a:rPr lang="en-US" altLang="en-US" sz="1600" b="1" dirty="0">
                <a:solidFill>
                  <a:srgbClr val="00217B"/>
                </a:solidFill>
              </a:rPr>
              <a:t>IAEA Divertor Concepts Meeting</a:t>
            </a:r>
          </a:p>
          <a:p>
            <a:pPr eaLnBrk="1" hangingPunct="1"/>
            <a:r>
              <a:rPr lang="en-US" altLang="en-US" sz="1600" b="1" dirty="0">
                <a:solidFill>
                  <a:srgbClr val="00217B"/>
                </a:solidFill>
              </a:rPr>
              <a:t>October 30,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2FF7D-79D4-B16F-C1EE-A4901BEA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6" t="4047" r="43454" b="65022"/>
          <a:stretch>
            <a:fillRect/>
          </a:stretch>
        </p:blipFill>
        <p:spPr>
          <a:xfrm>
            <a:off x="6660995" y="2735460"/>
            <a:ext cx="2430520" cy="1831448"/>
          </a:xfrm>
          <a:prstGeom prst="rect">
            <a:avLst/>
          </a:prstGeom>
        </p:spPr>
      </p:pic>
      <p:pic>
        <p:nvPicPr>
          <p:cNvPr id="10" name="Picture 9" descr="Chart, surface chart&#10;&#10;AI-generated content may be incorrect.">
            <a:extLst>
              <a:ext uri="{FF2B5EF4-FFF2-40B4-BE49-F238E27FC236}">
                <a16:creationId xmlns:a16="http://schemas.microsoft.com/office/drawing/2014/main" id="{F6E26F27-4E0B-9B94-E646-369E7710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06" b="9747"/>
          <a:stretch>
            <a:fillRect/>
          </a:stretch>
        </p:blipFill>
        <p:spPr>
          <a:xfrm>
            <a:off x="6814620" y="720441"/>
            <a:ext cx="2212477" cy="19803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C4DDB-E615-C112-D835-B8F8ADF7B034}"/>
              </a:ext>
            </a:extLst>
          </p:cNvPr>
          <p:cNvSpPr/>
          <p:nvPr/>
        </p:nvSpPr>
        <p:spPr>
          <a:xfrm>
            <a:off x="6936059" y="780585"/>
            <a:ext cx="607029" cy="221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7A490-22BE-82DF-347A-E8F9F8F82C10}"/>
              </a:ext>
            </a:extLst>
          </p:cNvPr>
          <p:cNvSpPr/>
          <p:nvPr/>
        </p:nvSpPr>
        <p:spPr>
          <a:xfrm>
            <a:off x="8759389" y="816899"/>
            <a:ext cx="195699" cy="188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D45EB-547C-49B0-D758-8332B28617F9}"/>
              </a:ext>
            </a:extLst>
          </p:cNvPr>
          <p:cNvSpPr txBox="1"/>
          <p:nvPr/>
        </p:nvSpPr>
        <p:spPr>
          <a:xfrm>
            <a:off x="8657229" y="2491675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3FD94-1F97-EF77-4AB5-303DC9CEAAB3}"/>
              </a:ext>
            </a:extLst>
          </p:cNvPr>
          <p:cNvSpPr txBox="1"/>
          <p:nvPr/>
        </p:nvSpPr>
        <p:spPr>
          <a:xfrm>
            <a:off x="8678353" y="1709108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1DD0C-E433-A479-F53D-652858C3DEAD}"/>
              </a:ext>
            </a:extLst>
          </p:cNvPr>
          <p:cNvSpPr txBox="1"/>
          <p:nvPr/>
        </p:nvSpPr>
        <p:spPr>
          <a:xfrm>
            <a:off x="8657229" y="900621"/>
            <a:ext cx="528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100</a:t>
            </a:r>
          </a:p>
        </p:txBody>
      </p:sp>
      <p:pic>
        <p:nvPicPr>
          <p:cNvPr id="11" name="Picture 10" descr="ORNL Two-line_color.png">
            <a:extLst>
              <a:ext uri="{FF2B5EF4-FFF2-40B4-BE49-F238E27FC236}">
                <a16:creationId xmlns:a16="http://schemas.microsoft.com/office/drawing/2014/main" id="{E4F88EC7-1930-56E8-3F08-E5CDB3644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59" y="4653271"/>
            <a:ext cx="1970119" cy="4741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163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8EA0C-F8AC-788A-E496-BB361AC5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D6174-A4DE-527E-C7AE-6202A4C386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684" y="125773"/>
            <a:ext cx="8846634" cy="369743"/>
          </a:xfrm>
        </p:spPr>
        <p:txBody>
          <a:bodyPr/>
          <a:lstStyle/>
          <a:p>
            <a:r>
              <a:rPr lang="en-US" sz="1900" dirty="0"/>
              <a:t>Pumping particles from a reactor divertor is necessary for He ash removal and core density control, but deprives neutral dissipation processes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B7DDE62A-EE16-AD34-981D-B6FDFC7B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" y="1154259"/>
            <a:ext cx="4363844" cy="2308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98CB9-A55B-D2EF-4C13-0DACE6EDF245}"/>
              </a:ext>
            </a:extLst>
          </p:cNvPr>
          <p:cNvSpPr txBox="1"/>
          <p:nvPr/>
        </p:nvSpPr>
        <p:spPr>
          <a:xfrm>
            <a:off x="984684" y="3776875"/>
            <a:ext cx="2430417" cy="42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Modified from R. Maingi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39 (1999) 1187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8762D-3A41-1A40-0D05-12CAB49B3661}"/>
              </a:ext>
            </a:extLst>
          </p:cNvPr>
          <p:cNvSpPr/>
          <p:nvPr/>
        </p:nvSpPr>
        <p:spPr>
          <a:xfrm>
            <a:off x="2199893" y="2356624"/>
            <a:ext cx="335152" cy="33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577D7C-1E3D-0248-BDCB-34D4A30A0BDD}"/>
              </a:ext>
            </a:extLst>
          </p:cNvPr>
          <p:cNvSpPr/>
          <p:nvPr/>
        </p:nvSpPr>
        <p:spPr>
          <a:xfrm>
            <a:off x="141247" y="3091604"/>
            <a:ext cx="2799088" cy="349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58907E-D678-3F1A-30B3-F5495D5774D6}"/>
              </a:ext>
            </a:extLst>
          </p:cNvPr>
          <p:cNvSpPr/>
          <p:nvPr/>
        </p:nvSpPr>
        <p:spPr>
          <a:xfrm>
            <a:off x="2480906" y="2832409"/>
            <a:ext cx="377656" cy="118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0383E8-39F4-EBB1-CF6C-DCE82941EF62}"/>
              </a:ext>
            </a:extLst>
          </p:cNvPr>
          <p:cNvSpPr/>
          <p:nvPr/>
        </p:nvSpPr>
        <p:spPr>
          <a:xfrm>
            <a:off x="2669735" y="2603951"/>
            <a:ext cx="690500" cy="349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E34E65-E284-B262-276E-935FBBFC51EF}"/>
              </a:ext>
            </a:extLst>
          </p:cNvPr>
          <p:cNvSpPr/>
          <p:nvPr/>
        </p:nvSpPr>
        <p:spPr>
          <a:xfrm>
            <a:off x="2233657" y="2832409"/>
            <a:ext cx="963026" cy="227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68105A-0A87-C0AB-D4A8-37C95818C487}"/>
              </a:ext>
            </a:extLst>
          </p:cNvPr>
          <p:cNvCxnSpPr>
            <a:cxnSpLocks/>
          </p:cNvCxnSpPr>
          <p:nvPr/>
        </p:nvCxnSpPr>
        <p:spPr>
          <a:xfrm flipV="1">
            <a:off x="1677942" y="2831068"/>
            <a:ext cx="555715" cy="190836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99F093-BC4A-2844-1454-4A918FD4FC1D}"/>
              </a:ext>
            </a:extLst>
          </p:cNvPr>
          <p:cNvCxnSpPr>
            <a:cxnSpLocks/>
          </p:cNvCxnSpPr>
          <p:nvPr/>
        </p:nvCxnSpPr>
        <p:spPr>
          <a:xfrm>
            <a:off x="1903108" y="2892422"/>
            <a:ext cx="221530" cy="52384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1EAACC-D545-C784-A8F2-F83443F492DA}"/>
              </a:ext>
            </a:extLst>
          </p:cNvPr>
          <p:cNvCxnSpPr>
            <a:cxnSpLocks/>
          </p:cNvCxnSpPr>
          <p:nvPr/>
        </p:nvCxnSpPr>
        <p:spPr>
          <a:xfrm flipV="1">
            <a:off x="917553" y="2078182"/>
            <a:ext cx="0" cy="985191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32D994-24E7-602A-45CA-0C7A387D5655}"/>
              </a:ext>
            </a:extLst>
          </p:cNvPr>
          <p:cNvCxnSpPr>
            <a:cxnSpLocks/>
          </p:cNvCxnSpPr>
          <p:nvPr/>
        </p:nvCxnSpPr>
        <p:spPr>
          <a:xfrm flipV="1">
            <a:off x="1524165" y="2751513"/>
            <a:ext cx="0" cy="308592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F0062B-1A13-2050-9CAC-D4E317C1E7D1}"/>
              </a:ext>
            </a:extLst>
          </p:cNvPr>
          <p:cNvCxnSpPr>
            <a:cxnSpLocks/>
          </p:cNvCxnSpPr>
          <p:nvPr/>
        </p:nvCxnSpPr>
        <p:spPr>
          <a:xfrm flipV="1">
            <a:off x="1650397" y="2817571"/>
            <a:ext cx="0" cy="242701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0B5E90C-C514-7844-19A5-E4F5CDEB1B2F}"/>
              </a:ext>
            </a:extLst>
          </p:cNvPr>
          <p:cNvSpPr/>
          <p:nvPr/>
        </p:nvSpPr>
        <p:spPr>
          <a:xfrm>
            <a:off x="1420278" y="2900735"/>
            <a:ext cx="335152" cy="15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F65B04-992F-B6AE-B98F-08AA6E49E90A}"/>
              </a:ext>
            </a:extLst>
          </p:cNvPr>
          <p:cNvCxnSpPr>
            <a:cxnSpLocks/>
          </p:cNvCxnSpPr>
          <p:nvPr/>
        </p:nvCxnSpPr>
        <p:spPr>
          <a:xfrm flipH="1" flipV="1">
            <a:off x="224444" y="1263535"/>
            <a:ext cx="659326" cy="179631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BC29877-D802-A688-9BFB-DD0CB826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021" y="802472"/>
            <a:ext cx="4779298" cy="2530932"/>
          </a:xfrm>
        </p:spPr>
        <p:txBody>
          <a:bodyPr/>
          <a:lstStyle/>
          <a:p>
            <a:r>
              <a:rPr lang="en-US" dirty="0"/>
              <a:t>Historically, positioning pump near the strike point provides efficient particle removal</a:t>
            </a:r>
          </a:p>
          <a:p>
            <a:pPr lvl="1"/>
            <a:r>
              <a:rPr lang="en-US" dirty="0"/>
              <a:t>Capture neutral particles sourced by recombination at the divertor target</a:t>
            </a:r>
          </a:p>
          <a:p>
            <a:pPr lvl="1"/>
            <a:r>
              <a:rPr lang="en-US" dirty="0"/>
              <a:t>Core density can be minimized</a:t>
            </a:r>
          </a:p>
          <a:p>
            <a:pPr lvl="1"/>
            <a:r>
              <a:rPr lang="en-US" dirty="0"/>
              <a:t>Efficient pumping for density control has been a primary goal of most experimental divertors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098B52-3635-F33A-5F92-21B2851168B6}"/>
              </a:ext>
            </a:extLst>
          </p:cNvPr>
          <p:cNvSpPr/>
          <p:nvPr/>
        </p:nvSpPr>
        <p:spPr>
          <a:xfrm>
            <a:off x="2940334" y="2227314"/>
            <a:ext cx="635285" cy="33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080B7-3938-4B94-3599-4964D444B971}"/>
              </a:ext>
            </a:extLst>
          </p:cNvPr>
          <p:cNvSpPr txBox="1"/>
          <p:nvPr/>
        </p:nvSpPr>
        <p:spPr>
          <a:xfrm>
            <a:off x="2156959" y="2811741"/>
            <a:ext cx="1203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Pump duct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F36AC329-580C-F91C-157F-8F887AAACF0E}"/>
              </a:ext>
            </a:extLst>
          </p:cNvPr>
          <p:cNvSpPr/>
          <p:nvPr/>
        </p:nvSpPr>
        <p:spPr>
          <a:xfrm>
            <a:off x="1104589" y="2615601"/>
            <a:ext cx="926116" cy="43093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E4858-D407-BFB2-10DA-08B09E0183A4}"/>
              </a:ext>
            </a:extLst>
          </p:cNvPr>
          <p:cNvSpPr/>
          <p:nvPr/>
        </p:nvSpPr>
        <p:spPr>
          <a:xfrm>
            <a:off x="3838495" y="1769748"/>
            <a:ext cx="343742" cy="1958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C1AF1-B26E-E1B3-B635-0529BE402ADD}"/>
              </a:ext>
            </a:extLst>
          </p:cNvPr>
          <p:cNvSpPr txBox="1"/>
          <p:nvPr/>
        </p:nvSpPr>
        <p:spPr>
          <a:xfrm>
            <a:off x="3701500" y="1742419"/>
            <a:ext cx="56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6269133-77C2-CCB3-D6B1-83BBF2A323F7}"/>
              </a:ext>
            </a:extLst>
          </p:cNvPr>
          <p:cNvSpPr txBox="1">
            <a:spLocks/>
          </p:cNvSpPr>
          <p:nvPr/>
        </p:nvSpPr>
        <p:spPr bwMode="auto">
          <a:xfrm>
            <a:off x="4215004" y="3497294"/>
            <a:ext cx="4779298" cy="14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But absolute minimization of particle inventory is not necessarily the primary goal of a divertor in a reactor</a:t>
            </a:r>
          </a:p>
          <a:p>
            <a:pPr lvl="1"/>
            <a:r>
              <a:rPr lang="en-US" dirty="0"/>
              <a:t>Particles are a key element required for thermal dissipation in the divertor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2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DE501-10B5-7B4C-636D-017F77C38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477376-1F0B-CB70-CA7C-697D6C611D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874" y="162943"/>
            <a:ext cx="8515815" cy="369743"/>
          </a:xfrm>
        </p:spPr>
        <p:txBody>
          <a:bodyPr/>
          <a:lstStyle/>
          <a:p>
            <a:r>
              <a:rPr lang="en-US" sz="1800" dirty="0"/>
              <a:t>Can pumping part way up a “closed” divertor leg stabilize the detachment front before it migrates to the X-point and degrades the core?</a:t>
            </a:r>
          </a:p>
        </p:txBody>
      </p:sp>
      <p:pic>
        <p:nvPicPr>
          <p:cNvPr id="4" name="Picture 3" descr="A diagram of a solar cell&#10;&#10;Description automatically generated">
            <a:extLst>
              <a:ext uri="{FF2B5EF4-FFF2-40B4-BE49-F238E27FC236}">
                <a16:creationId xmlns:a16="http://schemas.microsoft.com/office/drawing/2014/main" id="{B09CAC45-8064-B5AC-B30E-B25A3DC5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96"/>
          <a:stretch>
            <a:fillRect/>
          </a:stretch>
        </p:blipFill>
        <p:spPr>
          <a:xfrm>
            <a:off x="2661424" y="836529"/>
            <a:ext cx="3598127" cy="3599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ED37C-331B-F085-30FB-5A3A729F98A8}"/>
              </a:ext>
            </a:extLst>
          </p:cNvPr>
          <p:cNvSpPr txBox="1"/>
          <p:nvPr/>
        </p:nvSpPr>
        <p:spPr>
          <a:xfrm>
            <a:off x="2111495" y="3256616"/>
            <a:ext cx="163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Neutrals are desirable in the divertor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66F62-E19B-7327-1653-2B6B0D174359}"/>
              </a:ext>
            </a:extLst>
          </p:cNvPr>
          <p:cNvSpPr txBox="1"/>
          <p:nvPr/>
        </p:nvSpPr>
        <p:spPr>
          <a:xfrm>
            <a:off x="6490180" y="3441282"/>
            <a:ext cx="1869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BD000"/>
                </a:solidFill>
              </a:rPr>
              <a:t>Neutral friction and CX ∝ </a:t>
            </a:r>
            <a:r>
              <a:rPr lang="en-US" b="1" dirty="0" err="1">
                <a:solidFill>
                  <a:srgbClr val="CBD000"/>
                </a:solidFill>
              </a:rPr>
              <a:t>n</a:t>
            </a:r>
            <a:r>
              <a:rPr lang="en-US" b="1" baseline="-25000" dirty="0" err="1">
                <a:solidFill>
                  <a:srgbClr val="CBD000"/>
                </a:solidFill>
              </a:rPr>
              <a:t>n</a:t>
            </a:r>
            <a:endParaRPr lang="en-US" b="1" dirty="0">
              <a:solidFill>
                <a:srgbClr val="CBD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9862B-46A9-9415-FCD4-A78BA7BF808D}"/>
              </a:ext>
            </a:extLst>
          </p:cNvPr>
          <p:cNvSpPr txBox="1"/>
          <p:nvPr/>
        </p:nvSpPr>
        <p:spPr>
          <a:xfrm>
            <a:off x="6282387" y="3012379"/>
            <a:ext cx="2542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</a:t>
            </a:r>
            <a:r>
              <a:rPr lang="en-US" b="1" baseline="-25000" dirty="0">
                <a:solidFill>
                  <a:srgbClr val="008000"/>
                </a:solidFill>
              </a:rPr>
              <a:t>0</a:t>
            </a:r>
            <a:r>
              <a:rPr lang="en-US" b="1" dirty="0">
                <a:solidFill>
                  <a:srgbClr val="008000"/>
                </a:solidFill>
              </a:rPr>
              <a:t> ionization ∝ n</a:t>
            </a:r>
            <a:r>
              <a:rPr lang="en-US" b="1" baseline="-25000" dirty="0">
                <a:solidFill>
                  <a:srgbClr val="008000"/>
                </a:solidFill>
              </a:rPr>
              <a:t>D0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DFDA8F-A4A1-3247-634A-DB03D1165732}"/>
              </a:ext>
            </a:extLst>
          </p:cNvPr>
          <p:cNvCxnSpPr/>
          <p:nvPr/>
        </p:nvCxnSpPr>
        <p:spPr>
          <a:xfrm>
            <a:off x="3361963" y="1922894"/>
            <a:ext cx="208156" cy="34197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D642E8-A7C1-3A19-479B-0B5457733669}"/>
              </a:ext>
            </a:extLst>
          </p:cNvPr>
          <p:cNvSpPr txBox="1"/>
          <p:nvPr/>
        </p:nvSpPr>
        <p:spPr>
          <a:xfrm>
            <a:off x="3570119" y="1879779"/>
            <a:ext cx="663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ions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E559547-6600-5F87-0E92-7DABF24B977F}"/>
              </a:ext>
            </a:extLst>
          </p:cNvPr>
          <p:cNvCxnSpPr>
            <a:cxnSpLocks/>
          </p:cNvCxnSpPr>
          <p:nvPr/>
        </p:nvCxnSpPr>
        <p:spPr>
          <a:xfrm flipH="1" flipV="1">
            <a:off x="4145469" y="3829575"/>
            <a:ext cx="279919" cy="49604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E84246-132D-93D1-4733-DE5580F2CA72}"/>
              </a:ext>
            </a:extLst>
          </p:cNvPr>
          <p:cNvSpPr txBox="1"/>
          <p:nvPr/>
        </p:nvSpPr>
        <p:spPr>
          <a:xfrm>
            <a:off x="3466041" y="3993286"/>
            <a:ext cx="911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neutrals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1C925-7ED1-48BD-2712-336A12FB74AE}"/>
              </a:ext>
            </a:extLst>
          </p:cNvPr>
          <p:cNvSpPr txBox="1"/>
          <p:nvPr/>
        </p:nvSpPr>
        <p:spPr>
          <a:xfrm>
            <a:off x="7761794" y="825209"/>
            <a:ext cx="11963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1D cartoon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EC4D8-96F4-3C9D-92AE-C3759A1F91FF}"/>
              </a:ext>
            </a:extLst>
          </p:cNvPr>
          <p:cNvSpPr txBox="1"/>
          <p:nvPr/>
        </p:nvSpPr>
        <p:spPr>
          <a:xfrm>
            <a:off x="3743478" y="835332"/>
            <a:ext cx="197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Neutrals can be undesirable in the main chamber</a:t>
            </a:r>
          </a:p>
        </p:txBody>
      </p:sp>
    </p:spTree>
    <p:extLst>
      <p:ext uri="{BB962C8B-B14F-4D97-AF65-F5344CB8AC3E}">
        <p14:creationId xmlns:p14="http://schemas.microsoft.com/office/powerpoint/2010/main" val="58644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83747-DFF3-E979-4D0F-37A571423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00CC1-6287-EAE8-9700-36AC5EABC1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874" y="162943"/>
            <a:ext cx="8515815" cy="369743"/>
          </a:xfrm>
        </p:spPr>
        <p:txBody>
          <a:bodyPr/>
          <a:lstStyle/>
          <a:p>
            <a:r>
              <a:rPr lang="en-US" sz="1800" dirty="0"/>
              <a:t>Can pumping part way up a “closed” divertor leg stabilize the detachment front before it migrates to the X-point and degrades the core?</a:t>
            </a:r>
          </a:p>
        </p:txBody>
      </p:sp>
      <p:pic>
        <p:nvPicPr>
          <p:cNvPr id="4" name="Picture 3" descr="A diagram of a solar cell&#10;&#10;Description automatically generated">
            <a:extLst>
              <a:ext uri="{FF2B5EF4-FFF2-40B4-BE49-F238E27FC236}">
                <a16:creationId xmlns:a16="http://schemas.microsoft.com/office/drawing/2014/main" id="{D007B56D-ECE0-9182-1756-C20DDC44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96"/>
          <a:stretch>
            <a:fillRect/>
          </a:stretch>
        </p:blipFill>
        <p:spPr>
          <a:xfrm>
            <a:off x="2661424" y="836529"/>
            <a:ext cx="3598127" cy="359923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7F7085E-00D4-33B0-4DCE-FFE581913F74}"/>
              </a:ext>
            </a:extLst>
          </p:cNvPr>
          <p:cNvSpPr/>
          <p:nvPr/>
        </p:nvSpPr>
        <p:spPr>
          <a:xfrm>
            <a:off x="4182197" y="2739354"/>
            <a:ext cx="2307983" cy="4960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7BA35-688B-B508-E6AB-27BD4EE57943}"/>
              </a:ext>
            </a:extLst>
          </p:cNvPr>
          <p:cNvSpPr txBox="1"/>
          <p:nvPr/>
        </p:nvSpPr>
        <p:spPr>
          <a:xfrm>
            <a:off x="2111495" y="3256616"/>
            <a:ext cx="163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Neutrals are desirable in the divertor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BB494-E2F0-C754-3418-65CE427F783A}"/>
              </a:ext>
            </a:extLst>
          </p:cNvPr>
          <p:cNvSpPr txBox="1"/>
          <p:nvPr/>
        </p:nvSpPr>
        <p:spPr>
          <a:xfrm>
            <a:off x="4055931" y="2844044"/>
            <a:ext cx="2542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Ideally remove neutrals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6DFDD-228F-CFA5-D0C0-4C0FDEF97310}"/>
              </a:ext>
            </a:extLst>
          </p:cNvPr>
          <p:cNvSpPr txBox="1"/>
          <p:nvPr/>
        </p:nvSpPr>
        <p:spPr>
          <a:xfrm>
            <a:off x="6490180" y="3441282"/>
            <a:ext cx="1869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BD000"/>
                </a:solidFill>
              </a:rPr>
              <a:t>Neutral friction and CX ∝ </a:t>
            </a:r>
            <a:r>
              <a:rPr lang="en-US" b="1" dirty="0" err="1">
                <a:solidFill>
                  <a:srgbClr val="CBD000"/>
                </a:solidFill>
              </a:rPr>
              <a:t>n</a:t>
            </a:r>
            <a:r>
              <a:rPr lang="en-US" b="1" baseline="-25000" dirty="0" err="1">
                <a:solidFill>
                  <a:srgbClr val="CBD000"/>
                </a:solidFill>
              </a:rPr>
              <a:t>n</a:t>
            </a:r>
            <a:endParaRPr lang="en-US" b="1" dirty="0">
              <a:solidFill>
                <a:srgbClr val="CBD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F9F6B-E1C3-30DE-B066-A0376F0E8290}"/>
              </a:ext>
            </a:extLst>
          </p:cNvPr>
          <p:cNvSpPr txBox="1"/>
          <p:nvPr/>
        </p:nvSpPr>
        <p:spPr>
          <a:xfrm>
            <a:off x="6282387" y="3012379"/>
            <a:ext cx="2542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</a:t>
            </a:r>
            <a:r>
              <a:rPr lang="en-US" b="1" baseline="-25000" dirty="0">
                <a:solidFill>
                  <a:srgbClr val="008000"/>
                </a:solidFill>
              </a:rPr>
              <a:t>0</a:t>
            </a:r>
            <a:r>
              <a:rPr lang="en-US" b="1" dirty="0">
                <a:solidFill>
                  <a:srgbClr val="008000"/>
                </a:solidFill>
              </a:rPr>
              <a:t> ionization ∝ n</a:t>
            </a:r>
            <a:r>
              <a:rPr lang="en-US" b="1" baseline="-25000" dirty="0">
                <a:solidFill>
                  <a:srgbClr val="008000"/>
                </a:solidFill>
              </a:rPr>
              <a:t>D0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478A0-4B91-F615-CD88-814CAED9EDD1}"/>
              </a:ext>
            </a:extLst>
          </p:cNvPr>
          <p:cNvCxnSpPr/>
          <p:nvPr/>
        </p:nvCxnSpPr>
        <p:spPr>
          <a:xfrm>
            <a:off x="3361963" y="1922894"/>
            <a:ext cx="208156" cy="34197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0526AB-2B93-A0B6-74B9-79BDDAC070CF}"/>
              </a:ext>
            </a:extLst>
          </p:cNvPr>
          <p:cNvSpPr txBox="1"/>
          <p:nvPr/>
        </p:nvSpPr>
        <p:spPr>
          <a:xfrm>
            <a:off x="3570119" y="1879779"/>
            <a:ext cx="663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ions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511D0CB-638A-C82F-C6A4-8AFFAAD64F77}"/>
              </a:ext>
            </a:extLst>
          </p:cNvPr>
          <p:cNvCxnSpPr>
            <a:cxnSpLocks/>
          </p:cNvCxnSpPr>
          <p:nvPr/>
        </p:nvCxnSpPr>
        <p:spPr>
          <a:xfrm flipH="1" flipV="1">
            <a:off x="4145469" y="3829575"/>
            <a:ext cx="279919" cy="49604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9D0160-4CF0-86C4-D2AE-1F86FD63841C}"/>
              </a:ext>
            </a:extLst>
          </p:cNvPr>
          <p:cNvSpPr txBox="1"/>
          <p:nvPr/>
        </p:nvSpPr>
        <p:spPr>
          <a:xfrm>
            <a:off x="3466041" y="3993286"/>
            <a:ext cx="911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neutrals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EB205-E41D-CD05-489D-58071BBE92A5}"/>
              </a:ext>
            </a:extLst>
          </p:cNvPr>
          <p:cNvSpPr txBox="1"/>
          <p:nvPr/>
        </p:nvSpPr>
        <p:spPr>
          <a:xfrm>
            <a:off x="7761794" y="825209"/>
            <a:ext cx="11963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1D cartoon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7C3AC-18ED-7544-4D3B-862EFB82A78D}"/>
              </a:ext>
            </a:extLst>
          </p:cNvPr>
          <p:cNvSpPr txBox="1"/>
          <p:nvPr/>
        </p:nvSpPr>
        <p:spPr>
          <a:xfrm>
            <a:off x="3743478" y="835332"/>
            <a:ext cx="197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Neutrals can be undesirable in the main chamber</a:t>
            </a:r>
          </a:p>
        </p:txBody>
      </p:sp>
    </p:spTree>
    <p:extLst>
      <p:ext uri="{BB962C8B-B14F-4D97-AF65-F5344CB8AC3E}">
        <p14:creationId xmlns:p14="http://schemas.microsoft.com/office/powerpoint/2010/main" val="6200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9937-9CF5-2036-A548-C613887A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85572-D601-36F1-0EF1-BFFEB8767B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341" y="162944"/>
            <a:ext cx="9029310" cy="369743"/>
          </a:xfrm>
        </p:spPr>
        <p:txBody>
          <a:bodyPr/>
          <a:lstStyle/>
          <a:p>
            <a:r>
              <a:rPr lang="en-US" sz="1700" dirty="0"/>
              <a:t>Coupled fluid-kinetic boundary modeling with SOLPS-ITER finds that pumping upstream from the divertor target increases neutral density and lowers </a:t>
            </a:r>
            <a:r>
              <a:rPr lang="en-US" sz="1700" dirty="0" err="1"/>
              <a:t>T</a:t>
            </a:r>
            <a:r>
              <a:rPr lang="en-US" sz="1700" baseline="-25000" dirty="0" err="1"/>
              <a:t>e</a:t>
            </a:r>
            <a:r>
              <a:rPr lang="en-US" sz="1700" dirty="0"/>
              <a:t> at 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CBF4D-4DE1-52DB-FC24-34F0101E79B1}"/>
              </a:ext>
            </a:extLst>
          </p:cNvPr>
          <p:cNvSpPr txBox="1"/>
          <p:nvPr/>
        </p:nvSpPr>
        <p:spPr>
          <a:xfrm>
            <a:off x="3892246" y="839396"/>
            <a:ext cx="201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Pumping locations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B5EE1596-E3CB-6396-96CC-9DACCE7EED6E}"/>
              </a:ext>
            </a:extLst>
          </p:cNvPr>
          <p:cNvSpPr txBox="1">
            <a:spLocks/>
          </p:cNvSpPr>
          <p:nvPr/>
        </p:nvSpPr>
        <p:spPr bwMode="auto">
          <a:xfrm>
            <a:off x="46066" y="746323"/>
            <a:ext cx="3495527" cy="3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Upstream pumping in simulations:</a:t>
            </a:r>
          </a:p>
          <a:p>
            <a:r>
              <a:rPr lang="en-US" sz="1400" dirty="0">
                <a:solidFill>
                  <a:srgbClr val="008000"/>
                </a:solidFill>
              </a:rPr>
              <a:t>Higher neutral density at divertor target relative to main chamber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C7BA9-0510-E5F0-1735-ABE84E3078EF}"/>
              </a:ext>
            </a:extLst>
          </p:cNvPr>
          <p:cNvSpPr txBox="1"/>
          <p:nvPr/>
        </p:nvSpPr>
        <p:spPr>
          <a:xfrm>
            <a:off x="4003758" y="4313892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BFE4B-BEB3-F06F-AB92-80309F68B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9" t="7485" b="51105"/>
          <a:stretch>
            <a:fillRect/>
          </a:stretch>
        </p:blipFill>
        <p:spPr>
          <a:xfrm>
            <a:off x="3415093" y="1147173"/>
            <a:ext cx="2904435" cy="2747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18753-CAE3-38F8-C2BA-4A1E5D88D491}"/>
              </a:ext>
            </a:extLst>
          </p:cNvPr>
          <p:cNvSpPr txBox="1"/>
          <p:nvPr/>
        </p:nvSpPr>
        <p:spPr>
          <a:xfrm>
            <a:off x="4546863" y="3833000"/>
            <a:ext cx="146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SOLPS-ITER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BE938-E4B6-FC55-203C-8BE2B0DD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1987" r="434" b="51099"/>
          <a:stretch>
            <a:fillRect/>
          </a:stretch>
        </p:blipFill>
        <p:spPr>
          <a:xfrm>
            <a:off x="6253761" y="1147173"/>
            <a:ext cx="2696951" cy="24957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439AA2-442D-DBE0-BEB8-4E04520A6940}"/>
              </a:ext>
            </a:extLst>
          </p:cNvPr>
          <p:cNvSpPr/>
          <p:nvPr/>
        </p:nvSpPr>
        <p:spPr>
          <a:xfrm>
            <a:off x="6208732" y="1095156"/>
            <a:ext cx="333315" cy="237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0DB69-4739-5F66-0248-99B281B260B5}"/>
              </a:ext>
            </a:extLst>
          </p:cNvPr>
          <p:cNvSpPr txBox="1"/>
          <p:nvPr/>
        </p:nvSpPr>
        <p:spPr>
          <a:xfrm>
            <a:off x="183995" y="4110275"/>
            <a:ext cx="321966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050" dirty="0"/>
              <a:t>Previous related work: </a:t>
            </a:r>
            <a:br>
              <a:rPr lang="en-US" sz="1050" dirty="0"/>
            </a:br>
            <a:r>
              <a:rPr lang="en-US" sz="1050" dirty="0"/>
              <a:t>C. Sang et al., </a:t>
            </a:r>
            <a:r>
              <a:rPr lang="en-US" sz="1050" dirty="0" err="1"/>
              <a:t>Nucl</a:t>
            </a:r>
            <a:r>
              <a:rPr lang="en-US" sz="1050" dirty="0"/>
              <a:t>. Fusion 61 (2021) 016022</a:t>
            </a:r>
          </a:p>
        </p:txBody>
      </p:sp>
    </p:spTree>
    <p:extLst>
      <p:ext uri="{BB962C8B-B14F-4D97-AF65-F5344CB8AC3E}">
        <p14:creationId xmlns:p14="http://schemas.microsoft.com/office/powerpoint/2010/main" val="422036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9BE07-1564-259D-975F-881246248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785212-4C28-E0A5-16AF-19588A29F7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341" y="162944"/>
            <a:ext cx="9029310" cy="369743"/>
          </a:xfrm>
        </p:spPr>
        <p:txBody>
          <a:bodyPr/>
          <a:lstStyle/>
          <a:p>
            <a:r>
              <a:rPr lang="en-US" sz="1700" dirty="0"/>
              <a:t>Coupled fluid-kinetic boundary modeling with SOLPS-ITER finds that pumping upstream from the divertor target increases neutral density and lowers </a:t>
            </a:r>
            <a:r>
              <a:rPr lang="en-US" sz="1700" dirty="0" err="1"/>
              <a:t>T</a:t>
            </a:r>
            <a:r>
              <a:rPr lang="en-US" sz="1700" baseline="-25000" dirty="0" err="1"/>
              <a:t>e</a:t>
            </a:r>
            <a:r>
              <a:rPr lang="en-US" sz="1700" dirty="0"/>
              <a:t> at 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0EEC4-229D-8762-3B7E-CDF9306543D7}"/>
              </a:ext>
            </a:extLst>
          </p:cNvPr>
          <p:cNvSpPr txBox="1"/>
          <p:nvPr/>
        </p:nvSpPr>
        <p:spPr>
          <a:xfrm>
            <a:off x="3892246" y="839396"/>
            <a:ext cx="201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Pumping locations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B35463C4-A7E6-0239-6A4A-D61A32460528}"/>
              </a:ext>
            </a:extLst>
          </p:cNvPr>
          <p:cNvSpPr txBox="1">
            <a:spLocks/>
          </p:cNvSpPr>
          <p:nvPr/>
        </p:nvSpPr>
        <p:spPr bwMode="auto">
          <a:xfrm>
            <a:off x="46066" y="746323"/>
            <a:ext cx="3495527" cy="3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Upstream pumping in simulations:</a:t>
            </a:r>
          </a:p>
          <a:p>
            <a:r>
              <a:rPr lang="en-US" sz="1400" dirty="0">
                <a:solidFill>
                  <a:srgbClr val="008000"/>
                </a:solidFill>
              </a:rPr>
              <a:t>Higher neutral density at divertor target relative to main chamber</a:t>
            </a:r>
          </a:p>
          <a:p>
            <a:r>
              <a:rPr lang="en-US" sz="1400" dirty="0">
                <a:solidFill>
                  <a:srgbClr val="008000"/>
                </a:solidFill>
              </a:rPr>
              <a:t>Lower </a:t>
            </a:r>
            <a:r>
              <a:rPr lang="en-US" sz="1400" dirty="0" err="1">
                <a:solidFill>
                  <a:srgbClr val="008000"/>
                </a:solidFill>
              </a:rPr>
              <a:t>T</a:t>
            </a:r>
            <a:r>
              <a:rPr lang="en-US" sz="1400" baseline="-25000" dirty="0" err="1">
                <a:solidFill>
                  <a:srgbClr val="008000"/>
                </a:solidFill>
              </a:rPr>
              <a:t>e</a:t>
            </a:r>
            <a:r>
              <a:rPr lang="en-US" sz="1400" dirty="0">
                <a:solidFill>
                  <a:srgbClr val="008000"/>
                </a:solidFill>
              </a:rPr>
              <a:t> and peak heat flux at the outer divertor target for a given core density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7A78F-AE47-3D7D-C333-5789987B9DCB}"/>
              </a:ext>
            </a:extLst>
          </p:cNvPr>
          <p:cNvSpPr txBox="1"/>
          <p:nvPr/>
        </p:nvSpPr>
        <p:spPr>
          <a:xfrm>
            <a:off x="4003758" y="4313892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CF875-5D05-1F34-55DE-B8C17693C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5170" r="49397" b="3929"/>
          <a:stretch>
            <a:fillRect/>
          </a:stretch>
        </p:blipFill>
        <p:spPr>
          <a:xfrm>
            <a:off x="6284850" y="748841"/>
            <a:ext cx="2454089" cy="4394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3E118-2806-092D-5927-129B1EC66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9" t="7485" b="51105"/>
          <a:stretch>
            <a:fillRect/>
          </a:stretch>
        </p:blipFill>
        <p:spPr>
          <a:xfrm>
            <a:off x="3415093" y="1147173"/>
            <a:ext cx="2904435" cy="2747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223CC2-55FB-62E8-2464-42653545DE28}"/>
              </a:ext>
            </a:extLst>
          </p:cNvPr>
          <p:cNvSpPr txBox="1"/>
          <p:nvPr/>
        </p:nvSpPr>
        <p:spPr>
          <a:xfrm>
            <a:off x="4546863" y="3833000"/>
            <a:ext cx="146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SOLPS-ITER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FFD35-97C8-A6C3-1A79-CAE098E79D39}"/>
              </a:ext>
            </a:extLst>
          </p:cNvPr>
          <p:cNvSpPr txBox="1"/>
          <p:nvPr/>
        </p:nvSpPr>
        <p:spPr>
          <a:xfrm>
            <a:off x="183995" y="4110275"/>
            <a:ext cx="321966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050" dirty="0"/>
              <a:t>Previous related work: </a:t>
            </a:r>
            <a:br>
              <a:rPr lang="en-US" sz="1050" dirty="0"/>
            </a:br>
            <a:r>
              <a:rPr lang="en-US" sz="1050" dirty="0"/>
              <a:t>C. Sang et al., </a:t>
            </a:r>
            <a:r>
              <a:rPr lang="en-US" sz="1050" dirty="0" err="1"/>
              <a:t>Nucl</a:t>
            </a:r>
            <a:r>
              <a:rPr lang="en-US" sz="1050" dirty="0"/>
              <a:t>. Fusion 61 (2021) 016022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DED9E-7FB3-1A8A-7895-5F4762B25F01}"/>
              </a:ext>
            </a:extLst>
          </p:cNvPr>
          <p:cNvSpPr/>
          <p:nvPr/>
        </p:nvSpPr>
        <p:spPr>
          <a:xfrm>
            <a:off x="6368459" y="2842115"/>
            <a:ext cx="333315" cy="237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877178-F378-F636-0A44-FC01D112F9DD}"/>
              </a:ext>
            </a:extLst>
          </p:cNvPr>
          <p:cNvCxnSpPr>
            <a:cxnSpLocks/>
          </p:cNvCxnSpPr>
          <p:nvPr/>
        </p:nvCxnSpPr>
        <p:spPr>
          <a:xfrm flipV="1">
            <a:off x="7686907" y="824528"/>
            <a:ext cx="0" cy="1576702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9A6766-F1D8-ADE2-BCF0-0BE2730A0080}"/>
              </a:ext>
            </a:extLst>
          </p:cNvPr>
          <p:cNvCxnSpPr>
            <a:cxnSpLocks/>
          </p:cNvCxnSpPr>
          <p:nvPr/>
        </p:nvCxnSpPr>
        <p:spPr>
          <a:xfrm flipV="1">
            <a:off x="7686907" y="3065093"/>
            <a:ext cx="0" cy="1596117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47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2192-BE80-1AF8-4B44-2538717B4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6B089-D8BF-90C8-3B85-830DB47FDC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341" y="162944"/>
            <a:ext cx="9029310" cy="369743"/>
          </a:xfrm>
        </p:spPr>
        <p:txBody>
          <a:bodyPr/>
          <a:lstStyle/>
          <a:p>
            <a:r>
              <a:rPr lang="en-US" sz="1700" dirty="0"/>
              <a:t>Coupled fluid-kinetic boundary modeling with SOLPS-ITER finds that pumping upstream from the divertor target increases neutral density and lowers </a:t>
            </a:r>
            <a:r>
              <a:rPr lang="en-US" sz="1700" dirty="0" err="1"/>
              <a:t>T</a:t>
            </a:r>
            <a:r>
              <a:rPr lang="en-US" sz="1700" baseline="-25000" dirty="0" err="1"/>
              <a:t>e</a:t>
            </a:r>
            <a:r>
              <a:rPr lang="en-US" sz="1700" dirty="0"/>
              <a:t> at 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E6190-7670-AD95-732D-3A7A7027EABF}"/>
              </a:ext>
            </a:extLst>
          </p:cNvPr>
          <p:cNvSpPr txBox="1"/>
          <p:nvPr/>
        </p:nvSpPr>
        <p:spPr>
          <a:xfrm>
            <a:off x="3892246" y="839396"/>
            <a:ext cx="201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Pumping locations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450FB790-0523-6210-E7DE-BE9EA96BA7ED}"/>
              </a:ext>
            </a:extLst>
          </p:cNvPr>
          <p:cNvSpPr txBox="1">
            <a:spLocks/>
          </p:cNvSpPr>
          <p:nvPr/>
        </p:nvSpPr>
        <p:spPr bwMode="auto">
          <a:xfrm>
            <a:off x="46066" y="746323"/>
            <a:ext cx="3495527" cy="3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Upstream pumping in simulations:</a:t>
            </a:r>
          </a:p>
          <a:p>
            <a:r>
              <a:rPr lang="en-US" sz="1400" dirty="0">
                <a:solidFill>
                  <a:srgbClr val="008000"/>
                </a:solidFill>
              </a:rPr>
              <a:t>Higher neutral density at divertor target relative to main chamber</a:t>
            </a:r>
          </a:p>
          <a:p>
            <a:r>
              <a:rPr lang="en-US" sz="1400" dirty="0">
                <a:solidFill>
                  <a:srgbClr val="008000"/>
                </a:solidFill>
              </a:rPr>
              <a:t>Lower </a:t>
            </a:r>
            <a:r>
              <a:rPr lang="en-US" sz="1400" dirty="0" err="1">
                <a:solidFill>
                  <a:srgbClr val="008000"/>
                </a:solidFill>
              </a:rPr>
              <a:t>T</a:t>
            </a:r>
            <a:r>
              <a:rPr lang="en-US" sz="1400" baseline="-25000" dirty="0" err="1">
                <a:solidFill>
                  <a:srgbClr val="008000"/>
                </a:solidFill>
              </a:rPr>
              <a:t>e</a:t>
            </a:r>
            <a:r>
              <a:rPr lang="en-US" sz="1400" dirty="0">
                <a:solidFill>
                  <a:srgbClr val="008000"/>
                </a:solidFill>
              </a:rPr>
              <a:t> and peak heat flux at the outer divertor target for a given core density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59B88-3324-5C76-B3BC-B91C4C6453B1}"/>
              </a:ext>
            </a:extLst>
          </p:cNvPr>
          <p:cNvSpPr txBox="1"/>
          <p:nvPr/>
        </p:nvSpPr>
        <p:spPr>
          <a:xfrm>
            <a:off x="4003758" y="4313892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4F75F-7106-ABB3-583A-8501C814B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5170" r="49397" b="3929"/>
          <a:stretch>
            <a:fillRect/>
          </a:stretch>
        </p:blipFill>
        <p:spPr>
          <a:xfrm>
            <a:off x="6284850" y="748841"/>
            <a:ext cx="2454089" cy="4394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1D84A-9465-CBAF-C059-D2BBF0406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9" t="7485" b="51105"/>
          <a:stretch>
            <a:fillRect/>
          </a:stretch>
        </p:blipFill>
        <p:spPr>
          <a:xfrm>
            <a:off x="3415093" y="1147173"/>
            <a:ext cx="2904435" cy="2747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8D13A-D6C2-4230-F9CD-4111EF340957}"/>
              </a:ext>
            </a:extLst>
          </p:cNvPr>
          <p:cNvSpPr txBox="1"/>
          <p:nvPr/>
        </p:nvSpPr>
        <p:spPr>
          <a:xfrm>
            <a:off x="4546863" y="3833000"/>
            <a:ext cx="146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SOLPS-ITER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A6AC6-311A-DF06-4748-F3FD30AB176A}"/>
              </a:ext>
            </a:extLst>
          </p:cNvPr>
          <p:cNvSpPr txBox="1"/>
          <p:nvPr/>
        </p:nvSpPr>
        <p:spPr>
          <a:xfrm>
            <a:off x="183995" y="4110275"/>
            <a:ext cx="321966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050" dirty="0"/>
              <a:t>Previous related work: </a:t>
            </a:r>
            <a:br>
              <a:rPr lang="en-US" sz="1050" dirty="0"/>
            </a:br>
            <a:r>
              <a:rPr lang="en-US" sz="1050" dirty="0"/>
              <a:t>C. Sang et al., </a:t>
            </a:r>
            <a:r>
              <a:rPr lang="en-US" sz="1050" dirty="0" err="1"/>
              <a:t>Nucl</a:t>
            </a:r>
            <a:r>
              <a:rPr lang="en-US" sz="1050" dirty="0"/>
              <a:t>. Fusion 61 (2021) 016022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A081E-AD37-D2CE-A4DC-159C721408AF}"/>
              </a:ext>
            </a:extLst>
          </p:cNvPr>
          <p:cNvSpPr/>
          <p:nvPr/>
        </p:nvSpPr>
        <p:spPr>
          <a:xfrm>
            <a:off x="6368459" y="2842115"/>
            <a:ext cx="333315" cy="237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CEDE8-1E09-A9DB-2A7D-34AE358FE200}"/>
              </a:ext>
            </a:extLst>
          </p:cNvPr>
          <p:cNvCxnSpPr/>
          <p:nvPr/>
        </p:nvCxnSpPr>
        <p:spPr>
          <a:xfrm>
            <a:off x="6854283" y="1947746"/>
            <a:ext cx="1776761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C8F7C2-DB10-EFDA-EF35-C0F7230D54CA}"/>
              </a:ext>
            </a:extLst>
          </p:cNvPr>
          <p:cNvCxnSpPr/>
          <p:nvPr/>
        </p:nvCxnSpPr>
        <p:spPr>
          <a:xfrm>
            <a:off x="6854283" y="4294292"/>
            <a:ext cx="1776761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82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E406E-FA35-4737-6639-FD956B8A2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30C80-DA28-3C85-43E3-33C3E73DB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341" y="162944"/>
            <a:ext cx="9029310" cy="369743"/>
          </a:xfrm>
        </p:spPr>
        <p:txBody>
          <a:bodyPr/>
          <a:lstStyle/>
          <a:p>
            <a:r>
              <a:rPr lang="en-US" sz="1700" dirty="0"/>
              <a:t>Coupled fluid-kinetic boundary modeling with SOLPS-ITER finds that pumping upstream from the divertor target increases neutral density and lowers </a:t>
            </a:r>
            <a:r>
              <a:rPr lang="en-US" sz="1700" dirty="0" err="1"/>
              <a:t>T</a:t>
            </a:r>
            <a:r>
              <a:rPr lang="en-US" sz="1700" baseline="-25000" dirty="0" err="1"/>
              <a:t>e</a:t>
            </a:r>
            <a:r>
              <a:rPr lang="en-US" sz="1700" dirty="0"/>
              <a:t> at 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2E0CD-643B-41DC-8721-D3D60DA1D17E}"/>
              </a:ext>
            </a:extLst>
          </p:cNvPr>
          <p:cNvSpPr txBox="1"/>
          <p:nvPr/>
        </p:nvSpPr>
        <p:spPr>
          <a:xfrm>
            <a:off x="3892246" y="839396"/>
            <a:ext cx="201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Pumping locations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000FD0FA-4495-E2D3-E9FD-2BAC5342322A}"/>
              </a:ext>
            </a:extLst>
          </p:cNvPr>
          <p:cNvSpPr txBox="1">
            <a:spLocks/>
          </p:cNvSpPr>
          <p:nvPr/>
        </p:nvSpPr>
        <p:spPr bwMode="auto">
          <a:xfrm>
            <a:off x="46066" y="746323"/>
            <a:ext cx="3495527" cy="3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Upstream pumping in simulations:</a:t>
            </a:r>
          </a:p>
          <a:p>
            <a:r>
              <a:rPr lang="en-US" sz="1400" dirty="0">
                <a:solidFill>
                  <a:srgbClr val="008000"/>
                </a:solidFill>
              </a:rPr>
              <a:t>Higher neutral density at divertor target relative to main chamber</a:t>
            </a:r>
          </a:p>
          <a:p>
            <a:r>
              <a:rPr lang="en-US" sz="1400" dirty="0">
                <a:solidFill>
                  <a:srgbClr val="008000"/>
                </a:solidFill>
              </a:rPr>
              <a:t>Lower </a:t>
            </a:r>
            <a:r>
              <a:rPr lang="en-US" sz="1400" dirty="0" err="1">
                <a:solidFill>
                  <a:srgbClr val="008000"/>
                </a:solidFill>
              </a:rPr>
              <a:t>T</a:t>
            </a:r>
            <a:r>
              <a:rPr lang="en-US" sz="1400" baseline="-25000" dirty="0" err="1">
                <a:solidFill>
                  <a:srgbClr val="008000"/>
                </a:solidFill>
              </a:rPr>
              <a:t>e</a:t>
            </a:r>
            <a:r>
              <a:rPr lang="en-US" sz="1400" dirty="0">
                <a:solidFill>
                  <a:srgbClr val="008000"/>
                </a:solidFill>
              </a:rPr>
              <a:t> and peak heat flux at the outer divertor target for a given core density</a:t>
            </a:r>
          </a:p>
          <a:p>
            <a:r>
              <a:rPr lang="en-US" sz="1400" dirty="0">
                <a:solidFill>
                  <a:srgbClr val="C00000"/>
                </a:solidFill>
              </a:rPr>
              <a:t>Minimum achievable core density is higher for given particle injection and pumping rate</a:t>
            </a:r>
          </a:p>
          <a:p>
            <a:pPr lvl="1"/>
            <a:r>
              <a:rPr lang="en-US" sz="1400" dirty="0"/>
              <a:t>Likely acceptable as long as core density remains below stability limits for operational particle throughput</a:t>
            </a:r>
          </a:p>
          <a:p>
            <a:pPr marL="0" indent="0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42905-50E1-13A2-C8E8-BCEDECBD7368}"/>
              </a:ext>
            </a:extLst>
          </p:cNvPr>
          <p:cNvSpPr txBox="1"/>
          <p:nvPr/>
        </p:nvSpPr>
        <p:spPr>
          <a:xfrm>
            <a:off x="4003758" y="4313892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354CB8-B160-B17A-87E8-50754E080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51980" r="2463" b="3928"/>
          <a:stretch>
            <a:fillRect/>
          </a:stretch>
        </p:blipFill>
        <p:spPr>
          <a:xfrm>
            <a:off x="6271686" y="1248997"/>
            <a:ext cx="2826248" cy="255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0520FF-DC13-1ED2-E0CE-4CF05CC26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9" t="7485" b="51105"/>
          <a:stretch>
            <a:fillRect/>
          </a:stretch>
        </p:blipFill>
        <p:spPr>
          <a:xfrm>
            <a:off x="3415093" y="1147173"/>
            <a:ext cx="2904435" cy="2747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BD269-E01D-07CD-BFCC-9076B9B8FC18}"/>
              </a:ext>
            </a:extLst>
          </p:cNvPr>
          <p:cNvSpPr txBox="1"/>
          <p:nvPr/>
        </p:nvSpPr>
        <p:spPr>
          <a:xfrm>
            <a:off x="4546863" y="3833000"/>
            <a:ext cx="146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SOLPS-ITER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6EC5B-5B01-089B-E9E7-44CE839333A9}"/>
              </a:ext>
            </a:extLst>
          </p:cNvPr>
          <p:cNvSpPr txBox="1"/>
          <p:nvPr/>
        </p:nvSpPr>
        <p:spPr>
          <a:xfrm>
            <a:off x="183995" y="4110275"/>
            <a:ext cx="321966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050" dirty="0"/>
              <a:t>Previous related work: </a:t>
            </a:r>
            <a:br>
              <a:rPr lang="en-US" sz="1050" dirty="0"/>
            </a:br>
            <a:r>
              <a:rPr lang="en-US" sz="1050" dirty="0"/>
              <a:t>C. Sang et al., </a:t>
            </a:r>
            <a:r>
              <a:rPr lang="en-US" sz="1050" dirty="0" err="1"/>
              <a:t>Nucl</a:t>
            </a:r>
            <a:r>
              <a:rPr lang="en-US" sz="1050" dirty="0"/>
              <a:t>. Fusion 61 (2021) 016022</a:t>
            </a:r>
          </a:p>
        </p:txBody>
      </p:sp>
    </p:spTree>
    <p:extLst>
      <p:ext uri="{BB962C8B-B14F-4D97-AF65-F5344CB8AC3E}">
        <p14:creationId xmlns:p14="http://schemas.microsoft.com/office/powerpoint/2010/main" val="3046876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3FCA-5DA6-197B-57D8-34D59A55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9DBF52-7DE9-9055-5AC6-B074169C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92" y="1494262"/>
            <a:ext cx="8683083" cy="3137209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Neutral particle control as a tool for detachment access and stabilization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Chimney divertor design and experimental goals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58C59E-46BC-3152-CF4D-82837940D93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Outline: DIII-D Chimney Divertor</a:t>
            </a:r>
          </a:p>
        </p:txBody>
      </p:sp>
    </p:spTree>
    <p:extLst>
      <p:ext uri="{BB962C8B-B14F-4D97-AF65-F5344CB8AC3E}">
        <p14:creationId xmlns:p14="http://schemas.microsoft.com/office/powerpoint/2010/main" val="2630009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3FAE-4D5E-A315-C22D-06FBBF07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A4FD4BE6-7A5B-880E-C19B-7B00EB0B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02" y="854925"/>
            <a:ext cx="5141782" cy="39637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9EBE5F-6657-9A4F-4675-A61DA4CD45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229" y="153799"/>
            <a:ext cx="8900755" cy="369743"/>
          </a:xfrm>
        </p:spPr>
        <p:txBody>
          <a:bodyPr/>
          <a:lstStyle/>
          <a:p>
            <a:r>
              <a:rPr lang="en-US" sz="1700" dirty="0"/>
              <a:t>“Chimney” divertor is designed to pump part way up the divertor leg in attempt to stabilize the detachment front, reduce </a:t>
            </a:r>
            <a:r>
              <a:rPr lang="en-US" sz="1700" dirty="0" err="1"/>
              <a:t>T</a:t>
            </a:r>
            <a:r>
              <a:rPr lang="en-US" sz="1700" baseline="-25000" dirty="0" err="1"/>
              <a:t>e,targ</a:t>
            </a:r>
            <a:r>
              <a:rPr lang="en-US" sz="1700" dirty="0"/>
              <a:t> and q</a:t>
            </a:r>
            <a:r>
              <a:rPr lang="en-US" sz="1700" baseline="-25000" dirty="0"/>
              <a:t>⟂</a:t>
            </a:r>
            <a:r>
              <a:rPr lang="en-US" sz="1700" dirty="0"/>
              <a:t> for a given core plasma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EE0B6-964B-EF06-A532-7A1F71D00221}"/>
              </a:ext>
            </a:extLst>
          </p:cNvPr>
          <p:cNvSpPr txBox="1"/>
          <p:nvPr/>
        </p:nvSpPr>
        <p:spPr>
          <a:xfrm>
            <a:off x="6932299" y="3321051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9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8DD86-AD9D-3F69-D86E-52D2B4667E54}"/>
              </a:ext>
            </a:extLst>
          </p:cNvPr>
          <p:cNvSpPr txBox="1"/>
          <p:nvPr/>
        </p:nvSpPr>
        <p:spPr>
          <a:xfrm>
            <a:off x="6426681" y="3235163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4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7B8E9-B4BD-F3C4-4D4D-62BF98D6D647}"/>
              </a:ext>
            </a:extLst>
          </p:cNvPr>
          <p:cNvSpPr/>
          <p:nvPr/>
        </p:nvSpPr>
        <p:spPr>
          <a:xfrm>
            <a:off x="6227151" y="1376364"/>
            <a:ext cx="552789" cy="613338"/>
          </a:xfrm>
          <a:prstGeom prst="ellipse">
            <a:avLst/>
          </a:prstGeom>
          <a:solidFill>
            <a:schemeClr val="accent6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DD478E2-A753-3D1E-71C5-AA0B1FD11EA7}"/>
              </a:ext>
            </a:extLst>
          </p:cNvPr>
          <p:cNvSpPr txBox="1">
            <a:spLocks/>
          </p:cNvSpPr>
          <p:nvPr/>
        </p:nvSpPr>
        <p:spPr bwMode="auto">
          <a:xfrm>
            <a:off x="4563375" y="992367"/>
            <a:ext cx="1387985" cy="11392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I</a:t>
            </a:r>
            <a:r>
              <a:rPr lang="en-US" sz="1200" baseline="-25000" dirty="0"/>
              <a:t>P</a:t>
            </a:r>
            <a:r>
              <a:rPr lang="en-US" sz="1200" dirty="0"/>
              <a:t> = 1.8 MA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B</a:t>
            </a:r>
            <a:r>
              <a:rPr lang="en-US" sz="1200" baseline="-25000" dirty="0"/>
              <a:t>T</a:t>
            </a:r>
            <a:r>
              <a:rPr lang="en-US" sz="1200" dirty="0"/>
              <a:t> = 2.1 T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q</a:t>
            </a:r>
            <a:r>
              <a:rPr lang="en-US" sz="1200" baseline="-25000" dirty="0"/>
              <a:t>95</a:t>
            </a:r>
            <a:r>
              <a:rPr lang="en-US" sz="1200" dirty="0"/>
              <a:t> = 3.3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𝛌</a:t>
            </a:r>
            <a:r>
              <a:rPr lang="en-US" sz="1200" baseline="-25000" dirty="0" err="1"/>
              <a:t>q,Eich</a:t>
            </a:r>
            <a:r>
              <a:rPr lang="en-US" sz="1200" dirty="0"/>
              <a:t> = ~1.6 mm</a:t>
            </a:r>
            <a:br>
              <a:rPr lang="en-US" sz="1200" dirty="0"/>
            </a:br>
            <a:r>
              <a:rPr lang="en-US" sz="1200" dirty="0"/>
              <a:t>        @ OMP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D3B57EF-029B-9692-C22D-4A2D29194703}"/>
              </a:ext>
            </a:extLst>
          </p:cNvPr>
          <p:cNvSpPr txBox="1">
            <a:spLocks/>
          </p:cNvSpPr>
          <p:nvPr/>
        </p:nvSpPr>
        <p:spPr bwMode="auto">
          <a:xfrm rot="611053">
            <a:off x="5147111" y="3223942"/>
            <a:ext cx="780952" cy="2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16.8 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876462-B94F-E68B-290F-4ADD64BC1F6D}"/>
              </a:ext>
            </a:extLst>
          </p:cNvPr>
          <p:cNvCxnSpPr>
            <a:cxnSpLocks/>
          </p:cNvCxnSpPr>
          <p:nvPr/>
        </p:nvCxnSpPr>
        <p:spPr>
          <a:xfrm>
            <a:off x="5159684" y="3454580"/>
            <a:ext cx="705137" cy="1434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12F8DA-0EDA-12FF-6260-C82DB1ACBCAB}"/>
              </a:ext>
            </a:extLst>
          </p:cNvPr>
          <p:cNvCxnSpPr>
            <a:cxnSpLocks/>
          </p:cNvCxnSpPr>
          <p:nvPr/>
        </p:nvCxnSpPr>
        <p:spPr>
          <a:xfrm flipV="1">
            <a:off x="5883986" y="1376364"/>
            <a:ext cx="664164" cy="21981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746980E-564B-DDD2-936B-D64D257D875F}"/>
              </a:ext>
            </a:extLst>
          </p:cNvPr>
          <p:cNvSpPr txBox="1">
            <a:spLocks/>
          </p:cNvSpPr>
          <p:nvPr/>
        </p:nvSpPr>
        <p:spPr bwMode="auto">
          <a:xfrm rot="17174597">
            <a:off x="5691773" y="2339383"/>
            <a:ext cx="648517" cy="2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44 cm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7D7F19E-3526-C956-67B3-D922908F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1" y="901394"/>
            <a:ext cx="3835171" cy="3583858"/>
          </a:xfrm>
        </p:spPr>
        <p:txBody>
          <a:bodyPr/>
          <a:lstStyle/>
          <a:p>
            <a:r>
              <a:rPr lang="en-US" dirty="0"/>
              <a:t>Maintain high neutral density near the divertor target surfaces</a:t>
            </a:r>
          </a:p>
          <a:p>
            <a:pPr lvl="1"/>
            <a:endParaRPr lang="en-US" sz="11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0640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294A2-2925-213A-2C97-38C926E5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4DA161F-3FB0-D5F8-CEB1-83FDC9EC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02" y="854925"/>
            <a:ext cx="5141782" cy="39637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6D58B5-7B59-C250-755F-3E6AE1607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229" y="153799"/>
            <a:ext cx="8900755" cy="369743"/>
          </a:xfrm>
        </p:spPr>
        <p:txBody>
          <a:bodyPr/>
          <a:lstStyle/>
          <a:p>
            <a:r>
              <a:rPr lang="en-US" sz="1700" dirty="0"/>
              <a:t>“Chimney” divertor is designed to pump part way up the divertor leg in attempt to stabilize the detachment front, reduce </a:t>
            </a:r>
            <a:r>
              <a:rPr lang="en-US" sz="1700" dirty="0" err="1"/>
              <a:t>T</a:t>
            </a:r>
            <a:r>
              <a:rPr lang="en-US" sz="1700" baseline="-25000" dirty="0" err="1"/>
              <a:t>e,targ</a:t>
            </a:r>
            <a:r>
              <a:rPr lang="en-US" sz="1700" dirty="0"/>
              <a:t> and q</a:t>
            </a:r>
            <a:r>
              <a:rPr lang="en-US" sz="1700" baseline="-25000" dirty="0"/>
              <a:t>⟂</a:t>
            </a:r>
            <a:r>
              <a:rPr lang="en-US" sz="1700" dirty="0"/>
              <a:t> for a given core plasma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53717-2113-4BAF-A13A-FE15FC6DF9C6}"/>
              </a:ext>
            </a:extLst>
          </p:cNvPr>
          <p:cNvSpPr txBox="1"/>
          <p:nvPr/>
        </p:nvSpPr>
        <p:spPr>
          <a:xfrm>
            <a:off x="6932299" y="3321051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9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5F70-92D2-5ACF-6F7B-1ACB4A062137}"/>
              </a:ext>
            </a:extLst>
          </p:cNvPr>
          <p:cNvSpPr txBox="1"/>
          <p:nvPr/>
        </p:nvSpPr>
        <p:spPr>
          <a:xfrm>
            <a:off x="6426681" y="3235163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4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B9F487-9196-D570-29AF-8D7F522ADF38}"/>
              </a:ext>
            </a:extLst>
          </p:cNvPr>
          <p:cNvSpPr/>
          <p:nvPr/>
        </p:nvSpPr>
        <p:spPr>
          <a:xfrm>
            <a:off x="6227151" y="1376364"/>
            <a:ext cx="552789" cy="613338"/>
          </a:xfrm>
          <a:prstGeom prst="ellipse">
            <a:avLst/>
          </a:prstGeom>
          <a:solidFill>
            <a:schemeClr val="accent6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7BA280-FC84-A281-C18A-19B05CB7B2D7}"/>
              </a:ext>
            </a:extLst>
          </p:cNvPr>
          <p:cNvCxnSpPr>
            <a:cxnSpLocks/>
          </p:cNvCxnSpPr>
          <p:nvPr/>
        </p:nvCxnSpPr>
        <p:spPr>
          <a:xfrm>
            <a:off x="6695440" y="2100386"/>
            <a:ext cx="473718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A4A532-FE43-8B74-1C41-F4D2073067D1}"/>
              </a:ext>
            </a:extLst>
          </p:cNvPr>
          <p:cNvCxnSpPr>
            <a:cxnSpLocks/>
          </p:cNvCxnSpPr>
          <p:nvPr/>
        </p:nvCxnSpPr>
        <p:spPr>
          <a:xfrm>
            <a:off x="6426681" y="2315448"/>
            <a:ext cx="0" cy="25630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32FDD07C-C13A-8E65-4585-F6B95153F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1" y="901394"/>
            <a:ext cx="3835171" cy="3583858"/>
          </a:xfrm>
        </p:spPr>
        <p:txBody>
          <a:bodyPr/>
          <a:lstStyle/>
          <a:p>
            <a:r>
              <a:rPr lang="en-US" dirty="0"/>
              <a:t>Maintain high neutral density near the divertor target surfaces</a:t>
            </a:r>
          </a:p>
          <a:p>
            <a:pPr lvl="1"/>
            <a:endParaRPr lang="en-US" sz="1100" dirty="0"/>
          </a:p>
          <a:p>
            <a:r>
              <a:rPr lang="en-US" dirty="0"/>
              <a:t>Minimize neutral particles escaping to the main chamber </a:t>
            </a:r>
          </a:p>
          <a:p>
            <a:pPr lvl="1"/>
            <a:r>
              <a:rPr lang="en-US" sz="1400" dirty="0"/>
              <a:t>Plasma exhaust influx helps to “plug” the slot by ionizing outgoing neutrals</a:t>
            </a:r>
          </a:p>
          <a:p>
            <a:pPr lvl="1"/>
            <a:r>
              <a:rPr lang="en-US" sz="1400" dirty="0"/>
              <a:t>Minimize charge exchange fluxes to main chamber surfaces</a:t>
            </a:r>
          </a:p>
          <a:p>
            <a:endParaRPr lang="en-US" sz="1100" dirty="0"/>
          </a:p>
          <a:p>
            <a:endParaRPr lang="en-US" sz="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F5CF9F-2D83-EDAC-C143-8FF442741AF9}"/>
              </a:ext>
            </a:extLst>
          </p:cNvPr>
          <p:cNvSpPr txBox="1">
            <a:spLocks/>
          </p:cNvSpPr>
          <p:nvPr/>
        </p:nvSpPr>
        <p:spPr bwMode="auto">
          <a:xfrm>
            <a:off x="4563375" y="992367"/>
            <a:ext cx="1387985" cy="11392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I</a:t>
            </a:r>
            <a:r>
              <a:rPr lang="en-US" sz="1200" baseline="-25000" dirty="0"/>
              <a:t>P</a:t>
            </a:r>
            <a:r>
              <a:rPr lang="en-US" sz="1200" dirty="0"/>
              <a:t> = 1.8 MA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B</a:t>
            </a:r>
            <a:r>
              <a:rPr lang="en-US" sz="1200" baseline="-25000" dirty="0"/>
              <a:t>T</a:t>
            </a:r>
            <a:r>
              <a:rPr lang="en-US" sz="1200" dirty="0"/>
              <a:t> = 2.1 T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q</a:t>
            </a:r>
            <a:r>
              <a:rPr lang="en-US" sz="1200" baseline="-25000" dirty="0"/>
              <a:t>95</a:t>
            </a:r>
            <a:r>
              <a:rPr lang="en-US" sz="1200" dirty="0"/>
              <a:t> = 3.3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𝛌</a:t>
            </a:r>
            <a:r>
              <a:rPr lang="en-US" sz="1200" baseline="-25000" dirty="0" err="1"/>
              <a:t>q,Eich</a:t>
            </a:r>
            <a:r>
              <a:rPr lang="en-US" sz="1200" dirty="0"/>
              <a:t> = ~1.6 mm</a:t>
            </a:r>
            <a:br>
              <a:rPr lang="en-US" sz="1200" dirty="0"/>
            </a:br>
            <a:r>
              <a:rPr lang="en-US" sz="1200" dirty="0"/>
              <a:t>        @ OMP</a:t>
            </a:r>
          </a:p>
        </p:txBody>
      </p:sp>
    </p:spTree>
    <p:extLst>
      <p:ext uri="{BB962C8B-B14F-4D97-AF65-F5344CB8AC3E}">
        <p14:creationId xmlns:p14="http://schemas.microsoft.com/office/powerpoint/2010/main" val="157646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2A861A-64BB-21F8-B792-7E4845665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190" y="143292"/>
            <a:ext cx="9017620" cy="369743"/>
          </a:xfrm>
        </p:spPr>
        <p:txBody>
          <a:bodyPr/>
          <a:lstStyle/>
          <a:p>
            <a:r>
              <a:rPr lang="en-US" sz="1800" dirty="0"/>
              <a:t>A novel divertor design has been developed with the goal of improving both </a:t>
            </a:r>
            <a:r>
              <a:rPr lang="en-US" sz="1800" u="sng" dirty="0"/>
              <a:t>access to detachment</a:t>
            </a:r>
            <a:r>
              <a:rPr lang="en-US" sz="1800" dirty="0"/>
              <a:t> and </a:t>
            </a:r>
            <a:r>
              <a:rPr lang="en-US" sz="1800" u="sng" dirty="0"/>
              <a:t>detachment control</a:t>
            </a:r>
            <a:r>
              <a:rPr lang="en-US" sz="1800" dirty="0"/>
              <a:t> via mid-leg pumping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B6FDAD3-4D8D-6945-EA33-1A434A2316B8}"/>
              </a:ext>
            </a:extLst>
          </p:cNvPr>
          <p:cNvSpPr txBox="1">
            <a:spLocks/>
          </p:cNvSpPr>
          <p:nvPr/>
        </p:nvSpPr>
        <p:spPr bwMode="auto">
          <a:xfrm>
            <a:off x="3268760" y="817756"/>
            <a:ext cx="5812050" cy="409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Pumping part way along the baffled divertor leg keeps neutral gas particles localized where they are useful for power dissipation</a:t>
            </a:r>
          </a:p>
          <a:p>
            <a:pPr lvl="1"/>
            <a:r>
              <a:rPr lang="en-US" sz="1400" dirty="0"/>
              <a:t>SOLPS and UEDGE simulations find that this design robustly maintains a detached target (</a:t>
            </a:r>
            <a:r>
              <a:rPr lang="en-US" sz="1400" dirty="0" err="1"/>
              <a:t>T</a:t>
            </a:r>
            <a:r>
              <a:rPr lang="en-US" sz="1400" baseline="-25000" dirty="0" err="1"/>
              <a:t>e,targ</a:t>
            </a:r>
            <a:r>
              <a:rPr lang="en-US" sz="1400" dirty="0"/>
              <a:t> &lt; ~1 eV) with a hot fusion core (</a:t>
            </a:r>
            <a:r>
              <a:rPr lang="en-US" sz="1400" dirty="0" err="1"/>
              <a:t>T</a:t>
            </a:r>
            <a:r>
              <a:rPr lang="en-US" sz="1400" baseline="-25000" dirty="0" err="1"/>
              <a:t>e,Xpt</a:t>
            </a:r>
            <a:r>
              <a:rPr lang="en-US" sz="1400" dirty="0"/>
              <a:t> &gt; ~60 eV)</a:t>
            </a:r>
          </a:p>
          <a:p>
            <a:pPr lvl="1"/>
            <a:r>
              <a:rPr lang="en-US" sz="1400" dirty="0" err="1"/>
              <a:t>T</a:t>
            </a:r>
            <a:r>
              <a:rPr lang="en-US" sz="1400" baseline="-25000" dirty="0" err="1"/>
              <a:t>e,targ</a:t>
            </a:r>
            <a:r>
              <a:rPr lang="en-US" sz="1400" dirty="0"/>
              <a:t> and q</a:t>
            </a:r>
            <a:r>
              <a:rPr lang="en-US" sz="1400" baseline="-25000" dirty="0"/>
              <a:t>⟂</a:t>
            </a:r>
            <a:r>
              <a:rPr lang="en-US" sz="1400" dirty="0"/>
              <a:t> are predicted to be reduced for a given </a:t>
            </a:r>
            <a:r>
              <a:rPr lang="en-US" sz="1400" dirty="0" err="1"/>
              <a:t>n</a:t>
            </a:r>
            <a:r>
              <a:rPr lang="en-US" sz="1400" baseline="-25000" dirty="0" err="1"/>
              <a:t>e,sep</a:t>
            </a:r>
            <a:endParaRPr lang="en-US" sz="1400" baseline="-25000" dirty="0"/>
          </a:p>
          <a:p>
            <a:endParaRPr lang="en-US" dirty="0"/>
          </a:p>
          <a:p>
            <a:r>
              <a:rPr lang="en-US" dirty="0"/>
              <a:t>A “chimney” divertor has been designed to test this concept of mid-leg pumping in DIII-D</a:t>
            </a:r>
          </a:p>
          <a:p>
            <a:pPr lvl="1"/>
            <a:r>
              <a:rPr lang="en-US" sz="1400" dirty="0"/>
              <a:t>Experiments will test simulation predictions, establish parametric dependencies</a:t>
            </a:r>
          </a:p>
          <a:p>
            <a:pPr lvl="1"/>
            <a:r>
              <a:rPr lang="en-US" sz="1400" dirty="0"/>
              <a:t>Planning now to add reactor-relevant material(s)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57152-3119-B88F-9680-BF38BD7D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" t="4517" r="42347" b="64093"/>
          <a:stretch>
            <a:fillRect/>
          </a:stretch>
        </p:blipFill>
        <p:spPr>
          <a:xfrm>
            <a:off x="457200" y="3058312"/>
            <a:ext cx="2811560" cy="2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39E88B-B8DE-FE82-ED48-2C7B85FEEBB1}"/>
              </a:ext>
            </a:extLst>
          </p:cNvPr>
          <p:cNvGrpSpPr>
            <a:grpSpLocks/>
          </p:cNvGrpSpPr>
          <p:nvPr/>
        </p:nvGrpSpPr>
        <p:grpSpPr>
          <a:xfrm>
            <a:off x="163550" y="698992"/>
            <a:ext cx="2811560" cy="2377576"/>
            <a:chOff x="190795" y="1159727"/>
            <a:chExt cx="1775165" cy="1706136"/>
          </a:xfrm>
        </p:grpSpPr>
        <p:pic>
          <p:nvPicPr>
            <p:cNvPr id="8" name="Picture 7" descr="Chart, surface chart&#10;&#10;AI-generated content may be incorrect.">
              <a:extLst>
                <a:ext uri="{FF2B5EF4-FFF2-40B4-BE49-F238E27FC236}">
                  <a16:creationId xmlns:a16="http://schemas.microsoft.com/office/drawing/2014/main" id="{16F0CAE1-FE0A-F220-B8B4-31CAA015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806" t="12498" r="22900" b="9747"/>
            <a:stretch>
              <a:fillRect/>
            </a:stretch>
          </p:blipFill>
          <p:spPr>
            <a:xfrm>
              <a:off x="190795" y="1159727"/>
              <a:ext cx="1638005" cy="1706136"/>
            </a:xfrm>
            <a:prstGeom prst="rect">
              <a:avLst/>
            </a:prstGeom>
          </p:spPr>
        </p:pic>
        <p:pic>
          <p:nvPicPr>
            <p:cNvPr id="9" name="Picture 8" descr="Chart, surface chart&#10;&#10;AI-generated content may be incorrect.">
              <a:extLst>
                <a:ext uri="{FF2B5EF4-FFF2-40B4-BE49-F238E27FC236}">
                  <a16:creationId xmlns:a16="http://schemas.microsoft.com/office/drawing/2014/main" id="{84980888-1AEB-0FDA-6543-71C3F41375A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l="78434" t="12498" r="11046" b="9747"/>
            <a:stretch>
              <a:fillRect/>
            </a:stretch>
          </p:blipFill>
          <p:spPr>
            <a:xfrm>
              <a:off x="1828800" y="1159727"/>
              <a:ext cx="137160" cy="17061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C25737A-10ED-FF8D-71CF-E28E91A836F4}"/>
              </a:ext>
            </a:extLst>
          </p:cNvPr>
          <p:cNvSpPr txBox="1"/>
          <p:nvPr/>
        </p:nvSpPr>
        <p:spPr>
          <a:xfrm>
            <a:off x="277057" y="751030"/>
            <a:ext cx="110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Simulated </a:t>
            </a:r>
            <a:r>
              <a:rPr lang="en-US" sz="1400" b="1" dirty="0" err="1"/>
              <a:t>T</a:t>
            </a:r>
            <a:r>
              <a:rPr lang="en-US" sz="1400" b="1" baseline="-25000" dirty="0" err="1"/>
              <a:t>e</a:t>
            </a:r>
            <a:r>
              <a:rPr lang="en-US" sz="1400" b="1" dirty="0"/>
              <a:t> (eV)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471DA-0C9B-4DCC-FE6C-E4DAE1FC5BF1}"/>
              </a:ext>
            </a:extLst>
          </p:cNvPr>
          <p:cNvSpPr txBox="1"/>
          <p:nvPr/>
        </p:nvSpPr>
        <p:spPr>
          <a:xfrm>
            <a:off x="2910814" y="2865863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F9F67-A63D-D4CB-C0DE-C5B13AA01555}"/>
              </a:ext>
            </a:extLst>
          </p:cNvPr>
          <p:cNvSpPr txBox="1"/>
          <p:nvPr/>
        </p:nvSpPr>
        <p:spPr>
          <a:xfrm>
            <a:off x="2931938" y="1733891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7CDB9-02D1-49C3-6E82-FF5F5BBC5FD0}"/>
              </a:ext>
            </a:extLst>
          </p:cNvPr>
          <p:cNvSpPr txBox="1"/>
          <p:nvPr/>
        </p:nvSpPr>
        <p:spPr>
          <a:xfrm>
            <a:off x="2910814" y="628039"/>
            <a:ext cx="528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75813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0AA7-5DEB-9071-1CA6-F3CE895AA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340B68EB-658E-B25E-63A6-1EEC1281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02" y="854925"/>
            <a:ext cx="5141782" cy="39637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3C609B-86FF-ACDE-9004-23C9FA3E5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1" y="901394"/>
            <a:ext cx="3835171" cy="3583858"/>
          </a:xfrm>
        </p:spPr>
        <p:txBody>
          <a:bodyPr/>
          <a:lstStyle/>
          <a:p>
            <a:r>
              <a:rPr lang="en-US" dirty="0"/>
              <a:t>Maintain high neutral density near the divertor target surfaces</a:t>
            </a:r>
          </a:p>
          <a:p>
            <a:pPr lvl="1"/>
            <a:endParaRPr lang="en-US" sz="1100" dirty="0"/>
          </a:p>
          <a:p>
            <a:r>
              <a:rPr lang="en-US" dirty="0"/>
              <a:t>Minimize neutral particles escaping to the main chamber </a:t>
            </a:r>
          </a:p>
          <a:p>
            <a:pPr lvl="1"/>
            <a:r>
              <a:rPr lang="en-US" sz="1400" dirty="0"/>
              <a:t>Plasma exhaust influx helps to “plug” the slot by ionizing outgoing neutrals</a:t>
            </a:r>
          </a:p>
          <a:p>
            <a:pPr lvl="1"/>
            <a:r>
              <a:rPr lang="en-US" sz="1400" dirty="0"/>
              <a:t>Minimize charge exchange fluxes to main chamber surfaces</a:t>
            </a:r>
          </a:p>
          <a:p>
            <a:endParaRPr lang="en-US" sz="1100" dirty="0"/>
          </a:p>
          <a:p>
            <a:r>
              <a:rPr lang="en-US" dirty="0"/>
              <a:t>Experimental flexibility enables variation of X-point position</a:t>
            </a:r>
          </a:p>
          <a:p>
            <a:pPr lvl="1"/>
            <a:r>
              <a:rPr lang="en-US" sz="1400" dirty="0"/>
              <a:t>Scan outer leg length, flux acceptance into slot</a:t>
            </a:r>
          </a:p>
          <a:p>
            <a:endParaRPr lang="en-US" sz="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B481BF-F0F7-2CBA-DCD0-8660169575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229" y="153799"/>
            <a:ext cx="8900755" cy="369743"/>
          </a:xfrm>
        </p:spPr>
        <p:txBody>
          <a:bodyPr/>
          <a:lstStyle/>
          <a:p>
            <a:r>
              <a:rPr lang="en-US" sz="1700" dirty="0"/>
              <a:t>“Chimney” divertor is designed to pump part way up the divertor leg in attempt to stabilize the detachment front, reduce </a:t>
            </a:r>
            <a:r>
              <a:rPr lang="en-US" sz="1700" dirty="0" err="1"/>
              <a:t>T</a:t>
            </a:r>
            <a:r>
              <a:rPr lang="en-US" sz="1700" baseline="-25000" dirty="0" err="1"/>
              <a:t>e,targ</a:t>
            </a:r>
            <a:r>
              <a:rPr lang="en-US" sz="1700" dirty="0"/>
              <a:t> and q</a:t>
            </a:r>
            <a:r>
              <a:rPr lang="en-US" sz="1700" baseline="-25000" dirty="0"/>
              <a:t>⟂</a:t>
            </a:r>
            <a:r>
              <a:rPr lang="en-US" sz="1700" dirty="0"/>
              <a:t> for a given core plasma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A6DA1-3D43-247D-3F2E-8BED1F7D711C}"/>
              </a:ext>
            </a:extLst>
          </p:cNvPr>
          <p:cNvSpPr txBox="1"/>
          <p:nvPr/>
        </p:nvSpPr>
        <p:spPr>
          <a:xfrm>
            <a:off x="6932299" y="3321051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9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69C49-393B-784D-2F8C-8E775B887185}"/>
              </a:ext>
            </a:extLst>
          </p:cNvPr>
          <p:cNvSpPr txBox="1"/>
          <p:nvPr/>
        </p:nvSpPr>
        <p:spPr>
          <a:xfrm>
            <a:off x="6426681" y="3235163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4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BDE9FC-82B8-58FC-E249-7D742761C895}"/>
              </a:ext>
            </a:extLst>
          </p:cNvPr>
          <p:cNvCxnSpPr>
            <a:cxnSpLocks/>
          </p:cNvCxnSpPr>
          <p:nvPr/>
        </p:nvCxnSpPr>
        <p:spPr>
          <a:xfrm>
            <a:off x="5779174" y="2511141"/>
            <a:ext cx="895954" cy="17034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8AB260-97F2-4981-C396-544748325943}"/>
              </a:ext>
            </a:extLst>
          </p:cNvPr>
          <p:cNvCxnSpPr>
            <a:cxnSpLocks/>
          </p:cNvCxnSpPr>
          <p:nvPr/>
        </p:nvCxnSpPr>
        <p:spPr>
          <a:xfrm flipV="1">
            <a:off x="5779174" y="2419004"/>
            <a:ext cx="441930" cy="15573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DE6DB7C-3745-097B-F76F-BF4CFBF139B6}"/>
              </a:ext>
            </a:extLst>
          </p:cNvPr>
          <p:cNvSpPr txBox="1">
            <a:spLocks/>
          </p:cNvSpPr>
          <p:nvPr/>
        </p:nvSpPr>
        <p:spPr bwMode="auto">
          <a:xfrm>
            <a:off x="4563375" y="992367"/>
            <a:ext cx="1387985" cy="11392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I</a:t>
            </a:r>
            <a:r>
              <a:rPr lang="en-US" sz="1200" baseline="-25000" dirty="0"/>
              <a:t>P</a:t>
            </a:r>
            <a:r>
              <a:rPr lang="en-US" sz="1200" dirty="0"/>
              <a:t> = 1.8 MA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B</a:t>
            </a:r>
            <a:r>
              <a:rPr lang="en-US" sz="1200" baseline="-25000" dirty="0"/>
              <a:t>T</a:t>
            </a:r>
            <a:r>
              <a:rPr lang="en-US" sz="1200" dirty="0"/>
              <a:t> = 2.1 T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q</a:t>
            </a:r>
            <a:r>
              <a:rPr lang="en-US" sz="1200" baseline="-25000" dirty="0"/>
              <a:t>95</a:t>
            </a:r>
            <a:r>
              <a:rPr lang="en-US" sz="1200" dirty="0"/>
              <a:t> = 3.3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𝛌</a:t>
            </a:r>
            <a:r>
              <a:rPr lang="en-US" sz="1200" baseline="-25000" dirty="0" err="1"/>
              <a:t>q,Eich</a:t>
            </a:r>
            <a:r>
              <a:rPr lang="en-US" sz="1200" dirty="0"/>
              <a:t> = ~1.6 mm</a:t>
            </a:r>
            <a:br>
              <a:rPr lang="en-US" sz="1200" dirty="0"/>
            </a:br>
            <a:r>
              <a:rPr lang="en-US" sz="1200" dirty="0"/>
              <a:t>        @ OMP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F9FAF-192E-ACD5-99F1-8B4F2192DF73}"/>
              </a:ext>
            </a:extLst>
          </p:cNvPr>
          <p:cNvSpPr txBox="1"/>
          <p:nvPr/>
        </p:nvSpPr>
        <p:spPr>
          <a:xfrm>
            <a:off x="5182770" y="2698813"/>
            <a:ext cx="89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X-point scans</a:t>
            </a:r>
            <a:endParaRPr lang="en-US" sz="1200" b="1" baseline="-25000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114300">
                  <a:schemeClr val="bg1">
                    <a:alpha val="9134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01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C098D-EC61-94B5-CA3D-E78B1D29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urface chart&#10;&#10;AI-generated content may be incorrect.">
            <a:extLst>
              <a:ext uri="{FF2B5EF4-FFF2-40B4-BE49-F238E27FC236}">
                <a16:creationId xmlns:a16="http://schemas.microsoft.com/office/drawing/2014/main" id="{9A1F61B5-F7B1-644C-E793-60177AEC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8" t="12495" r="23425" b="10543"/>
          <a:stretch>
            <a:fillRect/>
          </a:stretch>
        </p:blipFill>
        <p:spPr>
          <a:xfrm>
            <a:off x="59477" y="864158"/>
            <a:ext cx="2711137" cy="28010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CEB9D9-9F58-52BE-E6CF-42EAF785032D}"/>
              </a:ext>
            </a:extLst>
          </p:cNvPr>
          <p:cNvSpPr/>
          <p:nvPr/>
        </p:nvSpPr>
        <p:spPr>
          <a:xfrm>
            <a:off x="558294" y="4530158"/>
            <a:ext cx="957295" cy="613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BE6F66-1142-9F15-0871-70EA1F4127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77" y="133207"/>
            <a:ext cx="8987879" cy="369743"/>
          </a:xfrm>
        </p:spPr>
        <p:txBody>
          <a:bodyPr/>
          <a:lstStyle/>
          <a:p>
            <a:r>
              <a:rPr lang="en-US" sz="1800" dirty="0"/>
              <a:t>Despite strongly vertical leg, both UEDGE and SOLPS-ITER simulations predict a stable detachment front across wide range of power and particle injection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447B9-19A4-063F-8EDE-83E7E5790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r="1803" b="48184"/>
          <a:stretch>
            <a:fillRect/>
          </a:stretch>
        </p:blipFill>
        <p:spPr>
          <a:xfrm>
            <a:off x="3268624" y="791317"/>
            <a:ext cx="5560940" cy="2101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4017F-0CBF-2520-642E-547C2A78E52B}"/>
              </a:ext>
            </a:extLst>
          </p:cNvPr>
          <p:cNvSpPr txBox="1"/>
          <p:nvPr/>
        </p:nvSpPr>
        <p:spPr>
          <a:xfrm>
            <a:off x="91110" y="879025"/>
            <a:ext cx="1247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SOLPS-ITER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63B80-044B-ABCC-A3A4-0AE5D66A3B4C}"/>
              </a:ext>
            </a:extLst>
          </p:cNvPr>
          <p:cNvSpPr txBox="1"/>
          <p:nvPr/>
        </p:nvSpPr>
        <p:spPr>
          <a:xfrm>
            <a:off x="2931921" y="3464006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2933C-685B-BED8-EC32-8B64A701EF98}"/>
              </a:ext>
            </a:extLst>
          </p:cNvPr>
          <p:cNvSpPr txBox="1"/>
          <p:nvPr/>
        </p:nvSpPr>
        <p:spPr>
          <a:xfrm>
            <a:off x="2924487" y="2125211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B3EDF-BFB2-C848-0875-80696A0A7894}"/>
              </a:ext>
            </a:extLst>
          </p:cNvPr>
          <p:cNvSpPr txBox="1"/>
          <p:nvPr/>
        </p:nvSpPr>
        <p:spPr>
          <a:xfrm>
            <a:off x="2922977" y="797252"/>
            <a:ext cx="528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100</a:t>
            </a:r>
          </a:p>
        </p:txBody>
      </p:sp>
      <p:pic>
        <p:nvPicPr>
          <p:cNvPr id="13" name="Picture 12" descr="Chart, surface chart&#10;&#10;AI-generated content may be incorrect.">
            <a:extLst>
              <a:ext uri="{FF2B5EF4-FFF2-40B4-BE49-F238E27FC236}">
                <a16:creationId xmlns:a16="http://schemas.microsoft.com/office/drawing/2014/main" id="{C7E34AAA-F4D2-C2A1-EE98-AD7B61F28BD9}"/>
              </a:ext>
            </a:extLst>
          </p:cNvPr>
          <p:cNvPicPr>
            <a:picLocks/>
          </p:cNvPicPr>
          <p:nvPr/>
        </p:nvPicPr>
        <p:blipFill>
          <a:blip r:embed="rId2"/>
          <a:srcRect l="79016" t="12495" r="10874" b="10543"/>
          <a:stretch>
            <a:fillRect/>
          </a:stretch>
        </p:blipFill>
        <p:spPr>
          <a:xfrm>
            <a:off x="2768717" y="879025"/>
            <a:ext cx="228600" cy="2787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BA3E17-DC72-8D15-E3F4-CF55C1DE1682}"/>
              </a:ext>
            </a:extLst>
          </p:cNvPr>
          <p:cNvSpPr txBox="1"/>
          <p:nvPr/>
        </p:nvSpPr>
        <p:spPr>
          <a:xfrm>
            <a:off x="314436" y="1392153"/>
            <a:ext cx="5553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57FF"/>
                </a:solidFill>
              </a:rPr>
              <a:t>T</a:t>
            </a:r>
            <a:r>
              <a:rPr lang="en-US" sz="2000" b="1" baseline="-25000" dirty="0" err="1">
                <a:solidFill>
                  <a:srgbClr val="0057FF"/>
                </a:solidFill>
              </a:rPr>
              <a:t>e</a:t>
            </a:r>
            <a:endParaRPr lang="en-US" sz="2000" b="1" baseline="-25000" dirty="0">
              <a:solidFill>
                <a:srgbClr val="0057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5B58B8-B9D7-9263-ACDF-BCF134704CFA}"/>
              </a:ext>
            </a:extLst>
          </p:cNvPr>
          <p:cNvSpPr txBox="1"/>
          <p:nvPr/>
        </p:nvSpPr>
        <p:spPr>
          <a:xfrm>
            <a:off x="525192" y="3816937"/>
            <a:ext cx="1980793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3C87E7-0B97-32E0-7B05-59E13604F665}"/>
              </a:ext>
            </a:extLst>
          </p:cNvPr>
          <p:cNvSpPr txBox="1"/>
          <p:nvPr/>
        </p:nvSpPr>
        <p:spPr>
          <a:xfrm>
            <a:off x="332270" y="4412097"/>
            <a:ext cx="2366636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UEDGE</a:t>
            </a:r>
            <a:r>
              <a:rPr lang="en-US" sz="1200" dirty="0">
                <a:latin typeface="+mn-lt"/>
              </a:rPr>
              <a:t>: A. Holm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101782</a:t>
            </a:r>
          </a:p>
        </p:txBody>
      </p:sp>
    </p:spTree>
    <p:extLst>
      <p:ext uri="{BB962C8B-B14F-4D97-AF65-F5344CB8AC3E}">
        <p14:creationId xmlns:p14="http://schemas.microsoft.com/office/powerpoint/2010/main" val="56906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BAAB-C732-38A6-29CE-45169D5DE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urface chart&#10;&#10;AI-generated content may be incorrect.">
            <a:extLst>
              <a:ext uri="{FF2B5EF4-FFF2-40B4-BE49-F238E27FC236}">
                <a16:creationId xmlns:a16="http://schemas.microsoft.com/office/drawing/2014/main" id="{74788A22-040F-CE6F-7935-463EF9BB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8" t="12495" r="23425" b="10543"/>
          <a:stretch>
            <a:fillRect/>
          </a:stretch>
        </p:blipFill>
        <p:spPr>
          <a:xfrm>
            <a:off x="59477" y="864158"/>
            <a:ext cx="2711137" cy="28010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08BE86-0EBD-7FAB-B73C-CA32DD6F1A9C}"/>
              </a:ext>
            </a:extLst>
          </p:cNvPr>
          <p:cNvSpPr/>
          <p:nvPr/>
        </p:nvSpPr>
        <p:spPr>
          <a:xfrm>
            <a:off x="558294" y="4530158"/>
            <a:ext cx="957295" cy="613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BFB0D-F316-4B96-554C-D19507FFED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77" y="133207"/>
            <a:ext cx="8987879" cy="369743"/>
          </a:xfrm>
        </p:spPr>
        <p:txBody>
          <a:bodyPr/>
          <a:lstStyle/>
          <a:p>
            <a:r>
              <a:rPr lang="en-US" sz="1800" dirty="0"/>
              <a:t>Despite strongly vertical leg, both UEDGE and SOLPS-ITER simulations predict a stable detachment front across wide range of power and particle injection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8995B-62F4-44F1-0A03-F62EB4B5D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r="1803"/>
          <a:stretch>
            <a:fillRect/>
          </a:stretch>
        </p:blipFill>
        <p:spPr>
          <a:xfrm>
            <a:off x="3268624" y="791317"/>
            <a:ext cx="5560940" cy="418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84908-9455-EC21-AC2C-591B3C4F2B76}"/>
              </a:ext>
            </a:extLst>
          </p:cNvPr>
          <p:cNvSpPr txBox="1"/>
          <p:nvPr/>
        </p:nvSpPr>
        <p:spPr>
          <a:xfrm>
            <a:off x="91110" y="879025"/>
            <a:ext cx="1247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SOLPS-ITER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58231-3CA4-A942-67D0-0ADA364FAF47}"/>
              </a:ext>
            </a:extLst>
          </p:cNvPr>
          <p:cNvSpPr txBox="1"/>
          <p:nvPr/>
        </p:nvSpPr>
        <p:spPr>
          <a:xfrm>
            <a:off x="2931921" y="3464006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70F13-1463-2B09-EAD7-85B7D7E9E0D2}"/>
              </a:ext>
            </a:extLst>
          </p:cNvPr>
          <p:cNvSpPr txBox="1"/>
          <p:nvPr/>
        </p:nvSpPr>
        <p:spPr>
          <a:xfrm>
            <a:off x="2924487" y="2125211"/>
            <a:ext cx="42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55EBE-AC13-BA56-6DD4-4FC274E54C9C}"/>
              </a:ext>
            </a:extLst>
          </p:cNvPr>
          <p:cNvSpPr txBox="1"/>
          <p:nvPr/>
        </p:nvSpPr>
        <p:spPr>
          <a:xfrm>
            <a:off x="2922977" y="797252"/>
            <a:ext cx="528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100</a:t>
            </a:r>
          </a:p>
        </p:txBody>
      </p:sp>
      <p:pic>
        <p:nvPicPr>
          <p:cNvPr id="13" name="Picture 12" descr="Chart, surface chart&#10;&#10;AI-generated content may be incorrect.">
            <a:extLst>
              <a:ext uri="{FF2B5EF4-FFF2-40B4-BE49-F238E27FC236}">
                <a16:creationId xmlns:a16="http://schemas.microsoft.com/office/drawing/2014/main" id="{DC26D111-9FE1-E1AE-D7E0-B0156D1F8AED}"/>
              </a:ext>
            </a:extLst>
          </p:cNvPr>
          <p:cNvPicPr>
            <a:picLocks/>
          </p:cNvPicPr>
          <p:nvPr/>
        </p:nvPicPr>
        <p:blipFill>
          <a:blip r:embed="rId2"/>
          <a:srcRect l="79016" t="12495" r="10874" b="10543"/>
          <a:stretch>
            <a:fillRect/>
          </a:stretch>
        </p:blipFill>
        <p:spPr>
          <a:xfrm>
            <a:off x="2768717" y="879025"/>
            <a:ext cx="228600" cy="2787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0C711B-9279-8CAD-C25E-8813D2F33601}"/>
              </a:ext>
            </a:extLst>
          </p:cNvPr>
          <p:cNvSpPr txBox="1"/>
          <p:nvPr/>
        </p:nvSpPr>
        <p:spPr>
          <a:xfrm>
            <a:off x="314436" y="1392153"/>
            <a:ext cx="5553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57FF"/>
                </a:solidFill>
              </a:rPr>
              <a:t>T</a:t>
            </a:r>
            <a:r>
              <a:rPr lang="en-US" sz="2000" b="1" baseline="-25000" dirty="0" err="1">
                <a:solidFill>
                  <a:srgbClr val="0057FF"/>
                </a:solidFill>
              </a:rPr>
              <a:t>e</a:t>
            </a:r>
            <a:endParaRPr lang="en-US" sz="2000" b="1" baseline="-25000" dirty="0">
              <a:solidFill>
                <a:srgbClr val="0057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1053B-DC12-E2EF-2525-589D5165FEEF}"/>
              </a:ext>
            </a:extLst>
          </p:cNvPr>
          <p:cNvSpPr txBox="1"/>
          <p:nvPr/>
        </p:nvSpPr>
        <p:spPr>
          <a:xfrm>
            <a:off x="525192" y="3816937"/>
            <a:ext cx="1980793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J. Yu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101826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F21A9-ECC4-DA31-FF1E-4F93AD189293}"/>
              </a:ext>
            </a:extLst>
          </p:cNvPr>
          <p:cNvSpPr txBox="1"/>
          <p:nvPr/>
        </p:nvSpPr>
        <p:spPr>
          <a:xfrm>
            <a:off x="332270" y="4412097"/>
            <a:ext cx="2366636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UEDGE</a:t>
            </a:r>
            <a:r>
              <a:rPr lang="en-US" sz="1200" dirty="0">
                <a:latin typeface="+mn-lt"/>
              </a:rPr>
              <a:t>: A. Holm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101782</a:t>
            </a:r>
          </a:p>
        </p:txBody>
      </p:sp>
    </p:spTree>
    <p:extLst>
      <p:ext uri="{BB962C8B-B14F-4D97-AF65-F5344CB8AC3E}">
        <p14:creationId xmlns:p14="http://schemas.microsoft.com/office/powerpoint/2010/main" val="268159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843F1AA-FD29-07BE-5816-2D3D1E670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2"/>
          <a:stretch/>
        </p:blipFill>
        <p:spPr>
          <a:xfrm>
            <a:off x="1862421" y="688990"/>
            <a:ext cx="3139888" cy="425553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CE9EB-3F99-8068-C9E6-8E9702A0E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216" y="706763"/>
            <a:ext cx="4366825" cy="4331064"/>
          </a:xfrm>
        </p:spPr>
        <p:txBody>
          <a:bodyPr/>
          <a:lstStyle/>
          <a:p>
            <a:r>
              <a:rPr lang="en-US" dirty="0"/>
              <a:t>How long should inner leg be to minimize interference with study of outer leg detachment?</a:t>
            </a:r>
          </a:p>
          <a:p>
            <a:pPr lvl="1"/>
            <a:r>
              <a:rPr lang="en-US" sz="1400" dirty="0"/>
              <a:t>We don’t expect inner leg detachment front to reach the X-point for any inner leg length studied (&gt; 14.5 cm)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86612-8C98-63A0-194C-AA4CD89A48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576" y="105673"/>
            <a:ext cx="8962465" cy="503311"/>
          </a:xfrm>
        </p:spPr>
        <p:txBody>
          <a:bodyPr/>
          <a:lstStyle/>
          <a:p>
            <a:r>
              <a:rPr lang="en-US" sz="1800" dirty="0"/>
              <a:t>Modeling finds inner leg detachment front does not reach X-point for any experimental inputs using the range of inner leg lengths explored (&gt; ~14.5 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846AA-4B41-B493-6042-7CE6D0A47050}"/>
              </a:ext>
            </a:extLst>
          </p:cNvPr>
          <p:cNvSpPr txBox="1"/>
          <p:nvPr/>
        </p:nvSpPr>
        <p:spPr>
          <a:xfrm>
            <a:off x="2480850" y="753088"/>
            <a:ext cx="110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UEDGE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312B0-0A54-A46C-0EF0-015B1B5C63DA}"/>
              </a:ext>
            </a:extLst>
          </p:cNvPr>
          <p:cNvSpPr txBox="1"/>
          <p:nvPr/>
        </p:nvSpPr>
        <p:spPr>
          <a:xfrm>
            <a:off x="2303797" y="1470264"/>
            <a:ext cx="100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10 eV contours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A498C-EE3F-6F0C-F6EA-A1499326D148}"/>
              </a:ext>
            </a:extLst>
          </p:cNvPr>
          <p:cNvSpPr txBox="1"/>
          <p:nvPr/>
        </p:nvSpPr>
        <p:spPr>
          <a:xfrm>
            <a:off x="115260" y="2970018"/>
            <a:ext cx="181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Inner leg = 15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8F10F-260D-BA59-832B-154F5E17095F}"/>
              </a:ext>
            </a:extLst>
          </p:cNvPr>
          <p:cNvSpPr txBox="1"/>
          <p:nvPr/>
        </p:nvSpPr>
        <p:spPr>
          <a:xfrm>
            <a:off x="115260" y="2663541"/>
            <a:ext cx="181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Inner leg = 22 cm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5E4C9B-FDD2-9E41-B7CA-B261B001045D}"/>
              </a:ext>
            </a:extLst>
          </p:cNvPr>
          <p:cNvCxnSpPr>
            <a:cxnSpLocks/>
          </p:cNvCxnSpPr>
          <p:nvPr/>
        </p:nvCxnSpPr>
        <p:spPr>
          <a:xfrm flipV="1">
            <a:off x="1881443" y="2738987"/>
            <a:ext cx="870657" cy="32254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9BFA23-A81E-CE06-D1CC-55A44D195E0A}"/>
              </a:ext>
            </a:extLst>
          </p:cNvPr>
          <p:cNvCxnSpPr>
            <a:cxnSpLocks/>
          </p:cNvCxnSpPr>
          <p:nvPr/>
        </p:nvCxnSpPr>
        <p:spPr>
          <a:xfrm flipV="1">
            <a:off x="1862421" y="2658981"/>
            <a:ext cx="558050" cy="185190"/>
          </a:xfrm>
          <a:prstGeom prst="straightConnector1">
            <a:avLst/>
          </a:prstGeom>
          <a:ln w="19050">
            <a:solidFill>
              <a:srgbClr val="C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56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D6058-CC24-0865-6CC4-3C4B8438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69" y="696388"/>
            <a:ext cx="4801724" cy="381795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CE9EB-3F99-8068-C9E6-8E9702A0E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216" y="706763"/>
            <a:ext cx="4366825" cy="4331064"/>
          </a:xfrm>
        </p:spPr>
        <p:txBody>
          <a:bodyPr/>
          <a:lstStyle/>
          <a:p>
            <a:r>
              <a:rPr lang="en-US" dirty="0"/>
              <a:t>How long should inner leg be to minimize interference with study of outer leg detachment?</a:t>
            </a:r>
          </a:p>
          <a:p>
            <a:pPr lvl="1"/>
            <a:r>
              <a:rPr lang="en-US" sz="1400" dirty="0"/>
              <a:t>We don’t expect inner leg detachment front to reach the X-point for any inner leg length studied (&gt; 14.5 cm)</a:t>
            </a:r>
          </a:p>
          <a:p>
            <a:endParaRPr lang="en-US" dirty="0"/>
          </a:p>
          <a:p>
            <a:r>
              <a:rPr lang="en-US" dirty="0"/>
              <a:t>Inner leg length has some small impact on outer leg detachment front position when it is &lt;~17 cm, depending on particle throughput</a:t>
            </a:r>
          </a:p>
          <a:p>
            <a:pPr lvl="1"/>
            <a:r>
              <a:rPr lang="en-US" sz="1400" dirty="0"/>
              <a:t>L</a:t>
            </a:r>
            <a:r>
              <a:rPr lang="en-US" sz="1400" baseline="-25000" dirty="0"/>
              <a:t>IL </a:t>
            </a:r>
            <a:r>
              <a:rPr lang="en-US" sz="1400" dirty="0"/>
              <a:t>= 16.8 cm design point should be ok</a:t>
            </a:r>
          </a:p>
          <a:p>
            <a:pPr lvl="1"/>
            <a:r>
              <a:rPr lang="en-US" sz="1400" dirty="0"/>
              <a:t>Particle throughput supersedes importance of inner leg length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86612-8C98-63A0-194C-AA4CD89A48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576" y="105673"/>
            <a:ext cx="8962465" cy="503311"/>
          </a:xfrm>
        </p:spPr>
        <p:txBody>
          <a:bodyPr/>
          <a:lstStyle/>
          <a:p>
            <a:r>
              <a:rPr lang="en-US" sz="1800" dirty="0"/>
              <a:t>Modeling finds inner leg detachment front does not reach X-point for any experimental inputs using the range of inner leg lengths explored (&gt; ~14.5 cm)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601EF-4697-74B0-E7D8-EAB296C82023}"/>
              </a:ext>
            </a:extLst>
          </p:cNvPr>
          <p:cNvSpPr txBox="1"/>
          <p:nvPr/>
        </p:nvSpPr>
        <p:spPr>
          <a:xfrm>
            <a:off x="831819" y="370908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A0962-2D97-06C6-0896-A2BF3E76BE88}"/>
              </a:ext>
            </a:extLst>
          </p:cNvPr>
          <p:cNvSpPr txBox="1"/>
          <p:nvPr/>
        </p:nvSpPr>
        <p:spPr>
          <a:xfrm>
            <a:off x="841659" y="785239"/>
            <a:ext cx="1184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B5E0D-9B3C-C227-700B-E5A096D5F0FF}"/>
              </a:ext>
            </a:extLst>
          </p:cNvPr>
          <p:cNvSpPr txBox="1"/>
          <p:nvPr/>
        </p:nvSpPr>
        <p:spPr>
          <a:xfrm>
            <a:off x="3512718" y="3420581"/>
            <a:ext cx="107273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–– LFS Leg</a:t>
            </a: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- HFS Leg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BF7E1-431C-4AEE-5009-30FF6372D52D}"/>
              </a:ext>
            </a:extLst>
          </p:cNvPr>
          <p:cNvSpPr txBox="1"/>
          <p:nvPr/>
        </p:nvSpPr>
        <p:spPr>
          <a:xfrm>
            <a:off x="2896415" y="1466080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C8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Pumping x6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9DAE6-400A-9CBB-1E49-35E94CD9ABDD}"/>
              </a:ext>
            </a:extLst>
          </p:cNvPr>
          <p:cNvSpPr txBox="1"/>
          <p:nvPr/>
        </p:nvSpPr>
        <p:spPr>
          <a:xfrm>
            <a:off x="975448" y="284227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86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Pumping x0.1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C7489-180C-E8EE-C077-B79C073D20C6}"/>
              </a:ext>
            </a:extLst>
          </p:cNvPr>
          <p:cNvSpPr txBox="1"/>
          <p:nvPr/>
        </p:nvSpPr>
        <p:spPr>
          <a:xfrm>
            <a:off x="2050541" y="753088"/>
            <a:ext cx="110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UEDGE</a:t>
            </a:r>
          </a:p>
        </p:txBody>
      </p:sp>
    </p:spTree>
    <p:extLst>
      <p:ext uri="{BB962C8B-B14F-4D97-AF65-F5344CB8AC3E}">
        <p14:creationId xmlns:p14="http://schemas.microsoft.com/office/powerpoint/2010/main" val="2313164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2DABF-D9F7-5FBD-7D28-93CFF35B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4D72E-569E-F011-61C5-CBB006EF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2" t="4517" r="36452" b="54014"/>
          <a:stretch>
            <a:fillRect/>
          </a:stretch>
        </p:blipFill>
        <p:spPr>
          <a:xfrm>
            <a:off x="80154" y="748123"/>
            <a:ext cx="4305992" cy="38090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39E2F5-7140-07BB-6278-6BCD2868F2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630" y="123136"/>
            <a:ext cx="8861366" cy="369743"/>
          </a:xfrm>
        </p:spPr>
        <p:txBody>
          <a:bodyPr/>
          <a:lstStyle/>
          <a:p>
            <a:r>
              <a:rPr lang="en-US" dirty="0"/>
              <a:t>Relatively rapid, inexpensive iteration of divertor designs is made possible by custom-designed copper pedestals, mica baffling</a:t>
            </a:r>
          </a:p>
        </p:txBody>
      </p:sp>
      <p:pic>
        <p:nvPicPr>
          <p:cNvPr id="7" name="Picture 6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D0C4B2F8-659E-B8C5-0F28-07C2C0D4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57"/>
          <a:stretch>
            <a:fillRect/>
          </a:stretch>
        </p:blipFill>
        <p:spPr>
          <a:xfrm>
            <a:off x="4438997" y="803800"/>
            <a:ext cx="4571999" cy="39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4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5C3A-815A-048B-06A4-8709F48D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23B14B-160B-7E4D-54DD-8FC936FA7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2" t="4517" r="36452" b="54014"/>
          <a:stretch>
            <a:fillRect/>
          </a:stretch>
        </p:blipFill>
        <p:spPr>
          <a:xfrm>
            <a:off x="80154" y="748123"/>
            <a:ext cx="4305992" cy="38090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67180C-F6A5-79F7-61D8-D75636181E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630" y="123136"/>
            <a:ext cx="8861366" cy="369743"/>
          </a:xfrm>
        </p:spPr>
        <p:txBody>
          <a:bodyPr/>
          <a:lstStyle/>
          <a:p>
            <a:r>
              <a:rPr lang="en-US" dirty="0"/>
              <a:t>Relatively rapid, inexpensive iteration of divertor designs is made possible by custom-designed copper pedestals, mica baffling</a:t>
            </a:r>
          </a:p>
        </p:txBody>
      </p:sp>
      <p:pic>
        <p:nvPicPr>
          <p:cNvPr id="7" name="Picture 6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908DD807-CD24-9CAB-30AC-EE31B7EF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57"/>
          <a:stretch>
            <a:fillRect/>
          </a:stretch>
        </p:blipFill>
        <p:spPr>
          <a:xfrm>
            <a:off x="4438997" y="803800"/>
            <a:ext cx="4571999" cy="397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B7C29-2C96-A930-1D54-8500B29AE1BD}"/>
              </a:ext>
            </a:extLst>
          </p:cNvPr>
          <p:cNvSpPr txBox="1"/>
          <p:nvPr/>
        </p:nvSpPr>
        <p:spPr>
          <a:xfrm>
            <a:off x="795453" y="2899318"/>
            <a:ext cx="350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Tiles designed to maintain neutral gas pressure in key volumes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E9398-D9F7-1F2C-A076-52621C37B408}"/>
              </a:ext>
            </a:extLst>
          </p:cNvPr>
          <p:cNvGrpSpPr>
            <a:grpSpLocks noChangeAspect="1"/>
          </p:cNvGrpSpPr>
          <p:nvPr/>
        </p:nvGrpSpPr>
        <p:grpSpPr>
          <a:xfrm>
            <a:off x="1595844" y="1115059"/>
            <a:ext cx="1213860" cy="965681"/>
            <a:chOff x="1338147" y="1043853"/>
            <a:chExt cx="1747024" cy="13898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119741-8653-D357-9F94-FCC2C4533066}"/>
                </a:ext>
              </a:extLst>
            </p:cNvPr>
            <p:cNvSpPr/>
            <p:nvPr/>
          </p:nvSpPr>
          <p:spPr>
            <a:xfrm>
              <a:off x="1338147" y="1241307"/>
              <a:ext cx="788019" cy="1099060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8EA4D58-0605-7B15-53DC-CDE469A00F94}"/>
                </a:ext>
              </a:extLst>
            </p:cNvPr>
            <p:cNvSpPr/>
            <p:nvPr/>
          </p:nvSpPr>
          <p:spPr>
            <a:xfrm>
              <a:off x="2036433" y="1987641"/>
              <a:ext cx="869796" cy="44604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8F03DB-4590-C5AD-D8C6-422C5391ED1E}"/>
                </a:ext>
              </a:extLst>
            </p:cNvPr>
            <p:cNvSpPr/>
            <p:nvPr/>
          </p:nvSpPr>
          <p:spPr>
            <a:xfrm>
              <a:off x="2552584" y="1043853"/>
              <a:ext cx="532587" cy="99582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57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surface chart&#10;&#10;AI-generated content may be incorrect.">
            <a:extLst>
              <a:ext uri="{FF2B5EF4-FFF2-40B4-BE49-F238E27FC236}">
                <a16:creationId xmlns:a16="http://schemas.microsoft.com/office/drawing/2014/main" id="{19D51C27-6E45-5672-B744-23A51F01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8" t="12495" r="23425" b="10543"/>
          <a:stretch>
            <a:fillRect/>
          </a:stretch>
        </p:blipFill>
        <p:spPr>
          <a:xfrm>
            <a:off x="457200" y="1283386"/>
            <a:ext cx="2947639" cy="3045352"/>
          </a:xfrm>
          <a:prstGeom prst="rect">
            <a:avLst/>
          </a:prstGeom>
        </p:spPr>
      </p:pic>
      <p:pic>
        <p:nvPicPr>
          <p:cNvPr id="26" name="Picture 25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D2E29D2-AA4D-00BD-8225-B5CF6601F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89" y="757606"/>
            <a:ext cx="2340079" cy="21778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C7D20A-1EB9-F6AB-3FF4-DBA1F2F2BC7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Extensive planned diagnostic suite would enable research to extrapolate physics to next-step devices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BAD0A8-EAED-4A0A-C296-2CB8D05026BC}"/>
              </a:ext>
            </a:extLst>
          </p:cNvPr>
          <p:cNvCxnSpPr>
            <a:cxnSpLocks/>
          </p:cNvCxnSpPr>
          <p:nvPr/>
        </p:nvCxnSpPr>
        <p:spPr>
          <a:xfrm>
            <a:off x="1894282" y="1744450"/>
            <a:ext cx="0" cy="2530184"/>
          </a:xfrm>
          <a:prstGeom prst="line">
            <a:avLst/>
          </a:prstGeom>
          <a:ln w="44450">
            <a:solidFill>
              <a:srgbClr val="C00000"/>
            </a:solidFill>
          </a:ln>
          <a:effectLst>
            <a:glow rad="63500">
              <a:schemeClr val="bg1"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64E69B2-86C6-DBE6-B4DA-D8699E2DB625}"/>
              </a:ext>
            </a:extLst>
          </p:cNvPr>
          <p:cNvSpPr/>
          <p:nvPr/>
        </p:nvSpPr>
        <p:spPr>
          <a:xfrm>
            <a:off x="2976326" y="2321105"/>
            <a:ext cx="313541" cy="16860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3C9C97-B40F-0E2C-224E-990199A7BA62}"/>
              </a:ext>
            </a:extLst>
          </p:cNvPr>
          <p:cNvCxnSpPr>
            <a:cxnSpLocks/>
          </p:cNvCxnSpPr>
          <p:nvPr/>
        </p:nvCxnSpPr>
        <p:spPr>
          <a:xfrm>
            <a:off x="1874033" y="2257432"/>
            <a:ext cx="1102293" cy="130834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601369-3C16-1A77-9DE6-EA8EFDEEE39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1874033" y="2405407"/>
            <a:ext cx="1102293" cy="7555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E219A3-1379-3D70-F23B-B12E2CEA6E66}"/>
              </a:ext>
            </a:extLst>
          </p:cNvPr>
          <p:cNvCxnSpPr>
            <a:cxnSpLocks/>
          </p:cNvCxnSpPr>
          <p:nvPr/>
        </p:nvCxnSpPr>
        <p:spPr>
          <a:xfrm>
            <a:off x="1903769" y="2844432"/>
            <a:ext cx="1560348" cy="735252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C3789D-66D2-D20F-D8AD-884008BE6317}"/>
              </a:ext>
            </a:extLst>
          </p:cNvPr>
          <p:cNvCxnSpPr>
            <a:cxnSpLocks/>
          </p:cNvCxnSpPr>
          <p:nvPr/>
        </p:nvCxnSpPr>
        <p:spPr>
          <a:xfrm>
            <a:off x="1903769" y="3047559"/>
            <a:ext cx="1560348" cy="656326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B3BB40-A99E-300C-7E06-024D51939D56}"/>
              </a:ext>
            </a:extLst>
          </p:cNvPr>
          <p:cNvCxnSpPr>
            <a:cxnSpLocks/>
          </p:cNvCxnSpPr>
          <p:nvPr/>
        </p:nvCxnSpPr>
        <p:spPr>
          <a:xfrm>
            <a:off x="1903769" y="4094207"/>
            <a:ext cx="1574434" cy="165235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988605-212B-07E3-69BE-EA0A776E23FD}"/>
              </a:ext>
            </a:extLst>
          </p:cNvPr>
          <p:cNvCxnSpPr>
            <a:cxnSpLocks/>
          </p:cNvCxnSpPr>
          <p:nvPr/>
        </p:nvCxnSpPr>
        <p:spPr>
          <a:xfrm>
            <a:off x="1918797" y="3938041"/>
            <a:ext cx="1559406" cy="188976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70DA8E-8F90-0FE9-2291-347A7DFFBD5B}"/>
              </a:ext>
            </a:extLst>
          </p:cNvPr>
          <p:cNvCxnSpPr>
            <a:cxnSpLocks/>
          </p:cNvCxnSpPr>
          <p:nvPr/>
        </p:nvCxnSpPr>
        <p:spPr>
          <a:xfrm>
            <a:off x="1903768" y="3717316"/>
            <a:ext cx="1579177" cy="259607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56F9A0-117D-6064-9D33-75477C788427}"/>
              </a:ext>
            </a:extLst>
          </p:cNvPr>
          <p:cNvCxnSpPr>
            <a:cxnSpLocks/>
          </p:cNvCxnSpPr>
          <p:nvPr/>
        </p:nvCxnSpPr>
        <p:spPr>
          <a:xfrm>
            <a:off x="1901716" y="3261127"/>
            <a:ext cx="1572606" cy="504636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2BE882-E47B-3FC9-0340-E264815B6EBB}"/>
              </a:ext>
            </a:extLst>
          </p:cNvPr>
          <p:cNvCxnSpPr>
            <a:cxnSpLocks/>
          </p:cNvCxnSpPr>
          <p:nvPr/>
        </p:nvCxnSpPr>
        <p:spPr>
          <a:xfrm>
            <a:off x="1885940" y="3485180"/>
            <a:ext cx="1588382" cy="387392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  <a:effectLst>
            <a:glow rad="63500">
              <a:schemeClr val="bg1">
                <a:alpha val="59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07813478-2073-EF2D-30FD-4B69EBAC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487" y="945944"/>
            <a:ext cx="2381312" cy="13635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B21F83-C2AB-04BA-2436-D1E5D706F311}"/>
              </a:ext>
            </a:extLst>
          </p:cNvPr>
          <p:cNvSpPr/>
          <p:nvPr/>
        </p:nvSpPr>
        <p:spPr>
          <a:xfrm>
            <a:off x="4572000" y="1906991"/>
            <a:ext cx="1997206" cy="102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F3A6F8-70C7-40A9-4CA6-90F0B024F82C}"/>
              </a:ext>
            </a:extLst>
          </p:cNvPr>
          <p:cNvSpPr txBox="1"/>
          <p:nvPr/>
        </p:nvSpPr>
        <p:spPr>
          <a:xfrm>
            <a:off x="537633" y="895299"/>
            <a:ext cx="292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Thomson Scattering (</a:t>
            </a:r>
            <a:r>
              <a:rPr lang="en-US" sz="1600" b="1" dirty="0" err="1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T</a:t>
            </a:r>
            <a:r>
              <a:rPr lang="en-US" sz="1600" b="1" baseline="-25000" dirty="0" err="1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e</a:t>
            </a:r>
            <a:r>
              <a:rPr lang="en-US" sz="16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, n</a:t>
            </a:r>
            <a:r>
              <a:rPr lang="en-US" sz="1600" b="1" baseline="-25000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e</a:t>
            </a:r>
            <a:r>
              <a:rPr lang="en-US" sz="16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2115A8-BB95-D602-1BDF-48F78DA02C75}"/>
              </a:ext>
            </a:extLst>
          </p:cNvPr>
          <p:cNvSpPr/>
          <p:nvPr/>
        </p:nvSpPr>
        <p:spPr>
          <a:xfrm>
            <a:off x="4856382" y="1718765"/>
            <a:ext cx="675000" cy="528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71AAD6-C6F4-C192-A1C3-38A951ADD329}"/>
              </a:ext>
            </a:extLst>
          </p:cNvPr>
          <p:cNvSpPr txBox="1"/>
          <p:nvPr/>
        </p:nvSpPr>
        <p:spPr>
          <a:xfrm>
            <a:off x="4588863" y="1907436"/>
            <a:ext cx="199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Langmuir probes, surface eroding thermocouples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0E4298-A37D-53D7-EB52-A419DF7B2092}"/>
              </a:ext>
            </a:extLst>
          </p:cNvPr>
          <p:cNvSpPr txBox="1"/>
          <p:nvPr/>
        </p:nvSpPr>
        <p:spPr>
          <a:xfrm>
            <a:off x="6817822" y="1986975"/>
            <a:ext cx="215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Neutral gas pressure gauges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EE7118-5CFB-356B-9594-430F1F5199F1}"/>
              </a:ext>
            </a:extLst>
          </p:cNvPr>
          <p:cNvSpPr/>
          <p:nvPr/>
        </p:nvSpPr>
        <p:spPr>
          <a:xfrm>
            <a:off x="6684847" y="1174595"/>
            <a:ext cx="266080" cy="1997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DA5066-F560-E8D4-F5F2-1DEB68F9ABF4}"/>
              </a:ext>
            </a:extLst>
          </p:cNvPr>
          <p:cNvSpPr/>
          <p:nvPr/>
        </p:nvSpPr>
        <p:spPr>
          <a:xfrm>
            <a:off x="6322744" y="752828"/>
            <a:ext cx="443743" cy="232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C9CBE1-1E5D-B738-15DA-957867F43AE2}"/>
              </a:ext>
            </a:extLst>
          </p:cNvPr>
          <p:cNvGrpSpPr>
            <a:grpSpLocks noChangeAspect="1"/>
          </p:cNvGrpSpPr>
          <p:nvPr/>
        </p:nvGrpSpPr>
        <p:grpSpPr>
          <a:xfrm>
            <a:off x="4860454" y="2921706"/>
            <a:ext cx="3226566" cy="2112379"/>
            <a:chOff x="0" y="2280561"/>
            <a:chExt cx="9446290" cy="6184326"/>
          </a:xfrm>
        </p:grpSpPr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0399A61F-F161-F7D1-A2B3-8CF1B9AB5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5799" b="32067"/>
            <a:stretch/>
          </p:blipFill>
          <p:spPr>
            <a:xfrm>
              <a:off x="0" y="2528832"/>
              <a:ext cx="9212338" cy="5331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00E66018-950B-A1E6-2A77-4573724B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86" r="10888"/>
            <a:stretch>
              <a:fillRect/>
            </a:stretch>
          </p:blipFill>
          <p:spPr bwMode="auto">
            <a:xfrm>
              <a:off x="233952" y="2280561"/>
              <a:ext cx="9212338" cy="618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AE6C30E1-EA64-CFE9-C737-BB1FDB42F741}"/>
                </a:ext>
              </a:extLst>
            </p:cNvPr>
            <p:cNvSpPr/>
            <p:nvPr/>
          </p:nvSpPr>
          <p:spPr>
            <a:xfrm>
              <a:off x="3205923" y="3412786"/>
              <a:ext cx="617163" cy="542522"/>
            </a:xfrm>
            <a:custGeom>
              <a:avLst/>
              <a:gdLst>
                <a:gd name="connsiteX0" fmla="*/ 588378 w 588378"/>
                <a:gd name="connsiteY0" fmla="*/ 604837 h 604837"/>
                <a:gd name="connsiteX1" fmla="*/ 116891 w 588378"/>
                <a:gd name="connsiteY1" fmla="*/ 547687 h 604837"/>
                <a:gd name="connsiteX2" fmla="*/ 7353 w 588378"/>
                <a:gd name="connsiteY2" fmla="*/ 295275 h 604837"/>
                <a:gd name="connsiteX3" fmla="*/ 264528 w 588378"/>
                <a:gd name="connsiteY3" fmla="*/ 0 h 60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378" h="604837">
                  <a:moveTo>
                    <a:pt x="588378" y="604837"/>
                  </a:moveTo>
                  <a:cubicBezTo>
                    <a:pt x="401053" y="602059"/>
                    <a:pt x="213728" y="599281"/>
                    <a:pt x="116891" y="547687"/>
                  </a:cubicBezTo>
                  <a:cubicBezTo>
                    <a:pt x="20054" y="496093"/>
                    <a:pt x="-17253" y="386556"/>
                    <a:pt x="7353" y="295275"/>
                  </a:cubicBezTo>
                  <a:cubicBezTo>
                    <a:pt x="31959" y="203994"/>
                    <a:pt x="148243" y="101997"/>
                    <a:pt x="264528" y="0"/>
                  </a:cubicBezTo>
                </a:path>
              </a:pathLst>
            </a:custGeom>
            <a:noFill/>
            <a:ln w="28575">
              <a:solidFill>
                <a:schemeClr val="tx2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1F709E91-0694-18CF-B78C-5A6D3DA1AB53}"/>
                </a:ext>
              </a:extLst>
            </p:cNvPr>
            <p:cNvSpPr/>
            <p:nvPr/>
          </p:nvSpPr>
          <p:spPr>
            <a:xfrm>
              <a:off x="2913591" y="3289450"/>
              <a:ext cx="715800" cy="1459659"/>
            </a:xfrm>
            <a:custGeom>
              <a:avLst/>
              <a:gdLst>
                <a:gd name="connsiteX0" fmla="*/ 305772 w 506294"/>
                <a:gd name="connsiteY0" fmla="*/ 1248050 h 1248050"/>
                <a:gd name="connsiteX1" fmla="*/ 5735 w 506294"/>
                <a:gd name="connsiteY1" fmla="*/ 1005163 h 1248050"/>
                <a:gd name="connsiteX2" fmla="*/ 139085 w 506294"/>
                <a:gd name="connsiteY2" fmla="*/ 419375 h 1248050"/>
                <a:gd name="connsiteX3" fmla="*/ 505797 w 506294"/>
                <a:gd name="connsiteY3" fmla="*/ 9800 h 12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294" h="1248050">
                  <a:moveTo>
                    <a:pt x="305772" y="1248050"/>
                  </a:moveTo>
                  <a:cubicBezTo>
                    <a:pt x="169644" y="1195662"/>
                    <a:pt x="33516" y="1143275"/>
                    <a:pt x="5735" y="1005163"/>
                  </a:cubicBezTo>
                  <a:cubicBezTo>
                    <a:pt x="-22046" y="867050"/>
                    <a:pt x="55741" y="585269"/>
                    <a:pt x="139085" y="419375"/>
                  </a:cubicBezTo>
                  <a:cubicBezTo>
                    <a:pt x="222429" y="253481"/>
                    <a:pt x="520085" y="-59256"/>
                    <a:pt x="505797" y="9800"/>
                  </a:cubicBezTo>
                </a:path>
              </a:pathLst>
            </a:custGeom>
            <a:noFill/>
            <a:ln w="3810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449AD82A-D65C-B685-D6DE-A20349800AC2}"/>
                </a:ext>
              </a:extLst>
            </p:cNvPr>
            <p:cNvSpPr/>
            <p:nvPr/>
          </p:nvSpPr>
          <p:spPr>
            <a:xfrm>
              <a:off x="2746397" y="3344283"/>
              <a:ext cx="831740" cy="1641398"/>
            </a:xfrm>
            <a:custGeom>
              <a:avLst/>
              <a:gdLst>
                <a:gd name="connsiteX0" fmla="*/ 336615 w 636653"/>
                <a:gd name="connsiteY0" fmla="*/ 1400175 h 1400175"/>
                <a:gd name="connsiteX1" fmla="*/ 22290 w 636653"/>
                <a:gd name="connsiteY1" fmla="*/ 1090612 h 1400175"/>
                <a:gd name="connsiteX2" fmla="*/ 93728 w 636653"/>
                <a:gd name="connsiteY2" fmla="*/ 690562 h 1400175"/>
                <a:gd name="connsiteX3" fmla="*/ 636653 w 636653"/>
                <a:gd name="connsiteY3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653" h="1400175">
                  <a:moveTo>
                    <a:pt x="336615" y="1400175"/>
                  </a:moveTo>
                  <a:cubicBezTo>
                    <a:pt x="199693" y="1304528"/>
                    <a:pt x="62771" y="1208881"/>
                    <a:pt x="22290" y="1090612"/>
                  </a:cubicBezTo>
                  <a:cubicBezTo>
                    <a:pt x="-18191" y="972343"/>
                    <a:pt x="-8666" y="872331"/>
                    <a:pt x="93728" y="690562"/>
                  </a:cubicBezTo>
                  <a:cubicBezTo>
                    <a:pt x="196122" y="508793"/>
                    <a:pt x="431072" y="115094"/>
                    <a:pt x="636653" y="0"/>
                  </a:cubicBezTo>
                </a:path>
              </a:pathLst>
            </a:custGeom>
            <a:noFill/>
            <a:ln w="3810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0ABFAD5E-9C0F-2208-42C8-1D7E10F6B90B}"/>
                </a:ext>
              </a:extLst>
            </p:cNvPr>
            <p:cNvSpPr/>
            <p:nvPr/>
          </p:nvSpPr>
          <p:spPr>
            <a:xfrm>
              <a:off x="3081823" y="3349956"/>
              <a:ext cx="385024" cy="1191170"/>
            </a:xfrm>
            <a:custGeom>
              <a:avLst/>
              <a:gdLst>
                <a:gd name="connsiteX0" fmla="*/ 297873 w 297873"/>
                <a:gd name="connsiteY0" fmla="*/ 1033463 h 1033463"/>
                <a:gd name="connsiteX1" fmla="*/ 74036 w 297873"/>
                <a:gd name="connsiteY1" fmla="*/ 904875 h 1033463"/>
                <a:gd name="connsiteX2" fmla="*/ 12123 w 297873"/>
                <a:gd name="connsiteY2" fmla="*/ 547688 h 1033463"/>
                <a:gd name="connsiteX3" fmla="*/ 288348 w 297873"/>
                <a:gd name="connsiteY3" fmla="*/ 0 h 103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73" h="1033463">
                  <a:moveTo>
                    <a:pt x="297873" y="1033463"/>
                  </a:moveTo>
                  <a:cubicBezTo>
                    <a:pt x="209767" y="1009650"/>
                    <a:pt x="121661" y="985837"/>
                    <a:pt x="74036" y="904875"/>
                  </a:cubicBezTo>
                  <a:cubicBezTo>
                    <a:pt x="26411" y="823912"/>
                    <a:pt x="-23596" y="698500"/>
                    <a:pt x="12123" y="547688"/>
                  </a:cubicBezTo>
                  <a:cubicBezTo>
                    <a:pt x="47842" y="396876"/>
                    <a:pt x="168095" y="198438"/>
                    <a:pt x="288348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5360D0C0-E7E0-050D-5ECF-75A6D7650EBB}"/>
                </a:ext>
              </a:extLst>
            </p:cNvPr>
            <p:cNvSpPr/>
            <p:nvPr/>
          </p:nvSpPr>
          <p:spPr>
            <a:xfrm>
              <a:off x="3154670" y="3457728"/>
              <a:ext cx="501222" cy="812485"/>
            </a:xfrm>
            <a:custGeom>
              <a:avLst/>
              <a:gdLst>
                <a:gd name="connsiteX0" fmla="*/ 370059 w 370059"/>
                <a:gd name="connsiteY0" fmla="*/ 704850 h 704850"/>
                <a:gd name="connsiteX1" fmla="*/ 146222 w 370059"/>
                <a:gd name="connsiteY1" fmla="*/ 652462 h 704850"/>
                <a:gd name="connsiteX2" fmla="*/ 55734 w 370059"/>
                <a:gd name="connsiteY2" fmla="*/ 490537 h 704850"/>
                <a:gd name="connsiteX3" fmla="*/ 3347 w 370059"/>
                <a:gd name="connsiteY3" fmla="*/ 328612 h 704850"/>
                <a:gd name="connsiteX4" fmla="*/ 150984 w 370059"/>
                <a:gd name="connsiteY4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059" h="704850">
                  <a:moveTo>
                    <a:pt x="370059" y="704850"/>
                  </a:moveTo>
                  <a:cubicBezTo>
                    <a:pt x="284334" y="696515"/>
                    <a:pt x="198609" y="688181"/>
                    <a:pt x="146222" y="652462"/>
                  </a:cubicBezTo>
                  <a:cubicBezTo>
                    <a:pt x="93835" y="616743"/>
                    <a:pt x="79546" y="544512"/>
                    <a:pt x="55734" y="490537"/>
                  </a:cubicBezTo>
                  <a:cubicBezTo>
                    <a:pt x="31922" y="436562"/>
                    <a:pt x="-12528" y="410368"/>
                    <a:pt x="3347" y="328612"/>
                  </a:cubicBezTo>
                  <a:cubicBezTo>
                    <a:pt x="19222" y="246856"/>
                    <a:pt x="85103" y="123428"/>
                    <a:pt x="15098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72051D6-71A0-FF1A-520E-431073B22FBC}"/>
              </a:ext>
            </a:extLst>
          </p:cNvPr>
          <p:cNvSpPr txBox="1"/>
          <p:nvPr/>
        </p:nvSpPr>
        <p:spPr>
          <a:xfrm>
            <a:off x="6283666" y="2883525"/>
            <a:ext cx="2987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7FF"/>
                </a:solidFill>
                <a:effectLst>
                  <a:glow rad="50800">
                    <a:schemeClr val="bg1">
                      <a:alpha val="68000"/>
                    </a:schemeClr>
                  </a:glow>
                </a:effectLst>
              </a:rPr>
              <a:t>In-tile spectroscopy (impurity radiation)</a:t>
            </a:r>
          </a:p>
        </p:txBody>
      </p:sp>
    </p:spTree>
    <p:extLst>
      <p:ext uri="{BB962C8B-B14F-4D97-AF65-F5344CB8AC3E}">
        <p14:creationId xmlns:p14="http://schemas.microsoft.com/office/powerpoint/2010/main" val="2831976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BABD52-F193-C9A0-F0D2-20761C2E3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1" y="907026"/>
            <a:ext cx="8968831" cy="3687457"/>
          </a:xfrm>
        </p:spPr>
        <p:txBody>
          <a:bodyPr/>
          <a:lstStyle/>
          <a:p>
            <a:r>
              <a:rPr lang="en-US" dirty="0"/>
              <a:t>A novel divertor design has been developed for DIII-D with the goal of achieving a robustly detached divertor target while maintaining a hot plasma core</a:t>
            </a:r>
          </a:p>
          <a:p>
            <a:pPr lvl="1"/>
            <a:r>
              <a:rPr lang="en-US" dirty="0"/>
              <a:t>Extensive boundary modeling informs the divertor design, suggests detachment access at lower </a:t>
            </a:r>
            <a:r>
              <a:rPr lang="en-US" dirty="0" err="1"/>
              <a:t>n</a:t>
            </a:r>
            <a:r>
              <a:rPr lang="en-US" baseline="-25000" dirty="0" err="1"/>
              <a:t>e,sep</a:t>
            </a:r>
            <a:r>
              <a:rPr lang="en-US" dirty="0"/>
              <a:t> and stability across a broad range of experimental inputs</a:t>
            </a:r>
          </a:p>
          <a:p>
            <a:pPr lvl="1"/>
            <a:r>
              <a:rPr lang="en-US" dirty="0"/>
              <a:t>Pumping part way up the divertor leg could be applied to a range of plasma shapes, potentially reducing the required volume allocated to the divertor</a:t>
            </a:r>
          </a:p>
          <a:p>
            <a:pPr lvl="1"/>
            <a:r>
              <a:rPr lang="en-US" dirty="0"/>
              <a:t>Model validation is critical for projecting results to future divertor designs</a:t>
            </a:r>
          </a:p>
          <a:p>
            <a:endParaRPr lang="en-US" dirty="0"/>
          </a:p>
          <a:p>
            <a:r>
              <a:rPr lang="en-US" dirty="0"/>
              <a:t>Installation scheduled for summer &amp; fall 2026 for experiments in 2027</a:t>
            </a:r>
          </a:p>
          <a:p>
            <a:pPr lvl="1"/>
            <a:r>
              <a:rPr lang="en-US" dirty="0"/>
              <a:t>Experiments would measure divertor conditions and core confinement as magnetic geometry, power and particle inputs are all scanned</a:t>
            </a:r>
          </a:p>
          <a:p>
            <a:pPr lvl="1"/>
            <a:r>
              <a:rPr lang="en-US" dirty="0"/>
              <a:t>Planning now for future installation of reactor-relevant divertor material(s)</a:t>
            </a:r>
          </a:p>
          <a:p>
            <a:pPr lvl="2"/>
            <a:r>
              <a:rPr lang="en-US" dirty="0"/>
              <a:t>Likely (but not necessarily) W-coated graphite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558A13-9AC5-6075-C3D4-5E6AA7F7C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Summary and future work</a:t>
            </a:r>
          </a:p>
        </p:txBody>
      </p:sp>
      <p:pic>
        <p:nvPicPr>
          <p:cNvPr id="4" name="Picture 3" descr="ORNL Two-line_color.png">
            <a:extLst>
              <a:ext uri="{FF2B5EF4-FFF2-40B4-BE49-F238E27FC236}">
                <a16:creationId xmlns:a16="http://schemas.microsoft.com/office/drawing/2014/main" id="{74ABFFD8-9983-2D6A-762E-D71127D8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95" y="4636966"/>
            <a:ext cx="1838877" cy="442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6071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C83A9-BD3A-E08A-699F-C711AF11C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77374-12E9-4079-B026-0C0B0AEE39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73995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923FC-2980-34E3-8B76-8A462824B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3A6547-5EEC-D959-6380-F95CF267D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92" y="1494262"/>
            <a:ext cx="8683083" cy="3137209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/>
              <a:t>Neutral particle control as a tool for detachment access and stabilization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Chimney divertor design and experimental goals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22B4FE-6E40-F8CA-288A-DD49D368B14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Outline: DIII-D Chimney Divertor</a:t>
            </a:r>
          </a:p>
        </p:txBody>
      </p:sp>
    </p:spTree>
    <p:extLst>
      <p:ext uri="{BB962C8B-B14F-4D97-AF65-F5344CB8AC3E}">
        <p14:creationId xmlns:p14="http://schemas.microsoft.com/office/powerpoint/2010/main" val="282604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73365-2854-8615-13F3-6B24AEDE8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97421D2-B3E1-EA20-B842-361ED761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6809" y="907031"/>
            <a:ext cx="4292535" cy="35325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FEA583-B41F-0EDF-A04B-3475E012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25056" y="839141"/>
            <a:ext cx="3161743" cy="42300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BD2594-A4FD-A71C-36FF-666FC466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1" y="74341"/>
            <a:ext cx="8823657" cy="531897"/>
          </a:xfrm>
        </p:spPr>
        <p:txBody>
          <a:bodyPr/>
          <a:lstStyle/>
          <a:p>
            <a:r>
              <a:rPr lang="en-US" sz="1800" dirty="0"/>
              <a:t>Fluid boundary plasma and neutral modeling with UEDGE finds a stable detachment front without active control using upstream pumping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44B91-5DCC-AB63-8E6A-FDB9883CE861}"/>
                  </a:ext>
                </a:extLst>
              </p:cNvPr>
              <p:cNvSpPr txBox="1"/>
              <p:nvPr/>
            </p:nvSpPr>
            <p:spPr>
              <a:xfrm>
                <a:off x="5997648" y="1045049"/>
                <a:ext cx="9780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200" b="1"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en-US" sz="12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0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12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sz="1200" b="1" dirty="0">
                    <a:latin typeface="Times" pitchFamily="2" charset="0"/>
                  </a:rPr>
                  <a:t> </a:t>
                </a:r>
              </a:p>
              <a:p>
                <a:pPr algn="ctr"/>
                <a:r>
                  <a:rPr lang="en-US" sz="1200" b="1" dirty="0">
                    <a:latin typeface="Times" pitchFamily="2" charset="0"/>
                  </a:rPr>
                  <a:t>contours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44B91-5DCC-AB63-8E6A-FDB9883CE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48" y="1045049"/>
                <a:ext cx="978025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B25B07-1CC7-DD9B-96AB-D629694671DD}"/>
                  </a:ext>
                </a:extLst>
              </p:cNvPr>
              <p:cNvSpPr txBox="1"/>
              <p:nvPr/>
            </p:nvSpPr>
            <p:spPr>
              <a:xfrm>
                <a:off x="7547765" y="1953462"/>
                <a:ext cx="8279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𝐌𝐖</m:t>
                      </m:r>
                    </m:oMath>
                  </m:oMathPara>
                </a14:m>
                <a:endParaRPr lang="en-US" sz="1200" b="1" dirty="0">
                  <a:solidFill>
                    <a:srgbClr val="C0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B25B07-1CC7-DD9B-96AB-D62969467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765" y="1953462"/>
                <a:ext cx="82799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218F9B-3DD9-57E5-5946-5CBA75F10FC2}"/>
                  </a:ext>
                </a:extLst>
              </p:cNvPr>
              <p:cNvSpPr txBox="1"/>
              <p:nvPr/>
            </p:nvSpPr>
            <p:spPr>
              <a:xfrm>
                <a:off x="7353060" y="1456515"/>
                <a:ext cx="8279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en-US" sz="12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1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𝐌𝐖</m:t>
                      </m:r>
                    </m:oMath>
                  </m:oMathPara>
                </a14:m>
                <a:endParaRPr lang="en-US" sz="1200" b="1" dirty="0">
                  <a:solidFill>
                    <a:schemeClr val="bg1">
                      <a:lumMod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218F9B-3DD9-57E5-5946-5CBA75F10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060" y="1456515"/>
                <a:ext cx="827995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E892B-D610-27EE-6456-6DE7AF508C8D}"/>
                  </a:ext>
                </a:extLst>
              </p:cNvPr>
              <p:cNvSpPr txBox="1"/>
              <p:nvPr/>
            </p:nvSpPr>
            <p:spPr>
              <a:xfrm>
                <a:off x="7393407" y="1610194"/>
                <a:ext cx="8279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𝐌𝐖</m:t>
                      </m:r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E892B-D610-27EE-6456-6DE7AF508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407" y="1610194"/>
                <a:ext cx="827995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0350195-3889-CAF3-CDA8-3E42230B6C76}"/>
              </a:ext>
            </a:extLst>
          </p:cNvPr>
          <p:cNvSpPr txBox="1"/>
          <p:nvPr/>
        </p:nvSpPr>
        <p:spPr>
          <a:xfrm>
            <a:off x="4104625" y="1095080"/>
            <a:ext cx="8762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UEDGE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84A956-6BCE-82A1-3D8E-39AC273EA67C}"/>
              </a:ext>
            </a:extLst>
          </p:cNvPr>
          <p:cNvCxnSpPr>
            <a:cxnSpLocks/>
          </p:cNvCxnSpPr>
          <p:nvPr/>
        </p:nvCxnSpPr>
        <p:spPr>
          <a:xfrm>
            <a:off x="7332891" y="1154712"/>
            <a:ext cx="18288" cy="15544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FC0BD13-0865-4497-B836-F0F48255640A}"/>
              </a:ext>
            </a:extLst>
          </p:cNvPr>
          <p:cNvSpPr txBox="1"/>
          <p:nvPr/>
        </p:nvSpPr>
        <p:spPr>
          <a:xfrm>
            <a:off x="1534185" y="316448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2FA9C-0844-29FD-B34D-B6D7AA40AD4E}"/>
              </a:ext>
            </a:extLst>
          </p:cNvPr>
          <p:cNvSpPr txBox="1"/>
          <p:nvPr/>
        </p:nvSpPr>
        <p:spPr>
          <a:xfrm>
            <a:off x="1534185" y="1045049"/>
            <a:ext cx="1184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297F5-C8CC-E5B0-E457-417DEBC92B49}"/>
              </a:ext>
            </a:extLst>
          </p:cNvPr>
          <p:cNvSpPr txBox="1"/>
          <p:nvPr/>
        </p:nvSpPr>
        <p:spPr>
          <a:xfrm>
            <a:off x="3749668" y="4531048"/>
            <a:ext cx="1752955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A. Holm (PSI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733B0-CA19-2E75-AF5E-88CA766032E0}"/>
              </a:ext>
            </a:extLst>
          </p:cNvPr>
          <p:cNvSpPr txBox="1"/>
          <p:nvPr/>
        </p:nvSpPr>
        <p:spPr>
          <a:xfrm>
            <a:off x="1534185" y="4461798"/>
            <a:ext cx="208476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A. Holm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Mat. Energy 41 (2024) 101782</a:t>
            </a:r>
          </a:p>
        </p:txBody>
      </p:sp>
    </p:spTree>
    <p:extLst>
      <p:ext uri="{BB962C8B-B14F-4D97-AF65-F5344CB8AC3E}">
        <p14:creationId xmlns:p14="http://schemas.microsoft.com/office/powerpoint/2010/main" val="3105901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C715-7DA0-FD41-7A23-08EED8C8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ADDA0-B19C-628B-8FE4-822939EAC1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505" y="162943"/>
            <a:ext cx="8761615" cy="369743"/>
          </a:xfrm>
        </p:spPr>
        <p:txBody>
          <a:bodyPr/>
          <a:lstStyle/>
          <a:p>
            <a:r>
              <a:rPr lang="en-US" dirty="0"/>
              <a:t>Adding cross-field drift effects to a subset of SOLPS simulations did not significantly modify the qualitative relationships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C6F59-3FC9-0134-04E8-DD6F4A6C7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1" t="55139" r="1682" b="7521"/>
          <a:stretch>
            <a:fillRect/>
          </a:stretch>
        </p:blipFill>
        <p:spPr>
          <a:xfrm>
            <a:off x="267629" y="864303"/>
            <a:ext cx="2764355" cy="2815733"/>
          </a:xfrm>
          <a:prstGeom prst="rect">
            <a:avLst/>
          </a:prstGeom>
        </p:spPr>
      </p:pic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42F4FDF0-6BD2-402D-AD99-BCD10F506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53" y="706243"/>
            <a:ext cx="2668731" cy="4246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E0596-6CFB-5963-1F88-39150C267174}"/>
              </a:ext>
            </a:extLst>
          </p:cNvPr>
          <p:cNvSpPr txBox="1"/>
          <p:nvPr/>
        </p:nvSpPr>
        <p:spPr>
          <a:xfrm>
            <a:off x="267629" y="916661"/>
            <a:ext cx="12479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3633563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A6336A8D-E212-A65F-CA7A-BFF8E9D7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" t="4517" r="42347" b="64093"/>
          <a:stretch>
            <a:fillRect/>
          </a:stretch>
        </p:blipFill>
        <p:spPr>
          <a:xfrm>
            <a:off x="3440147" y="710195"/>
            <a:ext cx="5629509" cy="41751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C43320-6322-355B-F065-7A0E1C2BD8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117" y="140641"/>
            <a:ext cx="8868935" cy="369743"/>
          </a:xfrm>
        </p:spPr>
        <p:txBody>
          <a:bodyPr/>
          <a:lstStyle/>
          <a:p>
            <a:r>
              <a:rPr lang="en-US" dirty="0"/>
              <a:t>Tiles designed to minimize line-of-sight between targets and copper, eliminate leading edges from bolt holes near strike points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8C4C56-B017-B316-7AE7-7C7A84FB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" y="771234"/>
            <a:ext cx="3624044" cy="3859751"/>
          </a:xfrm>
        </p:spPr>
        <p:txBody>
          <a:bodyPr/>
          <a:lstStyle/>
          <a:p>
            <a:r>
              <a:rPr lang="en-US" dirty="0" err="1"/>
              <a:t>Shiplapping</a:t>
            </a:r>
            <a:r>
              <a:rPr lang="en-US" dirty="0"/>
              <a:t> tiles minimizes line-of-sight between plasma and copper, particularly near targets</a:t>
            </a:r>
            <a:endParaRPr lang="en-US" sz="1400" dirty="0"/>
          </a:p>
          <a:p>
            <a:pPr lvl="1"/>
            <a:r>
              <a:rPr lang="en-US" sz="1400" dirty="0"/>
              <a:t>Energetic neutrals can sputter copper, contaminate plasma</a:t>
            </a:r>
          </a:p>
          <a:p>
            <a:endParaRPr lang="en-US" dirty="0"/>
          </a:p>
          <a:p>
            <a:r>
              <a:rPr lang="en-US" dirty="0"/>
              <a:t>Bolt holes avoided near priority strike point positions</a:t>
            </a:r>
          </a:p>
          <a:p>
            <a:pPr lvl="1"/>
            <a:r>
              <a:rPr lang="en-US" sz="1400" dirty="0"/>
              <a:t>Leading edges from large incident field line angles cause hot spots, excessive material erosion</a:t>
            </a:r>
          </a:p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A68AA9-6C9E-3382-1E58-0816A0B9C3A4}"/>
              </a:ext>
            </a:extLst>
          </p:cNvPr>
          <p:cNvSpPr txBox="1"/>
          <p:nvPr/>
        </p:nvSpPr>
        <p:spPr>
          <a:xfrm>
            <a:off x="4822259" y="2964071"/>
            <a:ext cx="179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bolt holes near strike points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0FA807-2460-E408-8397-DF1B7D832B3D}"/>
              </a:ext>
            </a:extLst>
          </p:cNvPr>
          <p:cNvCxnSpPr>
            <a:cxnSpLocks/>
          </p:cNvCxnSpPr>
          <p:nvPr/>
        </p:nvCxnSpPr>
        <p:spPr>
          <a:xfrm flipV="1">
            <a:off x="5810596" y="1454727"/>
            <a:ext cx="249382" cy="1446695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459A930-522D-D894-3809-C1FDDF7658FF}"/>
              </a:ext>
            </a:extLst>
          </p:cNvPr>
          <p:cNvCxnSpPr>
            <a:cxnSpLocks/>
          </p:cNvCxnSpPr>
          <p:nvPr/>
        </p:nvCxnSpPr>
        <p:spPr>
          <a:xfrm flipV="1">
            <a:off x="6059978" y="1812175"/>
            <a:ext cx="324197" cy="1089247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ACFDA1-A8CA-8204-6F32-4E3C0FC9ECB0}"/>
              </a:ext>
            </a:extLst>
          </p:cNvPr>
          <p:cNvCxnSpPr>
            <a:cxnSpLocks/>
          </p:cNvCxnSpPr>
          <p:nvPr/>
        </p:nvCxnSpPr>
        <p:spPr>
          <a:xfrm flipH="1">
            <a:off x="4239205" y="3259511"/>
            <a:ext cx="604193" cy="18484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9436B74-7B0B-D776-6A90-9C18E9F26F27}"/>
              </a:ext>
            </a:extLst>
          </p:cNvPr>
          <p:cNvCxnSpPr>
            <a:cxnSpLocks/>
          </p:cNvCxnSpPr>
          <p:nvPr/>
        </p:nvCxnSpPr>
        <p:spPr>
          <a:xfrm flipH="1">
            <a:off x="4225498" y="3610402"/>
            <a:ext cx="795386" cy="695591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288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92AD9-8CEE-4B1B-A7ED-445640769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8E506-26B8-89AB-E617-8D8B178F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" t="4517" r="42347" b="64093"/>
          <a:stretch>
            <a:fillRect/>
          </a:stretch>
        </p:blipFill>
        <p:spPr>
          <a:xfrm>
            <a:off x="3440147" y="710195"/>
            <a:ext cx="5629509" cy="41751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B292C3-8074-54ED-6732-D588DFB1C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117" y="140641"/>
            <a:ext cx="8868935" cy="369743"/>
          </a:xfrm>
        </p:spPr>
        <p:txBody>
          <a:bodyPr/>
          <a:lstStyle/>
          <a:p>
            <a:r>
              <a:rPr lang="en-US" dirty="0"/>
              <a:t>Tile design incorporates thin, pliable mica sheets to maintain gas pressure and prevent undesirable leakage in key areas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28D0FA2-FF6E-F05D-F7FA-470D047D3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" y="771234"/>
            <a:ext cx="3734439" cy="3859751"/>
          </a:xfrm>
        </p:spPr>
        <p:txBody>
          <a:bodyPr/>
          <a:lstStyle/>
          <a:p>
            <a:r>
              <a:rPr lang="en-US" dirty="0"/>
              <a:t>Maintaining high neutral pressure in the slot is critical to the design</a:t>
            </a:r>
          </a:p>
          <a:p>
            <a:pPr lvl="1"/>
            <a:r>
              <a:rPr lang="en-US" sz="1400" dirty="0"/>
              <a:t>Budget and time constraints preclude new steel structures</a:t>
            </a:r>
          </a:p>
          <a:p>
            <a:pPr lvl="1"/>
            <a:endParaRPr lang="en-US" sz="1200" dirty="0"/>
          </a:p>
          <a:p>
            <a:r>
              <a:rPr lang="en-US" dirty="0"/>
              <a:t>Mica sheets will be inserted between tiles to minimize gas pressure loss</a:t>
            </a:r>
          </a:p>
          <a:p>
            <a:pPr lvl="1"/>
            <a:r>
              <a:rPr lang="en-US" sz="1400" dirty="0"/>
              <a:t>Tile-to-tile gaps are calculated to result in unacceptable leakage rates</a:t>
            </a:r>
          </a:p>
          <a:p>
            <a:pPr lvl="1"/>
            <a:r>
              <a:rPr lang="en-US" sz="1400" dirty="0"/>
              <a:t>Vacuum “caulk” would be ideal, but pliable ceramic sheets should sufficiently reduce leakage at each tile interface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AA4B0C7-873B-653B-8832-B9DDEFDD02E2}"/>
              </a:ext>
            </a:extLst>
          </p:cNvPr>
          <p:cNvCxnSpPr>
            <a:cxnSpLocks/>
          </p:cNvCxnSpPr>
          <p:nvPr/>
        </p:nvCxnSpPr>
        <p:spPr>
          <a:xfrm>
            <a:off x="5494358" y="1488016"/>
            <a:ext cx="6499" cy="87777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D8A2F30-DF0E-906A-DABC-C25237849E87}"/>
              </a:ext>
            </a:extLst>
          </p:cNvPr>
          <p:cNvSpPr txBox="1">
            <a:spLocks/>
          </p:cNvSpPr>
          <p:nvPr/>
        </p:nvSpPr>
        <p:spPr bwMode="auto">
          <a:xfrm>
            <a:off x="5495968" y="3649125"/>
            <a:ext cx="1565505" cy="101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rgbClr val="C00000"/>
                </a:solidFill>
                <a:effectLst>
                  <a:glow rad="63500">
                    <a:schemeClr val="bg1">
                      <a:alpha val="78899"/>
                    </a:schemeClr>
                  </a:glow>
                </a:effectLst>
              </a:rPr>
              <a:t>Minimize gas pressure loss between tiles in divertor slot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5370E6-7B10-59E5-B9AA-FE61F73C57CB}"/>
              </a:ext>
            </a:extLst>
          </p:cNvPr>
          <p:cNvCxnSpPr>
            <a:cxnSpLocks/>
          </p:cNvCxnSpPr>
          <p:nvPr/>
        </p:nvCxnSpPr>
        <p:spPr>
          <a:xfrm>
            <a:off x="6499608" y="1129990"/>
            <a:ext cx="218934" cy="930776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1C3B80-1C43-1C35-7A5B-A7477B154C1E}"/>
              </a:ext>
            </a:extLst>
          </p:cNvPr>
          <p:cNvCxnSpPr>
            <a:cxnSpLocks/>
          </p:cNvCxnSpPr>
          <p:nvPr/>
        </p:nvCxnSpPr>
        <p:spPr>
          <a:xfrm flipH="1">
            <a:off x="7478751" y="2512741"/>
            <a:ext cx="587298" cy="333790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832081-6175-8507-0C01-24778BB75AC5}"/>
              </a:ext>
            </a:extLst>
          </p:cNvPr>
          <p:cNvCxnSpPr>
            <a:cxnSpLocks/>
          </p:cNvCxnSpPr>
          <p:nvPr/>
        </p:nvCxnSpPr>
        <p:spPr>
          <a:xfrm flipH="1">
            <a:off x="6417043" y="2916421"/>
            <a:ext cx="1281015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E23565-9060-364E-9DEC-1BC588966DA8}"/>
              </a:ext>
            </a:extLst>
          </p:cNvPr>
          <p:cNvCxnSpPr>
            <a:cxnSpLocks/>
          </p:cNvCxnSpPr>
          <p:nvPr/>
        </p:nvCxnSpPr>
        <p:spPr>
          <a:xfrm>
            <a:off x="4963947" y="1032401"/>
            <a:ext cx="0" cy="1482199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58F28E81-25BA-7F6A-B392-96669C0B18D4}"/>
              </a:ext>
            </a:extLst>
          </p:cNvPr>
          <p:cNvSpPr txBox="1">
            <a:spLocks/>
          </p:cNvSpPr>
          <p:nvPr/>
        </p:nvSpPr>
        <p:spPr bwMode="auto">
          <a:xfrm>
            <a:off x="6477305" y="3107069"/>
            <a:ext cx="701916" cy="54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rgbClr val="C00000"/>
                </a:solidFill>
                <a:effectLst>
                  <a:glow rad="63500">
                    <a:schemeClr val="bg1">
                      <a:alpha val="78899"/>
                    </a:schemeClr>
                  </a:glow>
                </a:effectLst>
              </a:rPr>
              <a:t>Mica (red)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5944B9-FFF9-7B0A-CBC5-C526543EDCCF}"/>
              </a:ext>
            </a:extLst>
          </p:cNvPr>
          <p:cNvSpPr/>
          <p:nvPr/>
        </p:nvSpPr>
        <p:spPr>
          <a:xfrm>
            <a:off x="5627649" y="1454172"/>
            <a:ext cx="788019" cy="1099060"/>
          </a:xfrm>
          <a:prstGeom prst="ellipse">
            <a:avLst/>
          </a:prstGeom>
          <a:solidFill>
            <a:schemeClr val="accent4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7A7217-1C1D-7F30-CED9-DD6A688E9233}"/>
              </a:ext>
            </a:extLst>
          </p:cNvPr>
          <p:cNvSpPr/>
          <p:nvPr/>
        </p:nvSpPr>
        <p:spPr>
          <a:xfrm>
            <a:off x="6325935" y="2200506"/>
            <a:ext cx="869796" cy="446049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8127AC-49DA-D16A-4BFC-F395C6EED0EE}"/>
              </a:ext>
            </a:extLst>
          </p:cNvPr>
          <p:cNvSpPr/>
          <p:nvPr/>
        </p:nvSpPr>
        <p:spPr>
          <a:xfrm>
            <a:off x="6842086" y="1256718"/>
            <a:ext cx="532587" cy="995827"/>
          </a:xfrm>
          <a:prstGeom prst="ellipse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9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F28D42-ED09-BF58-495F-D11179969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Mica baffling has been demonstrated to be sufficient to hold gas pressure in presently-installed DIII-D SVR divertor</a:t>
            </a:r>
          </a:p>
        </p:txBody>
      </p:sp>
      <p:pic>
        <p:nvPicPr>
          <p:cNvPr id="4" name="Picture 3" descr="A picture containing electronics, tube&#10;&#10;AI-generated content may be incorrect.">
            <a:extLst>
              <a:ext uri="{FF2B5EF4-FFF2-40B4-BE49-F238E27FC236}">
                <a16:creationId xmlns:a16="http://schemas.microsoft.com/office/drawing/2014/main" id="{35E78A77-3E8E-361F-7E86-2CA481790D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 b="11628"/>
          <a:stretch/>
        </p:blipFill>
        <p:spPr>
          <a:xfrm>
            <a:off x="43809" y="1093705"/>
            <a:ext cx="3062423" cy="2651760"/>
          </a:xfrm>
          <a:prstGeom prst="rect">
            <a:avLst/>
          </a:prstGeom>
        </p:spPr>
      </p:pic>
      <p:sp>
        <p:nvSpPr>
          <p:cNvPr id="5" name="Arrow: Down 8">
            <a:extLst>
              <a:ext uri="{FF2B5EF4-FFF2-40B4-BE49-F238E27FC236}">
                <a16:creationId xmlns:a16="http://schemas.microsoft.com/office/drawing/2014/main" id="{7D814316-B8C6-36F9-C256-14F16E8E8643}"/>
              </a:ext>
            </a:extLst>
          </p:cNvPr>
          <p:cNvSpPr/>
          <p:nvPr/>
        </p:nvSpPr>
        <p:spPr>
          <a:xfrm rot="1161728">
            <a:off x="1904352" y="1293951"/>
            <a:ext cx="842555" cy="8663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Mica Gas Baffle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D28A0-352F-75AE-79AF-90F46D29A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5" t="5219" r="57851" b="55383"/>
          <a:stretch>
            <a:fillRect/>
          </a:stretch>
        </p:blipFill>
        <p:spPr>
          <a:xfrm>
            <a:off x="3257638" y="2716158"/>
            <a:ext cx="1728973" cy="15168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F4510E-9EE1-177A-A89C-BF32B25F058F}"/>
              </a:ext>
            </a:extLst>
          </p:cNvPr>
          <p:cNvCxnSpPr>
            <a:cxnSpLocks/>
          </p:cNvCxnSpPr>
          <p:nvPr/>
        </p:nvCxnSpPr>
        <p:spPr>
          <a:xfrm>
            <a:off x="3765662" y="3391279"/>
            <a:ext cx="1030779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D8B9F6-06F2-B179-5427-E202EDC98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792" y="1021794"/>
            <a:ext cx="1676819" cy="162456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A6EC9-D55C-3752-ECCF-8AC0D44B2276}"/>
              </a:ext>
            </a:extLst>
          </p:cNvPr>
          <p:cNvSpPr txBox="1"/>
          <p:nvPr/>
        </p:nvSpPr>
        <p:spPr>
          <a:xfrm>
            <a:off x="3493481" y="1129159"/>
            <a:ext cx="184666" cy="606833"/>
          </a:xfrm>
          <a:prstGeom prst="rect">
            <a:avLst/>
          </a:prstGeom>
          <a:noFill/>
        </p:spPr>
        <p:txBody>
          <a:bodyPr vert="vert" wrap="none" lIns="0" tIns="0" rIns="0" bIns="0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Nose Tile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B329C-B66D-25AC-98B9-CE2C646B6C4A}"/>
              </a:ext>
            </a:extLst>
          </p:cNvPr>
          <p:cNvSpPr txBox="1"/>
          <p:nvPr/>
        </p:nvSpPr>
        <p:spPr>
          <a:xfrm rot="240740">
            <a:off x="4043887" y="2034646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CFC</a:t>
            </a:r>
          </a:p>
        </p:txBody>
      </p:sp>
      <p:pic>
        <p:nvPicPr>
          <p:cNvPr id="13" name="Picture 12" descr="A graph of a graph showing a gauge&#10;&#10;Description automatically generated with medium confidence">
            <a:extLst>
              <a:ext uri="{FF2B5EF4-FFF2-40B4-BE49-F238E27FC236}">
                <a16:creationId xmlns:a16="http://schemas.microsoft.com/office/drawing/2014/main" id="{E58949EE-289C-EDB9-A684-D83C2B41D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062" y="1002727"/>
            <a:ext cx="4082178" cy="286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5DFEF-8EE6-D05F-327B-4A67EF70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440FA15-F11C-1CDE-2395-8C1F0E310BA8}"/>
              </a:ext>
            </a:extLst>
          </p:cNvPr>
          <p:cNvSpPr txBox="1"/>
          <p:nvPr/>
        </p:nvSpPr>
        <p:spPr>
          <a:xfrm>
            <a:off x="3342176" y="4853314"/>
            <a:ext cx="307349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effectLst>
                <a:glow rad="88900">
                  <a:schemeClr val="bg1">
                    <a:alpha val="88059"/>
                  </a:schemeClr>
                </a:glow>
              </a:effectLst>
            </a:endParaRPr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A6695F83-1E86-991B-DE38-2C240B964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176" y="2101053"/>
            <a:ext cx="1634506" cy="2946782"/>
          </a:xfrm>
          <a:prstGeom prst="rect">
            <a:avLst/>
          </a:prstGeom>
        </p:spPr>
      </p:pic>
      <p:pic>
        <p:nvPicPr>
          <p:cNvPr id="16" name="Picture 15" descr="Background pattern&#10;&#10;AI-generated content may be incorrect.">
            <a:extLst>
              <a:ext uri="{FF2B5EF4-FFF2-40B4-BE49-F238E27FC236}">
                <a16:creationId xmlns:a16="http://schemas.microsoft.com/office/drawing/2014/main" id="{AC135396-377A-BD06-5D25-F758A75D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54" y="2146793"/>
            <a:ext cx="991956" cy="25883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8D1A7E-2F9A-89F7-95FF-6347A78C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14" y="2189515"/>
            <a:ext cx="2797108" cy="20426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53A007-7BF7-B6F7-E060-994BBB909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7" y="744384"/>
            <a:ext cx="8989687" cy="1393750"/>
          </a:xfrm>
        </p:spPr>
        <p:txBody>
          <a:bodyPr/>
          <a:lstStyle/>
          <a:p>
            <a:r>
              <a:rPr lang="en-US" dirty="0"/>
              <a:t>Can we achieve a stable detachment front between the target and the X-point using a conventional magnetic geometry?</a:t>
            </a:r>
          </a:p>
          <a:p>
            <a:pPr lvl="1"/>
            <a:r>
              <a:rPr lang="en-US" sz="1400" dirty="0"/>
              <a:t>Ideally fully detached (</a:t>
            </a:r>
            <a:r>
              <a:rPr lang="en-US" sz="1400" dirty="0" err="1"/>
              <a:t>T</a:t>
            </a:r>
            <a:r>
              <a:rPr lang="en-US" sz="1400" baseline="-25000" dirty="0" err="1"/>
              <a:t>e</a:t>
            </a:r>
            <a:r>
              <a:rPr lang="en-US" sz="1400" dirty="0"/>
              <a:t> &lt; ~1 eV at the wall) with a “hot” core (</a:t>
            </a:r>
            <a:r>
              <a:rPr lang="en-US" sz="1400" dirty="0" err="1"/>
              <a:t>T</a:t>
            </a:r>
            <a:r>
              <a:rPr lang="en-US" sz="1400" baseline="-25000" dirty="0" err="1"/>
              <a:t>e,sep</a:t>
            </a:r>
            <a:r>
              <a:rPr lang="en-US" sz="1400" dirty="0"/>
              <a:t> &gt;= ~60 eV)</a:t>
            </a:r>
          </a:p>
          <a:p>
            <a:pPr lvl="1"/>
            <a:r>
              <a:rPr lang="en-US" sz="1400" dirty="0"/>
              <a:t>“Conventional”: no secondary X-points and no poloidal field coils inside the blanket envelope</a:t>
            </a:r>
          </a:p>
          <a:p>
            <a:r>
              <a:rPr lang="en-US" dirty="0"/>
              <a:t>Mid-leg pumping geometry would be a unique capability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5878D-0D52-F3E4-F77D-22A9923761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3023" y="0"/>
            <a:ext cx="8675649" cy="685800"/>
          </a:xfrm>
        </p:spPr>
        <p:txBody>
          <a:bodyPr/>
          <a:lstStyle/>
          <a:p>
            <a:r>
              <a:rPr lang="en-US" dirty="0"/>
              <a:t>This long-legged, conventional divertor would complement other approaches to detachment in the international tokamak community</a:t>
            </a:r>
          </a:p>
        </p:txBody>
      </p:sp>
      <p:pic>
        <p:nvPicPr>
          <p:cNvPr id="7" name="Picture 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0BC4EB4-3A13-C78C-D870-5DD16C666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47" b="8573"/>
          <a:stretch>
            <a:fillRect/>
          </a:stretch>
        </p:blipFill>
        <p:spPr>
          <a:xfrm>
            <a:off x="5458976" y="2101053"/>
            <a:ext cx="1403085" cy="2701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48ABF7-6145-C26B-93F5-1234ADDF258C}"/>
              </a:ext>
            </a:extLst>
          </p:cNvPr>
          <p:cNvSpPr txBox="1"/>
          <p:nvPr/>
        </p:nvSpPr>
        <p:spPr>
          <a:xfrm>
            <a:off x="5451542" y="4750046"/>
            <a:ext cx="1532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K. Verhaegh et al., </a:t>
            </a:r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Nucl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. Fusion 63 (2023) 016014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123F6-707B-70A0-3C38-B35D576E058E}"/>
              </a:ext>
            </a:extLst>
          </p:cNvPr>
          <p:cNvSpPr txBox="1"/>
          <p:nvPr/>
        </p:nvSpPr>
        <p:spPr>
          <a:xfrm>
            <a:off x="7367100" y="2544132"/>
            <a:ext cx="1184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TCV</a:t>
            </a:r>
          </a:p>
          <a:p>
            <a:pPr algn="ctr"/>
            <a:r>
              <a:rPr lang="en-US" sz="1200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(Switzerland)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9A93C-F489-A292-BFB5-3E752D8E1484}"/>
              </a:ext>
            </a:extLst>
          </p:cNvPr>
          <p:cNvSpPr txBox="1"/>
          <p:nvPr/>
        </p:nvSpPr>
        <p:spPr>
          <a:xfrm>
            <a:off x="5969510" y="2885291"/>
            <a:ext cx="1076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MAST-U</a:t>
            </a:r>
          </a:p>
          <a:p>
            <a:pPr algn="ctr"/>
            <a:r>
              <a:rPr lang="en-US" sz="1200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(UK)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AAFAE-A882-4A57-572A-95DFC5206E26}"/>
              </a:ext>
            </a:extLst>
          </p:cNvPr>
          <p:cNvSpPr txBox="1"/>
          <p:nvPr/>
        </p:nvSpPr>
        <p:spPr>
          <a:xfrm>
            <a:off x="3584629" y="3400980"/>
            <a:ext cx="124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DIII-D Chimney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A6827-C77B-4E26-F4F0-59F221F39CD9}"/>
              </a:ext>
            </a:extLst>
          </p:cNvPr>
          <p:cNvSpPr txBox="1"/>
          <p:nvPr/>
        </p:nvSpPr>
        <p:spPr>
          <a:xfrm>
            <a:off x="719590" y="4012309"/>
            <a:ext cx="1771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AUG CRD/XPR</a:t>
            </a:r>
          </a:p>
          <a:p>
            <a:pPr algn="ctr"/>
            <a:r>
              <a:rPr lang="en-US" sz="1200" b="1" dirty="0">
                <a:effectLst>
                  <a:glow rad="76200">
                    <a:schemeClr val="bg1">
                      <a:alpha val="72000"/>
                    </a:schemeClr>
                  </a:glow>
                </a:effectLst>
              </a:rPr>
              <a:t>(Germany)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C0B37-C176-4199-56E0-57BA7223A308}"/>
              </a:ext>
            </a:extLst>
          </p:cNvPr>
          <p:cNvSpPr txBox="1"/>
          <p:nvPr/>
        </p:nvSpPr>
        <p:spPr>
          <a:xfrm>
            <a:off x="1502845" y="4594274"/>
            <a:ext cx="1461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T. Lunt et al., Phys. Rev. Lett. 130 (2023) 145102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FE505-A146-5508-66B4-BD0692C4B729}"/>
              </a:ext>
            </a:extLst>
          </p:cNvPr>
          <p:cNvSpPr txBox="1"/>
          <p:nvPr/>
        </p:nvSpPr>
        <p:spPr>
          <a:xfrm>
            <a:off x="7239955" y="4735554"/>
            <a:ext cx="15843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S. Gorno et al., Phys. Plasmas 31 (2024) 072504</a:t>
            </a:r>
          </a:p>
        </p:txBody>
      </p:sp>
    </p:spTree>
    <p:extLst>
      <p:ext uri="{BB962C8B-B14F-4D97-AF65-F5344CB8AC3E}">
        <p14:creationId xmlns:p14="http://schemas.microsoft.com/office/powerpoint/2010/main" val="1465209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DDABC3C-6D15-67EC-79CA-11C73EB4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2" y="968480"/>
            <a:ext cx="4494292" cy="3464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589E48-8476-E4CA-D2F8-13D60B077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367" y="1085500"/>
            <a:ext cx="4504020" cy="31706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165CB0-4A10-12CA-1465-B256EC5A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4" y="1065010"/>
            <a:ext cx="1174528" cy="11019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I</a:t>
            </a:r>
            <a:r>
              <a:rPr lang="en-US" sz="1200" baseline="-25000" dirty="0"/>
              <a:t>P</a:t>
            </a:r>
            <a:r>
              <a:rPr lang="en-US" sz="1200" dirty="0"/>
              <a:t> = 1.8 MA</a:t>
            </a:r>
          </a:p>
          <a:p>
            <a:pPr marL="0" indent="0">
              <a:buNone/>
            </a:pPr>
            <a:r>
              <a:rPr lang="en-US" sz="1200" dirty="0"/>
              <a:t>B</a:t>
            </a:r>
            <a:r>
              <a:rPr lang="en-US" sz="1200" baseline="-25000" dirty="0"/>
              <a:t>T</a:t>
            </a:r>
            <a:r>
              <a:rPr lang="en-US" sz="1200" dirty="0"/>
              <a:t> = 2.1 T</a:t>
            </a:r>
          </a:p>
          <a:p>
            <a:pPr marL="0" indent="0">
              <a:buNone/>
            </a:pPr>
            <a:r>
              <a:rPr lang="en-US" sz="1200" dirty="0"/>
              <a:t>q</a:t>
            </a:r>
            <a:r>
              <a:rPr lang="en-US" sz="1200" baseline="-25000" dirty="0"/>
              <a:t>95</a:t>
            </a:r>
            <a:r>
              <a:rPr lang="en-US" sz="1200" dirty="0"/>
              <a:t> = 3.3</a:t>
            </a:r>
          </a:p>
          <a:p>
            <a:pPr marL="0" indent="0">
              <a:buNone/>
            </a:pPr>
            <a:r>
              <a:rPr lang="en-US" sz="1200" dirty="0"/>
              <a:t>𝛌</a:t>
            </a:r>
            <a:r>
              <a:rPr lang="en-US" sz="1200" baseline="-25000" dirty="0"/>
              <a:t>q</a:t>
            </a:r>
            <a:r>
              <a:rPr lang="en-US" sz="1200" dirty="0"/>
              <a:t> = ~1.6 mm at OMP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900BEF-FD8D-CE16-FB62-03EDDF2BF0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907" y="140641"/>
            <a:ext cx="8987883" cy="369743"/>
          </a:xfrm>
        </p:spPr>
        <p:txBody>
          <a:bodyPr/>
          <a:lstStyle/>
          <a:p>
            <a:r>
              <a:rPr lang="en-US" sz="1800" dirty="0"/>
              <a:t>Divertor is designed for experimental flexibility to perform strike point sweeps and X-point height scans up to I</a:t>
            </a:r>
            <a:r>
              <a:rPr lang="en-US" sz="1800" baseline="-25000" dirty="0"/>
              <a:t>P</a:t>
            </a:r>
            <a:r>
              <a:rPr lang="en-US" sz="1800" dirty="0"/>
              <a:t>=1.8 MA with DIII-D coil set (𝛌</a:t>
            </a:r>
            <a:r>
              <a:rPr lang="en-US" sz="1800" baseline="-25000" dirty="0"/>
              <a:t>q</a:t>
            </a:r>
            <a:r>
              <a:rPr lang="en-US" sz="1800" dirty="0"/>
              <a:t> = ~1.6 mm)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36277-288A-137B-C750-8E1468B84B01}"/>
              </a:ext>
            </a:extLst>
          </p:cNvPr>
          <p:cNvSpPr txBox="1"/>
          <p:nvPr/>
        </p:nvSpPr>
        <p:spPr>
          <a:xfrm>
            <a:off x="7930342" y="1250876"/>
            <a:ext cx="95659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Shape flexibility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8DBC4D1-B645-13A7-6939-B28FF0895FAD}"/>
              </a:ext>
            </a:extLst>
          </p:cNvPr>
          <p:cNvSpPr txBox="1">
            <a:spLocks/>
          </p:cNvSpPr>
          <p:nvPr/>
        </p:nvSpPr>
        <p:spPr bwMode="auto">
          <a:xfrm rot="611053">
            <a:off x="1121420" y="3015502"/>
            <a:ext cx="780952" cy="2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16.8 cm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A0BB03-775D-1C98-4420-50BB7D1809E8}"/>
              </a:ext>
            </a:extLst>
          </p:cNvPr>
          <p:cNvCxnSpPr>
            <a:cxnSpLocks/>
          </p:cNvCxnSpPr>
          <p:nvPr/>
        </p:nvCxnSpPr>
        <p:spPr>
          <a:xfrm>
            <a:off x="1133993" y="3246140"/>
            <a:ext cx="705137" cy="1434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8244AB-3482-209D-DE4A-C8C713D72566}"/>
              </a:ext>
            </a:extLst>
          </p:cNvPr>
          <p:cNvCxnSpPr>
            <a:cxnSpLocks/>
          </p:cNvCxnSpPr>
          <p:nvPr/>
        </p:nvCxnSpPr>
        <p:spPr>
          <a:xfrm flipV="1">
            <a:off x="1813691" y="1397620"/>
            <a:ext cx="587299" cy="196844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DCB5DFC5-D36E-E267-4B41-BA5135E48DC4}"/>
              </a:ext>
            </a:extLst>
          </p:cNvPr>
          <p:cNvSpPr txBox="1">
            <a:spLocks/>
          </p:cNvSpPr>
          <p:nvPr/>
        </p:nvSpPr>
        <p:spPr bwMode="auto">
          <a:xfrm rot="17174597">
            <a:off x="1606609" y="2294491"/>
            <a:ext cx="648517" cy="2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44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B6F3B-D2C7-0DC7-833E-0872C77E5E4B}"/>
              </a:ext>
            </a:extLst>
          </p:cNvPr>
          <p:cNvSpPr txBox="1"/>
          <p:nvPr/>
        </p:nvSpPr>
        <p:spPr>
          <a:xfrm>
            <a:off x="2752103" y="3186951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9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32B60-62FB-F043-D808-8C46F88D1C4A}"/>
              </a:ext>
            </a:extLst>
          </p:cNvPr>
          <p:cNvSpPr txBox="1"/>
          <p:nvPr/>
        </p:nvSpPr>
        <p:spPr>
          <a:xfrm>
            <a:off x="2232686" y="3043481"/>
            <a:ext cx="65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4 𝜆</a:t>
            </a:r>
            <a:r>
              <a:rPr lang="en-US" sz="12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14300">
                    <a:schemeClr val="bg1">
                      <a:alpha val="91340"/>
                    </a:schemeClr>
                  </a:glow>
                </a:effectLst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162909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E3704-3A8E-7ED2-270C-B38DFA09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65" y="841183"/>
            <a:ext cx="5155461" cy="3565525"/>
          </a:xfrm>
        </p:spPr>
        <p:txBody>
          <a:bodyPr/>
          <a:lstStyle/>
          <a:p>
            <a:r>
              <a:rPr lang="en-US" dirty="0"/>
              <a:t>DIII-D first wall is all made of graphite, including proposed divertor tiles</a:t>
            </a:r>
          </a:p>
          <a:p>
            <a:pPr lvl="1"/>
            <a:r>
              <a:rPr lang="en-US" dirty="0"/>
              <a:t>Carbon retains D fuel particles, modifies recycling dynamics</a:t>
            </a:r>
          </a:p>
          <a:p>
            <a:endParaRPr lang="en-US" sz="1400" dirty="0"/>
          </a:p>
          <a:p>
            <a:r>
              <a:rPr lang="en-US" dirty="0"/>
              <a:t>Carbon self-regulates by eroding at high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, cooling the plasma to prevent further erosion</a:t>
            </a:r>
          </a:p>
          <a:p>
            <a:pPr lvl="1"/>
            <a:r>
              <a:rPr lang="en-US" dirty="0"/>
              <a:t>Control of detachment front with metal target may be less stable without self-regulating C</a:t>
            </a:r>
          </a:p>
          <a:p>
            <a:pPr lvl="2"/>
            <a:r>
              <a:rPr lang="en-US" dirty="0"/>
              <a:t>Should be less important if target is consistently detached</a:t>
            </a:r>
          </a:p>
          <a:p>
            <a:pPr lvl="2"/>
            <a:endParaRPr lang="en-US" sz="1400" dirty="0"/>
          </a:p>
          <a:p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64924-64E0-E82D-1F84-47C6C0BE29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464" y="148075"/>
            <a:ext cx="8229601" cy="369743"/>
          </a:xfrm>
        </p:spPr>
        <p:txBody>
          <a:bodyPr/>
          <a:lstStyle/>
          <a:p>
            <a:r>
              <a:rPr lang="en-US" dirty="0"/>
              <a:t>Changing the target material from graphite may modify integrated divertor physics in critical 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0CFE1-963B-4E6D-79EF-3AB1C6FA325E}"/>
              </a:ext>
            </a:extLst>
          </p:cNvPr>
          <p:cNvSpPr txBox="1"/>
          <p:nvPr/>
        </p:nvSpPr>
        <p:spPr>
          <a:xfrm>
            <a:off x="5128939" y="780338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Carbon radiation increases </a:t>
            </a:r>
          </a:p>
          <a:p>
            <a:pPr algn="ctr"/>
            <a:r>
              <a:rPr lang="en-US" b="1" dirty="0"/>
              <a:t>up to detachment, then saturates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85D48DA9-E2A6-824D-A370-B6BB32AA4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0" b="21732"/>
          <a:stretch>
            <a:fillRect/>
          </a:stretch>
        </p:blipFill>
        <p:spPr>
          <a:xfrm>
            <a:off x="5531005" y="1555376"/>
            <a:ext cx="3080262" cy="2669173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573960FB-31EC-67DB-0138-017F2A26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2" t="79260" r="13749"/>
          <a:stretch/>
        </p:blipFill>
        <p:spPr>
          <a:xfrm>
            <a:off x="7072680" y="4591895"/>
            <a:ext cx="1305015" cy="519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15931-0EFA-1B13-4D22-C78F3864A313}"/>
              </a:ext>
            </a:extLst>
          </p:cNvPr>
          <p:cNvSpPr txBox="1"/>
          <p:nvPr/>
        </p:nvSpPr>
        <p:spPr>
          <a:xfrm>
            <a:off x="8091126" y="324332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FFF01"/>
                </a:solidFill>
              </a:rPr>
              <a:t>CII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DE1F4-8F0E-2F4F-60CC-9C44CBC65614}"/>
              </a:ext>
            </a:extLst>
          </p:cNvPr>
          <p:cNvSpPr txBox="1"/>
          <p:nvPr/>
        </p:nvSpPr>
        <p:spPr>
          <a:xfrm>
            <a:off x="8100502" y="302615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3FF"/>
                </a:solidFill>
              </a:rPr>
              <a:t>CIII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B83BB-272C-DE98-8A78-161B55E9C288}"/>
              </a:ext>
            </a:extLst>
          </p:cNvPr>
          <p:cNvSpPr txBox="1"/>
          <p:nvPr/>
        </p:nvSpPr>
        <p:spPr>
          <a:xfrm>
            <a:off x="8082582" y="277539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CIV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BC140E-4E9E-DAE3-3C69-DB8C30EABA95}"/>
              </a:ext>
            </a:extLst>
          </p:cNvPr>
          <p:cNvSpPr txBox="1"/>
          <p:nvPr/>
        </p:nvSpPr>
        <p:spPr>
          <a:xfrm>
            <a:off x="8082582" y="215343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Ly-⍺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8931A-9A7E-B7C6-2B17-775C027F496B}"/>
              </a:ext>
            </a:extLst>
          </p:cNvPr>
          <p:cNvSpPr txBox="1"/>
          <p:nvPr/>
        </p:nvSpPr>
        <p:spPr>
          <a:xfrm>
            <a:off x="6241203" y="3975300"/>
            <a:ext cx="184992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Normalized density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F815A-0FF1-4087-3F73-3FDC62ABBFCE}"/>
              </a:ext>
            </a:extLst>
          </p:cNvPr>
          <p:cNvSpPr txBox="1"/>
          <p:nvPr/>
        </p:nvSpPr>
        <p:spPr>
          <a:xfrm>
            <a:off x="6072257" y="4225592"/>
            <a:ext cx="233749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A.G. McLean PSI 2021</a:t>
            </a:r>
          </a:p>
        </p:txBody>
      </p:sp>
    </p:spTree>
    <p:extLst>
      <p:ext uri="{BB962C8B-B14F-4D97-AF65-F5344CB8AC3E}">
        <p14:creationId xmlns:p14="http://schemas.microsoft.com/office/powerpoint/2010/main" val="483463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20231-00AF-1B5D-F055-CB0A2284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8" t="6358" r="56431" b="69931"/>
          <a:stretch>
            <a:fillRect/>
          </a:stretch>
        </p:blipFill>
        <p:spPr>
          <a:xfrm>
            <a:off x="1" y="775767"/>
            <a:ext cx="4631472" cy="37144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FA5502-4116-6A04-BB40-4C539155A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41668"/>
            <a:ext cx="4572000" cy="4138889"/>
          </a:xfrm>
        </p:spPr>
        <p:txBody>
          <a:bodyPr/>
          <a:lstStyle/>
          <a:p>
            <a:r>
              <a:rPr lang="en-US" dirty="0"/>
              <a:t>What material(s) should we test? Where?</a:t>
            </a:r>
          </a:p>
          <a:p>
            <a:pPr lvl="1"/>
            <a:r>
              <a:rPr lang="en-US" sz="1400" dirty="0"/>
              <a:t>Baseline concept is W-coated graphite at the outer target, but we want more ideas</a:t>
            </a:r>
          </a:p>
          <a:p>
            <a:endParaRPr lang="en-US" dirty="0"/>
          </a:p>
          <a:p>
            <a:r>
              <a:rPr lang="en-US" dirty="0"/>
              <a:t>If experiments confirm predictions from modeling, this divertor geometry could ease material requirements</a:t>
            </a:r>
          </a:p>
          <a:p>
            <a:pPr lvl="1"/>
            <a:r>
              <a:rPr lang="en-US" sz="1400" dirty="0"/>
              <a:t>Reduced material sputtering, peak heat flux for a given plasma core</a:t>
            </a:r>
          </a:p>
          <a:p>
            <a:pPr lvl="1"/>
            <a:r>
              <a:rPr lang="en-US" sz="1400" dirty="0"/>
              <a:t>Easier detachment control</a:t>
            </a:r>
          </a:p>
          <a:p>
            <a:endParaRPr lang="en-US" dirty="0"/>
          </a:p>
          <a:p>
            <a:r>
              <a:rPr lang="en-US" dirty="0"/>
              <a:t>Goal: demonstrate good core confinement with a reactor-relevant plasma-facing material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9FC71-F60D-231B-3CD5-2A7C4A47ABA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Next step: Incorporate reactor-relevant materials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97AD3-3958-36B9-48E5-9B1EDDAFF315}"/>
              </a:ext>
            </a:extLst>
          </p:cNvPr>
          <p:cNvSpPr/>
          <p:nvPr/>
        </p:nvSpPr>
        <p:spPr>
          <a:xfrm flipV="1">
            <a:off x="2416096" y="1240387"/>
            <a:ext cx="810323" cy="977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glow rad="203200">
              <a:srgbClr val="F1EDA5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F0A028-592E-EA47-8B27-30DA371219EB}"/>
              </a:ext>
            </a:extLst>
          </p:cNvPr>
          <p:cNvCxnSpPr>
            <a:cxnSpLocks/>
          </p:cNvCxnSpPr>
          <p:nvPr/>
        </p:nvCxnSpPr>
        <p:spPr>
          <a:xfrm flipV="1">
            <a:off x="2739482" y="1338145"/>
            <a:ext cx="0" cy="721114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DEFE11-D436-6641-AE30-D605F6268DC3}"/>
              </a:ext>
            </a:extLst>
          </p:cNvPr>
          <p:cNvSpPr txBox="1"/>
          <p:nvPr/>
        </p:nvSpPr>
        <p:spPr>
          <a:xfrm>
            <a:off x="2338037" y="2110085"/>
            <a:ext cx="81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elvetica" pitchFamily="2" charset="0"/>
                <a:cs typeface="Arial" panose="020B0604020202020204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915634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8DA0D-3358-C9AD-99C9-D2D18AEE86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7028" y="136047"/>
            <a:ext cx="8453399" cy="369743"/>
          </a:xfrm>
        </p:spPr>
        <p:txBody>
          <a:bodyPr/>
          <a:lstStyle/>
          <a:p>
            <a:r>
              <a:rPr lang="en-US" dirty="0"/>
              <a:t>UEDGE X-point height scan shows position of radiation front on outer leg is tied to physical structures and pump more than X-point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28402-79A1-7550-BD98-DD6561A8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150" y="701538"/>
            <a:ext cx="2836850" cy="427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99B388-439E-7609-90B4-475751BE5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42"/>
          <a:stretch/>
        </p:blipFill>
        <p:spPr>
          <a:xfrm>
            <a:off x="4121989" y="701538"/>
            <a:ext cx="2282475" cy="4272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25A26-24DE-9752-012F-3C5048D65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42"/>
          <a:stretch/>
        </p:blipFill>
        <p:spPr>
          <a:xfrm>
            <a:off x="1850890" y="701538"/>
            <a:ext cx="2282475" cy="427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5C49B9-DDB3-0A22-2A4A-B6082952BD11}"/>
              </a:ext>
            </a:extLst>
          </p:cNvPr>
          <p:cNvSpPr txBox="1"/>
          <p:nvPr/>
        </p:nvSpPr>
        <p:spPr>
          <a:xfrm>
            <a:off x="201706" y="1875865"/>
            <a:ext cx="1781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radiated power</a:t>
            </a:r>
            <a:br>
              <a:rPr lang="en-US" dirty="0"/>
            </a:br>
            <a:r>
              <a:rPr lang="en-US" dirty="0"/>
              <a:t>(D+C, W/m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582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75D8-1125-55E3-7C52-66C9B92B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96D995-453C-0E2F-E748-640FF0E07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92" y="1494262"/>
            <a:ext cx="8683083" cy="3137209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/>
              <a:t>Neutral particle control as a tool for detachment access and stabilization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Chimney divertor design and experimental goals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3D5ABE-7F4E-E684-EBC0-925FDBD49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Outline: DIII-D Chimney Divertor</a:t>
            </a:r>
          </a:p>
        </p:txBody>
      </p:sp>
    </p:spTree>
    <p:extLst>
      <p:ext uri="{BB962C8B-B14F-4D97-AF65-F5344CB8AC3E}">
        <p14:creationId xmlns:p14="http://schemas.microsoft.com/office/powerpoint/2010/main" val="80988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D3EC9-3CC4-EA66-C0FE-A3271B38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3A1AF-469A-449C-BF7C-6C76122AB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Magnetic geometry can improve access and stability of detachment, but this can be constraining for reactor design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6E6DBD6A-BB86-2920-C684-BC9C834BE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5" y="713682"/>
            <a:ext cx="3186217" cy="3142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EBB63-B7C0-5314-FF41-72FD942F132C}"/>
              </a:ext>
            </a:extLst>
          </p:cNvPr>
          <p:cNvSpPr txBox="1"/>
          <p:nvPr/>
        </p:nvSpPr>
        <p:spPr>
          <a:xfrm>
            <a:off x="609601" y="3855734"/>
            <a:ext cx="267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(Fraction of the exhaust flux tube in the divertor)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FAC0C-6E19-8E22-2064-FA12268E4ECF}"/>
              </a:ext>
            </a:extLst>
          </p:cNvPr>
          <p:cNvSpPr txBox="1"/>
          <p:nvPr/>
        </p:nvSpPr>
        <p:spPr>
          <a:xfrm>
            <a:off x="1515972" y="4448185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B. Lipschultz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56 (2016) 056007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46638-C2CA-D779-6994-BE78A3D589C7}"/>
              </a:ext>
            </a:extLst>
          </p:cNvPr>
          <p:cNvSpPr txBox="1"/>
          <p:nvPr/>
        </p:nvSpPr>
        <p:spPr>
          <a:xfrm>
            <a:off x="5177293" y="3791671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C. Cowley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62 (2022) 086046</a:t>
            </a:r>
          </a:p>
        </p:txBody>
      </p:sp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D751AC43-7220-A6D2-E843-C0771BBB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425" y="1355128"/>
            <a:ext cx="5708930" cy="2376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FE309-ECE8-3313-BF4B-52AB03936306}"/>
              </a:ext>
            </a:extLst>
          </p:cNvPr>
          <p:cNvSpPr txBox="1"/>
          <p:nvPr/>
        </p:nvSpPr>
        <p:spPr>
          <a:xfrm>
            <a:off x="6022679" y="857276"/>
            <a:ext cx="2801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>
                  <a:glow rad="63500">
                    <a:schemeClr val="bg1">
                      <a:alpha val="78255"/>
                    </a:schemeClr>
                  </a:glow>
                </a:effectLst>
              </a:rPr>
              <a:t>Normalized Detachment Threshold</a:t>
            </a:r>
          </a:p>
        </p:txBody>
      </p:sp>
    </p:spTree>
    <p:extLst>
      <p:ext uri="{BB962C8B-B14F-4D97-AF65-F5344CB8AC3E}">
        <p14:creationId xmlns:p14="http://schemas.microsoft.com/office/powerpoint/2010/main" val="4050067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6C672-CA50-627F-42BF-3EB3FEF5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CFA3E-9900-F746-93C5-74985FD4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2" y="737842"/>
            <a:ext cx="8508380" cy="4116656"/>
          </a:xfrm>
        </p:spPr>
        <p:txBody>
          <a:bodyPr/>
          <a:lstStyle/>
          <a:p>
            <a:r>
              <a:rPr lang="en-US" dirty="0"/>
              <a:t>Can pumping part way up the divertor leg prevent the cold detachment front from migrating to the core plasma?</a:t>
            </a:r>
          </a:p>
          <a:p>
            <a:pPr lvl="1"/>
            <a:r>
              <a:rPr lang="en-US" sz="1400" dirty="0"/>
              <a:t>Are q</a:t>
            </a:r>
            <a:r>
              <a:rPr lang="en-US" sz="1400" baseline="-25000" dirty="0"/>
              <a:t>⟂</a:t>
            </a:r>
            <a:r>
              <a:rPr lang="en-US" sz="1400" dirty="0"/>
              <a:t> and </a:t>
            </a:r>
            <a:r>
              <a:rPr lang="en-US" sz="1400" dirty="0" err="1"/>
              <a:t>T</a:t>
            </a:r>
            <a:r>
              <a:rPr lang="en-US" sz="1400" baseline="-25000" dirty="0" err="1"/>
              <a:t>e,targ</a:t>
            </a:r>
            <a:r>
              <a:rPr lang="en-US" sz="1400" dirty="0"/>
              <a:t> reduced for a given plasma core?</a:t>
            </a:r>
          </a:p>
          <a:p>
            <a:pPr lvl="1"/>
            <a:r>
              <a:rPr lang="en-US" sz="1400" dirty="0"/>
              <a:t>Does this enable a divertor design that requires </a:t>
            </a:r>
            <a:r>
              <a:rPr lang="en-US" sz="1400" b="1" dirty="0"/>
              <a:t>less volume / fewer coils</a:t>
            </a:r>
            <a:r>
              <a:rPr lang="en-US" sz="1400" dirty="0"/>
              <a:t> in a reactor?</a:t>
            </a:r>
          </a:p>
          <a:p>
            <a:pPr lvl="1"/>
            <a:r>
              <a:rPr lang="en-US" sz="1400" dirty="0"/>
              <a:t>Does it reduce the quantity of </a:t>
            </a:r>
            <a:r>
              <a:rPr lang="en-US" sz="1400" b="1" dirty="0"/>
              <a:t>radiating impurities </a:t>
            </a:r>
            <a:r>
              <a:rPr lang="en-US" sz="1400" dirty="0"/>
              <a:t>that need to be injected to prevent damage or high-Z impurity influx from divertor materials?</a:t>
            </a:r>
          </a:p>
          <a:p>
            <a:endParaRPr lang="en-US" sz="1400" dirty="0"/>
          </a:p>
          <a:p>
            <a:r>
              <a:rPr lang="en-US" dirty="0"/>
              <a:t>How does chimney divertor performance change with geometric parameters?</a:t>
            </a:r>
          </a:p>
          <a:p>
            <a:pPr lvl="1"/>
            <a:r>
              <a:rPr lang="en-US" sz="1400" dirty="0"/>
              <a:t>How long does the divertor leg need to be (scan </a:t>
            </a:r>
            <a:r>
              <a:rPr lang="en-US" sz="1400" dirty="0" err="1"/>
              <a:t>Z</a:t>
            </a:r>
            <a:r>
              <a:rPr lang="en-US" sz="1400" baseline="-25000" dirty="0" err="1"/>
              <a:t>Xpt</a:t>
            </a:r>
            <a:r>
              <a:rPr lang="en-US" sz="1400" dirty="0"/>
              <a:t>)?</a:t>
            </a:r>
          </a:p>
          <a:p>
            <a:pPr lvl="1"/>
            <a:r>
              <a:rPr lang="en-US" sz="1400" dirty="0"/>
              <a:t>How wide does the slot need to be to keep neutrals contained (scan </a:t>
            </a:r>
            <a:r>
              <a:rPr lang="en-US" sz="1400" dirty="0" err="1"/>
              <a:t>R</a:t>
            </a:r>
            <a:r>
              <a:rPr lang="en-US" sz="1400" baseline="-25000" dirty="0" err="1"/>
              <a:t>Xpt</a:t>
            </a:r>
            <a:r>
              <a:rPr lang="en-US" sz="1400" dirty="0"/>
              <a:t>)?</a:t>
            </a:r>
          </a:p>
          <a:p>
            <a:endParaRPr lang="en-US" sz="1400" dirty="0"/>
          </a:p>
          <a:p>
            <a:r>
              <a:rPr lang="en-US" dirty="0"/>
              <a:t>Where do computational models need improvement?</a:t>
            </a:r>
          </a:p>
          <a:p>
            <a:pPr lvl="1"/>
            <a:r>
              <a:rPr lang="en-US" sz="1400" dirty="0"/>
              <a:t>Many details that may become important in dissipative conditions</a:t>
            </a:r>
          </a:p>
          <a:p>
            <a:pPr lvl="2"/>
            <a:r>
              <a:rPr lang="en-US" sz="1200" dirty="0"/>
              <a:t>Lyman opacity, atomic physics, time-dependent dynamics, cross-field transport,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32CAD3-3AA7-A6E6-7937-C0D756CEB3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592" y="140641"/>
            <a:ext cx="8508379" cy="369743"/>
          </a:xfrm>
        </p:spPr>
        <p:txBody>
          <a:bodyPr/>
          <a:lstStyle/>
          <a:p>
            <a:r>
              <a:rPr lang="en-US" dirty="0"/>
              <a:t>Installation will test whether some core-edge integration challenges for a reactor can be addressed with advanced divertor design</a:t>
            </a:r>
          </a:p>
        </p:txBody>
      </p:sp>
    </p:spTree>
    <p:extLst>
      <p:ext uri="{BB962C8B-B14F-4D97-AF65-F5344CB8AC3E}">
        <p14:creationId xmlns:p14="http://schemas.microsoft.com/office/powerpoint/2010/main" val="4262595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05B8-689F-56F0-5370-50CD9EE9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90B05A-C0AC-E3BC-422E-F626C68EB9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947" y="140641"/>
            <a:ext cx="8973014" cy="369743"/>
          </a:xfrm>
        </p:spPr>
        <p:txBody>
          <a:bodyPr/>
          <a:lstStyle/>
          <a:p>
            <a:r>
              <a:rPr lang="en-US" dirty="0"/>
              <a:t>Even for very resilient materials, for stationary pulses, a large fraction of plasma exhaust energy must be radiated away to prevent damage</a:t>
            </a:r>
          </a:p>
        </p:txBody>
      </p:sp>
      <p:pic>
        <p:nvPicPr>
          <p:cNvPr id="5" name="Picture 4" descr="Chart, scatter chart&#10;&#10;AI-generated content may be incorrect.">
            <a:extLst>
              <a:ext uri="{FF2B5EF4-FFF2-40B4-BE49-F238E27FC236}">
                <a16:creationId xmlns:a16="http://schemas.microsoft.com/office/drawing/2014/main" id="{8EDA2106-9352-F2B1-1F3B-6A5E89421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21" y="777178"/>
            <a:ext cx="6946900" cy="379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C6D4C8-0FC5-5F40-7BC1-4FED5760633B}"/>
              </a:ext>
            </a:extLst>
          </p:cNvPr>
          <p:cNvSpPr txBox="1"/>
          <p:nvPr/>
        </p:nvSpPr>
        <p:spPr>
          <a:xfrm>
            <a:off x="6311590" y="4731103"/>
            <a:ext cx="2103467" cy="2585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courtesy of A.G. McLean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B48FB-50F1-8AF4-700C-15E8270E8013}"/>
              </a:ext>
            </a:extLst>
          </p:cNvPr>
          <p:cNvSpPr txBox="1"/>
          <p:nvPr/>
        </p:nvSpPr>
        <p:spPr>
          <a:xfrm>
            <a:off x="3156132" y="2646802"/>
            <a:ext cx="64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ITER</a:t>
            </a:r>
            <a:r>
              <a:rPr lang="en-US" sz="1600" b="1" baseline="30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580D3-389F-2DD1-45B1-B4E673725A07}"/>
              </a:ext>
            </a:extLst>
          </p:cNvPr>
          <p:cNvSpPr txBox="1"/>
          <p:nvPr/>
        </p:nvSpPr>
        <p:spPr>
          <a:xfrm>
            <a:off x="3657599" y="2183280"/>
            <a:ext cx="10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~SPARC</a:t>
            </a:r>
            <a:r>
              <a:rPr lang="en-US" sz="1600" b="1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9BB85-DD99-D3F9-4FF3-AB73453083DE}"/>
              </a:ext>
            </a:extLst>
          </p:cNvPr>
          <p:cNvSpPr txBox="1"/>
          <p:nvPr/>
        </p:nvSpPr>
        <p:spPr>
          <a:xfrm>
            <a:off x="6430541" y="1909927"/>
            <a:ext cx="859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~ARC</a:t>
            </a:r>
            <a:r>
              <a:rPr lang="en-US" sz="1600" b="1" baseline="30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ABBD5-7D06-FD96-53AF-3832559E04A1}"/>
              </a:ext>
            </a:extLst>
          </p:cNvPr>
          <p:cNvSpPr txBox="1"/>
          <p:nvPr/>
        </p:nvSpPr>
        <p:spPr>
          <a:xfrm>
            <a:off x="2321279" y="4621839"/>
            <a:ext cx="3246897" cy="4662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baseline="30000" dirty="0">
                <a:latin typeface="+mn-lt"/>
              </a:rPr>
              <a:t>1</a:t>
            </a:r>
            <a:r>
              <a:rPr lang="en-US" sz="900" dirty="0">
                <a:latin typeface="+mn-lt"/>
              </a:rPr>
              <a:t>K. Krieger et al., </a:t>
            </a:r>
            <a:r>
              <a:rPr lang="en-US" sz="900" dirty="0" err="1">
                <a:latin typeface="+mn-lt"/>
              </a:rPr>
              <a:t>Nucl</a:t>
            </a:r>
            <a:r>
              <a:rPr lang="en-US" sz="900" dirty="0">
                <a:latin typeface="+mn-lt"/>
              </a:rPr>
              <a:t>. Fusion 65 (2025) 043001</a:t>
            </a:r>
          </a:p>
          <a:p>
            <a:pPr>
              <a:lnSpc>
                <a:spcPct val="90000"/>
              </a:lnSpc>
            </a:pPr>
            <a:r>
              <a:rPr lang="en-US" sz="900" baseline="30000" dirty="0">
                <a:latin typeface="+mn-lt"/>
              </a:rPr>
              <a:t>2</a:t>
            </a:r>
            <a:r>
              <a:rPr lang="en-US" sz="900" dirty="0">
                <a:latin typeface="+mn-lt"/>
              </a:rPr>
              <a:t>A.J. Creely et al., J. Plasma Phys. 86 (2020) 865860502 </a:t>
            </a:r>
          </a:p>
          <a:p>
            <a:pPr>
              <a:lnSpc>
                <a:spcPct val="90000"/>
              </a:lnSpc>
            </a:pPr>
            <a:r>
              <a:rPr lang="en-US" sz="900" baseline="30000" dirty="0">
                <a:latin typeface="+mn-lt"/>
              </a:rPr>
              <a:t>3</a:t>
            </a:r>
            <a:r>
              <a:rPr lang="en-US" sz="900" dirty="0">
                <a:latin typeface="+mn-lt"/>
              </a:rPr>
              <a:t>B.N. </a:t>
            </a:r>
            <a:r>
              <a:rPr lang="en-US" sz="900" dirty="0" err="1">
                <a:latin typeface="+mn-lt"/>
              </a:rPr>
              <a:t>Sorbom</a:t>
            </a:r>
            <a:r>
              <a:rPr lang="en-US" sz="900" dirty="0">
                <a:latin typeface="+mn-lt"/>
              </a:rPr>
              <a:t> et al., Fusion Eng. &amp; Design 100 (2015) 378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EFDCBC-411D-C0D8-0B77-8A0A956C9E70}"/>
              </a:ext>
            </a:extLst>
          </p:cNvPr>
          <p:cNvCxnSpPr>
            <a:cxnSpLocks/>
          </p:cNvCxnSpPr>
          <p:nvPr/>
        </p:nvCxnSpPr>
        <p:spPr>
          <a:xfrm flipV="1">
            <a:off x="3479179" y="2207940"/>
            <a:ext cx="0" cy="445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47AE89-837D-23B6-D9A4-07DF3CBA6D77}"/>
              </a:ext>
            </a:extLst>
          </p:cNvPr>
          <p:cNvCxnSpPr>
            <a:cxnSpLocks/>
          </p:cNvCxnSpPr>
          <p:nvPr/>
        </p:nvCxnSpPr>
        <p:spPr>
          <a:xfrm flipV="1">
            <a:off x="4196574" y="1724305"/>
            <a:ext cx="0" cy="445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495F04-5E4D-D6D4-9865-528B19084D79}"/>
              </a:ext>
            </a:extLst>
          </p:cNvPr>
          <p:cNvCxnSpPr>
            <a:cxnSpLocks/>
          </p:cNvCxnSpPr>
          <p:nvPr/>
        </p:nvCxnSpPr>
        <p:spPr>
          <a:xfrm flipV="1">
            <a:off x="6872867" y="1575853"/>
            <a:ext cx="0" cy="3049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29DAA0-15E0-2F4F-0068-C02D6B4B99AE}"/>
              </a:ext>
            </a:extLst>
          </p:cNvPr>
          <p:cNvCxnSpPr>
            <a:cxnSpLocks/>
          </p:cNvCxnSpPr>
          <p:nvPr/>
        </p:nvCxnSpPr>
        <p:spPr>
          <a:xfrm flipH="1">
            <a:off x="7237140" y="3052496"/>
            <a:ext cx="2862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6D3B4FF-D282-0293-50E4-AB729EB4AFDD}"/>
              </a:ext>
            </a:extLst>
          </p:cNvPr>
          <p:cNvSpPr txBox="1"/>
          <p:nvPr/>
        </p:nvSpPr>
        <p:spPr>
          <a:xfrm>
            <a:off x="7538226" y="2913996"/>
            <a:ext cx="176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Present assumptions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1787427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56E54E-6409-7154-62D1-39AC14CDCE1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Comprehensive set of Langmuir probes and SETCs are planned</a:t>
            </a:r>
          </a:p>
        </p:txBody>
      </p:sp>
      <p:pic>
        <p:nvPicPr>
          <p:cNvPr id="5" name="Picture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4267F4E-CBED-9AC9-8CDB-0E8AE778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96" y="698268"/>
            <a:ext cx="4172604" cy="4131427"/>
          </a:xfrm>
          <a:prstGeom prst="rect">
            <a:avLst/>
          </a:prstGeom>
        </p:spPr>
      </p:pic>
      <p:pic>
        <p:nvPicPr>
          <p:cNvPr id="7" name="Picture 6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8F6ADF18-9772-E91D-3050-ABA67D1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02" y="698268"/>
            <a:ext cx="4601255" cy="42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7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53F3D0-6EA7-2768-8BEB-30BF1A38E1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816" y="140641"/>
            <a:ext cx="8920974" cy="369743"/>
          </a:xfrm>
        </p:spPr>
        <p:txBody>
          <a:bodyPr/>
          <a:lstStyle/>
          <a:p>
            <a:r>
              <a:rPr lang="en-US" sz="1700" dirty="0"/>
              <a:t>Necessary outer leg length (40-50 cm) determined based on poloidal </a:t>
            </a:r>
            <a:r>
              <a:rPr lang="en-US" sz="1700" dirty="0" err="1"/>
              <a:t>T</a:t>
            </a:r>
            <a:r>
              <a:rPr lang="en-US" sz="1700" baseline="-25000" dirty="0" err="1"/>
              <a:t>e</a:t>
            </a:r>
            <a:r>
              <a:rPr lang="en-US" sz="1700" dirty="0"/>
              <a:t> gradient measured with divertor Thomson scattering in open divertor configuration</a:t>
            </a:r>
          </a:p>
        </p:txBody>
      </p:sp>
      <p:pic>
        <p:nvPicPr>
          <p:cNvPr id="5" name="Picture 4" descr="A screen shot of a diagram&#10;&#10;Description automatically generated">
            <a:extLst>
              <a:ext uri="{FF2B5EF4-FFF2-40B4-BE49-F238E27FC236}">
                <a16:creationId xmlns:a16="http://schemas.microsoft.com/office/drawing/2014/main" id="{876194B2-C343-E6E4-8969-A2B81DE5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297" y="862360"/>
            <a:ext cx="3647742" cy="4020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6BF39-56C6-66C9-458B-DC881869A87D}"/>
              </a:ext>
            </a:extLst>
          </p:cNvPr>
          <p:cNvSpPr txBox="1"/>
          <p:nvPr/>
        </p:nvSpPr>
        <p:spPr>
          <a:xfrm>
            <a:off x="7196254" y="4698638"/>
            <a:ext cx="1858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63500">
                    <a:schemeClr val="bg1">
                      <a:alpha val="78000"/>
                    </a:schemeClr>
                  </a:glow>
                </a:effectLst>
              </a:rPr>
              <a:t>[A.G. McLean]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2F1427-1FAE-07A6-A1D5-E0428B58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16" y="780586"/>
            <a:ext cx="5055218" cy="3693765"/>
          </a:xfrm>
        </p:spPr>
        <p:txBody>
          <a:bodyPr/>
          <a:lstStyle/>
          <a:p>
            <a:r>
              <a:rPr lang="en-US" dirty="0"/>
              <a:t>Stable detachment front for 9 MW plasma with N seeding</a:t>
            </a:r>
          </a:p>
          <a:p>
            <a:pPr lvl="1"/>
            <a:r>
              <a:rPr lang="en-US" dirty="0"/>
              <a:t>This is a challenge to keep stable</a:t>
            </a:r>
          </a:p>
          <a:p>
            <a:pPr marL="457200" lvl="1" indent="0">
              <a:buNone/>
            </a:pPr>
            <a:r>
              <a:rPr lang="en-US" dirty="0"/>
              <a:t>∇</a:t>
            </a:r>
            <a:r>
              <a:rPr lang="en-US" baseline="-25000" dirty="0"/>
              <a:t>pol</a:t>
            </a:r>
            <a:r>
              <a:rPr lang="en-US" dirty="0"/>
              <a:t>(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) ≈ 200 eV / m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  <a:p>
            <a:r>
              <a:rPr lang="en-US" dirty="0"/>
              <a:t>If we want ~1 eV at the target and ~80-100 eV at the separatrix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 ~40-50 cm divertor leg</a:t>
            </a:r>
            <a:endParaRPr lang="en-US" dirty="0"/>
          </a:p>
          <a:p>
            <a:endParaRPr lang="en-US" dirty="0"/>
          </a:p>
          <a:p>
            <a:r>
              <a:rPr lang="en-US" dirty="0"/>
              <a:t>Measurement was with an open, unbaffled divertor</a:t>
            </a:r>
          </a:p>
          <a:p>
            <a:pPr lvl="1"/>
            <a:r>
              <a:rPr lang="en-US" dirty="0"/>
              <a:t>Might expect neutral baffling to be able to increase this gradient, but we want to make sure the long leg is achievable</a:t>
            </a:r>
          </a:p>
        </p:txBody>
      </p:sp>
    </p:spTree>
    <p:extLst>
      <p:ext uri="{BB962C8B-B14F-4D97-AF65-F5344CB8AC3E}">
        <p14:creationId xmlns:p14="http://schemas.microsoft.com/office/powerpoint/2010/main" val="2033928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circle&#10;&#10;Description automatically generated">
            <a:extLst>
              <a:ext uri="{FF2B5EF4-FFF2-40B4-BE49-F238E27FC236}">
                <a16:creationId xmlns:a16="http://schemas.microsoft.com/office/drawing/2014/main" id="{D6124EAC-8E62-1460-D1B9-2DB18E66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801" y="746307"/>
            <a:ext cx="2250841" cy="3839135"/>
          </a:xfrm>
          <a:prstGeom prst="rect">
            <a:avLst/>
          </a:prstGeom>
        </p:spPr>
      </p:pic>
      <p:pic>
        <p:nvPicPr>
          <p:cNvPr id="8" name="Picture 7" descr="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7C29D0E5-3E2A-FC0C-D43B-63EEE092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560" y="746307"/>
            <a:ext cx="2263640" cy="3839135"/>
          </a:xfrm>
          <a:prstGeom prst="rect">
            <a:avLst/>
          </a:prstGeom>
        </p:spPr>
      </p:pic>
      <p:pic>
        <p:nvPicPr>
          <p:cNvPr id="4" name="Picture 3" descr="A diagram of a circle&#10;&#10;Description automatically generated">
            <a:extLst>
              <a:ext uri="{FF2B5EF4-FFF2-40B4-BE49-F238E27FC236}">
                <a16:creationId xmlns:a16="http://schemas.microsoft.com/office/drawing/2014/main" id="{A163F845-8F93-D60D-BC3D-7F43AEDC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2" y="746307"/>
            <a:ext cx="2272695" cy="3839135"/>
          </a:xfrm>
          <a:prstGeom prst="rect">
            <a:avLst/>
          </a:prstGeom>
        </p:spPr>
      </p:pic>
      <p:pic>
        <p:nvPicPr>
          <p:cNvPr id="13" name="Picture 12" descr="A diagram of a circle&#10;&#10;Description automatically generated">
            <a:extLst>
              <a:ext uri="{FF2B5EF4-FFF2-40B4-BE49-F238E27FC236}">
                <a16:creationId xmlns:a16="http://schemas.microsoft.com/office/drawing/2014/main" id="{9C635B23-B2BA-63EB-64DF-AF5533FC8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994" y="746307"/>
            <a:ext cx="2256175" cy="38391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AB82BC-F5F9-01E1-82A1-F747054C25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419171" cy="369743"/>
          </a:xfrm>
        </p:spPr>
        <p:txBody>
          <a:bodyPr/>
          <a:lstStyle/>
          <a:p>
            <a:r>
              <a:rPr lang="en-US" dirty="0"/>
              <a:t>New upper divertor structures should not be a significant constraint on standard LSN plasma shapes, even those approaching DN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0CCBB-B038-6B9C-1DA5-A04F5FB35D82}"/>
              </a:ext>
            </a:extLst>
          </p:cNvPr>
          <p:cNvSpPr txBox="1"/>
          <p:nvPr/>
        </p:nvSpPr>
        <p:spPr>
          <a:xfrm>
            <a:off x="5151798" y="2057243"/>
            <a:ext cx="141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Super-H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B0B37-E6ED-5160-F1A5-2041721E6926}"/>
              </a:ext>
            </a:extLst>
          </p:cNvPr>
          <p:cNvSpPr txBox="1"/>
          <p:nvPr/>
        </p:nvSpPr>
        <p:spPr>
          <a:xfrm>
            <a:off x="3211552" y="2026465"/>
            <a:ext cx="90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71A050-033E-371D-2C68-695ADB08E410}"/>
              </a:ext>
            </a:extLst>
          </p:cNvPr>
          <p:cNvSpPr txBox="1"/>
          <p:nvPr/>
        </p:nvSpPr>
        <p:spPr>
          <a:xfrm>
            <a:off x="865313" y="2026464"/>
            <a:ext cx="90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0A17D4-38FE-592A-A5D6-38B185DB4E3A}"/>
              </a:ext>
            </a:extLst>
          </p:cNvPr>
          <p:cNvSpPr txBox="1"/>
          <p:nvPr/>
        </p:nvSpPr>
        <p:spPr>
          <a:xfrm>
            <a:off x="7805584" y="2057243"/>
            <a:ext cx="68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2273053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tal tunnel&#10;&#10;Description automatically generated">
            <a:extLst>
              <a:ext uri="{FF2B5EF4-FFF2-40B4-BE49-F238E27FC236}">
                <a16:creationId xmlns:a16="http://schemas.microsoft.com/office/drawing/2014/main" id="{3A88ECC9-C182-7E68-AAEF-025C77FEE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13" t="1" b="46004"/>
          <a:stretch/>
        </p:blipFill>
        <p:spPr>
          <a:xfrm>
            <a:off x="82142" y="978429"/>
            <a:ext cx="4131498" cy="3593954"/>
          </a:xfrm>
          <a:prstGeom prst="rect">
            <a:avLst/>
          </a:prstGeom>
        </p:spPr>
      </p:pic>
      <p:pic>
        <p:nvPicPr>
          <p:cNvPr id="5" name="Picture 4" descr="A close-up of a circular structure&#10;&#10;Description automatically generated">
            <a:extLst>
              <a:ext uri="{FF2B5EF4-FFF2-40B4-BE49-F238E27FC236}">
                <a16:creationId xmlns:a16="http://schemas.microsoft.com/office/drawing/2014/main" id="{0082DCAA-3496-5653-20B6-A22FFF1BA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32" y="978429"/>
            <a:ext cx="4610467" cy="34578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C194D-187A-DFC0-7CAA-F569A59D13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367132" cy="369743"/>
          </a:xfrm>
        </p:spPr>
        <p:txBody>
          <a:bodyPr/>
          <a:lstStyle/>
          <a:p>
            <a:r>
              <a:rPr lang="en-US" dirty="0"/>
              <a:t>Tangential cameras have view access to most of the divertor volume for monitoring heat flux and impurity line radiation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59BC8-0A40-1E3E-FC37-18762871566C}"/>
              </a:ext>
            </a:extLst>
          </p:cNvPr>
          <p:cNvSpPr txBox="1"/>
          <p:nvPr/>
        </p:nvSpPr>
        <p:spPr>
          <a:xfrm>
            <a:off x="7389542" y="1238781"/>
            <a:ext cx="143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TangTV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 (R+1)</a:t>
            </a:r>
          </a:p>
          <a:p>
            <a:pPr algn="ctr"/>
            <a:endParaRPr lang="en-US" sz="2400" b="1" dirty="0">
              <a:solidFill>
                <a:srgbClr val="C00000"/>
              </a:solidFill>
              <a:effectLst>
                <a:glow rad="88900">
                  <a:schemeClr val="bg1">
                    <a:alpha val="90000"/>
                  </a:schemeClr>
                </a:glow>
              </a:effectLst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Impurity radiation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7FBF1-1F02-9F23-483C-09FC75ADEB16}"/>
              </a:ext>
            </a:extLst>
          </p:cNvPr>
          <p:cNvSpPr txBox="1"/>
          <p:nvPr/>
        </p:nvSpPr>
        <p:spPr>
          <a:xfrm>
            <a:off x="282498" y="2928175"/>
            <a:ext cx="1992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IR Periscope (R0)</a:t>
            </a:r>
          </a:p>
          <a:p>
            <a:pPr algn="ctr"/>
            <a:endParaRPr lang="en-US" sz="2400" b="1" dirty="0">
              <a:solidFill>
                <a:srgbClr val="C00000"/>
              </a:solidFill>
              <a:effectLst>
                <a:glow rad="88900">
                  <a:schemeClr val="bg1">
                    <a:alpha val="90000"/>
                  </a:schemeClr>
                </a:glow>
              </a:effectLst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Heat flux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F75E2-3AE3-314E-0D3E-A5514D83AF09}"/>
              </a:ext>
            </a:extLst>
          </p:cNvPr>
          <p:cNvSpPr txBox="1"/>
          <p:nvPr/>
        </p:nvSpPr>
        <p:spPr>
          <a:xfrm>
            <a:off x="6809678" y="4690944"/>
            <a:ext cx="201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Bill Meyer, LLNL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0A344-0BF2-7016-6CB4-A97D74DFEF23}"/>
              </a:ext>
            </a:extLst>
          </p:cNvPr>
          <p:cNvSpPr txBox="1"/>
          <p:nvPr/>
        </p:nvSpPr>
        <p:spPr>
          <a:xfrm>
            <a:off x="2906751" y="3387634"/>
            <a:ext cx="286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glow rad="88900">
                    <a:schemeClr val="bg1">
                      <a:alpha val="90000"/>
                    </a:schemeClr>
                  </a:glow>
                </a:effectLst>
              </a:rPr>
              <a:t>Diagnostic camera views with proposed divertor tile structures</a:t>
            </a:r>
            <a:endParaRPr lang="en-US" sz="1600" b="1" dirty="0">
              <a:effectLst>
                <a:glow rad="88900">
                  <a:schemeClr val="bg1">
                    <a:alpha val="9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535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CC3EDA-31F4-3137-A51E-5073E9B1B7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117" y="162943"/>
            <a:ext cx="8759596" cy="369743"/>
          </a:xfrm>
        </p:spPr>
        <p:txBody>
          <a:bodyPr/>
          <a:lstStyle/>
          <a:p>
            <a:r>
              <a:rPr lang="en-US" sz="2000" dirty="0"/>
              <a:t>Divertor diagnostic needs are based on 2D evaluation of radiative dissipation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CF0A8-3209-9C1A-71CC-B1D24BC38039}"/>
              </a:ext>
            </a:extLst>
          </p:cNvPr>
          <p:cNvSpPr/>
          <p:nvPr/>
        </p:nvSpPr>
        <p:spPr>
          <a:xfrm>
            <a:off x="1654" y="764411"/>
            <a:ext cx="24962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buClr>
                <a:schemeClr val="tx1"/>
              </a:buClr>
            </a:pPr>
            <a:r>
              <a:rPr lang="en-US" sz="1600" b="1" u="sng" dirty="0">
                <a:latin typeface="+mn-lt"/>
              </a:rPr>
              <a:t>Essential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Langmuir probes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Single TS laser path with multiple vertical positions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SETCs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ASDEX gauges</a:t>
            </a:r>
            <a:r>
              <a:rPr lang="en-US" sz="1200" b="1" baseline="30000" dirty="0">
                <a:highlight>
                  <a:srgbClr val="00FF00"/>
                </a:highlight>
                <a:latin typeface="+mn-lt"/>
              </a:rPr>
              <a:t>^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Magnetics</a:t>
            </a:r>
            <a:r>
              <a:rPr lang="en-US" sz="1200" b="1" baseline="30000" dirty="0">
                <a:highlight>
                  <a:srgbClr val="00FF00"/>
                </a:highlight>
                <a:latin typeface="+mn-lt"/>
              </a:rPr>
              <a:t> ^</a:t>
            </a:r>
            <a:endParaRPr lang="en-US" sz="1200" b="1" dirty="0">
              <a:highlight>
                <a:srgbClr val="00FF00"/>
              </a:highlight>
              <a:latin typeface="+mn-lt"/>
            </a:endParaRP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2D Bolometry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Infrared*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 err="1">
                <a:highlight>
                  <a:srgbClr val="00FF00"/>
                </a:highlight>
                <a:latin typeface="+mn-lt"/>
              </a:rPr>
              <a:t>TanTV</a:t>
            </a:r>
            <a:r>
              <a:rPr lang="en-US" sz="1200" b="1" dirty="0">
                <a:highlight>
                  <a:srgbClr val="00FF00"/>
                </a:highlight>
                <a:latin typeface="+mn-lt"/>
              </a:rPr>
              <a:t>* 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CIS/flows*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In-tile spectroscopy</a:t>
            </a:r>
          </a:p>
          <a:p>
            <a:pPr marL="742950" lvl="1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MDS, FS, broadband UV/VIS/NIR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highlight>
                  <a:srgbClr val="00FF00"/>
                </a:highlight>
                <a:latin typeface="+mn-lt"/>
              </a:rPr>
              <a:t>Gas lines</a:t>
            </a:r>
            <a:r>
              <a:rPr lang="en-US" sz="1200" b="1" baseline="30000" dirty="0">
                <a:highlight>
                  <a:srgbClr val="00FF00"/>
                </a:highlight>
                <a:latin typeface="+mn-lt"/>
              </a:rPr>
              <a:t>^</a:t>
            </a:r>
            <a:endParaRPr lang="en-US" sz="12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12B45B-1FAD-5D66-DBE7-B864A8A7EB05}"/>
              </a:ext>
            </a:extLst>
          </p:cNvPr>
          <p:cNvSpPr/>
          <p:nvPr/>
        </p:nvSpPr>
        <p:spPr>
          <a:xfrm>
            <a:off x="5641339" y="753864"/>
            <a:ext cx="3487421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buClr>
                <a:prstClr val="black"/>
              </a:buClr>
            </a:pPr>
            <a:r>
              <a:rPr lang="en-US" sz="1400" b="1" u="sng" dirty="0">
                <a:solidFill>
                  <a:prstClr val="black"/>
                </a:solidFill>
                <a:latin typeface="Century Gothic"/>
              </a:rPr>
              <a:t>Desired</a:t>
            </a:r>
          </a:p>
          <a:p>
            <a:pPr marL="285750" indent="-285750">
              <a:spcAft>
                <a:spcPts val="4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prstClr val="black"/>
                </a:solidFill>
                <a:highlight>
                  <a:srgbClr val="FFFF00"/>
                </a:highlight>
                <a:latin typeface="Century Gothic"/>
              </a:rPr>
              <a:t>Ion temperature</a:t>
            </a:r>
          </a:p>
          <a:p>
            <a:pPr marL="285750" indent="-285750">
              <a:spcAft>
                <a:spcPts val="4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prstClr val="black"/>
                </a:solidFill>
                <a:highlight>
                  <a:srgbClr val="FFFF00"/>
                </a:highlight>
                <a:latin typeface="Century Gothic"/>
              </a:rPr>
              <a:t>EUV/VUV spectroscopy</a:t>
            </a:r>
          </a:p>
          <a:p>
            <a:pPr marL="285750" indent="-285750">
              <a:spcAft>
                <a:spcPts val="4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endParaRPr lang="en-US" sz="1100" b="1" dirty="0">
              <a:solidFill>
                <a:prstClr val="black"/>
              </a:solidFill>
              <a:highlight>
                <a:srgbClr val="FFFF00"/>
              </a:highlight>
              <a:latin typeface="Century Gothic"/>
            </a:endParaRPr>
          </a:p>
          <a:p>
            <a:pPr marL="285750" lvl="0" indent="-285750">
              <a:spcAft>
                <a:spcPts val="4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endParaRPr lang="en-US" sz="11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88B03-5F39-FF43-B4EE-260A67241D77}"/>
              </a:ext>
            </a:extLst>
          </p:cNvPr>
          <p:cNvSpPr/>
          <p:nvPr/>
        </p:nvSpPr>
        <p:spPr>
          <a:xfrm>
            <a:off x="2789231" y="753864"/>
            <a:ext cx="25707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buClr>
                <a:schemeClr val="tx1"/>
              </a:buClr>
            </a:pPr>
            <a:r>
              <a:rPr lang="en-US" sz="1600" b="1" u="sng" dirty="0">
                <a:latin typeface="+mn-lt"/>
              </a:rPr>
              <a:t>Important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/>
              </a:rPr>
              <a:t>In-slot views of the single TS laser path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/>
              </a:rPr>
              <a:t>Penning gauges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/>
              </a:rPr>
              <a:t>In-tile thermocouples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/>
              </a:rPr>
              <a:t>Volumetric neutral density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/>
              </a:rPr>
              <a:t>Additional gas lines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18EAD-DFF4-510E-B657-79C7BA3AAAA2}"/>
              </a:ext>
            </a:extLst>
          </p:cNvPr>
          <p:cNvSpPr txBox="1"/>
          <p:nvPr/>
        </p:nvSpPr>
        <p:spPr>
          <a:xfrm>
            <a:off x="3896205" y="4140011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Focus on particle AND radiative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In 2D for spatial identification of 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72469B-65DA-E792-6343-0317A45298A5}"/>
              </a:ext>
            </a:extLst>
          </p:cNvPr>
          <p:cNvSpPr txBox="1"/>
          <p:nvPr/>
        </p:nvSpPr>
        <p:spPr>
          <a:xfrm>
            <a:off x="3345464" y="2980114"/>
            <a:ext cx="4211783" cy="933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600" b="1" dirty="0">
                <a:latin typeface="+mn-lt"/>
              </a:rPr>
              <a:t>* = Acceptable as-is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600" b="1" baseline="30000" dirty="0">
                <a:latin typeface="+mn-lt"/>
              </a:rPr>
              <a:t>^</a:t>
            </a:r>
            <a:r>
              <a:rPr lang="en-US" sz="1600" b="1" dirty="0">
                <a:latin typeface="+mn-lt"/>
              </a:rPr>
              <a:t> = Move existing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600" b="1" dirty="0">
                <a:latin typeface="+mn-lt"/>
              </a:rPr>
              <a:t>The rest require significant development</a:t>
            </a:r>
          </a:p>
        </p:txBody>
      </p:sp>
    </p:spTree>
    <p:extLst>
      <p:ext uri="{BB962C8B-B14F-4D97-AF65-F5344CB8AC3E}">
        <p14:creationId xmlns:p14="http://schemas.microsoft.com/office/powerpoint/2010/main" val="20845169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5314-9BA8-D091-A2C7-0F721328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diagram, radar chart&#10;&#10;AI-generated content may be incorrect.">
            <a:extLst>
              <a:ext uri="{FF2B5EF4-FFF2-40B4-BE49-F238E27FC236}">
                <a16:creationId xmlns:a16="http://schemas.microsoft.com/office/drawing/2014/main" id="{28585C98-9B61-4A00-845E-289F9277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10" t="21851" r="4417" b="13835"/>
          <a:stretch>
            <a:fillRect/>
          </a:stretch>
        </p:blipFill>
        <p:spPr>
          <a:xfrm>
            <a:off x="154203" y="748295"/>
            <a:ext cx="3425986" cy="38015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E8B064-2CE2-6E23-FF8C-D595F03038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130" y="138004"/>
            <a:ext cx="8653549" cy="369743"/>
          </a:xfrm>
        </p:spPr>
        <p:txBody>
          <a:bodyPr/>
          <a:lstStyle/>
          <a:p>
            <a:r>
              <a:rPr lang="en-US" sz="1800" dirty="0"/>
              <a:t>If model predictions are validated experimentally, “upstream pumping” concept could be beneficial to other magnetic confinement designs</a:t>
            </a:r>
          </a:p>
        </p:txBody>
      </p:sp>
      <p:pic>
        <p:nvPicPr>
          <p:cNvPr id="18" name="Picture 17" descr="Diagram&#10;&#10;AI-generated content may be incorrect.">
            <a:extLst>
              <a:ext uri="{FF2B5EF4-FFF2-40B4-BE49-F238E27FC236}">
                <a16:creationId xmlns:a16="http://schemas.microsoft.com/office/drawing/2014/main" id="{C3E5F504-1DBA-D5CD-8E4C-C37068BAA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18" r="2897" b="18861"/>
          <a:stretch>
            <a:fillRect/>
          </a:stretch>
        </p:blipFill>
        <p:spPr>
          <a:xfrm>
            <a:off x="4252344" y="684797"/>
            <a:ext cx="2937286" cy="20866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6BB99-C586-AE31-DB75-B96ABF8C20E5}"/>
              </a:ext>
            </a:extLst>
          </p:cNvPr>
          <p:cNvSpPr txBox="1"/>
          <p:nvPr/>
        </p:nvSpPr>
        <p:spPr>
          <a:xfrm>
            <a:off x="7213782" y="872785"/>
            <a:ext cx="1868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W7-X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3DE54D-12E7-C561-544A-9E2ED8E245B9}"/>
              </a:ext>
            </a:extLst>
          </p:cNvPr>
          <p:cNvCxnSpPr>
            <a:cxnSpLocks/>
          </p:cNvCxnSpPr>
          <p:nvPr/>
        </p:nvCxnSpPr>
        <p:spPr>
          <a:xfrm>
            <a:off x="8118086" y="1938288"/>
            <a:ext cx="282499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indoor, desk, projector&#10;&#10;AI-generated content may be incorrect.">
            <a:extLst>
              <a:ext uri="{FF2B5EF4-FFF2-40B4-BE49-F238E27FC236}">
                <a16:creationId xmlns:a16="http://schemas.microsoft.com/office/drawing/2014/main" id="{7F89ED56-DCBD-C110-9AD5-5C7DC2A7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502" y="2891883"/>
            <a:ext cx="4044926" cy="20264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C07A5D-6A5A-AF1C-E4BB-E6DF3A761588}"/>
              </a:ext>
            </a:extLst>
          </p:cNvPr>
          <p:cNvSpPr txBox="1"/>
          <p:nvPr/>
        </p:nvSpPr>
        <p:spPr>
          <a:xfrm>
            <a:off x="6067926" y="4584357"/>
            <a:ext cx="194578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Realta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 Fusion 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  <a:hlinkClick r:id="rId5"/>
              </a:rPr>
              <a:t>YouTube channel</a:t>
            </a:r>
            <a:endParaRPr lang="en-US" sz="900" dirty="0">
              <a:effectLst>
                <a:glow rad="88900">
                  <a:schemeClr val="bg1">
                    <a:alpha val="88059"/>
                  </a:schemeClr>
                </a:glo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CA81B6-C033-F56A-FC65-73E360638E0E}"/>
              </a:ext>
            </a:extLst>
          </p:cNvPr>
          <p:cNvSpPr txBox="1"/>
          <p:nvPr/>
        </p:nvSpPr>
        <p:spPr>
          <a:xfrm>
            <a:off x="3927267" y="3229186"/>
            <a:ext cx="245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88900">
                    <a:schemeClr val="bg1">
                      <a:alpha val="85000"/>
                    </a:schemeClr>
                  </a:glow>
                </a:effectLst>
              </a:rPr>
              <a:t>Add baffling to maximize neutral density near target?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D42BCA-F046-3A3E-09A9-3FA4D567A3B3}"/>
              </a:ext>
            </a:extLst>
          </p:cNvPr>
          <p:cNvSpPr txBox="1"/>
          <p:nvPr/>
        </p:nvSpPr>
        <p:spPr>
          <a:xfrm>
            <a:off x="7336973" y="1753622"/>
            <a:ext cx="1532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Y. Feng et al., </a:t>
            </a:r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Nucl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. Fusion 61 (2021) 086012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68152C-AA49-4CBC-3B2D-3AD8E3D07562}"/>
              </a:ext>
            </a:extLst>
          </p:cNvPr>
          <p:cNvCxnSpPr>
            <a:cxnSpLocks/>
          </p:cNvCxnSpPr>
          <p:nvPr/>
        </p:nvCxnSpPr>
        <p:spPr>
          <a:xfrm flipV="1">
            <a:off x="4326345" y="1016688"/>
            <a:ext cx="2074455" cy="244102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E57578-A02E-AC6B-ADBE-9FA6F825A7A7}"/>
              </a:ext>
            </a:extLst>
          </p:cNvPr>
          <p:cNvCxnSpPr>
            <a:cxnSpLocks/>
          </p:cNvCxnSpPr>
          <p:nvPr/>
        </p:nvCxnSpPr>
        <p:spPr>
          <a:xfrm>
            <a:off x="4248403" y="1220512"/>
            <a:ext cx="710173" cy="1422672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9F2F39-B7FD-F891-E572-692CA7811982}"/>
              </a:ext>
            </a:extLst>
          </p:cNvPr>
          <p:cNvCxnSpPr>
            <a:cxnSpLocks/>
          </p:cNvCxnSpPr>
          <p:nvPr/>
        </p:nvCxnSpPr>
        <p:spPr>
          <a:xfrm>
            <a:off x="5696813" y="959646"/>
            <a:ext cx="371518" cy="97241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5F4B95-A5C7-EE59-83C5-2D1AE76762F2}"/>
              </a:ext>
            </a:extLst>
          </p:cNvPr>
          <p:cNvCxnSpPr>
            <a:cxnSpLocks/>
          </p:cNvCxnSpPr>
          <p:nvPr/>
        </p:nvCxnSpPr>
        <p:spPr>
          <a:xfrm flipV="1">
            <a:off x="5981046" y="1083362"/>
            <a:ext cx="87285" cy="255954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92DB9B-2BCB-AA2B-643F-9E432FAE3EB3}"/>
              </a:ext>
            </a:extLst>
          </p:cNvPr>
          <p:cNvCxnSpPr>
            <a:cxnSpLocks/>
          </p:cNvCxnSpPr>
          <p:nvPr/>
        </p:nvCxnSpPr>
        <p:spPr>
          <a:xfrm>
            <a:off x="6068331" y="1050363"/>
            <a:ext cx="294363" cy="170149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BDE9B8-7B65-1A1D-5138-AB164CE5AAF2}"/>
              </a:ext>
            </a:extLst>
          </p:cNvPr>
          <p:cNvCxnSpPr>
            <a:cxnSpLocks/>
          </p:cNvCxnSpPr>
          <p:nvPr/>
        </p:nvCxnSpPr>
        <p:spPr>
          <a:xfrm flipH="1" flipV="1">
            <a:off x="4880836" y="1092267"/>
            <a:ext cx="13954" cy="372347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7F70BC-22F5-143B-C229-D8E3EE85F1A6}"/>
              </a:ext>
            </a:extLst>
          </p:cNvPr>
          <p:cNvCxnSpPr>
            <a:cxnSpLocks/>
          </p:cNvCxnSpPr>
          <p:nvPr/>
        </p:nvCxnSpPr>
        <p:spPr>
          <a:xfrm flipV="1">
            <a:off x="4603489" y="1454672"/>
            <a:ext cx="291301" cy="103622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2D35C68-A2C2-64BE-1953-C45D78939F4C}"/>
              </a:ext>
            </a:extLst>
          </p:cNvPr>
          <p:cNvCxnSpPr>
            <a:cxnSpLocks/>
          </p:cNvCxnSpPr>
          <p:nvPr/>
        </p:nvCxnSpPr>
        <p:spPr>
          <a:xfrm flipH="1" flipV="1">
            <a:off x="6591683" y="1339316"/>
            <a:ext cx="507376" cy="481171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2853316-F2CA-0F05-CA23-20B5C322A287}"/>
              </a:ext>
            </a:extLst>
          </p:cNvPr>
          <p:cNvCxnSpPr>
            <a:cxnSpLocks/>
          </p:cNvCxnSpPr>
          <p:nvPr/>
        </p:nvCxnSpPr>
        <p:spPr>
          <a:xfrm>
            <a:off x="4900839" y="3732414"/>
            <a:ext cx="0" cy="549140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19292F-1799-5D65-2FCA-56134D7BD64E}"/>
              </a:ext>
            </a:extLst>
          </p:cNvPr>
          <p:cNvCxnSpPr>
            <a:cxnSpLocks/>
          </p:cNvCxnSpPr>
          <p:nvPr/>
        </p:nvCxnSpPr>
        <p:spPr>
          <a:xfrm flipV="1">
            <a:off x="4817709" y="4306493"/>
            <a:ext cx="211086" cy="66502"/>
          </a:xfrm>
          <a:prstGeom prst="line">
            <a:avLst/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C1EC006-E185-4F88-5E44-2546C1581A64}"/>
              </a:ext>
            </a:extLst>
          </p:cNvPr>
          <p:cNvCxnSpPr>
            <a:cxnSpLocks/>
          </p:cNvCxnSpPr>
          <p:nvPr/>
        </p:nvCxnSpPr>
        <p:spPr>
          <a:xfrm flipV="1">
            <a:off x="4953171" y="4584357"/>
            <a:ext cx="216872" cy="115416"/>
          </a:xfrm>
          <a:prstGeom prst="line">
            <a:avLst/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BEF8BD2-83D2-35A9-7A72-D3CAC99D9A95}"/>
              </a:ext>
            </a:extLst>
          </p:cNvPr>
          <p:cNvCxnSpPr>
            <a:cxnSpLocks/>
          </p:cNvCxnSpPr>
          <p:nvPr/>
        </p:nvCxnSpPr>
        <p:spPr>
          <a:xfrm flipV="1">
            <a:off x="6449979" y="1102334"/>
            <a:ext cx="141704" cy="2180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4D675ED-26B1-4A17-524A-09E4BA16E7D2}"/>
              </a:ext>
            </a:extLst>
          </p:cNvPr>
          <p:cNvSpPr/>
          <p:nvPr/>
        </p:nvSpPr>
        <p:spPr>
          <a:xfrm rot="1213629">
            <a:off x="5320726" y="1282003"/>
            <a:ext cx="1262857" cy="144656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33B2BD3-8434-C206-E274-C28AC0445DFA}"/>
              </a:ext>
            </a:extLst>
          </p:cNvPr>
          <p:cNvCxnSpPr>
            <a:cxnSpLocks/>
          </p:cNvCxnSpPr>
          <p:nvPr/>
        </p:nvCxnSpPr>
        <p:spPr>
          <a:xfrm>
            <a:off x="5079076" y="895390"/>
            <a:ext cx="373229" cy="0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B9C9B03-691B-E15C-780B-3C72B9B40FA6}"/>
              </a:ext>
            </a:extLst>
          </p:cNvPr>
          <p:cNvCxnSpPr>
            <a:cxnSpLocks/>
          </p:cNvCxnSpPr>
          <p:nvPr/>
        </p:nvCxnSpPr>
        <p:spPr>
          <a:xfrm flipV="1">
            <a:off x="4875269" y="895390"/>
            <a:ext cx="212464" cy="187972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0B07B13-1B2E-87DA-F739-DD170931158E}"/>
              </a:ext>
            </a:extLst>
          </p:cNvPr>
          <p:cNvCxnSpPr>
            <a:cxnSpLocks/>
          </p:cNvCxnSpPr>
          <p:nvPr/>
        </p:nvCxnSpPr>
        <p:spPr>
          <a:xfrm flipV="1">
            <a:off x="5547903" y="748295"/>
            <a:ext cx="83177" cy="2511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B2B3CEBA-828B-8BB4-6CF9-F557579590CA}"/>
              </a:ext>
            </a:extLst>
          </p:cNvPr>
          <p:cNvSpPr/>
          <p:nvPr/>
        </p:nvSpPr>
        <p:spPr>
          <a:xfrm rot="1234785">
            <a:off x="5652379" y="1023935"/>
            <a:ext cx="362649" cy="200022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C7E5D3C-785D-E9D2-EA4E-BE48A8FF3A85}"/>
              </a:ext>
            </a:extLst>
          </p:cNvPr>
          <p:cNvSpPr/>
          <p:nvPr/>
        </p:nvSpPr>
        <p:spPr>
          <a:xfrm rot="1234785">
            <a:off x="6068019" y="1175206"/>
            <a:ext cx="259888" cy="182821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E48349B-9430-B5BB-FFBC-6A7102B96EDC}"/>
              </a:ext>
            </a:extLst>
          </p:cNvPr>
          <p:cNvSpPr/>
          <p:nvPr/>
        </p:nvSpPr>
        <p:spPr>
          <a:xfrm rot="19985862">
            <a:off x="4906114" y="4360310"/>
            <a:ext cx="221536" cy="238936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6C7F7-0FF7-CC0A-3EC8-C80B9B5758B5}"/>
              </a:ext>
            </a:extLst>
          </p:cNvPr>
          <p:cNvSpPr txBox="1"/>
          <p:nvPr/>
        </p:nvSpPr>
        <p:spPr>
          <a:xfrm>
            <a:off x="4887546" y="2918358"/>
            <a:ext cx="170413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/>
              </a:rPr>
              <a:t>Mirror (</a:t>
            </a:r>
            <a:r>
              <a:rPr lang="en-US" sz="1600" b="1" dirty="0" err="1">
                <a:solidFill>
                  <a:schemeClr val="bg1"/>
                </a:solidFill>
                <a:effectLst/>
              </a:rPr>
              <a:t>Realta</a:t>
            </a:r>
            <a:r>
              <a:rPr lang="en-US" sz="1600" b="1" dirty="0">
                <a:solidFill>
                  <a:schemeClr val="bg1"/>
                </a:solidFill>
                <a:effectLst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4E761-5577-E47E-E6E4-0C0E91590635}"/>
              </a:ext>
            </a:extLst>
          </p:cNvPr>
          <p:cNvSpPr txBox="1"/>
          <p:nvPr/>
        </p:nvSpPr>
        <p:spPr>
          <a:xfrm>
            <a:off x="943456" y="922236"/>
            <a:ext cx="162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SPARC (CFS)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F61AA-8F7F-887B-2148-91800D1A7118}"/>
              </a:ext>
            </a:extLst>
          </p:cNvPr>
          <p:cNvSpPr/>
          <p:nvPr/>
        </p:nvSpPr>
        <p:spPr>
          <a:xfrm rot="3448800">
            <a:off x="1438897" y="4025247"/>
            <a:ext cx="496681" cy="345629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8D294-1057-622A-E625-E73666D97C7E}"/>
              </a:ext>
            </a:extLst>
          </p:cNvPr>
          <p:cNvSpPr/>
          <p:nvPr/>
        </p:nvSpPr>
        <p:spPr>
          <a:xfrm>
            <a:off x="210779" y="2635750"/>
            <a:ext cx="183231" cy="262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75AB04-D1D6-6647-6C40-1B0DACE45916}"/>
              </a:ext>
            </a:extLst>
          </p:cNvPr>
          <p:cNvSpPr/>
          <p:nvPr/>
        </p:nvSpPr>
        <p:spPr>
          <a:xfrm>
            <a:off x="340878" y="2793732"/>
            <a:ext cx="305894" cy="217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D54DC1-F306-9AA3-ADBE-CE07328CE50B}"/>
              </a:ext>
            </a:extLst>
          </p:cNvPr>
          <p:cNvSpPr/>
          <p:nvPr/>
        </p:nvSpPr>
        <p:spPr>
          <a:xfrm>
            <a:off x="489069" y="2814792"/>
            <a:ext cx="183231" cy="414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C6C153-DEEB-E46B-0FEA-19040B73CC4B}"/>
              </a:ext>
            </a:extLst>
          </p:cNvPr>
          <p:cNvSpPr/>
          <p:nvPr/>
        </p:nvSpPr>
        <p:spPr>
          <a:xfrm>
            <a:off x="1302940" y="1768933"/>
            <a:ext cx="651430" cy="5059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21AB17-4AE9-CE71-C76A-45FC04C0142E}"/>
              </a:ext>
            </a:extLst>
          </p:cNvPr>
          <p:cNvSpPr/>
          <p:nvPr/>
        </p:nvSpPr>
        <p:spPr>
          <a:xfrm>
            <a:off x="1804631" y="1847695"/>
            <a:ext cx="655211" cy="404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E99EAF-76D2-3297-24FC-4B4259F6250D}"/>
              </a:ext>
            </a:extLst>
          </p:cNvPr>
          <p:cNvSpPr/>
          <p:nvPr/>
        </p:nvSpPr>
        <p:spPr>
          <a:xfrm>
            <a:off x="2268033" y="2839452"/>
            <a:ext cx="727927" cy="275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82A8DA-8857-0CD6-A737-96AAF5330B33}"/>
              </a:ext>
            </a:extLst>
          </p:cNvPr>
          <p:cNvCxnSpPr>
            <a:cxnSpLocks/>
          </p:cNvCxnSpPr>
          <p:nvPr/>
        </p:nvCxnSpPr>
        <p:spPr>
          <a:xfrm flipV="1">
            <a:off x="1422614" y="2992048"/>
            <a:ext cx="845419" cy="497706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C279F6-E5EE-9D07-97CA-72C43C77642D}"/>
              </a:ext>
            </a:extLst>
          </p:cNvPr>
          <p:cNvCxnSpPr>
            <a:cxnSpLocks/>
          </p:cNvCxnSpPr>
          <p:nvPr/>
        </p:nvCxnSpPr>
        <p:spPr>
          <a:xfrm flipV="1">
            <a:off x="958324" y="3498777"/>
            <a:ext cx="0" cy="463624"/>
          </a:xfrm>
          <a:prstGeom prst="line">
            <a:avLst/>
          </a:prstGeom>
          <a:ln w="698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9C99C76-2BF9-CA24-6574-35BD3F46E216}"/>
              </a:ext>
            </a:extLst>
          </p:cNvPr>
          <p:cNvSpPr/>
          <p:nvPr/>
        </p:nvSpPr>
        <p:spPr>
          <a:xfrm>
            <a:off x="735857" y="3833191"/>
            <a:ext cx="461063" cy="338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F036B-6801-B069-B3C3-9D514A5D33D5}"/>
              </a:ext>
            </a:extLst>
          </p:cNvPr>
          <p:cNvSpPr txBox="1"/>
          <p:nvPr/>
        </p:nvSpPr>
        <p:spPr>
          <a:xfrm>
            <a:off x="989197" y="1883215"/>
            <a:ext cx="1464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J.D. Lore et al., </a:t>
            </a:r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Nucl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. Fusion 64 (2024) </a:t>
            </a:r>
            <a:r>
              <a:rPr lang="en-US" sz="900" dirty="0"/>
              <a:t>126054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12AC6A-6973-4B48-EC27-34959322D73A}"/>
              </a:ext>
            </a:extLst>
          </p:cNvPr>
          <p:cNvCxnSpPr>
            <a:cxnSpLocks/>
          </p:cNvCxnSpPr>
          <p:nvPr/>
        </p:nvCxnSpPr>
        <p:spPr>
          <a:xfrm>
            <a:off x="1374212" y="3489754"/>
            <a:ext cx="177901" cy="9023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D6680F-ACBE-3BEA-D505-8019CEFDA1CC}"/>
              </a:ext>
            </a:extLst>
          </p:cNvPr>
          <p:cNvCxnSpPr>
            <a:cxnSpLocks/>
          </p:cNvCxnSpPr>
          <p:nvPr/>
        </p:nvCxnSpPr>
        <p:spPr>
          <a:xfrm>
            <a:off x="1463162" y="3739325"/>
            <a:ext cx="189195" cy="18028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E8C6386-FAB3-06D7-3262-8CCE3BC431B4}"/>
              </a:ext>
            </a:extLst>
          </p:cNvPr>
          <p:cNvSpPr/>
          <p:nvPr/>
        </p:nvSpPr>
        <p:spPr>
          <a:xfrm rot="3448800">
            <a:off x="1245844" y="3826512"/>
            <a:ext cx="302587" cy="174670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8B1C5B-A9AD-6F29-B17F-58C50D7DFE52}"/>
              </a:ext>
            </a:extLst>
          </p:cNvPr>
          <p:cNvSpPr txBox="1"/>
          <p:nvPr/>
        </p:nvSpPr>
        <p:spPr>
          <a:xfrm>
            <a:off x="1597355" y="3384585"/>
            <a:ext cx="37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279FA1-2CA5-7DDF-5F79-4048903CBA88}"/>
              </a:ext>
            </a:extLst>
          </p:cNvPr>
          <p:cNvSpPr txBox="1"/>
          <p:nvPr/>
        </p:nvSpPr>
        <p:spPr>
          <a:xfrm>
            <a:off x="6720840" y="1029957"/>
            <a:ext cx="37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C07284-3B16-5CC6-DC70-B96ADB2AEEDE}"/>
              </a:ext>
            </a:extLst>
          </p:cNvPr>
          <p:cNvSpPr txBox="1"/>
          <p:nvPr/>
        </p:nvSpPr>
        <p:spPr>
          <a:xfrm>
            <a:off x="891940" y="1434724"/>
            <a:ext cx="1624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A. Kuang et al., J. Plasma Phys. 86 (2020) 865860505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122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4" grpId="0"/>
      <p:bldP spid="25" grpId="0" animBg="1"/>
      <p:bldP spid="73" grpId="0" animBg="1"/>
      <p:bldP spid="93" grpId="0" animBg="1"/>
      <p:bldP spid="94" grpId="0" animBg="1"/>
      <p:bldP spid="95" grpId="0" animBg="1"/>
      <p:bldP spid="2" grpId="0"/>
      <p:bldP spid="12" grpId="0" animBg="1"/>
      <p:bldP spid="49" grpId="0" animBg="1"/>
      <p:bldP spid="51" grpId="0"/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D10D3A-6194-1642-ACA2-BCFB516FD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" y="806824"/>
            <a:ext cx="2555417" cy="3765176"/>
          </a:xfrm>
        </p:spPr>
        <p:txBody>
          <a:bodyPr/>
          <a:lstStyle/>
          <a:p>
            <a:r>
              <a:rPr lang="en-US" dirty="0"/>
              <a:t>Reducing inner wall baffling provides a more-direct path for particles to flow from inner target to the pump without going through the core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C082F3-820D-4FCB-8667-C557D07D5B6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Having PFR baffling too close to the inner leg can allow neutrals to go through the plasma to get to the pump</a:t>
            </a:r>
          </a:p>
        </p:txBody>
      </p:sp>
      <p:pic>
        <p:nvPicPr>
          <p:cNvPr id="5" name="Picture 4" descr="A graph of a diagram&#10;&#10;Description automatically generated">
            <a:extLst>
              <a:ext uri="{FF2B5EF4-FFF2-40B4-BE49-F238E27FC236}">
                <a16:creationId xmlns:a16="http://schemas.microsoft.com/office/drawing/2014/main" id="{FD2EA1C0-2C32-FCD7-49D0-AA9CD1D4F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14" b="3694"/>
          <a:stretch/>
        </p:blipFill>
        <p:spPr>
          <a:xfrm>
            <a:off x="5876602" y="705969"/>
            <a:ext cx="3267398" cy="4247692"/>
          </a:xfrm>
          <a:prstGeom prst="rect">
            <a:avLst/>
          </a:prstGeom>
        </p:spPr>
      </p:pic>
      <p:pic>
        <p:nvPicPr>
          <p:cNvPr id="7" name="Picture 6" descr="A graph of 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FC962F6B-94B3-9BF7-B3BA-5341F1D6E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14" b="3694"/>
          <a:stretch/>
        </p:blipFill>
        <p:spPr>
          <a:xfrm>
            <a:off x="2609205" y="705969"/>
            <a:ext cx="3267397" cy="4247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35624E-629D-A8ED-70E8-B6A558201ABD}"/>
                  </a:ext>
                </a:extLst>
              </p:cNvPr>
              <p:cNvSpPr txBox="1"/>
              <p:nvPr/>
            </p:nvSpPr>
            <p:spPr>
              <a:xfrm>
                <a:off x="7102607" y="3317721"/>
                <a:ext cx="2041393" cy="632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0" dirty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sz="1100" b="1" i="0" dirty="0" smtClean="0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</m:oMath>
                </a14:m>
                <a:r>
                  <a:rPr lang="en-US" sz="1100" b="1" dirty="0">
                    <a:latin typeface="Times" pitchFamily="2" charset="0"/>
                  </a:rPr>
                  <a:t>=10</a:t>
                </a:r>
                <a:r>
                  <a:rPr lang="en-US" sz="1100" b="1" baseline="30000" dirty="0">
                    <a:latin typeface="Times" pitchFamily="2" charset="0"/>
                  </a:rPr>
                  <a:t>19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:r>
                  <a:rPr lang="en-US" sz="1100" b="1" dirty="0">
                    <a:latin typeface="Times" pitchFamily="2" charset="0"/>
                  </a:rPr>
                  <a:t>contours (dashed)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0" dirty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sz="1100" b="1" i="0" dirty="0" smtClean="0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</m:oMath>
                </a14:m>
                <a:r>
                  <a:rPr lang="en-US" sz="1100" b="1" dirty="0">
                    <a:latin typeface="Times" pitchFamily="2" charset="0"/>
                  </a:rPr>
                  <a:t>=10</a:t>
                </a:r>
                <a:r>
                  <a:rPr lang="en-US" sz="1100" b="1" baseline="30000" dirty="0">
                    <a:latin typeface="Times" pitchFamily="2" charset="0"/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:r>
                  <a:rPr lang="en-US" sz="1100" b="1" dirty="0">
                    <a:latin typeface="Times" pitchFamily="2" charset="0"/>
                  </a:rPr>
                  <a:t>contours (solid)</a:t>
                </a:r>
              </a:p>
              <a:p>
                <a:endParaRPr lang="en-US" sz="1100" b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35624E-629D-A8ED-70E8-B6A558201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07" y="3317721"/>
                <a:ext cx="2041393" cy="632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28C36CA-1B4A-774E-ADF3-B5239ACF4C04}"/>
              </a:ext>
            </a:extLst>
          </p:cNvPr>
          <p:cNvSpPr txBox="1"/>
          <p:nvPr/>
        </p:nvSpPr>
        <p:spPr>
          <a:xfrm>
            <a:off x="7873968" y="4346913"/>
            <a:ext cx="55805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" pitchFamily="2" charset="0"/>
              </a:rPr>
              <a:t>B⨯∇B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0F59A-6B06-CB75-5031-D14BB9DF9B39}"/>
              </a:ext>
            </a:extLst>
          </p:cNvPr>
          <p:cNvSpPr txBox="1"/>
          <p:nvPr/>
        </p:nvSpPr>
        <p:spPr>
          <a:xfrm>
            <a:off x="1566160" y="3950074"/>
            <a:ext cx="104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95B9D1-233A-60C9-7367-8A68D02DD421}"/>
                  </a:ext>
                </a:extLst>
              </p:cNvPr>
              <p:cNvSpPr txBox="1"/>
              <p:nvPr/>
            </p:nvSpPr>
            <p:spPr>
              <a:xfrm>
                <a:off x="3045327" y="806824"/>
                <a:ext cx="176990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sz="1100" b="1" dirty="0">
                    <a:latin typeface="Times" pitchFamily="2" charset="0"/>
                  </a:rPr>
                  <a:t>=3</a:t>
                </a:r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100" b="1" dirty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:r>
                  <a:rPr lang="en-US" sz="1100" b="1" dirty="0">
                    <a:latin typeface="Times" pitchFamily="2" charset="0"/>
                  </a:rPr>
                  <a:t>contours (dashed)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100" b="1" dirty="0"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sz="1100" b="1" dirty="0">
                    <a:latin typeface="Times" pitchFamily="2" charset="0"/>
                  </a:rPr>
                  <a:t>=10</a:t>
                </a:r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100" b="1" dirty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sz="1100" b="1" baseline="30000" dirty="0">
                    <a:latin typeface="Times" pitchFamily="2" charset="0"/>
                  </a:rPr>
                  <a:t> </a:t>
                </a:r>
                <a:r>
                  <a:rPr lang="en-US" sz="1100" b="1" dirty="0">
                    <a:latin typeface="Times" pitchFamily="2" charset="0"/>
                  </a:rPr>
                  <a:t>contours (solid)</a:t>
                </a:r>
              </a:p>
              <a:p>
                <a:endParaRPr lang="en-US" sz="1100" b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95B9D1-233A-60C9-7367-8A68D02D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327" y="806824"/>
                <a:ext cx="1769908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B3E5DC-95C4-333D-3388-936E44F8CA79}"/>
              </a:ext>
            </a:extLst>
          </p:cNvPr>
          <p:cNvCxnSpPr/>
          <p:nvPr/>
        </p:nvCxnSpPr>
        <p:spPr>
          <a:xfrm flipV="1">
            <a:off x="8491818" y="4369996"/>
            <a:ext cx="0" cy="169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3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solar cell&#10;&#10;Description automatically generated">
            <a:extLst>
              <a:ext uri="{FF2B5EF4-FFF2-40B4-BE49-F238E27FC236}">
                <a16:creationId xmlns:a16="http://schemas.microsoft.com/office/drawing/2014/main" id="{FC0567D8-9DFB-13C5-7CB0-B3C9C18C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969" y="1266833"/>
            <a:ext cx="4287962" cy="2951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969513-DE87-0DFF-B88B-4E5481B111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66" y="0"/>
            <a:ext cx="9018165" cy="685800"/>
          </a:xfrm>
        </p:spPr>
        <p:txBody>
          <a:bodyPr/>
          <a:lstStyle/>
          <a:p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-dependent dissipation processes require volume (L</a:t>
            </a:r>
            <a:r>
              <a:rPr lang="en-US" baseline="-25000" dirty="0">
                <a:solidFill>
                  <a:prstClr val="white"/>
                </a:solidFill>
                <a:ea typeface="ＭＳ Ｐゴシック"/>
              </a:rPr>
              <a:t>∥</a:t>
            </a:r>
            <a:r>
              <a:rPr lang="en-US" dirty="0"/>
              <a:t>) for the target plasma to be detached without core confinement degradation</a:t>
            </a:r>
          </a:p>
        </p:txBody>
      </p:sp>
      <p:pic>
        <p:nvPicPr>
          <p:cNvPr id="5" name="Picture 4" descr="A diagram of a solar cell&#10;&#10;Description automatically generated with medium confidence">
            <a:extLst>
              <a:ext uri="{FF2B5EF4-FFF2-40B4-BE49-F238E27FC236}">
                <a16:creationId xmlns:a16="http://schemas.microsoft.com/office/drawing/2014/main" id="{A0B2E03B-91A9-9BED-C996-FD5EECF8E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5" r="5074"/>
          <a:stretch/>
        </p:blipFill>
        <p:spPr>
          <a:xfrm>
            <a:off x="639338" y="1663486"/>
            <a:ext cx="3146415" cy="260713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20E13E7-5E4B-2145-5A7F-27A7005B1938}"/>
              </a:ext>
            </a:extLst>
          </p:cNvPr>
          <p:cNvSpPr/>
          <p:nvPr/>
        </p:nvSpPr>
        <p:spPr>
          <a:xfrm>
            <a:off x="3791199" y="1920352"/>
            <a:ext cx="1275126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FB51A-1484-5AF8-6482-D70316D67015}"/>
              </a:ext>
            </a:extLst>
          </p:cNvPr>
          <p:cNvSpPr txBox="1"/>
          <p:nvPr/>
        </p:nvSpPr>
        <p:spPr>
          <a:xfrm>
            <a:off x="914969" y="1124877"/>
            <a:ext cx="1512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7FF"/>
                </a:solidFill>
              </a:rPr>
              <a:t>Colder, denser core, can be unstable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FA121-F35C-0020-94DD-E9C3121E9CFE}"/>
              </a:ext>
            </a:extLst>
          </p:cNvPr>
          <p:cNvSpPr txBox="1"/>
          <p:nvPr/>
        </p:nvSpPr>
        <p:spPr>
          <a:xfrm>
            <a:off x="7761794" y="825209"/>
            <a:ext cx="11963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1D cartoon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7F335-1718-14B5-FB8D-2B907720424F}"/>
              </a:ext>
            </a:extLst>
          </p:cNvPr>
          <p:cNvSpPr txBox="1"/>
          <p:nvPr/>
        </p:nvSpPr>
        <p:spPr>
          <a:xfrm>
            <a:off x="6022679" y="857276"/>
            <a:ext cx="83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glow rad="63500">
                    <a:schemeClr val="bg1">
                      <a:alpha val="78255"/>
                    </a:schemeClr>
                  </a:glow>
                </a:effectLst>
              </a:rPr>
              <a:t>Hot core</a:t>
            </a:r>
          </a:p>
        </p:txBody>
      </p:sp>
    </p:spTree>
    <p:extLst>
      <p:ext uri="{BB962C8B-B14F-4D97-AF65-F5344CB8AC3E}">
        <p14:creationId xmlns:p14="http://schemas.microsoft.com/office/powerpoint/2010/main" val="890548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9D5ED-A512-BD7D-FD3A-94D781D72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r="2811" b="49257"/>
          <a:stretch/>
        </p:blipFill>
        <p:spPr bwMode="auto">
          <a:xfrm>
            <a:off x="89212" y="726375"/>
            <a:ext cx="5528580" cy="1618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7293F8-57DA-B2C6-8695-A82E226C5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2744207"/>
            <a:ext cx="6266985" cy="1969041"/>
          </a:xfrm>
        </p:spPr>
        <p:txBody>
          <a:bodyPr/>
          <a:lstStyle/>
          <a:p>
            <a:r>
              <a:rPr lang="en-US" dirty="0"/>
              <a:t>To minimize ELM particle fluxes that intercepted upstream, request clearance for ~2.5 cm of outboard midplane flux</a:t>
            </a:r>
          </a:p>
          <a:p>
            <a:pPr lvl="1"/>
            <a:r>
              <a:rPr lang="en-US" sz="1400" dirty="0"/>
              <a:t>Good to have some outer gap to accommodate fast particle orbits as well</a:t>
            </a:r>
          </a:p>
          <a:p>
            <a:pPr lvl="1"/>
            <a:r>
              <a:rPr lang="en-US" sz="1400" dirty="0"/>
              <a:t>Somewhat conservatively accounts for worst case scenario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4E1375-9BA8-277D-5555-52C44EF845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558" y="125773"/>
            <a:ext cx="8478644" cy="369743"/>
          </a:xfrm>
        </p:spPr>
        <p:txBody>
          <a:bodyPr/>
          <a:lstStyle/>
          <a:p>
            <a:r>
              <a:rPr lang="en-US" sz="1800" dirty="0"/>
              <a:t>Sufficient clearance of upstream plasma to walls ensures that most recombination and plasma-wall interaction will happen in the divertor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3D460-B784-E7DA-9E9A-2496D12C8395}"/>
              </a:ext>
            </a:extLst>
          </p:cNvPr>
          <p:cNvSpPr txBox="1"/>
          <p:nvPr/>
        </p:nvSpPr>
        <p:spPr>
          <a:xfrm>
            <a:off x="3707217" y="2251009"/>
            <a:ext cx="2014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63500">
                    <a:schemeClr val="bg1">
                      <a:alpha val="78000"/>
                    </a:schemeClr>
                  </a:glow>
                </a:effectLst>
              </a:rPr>
              <a:t>[R. </a:t>
            </a:r>
            <a:r>
              <a:rPr lang="en-US" sz="1200" dirty="0" err="1">
                <a:effectLst>
                  <a:glow rad="63500">
                    <a:schemeClr val="bg1">
                      <a:alpha val="78000"/>
                    </a:schemeClr>
                  </a:glow>
                </a:effectLst>
              </a:rPr>
              <a:t>Perillo</a:t>
            </a:r>
            <a:r>
              <a:rPr lang="en-US" sz="1200" dirty="0">
                <a:effectLst>
                  <a:glow rad="63500">
                    <a:schemeClr val="bg1">
                      <a:alpha val="78000"/>
                    </a:schemeClr>
                  </a:glow>
                </a:effectLst>
              </a:rPr>
              <a:t> et al., NF 2023]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0ABFA-A7CE-F34B-D9B5-DBBED97322F9}"/>
              </a:ext>
            </a:extLst>
          </p:cNvPr>
          <p:cNvSpPr txBox="1"/>
          <p:nvPr/>
        </p:nvSpPr>
        <p:spPr>
          <a:xfrm>
            <a:off x="4714544" y="4399906"/>
            <a:ext cx="184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[W. Choi (</a:t>
            </a:r>
            <a:r>
              <a:rPr lang="en-US" sz="1400" dirty="0" err="1"/>
              <a:t>Toksys</a:t>
            </a:r>
            <a:r>
              <a:rPr lang="en-US" sz="1400" dirty="0"/>
              <a:t>)]</a:t>
            </a:r>
          </a:p>
        </p:txBody>
      </p:sp>
      <p:pic>
        <p:nvPicPr>
          <p:cNvPr id="8" name="Picture 7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EB5DDE1C-652C-CF6C-3D42-6B481BE9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25" y="689205"/>
            <a:ext cx="2744163" cy="44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14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C8DA4C-4E07-5476-F959-CBD33ED95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182" y="990600"/>
            <a:ext cx="6858000" cy="37448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F6D16F-4D69-C79B-0ED9-2AC1144A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000" dirty="0"/>
              <a:t>12.5 MW, </a:t>
            </a:r>
            <a:r>
              <a:rPr lang="en-US" sz="2000" dirty="0" err="1"/>
              <a:t>Dpuff</a:t>
            </a:r>
            <a:r>
              <a:rPr lang="en-US" sz="2000" dirty="0"/>
              <a:t> = </a:t>
            </a:r>
            <a:r>
              <a:rPr lang="en-US" dirty="0"/>
              <a:t>1.0</a:t>
            </a:r>
            <a:r>
              <a:rPr lang="en-US" sz="2000" dirty="0"/>
              <a:t> E22 s</a:t>
            </a:r>
            <a:r>
              <a:rPr lang="en-US" sz="2000" baseline="30000" dirty="0"/>
              <a:t>-1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 err="1"/>
              <a:t>Cpuff</a:t>
            </a:r>
            <a:r>
              <a:rPr lang="en-US" sz="2000" dirty="0"/>
              <a:t> = 0.15 E22 s</a:t>
            </a:r>
            <a:r>
              <a:rPr lang="en-US" sz="2000" baseline="30000" dirty="0"/>
              <a:t>-1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A2291-EA66-474D-A80E-659FE39FFDDA}"/>
              </a:ext>
            </a:extLst>
          </p:cNvPr>
          <p:cNvSpPr txBox="1"/>
          <p:nvPr/>
        </p:nvSpPr>
        <p:spPr>
          <a:xfrm>
            <a:off x="7551780" y="46708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1420480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6D16F-4D69-C79B-0ED9-2AC1144A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000" dirty="0"/>
              <a:t>12.5 MW, </a:t>
            </a:r>
            <a:r>
              <a:rPr lang="en-US" sz="2000" dirty="0" err="1"/>
              <a:t>Dpuff</a:t>
            </a:r>
            <a:r>
              <a:rPr lang="en-US" sz="2000" dirty="0"/>
              <a:t> = 2</a:t>
            </a:r>
            <a:r>
              <a:rPr lang="en-US" dirty="0"/>
              <a:t>.0</a:t>
            </a:r>
            <a:r>
              <a:rPr lang="en-US" sz="2000" dirty="0"/>
              <a:t> E22 s</a:t>
            </a:r>
            <a:r>
              <a:rPr lang="en-US" sz="2000" baseline="30000" dirty="0"/>
              <a:t>-1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 err="1"/>
              <a:t>Cpuff</a:t>
            </a:r>
            <a:r>
              <a:rPr lang="en-US" sz="2000" dirty="0"/>
              <a:t> = 0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487728-D5D9-7238-5BA7-7F3F2B9EF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111" y="990600"/>
            <a:ext cx="6858000" cy="374934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1EC49-C1A5-286F-C775-5DB34223C50C}"/>
              </a:ext>
            </a:extLst>
          </p:cNvPr>
          <p:cNvSpPr txBox="1"/>
          <p:nvPr/>
        </p:nvSpPr>
        <p:spPr>
          <a:xfrm>
            <a:off x="7551780" y="46708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784788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6D16F-4D69-C79B-0ED9-2AC1144A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sz="2000" dirty="0"/>
              <a:t> MW, </a:t>
            </a:r>
            <a:r>
              <a:rPr lang="en-US" sz="2000" dirty="0" err="1"/>
              <a:t>Dpuff</a:t>
            </a:r>
            <a:r>
              <a:rPr lang="en-US" sz="2000" dirty="0"/>
              <a:t> = </a:t>
            </a:r>
            <a:r>
              <a:rPr lang="en-US" dirty="0"/>
              <a:t>1.0</a:t>
            </a:r>
            <a:r>
              <a:rPr lang="en-US" sz="2000" dirty="0"/>
              <a:t> E22 s</a:t>
            </a:r>
            <a:r>
              <a:rPr lang="en-US" sz="2000" baseline="30000" dirty="0"/>
              <a:t>-1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 err="1"/>
              <a:t>Cpuff</a:t>
            </a:r>
            <a:r>
              <a:rPr lang="en-US" sz="2000" dirty="0"/>
              <a:t> = 0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78FFCC-1810-75D6-BF78-A5A570B3C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800" y="990599"/>
            <a:ext cx="6858000" cy="37558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39CC6A-2460-691C-3180-10B05BFA7481}"/>
              </a:ext>
            </a:extLst>
          </p:cNvPr>
          <p:cNvSpPr txBox="1"/>
          <p:nvPr/>
        </p:nvSpPr>
        <p:spPr>
          <a:xfrm>
            <a:off x="7551780" y="46708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3918739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6D16F-4D69-C79B-0ED9-2AC1144A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sz="2000" dirty="0"/>
              <a:t> MW, </a:t>
            </a:r>
            <a:r>
              <a:rPr lang="en-US" sz="2000" dirty="0" err="1"/>
              <a:t>Dpuff</a:t>
            </a:r>
            <a:r>
              <a:rPr lang="en-US" sz="2000" dirty="0"/>
              <a:t> = </a:t>
            </a:r>
            <a:r>
              <a:rPr lang="en-US" dirty="0"/>
              <a:t>1.0</a:t>
            </a:r>
            <a:r>
              <a:rPr lang="en-US" sz="2000" dirty="0"/>
              <a:t> E22 s</a:t>
            </a:r>
            <a:r>
              <a:rPr lang="en-US" sz="2000" baseline="30000" dirty="0"/>
              <a:t>-1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 err="1"/>
              <a:t>Cpuff</a:t>
            </a:r>
            <a:r>
              <a:rPr lang="en-US" sz="2000" dirty="0"/>
              <a:t> = 0.15 E22 s</a:t>
            </a:r>
            <a:r>
              <a:rPr lang="en-US" sz="2000" baseline="30000" dirty="0"/>
              <a:t>-1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C1CCFB-1171-F9E2-22CF-A664DC773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664" y="990603"/>
            <a:ext cx="6858000" cy="372639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1C3A6-9C7F-1E05-92FE-2975BFFC1944}"/>
              </a:ext>
            </a:extLst>
          </p:cNvPr>
          <p:cNvSpPr txBox="1"/>
          <p:nvPr/>
        </p:nvSpPr>
        <p:spPr>
          <a:xfrm>
            <a:off x="7551780" y="46708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4085162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6D16F-4D69-C79B-0ED9-2AC1144A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sz="2000" dirty="0"/>
              <a:t> MW, </a:t>
            </a:r>
            <a:r>
              <a:rPr lang="en-US" sz="2000" dirty="0" err="1"/>
              <a:t>Dpuff</a:t>
            </a:r>
            <a:r>
              <a:rPr lang="en-US" sz="2000" dirty="0"/>
              <a:t> = 2</a:t>
            </a:r>
            <a:r>
              <a:rPr lang="en-US" dirty="0"/>
              <a:t>.0</a:t>
            </a:r>
            <a:r>
              <a:rPr lang="en-US" sz="2000" dirty="0"/>
              <a:t> E22 s</a:t>
            </a:r>
            <a:r>
              <a:rPr lang="en-US" sz="2000" baseline="30000" dirty="0"/>
              <a:t>-1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 err="1"/>
              <a:t>Cpuff</a:t>
            </a:r>
            <a:r>
              <a:rPr lang="en-US" sz="2000" dirty="0"/>
              <a:t> = 0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1FBA12-55A1-2C75-56C5-6E4F57655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239" y="990600"/>
            <a:ext cx="6858000" cy="37345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46AFD-E855-98D2-9555-3690F413E82C}"/>
              </a:ext>
            </a:extLst>
          </p:cNvPr>
          <p:cNvSpPr txBox="1"/>
          <p:nvPr/>
        </p:nvSpPr>
        <p:spPr>
          <a:xfrm>
            <a:off x="7551780" y="46708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SOLPS-ITER</a:t>
            </a:r>
          </a:p>
        </p:txBody>
      </p:sp>
    </p:spTree>
    <p:extLst>
      <p:ext uri="{BB962C8B-B14F-4D97-AF65-F5344CB8AC3E}">
        <p14:creationId xmlns:p14="http://schemas.microsoft.com/office/powerpoint/2010/main" val="370382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50FF-97AB-5224-0E32-1A0261DF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3F359F-7FBA-D4A3-4215-1334B66E7F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66" y="0"/>
            <a:ext cx="9018165" cy="685800"/>
          </a:xfrm>
        </p:spPr>
        <p:txBody>
          <a:bodyPr/>
          <a:lstStyle/>
          <a:p>
            <a:r>
              <a:rPr lang="en-US" dirty="0"/>
              <a:t>Without careful control, detachment front often migrates to the X-point, negating benefit of the longer divertor leg</a:t>
            </a:r>
          </a:p>
        </p:txBody>
      </p:sp>
      <p:pic>
        <p:nvPicPr>
          <p:cNvPr id="9" name="Picture 8" descr="A diagram of a solar cell&#10;&#10;Description automatically generated">
            <a:extLst>
              <a:ext uri="{FF2B5EF4-FFF2-40B4-BE49-F238E27FC236}">
                <a16:creationId xmlns:a16="http://schemas.microsoft.com/office/drawing/2014/main" id="{055B5A1A-D25F-8366-F385-96A9FDF3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969" y="1266833"/>
            <a:ext cx="4287962" cy="2951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27C4EC-00A6-5AA6-D339-2CED4299E800}"/>
              </a:ext>
            </a:extLst>
          </p:cNvPr>
          <p:cNvSpPr txBox="1"/>
          <p:nvPr/>
        </p:nvSpPr>
        <p:spPr>
          <a:xfrm>
            <a:off x="6022679" y="857276"/>
            <a:ext cx="83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glow rad="63500">
                    <a:schemeClr val="bg1">
                      <a:alpha val="78255"/>
                    </a:schemeClr>
                  </a:glow>
                </a:effectLst>
              </a:rPr>
              <a:t>Hot core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5D04397-220F-C5BD-7859-E73EB5E87A72}"/>
              </a:ext>
            </a:extLst>
          </p:cNvPr>
          <p:cNvSpPr/>
          <p:nvPr/>
        </p:nvSpPr>
        <p:spPr>
          <a:xfrm rot="10800000">
            <a:off x="3784611" y="2056647"/>
            <a:ext cx="1275126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6859FED9-042B-D71C-58CF-E7991F80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04" y="1025929"/>
            <a:ext cx="3542207" cy="31921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F24451-8294-92D6-E9D4-84CFA9EE5A22}"/>
              </a:ext>
            </a:extLst>
          </p:cNvPr>
          <p:cNvSpPr txBox="1"/>
          <p:nvPr/>
        </p:nvSpPr>
        <p:spPr>
          <a:xfrm>
            <a:off x="7761794" y="825209"/>
            <a:ext cx="11963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1D cartoon</a:t>
            </a:r>
          </a:p>
        </p:txBody>
      </p:sp>
    </p:spTree>
    <p:extLst>
      <p:ext uri="{BB962C8B-B14F-4D97-AF65-F5344CB8AC3E}">
        <p14:creationId xmlns:p14="http://schemas.microsoft.com/office/powerpoint/2010/main" val="139122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6D134-341F-E0F7-B92D-D5652A76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591A8-1FD3-06A3-CF98-B372E8BFC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Magnetic geometry can improve access and stability of detachment, but this can be constraining for reactor design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9CC3E697-1EFD-F81C-E164-25A54B800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498" y="721116"/>
            <a:ext cx="3186217" cy="3142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97927-7C91-F37E-58D1-E82BABCD68E9}"/>
              </a:ext>
            </a:extLst>
          </p:cNvPr>
          <p:cNvSpPr txBox="1"/>
          <p:nvPr/>
        </p:nvSpPr>
        <p:spPr>
          <a:xfrm>
            <a:off x="5367454" y="3863168"/>
            <a:ext cx="267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(Fraction of the exhaust flux tube in the divertor)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40224-BC74-E3BC-6EEF-75521DA15861}"/>
              </a:ext>
            </a:extLst>
          </p:cNvPr>
          <p:cNvSpPr txBox="1"/>
          <p:nvPr/>
        </p:nvSpPr>
        <p:spPr>
          <a:xfrm>
            <a:off x="6035935" y="4459183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B. Lipschultz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56 (2016) 056007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3BF7CC4-0025-F131-30A7-5970BC455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7" t="55985" b="8573"/>
          <a:stretch>
            <a:fillRect/>
          </a:stretch>
        </p:blipFill>
        <p:spPr>
          <a:xfrm>
            <a:off x="7532241" y="838095"/>
            <a:ext cx="1492729" cy="1114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44585-A15D-51E9-2C70-534FDC9C1A44}"/>
              </a:ext>
            </a:extLst>
          </p:cNvPr>
          <p:cNvSpPr txBox="1"/>
          <p:nvPr/>
        </p:nvSpPr>
        <p:spPr>
          <a:xfrm>
            <a:off x="7532241" y="2021441"/>
            <a:ext cx="1532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K. Verhaegh et al., </a:t>
            </a:r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Nucl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. Fusion 63 (2023) 016014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F6BECB0-9869-F8F8-54E6-01459F09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5" y="741454"/>
            <a:ext cx="4879522" cy="2604996"/>
          </a:xfrm>
        </p:spPr>
        <p:txBody>
          <a:bodyPr/>
          <a:lstStyle/>
          <a:p>
            <a:r>
              <a:rPr lang="en-US" dirty="0"/>
              <a:t>Decreasing field strength, long divertor legs are found to be stabilizing for detachment</a:t>
            </a:r>
          </a:p>
          <a:p>
            <a:pPr lvl="1"/>
            <a:r>
              <a:rPr lang="en-US" sz="1400" dirty="0"/>
              <a:t>MAST-U is a good example of a magnetic geometry with stable detachment front</a:t>
            </a:r>
          </a:p>
          <a:p>
            <a:pPr lvl="1"/>
            <a:r>
              <a:rPr lang="en-US" sz="1400" dirty="0"/>
              <a:t>Unstable example: short, vertical leg</a:t>
            </a:r>
          </a:p>
          <a:p>
            <a:pPr lvl="2"/>
            <a:r>
              <a:rPr lang="en-US" sz="1200" dirty="0"/>
              <a:t>High triangularity is desirable for pedestal stability</a:t>
            </a:r>
          </a:p>
          <a:p>
            <a:pPr lvl="1"/>
            <a:r>
              <a:rPr lang="en-US" sz="1400" dirty="0"/>
              <a:t>Modifications to basic DLS model find L</a:t>
            </a:r>
            <a:r>
              <a:rPr lang="en-US" sz="1400" baseline="-25000" dirty="0"/>
              <a:t>∥</a:t>
            </a:r>
            <a:r>
              <a:rPr lang="en-US" sz="1400" dirty="0"/>
              <a:t>, flux expansion more important</a:t>
            </a:r>
          </a:p>
          <a:p>
            <a:pPr lvl="2"/>
            <a:r>
              <a:rPr lang="en-US" sz="1200" dirty="0"/>
              <a:t>C. Cowley et al., </a:t>
            </a:r>
            <a:r>
              <a:rPr lang="en-US" sz="1200" dirty="0" err="1"/>
              <a:t>Nucl</a:t>
            </a:r>
            <a:r>
              <a:rPr lang="en-US" sz="1200" dirty="0"/>
              <a:t>. Fusion 62 (2022) 086046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3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23A6A-7328-E469-9154-DCEFD592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42B72-A855-0E6E-8725-8D6CA94ABB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Magnetic geometry can improve access and stability of detachment, but this can be constraining for reactor design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74F05178-6864-285C-99C5-0EE9616F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498" y="721116"/>
            <a:ext cx="3186217" cy="3142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565231-9AFF-B63C-449D-5A84DF43F78A}"/>
              </a:ext>
            </a:extLst>
          </p:cNvPr>
          <p:cNvSpPr txBox="1"/>
          <p:nvPr/>
        </p:nvSpPr>
        <p:spPr>
          <a:xfrm>
            <a:off x="5367454" y="3863168"/>
            <a:ext cx="267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(Fraction of the exhaust flux tube in the divertor)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46FA0-8F97-F0F0-EC95-040076717F45}"/>
              </a:ext>
            </a:extLst>
          </p:cNvPr>
          <p:cNvSpPr txBox="1"/>
          <p:nvPr/>
        </p:nvSpPr>
        <p:spPr>
          <a:xfrm>
            <a:off x="6035935" y="4459183"/>
            <a:ext cx="2004780" cy="42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B. Lipschultz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56 (2016) 056007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C21E542F-EFAE-4727-B74D-C00418CB0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7" t="55985" b="8573"/>
          <a:stretch>
            <a:fillRect/>
          </a:stretch>
        </p:blipFill>
        <p:spPr>
          <a:xfrm>
            <a:off x="7532241" y="838095"/>
            <a:ext cx="1492729" cy="1114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20FCD-850C-64E4-0F98-5D92B72D1179}"/>
              </a:ext>
            </a:extLst>
          </p:cNvPr>
          <p:cNvSpPr txBox="1"/>
          <p:nvPr/>
        </p:nvSpPr>
        <p:spPr>
          <a:xfrm>
            <a:off x="7532241" y="2021441"/>
            <a:ext cx="1532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K. Verhaegh et al., </a:t>
            </a:r>
            <a:r>
              <a:rPr lang="en-US" sz="900" dirty="0" err="1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Nucl</a:t>
            </a:r>
            <a:r>
              <a:rPr lang="en-US" sz="900" dirty="0">
                <a:effectLst>
                  <a:glow rad="88900">
                    <a:schemeClr val="bg1">
                      <a:alpha val="88059"/>
                    </a:schemeClr>
                  </a:glow>
                </a:effectLst>
              </a:rPr>
              <a:t>. Fusion 63 (2023) 016014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42971FC-DE16-C541-3983-11585846A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5" y="741454"/>
            <a:ext cx="4879522" cy="2604996"/>
          </a:xfrm>
        </p:spPr>
        <p:txBody>
          <a:bodyPr/>
          <a:lstStyle/>
          <a:p>
            <a:r>
              <a:rPr lang="en-US" dirty="0"/>
              <a:t>Decreasing field strength, long divertor legs are found to be stabilizing for detachment</a:t>
            </a:r>
          </a:p>
          <a:p>
            <a:pPr lvl="1"/>
            <a:r>
              <a:rPr lang="en-US" sz="1400" dirty="0"/>
              <a:t>MAST-U is a good example of a magnetic geometry with stable detachment front</a:t>
            </a:r>
          </a:p>
          <a:p>
            <a:pPr lvl="1"/>
            <a:r>
              <a:rPr lang="en-US" sz="1400" dirty="0"/>
              <a:t>Unstable example: short, vertical leg</a:t>
            </a:r>
          </a:p>
          <a:p>
            <a:pPr lvl="2"/>
            <a:r>
              <a:rPr lang="en-US" sz="1200" dirty="0"/>
              <a:t>High triangularity is desirable for pedestal stability</a:t>
            </a:r>
          </a:p>
          <a:p>
            <a:pPr lvl="1"/>
            <a:r>
              <a:rPr lang="en-US" sz="1400" dirty="0"/>
              <a:t>Modifications to basic DLS model find L</a:t>
            </a:r>
            <a:r>
              <a:rPr lang="en-US" sz="1400" baseline="-25000" dirty="0"/>
              <a:t>∥</a:t>
            </a:r>
            <a:r>
              <a:rPr lang="en-US" sz="1400" dirty="0"/>
              <a:t>, flux expansion more important</a:t>
            </a:r>
          </a:p>
          <a:p>
            <a:pPr lvl="2"/>
            <a:r>
              <a:rPr lang="en-US" sz="1200" dirty="0"/>
              <a:t>C. Cowley et al., </a:t>
            </a:r>
            <a:r>
              <a:rPr lang="en-US" sz="1200" dirty="0" err="1"/>
              <a:t>Nucl</a:t>
            </a:r>
            <a:r>
              <a:rPr lang="en-US" sz="1200" dirty="0"/>
              <a:t>. Fusion 62 (2022) 086046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A66A6E8-0769-E180-0287-E391258F082F}"/>
              </a:ext>
            </a:extLst>
          </p:cNvPr>
          <p:cNvSpPr txBox="1">
            <a:spLocks/>
          </p:cNvSpPr>
          <p:nvPr/>
        </p:nvSpPr>
        <p:spPr bwMode="auto">
          <a:xfrm>
            <a:off x="27015" y="3626148"/>
            <a:ext cx="5502902" cy="91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PF coils can be an engineering challenge and experience high neutron flux, so it would be helpful to have other tools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1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5B61D-AD9E-B884-A836-040CB423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3C2B4-B6C1-87E6-FF7C-9D523ADA29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684" y="125773"/>
            <a:ext cx="8846634" cy="369743"/>
          </a:xfrm>
        </p:spPr>
        <p:txBody>
          <a:bodyPr/>
          <a:lstStyle/>
          <a:p>
            <a:r>
              <a:rPr lang="en-US" sz="1900" dirty="0"/>
              <a:t>Pumping particles from a reactor divertor is necessary for He ash removal and core density control, but deprives neutral dissipation processes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74000C0C-B18E-2564-3DA7-1FC1B7AF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" y="1154259"/>
            <a:ext cx="4363844" cy="2308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FCB58-B3A6-13AA-E3E9-B751BCFE6732}"/>
              </a:ext>
            </a:extLst>
          </p:cNvPr>
          <p:cNvSpPr txBox="1"/>
          <p:nvPr/>
        </p:nvSpPr>
        <p:spPr>
          <a:xfrm>
            <a:off x="984684" y="3776875"/>
            <a:ext cx="2430417" cy="42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Modified from R. Maingi et al., </a:t>
            </a:r>
            <a:r>
              <a:rPr lang="en-US" sz="1200" dirty="0" err="1">
                <a:latin typeface="+mn-lt"/>
              </a:rPr>
              <a:t>Nucl</a:t>
            </a:r>
            <a:r>
              <a:rPr lang="en-US" sz="1200" dirty="0">
                <a:latin typeface="+mn-lt"/>
              </a:rPr>
              <a:t>. Fusion 39 (1999) 1187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59007-EFF3-EB60-6251-C3DD74D6E4BD}"/>
              </a:ext>
            </a:extLst>
          </p:cNvPr>
          <p:cNvSpPr/>
          <p:nvPr/>
        </p:nvSpPr>
        <p:spPr>
          <a:xfrm>
            <a:off x="2199893" y="2356624"/>
            <a:ext cx="335152" cy="33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42AA9-C989-5D10-CC32-F0021227C255}"/>
              </a:ext>
            </a:extLst>
          </p:cNvPr>
          <p:cNvSpPr/>
          <p:nvPr/>
        </p:nvSpPr>
        <p:spPr>
          <a:xfrm>
            <a:off x="141247" y="3091604"/>
            <a:ext cx="2799088" cy="349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0091A5-0B9A-9925-D9FE-5597AF52247E}"/>
              </a:ext>
            </a:extLst>
          </p:cNvPr>
          <p:cNvSpPr/>
          <p:nvPr/>
        </p:nvSpPr>
        <p:spPr>
          <a:xfrm>
            <a:off x="2480906" y="2832409"/>
            <a:ext cx="377656" cy="118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40ECF-B2FA-DF7E-E6F2-B57424178AE3}"/>
              </a:ext>
            </a:extLst>
          </p:cNvPr>
          <p:cNvSpPr/>
          <p:nvPr/>
        </p:nvSpPr>
        <p:spPr>
          <a:xfrm>
            <a:off x="2669735" y="2603951"/>
            <a:ext cx="690500" cy="349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CEF79C-9CC8-8083-374E-DF9FDB41C51C}"/>
              </a:ext>
            </a:extLst>
          </p:cNvPr>
          <p:cNvSpPr/>
          <p:nvPr/>
        </p:nvSpPr>
        <p:spPr>
          <a:xfrm>
            <a:off x="2233657" y="2832409"/>
            <a:ext cx="963026" cy="227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06BD2A-D78C-7605-DC87-0444FC8F7ADE}"/>
              </a:ext>
            </a:extLst>
          </p:cNvPr>
          <p:cNvCxnSpPr>
            <a:cxnSpLocks/>
          </p:cNvCxnSpPr>
          <p:nvPr/>
        </p:nvCxnSpPr>
        <p:spPr>
          <a:xfrm flipV="1">
            <a:off x="1677942" y="2831068"/>
            <a:ext cx="555715" cy="190836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A6A805-2803-C7B2-C971-B17D039B2390}"/>
              </a:ext>
            </a:extLst>
          </p:cNvPr>
          <p:cNvCxnSpPr>
            <a:cxnSpLocks/>
          </p:cNvCxnSpPr>
          <p:nvPr/>
        </p:nvCxnSpPr>
        <p:spPr>
          <a:xfrm>
            <a:off x="1903108" y="2892422"/>
            <a:ext cx="221530" cy="52384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97B288-3810-1322-3BBA-EDA8D7D22E76}"/>
              </a:ext>
            </a:extLst>
          </p:cNvPr>
          <p:cNvCxnSpPr>
            <a:cxnSpLocks/>
          </p:cNvCxnSpPr>
          <p:nvPr/>
        </p:nvCxnSpPr>
        <p:spPr>
          <a:xfrm flipV="1">
            <a:off x="917553" y="2078182"/>
            <a:ext cx="0" cy="985191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F42B89-8B39-B2AE-4B28-625AC84E40FF}"/>
              </a:ext>
            </a:extLst>
          </p:cNvPr>
          <p:cNvCxnSpPr>
            <a:cxnSpLocks/>
          </p:cNvCxnSpPr>
          <p:nvPr/>
        </p:nvCxnSpPr>
        <p:spPr>
          <a:xfrm flipV="1">
            <a:off x="1524165" y="2751513"/>
            <a:ext cx="0" cy="308592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2A10CB-DECF-3253-7F74-3ECCDA40AE79}"/>
              </a:ext>
            </a:extLst>
          </p:cNvPr>
          <p:cNvCxnSpPr>
            <a:cxnSpLocks/>
          </p:cNvCxnSpPr>
          <p:nvPr/>
        </p:nvCxnSpPr>
        <p:spPr>
          <a:xfrm flipV="1">
            <a:off x="1650397" y="2817571"/>
            <a:ext cx="0" cy="242701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7F4883F-33E7-382B-9067-808336555042}"/>
              </a:ext>
            </a:extLst>
          </p:cNvPr>
          <p:cNvSpPr/>
          <p:nvPr/>
        </p:nvSpPr>
        <p:spPr>
          <a:xfrm>
            <a:off x="1420278" y="2900735"/>
            <a:ext cx="335152" cy="15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E1BBAF-62B4-2634-D4B7-67A706EAE05C}"/>
              </a:ext>
            </a:extLst>
          </p:cNvPr>
          <p:cNvCxnSpPr>
            <a:cxnSpLocks/>
          </p:cNvCxnSpPr>
          <p:nvPr/>
        </p:nvCxnSpPr>
        <p:spPr>
          <a:xfrm flipH="1" flipV="1">
            <a:off x="224444" y="1263535"/>
            <a:ext cx="659326" cy="179631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51526CA-7527-0F61-2C18-ADED3BDFE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021" y="802472"/>
            <a:ext cx="4779298" cy="2530932"/>
          </a:xfrm>
        </p:spPr>
        <p:txBody>
          <a:bodyPr/>
          <a:lstStyle/>
          <a:p>
            <a:r>
              <a:rPr lang="en-US" dirty="0"/>
              <a:t>Historically, positioning pump near the strike point provides efficient particle removal</a:t>
            </a:r>
          </a:p>
          <a:p>
            <a:pPr lvl="1"/>
            <a:r>
              <a:rPr lang="en-US" dirty="0"/>
              <a:t>Capture neutral particles sourced by recombination at the divertor target</a:t>
            </a:r>
          </a:p>
          <a:p>
            <a:pPr lvl="1"/>
            <a:r>
              <a:rPr lang="en-US" dirty="0"/>
              <a:t>Core density can be minimized</a:t>
            </a:r>
          </a:p>
          <a:p>
            <a:pPr lvl="1"/>
            <a:r>
              <a:rPr lang="en-US" dirty="0"/>
              <a:t>Efficient pumping for density control has been a primary goal of most experimental divertors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CDF76C-7443-5844-2277-0CD54E6CFE73}"/>
              </a:ext>
            </a:extLst>
          </p:cNvPr>
          <p:cNvSpPr/>
          <p:nvPr/>
        </p:nvSpPr>
        <p:spPr>
          <a:xfrm>
            <a:off x="2940334" y="2227314"/>
            <a:ext cx="635285" cy="33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CF67C-8D33-B5D5-42D6-AEDB9D01AB6A}"/>
              </a:ext>
            </a:extLst>
          </p:cNvPr>
          <p:cNvSpPr txBox="1"/>
          <p:nvPr/>
        </p:nvSpPr>
        <p:spPr>
          <a:xfrm>
            <a:off x="2156959" y="2811741"/>
            <a:ext cx="1203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Pump duct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9A019E5-11AC-A3D9-10A7-801BC66C510A}"/>
              </a:ext>
            </a:extLst>
          </p:cNvPr>
          <p:cNvSpPr/>
          <p:nvPr/>
        </p:nvSpPr>
        <p:spPr>
          <a:xfrm>
            <a:off x="1104589" y="2615601"/>
            <a:ext cx="926116" cy="43093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E1E93A-2F86-5FE8-672B-074CBA50E520}"/>
              </a:ext>
            </a:extLst>
          </p:cNvPr>
          <p:cNvSpPr/>
          <p:nvPr/>
        </p:nvSpPr>
        <p:spPr>
          <a:xfrm>
            <a:off x="3838495" y="1769748"/>
            <a:ext cx="343742" cy="1958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AF1B2-DB5E-A086-CDE9-D64B2925FB2F}"/>
              </a:ext>
            </a:extLst>
          </p:cNvPr>
          <p:cNvSpPr txBox="1"/>
          <p:nvPr/>
        </p:nvSpPr>
        <p:spPr>
          <a:xfrm>
            <a:off x="3701500" y="1742419"/>
            <a:ext cx="56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1313636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4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407316</TotalTime>
  <Words>3843</Words>
  <Application>Microsoft Macintosh PowerPoint</Application>
  <PresentationFormat>On-screen Show (16:9)</PresentationFormat>
  <Paragraphs>445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ＭＳ Ｐゴシック</vt:lpstr>
      <vt:lpstr>Arial</vt:lpstr>
      <vt:lpstr>Calibri</vt:lpstr>
      <vt:lpstr>Cambria Math</vt:lpstr>
      <vt:lpstr>Century Gothic</vt:lpstr>
      <vt:lpstr>Helvetica</vt:lpstr>
      <vt:lpstr>Lucida Grande</vt:lpstr>
      <vt:lpstr>Times</vt:lpstr>
      <vt:lpstr>Times New Roman</vt:lpstr>
      <vt:lpstr>Wingdings</vt:lpstr>
      <vt:lpstr>Office Theme</vt:lpstr>
      <vt:lpstr>PowerPoint Presentation</vt:lpstr>
      <vt:lpstr>A novel divertor design has been developed with the goal of improving both access to detachment and detachment control via mid-leg pumping</vt:lpstr>
      <vt:lpstr>Outline: DIII-D Chimney Divertor</vt:lpstr>
      <vt:lpstr>Outline: DIII-D Chimney Divertor</vt:lpstr>
      <vt:lpstr>Te-dependent dissipation processes require volume (L∥) for the target plasma to be detached without core confinement degradation</vt:lpstr>
      <vt:lpstr>Without careful control, detachment front often migrates to the X-point, negating benefit of the longer divertor leg</vt:lpstr>
      <vt:lpstr>Magnetic geometry can improve access and stability of detachment, but this can be constraining for reactor design</vt:lpstr>
      <vt:lpstr>Magnetic geometry can improve access and stability of detachment, but this can be constraining for reactor design</vt:lpstr>
      <vt:lpstr>Pumping particles from a reactor divertor is necessary for He ash removal and core density control, but deprives neutral dissipation processes</vt:lpstr>
      <vt:lpstr>Pumping particles from a reactor divertor is necessary for He ash removal and core density control, but deprives neutral dissipation processes</vt:lpstr>
      <vt:lpstr>Can pumping part way up a “closed” divertor leg stabilize the detachment front before it migrates to the X-point and degrades the core?</vt:lpstr>
      <vt:lpstr>Can pumping part way up a “closed” divertor leg stabilize the detachment front before it migrates to the X-point and degrades the core?</vt:lpstr>
      <vt:lpstr>Coupled fluid-kinetic boundary modeling with SOLPS-ITER finds that pumping upstream from the divertor target increases neutral density and lowers Te at target</vt:lpstr>
      <vt:lpstr>Coupled fluid-kinetic boundary modeling with SOLPS-ITER finds that pumping upstream from the divertor target increases neutral density and lowers Te at target</vt:lpstr>
      <vt:lpstr>Coupled fluid-kinetic boundary modeling with SOLPS-ITER finds that pumping upstream from the divertor target increases neutral density and lowers Te at target</vt:lpstr>
      <vt:lpstr>Coupled fluid-kinetic boundary modeling with SOLPS-ITER finds that pumping upstream from the divertor target increases neutral density and lowers Te at target</vt:lpstr>
      <vt:lpstr>Outline: DIII-D Chimney Divertor</vt:lpstr>
      <vt:lpstr>“Chimney” divertor is designed to pump part way up the divertor leg in attempt to stabilize the detachment front, reduce Te,targ and q⟂ for a given core plasma</vt:lpstr>
      <vt:lpstr>“Chimney” divertor is designed to pump part way up the divertor leg in attempt to stabilize the detachment front, reduce Te,targ and q⟂ for a given core plasma</vt:lpstr>
      <vt:lpstr>“Chimney” divertor is designed to pump part way up the divertor leg in attempt to stabilize the detachment front, reduce Te,targ and q⟂ for a given core plasma</vt:lpstr>
      <vt:lpstr>Despite strongly vertical leg, both UEDGE and SOLPS-ITER simulations predict a stable detachment front across wide range of power and particle injection</vt:lpstr>
      <vt:lpstr>Despite strongly vertical leg, both UEDGE and SOLPS-ITER simulations predict a stable detachment front across wide range of power and particle injection</vt:lpstr>
      <vt:lpstr>Modeling finds inner leg detachment front does not reach X-point for any experimental inputs using the range of inner leg lengths explored (&gt; ~14.5 cm)</vt:lpstr>
      <vt:lpstr>Modeling finds inner leg detachment front does not reach X-point for any experimental inputs using the range of inner leg lengths explored (&gt; ~14.5 cm)</vt:lpstr>
      <vt:lpstr>Relatively rapid, inexpensive iteration of divertor designs is made possible by custom-designed copper pedestals, mica baffling</vt:lpstr>
      <vt:lpstr>Relatively rapid, inexpensive iteration of divertor designs is made possible by custom-designed copper pedestals, mica baffling</vt:lpstr>
      <vt:lpstr>Extensive planned diagnostic suite would enable research to extrapolate physics to next-step devices</vt:lpstr>
      <vt:lpstr>Summary and future work</vt:lpstr>
      <vt:lpstr>Backup slides</vt:lpstr>
      <vt:lpstr>Fluid boundary plasma and neutral modeling with UEDGE finds a stable detachment front without active control using upstream pumping</vt:lpstr>
      <vt:lpstr>Adding cross-field drift effects to a subset of SOLPS simulations did not significantly modify the qualitative relationships</vt:lpstr>
      <vt:lpstr>Tiles designed to minimize line-of-sight between targets and copper, eliminate leading edges from bolt holes near strike points</vt:lpstr>
      <vt:lpstr>Tile design incorporates thin, pliable mica sheets to maintain gas pressure and prevent undesirable leakage in key areas</vt:lpstr>
      <vt:lpstr>Mica baffling has been demonstrated to be sufficient to hold gas pressure in presently-installed DIII-D SVR divertor</vt:lpstr>
      <vt:lpstr>This long-legged, conventional divertor would complement other approaches to detachment in the international tokamak community</vt:lpstr>
      <vt:lpstr>Divertor is designed for experimental flexibility to perform strike point sweeps and X-point height scans up to IP=1.8 MA with DIII-D coil set (𝛌q = ~1.6 mm)</vt:lpstr>
      <vt:lpstr>Changing the target material from graphite may modify integrated divertor physics in critical ways</vt:lpstr>
      <vt:lpstr>Next step: Incorporate reactor-relevant materials</vt:lpstr>
      <vt:lpstr>UEDGE X-point height scan shows position of radiation front on outer leg is tied to physical structures and pump more than X-point</vt:lpstr>
      <vt:lpstr>Magnetic geometry can improve access and stability of detachment, but this can be constraining for reactor design</vt:lpstr>
      <vt:lpstr>Installation will test whether some core-edge integration challenges for a reactor can be addressed with advanced divertor design</vt:lpstr>
      <vt:lpstr>Even for very resilient materials, for stationary pulses, a large fraction of plasma exhaust energy must be radiated away to prevent damage</vt:lpstr>
      <vt:lpstr>Comprehensive set of Langmuir probes and SETCs are planned</vt:lpstr>
      <vt:lpstr>Necessary outer leg length (40-50 cm) determined based on poloidal Te gradient measured with divertor Thomson scattering in open divertor configuration</vt:lpstr>
      <vt:lpstr>New upper divertor structures should not be a significant constraint on standard LSN plasma shapes, even those approaching DN</vt:lpstr>
      <vt:lpstr>Tangential cameras have view access to most of the divertor volume for monitoring heat flux and impurity line radiation</vt:lpstr>
      <vt:lpstr>Divertor diagnostic needs are based on 2D evaluation of radiative dissipation</vt:lpstr>
      <vt:lpstr>If model predictions are validated experimentally, “upstream pumping” concept could be beneficial to other magnetic confinement designs</vt:lpstr>
      <vt:lpstr>Having PFR baffling too close to the inner leg can allow neutrals to go through the plasma to get to the pump</vt:lpstr>
      <vt:lpstr>Sufficient clearance of upstream plasma to walls ensures that most recombination and plasma-wall interaction will happen in the divertor</vt:lpstr>
      <vt:lpstr>12.5 MW, Dpuff = 1.0 E22 s-1, Cpuff = 0.15 E22 s-1</vt:lpstr>
      <vt:lpstr>12.5 MW, Dpuff = 2.0 E22 s-1, Cpuff = 0</vt:lpstr>
      <vt:lpstr>20 MW, Dpuff = 1.0 E22 s-1, Cpuff = 0</vt:lpstr>
      <vt:lpstr>20 MW, Dpuff = 1.0 E22 s-1, Cpuff = 0.15 E22 s-1</vt:lpstr>
      <vt:lpstr>20 MW, Dpuff = 2.0 E22 s-1, Cpuff = 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Wilcox, Robert</cp:lastModifiedBy>
  <cp:revision>2796</cp:revision>
  <cp:lastPrinted>2022-10-13T03:05:42Z</cp:lastPrinted>
  <dcterms:created xsi:type="dcterms:W3CDTF">2010-04-12T23:12:02Z</dcterms:created>
  <dcterms:modified xsi:type="dcterms:W3CDTF">2025-10-30T09:48:28Z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