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24"/>
  </p:notesMasterIdLst>
  <p:sldIdLst>
    <p:sldId id="262" r:id="rId3"/>
    <p:sldId id="288" r:id="rId4"/>
    <p:sldId id="291" r:id="rId5"/>
    <p:sldId id="283" r:id="rId6"/>
    <p:sldId id="266" r:id="rId7"/>
    <p:sldId id="287" r:id="rId8"/>
    <p:sldId id="289" r:id="rId9"/>
    <p:sldId id="272" r:id="rId10"/>
    <p:sldId id="290" r:id="rId11"/>
    <p:sldId id="273" r:id="rId12"/>
    <p:sldId id="295" r:id="rId13"/>
    <p:sldId id="271" r:id="rId14"/>
    <p:sldId id="278" r:id="rId15"/>
    <p:sldId id="286" r:id="rId16"/>
    <p:sldId id="294" r:id="rId17"/>
    <p:sldId id="277" r:id="rId18"/>
    <p:sldId id="284" r:id="rId19"/>
    <p:sldId id="268" r:id="rId20"/>
    <p:sldId id="269" r:id="rId21"/>
    <p:sldId id="276"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00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5" autoAdjust="0"/>
    <p:restoredTop sz="94660"/>
  </p:normalViewPr>
  <p:slideViewPr>
    <p:cSldViewPr snapToGrid="0">
      <p:cViewPr varScale="1">
        <p:scale>
          <a:sx n="66" d="100"/>
          <a:sy n="66" d="100"/>
        </p:scale>
        <p:origin x="56" y="272"/>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30.10.2025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a:t>
                </a:r>
                <a:r>
                  <a:rPr lang="en-GB" baseline="0" dirty="0"/>
                  <a:t> </a:t>
                </a:r>
                <a:r>
                  <a:rPr lang="en-GB" dirty="0"/>
                  <a:t>Lc integrated</a:t>
                </a:r>
                <a:r>
                  <a:rPr lang="en-GB" baseline="0" dirty="0"/>
                  <a:t> quantity (defined as integral over a flux surface) </a:t>
                </a:r>
                <a:r>
                  <a:rPr lang="en-GB" dirty="0"/>
                  <a:t>while </a:t>
                </a:r>
                <a14:m>
                  <m:oMath xmlns:m="http://schemas.openxmlformats.org/officeDocument/2006/math">
                    <m:sSub>
                      <m:sSubPr>
                        <m:ctrlPr>
                          <a:rPr lang="en-GB" b="0" i="1" dirty="0" smtClean="0">
                            <a:latin typeface="Cambria Math" panose="02040503050406030204" pitchFamily="18" charset="0"/>
                          </a:rPr>
                        </m:ctrlPr>
                      </m:sSubPr>
                      <m:e>
                        <m:r>
                          <m:rPr>
                            <m:sty m:val="p"/>
                          </m:rPr>
                          <a:rPr lang="en-GB" b="0" i="0" dirty="0" smtClean="0">
                            <a:latin typeface="Cambria Math" panose="02040503050406030204" pitchFamily="18" charset="0"/>
                          </a:rPr>
                          <m:t>Θ</m:t>
                        </m:r>
                      </m:e>
                      <m:sub>
                        <m:r>
                          <a:rPr lang="en-GB" b="0" i="1" dirty="0" smtClean="0">
                            <a:latin typeface="Cambria Math" panose="02040503050406030204" pitchFamily="18" charset="0"/>
                          </a:rPr>
                          <m:t>𝑖</m:t>
                        </m:r>
                      </m:sub>
                    </m:sSub>
                  </m:oMath>
                </a14:m>
                <a:r>
                  <a:rPr lang="it-IT" dirty="0"/>
                  <a:t> local quantity!</a:t>
                </a:r>
                <a:r>
                  <a:rPr lang="it-IT" baseline="0" dirty="0"/>
                  <a:t> (the proportionality is not direct)</a:t>
                </a:r>
                <a:endParaRPr lang="it-IT" dirty="0"/>
              </a:p>
              <a:p>
                <a:endParaRPr lang="it-IT"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a:t>
                </a:r>
                <a:r>
                  <a:rPr lang="en-GB" baseline="0" dirty="0"/>
                  <a:t> </a:t>
                </a:r>
                <a:r>
                  <a:rPr lang="en-GB" dirty="0"/>
                  <a:t>Lc integrated</a:t>
                </a:r>
                <a:r>
                  <a:rPr lang="en-GB" baseline="0" dirty="0"/>
                  <a:t> quantity (defined as integral over a flux surface) </a:t>
                </a:r>
                <a:r>
                  <a:rPr lang="en-GB" dirty="0"/>
                  <a:t>while </a:t>
                </a:r>
                <a:r>
                  <a:rPr lang="en-GB" b="0" i="0" dirty="0">
                    <a:latin typeface="Cambria Math" panose="02040503050406030204" pitchFamily="18" charset="0"/>
                  </a:rPr>
                  <a:t>Θ_𝑖</a:t>
                </a:r>
                <a:r>
                  <a:rPr lang="it-IT" dirty="0"/>
                  <a:t> local quantity!</a:t>
                </a:r>
                <a:r>
                  <a:rPr lang="it-IT" baseline="0" dirty="0"/>
                  <a:t> (the proportionality is not direct)</a:t>
                </a:r>
                <a:endParaRPr lang="it-IT" dirty="0"/>
              </a:p>
              <a:p>
                <a:endParaRPr lang="it-IT" dirty="0"/>
              </a:p>
            </p:txBody>
          </p:sp>
        </mc:Fallback>
      </mc:AlternateContent>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85E968-FCE0-431C-99B4-EC8EA971DFF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501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1.jp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1.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937590071"/>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a:t>Click to edit Master title style</a:t>
            </a:r>
            <a:endParaRPr lang="de-DE"/>
          </a:p>
        </p:txBody>
      </p:sp>
      <p:sp>
        <p:nvSpPr>
          <p:cNvPr id="11" name="Datumsplatzhalter 10"/>
          <p:cNvSpPr>
            <a:spLocks noGrp="1"/>
          </p:cNvSpPr>
          <p:nvPr>
            <p:ph type="dt" sz="half" idx="10"/>
          </p:nvPr>
        </p:nvSpPr>
        <p:spPr/>
        <p:txBody>
          <a:bodyPr/>
          <a:lstStyle/>
          <a:p>
            <a:r>
              <a:rPr lang="en-US"/>
              <a:t>5th IAEA TM Divertor concepts</a:t>
            </a:r>
            <a:endParaRPr lang="de-DE" dirty="0"/>
          </a:p>
        </p:txBody>
      </p:sp>
      <p:sp>
        <p:nvSpPr>
          <p:cNvPr id="12" name="Fußzeilenplatzhalter 11"/>
          <p:cNvSpPr>
            <a:spLocks noGrp="1"/>
          </p:cNvSpPr>
          <p:nvPr>
            <p:ph type="ftr" sz="quarter" idx="11"/>
          </p:nvPr>
        </p:nvSpPr>
        <p:spPr/>
        <p:txBody>
          <a:bodyPr/>
          <a:lstStyle/>
          <a:p>
            <a:r>
              <a:rPr lang="de-DE"/>
              <a:t>Max-Planck-Institut für Plasmaphysik | V R Winters | 30.10.2025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en-US"/>
              <a:t>Click to edit Master title style</a:t>
            </a:r>
            <a:endParaRPr lang="de-DE" dirty="0"/>
          </a:p>
        </p:txBody>
      </p:sp>
      <p:sp>
        <p:nvSpPr>
          <p:cNvPr id="10" name="Datumsplatzhalter 9"/>
          <p:cNvSpPr>
            <a:spLocks noGrp="1"/>
          </p:cNvSpPr>
          <p:nvPr>
            <p:ph type="dt" sz="half" idx="10"/>
          </p:nvPr>
        </p:nvSpPr>
        <p:spPr/>
        <p:txBody>
          <a:bodyPr/>
          <a:lstStyle/>
          <a:p>
            <a:r>
              <a:rPr lang="en-US"/>
              <a:t>5th IAEA TM Divertor concepts</a:t>
            </a:r>
            <a:endParaRPr lang="de-DE" dirty="0"/>
          </a:p>
        </p:txBody>
      </p:sp>
      <p:sp>
        <p:nvSpPr>
          <p:cNvPr id="12" name="Fußzeilenplatzhalter 11"/>
          <p:cNvSpPr>
            <a:spLocks noGrp="1"/>
          </p:cNvSpPr>
          <p:nvPr>
            <p:ph type="ftr" sz="quarter" idx="11"/>
          </p:nvPr>
        </p:nvSpPr>
        <p:spPr/>
        <p:txBody>
          <a:bodyPr/>
          <a:lstStyle/>
          <a:p>
            <a:r>
              <a:rPr lang="de-DE"/>
              <a:t>Max-Planck-Institut für Plasmaphysik | V R Winters | 30.10.2025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itel 10"/>
          <p:cNvSpPr>
            <a:spLocks noGrp="1"/>
          </p:cNvSpPr>
          <p:nvPr>
            <p:ph type="title"/>
          </p:nvPr>
        </p:nvSpPr>
        <p:spPr/>
        <p:txBody>
          <a:bodyPr/>
          <a:lstStyle/>
          <a:p>
            <a:r>
              <a:rPr lang="en-US"/>
              <a:t>Click to edit Master title style</a:t>
            </a:r>
            <a:endParaRPr lang="de-DE" dirty="0"/>
          </a:p>
        </p:txBody>
      </p:sp>
      <p:sp>
        <p:nvSpPr>
          <p:cNvPr id="12" name="Datumsplatzhalter 11"/>
          <p:cNvSpPr>
            <a:spLocks noGrp="1"/>
          </p:cNvSpPr>
          <p:nvPr>
            <p:ph type="dt" sz="half" idx="14"/>
          </p:nvPr>
        </p:nvSpPr>
        <p:spPr/>
        <p:txBody>
          <a:bodyPr/>
          <a:lstStyle/>
          <a:p>
            <a:r>
              <a:rPr lang="en-US"/>
              <a:t>5th IAEA TM Divertor concepts</a:t>
            </a:r>
            <a:endParaRPr lang="de-DE" dirty="0"/>
          </a:p>
        </p:txBody>
      </p:sp>
      <p:sp>
        <p:nvSpPr>
          <p:cNvPr id="13" name="Fußzeilenplatzhalter 12"/>
          <p:cNvSpPr>
            <a:spLocks noGrp="1"/>
          </p:cNvSpPr>
          <p:nvPr>
            <p:ph type="ftr" sz="quarter" idx="15"/>
          </p:nvPr>
        </p:nvSpPr>
        <p:spPr/>
        <p:txBody>
          <a:bodyPr/>
          <a:lstStyle/>
          <a:p>
            <a:r>
              <a:rPr lang="de-DE"/>
              <a:t>Max-Planck-Institut für Plasmaphysik | V R Winters | 30.10.2025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60045517"/>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39673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a:t>Insert </a:t>
            </a:r>
            <a:r>
              <a:rPr lang="de-DE" dirty="0" err="1"/>
              <a:t>your</a:t>
            </a:r>
            <a:r>
              <a:rPr lang="de-DE" dirty="0"/>
              <a:t> </a:t>
            </a:r>
            <a:r>
              <a:rPr lang="de-DE" dirty="0" err="1"/>
              <a:t>own</a:t>
            </a:r>
            <a:r>
              <a:rPr lang="de-DE" dirty="0"/>
              <a:t> title </a:t>
            </a:r>
            <a:r>
              <a:rPr lang="de-DE" dirty="0" err="1"/>
              <a:t>image</a:t>
            </a:r>
            <a:endParaRPr lang="de-DE" dirty="0"/>
          </a:p>
        </p:txBody>
      </p:sp>
    </p:spTree>
    <p:extLst>
      <p:ext uri="{BB962C8B-B14F-4D97-AF65-F5344CB8AC3E}">
        <p14:creationId xmlns:p14="http://schemas.microsoft.com/office/powerpoint/2010/main" val="191919550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a:t>Insert </a:t>
            </a:r>
            <a:r>
              <a:rPr lang="de-DE" dirty="0" err="1"/>
              <a:t>your</a:t>
            </a:r>
            <a:r>
              <a:rPr lang="de-DE" dirty="0"/>
              <a:t> </a:t>
            </a:r>
            <a:r>
              <a:rPr lang="de-DE" dirty="0" err="1"/>
              <a:t>own</a:t>
            </a:r>
            <a:r>
              <a:rPr lang="de-DE" dirty="0"/>
              <a:t> title </a:t>
            </a:r>
            <a:r>
              <a:rPr lang="de-DE" dirty="0" err="1"/>
              <a:t>image</a:t>
            </a:r>
            <a:endParaRPr lang="de-DE" dirty="0"/>
          </a:p>
        </p:txBody>
      </p:sp>
    </p:spTree>
    <p:extLst>
      <p:ext uri="{BB962C8B-B14F-4D97-AF65-F5344CB8AC3E}">
        <p14:creationId xmlns:p14="http://schemas.microsoft.com/office/powerpoint/2010/main" val="3668073366"/>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en-US"/>
              <a:t>5th IAEA TM Divertor concepts</a:t>
            </a:r>
            <a:endParaRPr lang="de-DE" dirty="0"/>
          </a:p>
        </p:txBody>
      </p:sp>
      <p:sp>
        <p:nvSpPr>
          <p:cNvPr id="9" name="Fußzeilenplatzhalter 8"/>
          <p:cNvSpPr>
            <a:spLocks noGrp="1"/>
          </p:cNvSpPr>
          <p:nvPr>
            <p:ph type="ftr" sz="quarter" idx="15"/>
          </p:nvPr>
        </p:nvSpPr>
        <p:spPr/>
        <p:txBody>
          <a:bodyPr/>
          <a:lstStyle/>
          <a:p>
            <a:r>
              <a:rPr lang="de-DE"/>
              <a:t>Max-Planck-Institut für Plasmaphysik | V R Winters | 30.10.2025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a:t>5th IAEA TM Divertor concepts</a:t>
            </a:r>
            <a:endParaRPr lang="de-DE" dirty="0"/>
          </a:p>
        </p:txBody>
      </p:sp>
      <p:sp>
        <p:nvSpPr>
          <p:cNvPr id="16" name="Fußzeilenplatzhalter 15"/>
          <p:cNvSpPr>
            <a:spLocks noGrp="1"/>
          </p:cNvSpPr>
          <p:nvPr>
            <p:ph type="ftr" sz="quarter" idx="15"/>
          </p:nvPr>
        </p:nvSpPr>
        <p:spPr/>
        <p:txBody>
          <a:bodyPr/>
          <a:lstStyle/>
          <a:p>
            <a:r>
              <a:rPr lang="de-DE"/>
              <a:t>Max-Planck-Institut für Plasmaphysik | V R Winters | 30.10.2025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1"/>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a:t>5th IAEA TM Divertor concepts</a:t>
            </a:r>
            <a:endParaRPr lang="de-DE" dirty="0"/>
          </a:p>
        </p:txBody>
      </p:sp>
      <p:sp>
        <p:nvSpPr>
          <p:cNvPr id="13" name="Fußzeilenplatzhalter 12"/>
          <p:cNvSpPr>
            <a:spLocks noGrp="1"/>
          </p:cNvSpPr>
          <p:nvPr>
            <p:ph type="ftr" sz="quarter" idx="11"/>
          </p:nvPr>
        </p:nvSpPr>
        <p:spPr/>
        <p:txBody>
          <a:bodyPr/>
          <a:lstStyle/>
          <a:p>
            <a:r>
              <a:rPr lang="de-DE"/>
              <a:t>Max-Planck-Institut für Plasmaphysik | V R Winters | 30.10.2025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67801366"/>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a:t>5th IAEA TM Divertor concepts</a:t>
            </a:r>
            <a:endParaRPr lang="de-DE" dirty="0"/>
          </a:p>
        </p:txBody>
      </p:sp>
      <p:sp>
        <p:nvSpPr>
          <p:cNvPr id="6" name="Fußzeilenplatzhalter 5"/>
          <p:cNvSpPr>
            <a:spLocks noGrp="1"/>
          </p:cNvSpPr>
          <p:nvPr>
            <p:ph type="ftr" sz="quarter" idx="15"/>
          </p:nvPr>
        </p:nvSpPr>
        <p:spPr/>
        <p:txBody>
          <a:bodyPr/>
          <a:lstStyle/>
          <a:p>
            <a:r>
              <a:rPr lang="de-DE"/>
              <a:t>Max-Planck-Institut für Plasmaphysik | V R Winters | 30.10.2025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a:t>5th IAEA TM Divertor concepts</a:t>
            </a:r>
            <a:endParaRPr lang="de-DE" dirty="0"/>
          </a:p>
        </p:txBody>
      </p:sp>
      <p:sp>
        <p:nvSpPr>
          <p:cNvPr id="9" name="Fußzeilenplatzhalter 8"/>
          <p:cNvSpPr>
            <a:spLocks noGrp="1"/>
          </p:cNvSpPr>
          <p:nvPr>
            <p:ph type="ftr" sz="quarter" idx="11"/>
          </p:nvPr>
        </p:nvSpPr>
        <p:spPr/>
        <p:txBody>
          <a:bodyPr/>
          <a:lstStyle/>
          <a:p>
            <a:r>
              <a:rPr lang="de-DE"/>
              <a:t>Max-Planck-Institut für Plasmaphysik | V R Winters | 30.10.2025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a:t>5th IAEA TM Divertor concepts</a:t>
            </a:r>
            <a:endParaRPr lang="de-DE" dirty="0"/>
          </a:p>
        </p:txBody>
      </p:sp>
      <p:sp>
        <p:nvSpPr>
          <p:cNvPr id="12" name="Fußzeilenplatzhalter 11"/>
          <p:cNvSpPr>
            <a:spLocks noGrp="1"/>
          </p:cNvSpPr>
          <p:nvPr>
            <p:ph type="ftr" sz="quarter" idx="11"/>
          </p:nvPr>
        </p:nvSpPr>
        <p:spPr/>
        <p:txBody>
          <a:bodyPr/>
          <a:lstStyle/>
          <a:p>
            <a:r>
              <a:rPr lang="de-DE"/>
              <a:t>Max-Planck-Institut für Plasmaphysik | V R Winters | 30.10.2025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a:t>5th IAEA TM Divertor concepts</a:t>
            </a:r>
            <a:endParaRPr lang="de-DE" dirty="0"/>
          </a:p>
        </p:txBody>
      </p:sp>
      <p:sp>
        <p:nvSpPr>
          <p:cNvPr id="12" name="Fußzeilenplatzhalter 11"/>
          <p:cNvSpPr>
            <a:spLocks noGrp="1"/>
          </p:cNvSpPr>
          <p:nvPr>
            <p:ph type="ftr" sz="quarter" idx="11"/>
          </p:nvPr>
        </p:nvSpPr>
        <p:spPr/>
        <p:txBody>
          <a:bodyPr/>
          <a:lstStyle/>
          <a:p>
            <a:r>
              <a:rPr lang="de-DE"/>
              <a:t>Max-Planck-Institut für Plasmaphysik | V R Winters | 30.10.2025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a:t>5th IAEA TM Divertor concepts</a:t>
            </a:r>
            <a:endParaRPr lang="de-DE" dirty="0"/>
          </a:p>
        </p:txBody>
      </p:sp>
      <p:sp>
        <p:nvSpPr>
          <p:cNvPr id="13" name="Fußzeilenplatzhalter 12"/>
          <p:cNvSpPr>
            <a:spLocks noGrp="1"/>
          </p:cNvSpPr>
          <p:nvPr>
            <p:ph type="ftr" sz="quarter" idx="15"/>
          </p:nvPr>
        </p:nvSpPr>
        <p:spPr/>
        <p:txBody>
          <a:bodyPr/>
          <a:lstStyle/>
          <a:p>
            <a:r>
              <a:rPr lang="de-DE"/>
              <a:t>Max-Planck-Institut für Plasmaphysik | V R Winters | 30.10.2025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a:t>5th IAEA TM Divertor concepts</a:t>
            </a:r>
            <a:endParaRPr lang="de-DE" dirty="0"/>
          </a:p>
        </p:txBody>
      </p:sp>
      <p:sp>
        <p:nvSpPr>
          <p:cNvPr id="6" name="Fußzeilenplatzhalter 5"/>
          <p:cNvSpPr>
            <a:spLocks noGrp="1"/>
          </p:cNvSpPr>
          <p:nvPr>
            <p:ph type="ftr" sz="quarter" idx="11"/>
          </p:nvPr>
        </p:nvSpPr>
        <p:spPr/>
        <p:txBody>
          <a:bodyPr/>
          <a:lstStyle/>
          <a:p>
            <a:r>
              <a:rPr lang="de-DE"/>
              <a:t>Max-Planck-Institut für Plasmaphysik | V R Winters | 30.10.2025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Datumsplatzhalter 7"/>
          <p:cNvSpPr>
            <a:spLocks noGrp="1"/>
          </p:cNvSpPr>
          <p:nvPr>
            <p:ph type="dt" sz="half" idx="14"/>
          </p:nvPr>
        </p:nvSpPr>
        <p:spPr/>
        <p:txBody>
          <a:bodyPr/>
          <a:lstStyle/>
          <a:p>
            <a:r>
              <a:rPr lang="en-US"/>
              <a:t>5th IAEA TM Divertor concepts</a:t>
            </a:r>
            <a:endParaRPr lang="de-DE" dirty="0"/>
          </a:p>
        </p:txBody>
      </p:sp>
      <p:sp>
        <p:nvSpPr>
          <p:cNvPr id="9" name="Fußzeilenplatzhalter 8"/>
          <p:cNvSpPr>
            <a:spLocks noGrp="1"/>
          </p:cNvSpPr>
          <p:nvPr>
            <p:ph type="ftr" sz="quarter" idx="15"/>
          </p:nvPr>
        </p:nvSpPr>
        <p:spPr/>
        <p:txBody>
          <a:bodyPr/>
          <a:lstStyle/>
          <a:p>
            <a:r>
              <a:rPr lang="de-DE"/>
              <a:t>Max-Planck-Institut für Plasmaphysik | V R Winters | 30.10.2025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1"/>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a:t>5th IAEA TM Divertor concepts</a:t>
            </a:r>
            <a:endParaRPr lang="de-DE" dirty="0"/>
          </a:p>
        </p:txBody>
      </p:sp>
      <p:sp>
        <p:nvSpPr>
          <p:cNvPr id="16" name="Fußzeilenplatzhalter 15"/>
          <p:cNvSpPr>
            <a:spLocks noGrp="1"/>
          </p:cNvSpPr>
          <p:nvPr>
            <p:ph type="ftr" sz="quarter" idx="15"/>
          </p:nvPr>
        </p:nvSpPr>
        <p:spPr/>
        <p:txBody>
          <a:bodyPr/>
          <a:lstStyle/>
          <a:p>
            <a:r>
              <a:rPr lang="de-DE"/>
              <a:t>Max-Planck-Institut für Plasmaphysik | V R Winters | 30.10.2025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el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1"/>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el 13"/>
          <p:cNvSpPr>
            <a:spLocks noGrp="1"/>
          </p:cNvSpPr>
          <p:nvPr>
            <p:ph type="title"/>
          </p:nvPr>
        </p:nvSpPr>
        <p:spPr/>
        <p:txBody>
          <a:bodyPr/>
          <a:lstStyle/>
          <a:p>
            <a:r>
              <a:rPr lang="en-US"/>
              <a:t>Click to edit Master title style</a:t>
            </a:r>
            <a:endParaRPr lang="de-DE"/>
          </a:p>
        </p:txBody>
      </p:sp>
      <p:sp>
        <p:nvSpPr>
          <p:cNvPr id="12" name="Datumsplatzhalter 11"/>
          <p:cNvSpPr>
            <a:spLocks noGrp="1"/>
          </p:cNvSpPr>
          <p:nvPr>
            <p:ph type="dt" sz="half" idx="10"/>
          </p:nvPr>
        </p:nvSpPr>
        <p:spPr/>
        <p:txBody>
          <a:bodyPr/>
          <a:lstStyle/>
          <a:p>
            <a:r>
              <a:rPr lang="en-US"/>
              <a:t>5th IAEA TM Divertor concepts</a:t>
            </a:r>
            <a:endParaRPr lang="de-DE" dirty="0"/>
          </a:p>
        </p:txBody>
      </p:sp>
      <p:sp>
        <p:nvSpPr>
          <p:cNvPr id="13" name="Fußzeilenplatzhalter 12"/>
          <p:cNvSpPr>
            <a:spLocks noGrp="1"/>
          </p:cNvSpPr>
          <p:nvPr>
            <p:ph type="ftr" sz="quarter" idx="11"/>
          </p:nvPr>
        </p:nvSpPr>
        <p:spPr/>
        <p:txBody>
          <a:bodyPr/>
          <a:lstStyle/>
          <a:p>
            <a:r>
              <a:rPr lang="de-DE"/>
              <a:t>Max-Planck-Institut für Plasmaphysik | V R Winters | 30.10.2025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a:t>5th IAEA TM Divertor concepts</a:t>
            </a:r>
            <a:endParaRPr lang="de-DE" dirty="0"/>
          </a:p>
        </p:txBody>
      </p:sp>
      <p:sp>
        <p:nvSpPr>
          <p:cNvPr id="6" name="Fußzeilenplatzhalter 5"/>
          <p:cNvSpPr>
            <a:spLocks noGrp="1"/>
          </p:cNvSpPr>
          <p:nvPr>
            <p:ph type="ftr" sz="quarter" idx="15"/>
          </p:nvPr>
        </p:nvSpPr>
        <p:spPr/>
        <p:txBody>
          <a:bodyPr/>
          <a:lstStyle/>
          <a:p>
            <a:r>
              <a:rPr lang="de-DE"/>
              <a:t>Max-Planck-Institut für Plasmaphysik | V R Winters | 30.10.2025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a:t>5th IAEA TM Divertor concepts</a:t>
            </a:r>
            <a:endParaRPr lang="de-DE" dirty="0"/>
          </a:p>
        </p:txBody>
      </p:sp>
      <p:sp>
        <p:nvSpPr>
          <p:cNvPr id="9" name="Fußzeilenplatzhalter 8"/>
          <p:cNvSpPr>
            <a:spLocks noGrp="1"/>
          </p:cNvSpPr>
          <p:nvPr>
            <p:ph type="ftr" sz="quarter" idx="11"/>
          </p:nvPr>
        </p:nvSpPr>
        <p:spPr/>
        <p:txBody>
          <a:bodyPr/>
          <a:lstStyle/>
          <a:p>
            <a:r>
              <a:rPr lang="de-DE"/>
              <a:t>Max-Planck-Institut für Plasmaphysik | V R Winters | 30.10.2025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6.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4"/>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7" imgW="384" imgH="385" progId="TCLayout.ActiveDocument.1">
                  <p:embed/>
                </p:oleObj>
              </mc:Choice>
              <mc:Fallback>
                <p:oleObj name="think-cell Folie" r:id="rId17" imgW="384" imgH="385"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a:t>Ebene 1: Fließtext</a:t>
            </a:r>
          </a:p>
          <a:p>
            <a:pPr lvl="1"/>
            <a:r>
              <a:rPr lang="de-DE" dirty="0"/>
              <a:t>Ebene 2: Headlines</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a:t>5th IAEA TM Divertor concepts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V R Winters | 30.10.2025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4"/>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7" imgW="384" imgH="385" progId="TCLayout.ActiveDocument.1">
                  <p:embed/>
                </p:oleObj>
              </mc:Choice>
              <mc:Fallback>
                <p:oleObj name="think-cell Folie" r:id="rId17"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a:t>Ebene 1: Fließtext</a:t>
            </a:r>
          </a:p>
          <a:p>
            <a:pPr lvl="1"/>
            <a:r>
              <a:rPr lang="de-DE" dirty="0"/>
              <a:t>Ebene 2: Headlines</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a:t>5th IAEA TM Divertor concepts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V R Winters | 30.10.2025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5.xml"/><Relationship Id="rId11" Type="http://schemas.openxmlformats.org/officeDocument/2006/relationships/image" Target="../media/image200.png"/><Relationship Id="rId5" Type="http://schemas.openxmlformats.org/officeDocument/2006/relationships/image" Target="../media/image17.png"/><Relationship Id="rId4" Type="http://schemas.openxmlformats.org/officeDocument/2006/relationships/image" Target="../media/image400.png"/></Relationships>
</file>

<file path=ppt/slides/_rels/slide18.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image" Target="../media/image44.png"/><Relationship Id="rId7" Type="http://schemas.openxmlformats.org/officeDocument/2006/relationships/image" Target="../media/image65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image" Target="../media/image16.png"/><Relationship Id="rId11" Type="http://schemas.openxmlformats.org/officeDocument/2006/relationships/image" Target="../media/image200.png"/><Relationship Id="rId5" Type="http://schemas.openxmlformats.org/officeDocument/2006/relationships/image" Target="../media/image15.png"/><Relationship Id="rId4" Type="http://schemas.openxmlformats.org/officeDocument/2006/relationships/image" Target="../media/image140.png"/></Relationships>
</file>

<file path=ppt/slides/_rels/slide20.xml.rels><?xml version="1.0" encoding="UTF-8" standalone="yes"?>
<Relationships xmlns="http://schemas.openxmlformats.org/package/2006/relationships"><Relationship Id="rId3" Type="http://schemas.openxmlformats.org/officeDocument/2006/relationships/image" Target="../media/image480.png"/><Relationship Id="rId7" Type="http://schemas.openxmlformats.org/officeDocument/2006/relationships/image" Target="../media/image390.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380.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20.png"/><Relationship Id="rId4" Type="http://schemas.openxmlformats.org/officeDocument/2006/relationships/image" Target="../media/image21.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2.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31.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jpg"/><Relationship Id="rId1" Type="http://schemas.openxmlformats.org/officeDocument/2006/relationships/slideLayout" Target="../slideLayouts/slideLayout5.xml"/><Relationship Id="rId6" Type="http://schemas.openxmlformats.org/officeDocument/2006/relationships/image" Target="../media/image300.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036638" y="3762375"/>
            <a:ext cx="5441164" cy="1586865"/>
          </a:xfrm>
        </p:spPr>
        <p:txBody>
          <a:bodyPr>
            <a:normAutofit fontScale="85000" lnSpcReduction="20000"/>
          </a:bodyPr>
          <a:lstStyle/>
          <a:p>
            <a:pPr>
              <a:spcBef>
                <a:spcPts val="200"/>
              </a:spcBef>
            </a:pPr>
            <a:r>
              <a:rPr lang="en-US" dirty="0"/>
              <a:t>V. R. Winters</a:t>
            </a:r>
            <a:r>
              <a:rPr lang="en-US" baseline="30000" dirty="0"/>
              <a:t>1,2</a:t>
            </a:r>
            <a:r>
              <a:rPr lang="en-US" dirty="0"/>
              <a:t>, F. Reimold</a:t>
            </a:r>
            <a:r>
              <a:rPr lang="en-US" baseline="30000" dirty="0"/>
              <a:t>2</a:t>
            </a:r>
            <a:r>
              <a:rPr lang="en-US" dirty="0"/>
              <a:t>, D. Boeyaert</a:t>
            </a:r>
            <a:r>
              <a:rPr lang="en-US" baseline="30000" dirty="0"/>
              <a:t>3</a:t>
            </a:r>
            <a:r>
              <a:rPr lang="en-US" dirty="0"/>
              <a:t>, R. Davies</a:t>
            </a:r>
            <a:r>
              <a:rPr lang="en-US" baseline="30000" dirty="0"/>
              <a:t>2</a:t>
            </a:r>
            <a:r>
              <a:rPr lang="en-US" dirty="0"/>
              <a:t>, Y. Feng</a:t>
            </a:r>
            <a:r>
              <a:rPr lang="en-US" baseline="30000" dirty="0"/>
              <a:t>2</a:t>
            </a:r>
            <a:r>
              <a:rPr lang="en-US" dirty="0"/>
              <a:t>, K. Garcia</a:t>
            </a:r>
            <a:r>
              <a:rPr lang="en-US" baseline="30000" dirty="0"/>
              <a:t>1,2,3</a:t>
            </a:r>
            <a:r>
              <a:rPr lang="en-US" dirty="0"/>
              <a:t>, A. Kharwandikar</a:t>
            </a:r>
            <a:r>
              <a:rPr lang="en-US" baseline="30000" dirty="0"/>
              <a:t>2</a:t>
            </a:r>
            <a:r>
              <a:rPr lang="en-US" dirty="0"/>
              <a:t>, D.M. Kriete</a:t>
            </a:r>
            <a:r>
              <a:rPr lang="en-US" baseline="30000" dirty="0"/>
              <a:t>4</a:t>
            </a:r>
            <a:r>
              <a:rPr lang="en-US" dirty="0"/>
              <a:t>,N. Maaziz</a:t>
            </a:r>
            <a:r>
              <a:rPr lang="en-US" baseline="30000" dirty="0"/>
              <a:t>2</a:t>
            </a:r>
            <a:r>
              <a:rPr lang="en-US" dirty="0"/>
              <a:t>, V. Perseo</a:t>
            </a:r>
            <a:r>
              <a:rPr lang="en-US" baseline="30000" dirty="0"/>
              <a:t>2</a:t>
            </a:r>
            <a:r>
              <a:rPr lang="en-US" dirty="0"/>
              <a:t>, T. Tork</a:t>
            </a:r>
            <a:r>
              <a:rPr lang="en-US" baseline="30000" dirty="0"/>
              <a:t>2</a:t>
            </a:r>
            <a:r>
              <a:rPr lang="en-US" dirty="0"/>
              <a:t>, D.Zhang</a:t>
            </a:r>
            <a:r>
              <a:rPr lang="en-US" baseline="30000" dirty="0"/>
              <a:t>2</a:t>
            </a:r>
            <a:r>
              <a:rPr lang="en-US" dirty="0"/>
              <a:t> and the W7-X Team</a:t>
            </a:r>
          </a:p>
          <a:p>
            <a:pPr>
              <a:spcBef>
                <a:spcPts val="200"/>
              </a:spcBef>
            </a:pPr>
            <a:endParaRPr lang="en-US" dirty="0"/>
          </a:p>
          <a:p>
            <a:pPr>
              <a:spcBef>
                <a:spcPts val="200"/>
              </a:spcBef>
            </a:pPr>
            <a:r>
              <a:rPr lang="en-US" sz="900" baseline="30000" dirty="0"/>
              <a:t>1</a:t>
            </a:r>
            <a:r>
              <a:rPr lang="en-US" sz="900" dirty="0"/>
              <a:t>Universität Greifswald, </a:t>
            </a:r>
            <a:r>
              <a:rPr lang="en-US" sz="900" dirty="0" err="1"/>
              <a:t>Institut</a:t>
            </a:r>
            <a:r>
              <a:rPr lang="en-US" sz="900" dirty="0"/>
              <a:t> für </a:t>
            </a:r>
            <a:r>
              <a:rPr lang="en-US" sz="900" dirty="0" err="1"/>
              <a:t>Physik</a:t>
            </a:r>
            <a:r>
              <a:rPr lang="en-US" sz="900" dirty="0"/>
              <a:t>, 17489 Greifswald, DE</a:t>
            </a:r>
          </a:p>
          <a:p>
            <a:pPr>
              <a:lnSpc>
                <a:spcPct val="100000"/>
              </a:lnSpc>
              <a:spcBef>
                <a:spcPts val="0"/>
              </a:spcBef>
            </a:pPr>
            <a:r>
              <a:rPr lang="en-US" sz="900" baseline="30000" dirty="0"/>
              <a:t>2</a:t>
            </a:r>
            <a:r>
              <a:rPr lang="en-US" sz="900" dirty="0"/>
              <a:t>Max-Planck-Institut für Plasma </a:t>
            </a:r>
            <a:r>
              <a:rPr lang="en-US" sz="900" dirty="0" err="1"/>
              <a:t>Physik</a:t>
            </a:r>
            <a:r>
              <a:rPr lang="en-US" sz="900" dirty="0"/>
              <a:t>, 17491 Greifswald, DE</a:t>
            </a:r>
          </a:p>
          <a:p>
            <a:pPr>
              <a:lnSpc>
                <a:spcPct val="100000"/>
              </a:lnSpc>
              <a:spcBef>
                <a:spcPts val="0"/>
              </a:spcBef>
            </a:pPr>
            <a:r>
              <a:rPr lang="en-US" sz="900" baseline="30000" dirty="0"/>
              <a:t>3</a:t>
            </a:r>
            <a:r>
              <a:rPr lang="en-US" sz="900" dirty="0"/>
              <a:t>University of Wisconsin – Madison, Madison, WI USA</a:t>
            </a:r>
          </a:p>
          <a:p>
            <a:pPr>
              <a:lnSpc>
                <a:spcPct val="100000"/>
              </a:lnSpc>
              <a:spcBef>
                <a:spcPts val="0"/>
              </a:spcBef>
            </a:pPr>
            <a:r>
              <a:rPr lang="en-US" sz="900" baseline="30000" dirty="0"/>
              <a:t>4</a:t>
            </a:r>
            <a:r>
              <a:rPr lang="en-US" sz="900" dirty="0"/>
              <a:t>Auburn University, Auburn, AL USA</a:t>
            </a:r>
            <a:endParaRPr lang="en-US" sz="900" baseline="30000" dirty="0"/>
          </a:p>
        </p:txBody>
      </p:sp>
      <p:sp>
        <p:nvSpPr>
          <p:cNvPr id="7" name="Title 6"/>
          <p:cNvSpPr>
            <a:spLocks noGrp="1"/>
          </p:cNvSpPr>
          <p:nvPr>
            <p:ph type="title"/>
          </p:nvPr>
        </p:nvSpPr>
        <p:spPr/>
        <p:txBody>
          <a:bodyPr/>
          <a:lstStyle/>
          <a:p>
            <a:r>
              <a:rPr lang="de-DE" dirty="0"/>
              <a:t>Status </a:t>
            </a:r>
            <a:r>
              <a:rPr lang="de-DE" dirty="0" err="1"/>
              <a:t>of</a:t>
            </a:r>
            <a:r>
              <a:rPr lang="de-DE" dirty="0"/>
              <a:t> </a:t>
            </a:r>
            <a:r>
              <a:rPr lang="de-DE" dirty="0" err="1"/>
              <a:t>Divertor</a:t>
            </a:r>
            <a:r>
              <a:rPr lang="de-DE" dirty="0"/>
              <a:t> Operation in Stellarators</a:t>
            </a:r>
            <a:endParaRPr lang="en-US" dirty="0"/>
          </a:p>
        </p:txBody>
      </p:sp>
      <p:sp>
        <p:nvSpPr>
          <p:cNvPr id="5" name="Slide Number Placeholder 4"/>
          <p:cNvSpPr>
            <a:spLocks noGrp="1"/>
          </p:cNvSpPr>
          <p:nvPr>
            <p:ph type="sldNum" sz="quarter" idx="4294967295"/>
          </p:nvPr>
        </p:nvSpPr>
        <p:spPr>
          <a:xfrm>
            <a:off x="11974513" y="6561138"/>
            <a:ext cx="217487" cy="144462"/>
          </a:xfrm>
        </p:spPr>
        <p:txBody>
          <a:bodyPr/>
          <a:lstStyle/>
          <a:p>
            <a:fld id="{ECE691D0-CC49-4FC7-9C4D-6112B0CB3A76}" type="slidenum">
              <a:rPr lang="de-DE" smtClean="0"/>
              <a:pPr/>
              <a:t>1</a:t>
            </a:fld>
            <a:endParaRPr lang="de-DE" dirty="0"/>
          </a:p>
        </p:txBody>
      </p:sp>
      <p:sp>
        <p:nvSpPr>
          <p:cNvPr id="9" name="Date Placeholder 8"/>
          <p:cNvSpPr>
            <a:spLocks noGrp="1"/>
          </p:cNvSpPr>
          <p:nvPr>
            <p:ph type="dt" sz="half" idx="10"/>
          </p:nvPr>
        </p:nvSpPr>
        <p:spPr/>
        <p:txBody>
          <a:bodyPr/>
          <a:lstStyle/>
          <a:p>
            <a:r>
              <a:rPr lang="en-US"/>
              <a:t>5th IAEA TM Divertor concepts</a:t>
            </a:r>
            <a:endParaRPr lang="de-DE" dirty="0"/>
          </a:p>
        </p:txBody>
      </p:sp>
      <p:sp>
        <p:nvSpPr>
          <p:cNvPr id="10" name="Footer Placeholder 9"/>
          <p:cNvSpPr>
            <a:spLocks noGrp="1"/>
          </p:cNvSpPr>
          <p:nvPr>
            <p:ph type="ftr" sz="quarter" idx="11"/>
          </p:nvPr>
        </p:nvSpPr>
        <p:spPr/>
        <p:txBody>
          <a:bodyPr/>
          <a:lstStyle/>
          <a:p>
            <a:r>
              <a:rPr lang="de-DE"/>
              <a:t>Max-Planck-Institut für Plasmaphysik | V R Winters | 30.10.2025</a:t>
            </a:r>
            <a:endParaRPr lang="de-DE" dirty="0"/>
          </a:p>
        </p:txBody>
      </p:sp>
      <p:pic>
        <p:nvPicPr>
          <p:cNvPr id="2" name="Bild 8">
            <a:extLst>
              <a:ext uri="{FF2B5EF4-FFF2-40B4-BE49-F238E27FC236}">
                <a16:creationId xmlns:a16="http://schemas.microsoft.com/office/drawing/2014/main" id="{DA16A402-54A1-7F48-E7C5-EB14FB38DB2F}"/>
              </a:ext>
            </a:extLst>
          </p:cNvPr>
          <p:cNvPicPr>
            <a:picLocks noChangeAspect="1"/>
          </p:cNvPicPr>
          <p:nvPr/>
        </p:nvPicPr>
        <p:blipFill>
          <a:blip r:embed="rId2"/>
          <a:srcRect/>
          <a:stretch/>
        </p:blipFill>
        <p:spPr>
          <a:xfrm>
            <a:off x="658813" y="715505"/>
            <a:ext cx="2082576" cy="634521"/>
          </a:xfrm>
          <a:prstGeom prst="rect">
            <a:avLst/>
          </a:prstGeom>
        </p:spPr>
      </p:pic>
      <p:pic>
        <p:nvPicPr>
          <p:cNvPr id="4" name="Picture 3" descr="A flag with a black and yellow flag&#10;&#10;AI-generated content may be incorrect.">
            <a:extLst>
              <a:ext uri="{FF2B5EF4-FFF2-40B4-BE49-F238E27FC236}">
                <a16:creationId xmlns:a16="http://schemas.microsoft.com/office/drawing/2014/main" id="{22BECF4E-9AC9-8D40-1C1B-1CBC36E94620}"/>
              </a:ext>
            </a:extLst>
          </p:cNvPr>
          <p:cNvPicPr>
            <a:picLocks noChangeAspect="1"/>
          </p:cNvPicPr>
          <p:nvPr/>
        </p:nvPicPr>
        <p:blipFill>
          <a:blip r:embed="rId3"/>
          <a:stretch>
            <a:fillRect/>
          </a:stretch>
        </p:blipFill>
        <p:spPr>
          <a:xfrm>
            <a:off x="5114624" y="398487"/>
            <a:ext cx="1962751" cy="1309270"/>
          </a:xfrm>
          <a:prstGeom prst="rect">
            <a:avLst/>
          </a:prstGeom>
        </p:spPr>
      </p:pic>
    </p:spTree>
    <p:extLst>
      <p:ext uri="{BB962C8B-B14F-4D97-AF65-F5344CB8AC3E}">
        <p14:creationId xmlns:p14="http://schemas.microsoft.com/office/powerpoint/2010/main" val="569055489"/>
      </p:ext>
    </p:extLst>
  </p:cSld>
  <p:clrMapOvr>
    <a:masterClrMapping/>
  </p:clrMapOvr>
  <mc:AlternateContent xmlns:mc="http://schemas.openxmlformats.org/markup-compatibility/2006" xmlns:p14="http://schemas.microsoft.com/office/powerpoint/2010/main">
    <mc:Choice Requires="p14">
      <p:transition spd="slow" p14:dur="2000" advTm="22719"/>
    </mc:Choice>
    <mc:Fallback xmlns="">
      <p:transition spd="slow" advTm="227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10</a:t>
            </a:fld>
            <a:endParaRPr lang="de-DE" dirty="0"/>
          </a:p>
        </p:txBody>
      </p:sp>
      <p:sp>
        <p:nvSpPr>
          <p:cNvPr id="6" name="Title 5"/>
          <p:cNvSpPr>
            <a:spLocks noGrp="1"/>
          </p:cNvSpPr>
          <p:nvPr>
            <p:ph type="title"/>
          </p:nvPr>
        </p:nvSpPr>
        <p:spPr/>
        <p:txBody>
          <a:bodyPr/>
          <a:lstStyle/>
          <a:p>
            <a:r>
              <a:rPr lang="de-DE" dirty="0" err="1"/>
              <a:t>Three</a:t>
            </a:r>
            <a:r>
              <a:rPr lang="de-DE" dirty="0"/>
              <a:t> </a:t>
            </a:r>
            <a:r>
              <a:rPr lang="de-DE" dirty="0" err="1"/>
              <a:t>main</a:t>
            </a:r>
            <a:r>
              <a:rPr lang="de-DE" dirty="0"/>
              <a:t> </a:t>
            </a:r>
            <a:r>
              <a:rPr lang="de-DE" dirty="0" err="1"/>
              <a:t>types</a:t>
            </a:r>
            <a:r>
              <a:rPr lang="de-DE" dirty="0"/>
              <a:t> </a:t>
            </a:r>
            <a:r>
              <a:rPr lang="de-DE" dirty="0" err="1"/>
              <a:t>of</a:t>
            </a:r>
            <a:r>
              <a:rPr lang="de-DE" dirty="0"/>
              <a:t> </a:t>
            </a:r>
            <a:r>
              <a:rPr lang="de-DE" dirty="0" err="1"/>
              <a:t>stellarator</a:t>
            </a:r>
            <a:r>
              <a:rPr lang="de-DE" dirty="0"/>
              <a:t> </a:t>
            </a:r>
            <a:r>
              <a:rPr lang="de-DE" dirty="0" err="1"/>
              <a:t>divertors</a:t>
            </a:r>
            <a:endParaRPr lang="en-US" dirty="0"/>
          </a:p>
        </p:txBody>
      </p:sp>
      <p:sp>
        <p:nvSpPr>
          <p:cNvPr id="35" name="Rectangle 34"/>
          <p:cNvSpPr/>
          <p:nvPr/>
        </p:nvSpPr>
        <p:spPr>
          <a:xfrm>
            <a:off x="152731" y="809623"/>
            <a:ext cx="3954029" cy="5746508"/>
          </a:xfrm>
          <a:prstGeom prst="rect">
            <a:avLst/>
          </a:prstGeom>
          <a:solidFill>
            <a:schemeClr val="accent2">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36" name="TextBox 35"/>
          <p:cNvSpPr txBox="1"/>
          <p:nvPr/>
        </p:nvSpPr>
        <p:spPr>
          <a:xfrm>
            <a:off x="1066799" y="931850"/>
            <a:ext cx="2133600"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err="1"/>
              <a:t>Nonresonant</a:t>
            </a:r>
            <a:r>
              <a:rPr lang="de-DE" sz="1600" b="1" dirty="0"/>
              <a:t> </a:t>
            </a:r>
            <a:r>
              <a:rPr lang="de-DE" sz="1600" b="1" dirty="0" err="1"/>
              <a:t>Divertor</a:t>
            </a:r>
            <a:endParaRPr lang="en-US" sz="1600" b="1" dirty="0" err="1"/>
          </a:p>
        </p:txBody>
      </p:sp>
      <p:sp>
        <p:nvSpPr>
          <p:cNvPr id="39" name="TextBox 38"/>
          <p:cNvSpPr txBox="1"/>
          <p:nvPr/>
        </p:nvSpPr>
        <p:spPr>
          <a:xfrm>
            <a:off x="4343400" y="931850"/>
            <a:ext cx="6937374" cy="1755481"/>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err="1"/>
              <a:t>Utilizes</a:t>
            </a:r>
            <a:r>
              <a:rPr lang="de-DE" sz="1600" dirty="0"/>
              <a:t> </a:t>
            </a:r>
            <a:r>
              <a:rPr lang="de-DE" sz="1600" dirty="0" err="1"/>
              <a:t>the</a:t>
            </a:r>
            <a:r>
              <a:rPr lang="de-DE" sz="1600" dirty="0"/>
              <a:t> </a:t>
            </a:r>
            <a:r>
              <a:rPr lang="de-DE" sz="1600" dirty="0" err="1"/>
              <a:t>fact</a:t>
            </a:r>
            <a:r>
              <a:rPr lang="de-DE" sz="1600" dirty="0"/>
              <a:t> </a:t>
            </a:r>
            <a:r>
              <a:rPr lang="de-DE" sz="1600" dirty="0" err="1"/>
              <a:t>that</a:t>
            </a:r>
            <a:r>
              <a:rPr lang="de-DE" sz="1600" dirty="0"/>
              <a:t> </a:t>
            </a:r>
            <a:r>
              <a:rPr lang="de-DE" sz="1600" dirty="0" err="1"/>
              <a:t>heat</a:t>
            </a:r>
            <a:r>
              <a:rPr lang="de-DE" sz="1600" dirty="0"/>
              <a:t> and </a:t>
            </a:r>
            <a:r>
              <a:rPr lang="de-DE" sz="1600" dirty="0" err="1"/>
              <a:t>particles</a:t>
            </a:r>
            <a:r>
              <a:rPr lang="de-DE" sz="1600" dirty="0"/>
              <a:t> </a:t>
            </a:r>
            <a:r>
              <a:rPr lang="de-DE" sz="1600" dirty="0" err="1"/>
              <a:t>preferentially</a:t>
            </a:r>
            <a:r>
              <a:rPr lang="de-DE" sz="1600" dirty="0"/>
              <a:t> </a:t>
            </a:r>
            <a:r>
              <a:rPr lang="de-DE" sz="1600" dirty="0" err="1"/>
              <a:t>leave</a:t>
            </a:r>
            <a:r>
              <a:rPr lang="de-DE" sz="1600" dirty="0"/>
              <a:t> LCFS </a:t>
            </a:r>
            <a:r>
              <a:rPr lang="de-DE" sz="1600" dirty="0" err="1"/>
              <a:t>near</a:t>
            </a:r>
            <a:r>
              <a:rPr lang="de-DE" sz="1600" dirty="0"/>
              <a:t> </a:t>
            </a:r>
            <a:r>
              <a:rPr lang="de-DE" sz="1600" dirty="0" err="1"/>
              <a:t>regions</a:t>
            </a:r>
            <a:r>
              <a:rPr lang="de-DE" sz="1600" dirty="0"/>
              <a:t> </a:t>
            </a:r>
            <a:r>
              <a:rPr lang="de-DE" sz="1600" dirty="0" err="1"/>
              <a:t>of</a:t>
            </a:r>
            <a:r>
              <a:rPr lang="de-DE" sz="1600" dirty="0"/>
              <a:t> high </a:t>
            </a:r>
            <a:r>
              <a:rPr lang="de-DE" sz="1600" dirty="0" err="1"/>
              <a:t>curvature</a:t>
            </a:r>
            <a:endParaRPr lang="de-DE" sz="1600" dirty="0"/>
          </a:p>
          <a:p>
            <a:pPr marL="285750" indent="-285750" algn="l">
              <a:lnSpc>
                <a:spcPts val="2300"/>
              </a:lnSpc>
              <a:spcBef>
                <a:spcPts val="1150"/>
              </a:spcBef>
              <a:buFont typeface="Wingdings" panose="05000000000000000000" pitchFamily="2" charset="2"/>
              <a:buChar char="§"/>
            </a:pPr>
            <a:r>
              <a:rPr lang="de-DE" sz="1600" dirty="0"/>
              <a:t>In a </a:t>
            </a:r>
            <a:r>
              <a:rPr lang="de-DE" sz="1600" dirty="0" err="1"/>
              <a:t>practical</a:t>
            </a:r>
            <a:r>
              <a:rPr lang="de-DE" sz="1600" dirty="0"/>
              <a:t> sense: „resilient“ </a:t>
            </a:r>
            <a:r>
              <a:rPr lang="de-DE" sz="1600" dirty="0" err="1"/>
              <a:t>divertors</a:t>
            </a:r>
            <a:r>
              <a:rPr lang="de-DE" sz="1600" dirty="0"/>
              <a:t> </a:t>
            </a:r>
            <a:r>
              <a:rPr lang="de-DE" sz="1600" dirty="0" err="1"/>
              <a:t>whose</a:t>
            </a:r>
            <a:r>
              <a:rPr lang="de-DE" sz="1600" dirty="0"/>
              <a:t> </a:t>
            </a:r>
            <a:r>
              <a:rPr lang="de-DE" sz="1600" dirty="0" err="1"/>
              <a:t>strikelines</a:t>
            </a:r>
            <a:r>
              <a:rPr lang="de-DE" sz="1600" dirty="0"/>
              <a:t> </a:t>
            </a:r>
            <a:r>
              <a:rPr lang="de-DE" sz="1600" dirty="0" err="1"/>
              <a:t>are</a:t>
            </a:r>
            <a:r>
              <a:rPr lang="de-DE" sz="1600" dirty="0"/>
              <a:t> </a:t>
            </a:r>
            <a:r>
              <a:rPr lang="de-DE" sz="1600" dirty="0" err="1"/>
              <a:t>unaffected</a:t>
            </a:r>
            <a:r>
              <a:rPr lang="de-DE" sz="1600" dirty="0"/>
              <a:t> </a:t>
            </a:r>
            <a:r>
              <a:rPr lang="de-DE" sz="1600" dirty="0" err="1"/>
              <a:t>by</a:t>
            </a:r>
            <a:r>
              <a:rPr lang="de-DE" sz="1600" dirty="0"/>
              <a:t> </a:t>
            </a:r>
            <a:r>
              <a:rPr lang="de-DE" sz="1600" dirty="0" err="1"/>
              <a:t>changes</a:t>
            </a:r>
            <a:r>
              <a:rPr lang="de-DE" sz="1600" dirty="0"/>
              <a:t> in </a:t>
            </a:r>
            <a:r>
              <a:rPr lang="de-DE" sz="1600" dirty="0" err="1"/>
              <a:t>the</a:t>
            </a:r>
            <a:r>
              <a:rPr lang="de-DE" sz="1600" dirty="0"/>
              <a:t> </a:t>
            </a:r>
            <a:r>
              <a:rPr lang="de-DE" sz="1600" dirty="0" err="1"/>
              <a:t>edge</a:t>
            </a:r>
            <a:r>
              <a:rPr lang="de-DE" sz="1600" dirty="0"/>
              <a:t> </a:t>
            </a:r>
            <a:r>
              <a:rPr lang="de-DE" sz="1600" dirty="0" err="1"/>
              <a:t>rotational</a:t>
            </a:r>
            <a:r>
              <a:rPr lang="de-DE" sz="1600" dirty="0"/>
              <a:t> transform</a:t>
            </a:r>
            <a:r>
              <a:rPr lang="de-DE" sz="1600" baseline="30000" dirty="0"/>
              <a:t>14</a:t>
            </a:r>
            <a:endParaRPr lang="de-DE" sz="1600" dirty="0"/>
          </a:p>
          <a:p>
            <a:pPr marL="742950" lvl="1" indent="-285750">
              <a:lnSpc>
                <a:spcPts val="2300"/>
              </a:lnSpc>
              <a:spcBef>
                <a:spcPts val="1150"/>
              </a:spcBef>
              <a:buFont typeface="Wingdings" panose="05000000000000000000" pitchFamily="2" charset="2"/>
              <a:buChar char="§"/>
            </a:pPr>
            <a:r>
              <a:rPr lang="de-DE" sz="1600" dirty="0" err="1"/>
              <a:t>Necessary</a:t>
            </a:r>
            <a:r>
              <a:rPr lang="de-DE" sz="1600" dirty="0"/>
              <a:t> </a:t>
            </a:r>
            <a:r>
              <a:rPr lang="de-DE" sz="1600" dirty="0" err="1"/>
              <a:t>for</a:t>
            </a:r>
            <a:r>
              <a:rPr lang="de-DE" sz="1600" dirty="0"/>
              <a:t> </a:t>
            </a:r>
            <a:r>
              <a:rPr lang="de-DE" sz="1600" dirty="0" err="1"/>
              <a:t>stellarators</a:t>
            </a:r>
            <a:r>
              <a:rPr lang="de-DE" sz="1600" dirty="0"/>
              <a:t> </a:t>
            </a:r>
            <a:r>
              <a:rPr lang="de-DE" sz="1600" dirty="0" err="1"/>
              <a:t>that</a:t>
            </a:r>
            <a:r>
              <a:rPr lang="de-DE" sz="1600" dirty="0"/>
              <a:t> </a:t>
            </a:r>
            <a:r>
              <a:rPr lang="de-DE" sz="1600" dirty="0" err="1"/>
              <a:t>exhibit</a:t>
            </a:r>
            <a:r>
              <a:rPr lang="de-DE" sz="1600" dirty="0"/>
              <a:t> large </a:t>
            </a:r>
            <a:r>
              <a:rPr lang="de-DE" sz="1600" dirty="0" err="1"/>
              <a:t>bootstrap</a:t>
            </a:r>
            <a:r>
              <a:rPr lang="de-DE" sz="1600" dirty="0"/>
              <a:t> </a:t>
            </a:r>
            <a:r>
              <a:rPr lang="de-DE" sz="1600" dirty="0" err="1"/>
              <a:t>currents</a:t>
            </a:r>
            <a:endParaRPr lang="en-US" sz="1600" dirty="0" err="1"/>
          </a:p>
        </p:txBody>
      </p:sp>
      <p:pic>
        <p:nvPicPr>
          <p:cNvPr id="10" name="Picture 9"/>
          <p:cNvPicPr>
            <a:picLocks noChangeAspect="1"/>
          </p:cNvPicPr>
          <p:nvPr/>
        </p:nvPicPr>
        <p:blipFill>
          <a:blip r:embed="rId2"/>
          <a:stretch>
            <a:fillRect/>
          </a:stretch>
        </p:blipFill>
        <p:spPr>
          <a:xfrm>
            <a:off x="1181569" y="1321971"/>
            <a:ext cx="1896352" cy="2750752"/>
          </a:xfrm>
          <a:prstGeom prst="rect">
            <a:avLst/>
          </a:prstGeom>
        </p:spPr>
      </p:pic>
      <p:sp>
        <p:nvSpPr>
          <p:cNvPr id="11" name="TextBox 10"/>
          <p:cNvSpPr txBox="1"/>
          <p:nvPr/>
        </p:nvSpPr>
        <p:spPr>
          <a:xfrm>
            <a:off x="449531" y="5515140"/>
            <a:ext cx="3368136" cy="743793"/>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HSX, CTH</a:t>
            </a:r>
            <a:endParaRPr lang="en-US" sz="1400" dirty="0" err="1"/>
          </a:p>
        </p:txBody>
      </p:sp>
      <p:sp>
        <p:nvSpPr>
          <p:cNvPr id="2" name="TextBox 1"/>
          <p:cNvSpPr txBox="1"/>
          <p:nvPr/>
        </p:nvSpPr>
        <p:spPr>
          <a:xfrm>
            <a:off x="4102456" y="6166077"/>
            <a:ext cx="3394642" cy="415498"/>
          </a:xfrm>
          <a:prstGeom prst="rect">
            <a:avLst/>
          </a:prstGeom>
          <a:noFill/>
        </p:spPr>
        <p:txBody>
          <a:bodyPr wrap="square" lIns="0" tIns="0" rIns="0" bIns="0" rtlCol="0" anchor="t" anchorCtr="0">
            <a:spAutoFit/>
          </a:bodyPr>
          <a:lstStyle/>
          <a:p>
            <a:pPr algn="l"/>
            <a:r>
              <a:rPr lang="de-DE" sz="900" baseline="30000" dirty="0"/>
              <a:t>13</a:t>
            </a:r>
            <a:r>
              <a:rPr lang="de-DE" sz="900" dirty="0"/>
              <a:t>R. Davies et al, </a:t>
            </a:r>
            <a:r>
              <a:rPr lang="de-DE" sz="900" i="1" dirty="0" err="1"/>
              <a:t>Nucl</a:t>
            </a:r>
            <a:r>
              <a:rPr lang="de-DE" sz="900" i="1" dirty="0"/>
              <a:t>. Fusion </a:t>
            </a:r>
            <a:r>
              <a:rPr lang="de-DE" sz="900" b="1" dirty="0"/>
              <a:t> 65</a:t>
            </a:r>
            <a:r>
              <a:rPr lang="de-DE" sz="900" dirty="0"/>
              <a:t> (2025) 076018</a:t>
            </a:r>
          </a:p>
          <a:p>
            <a:pPr algn="l"/>
            <a:r>
              <a:rPr lang="de-DE" sz="900" baseline="30000" dirty="0"/>
              <a:t>14</a:t>
            </a:r>
            <a:r>
              <a:rPr lang="de-DE" sz="900" dirty="0"/>
              <a:t>K. Garcia et al, </a:t>
            </a:r>
            <a:r>
              <a:rPr lang="de-DE" sz="900" i="1" dirty="0"/>
              <a:t>Plasma Phys. Control. Fusion </a:t>
            </a:r>
            <a:r>
              <a:rPr lang="de-DE" sz="900" b="1" dirty="0"/>
              <a:t>67</a:t>
            </a:r>
            <a:r>
              <a:rPr lang="de-DE" sz="900" dirty="0"/>
              <a:t> (2025) 035011</a:t>
            </a:r>
          </a:p>
          <a:p>
            <a:pPr algn="l"/>
            <a:r>
              <a:rPr lang="de-DE" sz="900" baseline="30000" dirty="0"/>
              <a:t>15</a:t>
            </a:r>
            <a:r>
              <a:rPr lang="de-DE" sz="900" dirty="0"/>
              <a:t>A. Bader et al, </a:t>
            </a:r>
            <a:r>
              <a:rPr lang="de-DE" sz="900" i="1" dirty="0"/>
              <a:t>Phys. Plasmas </a:t>
            </a:r>
            <a:r>
              <a:rPr lang="de-DE" sz="900" b="1" dirty="0"/>
              <a:t>24</a:t>
            </a:r>
            <a:r>
              <a:rPr lang="de-DE" sz="900" dirty="0"/>
              <a:t> (2017) 032506</a:t>
            </a:r>
            <a:endParaRPr lang="en-US" sz="900" baseline="30000" dirty="0" err="1"/>
          </a:p>
        </p:txBody>
      </p:sp>
      <p:sp>
        <p:nvSpPr>
          <p:cNvPr id="13" name="TextBox 12"/>
          <p:cNvSpPr txBox="1"/>
          <p:nvPr/>
        </p:nvSpPr>
        <p:spPr>
          <a:xfrm>
            <a:off x="1231104" y="3761902"/>
            <a:ext cx="280989"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[13]</a:t>
            </a:r>
            <a:endParaRPr lang="en-US" sz="1200" dirty="0" err="1"/>
          </a:p>
        </p:txBody>
      </p:sp>
      <p:grpSp>
        <p:nvGrpSpPr>
          <p:cNvPr id="17" name="Group 16"/>
          <p:cNvGrpSpPr/>
          <p:nvPr/>
        </p:nvGrpSpPr>
        <p:grpSpPr>
          <a:xfrm>
            <a:off x="6015037" y="3131744"/>
            <a:ext cx="5604719" cy="2963469"/>
            <a:chOff x="6015037" y="3131744"/>
            <a:chExt cx="5604719" cy="2963469"/>
          </a:xfrm>
        </p:grpSpPr>
        <p:grpSp>
          <p:nvGrpSpPr>
            <p:cNvPr id="15" name="Group 14"/>
            <p:cNvGrpSpPr/>
            <p:nvPr/>
          </p:nvGrpSpPr>
          <p:grpSpPr>
            <a:xfrm>
              <a:off x="6176117" y="3399638"/>
              <a:ext cx="5443639" cy="2695575"/>
              <a:chOff x="6264274" y="2819565"/>
              <a:chExt cx="5443639" cy="2695575"/>
            </a:xfrm>
          </p:grpSpPr>
          <p:pic>
            <p:nvPicPr>
              <p:cNvPr id="7" name="Picture 6"/>
              <p:cNvPicPr>
                <a:picLocks noChangeAspect="1"/>
              </p:cNvPicPr>
              <p:nvPr/>
            </p:nvPicPr>
            <p:blipFill>
              <a:blip r:embed="rId3"/>
              <a:stretch>
                <a:fillRect/>
              </a:stretch>
            </p:blipFill>
            <p:spPr>
              <a:xfrm>
                <a:off x="6264274" y="2819565"/>
                <a:ext cx="3343275" cy="2695575"/>
              </a:xfrm>
              <a:prstGeom prst="rect">
                <a:avLst/>
              </a:prstGeom>
            </p:spPr>
          </p:pic>
          <p:cxnSp>
            <p:nvCxnSpPr>
              <p:cNvPr id="9" name="Straight Arrow Connector 8"/>
              <p:cNvCxnSpPr/>
              <p:nvPr/>
            </p:nvCxnSpPr>
            <p:spPr>
              <a:xfrm flipH="1" flipV="1">
                <a:off x="9401175" y="3682877"/>
                <a:ext cx="466725" cy="291138"/>
              </a:xfrm>
              <a:prstGeom prst="straightConnector1">
                <a:avLst/>
              </a:prstGeom>
              <a:ln w="19050" cmpd="sng">
                <a:solidFill>
                  <a:schemeClr val="tx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67900" y="3698688"/>
                <a:ext cx="1840013" cy="553998"/>
              </a:xfrm>
              <a:prstGeom prst="rect">
                <a:avLst/>
              </a:prstGeom>
              <a:noFill/>
            </p:spPr>
            <p:txBody>
              <a:bodyPr wrap="square" lIns="0" tIns="0" rIns="0" bIns="0" rtlCol="0" anchor="t" anchorCtr="0">
                <a:spAutoFit/>
              </a:bodyPr>
              <a:lstStyle/>
              <a:p>
                <a:pPr algn="ctr">
                  <a:spcBef>
                    <a:spcPts val="1150"/>
                  </a:spcBef>
                </a:pPr>
                <a:r>
                  <a:rPr lang="de-DE" sz="1200" dirty="0" err="1"/>
                  <a:t>strikelines</a:t>
                </a:r>
                <a:r>
                  <a:rPr lang="de-DE" sz="1200" dirty="0"/>
                  <a:t> </a:t>
                </a:r>
                <a:r>
                  <a:rPr lang="de-DE" sz="1200" dirty="0" err="1"/>
                  <a:t>remain</a:t>
                </a:r>
                <a:r>
                  <a:rPr lang="de-DE" sz="1200" dirty="0"/>
                  <a:t> </a:t>
                </a:r>
                <a:r>
                  <a:rPr lang="de-DE" sz="1200" dirty="0" err="1"/>
                  <a:t>localized</a:t>
                </a:r>
                <a:r>
                  <a:rPr lang="de-DE" sz="1200" dirty="0"/>
                  <a:t> </a:t>
                </a:r>
                <a:r>
                  <a:rPr lang="de-DE" sz="1200" dirty="0" err="1"/>
                  <a:t>to</a:t>
                </a:r>
                <a:r>
                  <a:rPr lang="de-DE" sz="1200" dirty="0"/>
                  <a:t> same </a:t>
                </a:r>
                <a:r>
                  <a:rPr lang="de-DE" sz="1200" dirty="0" err="1"/>
                  <a:t>locations</a:t>
                </a:r>
                <a:r>
                  <a:rPr lang="de-DE" sz="1200" dirty="0"/>
                  <a:t> </a:t>
                </a:r>
                <a:r>
                  <a:rPr lang="de-DE" sz="1200" dirty="0" err="1"/>
                  <a:t>with</a:t>
                </a:r>
                <a:r>
                  <a:rPr lang="de-DE" sz="1200" dirty="0"/>
                  <a:t> 20kA </a:t>
                </a:r>
                <a:r>
                  <a:rPr lang="de-DE" sz="1200" dirty="0" err="1"/>
                  <a:t>current</a:t>
                </a:r>
                <a:r>
                  <a:rPr lang="de-DE" sz="1200" dirty="0"/>
                  <a:t> evolution</a:t>
                </a:r>
                <a:r>
                  <a:rPr lang="de-DE" sz="1200" baseline="30000" dirty="0"/>
                  <a:t>15</a:t>
                </a:r>
                <a:endParaRPr lang="en-US" sz="1200" dirty="0" err="1"/>
              </a:p>
            </p:txBody>
          </p:sp>
        </p:grpSp>
        <p:sp>
          <p:nvSpPr>
            <p:cNvPr id="16" name="TextBox 15"/>
            <p:cNvSpPr txBox="1"/>
            <p:nvPr/>
          </p:nvSpPr>
          <p:spPr>
            <a:xfrm>
              <a:off x="6015037" y="3131744"/>
              <a:ext cx="3594099"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u="sng" dirty="0" err="1"/>
                <a:t>Example</a:t>
              </a:r>
              <a:r>
                <a:rPr lang="de-DE" sz="1600" u="sng" dirty="0"/>
                <a:t>: HSX</a:t>
              </a:r>
              <a:endParaRPr lang="en-US" sz="1600" u="sng" dirty="0" err="1"/>
            </a:p>
          </p:txBody>
        </p:sp>
      </p:grpSp>
    </p:spTree>
    <p:extLst>
      <p:ext uri="{BB962C8B-B14F-4D97-AF65-F5344CB8AC3E}">
        <p14:creationId xmlns:p14="http://schemas.microsoft.com/office/powerpoint/2010/main" val="82563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3EFAC-7514-F606-73EF-639287B2F229}"/>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098BA209-0B93-5774-FB1B-458859DCDF9A}"/>
              </a:ext>
            </a:extLst>
          </p:cNvPr>
          <p:cNvSpPr>
            <a:spLocks noGrp="1"/>
          </p:cNvSpPr>
          <p:nvPr>
            <p:ph type="dt" sz="half" idx="14"/>
          </p:nvPr>
        </p:nvSpPr>
        <p:spPr/>
        <p:txBody>
          <a:bodyPr/>
          <a:lstStyle/>
          <a:p>
            <a:r>
              <a:rPr lang="en-US"/>
              <a:t>5th IAEA TM Divertor concepts</a:t>
            </a:r>
            <a:endParaRPr lang="de-DE" dirty="0"/>
          </a:p>
        </p:txBody>
      </p:sp>
      <p:sp>
        <p:nvSpPr>
          <p:cNvPr id="4" name="Footer Placeholder 3">
            <a:extLst>
              <a:ext uri="{FF2B5EF4-FFF2-40B4-BE49-F238E27FC236}">
                <a16:creationId xmlns:a16="http://schemas.microsoft.com/office/drawing/2014/main" id="{6C2036C1-0FD8-C43E-2C48-9843E3423B7C}"/>
              </a:ext>
            </a:extLst>
          </p:cNvPr>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a:extLst>
              <a:ext uri="{FF2B5EF4-FFF2-40B4-BE49-F238E27FC236}">
                <a16:creationId xmlns:a16="http://schemas.microsoft.com/office/drawing/2014/main" id="{A982A050-4981-7488-2DB2-4F16DC4D9508}"/>
              </a:ext>
            </a:extLst>
          </p:cNvPr>
          <p:cNvSpPr>
            <a:spLocks noGrp="1"/>
          </p:cNvSpPr>
          <p:nvPr>
            <p:ph type="sldNum" sz="quarter" idx="16"/>
          </p:nvPr>
        </p:nvSpPr>
        <p:spPr/>
        <p:txBody>
          <a:bodyPr/>
          <a:lstStyle/>
          <a:p>
            <a:fld id="{ECE691D0-CC49-4FC7-9C4D-6112B0CB3A76}" type="slidenum">
              <a:rPr lang="de-DE" smtClean="0"/>
              <a:pPr/>
              <a:t>11</a:t>
            </a:fld>
            <a:endParaRPr lang="de-DE" dirty="0"/>
          </a:p>
        </p:txBody>
      </p:sp>
      <p:sp>
        <p:nvSpPr>
          <p:cNvPr id="6" name="Title 5">
            <a:extLst>
              <a:ext uri="{FF2B5EF4-FFF2-40B4-BE49-F238E27FC236}">
                <a16:creationId xmlns:a16="http://schemas.microsoft.com/office/drawing/2014/main" id="{9A15E9F9-CD74-B8C8-E051-0941B2713283}"/>
              </a:ext>
            </a:extLst>
          </p:cNvPr>
          <p:cNvSpPr>
            <a:spLocks noGrp="1"/>
          </p:cNvSpPr>
          <p:nvPr>
            <p:ph type="title"/>
          </p:nvPr>
        </p:nvSpPr>
        <p:spPr/>
        <p:txBody>
          <a:bodyPr/>
          <a:lstStyle/>
          <a:p>
            <a:r>
              <a:rPr lang="de-DE" dirty="0" err="1"/>
              <a:t>Three</a:t>
            </a:r>
            <a:r>
              <a:rPr lang="de-DE" dirty="0"/>
              <a:t> </a:t>
            </a:r>
            <a:r>
              <a:rPr lang="de-DE" dirty="0" err="1"/>
              <a:t>main</a:t>
            </a:r>
            <a:r>
              <a:rPr lang="de-DE" dirty="0"/>
              <a:t> </a:t>
            </a:r>
            <a:r>
              <a:rPr lang="de-DE" dirty="0" err="1"/>
              <a:t>types</a:t>
            </a:r>
            <a:r>
              <a:rPr lang="de-DE" dirty="0"/>
              <a:t> </a:t>
            </a:r>
            <a:r>
              <a:rPr lang="de-DE" dirty="0" err="1"/>
              <a:t>of</a:t>
            </a:r>
            <a:r>
              <a:rPr lang="de-DE" dirty="0"/>
              <a:t> </a:t>
            </a:r>
            <a:r>
              <a:rPr lang="de-DE" dirty="0" err="1"/>
              <a:t>stellarator</a:t>
            </a:r>
            <a:r>
              <a:rPr lang="de-DE" dirty="0"/>
              <a:t> </a:t>
            </a:r>
            <a:r>
              <a:rPr lang="de-DE" dirty="0" err="1"/>
              <a:t>divertors</a:t>
            </a:r>
            <a:endParaRPr lang="en-US" dirty="0"/>
          </a:p>
        </p:txBody>
      </p:sp>
      <p:sp>
        <p:nvSpPr>
          <p:cNvPr id="35" name="Rectangle 34">
            <a:extLst>
              <a:ext uri="{FF2B5EF4-FFF2-40B4-BE49-F238E27FC236}">
                <a16:creationId xmlns:a16="http://schemas.microsoft.com/office/drawing/2014/main" id="{6A3A4559-CA13-819A-AD46-33DE1ECF2AD1}"/>
              </a:ext>
            </a:extLst>
          </p:cNvPr>
          <p:cNvSpPr/>
          <p:nvPr/>
        </p:nvSpPr>
        <p:spPr>
          <a:xfrm>
            <a:off x="152731" y="809623"/>
            <a:ext cx="3954029" cy="5746508"/>
          </a:xfrm>
          <a:prstGeom prst="rect">
            <a:avLst/>
          </a:prstGeom>
          <a:solidFill>
            <a:schemeClr val="accent2">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36" name="TextBox 35">
            <a:extLst>
              <a:ext uri="{FF2B5EF4-FFF2-40B4-BE49-F238E27FC236}">
                <a16:creationId xmlns:a16="http://schemas.microsoft.com/office/drawing/2014/main" id="{C7384581-78A5-1592-F464-A155A0D155FD}"/>
              </a:ext>
            </a:extLst>
          </p:cNvPr>
          <p:cNvSpPr txBox="1"/>
          <p:nvPr/>
        </p:nvSpPr>
        <p:spPr>
          <a:xfrm>
            <a:off x="1066799" y="931850"/>
            <a:ext cx="2133600"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err="1"/>
              <a:t>Nonresonant</a:t>
            </a:r>
            <a:r>
              <a:rPr lang="de-DE" sz="1600" b="1" dirty="0"/>
              <a:t> </a:t>
            </a:r>
            <a:r>
              <a:rPr lang="de-DE" sz="1600" b="1" dirty="0" err="1"/>
              <a:t>Divertor</a:t>
            </a:r>
            <a:endParaRPr lang="en-US" sz="1600" b="1" dirty="0" err="1"/>
          </a:p>
        </p:txBody>
      </p:sp>
      <p:sp>
        <p:nvSpPr>
          <p:cNvPr id="39" name="TextBox 38">
            <a:extLst>
              <a:ext uri="{FF2B5EF4-FFF2-40B4-BE49-F238E27FC236}">
                <a16:creationId xmlns:a16="http://schemas.microsoft.com/office/drawing/2014/main" id="{6CDE3507-31DC-A3FC-F6E6-63A0956A2EBC}"/>
              </a:ext>
            </a:extLst>
          </p:cNvPr>
          <p:cNvSpPr txBox="1"/>
          <p:nvPr/>
        </p:nvSpPr>
        <p:spPr>
          <a:xfrm>
            <a:off x="4343400" y="931850"/>
            <a:ext cx="6937374" cy="1755481"/>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err="1"/>
              <a:t>Utilizes</a:t>
            </a:r>
            <a:r>
              <a:rPr lang="de-DE" sz="1600" dirty="0"/>
              <a:t> </a:t>
            </a:r>
            <a:r>
              <a:rPr lang="de-DE" sz="1600" dirty="0" err="1"/>
              <a:t>the</a:t>
            </a:r>
            <a:r>
              <a:rPr lang="de-DE" sz="1600" dirty="0"/>
              <a:t> </a:t>
            </a:r>
            <a:r>
              <a:rPr lang="de-DE" sz="1600" dirty="0" err="1"/>
              <a:t>fact</a:t>
            </a:r>
            <a:r>
              <a:rPr lang="de-DE" sz="1600" dirty="0"/>
              <a:t> </a:t>
            </a:r>
            <a:r>
              <a:rPr lang="de-DE" sz="1600" dirty="0" err="1"/>
              <a:t>that</a:t>
            </a:r>
            <a:r>
              <a:rPr lang="de-DE" sz="1600" dirty="0"/>
              <a:t> </a:t>
            </a:r>
            <a:r>
              <a:rPr lang="de-DE" sz="1600" dirty="0" err="1"/>
              <a:t>heat</a:t>
            </a:r>
            <a:r>
              <a:rPr lang="de-DE" sz="1600" dirty="0"/>
              <a:t> and </a:t>
            </a:r>
            <a:r>
              <a:rPr lang="de-DE" sz="1600" dirty="0" err="1"/>
              <a:t>particles</a:t>
            </a:r>
            <a:r>
              <a:rPr lang="de-DE" sz="1600" dirty="0"/>
              <a:t> </a:t>
            </a:r>
            <a:r>
              <a:rPr lang="de-DE" sz="1600" dirty="0" err="1"/>
              <a:t>preferentially</a:t>
            </a:r>
            <a:r>
              <a:rPr lang="de-DE" sz="1600" dirty="0"/>
              <a:t> </a:t>
            </a:r>
            <a:r>
              <a:rPr lang="de-DE" sz="1600" dirty="0" err="1"/>
              <a:t>leave</a:t>
            </a:r>
            <a:r>
              <a:rPr lang="de-DE" sz="1600" dirty="0"/>
              <a:t> LCFS </a:t>
            </a:r>
            <a:r>
              <a:rPr lang="de-DE" sz="1600" dirty="0" err="1"/>
              <a:t>near</a:t>
            </a:r>
            <a:r>
              <a:rPr lang="de-DE" sz="1600" dirty="0"/>
              <a:t> </a:t>
            </a:r>
            <a:r>
              <a:rPr lang="de-DE" sz="1600" dirty="0" err="1"/>
              <a:t>regions</a:t>
            </a:r>
            <a:r>
              <a:rPr lang="de-DE" sz="1600" dirty="0"/>
              <a:t> </a:t>
            </a:r>
            <a:r>
              <a:rPr lang="de-DE" sz="1600" dirty="0" err="1"/>
              <a:t>of</a:t>
            </a:r>
            <a:r>
              <a:rPr lang="de-DE" sz="1600" dirty="0"/>
              <a:t> high </a:t>
            </a:r>
            <a:r>
              <a:rPr lang="de-DE" sz="1600" dirty="0" err="1"/>
              <a:t>curvature</a:t>
            </a:r>
            <a:endParaRPr lang="de-DE" sz="1600" dirty="0"/>
          </a:p>
          <a:p>
            <a:pPr marL="285750" indent="-285750" algn="l">
              <a:lnSpc>
                <a:spcPts val="2300"/>
              </a:lnSpc>
              <a:spcBef>
                <a:spcPts val="1150"/>
              </a:spcBef>
              <a:buFont typeface="Wingdings" panose="05000000000000000000" pitchFamily="2" charset="2"/>
              <a:buChar char="§"/>
            </a:pPr>
            <a:r>
              <a:rPr lang="de-DE" sz="1600" dirty="0"/>
              <a:t>In a </a:t>
            </a:r>
            <a:r>
              <a:rPr lang="de-DE" sz="1600" dirty="0" err="1"/>
              <a:t>practical</a:t>
            </a:r>
            <a:r>
              <a:rPr lang="de-DE" sz="1600" dirty="0"/>
              <a:t> sense: „</a:t>
            </a:r>
            <a:r>
              <a:rPr lang="de-DE" sz="1600" dirty="0" err="1"/>
              <a:t>resilient</a:t>
            </a:r>
            <a:r>
              <a:rPr lang="de-DE" sz="1600" dirty="0"/>
              <a:t>“ </a:t>
            </a:r>
            <a:r>
              <a:rPr lang="de-DE" sz="1600" dirty="0" err="1"/>
              <a:t>divertors</a:t>
            </a:r>
            <a:r>
              <a:rPr lang="de-DE" sz="1600" dirty="0"/>
              <a:t> </a:t>
            </a:r>
            <a:r>
              <a:rPr lang="de-DE" sz="1600" dirty="0" err="1"/>
              <a:t>whose</a:t>
            </a:r>
            <a:r>
              <a:rPr lang="de-DE" sz="1600" dirty="0"/>
              <a:t> </a:t>
            </a:r>
            <a:r>
              <a:rPr lang="de-DE" sz="1600" dirty="0" err="1"/>
              <a:t>strikelines</a:t>
            </a:r>
            <a:r>
              <a:rPr lang="de-DE" sz="1600" dirty="0"/>
              <a:t> </a:t>
            </a:r>
            <a:r>
              <a:rPr lang="de-DE" sz="1600" dirty="0" err="1"/>
              <a:t>are</a:t>
            </a:r>
            <a:r>
              <a:rPr lang="de-DE" sz="1600" dirty="0"/>
              <a:t> </a:t>
            </a:r>
            <a:r>
              <a:rPr lang="de-DE" sz="1600" dirty="0" err="1"/>
              <a:t>unaffected</a:t>
            </a:r>
            <a:r>
              <a:rPr lang="de-DE" sz="1600" dirty="0"/>
              <a:t> </a:t>
            </a:r>
            <a:r>
              <a:rPr lang="de-DE" sz="1600" dirty="0" err="1"/>
              <a:t>by</a:t>
            </a:r>
            <a:r>
              <a:rPr lang="de-DE" sz="1600" dirty="0"/>
              <a:t> </a:t>
            </a:r>
            <a:r>
              <a:rPr lang="de-DE" sz="1600" dirty="0" err="1"/>
              <a:t>changes</a:t>
            </a:r>
            <a:r>
              <a:rPr lang="de-DE" sz="1600" dirty="0"/>
              <a:t> in </a:t>
            </a:r>
            <a:r>
              <a:rPr lang="de-DE" sz="1600" dirty="0" err="1"/>
              <a:t>the</a:t>
            </a:r>
            <a:r>
              <a:rPr lang="de-DE" sz="1600" dirty="0"/>
              <a:t> </a:t>
            </a:r>
            <a:r>
              <a:rPr lang="de-DE" sz="1600" dirty="0" err="1"/>
              <a:t>edge</a:t>
            </a:r>
            <a:r>
              <a:rPr lang="de-DE" sz="1600" dirty="0"/>
              <a:t> </a:t>
            </a:r>
            <a:r>
              <a:rPr lang="de-DE" sz="1600" dirty="0" err="1"/>
              <a:t>rotational</a:t>
            </a:r>
            <a:r>
              <a:rPr lang="de-DE" sz="1600" dirty="0"/>
              <a:t> transform</a:t>
            </a:r>
            <a:r>
              <a:rPr lang="de-DE" sz="1600" baseline="30000" dirty="0"/>
              <a:t>12</a:t>
            </a:r>
            <a:endParaRPr lang="de-DE" sz="1600" dirty="0"/>
          </a:p>
          <a:p>
            <a:pPr marL="742950" lvl="1" indent="-285750">
              <a:lnSpc>
                <a:spcPts val="2300"/>
              </a:lnSpc>
              <a:spcBef>
                <a:spcPts val="1150"/>
              </a:spcBef>
              <a:buFont typeface="Wingdings" panose="05000000000000000000" pitchFamily="2" charset="2"/>
              <a:buChar char="§"/>
            </a:pPr>
            <a:r>
              <a:rPr lang="de-DE" sz="1600" dirty="0" err="1"/>
              <a:t>Necessary</a:t>
            </a:r>
            <a:r>
              <a:rPr lang="de-DE" sz="1600" dirty="0"/>
              <a:t> </a:t>
            </a:r>
            <a:r>
              <a:rPr lang="de-DE" sz="1600" dirty="0" err="1"/>
              <a:t>for</a:t>
            </a:r>
            <a:r>
              <a:rPr lang="de-DE" sz="1600" dirty="0"/>
              <a:t> </a:t>
            </a:r>
            <a:r>
              <a:rPr lang="de-DE" sz="1600" dirty="0" err="1"/>
              <a:t>stellarators</a:t>
            </a:r>
            <a:r>
              <a:rPr lang="de-DE" sz="1600" dirty="0"/>
              <a:t> </a:t>
            </a:r>
            <a:r>
              <a:rPr lang="de-DE" sz="1600" dirty="0" err="1"/>
              <a:t>that</a:t>
            </a:r>
            <a:r>
              <a:rPr lang="de-DE" sz="1600" dirty="0"/>
              <a:t> </a:t>
            </a:r>
            <a:r>
              <a:rPr lang="de-DE" sz="1600" dirty="0" err="1"/>
              <a:t>exhibit</a:t>
            </a:r>
            <a:r>
              <a:rPr lang="de-DE" sz="1600" dirty="0"/>
              <a:t> large </a:t>
            </a:r>
            <a:r>
              <a:rPr lang="de-DE" sz="1600" dirty="0" err="1"/>
              <a:t>bootstrap</a:t>
            </a:r>
            <a:r>
              <a:rPr lang="de-DE" sz="1600" dirty="0"/>
              <a:t> </a:t>
            </a:r>
            <a:r>
              <a:rPr lang="de-DE" sz="1600" dirty="0" err="1"/>
              <a:t>currents</a:t>
            </a:r>
            <a:endParaRPr lang="en-US" sz="1600" dirty="0" err="1"/>
          </a:p>
        </p:txBody>
      </p:sp>
      <p:pic>
        <p:nvPicPr>
          <p:cNvPr id="10" name="Picture 9">
            <a:extLst>
              <a:ext uri="{FF2B5EF4-FFF2-40B4-BE49-F238E27FC236}">
                <a16:creationId xmlns:a16="http://schemas.microsoft.com/office/drawing/2014/main" id="{AD04746B-DDC6-D091-A4E2-9DDCC3C6CEBA}"/>
              </a:ext>
            </a:extLst>
          </p:cNvPr>
          <p:cNvPicPr>
            <a:picLocks noChangeAspect="1"/>
          </p:cNvPicPr>
          <p:nvPr/>
        </p:nvPicPr>
        <p:blipFill>
          <a:blip r:embed="rId2"/>
          <a:stretch>
            <a:fillRect/>
          </a:stretch>
        </p:blipFill>
        <p:spPr>
          <a:xfrm>
            <a:off x="1181569" y="1321971"/>
            <a:ext cx="1896352" cy="2750752"/>
          </a:xfrm>
          <a:prstGeom prst="rect">
            <a:avLst/>
          </a:prstGeom>
        </p:spPr>
      </p:pic>
      <p:sp>
        <p:nvSpPr>
          <p:cNvPr id="11" name="TextBox 10">
            <a:extLst>
              <a:ext uri="{FF2B5EF4-FFF2-40B4-BE49-F238E27FC236}">
                <a16:creationId xmlns:a16="http://schemas.microsoft.com/office/drawing/2014/main" id="{F12CB8B5-4B11-3F32-9933-A365C4D16C66}"/>
              </a:ext>
            </a:extLst>
          </p:cNvPr>
          <p:cNvSpPr txBox="1"/>
          <p:nvPr/>
        </p:nvSpPr>
        <p:spPr>
          <a:xfrm>
            <a:off x="449531" y="5515140"/>
            <a:ext cx="3368136" cy="743793"/>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HSX, CTH</a:t>
            </a:r>
            <a:endParaRPr lang="en-US" sz="1400" dirty="0" err="1"/>
          </a:p>
        </p:txBody>
      </p:sp>
      <p:sp>
        <p:nvSpPr>
          <p:cNvPr id="13" name="TextBox 12">
            <a:extLst>
              <a:ext uri="{FF2B5EF4-FFF2-40B4-BE49-F238E27FC236}">
                <a16:creationId xmlns:a16="http://schemas.microsoft.com/office/drawing/2014/main" id="{6C2F8035-5722-6F81-5A40-0072B87BACBA}"/>
              </a:ext>
            </a:extLst>
          </p:cNvPr>
          <p:cNvSpPr txBox="1"/>
          <p:nvPr/>
        </p:nvSpPr>
        <p:spPr>
          <a:xfrm>
            <a:off x="1231104" y="3761902"/>
            <a:ext cx="280989"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[13]</a:t>
            </a:r>
            <a:endParaRPr lang="en-US" sz="1200" dirty="0" err="1"/>
          </a:p>
        </p:txBody>
      </p:sp>
      <p:grpSp>
        <p:nvGrpSpPr>
          <p:cNvPr id="17" name="Group 16">
            <a:extLst>
              <a:ext uri="{FF2B5EF4-FFF2-40B4-BE49-F238E27FC236}">
                <a16:creationId xmlns:a16="http://schemas.microsoft.com/office/drawing/2014/main" id="{0FDF18B0-26CE-29D4-0D18-0124A0531439}"/>
              </a:ext>
            </a:extLst>
          </p:cNvPr>
          <p:cNvGrpSpPr/>
          <p:nvPr/>
        </p:nvGrpSpPr>
        <p:grpSpPr>
          <a:xfrm>
            <a:off x="6015037" y="3131744"/>
            <a:ext cx="5604719" cy="2963469"/>
            <a:chOff x="6015037" y="3131744"/>
            <a:chExt cx="5604719" cy="2963469"/>
          </a:xfrm>
        </p:grpSpPr>
        <p:grpSp>
          <p:nvGrpSpPr>
            <p:cNvPr id="15" name="Group 14">
              <a:extLst>
                <a:ext uri="{FF2B5EF4-FFF2-40B4-BE49-F238E27FC236}">
                  <a16:creationId xmlns:a16="http://schemas.microsoft.com/office/drawing/2014/main" id="{31AAA3C0-3C6B-AC4E-9269-EA69CFA67667}"/>
                </a:ext>
              </a:extLst>
            </p:cNvPr>
            <p:cNvGrpSpPr/>
            <p:nvPr/>
          </p:nvGrpSpPr>
          <p:grpSpPr>
            <a:xfrm>
              <a:off x="6176117" y="3399638"/>
              <a:ext cx="5443639" cy="2695575"/>
              <a:chOff x="6264274" y="2819565"/>
              <a:chExt cx="5443639" cy="2695575"/>
            </a:xfrm>
          </p:grpSpPr>
          <p:pic>
            <p:nvPicPr>
              <p:cNvPr id="7" name="Picture 6">
                <a:extLst>
                  <a:ext uri="{FF2B5EF4-FFF2-40B4-BE49-F238E27FC236}">
                    <a16:creationId xmlns:a16="http://schemas.microsoft.com/office/drawing/2014/main" id="{49E09205-83F8-9971-D4D8-5D9BE6738393}"/>
                  </a:ext>
                </a:extLst>
              </p:cNvPr>
              <p:cNvPicPr>
                <a:picLocks noChangeAspect="1"/>
              </p:cNvPicPr>
              <p:nvPr/>
            </p:nvPicPr>
            <p:blipFill>
              <a:blip r:embed="rId3"/>
              <a:stretch>
                <a:fillRect/>
              </a:stretch>
            </p:blipFill>
            <p:spPr>
              <a:xfrm>
                <a:off x="6264274" y="2819565"/>
                <a:ext cx="3343275" cy="2695575"/>
              </a:xfrm>
              <a:prstGeom prst="rect">
                <a:avLst/>
              </a:prstGeom>
            </p:spPr>
          </p:pic>
          <p:cxnSp>
            <p:nvCxnSpPr>
              <p:cNvPr id="9" name="Straight Arrow Connector 8">
                <a:extLst>
                  <a:ext uri="{FF2B5EF4-FFF2-40B4-BE49-F238E27FC236}">
                    <a16:creationId xmlns:a16="http://schemas.microsoft.com/office/drawing/2014/main" id="{7456B738-8876-2EB2-A164-1E254A78134B}"/>
                  </a:ext>
                </a:extLst>
              </p:cNvPr>
              <p:cNvCxnSpPr/>
              <p:nvPr/>
            </p:nvCxnSpPr>
            <p:spPr>
              <a:xfrm flipH="1" flipV="1">
                <a:off x="9401175" y="3682877"/>
                <a:ext cx="466725" cy="291138"/>
              </a:xfrm>
              <a:prstGeom prst="straightConnector1">
                <a:avLst/>
              </a:prstGeom>
              <a:ln w="19050" cmpd="sng">
                <a:solidFill>
                  <a:schemeClr val="tx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CB8F79-C559-F3DC-6076-FC8D14248DE3}"/>
                  </a:ext>
                </a:extLst>
              </p:cNvPr>
              <p:cNvSpPr txBox="1"/>
              <p:nvPr/>
            </p:nvSpPr>
            <p:spPr>
              <a:xfrm>
                <a:off x="9867900" y="3698688"/>
                <a:ext cx="1840013" cy="553998"/>
              </a:xfrm>
              <a:prstGeom prst="rect">
                <a:avLst/>
              </a:prstGeom>
              <a:noFill/>
            </p:spPr>
            <p:txBody>
              <a:bodyPr wrap="square" lIns="0" tIns="0" rIns="0" bIns="0" rtlCol="0" anchor="t" anchorCtr="0">
                <a:spAutoFit/>
              </a:bodyPr>
              <a:lstStyle/>
              <a:p>
                <a:pPr algn="ctr">
                  <a:spcBef>
                    <a:spcPts val="1150"/>
                  </a:spcBef>
                </a:pPr>
                <a:r>
                  <a:rPr lang="de-DE" sz="1200" dirty="0" err="1"/>
                  <a:t>strikelines</a:t>
                </a:r>
                <a:r>
                  <a:rPr lang="de-DE" sz="1200" dirty="0"/>
                  <a:t> </a:t>
                </a:r>
                <a:r>
                  <a:rPr lang="de-DE" sz="1200" dirty="0" err="1"/>
                  <a:t>remain</a:t>
                </a:r>
                <a:r>
                  <a:rPr lang="de-DE" sz="1200" dirty="0"/>
                  <a:t> </a:t>
                </a:r>
                <a:r>
                  <a:rPr lang="de-DE" sz="1200" dirty="0" err="1"/>
                  <a:t>localized</a:t>
                </a:r>
                <a:r>
                  <a:rPr lang="de-DE" sz="1200" dirty="0"/>
                  <a:t> </a:t>
                </a:r>
                <a:r>
                  <a:rPr lang="de-DE" sz="1200" dirty="0" err="1"/>
                  <a:t>to</a:t>
                </a:r>
                <a:r>
                  <a:rPr lang="de-DE" sz="1200" dirty="0"/>
                  <a:t> same </a:t>
                </a:r>
                <a:r>
                  <a:rPr lang="de-DE" sz="1200" dirty="0" err="1"/>
                  <a:t>locations</a:t>
                </a:r>
                <a:r>
                  <a:rPr lang="de-DE" sz="1200" dirty="0"/>
                  <a:t> </a:t>
                </a:r>
                <a:r>
                  <a:rPr lang="de-DE" sz="1200" dirty="0" err="1"/>
                  <a:t>with</a:t>
                </a:r>
                <a:r>
                  <a:rPr lang="de-DE" sz="1200" dirty="0"/>
                  <a:t> 20kA </a:t>
                </a:r>
                <a:r>
                  <a:rPr lang="de-DE" sz="1200" dirty="0" err="1"/>
                  <a:t>current</a:t>
                </a:r>
                <a:r>
                  <a:rPr lang="de-DE" sz="1200" dirty="0"/>
                  <a:t> evolution</a:t>
                </a:r>
                <a:r>
                  <a:rPr lang="de-DE" sz="1200" baseline="30000" dirty="0"/>
                  <a:t>15</a:t>
                </a:r>
                <a:endParaRPr lang="en-US" sz="1200" dirty="0" err="1"/>
              </a:p>
            </p:txBody>
          </p:sp>
        </p:grpSp>
        <p:sp>
          <p:nvSpPr>
            <p:cNvPr id="16" name="TextBox 15">
              <a:extLst>
                <a:ext uri="{FF2B5EF4-FFF2-40B4-BE49-F238E27FC236}">
                  <a16:creationId xmlns:a16="http://schemas.microsoft.com/office/drawing/2014/main" id="{EA230312-1E0B-083A-1597-65BAA8630F59}"/>
                </a:ext>
              </a:extLst>
            </p:cNvPr>
            <p:cNvSpPr txBox="1"/>
            <p:nvPr/>
          </p:nvSpPr>
          <p:spPr>
            <a:xfrm>
              <a:off x="6015037" y="3131744"/>
              <a:ext cx="3594099"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u="sng" dirty="0" err="1"/>
                <a:t>Example</a:t>
              </a:r>
              <a:r>
                <a:rPr lang="de-DE" sz="1600" u="sng" dirty="0"/>
                <a:t>: HSX</a:t>
              </a:r>
              <a:endParaRPr lang="en-US" sz="1600" u="sng" dirty="0" err="1"/>
            </a:p>
          </p:txBody>
        </p:sp>
      </p:grpSp>
      <p:sp>
        <p:nvSpPr>
          <p:cNvPr id="8" name="TextBox 7">
            <a:extLst>
              <a:ext uri="{FF2B5EF4-FFF2-40B4-BE49-F238E27FC236}">
                <a16:creationId xmlns:a16="http://schemas.microsoft.com/office/drawing/2014/main" id="{75D19C16-EA53-8FCD-23FF-56D776A23011}"/>
              </a:ext>
            </a:extLst>
          </p:cNvPr>
          <p:cNvSpPr txBox="1"/>
          <p:nvPr/>
        </p:nvSpPr>
        <p:spPr>
          <a:xfrm>
            <a:off x="4128583" y="6018024"/>
            <a:ext cx="3394642" cy="553998"/>
          </a:xfrm>
          <a:prstGeom prst="rect">
            <a:avLst/>
          </a:prstGeom>
          <a:noFill/>
        </p:spPr>
        <p:txBody>
          <a:bodyPr wrap="square" lIns="0" tIns="0" rIns="0" bIns="0" rtlCol="0" anchor="t" anchorCtr="0">
            <a:spAutoFit/>
          </a:bodyPr>
          <a:lstStyle/>
          <a:p>
            <a:pPr algn="l"/>
            <a:r>
              <a:rPr lang="de-DE" sz="900" baseline="30000" dirty="0"/>
              <a:t>13</a:t>
            </a:r>
            <a:r>
              <a:rPr lang="de-DE" sz="900" dirty="0"/>
              <a:t>R. Davies et al, </a:t>
            </a:r>
            <a:r>
              <a:rPr lang="de-DE" sz="900" i="1" dirty="0" err="1"/>
              <a:t>Nucl</a:t>
            </a:r>
            <a:r>
              <a:rPr lang="de-DE" sz="900" i="1" dirty="0"/>
              <a:t>. Fusion </a:t>
            </a:r>
            <a:r>
              <a:rPr lang="de-DE" sz="900" b="1" dirty="0"/>
              <a:t> 65</a:t>
            </a:r>
            <a:r>
              <a:rPr lang="de-DE" sz="900" dirty="0"/>
              <a:t> (2025) 076018</a:t>
            </a:r>
          </a:p>
          <a:p>
            <a:pPr algn="l"/>
            <a:r>
              <a:rPr lang="de-DE" sz="900" baseline="30000" dirty="0"/>
              <a:t>14</a:t>
            </a:r>
            <a:r>
              <a:rPr lang="de-DE" sz="900" dirty="0"/>
              <a:t>K. Garcia et al, </a:t>
            </a:r>
            <a:r>
              <a:rPr lang="de-DE" sz="900" i="1" dirty="0"/>
              <a:t>Plasma Phys. Control. Fusion </a:t>
            </a:r>
            <a:r>
              <a:rPr lang="de-DE" sz="900" b="1" dirty="0"/>
              <a:t>67</a:t>
            </a:r>
            <a:r>
              <a:rPr lang="de-DE" sz="900" dirty="0"/>
              <a:t> (2025) 035011</a:t>
            </a:r>
          </a:p>
          <a:p>
            <a:pPr algn="l"/>
            <a:r>
              <a:rPr lang="de-DE" sz="900" baseline="30000" dirty="0"/>
              <a:t>15</a:t>
            </a:r>
            <a:r>
              <a:rPr lang="de-DE" sz="900" dirty="0"/>
              <a:t>A. Bader et al, </a:t>
            </a:r>
            <a:r>
              <a:rPr lang="de-DE" sz="900" i="1" dirty="0"/>
              <a:t>Phys. Plasmas </a:t>
            </a:r>
            <a:r>
              <a:rPr lang="de-DE" sz="900" b="1" dirty="0"/>
              <a:t>24</a:t>
            </a:r>
            <a:r>
              <a:rPr lang="de-DE" sz="900" dirty="0"/>
              <a:t> (2017) 032506</a:t>
            </a:r>
          </a:p>
          <a:p>
            <a:pPr algn="l"/>
            <a:r>
              <a:rPr lang="de-DE" sz="900" baseline="30000" dirty="0"/>
              <a:t>16</a:t>
            </a:r>
            <a:r>
              <a:rPr lang="de-DE" sz="900" dirty="0"/>
              <a:t>A´. Bader et al, </a:t>
            </a:r>
            <a:r>
              <a:rPr lang="de-DE" sz="900" i="1" dirty="0" err="1"/>
              <a:t>Nucl</a:t>
            </a:r>
            <a:r>
              <a:rPr lang="de-DE" sz="900" i="1" dirty="0"/>
              <a:t>. Fusion</a:t>
            </a:r>
            <a:r>
              <a:rPr lang="de-DE" sz="900" dirty="0"/>
              <a:t> </a:t>
            </a:r>
            <a:r>
              <a:rPr lang="de-DE" sz="900" b="1" dirty="0"/>
              <a:t>53</a:t>
            </a:r>
            <a:r>
              <a:rPr lang="de-DE" sz="900" dirty="0"/>
              <a:t> (2013) 113036</a:t>
            </a:r>
            <a:endParaRPr lang="en-US" sz="900" baseline="30000" dirty="0" err="1"/>
          </a:p>
        </p:txBody>
      </p:sp>
      <p:sp>
        <p:nvSpPr>
          <p:cNvPr id="14" name="Rounded Rectangle 18">
            <a:extLst>
              <a:ext uri="{FF2B5EF4-FFF2-40B4-BE49-F238E27FC236}">
                <a16:creationId xmlns:a16="http://schemas.microsoft.com/office/drawing/2014/main" id="{8D3BB1CA-A8AB-75D6-2577-ECE775E36AA0}"/>
              </a:ext>
            </a:extLst>
          </p:cNvPr>
          <p:cNvSpPr/>
          <p:nvPr/>
        </p:nvSpPr>
        <p:spPr>
          <a:xfrm>
            <a:off x="1854112" y="1297309"/>
            <a:ext cx="8185590" cy="4518700"/>
          </a:xfrm>
          <a:prstGeom prst="roundRect">
            <a:avLst/>
          </a:prstGeom>
          <a:solidFill>
            <a:schemeClr val="bg1"/>
          </a:solidFill>
          <a:ln w="19050" cmpd="sng">
            <a:solidFill>
              <a:schemeClr val="tx2"/>
            </a:solidFill>
            <a:prstDash val="soli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8" name="TextBox 17">
            <a:extLst>
              <a:ext uri="{FF2B5EF4-FFF2-40B4-BE49-F238E27FC236}">
                <a16:creationId xmlns:a16="http://schemas.microsoft.com/office/drawing/2014/main" id="{A3599278-BF2A-BF28-8A40-C67207F8BEAD}"/>
              </a:ext>
            </a:extLst>
          </p:cNvPr>
          <p:cNvSpPr txBox="1"/>
          <p:nvPr/>
        </p:nvSpPr>
        <p:spPr>
          <a:xfrm>
            <a:off x="2314556" y="1775530"/>
            <a:ext cx="3513705" cy="3538020"/>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err="1"/>
              <a:t>Relatively</a:t>
            </a:r>
            <a:r>
              <a:rPr lang="de-DE" sz="1600" dirty="0"/>
              <a:t> </a:t>
            </a:r>
            <a:r>
              <a:rPr lang="de-DE" sz="1600" dirty="0" err="1"/>
              <a:t>unexplored</a:t>
            </a:r>
            <a:r>
              <a:rPr lang="de-DE" sz="1600" dirty="0"/>
              <a:t> </a:t>
            </a:r>
            <a:r>
              <a:rPr lang="de-DE" sz="1600" dirty="0" err="1"/>
              <a:t>concept</a:t>
            </a:r>
            <a:r>
              <a:rPr lang="de-DE" sz="1600" dirty="0"/>
              <a:t>, but</a:t>
            </a:r>
          </a:p>
          <a:p>
            <a:pPr marL="742950" lvl="1" indent="-285750">
              <a:lnSpc>
                <a:spcPts val="2300"/>
              </a:lnSpc>
              <a:spcBef>
                <a:spcPts val="1150"/>
              </a:spcBef>
              <a:buFont typeface="Wingdings" panose="05000000000000000000" pitchFamily="2" charset="2"/>
              <a:buChar char="§"/>
            </a:pPr>
            <a:r>
              <a:rPr lang="de-DE" sz="1600" dirty="0" err="1"/>
              <a:t>simulation</a:t>
            </a:r>
            <a:r>
              <a:rPr lang="de-DE" sz="1600" dirty="0"/>
              <a:t> </a:t>
            </a:r>
            <a:r>
              <a:rPr lang="de-DE" sz="1600" dirty="0" err="1"/>
              <a:t>results</a:t>
            </a:r>
            <a:r>
              <a:rPr lang="de-DE" sz="1600" dirty="0"/>
              <a:t> </a:t>
            </a:r>
            <a:r>
              <a:rPr lang="de-DE" sz="1600" dirty="0" err="1"/>
              <a:t>show</a:t>
            </a:r>
            <a:r>
              <a:rPr lang="de-DE" sz="1600" dirty="0"/>
              <a:t> </a:t>
            </a:r>
            <a:r>
              <a:rPr lang="de-DE" sz="1600" dirty="0" err="1"/>
              <a:t>poor</a:t>
            </a:r>
            <a:r>
              <a:rPr lang="de-DE" sz="1600" dirty="0"/>
              <a:t> </a:t>
            </a:r>
            <a:r>
              <a:rPr lang="de-DE" sz="1600" dirty="0" err="1"/>
              <a:t>density</a:t>
            </a:r>
            <a:r>
              <a:rPr lang="de-DE" sz="1600" dirty="0"/>
              <a:t> build-up</a:t>
            </a:r>
            <a:r>
              <a:rPr lang="de-DE" sz="1600" baseline="30000" dirty="0"/>
              <a:t>16</a:t>
            </a:r>
          </a:p>
          <a:p>
            <a:pPr marL="742950" lvl="1" indent="-285750">
              <a:lnSpc>
                <a:spcPts val="2300"/>
              </a:lnSpc>
              <a:spcBef>
                <a:spcPts val="1150"/>
              </a:spcBef>
              <a:buFont typeface="Wingdings" panose="05000000000000000000" pitchFamily="2" charset="2"/>
              <a:buChar char="§"/>
            </a:pPr>
            <a:r>
              <a:rPr lang="de-DE" sz="1600" dirty="0"/>
              <a:t>Both counter-streaming </a:t>
            </a:r>
            <a:r>
              <a:rPr lang="de-DE" sz="1600" dirty="0" err="1"/>
              <a:t>flows</a:t>
            </a:r>
            <a:r>
              <a:rPr lang="de-DE" sz="1600" dirty="0"/>
              <a:t> and </a:t>
            </a:r>
            <a:r>
              <a:rPr lang="de-DE" sz="1600" dirty="0" err="1"/>
              <a:t>perpendicular</a:t>
            </a:r>
            <a:r>
              <a:rPr lang="de-DE" sz="1600" dirty="0"/>
              <a:t> </a:t>
            </a:r>
            <a:r>
              <a:rPr lang="de-DE" sz="1600" dirty="0" err="1"/>
              <a:t>mixing</a:t>
            </a:r>
            <a:r>
              <a:rPr lang="de-DE" sz="1600" dirty="0"/>
              <a:t> </a:t>
            </a:r>
            <a:r>
              <a:rPr lang="de-DE" sz="1600" dirty="0" err="1"/>
              <a:t>of</a:t>
            </a:r>
            <a:r>
              <a:rPr lang="de-DE" sz="1600" dirty="0"/>
              <a:t> </a:t>
            </a:r>
            <a:r>
              <a:rPr lang="de-DE" sz="1600" dirty="0" err="1"/>
              <a:t>flux</a:t>
            </a:r>
            <a:r>
              <a:rPr lang="de-DE" sz="1600" dirty="0"/>
              <a:t> </a:t>
            </a:r>
            <a:r>
              <a:rPr lang="de-DE" sz="1600" dirty="0" err="1"/>
              <a:t>tubes</a:t>
            </a:r>
            <a:r>
              <a:rPr lang="de-DE" sz="1600" dirty="0"/>
              <a:t> </a:t>
            </a:r>
            <a:r>
              <a:rPr lang="de-DE" sz="1600" dirty="0" err="1"/>
              <a:t>likely</a:t>
            </a:r>
            <a:r>
              <a:rPr lang="de-DE" sz="1600" dirty="0"/>
              <a:t> </a:t>
            </a:r>
            <a:r>
              <a:rPr lang="de-DE" sz="1600" dirty="0" err="1"/>
              <a:t>responsible</a:t>
            </a:r>
            <a:endParaRPr lang="de-DE" sz="1600" dirty="0"/>
          </a:p>
          <a:p>
            <a:pPr marL="285750" indent="-285750">
              <a:lnSpc>
                <a:spcPts val="2300"/>
              </a:lnSpc>
              <a:spcBef>
                <a:spcPts val="1150"/>
              </a:spcBef>
              <a:buFont typeface="Wingdings" panose="05000000000000000000" pitchFamily="2" charset="2"/>
              <a:buChar char="§"/>
            </a:pPr>
            <a:r>
              <a:rPr lang="de-DE" sz="1600" dirty="0"/>
              <a:t>Test </a:t>
            </a:r>
            <a:r>
              <a:rPr lang="de-DE" sz="1600" dirty="0" err="1"/>
              <a:t>show</a:t>
            </a:r>
            <a:r>
              <a:rPr lang="de-DE" sz="1600" dirty="0"/>
              <a:t> </a:t>
            </a:r>
            <a:r>
              <a:rPr lang="de-DE" sz="1600" dirty="0" err="1"/>
              <a:t>that</a:t>
            </a:r>
            <a:r>
              <a:rPr lang="de-DE" sz="1600" dirty="0"/>
              <a:t> NRD </a:t>
            </a:r>
            <a:r>
              <a:rPr lang="de-DE" sz="1600" dirty="0" err="1"/>
              <a:t>configurations</a:t>
            </a:r>
            <a:r>
              <a:rPr lang="de-DE" sz="1600" dirty="0"/>
              <a:t> </a:t>
            </a:r>
            <a:r>
              <a:rPr lang="de-DE" sz="1600" dirty="0" err="1"/>
              <a:t>can</a:t>
            </a:r>
            <a:r>
              <a:rPr lang="de-DE" sz="1600" dirty="0"/>
              <a:t> </a:t>
            </a:r>
            <a:r>
              <a:rPr lang="de-DE" sz="1600" dirty="0" err="1"/>
              <a:t>be</a:t>
            </a:r>
            <a:r>
              <a:rPr lang="de-DE" sz="1600" dirty="0"/>
              <a:t> </a:t>
            </a:r>
            <a:r>
              <a:rPr lang="de-DE" sz="1600" dirty="0" err="1"/>
              <a:t>tested</a:t>
            </a:r>
            <a:r>
              <a:rPr lang="de-DE" sz="1600" dirty="0"/>
              <a:t> on W7-X</a:t>
            </a:r>
          </a:p>
          <a:p>
            <a:pPr marL="742950" lvl="1" indent="-285750">
              <a:lnSpc>
                <a:spcPts val="2300"/>
              </a:lnSpc>
              <a:spcBef>
                <a:spcPts val="1150"/>
              </a:spcBef>
              <a:buFont typeface="Wingdings" panose="05000000000000000000" pitchFamily="2" charset="2"/>
              <a:buChar char="§"/>
            </a:pPr>
            <a:r>
              <a:rPr lang="de-DE" sz="1600" dirty="0" err="1"/>
              <a:t>strike</a:t>
            </a:r>
            <a:r>
              <a:rPr lang="de-DE" sz="1600" dirty="0"/>
              <a:t> </a:t>
            </a:r>
            <a:r>
              <a:rPr lang="de-DE" sz="1600" dirty="0" err="1"/>
              <a:t>lines</a:t>
            </a:r>
            <a:r>
              <a:rPr lang="de-DE" sz="1600" dirty="0"/>
              <a:t> </a:t>
            </a:r>
            <a:r>
              <a:rPr lang="de-DE" sz="1600" dirty="0" err="1"/>
              <a:t>away</a:t>
            </a:r>
            <a:r>
              <a:rPr lang="de-DE" sz="1600" dirty="0"/>
              <a:t> </a:t>
            </a:r>
            <a:r>
              <a:rPr lang="de-DE" sz="1600" dirty="0" err="1"/>
              <a:t>from</a:t>
            </a:r>
            <a:r>
              <a:rPr lang="de-DE" sz="1600" dirty="0"/>
              <a:t> </a:t>
            </a:r>
            <a:r>
              <a:rPr lang="de-DE" sz="1600" dirty="0" err="1"/>
              <a:t>most</a:t>
            </a:r>
            <a:r>
              <a:rPr lang="de-DE" sz="1600" dirty="0"/>
              <a:t> </a:t>
            </a:r>
            <a:r>
              <a:rPr lang="de-DE" sz="1600" dirty="0" err="1"/>
              <a:t>edge</a:t>
            </a:r>
            <a:r>
              <a:rPr lang="de-DE" sz="1600" dirty="0"/>
              <a:t> </a:t>
            </a:r>
            <a:r>
              <a:rPr lang="de-DE" sz="1600" dirty="0" err="1"/>
              <a:t>diagnostic</a:t>
            </a:r>
            <a:r>
              <a:rPr lang="de-DE" sz="1600" dirty="0"/>
              <a:t> </a:t>
            </a:r>
            <a:r>
              <a:rPr lang="de-DE" sz="1600" dirty="0" err="1"/>
              <a:t>locations</a:t>
            </a:r>
            <a:endParaRPr lang="de-DE" sz="1600" dirty="0"/>
          </a:p>
        </p:txBody>
      </p:sp>
      <p:grpSp>
        <p:nvGrpSpPr>
          <p:cNvPr id="19" name="Group 18">
            <a:extLst>
              <a:ext uri="{FF2B5EF4-FFF2-40B4-BE49-F238E27FC236}">
                <a16:creationId xmlns:a16="http://schemas.microsoft.com/office/drawing/2014/main" id="{32AF30A5-5609-1D7D-1CC6-CD5E2AA90713}"/>
              </a:ext>
            </a:extLst>
          </p:cNvPr>
          <p:cNvGrpSpPr/>
          <p:nvPr/>
        </p:nvGrpSpPr>
        <p:grpSpPr>
          <a:xfrm>
            <a:off x="6508184" y="2060231"/>
            <a:ext cx="3217526" cy="2829169"/>
            <a:chOff x="6508184" y="2060231"/>
            <a:chExt cx="3217526" cy="2829169"/>
          </a:xfrm>
        </p:grpSpPr>
        <p:grpSp>
          <p:nvGrpSpPr>
            <p:cNvPr id="20" name="Group 19">
              <a:extLst>
                <a:ext uri="{FF2B5EF4-FFF2-40B4-BE49-F238E27FC236}">
                  <a16:creationId xmlns:a16="http://schemas.microsoft.com/office/drawing/2014/main" id="{33EBD8CB-EFB4-D140-F0C6-1F72B00289BA}"/>
                </a:ext>
              </a:extLst>
            </p:cNvPr>
            <p:cNvGrpSpPr/>
            <p:nvPr/>
          </p:nvGrpSpPr>
          <p:grpSpPr>
            <a:xfrm>
              <a:off x="6508184" y="2060231"/>
              <a:ext cx="3202782" cy="2829169"/>
              <a:chOff x="6460280" y="1873355"/>
              <a:chExt cx="3202782" cy="2829169"/>
            </a:xfrm>
          </p:grpSpPr>
          <p:pic>
            <p:nvPicPr>
              <p:cNvPr id="24" name="Picture 23">
                <a:extLst>
                  <a:ext uri="{FF2B5EF4-FFF2-40B4-BE49-F238E27FC236}">
                    <a16:creationId xmlns:a16="http://schemas.microsoft.com/office/drawing/2014/main" id="{9AB92D7D-8ABA-004B-0893-DF14AF4C5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280" y="2123916"/>
                <a:ext cx="3086100" cy="2578608"/>
              </a:xfrm>
              <a:prstGeom prst="rect">
                <a:avLst/>
              </a:prstGeom>
            </p:spPr>
          </p:pic>
          <p:sp>
            <p:nvSpPr>
              <p:cNvPr id="25" name="TextBox 24">
                <a:extLst>
                  <a:ext uri="{FF2B5EF4-FFF2-40B4-BE49-F238E27FC236}">
                    <a16:creationId xmlns:a16="http://schemas.microsoft.com/office/drawing/2014/main" id="{63DDA52F-C463-1828-C791-97A1C52D89A1}"/>
                  </a:ext>
                </a:extLst>
              </p:cNvPr>
              <p:cNvSpPr txBox="1"/>
              <p:nvPr/>
            </p:nvSpPr>
            <p:spPr>
              <a:xfrm>
                <a:off x="6687822" y="1873355"/>
                <a:ext cx="2975240" cy="294953"/>
              </a:xfrm>
              <a:prstGeom prst="rect">
                <a:avLst/>
              </a:prstGeom>
              <a:noFill/>
            </p:spPr>
            <p:txBody>
              <a:bodyPr wrap="square" lIns="0" tIns="0" rIns="0" bIns="0" rtlCol="0" anchor="t" anchorCtr="0">
                <a:spAutoFit/>
              </a:bodyPr>
              <a:lstStyle/>
              <a:p>
                <a:pPr algn="ctr">
                  <a:lnSpc>
                    <a:spcPts val="2300"/>
                  </a:lnSpc>
                  <a:spcBef>
                    <a:spcPts val="1150"/>
                  </a:spcBef>
                </a:pPr>
                <a:r>
                  <a:rPr lang="de-DE" sz="1600" dirty="0"/>
                  <a:t>HSX, </a:t>
                </a:r>
                <a:r>
                  <a:rPr lang="de-DE" sz="1600" dirty="0" err="1"/>
                  <a:t>doubled</a:t>
                </a:r>
                <a:r>
                  <a:rPr lang="de-DE" sz="1600" dirty="0"/>
                  <a:t> HSX</a:t>
                </a:r>
                <a:endParaRPr lang="en-US" sz="1600" dirty="0" err="1"/>
              </a:p>
            </p:txBody>
          </p:sp>
          <p:sp>
            <p:nvSpPr>
              <p:cNvPr id="26" name="Freeform 24">
                <a:extLst>
                  <a:ext uri="{FF2B5EF4-FFF2-40B4-BE49-F238E27FC236}">
                    <a16:creationId xmlns:a16="http://schemas.microsoft.com/office/drawing/2014/main" id="{C7C6E9A6-BA2D-6D2E-A8E6-6EB7659FC071}"/>
                  </a:ext>
                </a:extLst>
              </p:cNvPr>
              <p:cNvSpPr/>
              <p:nvPr/>
            </p:nvSpPr>
            <p:spPr>
              <a:xfrm>
                <a:off x="7240772" y="3205716"/>
                <a:ext cx="2243470" cy="999461"/>
              </a:xfrm>
              <a:custGeom>
                <a:avLst/>
                <a:gdLst>
                  <a:gd name="connsiteX0" fmla="*/ 0 w 2243470"/>
                  <a:gd name="connsiteY0" fmla="*/ 999461 h 999461"/>
                  <a:gd name="connsiteX1" fmla="*/ 451884 w 2243470"/>
                  <a:gd name="connsiteY1" fmla="*/ 919717 h 999461"/>
                  <a:gd name="connsiteX2" fmla="*/ 1345019 w 2243470"/>
                  <a:gd name="connsiteY2" fmla="*/ 510363 h 999461"/>
                  <a:gd name="connsiteX3" fmla="*/ 2243470 w 2243470"/>
                  <a:gd name="connsiteY3" fmla="*/ 0 h 999461"/>
                </a:gdLst>
                <a:ahLst/>
                <a:cxnLst>
                  <a:cxn ang="0">
                    <a:pos x="connsiteX0" y="connsiteY0"/>
                  </a:cxn>
                  <a:cxn ang="0">
                    <a:pos x="connsiteX1" y="connsiteY1"/>
                  </a:cxn>
                  <a:cxn ang="0">
                    <a:pos x="connsiteX2" y="connsiteY2"/>
                  </a:cxn>
                  <a:cxn ang="0">
                    <a:pos x="connsiteX3" y="connsiteY3"/>
                  </a:cxn>
                </a:cxnLst>
                <a:rect l="l" t="t" r="r" b="b"/>
                <a:pathLst>
                  <a:path w="2243470" h="999461">
                    <a:moveTo>
                      <a:pt x="0" y="999461"/>
                    </a:moveTo>
                    <a:lnTo>
                      <a:pt x="451884" y="919717"/>
                    </a:lnTo>
                    <a:lnTo>
                      <a:pt x="1345019" y="510363"/>
                    </a:lnTo>
                    <a:lnTo>
                      <a:pt x="2243470" y="0"/>
                    </a:lnTo>
                  </a:path>
                </a:pathLst>
              </a:custGeom>
              <a:noFill/>
              <a:ln w="19050" cmpd="sng">
                <a:solidFill>
                  <a:srgbClr val="0000FF"/>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5">
                <a:extLst>
                  <a:ext uri="{FF2B5EF4-FFF2-40B4-BE49-F238E27FC236}">
                    <a16:creationId xmlns:a16="http://schemas.microsoft.com/office/drawing/2014/main" id="{FD489FE0-1218-EC2E-9A10-C5641E155407}"/>
                  </a:ext>
                </a:extLst>
              </p:cNvPr>
              <p:cNvSpPr/>
              <p:nvPr/>
            </p:nvSpPr>
            <p:spPr>
              <a:xfrm>
                <a:off x="7240772" y="3131288"/>
                <a:ext cx="2227521" cy="1079205"/>
              </a:xfrm>
              <a:custGeom>
                <a:avLst/>
                <a:gdLst>
                  <a:gd name="connsiteX0" fmla="*/ 0 w 2227521"/>
                  <a:gd name="connsiteY0" fmla="*/ 1079205 h 1079205"/>
                  <a:gd name="connsiteX1" fmla="*/ 457200 w 2227521"/>
                  <a:gd name="connsiteY1" fmla="*/ 994145 h 1079205"/>
                  <a:gd name="connsiteX2" fmla="*/ 893135 w 2227521"/>
                  <a:gd name="connsiteY2" fmla="*/ 786810 h 1079205"/>
                  <a:gd name="connsiteX3" fmla="*/ 1350335 w 2227521"/>
                  <a:gd name="connsiteY3" fmla="*/ 435935 h 1079205"/>
                  <a:gd name="connsiteX4" fmla="*/ 2227521 w 2227521"/>
                  <a:gd name="connsiteY4" fmla="*/ 0 h 107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521" h="1079205">
                    <a:moveTo>
                      <a:pt x="0" y="1079205"/>
                    </a:moveTo>
                    <a:lnTo>
                      <a:pt x="457200" y="994145"/>
                    </a:lnTo>
                    <a:lnTo>
                      <a:pt x="893135" y="786810"/>
                    </a:lnTo>
                    <a:lnTo>
                      <a:pt x="1350335" y="435935"/>
                    </a:lnTo>
                    <a:lnTo>
                      <a:pt x="2227521" y="0"/>
                    </a:lnTo>
                  </a:path>
                </a:pathLst>
              </a:custGeom>
              <a:noFill/>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6">
                <a:extLst>
                  <a:ext uri="{FF2B5EF4-FFF2-40B4-BE49-F238E27FC236}">
                    <a16:creationId xmlns:a16="http://schemas.microsoft.com/office/drawing/2014/main" id="{8FE6D1D0-9794-F3C1-BBAD-EE4F4912282E}"/>
                  </a:ext>
                </a:extLst>
              </p:cNvPr>
              <p:cNvSpPr/>
              <p:nvPr/>
            </p:nvSpPr>
            <p:spPr>
              <a:xfrm>
                <a:off x="7246088" y="4066953"/>
                <a:ext cx="2232838" cy="164805"/>
              </a:xfrm>
              <a:custGeom>
                <a:avLst/>
                <a:gdLst>
                  <a:gd name="connsiteX0" fmla="*/ 0 w 2232838"/>
                  <a:gd name="connsiteY0" fmla="*/ 164805 h 164805"/>
                  <a:gd name="connsiteX1" fmla="*/ 446568 w 2232838"/>
                  <a:gd name="connsiteY1" fmla="*/ 143540 h 164805"/>
                  <a:gd name="connsiteX2" fmla="*/ 1345019 w 2232838"/>
                  <a:gd name="connsiteY2" fmla="*/ 90377 h 164805"/>
                  <a:gd name="connsiteX3" fmla="*/ 2232838 w 2232838"/>
                  <a:gd name="connsiteY3" fmla="*/ 0 h 164805"/>
                  <a:gd name="connsiteX4" fmla="*/ 2232838 w 2232838"/>
                  <a:gd name="connsiteY4" fmla="*/ 0 h 16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838" h="164805">
                    <a:moveTo>
                      <a:pt x="0" y="164805"/>
                    </a:moveTo>
                    <a:lnTo>
                      <a:pt x="446568" y="143540"/>
                    </a:lnTo>
                    <a:lnTo>
                      <a:pt x="1345019" y="90377"/>
                    </a:lnTo>
                    <a:lnTo>
                      <a:pt x="2232838" y="0"/>
                    </a:lnTo>
                    <a:lnTo>
                      <a:pt x="2232838" y="0"/>
                    </a:lnTo>
                  </a:path>
                </a:pathLst>
              </a:custGeom>
              <a:noFill/>
              <a:ln w="19050" cmpd="sng">
                <a:solidFill>
                  <a:srgbClr val="FF0000"/>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7">
                <a:extLst>
                  <a:ext uri="{FF2B5EF4-FFF2-40B4-BE49-F238E27FC236}">
                    <a16:creationId xmlns:a16="http://schemas.microsoft.com/office/drawing/2014/main" id="{9028EAA0-46B5-3C42-0DD6-98215EF6D40B}"/>
                  </a:ext>
                </a:extLst>
              </p:cNvPr>
              <p:cNvSpPr/>
              <p:nvPr/>
            </p:nvSpPr>
            <p:spPr>
              <a:xfrm>
                <a:off x="7246088" y="3296093"/>
                <a:ext cx="2211572" cy="909084"/>
              </a:xfrm>
              <a:custGeom>
                <a:avLst/>
                <a:gdLst>
                  <a:gd name="connsiteX0" fmla="*/ 0 w 2211572"/>
                  <a:gd name="connsiteY0" fmla="*/ 909084 h 909084"/>
                  <a:gd name="connsiteX1" fmla="*/ 451884 w 2211572"/>
                  <a:gd name="connsiteY1" fmla="*/ 861237 h 909084"/>
                  <a:gd name="connsiteX2" fmla="*/ 1339703 w 2211572"/>
                  <a:gd name="connsiteY2" fmla="*/ 563526 h 909084"/>
                  <a:gd name="connsiteX3" fmla="*/ 2211572 w 2211572"/>
                  <a:gd name="connsiteY3" fmla="*/ 0 h 909084"/>
                  <a:gd name="connsiteX4" fmla="*/ 2211572 w 2211572"/>
                  <a:gd name="connsiteY4" fmla="*/ 0 h 909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572" h="909084">
                    <a:moveTo>
                      <a:pt x="0" y="909084"/>
                    </a:moveTo>
                    <a:lnTo>
                      <a:pt x="451884" y="861237"/>
                    </a:lnTo>
                    <a:lnTo>
                      <a:pt x="1339703" y="563526"/>
                    </a:lnTo>
                    <a:lnTo>
                      <a:pt x="2211572" y="0"/>
                    </a:lnTo>
                    <a:lnTo>
                      <a:pt x="2211572" y="0"/>
                    </a:lnTo>
                  </a:path>
                </a:pathLst>
              </a:custGeom>
              <a:noFill/>
              <a:ln w="19050" cmpd="sng">
                <a:solidFill>
                  <a:srgbClr val="00CC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8">
                <a:extLst>
                  <a:ext uri="{FF2B5EF4-FFF2-40B4-BE49-F238E27FC236}">
                    <a16:creationId xmlns:a16="http://schemas.microsoft.com/office/drawing/2014/main" id="{BD94BE25-D129-47E8-025C-8D383684167B}"/>
                  </a:ext>
                </a:extLst>
              </p:cNvPr>
              <p:cNvSpPr/>
              <p:nvPr/>
            </p:nvSpPr>
            <p:spPr>
              <a:xfrm>
                <a:off x="7246088" y="4088219"/>
                <a:ext cx="2232838" cy="143539"/>
              </a:xfrm>
              <a:custGeom>
                <a:avLst/>
                <a:gdLst>
                  <a:gd name="connsiteX0" fmla="*/ 0 w 2232838"/>
                  <a:gd name="connsiteY0" fmla="*/ 143539 h 143539"/>
                  <a:gd name="connsiteX1" fmla="*/ 451884 w 2232838"/>
                  <a:gd name="connsiteY1" fmla="*/ 122274 h 143539"/>
                  <a:gd name="connsiteX2" fmla="*/ 1345019 w 2232838"/>
                  <a:gd name="connsiteY2" fmla="*/ 74428 h 143539"/>
                  <a:gd name="connsiteX3" fmla="*/ 2232838 w 2232838"/>
                  <a:gd name="connsiteY3" fmla="*/ 0 h 143539"/>
                </a:gdLst>
                <a:ahLst/>
                <a:cxnLst>
                  <a:cxn ang="0">
                    <a:pos x="connsiteX0" y="connsiteY0"/>
                  </a:cxn>
                  <a:cxn ang="0">
                    <a:pos x="connsiteX1" y="connsiteY1"/>
                  </a:cxn>
                  <a:cxn ang="0">
                    <a:pos x="connsiteX2" y="connsiteY2"/>
                  </a:cxn>
                  <a:cxn ang="0">
                    <a:pos x="connsiteX3" y="connsiteY3"/>
                  </a:cxn>
                </a:cxnLst>
                <a:rect l="l" t="t" r="r" b="b"/>
                <a:pathLst>
                  <a:path w="2232838" h="143539">
                    <a:moveTo>
                      <a:pt x="0" y="143539"/>
                    </a:moveTo>
                    <a:lnTo>
                      <a:pt x="451884" y="122274"/>
                    </a:lnTo>
                    <a:lnTo>
                      <a:pt x="1345019" y="74428"/>
                    </a:lnTo>
                    <a:lnTo>
                      <a:pt x="2232838" y="0"/>
                    </a:lnTo>
                  </a:path>
                </a:pathLst>
              </a:custGeom>
              <a:noFill/>
              <a:ln w="19050" cmpd="sng">
                <a:solidFill>
                  <a:srgbClr val="00CC00"/>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a:extLst>
                  <a:ext uri="{FF2B5EF4-FFF2-40B4-BE49-F238E27FC236}">
                    <a16:creationId xmlns:a16="http://schemas.microsoft.com/office/drawing/2014/main" id="{979BC848-BD9F-0CB7-D3F4-C960C829AC1A}"/>
                  </a:ext>
                </a:extLst>
              </p:cNvPr>
              <p:cNvSpPr/>
              <p:nvPr/>
            </p:nvSpPr>
            <p:spPr>
              <a:xfrm>
                <a:off x="6829865" y="2209670"/>
                <a:ext cx="841248" cy="923544"/>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32" name="Freeform 23">
                <a:extLst>
                  <a:ext uri="{FF2B5EF4-FFF2-40B4-BE49-F238E27FC236}">
                    <a16:creationId xmlns:a16="http://schemas.microsoft.com/office/drawing/2014/main" id="{14DF5A93-6C99-35A6-4580-0DFDB8154A80}"/>
                  </a:ext>
                </a:extLst>
              </p:cNvPr>
              <p:cNvSpPr/>
              <p:nvPr/>
            </p:nvSpPr>
            <p:spPr>
              <a:xfrm>
                <a:off x="7017488" y="2184991"/>
                <a:ext cx="1440712" cy="1982972"/>
              </a:xfrm>
              <a:custGeom>
                <a:avLst/>
                <a:gdLst>
                  <a:gd name="connsiteX0" fmla="*/ 0 w 1440712"/>
                  <a:gd name="connsiteY0" fmla="*/ 1982972 h 1982972"/>
                  <a:gd name="connsiteX1" fmla="*/ 228600 w 1440712"/>
                  <a:gd name="connsiteY1" fmla="*/ 1770321 h 1982972"/>
                  <a:gd name="connsiteX2" fmla="*/ 680484 w 1440712"/>
                  <a:gd name="connsiteY2" fmla="*/ 855921 h 1982972"/>
                  <a:gd name="connsiteX3" fmla="*/ 1440712 w 1440712"/>
                  <a:gd name="connsiteY3" fmla="*/ 0 h 1982972"/>
                </a:gdLst>
                <a:ahLst/>
                <a:cxnLst>
                  <a:cxn ang="0">
                    <a:pos x="connsiteX0" y="connsiteY0"/>
                  </a:cxn>
                  <a:cxn ang="0">
                    <a:pos x="connsiteX1" y="connsiteY1"/>
                  </a:cxn>
                  <a:cxn ang="0">
                    <a:pos x="connsiteX2" y="connsiteY2"/>
                  </a:cxn>
                  <a:cxn ang="0">
                    <a:pos x="connsiteX3" y="connsiteY3"/>
                  </a:cxn>
                </a:cxnLst>
                <a:rect l="l" t="t" r="r" b="b"/>
                <a:pathLst>
                  <a:path w="1440712" h="1982972">
                    <a:moveTo>
                      <a:pt x="0" y="1982972"/>
                    </a:moveTo>
                    <a:lnTo>
                      <a:pt x="228600" y="1770321"/>
                    </a:lnTo>
                    <a:lnTo>
                      <a:pt x="680484" y="855921"/>
                    </a:lnTo>
                    <a:lnTo>
                      <a:pt x="1440712" y="0"/>
                    </a:lnTo>
                  </a:path>
                </a:pathLst>
              </a:custGeom>
              <a:noFill/>
              <a:ln w="19050" cmpd="sng">
                <a:solidFill>
                  <a:srgbClr val="00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TextBox 20">
              <a:extLst>
                <a:ext uri="{FF2B5EF4-FFF2-40B4-BE49-F238E27FC236}">
                  <a16:creationId xmlns:a16="http://schemas.microsoft.com/office/drawing/2014/main" id="{F5249747-DA1C-3C98-FFE0-D31C67D538F0}"/>
                </a:ext>
              </a:extLst>
            </p:cNvPr>
            <p:cNvSpPr txBox="1"/>
            <p:nvPr/>
          </p:nvSpPr>
          <p:spPr>
            <a:xfrm rot="-2880000">
              <a:off x="7561643" y="2510055"/>
              <a:ext cx="1084329" cy="294953"/>
            </a:xfrm>
            <a:prstGeom prst="rect">
              <a:avLst/>
            </a:prstGeom>
            <a:noFill/>
          </p:spPr>
          <p:txBody>
            <a:bodyPr wrap="square" lIns="0" tIns="0" rIns="0" bIns="0" rtlCol="0" anchor="t" anchorCtr="0">
              <a:spAutoFit/>
            </a:bodyPr>
            <a:lstStyle/>
            <a:p>
              <a:pPr algn="l">
                <a:lnSpc>
                  <a:spcPts val="2300"/>
                </a:lnSpc>
                <a:spcBef>
                  <a:spcPts val="1150"/>
                </a:spcBef>
              </a:pPr>
              <a:r>
                <a:rPr lang="de-DE" sz="1200" b="1" dirty="0">
                  <a:solidFill>
                    <a:srgbClr val="0000FF"/>
                  </a:solidFill>
                </a:rPr>
                <a:t>large </a:t>
              </a:r>
              <a:r>
                <a:rPr lang="de-DE" sz="1200" b="1" dirty="0" err="1">
                  <a:solidFill>
                    <a:srgbClr val="0000FF"/>
                  </a:solidFill>
                </a:rPr>
                <a:t>island</a:t>
              </a:r>
              <a:endParaRPr lang="en-US" sz="1200" b="1" dirty="0" err="1">
                <a:solidFill>
                  <a:srgbClr val="0000FF"/>
                </a:solidFill>
              </a:endParaRPr>
            </a:p>
          </p:txBody>
        </p:sp>
        <p:sp>
          <p:nvSpPr>
            <p:cNvPr id="22" name="TextBox 21">
              <a:extLst>
                <a:ext uri="{FF2B5EF4-FFF2-40B4-BE49-F238E27FC236}">
                  <a16:creationId xmlns:a16="http://schemas.microsoft.com/office/drawing/2014/main" id="{6BCA1C4D-9797-29F2-B1FC-FEB3872FD1DC}"/>
                </a:ext>
              </a:extLst>
            </p:cNvPr>
            <p:cNvSpPr txBox="1"/>
            <p:nvPr/>
          </p:nvSpPr>
          <p:spPr>
            <a:xfrm rot="-1620000">
              <a:off x="8576622" y="3241405"/>
              <a:ext cx="1084329"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err="1">
                  <a:solidFill>
                    <a:srgbClr val="FF0000"/>
                  </a:solidFill>
                </a:rPr>
                <a:t>std</a:t>
              </a:r>
              <a:r>
                <a:rPr lang="de-DE" sz="1200" b="1" dirty="0">
                  <a:solidFill>
                    <a:srgbClr val="FF0000"/>
                  </a:solidFill>
                </a:rPr>
                <a:t> </a:t>
              </a:r>
              <a:r>
                <a:rPr lang="de-DE" sz="1200" b="1" dirty="0" err="1">
                  <a:solidFill>
                    <a:srgbClr val="FF0000"/>
                  </a:solidFill>
                </a:rPr>
                <a:t>island</a:t>
              </a:r>
              <a:endParaRPr lang="en-US" sz="1200" b="1" dirty="0" err="1">
                <a:solidFill>
                  <a:srgbClr val="FF0000"/>
                </a:solidFill>
              </a:endParaRPr>
            </a:p>
          </p:txBody>
        </p:sp>
        <p:sp>
          <p:nvSpPr>
            <p:cNvPr id="23" name="TextBox 22">
              <a:extLst>
                <a:ext uri="{FF2B5EF4-FFF2-40B4-BE49-F238E27FC236}">
                  <a16:creationId xmlns:a16="http://schemas.microsoft.com/office/drawing/2014/main" id="{49E2E842-AE08-8FB5-E0C1-506305845884}"/>
                </a:ext>
              </a:extLst>
            </p:cNvPr>
            <p:cNvSpPr txBox="1"/>
            <p:nvPr/>
          </p:nvSpPr>
          <p:spPr>
            <a:xfrm rot="19620000">
              <a:off x="8641381" y="3612624"/>
              <a:ext cx="1084329"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err="1">
                  <a:solidFill>
                    <a:srgbClr val="00CC00"/>
                  </a:solidFill>
                </a:rPr>
                <a:t>small</a:t>
              </a:r>
              <a:r>
                <a:rPr lang="de-DE" sz="1200" b="1" dirty="0">
                  <a:solidFill>
                    <a:srgbClr val="00CC00"/>
                  </a:solidFill>
                </a:rPr>
                <a:t> </a:t>
              </a:r>
              <a:r>
                <a:rPr lang="de-DE" sz="1200" b="1" dirty="0" err="1">
                  <a:solidFill>
                    <a:srgbClr val="00CC00"/>
                  </a:solidFill>
                </a:rPr>
                <a:t>island</a:t>
              </a:r>
              <a:endParaRPr lang="en-US" sz="1200" b="1" dirty="0" err="1">
                <a:solidFill>
                  <a:srgbClr val="00CC00"/>
                </a:solidFill>
              </a:endParaRPr>
            </a:p>
          </p:txBody>
        </p:sp>
      </p:grpSp>
      <p:grpSp>
        <p:nvGrpSpPr>
          <p:cNvPr id="33" name="Group 32">
            <a:extLst>
              <a:ext uri="{FF2B5EF4-FFF2-40B4-BE49-F238E27FC236}">
                <a16:creationId xmlns:a16="http://schemas.microsoft.com/office/drawing/2014/main" id="{FD0719A9-E541-59A6-3051-D6EEDFCE0E8D}"/>
              </a:ext>
            </a:extLst>
          </p:cNvPr>
          <p:cNvGrpSpPr/>
          <p:nvPr/>
        </p:nvGrpSpPr>
        <p:grpSpPr>
          <a:xfrm>
            <a:off x="6940731" y="4720742"/>
            <a:ext cx="1139956" cy="256289"/>
            <a:chOff x="6940731" y="4720742"/>
            <a:chExt cx="1139956" cy="256289"/>
          </a:xfrm>
        </p:grpSpPr>
        <p:cxnSp>
          <p:nvCxnSpPr>
            <p:cNvPr id="34" name="Straight Connector 33">
              <a:extLst>
                <a:ext uri="{FF2B5EF4-FFF2-40B4-BE49-F238E27FC236}">
                  <a16:creationId xmlns:a16="http://schemas.microsoft.com/office/drawing/2014/main" id="{618CB6CA-99CB-B4A3-656F-F819901F4A79}"/>
                </a:ext>
              </a:extLst>
            </p:cNvPr>
            <p:cNvCxnSpPr/>
            <p:nvPr/>
          </p:nvCxnSpPr>
          <p:spPr>
            <a:xfrm>
              <a:off x="6940731" y="4889400"/>
              <a:ext cx="228600" cy="0"/>
            </a:xfrm>
            <a:prstGeom prst="line">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A3142C0-CE17-1D8A-B3BB-B195E430470F}"/>
                </a:ext>
              </a:extLst>
            </p:cNvPr>
            <p:cNvSpPr txBox="1"/>
            <p:nvPr/>
          </p:nvSpPr>
          <p:spPr>
            <a:xfrm>
              <a:off x="7209432" y="4720742"/>
              <a:ext cx="871255"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2 x HSX</a:t>
              </a:r>
              <a:endParaRPr lang="en-US" sz="1200" dirty="0" err="1"/>
            </a:p>
          </p:txBody>
        </p:sp>
      </p:grpSp>
      <p:grpSp>
        <p:nvGrpSpPr>
          <p:cNvPr id="38" name="Group 37">
            <a:extLst>
              <a:ext uri="{FF2B5EF4-FFF2-40B4-BE49-F238E27FC236}">
                <a16:creationId xmlns:a16="http://schemas.microsoft.com/office/drawing/2014/main" id="{293D1376-936F-6DDF-9EF0-D1A968362D54}"/>
              </a:ext>
            </a:extLst>
          </p:cNvPr>
          <p:cNvGrpSpPr/>
          <p:nvPr/>
        </p:nvGrpSpPr>
        <p:grpSpPr>
          <a:xfrm>
            <a:off x="8880875" y="4726335"/>
            <a:ext cx="1135924" cy="256289"/>
            <a:chOff x="6940731" y="4952741"/>
            <a:chExt cx="1135924" cy="256289"/>
          </a:xfrm>
        </p:grpSpPr>
        <p:cxnSp>
          <p:nvCxnSpPr>
            <p:cNvPr id="40" name="Straight Connector 39">
              <a:extLst>
                <a:ext uri="{FF2B5EF4-FFF2-40B4-BE49-F238E27FC236}">
                  <a16:creationId xmlns:a16="http://schemas.microsoft.com/office/drawing/2014/main" id="{9B5744CB-D5BF-508A-E307-C2E041E27023}"/>
                </a:ext>
              </a:extLst>
            </p:cNvPr>
            <p:cNvCxnSpPr/>
            <p:nvPr/>
          </p:nvCxnSpPr>
          <p:spPr>
            <a:xfrm>
              <a:off x="6940731" y="5111471"/>
              <a:ext cx="228600" cy="0"/>
            </a:xfrm>
            <a:prstGeom prst="line">
              <a:avLst/>
            </a:prstGeom>
            <a:ln w="19050" cmpd="sng">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50A5AB7-88E1-EE1C-64DA-CAEB86D938CF}"/>
                </a:ext>
              </a:extLst>
            </p:cNvPr>
            <p:cNvSpPr txBox="1"/>
            <p:nvPr/>
          </p:nvSpPr>
          <p:spPr>
            <a:xfrm>
              <a:off x="7205400" y="4952741"/>
              <a:ext cx="871255"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HSX</a:t>
              </a:r>
              <a:endParaRPr lang="en-US" sz="1200" dirty="0" err="1"/>
            </a:p>
          </p:txBody>
        </p:sp>
      </p:grpSp>
      <p:cxnSp>
        <p:nvCxnSpPr>
          <p:cNvPr id="42" name="Straight Arrow Connector 41">
            <a:extLst>
              <a:ext uri="{FF2B5EF4-FFF2-40B4-BE49-F238E27FC236}">
                <a16:creationId xmlns:a16="http://schemas.microsoft.com/office/drawing/2014/main" id="{9468DBF3-6281-ADBD-D7C8-40A21F619A0F}"/>
              </a:ext>
            </a:extLst>
          </p:cNvPr>
          <p:cNvCxnSpPr/>
          <p:nvPr/>
        </p:nvCxnSpPr>
        <p:spPr>
          <a:xfrm>
            <a:off x="8352971" y="3541603"/>
            <a:ext cx="134120" cy="519339"/>
          </a:xfrm>
          <a:prstGeom prst="straightConnector1">
            <a:avLst/>
          </a:prstGeom>
          <a:ln w="19050" cmpd="sng">
            <a:solidFill>
              <a:srgbClr val="00CC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E9515DE-5C0F-8563-63A6-EB8B3DFC2F0F}"/>
              </a:ext>
            </a:extLst>
          </p:cNvPr>
          <p:cNvSpPr txBox="1"/>
          <p:nvPr/>
        </p:nvSpPr>
        <p:spPr>
          <a:xfrm>
            <a:off x="7874881" y="3117692"/>
            <a:ext cx="902016" cy="369332"/>
          </a:xfrm>
          <a:prstGeom prst="rect">
            <a:avLst/>
          </a:prstGeom>
          <a:noFill/>
        </p:spPr>
        <p:txBody>
          <a:bodyPr wrap="square" lIns="0" tIns="0" rIns="0" bIns="0" rtlCol="0" anchor="t" anchorCtr="0">
            <a:spAutoFit/>
          </a:bodyPr>
          <a:lstStyle/>
          <a:p>
            <a:pPr algn="ctr">
              <a:spcBef>
                <a:spcPts val="1150"/>
              </a:spcBef>
            </a:pPr>
            <a:r>
              <a:rPr lang="de-DE" sz="1200" dirty="0" err="1"/>
              <a:t>exhibit</a:t>
            </a:r>
            <a:r>
              <a:rPr lang="de-DE" sz="1200" dirty="0"/>
              <a:t> </a:t>
            </a:r>
            <a:r>
              <a:rPr lang="de-DE" sz="1200" dirty="0" err="1"/>
              <a:t>resiliency</a:t>
            </a:r>
            <a:endParaRPr lang="en-US" sz="1200" dirty="0" err="1"/>
          </a:p>
        </p:txBody>
      </p:sp>
      <p:pic>
        <p:nvPicPr>
          <p:cNvPr id="44" name="Picture 43">
            <a:extLst>
              <a:ext uri="{FF2B5EF4-FFF2-40B4-BE49-F238E27FC236}">
                <a16:creationId xmlns:a16="http://schemas.microsoft.com/office/drawing/2014/main" id="{D893A2C7-96BB-2E0C-6B79-9A27F1B48AF1}"/>
              </a:ext>
            </a:extLst>
          </p:cNvPr>
          <p:cNvPicPr>
            <a:picLocks noChangeAspect="1"/>
          </p:cNvPicPr>
          <p:nvPr/>
        </p:nvPicPr>
        <p:blipFill>
          <a:blip r:embed="rId5"/>
          <a:stretch>
            <a:fillRect/>
          </a:stretch>
        </p:blipFill>
        <p:spPr>
          <a:xfrm>
            <a:off x="6047348" y="1918753"/>
            <a:ext cx="3867516" cy="3275812"/>
          </a:xfrm>
          <a:prstGeom prst="rect">
            <a:avLst/>
          </a:prstGeom>
        </p:spPr>
      </p:pic>
    </p:spTree>
    <p:extLst>
      <p:ext uri="{BB962C8B-B14F-4D97-AF65-F5344CB8AC3E}">
        <p14:creationId xmlns:p14="http://schemas.microsoft.com/office/powerpoint/2010/main" val="46984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12</a:t>
            </a:fld>
            <a:endParaRPr lang="de-DE" dirty="0"/>
          </a:p>
        </p:txBody>
      </p:sp>
      <p:sp>
        <p:nvSpPr>
          <p:cNvPr id="6" name="Title 5"/>
          <p:cNvSpPr>
            <a:spLocks noGrp="1"/>
          </p:cNvSpPr>
          <p:nvPr>
            <p:ph type="title"/>
          </p:nvPr>
        </p:nvSpPr>
        <p:spPr/>
        <p:txBody>
          <a:bodyPr/>
          <a:lstStyle/>
          <a:p>
            <a:r>
              <a:rPr lang="de-DE" dirty="0" err="1"/>
              <a:t>Three</a:t>
            </a:r>
            <a:r>
              <a:rPr lang="de-DE" dirty="0"/>
              <a:t> </a:t>
            </a:r>
            <a:r>
              <a:rPr lang="de-DE" dirty="0" err="1"/>
              <a:t>types</a:t>
            </a:r>
            <a:r>
              <a:rPr lang="de-DE" dirty="0"/>
              <a:t> </a:t>
            </a:r>
            <a:r>
              <a:rPr lang="de-DE" dirty="0" err="1"/>
              <a:t>of</a:t>
            </a:r>
            <a:r>
              <a:rPr lang="de-DE" dirty="0"/>
              <a:t> </a:t>
            </a:r>
            <a:r>
              <a:rPr lang="de-DE" dirty="0" err="1"/>
              <a:t>stellarator</a:t>
            </a:r>
            <a:r>
              <a:rPr lang="de-DE" dirty="0"/>
              <a:t> </a:t>
            </a:r>
            <a:r>
              <a:rPr lang="de-DE" dirty="0" err="1"/>
              <a:t>divertors</a:t>
            </a:r>
            <a:endParaRPr lang="en-US" dirty="0"/>
          </a:p>
        </p:txBody>
      </p:sp>
      <p:grpSp>
        <p:nvGrpSpPr>
          <p:cNvPr id="15" name="Group 14"/>
          <p:cNvGrpSpPr/>
          <p:nvPr/>
        </p:nvGrpSpPr>
        <p:grpSpPr>
          <a:xfrm>
            <a:off x="152732" y="809623"/>
            <a:ext cx="3961735" cy="5751977"/>
            <a:chOff x="152732" y="809623"/>
            <a:chExt cx="3961735" cy="5751977"/>
          </a:xfrm>
        </p:grpSpPr>
        <p:sp>
          <p:nvSpPr>
            <p:cNvPr id="16" name="Rectangle 15"/>
            <p:cNvSpPr/>
            <p:nvPr/>
          </p:nvSpPr>
          <p:spPr>
            <a:xfrm>
              <a:off x="152732" y="809623"/>
              <a:ext cx="3961735" cy="5751977"/>
            </a:xfrm>
            <a:prstGeom prst="rect">
              <a:avLst/>
            </a:prstGeom>
            <a:solidFill>
              <a:schemeClr val="accent5">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7" name="TextBox 16"/>
            <p:cNvSpPr txBox="1"/>
            <p:nvPr/>
          </p:nvSpPr>
          <p:spPr>
            <a:xfrm>
              <a:off x="1066799" y="931850"/>
              <a:ext cx="2133600"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a:t>Island </a:t>
              </a:r>
              <a:r>
                <a:rPr lang="de-DE" sz="1600" b="1" dirty="0" err="1"/>
                <a:t>Divertor</a:t>
              </a:r>
              <a:endParaRPr lang="en-US" sz="1600" b="1" dirty="0" err="1"/>
            </a:p>
          </p:txBody>
        </p:sp>
      </p:gr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3864" t="21405" r="23295" b="13260"/>
          <a:stretch/>
        </p:blipFill>
        <p:spPr>
          <a:xfrm>
            <a:off x="658813" y="1321971"/>
            <a:ext cx="2852611" cy="1789272"/>
          </a:xfrm>
          <a:prstGeom prst="rect">
            <a:avLst/>
          </a:prstGeom>
        </p:spPr>
      </p:pic>
      <p:sp>
        <p:nvSpPr>
          <p:cNvPr id="19" name="TextBox 18">
            <a:extLst>
              <a:ext uri="{FF2B5EF4-FFF2-40B4-BE49-F238E27FC236}">
                <a16:creationId xmlns:a16="http://schemas.microsoft.com/office/drawing/2014/main" id="{99927134-8C65-F990-A218-27E5A41689E4}"/>
              </a:ext>
            </a:extLst>
          </p:cNvPr>
          <p:cNvSpPr txBox="1"/>
          <p:nvPr/>
        </p:nvSpPr>
        <p:spPr>
          <a:xfrm>
            <a:off x="3200399" y="2687082"/>
            <a:ext cx="346109" cy="262059"/>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1</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nvGrpSpPr>
          <p:cNvPr id="20" name="Group 19"/>
          <p:cNvGrpSpPr/>
          <p:nvPr/>
        </p:nvGrpSpPr>
        <p:grpSpPr>
          <a:xfrm>
            <a:off x="318458" y="3216323"/>
            <a:ext cx="1815141" cy="2278185"/>
            <a:chOff x="3078643" y="4151190"/>
            <a:chExt cx="1815141" cy="2278185"/>
          </a:xfrm>
        </p:grpSpPr>
        <p:pic>
          <p:nvPicPr>
            <p:cNvPr id="21" name="Picture 20" descr="A close up of a map&#10;&#10;Description automatically generated">
              <a:extLst>
                <a:ext uri="{FF2B5EF4-FFF2-40B4-BE49-F238E27FC236}">
                  <a16:creationId xmlns:a16="http://schemas.microsoft.com/office/drawing/2014/main" id="{42AEDAD1-C95A-44CD-AD3B-3D55C2BD30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66" t="4650" r="3707" b="12739"/>
            <a:stretch/>
          </p:blipFill>
          <p:spPr>
            <a:xfrm>
              <a:off x="3078643" y="4202175"/>
              <a:ext cx="1815141" cy="2227200"/>
            </a:xfrm>
            <a:prstGeom prst="rect">
              <a:avLst/>
            </a:prstGeom>
          </p:spPr>
        </p:pic>
        <p:sp>
          <p:nvSpPr>
            <p:cNvPr id="26" name="TextBox 25">
              <a:extLst>
                <a:ext uri="{FF2B5EF4-FFF2-40B4-BE49-F238E27FC236}">
                  <a16:creationId xmlns:a16="http://schemas.microsoft.com/office/drawing/2014/main" id="{DE89AF15-F94D-D5E0-E639-4E50762A6AE2}"/>
                </a:ext>
              </a:extLst>
            </p:cNvPr>
            <p:cNvSpPr txBox="1"/>
            <p:nvPr/>
          </p:nvSpPr>
          <p:spPr>
            <a:xfrm>
              <a:off x="3093138" y="4151190"/>
              <a:ext cx="99386" cy="262059"/>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1</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pic>
        <p:nvPicPr>
          <p:cNvPr id="28" name="Picture 27"/>
          <p:cNvPicPr>
            <a:picLocks noChangeAspect="1"/>
          </p:cNvPicPr>
          <p:nvPr/>
        </p:nvPicPr>
        <p:blipFill>
          <a:blip r:embed="rId4"/>
          <a:stretch>
            <a:fillRect/>
          </a:stretch>
        </p:blipFill>
        <p:spPr>
          <a:xfrm>
            <a:off x="680619" y="3281928"/>
            <a:ext cx="797271" cy="289753"/>
          </a:xfrm>
          <a:prstGeom prst="rect">
            <a:avLst/>
          </a:prstGeom>
        </p:spPr>
      </p:pic>
      <p:grpSp>
        <p:nvGrpSpPr>
          <p:cNvPr id="29" name="Group 28"/>
          <p:cNvGrpSpPr/>
          <p:nvPr/>
        </p:nvGrpSpPr>
        <p:grpSpPr>
          <a:xfrm>
            <a:off x="2249197" y="1491288"/>
            <a:ext cx="1917861" cy="4005717"/>
            <a:chOff x="5448874" y="2423658"/>
            <a:chExt cx="1917861" cy="4005717"/>
          </a:xfrm>
        </p:grpSpPr>
        <p:pic>
          <p:nvPicPr>
            <p:cNvPr id="30" name="Picture 29" descr="A close up of a logo&#10;&#10;Description automatically generated">
              <a:extLst>
                <a:ext uri="{FF2B5EF4-FFF2-40B4-BE49-F238E27FC236}">
                  <a16:creationId xmlns:a16="http://schemas.microsoft.com/office/drawing/2014/main" id="{569E0F28-C3DD-4DA1-A746-5D9AEB2EC3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216" t="4620" r="3838" b="12553"/>
            <a:stretch/>
          </p:blipFill>
          <p:spPr>
            <a:xfrm>
              <a:off x="5448874" y="4202175"/>
              <a:ext cx="1746378" cy="2227200"/>
            </a:xfrm>
            <a:prstGeom prst="rect">
              <a:avLst/>
            </a:prstGeom>
          </p:spPr>
        </p:pic>
        <p:sp>
          <p:nvSpPr>
            <p:cNvPr id="31" name="TextBox 30">
              <a:extLst>
                <a:ext uri="{FF2B5EF4-FFF2-40B4-BE49-F238E27FC236}">
                  <a16:creationId xmlns:a16="http://schemas.microsoft.com/office/drawing/2014/main" id="{88B36714-946B-341C-426D-79609397DE34}"/>
                </a:ext>
              </a:extLst>
            </p:cNvPr>
            <p:cNvSpPr txBox="1"/>
            <p:nvPr/>
          </p:nvSpPr>
          <p:spPr>
            <a:xfrm>
              <a:off x="5480710" y="4165160"/>
              <a:ext cx="99386" cy="262059"/>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2</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E8A45310-585A-994D-2350-034B197B9F7F}"/>
                </a:ext>
              </a:extLst>
            </p:cNvPr>
            <p:cNvSpPr txBox="1"/>
            <p:nvPr/>
          </p:nvSpPr>
          <p:spPr>
            <a:xfrm>
              <a:off x="6400076" y="2423658"/>
              <a:ext cx="966659" cy="29495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2</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pic>
        <p:nvPicPr>
          <p:cNvPr id="33" name="Picture 32"/>
          <p:cNvPicPr>
            <a:picLocks noChangeAspect="1"/>
          </p:cNvPicPr>
          <p:nvPr/>
        </p:nvPicPr>
        <p:blipFill>
          <a:blip r:embed="rId6"/>
          <a:stretch>
            <a:fillRect/>
          </a:stretch>
        </p:blipFill>
        <p:spPr>
          <a:xfrm rot="21302558">
            <a:off x="2410727" y="3528989"/>
            <a:ext cx="417138" cy="633069"/>
          </a:xfrm>
          <a:prstGeom prst="rect">
            <a:avLst/>
          </a:prstGeom>
        </p:spPr>
      </p:pic>
      <p:sp>
        <p:nvSpPr>
          <p:cNvPr id="34" name="TextBox 33"/>
          <p:cNvSpPr txBox="1"/>
          <p:nvPr/>
        </p:nvSpPr>
        <p:spPr>
          <a:xfrm>
            <a:off x="233321" y="723214"/>
            <a:ext cx="719011" cy="250390"/>
          </a:xfrm>
          <a:prstGeom prst="rect">
            <a:avLst/>
          </a:prstGeom>
          <a:noFill/>
        </p:spPr>
        <p:txBody>
          <a:bodyPr wrap="square" lIns="0" tIns="0" rIns="0" bIns="0" rtlCol="0" anchor="t" anchorCtr="0">
            <a:spAutoFit/>
          </a:bodyPr>
          <a:lstStyle/>
          <a:p>
            <a:pPr algn="l">
              <a:lnSpc>
                <a:spcPts val="2300"/>
              </a:lnSpc>
              <a:spcBef>
                <a:spcPts val="1150"/>
              </a:spcBef>
            </a:pPr>
            <a:r>
              <a:rPr lang="de-DE" sz="1000" dirty="0"/>
              <a:t>[V. Perseo]</a:t>
            </a:r>
            <a:endParaRPr lang="en-US" sz="1000" dirty="0" err="1"/>
          </a:p>
        </p:txBody>
      </p:sp>
      <p:sp>
        <p:nvSpPr>
          <p:cNvPr id="35" name="TextBox 34"/>
          <p:cNvSpPr txBox="1"/>
          <p:nvPr/>
        </p:nvSpPr>
        <p:spPr>
          <a:xfrm>
            <a:off x="449531" y="5515140"/>
            <a:ext cx="3368136" cy="710900"/>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W7-AS, W7-X</a:t>
            </a:r>
            <a:endParaRPr lang="en-US" sz="1400" dirty="0" err="1"/>
          </a:p>
        </p:txBody>
      </p:sp>
      <p:sp>
        <p:nvSpPr>
          <p:cNvPr id="36" name="Rectangle 35"/>
          <p:cNvSpPr/>
          <p:nvPr/>
        </p:nvSpPr>
        <p:spPr>
          <a:xfrm>
            <a:off x="4124656" y="809623"/>
            <a:ext cx="3954029" cy="5746508"/>
          </a:xfrm>
          <a:prstGeom prst="rect">
            <a:avLst/>
          </a:prstGeom>
          <a:solidFill>
            <a:schemeClr val="tx2">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37" name="TextBox 36"/>
          <p:cNvSpPr txBox="1"/>
          <p:nvPr/>
        </p:nvSpPr>
        <p:spPr>
          <a:xfrm>
            <a:off x="5038724" y="931850"/>
            <a:ext cx="2133600" cy="294953"/>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err="1"/>
              <a:t>Helical</a:t>
            </a:r>
            <a:r>
              <a:rPr lang="de-DE" sz="1600" b="1" dirty="0"/>
              <a:t> </a:t>
            </a:r>
            <a:r>
              <a:rPr lang="de-DE" sz="1600" b="1" dirty="0" err="1"/>
              <a:t>Divertor</a:t>
            </a:r>
            <a:endParaRPr lang="en-US" sz="1600" b="1" dirty="0" err="1"/>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120" y="1346190"/>
            <a:ext cx="2448605" cy="2310805"/>
          </a:xfrm>
          <a:prstGeom prst="rect">
            <a:avLst/>
          </a:prstGeom>
        </p:spPr>
      </p:pic>
      <p:sp>
        <p:nvSpPr>
          <p:cNvPr id="39" name="TextBox 38"/>
          <p:cNvSpPr txBox="1"/>
          <p:nvPr/>
        </p:nvSpPr>
        <p:spPr>
          <a:xfrm>
            <a:off x="4421456" y="5515140"/>
            <a:ext cx="3368136" cy="743793"/>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LHD</a:t>
            </a:r>
            <a:endParaRPr lang="en-US" sz="1400" dirty="0" err="1"/>
          </a:p>
        </p:txBody>
      </p:sp>
      <mc:AlternateContent xmlns:mc="http://schemas.openxmlformats.org/markup-compatibility/2006" xmlns:a14="http://schemas.microsoft.com/office/drawing/2010/main">
        <mc:Choice Requires="a14">
          <p:sp>
            <p:nvSpPr>
              <p:cNvPr id="40" name="TextBox 39"/>
              <p:cNvSpPr txBox="1"/>
              <p:nvPr/>
            </p:nvSpPr>
            <p:spPr>
              <a:xfrm>
                <a:off x="4876120" y="1297308"/>
                <a:ext cx="829355"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𝜑</m:t>
                      </m:r>
                      <m:r>
                        <a:rPr lang="de-DE" sz="1600" b="0" i="1" smtClean="0">
                          <a:latin typeface="Cambria Math" panose="02040503050406030204" pitchFamily="18" charset="0"/>
                        </a:rPr>
                        <m:t>=18°</m:t>
                      </m:r>
                    </m:oMath>
                  </m:oMathPara>
                </a14:m>
                <a:endParaRPr lang="en-US" sz="1600" dirty="0" err="1"/>
              </a:p>
            </p:txBody>
          </p:sp>
        </mc:Choice>
        <mc:Fallback xmlns="">
          <p:sp>
            <p:nvSpPr>
              <p:cNvPr id="40" name="TextBox 39"/>
              <p:cNvSpPr txBox="1">
                <a:spLocks noRot="1" noChangeAspect="1" noMove="1" noResize="1" noEditPoints="1" noAdjustHandles="1" noChangeArrowheads="1" noChangeShapeType="1" noTextEdit="1"/>
              </p:cNvSpPr>
              <p:nvPr/>
            </p:nvSpPr>
            <p:spPr>
              <a:xfrm>
                <a:off x="4876120" y="1297308"/>
                <a:ext cx="829355" cy="294953"/>
              </a:xfrm>
              <a:prstGeom prst="rect">
                <a:avLst/>
              </a:prstGeom>
              <a:blipFill>
                <a:blip r:embed="rId8"/>
                <a:stretch>
                  <a:fillRect l="-1471" b="-14583"/>
                </a:stretch>
              </a:blipFill>
            </p:spPr>
            <p:txBody>
              <a:bodyPr/>
              <a:lstStyle/>
              <a:p>
                <a:r>
                  <a:rPr lang="en-US">
                    <a:noFill/>
                  </a:rPr>
                  <a:t> </a:t>
                </a:r>
              </a:p>
            </p:txBody>
          </p:sp>
        </mc:Fallback>
      </mc:AlternateContent>
      <p:sp>
        <p:nvSpPr>
          <p:cNvPr id="41" name="TextBox 40"/>
          <p:cNvSpPr txBox="1"/>
          <p:nvPr/>
        </p:nvSpPr>
        <p:spPr>
          <a:xfrm>
            <a:off x="4898229" y="3362042"/>
            <a:ext cx="280989" cy="294953"/>
          </a:xfrm>
          <a:prstGeom prst="rect">
            <a:avLst/>
          </a:prstGeom>
          <a:noFill/>
        </p:spPr>
        <p:txBody>
          <a:bodyPr wrap="square" lIns="0" tIns="0" rIns="0" bIns="0" rtlCol="0" anchor="t" anchorCtr="0">
            <a:spAutoFit/>
          </a:bodyPr>
          <a:lstStyle/>
          <a:p>
            <a:pPr algn="l">
              <a:lnSpc>
                <a:spcPts val="2300"/>
              </a:lnSpc>
              <a:spcBef>
                <a:spcPts val="1150"/>
              </a:spcBef>
            </a:pPr>
            <a:r>
              <a:rPr lang="de-DE" sz="1200" dirty="0"/>
              <a:t>[3]</a:t>
            </a:r>
            <a:endParaRPr lang="en-US" sz="1200" dirty="0" err="1"/>
          </a:p>
        </p:txBody>
      </p:sp>
      <p:sp>
        <p:nvSpPr>
          <p:cNvPr id="42" name="Rectangle 41"/>
          <p:cNvSpPr/>
          <p:nvPr/>
        </p:nvSpPr>
        <p:spPr>
          <a:xfrm>
            <a:off x="8087056" y="809623"/>
            <a:ext cx="3954029" cy="5746508"/>
          </a:xfrm>
          <a:prstGeom prst="rect">
            <a:avLst/>
          </a:prstGeom>
          <a:solidFill>
            <a:schemeClr val="accent2">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43" name="TextBox 42"/>
          <p:cNvSpPr txBox="1"/>
          <p:nvPr/>
        </p:nvSpPr>
        <p:spPr>
          <a:xfrm>
            <a:off x="9001124" y="931850"/>
            <a:ext cx="2133600"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err="1"/>
              <a:t>Nonresonant</a:t>
            </a:r>
            <a:r>
              <a:rPr lang="de-DE" sz="1600" b="1" dirty="0"/>
              <a:t> </a:t>
            </a:r>
            <a:r>
              <a:rPr lang="de-DE" sz="1600" b="1" dirty="0" err="1"/>
              <a:t>Divertor</a:t>
            </a:r>
            <a:endParaRPr lang="en-US" sz="1600" b="1" dirty="0" err="1"/>
          </a:p>
        </p:txBody>
      </p:sp>
      <p:pic>
        <p:nvPicPr>
          <p:cNvPr id="44" name="Picture 43"/>
          <p:cNvPicPr>
            <a:picLocks noChangeAspect="1"/>
          </p:cNvPicPr>
          <p:nvPr/>
        </p:nvPicPr>
        <p:blipFill>
          <a:blip r:embed="rId9"/>
          <a:stretch>
            <a:fillRect/>
          </a:stretch>
        </p:blipFill>
        <p:spPr>
          <a:xfrm>
            <a:off x="9115894" y="1321971"/>
            <a:ext cx="1896352" cy="2750752"/>
          </a:xfrm>
          <a:prstGeom prst="rect">
            <a:avLst/>
          </a:prstGeom>
        </p:spPr>
      </p:pic>
      <p:sp>
        <p:nvSpPr>
          <p:cNvPr id="45" name="TextBox 44"/>
          <p:cNvSpPr txBox="1"/>
          <p:nvPr/>
        </p:nvSpPr>
        <p:spPr>
          <a:xfrm>
            <a:off x="8383856" y="5515140"/>
            <a:ext cx="3368136" cy="743793"/>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HSX, CTH</a:t>
            </a:r>
            <a:endParaRPr lang="en-US" sz="1400" dirty="0" err="1"/>
          </a:p>
        </p:txBody>
      </p:sp>
      <p:sp>
        <p:nvSpPr>
          <p:cNvPr id="46" name="TextBox 45"/>
          <p:cNvSpPr txBox="1"/>
          <p:nvPr/>
        </p:nvSpPr>
        <p:spPr>
          <a:xfrm>
            <a:off x="9165429" y="3761902"/>
            <a:ext cx="280989"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[5]</a:t>
            </a:r>
            <a:endParaRPr lang="en-US" sz="1200" dirty="0" err="1"/>
          </a:p>
        </p:txBody>
      </p:sp>
      <p:grpSp>
        <p:nvGrpSpPr>
          <p:cNvPr id="10" name="Group 9"/>
          <p:cNvGrpSpPr/>
          <p:nvPr/>
        </p:nvGrpSpPr>
        <p:grpSpPr>
          <a:xfrm>
            <a:off x="2768734" y="1709407"/>
            <a:ext cx="6884396" cy="3750563"/>
            <a:chOff x="2768734" y="1482160"/>
            <a:chExt cx="6884396" cy="3750563"/>
          </a:xfrm>
        </p:grpSpPr>
        <p:sp>
          <p:nvSpPr>
            <p:cNvPr id="7" name="Rounded Rectangle 6"/>
            <p:cNvSpPr/>
            <p:nvPr/>
          </p:nvSpPr>
          <p:spPr>
            <a:xfrm>
              <a:off x="2768734" y="1482160"/>
              <a:ext cx="6884396" cy="3750563"/>
            </a:xfrm>
            <a:prstGeom prst="roundRect">
              <a:avLst/>
            </a:prstGeom>
            <a:solidFill>
              <a:schemeClr val="bg1"/>
            </a:solidFill>
            <a:ln w="19050" cmpd="sng">
              <a:solidFill>
                <a:schemeClr val="tx2"/>
              </a:solidFill>
              <a:prstDash val="soli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8" name="TextBox 7"/>
            <p:cNvSpPr txBox="1"/>
            <p:nvPr/>
          </p:nvSpPr>
          <p:spPr>
            <a:xfrm>
              <a:off x="3182526" y="2039150"/>
              <a:ext cx="6056812" cy="2954014"/>
            </a:xfrm>
            <a:prstGeom prst="rect">
              <a:avLst/>
            </a:prstGeom>
            <a:noFill/>
          </p:spPr>
          <p:txBody>
            <a:bodyPr wrap="square" lIns="0" tIns="0" rIns="0" bIns="0" rtlCol="0" anchor="t" anchorCtr="0">
              <a:spAutoFit/>
            </a:bodyPr>
            <a:lstStyle/>
            <a:p>
              <a:pPr marL="285750" indent="-285750">
                <a:lnSpc>
                  <a:spcPts val="2300"/>
                </a:lnSpc>
                <a:spcBef>
                  <a:spcPts val="1150"/>
                </a:spcBef>
                <a:buFont typeface="Arial" panose="020B0604020202020204" pitchFamily="34" charset="0"/>
                <a:buChar char="•"/>
              </a:pPr>
              <a:r>
                <a:rPr lang="de-DE" dirty="0"/>
                <a:t>Thus </a:t>
              </a:r>
              <a:r>
                <a:rPr lang="de-DE" dirty="0" err="1"/>
                <a:t>far</a:t>
              </a:r>
              <a:r>
                <a:rPr lang="de-DE" dirty="0"/>
                <a:t>, </a:t>
              </a:r>
              <a:r>
                <a:rPr lang="de-DE" dirty="0" err="1"/>
                <a:t>the</a:t>
              </a:r>
              <a:r>
                <a:rPr lang="de-DE" dirty="0"/>
                <a:t> </a:t>
              </a:r>
              <a:r>
                <a:rPr lang="de-DE" b="1" dirty="0" err="1"/>
                <a:t>island</a:t>
              </a:r>
              <a:r>
                <a:rPr lang="de-DE" b="1" dirty="0"/>
                <a:t> </a:t>
              </a:r>
              <a:r>
                <a:rPr lang="de-DE" b="1" dirty="0" err="1"/>
                <a:t>divertor</a:t>
              </a:r>
              <a:r>
                <a:rPr lang="de-DE" b="1" dirty="0"/>
                <a:t> </a:t>
              </a:r>
              <a:r>
                <a:rPr lang="de-DE" dirty="0" err="1"/>
                <a:t>has</a:t>
              </a:r>
              <a:r>
                <a:rPr lang="de-DE" dirty="0"/>
                <a:t> </a:t>
              </a:r>
              <a:r>
                <a:rPr lang="de-DE" dirty="0" err="1"/>
                <a:t>shown</a:t>
              </a:r>
              <a:r>
                <a:rPr lang="de-DE" dirty="0"/>
                <a:t> </a:t>
              </a:r>
              <a:r>
                <a:rPr lang="de-DE" dirty="0" err="1"/>
                <a:t>the</a:t>
              </a:r>
              <a:r>
                <a:rPr lang="de-DE" dirty="0"/>
                <a:t> </a:t>
              </a:r>
              <a:r>
                <a:rPr lang="de-DE" dirty="0" err="1"/>
                <a:t>most</a:t>
              </a:r>
              <a:r>
                <a:rPr lang="de-DE" dirty="0"/>
                <a:t> promising </a:t>
              </a:r>
              <a:r>
                <a:rPr lang="de-DE" dirty="0" err="1"/>
                <a:t>results</a:t>
              </a:r>
              <a:r>
                <a:rPr lang="de-DE" dirty="0"/>
                <a:t> in </a:t>
              </a:r>
              <a:r>
                <a:rPr lang="de-DE" dirty="0" err="1"/>
                <a:t>density</a:t>
              </a:r>
              <a:r>
                <a:rPr lang="de-DE" dirty="0"/>
                <a:t> </a:t>
              </a:r>
              <a:r>
                <a:rPr lang="de-DE" dirty="0" err="1"/>
                <a:t>build-up</a:t>
              </a:r>
              <a:r>
                <a:rPr lang="de-DE" dirty="0"/>
                <a:t> at </a:t>
              </a:r>
              <a:r>
                <a:rPr lang="de-DE" dirty="0" err="1"/>
                <a:t>the</a:t>
              </a:r>
              <a:r>
                <a:rPr lang="de-DE" dirty="0"/>
                <a:t> </a:t>
              </a:r>
              <a:r>
                <a:rPr lang="de-DE" dirty="0" err="1"/>
                <a:t>target</a:t>
              </a:r>
              <a:r>
                <a:rPr lang="de-DE" dirty="0"/>
                <a:t>.</a:t>
              </a:r>
            </a:p>
            <a:p>
              <a:pPr marL="742950" lvl="1" indent="-285750">
                <a:lnSpc>
                  <a:spcPts val="2300"/>
                </a:lnSpc>
                <a:spcBef>
                  <a:spcPts val="1150"/>
                </a:spcBef>
                <a:buFont typeface="Arial" panose="020B0604020202020204" pitchFamily="34" charset="0"/>
                <a:buChar char="•"/>
              </a:pPr>
              <a:r>
                <a:rPr lang="de-DE" dirty="0"/>
                <a:t>Large </a:t>
              </a:r>
              <a:r>
                <a:rPr lang="de-DE" dirty="0" err="1"/>
                <a:t>islands</a:t>
              </a:r>
              <a:r>
                <a:rPr lang="de-DE" dirty="0"/>
                <a:t> like W7-X </a:t>
              </a:r>
              <a:r>
                <a:rPr lang="de-DE" dirty="0" err="1"/>
                <a:t>minimize</a:t>
              </a:r>
              <a:r>
                <a:rPr lang="de-DE" dirty="0"/>
                <a:t> </a:t>
              </a:r>
              <a:r>
                <a:rPr lang="de-DE" dirty="0" err="1"/>
                <a:t>momentum</a:t>
              </a:r>
              <a:r>
                <a:rPr lang="de-DE" dirty="0"/>
                <a:t> </a:t>
              </a:r>
              <a:r>
                <a:rPr lang="de-DE" dirty="0" err="1"/>
                <a:t>losses</a:t>
              </a:r>
              <a:r>
                <a:rPr lang="de-DE" dirty="0"/>
                <a:t>, but </a:t>
              </a:r>
              <a:r>
                <a:rPr lang="de-DE" dirty="0" err="1"/>
                <a:t>more</a:t>
              </a:r>
              <a:r>
                <a:rPr lang="de-DE" dirty="0"/>
                <a:t> </a:t>
              </a:r>
              <a:r>
                <a:rPr lang="de-DE" dirty="0" err="1"/>
                <a:t>work</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done</a:t>
              </a:r>
              <a:r>
                <a:rPr lang="de-DE" dirty="0"/>
                <a:t> </a:t>
              </a:r>
              <a:r>
                <a:rPr lang="de-DE" dirty="0" err="1"/>
                <a:t>to</a:t>
              </a:r>
              <a:r>
                <a:rPr lang="de-DE" dirty="0"/>
                <a:t> </a:t>
              </a:r>
              <a:r>
                <a:rPr lang="de-DE" dirty="0" err="1"/>
                <a:t>improve</a:t>
              </a:r>
              <a:endParaRPr lang="de-DE" dirty="0"/>
            </a:p>
            <a:p>
              <a:pPr marL="285750" indent="-285750">
                <a:lnSpc>
                  <a:spcPts val="2300"/>
                </a:lnSpc>
                <a:spcBef>
                  <a:spcPts val="1150"/>
                </a:spcBef>
                <a:buFont typeface="Arial" panose="020B0604020202020204" pitchFamily="34" charset="0"/>
                <a:buChar char="•"/>
              </a:pPr>
              <a:endParaRPr lang="de-DE" dirty="0"/>
            </a:p>
            <a:p>
              <a:pPr algn="ctr">
                <a:lnSpc>
                  <a:spcPts val="2300"/>
                </a:lnSpc>
                <a:spcBef>
                  <a:spcPts val="1150"/>
                </a:spcBef>
              </a:pPr>
              <a:r>
                <a:rPr lang="de-DE" b="1" dirty="0" err="1"/>
                <a:t>Our</a:t>
              </a:r>
              <a:r>
                <a:rPr lang="de-DE" b="1" dirty="0"/>
                <a:t> </a:t>
              </a:r>
              <a:r>
                <a:rPr lang="de-DE" b="1" dirty="0" err="1"/>
                <a:t>goal</a:t>
              </a:r>
              <a:r>
                <a:rPr lang="de-DE" b="1" dirty="0"/>
                <a:t>: </a:t>
              </a:r>
              <a:r>
                <a:rPr lang="de-DE" b="1" dirty="0" err="1"/>
                <a:t>To</a:t>
              </a:r>
              <a:r>
                <a:rPr lang="de-DE" b="1" dirty="0"/>
                <a:t> </a:t>
              </a:r>
              <a:r>
                <a:rPr lang="de-DE" b="1" dirty="0" err="1"/>
                <a:t>advance</a:t>
              </a:r>
              <a:r>
                <a:rPr lang="de-DE" b="1" dirty="0"/>
                <a:t> </a:t>
              </a:r>
              <a:r>
                <a:rPr lang="de-DE" b="1" dirty="0" err="1"/>
                <a:t>its</a:t>
              </a:r>
              <a:r>
                <a:rPr lang="de-DE" b="1" dirty="0"/>
                <a:t> </a:t>
              </a:r>
              <a:r>
                <a:rPr lang="de-DE" b="1" dirty="0" err="1"/>
                <a:t>maturity</a:t>
              </a:r>
              <a:r>
                <a:rPr lang="de-DE" b="1" dirty="0"/>
                <a:t> such </a:t>
              </a:r>
              <a:r>
                <a:rPr lang="de-DE" b="1" dirty="0" err="1"/>
                <a:t>that</a:t>
              </a:r>
              <a:r>
                <a:rPr lang="de-DE" b="1" dirty="0"/>
                <a:t> </a:t>
              </a:r>
              <a:r>
                <a:rPr lang="de-DE" b="1" dirty="0" err="1"/>
                <a:t>we</a:t>
              </a:r>
              <a:r>
                <a:rPr lang="de-DE" b="1" dirty="0"/>
                <a:t> </a:t>
              </a:r>
              <a:r>
                <a:rPr lang="de-DE" b="1" dirty="0" err="1"/>
                <a:t>have</a:t>
              </a:r>
              <a:r>
                <a:rPr lang="de-DE" b="1" dirty="0"/>
                <a:t> </a:t>
              </a:r>
              <a:r>
                <a:rPr lang="de-DE" b="1" dirty="0" err="1"/>
                <a:t>reactor-required</a:t>
              </a:r>
              <a:r>
                <a:rPr lang="de-DE" b="1" dirty="0"/>
                <a:t> </a:t>
              </a:r>
              <a:r>
                <a:rPr lang="de-DE" b="1" dirty="0" err="1"/>
                <a:t>performance</a:t>
              </a:r>
              <a:r>
                <a:rPr lang="de-DE" b="1" dirty="0"/>
                <a:t> in </a:t>
              </a:r>
              <a:r>
                <a:rPr lang="de-DE" b="1" dirty="0" err="1"/>
                <a:t>heat</a:t>
              </a:r>
              <a:r>
                <a:rPr lang="de-DE" b="1" dirty="0"/>
                <a:t>/</a:t>
              </a:r>
              <a:r>
                <a:rPr lang="de-DE" b="1" dirty="0" err="1"/>
                <a:t>particle</a:t>
              </a:r>
              <a:r>
                <a:rPr lang="de-DE" b="1" dirty="0"/>
                <a:t> </a:t>
              </a:r>
              <a:r>
                <a:rPr lang="de-DE" b="1" dirty="0" err="1"/>
                <a:t>exhaust</a:t>
              </a:r>
              <a:endParaRPr lang="de-DE" b="1" dirty="0"/>
            </a:p>
            <a:p>
              <a:pPr marL="285750" indent="-285750">
                <a:lnSpc>
                  <a:spcPts val="2300"/>
                </a:lnSpc>
                <a:spcBef>
                  <a:spcPts val="1150"/>
                </a:spcBef>
                <a:buFont typeface="Arial" panose="020B0604020202020204" pitchFamily="34" charset="0"/>
                <a:buChar char="•"/>
              </a:pPr>
              <a:endParaRPr lang="de-DE" dirty="0"/>
            </a:p>
          </p:txBody>
        </p:sp>
      </p:grpSp>
    </p:spTree>
    <p:extLst>
      <p:ext uri="{BB962C8B-B14F-4D97-AF65-F5344CB8AC3E}">
        <p14:creationId xmlns:p14="http://schemas.microsoft.com/office/powerpoint/2010/main" val="212805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13</a:t>
            </a:fld>
            <a:endParaRPr lang="de-DE" dirty="0"/>
          </a:p>
        </p:txBody>
      </p:sp>
      <p:sp>
        <p:nvSpPr>
          <p:cNvPr id="6" name="Title 5"/>
          <p:cNvSpPr>
            <a:spLocks noGrp="1"/>
          </p:cNvSpPr>
          <p:nvPr>
            <p:ph type="title"/>
          </p:nvPr>
        </p:nvSpPr>
        <p:spPr/>
        <p:txBody>
          <a:bodyPr/>
          <a:lstStyle/>
          <a:p>
            <a:r>
              <a:rPr lang="de-DE" dirty="0"/>
              <a:t>Preview at </a:t>
            </a:r>
            <a:r>
              <a:rPr lang="de-DE" dirty="0" err="1"/>
              <a:t>the</a:t>
            </a:r>
            <a:r>
              <a:rPr lang="de-DE" dirty="0"/>
              <a:t> </a:t>
            </a:r>
            <a:r>
              <a:rPr lang="de-DE" dirty="0" err="1"/>
              <a:t>scale</a:t>
            </a:r>
            <a:r>
              <a:rPr lang="de-DE" dirty="0"/>
              <a:t> </a:t>
            </a:r>
            <a:r>
              <a:rPr lang="de-DE" dirty="0" err="1"/>
              <a:t>of</a:t>
            </a:r>
            <a:r>
              <a:rPr lang="de-DE" dirty="0"/>
              <a:t> </a:t>
            </a:r>
            <a:r>
              <a:rPr lang="de-DE" dirty="0" err="1"/>
              <a:t>the</a:t>
            </a:r>
            <a:r>
              <a:rPr lang="de-DE" dirty="0"/>
              <a:t> </a:t>
            </a:r>
            <a:r>
              <a:rPr lang="de-DE" dirty="0" err="1"/>
              <a:t>work</a:t>
            </a:r>
            <a:r>
              <a:rPr lang="de-DE" dirty="0"/>
              <a:t> </a:t>
            </a:r>
            <a:r>
              <a:rPr lang="de-DE" dirty="0" err="1"/>
              <a:t>ahead</a:t>
            </a:r>
            <a:r>
              <a:rPr lang="de-DE" dirty="0"/>
              <a:t> </a:t>
            </a:r>
            <a:r>
              <a:rPr lang="de-DE" dirty="0" err="1"/>
              <a:t>of</a:t>
            </a:r>
            <a:r>
              <a:rPr lang="de-DE" dirty="0"/>
              <a:t> </a:t>
            </a:r>
            <a:r>
              <a:rPr lang="de-DE" dirty="0" err="1"/>
              <a:t>us</a:t>
            </a:r>
            <a:r>
              <a:rPr lang="de-DE" dirty="0"/>
              <a:t>: First </a:t>
            </a:r>
            <a:r>
              <a:rPr lang="de-DE" dirty="0" err="1"/>
              <a:t>simulation</a:t>
            </a:r>
            <a:r>
              <a:rPr lang="de-DE" dirty="0"/>
              <a:t> </a:t>
            </a:r>
            <a:r>
              <a:rPr lang="de-DE" dirty="0" err="1"/>
              <a:t>results</a:t>
            </a:r>
            <a:r>
              <a:rPr lang="de-DE" dirty="0"/>
              <a:t> </a:t>
            </a:r>
            <a:r>
              <a:rPr lang="de-DE" dirty="0" err="1"/>
              <a:t>of</a:t>
            </a:r>
            <a:r>
              <a:rPr lang="de-DE" dirty="0"/>
              <a:t> </a:t>
            </a:r>
            <a:r>
              <a:rPr lang="de-DE" dirty="0" err="1"/>
              <a:t>reactor</a:t>
            </a:r>
            <a:r>
              <a:rPr lang="de-DE" dirty="0"/>
              <a:t>-size W7-X</a:t>
            </a:r>
            <a:r>
              <a:rPr lang="de-DE" baseline="30000" dirty="0"/>
              <a:t>17</a:t>
            </a:r>
            <a:endParaRPr lang="en-US" dirty="0"/>
          </a:p>
        </p:txBody>
      </p:sp>
      <p:pic>
        <p:nvPicPr>
          <p:cNvPr id="11" name="Picture 10">
            <a:extLst>
              <a:ext uri="{FF2B5EF4-FFF2-40B4-BE49-F238E27FC236}">
                <a16:creationId xmlns:a16="http://schemas.microsoft.com/office/drawing/2014/main" id="{3BE9C1DD-A090-484C-5C70-26012CF5C29C}"/>
              </a:ext>
            </a:extLst>
          </p:cNvPr>
          <p:cNvPicPr>
            <a:picLocks noChangeAspect="1"/>
          </p:cNvPicPr>
          <p:nvPr/>
        </p:nvPicPr>
        <p:blipFill>
          <a:blip r:embed="rId2"/>
          <a:stretch>
            <a:fillRect/>
          </a:stretch>
        </p:blipFill>
        <p:spPr>
          <a:xfrm>
            <a:off x="6524673" y="1001395"/>
            <a:ext cx="5264856" cy="5415280"/>
          </a:xfrm>
          <a:prstGeom prst="rect">
            <a:avLst/>
          </a:prstGeom>
        </p:spPr>
      </p:pic>
      <p:pic>
        <p:nvPicPr>
          <p:cNvPr id="8" name="Picture 7">
            <a:extLst>
              <a:ext uri="{FF2B5EF4-FFF2-40B4-BE49-F238E27FC236}">
                <a16:creationId xmlns:a16="http://schemas.microsoft.com/office/drawing/2014/main" id="{9642AC91-37E0-CA50-C5E6-F89648AB917D}"/>
              </a:ext>
            </a:extLst>
          </p:cNvPr>
          <p:cNvPicPr>
            <a:picLocks noChangeAspect="1"/>
          </p:cNvPicPr>
          <p:nvPr/>
        </p:nvPicPr>
        <p:blipFill>
          <a:blip r:embed="rId3"/>
          <a:stretch>
            <a:fillRect/>
          </a:stretch>
        </p:blipFill>
        <p:spPr>
          <a:xfrm>
            <a:off x="6773864" y="1784033"/>
            <a:ext cx="5015665" cy="348915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4C95CE4-E106-561F-C57C-E0C4555703FA}"/>
                  </a:ext>
                </a:extLst>
              </p:cNvPr>
              <p:cNvSpPr txBox="1"/>
              <p:nvPr/>
            </p:nvSpPr>
            <p:spPr>
              <a:xfrm>
                <a:off x="676977" y="1445630"/>
                <a:ext cx="5419023" cy="4749377"/>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dirty="0"/>
                  <a:t>First </a:t>
                </a:r>
                <a:r>
                  <a:rPr lang="de-DE" dirty="0" err="1"/>
                  <a:t>observations</a:t>
                </a:r>
                <a:r>
                  <a:rPr lang="de-DE" dirty="0"/>
                  <a:t> at W7-X </a:t>
                </a:r>
                <a:r>
                  <a:rPr lang="de-DE" dirty="0" err="1"/>
                  <a:t>scaled</a:t>
                </a:r>
                <a:r>
                  <a:rPr lang="de-DE" dirty="0"/>
                  <a:t> </a:t>
                </a:r>
                <a:r>
                  <a:rPr lang="de-DE" dirty="0" err="1"/>
                  <a:t>up</a:t>
                </a:r>
                <a:r>
                  <a:rPr lang="de-DE" dirty="0"/>
                  <a:t> </a:t>
                </a:r>
                <a:r>
                  <a:rPr lang="de-DE" dirty="0" err="1"/>
                  <a:t>by</a:t>
                </a:r>
                <a:r>
                  <a:rPr lang="de-DE" dirty="0"/>
                  <a:t> </a:t>
                </a:r>
                <a:r>
                  <a:rPr lang="de-DE" dirty="0" err="1"/>
                  <a:t>factor</a:t>
                </a:r>
                <a:r>
                  <a:rPr lang="de-DE" dirty="0"/>
                  <a:t> 4</a:t>
                </a:r>
                <a:r>
                  <a:rPr lang="de-DE" baseline="30000" dirty="0"/>
                  <a:t>17</a:t>
                </a:r>
                <a:r>
                  <a:rPr lang="de-DE" dirty="0"/>
                  <a:t>:</a:t>
                </a:r>
              </a:p>
              <a:p>
                <a:pPr marL="742950" lvl="1" indent="-285750">
                  <a:lnSpc>
                    <a:spcPts val="2300"/>
                  </a:lnSpc>
                  <a:spcBef>
                    <a:spcPts val="1150"/>
                  </a:spcBef>
                  <a:buFont typeface="Wingdings" panose="05000000000000000000" pitchFamily="2" charset="2"/>
                  <a:buChar char="§"/>
                </a:pPr>
                <a:r>
                  <a:rPr lang="de-DE" dirty="0" err="1"/>
                  <a:t>Densities</a:t>
                </a:r>
                <a:r>
                  <a:rPr lang="de-DE" dirty="0"/>
                  <a:t> </a:t>
                </a:r>
                <a:r>
                  <a:rPr lang="de-DE" dirty="0" err="1"/>
                  <a:t>too</a:t>
                </a:r>
                <a:r>
                  <a:rPr lang="de-DE" dirty="0"/>
                  <a:t> </a:t>
                </a:r>
                <a:r>
                  <a:rPr lang="de-DE" dirty="0" err="1"/>
                  <a:t>low</a:t>
                </a:r>
                <a:r>
                  <a:rPr lang="de-DE" dirty="0"/>
                  <a:t>, </a:t>
                </a:r>
                <a:r>
                  <a:rPr lang="de-DE" dirty="0" err="1"/>
                  <a:t>temperatures</a:t>
                </a:r>
                <a:r>
                  <a:rPr lang="de-DE" dirty="0"/>
                  <a:t> </a:t>
                </a:r>
                <a:r>
                  <a:rPr lang="de-DE" dirty="0" err="1"/>
                  <a:t>too</a:t>
                </a:r>
                <a:r>
                  <a:rPr lang="de-DE" dirty="0"/>
                  <a:t> high </a:t>
                </a:r>
                <a:r>
                  <a:rPr lang="de-DE" dirty="0" err="1"/>
                  <a:t>for</a:t>
                </a:r>
                <a:r>
                  <a:rPr lang="de-DE" dirty="0"/>
                  <a:t> </a:t>
                </a:r>
                <a:r>
                  <a:rPr lang="de-DE" dirty="0" err="1"/>
                  <a:t>recombination</a:t>
                </a:r>
                <a:r>
                  <a:rPr lang="de-DE" dirty="0"/>
                  <a:t> </a:t>
                </a:r>
                <a:r>
                  <a:rPr lang="de-DE" dirty="0" err="1"/>
                  <a:t>to</a:t>
                </a:r>
                <a:r>
                  <a:rPr lang="de-DE" dirty="0"/>
                  <a:t> </a:t>
                </a:r>
                <a:r>
                  <a:rPr lang="de-DE" dirty="0" err="1"/>
                  <a:t>take</a:t>
                </a:r>
                <a:r>
                  <a:rPr lang="de-DE" dirty="0"/>
                  <a:t> </a:t>
                </a:r>
                <a:r>
                  <a:rPr lang="de-DE" dirty="0" err="1"/>
                  <a:t>place</a:t>
                </a:r>
                <a:endParaRPr lang="de-DE" dirty="0"/>
              </a:p>
              <a:p>
                <a:pPr marL="1200150" lvl="2" indent="-285750">
                  <a:lnSpc>
                    <a:spcPts val="2300"/>
                  </a:lnSpc>
                  <a:spcBef>
                    <a:spcPts val="1150"/>
                  </a:spcBef>
                  <a:buFont typeface="Wingdings" panose="05000000000000000000" pitchFamily="2" charset="2"/>
                  <a:buChar char="§"/>
                </a:pPr>
                <a:r>
                  <a:rPr lang="de-DE" dirty="0"/>
                  <a:t>Still (</a:t>
                </a:r>
                <a:r>
                  <a:rPr lang="de-DE" dirty="0" err="1"/>
                  <a:t>likely</a:t>
                </a:r>
                <a:r>
                  <a:rPr lang="de-DE" dirty="0"/>
                  <a:t>) power </a:t>
                </a:r>
                <a:r>
                  <a:rPr lang="de-DE" dirty="0" err="1"/>
                  <a:t>starvation</a:t>
                </a:r>
                <a:r>
                  <a:rPr lang="de-DE" dirty="0"/>
                  <a:t> </a:t>
                </a:r>
                <a:r>
                  <a:rPr lang="de-DE" dirty="0" err="1"/>
                  <a:t>detachment</a:t>
                </a:r>
                <a:endParaRPr lang="de-DE" dirty="0"/>
              </a:p>
              <a:p>
                <a:pPr marL="1200150" lvl="2" indent="-285750">
                  <a:lnSpc>
                    <a:spcPts val="2300"/>
                  </a:lnSpc>
                  <a:spcBef>
                    <a:spcPts val="1150"/>
                  </a:spcBef>
                  <a:buFont typeface="Wingdings" panose="05000000000000000000" pitchFamily="2" charset="2"/>
                  <a:buChar char="§"/>
                </a:pPr>
                <a:r>
                  <a:rPr lang="de-DE" dirty="0"/>
                  <a:t>Saturation </a:t>
                </a:r>
                <a:r>
                  <a:rPr lang="de-DE" dirty="0" err="1"/>
                  <a:t>of</a:t>
                </a:r>
                <a:r>
                  <a:rPr lang="de-DE" dirty="0"/>
                  <a:t> </a:t>
                </a:r>
                <a:r>
                  <a:rPr lang="de-DE" dirty="0" err="1"/>
                  <a:t>n</a:t>
                </a:r>
                <a:r>
                  <a:rPr lang="de-DE" baseline="-25000" dirty="0" err="1"/>
                  <a:t>d</a:t>
                </a:r>
                <a:r>
                  <a:rPr lang="de-DE" dirty="0"/>
                  <a:t> </a:t>
                </a:r>
                <a:r>
                  <a:rPr lang="de-DE" dirty="0">
                    <a:sym typeface="Wingdings" panose="05000000000000000000" pitchFamily="2" charset="2"/>
                  </a:rPr>
                  <a:t> </a:t>
                </a:r>
                <a14:m>
                  <m:oMath xmlns:m="http://schemas.openxmlformats.org/officeDocument/2006/math">
                    <m:r>
                      <a:rPr lang="de-DE" b="0" i="1" smtClean="0">
                        <a:latin typeface="Cambria Math" panose="02040503050406030204" pitchFamily="18" charset="0"/>
                        <a:sym typeface="Wingdings" panose="05000000000000000000" pitchFamily="2" charset="2"/>
                      </a:rPr>
                      <m:t>⊥</m:t>
                    </m:r>
                  </m:oMath>
                </a14:m>
                <a:r>
                  <a:rPr lang="de-DE" dirty="0"/>
                  <a:t>-transport </a:t>
                </a:r>
                <a:r>
                  <a:rPr lang="de-DE" dirty="0" err="1"/>
                  <a:t>effects</a:t>
                </a:r>
                <a:endParaRPr lang="de-DE" dirty="0"/>
              </a:p>
              <a:p>
                <a:pPr marL="742950" lvl="1" indent="-285750">
                  <a:lnSpc>
                    <a:spcPts val="2300"/>
                  </a:lnSpc>
                  <a:spcBef>
                    <a:spcPts val="1150"/>
                  </a:spcBef>
                  <a:buFont typeface="Wingdings" panose="05000000000000000000" pitchFamily="2" charset="2"/>
                  <a:buChar char="§"/>
                </a:pPr>
                <a:r>
                  <a:rPr lang="de-DE" dirty="0"/>
                  <a:t>Separation </a:t>
                </a:r>
                <a:r>
                  <a:rPr lang="de-DE" dirty="0" err="1"/>
                  <a:t>of</a:t>
                </a:r>
                <a:r>
                  <a:rPr lang="de-DE" dirty="0"/>
                  <a:t> </a:t>
                </a:r>
                <a:r>
                  <a:rPr lang="de-DE" dirty="0" err="1"/>
                  <a:t>heat</a:t>
                </a:r>
                <a:r>
                  <a:rPr lang="de-DE" dirty="0"/>
                  <a:t> and </a:t>
                </a:r>
                <a:r>
                  <a:rPr lang="de-DE" dirty="0" err="1"/>
                  <a:t>particle</a:t>
                </a:r>
                <a:r>
                  <a:rPr lang="de-DE" dirty="0"/>
                  <a:t> </a:t>
                </a:r>
                <a:r>
                  <a:rPr lang="de-DE" dirty="0" err="1"/>
                  <a:t>fluxes</a:t>
                </a:r>
                <a:r>
                  <a:rPr lang="de-DE" dirty="0"/>
                  <a:t> </a:t>
                </a:r>
                <a:r>
                  <a:rPr lang="de-DE" dirty="0" err="1"/>
                  <a:t>observed</a:t>
                </a:r>
                <a:endParaRPr lang="de-DE" dirty="0"/>
              </a:p>
              <a:p>
                <a:pPr marL="1200150" lvl="2" indent="-285750">
                  <a:lnSpc>
                    <a:spcPts val="2300"/>
                  </a:lnSpc>
                  <a:spcBef>
                    <a:spcPts val="1150"/>
                  </a:spcBef>
                  <a:buFont typeface="Wingdings" panose="05000000000000000000" pitchFamily="2" charset="2"/>
                  <a:buChar char="§"/>
                </a:pPr>
                <a:r>
                  <a:rPr lang="de-DE" dirty="0" err="1"/>
                  <a:t>Possibly</a:t>
                </a:r>
                <a:r>
                  <a:rPr lang="de-DE" dirty="0"/>
                  <a:t> </a:t>
                </a:r>
                <a:r>
                  <a:rPr lang="de-DE" dirty="0" err="1"/>
                  <a:t>beneficial</a:t>
                </a:r>
                <a:r>
                  <a:rPr lang="de-DE" dirty="0"/>
                  <a:t> </a:t>
                </a:r>
                <a:r>
                  <a:rPr lang="de-DE" dirty="0" err="1"/>
                  <a:t>for</a:t>
                </a:r>
                <a:r>
                  <a:rPr lang="de-DE" dirty="0"/>
                  <a:t> </a:t>
                </a:r>
                <a:r>
                  <a:rPr lang="de-DE" dirty="0" err="1"/>
                  <a:t>pumping</a:t>
                </a:r>
                <a:endParaRPr lang="de-DE" dirty="0"/>
              </a:p>
              <a:p>
                <a:pPr marL="1200150" lvl="2" indent="-285750">
                  <a:lnSpc>
                    <a:spcPts val="2300"/>
                  </a:lnSpc>
                  <a:spcBef>
                    <a:spcPts val="1150"/>
                  </a:spcBef>
                  <a:buFont typeface="Wingdings" panose="05000000000000000000" pitchFamily="2" charset="2"/>
                  <a:buChar char="§"/>
                </a:pPr>
                <a:r>
                  <a:rPr lang="de-DE" dirty="0" err="1"/>
                  <a:t>Could</a:t>
                </a:r>
                <a:r>
                  <a:rPr lang="de-DE" dirty="0"/>
                  <a:t> </a:t>
                </a:r>
                <a:r>
                  <a:rPr lang="de-DE" dirty="0" err="1"/>
                  <a:t>be</a:t>
                </a:r>
                <a:r>
                  <a:rPr lang="de-DE" dirty="0"/>
                  <a:t> </a:t>
                </a:r>
                <a:r>
                  <a:rPr lang="de-DE" dirty="0" err="1"/>
                  <a:t>serious</a:t>
                </a:r>
                <a:r>
                  <a:rPr lang="de-DE" dirty="0"/>
                  <a:t> </a:t>
                </a:r>
                <a:r>
                  <a:rPr lang="de-DE" dirty="0" err="1"/>
                  <a:t>issue</a:t>
                </a:r>
                <a:r>
                  <a:rPr lang="de-DE" dirty="0"/>
                  <a:t> </a:t>
                </a:r>
                <a:r>
                  <a:rPr lang="de-DE" dirty="0" err="1"/>
                  <a:t>for</a:t>
                </a:r>
                <a:r>
                  <a:rPr lang="de-DE" dirty="0"/>
                  <a:t> </a:t>
                </a:r>
                <a:r>
                  <a:rPr lang="de-DE" dirty="0" err="1"/>
                  <a:t>heat</a:t>
                </a:r>
                <a:r>
                  <a:rPr lang="de-DE" dirty="0"/>
                  <a:t> </a:t>
                </a:r>
                <a:r>
                  <a:rPr lang="de-DE" dirty="0" err="1"/>
                  <a:t>exhaust</a:t>
                </a:r>
                <a:r>
                  <a:rPr lang="de-DE" dirty="0"/>
                  <a:t>!</a:t>
                </a:r>
              </a:p>
              <a:p>
                <a:pPr marL="1200150" lvl="2" indent="-285750">
                  <a:lnSpc>
                    <a:spcPts val="2300"/>
                  </a:lnSpc>
                  <a:spcBef>
                    <a:spcPts val="1150"/>
                  </a:spcBef>
                  <a:buFont typeface="Wingdings" panose="05000000000000000000" pitchFamily="2" charset="2"/>
                  <a:buChar char="§"/>
                </a:pPr>
                <a:endParaRPr lang="de-DE" dirty="0"/>
              </a:p>
              <a:p>
                <a:pPr lvl="1" algn="ctr">
                  <a:lnSpc>
                    <a:spcPts val="2300"/>
                  </a:lnSpc>
                  <a:spcBef>
                    <a:spcPts val="1150"/>
                  </a:spcBef>
                </a:pPr>
                <a:r>
                  <a:rPr lang="de-DE" b="1" dirty="0"/>
                  <a:t>New push </a:t>
                </a:r>
                <a:r>
                  <a:rPr lang="de-DE" b="1" dirty="0" err="1"/>
                  <a:t>for</a:t>
                </a:r>
                <a:r>
                  <a:rPr lang="de-DE" b="1" dirty="0"/>
                  <a:t> </a:t>
                </a:r>
                <a:r>
                  <a:rPr lang="de-DE" b="1" dirty="0" err="1"/>
                  <a:t>reactor-scale</a:t>
                </a:r>
                <a:r>
                  <a:rPr lang="de-DE" b="1" dirty="0"/>
                  <a:t> </a:t>
                </a:r>
                <a:r>
                  <a:rPr lang="de-DE" b="1" dirty="0" err="1"/>
                  <a:t>simulations</a:t>
                </a:r>
                <a:r>
                  <a:rPr lang="de-DE" b="1" dirty="0"/>
                  <a:t> </a:t>
                </a:r>
                <a:r>
                  <a:rPr lang="de-DE" b="1" dirty="0" err="1"/>
                  <a:t>with</a:t>
                </a:r>
                <a:r>
                  <a:rPr lang="de-DE" b="1" dirty="0"/>
                  <a:t> </a:t>
                </a:r>
                <a:r>
                  <a:rPr lang="de-DE" b="1" dirty="0" err="1"/>
                  <a:t>improvements</a:t>
                </a:r>
                <a:r>
                  <a:rPr lang="de-DE" b="1" dirty="0"/>
                  <a:t> in </a:t>
                </a:r>
                <a:r>
                  <a:rPr lang="de-DE" b="1" dirty="0" err="1"/>
                  <a:t>computing</a:t>
                </a:r>
                <a:r>
                  <a:rPr lang="de-DE" b="1" dirty="0"/>
                  <a:t> power!</a:t>
                </a:r>
              </a:p>
            </p:txBody>
          </p:sp>
        </mc:Choice>
        <mc:Fallback xmlns="">
          <p:sp>
            <p:nvSpPr>
              <p:cNvPr id="9" name="TextBox 8">
                <a:extLst>
                  <a:ext uri="{FF2B5EF4-FFF2-40B4-BE49-F238E27FC236}">
                    <a16:creationId xmlns:a16="http://schemas.microsoft.com/office/drawing/2014/main" id="{F4C95CE4-E106-561F-C57C-E0C4555703FA}"/>
                  </a:ext>
                </a:extLst>
              </p:cNvPr>
              <p:cNvSpPr txBox="1">
                <a:spLocks noRot="1" noChangeAspect="1" noMove="1" noResize="1" noEditPoints="1" noAdjustHandles="1" noChangeArrowheads="1" noChangeShapeType="1" noTextEdit="1"/>
              </p:cNvSpPr>
              <p:nvPr/>
            </p:nvSpPr>
            <p:spPr>
              <a:xfrm>
                <a:off x="676977" y="1445630"/>
                <a:ext cx="5419023" cy="4749377"/>
              </a:xfrm>
              <a:prstGeom prst="rect">
                <a:avLst/>
              </a:prstGeom>
              <a:blipFill>
                <a:blip r:embed="rId4"/>
                <a:stretch>
                  <a:fillRect l="-2362" t="-1669" r="-2137" b="-2182"/>
                </a:stretch>
              </a:blipFill>
            </p:spPr>
            <p:txBody>
              <a:bodyPr/>
              <a:lstStyle/>
              <a:p>
                <a:r>
                  <a:rPr lang="de-DE">
                    <a:noFill/>
                  </a:rPr>
                  <a:t> </a:t>
                </a:r>
              </a:p>
            </p:txBody>
          </p:sp>
        </mc:Fallback>
      </mc:AlternateContent>
      <p:sp>
        <p:nvSpPr>
          <p:cNvPr id="2" name="TextBox 1">
            <a:extLst>
              <a:ext uri="{FF2B5EF4-FFF2-40B4-BE49-F238E27FC236}">
                <a16:creationId xmlns:a16="http://schemas.microsoft.com/office/drawing/2014/main" id="{C3138D38-E6DD-5F7E-9266-B27D447FE597}"/>
              </a:ext>
            </a:extLst>
          </p:cNvPr>
          <p:cNvSpPr txBox="1"/>
          <p:nvPr/>
        </p:nvSpPr>
        <p:spPr>
          <a:xfrm>
            <a:off x="658813" y="6423101"/>
            <a:ext cx="3394642" cy="138499"/>
          </a:xfrm>
          <a:prstGeom prst="rect">
            <a:avLst/>
          </a:prstGeom>
          <a:noFill/>
        </p:spPr>
        <p:txBody>
          <a:bodyPr wrap="square" lIns="0" tIns="0" rIns="0" bIns="0" rtlCol="0" anchor="t" anchorCtr="0">
            <a:spAutoFit/>
          </a:bodyPr>
          <a:lstStyle/>
          <a:p>
            <a:pPr algn="l"/>
            <a:r>
              <a:rPr lang="de-DE" sz="900" baseline="30000" dirty="0"/>
              <a:t>17</a:t>
            </a:r>
            <a:r>
              <a:rPr lang="de-DE" sz="900" dirty="0"/>
              <a:t>Y. Feng et al, </a:t>
            </a:r>
            <a:r>
              <a:rPr lang="de-DE" sz="900" i="1" dirty="0"/>
              <a:t>J. </a:t>
            </a:r>
            <a:r>
              <a:rPr lang="de-DE" sz="900" i="1" dirty="0" err="1"/>
              <a:t>Nuc</a:t>
            </a:r>
            <a:r>
              <a:rPr lang="de-DE" sz="900" i="1" dirty="0"/>
              <a:t>. Mat. </a:t>
            </a:r>
            <a:r>
              <a:rPr lang="de-DE" sz="900" b="1" dirty="0"/>
              <a:t>438</a:t>
            </a:r>
            <a:r>
              <a:rPr lang="de-DE" sz="900" dirty="0"/>
              <a:t>(2013) S497-S500</a:t>
            </a:r>
            <a:endParaRPr lang="en-US" sz="900" baseline="30000" dirty="0" err="1"/>
          </a:p>
        </p:txBody>
      </p:sp>
    </p:spTree>
    <p:extLst>
      <p:ext uri="{BB962C8B-B14F-4D97-AF65-F5344CB8AC3E}">
        <p14:creationId xmlns:p14="http://schemas.microsoft.com/office/powerpoint/2010/main" val="66113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14</a:t>
            </a:fld>
            <a:endParaRPr lang="de-DE" dirty="0"/>
          </a:p>
        </p:txBody>
      </p:sp>
      <p:sp>
        <p:nvSpPr>
          <p:cNvPr id="6" name="Title 5"/>
          <p:cNvSpPr>
            <a:spLocks noGrp="1"/>
          </p:cNvSpPr>
          <p:nvPr>
            <p:ph type="title"/>
          </p:nvPr>
        </p:nvSpPr>
        <p:spPr/>
        <p:txBody>
          <a:bodyPr/>
          <a:lstStyle/>
          <a:p>
            <a:r>
              <a:rPr lang="de-DE" dirty="0"/>
              <a:t>Outlook </a:t>
            </a:r>
            <a:r>
              <a:rPr lang="de-DE" dirty="0" err="1"/>
              <a:t>and</a:t>
            </a:r>
            <a:r>
              <a:rPr lang="de-DE" dirty="0"/>
              <a:t> </a:t>
            </a:r>
            <a:r>
              <a:rPr lang="de-DE" dirty="0" err="1"/>
              <a:t>Conclusions</a:t>
            </a:r>
            <a:r>
              <a:rPr lang="de-DE" dirty="0"/>
              <a:t>: Stellarator </a:t>
            </a:r>
            <a:r>
              <a:rPr lang="de-DE" dirty="0" err="1"/>
              <a:t>Divertor</a:t>
            </a:r>
            <a:r>
              <a:rPr lang="de-DE" dirty="0"/>
              <a:t> Operation</a:t>
            </a:r>
            <a:endParaRPr lang="en-US" dirty="0"/>
          </a:p>
        </p:txBody>
      </p:sp>
      <p:sp>
        <p:nvSpPr>
          <p:cNvPr id="7" name="TextBox 6"/>
          <p:cNvSpPr txBox="1"/>
          <p:nvPr/>
        </p:nvSpPr>
        <p:spPr>
          <a:xfrm>
            <a:off x="658813" y="832644"/>
            <a:ext cx="11229975" cy="5949706"/>
          </a:xfrm>
          <a:prstGeom prst="rect">
            <a:avLst/>
          </a:prstGeom>
          <a:noFill/>
        </p:spPr>
        <p:txBody>
          <a:bodyPr wrap="square" lIns="0" tIns="0" rIns="0" bIns="0" rtlCol="0" anchor="t" anchorCtr="0">
            <a:spAutoFit/>
          </a:bodyPr>
          <a:lstStyle/>
          <a:p>
            <a:pPr algn="l">
              <a:lnSpc>
                <a:spcPts val="2300"/>
              </a:lnSpc>
              <a:spcBef>
                <a:spcPts val="1150"/>
              </a:spcBef>
            </a:pPr>
            <a:r>
              <a:rPr lang="de-DE" u="sng" dirty="0"/>
              <a:t>Open Questions:</a:t>
            </a:r>
            <a:endParaRPr lang="de-DE" dirty="0"/>
          </a:p>
          <a:p>
            <a:pPr marL="285750" indent="-285750" algn="l">
              <a:lnSpc>
                <a:spcPts val="2300"/>
              </a:lnSpc>
              <a:spcBef>
                <a:spcPts val="1150"/>
              </a:spcBef>
              <a:buFont typeface="Wingdings" panose="05000000000000000000" pitchFamily="2" charset="2"/>
              <a:buChar char="§"/>
            </a:pPr>
            <a:r>
              <a:rPr lang="de-DE" dirty="0" err="1"/>
              <a:t>How</a:t>
            </a:r>
            <a:r>
              <a:rPr lang="de-DE" dirty="0"/>
              <a:t> </a:t>
            </a:r>
            <a:r>
              <a:rPr lang="de-DE" dirty="0" err="1"/>
              <a:t>can</a:t>
            </a:r>
            <a:r>
              <a:rPr lang="de-DE" dirty="0"/>
              <a:t> </a:t>
            </a:r>
            <a:r>
              <a:rPr lang="de-DE" dirty="0" err="1"/>
              <a:t>we</a:t>
            </a:r>
            <a:r>
              <a:rPr lang="de-DE" dirty="0"/>
              <a:t> </a:t>
            </a:r>
            <a:r>
              <a:rPr lang="de-DE" dirty="0" err="1"/>
              <a:t>improve</a:t>
            </a:r>
            <a:r>
              <a:rPr lang="de-DE" dirty="0"/>
              <a:t> </a:t>
            </a:r>
            <a:r>
              <a:rPr lang="de-DE" dirty="0" err="1"/>
              <a:t>density</a:t>
            </a:r>
            <a:r>
              <a:rPr lang="de-DE" dirty="0"/>
              <a:t> </a:t>
            </a:r>
            <a:r>
              <a:rPr lang="de-DE" dirty="0" err="1"/>
              <a:t>build-up</a:t>
            </a:r>
            <a:r>
              <a:rPr lang="de-DE" dirty="0"/>
              <a:t> (</a:t>
            </a:r>
            <a:r>
              <a:rPr lang="de-DE" dirty="0" err="1"/>
              <a:t>particle</a:t>
            </a:r>
            <a:r>
              <a:rPr lang="de-DE" dirty="0"/>
              <a:t> </a:t>
            </a:r>
            <a:r>
              <a:rPr lang="de-DE" dirty="0" err="1"/>
              <a:t>exhaust</a:t>
            </a:r>
            <a:r>
              <a:rPr lang="de-DE" dirty="0"/>
              <a:t>)/</a:t>
            </a:r>
            <a:r>
              <a:rPr lang="de-DE" dirty="0" err="1"/>
              <a:t>detachment</a:t>
            </a:r>
            <a:r>
              <a:rPr lang="de-DE" dirty="0"/>
              <a:t> in </a:t>
            </a:r>
            <a:r>
              <a:rPr lang="de-DE" dirty="0" err="1"/>
              <a:t>stellarator</a:t>
            </a:r>
            <a:r>
              <a:rPr lang="de-DE" dirty="0"/>
              <a:t> </a:t>
            </a:r>
            <a:r>
              <a:rPr lang="de-DE" dirty="0" err="1"/>
              <a:t>divertors</a:t>
            </a:r>
            <a:r>
              <a:rPr lang="de-DE" dirty="0"/>
              <a:t>?</a:t>
            </a:r>
          </a:p>
          <a:p>
            <a:pPr marL="742950" lvl="1" indent="-285750">
              <a:buFont typeface="Wingdings" panose="05000000000000000000" pitchFamily="2" charset="2"/>
              <a:buChar char="§"/>
            </a:pPr>
            <a:r>
              <a:rPr lang="de-DE" i="1" dirty="0"/>
              <a:t>Transport</a:t>
            </a:r>
          </a:p>
          <a:p>
            <a:pPr lvl="2"/>
            <a:r>
              <a:rPr lang="de-DE" dirty="0">
                <a:sym typeface="Wingdings" panose="05000000000000000000" pitchFamily="2" charset="2"/>
              </a:rPr>
              <a:t></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further</a:t>
            </a:r>
            <a:r>
              <a:rPr lang="de-DE" dirty="0">
                <a:sym typeface="Wingdings" panose="05000000000000000000" pitchFamily="2" charset="2"/>
              </a:rPr>
              <a:t> </a:t>
            </a:r>
            <a:r>
              <a:rPr lang="de-DE" dirty="0" err="1">
                <a:sym typeface="Wingdings" panose="05000000000000000000" pitchFamily="2" charset="2"/>
              </a:rPr>
              <a:t>minimize</a:t>
            </a:r>
            <a:r>
              <a:rPr lang="de-DE" dirty="0">
                <a:sym typeface="Wingdings" panose="05000000000000000000" pitchFamily="2" charset="2"/>
              </a:rPr>
              <a:t> </a:t>
            </a:r>
            <a:r>
              <a:rPr lang="de-DE" dirty="0" err="1">
                <a:sym typeface="Wingdings" panose="05000000000000000000" pitchFamily="2" charset="2"/>
              </a:rPr>
              <a:t>momentum</a:t>
            </a:r>
            <a:r>
              <a:rPr lang="de-DE" dirty="0">
                <a:sym typeface="Wingdings" panose="05000000000000000000" pitchFamily="2" charset="2"/>
              </a:rPr>
              <a:t> </a:t>
            </a:r>
            <a:r>
              <a:rPr lang="de-DE" dirty="0" err="1">
                <a:sym typeface="Wingdings" panose="05000000000000000000" pitchFamily="2" charset="2"/>
              </a:rPr>
              <a:t>losses</a:t>
            </a:r>
            <a:r>
              <a:rPr lang="de-DE" dirty="0">
                <a:sym typeface="Wingdings" panose="05000000000000000000" pitchFamily="2" charset="2"/>
              </a:rPr>
              <a:t> in </a:t>
            </a:r>
            <a:r>
              <a:rPr lang="de-DE" dirty="0" err="1">
                <a:sym typeface="Wingdings" panose="05000000000000000000" pitchFamily="2" charset="2"/>
              </a:rPr>
              <a:t>stellarator</a:t>
            </a:r>
            <a:r>
              <a:rPr lang="de-DE" dirty="0">
                <a:sym typeface="Wingdings" panose="05000000000000000000" pitchFamily="2" charset="2"/>
              </a:rPr>
              <a:t> </a:t>
            </a:r>
            <a:r>
              <a:rPr lang="de-DE" dirty="0" err="1">
                <a:sym typeface="Wingdings" panose="05000000000000000000" pitchFamily="2" charset="2"/>
              </a:rPr>
              <a:t>devices</a:t>
            </a:r>
            <a:r>
              <a:rPr lang="de-DE" dirty="0">
                <a:sym typeface="Wingdings" panose="05000000000000000000" pitchFamily="2" charset="2"/>
              </a:rPr>
              <a:t>?</a:t>
            </a:r>
          </a:p>
          <a:p>
            <a:pPr marL="1657350" lvl="3" indent="-285750">
              <a:buFont typeface="Arial" panose="020B0604020202020204" pitchFamily="34" charset="0"/>
              <a:buChar char="•"/>
            </a:pPr>
            <a:r>
              <a:rPr lang="de-DE" dirty="0">
                <a:sym typeface="Wingdings" panose="05000000000000000000" pitchFamily="2" charset="2"/>
              </a:rPr>
              <a:t>Access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improved</a:t>
            </a:r>
            <a:r>
              <a:rPr lang="de-DE" dirty="0">
                <a:sym typeface="Wingdings" panose="05000000000000000000" pitchFamily="2" charset="2"/>
              </a:rPr>
              <a:t> </a:t>
            </a:r>
            <a:r>
              <a:rPr lang="de-DE" dirty="0" err="1">
                <a:sym typeface="Wingdings" panose="05000000000000000000" pitchFamily="2" charset="2"/>
              </a:rPr>
              <a:t>detachment</a:t>
            </a:r>
            <a:r>
              <a:rPr lang="de-DE" dirty="0">
                <a:sym typeface="Wingdings" panose="05000000000000000000" pitchFamily="2" charset="2"/>
              </a:rPr>
              <a:t> </a:t>
            </a:r>
            <a:r>
              <a:rPr lang="de-DE" dirty="0" err="1">
                <a:sym typeface="Wingdings" panose="05000000000000000000" pitchFamily="2" charset="2"/>
              </a:rPr>
              <a:t>regimes</a:t>
            </a:r>
            <a:r>
              <a:rPr lang="de-DE" dirty="0">
                <a:sym typeface="Wingdings" panose="05000000000000000000" pitchFamily="2" charset="2"/>
              </a:rPr>
              <a:t> (not just power </a:t>
            </a:r>
            <a:r>
              <a:rPr lang="de-DE" dirty="0" err="1">
                <a:sym typeface="Wingdings" panose="05000000000000000000" pitchFamily="2" charset="2"/>
              </a:rPr>
              <a:t>starvation</a:t>
            </a:r>
            <a:r>
              <a:rPr lang="de-DE" dirty="0">
                <a:sym typeface="Wingdings" panose="05000000000000000000" pitchFamily="2" charset="2"/>
              </a:rPr>
              <a:t>)</a:t>
            </a:r>
          </a:p>
          <a:p>
            <a:pPr lvl="3"/>
            <a:endParaRPr lang="de-DE" dirty="0">
              <a:sym typeface="Wingdings" panose="05000000000000000000" pitchFamily="2" charset="2"/>
            </a:endParaRPr>
          </a:p>
          <a:p>
            <a:pPr marL="742950" lvl="1" indent="-285750">
              <a:buFont typeface="Wingdings" panose="05000000000000000000" pitchFamily="2" charset="2"/>
              <a:buChar char="§"/>
            </a:pPr>
            <a:r>
              <a:rPr lang="de-DE" i="1" dirty="0">
                <a:sym typeface="Wingdings" panose="05000000000000000000" pitchFamily="2" charset="2"/>
              </a:rPr>
              <a:t>Hardware</a:t>
            </a:r>
            <a:endParaRPr lang="de-DE" i="1" dirty="0"/>
          </a:p>
          <a:p>
            <a:pPr lvl="1"/>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better</a:t>
            </a:r>
            <a:r>
              <a:rPr lang="de-DE" dirty="0">
                <a:sym typeface="Wingdings" panose="05000000000000000000" pitchFamily="2" charset="2"/>
              </a:rPr>
              <a:t> </a:t>
            </a:r>
            <a:r>
              <a:rPr lang="de-DE" dirty="0" err="1">
                <a:sym typeface="Wingdings" panose="05000000000000000000" pitchFamily="2" charset="2"/>
              </a:rPr>
              <a:t>baffling</a:t>
            </a:r>
            <a:r>
              <a:rPr lang="de-DE" dirty="0">
                <a:sym typeface="Wingdings" panose="05000000000000000000" pitchFamily="2" charset="2"/>
              </a:rPr>
              <a:t> </a:t>
            </a:r>
            <a:r>
              <a:rPr lang="de-DE" dirty="0" err="1">
                <a:sym typeface="Wingdings" panose="05000000000000000000" pitchFamily="2" charset="2"/>
              </a:rPr>
              <a:t>or</a:t>
            </a:r>
            <a:r>
              <a:rPr lang="de-DE" dirty="0">
                <a:sym typeface="Wingdings" panose="05000000000000000000" pitchFamily="2" charset="2"/>
              </a:rPr>
              <a:t> </a:t>
            </a:r>
            <a:r>
              <a:rPr lang="de-DE" dirty="0" err="1">
                <a:sym typeface="Wingdings" panose="05000000000000000000" pitchFamily="2" charset="2"/>
              </a:rPr>
              <a:t>target</a:t>
            </a:r>
            <a:r>
              <a:rPr lang="de-DE" dirty="0">
                <a:sym typeface="Wingdings" panose="05000000000000000000" pitchFamily="2" charset="2"/>
              </a:rPr>
              <a:t> </a:t>
            </a:r>
            <a:r>
              <a:rPr lang="de-DE" dirty="0" err="1">
                <a:sym typeface="Wingdings" panose="05000000000000000000" pitchFamily="2" charset="2"/>
              </a:rPr>
              <a:t>shaping</a:t>
            </a:r>
            <a:r>
              <a:rPr lang="de-DE" dirty="0">
                <a:sym typeface="Wingdings" panose="05000000000000000000" pitchFamily="2" charset="2"/>
              </a:rPr>
              <a:t> </a:t>
            </a:r>
            <a:r>
              <a:rPr lang="de-DE" dirty="0" err="1">
                <a:sym typeface="Wingdings" panose="05000000000000000000" pitchFamily="2" charset="2"/>
              </a:rPr>
              <a:t>enough</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overcome</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particle</a:t>
            </a:r>
            <a:r>
              <a:rPr lang="de-DE" dirty="0">
                <a:sym typeface="Wingdings" panose="05000000000000000000" pitchFamily="2" charset="2"/>
              </a:rPr>
              <a:t> </a:t>
            </a:r>
            <a:r>
              <a:rPr lang="de-DE" dirty="0" err="1">
                <a:sym typeface="Wingdings" panose="05000000000000000000" pitchFamily="2" charset="2"/>
              </a:rPr>
              <a:t>exhaust</a:t>
            </a:r>
            <a:r>
              <a:rPr lang="de-DE" dirty="0">
                <a:sym typeface="Wingdings" panose="05000000000000000000" pitchFamily="2" charset="2"/>
              </a:rPr>
              <a:t> </a:t>
            </a:r>
            <a:r>
              <a:rPr lang="de-DE" dirty="0" err="1">
                <a:sym typeface="Wingdings" panose="05000000000000000000" pitchFamily="2" charset="2"/>
              </a:rPr>
              <a:t>challenge</a:t>
            </a:r>
            <a:r>
              <a:rPr lang="de-DE" dirty="0">
                <a:sym typeface="Wingdings" panose="05000000000000000000" pitchFamily="2" charset="2"/>
              </a:rPr>
              <a:t>?</a:t>
            </a:r>
          </a:p>
          <a:p>
            <a:pPr marL="285750" indent="-285750">
              <a:lnSpc>
                <a:spcPts val="2300"/>
              </a:lnSpc>
              <a:spcBef>
                <a:spcPts val="1150"/>
              </a:spcBef>
              <a:buFont typeface="Wingdings" panose="05000000000000000000" pitchFamily="2" charset="2"/>
              <a:buChar char="§"/>
            </a:pPr>
            <a:r>
              <a:rPr lang="de-DE" dirty="0" err="1">
                <a:sym typeface="Wingdings" panose="05000000000000000000" pitchFamily="2" charset="2"/>
              </a:rPr>
              <a:t>Completely</a:t>
            </a:r>
            <a:r>
              <a:rPr lang="de-DE" dirty="0">
                <a:sym typeface="Wingdings" panose="05000000000000000000" pitchFamily="2" charset="2"/>
              </a:rPr>
              <a:t> </a:t>
            </a:r>
            <a:r>
              <a:rPr lang="de-DE" dirty="0" err="1">
                <a:sym typeface="Wingdings" panose="05000000000000000000" pitchFamily="2" charset="2"/>
              </a:rPr>
              <a:t>untreated</a:t>
            </a:r>
            <a:r>
              <a:rPr lang="de-DE" dirty="0">
                <a:sym typeface="Wingdings" panose="05000000000000000000" pitchFamily="2" charset="2"/>
              </a:rPr>
              <a:t> </a:t>
            </a:r>
            <a:r>
              <a:rPr lang="de-DE" dirty="0" err="1">
                <a:sym typeface="Wingdings" panose="05000000000000000000" pitchFamily="2" charset="2"/>
              </a:rPr>
              <a:t>thus</a:t>
            </a:r>
            <a:r>
              <a:rPr lang="de-DE" dirty="0">
                <a:sym typeface="Wingdings" panose="05000000000000000000" pitchFamily="2" charset="2"/>
              </a:rPr>
              <a:t> </a:t>
            </a:r>
            <a:r>
              <a:rPr lang="de-DE" dirty="0" err="1">
                <a:sym typeface="Wingdings" panose="05000000000000000000" pitchFamily="2" charset="2"/>
              </a:rPr>
              <a:t>far</a:t>
            </a:r>
            <a:r>
              <a:rPr lang="de-DE" dirty="0">
                <a:sym typeface="Wingdings" panose="05000000000000000000" pitchFamily="2" charset="2"/>
              </a:rPr>
              <a:t>:</a:t>
            </a:r>
          </a:p>
          <a:p>
            <a:pPr marL="742950" lvl="1" indent="-285750">
              <a:lnSpc>
                <a:spcPts val="2300"/>
              </a:lnSpc>
              <a:buFont typeface="Wingdings" panose="05000000000000000000" pitchFamily="2" charset="2"/>
              <a:buChar char="§"/>
            </a:pPr>
            <a:r>
              <a:rPr lang="de-DE" dirty="0"/>
              <a:t>Drift </a:t>
            </a:r>
            <a:r>
              <a:rPr lang="de-DE" dirty="0" err="1"/>
              <a:t>effects</a:t>
            </a:r>
            <a:r>
              <a:rPr lang="de-DE" dirty="0"/>
              <a:t>/SOL </a:t>
            </a:r>
            <a:r>
              <a:rPr lang="de-DE" dirty="0" err="1"/>
              <a:t>current</a:t>
            </a:r>
            <a:r>
              <a:rPr lang="de-DE" dirty="0"/>
              <a:t> </a:t>
            </a:r>
            <a:r>
              <a:rPr lang="de-DE" dirty="0" err="1"/>
              <a:t>effects</a:t>
            </a:r>
            <a:r>
              <a:rPr lang="de-DE" dirty="0"/>
              <a:t> on </a:t>
            </a:r>
            <a:r>
              <a:rPr lang="de-DE" dirty="0" err="1"/>
              <a:t>heat</a:t>
            </a:r>
            <a:r>
              <a:rPr lang="de-DE" dirty="0"/>
              <a:t>/</a:t>
            </a:r>
            <a:r>
              <a:rPr lang="de-DE" dirty="0" err="1"/>
              <a:t>particle</a:t>
            </a:r>
            <a:r>
              <a:rPr lang="de-DE" dirty="0"/>
              <a:t> </a:t>
            </a:r>
            <a:r>
              <a:rPr lang="de-DE" dirty="0" err="1"/>
              <a:t>transport</a:t>
            </a:r>
            <a:r>
              <a:rPr lang="de-DE" dirty="0"/>
              <a:t> (</a:t>
            </a:r>
            <a:r>
              <a:rPr lang="de-DE" dirty="0" err="1"/>
              <a:t>some</a:t>
            </a:r>
            <a:r>
              <a:rPr lang="de-DE" dirty="0"/>
              <a:t> experimental </a:t>
            </a:r>
            <a:r>
              <a:rPr lang="de-DE" dirty="0" err="1"/>
              <a:t>observations</a:t>
            </a:r>
            <a:r>
              <a:rPr lang="de-DE" dirty="0"/>
              <a:t>, </a:t>
            </a:r>
            <a:r>
              <a:rPr lang="de-DE" dirty="0" err="1"/>
              <a:t>deep</a:t>
            </a:r>
            <a:r>
              <a:rPr lang="de-DE" dirty="0"/>
              <a:t> </a:t>
            </a:r>
            <a:r>
              <a:rPr lang="de-DE" dirty="0" err="1"/>
              <a:t>physical</a:t>
            </a:r>
            <a:r>
              <a:rPr lang="de-DE" dirty="0"/>
              <a:t> </a:t>
            </a:r>
            <a:r>
              <a:rPr lang="de-DE" dirty="0" err="1"/>
              <a:t>understanding</a:t>
            </a:r>
            <a:r>
              <a:rPr lang="de-DE" dirty="0"/>
              <a:t> </a:t>
            </a:r>
            <a:r>
              <a:rPr lang="de-DE" dirty="0" err="1"/>
              <a:t>missing</a:t>
            </a:r>
            <a:r>
              <a:rPr lang="de-DE" dirty="0"/>
              <a:t>)</a:t>
            </a:r>
          </a:p>
          <a:p>
            <a:pPr lvl="2">
              <a:lnSpc>
                <a:spcPts val="2300"/>
              </a:lnSpc>
            </a:pPr>
            <a:r>
              <a:rPr lang="de-DE" dirty="0">
                <a:sym typeface="Wingdings" panose="05000000000000000000" pitchFamily="2" charset="2"/>
              </a:rPr>
              <a:t></a:t>
            </a:r>
            <a:r>
              <a:rPr lang="de-DE" dirty="0" err="1"/>
              <a:t>upcoming</a:t>
            </a:r>
            <a:r>
              <a:rPr lang="de-DE" dirty="0"/>
              <a:t> code </a:t>
            </a:r>
            <a:r>
              <a:rPr lang="de-DE" dirty="0" err="1"/>
              <a:t>suites</a:t>
            </a:r>
            <a:r>
              <a:rPr lang="de-DE" dirty="0"/>
              <a:t> </a:t>
            </a:r>
            <a:r>
              <a:rPr lang="de-DE" dirty="0">
                <a:sym typeface="Wingdings" panose="05000000000000000000" pitchFamily="2" charset="2"/>
              </a:rPr>
              <a:t> e.g. BOUT++</a:t>
            </a:r>
          </a:p>
          <a:p>
            <a:pPr lvl="2">
              <a:lnSpc>
                <a:spcPts val="2300"/>
              </a:lnSpc>
            </a:pPr>
            <a:endParaRPr lang="de-DE" dirty="0">
              <a:sym typeface="Wingdings" panose="05000000000000000000" pitchFamily="2" charset="2"/>
            </a:endParaRPr>
          </a:p>
          <a:p>
            <a:pPr marL="742950" lvl="1" indent="-285750">
              <a:lnSpc>
                <a:spcPts val="2300"/>
              </a:lnSpc>
              <a:buFont typeface="Wingdings" panose="05000000000000000000" pitchFamily="2" charset="2"/>
              <a:buChar char="§"/>
            </a:pPr>
            <a:r>
              <a:rPr lang="de-DE" dirty="0">
                <a:sym typeface="Wingdings" panose="05000000000000000000" pitchFamily="2" charset="2"/>
              </a:rPr>
              <a:t>Understanding </a:t>
            </a:r>
            <a:r>
              <a:rPr lang="de-DE" dirty="0" err="1">
                <a:sym typeface="Wingdings" panose="05000000000000000000" pitchFamily="2" charset="2"/>
              </a:rPr>
              <a:t>edge</a:t>
            </a:r>
            <a:r>
              <a:rPr lang="de-DE" dirty="0">
                <a:sym typeface="Wingdings" panose="05000000000000000000" pitchFamily="2" charset="2"/>
              </a:rPr>
              <a:t> </a:t>
            </a:r>
            <a:r>
              <a:rPr lang="de-DE" dirty="0" err="1">
                <a:sym typeface="Wingdings" panose="05000000000000000000" pitchFamily="2" charset="2"/>
              </a:rPr>
              <a:t>turbulence</a:t>
            </a:r>
            <a:r>
              <a:rPr lang="de-DE" dirty="0">
                <a:sym typeface="Wingdings" panose="05000000000000000000" pitchFamily="2" charset="2"/>
              </a:rPr>
              <a:t> in </a:t>
            </a:r>
            <a:r>
              <a:rPr lang="de-DE" dirty="0" err="1">
                <a:sym typeface="Wingdings" panose="05000000000000000000" pitchFamily="2" charset="2"/>
              </a:rPr>
              <a:t>stellarator</a:t>
            </a:r>
            <a:r>
              <a:rPr lang="de-DE" dirty="0">
                <a:sym typeface="Wingdings" panose="05000000000000000000" pitchFamily="2" charset="2"/>
              </a:rPr>
              <a:t> </a:t>
            </a:r>
            <a:r>
              <a:rPr lang="de-DE" dirty="0" err="1">
                <a:sym typeface="Wingdings" panose="05000000000000000000" pitchFamily="2" charset="2"/>
              </a:rPr>
              <a:t>devices</a:t>
            </a:r>
            <a:endParaRPr lang="de-DE" dirty="0">
              <a:sym typeface="Wingdings" panose="05000000000000000000" pitchFamily="2" charset="2"/>
            </a:endParaRPr>
          </a:p>
          <a:p>
            <a:pPr lvl="2">
              <a:lnSpc>
                <a:spcPts val="2300"/>
              </a:lnSpc>
            </a:pPr>
            <a:r>
              <a:rPr lang="de-DE" dirty="0">
                <a:sym typeface="Wingdings" panose="05000000000000000000" pitchFamily="2" charset="2"/>
              </a:rPr>
              <a:t></a:t>
            </a:r>
            <a:r>
              <a:rPr lang="de-DE" dirty="0" err="1">
                <a:sym typeface="Wingdings" panose="05000000000000000000" pitchFamily="2" charset="2"/>
              </a:rPr>
              <a:t>upcoming</a:t>
            </a:r>
            <a:r>
              <a:rPr lang="de-DE" dirty="0">
                <a:sym typeface="Wingdings" panose="05000000000000000000" pitchFamily="2" charset="2"/>
              </a:rPr>
              <a:t> code </a:t>
            </a:r>
            <a:r>
              <a:rPr lang="de-DE" dirty="0" err="1">
                <a:sym typeface="Wingdings" panose="05000000000000000000" pitchFamily="2" charset="2"/>
              </a:rPr>
              <a:t>suites</a:t>
            </a:r>
            <a:r>
              <a:rPr lang="de-DE" dirty="0">
                <a:sym typeface="Wingdings" panose="05000000000000000000" pitchFamily="2" charset="2"/>
              </a:rPr>
              <a:t>  e.g. BOUT++, GRILLIX, GBS</a:t>
            </a:r>
          </a:p>
          <a:p>
            <a:pPr marL="285750" indent="-285750">
              <a:lnSpc>
                <a:spcPts val="2300"/>
              </a:lnSpc>
              <a:spcBef>
                <a:spcPts val="1150"/>
              </a:spcBef>
              <a:buFont typeface="Wingdings" panose="05000000000000000000" pitchFamily="2" charset="2"/>
              <a:buChar char="§"/>
            </a:pP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extrapolate</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reactor</a:t>
            </a:r>
            <a:r>
              <a:rPr lang="de-DE" dirty="0">
                <a:sym typeface="Wingdings" panose="05000000000000000000" pitchFamily="2" charset="2"/>
              </a:rPr>
              <a:t> </a:t>
            </a:r>
            <a:r>
              <a:rPr lang="de-DE" dirty="0" err="1">
                <a:sym typeface="Wingdings" panose="05000000000000000000" pitchFamily="2" charset="2"/>
              </a:rPr>
              <a:t>scale</a:t>
            </a:r>
            <a:r>
              <a:rPr lang="de-DE" dirty="0">
                <a:sym typeface="Wingdings" panose="05000000000000000000" pitchFamily="2" charset="2"/>
              </a:rPr>
              <a:t> (</a:t>
            </a:r>
            <a:r>
              <a:rPr lang="de-DE" dirty="0" err="1">
                <a:sym typeface="Wingdings" panose="05000000000000000000" pitchFamily="2" charset="2"/>
              </a:rPr>
              <a:t>higher</a:t>
            </a:r>
            <a:r>
              <a:rPr lang="de-DE" dirty="0">
                <a:sym typeface="Wingdings" panose="05000000000000000000" pitchFamily="2" charset="2"/>
              </a:rPr>
              <a:t> power, larger </a:t>
            </a:r>
            <a:r>
              <a:rPr lang="de-DE" dirty="0" err="1">
                <a:sym typeface="Wingdings" panose="05000000000000000000" pitchFamily="2" charset="2"/>
              </a:rPr>
              <a:t>scale</a:t>
            </a:r>
            <a:r>
              <a:rPr lang="de-DE" dirty="0">
                <a:sym typeface="Wingdings" panose="05000000000000000000" pitchFamily="2" charset="2"/>
              </a:rPr>
              <a:t> </a:t>
            </a:r>
            <a:r>
              <a:rPr lang="de-DE" dirty="0" err="1">
                <a:sym typeface="Wingdings" panose="05000000000000000000" pitchFamily="2" charset="2"/>
              </a:rPr>
              <a:t>size</a:t>
            </a:r>
            <a:r>
              <a:rPr lang="de-DE" dirty="0">
                <a:sym typeface="Wingdings" panose="05000000000000000000" pitchFamily="2" charset="2"/>
              </a:rPr>
              <a:t>)? </a:t>
            </a:r>
            <a:r>
              <a:rPr lang="de-DE" dirty="0">
                <a:solidFill>
                  <a:srgbClr val="FF0000"/>
                </a:solidFill>
                <a:sym typeface="Wingdings" panose="05000000000000000000" pitchFamily="2" charset="2"/>
              </a:rPr>
              <a:t> Talk </a:t>
            </a:r>
            <a:r>
              <a:rPr lang="de-DE" dirty="0" err="1">
                <a:solidFill>
                  <a:srgbClr val="FF0000"/>
                </a:solidFill>
                <a:sym typeface="Wingdings" panose="05000000000000000000" pitchFamily="2" charset="2"/>
              </a:rPr>
              <a:t>by</a:t>
            </a:r>
            <a:r>
              <a:rPr lang="de-DE" dirty="0">
                <a:solidFill>
                  <a:srgbClr val="FF0000"/>
                </a:solidFill>
                <a:sym typeface="Wingdings" panose="05000000000000000000" pitchFamily="2" charset="2"/>
              </a:rPr>
              <a:t> V. Perseo</a:t>
            </a:r>
          </a:p>
          <a:p>
            <a:pPr>
              <a:lnSpc>
                <a:spcPts val="2300"/>
              </a:lnSpc>
              <a:spcBef>
                <a:spcPts val="1150"/>
              </a:spcBef>
            </a:pPr>
            <a:r>
              <a:rPr lang="de-DE" dirty="0">
                <a:sym typeface="Wingdings" panose="05000000000000000000" pitchFamily="2" charset="2"/>
              </a:rPr>
              <a:t>Not </a:t>
            </a:r>
            <a:r>
              <a:rPr lang="de-DE" dirty="0" err="1">
                <a:sym typeface="Wingdings" panose="05000000000000000000" pitchFamily="2" charset="2"/>
              </a:rPr>
              <a:t>presented</a:t>
            </a:r>
            <a:r>
              <a:rPr lang="de-DE" dirty="0">
                <a:sym typeface="Wingdings" panose="05000000000000000000" pitchFamily="2" charset="2"/>
              </a:rPr>
              <a:t> </a:t>
            </a:r>
            <a:r>
              <a:rPr lang="de-DE" dirty="0" err="1">
                <a:sym typeface="Wingdings" panose="05000000000000000000" pitchFamily="2" charset="2"/>
              </a:rPr>
              <a:t>here</a:t>
            </a:r>
            <a:r>
              <a:rPr lang="de-DE" dirty="0">
                <a:sym typeface="Wingdings" panose="05000000000000000000" pitchFamily="2" charset="2"/>
              </a:rPr>
              <a:t> but </a:t>
            </a:r>
            <a:r>
              <a:rPr lang="de-DE" dirty="0" err="1">
                <a:sym typeface="Wingdings" panose="05000000000000000000" pitchFamily="2" charset="2"/>
              </a:rPr>
              <a:t>ongoing</a:t>
            </a:r>
            <a:r>
              <a:rPr lang="de-DE" dirty="0">
                <a:sym typeface="Wingdings" panose="05000000000000000000" pitchFamily="2" charset="2"/>
              </a:rPr>
              <a:t> </a:t>
            </a:r>
            <a:r>
              <a:rPr lang="de-DE" dirty="0" err="1">
                <a:sym typeface="Wingdings" panose="05000000000000000000" pitchFamily="2" charset="2"/>
              </a:rPr>
              <a:t>work</a:t>
            </a:r>
            <a:r>
              <a:rPr lang="de-DE" dirty="0">
                <a:sym typeface="Wingdings" panose="05000000000000000000" pitchFamily="2" charset="2"/>
              </a:rPr>
              <a:t>: </a:t>
            </a:r>
            <a:r>
              <a:rPr lang="de-DE" dirty="0" err="1">
                <a:sym typeface="Wingdings" panose="05000000000000000000" pitchFamily="2" charset="2"/>
              </a:rPr>
              <a:t>radiation</a:t>
            </a:r>
            <a:r>
              <a:rPr lang="de-DE" dirty="0">
                <a:sym typeface="Wingdings" panose="05000000000000000000" pitchFamily="2" charset="2"/>
              </a:rPr>
              <a:t> </a:t>
            </a:r>
            <a:r>
              <a:rPr lang="de-DE" dirty="0" err="1">
                <a:sym typeface="Wingdings" panose="05000000000000000000" pitchFamily="2" charset="2"/>
              </a:rPr>
              <a:t>stability</a:t>
            </a:r>
            <a:r>
              <a:rPr lang="de-DE" dirty="0">
                <a:sym typeface="Wingdings" panose="05000000000000000000" pitchFamily="2" charset="2"/>
              </a:rPr>
              <a:t>, </a:t>
            </a:r>
            <a:r>
              <a:rPr lang="de-DE" dirty="0" err="1">
                <a:sym typeface="Wingdings" panose="05000000000000000000" pitchFamily="2" charset="2"/>
              </a:rPr>
              <a:t>impurity</a:t>
            </a:r>
            <a:r>
              <a:rPr lang="de-DE" dirty="0">
                <a:sym typeface="Wingdings" panose="05000000000000000000" pitchFamily="2" charset="2"/>
              </a:rPr>
              <a:t> </a:t>
            </a:r>
            <a:r>
              <a:rPr lang="de-DE" dirty="0" err="1">
                <a:sym typeface="Wingdings" panose="05000000000000000000" pitchFamily="2" charset="2"/>
              </a:rPr>
              <a:t>retention</a:t>
            </a:r>
            <a:r>
              <a:rPr lang="de-DE" dirty="0">
                <a:sym typeface="Wingdings" panose="05000000000000000000" pitchFamily="2" charset="2"/>
              </a:rPr>
              <a:t> </a:t>
            </a:r>
            <a:r>
              <a:rPr lang="de-DE" dirty="0">
                <a:solidFill>
                  <a:srgbClr val="FF0000"/>
                </a:solidFill>
                <a:sym typeface="Wingdings" panose="05000000000000000000" pitchFamily="2" charset="2"/>
              </a:rPr>
              <a:t>Talk </a:t>
            </a:r>
            <a:r>
              <a:rPr lang="de-DE" dirty="0" err="1">
                <a:solidFill>
                  <a:srgbClr val="FF0000"/>
                </a:solidFill>
                <a:sym typeface="Wingdings" panose="05000000000000000000" pitchFamily="2" charset="2"/>
              </a:rPr>
              <a:t>by</a:t>
            </a:r>
            <a:r>
              <a:rPr lang="de-DE" dirty="0">
                <a:solidFill>
                  <a:srgbClr val="FF0000"/>
                </a:solidFill>
                <a:sym typeface="Wingdings" panose="05000000000000000000" pitchFamily="2" charset="2"/>
              </a:rPr>
              <a:t> F. Henke</a:t>
            </a:r>
          </a:p>
          <a:p>
            <a:pPr marL="742950" lvl="1" indent="-285750">
              <a:lnSpc>
                <a:spcPts val="2300"/>
              </a:lnSpc>
              <a:spcBef>
                <a:spcPts val="1150"/>
              </a:spcBef>
              <a:buFont typeface="Wingdings" panose="05000000000000000000" pitchFamily="2" charset="2"/>
              <a:buChar char="§"/>
            </a:pPr>
            <a:endParaRPr lang="de-DE" dirty="0"/>
          </a:p>
        </p:txBody>
      </p:sp>
    </p:spTree>
    <p:extLst>
      <p:ext uri="{BB962C8B-B14F-4D97-AF65-F5344CB8AC3E}">
        <p14:creationId xmlns:p14="http://schemas.microsoft.com/office/powerpoint/2010/main" val="19510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5247A-98EC-C7F8-8B1B-0B7C5E58FA2A}"/>
              </a:ext>
            </a:extLst>
          </p:cNvPr>
          <p:cNvSpPr>
            <a:spLocks noGrp="1"/>
          </p:cNvSpPr>
          <p:nvPr>
            <p:ph sz="quarter" idx="13"/>
          </p:nvPr>
        </p:nvSpPr>
        <p:spPr/>
        <p:txBody>
          <a:bodyPr/>
          <a:lstStyle/>
          <a:p>
            <a:endParaRPr lang="de-DE" dirty="0"/>
          </a:p>
        </p:txBody>
      </p:sp>
      <p:sp>
        <p:nvSpPr>
          <p:cNvPr id="3" name="Date Placeholder 2">
            <a:extLst>
              <a:ext uri="{FF2B5EF4-FFF2-40B4-BE49-F238E27FC236}">
                <a16:creationId xmlns:a16="http://schemas.microsoft.com/office/drawing/2014/main" id="{A07C4141-891D-0294-7B88-B6E6BD29FAA4}"/>
              </a:ext>
            </a:extLst>
          </p:cNvPr>
          <p:cNvSpPr>
            <a:spLocks noGrp="1"/>
          </p:cNvSpPr>
          <p:nvPr>
            <p:ph type="dt" sz="half" idx="14"/>
          </p:nvPr>
        </p:nvSpPr>
        <p:spPr/>
        <p:txBody>
          <a:bodyPr/>
          <a:lstStyle/>
          <a:p>
            <a:r>
              <a:rPr lang="en-US"/>
              <a:t>5th IAEA TM Divertor concepts</a:t>
            </a:r>
            <a:endParaRPr lang="de-DE" dirty="0"/>
          </a:p>
        </p:txBody>
      </p:sp>
      <p:sp>
        <p:nvSpPr>
          <p:cNvPr id="4" name="Footer Placeholder 3">
            <a:extLst>
              <a:ext uri="{FF2B5EF4-FFF2-40B4-BE49-F238E27FC236}">
                <a16:creationId xmlns:a16="http://schemas.microsoft.com/office/drawing/2014/main" id="{5EFAD3D8-A466-07F2-517E-526A11AB9706}"/>
              </a:ext>
            </a:extLst>
          </p:cNvPr>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a:extLst>
              <a:ext uri="{FF2B5EF4-FFF2-40B4-BE49-F238E27FC236}">
                <a16:creationId xmlns:a16="http://schemas.microsoft.com/office/drawing/2014/main" id="{161F3546-3139-C203-3963-18068F3CC96B}"/>
              </a:ext>
            </a:extLst>
          </p:cNvPr>
          <p:cNvSpPr>
            <a:spLocks noGrp="1"/>
          </p:cNvSpPr>
          <p:nvPr>
            <p:ph type="sldNum" sz="quarter" idx="16"/>
          </p:nvPr>
        </p:nvSpPr>
        <p:spPr/>
        <p:txBody>
          <a:bodyPr/>
          <a:lstStyle/>
          <a:p>
            <a:fld id="{ECE691D0-CC49-4FC7-9C4D-6112B0CB3A76}" type="slidenum">
              <a:rPr lang="de-DE" smtClean="0"/>
              <a:pPr/>
              <a:t>15</a:t>
            </a:fld>
            <a:endParaRPr lang="de-DE" dirty="0"/>
          </a:p>
        </p:txBody>
      </p:sp>
      <p:sp>
        <p:nvSpPr>
          <p:cNvPr id="6" name="Title 5">
            <a:extLst>
              <a:ext uri="{FF2B5EF4-FFF2-40B4-BE49-F238E27FC236}">
                <a16:creationId xmlns:a16="http://schemas.microsoft.com/office/drawing/2014/main" id="{EA1D5252-AB8F-E740-2248-09F7A5535715}"/>
              </a:ext>
            </a:extLst>
          </p:cNvPr>
          <p:cNvSpPr>
            <a:spLocks noGrp="1"/>
          </p:cNvSpPr>
          <p:nvPr>
            <p:ph type="title"/>
          </p:nvPr>
        </p:nvSpPr>
        <p:spPr/>
        <p:txBody>
          <a:bodyPr/>
          <a:lstStyle/>
          <a:p>
            <a:r>
              <a:rPr lang="de-DE" dirty="0"/>
              <a:t>Back-up Slides</a:t>
            </a:r>
          </a:p>
        </p:txBody>
      </p:sp>
    </p:spTree>
    <p:extLst>
      <p:ext uri="{BB962C8B-B14F-4D97-AF65-F5344CB8AC3E}">
        <p14:creationId xmlns:p14="http://schemas.microsoft.com/office/powerpoint/2010/main" val="174362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58813" y="1220752"/>
            <a:ext cx="4857750" cy="3623794"/>
            <a:chOff x="658813" y="1220752"/>
            <a:chExt cx="4857750" cy="3623794"/>
          </a:xfrm>
        </p:grpSpPr>
        <p:pic>
          <p:nvPicPr>
            <p:cNvPr id="8" name="Picture 7"/>
            <p:cNvPicPr>
              <a:picLocks noChangeAspect="1"/>
            </p:cNvPicPr>
            <p:nvPr/>
          </p:nvPicPr>
          <p:blipFill>
            <a:blip r:embed="rId2"/>
            <a:stretch>
              <a:fillRect/>
            </a:stretch>
          </p:blipFill>
          <p:spPr>
            <a:xfrm>
              <a:off x="658813" y="1220752"/>
              <a:ext cx="4857750" cy="3600450"/>
            </a:xfrm>
            <a:prstGeom prst="rect">
              <a:avLst/>
            </a:prstGeom>
          </p:spPr>
        </p:pic>
        <p:sp>
          <p:nvSpPr>
            <p:cNvPr id="18" name="TextBox 17"/>
            <p:cNvSpPr txBox="1"/>
            <p:nvPr/>
          </p:nvSpPr>
          <p:spPr>
            <a:xfrm rot="16200000">
              <a:off x="-702577" y="2850904"/>
              <a:ext cx="3189767" cy="294953"/>
            </a:xfrm>
            <a:prstGeom prst="rect">
              <a:avLst/>
            </a:prstGeom>
            <a:solidFill>
              <a:schemeClr val="bg1"/>
            </a:solidFill>
          </p:spPr>
          <p:txBody>
            <a:bodyPr wrap="square" lIns="0" tIns="0" rIns="0" bIns="0" rtlCol="0" anchor="t" anchorCtr="0">
              <a:spAutoFit/>
            </a:bodyPr>
            <a:lstStyle/>
            <a:p>
              <a:pPr algn="ctr">
                <a:lnSpc>
                  <a:spcPts val="2300"/>
                </a:lnSpc>
                <a:spcBef>
                  <a:spcPts val="1150"/>
                </a:spcBef>
              </a:pPr>
              <a:r>
                <a:rPr lang="de-DE" sz="1600" dirty="0" err="1"/>
                <a:t>n</a:t>
              </a:r>
              <a:r>
                <a:rPr lang="de-DE" sz="1600" baseline="-25000" dirty="0" err="1"/>
                <a:t>d</a:t>
              </a:r>
              <a:r>
                <a:rPr lang="de-DE" sz="1600" dirty="0"/>
                <a:t> (Stark </a:t>
              </a:r>
              <a:r>
                <a:rPr lang="de-DE" sz="1600" dirty="0" err="1"/>
                <a:t>Broadening</a:t>
              </a:r>
              <a:r>
                <a:rPr lang="de-DE" sz="1600" dirty="0"/>
                <a:t>) [10</a:t>
              </a:r>
              <a:r>
                <a:rPr lang="de-DE" sz="1600" baseline="30000" dirty="0"/>
                <a:t>19</a:t>
              </a:r>
              <a:r>
                <a:rPr lang="de-DE" sz="1600" dirty="0"/>
                <a:t> m</a:t>
              </a:r>
              <a:r>
                <a:rPr lang="de-DE" sz="1600" baseline="30000" dirty="0"/>
                <a:t>-3</a:t>
              </a:r>
              <a:r>
                <a:rPr lang="de-DE" sz="1600" dirty="0"/>
                <a:t>]</a:t>
              </a:r>
              <a:endParaRPr lang="en-US" sz="1600" dirty="0" err="1"/>
            </a:p>
          </p:txBody>
        </p:sp>
        <p:sp>
          <p:nvSpPr>
            <p:cNvPr id="19" name="TextBox 18"/>
            <p:cNvSpPr txBox="1"/>
            <p:nvPr/>
          </p:nvSpPr>
          <p:spPr>
            <a:xfrm>
              <a:off x="1460906" y="4576652"/>
              <a:ext cx="3253563" cy="267894"/>
            </a:xfrm>
            <a:prstGeom prst="rect">
              <a:avLst/>
            </a:prstGeom>
            <a:solidFill>
              <a:schemeClr val="bg1"/>
            </a:solidFill>
          </p:spPr>
          <p:txBody>
            <a:bodyPr wrap="square" lIns="0" tIns="0" rIns="0" bIns="0" rtlCol="0" anchor="t" anchorCtr="0">
              <a:spAutoFit/>
            </a:bodyPr>
            <a:lstStyle/>
            <a:p>
              <a:pPr algn="ctr">
                <a:lnSpc>
                  <a:spcPts val="2300"/>
                </a:lnSpc>
                <a:spcBef>
                  <a:spcPts val="1150"/>
                </a:spcBef>
              </a:pPr>
              <a:r>
                <a:rPr lang="de-DE" sz="1600" dirty="0"/>
                <a:t>Line Int. </a:t>
              </a:r>
              <a:r>
                <a:rPr lang="de-DE" sz="1600" dirty="0" err="1"/>
                <a:t>Density</a:t>
              </a:r>
              <a:r>
                <a:rPr lang="de-DE" sz="1600" dirty="0"/>
                <a:t> [10</a:t>
              </a:r>
              <a:r>
                <a:rPr lang="de-DE" sz="1600" baseline="30000" dirty="0"/>
                <a:t>19</a:t>
              </a:r>
              <a:r>
                <a:rPr lang="de-DE" sz="1600" dirty="0"/>
                <a:t> m</a:t>
              </a:r>
              <a:r>
                <a:rPr lang="de-DE" sz="1600" baseline="30000" dirty="0"/>
                <a:t>-2</a:t>
              </a:r>
              <a:r>
                <a:rPr lang="de-DE" sz="1600" dirty="0"/>
                <a:t>]</a:t>
              </a:r>
              <a:endParaRPr lang="en-US" sz="1600" dirty="0" err="1"/>
            </a:p>
          </p:txBody>
        </p:sp>
      </p:grpSp>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16</a:t>
            </a:fld>
            <a:endParaRPr lang="de-DE" dirty="0"/>
          </a:p>
        </p:txBody>
      </p:sp>
      <p:sp>
        <p:nvSpPr>
          <p:cNvPr id="6" name="Title 5"/>
          <p:cNvSpPr>
            <a:spLocks noGrp="1"/>
          </p:cNvSpPr>
          <p:nvPr>
            <p:ph type="title"/>
          </p:nvPr>
        </p:nvSpPr>
        <p:spPr/>
        <p:txBody>
          <a:bodyPr/>
          <a:lstStyle/>
          <a:p>
            <a:r>
              <a:rPr lang="de-DE" dirty="0" err="1"/>
              <a:t>density</a:t>
            </a:r>
            <a:r>
              <a:rPr lang="de-DE" dirty="0"/>
              <a:t> </a:t>
            </a:r>
            <a:r>
              <a:rPr lang="de-DE" dirty="0" err="1"/>
              <a:t>buildup</a:t>
            </a:r>
            <a:endParaRPr lang="en-US" dirty="0"/>
          </a:p>
        </p:txBody>
      </p:sp>
      <p:sp>
        <p:nvSpPr>
          <p:cNvPr id="9" name="TextBox 8"/>
          <p:cNvSpPr txBox="1"/>
          <p:nvPr/>
        </p:nvSpPr>
        <p:spPr>
          <a:xfrm>
            <a:off x="3148340" y="4116779"/>
            <a:ext cx="2083981"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[F. Henke </a:t>
            </a:r>
            <a:r>
              <a:rPr lang="de-DE" sz="1200" i="1" dirty="0" err="1"/>
              <a:t>PhD</a:t>
            </a:r>
            <a:r>
              <a:rPr lang="de-DE" sz="1200" i="1" dirty="0"/>
              <a:t> Thesis</a:t>
            </a:r>
            <a:r>
              <a:rPr lang="de-DE" sz="1200" dirty="0"/>
              <a:t>]</a:t>
            </a:r>
            <a:endParaRPr lang="en-US" sz="1200" dirty="0" err="1"/>
          </a:p>
        </p:txBody>
      </p:sp>
      <p:grpSp>
        <p:nvGrpSpPr>
          <p:cNvPr id="16" name="Group 15"/>
          <p:cNvGrpSpPr/>
          <p:nvPr/>
        </p:nvGrpSpPr>
        <p:grpSpPr>
          <a:xfrm>
            <a:off x="1531088" y="1553070"/>
            <a:ext cx="1382233" cy="2660590"/>
            <a:chOff x="1531088" y="1553070"/>
            <a:chExt cx="1382233" cy="2660590"/>
          </a:xfrm>
        </p:grpSpPr>
        <p:cxnSp>
          <p:nvCxnSpPr>
            <p:cNvPr id="11" name="Straight Arrow Connector 10"/>
            <p:cNvCxnSpPr/>
            <p:nvPr/>
          </p:nvCxnSpPr>
          <p:spPr>
            <a:xfrm flipV="1">
              <a:off x="1531088" y="2296633"/>
              <a:ext cx="1382233" cy="1701209"/>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3060000">
              <a:off x="891909" y="2755220"/>
              <a:ext cx="2660590"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a:solidFill>
                    <a:srgbClr val="FF0000"/>
                  </a:solidFill>
                </a:rPr>
                <a:t>moderate </a:t>
              </a:r>
              <a:r>
                <a:rPr lang="de-DE" sz="1200" b="1" dirty="0" err="1">
                  <a:solidFill>
                    <a:srgbClr val="FF0000"/>
                  </a:solidFill>
                </a:rPr>
                <a:t>increase</a:t>
              </a:r>
              <a:r>
                <a:rPr lang="de-DE" sz="1200" b="1" dirty="0">
                  <a:solidFill>
                    <a:srgbClr val="FF0000"/>
                  </a:solidFill>
                </a:rPr>
                <a:t> </a:t>
              </a:r>
              <a:r>
                <a:rPr lang="de-DE" sz="1200" b="1" dirty="0" err="1">
                  <a:solidFill>
                    <a:srgbClr val="FF0000"/>
                  </a:solidFill>
                </a:rPr>
                <a:t>until</a:t>
              </a:r>
              <a:r>
                <a:rPr lang="de-DE" sz="1200" b="1" dirty="0">
                  <a:solidFill>
                    <a:srgbClr val="FF0000"/>
                  </a:solidFill>
                </a:rPr>
                <a:t> f</a:t>
              </a:r>
              <a:r>
                <a:rPr lang="de-DE" sz="1200" b="1" baseline="-25000" dirty="0">
                  <a:solidFill>
                    <a:srgbClr val="FF0000"/>
                  </a:solidFill>
                </a:rPr>
                <a:t>rad</a:t>
              </a:r>
              <a:r>
                <a:rPr lang="de-DE" sz="1200" b="1" dirty="0">
                  <a:solidFill>
                    <a:srgbClr val="FF0000"/>
                  </a:solidFill>
                </a:rPr>
                <a:t>~50% </a:t>
              </a:r>
              <a:endParaRPr lang="en-US" sz="1200" b="1" dirty="0" err="1">
                <a:solidFill>
                  <a:srgbClr val="FF0000"/>
                </a:solidFill>
              </a:endParaRPr>
            </a:p>
          </p:txBody>
        </p:sp>
      </p:grpSp>
      <p:grpSp>
        <p:nvGrpSpPr>
          <p:cNvPr id="17" name="Group 16"/>
          <p:cNvGrpSpPr/>
          <p:nvPr/>
        </p:nvGrpSpPr>
        <p:grpSpPr>
          <a:xfrm>
            <a:off x="3327991" y="1693342"/>
            <a:ext cx="635201" cy="2561677"/>
            <a:chOff x="3327991" y="1693342"/>
            <a:chExt cx="635201" cy="2561677"/>
          </a:xfrm>
        </p:grpSpPr>
        <p:cxnSp>
          <p:nvCxnSpPr>
            <p:cNvPr id="14" name="Straight Arrow Connector 13"/>
            <p:cNvCxnSpPr/>
            <p:nvPr/>
          </p:nvCxnSpPr>
          <p:spPr>
            <a:xfrm>
              <a:off x="3327991" y="2115879"/>
              <a:ext cx="388347" cy="1148316"/>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4260000">
              <a:off x="2534877" y="2826704"/>
              <a:ext cx="2561677" cy="294953"/>
            </a:xfrm>
            <a:prstGeom prst="rect">
              <a:avLst/>
            </a:prstGeom>
            <a:noFill/>
          </p:spPr>
          <p:txBody>
            <a:bodyPr wrap="square" lIns="0" tIns="0" rIns="0" bIns="0" rtlCol="0" anchor="t" anchorCtr="0">
              <a:spAutoFit/>
            </a:bodyPr>
            <a:lstStyle/>
            <a:p>
              <a:pPr algn="l">
                <a:lnSpc>
                  <a:spcPts val="2300"/>
                </a:lnSpc>
                <a:spcBef>
                  <a:spcPts val="1150"/>
                </a:spcBef>
              </a:pPr>
              <a:r>
                <a:rPr lang="de-DE" sz="1200" b="1" dirty="0">
                  <a:solidFill>
                    <a:srgbClr val="FF0000"/>
                  </a:solidFill>
                </a:rPr>
                <a:t>strong </a:t>
              </a:r>
              <a:r>
                <a:rPr lang="de-DE" sz="1200" b="1" dirty="0" err="1">
                  <a:solidFill>
                    <a:srgbClr val="FF0000"/>
                  </a:solidFill>
                </a:rPr>
                <a:t>n</a:t>
              </a:r>
              <a:r>
                <a:rPr lang="de-DE" sz="1200" b="1" baseline="-25000" dirty="0" err="1">
                  <a:solidFill>
                    <a:srgbClr val="FF0000"/>
                  </a:solidFill>
                </a:rPr>
                <a:t>d</a:t>
              </a:r>
              <a:r>
                <a:rPr lang="de-DE" sz="1200" b="1" dirty="0">
                  <a:solidFill>
                    <a:srgbClr val="FF0000"/>
                  </a:solidFill>
                </a:rPr>
                <a:t> </a:t>
              </a:r>
              <a:r>
                <a:rPr lang="de-DE" sz="1200" b="1" dirty="0" err="1">
                  <a:solidFill>
                    <a:srgbClr val="FF0000"/>
                  </a:solidFill>
                </a:rPr>
                <a:t>collapse</a:t>
              </a:r>
              <a:r>
                <a:rPr lang="de-DE" sz="1200" b="1" dirty="0">
                  <a:solidFill>
                    <a:srgbClr val="FF0000"/>
                  </a:solidFill>
                </a:rPr>
                <a:t> </a:t>
              </a:r>
              <a:r>
                <a:rPr lang="de-DE" sz="1200" b="1" dirty="0" err="1">
                  <a:solidFill>
                    <a:srgbClr val="FF0000"/>
                  </a:solidFill>
                </a:rPr>
                <a:t>to</a:t>
              </a:r>
              <a:r>
                <a:rPr lang="de-DE" sz="1200" b="1" dirty="0">
                  <a:solidFill>
                    <a:srgbClr val="FF0000"/>
                  </a:solidFill>
                </a:rPr>
                <a:t> </a:t>
              </a:r>
              <a:r>
                <a:rPr lang="de-DE" sz="1200" b="1" dirty="0" err="1">
                  <a:solidFill>
                    <a:srgbClr val="FF0000"/>
                  </a:solidFill>
                </a:rPr>
                <a:t>detachment</a:t>
              </a:r>
              <a:endParaRPr lang="en-US" sz="1100" b="1" dirty="0" err="1">
                <a:solidFill>
                  <a:srgbClr val="FF0000"/>
                </a:solidFill>
              </a:endParaRPr>
            </a:p>
          </p:txBody>
        </p:sp>
      </p:grpSp>
      <p:sp>
        <p:nvSpPr>
          <p:cNvPr id="23" name="Right Arrow 22"/>
          <p:cNvSpPr/>
          <p:nvPr/>
        </p:nvSpPr>
        <p:spPr>
          <a:xfrm>
            <a:off x="5762848" y="2764465"/>
            <a:ext cx="945760" cy="425302"/>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mc:AlternateContent xmlns:mc="http://schemas.openxmlformats.org/markup-compatibility/2006" xmlns:a14="http://schemas.microsoft.com/office/drawing/2010/main">
        <mc:Choice Requires="a14">
          <p:sp>
            <p:nvSpPr>
              <p:cNvPr id="25" name="TextBox 24"/>
              <p:cNvSpPr txBox="1"/>
              <p:nvPr/>
            </p:nvSpPr>
            <p:spPr>
              <a:xfrm>
                <a:off x="892306" y="5066367"/>
                <a:ext cx="10697182" cy="1192634"/>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increased </a:t>
                </a:r>
                <a:r>
                  <a:rPr lang="de-DE" sz="1600" dirty="0" err="1"/>
                  <a:t>momentum</a:t>
                </a:r>
                <a:r>
                  <a:rPr lang="de-DE" sz="1600" dirty="0"/>
                  <a:t> </a:t>
                </a:r>
                <a:r>
                  <a:rPr lang="de-DE" sz="1600" dirty="0" err="1"/>
                  <a:t>losses</a:t>
                </a:r>
                <a:r>
                  <a:rPr lang="de-DE" sz="1600" dirty="0"/>
                  <a:t> (ex: </a:t>
                </a:r>
                <a:r>
                  <a:rPr lang="de-DE" sz="1600" dirty="0" err="1"/>
                  <a:t>into</a:t>
                </a:r>
                <a:r>
                  <a:rPr lang="de-DE" sz="1600" dirty="0"/>
                  <a:t> </a:t>
                </a:r>
                <a:r>
                  <a:rPr lang="de-DE" sz="1600" dirty="0" err="1"/>
                  <a:t>target</a:t>
                </a:r>
                <a:r>
                  <a:rPr lang="de-DE" sz="1600" dirty="0"/>
                  <a:t> </a:t>
                </a:r>
                <a:r>
                  <a:rPr lang="de-DE" sz="1600" dirty="0" err="1"/>
                  <a:t>shadow</a:t>
                </a:r>
                <a:r>
                  <a:rPr lang="de-DE" sz="1600" dirty="0"/>
                  <a:t> </a:t>
                </a:r>
                <a:r>
                  <a:rPr lang="de-DE" sz="1600" dirty="0" err="1"/>
                  <a:t>region</a:t>
                </a:r>
                <a:r>
                  <a:rPr lang="de-DE" sz="1600" dirty="0"/>
                  <a:t>) </a:t>
                </a:r>
                <a:r>
                  <a:rPr lang="de-DE" sz="1600" dirty="0" err="1"/>
                  <a:t>reduces</a:t>
                </a:r>
                <a:r>
                  <a:rPr lang="de-DE" sz="1600" dirty="0"/>
                  <a:t> </a:t>
                </a:r>
                <a:r>
                  <a:rPr lang="de-DE" sz="1600" dirty="0" err="1"/>
                  <a:t>density</a:t>
                </a:r>
                <a:r>
                  <a:rPr lang="de-DE" sz="1600" dirty="0"/>
                  <a:t> </a:t>
                </a:r>
                <a:r>
                  <a:rPr lang="de-DE" sz="1600" dirty="0" err="1"/>
                  <a:t>build-up</a:t>
                </a:r>
                <a:r>
                  <a:rPr lang="de-DE" sz="1600" dirty="0"/>
                  <a:t> </a:t>
                </a:r>
                <a:r>
                  <a:rPr lang="de-DE" sz="1600" dirty="0" err="1"/>
                  <a:t>capability</a:t>
                </a:r>
                <a:endParaRPr lang="de-DE" sz="1600" dirty="0"/>
              </a:p>
              <a:p>
                <a:pPr marL="742950" lvl="1" indent="-285750">
                  <a:lnSpc>
                    <a:spcPts val="2300"/>
                  </a:lnSpc>
                  <a:spcBef>
                    <a:spcPts val="1150"/>
                  </a:spcBef>
                  <a:buFont typeface="Wingdings" panose="05000000000000000000" pitchFamily="2" charset="2"/>
                  <a:buChar char="§"/>
                </a:pP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𝑛</m:t>
                        </m:r>
                      </m:e>
                      <m:sub>
                        <m:r>
                          <a:rPr lang="de-DE" sz="1600" b="0" i="1" smtClean="0">
                            <a:latin typeface="Cambria Math" panose="02040503050406030204" pitchFamily="18" charset="0"/>
                          </a:rPr>
                          <m:t>𝑑</m:t>
                        </m:r>
                      </m:sub>
                    </m:sSub>
                    <m:r>
                      <a:rPr lang="de-DE" sz="1600" b="0" i="1" smtClean="0">
                        <a:latin typeface="Cambria Math" panose="02040503050406030204" pitchFamily="18" charset="0"/>
                      </a:rPr>
                      <m:t>&lt;</m:t>
                    </m:r>
                    <m:sSubSup>
                      <m:sSubSupPr>
                        <m:ctrlPr>
                          <a:rPr lang="de-DE" sz="1600" b="0" i="1" smtClean="0">
                            <a:latin typeface="Cambria Math" panose="02040503050406030204" pitchFamily="18" charset="0"/>
                          </a:rPr>
                        </m:ctrlPr>
                      </m:sSubSupPr>
                      <m:e>
                        <m:r>
                          <a:rPr lang="de-DE" sz="1600" b="0" i="1" smtClean="0">
                            <a:latin typeface="Cambria Math" panose="02040503050406030204" pitchFamily="18" charset="0"/>
                          </a:rPr>
                          <m:t>𝑛</m:t>
                        </m:r>
                      </m:e>
                      <m:sub>
                        <m:r>
                          <a:rPr lang="de-DE" sz="1600" b="0" i="1" smtClean="0">
                            <a:latin typeface="Cambria Math" panose="02040503050406030204" pitchFamily="18" charset="0"/>
                          </a:rPr>
                          <m:t>𝑠𝑒𝑝</m:t>
                        </m:r>
                      </m:sub>
                      <m:sup>
                        <m:r>
                          <a:rPr lang="de-DE" sz="1600" b="0" i="1" smtClean="0">
                            <a:latin typeface="Cambria Math" panose="02040503050406030204" pitchFamily="18" charset="0"/>
                          </a:rPr>
                          <m:t>3</m:t>
                        </m:r>
                      </m:sup>
                    </m:sSubSup>
                  </m:oMath>
                </a14:m>
                <a:r>
                  <a:rPr lang="en-US" sz="1600" dirty="0"/>
                  <a:t> </a:t>
                </a:r>
                <a:r>
                  <a:rPr lang="en-US" sz="1600" dirty="0">
                    <a:sym typeface="Wingdings" panose="05000000000000000000" pitchFamily="2" charset="2"/>
                  </a:rPr>
                  <a:t> issue for particle/heat exhaust!</a:t>
                </a:r>
              </a:p>
              <a:p>
                <a:pPr marL="285750" indent="-285750">
                  <a:lnSpc>
                    <a:spcPts val="2300"/>
                  </a:lnSpc>
                  <a:spcBef>
                    <a:spcPts val="1150"/>
                  </a:spcBef>
                  <a:buFont typeface="Wingdings" panose="05000000000000000000" pitchFamily="2" charset="2"/>
                  <a:buChar char="§"/>
                </a:pPr>
                <a:r>
                  <a:rPr lang="de-DE" sz="1600" dirty="0" err="1">
                    <a:sym typeface="Wingdings" panose="05000000000000000000" pitchFamily="2" charset="2"/>
                  </a:rPr>
                  <a:t>significant</a:t>
                </a:r>
                <a:r>
                  <a:rPr lang="de-DE" sz="1600" dirty="0">
                    <a:sym typeface="Wingdings" panose="05000000000000000000" pitchFamily="2" charset="2"/>
                  </a:rPr>
                  <a:t> </a:t>
                </a:r>
                <a:r>
                  <a:rPr lang="de-DE" sz="1600" dirty="0" err="1">
                    <a:sym typeface="Wingdings" panose="05000000000000000000" pitchFamily="2" charset="2"/>
                  </a:rPr>
                  <a:t>degradation</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n</a:t>
                </a:r>
                <a:r>
                  <a:rPr lang="de-DE" sz="1600" baseline="-25000" dirty="0" err="1">
                    <a:sym typeface="Wingdings" panose="05000000000000000000" pitchFamily="2" charset="2"/>
                  </a:rPr>
                  <a:t>d</a:t>
                </a:r>
                <a:r>
                  <a:rPr lang="de-DE" sz="1600" dirty="0">
                    <a:sym typeface="Wingdings" panose="05000000000000000000" pitchFamily="2" charset="2"/>
                  </a:rPr>
                  <a:t> at f</a:t>
                </a:r>
                <a:r>
                  <a:rPr lang="de-DE" sz="1600" baseline="-25000" dirty="0">
                    <a:sym typeface="Wingdings" panose="05000000000000000000" pitchFamily="2" charset="2"/>
                  </a:rPr>
                  <a:t>rad</a:t>
                </a:r>
                <a:r>
                  <a:rPr lang="de-DE" sz="1600" dirty="0">
                    <a:sym typeface="Wingdings" panose="05000000000000000000" pitchFamily="2" charset="2"/>
                  </a:rPr>
                  <a:t>~50%  power </a:t>
                </a:r>
                <a:r>
                  <a:rPr lang="de-DE" sz="1600" dirty="0" err="1">
                    <a:sym typeface="Wingdings" panose="05000000000000000000" pitchFamily="2" charset="2"/>
                  </a:rPr>
                  <a:t>starvation</a:t>
                </a:r>
                <a:r>
                  <a:rPr lang="de-DE" sz="1600" dirty="0">
                    <a:sym typeface="Wingdings" panose="05000000000000000000" pitchFamily="2" charset="2"/>
                  </a:rPr>
                  <a:t> </a:t>
                </a:r>
                <a:r>
                  <a:rPr lang="de-DE" sz="1600" dirty="0" err="1">
                    <a:sym typeface="Wingdings" panose="05000000000000000000" pitchFamily="2" charset="2"/>
                  </a:rPr>
                  <a:t>detachment</a:t>
                </a:r>
                <a:endParaRPr 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92306" y="5066367"/>
                <a:ext cx="10697182" cy="1192634"/>
              </a:xfrm>
              <a:prstGeom prst="rect">
                <a:avLst/>
              </a:prstGeom>
              <a:blipFill>
                <a:blip r:embed="rId3"/>
                <a:stretch>
                  <a:fillRect l="-1083" t="-3061" b="-7653"/>
                </a:stretch>
              </a:blipFill>
            </p:spPr>
            <p:txBody>
              <a:bodyPr/>
              <a:lstStyle/>
              <a:p>
                <a:r>
                  <a:rPr lang="en-US">
                    <a:noFill/>
                  </a:rPr>
                  <a:t> </a:t>
                </a:r>
              </a:p>
            </p:txBody>
          </p:sp>
        </mc:Fallback>
      </mc:AlternateContent>
      <p:grpSp>
        <p:nvGrpSpPr>
          <p:cNvPr id="29" name="Group 28"/>
          <p:cNvGrpSpPr/>
          <p:nvPr/>
        </p:nvGrpSpPr>
        <p:grpSpPr>
          <a:xfrm>
            <a:off x="6783554" y="1254860"/>
            <a:ext cx="4932742" cy="3699557"/>
            <a:chOff x="6783554" y="1254860"/>
            <a:chExt cx="4932742" cy="3699557"/>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554" y="1254860"/>
              <a:ext cx="4932742" cy="3699557"/>
            </a:xfrm>
            <a:prstGeom prst="rect">
              <a:avLst/>
            </a:prstGeom>
          </p:spPr>
        </p:pic>
        <p:sp>
          <p:nvSpPr>
            <p:cNvPr id="24" name="TextBox 23"/>
            <p:cNvSpPr txBox="1"/>
            <p:nvPr/>
          </p:nvSpPr>
          <p:spPr>
            <a:xfrm>
              <a:off x="9426055" y="4026832"/>
              <a:ext cx="1372001" cy="294953"/>
            </a:xfrm>
            <a:prstGeom prst="rect">
              <a:avLst/>
            </a:prstGeom>
            <a:noFill/>
          </p:spPr>
          <p:txBody>
            <a:bodyPr wrap="square" lIns="0" tIns="0" rIns="0" bIns="0" rtlCol="0" anchor="t" anchorCtr="0">
              <a:spAutoFit/>
            </a:bodyPr>
            <a:lstStyle/>
            <a:p>
              <a:pPr algn="l">
                <a:lnSpc>
                  <a:spcPts val="2300"/>
                </a:lnSpc>
                <a:spcBef>
                  <a:spcPts val="1150"/>
                </a:spcBef>
              </a:pPr>
              <a:r>
                <a:rPr lang="de-DE" sz="1600" dirty="0"/>
                <a:t>EMC3-Eirene </a:t>
              </a:r>
              <a:endParaRPr lang="en-US" sz="1600" dirty="0" err="1"/>
            </a:p>
          </p:txBody>
        </p:sp>
        <mc:AlternateContent xmlns:mc="http://schemas.openxmlformats.org/markup-compatibility/2006" xmlns:a14="http://schemas.microsoft.com/office/drawing/2010/main">
          <mc:Choice Requires="a14">
            <p:sp>
              <p:nvSpPr>
                <p:cNvPr id="27" name="TextBox 26"/>
                <p:cNvSpPr txBox="1"/>
                <p:nvPr/>
              </p:nvSpPr>
              <p:spPr>
                <a:xfrm rot="16440000">
                  <a:off x="7630545" y="1968403"/>
                  <a:ext cx="809709"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400" b="0" i="1" smtClean="0">
                                <a:solidFill>
                                  <a:schemeClr val="tx1">
                                    <a:lumMod val="50000"/>
                                    <a:lumOff val="50000"/>
                                  </a:schemeClr>
                                </a:solidFill>
                                <a:latin typeface="Cambria Math" panose="02040503050406030204" pitchFamily="18" charset="0"/>
                              </a:rPr>
                            </m:ctrlPr>
                          </m:sSub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𝑑</m:t>
                            </m:r>
                          </m:sub>
                        </m:sSub>
                        <m:r>
                          <a:rPr lang="de-DE" sz="1400" b="0" i="1" smtClean="0">
                            <a:solidFill>
                              <a:schemeClr val="tx1">
                                <a:lumMod val="50000"/>
                                <a:lumOff val="50000"/>
                              </a:schemeClr>
                            </a:solidFill>
                            <a:latin typeface="Cambria Math" panose="02040503050406030204" pitchFamily="18" charset="0"/>
                          </a:rPr>
                          <m:t>=</m:t>
                        </m:r>
                        <m:sSubSup>
                          <m:sSubSupPr>
                            <m:ctrlPr>
                              <a:rPr lang="de-DE" sz="1400" b="0" i="1" smtClean="0">
                                <a:solidFill>
                                  <a:schemeClr val="tx1">
                                    <a:lumMod val="50000"/>
                                    <a:lumOff val="50000"/>
                                  </a:schemeClr>
                                </a:solidFill>
                                <a:latin typeface="Cambria Math" panose="02040503050406030204" pitchFamily="18" charset="0"/>
                              </a:rPr>
                            </m:ctrlPr>
                          </m:sSubSup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𝑠𝑒𝑝</m:t>
                            </m:r>
                          </m:sub>
                          <m:sup>
                            <m:r>
                              <a:rPr lang="de-DE" sz="1400" b="0" i="1" smtClean="0">
                                <a:solidFill>
                                  <a:schemeClr val="tx1">
                                    <a:lumMod val="50000"/>
                                    <a:lumOff val="50000"/>
                                  </a:schemeClr>
                                </a:solidFill>
                                <a:latin typeface="Cambria Math" panose="02040503050406030204" pitchFamily="18" charset="0"/>
                              </a:rPr>
                              <m:t>3</m:t>
                            </m:r>
                          </m:sup>
                        </m:sSubSup>
                      </m:oMath>
                    </m:oMathPara>
                  </a14:m>
                  <a:endParaRPr lang="en-US" sz="1400" dirty="0" err="1">
                    <a:solidFill>
                      <a:schemeClr val="tx1">
                        <a:lumMod val="50000"/>
                        <a:lumOff val="50000"/>
                      </a:schemeClr>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440000">
                  <a:off x="7630545" y="1968403"/>
                  <a:ext cx="809709" cy="294953"/>
                </a:xfrm>
                <a:prstGeom prst="rect">
                  <a:avLst/>
                </a:prstGeom>
                <a:blipFill>
                  <a:blip r:embed="rId5"/>
                  <a:stretch>
                    <a:fillRect r="-8621" b="-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rot="19800000">
                  <a:off x="9670566" y="2540420"/>
                  <a:ext cx="809709"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400" b="0" i="1" smtClean="0">
                                <a:solidFill>
                                  <a:schemeClr val="tx1">
                                    <a:lumMod val="50000"/>
                                    <a:lumOff val="50000"/>
                                  </a:schemeClr>
                                </a:solidFill>
                                <a:latin typeface="Cambria Math" panose="02040503050406030204" pitchFamily="18" charset="0"/>
                              </a:rPr>
                            </m:ctrlPr>
                          </m:sSub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𝑑</m:t>
                            </m:r>
                          </m:sub>
                        </m:sSub>
                        <m:r>
                          <a:rPr lang="de-DE" sz="1400" b="0" i="1" smtClean="0">
                            <a:solidFill>
                              <a:schemeClr val="tx1">
                                <a:lumMod val="50000"/>
                                <a:lumOff val="50000"/>
                              </a:schemeClr>
                            </a:solidFill>
                            <a:latin typeface="Cambria Math" panose="02040503050406030204" pitchFamily="18" charset="0"/>
                          </a:rPr>
                          <m:t>=</m:t>
                        </m:r>
                        <m:sSub>
                          <m:sSubPr>
                            <m:ctrlPr>
                              <a:rPr lang="de-DE" sz="1400" b="0" i="1" smtClean="0">
                                <a:solidFill>
                                  <a:schemeClr val="tx1">
                                    <a:lumMod val="50000"/>
                                    <a:lumOff val="50000"/>
                                  </a:schemeClr>
                                </a:solidFill>
                                <a:latin typeface="Cambria Math" panose="02040503050406030204" pitchFamily="18" charset="0"/>
                              </a:rPr>
                            </m:ctrlPr>
                          </m:sSub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𝑠𝑒𝑝</m:t>
                            </m:r>
                          </m:sub>
                        </m:sSub>
                      </m:oMath>
                    </m:oMathPara>
                  </a14:m>
                  <a:endParaRPr lang="en-US" sz="1400" dirty="0" err="1">
                    <a:solidFill>
                      <a:schemeClr val="tx1">
                        <a:lumMod val="50000"/>
                        <a:lumOff val="50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rot="19800000">
                  <a:off x="9670566" y="2540420"/>
                  <a:ext cx="809709" cy="294953"/>
                </a:xfrm>
                <a:prstGeom prst="rect">
                  <a:avLst/>
                </a:prstGeom>
                <a:blipFill>
                  <a:blip r:embed="rId6"/>
                  <a:stretch>
                    <a:fillRect r="-1429"/>
                  </a:stretch>
                </a:blipFill>
              </p:spPr>
              <p:txBody>
                <a:bodyPr/>
                <a:lstStyle/>
                <a:p>
                  <a:r>
                    <a:rPr lang="en-US">
                      <a:noFill/>
                    </a:rPr>
                    <a:t> </a:t>
                  </a:r>
                </a:p>
              </p:txBody>
            </p:sp>
          </mc:Fallback>
        </mc:AlternateContent>
      </p:grpSp>
      <p:sp>
        <p:nvSpPr>
          <p:cNvPr id="30" name="TextBox 29"/>
          <p:cNvSpPr txBox="1"/>
          <p:nvPr/>
        </p:nvSpPr>
        <p:spPr>
          <a:xfrm>
            <a:off x="10186487" y="4506506"/>
            <a:ext cx="732901" cy="267894"/>
          </a:xfrm>
          <a:prstGeom prst="rect">
            <a:avLst/>
          </a:prstGeom>
          <a:noFill/>
        </p:spPr>
        <p:txBody>
          <a:bodyPr wrap="square" lIns="0" tIns="0" rIns="0" bIns="0" rtlCol="0" anchor="t" anchorCtr="0">
            <a:spAutoFit/>
          </a:bodyPr>
          <a:lstStyle/>
          <a:p>
            <a:pPr algn="l">
              <a:lnSpc>
                <a:spcPts val="2300"/>
              </a:lnSpc>
              <a:spcBef>
                <a:spcPts val="1150"/>
              </a:spcBef>
            </a:pPr>
            <a:r>
              <a:rPr lang="de-DE" sz="1400" dirty="0"/>
              <a:t>(</a:t>
            </a:r>
            <a:r>
              <a:rPr lang="de-DE" sz="1400" dirty="0" err="1"/>
              <a:t>approx</a:t>
            </a:r>
            <a:r>
              <a:rPr lang="de-DE" sz="1400" dirty="0"/>
              <a:t>)</a:t>
            </a:r>
            <a:endParaRPr lang="en-US" sz="1400" dirty="0" err="1"/>
          </a:p>
        </p:txBody>
      </p:sp>
      <p:sp>
        <p:nvSpPr>
          <p:cNvPr id="31" name="TextBox 30"/>
          <p:cNvSpPr txBox="1"/>
          <p:nvPr/>
        </p:nvSpPr>
        <p:spPr>
          <a:xfrm>
            <a:off x="9459618" y="5706843"/>
            <a:ext cx="1624358" cy="562846"/>
          </a:xfrm>
          <a:prstGeom prst="rect">
            <a:avLst/>
          </a:prstGeom>
          <a:noFill/>
        </p:spPr>
        <p:txBody>
          <a:bodyPr wrap="square" lIns="0" tIns="0" rIns="0" bIns="0" rtlCol="0" anchor="t" anchorCtr="0">
            <a:spAutoFit/>
          </a:bodyPr>
          <a:lstStyle/>
          <a:p>
            <a:pPr algn="ctr">
              <a:lnSpc>
                <a:spcPts val="2300"/>
              </a:lnSpc>
              <a:spcBef>
                <a:spcPts val="1150"/>
              </a:spcBef>
            </a:pPr>
            <a:r>
              <a:rPr lang="de-DE" sz="1600" dirty="0">
                <a:solidFill>
                  <a:srgbClr val="FF0000"/>
                </a:solidFill>
              </a:rPr>
              <a:t>*More Details in F. </a:t>
            </a:r>
            <a:r>
              <a:rPr lang="de-DE" sz="1600" dirty="0" err="1">
                <a:solidFill>
                  <a:srgbClr val="FF0000"/>
                </a:solidFill>
              </a:rPr>
              <a:t>Henke‘s</a:t>
            </a:r>
            <a:r>
              <a:rPr lang="de-DE" sz="1600" dirty="0">
                <a:solidFill>
                  <a:srgbClr val="FF0000"/>
                </a:solidFill>
              </a:rPr>
              <a:t> </a:t>
            </a:r>
            <a:r>
              <a:rPr lang="de-DE" sz="1600" dirty="0" err="1">
                <a:solidFill>
                  <a:srgbClr val="FF0000"/>
                </a:solidFill>
              </a:rPr>
              <a:t>talk</a:t>
            </a:r>
            <a:endParaRPr lang="en-US" sz="1600" dirty="0" err="1">
              <a:solidFill>
                <a:srgbClr val="FF0000"/>
              </a:solidFill>
            </a:endParaRPr>
          </a:p>
        </p:txBody>
      </p:sp>
    </p:spTree>
    <p:extLst>
      <p:ext uri="{BB962C8B-B14F-4D97-AF65-F5344CB8AC3E}">
        <p14:creationId xmlns:p14="http://schemas.microsoft.com/office/powerpoint/2010/main" val="36311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17</a:t>
            </a:fld>
            <a:endParaRPr lang="de-DE" dirty="0"/>
          </a:p>
        </p:txBody>
      </p:sp>
      <p:sp>
        <p:nvSpPr>
          <p:cNvPr id="6" name="Title 5"/>
          <p:cNvSpPr>
            <a:spLocks noGrp="1"/>
          </p:cNvSpPr>
          <p:nvPr>
            <p:ph type="title"/>
          </p:nvPr>
        </p:nvSpPr>
        <p:spPr/>
        <p:txBody>
          <a:bodyPr/>
          <a:lstStyle/>
          <a:p>
            <a:r>
              <a:rPr lang="de-DE" dirty="0" err="1"/>
              <a:t>Geometrical</a:t>
            </a:r>
            <a:r>
              <a:rPr lang="de-DE" dirty="0"/>
              <a:t> </a:t>
            </a:r>
            <a:r>
              <a:rPr lang="de-DE" dirty="0" err="1"/>
              <a:t>properties</a:t>
            </a:r>
            <a:r>
              <a:rPr lang="de-DE" dirty="0"/>
              <a:t> </a:t>
            </a:r>
            <a:r>
              <a:rPr lang="de-DE" dirty="0" err="1"/>
              <a:t>of</a:t>
            </a:r>
            <a:r>
              <a:rPr lang="de-DE" dirty="0"/>
              <a:t> </a:t>
            </a:r>
            <a:r>
              <a:rPr lang="de-DE" dirty="0" err="1"/>
              <a:t>the</a:t>
            </a:r>
            <a:r>
              <a:rPr lang="de-DE" dirty="0"/>
              <a:t> </a:t>
            </a:r>
            <a:r>
              <a:rPr lang="de-DE" dirty="0" err="1"/>
              <a:t>stellarator</a:t>
            </a:r>
            <a:r>
              <a:rPr lang="de-DE" dirty="0"/>
              <a:t> </a:t>
            </a:r>
            <a:r>
              <a:rPr lang="de-DE" dirty="0" err="1"/>
              <a:t>divertor</a:t>
            </a:r>
            <a:r>
              <a:rPr lang="de-DE" dirty="0"/>
              <a:t> </a:t>
            </a:r>
            <a:r>
              <a:rPr lang="de-DE" dirty="0" err="1"/>
              <a:t>compared</a:t>
            </a:r>
            <a:r>
              <a:rPr lang="de-DE" dirty="0"/>
              <a:t> </a:t>
            </a:r>
            <a:r>
              <a:rPr lang="de-DE" dirty="0" err="1"/>
              <a:t>to</a:t>
            </a:r>
            <a:r>
              <a:rPr lang="de-DE" dirty="0"/>
              <a:t> </a:t>
            </a:r>
            <a:r>
              <a:rPr lang="de-DE" dirty="0" err="1"/>
              <a:t>tokamaks</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415448" y="1291321"/>
                <a:ext cx="5103813" cy="3538020"/>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The </a:t>
                </a:r>
                <a:r>
                  <a:rPr lang="de-DE" sz="1600" dirty="0" err="1"/>
                  <a:t>field</a:t>
                </a:r>
                <a:r>
                  <a:rPr lang="de-DE" sz="1600" dirty="0"/>
                  <a:t> </a:t>
                </a:r>
                <a:r>
                  <a:rPr lang="de-DE" sz="1600" dirty="0" err="1"/>
                  <a:t>line</a:t>
                </a:r>
                <a:r>
                  <a:rPr lang="de-DE" sz="1600" dirty="0"/>
                  <a:t> </a:t>
                </a:r>
                <a:r>
                  <a:rPr lang="de-DE" sz="1600" dirty="0" err="1"/>
                  <a:t>pitch</a:t>
                </a:r>
                <a:r>
                  <a:rPr lang="de-DE" sz="1600" dirty="0"/>
                  <a:t>, </a:t>
                </a:r>
                <a:r>
                  <a:rPr lang="el-GR" sz="1600" dirty="0"/>
                  <a:t>Θ</a:t>
                </a:r>
                <a:r>
                  <a:rPr lang="de-DE" sz="1600" dirty="0"/>
                  <a:t> </a:t>
                </a:r>
                <a:r>
                  <a:rPr lang="de-DE" sz="1600" dirty="0" err="1"/>
                  <a:t>of</a:t>
                </a:r>
                <a:r>
                  <a:rPr lang="de-DE" sz="1600" dirty="0"/>
                  <a:t> </a:t>
                </a:r>
                <a:r>
                  <a:rPr lang="de-DE" sz="1600" dirty="0" err="1"/>
                  <a:t>the</a:t>
                </a:r>
                <a:r>
                  <a:rPr lang="de-DE" sz="1600" dirty="0"/>
                  <a:t> SOL </a:t>
                </a:r>
                <a:r>
                  <a:rPr lang="de-DE" sz="1600" dirty="0" err="1"/>
                  <a:t>defines</a:t>
                </a:r>
                <a:r>
                  <a:rPr lang="de-DE" sz="1600" dirty="0"/>
                  <a:t> </a:t>
                </a:r>
                <a:r>
                  <a:rPr lang="de-DE" sz="1600" dirty="0" err="1"/>
                  <a:t>the</a:t>
                </a:r>
                <a:r>
                  <a:rPr lang="de-DE" sz="1600" dirty="0"/>
                  <a:t> relative </a:t>
                </a:r>
                <a14:m>
                  <m:oMath xmlns:m="http://schemas.openxmlformats.org/officeDocument/2006/math">
                    <m:r>
                      <a:rPr lang="de-DE" sz="1600" b="0" i="1" smtClean="0">
                        <a:latin typeface="Cambria Math" panose="02040503050406030204" pitchFamily="18" charset="0"/>
                      </a:rPr>
                      <m:t>⊥</m:t>
                    </m:r>
                  </m:oMath>
                </a14:m>
                <a:r>
                  <a:rPr lang="de-DE" sz="1600" dirty="0"/>
                  <a:t>-</a:t>
                </a:r>
                <a:r>
                  <a:rPr lang="de-DE" sz="1600" dirty="0" err="1"/>
                  <a:t>displacement</a:t>
                </a:r>
                <a:r>
                  <a:rPr lang="de-DE" sz="1600" dirty="0"/>
                  <a:t> </a:t>
                </a:r>
                <a:r>
                  <a:rPr lang="de-DE" sz="1600" dirty="0" err="1"/>
                  <a:t>of</a:t>
                </a:r>
                <a:r>
                  <a:rPr lang="de-DE" sz="1600" dirty="0"/>
                  <a:t> a </a:t>
                </a:r>
                <a:r>
                  <a:rPr lang="de-DE" sz="1600" dirty="0" err="1"/>
                  <a:t>field</a:t>
                </a:r>
                <a:r>
                  <a:rPr lang="de-DE" sz="1600" dirty="0"/>
                  <a:t> </a:t>
                </a:r>
                <a:r>
                  <a:rPr lang="de-DE" sz="1600" dirty="0" err="1"/>
                  <a:t>line</a:t>
                </a:r>
                <a:r>
                  <a:rPr lang="de-DE" sz="1600" dirty="0"/>
                  <a:t> </a:t>
                </a:r>
                <a:r>
                  <a:rPr lang="de-DE" sz="1600" dirty="0" err="1"/>
                  <a:t>towards</a:t>
                </a:r>
                <a:r>
                  <a:rPr lang="de-DE" sz="1600" dirty="0"/>
                  <a:t> </a:t>
                </a:r>
                <a:r>
                  <a:rPr lang="de-DE" sz="1600" dirty="0" err="1"/>
                  <a:t>the</a:t>
                </a:r>
                <a:r>
                  <a:rPr lang="de-DE" sz="1600" dirty="0"/>
                  <a:t> </a:t>
                </a:r>
                <a:r>
                  <a:rPr lang="de-DE" sz="1600" dirty="0" err="1"/>
                  <a:t>divertor</a:t>
                </a:r>
                <a:r>
                  <a:rPr lang="de-DE" sz="1600" dirty="0"/>
                  <a:t> per </a:t>
                </a:r>
                <a:r>
                  <a:rPr lang="de-DE" sz="1600" dirty="0" err="1"/>
                  <a:t>arc</a:t>
                </a:r>
                <a:r>
                  <a:rPr lang="de-DE" sz="1600" dirty="0"/>
                  <a:t> length</a:t>
                </a:r>
                <a:r>
                  <a:rPr lang="de-DE" sz="1600" baseline="30000" dirty="0"/>
                  <a:t>15</a:t>
                </a:r>
              </a:p>
              <a:p>
                <a:pPr marL="742950" lvl="1" indent="-285750">
                  <a:lnSpc>
                    <a:spcPts val="2300"/>
                  </a:lnSpc>
                  <a:spcBef>
                    <a:spcPts val="1150"/>
                  </a:spcBef>
                  <a:buFont typeface="Wingdings" panose="05000000000000000000" pitchFamily="2" charset="2"/>
                  <a:buChar char="§"/>
                </a:pPr>
                <a14:m>
                  <m:oMath xmlns:m="http://schemas.openxmlformats.org/officeDocument/2006/math">
                    <m:r>
                      <a:rPr lang="en-US" sz="1600" i="1">
                        <a:latin typeface="Cambria Math" panose="02040503050406030204" pitchFamily="18" charset="0"/>
                        <a:ea typeface="Cambria Math" panose="02040503050406030204" pitchFamily="18" charset="0"/>
                      </a:rPr>
                      <m:t>∴</m:t>
                    </m:r>
                    <m:r>
                      <m:rPr>
                        <m:sty m:val="p"/>
                      </m:rPr>
                      <a:rPr lang="de-DE" sz="1600" b="0" i="0" smtClean="0">
                        <a:latin typeface="Cambria Math" panose="02040503050406030204" pitchFamily="18" charset="0"/>
                        <a:ea typeface="Cambria Math" panose="02040503050406030204" pitchFamily="18" charset="0"/>
                      </a:rPr>
                      <m:t>Θ</m:t>
                    </m:r>
                  </m:oMath>
                </a14:m>
                <a:r>
                  <a:rPr lang="en-US" sz="1600" dirty="0"/>
                  <a:t> determines projection of </a:t>
                </a: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𝑞</m:t>
                        </m:r>
                      </m:e>
                      <m:sub>
                        <m:r>
                          <a:rPr lang="de-DE" sz="1600" i="1">
                            <a:latin typeface="Cambria Math" panose="02040503050406030204" pitchFamily="18" charset="0"/>
                          </a:rPr>
                          <m:t>∥</m:t>
                        </m:r>
                      </m:sub>
                    </m:sSub>
                    <m:r>
                      <a:rPr lang="de-DE" sz="1600" i="1">
                        <a:latin typeface="Cambria Math" panose="02040503050406030204" pitchFamily="18" charset="0"/>
                      </a:rPr>
                      <m:t>, </m:t>
                    </m:r>
                    <m:sSub>
                      <m:sSubPr>
                        <m:ctrlPr>
                          <a:rPr lang="de-DE" sz="1600" i="1">
                            <a:latin typeface="Cambria Math" panose="02040503050406030204" pitchFamily="18" charset="0"/>
                          </a:rPr>
                        </m:ctrlPr>
                      </m:sSubPr>
                      <m:e>
                        <m:r>
                          <m:rPr>
                            <m:sty m:val="p"/>
                          </m:rPr>
                          <a:rPr lang="de-DE" sz="1600">
                            <a:latin typeface="Cambria Math" panose="02040503050406030204" pitchFamily="18" charset="0"/>
                          </a:rPr>
                          <m:t>Γ</m:t>
                        </m:r>
                      </m:e>
                      <m:sub>
                        <m:r>
                          <a:rPr lang="de-DE" sz="1600" i="1">
                            <a:latin typeface="Cambria Math" panose="02040503050406030204" pitchFamily="18" charset="0"/>
                          </a:rPr>
                          <m:t>∥</m:t>
                        </m:r>
                      </m:sub>
                    </m:sSub>
                  </m:oMath>
                </a14:m>
                <a:r>
                  <a:rPr lang="en-US" sz="1600" dirty="0"/>
                  <a:t> in radial/poloidal plane</a:t>
                </a:r>
              </a:p>
              <a:p>
                <a:pPr marL="742950" lvl="1" indent="-285750">
                  <a:lnSpc>
                    <a:spcPts val="2300"/>
                  </a:lnSpc>
                  <a:spcBef>
                    <a:spcPts val="1150"/>
                  </a:spcBef>
                  <a:buFont typeface="Wingdings" panose="05000000000000000000" pitchFamily="2" charset="2"/>
                  <a:buChar char="§"/>
                </a:pPr>
                <a:r>
                  <a:rPr lang="de-DE" sz="1600" dirty="0"/>
                  <a:t>in </a:t>
                </a:r>
                <a:r>
                  <a:rPr lang="de-DE" sz="1600" dirty="0" err="1"/>
                  <a:t>tokamaks</a:t>
                </a:r>
                <a:r>
                  <a:rPr lang="de-DE" sz="1600" dirty="0"/>
                  <a:t>, </a:t>
                </a:r>
                <a14:m>
                  <m:oMath xmlns:m="http://schemas.openxmlformats.org/officeDocument/2006/math">
                    <m:r>
                      <m:rPr>
                        <m:sty m:val="p"/>
                      </m:rPr>
                      <a:rPr lang="de-DE" sz="1600" b="0" i="0" smtClean="0">
                        <a:latin typeface="Cambria Math" panose="02040503050406030204" pitchFamily="18" charset="0"/>
                      </a:rPr>
                      <m:t>Θ</m:t>
                    </m:r>
                    <m:r>
                      <a:rPr lang="de-DE" sz="1600" b="0" i="1" smtClean="0">
                        <a:latin typeface="Cambria Math" panose="02040503050406030204" pitchFamily="18" charset="0"/>
                      </a:rPr>
                      <m:t>~0.1</m:t>
                    </m:r>
                  </m:oMath>
                </a14:m>
                <a:r>
                  <a:rPr lang="en-US" sz="1600" dirty="0"/>
                  <a:t>, making 3D effects negligible</a:t>
                </a:r>
              </a:p>
              <a:p>
                <a:pPr marL="742950" lvl="1" indent="-285750">
                  <a:lnSpc>
                    <a:spcPts val="2300"/>
                  </a:lnSpc>
                  <a:spcBef>
                    <a:spcPts val="1150"/>
                  </a:spcBef>
                  <a:buFont typeface="Wingdings" panose="05000000000000000000" pitchFamily="2" charset="2"/>
                  <a:buChar char="§"/>
                </a:pPr>
                <a:r>
                  <a:rPr lang="de-DE" sz="1600" dirty="0"/>
                  <a:t>in </a:t>
                </a:r>
                <a:r>
                  <a:rPr lang="de-DE" sz="1600" dirty="0" err="1"/>
                  <a:t>stellarators</a:t>
                </a:r>
                <a:r>
                  <a:rPr lang="de-DE" sz="1600" dirty="0"/>
                  <a:t>, </a:t>
                </a:r>
                <a14:m>
                  <m:oMath xmlns:m="http://schemas.openxmlformats.org/officeDocument/2006/math">
                    <m:r>
                      <m:rPr>
                        <m:sty m:val="p"/>
                      </m:rPr>
                      <a:rPr lang="de-DE" sz="1600" b="0" i="0" smtClean="0">
                        <a:latin typeface="Cambria Math" panose="02040503050406030204" pitchFamily="18" charset="0"/>
                      </a:rPr>
                      <m:t>Θ</m:t>
                    </m:r>
                    <m:r>
                      <a:rPr lang="de-DE" sz="1600" b="0" i="1" smtClean="0">
                        <a:latin typeface="Cambria Math" panose="02040503050406030204" pitchFamily="18" charset="0"/>
                      </a:rPr>
                      <m:t>~0.001</m:t>
                    </m:r>
                  </m:oMath>
                </a14:m>
                <a:r>
                  <a:rPr lang="en-US" sz="1600" dirty="0"/>
                  <a:t>, with </a:t>
                </a:r>
                <a14:m>
                  <m:oMath xmlns:m="http://schemas.openxmlformats.org/officeDocument/2006/math">
                    <m:r>
                      <m:rPr>
                        <m:sty m:val="p"/>
                      </m:rPr>
                      <a:rPr lang="de-DE" sz="1600" b="0" i="0" smtClean="0">
                        <a:latin typeface="Cambria Math" panose="02040503050406030204" pitchFamily="18" charset="0"/>
                      </a:rPr>
                      <m:t>Θ</m:t>
                    </m:r>
                    <m:sSub>
                      <m:sSubPr>
                        <m:ctrlPr>
                          <a:rPr lang="de-DE" sz="1600" b="0" i="1" smtClean="0">
                            <a:latin typeface="Cambria Math" panose="02040503050406030204" pitchFamily="18" charset="0"/>
                          </a:rPr>
                        </m:ctrlPr>
                      </m:sSubPr>
                      <m:e>
                        <m:r>
                          <m:rPr>
                            <m:sty m:val="p"/>
                          </m:rPr>
                          <a:rPr lang="de-DE" sz="1600" b="0" i="0" smtClean="0">
                            <a:latin typeface="Cambria Math" panose="02040503050406030204" pitchFamily="18" charset="0"/>
                          </a:rPr>
                          <m:t>Γ</m:t>
                        </m:r>
                      </m:e>
                      <m:sub>
                        <m:r>
                          <a:rPr lang="de-DE" sz="1600" b="0" i="1" smtClean="0">
                            <a:latin typeface="Cambria Math" panose="02040503050406030204" pitchFamily="18" charset="0"/>
                          </a:rPr>
                          <m:t>∥</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m:rPr>
                            <m:sty m:val="p"/>
                          </m:rPr>
                          <a:rPr lang="de-DE" sz="1600" b="0" i="0" smtClean="0">
                            <a:latin typeface="Cambria Math" panose="02040503050406030204" pitchFamily="18" charset="0"/>
                          </a:rPr>
                          <m:t>Γ</m:t>
                        </m:r>
                      </m:e>
                      <m:sub>
                        <m:r>
                          <a:rPr lang="de-DE" sz="1600" b="0" i="1" smtClean="0">
                            <a:latin typeface="Cambria Math" panose="02040503050406030204" pitchFamily="18" charset="0"/>
                          </a:rPr>
                          <m:t>⊥</m:t>
                        </m:r>
                      </m:sub>
                    </m:sSub>
                  </m:oMath>
                </a14:m>
                <a:r>
                  <a:rPr lang="en-US" sz="1600" dirty="0"/>
                  <a:t> </a:t>
                </a:r>
                <a:r>
                  <a:rPr lang="en-US" sz="1600" dirty="0">
                    <a:sym typeface="Wingdings" panose="05000000000000000000" pitchFamily="2" charset="2"/>
                  </a:rPr>
                  <a:t> strong impact on energy/momentum transport in SOL</a:t>
                </a:r>
                <a:endParaRPr lang="en-US" sz="1600" dirty="0"/>
              </a:p>
              <a:p>
                <a:pPr algn="l">
                  <a:lnSpc>
                    <a:spcPts val="2300"/>
                  </a:lnSpc>
                  <a:spcBef>
                    <a:spcPts val="1150"/>
                  </a:spcBef>
                </a:pPr>
                <a:endParaRPr lang="en-US" sz="1600" dirty="0" err="1"/>
              </a:p>
            </p:txBody>
          </p:sp>
        </mc:Choice>
        <mc:Fallback xmlns="">
          <p:sp>
            <p:nvSpPr>
              <p:cNvPr id="7" name="TextBox 6"/>
              <p:cNvSpPr txBox="1">
                <a:spLocks noRot="1" noChangeAspect="1" noMove="1" noResize="1" noEditPoints="1" noAdjustHandles="1" noChangeArrowheads="1" noChangeShapeType="1" noTextEdit="1"/>
              </p:cNvSpPr>
              <p:nvPr/>
            </p:nvSpPr>
            <p:spPr>
              <a:xfrm>
                <a:off x="415448" y="1291321"/>
                <a:ext cx="5103813" cy="3538020"/>
              </a:xfrm>
              <a:prstGeom prst="rect">
                <a:avLst/>
              </a:prstGeom>
              <a:blipFill>
                <a:blip r:embed="rId2"/>
                <a:stretch>
                  <a:fillRect l="-2270" t="-1207" r="-3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feld 18"/>
              <p:cNvSpPr txBox="1"/>
              <p:nvPr/>
            </p:nvSpPr>
            <p:spPr>
              <a:xfrm>
                <a:off x="344441" y="4478632"/>
                <a:ext cx="5609250" cy="1487587"/>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Ratio </a:t>
                </a:r>
                <a:r>
                  <a:rPr lang="de-DE" sz="1600" dirty="0" err="1"/>
                  <a:t>of</a:t>
                </a:r>
                <a:r>
                  <a:rPr lang="de-DE" sz="1600" dirty="0"/>
                  <a:t> </a:t>
                </a:r>
                <a14:m>
                  <m:oMath xmlns:m="http://schemas.openxmlformats.org/officeDocument/2006/math">
                    <m:r>
                      <a:rPr lang="de-DE" sz="1600" b="0" i="1" smtClean="0">
                        <a:latin typeface="Cambria Math" panose="02040503050406030204" pitchFamily="18" charset="0"/>
                      </a:rPr>
                      <m:t>∥</m:t>
                    </m:r>
                  </m:oMath>
                </a14:m>
                <a:r>
                  <a:rPr lang="de-DE" sz="1600" dirty="0"/>
                  <a:t>- </a:t>
                </a:r>
                <a:r>
                  <a:rPr lang="de-DE" sz="1600" dirty="0" err="1"/>
                  <a:t>to</a:t>
                </a:r>
                <a:r>
                  <a:rPr lang="de-DE" sz="1600" dirty="0"/>
                  <a:t> </a:t>
                </a:r>
                <a14:m>
                  <m:oMath xmlns:m="http://schemas.openxmlformats.org/officeDocument/2006/math">
                    <m:r>
                      <a:rPr lang="de-DE" sz="1600" b="0" i="1" smtClean="0">
                        <a:latin typeface="Cambria Math" panose="02040503050406030204" pitchFamily="18" charset="0"/>
                      </a:rPr>
                      <m:t>⊥</m:t>
                    </m:r>
                  </m:oMath>
                </a14:m>
                <a:r>
                  <a:rPr lang="de-DE" sz="1600" dirty="0"/>
                  <a:t>- </a:t>
                </a:r>
                <a:r>
                  <a:rPr lang="de-DE" sz="1600" dirty="0" err="1"/>
                  <a:t>transport</a:t>
                </a:r>
                <a:r>
                  <a:rPr lang="de-DE" sz="1600" dirty="0"/>
                  <a:t> (</a:t>
                </a:r>
                <a:r>
                  <a:rPr lang="de-DE" sz="1600" dirty="0" err="1"/>
                  <a:t>predicted</a:t>
                </a:r>
                <a:r>
                  <a:rPr lang="de-DE" sz="1600" dirty="0"/>
                  <a:t> </a:t>
                </a:r>
                <a:r>
                  <a:rPr lang="de-DE" sz="1600" dirty="0" err="1"/>
                  <a:t>to</a:t>
                </a:r>
                <a:r>
                  <a:rPr lang="de-DE" sz="1600" dirty="0"/>
                  <a:t> </a:t>
                </a:r>
                <a:r>
                  <a:rPr lang="de-DE" sz="1600" dirty="0" err="1"/>
                  <a:t>be</a:t>
                </a:r>
                <a:r>
                  <a:rPr lang="de-DE" sz="1600" dirty="0"/>
                  <a:t>) </a:t>
                </a:r>
                <a:r>
                  <a:rPr lang="de-DE" sz="1600" dirty="0" err="1"/>
                  <a:t>highly</a:t>
                </a:r>
                <a:r>
                  <a:rPr lang="de-DE" sz="1600" dirty="0"/>
                  <a:t> sensitive </a:t>
                </a:r>
                <a:r>
                  <a:rPr lang="de-DE" sz="1600" dirty="0" err="1"/>
                  <a:t>to</a:t>
                </a:r>
                <a:r>
                  <a:rPr lang="de-DE" sz="1600" dirty="0"/>
                  <a:t> </a:t>
                </a:r>
                <a:r>
                  <a:rPr lang="de-DE" sz="1600" dirty="0" err="1"/>
                  <a:t>the</a:t>
                </a:r>
                <a:r>
                  <a:rPr lang="de-DE" sz="1600" dirty="0"/>
                  <a:t> </a:t>
                </a:r>
                <a:r>
                  <a:rPr lang="de-DE" sz="1600" b="1" dirty="0" err="1"/>
                  <a:t>magnetic</a:t>
                </a:r>
                <a:r>
                  <a:rPr lang="de-DE" sz="1600" b="1" dirty="0"/>
                  <a:t> </a:t>
                </a:r>
                <a:r>
                  <a:rPr lang="de-DE" sz="1600" b="1" dirty="0" err="1"/>
                  <a:t>field</a:t>
                </a:r>
                <a:r>
                  <a:rPr lang="de-DE" sz="1600" b="1" dirty="0"/>
                  <a:t> </a:t>
                </a:r>
                <a:r>
                  <a:rPr lang="de-DE" sz="1600" b="1" dirty="0" err="1"/>
                  <a:t>line</a:t>
                </a:r>
                <a:r>
                  <a:rPr lang="de-DE" sz="1600" b="1" dirty="0"/>
                  <a:t> </a:t>
                </a:r>
                <a:r>
                  <a:rPr lang="de-DE" sz="1600" b="1" dirty="0" err="1"/>
                  <a:t>pitch</a:t>
                </a:r>
                <a:r>
                  <a:rPr lang="de-DE" sz="1600" b="1" dirty="0"/>
                  <a:t>, </a:t>
                </a:r>
                <a14:m>
                  <m:oMath xmlns:m="http://schemas.openxmlformats.org/officeDocument/2006/math">
                    <m:r>
                      <a:rPr lang="de-DE" sz="1600" b="1" i="0" smtClean="0">
                        <a:latin typeface="Cambria Math" panose="02040503050406030204" pitchFamily="18" charset="0"/>
                      </a:rPr>
                      <m:t>𝚯</m:t>
                    </m:r>
                  </m:oMath>
                </a14:m>
                <a:r>
                  <a:rPr lang="de-DE" sz="1600" b="1" dirty="0"/>
                  <a:t>, </a:t>
                </a:r>
                <a:r>
                  <a:rPr lang="de-DE" sz="1600" b="1" dirty="0" err="1"/>
                  <a:t>within</a:t>
                </a:r>
                <a:r>
                  <a:rPr lang="de-DE" sz="1600" b="1" dirty="0"/>
                  <a:t> </a:t>
                </a:r>
                <a:r>
                  <a:rPr lang="de-DE" sz="1600" b="1" dirty="0" err="1"/>
                  <a:t>the</a:t>
                </a:r>
                <a:r>
                  <a:rPr lang="de-DE" sz="1600" b="1" dirty="0"/>
                  <a:t> </a:t>
                </a:r>
                <a:r>
                  <a:rPr lang="de-DE" sz="1600" b="1" dirty="0" err="1"/>
                  <a:t>island</a:t>
                </a:r>
                <a:r>
                  <a:rPr lang="de-DE" sz="1600" baseline="30000" dirty="0"/>
                  <a:t>[1]</a:t>
                </a:r>
                <a:r>
                  <a:rPr lang="de-DE" sz="1600" dirty="0"/>
                  <a:t>:</a:t>
                </a:r>
              </a:p>
              <a:p>
                <a:pPr algn="l">
                  <a:lnSpc>
                    <a:spcPts val="2300"/>
                  </a:lnSpc>
                  <a:spcBef>
                    <a:spcPts val="1150"/>
                  </a:spcBef>
                </a:pPr>
                <a:endParaRPr lang="de-DE" sz="1600" dirty="0"/>
              </a:p>
              <a:p>
                <a:pPr marL="180000" indent="-180000" algn="l">
                  <a:lnSpc>
                    <a:spcPts val="2300"/>
                  </a:lnSpc>
                  <a:spcBef>
                    <a:spcPts val="1150"/>
                  </a:spcBef>
                  <a:buFont typeface="Arial" panose="020B0604020202020204" pitchFamily="34" charset="0"/>
                  <a:buChar char="•"/>
                </a:pPr>
                <a:endParaRPr lang="de-DE" sz="1600" dirty="0"/>
              </a:p>
            </p:txBody>
          </p:sp>
        </mc:Choice>
        <mc:Fallback xmlns="">
          <p:sp>
            <p:nvSpPr>
              <p:cNvPr id="22" name="Textfeld 18"/>
              <p:cNvSpPr txBox="1">
                <a:spLocks noRot="1" noChangeAspect="1" noMove="1" noResize="1" noEditPoints="1" noAdjustHandles="1" noChangeArrowheads="1" noChangeShapeType="1" noTextEdit="1"/>
              </p:cNvSpPr>
              <p:nvPr/>
            </p:nvSpPr>
            <p:spPr>
              <a:xfrm>
                <a:off x="344441" y="4478632"/>
                <a:ext cx="5609250" cy="1487587"/>
              </a:xfrm>
              <a:prstGeom prst="rect">
                <a:avLst/>
              </a:prstGeom>
              <a:blipFill>
                <a:blip r:embed="rId3"/>
                <a:stretch>
                  <a:fillRect l="-2065" t="-2869" r="-1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98393" y="5596967"/>
                <a:ext cx="766684"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𝑞</m:t>
                              </m:r>
                            </m:e>
                            <m:sub>
                              <m:r>
                                <a:rPr lang="de-DE" sz="1600" b="0" i="1" smtClean="0">
                                  <a:latin typeface="Cambria Math" panose="02040503050406030204" pitchFamily="18" charset="0"/>
                                </a:rPr>
                                <m:t>∥</m:t>
                              </m:r>
                            </m:sub>
                          </m:sSub>
                        </m:num>
                        <m:den>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𝑞</m:t>
                              </m:r>
                            </m:e>
                            <m:sub>
                              <m:r>
                                <a:rPr lang="de-DE" sz="1600" b="0" i="1" smtClean="0">
                                  <a:latin typeface="Cambria Math" panose="02040503050406030204" pitchFamily="18" charset="0"/>
                                </a:rPr>
                                <m:t>⊥</m:t>
                              </m:r>
                            </m:sub>
                          </m:sSub>
                        </m:den>
                      </m:f>
                      <m:r>
                        <a:rPr lang="de-DE" sz="1600" b="0" i="1" smtClean="0">
                          <a:latin typeface="Cambria Math" panose="02040503050406030204" pitchFamily="18" charset="0"/>
                        </a:rPr>
                        <m:t>∝</m:t>
                      </m:r>
                      <m:sSup>
                        <m:sSupPr>
                          <m:ctrlPr>
                            <a:rPr lang="de-DE" sz="1600" b="0" i="1" smtClean="0">
                              <a:latin typeface="Cambria Math" panose="02040503050406030204" pitchFamily="18" charset="0"/>
                            </a:rPr>
                          </m:ctrlPr>
                        </m:sSupPr>
                        <m:e>
                          <m:r>
                            <m:rPr>
                              <m:sty m:val="p"/>
                            </m:rPr>
                            <a:rPr lang="de-DE" sz="1600" b="0" i="0" smtClean="0">
                              <a:latin typeface="Cambria Math" panose="02040503050406030204" pitchFamily="18" charset="0"/>
                            </a:rPr>
                            <m:t>Θ</m:t>
                          </m:r>
                        </m:e>
                        <m:sup>
                          <m:r>
                            <a:rPr lang="de-DE" sz="1600" b="0" i="1" smtClean="0">
                              <a:latin typeface="Cambria Math" panose="02040503050406030204" pitchFamily="18" charset="0"/>
                            </a:rPr>
                            <m:t>2</m:t>
                          </m:r>
                        </m:sup>
                      </m:sSup>
                    </m:oMath>
                  </m:oMathPara>
                </a14:m>
                <a:endParaRPr lang="en-US" sz="1600" dirty="0" err="1"/>
              </a:p>
            </p:txBody>
          </p:sp>
        </mc:Choice>
        <mc:Fallback xmlns="">
          <p:sp>
            <p:nvSpPr>
              <p:cNvPr id="23" name="TextBox 22"/>
              <p:cNvSpPr txBox="1">
                <a:spLocks noRot="1" noChangeAspect="1" noMove="1" noResize="1" noEditPoints="1" noAdjustHandles="1" noChangeArrowheads="1" noChangeShapeType="1" noTextEdit="1"/>
              </p:cNvSpPr>
              <p:nvPr/>
            </p:nvSpPr>
            <p:spPr>
              <a:xfrm>
                <a:off x="998393" y="5596967"/>
                <a:ext cx="766684" cy="294953"/>
              </a:xfrm>
              <a:prstGeom prst="rect">
                <a:avLst/>
              </a:prstGeom>
              <a:blipFill>
                <a:blip r:embed="rId4"/>
                <a:stretch>
                  <a:fillRect l="-5556" t="-44898" r="-794" b="-34694"/>
                </a:stretch>
              </a:blipFill>
            </p:spPr>
            <p:txBody>
              <a:bodyPr/>
              <a:lstStyle/>
              <a:p>
                <a:r>
                  <a:rPr lang="en-US">
                    <a:noFill/>
                  </a:rPr>
                  <a:t> </a:t>
                </a:r>
              </a:p>
            </p:txBody>
          </p:sp>
        </mc:Fallback>
      </mc:AlternateContent>
      <p:cxnSp>
        <p:nvCxnSpPr>
          <p:cNvPr id="41" name="Straight Arrow Connector 40"/>
          <p:cNvCxnSpPr/>
          <p:nvPr/>
        </p:nvCxnSpPr>
        <p:spPr>
          <a:xfrm flipV="1">
            <a:off x="7332321" y="2544502"/>
            <a:ext cx="340325" cy="0"/>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136" y="1787002"/>
            <a:ext cx="4909987" cy="3682490"/>
          </a:xfrm>
          <a:prstGeom prst="rect">
            <a:avLst/>
          </a:prstGeom>
        </p:spPr>
      </p:pic>
      <p:sp>
        <p:nvSpPr>
          <p:cNvPr id="43" name="TextBox 42"/>
          <p:cNvSpPr txBox="1"/>
          <p:nvPr/>
        </p:nvSpPr>
        <p:spPr>
          <a:xfrm>
            <a:off x="10118763" y="1857844"/>
            <a:ext cx="1369735" cy="253339"/>
          </a:xfrm>
          <a:prstGeom prst="rect">
            <a:avLst/>
          </a:prstGeom>
          <a:noFill/>
        </p:spPr>
        <p:txBody>
          <a:bodyPr wrap="square" lIns="0" tIns="0" rIns="0" bIns="0" rtlCol="0" anchor="t" anchorCtr="0">
            <a:spAutoFit/>
          </a:bodyPr>
          <a:lstStyle/>
          <a:p>
            <a:pPr algn="l">
              <a:lnSpc>
                <a:spcPts val="2300"/>
              </a:lnSpc>
              <a:spcBef>
                <a:spcPts val="1150"/>
              </a:spcBef>
            </a:pPr>
            <a:r>
              <a:rPr lang="de-DE" sz="1100" dirty="0" err="1"/>
              <a:t>Adapted</a:t>
            </a:r>
            <a:r>
              <a:rPr lang="de-DE" sz="1100" dirty="0"/>
              <a:t> </a:t>
            </a:r>
            <a:r>
              <a:rPr lang="de-DE" sz="1100" dirty="0" err="1"/>
              <a:t>from</a:t>
            </a:r>
            <a:r>
              <a:rPr lang="de-DE" sz="1100" dirty="0"/>
              <a:t> [4]</a:t>
            </a:r>
            <a:endParaRPr lang="en-US" sz="1100" dirty="0" err="1"/>
          </a:p>
        </p:txBody>
      </p:sp>
      <p:grpSp>
        <p:nvGrpSpPr>
          <p:cNvPr id="44" name="Group 43"/>
          <p:cNvGrpSpPr/>
          <p:nvPr/>
        </p:nvGrpSpPr>
        <p:grpSpPr>
          <a:xfrm>
            <a:off x="7918260" y="3278424"/>
            <a:ext cx="3103593" cy="754975"/>
            <a:chOff x="8228458" y="3147930"/>
            <a:chExt cx="3103593" cy="754975"/>
          </a:xfrm>
        </p:grpSpPr>
        <p:cxnSp>
          <p:nvCxnSpPr>
            <p:cNvPr id="45" name="Straight Arrow Connector 44"/>
            <p:cNvCxnSpPr/>
            <p:nvPr/>
          </p:nvCxnSpPr>
          <p:spPr>
            <a:xfrm rot="420000" flipH="1" flipV="1">
              <a:off x="8228458" y="3179005"/>
              <a:ext cx="250408" cy="723900"/>
            </a:xfrm>
            <a:prstGeom prst="straightConnector1">
              <a:avLst/>
            </a:prstGeom>
            <a:ln w="57150">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8239371" y="3147930"/>
                  <a:ext cx="3092680" cy="369332"/>
                </a:xfrm>
                <a:prstGeom prst="rect">
                  <a:avLst/>
                </a:prstGeom>
                <a:noFill/>
              </p:spPr>
              <p:txBody>
                <a:bodyPr wrap="square" lIns="0" tIns="0" rIns="0" bIns="0" rtlCol="0" anchor="t" anchorCtr="0">
                  <a:spAutoFit/>
                </a:bodyPr>
                <a:lstStyle/>
                <a:p>
                  <a:pPr algn="ctr">
                    <a:spcBef>
                      <a:spcPts val="1150"/>
                    </a:spcBef>
                  </a:pPr>
                  <a14:m>
                    <m:oMath xmlns:m="http://schemas.openxmlformats.org/officeDocument/2006/math">
                      <m:r>
                        <a:rPr lang="de-DE" sz="1200" b="1" i="1" smtClean="0">
                          <a:latin typeface="Cambria Math" panose="02040503050406030204" pitchFamily="18" charset="0"/>
                        </a:rPr>
                        <m:t>⊥</m:t>
                      </m:r>
                    </m:oMath>
                  </a14:m>
                  <a:r>
                    <a:rPr lang="en-US" sz="1200" b="1" dirty="0"/>
                    <a:t>-transport much more important in </a:t>
                  </a:r>
                  <a:r>
                    <a:rPr lang="en-US" sz="1200" b="1" dirty="0" err="1"/>
                    <a:t>stellarators</a:t>
                  </a:r>
                  <a:r>
                    <a:rPr lang="en-US" sz="1200" b="1" dirty="0"/>
                    <a:t> than tokamaks!</a:t>
                  </a:r>
                </a:p>
              </p:txBody>
            </p:sp>
          </mc:Choice>
          <mc:Fallback xmlns="">
            <p:sp>
              <p:nvSpPr>
                <p:cNvPr id="10" name="TextBox 9"/>
                <p:cNvSpPr txBox="1">
                  <a:spLocks noRot="1" noChangeAspect="1" noMove="1" noResize="1" noEditPoints="1" noAdjustHandles="1" noChangeArrowheads="1" noChangeShapeType="1" noTextEdit="1"/>
                </p:cNvSpPr>
                <p:nvPr/>
              </p:nvSpPr>
              <p:spPr>
                <a:xfrm>
                  <a:off x="8239371" y="3147930"/>
                  <a:ext cx="3092680" cy="369332"/>
                </a:xfrm>
                <a:prstGeom prst="rect">
                  <a:avLst/>
                </a:prstGeom>
                <a:blipFill>
                  <a:blip r:embed="rId11"/>
                  <a:stretch>
                    <a:fillRect t="-14754" b="-22951"/>
                  </a:stretch>
                </a:blipFill>
              </p:spPr>
              <p:txBody>
                <a:bodyPr/>
                <a:lstStyle/>
                <a:p>
                  <a:r>
                    <a:rPr lang="en-US">
                      <a:noFill/>
                    </a:rPr>
                    <a:t> </a:t>
                  </a:r>
                </a:p>
              </p:txBody>
            </p:sp>
          </mc:Fallback>
        </mc:AlternateContent>
      </p:grpSp>
      <p:sp>
        <p:nvSpPr>
          <p:cNvPr id="47" name="TextBox 46"/>
          <p:cNvSpPr txBox="1"/>
          <p:nvPr/>
        </p:nvSpPr>
        <p:spPr>
          <a:xfrm>
            <a:off x="8193490" y="6146101"/>
            <a:ext cx="3468186" cy="415498"/>
          </a:xfrm>
          <a:prstGeom prst="rect">
            <a:avLst/>
          </a:prstGeom>
          <a:noFill/>
        </p:spPr>
        <p:txBody>
          <a:bodyPr wrap="square" lIns="0" tIns="0" rIns="0" bIns="0" rtlCol="0" anchor="t" anchorCtr="0">
            <a:spAutoFit/>
          </a:bodyPr>
          <a:lstStyle/>
          <a:p>
            <a:r>
              <a:rPr lang="de-DE" sz="900" baseline="30000" dirty="0"/>
              <a:t>2</a:t>
            </a:r>
            <a:r>
              <a:rPr lang="de-DE" sz="900" dirty="0"/>
              <a:t>R. König et al, </a:t>
            </a:r>
            <a:r>
              <a:rPr lang="de-DE" sz="900" i="1" dirty="0"/>
              <a:t>Plasma Phys. Control. Fusion </a:t>
            </a:r>
            <a:r>
              <a:rPr lang="de-DE" sz="900" b="1" dirty="0"/>
              <a:t>44</a:t>
            </a:r>
            <a:r>
              <a:rPr lang="de-DE" sz="900" dirty="0"/>
              <a:t> (2002) 2365-2422</a:t>
            </a:r>
            <a:endParaRPr lang="de-DE" sz="900" b="1" baseline="30000" dirty="0"/>
          </a:p>
          <a:p>
            <a:r>
              <a:rPr lang="de-DE" sz="900" baseline="30000" dirty="0"/>
              <a:t>4</a:t>
            </a:r>
            <a:r>
              <a:rPr lang="de-DE" sz="900" dirty="0"/>
              <a:t>Y. Feng et al, </a:t>
            </a:r>
            <a:r>
              <a:rPr lang="de-DE" sz="900" i="1" dirty="0"/>
              <a:t>Plasma Phys. Control. Fusion </a:t>
            </a:r>
            <a:r>
              <a:rPr lang="de-DE" sz="900" b="1" dirty="0"/>
              <a:t>53</a:t>
            </a:r>
            <a:r>
              <a:rPr lang="de-DE" sz="900" dirty="0"/>
              <a:t> (2011) 024009 </a:t>
            </a:r>
            <a:endParaRPr lang="de-DE" sz="900" baseline="30000" dirty="0"/>
          </a:p>
          <a:p>
            <a:r>
              <a:rPr lang="de-DE" sz="900" baseline="30000" dirty="0"/>
              <a:t>8</a:t>
            </a:r>
            <a:r>
              <a:rPr lang="de-DE" sz="900" dirty="0"/>
              <a:t>Y. Feng et al, </a:t>
            </a:r>
            <a:r>
              <a:rPr lang="de-DE" sz="900" i="1" dirty="0"/>
              <a:t>Plasma Phys. Control. Fusion </a:t>
            </a:r>
            <a:r>
              <a:rPr lang="de-DE" sz="900" b="1" dirty="0"/>
              <a:t>64</a:t>
            </a:r>
            <a:r>
              <a:rPr lang="de-DE" sz="900" dirty="0"/>
              <a:t> (2022) 125012</a:t>
            </a:r>
          </a:p>
        </p:txBody>
      </p:sp>
    </p:spTree>
    <p:extLst>
      <p:ext uri="{BB962C8B-B14F-4D97-AF65-F5344CB8AC3E}">
        <p14:creationId xmlns:p14="http://schemas.microsoft.com/office/powerpoint/2010/main" val="11623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491546"/>
            <a:ext cx="5856000" cy="439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75" y="1490400"/>
            <a:ext cx="5849166" cy="439163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600" y="1490400"/>
            <a:ext cx="5856000" cy="43920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600" y="1490400"/>
            <a:ext cx="5849166" cy="4391638"/>
          </a:xfrm>
          <a:prstGeom prst="rect">
            <a:avLst/>
          </a:prstGeom>
        </p:spPr>
      </p:pic>
      <p:sp>
        <p:nvSpPr>
          <p:cNvPr id="7" name="Rectangle 6">
            <a:extLst>
              <a:ext uri="{FF2B5EF4-FFF2-40B4-BE49-F238E27FC236}">
                <a16:creationId xmlns:a16="http://schemas.microsoft.com/office/drawing/2014/main" id="{36C2B6D6-30DF-94FA-79EE-FA9E78E6962C}"/>
              </a:ext>
            </a:extLst>
          </p:cNvPr>
          <p:cNvSpPr/>
          <p:nvPr/>
        </p:nvSpPr>
        <p:spPr>
          <a:xfrm>
            <a:off x="6361042" y="985960"/>
            <a:ext cx="4866199" cy="1187395"/>
          </a:xfrm>
          <a:prstGeom prst="rect">
            <a:avLst/>
          </a:prstGeom>
          <a:solidFill>
            <a:schemeClr val="bg2">
              <a:alpha val="60000"/>
            </a:schemeClr>
          </a:solidFill>
          <a:ln w="28575">
            <a:noFill/>
            <a:tailEnd type="triangle" w="lg" len="med"/>
          </a:ln>
        </p:spPr>
        <p:style>
          <a:lnRef idx="2">
            <a:schemeClr val="accent1"/>
          </a:lnRef>
          <a:fillRef idx="1">
            <a:schemeClr val="lt1"/>
          </a:fillRef>
          <a:effectRef idx="0">
            <a:schemeClr val="accent1"/>
          </a:effectRef>
          <a:fontRef idx="minor">
            <a:schemeClr val="dk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it-IT"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p:cNvSpPr/>
          <p:nvPr/>
        </p:nvSpPr>
        <p:spPr>
          <a:xfrm>
            <a:off x="6568068" y="3682688"/>
            <a:ext cx="2454012" cy="341031"/>
          </a:xfrm>
          <a:prstGeom prst="rect">
            <a:avLst/>
          </a:prstGeom>
          <a:solidFill>
            <a:srgbClr val="FFFF00">
              <a:alpha val="8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p:cNvSpPr/>
          <p:nvPr/>
        </p:nvSpPr>
        <p:spPr>
          <a:xfrm>
            <a:off x="6568067" y="2215758"/>
            <a:ext cx="2781673" cy="341031"/>
          </a:xfrm>
          <a:prstGeom prst="rect">
            <a:avLst/>
          </a:prstGeom>
          <a:solidFill>
            <a:srgbClr val="00FFFF">
              <a:alpha val="8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p:cNvSpPr/>
          <p:nvPr/>
        </p:nvSpPr>
        <p:spPr>
          <a:xfrm>
            <a:off x="6568068" y="1019418"/>
            <a:ext cx="1929161" cy="341031"/>
          </a:xfrm>
          <a:prstGeom prst="rect">
            <a:avLst/>
          </a:prstGeom>
          <a:solidFill>
            <a:srgbClr val="EC18EB">
              <a:alpha val="8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itle 2"/>
          <p:cNvSpPr>
            <a:spLocks noGrp="1"/>
          </p:cNvSpPr>
          <p:nvPr>
            <p:ph type="title"/>
          </p:nvPr>
        </p:nvSpPr>
        <p:spPr/>
        <p:txBody>
          <a:bodyPr/>
          <a:lstStyle/>
          <a:p>
            <a:r>
              <a:rPr lang="en-US" dirty="0"/>
              <a:t>Different areas of the SOL with similar geometric properties</a:t>
            </a:r>
          </a:p>
        </p:txBody>
      </p:sp>
      <p:sp>
        <p:nvSpPr>
          <p:cNvPr id="4" name="Date Placeholder 3"/>
          <p:cNvSpPr>
            <a:spLocks noGrp="1"/>
          </p:cNvSpPr>
          <p:nvPr>
            <p:ph type="dt" sz="half"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600" b="0" i="0" u="none" strike="noStrike" kern="600" cap="all" spc="90" normalizeH="0" baseline="0" noProof="0">
                <a:ln>
                  <a:noFill/>
                </a:ln>
                <a:solidFill>
                  <a:srgbClr val="000000">
                    <a:tint val="75000"/>
                  </a:srgbClr>
                </a:solidFill>
                <a:effectLst/>
                <a:uLnTx/>
                <a:uFillTx/>
                <a:latin typeface="Arial" panose="020B0604020202020204"/>
                <a:ea typeface="+mn-ea"/>
                <a:cs typeface="+mn-cs"/>
              </a:rPr>
              <a:t>W7-X SOL and divertor</a:t>
            </a:r>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tab pos="9775825" algn="r"/>
                <a:tab pos="10226675" algn="r"/>
              </a:tabLst>
              <a:defRPr/>
            </a:pPr>
            <a:r>
              <a:rPr kumimoji="0" lang="en-US" sz="600" b="0" i="0" u="none" strike="noStrike" kern="600" cap="all" spc="90" normalizeH="0" baseline="0" noProof="0">
                <a:ln>
                  <a:noFill/>
                </a:ln>
                <a:solidFill>
                  <a:srgbClr val="000000">
                    <a:tint val="75000"/>
                  </a:srgbClr>
                </a:solidFill>
                <a:effectLst/>
                <a:uLnTx/>
                <a:uFillTx/>
                <a:latin typeface="Arial" panose="020B0604020202020204"/>
                <a:ea typeface="+mn-ea"/>
                <a:cs typeface="+mn-cs"/>
              </a:rPr>
              <a:t>Max-Planck-Institut für Plasmaphysik | Valeria Perseo | DIFFER | 21.03.2024</a:t>
            </a:r>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1A4699-952B-42DA-8DC4-38A59B49610C}" type="slidenum">
              <a:rPr kumimoji="0" lang="de-DE" sz="600" b="0" i="0" u="none" strike="noStrike" kern="600" cap="all" spc="9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de-DE" sz="600" b="0" i="0" u="none" strike="noStrike" kern="600" cap="all" spc="90" normalizeH="0" baseline="0" noProof="0" dirty="0">
              <a:ln>
                <a:noFill/>
              </a:ln>
              <a:solidFill>
                <a:srgbClr val="000000">
                  <a:tint val="75000"/>
                </a:srgbClr>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1" name="Content Placeholder 10"/>
              <p:cNvSpPr>
                <a:spLocks noGrp="1"/>
              </p:cNvSpPr>
              <p:nvPr>
                <p:ph sz="quarter" idx="13"/>
              </p:nvPr>
            </p:nvSpPr>
            <p:spPr>
              <a:xfrm>
                <a:off x="6429374" y="1019418"/>
                <a:ext cx="5067301" cy="5333757"/>
              </a:xfrm>
            </p:spPr>
            <p:txBody>
              <a:bodyPr>
                <a:normAutofit lnSpcReduction="10000"/>
              </a:bodyPr>
              <a:lstStyle/>
              <a:p>
                <a:pPr lvl="3"/>
                <a:r>
                  <a:rPr lang="en-GB" dirty="0"/>
                  <a:t>Main island SOL: </a:t>
                </a:r>
              </a:p>
              <a:p>
                <a:pPr lvl="5"/>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𝐿</m:t>
                        </m:r>
                      </m:e>
                      <m:sub>
                        <m:r>
                          <a:rPr lang="en-GB" b="0" i="1" smtClean="0">
                            <a:latin typeface="Cambria Math" panose="02040503050406030204" pitchFamily="18" charset="0"/>
                            <a:ea typeface="Cambria Math" panose="02040503050406030204" pitchFamily="18" charset="0"/>
                          </a:rPr>
                          <m:t>𝑐</m:t>
                        </m:r>
                      </m:sub>
                    </m:sSub>
                    <m:r>
                      <a:rPr lang="en-GB" b="0" i="1" smtClean="0">
                        <a:latin typeface="Cambria Math" panose="02040503050406030204" pitchFamily="18" charset="0"/>
                        <a:ea typeface="Cambria Math" panose="02040503050406030204" pitchFamily="18" charset="0"/>
                      </a:rPr>
                      <m:t>≳100 </m:t>
                    </m:r>
                    <m:r>
                      <a:rPr lang="en-GB" b="0" i="1" smtClean="0">
                        <a:latin typeface="Cambria Math" panose="02040503050406030204" pitchFamily="18" charset="0"/>
                        <a:ea typeface="Cambria Math" panose="02040503050406030204" pitchFamily="18" charset="0"/>
                      </a:rPr>
                      <m:t>𝑚</m:t>
                    </m:r>
                  </m:oMath>
                </a14:m>
                <a:r>
                  <a:rPr lang="en-GB" dirty="0"/>
                  <a:t>, i.e. multiple toroidal turns around the core</a:t>
                </a:r>
              </a:p>
              <a:p>
                <a:pPr lvl="5"/>
                <a:r>
                  <a:rPr lang="en-GB" dirty="0"/>
                  <a:t>Direct and broad contact with the core</a:t>
                </a:r>
              </a:p>
              <a:p>
                <a:pPr lvl="3"/>
                <a:r>
                  <a:rPr lang="en-GB" dirty="0"/>
                  <a:t>Private flux region (PFR):</a:t>
                </a:r>
              </a:p>
              <a:p>
                <a:pPr lvl="5"/>
                <a14:m>
                  <m:oMath xmlns:m="http://schemas.openxmlformats.org/officeDocument/2006/math">
                    <m:r>
                      <a:rPr lang="en-GB" b="0" i="1" smtClean="0">
                        <a:latin typeface="Cambria Math" panose="02040503050406030204" pitchFamily="18" charset="0"/>
                        <a:ea typeface="Cambria Math" panose="02040503050406030204" pitchFamily="18" charset="0"/>
                      </a:rPr>
                      <m:t>35 </m:t>
                    </m:r>
                    <m:r>
                      <a:rPr lang="en-GB" b="0" i="1" smtClean="0">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𝐿</m:t>
                        </m:r>
                      </m:e>
                      <m:sub>
                        <m:r>
                          <a:rPr lang="en-GB" i="1">
                            <a:latin typeface="Cambria Math" panose="02040503050406030204" pitchFamily="18" charset="0"/>
                            <a:ea typeface="Cambria Math" panose="02040503050406030204" pitchFamily="18" charset="0"/>
                          </a:rPr>
                          <m:t>𝑐</m:t>
                        </m:r>
                      </m:sub>
                    </m:sSub>
                    <m:r>
                      <a:rPr lang="en-GB" i="1">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100 </m:t>
                    </m:r>
                    <m:r>
                      <a:rPr lang="en-GB" b="0" i="1" smtClean="0">
                        <a:latin typeface="Cambria Math" panose="02040503050406030204" pitchFamily="18" charset="0"/>
                        <a:ea typeface="Cambria Math" panose="02040503050406030204" pitchFamily="18" charset="0"/>
                      </a:rPr>
                      <m:t>𝑚</m:t>
                    </m:r>
                  </m:oMath>
                </a14:m>
                <a:r>
                  <a:rPr lang="en-GB" dirty="0"/>
                  <a:t>, i.e. 1 or few toroidal turns around the core</a:t>
                </a:r>
              </a:p>
              <a:p>
                <a:pPr lvl="5"/>
                <a:r>
                  <a:rPr lang="en-GB" dirty="0"/>
                  <a:t>Only contact with the core through X-points</a:t>
                </a:r>
              </a:p>
              <a:p>
                <a:pPr lvl="3"/>
                <a:r>
                  <a:rPr lang="en-GB" dirty="0"/>
                  <a:t>Target shadow region:</a:t>
                </a:r>
              </a:p>
              <a:p>
                <a:pPr lvl="5"/>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𝐿</m:t>
                        </m:r>
                      </m:e>
                      <m:sub>
                        <m:r>
                          <a:rPr lang="en-GB" i="1">
                            <a:latin typeface="Cambria Math" panose="02040503050406030204" pitchFamily="18" charset="0"/>
                            <a:ea typeface="Cambria Math" panose="02040503050406030204" pitchFamily="18" charset="0"/>
                          </a:rPr>
                          <m:t>𝑐</m:t>
                        </m:r>
                      </m:sub>
                    </m:sSub>
                    <m:r>
                      <a:rPr lang="en-GB" i="1">
                        <a:latin typeface="Cambria Math" panose="02040503050406030204" pitchFamily="18" charset="0"/>
                        <a:ea typeface="Cambria Math" panose="02040503050406030204" pitchFamily="18" charset="0"/>
                      </a:rPr>
                      <m:t>≲</m:t>
                    </m:r>
                    <m:r>
                      <a:rPr lang="en-GB" b="0" i="0" smtClean="0">
                        <a:latin typeface="Cambria Math" panose="02040503050406030204" pitchFamily="18" charset="0"/>
                        <a:ea typeface="Cambria Math" panose="02040503050406030204" pitchFamily="18" charset="0"/>
                      </a:rPr>
                      <m:t>35</m:t>
                    </m:r>
                    <m:r>
                      <a:rPr lang="en-GB">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𝑚</m:t>
                    </m:r>
                  </m:oMath>
                </a14:m>
                <a:r>
                  <a:rPr lang="en-US" dirty="0"/>
                  <a:t>, i.e. less than one toroidal turn around the core</a:t>
                </a:r>
              </a:p>
              <a:p>
                <a:pPr lvl="5"/>
                <a:r>
                  <a:rPr lang="en-GB" dirty="0"/>
                  <a:t>No direct contact with the core</a:t>
                </a:r>
              </a:p>
              <a:p>
                <a:pPr lvl="5"/>
                <a:r>
                  <a:rPr lang="en-GB" dirty="0"/>
                  <a:t>Consequence of discrete targets</a:t>
                </a:r>
              </a:p>
              <a:p>
                <a:pPr lvl="3"/>
                <a:r>
                  <a:rPr lang="en-GB" dirty="0"/>
                  <a:t>Remnant islands:</a:t>
                </a:r>
              </a:p>
              <a:p>
                <a:pPr lvl="5"/>
                <a:r>
                  <a:rPr lang="en-GB" dirty="0"/>
                  <a:t>Confined part of the island not intersected by targets</a:t>
                </a:r>
              </a:p>
              <a:p>
                <a:pPr lvl="3"/>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sz="quarter" idx="13"/>
              </p:nvPr>
            </p:nvSpPr>
            <p:spPr>
              <a:xfrm>
                <a:off x="6429374" y="1019418"/>
                <a:ext cx="5067301" cy="5333757"/>
              </a:xfrm>
              <a:blipFill>
                <a:blip r:embed="rId7"/>
                <a:stretch>
                  <a:fillRect l="-2647" t="-457" r="-2768"/>
                </a:stretch>
              </a:blipFill>
            </p:spPr>
            <p:txBody>
              <a:bodyPr/>
              <a:lstStyle/>
              <a:p>
                <a:r>
                  <a:rPr lang="it-IT">
                    <a:noFill/>
                  </a:rPr>
                  <a:t> </a:t>
                </a:r>
              </a:p>
            </p:txBody>
          </p:sp>
        </mc:Fallback>
      </mc:AlternateContent>
      <p:sp>
        <p:nvSpPr>
          <p:cNvPr id="18" name="Rectangle 17"/>
          <p:cNvSpPr/>
          <p:nvPr/>
        </p:nvSpPr>
        <p:spPr>
          <a:xfrm>
            <a:off x="6568068" y="5138467"/>
            <a:ext cx="1929161" cy="341031"/>
          </a:xfrm>
          <a:prstGeom prst="rect">
            <a:avLst/>
          </a:prstGeom>
          <a:noFill/>
          <a:ln w="19050" cmpd="sng">
            <a:solidFill>
              <a:srgbClr val="006C66"/>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en-US"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0" name="Straight Arrow Connector 19"/>
          <p:cNvCxnSpPr/>
          <p:nvPr/>
        </p:nvCxnSpPr>
        <p:spPr>
          <a:xfrm flipH="1" flipV="1">
            <a:off x="2979420" y="2133600"/>
            <a:ext cx="472440" cy="1089660"/>
          </a:xfrm>
          <a:prstGeom prst="straightConnector1">
            <a:avLst/>
          </a:prstGeom>
          <a:ln w="57150" cmpd="sng">
            <a:solidFill>
              <a:srgbClr val="006C6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653540" y="3223260"/>
            <a:ext cx="1798320" cy="642054"/>
          </a:xfrm>
          <a:prstGeom prst="straightConnector1">
            <a:avLst/>
          </a:prstGeom>
          <a:ln w="57150" cmpd="sng">
            <a:solidFill>
              <a:srgbClr val="006C6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B5E5F2-D4AA-A8C3-31FC-1BC7B550E07E}"/>
                  </a:ext>
                </a:extLst>
              </p:cNvPr>
              <p:cNvSpPr txBox="1"/>
              <p:nvPr/>
            </p:nvSpPr>
            <p:spPr>
              <a:xfrm>
                <a:off x="1360823" y="5839081"/>
                <a:ext cx="3538613" cy="692067"/>
              </a:xfrm>
              <a:prstGeom prst="rect">
                <a:avLst/>
              </a:prstGeom>
              <a:noFill/>
            </p:spPr>
            <p:txBody>
              <a:bodyPr wrap="square" lIns="72000" tIns="180000" rIns="72000" bIns="18000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In main island SOL:</a:t>
                </a:r>
                <a14:m>
                  <m:oMath xmlns:m="http://schemas.openxmlformats.org/officeDocument/2006/math">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r>
                              <a:rPr kumimoji="0" lang="en-GB"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num>
                      <m:den>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𝑏</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𝑟𝑚</m:t>
                            </m:r>
                          </m:sub>
                        </m:sSub>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Θ</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den>
                    </m:f>
                  </m:oMath>
                </a14:m>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mc:Choice>
        <mc:Fallback xmlns="">
          <p:sp>
            <p:nvSpPr>
              <p:cNvPr id="2" name="TextBox 1">
                <a:extLst>
                  <a:ext uri="{FF2B5EF4-FFF2-40B4-BE49-F238E27FC236}">
                    <a16:creationId xmlns:a16="http://schemas.microsoft.com/office/drawing/2014/main" id="{23B5E5F2-D4AA-A8C3-31FC-1BC7B550E07E}"/>
                  </a:ext>
                </a:extLst>
              </p:cNvPr>
              <p:cNvSpPr txBox="1">
                <a:spLocks noRot="1" noChangeAspect="1" noMove="1" noResize="1" noEditPoints="1" noAdjustHandles="1" noChangeArrowheads="1" noChangeShapeType="1" noTextEdit="1"/>
              </p:cNvSpPr>
              <p:nvPr/>
            </p:nvSpPr>
            <p:spPr>
              <a:xfrm>
                <a:off x="1360823" y="5839081"/>
                <a:ext cx="3538613" cy="692067"/>
              </a:xfrm>
              <a:prstGeom prst="rect">
                <a:avLst/>
              </a:prstGeom>
              <a:blipFill>
                <a:blip r:embed="rId8"/>
                <a:stretch>
                  <a:fillRect l="-1893"/>
                </a:stretch>
              </a:blipFill>
            </p:spPr>
            <p:txBody>
              <a:bodyPr/>
              <a:lstStyle/>
              <a:p>
                <a:r>
                  <a:rPr lang="it-IT">
                    <a:noFill/>
                  </a:rPr>
                  <a:t> </a:t>
                </a:r>
              </a:p>
            </p:txBody>
          </p:sp>
        </mc:Fallback>
      </mc:AlternateContent>
    </p:spTree>
    <p:extLst>
      <p:ext uri="{BB962C8B-B14F-4D97-AF65-F5344CB8AC3E}">
        <p14:creationId xmlns:p14="http://schemas.microsoft.com/office/powerpoint/2010/main" val="24145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3" grpId="0" animBg="1"/>
      <p:bldP spid="12" grpId="0" animBg="1"/>
      <p:bldP spid="1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dirty="0"/>
              <a:t>5th IAEA TM </a:t>
            </a:r>
            <a:r>
              <a:rPr lang="en-US" dirty="0" err="1"/>
              <a:t>Divertor</a:t>
            </a:r>
            <a:r>
              <a:rPr lang="en-US" dirty="0"/>
              <a:t>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19</a:t>
            </a:fld>
            <a:endParaRPr lang="de-DE" dirty="0"/>
          </a:p>
        </p:txBody>
      </p:sp>
      <p:sp>
        <p:nvSpPr>
          <p:cNvPr id="6" name="Title 5"/>
          <p:cNvSpPr>
            <a:spLocks noGrp="1"/>
          </p:cNvSpPr>
          <p:nvPr>
            <p:ph type="title"/>
          </p:nvPr>
        </p:nvSpPr>
        <p:spPr/>
        <p:txBody>
          <a:bodyPr/>
          <a:lstStyle/>
          <a:p>
            <a:r>
              <a:rPr lang="de-DE" dirty="0"/>
              <a:t>The Target Shadow Region</a:t>
            </a:r>
            <a:endParaRPr lang="en-US" dirty="0"/>
          </a:p>
        </p:txBody>
      </p:sp>
      <p:sp>
        <p:nvSpPr>
          <p:cNvPr id="51" name="TextBox 50"/>
          <p:cNvSpPr txBox="1"/>
          <p:nvPr/>
        </p:nvSpPr>
        <p:spPr>
          <a:xfrm>
            <a:off x="1036674" y="1306729"/>
            <a:ext cx="3040911" cy="273793"/>
          </a:xfrm>
          <a:prstGeom prst="rect">
            <a:avLst/>
          </a:prstGeom>
          <a:noFill/>
        </p:spPr>
        <p:txBody>
          <a:bodyPr wrap="square" lIns="0" tIns="0" rIns="0" bIns="0" rtlCol="0" anchor="t" anchorCtr="0">
            <a:spAutoFit/>
          </a:bodyPr>
          <a:lstStyle/>
          <a:p>
            <a:pPr algn="ctr">
              <a:lnSpc>
                <a:spcPts val="2300"/>
              </a:lnSpc>
              <a:spcBef>
                <a:spcPts val="1150"/>
              </a:spcBef>
            </a:pPr>
            <a:r>
              <a:rPr lang="de-DE" dirty="0" err="1"/>
              <a:t>Tokamak</a:t>
            </a:r>
            <a:endParaRPr lang="en-US" dirty="0" err="1"/>
          </a:p>
        </p:txBody>
      </p:sp>
      <p:cxnSp>
        <p:nvCxnSpPr>
          <p:cNvPr id="52" name="Straight Connector 51"/>
          <p:cNvCxnSpPr/>
          <p:nvPr/>
        </p:nvCxnSpPr>
        <p:spPr>
          <a:xfrm>
            <a:off x="6098879" y="1139947"/>
            <a:ext cx="0" cy="4767906"/>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67114" y="1306729"/>
            <a:ext cx="3040911" cy="273793"/>
          </a:xfrm>
          <a:prstGeom prst="rect">
            <a:avLst/>
          </a:prstGeom>
          <a:noFill/>
        </p:spPr>
        <p:txBody>
          <a:bodyPr wrap="square" lIns="0" tIns="0" rIns="0" bIns="0" rtlCol="0" anchor="t" anchorCtr="0">
            <a:spAutoFit/>
          </a:bodyPr>
          <a:lstStyle/>
          <a:p>
            <a:pPr algn="ctr">
              <a:lnSpc>
                <a:spcPts val="2300"/>
              </a:lnSpc>
              <a:spcBef>
                <a:spcPts val="1150"/>
              </a:spcBef>
            </a:pPr>
            <a:r>
              <a:rPr lang="de-DE" dirty="0"/>
              <a:t>Island </a:t>
            </a:r>
            <a:r>
              <a:rPr lang="de-DE" dirty="0" err="1"/>
              <a:t>Divertor</a:t>
            </a:r>
            <a:endParaRPr lang="en-US" dirty="0" err="1"/>
          </a:p>
        </p:txBody>
      </p:sp>
      <p:sp>
        <p:nvSpPr>
          <p:cNvPr id="54" name="TextBox 53"/>
          <p:cNvSpPr txBox="1"/>
          <p:nvPr/>
        </p:nvSpPr>
        <p:spPr>
          <a:xfrm>
            <a:off x="653261" y="6348783"/>
            <a:ext cx="4391652" cy="294953"/>
          </a:xfrm>
          <a:prstGeom prst="rect">
            <a:avLst/>
          </a:prstGeom>
          <a:noFill/>
        </p:spPr>
        <p:txBody>
          <a:bodyPr wrap="square" lIns="0" tIns="0" rIns="0" bIns="0" rtlCol="0" anchor="t" anchorCtr="0">
            <a:spAutoFit/>
          </a:bodyPr>
          <a:lstStyle/>
          <a:p>
            <a:pPr algn="l">
              <a:lnSpc>
                <a:spcPts val="2300"/>
              </a:lnSpc>
              <a:spcBef>
                <a:spcPts val="1150"/>
              </a:spcBef>
            </a:pPr>
            <a:r>
              <a:rPr lang="de-DE" sz="900" baseline="30000" dirty="0"/>
              <a:t>9</a:t>
            </a:r>
            <a:r>
              <a:rPr lang="de-DE" sz="900" dirty="0"/>
              <a:t>R. Pitts et al, </a:t>
            </a:r>
            <a:r>
              <a:rPr lang="de-DE" sz="900" i="1" dirty="0" err="1"/>
              <a:t>Nuclear</a:t>
            </a:r>
            <a:r>
              <a:rPr lang="de-DE" sz="900" i="1" dirty="0"/>
              <a:t> Materials </a:t>
            </a:r>
            <a:r>
              <a:rPr lang="de-DE" sz="900" i="1" dirty="0" err="1"/>
              <a:t>and</a:t>
            </a:r>
            <a:r>
              <a:rPr lang="de-DE" sz="900" i="1" dirty="0"/>
              <a:t> </a:t>
            </a:r>
            <a:r>
              <a:rPr lang="de-DE" sz="900" i="1" dirty="0" err="1"/>
              <a:t>Energy</a:t>
            </a:r>
            <a:r>
              <a:rPr lang="de-DE" sz="900" i="1" dirty="0"/>
              <a:t> </a:t>
            </a:r>
            <a:r>
              <a:rPr lang="de-DE" sz="900" b="1" dirty="0"/>
              <a:t>12</a:t>
            </a:r>
            <a:r>
              <a:rPr lang="de-DE" sz="900" dirty="0"/>
              <a:t> (2017) 60-74</a:t>
            </a:r>
            <a:endParaRPr lang="en-US" sz="900" dirty="0" err="1"/>
          </a:p>
        </p:txBody>
      </p:sp>
      <p:sp>
        <p:nvSpPr>
          <p:cNvPr id="64" name="Right Triangle 63"/>
          <p:cNvSpPr/>
          <p:nvPr/>
        </p:nvSpPr>
        <p:spPr>
          <a:xfrm>
            <a:off x="6673090" y="2574240"/>
            <a:ext cx="2355502" cy="1366221"/>
          </a:xfrm>
          <a:prstGeom prst="rtTriangle">
            <a:avLst/>
          </a:pr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65" name="TextBox 64"/>
          <p:cNvSpPr txBox="1"/>
          <p:nvPr/>
        </p:nvSpPr>
        <p:spPr>
          <a:xfrm>
            <a:off x="578808" y="4520233"/>
            <a:ext cx="4886325" cy="589905"/>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a:t>
            </a:r>
            <a:r>
              <a:rPr lang="de-DE" sz="1600" dirty="0" err="1"/>
              <a:t>target</a:t>
            </a:r>
            <a:r>
              <a:rPr lang="de-DE" sz="1600" dirty="0"/>
              <a:t> </a:t>
            </a:r>
            <a:r>
              <a:rPr lang="de-DE" sz="1600" dirty="0" err="1"/>
              <a:t>shadow</a:t>
            </a:r>
            <a:r>
              <a:rPr lang="de-DE" sz="1600" dirty="0"/>
              <a:t>“ </a:t>
            </a:r>
            <a:r>
              <a:rPr lang="de-DE" sz="1600" dirty="0" err="1"/>
              <a:t>corresponds</a:t>
            </a:r>
            <a:r>
              <a:rPr lang="de-DE" sz="1600" dirty="0"/>
              <a:t> </a:t>
            </a:r>
            <a:r>
              <a:rPr lang="de-DE" sz="1600" dirty="0" err="1"/>
              <a:t>to</a:t>
            </a:r>
            <a:r>
              <a:rPr lang="de-DE" sz="1600" dirty="0"/>
              <a:t> </a:t>
            </a:r>
            <a:r>
              <a:rPr lang="de-DE" sz="1600" dirty="0" err="1"/>
              <a:t>extremely</a:t>
            </a:r>
            <a:r>
              <a:rPr lang="de-DE" sz="1600" dirty="0"/>
              <a:t> </a:t>
            </a:r>
            <a:r>
              <a:rPr lang="de-DE" sz="1600" dirty="0" err="1"/>
              <a:t>small</a:t>
            </a:r>
            <a:r>
              <a:rPr lang="de-DE" sz="1600" dirty="0"/>
              <a:t> </a:t>
            </a:r>
            <a:r>
              <a:rPr lang="de-DE" sz="1600" dirty="0" err="1"/>
              <a:t>areas</a:t>
            </a:r>
            <a:r>
              <a:rPr lang="de-DE" sz="1600" dirty="0"/>
              <a:t> (</a:t>
            </a:r>
            <a:r>
              <a:rPr lang="de-DE" sz="1600" dirty="0" err="1"/>
              <a:t>constructed</a:t>
            </a:r>
            <a:r>
              <a:rPr lang="de-DE" sz="1600" dirty="0"/>
              <a:t> </a:t>
            </a:r>
            <a:r>
              <a:rPr lang="de-DE" sz="1600" dirty="0" err="1"/>
              <a:t>to</a:t>
            </a:r>
            <a:r>
              <a:rPr lang="de-DE" sz="1600" dirty="0"/>
              <a:t> </a:t>
            </a:r>
            <a:r>
              <a:rPr lang="de-DE" sz="1600" dirty="0" err="1"/>
              <a:t>avoid</a:t>
            </a:r>
            <a:r>
              <a:rPr lang="de-DE" sz="1600" dirty="0"/>
              <a:t> </a:t>
            </a:r>
            <a:r>
              <a:rPr lang="de-DE" sz="1600" dirty="0" err="1"/>
              <a:t>leading</a:t>
            </a:r>
            <a:r>
              <a:rPr lang="de-DE" sz="1600" dirty="0"/>
              <a:t> </a:t>
            </a:r>
            <a:r>
              <a:rPr lang="de-DE" sz="1600" dirty="0" err="1"/>
              <a:t>edges</a:t>
            </a:r>
            <a:r>
              <a:rPr lang="de-DE" sz="1600" dirty="0"/>
              <a:t>)</a:t>
            </a:r>
            <a:endParaRPr lang="en-US" sz="1600" dirty="0" err="1"/>
          </a:p>
        </p:txBody>
      </p:sp>
      <p:cxnSp>
        <p:nvCxnSpPr>
          <p:cNvPr id="66" name="Straight Connector 65"/>
          <p:cNvCxnSpPr/>
          <p:nvPr/>
        </p:nvCxnSpPr>
        <p:spPr>
          <a:xfrm flipH="1">
            <a:off x="6673091" y="2547055"/>
            <a:ext cx="4930260" cy="12160"/>
          </a:xfrm>
          <a:prstGeom prst="line">
            <a:avLst/>
          </a:prstGeom>
          <a:ln w="19050" cmpd="sng">
            <a:solidFill>
              <a:schemeClr val="accent6">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6696796" y="1675690"/>
            <a:ext cx="4906555" cy="880970"/>
          </a:xfrm>
          <a:prstGeom prst="straightConnector1">
            <a:avLst/>
          </a:prstGeom>
          <a:ln w="19050" cmpd="sng">
            <a:solidFill>
              <a:srgbClr val="66A7A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9" name="Arc 68"/>
          <p:cNvSpPr/>
          <p:nvPr/>
        </p:nvSpPr>
        <p:spPr>
          <a:xfrm>
            <a:off x="7066119" y="2299967"/>
            <a:ext cx="539095" cy="914400"/>
          </a:xfrm>
          <a:prstGeom prst="arc">
            <a:avLst>
              <a:gd name="adj1" fmla="val 17882412"/>
              <a:gd name="adj2" fmla="val 19339458"/>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p:cNvSpPr txBox="1"/>
              <p:nvPr/>
            </p:nvSpPr>
            <p:spPr>
              <a:xfrm>
                <a:off x="7613966" y="2309846"/>
                <a:ext cx="848071" cy="294953"/>
              </a:xfrm>
              <a:prstGeom prst="rect">
                <a:avLst/>
              </a:prstGeom>
              <a:noFill/>
            </p:spPr>
            <p:txBody>
              <a:bodyPr wrap="square" lIns="0" tIns="0" rIns="0" bIns="0" rtlCol="0" anchor="t" anchorCtr="0">
                <a:spAutoFit/>
              </a:bodyPr>
              <a:lstStyle/>
              <a:p>
                <a:pPr algn="l">
                  <a:lnSpc>
                    <a:spcPts val="2300"/>
                  </a:lnSpc>
                  <a:spcBef>
                    <a:spcPts val="1150"/>
                  </a:spcBef>
                </a:pPr>
                <a:r>
                  <a:rPr lang="de-DE" sz="1200" b="1" dirty="0"/>
                  <a:t>0.46</a:t>
                </a:r>
                <a14:m>
                  <m:oMath xmlns:m="http://schemas.openxmlformats.org/officeDocument/2006/math">
                    <m:r>
                      <a:rPr lang="de-DE" sz="1200" b="1" i="1" smtClean="0">
                        <a:latin typeface="Cambria Math" panose="02040503050406030204" pitchFamily="18" charset="0"/>
                      </a:rPr>
                      <m:t>°</m:t>
                    </m:r>
                  </m:oMath>
                </a14:m>
                <a:endParaRPr lang="en-US" sz="1200" b="1" dirty="0" err="1"/>
              </a:p>
            </p:txBody>
          </p:sp>
        </mc:Choice>
        <mc:Fallback xmlns="">
          <p:sp>
            <p:nvSpPr>
              <p:cNvPr id="70" name="TextBox 69"/>
              <p:cNvSpPr txBox="1">
                <a:spLocks noRot="1" noChangeAspect="1" noMove="1" noResize="1" noEditPoints="1" noAdjustHandles="1" noChangeArrowheads="1" noChangeShapeType="1" noTextEdit="1"/>
              </p:cNvSpPr>
              <p:nvPr/>
            </p:nvSpPr>
            <p:spPr>
              <a:xfrm>
                <a:off x="7613966" y="2309846"/>
                <a:ext cx="848071" cy="294953"/>
              </a:xfrm>
              <a:prstGeom prst="rect">
                <a:avLst/>
              </a:prstGeom>
              <a:blipFill>
                <a:blip r:embed="rId2"/>
                <a:stretch>
                  <a:fillRect l="-1079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613966" y="2099890"/>
                <a:ext cx="206787"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acc>
                        <m:accPr>
                          <m:chr m:val="⃑"/>
                          <m:ctrlPr>
                            <a:rPr lang="en-US" sz="1600" b="1" i="1" smtClean="0">
                              <a:solidFill>
                                <a:srgbClr val="338985"/>
                              </a:solidFill>
                              <a:latin typeface="Cambria Math" panose="02040503050406030204" pitchFamily="18" charset="0"/>
                            </a:rPr>
                          </m:ctrlPr>
                        </m:accPr>
                        <m:e>
                          <m:r>
                            <a:rPr lang="de-DE" sz="1600" b="1" i="1" smtClean="0">
                              <a:solidFill>
                                <a:srgbClr val="338985"/>
                              </a:solidFill>
                              <a:latin typeface="Cambria Math" panose="02040503050406030204" pitchFamily="18" charset="0"/>
                            </a:rPr>
                            <m:t>𝑩</m:t>
                          </m:r>
                        </m:e>
                      </m:acc>
                    </m:oMath>
                  </m:oMathPara>
                </a14:m>
                <a:endParaRPr lang="en-US" sz="1600" b="1" dirty="0" err="1">
                  <a:solidFill>
                    <a:srgbClr val="338985"/>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613966" y="2099890"/>
                <a:ext cx="206787" cy="294953"/>
              </a:xfrm>
              <a:prstGeom prst="rect">
                <a:avLst/>
              </a:prstGeom>
              <a:blipFill>
                <a:blip r:embed="rId3"/>
                <a:stretch>
                  <a:fillRect l="-17647" r="-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509678" y="4520233"/>
                <a:ext cx="4886325" cy="1487587"/>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angle </a:t>
                </a:r>
                <a:r>
                  <a:rPr lang="de-DE" sz="1600" dirty="0" err="1"/>
                  <a:t>of</a:t>
                </a:r>
                <a:r>
                  <a:rPr lang="de-DE" sz="1600" dirty="0"/>
                  <a:t> </a:t>
                </a:r>
                <a:r>
                  <a:rPr lang="de-DE" sz="1600" dirty="0" err="1"/>
                  <a:t>incidence</a:t>
                </a:r>
                <a:r>
                  <a:rPr lang="de-DE" sz="1600" dirty="0"/>
                  <a:t> so </a:t>
                </a:r>
                <a:r>
                  <a:rPr lang="de-DE" sz="1600" dirty="0" err="1"/>
                  <a:t>small</a:t>
                </a:r>
                <a:r>
                  <a:rPr lang="de-DE" sz="1600" dirty="0"/>
                  <a:t> </a:t>
                </a:r>
                <a:r>
                  <a:rPr lang="de-DE" sz="1600" dirty="0" err="1"/>
                  <a:t>that</a:t>
                </a:r>
                <a:r>
                  <a:rPr lang="de-DE" sz="1600" dirty="0"/>
                  <a:t> </a:t>
                </a:r>
                <a:r>
                  <a:rPr lang="de-DE" sz="1600" dirty="0" err="1"/>
                  <a:t>targets</a:t>
                </a:r>
                <a:r>
                  <a:rPr lang="de-DE" sz="1600" dirty="0"/>
                  <a:t> must </a:t>
                </a:r>
                <a:r>
                  <a:rPr lang="de-DE" sz="1600" dirty="0" err="1"/>
                  <a:t>be</a:t>
                </a:r>
                <a:r>
                  <a:rPr lang="de-DE" sz="1600" dirty="0"/>
                  <a:t> </a:t>
                </a:r>
                <a:r>
                  <a:rPr lang="de-DE" sz="1600" dirty="0" err="1"/>
                  <a:t>tilted</a:t>
                </a:r>
                <a:r>
                  <a:rPr lang="de-DE" sz="1600" dirty="0"/>
                  <a:t> </a:t>
                </a:r>
                <a:r>
                  <a:rPr lang="de-DE" sz="1600" dirty="0" err="1"/>
                  <a:t>to</a:t>
                </a:r>
                <a:r>
                  <a:rPr lang="de-DE" sz="1600" dirty="0"/>
                  <a:t> </a:t>
                </a:r>
                <a:r>
                  <a:rPr lang="de-DE" sz="1600" dirty="0" err="1"/>
                  <a:t>ensure</a:t>
                </a:r>
                <a:r>
                  <a:rPr lang="de-DE" sz="1600" dirty="0"/>
                  <a:t> </a:t>
                </a:r>
                <a:r>
                  <a:rPr lang="de-DE" sz="1600" dirty="0" err="1"/>
                  <a:t>engineering</a:t>
                </a:r>
                <a:r>
                  <a:rPr lang="de-DE" sz="1600" dirty="0"/>
                  <a:t> </a:t>
                </a:r>
                <a:r>
                  <a:rPr lang="de-DE" sz="1600" dirty="0" err="1"/>
                  <a:t>feasibility</a:t>
                </a:r>
                <a:endParaRPr lang="de-DE" sz="1600" dirty="0"/>
              </a:p>
              <a:p>
                <a:pPr marL="742950" lvl="1" indent="-285750">
                  <a:lnSpc>
                    <a:spcPts val="2300"/>
                  </a:lnSpc>
                  <a:spcBef>
                    <a:spcPts val="1150"/>
                  </a:spcBef>
                  <a:buFont typeface="Wingdings" panose="05000000000000000000" pitchFamily="2" charset="2"/>
                  <a:buChar char="§"/>
                </a:pPr>
                <a:r>
                  <a:rPr lang="de-DE" sz="1600" dirty="0"/>
                  <a:t>large </a:t>
                </a:r>
                <a:r>
                  <a:rPr lang="de-DE" sz="1600" dirty="0" err="1"/>
                  <a:t>areas</a:t>
                </a:r>
                <a:r>
                  <a:rPr lang="de-DE" sz="1600" dirty="0"/>
                  <a:t> </a:t>
                </a:r>
                <a:r>
                  <a:rPr lang="de-DE" sz="1600" dirty="0" err="1"/>
                  <a:t>of</a:t>
                </a:r>
                <a:r>
                  <a:rPr lang="de-DE" sz="1600" dirty="0"/>
                  <a:t> </a:t>
                </a:r>
                <a:r>
                  <a:rPr lang="de-DE" sz="1600" dirty="0" err="1"/>
                  <a:t>target</a:t>
                </a:r>
                <a:r>
                  <a:rPr lang="de-DE" sz="1600" dirty="0"/>
                  <a:t> </a:t>
                </a:r>
                <a:r>
                  <a:rPr lang="de-DE" sz="1600" dirty="0" err="1"/>
                  <a:t>shadow</a:t>
                </a:r>
                <a:endParaRPr lang="de-DE" sz="1600" dirty="0"/>
              </a:p>
              <a:p>
                <a:pPr marL="285750" indent="-285750">
                  <a:lnSpc>
                    <a:spcPts val="2300"/>
                  </a:lnSpc>
                  <a:spcBef>
                    <a:spcPts val="1150"/>
                  </a:spcBef>
                  <a:buFont typeface="Wingdings" panose="05000000000000000000" pitchFamily="2" charset="2"/>
                  <a:buChar char="§"/>
                </a:pPr>
                <a:r>
                  <a:rPr lang="de-DE" sz="1600" dirty="0"/>
                  <a:t>Areas </a:t>
                </a:r>
                <a:r>
                  <a:rPr lang="de-DE" sz="1600" dirty="0" err="1"/>
                  <a:t>can</a:t>
                </a:r>
                <a:r>
                  <a:rPr lang="de-DE" sz="1600" dirty="0"/>
                  <a:t> still </a:t>
                </a:r>
                <a:r>
                  <a:rPr lang="de-DE" sz="1600" dirty="0" err="1"/>
                  <a:t>be</a:t>
                </a:r>
                <a:r>
                  <a:rPr lang="de-DE" sz="1600" dirty="0"/>
                  <a:t> </a:t>
                </a:r>
                <a:r>
                  <a:rPr lang="de-DE" sz="1600" dirty="0" err="1"/>
                  <a:t>wetted</a:t>
                </a:r>
                <a:r>
                  <a:rPr lang="de-DE" sz="1600" dirty="0"/>
                  <a:t> </a:t>
                </a:r>
                <a:r>
                  <a:rPr lang="de-DE" sz="1600" dirty="0" err="1"/>
                  <a:t>from</a:t>
                </a:r>
                <a:r>
                  <a:rPr lang="de-DE" sz="1600" dirty="0"/>
                  <a:t> </a:t>
                </a:r>
                <a14:m>
                  <m:oMath xmlns:m="http://schemas.openxmlformats.org/officeDocument/2006/math">
                    <m:r>
                      <a:rPr lang="de-DE" sz="1600" b="0" i="1" smtClean="0">
                        <a:latin typeface="Cambria Math" panose="02040503050406030204" pitchFamily="18" charset="0"/>
                      </a:rPr>
                      <m:t>⊥</m:t>
                    </m:r>
                  </m:oMath>
                </a14:m>
                <a:r>
                  <a:rPr lang="en-US" sz="1600" dirty="0"/>
                  <a:t>-transport!</a:t>
                </a:r>
                <a:r>
                  <a:rPr lang="en-US" sz="1600" baseline="30000" dirty="0"/>
                  <a:t>[10]</a:t>
                </a:r>
                <a:endParaRPr lang="en-US" sz="16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09678" y="4520233"/>
                <a:ext cx="4886325" cy="1487587"/>
              </a:xfrm>
              <a:prstGeom prst="rect">
                <a:avLst/>
              </a:prstGeom>
              <a:blipFill>
                <a:blip r:embed="rId4"/>
                <a:stretch>
                  <a:fillRect l="-2372" t="-2869" b="-5738"/>
                </a:stretch>
              </a:blipFill>
            </p:spPr>
            <p:txBody>
              <a:bodyPr/>
              <a:lstStyle/>
              <a:p>
                <a:r>
                  <a:rPr lang="en-US">
                    <a:noFill/>
                  </a:rPr>
                  <a:t> </a:t>
                </a:r>
              </a:p>
            </p:txBody>
          </p:sp>
        </mc:Fallback>
      </mc:AlternateContent>
      <p:sp>
        <p:nvSpPr>
          <p:cNvPr id="74" name="Right Triangle 73"/>
          <p:cNvSpPr/>
          <p:nvPr/>
        </p:nvSpPr>
        <p:spPr>
          <a:xfrm flipH="1">
            <a:off x="10264173" y="2556660"/>
            <a:ext cx="1318227" cy="1380423"/>
          </a:xfrm>
          <a:prstGeom prst="rtTriangle">
            <a:avLst/>
          </a:pr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cxnSp>
        <p:nvCxnSpPr>
          <p:cNvPr id="75" name="Straight Arrow Connector 74"/>
          <p:cNvCxnSpPr>
            <a:stCxn id="74" idx="0"/>
          </p:cNvCxnSpPr>
          <p:nvPr/>
        </p:nvCxnSpPr>
        <p:spPr>
          <a:xfrm flipH="1">
            <a:off x="7758517" y="2556660"/>
            <a:ext cx="3823883" cy="653015"/>
          </a:xfrm>
          <a:prstGeom prst="straightConnector1">
            <a:avLst/>
          </a:prstGeom>
          <a:ln w="19050" cmpd="sng">
            <a:solidFill>
              <a:srgbClr val="66A7A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663299" y="2554291"/>
            <a:ext cx="1152144" cy="673584"/>
          </a:xfrm>
          <a:prstGeom prst="line">
            <a:avLst/>
          </a:prstGeom>
          <a:ln w="381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1740000">
            <a:off x="6672474" y="2992758"/>
            <a:ext cx="1323975" cy="267894"/>
          </a:xfrm>
          <a:prstGeom prst="rect">
            <a:avLst/>
          </a:prstGeom>
          <a:noFill/>
        </p:spPr>
        <p:txBody>
          <a:bodyPr wrap="square" lIns="0" tIns="0" rIns="0" bIns="0" rtlCol="0" anchor="t" anchorCtr="0">
            <a:spAutoFit/>
          </a:bodyPr>
          <a:lstStyle/>
          <a:p>
            <a:pPr algn="l">
              <a:lnSpc>
                <a:spcPts val="2300"/>
              </a:lnSpc>
              <a:spcBef>
                <a:spcPts val="1150"/>
              </a:spcBef>
            </a:pPr>
            <a:r>
              <a:rPr lang="de-DE" sz="1600" b="1" dirty="0">
                <a:solidFill>
                  <a:srgbClr val="FF0000"/>
                </a:solidFill>
              </a:rPr>
              <a:t>„</a:t>
            </a:r>
            <a:r>
              <a:rPr lang="de-DE" sz="1600" b="1" dirty="0" err="1">
                <a:solidFill>
                  <a:srgbClr val="FF0000"/>
                </a:solidFill>
              </a:rPr>
              <a:t>wetted</a:t>
            </a:r>
            <a:r>
              <a:rPr lang="de-DE" sz="1600" b="1" dirty="0">
                <a:solidFill>
                  <a:srgbClr val="FF0000"/>
                </a:solidFill>
              </a:rPr>
              <a:t> </a:t>
            </a:r>
            <a:r>
              <a:rPr lang="de-DE" sz="1600" b="1" dirty="0" err="1">
                <a:solidFill>
                  <a:srgbClr val="FF0000"/>
                </a:solidFill>
              </a:rPr>
              <a:t>area</a:t>
            </a:r>
            <a:r>
              <a:rPr lang="de-DE" sz="1600" b="1" dirty="0">
                <a:solidFill>
                  <a:srgbClr val="FF0000"/>
                </a:solidFill>
              </a:rPr>
              <a:t>“</a:t>
            </a:r>
            <a:endParaRPr lang="en-US" sz="1600" b="1" dirty="0" err="1">
              <a:solidFill>
                <a:srgbClr val="FF0000"/>
              </a:solidFill>
            </a:endParaRPr>
          </a:p>
        </p:txBody>
      </p:sp>
      <p:cxnSp>
        <p:nvCxnSpPr>
          <p:cNvPr id="89" name="Straight Connector 88"/>
          <p:cNvCxnSpPr/>
          <p:nvPr/>
        </p:nvCxnSpPr>
        <p:spPr>
          <a:xfrm>
            <a:off x="6677746" y="4038600"/>
            <a:ext cx="4904654" cy="19050"/>
          </a:xfrm>
          <a:prstGeom prst="line">
            <a:avLst/>
          </a:prstGeom>
          <a:ln w="19050" cmpd="sng">
            <a:solidFill>
              <a:schemeClr val="tx1">
                <a:lumMod val="50000"/>
                <a:lumOff val="5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943725" y="4076348"/>
            <a:ext cx="4554398"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dirty="0" err="1">
                <a:solidFill>
                  <a:schemeClr val="tx1">
                    <a:lumMod val="50000"/>
                    <a:lumOff val="50000"/>
                  </a:schemeClr>
                </a:solidFill>
              </a:rPr>
              <a:t>full</a:t>
            </a:r>
            <a:r>
              <a:rPr lang="de-DE" sz="1600" dirty="0">
                <a:solidFill>
                  <a:schemeClr val="tx1">
                    <a:lumMod val="50000"/>
                    <a:lumOff val="50000"/>
                  </a:schemeClr>
                </a:solidFill>
              </a:rPr>
              <a:t> </a:t>
            </a:r>
            <a:r>
              <a:rPr lang="de-DE" sz="1600" dirty="0" err="1">
                <a:solidFill>
                  <a:schemeClr val="tx1">
                    <a:lumMod val="50000"/>
                    <a:lumOff val="50000"/>
                  </a:schemeClr>
                </a:solidFill>
              </a:rPr>
              <a:t>toroidal</a:t>
            </a:r>
            <a:r>
              <a:rPr lang="de-DE" sz="1600" dirty="0">
                <a:solidFill>
                  <a:schemeClr val="tx1">
                    <a:lumMod val="50000"/>
                    <a:lumOff val="50000"/>
                  </a:schemeClr>
                </a:solidFill>
              </a:rPr>
              <a:t> </a:t>
            </a:r>
            <a:r>
              <a:rPr lang="de-DE" sz="1600" dirty="0" err="1">
                <a:solidFill>
                  <a:schemeClr val="tx1">
                    <a:lumMod val="50000"/>
                    <a:lumOff val="50000"/>
                  </a:schemeClr>
                </a:solidFill>
              </a:rPr>
              <a:t>extent</a:t>
            </a:r>
            <a:r>
              <a:rPr lang="de-DE" sz="1600" dirty="0">
                <a:solidFill>
                  <a:schemeClr val="tx1">
                    <a:lumMod val="50000"/>
                    <a:lumOff val="50000"/>
                  </a:schemeClr>
                </a:solidFill>
              </a:rPr>
              <a:t>!</a:t>
            </a:r>
            <a:endParaRPr lang="en-US" sz="1600" dirty="0" err="1">
              <a:solidFill>
                <a:schemeClr val="tx1">
                  <a:lumMod val="50000"/>
                  <a:lumOff val="50000"/>
                </a:schemeClr>
              </a:solidFill>
            </a:endParaRPr>
          </a:p>
        </p:txBody>
      </p:sp>
      <p:sp>
        <p:nvSpPr>
          <p:cNvPr id="91" name="TextBox 90"/>
          <p:cNvSpPr txBox="1"/>
          <p:nvPr/>
        </p:nvSpPr>
        <p:spPr>
          <a:xfrm>
            <a:off x="6506999" y="4088659"/>
            <a:ext cx="436726" cy="294953"/>
          </a:xfrm>
          <a:prstGeom prst="rect">
            <a:avLst/>
          </a:prstGeom>
          <a:noFill/>
        </p:spPr>
        <p:txBody>
          <a:bodyPr wrap="square" lIns="0" tIns="0" rIns="0" bIns="0" rtlCol="0" anchor="t" anchorCtr="0">
            <a:spAutoFit/>
          </a:bodyPr>
          <a:lstStyle/>
          <a:p>
            <a:pPr algn="ctr">
              <a:lnSpc>
                <a:spcPts val="2300"/>
              </a:lnSpc>
              <a:spcBef>
                <a:spcPts val="1150"/>
              </a:spcBef>
            </a:pPr>
            <a:r>
              <a:rPr lang="de-DE" sz="1600" dirty="0">
                <a:solidFill>
                  <a:schemeClr val="tx1">
                    <a:lumMod val="50000"/>
                    <a:lumOff val="50000"/>
                  </a:schemeClr>
                </a:solidFill>
              </a:rPr>
              <a:t>0</a:t>
            </a:r>
            <a:endParaRPr lang="en-US" sz="1600" dirty="0" err="1">
              <a:solidFill>
                <a:schemeClr val="tx1">
                  <a:lumMod val="50000"/>
                  <a:lumOff val="50000"/>
                </a:schemeClr>
              </a:solidFill>
            </a:endParaRPr>
          </a:p>
        </p:txBody>
      </p:sp>
      <p:sp>
        <p:nvSpPr>
          <p:cNvPr id="92" name="TextBox 91"/>
          <p:cNvSpPr txBox="1"/>
          <p:nvPr/>
        </p:nvSpPr>
        <p:spPr>
          <a:xfrm>
            <a:off x="11270451" y="4088464"/>
            <a:ext cx="436726"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dirty="0">
                <a:solidFill>
                  <a:schemeClr val="tx1">
                    <a:lumMod val="50000"/>
                    <a:lumOff val="50000"/>
                  </a:schemeClr>
                </a:solidFill>
              </a:rPr>
              <a:t>2</a:t>
            </a:r>
            <a:r>
              <a:rPr lang="el-GR" sz="1600" dirty="0">
                <a:solidFill>
                  <a:schemeClr val="tx1">
                    <a:lumMod val="50000"/>
                    <a:lumOff val="50000"/>
                  </a:schemeClr>
                </a:solidFill>
              </a:rPr>
              <a:t>π</a:t>
            </a:r>
            <a:endParaRPr lang="en-US" sz="1600" dirty="0" err="1">
              <a:solidFill>
                <a:schemeClr val="tx1">
                  <a:lumMod val="50000"/>
                  <a:lumOff val="50000"/>
                </a:schemeClr>
              </a:solidFill>
            </a:endParaRPr>
          </a:p>
        </p:txBody>
      </p:sp>
      <p:sp>
        <p:nvSpPr>
          <p:cNvPr id="93" name="TextBox 92"/>
          <p:cNvSpPr txBox="1"/>
          <p:nvPr/>
        </p:nvSpPr>
        <p:spPr>
          <a:xfrm>
            <a:off x="8374744" y="6327517"/>
            <a:ext cx="4391652" cy="276999"/>
          </a:xfrm>
          <a:prstGeom prst="rect">
            <a:avLst/>
          </a:prstGeom>
          <a:noFill/>
        </p:spPr>
        <p:txBody>
          <a:bodyPr wrap="square" lIns="0" tIns="0" rIns="0" bIns="0" rtlCol="0" anchor="t" anchorCtr="0">
            <a:spAutoFit/>
          </a:bodyPr>
          <a:lstStyle/>
          <a:p>
            <a:pPr algn="l"/>
            <a:r>
              <a:rPr lang="de-DE" sz="900" baseline="30000" dirty="0"/>
              <a:t>8</a:t>
            </a:r>
            <a:r>
              <a:rPr lang="de-DE" sz="900" dirty="0"/>
              <a:t>Y. Feng et al, </a:t>
            </a:r>
            <a:r>
              <a:rPr lang="de-DE" sz="900" i="1" dirty="0"/>
              <a:t>Plasma Phys. Control Fusion </a:t>
            </a:r>
            <a:r>
              <a:rPr lang="de-DE" sz="900" b="1" dirty="0"/>
              <a:t>64</a:t>
            </a:r>
            <a:r>
              <a:rPr lang="de-DE" sz="900" dirty="0"/>
              <a:t> (2022) 125012</a:t>
            </a:r>
            <a:endParaRPr lang="en-US" sz="900" dirty="0" err="1"/>
          </a:p>
          <a:p>
            <a:pPr algn="l"/>
            <a:r>
              <a:rPr lang="de-DE" sz="900" baseline="30000" dirty="0"/>
              <a:t>10</a:t>
            </a:r>
            <a:r>
              <a:rPr lang="de-DE" sz="900" dirty="0"/>
              <a:t>Y. Gao et al, </a:t>
            </a:r>
            <a:r>
              <a:rPr lang="de-DE" sz="900" i="1" dirty="0" err="1"/>
              <a:t>Nucl</a:t>
            </a:r>
            <a:r>
              <a:rPr lang="de-DE" sz="900" i="1" dirty="0"/>
              <a:t>. Fusion</a:t>
            </a:r>
            <a:r>
              <a:rPr lang="de-DE" sz="900" dirty="0"/>
              <a:t> </a:t>
            </a:r>
            <a:r>
              <a:rPr lang="de-DE" sz="900" b="1" dirty="0"/>
              <a:t>60</a:t>
            </a:r>
            <a:r>
              <a:rPr lang="de-DE" sz="900" dirty="0"/>
              <a:t> (2020) 096012</a:t>
            </a:r>
            <a:endParaRPr lang="de-DE" sz="900" baseline="30000" dirty="0"/>
          </a:p>
        </p:txBody>
      </p:sp>
      <p:grpSp>
        <p:nvGrpSpPr>
          <p:cNvPr id="9" name="Group 8"/>
          <p:cNvGrpSpPr/>
          <p:nvPr/>
        </p:nvGrpSpPr>
        <p:grpSpPr>
          <a:xfrm>
            <a:off x="7805651" y="2546224"/>
            <a:ext cx="3776749" cy="1402321"/>
            <a:chOff x="7805651" y="2546224"/>
            <a:chExt cx="3776749" cy="1402321"/>
          </a:xfrm>
        </p:grpSpPr>
        <p:sp>
          <p:nvSpPr>
            <p:cNvPr id="7" name="Freeform 6"/>
            <p:cNvSpPr/>
            <p:nvPr/>
          </p:nvSpPr>
          <p:spPr>
            <a:xfrm>
              <a:off x="7805651" y="2546224"/>
              <a:ext cx="3776749" cy="1402321"/>
            </a:xfrm>
            <a:custGeom>
              <a:avLst/>
              <a:gdLst>
                <a:gd name="connsiteX0" fmla="*/ 3757353 w 3757353"/>
                <a:gd name="connsiteY0" fmla="*/ 0 h 1396538"/>
                <a:gd name="connsiteX1" fmla="*/ 0 w 3757353"/>
                <a:gd name="connsiteY1" fmla="*/ 656706 h 1396538"/>
                <a:gd name="connsiteX2" fmla="*/ 1221971 w 3757353"/>
                <a:gd name="connsiteY2" fmla="*/ 1388226 h 1396538"/>
                <a:gd name="connsiteX3" fmla="*/ 2452254 w 3757353"/>
                <a:gd name="connsiteY3" fmla="*/ 1396538 h 1396538"/>
                <a:gd name="connsiteX4" fmla="*/ 3757353 w 3757353"/>
                <a:gd name="connsiteY4" fmla="*/ 0 h 1396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53" h="1396538">
                  <a:moveTo>
                    <a:pt x="3757353" y="0"/>
                  </a:moveTo>
                  <a:lnTo>
                    <a:pt x="0" y="656706"/>
                  </a:lnTo>
                  <a:lnTo>
                    <a:pt x="1221971" y="1388226"/>
                  </a:lnTo>
                  <a:lnTo>
                    <a:pt x="2452254" y="1396538"/>
                  </a:lnTo>
                  <a:lnTo>
                    <a:pt x="3757353" y="0"/>
                  </a:lnTo>
                  <a:close/>
                </a:path>
              </a:pathLst>
            </a:custGeom>
            <a:solidFill>
              <a:schemeClr val="accent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84" name="TextBox 83"/>
            <p:cNvSpPr txBox="1"/>
            <p:nvPr/>
          </p:nvSpPr>
          <p:spPr>
            <a:xfrm>
              <a:off x="8770345" y="3469019"/>
              <a:ext cx="1800225" cy="294953"/>
            </a:xfrm>
            <a:prstGeom prst="rect">
              <a:avLst/>
            </a:prstGeom>
            <a:noFill/>
          </p:spPr>
          <p:txBody>
            <a:bodyPr wrap="square" lIns="0" tIns="0" rIns="0" bIns="0" rtlCol="0" anchor="t" anchorCtr="0">
              <a:spAutoFit/>
            </a:bodyPr>
            <a:lstStyle/>
            <a:p>
              <a:pPr algn="l">
                <a:lnSpc>
                  <a:spcPts val="2300"/>
                </a:lnSpc>
                <a:spcBef>
                  <a:spcPts val="1150"/>
                </a:spcBef>
              </a:pPr>
              <a:r>
                <a:rPr lang="de-DE" sz="1600" b="1" dirty="0">
                  <a:solidFill>
                    <a:schemeClr val="bg1"/>
                  </a:solidFill>
                </a:rPr>
                <a:t>„</a:t>
              </a:r>
              <a:r>
                <a:rPr lang="de-DE" sz="1600" b="1" dirty="0" err="1">
                  <a:solidFill>
                    <a:schemeClr val="bg1"/>
                  </a:solidFill>
                </a:rPr>
                <a:t>target</a:t>
              </a:r>
              <a:r>
                <a:rPr lang="de-DE" sz="1600" b="1" dirty="0">
                  <a:solidFill>
                    <a:schemeClr val="bg1"/>
                  </a:solidFill>
                </a:rPr>
                <a:t> </a:t>
              </a:r>
              <a:r>
                <a:rPr lang="de-DE" sz="1600" b="1" dirty="0" err="1">
                  <a:solidFill>
                    <a:schemeClr val="bg1"/>
                  </a:solidFill>
                </a:rPr>
                <a:t>shadow</a:t>
              </a:r>
              <a:r>
                <a:rPr lang="de-DE" sz="1600" b="1" dirty="0">
                  <a:solidFill>
                    <a:schemeClr val="bg1"/>
                  </a:solidFill>
                </a:rPr>
                <a:t>“</a:t>
              </a:r>
              <a:endParaRPr lang="en-US" sz="1600" b="1" dirty="0" err="1">
                <a:solidFill>
                  <a:schemeClr val="bg1"/>
                </a:solidFill>
              </a:endParaRPr>
            </a:p>
          </p:txBody>
        </p:sp>
      </p:grpSp>
      <p:grpSp>
        <p:nvGrpSpPr>
          <p:cNvPr id="14" name="Group 13"/>
          <p:cNvGrpSpPr/>
          <p:nvPr/>
        </p:nvGrpSpPr>
        <p:grpSpPr>
          <a:xfrm>
            <a:off x="9173856" y="2529517"/>
            <a:ext cx="242335" cy="623622"/>
            <a:chOff x="9173856" y="2529517"/>
            <a:chExt cx="242335" cy="623622"/>
          </a:xfrm>
        </p:grpSpPr>
        <p:cxnSp>
          <p:nvCxnSpPr>
            <p:cNvPr id="11" name="Straight Arrow Connector 10"/>
            <p:cNvCxnSpPr/>
            <p:nvPr/>
          </p:nvCxnSpPr>
          <p:spPr>
            <a:xfrm>
              <a:off x="9330466" y="2816848"/>
              <a:ext cx="85725" cy="336291"/>
            </a:xfrm>
            <a:prstGeom prst="straightConnector1">
              <a:avLst/>
            </a:prstGeom>
            <a:ln w="3810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rot="-780000">
                  <a:off x="9173856" y="2529517"/>
                  <a:ext cx="240450"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2000" b="1" i="1" smtClean="0">
                            <a:solidFill>
                              <a:srgbClr val="FF0000"/>
                            </a:solidFill>
                            <a:latin typeface="Cambria Math" panose="02040503050406030204" pitchFamily="18" charset="0"/>
                          </a:rPr>
                          <m:t>⊥</m:t>
                        </m:r>
                      </m:oMath>
                    </m:oMathPara>
                  </a14:m>
                  <a:endParaRPr lang="en-US" sz="2000" b="1" dirty="0" err="1">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rot="-780000">
                  <a:off x="9173856" y="2529517"/>
                  <a:ext cx="240450" cy="294953"/>
                </a:xfrm>
                <a:prstGeom prst="rect">
                  <a:avLst/>
                </a:prstGeom>
                <a:blipFill>
                  <a:blip r:embed="rId5"/>
                  <a:stretch>
                    <a:fillRect l="-9804" r="-15686" b="-7018"/>
                  </a:stretch>
                </a:blipFill>
              </p:spPr>
              <p:txBody>
                <a:bodyPr/>
                <a:lstStyle/>
                <a:p>
                  <a:r>
                    <a:rPr lang="en-US">
                      <a:noFill/>
                    </a:rPr>
                    <a:t> </a:t>
                  </a:r>
                </a:p>
              </p:txBody>
            </p:sp>
          </mc:Fallback>
        </mc:AlternateContent>
      </p:grpSp>
      <p:sp>
        <p:nvSpPr>
          <p:cNvPr id="83" name="Freeform 82"/>
          <p:cNvSpPr>
            <a:spLocks noChangeAspect="1"/>
          </p:cNvSpPr>
          <p:nvPr/>
        </p:nvSpPr>
        <p:spPr>
          <a:xfrm flipH="1">
            <a:off x="2888552" y="2171348"/>
            <a:ext cx="1845426" cy="1828800"/>
          </a:xfrm>
          <a:custGeom>
            <a:avLst/>
            <a:gdLst>
              <a:gd name="connsiteX0" fmla="*/ 922713 w 922713"/>
              <a:gd name="connsiteY0" fmla="*/ 0 h 914400"/>
              <a:gd name="connsiteX1" fmla="*/ 8313 w 922713"/>
              <a:gd name="connsiteY1" fmla="*/ 74815 h 914400"/>
              <a:gd name="connsiteX2" fmla="*/ 0 w 922713"/>
              <a:gd name="connsiteY2" fmla="*/ 914400 h 914400"/>
              <a:gd name="connsiteX3" fmla="*/ 922713 w 922713"/>
              <a:gd name="connsiteY3" fmla="*/ 914400 h 914400"/>
              <a:gd name="connsiteX4" fmla="*/ 922713 w 92271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13" h="914400">
                <a:moveTo>
                  <a:pt x="922713" y="0"/>
                </a:moveTo>
                <a:lnTo>
                  <a:pt x="8313" y="74815"/>
                </a:lnTo>
                <a:lnTo>
                  <a:pt x="0" y="914400"/>
                </a:lnTo>
                <a:lnTo>
                  <a:pt x="922713" y="914400"/>
                </a:lnTo>
                <a:lnTo>
                  <a:pt x="922713" y="0"/>
                </a:lnTo>
                <a:close/>
              </a:path>
            </a:pathLst>
          </a:cu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cxnSp>
        <p:nvCxnSpPr>
          <p:cNvPr id="85" name="Straight Connector 84"/>
          <p:cNvCxnSpPr/>
          <p:nvPr/>
        </p:nvCxnSpPr>
        <p:spPr>
          <a:xfrm flipV="1">
            <a:off x="936142" y="2131644"/>
            <a:ext cx="3825891" cy="2"/>
          </a:xfrm>
          <a:prstGeom prst="line">
            <a:avLst/>
          </a:prstGeom>
          <a:ln w="19050" cmpd="sng">
            <a:solidFill>
              <a:schemeClr val="accent6">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2516473" y="1733922"/>
            <a:ext cx="1091564" cy="561341"/>
          </a:xfrm>
          <a:prstGeom prst="straightConnector1">
            <a:avLst/>
          </a:prstGeom>
          <a:ln w="19050" cmpd="sng">
            <a:solidFill>
              <a:srgbClr val="66A7A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flipH="1">
                <a:off x="3105729" y="1700282"/>
                <a:ext cx="206787"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acc>
                        <m:accPr>
                          <m:chr m:val="⃑"/>
                          <m:ctrlPr>
                            <a:rPr lang="en-US" sz="1600" b="1" i="1" smtClean="0">
                              <a:solidFill>
                                <a:srgbClr val="338985"/>
                              </a:solidFill>
                              <a:latin typeface="Cambria Math" panose="02040503050406030204" pitchFamily="18" charset="0"/>
                            </a:rPr>
                          </m:ctrlPr>
                        </m:accPr>
                        <m:e>
                          <m:r>
                            <a:rPr lang="de-DE" sz="1600" b="1" i="1" smtClean="0">
                              <a:solidFill>
                                <a:srgbClr val="338985"/>
                              </a:solidFill>
                              <a:latin typeface="Cambria Math" panose="02040503050406030204" pitchFamily="18" charset="0"/>
                            </a:rPr>
                            <m:t>𝑩</m:t>
                          </m:r>
                        </m:e>
                      </m:acc>
                    </m:oMath>
                  </m:oMathPara>
                </a14:m>
                <a:endParaRPr lang="en-US" sz="1600" b="1" dirty="0" err="1">
                  <a:solidFill>
                    <a:srgbClr val="338985"/>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flipH="1">
                <a:off x="3105729" y="1700282"/>
                <a:ext cx="206787" cy="294953"/>
              </a:xfrm>
              <a:prstGeom prst="rect">
                <a:avLst/>
              </a:prstGeom>
              <a:blipFill>
                <a:blip r:embed="rId6"/>
                <a:stretch>
                  <a:fillRect l="-17647" r="-20588"/>
                </a:stretch>
              </a:blipFill>
            </p:spPr>
            <p:txBody>
              <a:bodyPr/>
              <a:lstStyle/>
              <a:p>
                <a:r>
                  <a:rPr lang="en-US">
                    <a:noFill/>
                  </a:rPr>
                  <a:t> </a:t>
                </a:r>
              </a:p>
            </p:txBody>
          </p:sp>
        </mc:Fallback>
      </mc:AlternateContent>
      <p:sp>
        <p:nvSpPr>
          <p:cNvPr id="95" name="Freeform 94"/>
          <p:cNvSpPr>
            <a:spLocks noChangeAspect="1"/>
          </p:cNvSpPr>
          <p:nvPr/>
        </p:nvSpPr>
        <p:spPr>
          <a:xfrm flipH="1">
            <a:off x="936142" y="2171348"/>
            <a:ext cx="1845426" cy="1828800"/>
          </a:xfrm>
          <a:custGeom>
            <a:avLst/>
            <a:gdLst>
              <a:gd name="connsiteX0" fmla="*/ 922713 w 922713"/>
              <a:gd name="connsiteY0" fmla="*/ 0 h 914400"/>
              <a:gd name="connsiteX1" fmla="*/ 8313 w 922713"/>
              <a:gd name="connsiteY1" fmla="*/ 74815 h 914400"/>
              <a:gd name="connsiteX2" fmla="*/ 0 w 922713"/>
              <a:gd name="connsiteY2" fmla="*/ 914400 h 914400"/>
              <a:gd name="connsiteX3" fmla="*/ 922713 w 922713"/>
              <a:gd name="connsiteY3" fmla="*/ 914400 h 914400"/>
              <a:gd name="connsiteX4" fmla="*/ 922713 w 92271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13" h="914400">
                <a:moveTo>
                  <a:pt x="922713" y="0"/>
                </a:moveTo>
                <a:lnTo>
                  <a:pt x="8313" y="74815"/>
                </a:lnTo>
                <a:lnTo>
                  <a:pt x="0" y="914400"/>
                </a:lnTo>
                <a:lnTo>
                  <a:pt x="922713" y="914400"/>
                </a:lnTo>
                <a:lnTo>
                  <a:pt x="922713" y="0"/>
                </a:lnTo>
                <a:close/>
              </a:path>
            </a:pathLst>
          </a:cu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grpSp>
        <p:nvGrpSpPr>
          <p:cNvPr id="96" name="Group 95"/>
          <p:cNvGrpSpPr/>
          <p:nvPr/>
        </p:nvGrpSpPr>
        <p:grpSpPr>
          <a:xfrm flipH="1">
            <a:off x="2516514" y="2099713"/>
            <a:ext cx="2088164" cy="626777"/>
            <a:chOff x="995278" y="2483237"/>
            <a:chExt cx="2088164" cy="626777"/>
          </a:xfrm>
        </p:grpSpPr>
        <p:sp>
          <p:nvSpPr>
            <p:cNvPr id="97" name="Freeform 96"/>
            <p:cNvSpPr/>
            <p:nvPr/>
          </p:nvSpPr>
          <p:spPr>
            <a:xfrm>
              <a:off x="2690037" y="2483237"/>
              <a:ext cx="393405" cy="233916"/>
            </a:xfrm>
            <a:custGeom>
              <a:avLst/>
              <a:gdLst>
                <a:gd name="connsiteX0" fmla="*/ 0 w 393405"/>
                <a:gd name="connsiteY0" fmla="*/ 0 h 233916"/>
                <a:gd name="connsiteX1" fmla="*/ 393405 w 393405"/>
                <a:gd name="connsiteY1" fmla="*/ 202019 h 233916"/>
                <a:gd name="connsiteX2" fmla="*/ 21265 w 393405"/>
                <a:gd name="connsiteY2" fmla="*/ 233916 h 233916"/>
                <a:gd name="connsiteX3" fmla="*/ 0 w 393405"/>
                <a:gd name="connsiteY3" fmla="*/ 0 h 233916"/>
              </a:gdLst>
              <a:ahLst/>
              <a:cxnLst>
                <a:cxn ang="0">
                  <a:pos x="connsiteX0" y="connsiteY0"/>
                </a:cxn>
                <a:cxn ang="0">
                  <a:pos x="connsiteX1" y="connsiteY1"/>
                </a:cxn>
                <a:cxn ang="0">
                  <a:pos x="connsiteX2" y="connsiteY2"/>
                </a:cxn>
                <a:cxn ang="0">
                  <a:pos x="connsiteX3" y="connsiteY3"/>
                </a:cxn>
              </a:cxnLst>
              <a:rect l="l" t="t" r="r" b="b"/>
              <a:pathLst>
                <a:path w="393405" h="233916">
                  <a:moveTo>
                    <a:pt x="0" y="0"/>
                  </a:moveTo>
                  <a:lnTo>
                    <a:pt x="393405" y="202019"/>
                  </a:lnTo>
                  <a:lnTo>
                    <a:pt x="21265" y="233916"/>
                  </a:lnTo>
                  <a:lnTo>
                    <a:pt x="0" y="0"/>
                  </a:lnTo>
                  <a:close/>
                </a:path>
              </a:pathLst>
            </a:custGeom>
            <a:solidFill>
              <a:schemeClr val="accent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98" name="TextBox 97"/>
            <p:cNvSpPr txBox="1"/>
            <p:nvPr/>
          </p:nvSpPr>
          <p:spPr>
            <a:xfrm>
              <a:off x="995278" y="2815061"/>
              <a:ext cx="1694759" cy="294953"/>
            </a:xfrm>
            <a:prstGeom prst="rect">
              <a:avLst/>
            </a:prstGeom>
            <a:noFill/>
          </p:spPr>
          <p:txBody>
            <a:bodyPr wrap="square" lIns="0" tIns="0" rIns="0" bIns="0" rtlCol="0" anchor="t" anchorCtr="0">
              <a:spAutoFit/>
            </a:bodyPr>
            <a:lstStyle/>
            <a:p>
              <a:pPr>
                <a:lnSpc>
                  <a:spcPts val="2300"/>
                </a:lnSpc>
                <a:spcBef>
                  <a:spcPts val="1150"/>
                </a:spcBef>
              </a:pPr>
              <a:r>
                <a:rPr lang="de-DE" sz="1600" b="1" dirty="0">
                  <a:solidFill>
                    <a:schemeClr val="accent3"/>
                  </a:solidFill>
                </a:rPr>
                <a:t>„</a:t>
              </a:r>
              <a:r>
                <a:rPr lang="de-DE" sz="1600" b="1" dirty="0" err="1">
                  <a:solidFill>
                    <a:schemeClr val="accent3"/>
                  </a:solidFill>
                </a:rPr>
                <a:t>target</a:t>
              </a:r>
              <a:r>
                <a:rPr lang="de-DE" sz="1600" b="1" dirty="0">
                  <a:solidFill>
                    <a:schemeClr val="accent3"/>
                  </a:solidFill>
                </a:rPr>
                <a:t> </a:t>
              </a:r>
              <a:r>
                <a:rPr lang="de-DE" sz="1600" b="1" dirty="0" err="1">
                  <a:solidFill>
                    <a:schemeClr val="accent3"/>
                  </a:solidFill>
                </a:rPr>
                <a:t>shadow</a:t>
              </a:r>
              <a:r>
                <a:rPr lang="de-DE" sz="1600" b="1" dirty="0">
                  <a:solidFill>
                    <a:schemeClr val="accent3"/>
                  </a:solidFill>
                </a:rPr>
                <a:t>“</a:t>
              </a:r>
              <a:endParaRPr lang="en-US" sz="1600" b="1" dirty="0" err="1">
                <a:solidFill>
                  <a:schemeClr val="accent3"/>
                </a:solidFill>
              </a:endParaRPr>
            </a:p>
          </p:txBody>
        </p:sp>
        <p:cxnSp>
          <p:nvCxnSpPr>
            <p:cNvPr id="99" name="Straight Arrow Connector 98"/>
            <p:cNvCxnSpPr/>
            <p:nvPr/>
          </p:nvCxnSpPr>
          <p:spPr>
            <a:xfrm flipV="1">
              <a:off x="2402958" y="2689285"/>
              <a:ext cx="287079" cy="125777"/>
            </a:xfrm>
            <a:prstGeom prst="straightConnector1">
              <a:avLst/>
            </a:prstGeom>
            <a:ln w="19050" cmpd="sng">
              <a:solidFill>
                <a:schemeClr val="accent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100" name="Arc 99"/>
          <p:cNvSpPr/>
          <p:nvPr/>
        </p:nvSpPr>
        <p:spPr>
          <a:xfrm>
            <a:off x="2719555" y="1847284"/>
            <a:ext cx="539095" cy="914400"/>
          </a:xfrm>
          <a:prstGeom prst="arc">
            <a:avLst>
              <a:gd name="adj1" fmla="val 17882412"/>
              <a:gd name="adj2" fmla="val 19339458"/>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1" name="TextBox 100"/>
              <p:cNvSpPr txBox="1"/>
              <p:nvPr/>
            </p:nvSpPr>
            <p:spPr>
              <a:xfrm flipH="1">
                <a:off x="3031156" y="1840711"/>
                <a:ext cx="84807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1200" b="1" i="1" smtClean="0">
                          <a:latin typeface="Cambria Math" panose="02040503050406030204" pitchFamily="18" charset="0"/>
                        </a:rPr>
                        <m:t>𝟑</m:t>
                      </m:r>
                      <m:r>
                        <a:rPr lang="de-DE" sz="1200" b="1" i="1" smtClean="0">
                          <a:latin typeface="Cambria Math" panose="02040503050406030204" pitchFamily="18" charset="0"/>
                        </a:rPr>
                        <m:t>.</m:t>
                      </m:r>
                      <m:r>
                        <a:rPr lang="de-DE" sz="1200" b="1" i="1" smtClean="0">
                          <a:latin typeface="Cambria Math" panose="02040503050406030204" pitchFamily="18" charset="0"/>
                        </a:rPr>
                        <m:t>𝟐</m:t>
                      </m:r>
                      <m:r>
                        <a:rPr lang="de-DE" sz="1200" b="1" i="1" smtClean="0">
                          <a:latin typeface="Cambria Math" panose="02040503050406030204" pitchFamily="18" charset="0"/>
                        </a:rPr>
                        <m:t>°</m:t>
                      </m:r>
                    </m:oMath>
                  </m:oMathPara>
                </a14:m>
                <a:endParaRPr lang="en-US" sz="1200" b="1" dirty="0" err="1"/>
              </a:p>
            </p:txBody>
          </p:sp>
        </mc:Choice>
        <mc:Fallback xmlns="">
          <p:sp>
            <p:nvSpPr>
              <p:cNvPr id="101" name="TextBox 100"/>
              <p:cNvSpPr txBox="1">
                <a:spLocks noRot="1" noChangeAspect="1" noMove="1" noResize="1" noEditPoints="1" noAdjustHandles="1" noChangeArrowheads="1" noChangeShapeType="1" noTextEdit="1"/>
              </p:cNvSpPr>
              <p:nvPr/>
            </p:nvSpPr>
            <p:spPr>
              <a:xfrm flipH="1">
                <a:off x="3031156" y="1840711"/>
                <a:ext cx="848071" cy="294953"/>
              </a:xfrm>
              <a:prstGeom prst="rect">
                <a:avLst/>
              </a:prstGeom>
              <a:blipFill>
                <a:blip r:embed="rId7"/>
                <a:stretch>
                  <a:fillRect/>
                </a:stretch>
              </a:blipFill>
            </p:spPr>
            <p:txBody>
              <a:bodyPr/>
              <a:lstStyle/>
              <a:p>
                <a:r>
                  <a:rPr lang="en-US">
                    <a:noFill/>
                  </a:rPr>
                  <a:t> </a:t>
                </a:r>
              </a:p>
            </p:txBody>
          </p:sp>
        </mc:Fallback>
      </mc:AlternateContent>
      <p:sp>
        <p:nvSpPr>
          <p:cNvPr id="102" name="Arc 101"/>
          <p:cNvSpPr/>
          <p:nvPr/>
        </p:nvSpPr>
        <p:spPr>
          <a:xfrm>
            <a:off x="1094379" y="2096910"/>
            <a:ext cx="267328" cy="397442"/>
          </a:xfrm>
          <a:prstGeom prst="arc">
            <a:avLst>
              <a:gd name="adj1" fmla="val 17882412"/>
              <a:gd name="adj2" fmla="val 19534987"/>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3" name="Straight Connector 102"/>
          <p:cNvCxnSpPr/>
          <p:nvPr/>
        </p:nvCxnSpPr>
        <p:spPr>
          <a:xfrm flipH="1" flipV="1">
            <a:off x="953314" y="2174177"/>
            <a:ext cx="1568401" cy="121887"/>
          </a:xfrm>
          <a:prstGeom prst="line">
            <a:avLst/>
          </a:prstGeom>
          <a:ln w="28575"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flipH="1">
            <a:off x="1139264" y="2250731"/>
            <a:ext cx="1323975" cy="267894"/>
          </a:xfrm>
          <a:prstGeom prst="rect">
            <a:avLst/>
          </a:prstGeom>
          <a:noFill/>
        </p:spPr>
        <p:txBody>
          <a:bodyPr wrap="square" lIns="0" tIns="0" rIns="0" bIns="0" rtlCol="0" anchor="t" anchorCtr="0">
            <a:spAutoFit/>
          </a:bodyPr>
          <a:lstStyle/>
          <a:p>
            <a:pPr algn="l">
              <a:lnSpc>
                <a:spcPts val="2300"/>
              </a:lnSpc>
              <a:spcBef>
                <a:spcPts val="1150"/>
              </a:spcBef>
            </a:pPr>
            <a:r>
              <a:rPr lang="de-DE" sz="1600" b="1" dirty="0">
                <a:solidFill>
                  <a:srgbClr val="FF0000"/>
                </a:solidFill>
              </a:rPr>
              <a:t>„</a:t>
            </a:r>
            <a:r>
              <a:rPr lang="de-DE" sz="1600" b="1" dirty="0" err="1">
                <a:solidFill>
                  <a:srgbClr val="FF0000"/>
                </a:solidFill>
              </a:rPr>
              <a:t>wetted</a:t>
            </a:r>
            <a:r>
              <a:rPr lang="de-DE" sz="1600" b="1" dirty="0">
                <a:solidFill>
                  <a:srgbClr val="FF0000"/>
                </a:solidFill>
              </a:rPr>
              <a:t> </a:t>
            </a:r>
            <a:r>
              <a:rPr lang="de-DE" sz="1600" b="1" dirty="0" err="1">
                <a:solidFill>
                  <a:srgbClr val="FF0000"/>
                </a:solidFill>
              </a:rPr>
              <a:t>area</a:t>
            </a:r>
            <a:r>
              <a:rPr lang="de-DE" sz="1600" b="1" dirty="0">
                <a:solidFill>
                  <a:srgbClr val="FF0000"/>
                </a:solidFill>
              </a:rPr>
              <a:t>“</a:t>
            </a:r>
            <a:endParaRPr lang="en-US" sz="1600" b="1" dirty="0" err="1">
              <a:solidFill>
                <a:srgbClr val="FF0000"/>
              </a:solidFill>
            </a:endParaRPr>
          </a:p>
        </p:txBody>
      </p:sp>
      <p:grpSp>
        <p:nvGrpSpPr>
          <p:cNvPr id="105" name="Group 104"/>
          <p:cNvGrpSpPr/>
          <p:nvPr/>
        </p:nvGrpSpPr>
        <p:grpSpPr>
          <a:xfrm>
            <a:off x="1406593" y="1306728"/>
            <a:ext cx="10019970" cy="5001654"/>
            <a:chOff x="2768734" y="1482160"/>
            <a:chExt cx="6884396" cy="3813859"/>
          </a:xfrm>
        </p:grpSpPr>
        <p:sp>
          <p:nvSpPr>
            <p:cNvPr id="106" name="Rounded Rectangle 105"/>
            <p:cNvSpPr/>
            <p:nvPr/>
          </p:nvSpPr>
          <p:spPr>
            <a:xfrm>
              <a:off x="2768734" y="1482160"/>
              <a:ext cx="6884396" cy="3750563"/>
            </a:xfrm>
            <a:prstGeom prst="roundRect">
              <a:avLst/>
            </a:prstGeom>
            <a:solidFill>
              <a:schemeClr val="bg1"/>
            </a:solidFill>
            <a:ln w="19050" cmpd="sng">
              <a:solidFill>
                <a:schemeClr val="tx2"/>
              </a:solidFill>
              <a:prstDash val="soli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07" name="TextBox 106"/>
            <p:cNvSpPr txBox="1"/>
            <p:nvPr/>
          </p:nvSpPr>
          <p:spPr>
            <a:xfrm>
              <a:off x="3172190" y="1765956"/>
              <a:ext cx="5943363" cy="3530063"/>
            </a:xfrm>
            <a:prstGeom prst="rect">
              <a:avLst/>
            </a:prstGeom>
            <a:noFill/>
          </p:spPr>
          <p:txBody>
            <a:bodyPr wrap="square" lIns="0" tIns="0" rIns="0" bIns="0" rtlCol="0" anchor="t" anchorCtr="0">
              <a:spAutoFit/>
            </a:bodyPr>
            <a:lstStyle/>
            <a:p>
              <a:pPr marL="285750" indent="-285750">
                <a:lnSpc>
                  <a:spcPts val="2300"/>
                </a:lnSpc>
                <a:spcBef>
                  <a:spcPts val="1150"/>
                </a:spcBef>
                <a:buFont typeface="Wingdings" panose="05000000000000000000" pitchFamily="2" charset="2"/>
                <a:buChar char="§"/>
              </a:pPr>
              <a:r>
                <a:rPr lang="de-DE" sz="1600" dirty="0" err="1"/>
                <a:t>Baffle</a:t>
              </a:r>
              <a:r>
                <a:rPr lang="de-DE" sz="1600" dirty="0"/>
                <a:t> </a:t>
              </a:r>
              <a:r>
                <a:rPr lang="de-DE" sz="1600" dirty="0" err="1"/>
                <a:t>plates</a:t>
              </a:r>
              <a:r>
                <a:rPr lang="de-DE" sz="1600" dirty="0"/>
                <a:t> in </a:t>
              </a:r>
              <a:r>
                <a:rPr lang="de-DE" sz="1600" dirty="0" err="1"/>
                <a:t>target</a:t>
              </a:r>
              <a:r>
                <a:rPr lang="de-DE" sz="1600" dirty="0"/>
                <a:t> </a:t>
              </a:r>
              <a:r>
                <a:rPr lang="de-DE" sz="1600" dirty="0" err="1"/>
                <a:t>shadow</a:t>
              </a:r>
              <a:r>
                <a:rPr lang="de-DE" sz="1600" dirty="0"/>
                <a:t> </a:t>
              </a:r>
              <a:r>
                <a:rPr lang="de-DE" sz="1600" dirty="0" err="1"/>
                <a:t>were</a:t>
              </a:r>
              <a:r>
                <a:rPr lang="de-DE" sz="1600" dirty="0"/>
                <a:t> </a:t>
              </a:r>
              <a:r>
                <a:rPr lang="de-DE" sz="1600" dirty="0" err="1"/>
                <a:t>modified</a:t>
              </a:r>
              <a:r>
                <a:rPr lang="de-DE" sz="1600" dirty="0"/>
                <a:t> after </a:t>
              </a:r>
              <a:r>
                <a:rPr lang="de-DE" sz="1600" dirty="0" err="1"/>
                <a:t>heatflux</a:t>
              </a:r>
              <a:r>
                <a:rPr lang="de-DE" sz="1600" dirty="0"/>
                <a:t> </a:t>
              </a:r>
              <a:r>
                <a:rPr lang="de-DE" sz="1600" dirty="0" err="1"/>
                <a:t>overload</a:t>
              </a:r>
              <a:r>
                <a:rPr lang="de-DE" sz="1600" dirty="0"/>
                <a:t> </a:t>
              </a:r>
              <a:r>
                <a:rPr lang="de-DE" sz="1600" dirty="0" err="1"/>
                <a:t>observed</a:t>
              </a:r>
              <a:r>
                <a:rPr lang="de-DE" sz="1600" dirty="0"/>
                <a:t> in </a:t>
              </a:r>
              <a:r>
                <a:rPr lang="de-DE" sz="1600" dirty="0" err="1"/>
                <a:t>first</a:t>
              </a:r>
              <a:r>
                <a:rPr lang="de-DE" sz="1600" dirty="0"/>
                <a:t> </a:t>
              </a:r>
              <a:r>
                <a:rPr lang="de-DE" sz="1600" dirty="0" err="1"/>
                <a:t>divertor</a:t>
              </a:r>
              <a:r>
                <a:rPr lang="de-DE" sz="1600" dirty="0"/>
                <a:t> experimental </a:t>
              </a:r>
              <a:r>
                <a:rPr lang="de-DE" sz="1600" dirty="0" err="1"/>
                <a:t>phase</a:t>
              </a:r>
              <a:r>
                <a:rPr lang="de-DE" sz="1600" dirty="0"/>
                <a:t>!</a:t>
              </a:r>
            </a:p>
            <a:p>
              <a:pPr marL="742950" lvl="1" indent="-285750">
                <a:lnSpc>
                  <a:spcPts val="2300"/>
                </a:lnSpc>
                <a:spcBef>
                  <a:spcPts val="1150"/>
                </a:spcBef>
                <a:buFont typeface="Wingdings" panose="05000000000000000000" pitchFamily="2" charset="2"/>
                <a:buChar char="§"/>
              </a:pPr>
              <a:r>
                <a:rPr lang="de-DE" sz="1600" dirty="0" err="1"/>
                <a:t>indicates</a:t>
              </a:r>
              <a:r>
                <a:rPr lang="de-DE" sz="1600" dirty="0"/>
                <a:t> </a:t>
              </a:r>
              <a:r>
                <a:rPr lang="de-DE" sz="1600" dirty="0" err="1"/>
                <a:t>importance</a:t>
              </a:r>
              <a:r>
                <a:rPr lang="de-DE" sz="1600" dirty="0"/>
                <a:t> </a:t>
              </a:r>
              <a:r>
                <a:rPr lang="de-DE" sz="1600" dirty="0" err="1"/>
                <a:t>of</a:t>
              </a:r>
              <a:r>
                <a:rPr lang="de-DE" sz="1600" dirty="0"/>
                <a:t> </a:t>
              </a:r>
              <a:r>
                <a:rPr lang="de-DE" sz="1600" dirty="0" err="1"/>
                <a:t>understanding</a:t>
              </a:r>
              <a:r>
                <a:rPr lang="de-DE" sz="1600" dirty="0"/>
                <a:t> </a:t>
              </a:r>
              <a:r>
                <a:rPr lang="de-DE" sz="1600" dirty="0" err="1"/>
                <a:t>heatflux</a:t>
              </a:r>
              <a:r>
                <a:rPr lang="de-DE" sz="1600" dirty="0"/>
                <a:t> </a:t>
              </a:r>
              <a:r>
                <a:rPr lang="de-DE" sz="1600" dirty="0" err="1"/>
                <a:t>decay</a:t>
              </a:r>
              <a:r>
                <a:rPr lang="de-DE" sz="1600" dirty="0"/>
                <a:t> </a:t>
              </a:r>
              <a:r>
                <a:rPr lang="de-DE" sz="1600" dirty="0" err="1"/>
                <a:t>length</a:t>
              </a:r>
              <a:r>
                <a:rPr lang="de-DE" sz="1600" dirty="0"/>
                <a:t> </a:t>
              </a:r>
              <a:r>
                <a:rPr lang="de-DE" sz="1600" dirty="0" err="1"/>
                <a:t>into</a:t>
              </a:r>
              <a:r>
                <a:rPr lang="de-DE" sz="1600" dirty="0"/>
                <a:t> </a:t>
              </a:r>
              <a:r>
                <a:rPr lang="de-DE" sz="1600" dirty="0" err="1"/>
                <a:t>this</a:t>
              </a:r>
              <a:r>
                <a:rPr lang="de-DE" sz="1600" dirty="0"/>
                <a:t> </a:t>
              </a:r>
              <a:r>
                <a:rPr lang="de-DE" sz="1600" dirty="0" err="1"/>
                <a:t>region</a:t>
              </a:r>
              <a:r>
                <a:rPr lang="de-DE" sz="1600" dirty="0"/>
                <a:t>*</a:t>
              </a:r>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algn="ctr">
                <a:lnSpc>
                  <a:spcPts val="2300"/>
                </a:lnSpc>
                <a:spcBef>
                  <a:spcPts val="1150"/>
                </a:spcBef>
              </a:pPr>
              <a:r>
                <a:rPr lang="de-DE" b="1" dirty="0">
                  <a:solidFill>
                    <a:srgbClr val="FF0000"/>
                  </a:solidFill>
                </a:rPr>
                <a:t>*More </a:t>
              </a:r>
              <a:r>
                <a:rPr lang="de-DE" b="1" dirty="0" err="1">
                  <a:solidFill>
                    <a:srgbClr val="FF0000"/>
                  </a:solidFill>
                </a:rPr>
                <a:t>details</a:t>
              </a:r>
              <a:r>
                <a:rPr lang="de-DE" b="1" dirty="0">
                  <a:solidFill>
                    <a:srgbClr val="FF0000"/>
                  </a:solidFill>
                </a:rPr>
                <a:t> in </a:t>
              </a:r>
              <a:r>
                <a:rPr lang="de-DE" b="1" dirty="0" err="1">
                  <a:solidFill>
                    <a:srgbClr val="FF0000"/>
                  </a:solidFill>
                </a:rPr>
                <a:t>talk</a:t>
              </a:r>
              <a:r>
                <a:rPr lang="de-DE" b="1" dirty="0">
                  <a:solidFill>
                    <a:srgbClr val="FF0000"/>
                  </a:solidFill>
                </a:rPr>
                <a:t> </a:t>
              </a:r>
              <a:r>
                <a:rPr lang="de-DE" b="1" dirty="0" err="1">
                  <a:solidFill>
                    <a:srgbClr val="FF0000"/>
                  </a:solidFill>
                </a:rPr>
                <a:t>by</a:t>
              </a:r>
              <a:r>
                <a:rPr lang="de-DE" b="1" dirty="0">
                  <a:solidFill>
                    <a:srgbClr val="FF0000"/>
                  </a:solidFill>
                </a:rPr>
                <a:t> A. Kharwandikar</a:t>
              </a:r>
            </a:p>
            <a:p>
              <a:pPr marL="285750" indent="-285750">
                <a:lnSpc>
                  <a:spcPts val="2300"/>
                </a:lnSpc>
                <a:spcBef>
                  <a:spcPts val="1150"/>
                </a:spcBef>
                <a:buFont typeface="Arial" panose="020B0604020202020204" pitchFamily="34" charset="0"/>
                <a:buChar char="•"/>
              </a:pPr>
              <a:endParaRPr lang="de-DE" sz="1600" dirty="0"/>
            </a:p>
          </p:txBody>
        </p:sp>
      </p:grpSp>
      <p:pic>
        <p:nvPicPr>
          <p:cNvPr id="15" name="Picture 14"/>
          <p:cNvPicPr>
            <a:picLocks noChangeAspect="1"/>
          </p:cNvPicPr>
          <p:nvPr/>
        </p:nvPicPr>
        <p:blipFill>
          <a:blip r:embed="rId8"/>
          <a:stretch>
            <a:fillRect/>
          </a:stretch>
        </p:blipFill>
        <p:spPr>
          <a:xfrm>
            <a:off x="2842663" y="2931335"/>
            <a:ext cx="3714207" cy="2545111"/>
          </a:xfrm>
          <a:prstGeom prst="rect">
            <a:avLst/>
          </a:prstGeom>
        </p:spPr>
      </p:pic>
      <p:cxnSp>
        <p:nvCxnSpPr>
          <p:cNvPr id="22" name="Straight Arrow Connector 21"/>
          <p:cNvCxnSpPr/>
          <p:nvPr/>
        </p:nvCxnSpPr>
        <p:spPr>
          <a:xfrm flipH="1">
            <a:off x="6157074" y="3308352"/>
            <a:ext cx="667125" cy="280339"/>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3329" y="3057913"/>
            <a:ext cx="3011275" cy="884858"/>
          </a:xfrm>
          <a:prstGeom prst="rect">
            <a:avLst/>
          </a:prstGeom>
          <a:noFill/>
        </p:spPr>
        <p:txBody>
          <a:bodyPr wrap="square" lIns="0" tIns="0" rIns="0" bIns="0" rtlCol="0" anchor="t" anchorCtr="0">
            <a:spAutoFit/>
          </a:bodyPr>
          <a:lstStyle/>
          <a:p>
            <a:pPr algn="ctr">
              <a:lnSpc>
                <a:spcPts val="2300"/>
              </a:lnSpc>
              <a:spcBef>
                <a:spcPts val="1150"/>
              </a:spcBef>
            </a:pPr>
            <a:r>
              <a:rPr lang="de-DE" sz="1600" dirty="0"/>
              <a:t>in </a:t>
            </a:r>
            <a:r>
              <a:rPr lang="de-DE" sz="1600" dirty="0" err="1"/>
              <a:t>simulations</a:t>
            </a:r>
            <a:r>
              <a:rPr lang="de-DE" sz="1600" dirty="0"/>
              <a:t>, </a:t>
            </a:r>
            <a:r>
              <a:rPr lang="de-DE" sz="1600" dirty="0" err="1"/>
              <a:t>most</a:t>
            </a:r>
            <a:r>
              <a:rPr lang="de-DE" sz="1600" dirty="0"/>
              <a:t> </a:t>
            </a:r>
            <a:r>
              <a:rPr lang="de-DE" sz="1600" dirty="0" err="1"/>
              <a:t>momentum</a:t>
            </a:r>
            <a:r>
              <a:rPr lang="de-DE" sz="1600" dirty="0"/>
              <a:t> </a:t>
            </a:r>
            <a:r>
              <a:rPr lang="de-DE" sz="1600" dirty="0" err="1"/>
              <a:t>flux</a:t>
            </a:r>
            <a:r>
              <a:rPr lang="de-DE" sz="1600" dirty="0"/>
              <a:t> </a:t>
            </a:r>
            <a:r>
              <a:rPr lang="de-DE" sz="1600" dirty="0" err="1"/>
              <a:t>deposited</a:t>
            </a:r>
            <a:r>
              <a:rPr lang="de-DE" sz="1600" dirty="0"/>
              <a:t> on </a:t>
            </a:r>
            <a:r>
              <a:rPr lang="de-DE" sz="1600" dirty="0" err="1"/>
              <a:t>target</a:t>
            </a:r>
            <a:r>
              <a:rPr lang="de-DE" sz="1600" dirty="0"/>
              <a:t> </a:t>
            </a:r>
            <a:r>
              <a:rPr lang="de-DE" sz="1600" dirty="0" err="1"/>
              <a:t>shadow</a:t>
            </a:r>
            <a:r>
              <a:rPr lang="de-DE" sz="1600" dirty="0"/>
              <a:t> region!</a:t>
            </a:r>
            <a:r>
              <a:rPr lang="de-DE" sz="1600" baseline="30000" dirty="0"/>
              <a:t>11</a:t>
            </a:r>
            <a:endParaRPr lang="en-US" sz="1600" dirty="0" err="1"/>
          </a:p>
        </p:txBody>
      </p:sp>
      <p:sp>
        <p:nvSpPr>
          <p:cNvPr id="109" name="TextBox 108"/>
          <p:cNvSpPr txBox="1"/>
          <p:nvPr/>
        </p:nvSpPr>
        <p:spPr>
          <a:xfrm>
            <a:off x="3653268" y="2748174"/>
            <a:ext cx="4391652" cy="294953"/>
          </a:xfrm>
          <a:prstGeom prst="rect">
            <a:avLst/>
          </a:prstGeom>
          <a:noFill/>
        </p:spPr>
        <p:txBody>
          <a:bodyPr wrap="square" lIns="0" tIns="0" rIns="0" bIns="0" rtlCol="0" anchor="t" anchorCtr="0">
            <a:spAutoFit/>
          </a:bodyPr>
          <a:lstStyle/>
          <a:p>
            <a:pPr algn="l">
              <a:lnSpc>
                <a:spcPts val="2300"/>
              </a:lnSpc>
              <a:spcBef>
                <a:spcPts val="1150"/>
              </a:spcBef>
            </a:pPr>
            <a:r>
              <a:rPr lang="de-DE" sz="900" baseline="30000" dirty="0"/>
              <a:t>11</a:t>
            </a:r>
            <a:r>
              <a:rPr lang="de-DE" sz="900" dirty="0"/>
              <a:t>Y. Feng et al, </a:t>
            </a:r>
            <a:r>
              <a:rPr lang="de-DE" sz="900" i="1" dirty="0" err="1"/>
              <a:t>Nucl</a:t>
            </a:r>
            <a:r>
              <a:rPr lang="de-DE" sz="900" i="1" dirty="0"/>
              <a:t>. Fusion </a:t>
            </a:r>
            <a:r>
              <a:rPr lang="de-DE" sz="900" b="1" dirty="0"/>
              <a:t>61</a:t>
            </a:r>
            <a:r>
              <a:rPr lang="de-DE" sz="900" dirty="0"/>
              <a:t> (2021) 086012</a:t>
            </a:r>
            <a:endParaRPr lang="en-US" sz="900" dirty="0" err="1"/>
          </a:p>
        </p:txBody>
      </p:sp>
    </p:spTree>
    <p:extLst>
      <p:ext uri="{BB962C8B-B14F-4D97-AF65-F5344CB8AC3E}">
        <p14:creationId xmlns:p14="http://schemas.microsoft.com/office/powerpoint/2010/main" val="39866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4" grpId="0"/>
      <p:bldP spid="25"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40682-0779-C9ED-7BEF-260D295974A5}"/>
            </a:ext>
          </a:extLst>
        </p:cNvPr>
        <p:cNvGrpSpPr/>
        <p:nvPr/>
      </p:nvGrpSpPr>
      <p:grpSpPr>
        <a:xfrm>
          <a:off x="0" y="0"/>
          <a:ext cx="0" cy="0"/>
          <a:chOff x="0" y="0"/>
          <a:chExt cx="0" cy="0"/>
        </a:xfrm>
      </p:grpSpPr>
      <p:grpSp>
        <p:nvGrpSpPr>
          <p:cNvPr id="24" name="Gruppieren 28">
            <a:extLst>
              <a:ext uri="{FF2B5EF4-FFF2-40B4-BE49-F238E27FC236}">
                <a16:creationId xmlns:a16="http://schemas.microsoft.com/office/drawing/2014/main" id="{EBF297FE-646E-49C3-B82F-71B89D29B982}"/>
              </a:ext>
            </a:extLst>
          </p:cNvPr>
          <p:cNvGrpSpPr/>
          <p:nvPr/>
        </p:nvGrpSpPr>
        <p:grpSpPr>
          <a:xfrm>
            <a:off x="7796393" y="2018393"/>
            <a:ext cx="3931608" cy="2520792"/>
            <a:chOff x="7540531" y="1524456"/>
            <a:chExt cx="3931608" cy="2520792"/>
          </a:xfrm>
        </p:grpSpPr>
        <p:pic>
          <p:nvPicPr>
            <p:cNvPr id="25" name="Picture 3">
              <a:extLst>
                <a:ext uri="{FF2B5EF4-FFF2-40B4-BE49-F238E27FC236}">
                  <a16:creationId xmlns:a16="http://schemas.microsoft.com/office/drawing/2014/main" id="{ABD23BCC-B227-E1B9-6CB3-A88805192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531" y="1531670"/>
              <a:ext cx="3470804" cy="2513578"/>
            </a:xfrm>
            <a:prstGeom prst="rect">
              <a:avLst/>
            </a:prstGeom>
          </p:spPr>
        </p:pic>
        <p:sp>
          <p:nvSpPr>
            <p:cNvPr id="26" name="Rectangle 10">
              <a:extLst>
                <a:ext uri="{FF2B5EF4-FFF2-40B4-BE49-F238E27FC236}">
                  <a16:creationId xmlns:a16="http://schemas.microsoft.com/office/drawing/2014/main" id="{7AC685A8-A544-CBBD-5280-1709B63D881E}"/>
                </a:ext>
              </a:extLst>
            </p:cNvPr>
            <p:cNvSpPr/>
            <p:nvPr/>
          </p:nvSpPr>
          <p:spPr>
            <a:xfrm>
              <a:off x="7540531" y="1531670"/>
              <a:ext cx="3753134" cy="25135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31">
              <a:extLst>
                <a:ext uri="{FF2B5EF4-FFF2-40B4-BE49-F238E27FC236}">
                  <a16:creationId xmlns:a16="http://schemas.microsoft.com/office/drawing/2014/main" id="{61665CAF-9B93-AFB8-FDA6-4B68F75189CA}"/>
                </a:ext>
              </a:extLst>
            </p:cNvPr>
            <p:cNvSpPr/>
            <p:nvPr/>
          </p:nvSpPr>
          <p:spPr>
            <a:xfrm>
              <a:off x="7629525" y="2946818"/>
              <a:ext cx="530854" cy="225008"/>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8" name="TextBox 15">
              <a:extLst>
                <a:ext uri="{FF2B5EF4-FFF2-40B4-BE49-F238E27FC236}">
                  <a16:creationId xmlns:a16="http://schemas.microsoft.com/office/drawing/2014/main" id="{79BFEAA4-DCCE-5AB9-8D42-525148FF0042}"/>
                </a:ext>
              </a:extLst>
            </p:cNvPr>
            <p:cNvSpPr txBox="1"/>
            <p:nvPr/>
          </p:nvSpPr>
          <p:spPr>
            <a:xfrm>
              <a:off x="11011335" y="1524456"/>
              <a:ext cx="460804" cy="276999"/>
            </a:xfrm>
            <a:prstGeom prst="rect">
              <a:avLst/>
            </a:prstGeom>
            <a:noFill/>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p:txBody>
        </p:sp>
      </p:grpSp>
      <p:sp>
        <p:nvSpPr>
          <p:cNvPr id="5" name="Title 4">
            <a:extLst>
              <a:ext uri="{FF2B5EF4-FFF2-40B4-BE49-F238E27FC236}">
                <a16:creationId xmlns:a16="http://schemas.microsoft.com/office/drawing/2014/main" id="{95C2A787-18F3-B1F3-ACAF-F43868587886}"/>
              </a:ext>
            </a:extLst>
          </p:cNvPr>
          <p:cNvSpPr>
            <a:spLocks noGrp="1"/>
          </p:cNvSpPr>
          <p:nvPr>
            <p:ph type="title"/>
          </p:nvPr>
        </p:nvSpPr>
        <p:spPr/>
        <p:txBody>
          <a:bodyPr/>
          <a:lstStyle/>
          <a:p>
            <a:r>
              <a:rPr lang="de-DE" dirty="0"/>
              <a:t>Geometry </a:t>
            </a:r>
            <a:r>
              <a:rPr lang="de-DE" dirty="0" err="1"/>
              <a:t>as</a:t>
            </a:r>
            <a:r>
              <a:rPr lang="de-DE" dirty="0"/>
              <a:t> a </a:t>
            </a:r>
            <a:r>
              <a:rPr lang="de-DE" dirty="0" err="1"/>
              <a:t>basis</a:t>
            </a:r>
            <a:r>
              <a:rPr lang="de-DE" dirty="0"/>
              <a:t> </a:t>
            </a:r>
            <a:r>
              <a:rPr lang="de-DE" dirty="0" err="1"/>
              <a:t>for</a:t>
            </a:r>
            <a:r>
              <a:rPr lang="de-DE" dirty="0"/>
              <a:t> </a:t>
            </a:r>
            <a:r>
              <a:rPr lang="de-DE" dirty="0" err="1"/>
              <a:t>understanding</a:t>
            </a:r>
            <a:r>
              <a:rPr lang="de-DE" dirty="0"/>
              <a:t> </a:t>
            </a:r>
            <a:r>
              <a:rPr lang="de-DE" dirty="0" err="1"/>
              <a:t>differences</a:t>
            </a:r>
            <a:r>
              <a:rPr lang="de-DE" dirty="0"/>
              <a:t> in </a:t>
            </a:r>
            <a:r>
              <a:rPr lang="de-DE" dirty="0" err="1"/>
              <a:t>stellarator</a:t>
            </a:r>
            <a:r>
              <a:rPr lang="de-DE" dirty="0"/>
              <a:t> </a:t>
            </a:r>
            <a:r>
              <a:rPr lang="de-DE" dirty="0" err="1"/>
              <a:t>performance</a:t>
            </a:r>
            <a:endParaRPr lang="en-US" dirty="0"/>
          </a:p>
        </p:txBody>
      </p:sp>
      <p:sp>
        <p:nvSpPr>
          <p:cNvPr id="4" name="Slide Number Placeholder 3">
            <a:extLst>
              <a:ext uri="{FF2B5EF4-FFF2-40B4-BE49-F238E27FC236}">
                <a16:creationId xmlns:a16="http://schemas.microsoft.com/office/drawing/2014/main" id="{33B90F3B-AF06-9336-15EF-9F9A534BB03E}"/>
              </a:ext>
            </a:extLst>
          </p:cNvPr>
          <p:cNvSpPr>
            <a:spLocks noGrp="1"/>
          </p:cNvSpPr>
          <p:nvPr>
            <p:ph type="sldNum" sz="quarter" idx="4294967295"/>
          </p:nvPr>
        </p:nvSpPr>
        <p:spPr>
          <a:xfrm>
            <a:off x="11974513" y="6561138"/>
            <a:ext cx="217487" cy="144462"/>
          </a:xfrm>
        </p:spPr>
        <p:txBody>
          <a:bodyPr/>
          <a:lstStyle/>
          <a:p>
            <a:fld id="{ECE691D0-CC49-4FC7-9C4D-6112B0CB3A76}" type="slidenum">
              <a:rPr lang="de-DE" smtClean="0"/>
              <a:pPr/>
              <a:t>2</a:t>
            </a:fld>
            <a:endParaRPr lang="de-DE" dirty="0"/>
          </a:p>
        </p:txBody>
      </p:sp>
      <p:sp>
        <p:nvSpPr>
          <p:cNvPr id="7" name="Date Placeholder 6">
            <a:extLst>
              <a:ext uri="{FF2B5EF4-FFF2-40B4-BE49-F238E27FC236}">
                <a16:creationId xmlns:a16="http://schemas.microsoft.com/office/drawing/2014/main" id="{B47937EB-5B2C-7ECA-5F6E-DDD6E2A4393E}"/>
              </a:ext>
            </a:extLst>
          </p:cNvPr>
          <p:cNvSpPr>
            <a:spLocks noGrp="1"/>
          </p:cNvSpPr>
          <p:nvPr>
            <p:ph type="dt" sz="half" idx="14"/>
          </p:nvPr>
        </p:nvSpPr>
        <p:spPr/>
        <p:txBody>
          <a:bodyPr/>
          <a:lstStyle/>
          <a:p>
            <a:r>
              <a:rPr lang="en-US"/>
              <a:t>5th IAEA TM Divertor concepts</a:t>
            </a:r>
            <a:endParaRPr lang="de-DE" dirty="0"/>
          </a:p>
        </p:txBody>
      </p:sp>
      <p:sp>
        <p:nvSpPr>
          <p:cNvPr id="8" name="Footer Placeholder 7">
            <a:extLst>
              <a:ext uri="{FF2B5EF4-FFF2-40B4-BE49-F238E27FC236}">
                <a16:creationId xmlns:a16="http://schemas.microsoft.com/office/drawing/2014/main" id="{2445943B-85A5-050A-C357-78605ED8A0C9}"/>
              </a:ext>
            </a:extLst>
          </p:cNvPr>
          <p:cNvSpPr>
            <a:spLocks noGrp="1"/>
          </p:cNvSpPr>
          <p:nvPr>
            <p:ph type="ftr" sz="quarter" idx="15"/>
          </p:nvPr>
        </p:nvSpPr>
        <p:spPr/>
        <p:txBody>
          <a:bodyPr/>
          <a:lstStyle/>
          <a:p>
            <a:r>
              <a:rPr lang="de-DE"/>
              <a:t>Max-Planck-Institut für Plasmaphysik | V R Winters | 30.10.2025</a:t>
            </a:r>
            <a:endParaRPr lang="de-DE"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65EEF64-74DB-462D-D9FF-74FAFFBA685D}"/>
                  </a:ext>
                </a:extLst>
              </p:cNvPr>
              <p:cNvSpPr txBox="1"/>
              <p:nvPr/>
            </p:nvSpPr>
            <p:spPr>
              <a:xfrm>
                <a:off x="658814" y="1223963"/>
                <a:ext cx="6184574" cy="4300536"/>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dirty="0"/>
                  <a:t>A </a:t>
                </a:r>
                <a:r>
                  <a:rPr lang="de-DE" dirty="0" err="1"/>
                  <a:t>main</a:t>
                </a:r>
                <a:r>
                  <a:rPr lang="de-DE" dirty="0"/>
                  <a:t> </a:t>
                </a:r>
                <a:r>
                  <a:rPr lang="de-DE" dirty="0" err="1"/>
                  <a:t>difference</a:t>
                </a:r>
                <a:r>
                  <a:rPr lang="de-DE" dirty="0"/>
                  <a:t> </a:t>
                </a:r>
                <a:r>
                  <a:rPr lang="de-DE" dirty="0" err="1"/>
                  <a:t>between</a:t>
                </a:r>
                <a:r>
                  <a:rPr lang="de-DE" dirty="0"/>
                  <a:t> </a:t>
                </a:r>
                <a:r>
                  <a:rPr lang="de-DE" dirty="0" err="1"/>
                  <a:t>tokamak</a:t>
                </a:r>
                <a:r>
                  <a:rPr lang="de-DE" dirty="0"/>
                  <a:t> and </a:t>
                </a:r>
                <a:r>
                  <a:rPr lang="de-DE" dirty="0" err="1"/>
                  <a:t>stellarator</a:t>
                </a:r>
                <a:r>
                  <a:rPr lang="de-DE" dirty="0"/>
                  <a:t> </a:t>
                </a:r>
                <a:r>
                  <a:rPr lang="de-DE" dirty="0" err="1"/>
                  <a:t>divertors</a:t>
                </a:r>
                <a:r>
                  <a:rPr lang="de-DE" dirty="0"/>
                  <a:t>: </a:t>
                </a:r>
                <a:r>
                  <a:rPr lang="de-DE" dirty="0" err="1"/>
                  <a:t>the</a:t>
                </a:r>
                <a:r>
                  <a:rPr lang="de-DE" dirty="0"/>
                  <a:t> </a:t>
                </a:r>
                <a:r>
                  <a:rPr lang="de-DE" b="1" dirty="0" err="1"/>
                  <a:t>field</a:t>
                </a:r>
                <a:r>
                  <a:rPr lang="de-DE" b="1" dirty="0"/>
                  <a:t> </a:t>
                </a:r>
                <a:r>
                  <a:rPr lang="de-DE" b="1" dirty="0" err="1"/>
                  <a:t>line</a:t>
                </a:r>
                <a:r>
                  <a:rPr lang="de-DE" b="1" dirty="0"/>
                  <a:t> pitch, </a:t>
                </a:r>
                <a14:m>
                  <m:oMath xmlns:m="http://schemas.openxmlformats.org/officeDocument/2006/math">
                    <m:r>
                      <a:rPr lang="de-DE" b="1" i="0" smtClean="0">
                        <a:latin typeface="Cambria Math" panose="02040503050406030204" pitchFamily="18" charset="0"/>
                      </a:rPr>
                      <m:t>𝚯</m:t>
                    </m:r>
                  </m:oMath>
                </a14:m>
                <a:r>
                  <a:rPr lang="de-DE" dirty="0"/>
                  <a:t>, in </a:t>
                </a:r>
                <a:r>
                  <a:rPr lang="de-DE" dirty="0" err="1"/>
                  <a:t>the</a:t>
                </a:r>
                <a:r>
                  <a:rPr lang="de-DE" dirty="0"/>
                  <a:t> SOL</a:t>
                </a:r>
              </a:p>
              <a:p>
                <a:pPr marL="742950" lvl="1" indent="-285750">
                  <a:lnSpc>
                    <a:spcPts val="2300"/>
                  </a:lnSpc>
                  <a:spcBef>
                    <a:spcPts val="1150"/>
                  </a:spcBef>
                  <a:buFont typeface="Wingdings" panose="05000000000000000000" pitchFamily="2" charset="2"/>
                  <a:buChar char="§"/>
                </a:pPr>
                <a:r>
                  <a:rPr lang="de-DE" dirty="0"/>
                  <a:t> relative </a:t>
                </a:r>
                <a14:m>
                  <m:oMath xmlns:m="http://schemas.openxmlformats.org/officeDocument/2006/math">
                    <m:r>
                      <a:rPr lang="de-DE" i="1">
                        <a:latin typeface="Cambria Math" panose="02040503050406030204" pitchFamily="18" charset="0"/>
                      </a:rPr>
                      <m:t>⊥</m:t>
                    </m:r>
                  </m:oMath>
                </a14:m>
                <a:r>
                  <a:rPr lang="de-DE" dirty="0"/>
                  <a:t>-</a:t>
                </a:r>
                <a:r>
                  <a:rPr lang="de-DE" dirty="0" err="1"/>
                  <a:t>displacement</a:t>
                </a:r>
                <a:r>
                  <a:rPr lang="de-DE" dirty="0"/>
                  <a:t> </a:t>
                </a:r>
                <a:r>
                  <a:rPr lang="de-DE" dirty="0" err="1"/>
                  <a:t>of</a:t>
                </a:r>
                <a:r>
                  <a:rPr lang="de-DE" dirty="0"/>
                  <a:t> a </a:t>
                </a:r>
                <a:r>
                  <a:rPr lang="de-DE" dirty="0" err="1"/>
                  <a:t>field</a:t>
                </a:r>
                <a:r>
                  <a:rPr lang="de-DE" dirty="0"/>
                  <a:t> </a:t>
                </a:r>
                <a:r>
                  <a:rPr lang="de-DE" dirty="0" err="1"/>
                  <a:t>line</a:t>
                </a:r>
                <a:r>
                  <a:rPr lang="de-DE" dirty="0"/>
                  <a:t> </a:t>
                </a:r>
                <a:r>
                  <a:rPr lang="de-DE" dirty="0" err="1"/>
                  <a:t>towards</a:t>
                </a:r>
                <a:r>
                  <a:rPr lang="de-DE" dirty="0"/>
                  <a:t> </a:t>
                </a:r>
                <a:r>
                  <a:rPr lang="de-DE" dirty="0" err="1"/>
                  <a:t>the</a:t>
                </a:r>
                <a:r>
                  <a:rPr lang="de-DE" dirty="0"/>
                  <a:t> </a:t>
                </a:r>
                <a:r>
                  <a:rPr lang="de-DE" dirty="0" err="1"/>
                  <a:t>divertor</a:t>
                </a:r>
                <a:r>
                  <a:rPr lang="de-DE" dirty="0"/>
                  <a:t> per </a:t>
                </a:r>
                <a:r>
                  <a:rPr lang="de-DE" dirty="0" err="1"/>
                  <a:t>arc</a:t>
                </a:r>
                <a:r>
                  <a:rPr lang="de-DE" dirty="0"/>
                  <a:t> length</a:t>
                </a:r>
                <a:r>
                  <a:rPr lang="de-DE" baseline="30000" dirty="0"/>
                  <a:t>1</a:t>
                </a:r>
              </a:p>
              <a:p>
                <a:pPr marL="742950" lvl="1" indent="-285750">
                  <a:lnSpc>
                    <a:spcPts val="2300"/>
                  </a:lnSpc>
                  <a:spcBef>
                    <a:spcPts val="1150"/>
                  </a:spcBef>
                  <a:buFont typeface="Wingdings" panose="05000000000000000000" pitchFamily="2" charset="2"/>
                  <a:buChar char="§"/>
                </a:pPr>
                <a:r>
                  <a:rPr lang="en-US" dirty="0"/>
                  <a:t>determines projection of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m:t>
                        </m:r>
                      </m:sub>
                    </m:sSub>
                    <m:r>
                      <a:rPr lang="de-DE" i="1">
                        <a:latin typeface="Cambria Math" panose="02040503050406030204" pitchFamily="18" charset="0"/>
                      </a:rPr>
                      <m:t>, </m:t>
                    </m:r>
                    <m:sSub>
                      <m:sSubPr>
                        <m:ctrlPr>
                          <a:rPr lang="de-DE" i="1">
                            <a:latin typeface="Cambria Math" panose="02040503050406030204" pitchFamily="18" charset="0"/>
                          </a:rPr>
                        </m:ctrlPr>
                      </m:sSubPr>
                      <m:e>
                        <m:r>
                          <m:rPr>
                            <m:sty m:val="p"/>
                          </m:rPr>
                          <a:rPr lang="de-DE">
                            <a:latin typeface="Cambria Math" panose="02040503050406030204" pitchFamily="18" charset="0"/>
                          </a:rPr>
                          <m:t>Γ</m:t>
                        </m:r>
                      </m:e>
                      <m:sub>
                        <m:r>
                          <a:rPr lang="de-DE" i="1">
                            <a:latin typeface="Cambria Math" panose="02040503050406030204" pitchFamily="18" charset="0"/>
                          </a:rPr>
                          <m:t>∥</m:t>
                        </m:r>
                      </m:sub>
                    </m:sSub>
                  </m:oMath>
                </a14:m>
                <a:r>
                  <a:rPr lang="en-US" dirty="0"/>
                  <a:t> in radial/poloidal plane</a:t>
                </a:r>
                <a:endParaRPr lang="de-DE" baseline="30000" dirty="0"/>
              </a:p>
              <a:p>
                <a:pPr marL="742950" lvl="1" indent="-285750">
                  <a:lnSpc>
                    <a:spcPts val="2300"/>
                  </a:lnSpc>
                  <a:spcBef>
                    <a:spcPts val="1150"/>
                  </a:spcBef>
                  <a:buFont typeface="Wingdings" panose="05000000000000000000" pitchFamily="2" charset="2"/>
                  <a:buChar char="§"/>
                </a:pPr>
                <a:r>
                  <a:rPr lang="de-DE" dirty="0"/>
                  <a:t>in </a:t>
                </a:r>
                <a:r>
                  <a:rPr lang="de-DE" dirty="0" err="1"/>
                  <a:t>tokamaks</a:t>
                </a:r>
                <a:r>
                  <a:rPr lang="de-DE" dirty="0"/>
                  <a:t>, </a:t>
                </a:r>
                <a14:m>
                  <m:oMath xmlns:m="http://schemas.openxmlformats.org/officeDocument/2006/math">
                    <m:r>
                      <m:rPr>
                        <m:sty m:val="p"/>
                      </m:rPr>
                      <a:rPr lang="de-DE">
                        <a:latin typeface="Cambria Math" panose="02040503050406030204" pitchFamily="18" charset="0"/>
                      </a:rPr>
                      <m:t>Θ</m:t>
                    </m:r>
                    <m:r>
                      <a:rPr lang="de-DE" i="1">
                        <a:latin typeface="Cambria Math" panose="02040503050406030204" pitchFamily="18" charset="0"/>
                      </a:rPr>
                      <m:t>~0.1</m:t>
                    </m:r>
                  </m:oMath>
                </a14:m>
                <a:r>
                  <a:rPr lang="en-US" dirty="0"/>
                  <a:t>, making 3D effects negligible</a:t>
                </a:r>
              </a:p>
              <a:p>
                <a:pPr marL="742950" lvl="1" indent="-285750">
                  <a:lnSpc>
                    <a:spcPts val="2300"/>
                  </a:lnSpc>
                  <a:spcBef>
                    <a:spcPts val="1150"/>
                  </a:spcBef>
                  <a:buFont typeface="Wingdings" panose="05000000000000000000" pitchFamily="2" charset="2"/>
                  <a:buChar char="§"/>
                </a:pPr>
                <a:r>
                  <a:rPr lang="de-DE" dirty="0"/>
                  <a:t>in </a:t>
                </a:r>
                <a:r>
                  <a:rPr lang="de-DE" dirty="0" err="1"/>
                  <a:t>stellarators</a:t>
                </a:r>
                <a:r>
                  <a:rPr lang="de-DE" dirty="0"/>
                  <a:t>, </a:t>
                </a:r>
                <a14:m>
                  <m:oMath xmlns:m="http://schemas.openxmlformats.org/officeDocument/2006/math">
                    <m:r>
                      <m:rPr>
                        <m:sty m:val="p"/>
                      </m:rPr>
                      <a:rPr lang="de-DE">
                        <a:latin typeface="Cambria Math" panose="02040503050406030204" pitchFamily="18" charset="0"/>
                      </a:rPr>
                      <m:t>Θ</m:t>
                    </m:r>
                    <m:r>
                      <a:rPr lang="de-DE" i="1">
                        <a:latin typeface="Cambria Math" panose="02040503050406030204" pitchFamily="18" charset="0"/>
                      </a:rPr>
                      <m:t>~0.001</m:t>
                    </m:r>
                  </m:oMath>
                </a14:m>
                <a:r>
                  <a:rPr lang="en-US" dirty="0"/>
                  <a:t>, with </a:t>
                </a:r>
                <a14:m>
                  <m:oMath xmlns:m="http://schemas.openxmlformats.org/officeDocument/2006/math">
                    <m:r>
                      <m:rPr>
                        <m:sty m:val="p"/>
                      </m:rPr>
                      <a:rPr lang="de-DE">
                        <a:latin typeface="Cambria Math" panose="02040503050406030204" pitchFamily="18" charset="0"/>
                      </a:rPr>
                      <m:t>Θ</m:t>
                    </m:r>
                    <m:sSub>
                      <m:sSubPr>
                        <m:ctrlPr>
                          <a:rPr lang="de-DE" i="1">
                            <a:latin typeface="Cambria Math" panose="02040503050406030204" pitchFamily="18" charset="0"/>
                          </a:rPr>
                        </m:ctrlPr>
                      </m:sSubPr>
                      <m:e>
                        <m:r>
                          <m:rPr>
                            <m:sty m:val="p"/>
                          </m:rPr>
                          <a:rPr lang="de-DE">
                            <a:latin typeface="Cambria Math" panose="02040503050406030204" pitchFamily="18" charset="0"/>
                          </a:rPr>
                          <m:t>Γ</m:t>
                        </m:r>
                      </m:e>
                      <m:sub>
                        <m:r>
                          <a:rPr lang="de-DE" i="1">
                            <a:latin typeface="Cambria Math" panose="02040503050406030204" pitchFamily="18" charset="0"/>
                          </a:rPr>
                          <m:t>∥</m:t>
                        </m:r>
                      </m:sub>
                    </m:sSub>
                    <m:r>
                      <a:rPr lang="de-DE" i="1">
                        <a:latin typeface="Cambria Math" panose="02040503050406030204" pitchFamily="18" charset="0"/>
                      </a:rPr>
                      <m:t>~</m:t>
                    </m:r>
                    <m:sSub>
                      <m:sSubPr>
                        <m:ctrlPr>
                          <a:rPr lang="de-DE" i="1">
                            <a:latin typeface="Cambria Math" panose="02040503050406030204" pitchFamily="18" charset="0"/>
                          </a:rPr>
                        </m:ctrlPr>
                      </m:sSubPr>
                      <m:e>
                        <m:r>
                          <m:rPr>
                            <m:sty m:val="p"/>
                          </m:rPr>
                          <a:rPr lang="de-DE">
                            <a:latin typeface="Cambria Math" panose="02040503050406030204" pitchFamily="18" charset="0"/>
                          </a:rPr>
                          <m:t>Γ</m:t>
                        </m:r>
                      </m:e>
                      <m:sub>
                        <m:r>
                          <a:rPr lang="de-DE" i="1">
                            <a:latin typeface="Cambria Math" panose="02040503050406030204" pitchFamily="18" charset="0"/>
                          </a:rPr>
                          <m:t>⊥</m:t>
                        </m:r>
                      </m:sub>
                    </m:sSub>
                  </m:oMath>
                </a14:m>
                <a:r>
                  <a:rPr lang="en-US" dirty="0"/>
                  <a:t> </a:t>
                </a:r>
                <a:r>
                  <a:rPr lang="en-US" dirty="0">
                    <a:sym typeface="Wingdings" panose="05000000000000000000" pitchFamily="2" charset="2"/>
                  </a:rPr>
                  <a:t> strong impact on energy/momentum transport in SOL</a:t>
                </a:r>
                <a:endParaRPr lang="en-US" dirty="0"/>
              </a:p>
              <a:p>
                <a:pPr marL="637200" lvl="1" indent="-180000">
                  <a:lnSpc>
                    <a:spcPts val="2300"/>
                  </a:lnSpc>
                  <a:spcBef>
                    <a:spcPts val="1150"/>
                  </a:spcBef>
                  <a:buFont typeface="Arial" panose="020B0604020202020204" pitchFamily="34" charset="0"/>
                  <a:buChar char="•"/>
                </a:pPr>
                <a:endParaRPr lang="de-DE" baseline="30000" dirty="0"/>
              </a:p>
              <a:p>
                <a:pPr marL="637200" lvl="1" indent="-180000">
                  <a:lnSpc>
                    <a:spcPts val="2300"/>
                  </a:lnSpc>
                  <a:spcBef>
                    <a:spcPts val="1150"/>
                  </a:spcBef>
                  <a:buFont typeface="Arial" panose="020B0604020202020204" pitchFamily="34" charset="0"/>
                  <a:buChar char="•"/>
                </a:pPr>
                <a:endParaRPr lang="de-DE" baseline="30000" dirty="0"/>
              </a:p>
              <a:p>
                <a:pPr marL="637200" lvl="1" indent="-180000">
                  <a:lnSpc>
                    <a:spcPts val="2300"/>
                  </a:lnSpc>
                  <a:spcBef>
                    <a:spcPts val="1150"/>
                  </a:spcBef>
                  <a:buFont typeface="Arial" panose="020B0604020202020204" pitchFamily="34" charset="0"/>
                  <a:buChar char="•"/>
                </a:pPr>
                <a:endParaRPr lang="de-DE" dirty="0"/>
              </a:p>
            </p:txBody>
          </p:sp>
        </mc:Choice>
        <mc:Fallback xmlns="">
          <p:sp>
            <p:nvSpPr>
              <p:cNvPr id="16" name="TextBox 15">
                <a:extLst>
                  <a:ext uri="{FF2B5EF4-FFF2-40B4-BE49-F238E27FC236}">
                    <a16:creationId xmlns:a16="http://schemas.microsoft.com/office/drawing/2014/main" id="{065EEF64-74DB-462D-D9FF-74FAFFBA685D}"/>
                  </a:ext>
                </a:extLst>
              </p:cNvPr>
              <p:cNvSpPr txBox="1">
                <a:spLocks noRot="1" noChangeAspect="1" noMove="1" noResize="1" noEditPoints="1" noAdjustHandles="1" noChangeArrowheads="1" noChangeShapeType="1" noTextEdit="1"/>
              </p:cNvSpPr>
              <p:nvPr/>
            </p:nvSpPr>
            <p:spPr>
              <a:xfrm>
                <a:off x="658814" y="1223963"/>
                <a:ext cx="6184574" cy="4300536"/>
              </a:xfrm>
              <a:prstGeom prst="rect">
                <a:avLst/>
              </a:prstGeom>
              <a:blipFill>
                <a:blip r:embed="rId4"/>
                <a:stretch>
                  <a:fillRect l="-2069" t="-1844" r="-256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18">
                <a:extLst>
                  <a:ext uri="{FF2B5EF4-FFF2-40B4-BE49-F238E27FC236}">
                    <a16:creationId xmlns:a16="http://schemas.microsoft.com/office/drawing/2014/main" id="{99F915D8-EFF5-2D18-8899-6A3E15A0883C}"/>
                  </a:ext>
                </a:extLst>
              </p:cNvPr>
              <p:cNvSpPr txBox="1"/>
              <p:nvPr/>
            </p:nvSpPr>
            <p:spPr>
              <a:xfrm>
                <a:off x="658813" y="4546008"/>
                <a:ext cx="6115051" cy="1171475"/>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dirty="0"/>
                  <a:t>Ratio </a:t>
                </a:r>
                <a:r>
                  <a:rPr lang="de-DE" dirty="0" err="1"/>
                  <a:t>of</a:t>
                </a:r>
                <a:r>
                  <a:rPr lang="de-DE" dirty="0"/>
                  <a:t> </a:t>
                </a:r>
                <a14:m>
                  <m:oMath xmlns:m="http://schemas.openxmlformats.org/officeDocument/2006/math">
                    <m:r>
                      <a:rPr lang="de-DE" b="0" i="1" smtClean="0">
                        <a:latin typeface="Cambria Math" panose="02040503050406030204" pitchFamily="18" charset="0"/>
                      </a:rPr>
                      <m:t>∥</m:t>
                    </m:r>
                  </m:oMath>
                </a14:m>
                <a:r>
                  <a:rPr lang="de-DE" dirty="0"/>
                  <a:t>- </a:t>
                </a:r>
                <a:r>
                  <a:rPr lang="de-DE" dirty="0" err="1"/>
                  <a:t>to</a:t>
                </a:r>
                <a:r>
                  <a:rPr lang="de-DE" dirty="0"/>
                  <a:t> </a:t>
                </a:r>
                <a14:m>
                  <m:oMath xmlns:m="http://schemas.openxmlformats.org/officeDocument/2006/math">
                    <m:r>
                      <a:rPr lang="de-DE" b="0" i="1" smtClean="0">
                        <a:latin typeface="Cambria Math" panose="02040503050406030204" pitchFamily="18" charset="0"/>
                      </a:rPr>
                      <m:t>⊥</m:t>
                    </m:r>
                  </m:oMath>
                </a14:m>
                <a:r>
                  <a:rPr lang="de-DE" dirty="0"/>
                  <a:t>-transport (</a:t>
                </a:r>
                <a:r>
                  <a:rPr lang="de-DE" dirty="0" err="1"/>
                  <a:t>predicted</a:t>
                </a:r>
                <a:r>
                  <a:rPr lang="de-DE" dirty="0"/>
                  <a:t>)</a:t>
                </a:r>
                <a:r>
                  <a:rPr lang="de-DE" baseline="30000" dirty="0"/>
                  <a:t>3</a:t>
                </a:r>
                <a:r>
                  <a:rPr lang="de-DE" dirty="0"/>
                  <a:t> </a:t>
                </a:r>
                <a:r>
                  <a:rPr lang="de-DE" b="1" dirty="0" err="1"/>
                  <a:t>very</a:t>
                </a:r>
                <a:r>
                  <a:rPr lang="de-DE" b="1" dirty="0"/>
                  <a:t> sensitive</a:t>
                </a:r>
                <a:r>
                  <a:rPr lang="de-DE" dirty="0"/>
                  <a:t> </a:t>
                </a:r>
                <a:r>
                  <a:rPr lang="de-DE" dirty="0" err="1"/>
                  <a:t>to</a:t>
                </a:r>
                <a:r>
                  <a:rPr lang="de-DE" dirty="0"/>
                  <a:t> </a:t>
                </a:r>
                <a14:m>
                  <m:oMath xmlns:m="http://schemas.openxmlformats.org/officeDocument/2006/math">
                    <m:r>
                      <m:rPr>
                        <m:sty m:val="p"/>
                      </m:rPr>
                      <a:rPr lang="de-DE" b="0" i="0" smtClean="0">
                        <a:latin typeface="Cambria Math" panose="02040503050406030204" pitchFamily="18" charset="0"/>
                      </a:rPr>
                      <m:t>Θ</m:t>
                    </m:r>
                  </m:oMath>
                </a14:m>
                <a:r>
                  <a:rPr lang="de-DE" dirty="0"/>
                  <a:t>:</a:t>
                </a:r>
              </a:p>
              <a:p>
                <a:pPr algn="l">
                  <a:lnSpc>
                    <a:spcPts val="2300"/>
                  </a:lnSpc>
                  <a:spcBef>
                    <a:spcPts val="1150"/>
                  </a:spcBef>
                </a:pPr>
                <a:endParaRPr lang="de-DE" dirty="0"/>
              </a:p>
              <a:p>
                <a:pPr marL="180000" indent="-180000" algn="l">
                  <a:lnSpc>
                    <a:spcPts val="2300"/>
                  </a:lnSpc>
                  <a:spcBef>
                    <a:spcPts val="1150"/>
                  </a:spcBef>
                  <a:buFont typeface="Arial" panose="020B0604020202020204" pitchFamily="34" charset="0"/>
                  <a:buChar char="•"/>
                </a:pPr>
                <a:endParaRPr lang="de-DE" dirty="0"/>
              </a:p>
            </p:txBody>
          </p:sp>
        </mc:Choice>
        <mc:Fallback xmlns="">
          <p:sp>
            <p:nvSpPr>
              <p:cNvPr id="10" name="Textfeld 18">
                <a:extLst>
                  <a:ext uri="{FF2B5EF4-FFF2-40B4-BE49-F238E27FC236}">
                    <a16:creationId xmlns:a16="http://schemas.microsoft.com/office/drawing/2014/main" id="{99F915D8-EFF5-2D18-8899-6A3E15A0883C}"/>
                  </a:ext>
                </a:extLst>
              </p:cNvPr>
              <p:cNvSpPr txBox="1">
                <a:spLocks noRot="1" noChangeAspect="1" noMove="1" noResize="1" noEditPoints="1" noAdjustHandles="1" noChangeArrowheads="1" noChangeShapeType="1" noTextEdit="1"/>
              </p:cNvSpPr>
              <p:nvPr/>
            </p:nvSpPr>
            <p:spPr>
              <a:xfrm>
                <a:off x="658813" y="4546008"/>
                <a:ext cx="6115051" cy="1171475"/>
              </a:xfrm>
              <a:prstGeom prst="rect">
                <a:avLst/>
              </a:prstGeom>
              <a:blipFill>
                <a:blip r:embed="rId5"/>
                <a:stretch>
                  <a:fillRect l="-2094" t="-6771" r="-229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524BAB7-3699-3AC1-FDBA-439F541726AE}"/>
                  </a:ext>
                </a:extLst>
              </p:cNvPr>
              <p:cNvSpPr txBox="1"/>
              <p:nvPr/>
            </p:nvSpPr>
            <p:spPr>
              <a:xfrm>
                <a:off x="3320598" y="5178562"/>
                <a:ext cx="861005"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𝑞</m:t>
                              </m:r>
                            </m:e>
                            <m:sub>
                              <m:r>
                                <a:rPr lang="de-DE" b="0" i="1" smtClean="0">
                                  <a:latin typeface="Cambria Math" panose="02040503050406030204" pitchFamily="18" charset="0"/>
                                </a:rPr>
                                <m:t>⊥</m:t>
                              </m:r>
                            </m:sub>
                          </m:sSub>
                        </m:den>
                      </m:f>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m:rPr>
                              <m:sty m:val="p"/>
                            </m:rPr>
                            <a:rPr lang="de-DE" b="0" i="0" smtClean="0">
                              <a:latin typeface="Cambria Math" panose="02040503050406030204" pitchFamily="18" charset="0"/>
                            </a:rPr>
                            <m:t>Θ</m:t>
                          </m:r>
                        </m:e>
                        <m:sup>
                          <m:r>
                            <a:rPr lang="de-DE" b="0" i="1" smtClean="0">
                              <a:latin typeface="Cambria Math" panose="02040503050406030204" pitchFamily="18" charset="0"/>
                            </a:rPr>
                            <m:t>2</m:t>
                          </m:r>
                        </m:sup>
                      </m:sSup>
                    </m:oMath>
                  </m:oMathPara>
                </a14:m>
                <a:endParaRPr lang="en-US" dirty="0" err="1"/>
              </a:p>
            </p:txBody>
          </p:sp>
        </mc:Choice>
        <mc:Fallback xmlns="">
          <p:sp>
            <p:nvSpPr>
              <p:cNvPr id="22" name="TextBox 21">
                <a:extLst>
                  <a:ext uri="{FF2B5EF4-FFF2-40B4-BE49-F238E27FC236}">
                    <a16:creationId xmlns:a16="http://schemas.microsoft.com/office/drawing/2014/main" id="{2524BAB7-3699-3AC1-FDBA-439F541726AE}"/>
                  </a:ext>
                </a:extLst>
              </p:cNvPr>
              <p:cNvSpPr txBox="1">
                <a:spLocks noRot="1" noChangeAspect="1" noMove="1" noResize="1" noEditPoints="1" noAdjustHandles="1" noChangeArrowheads="1" noChangeShapeType="1" noTextEdit="1"/>
              </p:cNvSpPr>
              <p:nvPr/>
            </p:nvSpPr>
            <p:spPr>
              <a:xfrm>
                <a:off x="3320598" y="5178562"/>
                <a:ext cx="861005" cy="294953"/>
              </a:xfrm>
              <a:prstGeom prst="rect">
                <a:avLst/>
              </a:prstGeom>
              <a:blipFill>
                <a:blip r:embed="rId6"/>
                <a:stretch>
                  <a:fillRect l="-5674" t="-66667" r="-1418" b="-47917"/>
                </a:stretch>
              </a:blipFill>
            </p:spPr>
            <p:txBody>
              <a:bodyPr/>
              <a:lstStyle/>
              <a:p>
                <a:r>
                  <a:rPr lang="de-DE">
                    <a:noFill/>
                  </a:rPr>
                  <a:t> </a:t>
                </a:r>
              </a:p>
            </p:txBody>
          </p:sp>
        </mc:Fallback>
      </mc:AlternateContent>
      <p:grpSp>
        <p:nvGrpSpPr>
          <p:cNvPr id="30" name="Group 29">
            <a:extLst>
              <a:ext uri="{FF2B5EF4-FFF2-40B4-BE49-F238E27FC236}">
                <a16:creationId xmlns:a16="http://schemas.microsoft.com/office/drawing/2014/main" id="{8A00BBB6-DFC9-0CDE-E585-10FE88D546B3}"/>
              </a:ext>
            </a:extLst>
          </p:cNvPr>
          <p:cNvGrpSpPr/>
          <p:nvPr/>
        </p:nvGrpSpPr>
        <p:grpSpPr>
          <a:xfrm>
            <a:off x="6952762" y="1484011"/>
            <a:ext cx="4938864" cy="3682490"/>
            <a:chOff x="6982774" y="1623370"/>
            <a:chExt cx="4938864" cy="3682490"/>
          </a:xfrm>
        </p:grpSpPr>
        <p:pic>
          <p:nvPicPr>
            <p:cNvPr id="17" name="Picture 16">
              <a:extLst>
                <a:ext uri="{FF2B5EF4-FFF2-40B4-BE49-F238E27FC236}">
                  <a16:creationId xmlns:a16="http://schemas.microsoft.com/office/drawing/2014/main" id="{01B6AFE6-0E65-4812-7B6B-0ECE1ACF2F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2774" y="1623370"/>
              <a:ext cx="4909987" cy="3682490"/>
            </a:xfrm>
            <a:prstGeom prst="rect">
              <a:avLst/>
            </a:prstGeom>
          </p:spPr>
        </p:pic>
        <p:sp>
          <p:nvSpPr>
            <p:cNvPr id="18" name="TextBox 17">
              <a:extLst>
                <a:ext uri="{FF2B5EF4-FFF2-40B4-BE49-F238E27FC236}">
                  <a16:creationId xmlns:a16="http://schemas.microsoft.com/office/drawing/2014/main" id="{C737E142-BD4C-9981-A195-618E957D1EBA}"/>
                </a:ext>
              </a:extLst>
            </p:cNvPr>
            <p:cNvSpPr txBox="1"/>
            <p:nvPr/>
          </p:nvSpPr>
          <p:spPr>
            <a:xfrm>
              <a:off x="10551903" y="1694212"/>
              <a:ext cx="1369735" cy="253339"/>
            </a:xfrm>
            <a:prstGeom prst="rect">
              <a:avLst/>
            </a:prstGeom>
            <a:noFill/>
          </p:spPr>
          <p:txBody>
            <a:bodyPr wrap="square" lIns="0" tIns="0" rIns="0" bIns="0" rtlCol="0" anchor="t" anchorCtr="0">
              <a:spAutoFit/>
            </a:bodyPr>
            <a:lstStyle/>
            <a:p>
              <a:pPr algn="l">
                <a:lnSpc>
                  <a:spcPts val="2300"/>
                </a:lnSpc>
                <a:spcBef>
                  <a:spcPts val="1150"/>
                </a:spcBef>
              </a:pPr>
              <a:r>
                <a:rPr lang="de-DE" sz="1100" dirty="0" err="1"/>
                <a:t>Adapted</a:t>
              </a:r>
              <a:r>
                <a:rPr lang="de-DE" sz="1100" dirty="0"/>
                <a:t> </a:t>
              </a:r>
              <a:r>
                <a:rPr lang="de-DE" sz="1100" dirty="0" err="1"/>
                <a:t>from</a:t>
              </a:r>
              <a:r>
                <a:rPr lang="de-DE" sz="1100" dirty="0"/>
                <a:t> [3]</a:t>
              </a:r>
              <a:endParaRPr lang="en-US" sz="1100" dirty="0" err="1"/>
            </a:p>
          </p:txBody>
        </p:sp>
      </p:grpSp>
      <p:grpSp>
        <p:nvGrpSpPr>
          <p:cNvPr id="19" name="Group 18">
            <a:extLst>
              <a:ext uri="{FF2B5EF4-FFF2-40B4-BE49-F238E27FC236}">
                <a16:creationId xmlns:a16="http://schemas.microsoft.com/office/drawing/2014/main" id="{AD27CB9C-13CD-0BC0-9628-66E3C1457B1F}"/>
              </a:ext>
            </a:extLst>
          </p:cNvPr>
          <p:cNvGrpSpPr/>
          <p:nvPr/>
        </p:nvGrpSpPr>
        <p:grpSpPr>
          <a:xfrm>
            <a:off x="8340806" y="3004757"/>
            <a:ext cx="3103593" cy="754975"/>
            <a:chOff x="8228458" y="3147930"/>
            <a:chExt cx="3103593" cy="754975"/>
          </a:xfrm>
        </p:grpSpPr>
        <p:cxnSp>
          <p:nvCxnSpPr>
            <p:cNvPr id="20" name="Straight Arrow Connector 19">
              <a:extLst>
                <a:ext uri="{FF2B5EF4-FFF2-40B4-BE49-F238E27FC236}">
                  <a16:creationId xmlns:a16="http://schemas.microsoft.com/office/drawing/2014/main" id="{91539B4B-05EF-8940-E5A6-CD28D6DE28D0}"/>
                </a:ext>
              </a:extLst>
            </p:cNvPr>
            <p:cNvCxnSpPr/>
            <p:nvPr/>
          </p:nvCxnSpPr>
          <p:spPr>
            <a:xfrm rot="420000" flipH="1" flipV="1">
              <a:off x="8228458" y="3179005"/>
              <a:ext cx="250408" cy="723900"/>
            </a:xfrm>
            <a:prstGeom prst="straightConnector1">
              <a:avLst/>
            </a:prstGeom>
            <a:ln w="57150">
              <a:headEnd type="none" w="med" len="med"/>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BC1CF48-3716-76EE-A01B-03180DEA3B48}"/>
                    </a:ext>
                  </a:extLst>
                </p:cNvPr>
                <p:cNvSpPr txBox="1"/>
                <p:nvPr/>
              </p:nvSpPr>
              <p:spPr>
                <a:xfrm>
                  <a:off x="8239371" y="3147930"/>
                  <a:ext cx="3092680" cy="369332"/>
                </a:xfrm>
                <a:prstGeom prst="rect">
                  <a:avLst/>
                </a:prstGeom>
                <a:noFill/>
              </p:spPr>
              <p:txBody>
                <a:bodyPr wrap="square" lIns="0" tIns="0" rIns="0" bIns="0" rtlCol="0" anchor="t" anchorCtr="0">
                  <a:spAutoFit/>
                </a:bodyPr>
                <a:lstStyle/>
                <a:p>
                  <a:pPr algn="ctr">
                    <a:spcBef>
                      <a:spcPts val="1150"/>
                    </a:spcBef>
                  </a:pPr>
                  <a14:m>
                    <m:oMath xmlns:m="http://schemas.openxmlformats.org/officeDocument/2006/math">
                      <m:r>
                        <a:rPr lang="de-DE" sz="1200" b="1" i="1" smtClean="0">
                          <a:latin typeface="Cambria Math" panose="02040503050406030204" pitchFamily="18" charset="0"/>
                        </a:rPr>
                        <m:t>⊥</m:t>
                      </m:r>
                    </m:oMath>
                  </a14:m>
                  <a:r>
                    <a:rPr lang="en-US" sz="1200" b="1" dirty="0"/>
                    <a:t>-transport much more important in </a:t>
                  </a:r>
                  <a:r>
                    <a:rPr lang="en-US" sz="1200" b="1" dirty="0" err="1"/>
                    <a:t>stellarators</a:t>
                  </a:r>
                  <a:r>
                    <a:rPr lang="en-US" sz="1200" b="1" dirty="0"/>
                    <a:t> than tokamaks!</a:t>
                  </a:r>
                </a:p>
              </p:txBody>
            </p:sp>
          </mc:Choice>
          <mc:Fallback xmlns="">
            <p:sp>
              <p:nvSpPr>
                <p:cNvPr id="10" name="TextBox 9"/>
                <p:cNvSpPr txBox="1">
                  <a:spLocks noRot="1" noChangeAspect="1" noMove="1" noResize="1" noEditPoints="1" noAdjustHandles="1" noChangeArrowheads="1" noChangeShapeType="1" noTextEdit="1"/>
                </p:cNvSpPr>
                <p:nvPr/>
              </p:nvSpPr>
              <p:spPr>
                <a:xfrm>
                  <a:off x="8239371" y="3147930"/>
                  <a:ext cx="3092680" cy="369332"/>
                </a:xfrm>
                <a:prstGeom prst="rect">
                  <a:avLst/>
                </a:prstGeom>
                <a:blipFill>
                  <a:blip r:embed="rId11"/>
                  <a:stretch>
                    <a:fillRect t="-14754" b="-22951"/>
                  </a:stretch>
                </a:blipFill>
              </p:spPr>
              <p:txBody>
                <a:bodyPr/>
                <a:lstStyle/>
                <a:p>
                  <a:r>
                    <a:rPr lang="en-US">
                      <a:noFill/>
                    </a:rPr>
                    <a:t> </a:t>
                  </a:r>
                </a:p>
              </p:txBody>
            </p:sp>
          </mc:Fallback>
        </mc:AlternateContent>
      </p:grpSp>
      <p:sp>
        <p:nvSpPr>
          <p:cNvPr id="23" name="TextBox 22">
            <a:extLst>
              <a:ext uri="{FF2B5EF4-FFF2-40B4-BE49-F238E27FC236}">
                <a16:creationId xmlns:a16="http://schemas.microsoft.com/office/drawing/2014/main" id="{A8467300-7DED-B4D7-1E8E-96D550C8AB8C}"/>
              </a:ext>
            </a:extLst>
          </p:cNvPr>
          <p:cNvSpPr txBox="1"/>
          <p:nvPr/>
        </p:nvSpPr>
        <p:spPr>
          <a:xfrm>
            <a:off x="585269" y="6142288"/>
            <a:ext cx="3468186" cy="415498"/>
          </a:xfrm>
          <a:prstGeom prst="rect">
            <a:avLst/>
          </a:prstGeom>
          <a:noFill/>
        </p:spPr>
        <p:txBody>
          <a:bodyPr wrap="square" lIns="0" tIns="0" rIns="0" bIns="0" rtlCol="0" anchor="t" anchorCtr="0">
            <a:spAutoFit/>
          </a:bodyPr>
          <a:lstStyle/>
          <a:p>
            <a:r>
              <a:rPr lang="de-DE" sz="900" baseline="30000" dirty="0"/>
              <a:t>1</a:t>
            </a:r>
            <a:r>
              <a:rPr lang="de-DE" sz="900" dirty="0"/>
              <a:t>Y. Feng et al, </a:t>
            </a:r>
            <a:r>
              <a:rPr lang="de-DE" sz="900" i="1" dirty="0"/>
              <a:t>Plasma Phys. Control. Fusion </a:t>
            </a:r>
            <a:r>
              <a:rPr lang="de-DE" sz="900" b="1" dirty="0"/>
              <a:t>64</a:t>
            </a:r>
            <a:r>
              <a:rPr lang="de-DE" sz="900" dirty="0"/>
              <a:t> (2022) 125012</a:t>
            </a:r>
            <a:endParaRPr lang="de-DE" sz="900" baseline="30000" dirty="0"/>
          </a:p>
          <a:p>
            <a:r>
              <a:rPr lang="de-DE" sz="900" baseline="30000" dirty="0"/>
              <a:t>2</a:t>
            </a:r>
            <a:r>
              <a:rPr lang="de-DE" sz="900" dirty="0"/>
              <a:t>R. König et al, </a:t>
            </a:r>
            <a:r>
              <a:rPr lang="de-DE" sz="900" i="1" dirty="0"/>
              <a:t>Plasma Phys. Control. Fusion </a:t>
            </a:r>
            <a:r>
              <a:rPr lang="de-DE" sz="900" b="1" dirty="0"/>
              <a:t>44</a:t>
            </a:r>
            <a:r>
              <a:rPr lang="de-DE" sz="900" dirty="0"/>
              <a:t> (2002) 2365-2422</a:t>
            </a:r>
            <a:endParaRPr lang="de-DE" sz="900" b="1" baseline="30000" dirty="0"/>
          </a:p>
          <a:p>
            <a:r>
              <a:rPr lang="de-DE" sz="900" baseline="30000" dirty="0"/>
              <a:t>3</a:t>
            </a:r>
            <a:r>
              <a:rPr lang="de-DE" sz="900" dirty="0"/>
              <a:t>Y. Feng et al, </a:t>
            </a:r>
            <a:r>
              <a:rPr lang="de-DE" sz="900" i="1" dirty="0"/>
              <a:t>Plasma Phys. Control. Fusion </a:t>
            </a:r>
            <a:r>
              <a:rPr lang="de-DE" sz="900" b="1" dirty="0"/>
              <a:t>53</a:t>
            </a:r>
            <a:r>
              <a:rPr lang="de-DE" sz="900" dirty="0"/>
              <a:t> (2011) 024009 </a:t>
            </a:r>
            <a:endParaRPr lang="de-DE" sz="900" baseline="30000" dirty="0"/>
          </a:p>
        </p:txBody>
      </p:sp>
    </p:spTree>
    <p:custDataLst>
      <p:tags r:id="rId1"/>
    </p:custDataLst>
    <p:extLst>
      <p:ext uri="{BB962C8B-B14F-4D97-AF65-F5344CB8AC3E}">
        <p14:creationId xmlns:p14="http://schemas.microsoft.com/office/powerpoint/2010/main" val="2690791460"/>
      </p:ext>
    </p:extLst>
  </p:cSld>
  <p:clrMapOvr>
    <a:masterClrMapping/>
  </p:clrMapOvr>
  <mc:AlternateContent xmlns:mc="http://schemas.openxmlformats.org/markup-compatibility/2006" xmlns:p14="http://schemas.microsoft.com/office/powerpoint/2010/main">
    <mc:Choice Requires="p14">
      <p:transition spd="slow" p14:dur="2000" advTm="258957"/>
    </mc:Choice>
    <mc:Fallback xmlns="">
      <p:transition spd="slow" advTm="2589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20</a:t>
            </a:fld>
            <a:endParaRPr lang="de-DE" dirty="0"/>
          </a:p>
        </p:txBody>
      </p:sp>
      <p:sp>
        <p:nvSpPr>
          <p:cNvPr id="6" name="Title 5"/>
          <p:cNvSpPr>
            <a:spLocks noGrp="1"/>
          </p:cNvSpPr>
          <p:nvPr>
            <p:ph type="title"/>
          </p:nvPr>
        </p:nvSpPr>
        <p:spPr/>
        <p:txBody>
          <a:bodyPr/>
          <a:lstStyle/>
          <a:p>
            <a:r>
              <a:rPr lang="de-DE" dirty="0" err="1"/>
              <a:t>Geometrical</a:t>
            </a:r>
            <a:r>
              <a:rPr lang="de-DE" dirty="0"/>
              <a:t> </a:t>
            </a:r>
            <a:r>
              <a:rPr lang="de-DE" dirty="0" err="1"/>
              <a:t>properties</a:t>
            </a:r>
            <a:r>
              <a:rPr lang="de-DE" dirty="0"/>
              <a:t> </a:t>
            </a:r>
            <a:r>
              <a:rPr lang="de-DE" dirty="0" err="1"/>
              <a:t>of</a:t>
            </a:r>
            <a:r>
              <a:rPr lang="de-DE" dirty="0"/>
              <a:t> </a:t>
            </a:r>
            <a:r>
              <a:rPr lang="de-DE" dirty="0" err="1"/>
              <a:t>the</a:t>
            </a:r>
            <a:r>
              <a:rPr lang="de-DE" dirty="0"/>
              <a:t> </a:t>
            </a:r>
            <a:r>
              <a:rPr lang="de-DE" dirty="0" err="1"/>
              <a:t>stellarator</a:t>
            </a:r>
            <a:r>
              <a:rPr lang="de-DE" dirty="0"/>
              <a:t> </a:t>
            </a:r>
            <a:r>
              <a:rPr lang="de-DE" dirty="0" err="1"/>
              <a:t>divertor</a:t>
            </a:r>
            <a:r>
              <a:rPr lang="de-DE" dirty="0"/>
              <a:t> </a:t>
            </a:r>
            <a:r>
              <a:rPr lang="de-DE" dirty="0" err="1"/>
              <a:t>compared</a:t>
            </a:r>
            <a:r>
              <a:rPr lang="de-DE" dirty="0"/>
              <a:t> </a:t>
            </a:r>
            <a:r>
              <a:rPr lang="de-DE" dirty="0" err="1"/>
              <a:t>to</a:t>
            </a:r>
            <a:r>
              <a:rPr lang="de-DE" dirty="0"/>
              <a:t> </a:t>
            </a:r>
            <a:r>
              <a:rPr lang="de-DE" dirty="0" err="1"/>
              <a:t>tokamaks</a:t>
            </a:r>
            <a:endParaRPr lang="en-US" dirty="0"/>
          </a:p>
        </p:txBody>
      </p:sp>
      <p:grpSp>
        <p:nvGrpSpPr>
          <p:cNvPr id="42" name="Gruppieren 28"/>
          <p:cNvGrpSpPr/>
          <p:nvPr/>
        </p:nvGrpSpPr>
        <p:grpSpPr>
          <a:xfrm>
            <a:off x="7349139" y="1898876"/>
            <a:ext cx="3931608" cy="2520792"/>
            <a:chOff x="7540531" y="1524456"/>
            <a:chExt cx="3931608" cy="2520792"/>
          </a:xfrm>
        </p:grpSpPr>
        <p:pic>
          <p:nvPicPr>
            <p:cNvPr id="4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531" y="1531670"/>
              <a:ext cx="3470804" cy="2513578"/>
            </a:xfrm>
            <a:prstGeom prst="rect">
              <a:avLst/>
            </a:prstGeom>
          </p:spPr>
        </p:pic>
        <p:sp>
          <p:nvSpPr>
            <p:cNvPr id="44" name="Rectangle 10"/>
            <p:cNvSpPr/>
            <p:nvPr/>
          </p:nvSpPr>
          <p:spPr>
            <a:xfrm>
              <a:off x="7540531" y="1531670"/>
              <a:ext cx="3753134" cy="25135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31"/>
            <p:cNvSpPr/>
            <p:nvPr/>
          </p:nvSpPr>
          <p:spPr>
            <a:xfrm>
              <a:off x="7629525" y="2946818"/>
              <a:ext cx="530854" cy="225008"/>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46" name="TextBox 15">
              <a:extLst>
                <a:ext uri="{FF2B5EF4-FFF2-40B4-BE49-F238E27FC236}">
                  <a16:creationId xmlns:a16="http://schemas.microsoft.com/office/drawing/2014/main" id="{DC4E83F6-4F5D-4B9C-95E2-7FA2421D29FC}"/>
                </a:ext>
              </a:extLst>
            </p:cNvPr>
            <p:cNvSpPr txBox="1"/>
            <p:nvPr/>
          </p:nvSpPr>
          <p:spPr>
            <a:xfrm>
              <a:off x="11011335" y="1524456"/>
              <a:ext cx="460804" cy="276999"/>
            </a:xfrm>
            <a:prstGeom prst="rect">
              <a:avLst/>
            </a:prstGeom>
            <a:noFill/>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p:txBody>
        </p:sp>
      </p:grpSp>
      <p:cxnSp>
        <p:nvCxnSpPr>
          <p:cNvPr id="7" name="Straight Arrow Connector 6"/>
          <p:cNvCxnSpPr/>
          <p:nvPr/>
        </p:nvCxnSpPr>
        <p:spPr>
          <a:xfrm flipH="1" flipV="1">
            <a:off x="7876749" y="3136417"/>
            <a:ext cx="1174168" cy="369639"/>
          </a:xfrm>
          <a:prstGeom prst="straightConnector1">
            <a:avLst/>
          </a:prstGeom>
          <a:ln w="38100" cmpd="sng">
            <a:solidFill>
              <a:schemeClr val="accent4"/>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900000">
            <a:off x="7666446" y="3561940"/>
            <a:ext cx="2019146" cy="553998"/>
          </a:xfrm>
          <a:prstGeom prst="rect">
            <a:avLst/>
          </a:prstGeom>
          <a:solidFill>
            <a:schemeClr val="bg1"/>
          </a:solidFill>
        </p:spPr>
        <p:txBody>
          <a:bodyPr wrap="square" lIns="0" tIns="0" rIns="0" bIns="0" rtlCol="0" anchor="t" anchorCtr="0">
            <a:spAutoFit/>
          </a:bodyPr>
          <a:lstStyle/>
          <a:p>
            <a:pPr algn="ctr">
              <a:spcBef>
                <a:spcPts val="1150"/>
              </a:spcBef>
            </a:pPr>
            <a:r>
              <a:rPr lang="de-DE" sz="1200" b="1" dirty="0" err="1">
                <a:solidFill>
                  <a:schemeClr val="accent4"/>
                </a:solidFill>
              </a:rPr>
              <a:t>T</a:t>
            </a:r>
            <a:r>
              <a:rPr lang="de-DE" sz="1200" b="1" baseline="-25000" dirty="0" err="1">
                <a:solidFill>
                  <a:schemeClr val="accent4"/>
                </a:solidFill>
              </a:rPr>
              <a:t>i,e</a:t>
            </a:r>
            <a:r>
              <a:rPr lang="de-DE" sz="1200" b="1" dirty="0">
                <a:solidFill>
                  <a:schemeClr val="accent4"/>
                </a:solidFill>
              </a:rPr>
              <a:t> , </a:t>
            </a:r>
            <a:r>
              <a:rPr lang="el-GR" sz="1200" b="1" dirty="0">
                <a:solidFill>
                  <a:schemeClr val="accent4"/>
                </a:solidFill>
              </a:rPr>
              <a:t>Θ</a:t>
            </a:r>
            <a:r>
              <a:rPr lang="de-DE" sz="1200" b="1" baseline="-25000" dirty="0">
                <a:solidFill>
                  <a:schemeClr val="accent4"/>
                </a:solidFill>
              </a:rPr>
              <a:t>i</a:t>
            </a:r>
            <a:r>
              <a:rPr lang="de-DE" sz="1200" b="1" dirty="0">
                <a:solidFill>
                  <a:schemeClr val="accent4"/>
                </a:solidFill>
              </a:rPr>
              <a:t> large </a:t>
            </a:r>
            <a:r>
              <a:rPr lang="de-DE" sz="1200" b="1" dirty="0" err="1">
                <a:solidFill>
                  <a:schemeClr val="accent4"/>
                </a:solidFill>
              </a:rPr>
              <a:t>enough</a:t>
            </a:r>
            <a:r>
              <a:rPr lang="de-DE" sz="1200" b="1" dirty="0">
                <a:solidFill>
                  <a:schemeClr val="accent4"/>
                </a:solidFill>
              </a:rPr>
              <a:t> </a:t>
            </a:r>
            <a:r>
              <a:rPr lang="de-DE" sz="1200" b="1" dirty="0" err="1">
                <a:solidFill>
                  <a:schemeClr val="accent4"/>
                </a:solidFill>
              </a:rPr>
              <a:t>to</a:t>
            </a:r>
            <a:r>
              <a:rPr lang="de-DE" sz="1200" b="1" dirty="0">
                <a:solidFill>
                  <a:schemeClr val="accent4"/>
                </a:solidFill>
              </a:rPr>
              <a:t> </a:t>
            </a:r>
            <a:r>
              <a:rPr lang="de-DE" sz="1200" b="1" dirty="0" err="1">
                <a:solidFill>
                  <a:schemeClr val="accent4"/>
                </a:solidFill>
              </a:rPr>
              <a:t>poloidally</a:t>
            </a:r>
            <a:r>
              <a:rPr lang="de-DE" sz="1200" b="1" dirty="0">
                <a:solidFill>
                  <a:schemeClr val="accent4"/>
                </a:solidFill>
              </a:rPr>
              <a:t> bring </a:t>
            </a:r>
            <a:r>
              <a:rPr lang="de-DE" sz="1200" b="1" dirty="0" err="1">
                <a:solidFill>
                  <a:schemeClr val="accent4"/>
                </a:solidFill>
              </a:rPr>
              <a:t>heat</a:t>
            </a:r>
            <a:r>
              <a:rPr lang="de-DE" sz="1200" b="1" dirty="0">
                <a:solidFill>
                  <a:schemeClr val="accent4"/>
                </a:solidFill>
              </a:rPr>
              <a:t> </a:t>
            </a:r>
            <a:r>
              <a:rPr lang="de-DE" sz="1200" b="1" dirty="0" err="1">
                <a:solidFill>
                  <a:schemeClr val="accent4"/>
                </a:solidFill>
              </a:rPr>
              <a:t>to</a:t>
            </a:r>
            <a:r>
              <a:rPr lang="de-DE" sz="1200" b="1" dirty="0">
                <a:solidFill>
                  <a:schemeClr val="accent4"/>
                </a:solidFill>
              </a:rPr>
              <a:t> X-point</a:t>
            </a:r>
            <a:endParaRPr lang="en-US" sz="1200" b="1" dirty="0" err="1">
              <a:solidFill>
                <a:schemeClr val="accent4"/>
              </a:solidFill>
            </a:endParaRPr>
          </a:p>
        </p:txBody>
      </p:sp>
      <p:cxnSp>
        <p:nvCxnSpPr>
          <p:cNvPr id="10" name="Straight Arrow Connector 9"/>
          <p:cNvCxnSpPr/>
          <p:nvPr/>
        </p:nvCxnSpPr>
        <p:spPr>
          <a:xfrm flipV="1">
            <a:off x="7738712" y="2392067"/>
            <a:ext cx="276074" cy="660228"/>
          </a:xfrm>
          <a:prstGeom prst="straightConnector1">
            <a:avLst/>
          </a:prstGeom>
          <a:ln w="38100" cmpd="sng">
            <a:solidFill>
              <a:schemeClr val="accent4"/>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rot="1020000">
                <a:off x="6365434" y="2177290"/>
                <a:ext cx="1462276" cy="553998"/>
              </a:xfrm>
              <a:prstGeom prst="rect">
                <a:avLst/>
              </a:prstGeom>
              <a:solidFill>
                <a:schemeClr val="bg1"/>
              </a:solidFill>
            </p:spPr>
            <p:txBody>
              <a:bodyPr wrap="square" lIns="0" tIns="0" rIns="0" bIns="0" rtlCol="0" anchor="t" anchorCtr="0">
                <a:spAutoFit/>
              </a:bodyPr>
              <a:lstStyle/>
              <a:p>
                <a:pPr algn="ctr">
                  <a:spcBef>
                    <a:spcPts val="1150"/>
                  </a:spcBef>
                </a:pPr>
                <a:r>
                  <a:rPr lang="de-DE" sz="1200" b="1" dirty="0">
                    <a:solidFill>
                      <a:schemeClr val="accent4"/>
                    </a:solidFill>
                  </a:rPr>
                  <a:t>large </a:t>
                </a:r>
                <a14:m>
                  <m:oMath xmlns:m="http://schemas.openxmlformats.org/officeDocument/2006/math">
                    <m:r>
                      <a:rPr lang="de-DE" sz="1200" b="1" i="0" smtClean="0">
                        <a:solidFill>
                          <a:schemeClr val="accent4"/>
                        </a:solidFill>
                        <a:latin typeface="Cambria Math" panose="02040503050406030204" pitchFamily="18" charset="0"/>
                      </a:rPr>
                      <m:t>𝛁</m:t>
                    </m:r>
                    <m:r>
                      <a:rPr lang="de-DE" sz="1200" b="1" i="1" smtClean="0">
                        <a:solidFill>
                          <a:schemeClr val="accent4"/>
                        </a:solidFill>
                        <a:latin typeface="Cambria Math" panose="02040503050406030204" pitchFamily="18" charset="0"/>
                      </a:rPr>
                      <m:t>𝑻</m:t>
                    </m:r>
                  </m:oMath>
                </a14:m>
                <a:r>
                  <a:rPr lang="en-US" sz="1200" b="1" dirty="0">
                    <a:solidFill>
                      <a:schemeClr val="accent4"/>
                    </a:solidFill>
                  </a:rPr>
                  <a:t>, smaller </a:t>
                </a:r>
                <a:r>
                  <a:rPr lang="el-GR" sz="1200" b="1" dirty="0">
                    <a:solidFill>
                      <a:schemeClr val="accent4"/>
                    </a:solidFill>
                  </a:rPr>
                  <a:t>Θ</a:t>
                </a:r>
                <a:r>
                  <a:rPr lang="de-DE" sz="1200" b="1" baseline="-25000" dirty="0">
                    <a:solidFill>
                      <a:schemeClr val="accent4"/>
                    </a:solidFill>
                  </a:rPr>
                  <a:t>i</a:t>
                </a:r>
                <a:r>
                  <a:rPr lang="de-DE" sz="1200" b="1" dirty="0">
                    <a:solidFill>
                      <a:schemeClr val="accent4"/>
                    </a:solidFill>
                  </a:rPr>
                  <a:t> </a:t>
                </a:r>
                <a:r>
                  <a:rPr lang="de-DE" sz="1200" b="1" dirty="0">
                    <a:solidFill>
                      <a:schemeClr val="accent4"/>
                    </a:solidFill>
                    <a:sym typeface="Wingdings" panose="05000000000000000000" pitchFamily="2" charset="2"/>
                  </a:rPr>
                  <a:t> </a:t>
                </a:r>
                <a:r>
                  <a:rPr lang="de-DE" sz="1200" b="1" dirty="0" err="1">
                    <a:solidFill>
                      <a:schemeClr val="accent4"/>
                    </a:solidFill>
                  </a:rPr>
                  <a:t>significant</a:t>
                </a:r>
                <a:r>
                  <a:rPr lang="de-DE" sz="1200" b="1" dirty="0">
                    <a:solidFill>
                      <a:schemeClr val="accent4"/>
                    </a:solidFill>
                  </a:rPr>
                  <a:t> radial </a:t>
                </a:r>
                <a:r>
                  <a:rPr lang="de-DE" sz="1200" b="1" dirty="0" err="1">
                    <a:solidFill>
                      <a:schemeClr val="accent4"/>
                    </a:solidFill>
                  </a:rPr>
                  <a:t>transport</a:t>
                </a:r>
                <a:endParaRPr lang="en-US" sz="1200" b="1" dirty="0" err="1">
                  <a:solidFill>
                    <a:schemeClr val="accent4"/>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rot="1020000">
                <a:off x="6365434" y="2177290"/>
                <a:ext cx="1462276" cy="553998"/>
              </a:xfrm>
              <a:prstGeom prst="rect">
                <a:avLst/>
              </a:prstGeom>
              <a:blipFill>
                <a:blip r:embed="rId3"/>
                <a:stretch>
                  <a:fillRect l="-2335" t="-6962" r="-3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15448" y="1291321"/>
                <a:ext cx="5103813" cy="3538020"/>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The </a:t>
                </a:r>
                <a:r>
                  <a:rPr lang="de-DE" sz="1600" dirty="0" err="1"/>
                  <a:t>field</a:t>
                </a:r>
                <a:r>
                  <a:rPr lang="de-DE" sz="1600" dirty="0"/>
                  <a:t> </a:t>
                </a:r>
                <a:r>
                  <a:rPr lang="de-DE" sz="1600" dirty="0" err="1"/>
                  <a:t>line</a:t>
                </a:r>
                <a:r>
                  <a:rPr lang="de-DE" sz="1600" dirty="0"/>
                  <a:t> </a:t>
                </a:r>
                <a:r>
                  <a:rPr lang="de-DE" sz="1600" dirty="0" err="1"/>
                  <a:t>pitch</a:t>
                </a:r>
                <a:r>
                  <a:rPr lang="de-DE" sz="1600" dirty="0"/>
                  <a:t>, </a:t>
                </a:r>
                <a:r>
                  <a:rPr lang="el-GR" sz="1600" dirty="0"/>
                  <a:t>Θ</a:t>
                </a:r>
                <a:r>
                  <a:rPr lang="de-DE" sz="1600" dirty="0"/>
                  <a:t> </a:t>
                </a:r>
                <a:r>
                  <a:rPr lang="de-DE" sz="1600" dirty="0" err="1"/>
                  <a:t>of</a:t>
                </a:r>
                <a:r>
                  <a:rPr lang="de-DE" sz="1600" dirty="0"/>
                  <a:t> </a:t>
                </a:r>
                <a:r>
                  <a:rPr lang="de-DE" sz="1600" dirty="0" err="1"/>
                  <a:t>the</a:t>
                </a:r>
                <a:r>
                  <a:rPr lang="de-DE" sz="1600" dirty="0"/>
                  <a:t> SOL </a:t>
                </a:r>
                <a:r>
                  <a:rPr lang="de-DE" sz="1600" dirty="0" err="1"/>
                  <a:t>defines</a:t>
                </a:r>
                <a:r>
                  <a:rPr lang="de-DE" sz="1600" dirty="0"/>
                  <a:t> </a:t>
                </a:r>
                <a:r>
                  <a:rPr lang="de-DE" sz="1600" dirty="0" err="1"/>
                  <a:t>the</a:t>
                </a:r>
                <a:r>
                  <a:rPr lang="de-DE" sz="1600" dirty="0"/>
                  <a:t> relative </a:t>
                </a:r>
                <a14:m>
                  <m:oMath xmlns:m="http://schemas.openxmlformats.org/officeDocument/2006/math">
                    <m:r>
                      <a:rPr lang="de-DE" sz="1600" b="0" i="1" smtClean="0">
                        <a:latin typeface="Cambria Math" panose="02040503050406030204" pitchFamily="18" charset="0"/>
                      </a:rPr>
                      <m:t>⊥</m:t>
                    </m:r>
                  </m:oMath>
                </a14:m>
                <a:r>
                  <a:rPr lang="de-DE" sz="1600" dirty="0"/>
                  <a:t>-</a:t>
                </a:r>
                <a:r>
                  <a:rPr lang="de-DE" sz="1600" dirty="0" err="1"/>
                  <a:t>displacement</a:t>
                </a:r>
                <a:r>
                  <a:rPr lang="de-DE" sz="1600" dirty="0"/>
                  <a:t> </a:t>
                </a:r>
                <a:r>
                  <a:rPr lang="de-DE" sz="1600" dirty="0" err="1"/>
                  <a:t>of</a:t>
                </a:r>
                <a:r>
                  <a:rPr lang="de-DE" sz="1600" dirty="0"/>
                  <a:t> a </a:t>
                </a:r>
                <a:r>
                  <a:rPr lang="de-DE" sz="1600" dirty="0" err="1"/>
                  <a:t>field</a:t>
                </a:r>
                <a:r>
                  <a:rPr lang="de-DE" sz="1600" dirty="0"/>
                  <a:t> </a:t>
                </a:r>
                <a:r>
                  <a:rPr lang="de-DE" sz="1600" dirty="0" err="1"/>
                  <a:t>line</a:t>
                </a:r>
                <a:r>
                  <a:rPr lang="de-DE" sz="1600" dirty="0"/>
                  <a:t> </a:t>
                </a:r>
                <a:r>
                  <a:rPr lang="de-DE" sz="1600" dirty="0" err="1"/>
                  <a:t>towards</a:t>
                </a:r>
                <a:r>
                  <a:rPr lang="de-DE" sz="1600" dirty="0"/>
                  <a:t> </a:t>
                </a:r>
                <a:r>
                  <a:rPr lang="de-DE" sz="1600" dirty="0" err="1"/>
                  <a:t>the</a:t>
                </a:r>
                <a:r>
                  <a:rPr lang="de-DE" sz="1600" dirty="0"/>
                  <a:t> </a:t>
                </a:r>
                <a:r>
                  <a:rPr lang="de-DE" sz="1600" dirty="0" err="1"/>
                  <a:t>divertor</a:t>
                </a:r>
                <a:r>
                  <a:rPr lang="de-DE" sz="1600" dirty="0"/>
                  <a:t> per </a:t>
                </a:r>
                <a:r>
                  <a:rPr lang="de-DE" sz="1600" dirty="0" err="1"/>
                  <a:t>arc</a:t>
                </a:r>
                <a:r>
                  <a:rPr lang="de-DE" sz="1600" dirty="0"/>
                  <a:t> length</a:t>
                </a:r>
                <a:r>
                  <a:rPr lang="de-DE" sz="1600" baseline="30000" dirty="0"/>
                  <a:t>15</a:t>
                </a:r>
              </a:p>
              <a:p>
                <a:pPr marL="742950" lvl="1" indent="-285750">
                  <a:lnSpc>
                    <a:spcPts val="2300"/>
                  </a:lnSpc>
                  <a:spcBef>
                    <a:spcPts val="1150"/>
                  </a:spcBef>
                  <a:buFont typeface="Wingdings" panose="05000000000000000000" pitchFamily="2" charset="2"/>
                  <a:buChar char="§"/>
                </a:pPr>
                <a14:m>
                  <m:oMath xmlns:m="http://schemas.openxmlformats.org/officeDocument/2006/math">
                    <m:r>
                      <a:rPr lang="en-US" sz="1600" i="1">
                        <a:latin typeface="Cambria Math" panose="02040503050406030204" pitchFamily="18" charset="0"/>
                        <a:ea typeface="Cambria Math" panose="02040503050406030204" pitchFamily="18" charset="0"/>
                      </a:rPr>
                      <m:t>∴</m:t>
                    </m:r>
                    <m:r>
                      <m:rPr>
                        <m:sty m:val="p"/>
                      </m:rPr>
                      <a:rPr lang="de-DE" sz="1600" b="0" i="0" smtClean="0">
                        <a:latin typeface="Cambria Math" panose="02040503050406030204" pitchFamily="18" charset="0"/>
                        <a:ea typeface="Cambria Math" panose="02040503050406030204" pitchFamily="18" charset="0"/>
                      </a:rPr>
                      <m:t>Θ</m:t>
                    </m:r>
                  </m:oMath>
                </a14:m>
                <a:r>
                  <a:rPr lang="en-US" sz="1600" dirty="0"/>
                  <a:t> determines projection of </a:t>
                </a: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𝑞</m:t>
                        </m:r>
                      </m:e>
                      <m:sub>
                        <m:r>
                          <a:rPr lang="de-DE" sz="1600" i="1">
                            <a:latin typeface="Cambria Math" panose="02040503050406030204" pitchFamily="18" charset="0"/>
                          </a:rPr>
                          <m:t>∥</m:t>
                        </m:r>
                      </m:sub>
                    </m:sSub>
                    <m:r>
                      <a:rPr lang="de-DE" sz="1600" i="1">
                        <a:latin typeface="Cambria Math" panose="02040503050406030204" pitchFamily="18" charset="0"/>
                      </a:rPr>
                      <m:t>, </m:t>
                    </m:r>
                    <m:sSub>
                      <m:sSubPr>
                        <m:ctrlPr>
                          <a:rPr lang="de-DE" sz="1600" i="1">
                            <a:latin typeface="Cambria Math" panose="02040503050406030204" pitchFamily="18" charset="0"/>
                          </a:rPr>
                        </m:ctrlPr>
                      </m:sSubPr>
                      <m:e>
                        <m:r>
                          <m:rPr>
                            <m:sty m:val="p"/>
                          </m:rPr>
                          <a:rPr lang="de-DE" sz="1600">
                            <a:latin typeface="Cambria Math" panose="02040503050406030204" pitchFamily="18" charset="0"/>
                          </a:rPr>
                          <m:t>Γ</m:t>
                        </m:r>
                      </m:e>
                      <m:sub>
                        <m:r>
                          <a:rPr lang="de-DE" sz="1600" i="1">
                            <a:latin typeface="Cambria Math" panose="02040503050406030204" pitchFamily="18" charset="0"/>
                          </a:rPr>
                          <m:t>∥</m:t>
                        </m:r>
                      </m:sub>
                    </m:sSub>
                  </m:oMath>
                </a14:m>
                <a:r>
                  <a:rPr lang="en-US" sz="1600" dirty="0"/>
                  <a:t> in radial/poloidal plane</a:t>
                </a:r>
              </a:p>
              <a:p>
                <a:pPr marL="742950" lvl="1" indent="-285750">
                  <a:lnSpc>
                    <a:spcPts val="2300"/>
                  </a:lnSpc>
                  <a:spcBef>
                    <a:spcPts val="1150"/>
                  </a:spcBef>
                  <a:buFont typeface="Wingdings" panose="05000000000000000000" pitchFamily="2" charset="2"/>
                  <a:buChar char="§"/>
                </a:pPr>
                <a:r>
                  <a:rPr lang="de-DE" sz="1600" dirty="0"/>
                  <a:t>in </a:t>
                </a:r>
                <a:r>
                  <a:rPr lang="de-DE" sz="1600" dirty="0" err="1"/>
                  <a:t>tokamaks</a:t>
                </a:r>
                <a:r>
                  <a:rPr lang="de-DE" sz="1600" dirty="0"/>
                  <a:t>, </a:t>
                </a:r>
                <a14:m>
                  <m:oMath xmlns:m="http://schemas.openxmlformats.org/officeDocument/2006/math">
                    <m:r>
                      <m:rPr>
                        <m:sty m:val="p"/>
                      </m:rPr>
                      <a:rPr lang="de-DE" sz="1600" b="0" i="0" smtClean="0">
                        <a:latin typeface="Cambria Math" panose="02040503050406030204" pitchFamily="18" charset="0"/>
                      </a:rPr>
                      <m:t>Θ</m:t>
                    </m:r>
                    <m:r>
                      <a:rPr lang="de-DE" sz="1600" b="0" i="1" smtClean="0">
                        <a:latin typeface="Cambria Math" panose="02040503050406030204" pitchFamily="18" charset="0"/>
                      </a:rPr>
                      <m:t>~0.1</m:t>
                    </m:r>
                  </m:oMath>
                </a14:m>
                <a:r>
                  <a:rPr lang="en-US" sz="1600" dirty="0"/>
                  <a:t>, making 3D effects negligible</a:t>
                </a:r>
              </a:p>
              <a:p>
                <a:pPr marL="742950" lvl="1" indent="-285750">
                  <a:lnSpc>
                    <a:spcPts val="2300"/>
                  </a:lnSpc>
                  <a:spcBef>
                    <a:spcPts val="1150"/>
                  </a:spcBef>
                  <a:buFont typeface="Wingdings" panose="05000000000000000000" pitchFamily="2" charset="2"/>
                  <a:buChar char="§"/>
                </a:pPr>
                <a:r>
                  <a:rPr lang="de-DE" sz="1600" dirty="0"/>
                  <a:t>in </a:t>
                </a:r>
                <a:r>
                  <a:rPr lang="de-DE" sz="1600" dirty="0" err="1"/>
                  <a:t>stellarators</a:t>
                </a:r>
                <a:r>
                  <a:rPr lang="de-DE" sz="1600" dirty="0"/>
                  <a:t>, </a:t>
                </a:r>
                <a14:m>
                  <m:oMath xmlns:m="http://schemas.openxmlformats.org/officeDocument/2006/math">
                    <m:r>
                      <m:rPr>
                        <m:sty m:val="p"/>
                      </m:rPr>
                      <a:rPr lang="de-DE" sz="1600" b="0" i="0" smtClean="0">
                        <a:latin typeface="Cambria Math" panose="02040503050406030204" pitchFamily="18" charset="0"/>
                      </a:rPr>
                      <m:t>Θ</m:t>
                    </m:r>
                    <m:r>
                      <a:rPr lang="de-DE" sz="1600" b="0" i="1" smtClean="0">
                        <a:latin typeface="Cambria Math" panose="02040503050406030204" pitchFamily="18" charset="0"/>
                      </a:rPr>
                      <m:t>~0.001</m:t>
                    </m:r>
                  </m:oMath>
                </a14:m>
                <a:r>
                  <a:rPr lang="en-US" sz="1600" dirty="0"/>
                  <a:t>, with </a:t>
                </a:r>
                <a14:m>
                  <m:oMath xmlns:m="http://schemas.openxmlformats.org/officeDocument/2006/math">
                    <m:r>
                      <m:rPr>
                        <m:sty m:val="p"/>
                      </m:rPr>
                      <a:rPr lang="de-DE" sz="1600" b="0" i="0" smtClean="0">
                        <a:latin typeface="Cambria Math" panose="02040503050406030204" pitchFamily="18" charset="0"/>
                      </a:rPr>
                      <m:t>Θ</m:t>
                    </m:r>
                    <m:sSub>
                      <m:sSubPr>
                        <m:ctrlPr>
                          <a:rPr lang="de-DE" sz="1600" b="0" i="1" smtClean="0">
                            <a:latin typeface="Cambria Math" panose="02040503050406030204" pitchFamily="18" charset="0"/>
                          </a:rPr>
                        </m:ctrlPr>
                      </m:sSubPr>
                      <m:e>
                        <m:r>
                          <m:rPr>
                            <m:sty m:val="p"/>
                          </m:rPr>
                          <a:rPr lang="de-DE" sz="1600" b="0" i="0" smtClean="0">
                            <a:latin typeface="Cambria Math" panose="02040503050406030204" pitchFamily="18" charset="0"/>
                          </a:rPr>
                          <m:t>Γ</m:t>
                        </m:r>
                      </m:e>
                      <m:sub>
                        <m:r>
                          <a:rPr lang="de-DE" sz="1600" b="0" i="1" smtClean="0">
                            <a:latin typeface="Cambria Math" panose="02040503050406030204" pitchFamily="18" charset="0"/>
                          </a:rPr>
                          <m:t>∥</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m:rPr>
                            <m:sty m:val="p"/>
                          </m:rPr>
                          <a:rPr lang="de-DE" sz="1600" b="0" i="0" smtClean="0">
                            <a:latin typeface="Cambria Math" panose="02040503050406030204" pitchFamily="18" charset="0"/>
                          </a:rPr>
                          <m:t>Γ</m:t>
                        </m:r>
                      </m:e>
                      <m:sub>
                        <m:r>
                          <a:rPr lang="de-DE" sz="1600" b="0" i="1" smtClean="0">
                            <a:latin typeface="Cambria Math" panose="02040503050406030204" pitchFamily="18" charset="0"/>
                          </a:rPr>
                          <m:t>⊥</m:t>
                        </m:r>
                      </m:sub>
                    </m:sSub>
                  </m:oMath>
                </a14:m>
                <a:r>
                  <a:rPr lang="en-US" sz="1600" dirty="0"/>
                  <a:t> </a:t>
                </a:r>
                <a:r>
                  <a:rPr lang="en-US" sz="1600" dirty="0">
                    <a:sym typeface="Wingdings" panose="05000000000000000000" pitchFamily="2" charset="2"/>
                  </a:rPr>
                  <a:t> strong impact on energy/momentum transport in SOL</a:t>
                </a:r>
                <a:endParaRPr lang="en-US" sz="1600" dirty="0"/>
              </a:p>
              <a:p>
                <a:pPr algn="l">
                  <a:lnSpc>
                    <a:spcPts val="2300"/>
                  </a:lnSpc>
                  <a:spcBef>
                    <a:spcPts val="1150"/>
                  </a:spcBef>
                </a:pPr>
                <a:endParaRPr lang="en-US" sz="1600" dirty="0" err="1"/>
              </a:p>
            </p:txBody>
          </p:sp>
        </mc:Choice>
        <mc:Fallback xmlns="">
          <p:sp>
            <p:nvSpPr>
              <p:cNvPr id="47" name="TextBox 46"/>
              <p:cNvSpPr txBox="1">
                <a:spLocks noRot="1" noChangeAspect="1" noMove="1" noResize="1" noEditPoints="1" noAdjustHandles="1" noChangeArrowheads="1" noChangeShapeType="1" noTextEdit="1"/>
              </p:cNvSpPr>
              <p:nvPr/>
            </p:nvSpPr>
            <p:spPr>
              <a:xfrm>
                <a:off x="415448" y="1291321"/>
                <a:ext cx="5103813" cy="3538020"/>
              </a:xfrm>
              <a:prstGeom prst="rect">
                <a:avLst/>
              </a:prstGeom>
              <a:blipFill>
                <a:blip r:embed="rId4"/>
                <a:stretch>
                  <a:fillRect l="-2270" t="-1207" r="-3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998393" y="5596967"/>
                <a:ext cx="766684"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𝑞</m:t>
                              </m:r>
                            </m:e>
                            <m:sub>
                              <m:r>
                                <a:rPr lang="de-DE" sz="1600" b="0" i="1" smtClean="0">
                                  <a:latin typeface="Cambria Math" panose="02040503050406030204" pitchFamily="18" charset="0"/>
                                </a:rPr>
                                <m:t>∥</m:t>
                              </m:r>
                            </m:sub>
                          </m:sSub>
                        </m:num>
                        <m:den>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𝑞</m:t>
                              </m:r>
                            </m:e>
                            <m:sub>
                              <m:r>
                                <a:rPr lang="de-DE" sz="1600" b="0" i="1" smtClean="0">
                                  <a:latin typeface="Cambria Math" panose="02040503050406030204" pitchFamily="18" charset="0"/>
                                </a:rPr>
                                <m:t>⊥</m:t>
                              </m:r>
                            </m:sub>
                          </m:sSub>
                        </m:den>
                      </m:f>
                      <m:r>
                        <a:rPr lang="de-DE" sz="1600" b="0" i="1" smtClean="0">
                          <a:latin typeface="Cambria Math" panose="02040503050406030204" pitchFamily="18" charset="0"/>
                        </a:rPr>
                        <m:t>∝</m:t>
                      </m:r>
                      <m:sSup>
                        <m:sSupPr>
                          <m:ctrlPr>
                            <a:rPr lang="de-DE" sz="1600" b="0" i="1" smtClean="0">
                              <a:latin typeface="Cambria Math" panose="02040503050406030204" pitchFamily="18" charset="0"/>
                            </a:rPr>
                          </m:ctrlPr>
                        </m:sSupPr>
                        <m:e>
                          <m:r>
                            <m:rPr>
                              <m:sty m:val="p"/>
                            </m:rPr>
                            <a:rPr lang="de-DE" sz="1600" b="0" i="0" smtClean="0">
                              <a:latin typeface="Cambria Math" panose="02040503050406030204" pitchFamily="18" charset="0"/>
                            </a:rPr>
                            <m:t>Θ</m:t>
                          </m:r>
                        </m:e>
                        <m:sup>
                          <m:r>
                            <a:rPr lang="de-DE" sz="1600" b="0" i="1" smtClean="0">
                              <a:latin typeface="Cambria Math" panose="02040503050406030204" pitchFamily="18" charset="0"/>
                            </a:rPr>
                            <m:t>2</m:t>
                          </m:r>
                        </m:sup>
                      </m:sSup>
                    </m:oMath>
                  </m:oMathPara>
                </a14:m>
                <a:endParaRPr lang="en-US" sz="1600" dirty="0" err="1"/>
              </a:p>
            </p:txBody>
          </p:sp>
        </mc:Choice>
        <mc:Fallback xmlns="">
          <p:sp>
            <p:nvSpPr>
              <p:cNvPr id="48" name="TextBox 47"/>
              <p:cNvSpPr txBox="1">
                <a:spLocks noRot="1" noChangeAspect="1" noMove="1" noResize="1" noEditPoints="1" noAdjustHandles="1" noChangeArrowheads="1" noChangeShapeType="1" noTextEdit="1"/>
              </p:cNvSpPr>
              <p:nvPr/>
            </p:nvSpPr>
            <p:spPr>
              <a:xfrm>
                <a:off x="998393" y="5596967"/>
                <a:ext cx="766684" cy="294953"/>
              </a:xfrm>
              <a:prstGeom prst="rect">
                <a:avLst/>
              </a:prstGeom>
              <a:blipFill>
                <a:blip r:embed="rId5"/>
                <a:stretch>
                  <a:fillRect l="-5556" t="-44898" r="-794" b="-346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feld 20"/>
              <p:cNvSpPr txBox="1"/>
              <p:nvPr/>
            </p:nvSpPr>
            <p:spPr>
              <a:xfrm>
                <a:off x="2836874" y="5597807"/>
                <a:ext cx="1297461"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m:rPr>
                          <m:sty m:val="p"/>
                        </m:rPr>
                        <a:rPr lang="de-DE" sz="1600" b="0" i="0" smtClean="0">
                          <a:latin typeface="Cambria Math" panose="02040503050406030204" pitchFamily="18" charset="0"/>
                        </a:rPr>
                        <m:t>Θ</m:t>
                      </m:r>
                      <m:r>
                        <a:rPr lang="de-DE" sz="1600" b="0" i="1" smtClean="0">
                          <a:latin typeface="Cambria Math" panose="02040503050406030204" pitchFamily="18" charset="0"/>
                        </a:rPr>
                        <m:t>=2</m:t>
                      </m:r>
                      <m:r>
                        <a:rPr lang="de-DE" sz="1600" b="0" i="1" smtClean="0">
                          <a:latin typeface="Cambria Math" panose="02040503050406030204" pitchFamily="18" charset="0"/>
                        </a:rPr>
                        <m:t>𝑎</m:t>
                      </m:r>
                      <m:rad>
                        <m:radPr>
                          <m:degHide m:val="on"/>
                          <m:ctrlPr>
                            <a:rPr lang="de-DE" sz="1600" b="0" i="1" smtClean="0">
                              <a:latin typeface="Cambria Math" panose="02040503050406030204" pitchFamily="18" charset="0"/>
                            </a:rPr>
                          </m:ctrlPr>
                        </m:radPr>
                        <m:deg/>
                        <m:e>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𝜄</m:t>
                                  </m:r>
                                </m:e>
                                <m:sup>
                                  <m:r>
                                    <a:rPr lang="de-DE" sz="1600" b="0" i="1" smtClean="0">
                                      <a:latin typeface="Cambria Math" panose="02040503050406030204" pitchFamily="18" charset="0"/>
                                    </a:rPr>
                                    <m:t>′</m:t>
                                  </m:r>
                                </m:sup>
                              </m:sSup>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𝑏</m:t>
                                  </m:r>
                                </m:e>
                                <m:sub>
                                  <m:r>
                                    <a:rPr lang="de-DE" sz="1600" b="0" i="1" smtClean="0">
                                      <a:latin typeface="Cambria Math" panose="02040503050406030204" pitchFamily="18" charset="0"/>
                                    </a:rPr>
                                    <m:t>𝑟𝑚</m:t>
                                  </m:r>
                                </m:sub>
                              </m:sSub>
                            </m:num>
                            <m:den>
                              <m:r>
                                <a:rPr lang="de-DE" sz="1600" b="0" i="1" smtClean="0">
                                  <a:latin typeface="Cambria Math" panose="02040503050406030204" pitchFamily="18" charset="0"/>
                                </a:rPr>
                                <m:t>𝑅𝑚</m:t>
                              </m:r>
                            </m:den>
                          </m:f>
                        </m:e>
                      </m:rad>
                    </m:oMath>
                  </m:oMathPara>
                </a14:m>
                <a:endParaRPr lang="de-DE" sz="1600" dirty="0" err="1"/>
              </a:p>
            </p:txBody>
          </p:sp>
        </mc:Choice>
        <mc:Fallback xmlns="">
          <p:sp>
            <p:nvSpPr>
              <p:cNvPr id="49" name="Textfeld 20"/>
              <p:cNvSpPr txBox="1">
                <a:spLocks noRot="1" noChangeAspect="1" noMove="1" noResize="1" noEditPoints="1" noAdjustHandles="1" noChangeArrowheads="1" noChangeShapeType="1" noTextEdit="1"/>
              </p:cNvSpPr>
              <p:nvPr/>
            </p:nvSpPr>
            <p:spPr>
              <a:xfrm>
                <a:off x="2836874" y="5597807"/>
                <a:ext cx="1297461" cy="294953"/>
              </a:xfrm>
              <a:prstGeom prst="rect">
                <a:avLst/>
              </a:prstGeom>
              <a:blipFill>
                <a:blip r:embed="rId6"/>
                <a:stretch>
                  <a:fillRect l="-2817" t="-91837" b="-34694"/>
                </a:stretch>
              </a:blipFill>
            </p:spPr>
            <p:txBody>
              <a:bodyPr/>
              <a:lstStyle/>
              <a:p>
                <a:r>
                  <a:rPr lang="en-US">
                    <a:noFill/>
                  </a:rPr>
                  <a:t> </a:t>
                </a:r>
              </a:p>
            </p:txBody>
          </p:sp>
        </mc:Fallback>
      </mc:AlternateContent>
      <p:sp>
        <p:nvSpPr>
          <p:cNvPr id="50" name="Oval 49"/>
          <p:cNvSpPr/>
          <p:nvPr/>
        </p:nvSpPr>
        <p:spPr>
          <a:xfrm>
            <a:off x="3580841" y="5415968"/>
            <a:ext cx="216000" cy="216000"/>
          </a:xfrm>
          <a:prstGeom prst="ellipse">
            <a:avLst/>
          </a:prstGeom>
          <a:noFill/>
          <a:ln w="19050"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51" name="Oval 50"/>
          <p:cNvSpPr/>
          <p:nvPr/>
        </p:nvSpPr>
        <p:spPr>
          <a:xfrm>
            <a:off x="3736283" y="5407655"/>
            <a:ext cx="398052" cy="238396"/>
          </a:xfrm>
          <a:prstGeom prst="ellipse">
            <a:avLst/>
          </a:prstGeom>
          <a:noFill/>
          <a:ln w="19050" cmpd="sng">
            <a:solidFill>
              <a:schemeClr val="accent4"/>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accent4"/>
              </a:solidFill>
            </a:endParaRPr>
          </a:p>
        </p:txBody>
      </p:sp>
      <p:sp>
        <p:nvSpPr>
          <p:cNvPr id="52" name="Oval 51"/>
          <p:cNvSpPr/>
          <p:nvPr/>
        </p:nvSpPr>
        <p:spPr>
          <a:xfrm>
            <a:off x="3827309" y="5728203"/>
            <a:ext cx="216000" cy="216000"/>
          </a:xfrm>
          <a:prstGeom prst="ellipse">
            <a:avLst/>
          </a:prstGeom>
          <a:noFill/>
          <a:ln w="19050" cmpd="sng">
            <a:solidFill>
              <a:schemeClr val="accent5"/>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53" name="TextBox 52"/>
          <p:cNvSpPr txBox="1"/>
          <p:nvPr/>
        </p:nvSpPr>
        <p:spPr>
          <a:xfrm>
            <a:off x="2198428" y="5155176"/>
            <a:ext cx="1537855" cy="369332"/>
          </a:xfrm>
          <a:prstGeom prst="rect">
            <a:avLst/>
          </a:prstGeom>
          <a:noFill/>
        </p:spPr>
        <p:txBody>
          <a:bodyPr wrap="square" lIns="0" tIns="0" rIns="0" bIns="0" rtlCol="0" anchor="t" anchorCtr="0">
            <a:spAutoFit/>
          </a:bodyPr>
          <a:lstStyle/>
          <a:p>
            <a:pPr algn="ctr">
              <a:spcBef>
                <a:spcPts val="1150"/>
              </a:spcBef>
            </a:pPr>
            <a:r>
              <a:rPr lang="de-DE" sz="1200" b="1" dirty="0" err="1">
                <a:solidFill>
                  <a:schemeClr val="tx2"/>
                </a:solidFill>
              </a:rPr>
              <a:t>shear</a:t>
            </a:r>
            <a:r>
              <a:rPr lang="de-DE" sz="1200" b="1" dirty="0">
                <a:solidFill>
                  <a:schemeClr val="tx2"/>
                </a:solidFill>
              </a:rPr>
              <a:t> at resonant </a:t>
            </a:r>
            <a:r>
              <a:rPr lang="de-DE" sz="1200" b="1" dirty="0" err="1">
                <a:solidFill>
                  <a:schemeClr val="tx2"/>
                </a:solidFill>
              </a:rPr>
              <a:t>surface</a:t>
            </a:r>
            <a:endParaRPr lang="en-US" sz="1200" b="1" dirty="0" err="1">
              <a:solidFill>
                <a:schemeClr val="tx2"/>
              </a:solidFill>
            </a:endParaRPr>
          </a:p>
        </p:txBody>
      </p:sp>
      <p:sp>
        <p:nvSpPr>
          <p:cNvPr id="61" name="TextBox 60"/>
          <p:cNvSpPr txBox="1"/>
          <p:nvPr/>
        </p:nvSpPr>
        <p:spPr>
          <a:xfrm>
            <a:off x="4128759" y="5338763"/>
            <a:ext cx="1537855" cy="369332"/>
          </a:xfrm>
          <a:prstGeom prst="rect">
            <a:avLst/>
          </a:prstGeom>
          <a:noFill/>
        </p:spPr>
        <p:txBody>
          <a:bodyPr wrap="square" lIns="0" tIns="0" rIns="0" bIns="0" rtlCol="0" anchor="t" anchorCtr="0">
            <a:spAutoFit/>
          </a:bodyPr>
          <a:lstStyle/>
          <a:p>
            <a:pPr algn="ctr">
              <a:spcBef>
                <a:spcPts val="1150"/>
              </a:spcBef>
            </a:pPr>
            <a:r>
              <a:rPr lang="de-DE" sz="1200" b="1" dirty="0">
                <a:solidFill>
                  <a:schemeClr val="accent4"/>
                </a:solidFill>
              </a:rPr>
              <a:t>radial resonant </a:t>
            </a:r>
            <a:r>
              <a:rPr lang="de-DE" sz="1200" b="1" dirty="0" err="1">
                <a:solidFill>
                  <a:schemeClr val="accent4"/>
                </a:solidFill>
              </a:rPr>
              <a:t>field</a:t>
            </a:r>
            <a:r>
              <a:rPr lang="de-DE" sz="1200" b="1" dirty="0">
                <a:solidFill>
                  <a:schemeClr val="accent4"/>
                </a:solidFill>
              </a:rPr>
              <a:t> </a:t>
            </a:r>
            <a:r>
              <a:rPr lang="de-DE" sz="1200" b="1" dirty="0" err="1">
                <a:solidFill>
                  <a:schemeClr val="accent4"/>
                </a:solidFill>
              </a:rPr>
              <a:t>component</a:t>
            </a:r>
            <a:endParaRPr lang="en-US" sz="1200" b="1" dirty="0" err="1">
              <a:solidFill>
                <a:schemeClr val="accent4"/>
              </a:solidFill>
            </a:endParaRPr>
          </a:p>
        </p:txBody>
      </p:sp>
      <p:sp>
        <p:nvSpPr>
          <p:cNvPr id="62" name="TextBox 61"/>
          <p:cNvSpPr txBox="1"/>
          <p:nvPr/>
        </p:nvSpPr>
        <p:spPr>
          <a:xfrm>
            <a:off x="3888226" y="5873951"/>
            <a:ext cx="1537855" cy="369332"/>
          </a:xfrm>
          <a:prstGeom prst="rect">
            <a:avLst/>
          </a:prstGeom>
          <a:noFill/>
        </p:spPr>
        <p:txBody>
          <a:bodyPr wrap="square" lIns="0" tIns="0" rIns="0" bIns="0" rtlCol="0" anchor="t" anchorCtr="0">
            <a:spAutoFit/>
          </a:bodyPr>
          <a:lstStyle/>
          <a:p>
            <a:pPr algn="ctr">
              <a:spcBef>
                <a:spcPts val="1150"/>
              </a:spcBef>
            </a:pPr>
            <a:r>
              <a:rPr lang="de-DE" sz="1200" b="1" dirty="0" err="1">
                <a:solidFill>
                  <a:schemeClr val="accent5"/>
                </a:solidFill>
              </a:rPr>
              <a:t>poloidal</a:t>
            </a:r>
            <a:r>
              <a:rPr lang="de-DE" sz="1200" b="1" dirty="0">
                <a:solidFill>
                  <a:schemeClr val="accent5"/>
                </a:solidFill>
              </a:rPr>
              <a:t> </a:t>
            </a:r>
            <a:r>
              <a:rPr lang="de-DE" sz="1200" b="1" dirty="0" err="1">
                <a:solidFill>
                  <a:schemeClr val="accent5"/>
                </a:solidFill>
              </a:rPr>
              <a:t>mode</a:t>
            </a:r>
            <a:r>
              <a:rPr lang="de-DE" sz="1200" b="1" dirty="0">
                <a:solidFill>
                  <a:schemeClr val="accent5"/>
                </a:solidFill>
              </a:rPr>
              <a:t> </a:t>
            </a:r>
            <a:r>
              <a:rPr lang="de-DE" sz="1200" b="1" dirty="0" err="1">
                <a:solidFill>
                  <a:schemeClr val="accent5"/>
                </a:solidFill>
              </a:rPr>
              <a:t>number</a:t>
            </a:r>
            <a:r>
              <a:rPr lang="de-DE" sz="1200" b="1" dirty="0">
                <a:solidFill>
                  <a:schemeClr val="accent5"/>
                </a:solidFill>
              </a:rPr>
              <a:t> </a:t>
            </a:r>
            <a:r>
              <a:rPr lang="de-DE" sz="1200" b="1" dirty="0" err="1">
                <a:solidFill>
                  <a:schemeClr val="accent5"/>
                </a:solidFill>
              </a:rPr>
              <a:t>of</a:t>
            </a:r>
            <a:r>
              <a:rPr lang="de-DE" sz="1200" b="1" dirty="0">
                <a:solidFill>
                  <a:schemeClr val="accent5"/>
                </a:solidFill>
              </a:rPr>
              <a:t> </a:t>
            </a:r>
            <a:r>
              <a:rPr lang="de-DE" sz="1200" b="1" dirty="0" err="1">
                <a:solidFill>
                  <a:schemeClr val="accent5"/>
                </a:solidFill>
              </a:rPr>
              <a:t>islands</a:t>
            </a:r>
            <a:endParaRPr lang="en-US" sz="1200" b="1" dirty="0" err="1">
              <a:solidFill>
                <a:schemeClr val="accent5"/>
              </a:solidFill>
            </a:endParaRPr>
          </a:p>
        </p:txBody>
      </p:sp>
      <mc:AlternateContent xmlns:mc="http://schemas.openxmlformats.org/markup-compatibility/2006" xmlns:a14="http://schemas.microsoft.com/office/drawing/2010/main">
        <mc:Choice Requires="a14">
          <p:sp>
            <p:nvSpPr>
              <p:cNvPr id="63" name="Textfeld 18"/>
              <p:cNvSpPr txBox="1"/>
              <p:nvPr/>
            </p:nvSpPr>
            <p:spPr>
              <a:xfrm>
                <a:off x="344441" y="4478632"/>
                <a:ext cx="5609250" cy="1487587"/>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Ratio </a:t>
                </a:r>
                <a:r>
                  <a:rPr lang="de-DE" sz="1600" dirty="0" err="1"/>
                  <a:t>of</a:t>
                </a:r>
                <a:r>
                  <a:rPr lang="de-DE" sz="1600" dirty="0"/>
                  <a:t> </a:t>
                </a:r>
                <a14:m>
                  <m:oMath xmlns:m="http://schemas.openxmlformats.org/officeDocument/2006/math">
                    <m:r>
                      <a:rPr lang="de-DE" sz="1600" b="0" i="1" smtClean="0">
                        <a:latin typeface="Cambria Math" panose="02040503050406030204" pitchFamily="18" charset="0"/>
                      </a:rPr>
                      <m:t>∥</m:t>
                    </m:r>
                  </m:oMath>
                </a14:m>
                <a:r>
                  <a:rPr lang="de-DE" sz="1600" dirty="0"/>
                  <a:t>- </a:t>
                </a:r>
                <a:r>
                  <a:rPr lang="de-DE" sz="1600" dirty="0" err="1"/>
                  <a:t>to</a:t>
                </a:r>
                <a:r>
                  <a:rPr lang="de-DE" sz="1600" dirty="0"/>
                  <a:t> </a:t>
                </a:r>
                <a14:m>
                  <m:oMath xmlns:m="http://schemas.openxmlformats.org/officeDocument/2006/math">
                    <m:r>
                      <a:rPr lang="de-DE" sz="1600" b="0" i="1" smtClean="0">
                        <a:latin typeface="Cambria Math" panose="02040503050406030204" pitchFamily="18" charset="0"/>
                      </a:rPr>
                      <m:t>⊥</m:t>
                    </m:r>
                  </m:oMath>
                </a14:m>
                <a:r>
                  <a:rPr lang="de-DE" sz="1600" dirty="0"/>
                  <a:t>- </a:t>
                </a:r>
                <a:r>
                  <a:rPr lang="de-DE" sz="1600" dirty="0" err="1"/>
                  <a:t>transport</a:t>
                </a:r>
                <a:r>
                  <a:rPr lang="de-DE" sz="1600" dirty="0"/>
                  <a:t> (</a:t>
                </a:r>
                <a:r>
                  <a:rPr lang="de-DE" sz="1600" dirty="0" err="1"/>
                  <a:t>predicted</a:t>
                </a:r>
                <a:r>
                  <a:rPr lang="de-DE" sz="1600" dirty="0"/>
                  <a:t> </a:t>
                </a:r>
                <a:r>
                  <a:rPr lang="de-DE" sz="1600" dirty="0" err="1"/>
                  <a:t>to</a:t>
                </a:r>
                <a:r>
                  <a:rPr lang="de-DE" sz="1600" dirty="0"/>
                  <a:t> </a:t>
                </a:r>
                <a:r>
                  <a:rPr lang="de-DE" sz="1600" dirty="0" err="1"/>
                  <a:t>be</a:t>
                </a:r>
                <a:r>
                  <a:rPr lang="de-DE" sz="1600" dirty="0"/>
                  <a:t>) </a:t>
                </a:r>
                <a:r>
                  <a:rPr lang="de-DE" sz="1600" dirty="0" err="1"/>
                  <a:t>highly</a:t>
                </a:r>
                <a:r>
                  <a:rPr lang="de-DE" sz="1600" dirty="0"/>
                  <a:t> sensitive </a:t>
                </a:r>
                <a:r>
                  <a:rPr lang="de-DE" sz="1600" dirty="0" err="1"/>
                  <a:t>to</a:t>
                </a:r>
                <a:r>
                  <a:rPr lang="de-DE" sz="1600" dirty="0"/>
                  <a:t> </a:t>
                </a:r>
                <a:r>
                  <a:rPr lang="de-DE" sz="1600" dirty="0" err="1"/>
                  <a:t>the</a:t>
                </a:r>
                <a:r>
                  <a:rPr lang="de-DE" sz="1600" dirty="0"/>
                  <a:t> </a:t>
                </a:r>
                <a:r>
                  <a:rPr lang="de-DE" sz="1600" b="1" dirty="0" err="1"/>
                  <a:t>magnetic</a:t>
                </a:r>
                <a:r>
                  <a:rPr lang="de-DE" sz="1600" b="1" dirty="0"/>
                  <a:t> </a:t>
                </a:r>
                <a:r>
                  <a:rPr lang="de-DE" sz="1600" b="1" dirty="0" err="1"/>
                  <a:t>field</a:t>
                </a:r>
                <a:r>
                  <a:rPr lang="de-DE" sz="1600" b="1" dirty="0"/>
                  <a:t> </a:t>
                </a:r>
                <a:r>
                  <a:rPr lang="de-DE" sz="1600" b="1" dirty="0" err="1"/>
                  <a:t>line</a:t>
                </a:r>
                <a:r>
                  <a:rPr lang="de-DE" sz="1600" b="1" dirty="0"/>
                  <a:t> </a:t>
                </a:r>
                <a:r>
                  <a:rPr lang="de-DE" sz="1600" b="1" dirty="0" err="1"/>
                  <a:t>pitch</a:t>
                </a:r>
                <a:r>
                  <a:rPr lang="de-DE" sz="1600" b="1" dirty="0"/>
                  <a:t>, </a:t>
                </a:r>
                <a14:m>
                  <m:oMath xmlns:m="http://schemas.openxmlformats.org/officeDocument/2006/math">
                    <m:r>
                      <a:rPr lang="de-DE" sz="1600" b="1" i="0" smtClean="0">
                        <a:latin typeface="Cambria Math" panose="02040503050406030204" pitchFamily="18" charset="0"/>
                      </a:rPr>
                      <m:t>𝚯</m:t>
                    </m:r>
                  </m:oMath>
                </a14:m>
                <a:r>
                  <a:rPr lang="de-DE" sz="1600" b="1" dirty="0"/>
                  <a:t>, </a:t>
                </a:r>
                <a:r>
                  <a:rPr lang="de-DE" sz="1600" b="1" dirty="0" err="1"/>
                  <a:t>within</a:t>
                </a:r>
                <a:r>
                  <a:rPr lang="de-DE" sz="1600" b="1" dirty="0"/>
                  <a:t> </a:t>
                </a:r>
                <a:r>
                  <a:rPr lang="de-DE" sz="1600" b="1" dirty="0" err="1"/>
                  <a:t>the</a:t>
                </a:r>
                <a:r>
                  <a:rPr lang="de-DE" sz="1600" b="1" dirty="0"/>
                  <a:t> </a:t>
                </a:r>
                <a:r>
                  <a:rPr lang="de-DE" sz="1600" b="1" dirty="0" err="1"/>
                  <a:t>island</a:t>
                </a:r>
                <a:r>
                  <a:rPr lang="de-DE" sz="1600" baseline="30000" dirty="0"/>
                  <a:t>[1]</a:t>
                </a:r>
                <a:r>
                  <a:rPr lang="de-DE" sz="1600" dirty="0"/>
                  <a:t>:</a:t>
                </a:r>
              </a:p>
              <a:p>
                <a:pPr algn="l">
                  <a:lnSpc>
                    <a:spcPts val="2300"/>
                  </a:lnSpc>
                  <a:spcBef>
                    <a:spcPts val="1150"/>
                  </a:spcBef>
                </a:pPr>
                <a:endParaRPr lang="de-DE" sz="1600" dirty="0"/>
              </a:p>
              <a:p>
                <a:pPr marL="180000" indent="-180000" algn="l">
                  <a:lnSpc>
                    <a:spcPts val="2300"/>
                  </a:lnSpc>
                  <a:spcBef>
                    <a:spcPts val="1150"/>
                  </a:spcBef>
                  <a:buFont typeface="Arial" panose="020B0604020202020204" pitchFamily="34" charset="0"/>
                  <a:buChar char="•"/>
                </a:pPr>
                <a:endParaRPr lang="de-DE" sz="1600" dirty="0"/>
              </a:p>
            </p:txBody>
          </p:sp>
        </mc:Choice>
        <mc:Fallback xmlns="">
          <p:sp>
            <p:nvSpPr>
              <p:cNvPr id="63" name="Textfeld 18"/>
              <p:cNvSpPr txBox="1">
                <a:spLocks noRot="1" noChangeAspect="1" noMove="1" noResize="1" noEditPoints="1" noAdjustHandles="1" noChangeArrowheads="1" noChangeShapeType="1" noTextEdit="1"/>
              </p:cNvSpPr>
              <p:nvPr/>
            </p:nvSpPr>
            <p:spPr>
              <a:xfrm>
                <a:off x="344441" y="4478632"/>
                <a:ext cx="5609250" cy="1487587"/>
              </a:xfrm>
              <a:prstGeom prst="rect">
                <a:avLst/>
              </a:prstGeom>
              <a:blipFill>
                <a:blip r:embed="rId7"/>
                <a:stretch>
                  <a:fillRect l="-2065" t="-2869" r="-1630"/>
                </a:stretch>
              </a:blipFill>
            </p:spPr>
            <p:txBody>
              <a:bodyPr/>
              <a:lstStyle/>
              <a:p>
                <a:r>
                  <a:rPr lang="en-US">
                    <a:noFill/>
                  </a:rPr>
                  <a:t> </a:t>
                </a:r>
              </a:p>
            </p:txBody>
          </p:sp>
        </mc:Fallback>
      </mc:AlternateContent>
      <p:sp>
        <p:nvSpPr>
          <p:cNvPr id="64" name="TextBox 63"/>
          <p:cNvSpPr txBox="1"/>
          <p:nvPr/>
        </p:nvSpPr>
        <p:spPr>
          <a:xfrm>
            <a:off x="8193490" y="6146101"/>
            <a:ext cx="3468186" cy="415498"/>
          </a:xfrm>
          <a:prstGeom prst="rect">
            <a:avLst/>
          </a:prstGeom>
          <a:noFill/>
        </p:spPr>
        <p:txBody>
          <a:bodyPr wrap="square" lIns="0" tIns="0" rIns="0" bIns="0" rtlCol="0" anchor="t" anchorCtr="0">
            <a:spAutoFit/>
          </a:bodyPr>
          <a:lstStyle/>
          <a:p>
            <a:r>
              <a:rPr lang="de-DE" sz="900" baseline="30000" dirty="0"/>
              <a:t>2</a:t>
            </a:r>
            <a:r>
              <a:rPr lang="de-DE" sz="900" dirty="0"/>
              <a:t>R. König et al, </a:t>
            </a:r>
            <a:r>
              <a:rPr lang="de-DE" sz="900" i="1" dirty="0"/>
              <a:t>Plasma Phys. Control. Fusion </a:t>
            </a:r>
            <a:r>
              <a:rPr lang="de-DE" sz="900" b="1" dirty="0"/>
              <a:t>44</a:t>
            </a:r>
            <a:r>
              <a:rPr lang="de-DE" sz="900" dirty="0"/>
              <a:t> (2002) 2365-2422</a:t>
            </a:r>
            <a:endParaRPr lang="de-DE" sz="900" b="1" baseline="30000" dirty="0"/>
          </a:p>
          <a:p>
            <a:r>
              <a:rPr lang="de-DE" sz="900" baseline="30000" dirty="0"/>
              <a:t>4</a:t>
            </a:r>
            <a:r>
              <a:rPr lang="de-DE" sz="900" dirty="0"/>
              <a:t>Y. Feng et al, </a:t>
            </a:r>
            <a:r>
              <a:rPr lang="de-DE" sz="900" i="1" dirty="0"/>
              <a:t>Plasma Phys. Control. Fusion </a:t>
            </a:r>
            <a:r>
              <a:rPr lang="de-DE" sz="900" b="1" dirty="0"/>
              <a:t>53</a:t>
            </a:r>
            <a:r>
              <a:rPr lang="de-DE" sz="900" dirty="0"/>
              <a:t> (2011) 024009 </a:t>
            </a:r>
            <a:endParaRPr lang="de-DE" sz="900" baseline="30000" dirty="0"/>
          </a:p>
          <a:p>
            <a:r>
              <a:rPr lang="de-DE" sz="900" baseline="30000" dirty="0"/>
              <a:t>8</a:t>
            </a:r>
            <a:r>
              <a:rPr lang="de-DE" sz="900" dirty="0"/>
              <a:t>Y. Feng et al, </a:t>
            </a:r>
            <a:r>
              <a:rPr lang="de-DE" sz="900" i="1" dirty="0"/>
              <a:t>Plasma Phys. Control. Fusion </a:t>
            </a:r>
            <a:r>
              <a:rPr lang="de-DE" sz="900" b="1" dirty="0"/>
              <a:t>64</a:t>
            </a:r>
            <a:r>
              <a:rPr lang="de-DE" sz="900" dirty="0"/>
              <a:t> (2022) 125012</a:t>
            </a:r>
          </a:p>
        </p:txBody>
      </p:sp>
    </p:spTree>
    <p:extLst>
      <p:ext uri="{BB962C8B-B14F-4D97-AF65-F5344CB8AC3E}">
        <p14:creationId xmlns:p14="http://schemas.microsoft.com/office/powerpoint/2010/main" val="38941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6AB4-184A-51FF-BC14-FBC72BB3A9CB}"/>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02AEBB03-4ABC-447E-8C4E-E06353DB6E71}"/>
              </a:ext>
            </a:extLst>
          </p:cNvPr>
          <p:cNvSpPr>
            <a:spLocks noGrp="1"/>
          </p:cNvSpPr>
          <p:nvPr>
            <p:ph type="dt" sz="half" idx="14"/>
          </p:nvPr>
        </p:nvSpPr>
        <p:spPr/>
        <p:txBody>
          <a:bodyPr/>
          <a:lstStyle/>
          <a:p>
            <a:r>
              <a:rPr lang="en-US"/>
              <a:t>5th IAEA TM Divertor concepts</a:t>
            </a:r>
            <a:endParaRPr lang="de-DE" dirty="0"/>
          </a:p>
        </p:txBody>
      </p:sp>
      <p:sp>
        <p:nvSpPr>
          <p:cNvPr id="4" name="Footer Placeholder 3">
            <a:extLst>
              <a:ext uri="{FF2B5EF4-FFF2-40B4-BE49-F238E27FC236}">
                <a16:creationId xmlns:a16="http://schemas.microsoft.com/office/drawing/2014/main" id="{816E172C-DEA3-1A1E-E44B-F88E0CC914A9}"/>
              </a:ext>
            </a:extLst>
          </p:cNvPr>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a:extLst>
              <a:ext uri="{FF2B5EF4-FFF2-40B4-BE49-F238E27FC236}">
                <a16:creationId xmlns:a16="http://schemas.microsoft.com/office/drawing/2014/main" id="{09687F14-E1B0-24D4-F5F6-FDD5E8922F3F}"/>
              </a:ext>
            </a:extLst>
          </p:cNvPr>
          <p:cNvSpPr>
            <a:spLocks noGrp="1"/>
          </p:cNvSpPr>
          <p:nvPr>
            <p:ph type="sldNum" sz="quarter" idx="16"/>
          </p:nvPr>
        </p:nvSpPr>
        <p:spPr/>
        <p:txBody>
          <a:bodyPr/>
          <a:lstStyle/>
          <a:p>
            <a:fld id="{ECE691D0-CC49-4FC7-9C4D-6112B0CB3A76}" type="slidenum">
              <a:rPr lang="de-DE" smtClean="0"/>
              <a:pPr/>
              <a:t>21</a:t>
            </a:fld>
            <a:endParaRPr lang="de-DE" dirty="0"/>
          </a:p>
        </p:txBody>
      </p:sp>
      <p:sp>
        <p:nvSpPr>
          <p:cNvPr id="6" name="Title 5">
            <a:extLst>
              <a:ext uri="{FF2B5EF4-FFF2-40B4-BE49-F238E27FC236}">
                <a16:creationId xmlns:a16="http://schemas.microsoft.com/office/drawing/2014/main" id="{3679CB01-4885-48CF-F071-DEF3CEABBFBB}"/>
              </a:ext>
            </a:extLst>
          </p:cNvPr>
          <p:cNvSpPr>
            <a:spLocks noGrp="1"/>
          </p:cNvSpPr>
          <p:nvPr>
            <p:ph type="title"/>
          </p:nvPr>
        </p:nvSpPr>
        <p:spPr/>
        <p:txBody>
          <a:bodyPr/>
          <a:lstStyle/>
          <a:p>
            <a:r>
              <a:rPr lang="de-DE" dirty="0" err="1"/>
              <a:t>Momentum</a:t>
            </a:r>
            <a:r>
              <a:rPr lang="de-DE" dirty="0"/>
              <a:t> </a:t>
            </a:r>
            <a:r>
              <a:rPr lang="de-DE" dirty="0" err="1"/>
              <a:t>losses</a:t>
            </a:r>
            <a:r>
              <a:rPr lang="de-DE" dirty="0"/>
              <a:t> in </a:t>
            </a:r>
            <a:r>
              <a:rPr lang="de-DE" dirty="0" err="1"/>
              <a:t>stellarator</a:t>
            </a:r>
            <a:r>
              <a:rPr lang="de-DE" dirty="0"/>
              <a:t> SOLS: Not just plasma-neutral </a:t>
            </a:r>
            <a:r>
              <a:rPr lang="de-DE" dirty="0" err="1"/>
              <a:t>friction</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C63A7E-56CF-8CBA-D240-E8C94542E408}"/>
                  </a:ext>
                </a:extLst>
              </p:cNvPr>
              <p:cNvSpPr txBox="1"/>
              <p:nvPr/>
            </p:nvSpPr>
            <p:spPr>
              <a:xfrm>
                <a:off x="658813" y="1584457"/>
                <a:ext cx="5180012" cy="4616648"/>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Stellarators </a:t>
                </a:r>
                <a:r>
                  <a:rPr lang="de-DE" sz="1600" dirty="0" err="1"/>
                  <a:t>have</a:t>
                </a:r>
                <a:r>
                  <a:rPr lang="de-DE" sz="1600" dirty="0"/>
                  <a:t> additional </a:t>
                </a:r>
                <a:r>
                  <a:rPr lang="de-DE" sz="1600" dirty="0" err="1"/>
                  <a:t>sources</a:t>
                </a:r>
                <a:r>
                  <a:rPr lang="de-DE" sz="1600" dirty="0"/>
                  <a:t> </a:t>
                </a:r>
                <a:r>
                  <a:rPr lang="de-DE" sz="1600" dirty="0" err="1"/>
                  <a:t>of</a:t>
                </a:r>
                <a:r>
                  <a:rPr lang="de-DE" sz="1600" dirty="0"/>
                  <a:t> </a:t>
                </a:r>
                <a:r>
                  <a:rPr lang="de-DE" sz="1600" dirty="0" err="1"/>
                  <a:t>momentum</a:t>
                </a:r>
                <a:r>
                  <a:rPr lang="de-DE" sz="1600" dirty="0"/>
                  <a:t> </a:t>
                </a:r>
                <a:r>
                  <a:rPr lang="de-DE" sz="1600" dirty="0" err="1"/>
                  <a:t>losses</a:t>
                </a:r>
                <a:r>
                  <a:rPr lang="de-DE" sz="1600" dirty="0"/>
                  <a:t> </a:t>
                </a:r>
                <a:r>
                  <a:rPr lang="de-DE" sz="1600" dirty="0" err="1"/>
                  <a:t>compared</a:t>
                </a:r>
                <a:r>
                  <a:rPr lang="de-DE" sz="1600" dirty="0"/>
                  <a:t> </a:t>
                </a:r>
                <a:r>
                  <a:rPr lang="de-DE" sz="1600" dirty="0" err="1"/>
                  <a:t>to</a:t>
                </a:r>
                <a:r>
                  <a:rPr lang="de-DE" sz="1600" dirty="0"/>
                  <a:t> </a:t>
                </a:r>
                <a:r>
                  <a:rPr lang="de-DE" sz="1600" dirty="0" err="1"/>
                  <a:t>tokamaks</a:t>
                </a:r>
                <a:endParaRPr lang="de-DE" sz="1600" dirty="0"/>
              </a:p>
              <a:p>
                <a:pPr marL="742950" lvl="1" indent="-285750">
                  <a:lnSpc>
                    <a:spcPts val="2300"/>
                  </a:lnSpc>
                  <a:spcBef>
                    <a:spcPts val="1150"/>
                  </a:spcBef>
                  <a:buFont typeface="Wingdings" panose="05000000000000000000" pitchFamily="2" charset="2"/>
                  <a:buChar char="§"/>
                </a:pPr>
                <a:r>
                  <a:rPr lang="de-DE" sz="1600" dirty="0" err="1"/>
                  <a:t>Tokamaks</a:t>
                </a:r>
                <a:r>
                  <a:rPr lang="de-DE" sz="1600" dirty="0"/>
                  <a:t>: </a:t>
                </a:r>
                <a:r>
                  <a:rPr lang="de-DE" sz="1600" dirty="0" err="1"/>
                  <a:t>generally</a:t>
                </a:r>
                <a:r>
                  <a:rPr lang="de-DE" sz="1600" dirty="0"/>
                  <a:t>, </a:t>
                </a:r>
                <a:r>
                  <a:rPr lang="de-DE" sz="1600" dirty="0" err="1"/>
                  <a:t>small</a:t>
                </a:r>
                <a:r>
                  <a:rPr lang="de-DE" sz="1600" dirty="0"/>
                  <a:t> </a:t>
                </a:r>
                <a:r>
                  <a:rPr lang="de-DE" sz="1600" dirty="0" err="1"/>
                  <a:t>momentum</a:t>
                </a:r>
                <a:r>
                  <a:rPr lang="de-DE" sz="1600" dirty="0"/>
                  <a:t> </a:t>
                </a:r>
                <a:r>
                  <a:rPr lang="de-DE" sz="1600" dirty="0" err="1"/>
                  <a:t>losses</a:t>
                </a:r>
                <a:r>
                  <a:rPr lang="de-DE" sz="1600" dirty="0"/>
                  <a:t> </a:t>
                </a:r>
                <a:r>
                  <a:rPr lang="de-DE" sz="1600" dirty="0" err="1"/>
                  <a:t>along</a:t>
                </a:r>
                <a:r>
                  <a:rPr lang="de-DE" sz="1600" dirty="0"/>
                  <a:t> </a:t>
                </a:r>
                <a:r>
                  <a:rPr lang="de-DE" sz="1600" dirty="0" err="1"/>
                  <a:t>fieldline</a:t>
                </a:r>
                <a:r>
                  <a:rPr lang="de-DE" sz="1600" dirty="0"/>
                  <a:t> </a:t>
                </a:r>
                <a:r>
                  <a:rPr lang="de-DE" sz="1600" dirty="0" err="1"/>
                  <a:t>until</a:t>
                </a:r>
                <a:r>
                  <a:rPr lang="de-DE" sz="1600" dirty="0"/>
                  <a:t> </a:t>
                </a:r>
                <a:r>
                  <a:rPr lang="de-DE" sz="1600" dirty="0" err="1"/>
                  <a:t>detachment</a:t>
                </a:r>
                <a:r>
                  <a:rPr lang="de-DE" sz="1600" dirty="0"/>
                  <a:t> </a:t>
                </a:r>
                <a:r>
                  <a:rPr lang="de-DE" sz="1600" dirty="0">
                    <a:sym typeface="Wingdings" panose="05000000000000000000" pitchFamily="2" charset="2"/>
                  </a:rPr>
                  <a:t> </a:t>
                </a:r>
                <a:r>
                  <a:rPr lang="de-DE" sz="1600" dirty="0" err="1">
                    <a:sym typeface="Wingdings" panose="05000000000000000000" pitchFamily="2" charset="2"/>
                  </a:rPr>
                  <a:t>plasma</a:t>
                </a:r>
                <a:r>
                  <a:rPr lang="de-DE" sz="1600" dirty="0">
                    <a:sym typeface="Wingdings" panose="05000000000000000000" pitchFamily="2" charset="2"/>
                  </a:rPr>
                  <a:t> neutral </a:t>
                </a:r>
                <a:r>
                  <a:rPr lang="de-DE" sz="1600" dirty="0" err="1">
                    <a:sym typeface="Wingdings" panose="05000000000000000000" pitchFamily="2" charset="2"/>
                  </a:rPr>
                  <a:t>friction</a:t>
                </a:r>
                <a:r>
                  <a:rPr lang="de-DE" sz="1600" baseline="30000" dirty="0">
                    <a:sym typeface="Wingdings" panose="05000000000000000000" pitchFamily="2" charset="2"/>
                  </a:rPr>
                  <a:t>??</a:t>
                </a:r>
                <a:endParaRPr lang="de-DE" sz="1600" dirty="0">
                  <a:sym typeface="Wingdings" panose="05000000000000000000" pitchFamily="2" charset="2"/>
                </a:endParaRPr>
              </a:p>
              <a:p>
                <a:pPr marL="285750" indent="-285750">
                  <a:lnSpc>
                    <a:spcPts val="2300"/>
                  </a:lnSpc>
                  <a:spcBef>
                    <a:spcPts val="1150"/>
                  </a:spcBef>
                  <a:buFont typeface="Wingdings" panose="05000000000000000000" pitchFamily="2" charset="2"/>
                  <a:buChar char="§"/>
                </a:pPr>
                <a:r>
                  <a:rPr lang="de-DE" sz="1600" dirty="0">
                    <a:sym typeface="Wingdings" panose="05000000000000000000" pitchFamily="2" charset="2"/>
                  </a:rPr>
                  <a:t>In </a:t>
                </a:r>
                <a:r>
                  <a:rPr lang="de-DE" sz="1600" dirty="0" err="1">
                    <a:sym typeface="Wingdings" panose="05000000000000000000" pitchFamily="2" charset="2"/>
                  </a:rPr>
                  <a:t>stellarators</a:t>
                </a:r>
                <a:r>
                  <a:rPr lang="de-DE" sz="1600" dirty="0">
                    <a:sym typeface="Wingdings" panose="05000000000000000000" pitchFamily="2" charset="2"/>
                  </a:rPr>
                  <a:t>:</a:t>
                </a:r>
              </a:p>
              <a:p>
                <a:pPr marL="742950" lvl="1" indent="-285750">
                  <a:lnSpc>
                    <a:spcPts val="2300"/>
                  </a:lnSpc>
                  <a:spcBef>
                    <a:spcPts val="1150"/>
                  </a:spcBef>
                  <a:buFont typeface="Wingdings" panose="05000000000000000000" pitchFamily="2" charset="2"/>
                  <a:buChar char="§"/>
                </a:pPr>
                <a:r>
                  <a:rPr lang="de-DE" sz="1600" dirty="0" err="1">
                    <a:sym typeface="Wingdings" panose="05000000000000000000" pitchFamily="2" charset="2"/>
                  </a:rPr>
                  <a:t>friction</a:t>
                </a:r>
                <a:r>
                  <a:rPr lang="de-DE" sz="1600" dirty="0">
                    <a:sym typeface="Wingdings" panose="05000000000000000000" pitchFamily="2" charset="2"/>
                  </a:rPr>
                  <a:t> </a:t>
                </a:r>
                <a:r>
                  <a:rPr lang="de-DE" sz="1600" dirty="0" err="1">
                    <a:sym typeface="Wingdings" panose="05000000000000000000" pitchFamily="2" charset="2"/>
                  </a:rPr>
                  <a:t>between</a:t>
                </a:r>
                <a:r>
                  <a:rPr lang="de-DE" sz="1600" dirty="0">
                    <a:sym typeface="Wingdings" panose="05000000000000000000" pitchFamily="2" charset="2"/>
                  </a:rPr>
                  <a:t> counter-streaming </a:t>
                </a:r>
                <a:r>
                  <a:rPr lang="de-DE" sz="1600" dirty="0" err="1">
                    <a:sym typeface="Wingdings" panose="05000000000000000000" pitchFamily="2" charset="2"/>
                  </a:rPr>
                  <a:t>flows</a:t>
                </a:r>
                <a:r>
                  <a:rPr lang="de-DE" sz="1600" dirty="0">
                    <a:sym typeface="Wingdings" panose="05000000000000000000" pitchFamily="2" charset="2"/>
                  </a:rPr>
                  <a:t> (</a:t>
                </a:r>
                <a:r>
                  <a:rPr lang="de-DE" sz="1600" dirty="0" err="1">
                    <a:sym typeface="Wingdings" panose="05000000000000000000" pitchFamily="2" charset="2"/>
                  </a:rPr>
                  <a:t>small</a:t>
                </a:r>
                <a:r>
                  <a:rPr lang="de-DE" sz="1600" dirty="0">
                    <a:sym typeface="Wingdings" panose="05000000000000000000" pitchFamily="2" charset="2"/>
                  </a:rPr>
                  <a:t> </a:t>
                </a:r>
                <a:r>
                  <a:rPr lang="de-DE" sz="1600" dirty="0" err="1">
                    <a:sym typeface="Wingdings" panose="05000000000000000000" pitchFamily="2" charset="2"/>
                  </a:rPr>
                  <a:t>islands</a:t>
                </a:r>
                <a:r>
                  <a:rPr lang="de-DE" sz="1600" dirty="0">
                    <a:sym typeface="Wingdings" panose="05000000000000000000" pitchFamily="2" charset="2"/>
                  </a:rPr>
                  <a:t>)</a:t>
                </a:r>
              </a:p>
              <a:p>
                <a:pPr marL="742950" lvl="1" indent="-285750">
                  <a:lnSpc>
                    <a:spcPts val="2300"/>
                  </a:lnSpc>
                  <a:spcBef>
                    <a:spcPts val="1150"/>
                  </a:spcBef>
                  <a:buFont typeface="Wingdings" panose="05000000000000000000" pitchFamily="2" charset="2"/>
                  <a:buChar char="§"/>
                </a:pPr>
                <a14:m>
                  <m:oMath xmlns:m="http://schemas.openxmlformats.org/officeDocument/2006/math">
                    <m:r>
                      <a:rPr lang="de-DE" sz="1600" b="0" i="1" smtClean="0">
                        <a:latin typeface="Cambria Math" panose="02040503050406030204" pitchFamily="18" charset="0"/>
                      </a:rPr>
                      <m:t>⊥</m:t>
                    </m:r>
                  </m:oMath>
                </a14:m>
                <a:r>
                  <a:rPr lang="de-DE" sz="1600" dirty="0"/>
                  <a:t>-exchange </a:t>
                </a:r>
                <a:r>
                  <a:rPr lang="de-DE" sz="1600" dirty="0" err="1"/>
                  <a:t>between</a:t>
                </a:r>
                <a:r>
                  <a:rPr lang="de-DE" sz="1600" dirty="0"/>
                  <a:t> </a:t>
                </a:r>
                <a:r>
                  <a:rPr lang="de-DE" sz="1600" dirty="0" err="1"/>
                  <a:t>field</a:t>
                </a:r>
                <a:r>
                  <a:rPr lang="de-DE" sz="1600" dirty="0"/>
                  <a:t> </a:t>
                </a:r>
                <a:r>
                  <a:rPr lang="de-DE" sz="1600" dirty="0" err="1"/>
                  <a:t>lines</a:t>
                </a:r>
                <a:r>
                  <a:rPr lang="de-DE" sz="1600" dirty="0"/>
                  <a:t> </a:t>
                </a:r>
                <a:r>
                  <a:rPr lang="de-DE" sz="1600" dirty="0" err="1"/>
                  <a:t>of</a:t>
                </a:r>
                <a:r>
                  <a:rPr lang="de-DE" sz="1600" dirty="0"/>
                  <a:t> </a:t>
                </a:r>
                <a:r>
                  <a:rPr lang="de-DE" sz="1600" dirty="0" err="1"/>
                  <a:t>long</a:t>
                </a:r>
                <a:r>
                  <a:rPr lang="de-DE" sz="1600" dirty="0"/>
                  <a:t>, </a:t>
                </a:r>
                <a:r>
                  <a:rPr lang="de-DE" sz="1600" dirty="0" err="1"/>
                  <a:t>short</a:t>
                </a:r>
                <a:r>
                  <a:rPr lang="de-DE" sz="1600" dirty="0"/>
                  <a:t> </a:t>
                </a:r>
                <a:r>
                  <a:rPr lang="de-DE" sz="1600" dirty="0" err="1"/>
                  <a:t>L</a:t>
                </a:r>
                <a:r>
                  <a:rPr lang="de-DE" sz="1600" baseline="-25000" dirty="0" err="1"/>
                  <a:t>c</a:t>
                </a:r>
                <a:endParaRPr lang="de-DE" sz="1600" dirty="0"/>
              </a:p>
              <a:p>
                <a:pPr marL="1200150" lvl="2" indent="-285750">
                  <a:lnSpc>
                    <a:spcPts val="2300"/>
                  </a:lnSpc>
                  <a:spcBef>
                    <a:spcPts val="1150"/>
                  </a:spcBef>
                  <a:buFont typeface="Wingdings" panose="05000000000000000000" pitchFamily="2" charset="2"/>
                  <a:buChar char="à"/>
                </a:pPr>
                <a:r>
                  <a:rPr lang="de-DE" sz="1600" dirty="0" err="1">
                    <a:sym typeface="Wingdings" panose="05000000000000000000" pitchFamily="2" charset="2"/>
                  </a:rPr>
                  <a:t>viscous</a:t>
                </a:r>
                <a:r>
                  <a:rPr lang="de-DE" sz="1600" dirty="0">
                    <a:sym typeface="Wingdings" panose="05000000000000000000" pitchFamily="2" charset="2"/>
                  </a:rPr>
                  <a:t> </a:t>
                </a:r>
                <a:r>
                  <a:rPr lang="de-DE" sz="1600" dirty="0" err="1">
                    <a:sym typeface="Wingdings" panose="05000000000000000000" pitchFamily="2" charset="2"/>
                  </a:rPr>
                  <a:t>losses</a:t>
                </a:r>
                <a:endParaRPr lang="de-DE" sz="1600" dirty="0">
                  <a:sym typeface="Wingdings" panose="05000000000000000000" pitchFamily="2" charset="2"/>
                </a:endParaRPr>
              </a:p>
              <a:p>
                <a:pPr marL="742950" lvl="1" indent="-285750">
                  <a:lnSpc>
                    <a:spcPts val="2300"/>
                  </a:lnSpc>
                  <a:spcBef>
                    <a:spcPts val="1150"/>
                  </a:spcBef>
                  <a:buFont typeface="Wingdings" panose="05000000000000000000" pitchFamily="2" charset="2"/>
                  <a:buChar char="§"/>
                </a:pPr>
                <a:r>
                  <a:rPr lang="de-DE" sz="1600" dirty="0" err="1">
                    <a:sym typeface="Wingdings" panose="05000000000000000000" pitchFamily="2" charset="2"/>
                  </a:rPr>
                  <a:t>momentum</a:t>
                </a:r>
                <a:r>
                  <a:rPr lang="de-DE" sz="1600" dirty="0">
                    <a:sym typeface="Wingdings" panose="05000000000000000000" pitchFamily="2" charset="2"/>
                  </a:rPr>
                  <a:t> </a:t>
                </a:r>
                <a:r>
                  <a:rPr lang="de-DE" sz="1600" dirty="0" err="1">
                    <a:sym typeface="Wingdings" panose="05000000000000000000" pitchFamily="2" charset="2"/>
                  </a:rPr>
                  <a:t>transport</a:t>
                </a:r>
                <a:r>
                  <a:rPr lang="de-DE" sz="1600" dirty="0">
                    <a:sym typeface="Wingdings" panose="05000000000000000000" pitchFamily="2" charset="2"/>
                  </a:rPr>
                  <a:t> </a:t>
                </a:r>
                <a:r>
                  <a:rPr lang="de-DE" sz="1600" dirty="0" err="1">
                    <a:sym typeface="Wingdings" panose="05000000000000000000" pitchFamily="2" charset="2"/>
                  </a:rPr>
                  <a:t>into</a:t>
                </a:r>
                <a:r>
                  <a:rPr lang="de-DE" sz="1600" dirty="0">
                    <a:sym typeface="Wingdings" panose="05000000000000000000" pitchFamily="2" charset="2"/>
                  </a:rPr>
                  <a:t> </a:t>
                </a:r>
                <a:r>
                  <a:rPr lang="de-DE" sz="1600" dirty="0" err="1">
                    <a:sym typeface="Wingdings" panose="05000000000000000000" pitchFamily="2" charset="2"/>
                  </a:rPr>
                  <a:t>target</a:t>
                </a:r>
                <a:r>
                  <a:rPr lang="de-DE" sz="1600" dirty="0">
                    <a:sym typeface="Wingdings" panose="05000000000000000000" pitchFamily="2" charset="2"/>
                  </a:rPr>
                  <a:t> </a:t>
                </a:r>
                <a:r>
                  <a:rPr lang="de-DE" sz="1600" dirty="0" err="1">
                    <a:sym typeface="Wingdings" panose="05000000000000000000" pitchFamily="2" charset="2"/>
                  </a:rPr>
                  <a:t>shadow</a:t>
                </a:r>
                <a:r>
                  <a:rPr lang="de-DE" sz="1600" dirty="0">
                    <a:sym typeface="Wingdings" panose="05000000000000000000" pitchFamily="2" charset="2"/>
                  </a:rPr>
                  <a:t> </a:t>
                </a:r>
                <a:r>
                  <a:rPr lang="de-DE" sz="1600" dirty="0" err="1">
                    <a:sym typeface="Wingdings" panose="05000000000000000000" pitchFamily="2" charset="2"/>
                  </a:rPr>
                  <a:t>region</a:t>
                </a:r>
                <a:endParaRPr lang="de-DE" sz="1600" dirty="0"/>
              </a:p>
              <a:p>
                <a:pPr marL="742950" lvl="1" indent="-285750">
                  <a:lnSpc>
                    <a:spcPts val="2300"/>
                  </a:lnSpc>
                  <a:spcBef>
                    <a:spcPts val="1150"/>
                  </a:spcBef>
                  <a:buFont typeface="Wingdings" panose="05000000000000000000" pitchFamily="2" charset="2"/>
                  <a:buChar char="§"/>
                </a:pPr>
                <a:endParaRPr lang="en-US" sz="1400" dirty="0" err="1"/>
              </a:p>
            </p:txBody>
          </p:sp>
        </mc:Choice>
        <mc:Fallback xmlns="">
          <p:sp>
            <p:nvSpPr>
              <p:cNvPr id="7" name="TextBox 6"/>
              <p:cNvSpPr txBox="1">
                <a:spLocks noRot="1" noChangeAspect="1" noMove="1" noResize="1" noEditPoints="1" noAdjustHandles="1" noChangeArrowheads="1" noChangeShapeType="1" noTextEdit="1"/>
              </p:cNvSpPr>
              <p:nvPr/>
            </p:nvSpPr>
            <p:spPr>
              <a:xfrm>
                <a:off x="658813" y="1584457"/>
                <a:ext cx="5180012" cy="4616648"/>
              </a:xfrm>
              <a:prstGeom prst="rect">
                <a:avLst/>
              </a:prstGeom>
              <a:blipFill>
                <a:blip r:embed="rId2"/>
                <a:stretch>
                  <a:fillRect l="-2235" t="-925" r="-341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7FBC6BF-AE10-B45E-DFE3-CBA56CAE0C2F}"/>
              </a:ext>
            </a:extLst>
          </p:cNvPr>
          <p:cNvSpPr txBox="1"/>
          <p:nvPr/>
        </p:nvSpPr>
        <p:spPr>
          <a:xfrm>
            <a:off x="8174440" y="6343170"/>
            <a:ext cx="3468186" cy="138499"/>
          </a:xfrm>
          <a:prstGeom prst="rect">
            <a:avLst/>
          </a:prstGeom>
          <a:noFill/>
        </p:spPr>
        <p:txBody>
          <a:bodyPr wrap="square" lIns="0" tIns="0" rIns="0" bIns="0" rtlCol="0" anchor="t" anchorCtr="0">
            <a:spAutoFit/>
          </a:bodyPr>
          <a:lstStyle/>
          <a:p>
            <a:r>
              <a:rPr lang="de-DE" sz="900" baseline="30000" dirty="0"/>
              <a:t>??</a:t>
            </a:r>
            <a:r>
              <a:rPr lang="de-DE" sz="900" dirty="0"/>
              <a:t>P. C. </a:t>
            </a:r>
            <a:r>
              <a:rPr lang="de-DE" sz="900" dirty="0" err="1"/>
              <a:t>Stangeby</a:t>
            </a:r>
            <a:r>
              <a:rPr lang="de-DE" sz="900" dirty="0"/>
              <a:t>, </a:t>
            </a:r>
            <a:r>
              <a:rPr lang="de-DE" sz="900" i="1" dirty="0"/>
              <a:t>Plasma Phys. Control. Fusion </a:t>
            </a:r>
            <a:r>
              <a:rPr lang="de-DE" sz="900" b="1" dirty="0"/>
              <a:t>60</a:t>
            </a:r>
            <a:r>
              <a:rPr lang="de-DE" sz="900" dirty="0"/>
              <a:t> (2018) 044022</a:t>
            </a:r>
          </a:p>
        </p:txBody>
      </p:sp>
      <p:grpSp>
        <p:nvGrpSpPr>
          <p:cNvPr id="11" name="Group 10">
            <a:extLst>
              <a:ext uri="{FF2B5EF4-FFF2-40B4-BE49-F238E27FC236}">
                <a16:creationId xmlns:a16="http://schemas.microsoft.com/office/drawing/2014/main" id="{1D546D65-4341-2262-E2D9-662FFC1C5365}"/>
              </a:ext>
            </a:extLst>
          </p:cNvPr>
          <p:cNvGrpSpPr/>
          <p:nvPr/>
        </p:nvGrpSpPr>
        <p:grpSpPr>
          <a:xfrm>
            <a:off x="6273799" y="2449514"/>
            <a:ext cx="5477700" cy="1903929"/>
            <a:chOff x="6378574" y="1449389"/>
            <a:chExt cx="5477700" cy="1903929"/>
          </a:xfrm>
        </p:grpSpPr>
        <p:pic>
          <p:nvPicPr>
            <p:cNvPr id="9" name="Picture 8">
              <a:extLst>
                <a:ext uri="{FF2B5EF4-FFF2-40B4-BE49-F238E27FC236}">
                  <a16:creationId xmlns:a16="http://schemas.microsoft.com/office/drawing/2014/main" id="{97243009-F0B0-51E3-6CC5-44B98D02287E}"/>
                </a:ext>
              </a:extLst>
            </p:cNvPr>
            <p:cNvPicPr>
              <a:picLocks noChangeAspect="1"/>
            </p:cNvPicPr>
            <p:nvPr/>
          </p:nvPicPr>
          <p:blipFill>
            <a:blip r:embed="rId3"/>
            <a:stretch>
              <a:fillRect/>
            </a:stretch>
          </p:blipFill>
          <p:spPr>
            <a:xfrm>
              <a:off x="6378574" y="1449389"/>
              <a:ext cx="2413001" cy="1903929"/>
            </a:xfrm>
            <a:prstGeom prst="rect">
              <a:avLst/>
            </a:prstGeom>
          </p:spPr>
        </p:pic>
        <p:pic>
          <p:nvPicPr>
            <p:cNvPr id="10" name="Picture 9">
              <a:extLst>
                <a:ext uri="{FF2B5EF4-FFF2-40B4-BE49-F238E27FC236}">
                  <a16:creationId xmlns:a16="http://schemas.microsoft.com/office/drawing/2014/main" id="{0B0C9C50-5AAB-2661-941A-C967A5A48496}"/>
                </a:ext>
              </a:extLst>
            </p:cNvPr>
            <p:cNvPicPr>
              <a:picLocks noChangeAspect="1"/>
            </p:cNvPicPr>
            <p:nvPr/>
          </p:nvPicPr>
          <p:blipFill>
            <a:blip r:embed="rId4"/>
            <a:stretch>
              <a:fillRect/>
            </a:stretch>
          </p:blipFill>
          <p:spPr>
            <a:xfrm>
              <a:off x="8938296" y="1449389"/>
              <a:ext cx="2917978" cy="1903929"/>
            </a:xfrm>
            <a:prstGeom prst="rect">
              <a:avLst/>
            </a:prstGeom>
          </p:spPr>
        </p:pic>
      </p:grpSp>
      <p:grpSp>
        <p:nvGrpSpPr>
          <p:cNvPr id="18" name="Group 17">
            <a:extLst>
              <a:ext uri="{FF2B5EF4-FFF2-40B4-BE49-F238E27FC236}">
                <a16:creationId xmlns:a16="http://schemas.microsoft.com/office/drawing/2014/main" id="{D1401FF7-0918-4B3E-E02D-E7B66B810EBC}"/>
              </a:ext>
            </a:extLst>
          </p:cNvPr>
          <p:cNvGrpSpPr/>
          <p:nvPr/>
        </p:nvGrpSpPr>
        <p:grpSpPr>
          <a:xfrm>
            <a:off x="8455024" y="3914775"/>
            <a:ext cx="1603376" cy="1072597"/>
            <a:chOff x="8455024" y="3914775"/>
            <a:chExt cx="1603376" cy="1072597"/>
          </a:xfrm>
        </p:grpSpPr>
        <p:cxnSp>
          <p:nvCxnSpPr>
            <p:cNvPr id="15" name="Straight Arrow Connector 14">
              <a:extLst>
                <a:ext uri="{FF2B5EF4-FFF2-40B4-BE49-F238E27FC236}">
                  <a16:creationId xmlns:a16="http://schemas.microsoft.com/office/drawing/2014/main" id="{A92282C7-188F-EC8C-8AB1-FD1F1F5F3FC8}"/>
                </a:ext>
              </a:extLst>
            </p:cNvPr>
            <p:cNvCxnSpPr/>
            <p:nvPr/>
          </p:nvCxnSpPr>
          <p:spPr>
            <a:xfrm flipV="1">
              <a:off x="8963025" y="3914775"/>
              <a:ext cx="619125" cy="518600"/>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F24511-11AF-A2FF-CB31-E532AB7F113F}"/>
                </a:ext>
              </a:extLst>
            </p:cNvPr>
            <p:cNvSpPr txBox="1"/>
            <p:nvPr/>
          </p:nvSpPr>
          <p:spPr>
            <a:xfrm>
              <a:off x="8455024" y="4433374"/>
              <a:ext cx="1603376" cy="553998"/>
            </a:xfrm>
            <a:prstGeom prst="rect">
              <a:avLst/>
            </a:prstGeom>
            <a:noFill/>
          </p:spPr>
          <p:txBody>
            <a:bodyPr wrap="square" lIns="0" tIns="0" rIns="0" bIns="0" rtlCol="0" anchor="t" anchorCtr="0">
              <a:spAutoFit/>
            </a:bodyPr>
            <a:lstStyle/>
            <a:p>
              <a:pPr algn="ctr">
                <a:spcBef>
                  <a:spcPts val="1150"/>
                </a:spcBef>
              </a:pPr>
              <a:r>
                <a:rPr lang="de-DE" sz="1200" dirty="0"/>
                <a:t>well-</a:t>
              </a:r>
              <a:r>
                <a:rPr lang="de-DE" sz="1200" dirty="0" err="1"/>
                <a:t>separated</a:t>
              </a:r>
              <a:r>
                <a:rPr lang="de-DE" sz="1200" dirty="0"/>
                <a:t> </a:t>
              </a:r>
              <a:r>
                <a:rPr lang="de-DE" sz="1200" dirty="0" err="1"/>
                <a:t>flow</a:t>
              </a:r>
              <a:r>
                <a:rPr lang="de-DE" sz="1200" dirty="0"/>
                <a:t> </a:t>
              </a:r>
              <a:r>
                <a:rPr lang="de-DE" sz="1200" dirty="0" err="1"/>
                <a:t>bundles</a:t>
              </a:r>
              <a:r>
                <a:rPr lang="de-DE" sz="1200" dirty="0"/>
                <a:t> </a:t>
              </a:r>
              <a:r>
                <a:rPr lang="de-DE" sz="1200" dirty="0" err="1"/>
                <a:t>reduce</a:t>
              </a:r>
              <a:r>
                <a:rPr lang="de-DE" sz="1200" dirty="0"/>
                <a:t> </a:t>
              </a:r>
              <a:r>
                <a:rPr lang="de-DE" sz="1200" dirty="0" err="1"/>
                <a:t>momentum</a:t>
              </a:r>
              <a:r>
                <a:rPr lang="de-DE" sz="1200" dirty="0"/>
                <a:t> </a:t>
              </a:r>
              <a:r>
                <a:rPr lang="de-DE" sz="1200" dirty="0" err="1"/>
                <a:t>exchange</a:t>
              </a:r>
              <a:endParaRPr lang="en-US" sz="1200" dirty="0" err="1"/>
            </a:p>
          </p:txBody>
        </p:sp>
      </p:grpSp>
      <p:sp>
        <p:nvSpPr>
          <p:cNvPr id="19" name="TextBox 18">
            <a:extLst>
              <a:ext uri="{FF2B5EF4-FFF2-40B4-BE49-F238E27FC236}">
                <a16:creationId xmlns:a16="http://schemas.microsoft.com/office/drawing/2014/main" id="{2656C6ED-C586-F1DE-39A5-3601D14A144F}"/>
              </a:ext>
            </a:extLst>
          </p:cNvPr>
          <p:cNvSpPr txBox="1"/>
          <p:nvPr/>
        </p:nvSpPr>
        <p:spPr>
          <a:xfrm>
            <a:off x="6878639" y="2181619"/>
            <a:ext cx="1681160" cy="294953"/>
          </a:xfrm>
          <a:prstGeom prst="rect">
            <a:avLst/>
          </a:prstGeom>
          <a:noFill/>
        </p:spPr>
        <p:txBody>
          <a:bodyPr wrap="square" lIns="0" tIns="0" rIns="0" bIns="0" rtlCol="0" anchor="t" anchorCtr="0">
            <a:spAutoFit/>
          </a:bodyPr>
          <a:lstStyle/>
          <a:p>
            <a:pPr algn="ctr">
              <a:lnSpc>
                <a:spcPts val="2300"/>
              </a:lnSpc>
              <a:spcBef>
                <a:spcPts val="1150"/>
              </a:spcBef>
            </a:pPr>
            <a:r>
              <a:rPr lang="de-DE" sz="1400" dirty="0"/>
              <a:t>„</a:t>
            </a:r>
            <a:r>
              <a:rPr lang="de-DE" sz="1400" dirty="0" err="1"/>
              <a:t>small</a:t>
            </a:r>
            <a:r>
              <a:rPr lang="de-DE" sz="1400" dirty="0"/>
              <a:t>“ </a:t>
            </a:r>
            <a:r>
              <a:rPr lang="de-DE" sz="1400" dirty="0" err="1"/>
              <a:t>island</a:t>
            </a:r>
            <a:endParaRPr lang="en-US" sz="1400" dirty="0" err="1"/>
          </a:p>
        </p:txBody>
      </p:sp>
      <p:sp>
        <p:nvSpPr>
          <p:cNvPr id="20" name="TextBox 19">
            <a:extLst>
              <a:ext uri="{FF2B5EF4-FFF2-40B4-BE49-F238E27FC236}">
                <a16:creationId xmlns:a16="http://schemas.microsoft.com/office/drawing/2014/main" id="{4F8B8CA4-5857-6B9B-6B09-4C5C8642256E}"/>
              </a:ext>
            </a:extLst>
          </p:cNvPr>
          <p:cNvSpPr txBox="1"/>
          <p:nvPr/>
        </p:nvSpPr>
        <p:spPr>
          <a:xfrm>
            <a:off x="9172575" y="2181619"/>
            <a:ext cx="1681160" cy="294953"/>
          </a:xfrm>
          <a:prstGeom prst="rect">
            <a:avLst/>
          </a:prstGeom>
          <a:noFill/>
        </p:spPr>
        <p:txBody>
          <a:bodyPr wrap="square" lIns="0" tIns="0" rIns="0" bIns="0" rtlCol="0" anchor="t" anchorCtr="0">
            <a:spAutoFit/>
          </a:bodyPr>
          <a:lstStyle/>
          <a:p>
            <a:pPr algn="ctr">
              <a:lnSpc>
                <a:spcPts val="2300"/>
              </a:lnSpc>
              <a:spcBef>
                <a:spcPts val="1150"/>
              </a:spcBef>
            </a:pPr>
            <a:r>
              <a:rPr lang="de-DE" sz="1400" dirty="0"/>
              <a:t>large </a:t>
            </a:r>
            <a:r>
              <a:rPr lang="de-DE" sz="1400" dirty="0" err="1"/>
              <a:t>island</a:t>
            </a:r>
            <a:endParaRPr lang="en-US" sz="1400" dirty="0" err="1"/>
          </a:p>
        </p:txBody>
      </p:sp>
      <p:sp>
        <p:nvSpPr>
          <p:cNvPr id="22" name="TextBox 21">
            <a:extLst>
              <a:ext uri="{FF2B5EF4-FFF2-40B4-BE49-F238E27FC236}">
                <a16:creationId xmlns:a16="http://schemas.microsoft.com/office/drawing/2014/main" id="{99D2B3AB-0494-2B4D-9F14-B4E6CFF7DC1C}"/>
              </a:ext>
            </a:extLst>
          </p:cNvPr>
          <p:cNvSpPr txBox="1"/>
          <p:nvPr/>
        </p:nvSpPr>
        <p:spPr>
          <a:xfrm>
            <a:off x="10664486" y="2457643"/>
            <a:ext cx="378497" cy="256289"/>
          </a:xfrm>
          <a:prstGeom prst="rect">
            <a:avLst/>
          </a:prstGeom>
          <a:noFill/>
        </p:spPr>
        <p:txBody>
          <a:bodyPr wrap="square" lIns="0" tIns="0" rIns="0" bIns="0" rtlCol="0" anchor="t" anchorCtr="0">
            <a:spAutoFit/>
          </a:bodyPr>
          <a:lstStyle/>
          <a:p>
            <a:pPr algn="l">
              <a:lnSpc>
                <a:spcPts val="2300"/>
              </a:lnSpc>
              <a:spcBef>
                <a:spcPts val="1150"/>
              </a:spcBef>
            </a:pPr>
            <a:r>
              <a:rPr lang="de-DE" sz="1100" dirty="0"/>
              <a:t>[14]</a:t>
            </a:r>
            <a:endParaRPr lang="en-US" sz="1100" dirty="0" err="1"/>
          </a:p>
        </p:txBody>
      </p:sp>
      <p:grpSp>
        <p:nvGrpSpPr>
          <p:cNvPr id="25" name="Group 24">
            <a:extLst>
              <a:ext uri="{FF2B5EF4-FFF2-40B4-BE49-F238E27FC236}">
                <a16:creationId xmlns:a16="http://schemas.microsoft.com/office/drawing/2014/main" id="{73C7BBB3-F0B4-601B-2A97-FFAAE75F73A0}"/>
              </a:ext>
            </a:extLst>
          </p:cNvPr>
          <p:cNvGrpSpPr/>
          <p:nvPr/>
        </p:nvGrpSpPr>
        <p:grpSpPr>
          <a:xfrm>
            <a:off x="7435849" y="1638642"/>
            <a:ext cx="3219450" cy="3600450"/>
            <a:chOff x="7435849" y="1638642"/>
            <a:chExt cx="3219450" cy="3600450"/>
          </a:xfrm>
        </p:grpSpPr>
        <p:pic>
          <p:nvPicPr>
            <p:cNvPr id="23" name="Picture 22">
              <a:extLst>
                <a:ext uri="{FF2B5EF4-FFF2-40B4-BE49-F238E27FC236}">
                  <a16:creationId xmlns:a16="http://schemas.microsoft.com/office/drawing/2014/main" id="{4B55EAE7-720E-1236-41DB-7EF906376BE2}"/>
                </a:ext>
              </a:extLst>
            </p:cNvPr>
            <p:cNvPicPr>
              <a:picLocks noChangeAspect="1"/>
            </p:cNvPicPr>
            <p:nvPr/>
          </p:nvPicPr>
          <p:blipFill>
            <a:blip r:embed="rId5"/>
            <a:stretch>
              <a:fillRect/>
            </a:stretch>
          </p:blipFill>
          <p:spPr>
            <a:xfrm>
              <a:off x="7435849" y="1638642"/>
              <a:ext cx="3219450" cy="3600450"/>
            </a:xfrm>
            <a:prstGeom prst="rect">
              <a:avLst/>
            </a:prstGeom>
          </p:spPr>
        </p:pic>
        <p:sp>
          <p:nvSpPr>
            <p:cNvPr id="24" name="TextBox 23">
              <a:extLst>
                <a:ext uri="{FF2B5EF4-FFF2-40B4-BE49-F238E27FC236}">
                  <a16:creationId xmlns:a16="http://schemas.microsoft.com/office/drawing/2014/main" id="{EE86C7C1-5C7E-D79A-972F-BF4C3C2ED35A}"/>
                </a:ext>
              </a:extLst>
            </p:cNvPr>
            <p:cNvSpPr txBox="1"/>
            <p:nvPr/>
          </p:nvSpPr>
          <p:spPr>
            <a:xfrm>
              <a:off x="7719219" y="1717990"/>
              <a:ext cx="507326"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[15]</a:t>
              </a:r>
              <a:endParaRPr lang="en-US" sz="1200" dirty="0" err="1"/>
            </a:p>
          </p:txBody>
        </p:sp>
      </p:grpSp>
      <p:sp>
        <p:nvSpPr>
          <p:cNvPr id="26" name="TextBox 25">
            <a:extLst>
              <a:ext uri="{FF2B5EF4-FFF2-40B4-BE49-F238E27FC236}">
                <a16:creationId xmlns:a16="http://schemas.microsoft.com/office/drawing/2014/main" id="{139BECB4-89E5-D519-9FB0-6BAF14325255}"/>
              </a:ext>
            </a:extLst>
          </p:cNvPr>
          <p:cNvSpPr txBox="1"/>
          <p:nvPr/>
        </p:nvSpPr>
        <p:spPr>
          <a:xfrm>
            <a:off x="7232652" y="5318440"/>
            <a:ext cx="4079870" cy="562975"/>
          </a:xfrm>
          <a:prstGeom prst="rect">
            <a:avLst/>
          </a:prstGeom>
          <a:noFill/>
        </p:spPr>
        <p:txBody>
          <a:bodyPr wrap="square" lIns="0" tIns="0" rIns="0" bIns="0" rtlCol="0" anchor="t" anchorCtr="0">
            <a:spAutoFit/>
          </a:bodyPr>
          <a:lstStyle/>
          <a:p>
            <a:pPr algn="ctr">
              <a:lnSpc>
                <a:spcPts val="2300"/>
              </a:lnSpc>
              <a:spcBef>
                <a:spcPts val="1150"/>
              </a:spcBef>
            </a:pPr>
            <a:r>
              <a:rPr lang="de-DE" sz="1600" dirty="0">
                <a:solidFill>
                  <a:srgbClr val="FF0000"/>
                </a:solidFill>
              </a:rPr>
              <a:t>*</a:t>
            </a:r>
            <a:r>
              <a:rPr lang="de-DE" sz="1600" dirty="0" err="1">
                <a:solidFill>
                  <a:srgbClr val="FF0000"/>
                </a:solidFill>
              </a:rPr>
              <a:t>Particularly</a:t>
            </a:r>
            <a:r>
              <a:rPr lang="de-DE" sz="1600" dirty="0">
                <a:solidFill>
                  <a:srgbClr val="FF0000"/>
                </a:solidFill>
              </a:rPr>
              <a:t> </a:t>
            </a:r>
            <a:r>
              <a:rPr lang="de-DE" sz="1600" dirty="0" err="1">
                <a:solidFill>
                  <a:srgbClr val="FF0000"/>
                </a:solidFill>
              </a:rPr>
              <a:t>prevalent</a:t>
            </a:r>
            <a:r>
              <a:rPr lang="de-DE" sz="1600" dirty="0">
                <a:solidFill>
                  <a:srgbClr val="FF0000"/>
                </a:solidFill>
              </a:rPr>
              <a:t> in SOLs </a:t>
            </a:r>
            <a:r>
              <a:rPr lang="de-DE" sz="1600" dirty="0" err="1">
                <a:solidFill>
                  <a:srgbClr val="FF0000"/>
                </a:solidFill>
              </a:rPr>
              <a:t>with</a:t>
            </a:r>
            <a:r>
              <a:rPr lang="de-DE" sz="1600" dirty="0">
                <a:solidFill>
                  <a:srgbClr val="FF0000"/>
                </a:solidFill>
              </a:rPr>
              <a:t> </a:t>
            </a:r>
            <a:r>
              <a:rPr lang="de-DE" sz="1600" dirty="0" err="1">
                <a:solidFill>
                  <a:srgbClr val="FF0000"/>
                </a:solidFill>
              </a:rPr>
              <a:t>significant</a:t>
            </a:r>
            <a:r>
              <a:rPr lang="de-DE" sz="1600" dirty="0">
                <a:solidFill>
                  <a:srgbClr val="FF0000"/>
                </a:solidFill>
              </a:rPr>
              <a:t> </a:t>
            </a:r>
            <a:r>
              <a:rPr lang="de-DE" sz="1600" dirty="0" err="1">
                <a:solidFill>
                  <a:srgbClr val="FF0000"/>
                </a:solidFill>
              </a:rPr>
              <a:t>chaos</a:t>
            </a:r>
            <a:r>
              <a:rPr lang="de-DE" sz="1600" dirty="0">
                <a:solidFill>
                  <a:srgbClr val="FF0000"/>
                </a:solidFill>
              </a:rPr>
              <a:t> </a:t>
            </a:r>
            <a:r>
              <a:rPr lang="de-DE" sz="1600" dirty="0">
                <a:solidFill>
                  <a:srgbClr val="FF0000"/>
                </a:solidFill>
                <a:sym typeface="Wingdings" panose="05000000000000000000" pitchFamily="2" charset="2"/>
              </a:rPr>
              <a:t> </a:t>
            </a:r>
            <a:r>
              <a:rPr lang="de-DE" sz="1600" dirty="0" err="1">
                <a:solidFill>
                  <a:srgbClr val="FF0000"/>
                </a:solidFill>
                <a:sym typeface="Wingdings" panose="05000000000000000000" pitchFamily="2" charset="2"/>
              </a:rPr>
              <a:t>helical</a:t>
            </a:r>
            <a:r>
              <a:rPr lang="de-DE" sz="1600" dirty="0">
                <a:solidFill>
                  <a:srgbClr val="FF0000"/>
                </a:solidFill>
                <a:sym typeface="Wingdings" panose="05000000000000000000" pitchFamily="2" charset="2"/>
              </a:rPr>
              <a:t>/NRD </a:t>
            </a:r>
            <a:r>
              <a:rPr lang="de-DE" sz="1600" dirty="0" err="1">
                <a:solidFill>
                  <a:srgbClr val="FF0000"/>
                </a:solidFill>
                <a:sym typeface="Wingdings" panose="05000000000000000000" pitchFamily="2" charset="2"/>
              </a:rPr>
              <a:t>divertors</a:t>
            </a:r>
            <a:r>
              <a:rPr lang="de-DE" sz="1600" dirty="0">
                <a:solidFill>
                  <a:srgbClr val="FF0000"/>
                </a:solidFill>
                <a:sym typeface="Wingdings" panose="05000000000000000000" pitchFamily="2" charset="2"/>
              </a:rPr>
              <a:t>!</a:t>
            </a:r>
            <a:endParaRPr lang="en-US" sz="1600" dirty="0" err="1">
              <a:solidFill>
                <a:srgbClr val="FF0000"/>
              </a:solidFill>
            </a:endParaRPr>
          </a:p>
        </p:txBody>
      </p:sp>
      <p:pic>
        <p:nvPicPr>
          <p:cNvPr id="31" name="Picture 30">
            <a:extLst>
              <a:ext uri="{FF2B5EF4-FFF2-40B4-BE49-F238E27FC236}">
                <a16:creationId xmlns:a16="http://schemas.microsoft.com/office/drawing/2014/main" id="{252435F6-3DC8-36EA-73AD-156D6015EB83}"/>
              </a:ext>
            </a:extLst>
          </p:cNvPr>
          <p:cNvPicPr>
            <a:picLocks noChangeAspect="1"/>
          </p:cNvPicPr>
          <p:nvPr/>
        </p:nvPicPr>
        <p:blipFill>
          <a:blip r:embed="rId6"/>
          <a:stretch>
            <a:fillRect/>
          </a:stretch>
        </p:blipFill>
        <p:spPr>
          <a:xfrm>
            <a:off x="7315038" y="2161110"/>
            <a:ext cx="3619500" cy="2695575"/>
          </a:xfrm>
          <a:prstGeom prst="rect">
            <a:avLst/>
          </a:prstGeom>
        </p:spPr>
      </p:pic>
      <p:grpSp>
        <p:nvGrpSpPr>
          <p:cNvPr id="34" name="Group 33">
            <a:extLst>
              <a:ext uri="{FF2B5EF4-FFF2-40B4-BE49-F238E27FC236}">
                <a16:creationId xmlns:a16="http://schemas.microsoft.com/office/drawing/2014/main" id="{19B1BEB4-CF45-2CD2-F5F2-8C28E5DCDF4C}"/>
              </a:ext>
            </a:extLst>
          </p:cNvPr>
          <p:cNvGrpSpPr/>
          <p:nvPr/>
        </p:nvGrpSpPr>
        <p:grpSpPr>
          <a:xfrm>
            <a:off x="8480888" y="3347669"/>
            <a:ext cx="1096803" cy="469293"/>
            <a:chOff x="8433412" y="3341883"/>
            <a:chExt cx="1096803" cy="469293"/>
          </a:xfrm>
        </p:grpSpPr>
        <p:sp>
          <p:nvSpPr>
            <p:cNvPr id="32" name="Right Arrow 31">
              <a:extLst>
                <a:ext uri="{FF2B5EF4-FFF2-40B4-BE49-F238E27FC236}">
                  <a16:creationId xmlns:a16="http://schemas.microsoft.com/office/drawing/2014/main" id="{283391FE-13B0-FC3F-8A91-ECBE88AE9EBE}"/>
                </a:ext>
              </a:extLst>
            </p:cNvPr>
            <p:cNvSpPr/>
            <p:nvPr/>
          </p:nvSpPr>
          <p:spPr>
            <a:xfrm rot="2280000">
              <a:off x="8823164" y="3341883"/>
              <a:ext cx="643854" cy="162267"/>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33" name="TextBox 32">
              <a:extLst>
                <a:ext uri="{FF2B5EF4-FFF2-40B4-BE49-F238E27FC236}">
                  <a16:creationId xmlns:a16="http://schemas.microsoft.com/office/drawing/2014/main" id="{AF28F2B9-27CC-743C-E424-8A1AAC8086FE}"/>
                </a:ext>
              </a:extLst>
            </p:cNvPr>
            <p:cNvSpPr txBox="1"/>
            <p:nvPr/>
          </p:nvSpPr>
          <p:spPr>
            <a:xfrm rot="2280000">
              <a:off x="8433412" y="3441844"/>
              <a:ext cx="1096803" cy="369332"/>
            </a:xfrm>
            <a:prstGeom prst="rect">
              <a:avLst/>
            </a:prstGeom>
            <a:noFill/>
          </p:spPr>
          <p:txBody>
            <a:bodyPr wrap="square" lIns="0" tIns="0" rIns="0" bIns="0" rtlCol="0" anchor="t" anchorCtr="0">
              <a:spAutoFit/>
            </a:bodyPr>
            <a:lstStyle/>
            <a:p>
              <a:pPr algn="ctr">
                <a:spcBef>
                  <a:spcPts val="1150"/>
                </a:spcBef>
              </a:pPr>
              <a:r>
                <a:rPr lang="de-DE" sz="1200" b="1" dirty="0" err="1">
                  <a:solidFill>
                    <a:schemeClr val="tx2"/>
                  </a:solidFill>
                </a:rPr>
                <a:t>increasing</a:t>
              </a:r>
              <a:r>
                <a:rPr lang="de-DE" sz="1200" b="1" dirty="0">
                  <a:solidFill>
                    <a:schemeClr val="tx2"/>
                  </a:solidFill>
                </a:rPr>
                <a:t> </a:t>
              </a:r>
              <a:r>
                <a:rPr lang="de-DE" sz="1200" b="1" dirty="0" err="1">
                  <a:solidFill>
                    <a:schemeClr val="tx2"/>
                  </a:solidFill>
                </a:rPr>
                <a:t>mom</a:t>
              </a:r>
              <a:r>
                <a:rPr lang="de-DE" sz="1200" b="1" dirty="0">
                  <a:solidFill>
                    <a:schemeClr val="tx2"/>
                  </a:solidFill>
                </a:rPr>
                <a:t> </a:t>
              </a:r>
              <a:r>
                <a:rPr lang="de-DE" sz="1200" b="1" dirty="0" err="1">
                  <a:solidFill>
                    <a:schemeClr val="tx2"/>
                  </a:solidFill>
                </a:rPr>
                <a:t>losses</a:t>
              </a:r>
              <a:endParaRPr lang="en-US" sz="1200" b="1" dirty="0" err="1">
                <a:solidFill>
                  <a:schemeClr val="tx2"/>
                </a:solidFill>
              </a:endParaRPr>
            </a:p>
          </p:txBody>
        </p:sp>
      </p:grpSp>
      <p:grpSp>
        <p:nvGrpSpPr>
          <p:cNvPr id="27" name="Group 26">
            <a:extLst>
              <a:ext uri="{FF2B5EF4-FFF2-40B4-BE49-F238E27FC236}">
                <a16:creationId xmlns:a16="http://schemas.microsoft.com/office/drawing/2014/main" id="{7A5B82D1-B638-2176-27BA-38A2E6814EF9}"/>
              </a:ext>
            </a:extLst>
          </p:cNvPr>
          <p:cNvGrpSpPr/>
          <p:nvPr/>
        </p:nvGrpSpPr>
        <p:grpSpPr>
          <a:xfrm>
            <a:off x="2793996" y="1717990"/>
            <a:ext cx="6884396" cy="3750563"/>
            <a:chOff x="2768734" y="1482160"/>
            <a:chExt cx="6884396" cy="3750563"/>
          </a:xfrm>
        </p:grpSpPr>
        <p:sp>
          <p:nvSpPr>
            <p:cNvPr id="28" name="Rounded Rectangle 27">
              <a:extLst>
                <a:ext uri="{FF2B5EF4-FFF2-40B4-BE49-F238E27FC236}">
                  <a16:creationId xmlns:a16="http://schemas.microsoft.com/office/drawing/2014/main" id="{C6C13688-B055-EBA8-B275-4BFE44E11F2E}"/>
                </a:ext>
              </a:extLst>
            </p:cNvPr>
            <p:cNvSpPr/>
            <p:nvPr/>
          </p:nvSpPr>
          <p:spPr>
            <a:xfrm>
              <a:off x="2768734" y="1482160"/>
              <a:ext cx="6884396" cy="3750563"/>
            </a:xfrm>
            <a:prstGeom prst="roundRect">
              <a:avLst/>
            </a:prstGeom>
            <a:solidFill>
              <a:schemeClr val="bg1"/>
            </a:solidFill>
            <a:ln w="19050" cmpd="sng">
              <a:solidFill>
                <a:schemeClr val="tx2"/>
              </a:solidFill>
              <a:prstDash val="soli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A28D08-7FD7-023E-1011-2F680CCCB4CE}"/>
                    </a:ext>
                  </a:extLst>
                </p:cNvPr>
                <p:cNvSpPr txBox="1"/>
                <p:nvPr/>
              </p:nvSpPr>
              <p:spPr>
                <a:xfrm>
                  <a:off x="3148574" y="1860423"/>
                  <a:ext cx="6146939" cy="2975173"/>
                </a:xfrm>
                <a:prstGeom prst="rect">
                  <a:avLst/>
                </a:prstGeom>
                <a:noFill/>
              </p:spPr>
              <p:txBody>
                <a:bodyPr wrap="square" lIns="0" tIns="0" rIns="0" bIns="0" rtlCol="0" anchor="t" anchorCtr="0">
                  <a:spAutoFit/>
                </a:bodyPr>
                <a:lstStyle/>
                <a:p>
                  <a:pPr algn="ctr">
                    <a:lnSpc>
                      <a:spcPts val="2300"/>
                    </a:lnSpc>
                    <a:spcBef>
                      <a:spcPts val="1150"/>
                    </a:spcBef>
                  </a:pPr>
                  <a:r>
                    <a:rPr lang="de-DE" sz="1600" dirty="0"/>
                    <a:t>The </a:t>
                  </a:r>
                  <a:r>
                    <a:rPr lang="de-DE" sz="1600" dirty="0" err="1"/>
                    <a:t>island</a:t>
                  </a:r>
                  <a:r>
                    <a:rPr lang="de-DE" sz="1600" dirty="0"/>
                    <a:t> </a:t>
                  </a:r>
                  <a:r>
                    <a:rPr lang="de-DE" sz="1600" dirty="0" err="1"/>
                    <a:t>divertor</a:t>
                  </a:r>
                  <a:r>
                    <a:rPr lang="de-DE" sz="1600" dirty="0"/>
                    <a:t> </a:t>
                  </a:r>
                  <a:r>
                    <a:rPr lang="de-DE" sz="1600" dirty="0" err="1"/>
                    <a:t>likely</a:t>
                  </a:r>
                  <a:r>
                    <a:rPr lang="de-DE" sz="1600" dirty="0"/>
                    <a:t> </a:t>
                  </a:r>
                  <a:r>
                    <a:rPr lang="de-DE" sz="1600" dirty="0" err="1"/>
                    <a:t>has</a:t>
                  </a:r>
                  <a:r>
                    <a:rPr lang="de-DE" sz="1600" dirty="0"/>
                    <a:t> </a:t>
                  </a:r>
                  <a:r>
                    <a:rPr lang="de-DE" sz="1600" dirty="0" err="1"/>
                    <a:t>the</a:t>
                  </a:r>
                  <a:r>
                    <a:rPr lang="de-DE" sz="1600" dirty="0"/>
                    <a:t> </a:t>
                  </a:r>
                  <a:r>
                    <a:rPr lang="de-DE" sz="1600" dirty="0" err="1"/>
                    <a:t>lowest</a:t>
                  </a:r>
                  <a:r>
                    <a:rPr lang="de-DE" sz="1600" dirty="0"/>
                    <a:t> </a:t>
                  </a:r>
                  <a:r>
                    <a:rPr lang="de-DE" sz="1600" dirty="0" err="1"/>
                    <a:t>momentum</a:t>
                  </a:r>
                  <a:r>
                    <a:rPr lang="de-DE" sz="1600" dirty="0"/>
                    <a:t> </a:t>
                  </a:r>
                  <a:r>
                    <a:rPr lang="de-DE" sz="1600" dirty="0" err="1"/>
                    <a:t>losses</a:t>
                  </a:r>
                  <a:r>
                    <a:rPr lang="de-DE" sz="1600" dirty="0"/>
                    <a:t> </a:t>
                  </a:r>
                  <a:r>
                    <a:rPr lang="de-DE" sz="1600" dirty="0" err="1"/>
                    <a:t>compared</a:t>
                  </a:r>
                  <a:r>
                    <a:rPr lang="de-DE" sz="1600" dirty="0"/>
                    <a:t> </a:t>
                  </a:r>
                  <a:r>
                    <a:rPr lang="de-DE" sz="1600" dirty="0" err="1"/>
                    <a:t>to</a:t>
                  </a:r>
                  <a:r>
                    <a:rPr lang="de-DE" sz="1600" dirty="0"/>
                    <a:t> </a:t>
                  </a:r>
                  <a:r>
                    <a:rPr lang="de-DE" sz="1600" dirty="0" err="1"/>
                    <a:t>other</a:t>
                  </a:r>
                  <a:r>
                    <a:rPr lang="de-DE" sz="1600" dirty="0"/>
                    <a:t> </a:t>
                  </a:r>
                  <a:r>
                    <a:rPr lang="de-DE" sz="1600" dirty="0" err="1"/>
                    <a:t>stellarator</a:t>
                  </a:r>
                  <a:r>
                    <a:rPr lang="de-DE" sz="1600" dirty="0"/>
                    <a:t> </a:t>
                  </a:r>
                  <a:r>
                    <a:rPr lang="de-DE" sz="1600" dirty="0" err="1"/>
                    <a:t>divertor</a:t>
                  </a:r>
                  <a:r>
                    <a:rPr lang="de-DE" sz="1600" dirty="0"/>
                    <a:t> </a:t>
                  </a:r>
                  <a:r>
                    <a:rPr lang="de-DE" sz="1600" dirty="0" err="1"/>
                    <a:t>concepts</a:t>
                  </a:r>
                  <a:r>
                    <a:rPr lang="de-DE" sz="1600" dirty="0"/>
                    <a:t> </a:t>
                  </a:r>
                  <a:r>
                    <a:rPr lang="de-DE" sz="1600" dirty="0">
                      <a:sym typeface="Wingdings" panose="05000000000000000000" pitchFamily="2" charset="2"/>
                    </a:rPr>
                    <a:t> </a:t>
                  </a:r>
                  <a:r>
                    <a:rPr lang="de-DE" sz="1600" dirty="0" err="1">
                      <a:sym typeface="Wingdings" panose="05000000000000000000" pitchFamily="2" charset="2"/>
                    </a:rPr>
                    <a:t>best</a:t>
                  </a:r>
                  <a:r>
                    <a:rPr lang="de-DE" sz="1600" dirty="0">
                      <a:sym typeface="Wingdings" panose="05000000000000000000" pitchFamily="2" charset="2"/>
                    </a:rPr>
                    <a:t> </a:t>
                  </a:r>
                  <a:r>
                    <a:rPr lang="de-DE" sz="1600" dirty="0" err="1">
                      <a:sym typeface="Wingdings" panose="05000000000000000000" pitchFamily="2" charset="2"/>
                    </a:rPr>
                    <a:t>performance</a:t>
                  </a:r>
                  <a:endParaRPr lang="de-DE" sz="1600" dirty="0"/>
                </a:p>
                <a:p>
                  <a:pPr marL="285750" indent="-285750">
                    <a:lnSpc>
                      <a:spcPts val="2300"/>
                    </a:lnSpc>
                    <a:spcBef>
                      <a:spcPts val="1150"/>
                    </a:spcBef>
                    <a:buFont typeface="Wingdings" panose="05000000000000000000" pitchFamily="2" charset="2"/>
                    <a:buChar char="§"/>
                  </a:pPr>
                  <a:r>
                    <a:rPr lang="de-DE" sz="1600" dirty="0"/>
                    <a:t>Counterstreaming </a:t>
                  </a:r>
                  <a:r>
                    <a:rPr lang="de-DE" sz="1600" dirty="0" err="1"/>
                    <a:t>flows</a:t>
                  </a:r>
                  <a:r>
                    <a:rPr lang="de-DE" sz="1600" dirty="0"/>
                    <a:t> well-</a:t>
                  </a:r>
                  <a:r>
                    <a:rPr lang="de-DE" sz="1600" dirty="0" err="1"/>
                    <a:t>separated</a:t>
                  </a:r>
                  <a:endParaRPr lang="de-DE" sz="1600" dirty="0"/>
                </a:p>
                <a:p>
                  <a:pPr marL="285750" indent="-285750">
                    <a:lnSpc>
                      <a:spcPts val="2300"/>
                    </a:lnSpc>
                    <a:spcBef>
                      <a:spcPts val="1150"/>
                    </a:spcBef>
                    <a:buFont typeface="Wingdings" panose="05000000000000000000" pitchFamily="2" charset="2"/>
                    <a:buChar char="§"/>
                  </a:pPr>
                  <a:r>
                    <a:rPr lang="de-DE" sz="1600" dirty="0" err="1"/>
                    <a:t>low-shear</a:t>
                  </a:r>
                  <a:r>
                    <a:rPr lang="de-DE" sz="1600" dirty="0"/>
                    <a:t> (</a:t>
                  </a:r>
                  <a:r>
                    <a:rPr lang="de-DE" sz="1600" dirty="0" err="1"/>
                    <a:t>required</a:t>
                  </a:r>
                  <a:r>
                    <a:rPr lang="de-DE" sz="1600" dirty="0"/>
                    <a:t> </a:t>
                  </a:r>
                  <a:r>
                    <a:rPr lang="de-DE" sz="1600" dirty="0" err="1"/>
                    <a:t>for</a:t>
                  </a:r>
                  <a:r>
                    <a:rPr lang="de-DE" sz="1600" dirty="0"/>
                    <a:t> large </a:t>
                  </a:r>
                  <a:r>
                    <a:rPr lang="de-DE" sz="1600" dirty="0" err="1"/>
                    <a:t>islands</a:t>
                  </a:r>
                  <a:r>
                    <a:rPr lang="de-DE" sz="1600" dirty="0"/>
                    <a:t>) </a:t>
                  </a:r>
                  <a:r>
                    <a:rPr lang="de-DE" sz="1600" dirty="0" err="1"/>
                    <a:t>means</a:t>
                  </a:r>
                  <a:r>
                    <a:rPr lang="de-DE" sz="1600" dirty="0"/>
                    <a:t> </a:t>
                  </a:r>
                  <a:r>
                    <a:rPr lang="de-DE" sz="1600" dirty="0" err="1"/>
                    <a:t>enhanced</a:t>
                  </a:r>
                  <a:r>
                    <a:rPr lang="de-DE" sz="1600" dirty="0"/>
                    <a:t> </a:t>
                  </a:r>
                  <a:r>
                    <a:rPr lang="de-DE" sz="1600" dirty="0" err="1"/>
                    <a:t>viscous</a:t>
                  </a:r>
                  <a:r>
                    <a:rPr lang="de-DE" sz="1600" dirty="0"/>
                    <a:t> </a:t>
                  </a:r>
                  <a:r>
                    <a:rPr lang="de-DE" sz="1600" dirty="0" err="1"/>
                    <a:t>losses</a:t>
                  </a:r>
                  <a:r>
                    <a:rPr lang="de-DE" sz="1600" dirty="0"/>
                    <a:t> </a:t>
                  </a:r>
                  <a:r>
                    <a:rPr lang="de-DE" sz="1600" dirty="0" err="1"/>
                    <a:t>from</a:t>
                  </a:r>
                  <a:r>
                    <a:rPr lang="de-DE" sz="1600" dirty="0"/>
                    <a:t> </a:t>
                  </a:r>
                  <a:r>
                    <a:rPr lang="de-DE" sz="1600" dirty="0" err="1"/>
                    <a:t>distorted</a:t>
                  </a:r>
                  <a:r>
                    <a:rPr lang="de-DE" sz="1600" dirty="0"/>
                    <a:t> </a:t>
                  </a:r>
                  <a:r>
                    <a:rPr lang="de-DE" sz="1600" dirty="0" err="1"/>
                    <a:t>flux</a:t>
                  </a:r>
                  <a:r>
                    <a:rPr lang="de-DE" sz="1600" dirty="0"/>
                    <a:t> </a:t>
                  </a:r>
                  <a:r>
                    <a:rPr lang="de-DE" sz="1600" dirty="0" err="1"/>
                    <a:t>tubes</a:t>
                  </a:r>
                  <a:r>
                    <a:rPr lang="de-DE" sz="1600" dirty="0"/>
                    <a:t> </a:t>
                  </a:r>
                  <a:r>
                    <a:rPr lang="de-DE" sz="1600" dirty="0" err="1"/>
                    <a:t>are</a:t>
                  </a:r>
                  <a:r>
                    <a:rPr lang="de-DE" sz="1600" dirty="0"/>
                    <a:t> minimal</a:t>
                  </a:r>
                </a:p>
                <a:p>
                  <a:pPr>
                    <a:lnSpc>
                      <a:spcPts val="2300"/>
                    </a:lnSpc>
                    <a:spcBef>
                      <a:spcPts val="1150"/>
                    </a:spcBef>
                  </a:pPr>
                  <a:r>
                    <a:rPr lang="de-DE" sz="1600" dirty="0"/>
                    <a:t>Still, </a:t>
                  </a:r>
                  <a:r>
                    <a:rPr lang="de-DE" sz="1600" dirty="0" err="1"/>
                    <a:t>transport</a:t>
                  </a:r>
                  <a:r>
                    <a:rPr lang="de-DE" sz="1600" dirty="0"/>
                    <a:t> in </a:t>
                  </a:r>
                  <a:r>
                    <a:rPr lang="de-DE" sz="1600" dirty="0" err="1"/>
                    <a:t>the</a:t>
                  </a:r>
                  <a:r>
                    <a:rPr lang="de-DE" sz="1600" dirty="0"/>
                    <a:t> </a:t>
                  </a:r>
                  <a:r>
                    <a:rPr lang="de-DE" sz="1600" dirty="0" err="1"/>
                    <a:t>island</a:t>
                  </a:r>
                  <a:r>
                    <a:rPr lang="de-DE" sz="1600" dirty="0"/>
                    <a:t> </a:t>
                  </a:r>
                  <a:r>
                    <a:rPr lang="de-DE" sz="1600" dirty="0" err="1"/>
                    <a:t>divertor</a:t>
                  </a:r>
                  <a:r>
                    <a:rPr lang="de-DE" sz="1600" dirty="0"/>
                    <a:t> </a:t>
                  </a:r>
                  <a:r>
                    <a:rPr lang="de-DE" sz="1600" dirty="0" err="1"/>
                    <a:t>differs</a:t>
                  </a:r>
                  <a:r>
                    <a:rPr lang="de-DE" sz="1600" dirty="0"/>
                    <a:t> </a:t>
                  </a:r>
                  <a:r>
                    <a:rPr lang="de-DE" sz="1600" dirty="0" err="1"/>
                    <a:t>significantly</a:t>
                  </a:r>
                  <a:r>
                    <a:rPr lang="de-DE" sz="1600" dirty="0"/>
                    <a:t> </a:t>
                  </a:r>
                  <a:r>
                    <a:rPr lang="de-DE" sz="1600" dirty="0" err="1"/>
                    <a:t>from</a:t>
                  </a:r>
                  <a:r>
                    <a:rPr lang="de-DE" sz="1600" dirty="0"/>
                    <a:t> </a:t>
                  </a:r>
                  <a:r>
                    <a:rPr lang="de-DE" sz="1600" dirty="0" err="1"/>
                    <a:t>the</a:t>
                  </a:r>
                  <a:r>
                    <a:rPr lang="de-DE" sz="1600" dirty="0"/>
                    <a:t> </a:t>
                  </a:r>
                  <a:r>
                    <a:rPr lang="de-DE" sz="1600" dirty="0" err="1"/>
                    <a:t>tokamak</a:t>
                  </a:r>
                  <a:endParaRPr lang="de-DE" sz="1600" dirty="0"/>
                </a:p>
                <a:p>
                  <a:pPr marL="285750" indent="-285750">
                    <a:lnSpc>
                      <a:spcPts val="2300"/>
                    </a:lnSpc>
                    <a:spcBef>
                      <a:spcPts val="1150"/>
                    </a:spcBef>
                    <a:buFont typeface="Wingdings" panose="05000000000000000000" pitchFamily="2" charset="2"/>
                    <a:buChar char="§"/>
                  </a:pPr>
                  <a:r>
                    <a:rPr lang="de-DE" sz="1600" dirty="0"/>
                    <a:t>	ex: </a:t>
                  </a:r>
                  <a:r>
                    <a:rPr lang="de-DE" sz="1600" dirty="0" err="1"/>
                    <a:t>significant</a:t>
                  </a:r>
                  <a:r>
                    <a:rPr lang="de-DE" sz="1600" dirty="0"/>
                    <a:t> </a:t>
                  </a:r>
                  <a14:m>
                    <m:oMath xmlns:m="http://schemas.openxmlformats.org/officeDocument/2006/math">
                      <m:r>
                        <a:rPr lang="de-DE" sz="1600" b="0" i="1" smtClean="0">
                          <a:latin typeface="Cambria Math" panose="02040503050406030204" pitchFamily="18" charset="0"/>
                        </a:rPr>
                        <m:t>⊥</m:t>
                      </m:r>
                    </m:oMath>
                  </a14:m>
                  <a:r>
                    <a:rPr lang="de-DE" sz="1600" dirty="0"/>
                    <a:t>-transport </a:t>
                  </a:r>
                  <a:r>
                    <a:rPr lang="de-DE" sz="1600" dirty="0" err="1"/>
                    <a:t>into</a:t>
                  </a:r>
                  <a:r>
                    <a:rPr lang="de-DE" sz="1600" dirty="0"/>
                    <a:t> </a:t>
                  </a:r>
                  <a:r>
                    <a:rPr lang="de-DE" sz="1600" dirty="0" err="1"/>
                    <a:t>target</a:t>
                  </a:r>
                  <a:r>
                    <a:rPr lang="de-DE" sz="1600" dirty="0"/>
                    <a:t> </a:t>
                  </a:r>
                  <a:r>
                    <a:rPr lang="de-DE" sz="1600" dirty="0" err="1"/>
                    <a:t>shadow</a:t>
                  </a:r>
                  <a:r>
                    <a:rPr lang="de-DE" sz="1600" dirty="0"/>
                    <a:t> </a:t>
                  </a:r>
                  <a:r>
                    <a:rPr lang="de-DE" sz="1600" dirty="0" err="1"/>
                    <a:t>region</a:t>
                  </a:r>
                  <a:endParaRPr lang="de-DE"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148574" y="1860423"/>
                  <a:ext cx="6146939" cy="2975173"/>
                </a:xfrm>
                <a:prstGeom prst="rect">
                  <a:avLst/>
                </a:prstGeom>
                <a:blipFill>
                  <a:blip r:embed="rId7"/>
                  <a:stretch>
                    <a:fillRect l="-2083" t="-1434" r="-1389" b="-2254"/>
                  </a:stretch>
                </a:blipFill>
              </p:spPr>
              <p:txBody>
                <a:bodyPr/>
                <a:lstStyle/>
                <a:p>
                  <a:r>
                    <a:rPr lang="en-US">
                      <a:noFill/>
                    </a:rPr>
                    <a:t> </a:t>
                  </a:r>
                </a:p>
              </p:txBody>
            </p:sp>
          </mc:Fallback>
        </mc:AlternateContent>
      </p:grpSp>
    </p:spTree>
    <p:extLst>
      <p:ext uri="{BB962C8B-B14F-4D97-AF65-F5344CB8AC3E}">
        <p14:creationId xmlns:p14="http://schemas.microsoft.com/office/powerpoint/2010/main" val="887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2" grpId="0"/>
      <p:bldP spid="26" grpId="0"/>
      <p:bldP spid="2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46611A-B8B1-A8DD-FA22-D71B15550AF3}"/>
              </a:ext>
            </a:extLst>
          </p:cNvPr>
          <p:cNvSpPr>
            <a:spLocks noGrp="1"/>
          </p:cNvSpPr>
          <p:nvPr>
            <p:ph type="dt" sz="half" idx="14"/>
          </p:nvPr>
        </p:nvSpPr>
        <p:spPr/>
        <p:txBody>
          <a:bodyPr/>
          <a:lstStyle/>
          <a:p>
            <a:r>
              <a:rPr lang="en-US"/>
              <a:t>5th IAEA TM Divertor concepts</a:t>
            </a:r>
            <a:endParaRPr lang="de-DE" dirty="0"/>
          </a:p>
        </p:txBody>
      </p:sp>
      <p:sp>
        <p:nvSpPr>
          <p:cNvPr id="4" name="Footer Placeholder 3">
            <a:extLst>
              <a:ext uri="{FF2B5EF4-FFF2-40B4-BE49-F238E27FC236}">
                <a16:creationId xmlns:a16="http://schemas.microsoft.com/office/drawing/2014/main" id="{DCF9CB8B-5D1F-40FB-412E-EA8746B11001}"/>
              </a:ext>
            </a:extLst>
          </p:cNvPr>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a:extLst>
              <a:ext uri="{FF2B5EF4-FFF2-40B4-BE49-F238E27FC236}">
                <a16:creationId xmlns:a16="http://schemas.microsoft.com/office/drawing/2014/main" id="{5C4B4406-D2BD-C43F-350D-8CFC2B2DFAF2}"/>
              </a:ext>
            </a:extLst>
          </p:cNvPr>
          <p:cNvSpPr>
            <a:spLocks noGrp="1"/>
          </p:cNvSpPr>
          <p:nvPr>
            <p:ph type="sldNum" sz="quarter" idx="16"/>
          </p:nvPr>
        </p:nvSpPr>
        <p:spPr/>
        <p:txBody>
          <a:bodyPr/>
          <a:lstStyle/>
          <a:p>
            <a:fld id="{ECE691D0-CC49-4FC7-9C4D-6112B0CB3A76}" type="slidenum">
              <a:rPr lang="de-DE" smtClean="0"/>
              <a:pPr/>
              <a:t>3</a:t>
            </a:fld>
            <a:endParaRPr lang="de-DE" dirty="0"/>
          </a:p>
        </p:txBody>
      </p:sp>
      <p:sp>
        <p:nvSpPr>
          <p:cNvPr id="6" name="Title 5">
            <a:extLst>
              <a:ext uri="{FF2B5EF4-FFF2-40B4-BE49-F238E27FC236}">
                <a16:creationId xmlns:a16="http://schemas.microsoft.com/office/drawing/2014/main" id="{F84BA6DE-4D11-46AA-0E0C-10F8A366AB61}"/>
              </a:ext>
            </a:extLst>
          </p:cNvPr>
          <p:cNvSpPr>
            <a:spLocks noGrp="1"/>
          </p:cNvSpPr>
          <p:nvPr>
            <p:ph type="title"/>
          </p:nvPr>
        </p:nvSpPr>
        <p:spPr/>
        <p:txBody>
          <a:bodyPr/>
          <a:lstStyle/>
          <a:p>
            <a:r>
              <a:rPr lang="de-DE" dirty="0"/>
              <a:t>Momentum </a:t>
            </a:r>
            <a:r>
              <a:rPr lang="de-DE" dirty="0" err="1"/>
              <a:t>losses</a:t>
            </a:r>
            <a:r>
              <a:rPr lang="de-DE" dirty="0"/>
              <a:t> in </a:t>
            </a:r>
            <a:r>
              <a:rPr lang="de-DE" dirty="0" err="1"/>
              <a:t>stellarator</a:t>
            </a:r>
            <a:r>
              <a:rPr lang="de-DE" dirty="0"/>
              <a:t> SOLS: Not just plasma-neutral </a:t>
            </a:r>
            <a:r>
              <a:rPr lang="de-DE" dirty="0" err="1"/>
              <a:t>friction</a:t>
            </a:r>
            <a:endParaRPr lang="de-DE"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5BC8AA-88E2-CE8B-A90C-5348C0256053}"/>
                  </a:ext>
                </a:extLst>
              </p:cNvPr>
              <p:cNvSpPr txBox="1"/>
              <p:nvPr/>
            </p:nvSpPr>
            <p:spPr>
              <a:xfrm>
                <a:off x="199724" y="1432600"/>
                <a:ext cx="6326204" cy="5277727"/>
              </a:xfrm>
              <a:prstGeom prst="rect">
                <a:avLst/>
              </a:prstGeom>
              <a:noFill/>
            </p:spPr>
            <p:txBody>
              <a:bodyPr wrap="square">
                <a:spAutoFit/>
              </a:bodyPr>
              <a:lstStyle/>
              <a:p>
                <a:pPr marL="742950" lvl="1" indent="-285750">
                  <a:lnSpc>
                    <a:spcPts val="2300"/>
                  </a:lnSpc>
                  <a:spcBef>
                    <a:spcPts val="1150"/>
                  </a:spcBef>
                  <a:buFont typeface="Wingdings" panose="05000000000000000000" pitchFamily="2" charset="2"/>
                  <a:buChar char="§"/>
                </a:pPr>
                <a:r>
                  <a:rPr lang="de-DE" sz="1800" dirty="0"/>
                  <a:t>Tokamaks: </a:t>
                </a:r>
                <a:r>
                  <a:rPr lang="de-DE" sz="1800" dirty="0" err="1"/>
                  <a:t>generally</a:t>
                </a:r>
                <a:r>
                  <a:rPr lang="de-DE" sz="1800" dirty="0"/>
                  <a:t>, </a:t>
                </a:r>
                <a:r>
                  <a:rPr lang="de-DE" dirty="0" err="1"/>
                  <a:t>negligible</a:t>
                </a:r>
                <a:r>
                  <a:rPr lang="de-DE" sz="1800" dirty="0"/>
                  <a:t> </a:t>
                </a:r>
                <a:r>
                  <a:rPr lang="de-DE" sz="1800" dirty="0" err="1"/>
                  <a:t>momentum</a:t>
                </a:r>
                <a:r>
                  <a:rPr lang="de-DE" sz="1800" dirty="0"/>
                  <a:t> </a:t>
                </a:r>
                <a:r>
                  <a:rPr lang="de-DE" sz="1800" dirty="0" err="1"/>
                  <a:t>losses</a:t>
                </a:r>
                <a:r>
                  <a:rPr lang="de-DE" sz="1800" dirty="0"/>
                  <a:t> </a:t>
                </a:r>
                <a:r>
                  <a:rPr lang="de-DE" sz="1800" dirty="0" err="1"/>
                  <a:t>along</a:t>
                </a:r>
                <a:r>
                  <a:rPr lang="de-DE" sz="1800" dirty="0"/>
                  <a:t> </a:t>
                </a:r>
                <a:r>
                  <a:rPr lang="de-DE" sz="1800" dirty="0" err="1"/>
                  <a:t>fieldline</a:t>
                </a:r>
                <a:r>
                  <a:rPr lang="de-DE" sz="1800" dirty="0"/>
                  <a:t> </a:t>
                </a:r>
                <a:r>
                  <a:rPr lang="de-DE" sz="1800" dirty="0" err="1"/>
                  <a:t>until</a:t>
                </a:r>
                <a:r>
                  <a:rPr lang="de-DE" sz="1800" dirty="0"/>
                  <a:t> </a:t>
                </a:r>
                <a:r>
                  <a:rPr lang="de-DE" sz="1800" dirty="0" err="1"/>
                  <a:t>detachment</a:t>
                </a:r>
                <a:r>
                  <a:rPr lang="de-DE" sz="1800" dirty="0"/>
                  <a:t> </a:t>
                </a:r>
                <a:r>
                  <a:rPr lang="de-DE" sz="1800" dirty="0">
                    <a:sym typeface="Wingdings" panose="05000000000000000000" pitchFamily="2" charset="2"/>
                  </a:rPr>
                  <a:t> plasma</a:t>
                </a:r>
                <a:r>
                  <a:rPr lang="de-DE" dirty="0">
                    <a:sym typeface="Wingdings" panose="05000000000000000000" pitchFamily="2" charset="2"/>
                  </a:rPr>
                  <a:t>-</a:t>
                </a:r>
                <a:r>
                  <a:rPr lang="de-DE" sz="1800" dirty="0">
                    <a:sym typeface="Wingdings" panose="05000000000000000000" pitchFamily="2" charset="2"/>
                  </a:rPr>
                  <a:t>neutral friction</a:t>
                </a:r>
                <a:r>
                  <a:rPr lang="de-DE" baseline="30000" dirty="0">
                    <a:sym typeface="Wingdings" panose="05000000000000000000" pitchFamily="2" charset="2"/>
                  </a:rPr>
                  <a:t>4</a:t>
                </a:r>
                <a:endParaRPr lang="de-DE" sz="1800" baseline="30000" dirty="0">
                  <a:sym typeface="Wingdings" panose="05000000000000000000" pitchFamily="2" charset="2"/>
                </a:endParaRPr>
              </a:p>
              <a:p>
                <a:pPr marL="742950" lvl="1" indent="-285750">
                  <a:lnSpc>
                    <a:spcPts val="2300"/>
                  </a:lnSpc>
                  <a:spcBef>
                    <a:spcPts val="1150"/>
                  </a:spcBef>
                  <a:buFont typeface="Wingdings" panose="05000000000000000000" pitchFamily="2" charset="2"/>
                  <a:buChar char="§"/>
                </a:pPr>
                <a:r>
                  <a:rPr lang="de-DE" dirty="0">
                    <a:sym typeface="Wingdings" panose="05000000000000000000" pitchFamily="2" charset="2"/>
                  </a:rPr>
                  <a:t>In </a:t>
                </a:r>
                <a:r>
                  <a:rPr lang="de-DE" dirty="0" err="1">
                    <a:sym typeface="Wingdings" panose="05000000000000000000" pitchFamily="2" charset="2"/>
                  </a:rPr>
                  <a:t>stellarators</a:t>
                </a:r>
                <a:r>
                  <a:rPr lang="de-DE" dirty="0">
                    <a:sym typeface="Wingdings" panose="05000000000000000000" pitchFamily="2" charset="2"/>
                  </a:rPr>
                  <a:t>, due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geometrical</a:t>
                </a:r>
                <a:r>
                  <a:rPr lang="de-DE" dirty="0">
                    <a:sym typeface="Wingdings" panose="05000000000000000000" pitchFamily="2" charset="2"/>
                  </a:rPr>
                  <a:t> </a:t>
                </a:r>
                <a:r>
                  <a:rPr lang="de-DE" dirty="0" err="1">
                    <a:sym typeface="Wingdings" panose="05000000000000000000" pitchFamily="2" charset="2"/>
                  </a:rPr>
                  <a:t>differences</a:t>
                </a:r>
                <a:r>
                  <a:rPr lang="de-DE" dirty="0">
                    <a:sym typeface="Wingdings" panose="05000000000000000000" pitchFamily="2" charset="2"/>
                  </a:rPr>
                  <a:t>, </a:t>
                </a:r>
                <a:r>
                  <a:rPr lang="de-DE" dirty="0" err="1">
                    <a:sym typeface="Wingdings" panose="05000000000000000000" pitchFamily="2" charset="2"/>
                  </a:rPr>
                  <a:t>more</a:t>
                </a:r>
                <a:r>
                  <a:rPr lang="de-DE" dirty="0">
                    <a:sym typeface="Wingdings" panose="05000000000000000000" pitchFamily="2" charset="2"/>
                  </a:rPr>
                  <a:t> </a:t>
                </a:r>
                <a:r>
                  <a:rPr lang="de-DE" dirty="0" err="1">
                    <a:sym typeface="Wingdings" panose="05000000000000000000" pitchFamily="2" charset="2"/>
                  </a:rPr>
                  <a:t>mechanisms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momentum</a:t>
                </a:r>
                <a:r>
                  <a:rPr lang="de-DE" dirty="0">
                    <a:sym typeface="Wingdings" panose="05000000000000000000" pitchFamily="2" charset="2"/>
                  </a:rPr>
                  <a:t> </a:t>
                </a:r>
                <a:r>
                  <a:rPr lang="de-DE" dirty="0" err="1">
                    <a:sym typeface="Wingdings" panose="05000000000000000000" pitchFamily="2" charset="2"/>
                  </a:rPr>
                  <a:t>loss</a:t>
                </a:r>
                <a:endParaRPr lang="de-DE" dirty="0">
                  <a:sym typeface="Wingdings" panose="05000000000000000000" pitchFamily="2" charset="2"/>
                </a:endParaRPr>
              </a:p>
              <a:p>
                <a:pPr marL="742950" lvl="1" indent="-285750">
                  <a:lnSpc>
                    <a:spcPts val="2300"/>
                  </a:lnSpc>
                  <a:spcBef>
                    <a:spcPts val="1150"/>
                  </a:spcBef>
                  <a:buFont typeface="Wingdings" panose="05000000000000000000" pitchFamily="2" charset="2"/>
                  <a:buChar char="§"/>
                </a:pPr>
                <a:r>
                  <a:rPr lang="de-DE" i="1" dirty="0">
                    <a:sym typeface="Wingdings" panose="05000000000000000000" pitchFamily="2" charset="2"/>
                  </a:rPr>
                  <a:t>Stellarator </a:t>
                </a:r>
                <a:r>
                  <a:rPr lang="de-DE" i="1" dirty="0" err="1">
                    <a:sym typeface="Wingdings" panose="05000000000000000000" pitchFamily="2" charset="2"/>
                  </a:rPr>
                  <a:t>momentum</a:t>
                </a:r>
                <a:r>
                  <a:rPr lang="de-DE" i="1" dirty="0">
                    <a:sym typeface="Wingdings" panose="05000000000000000000" pitchFamily="2" charset="2"/>
                  </a:rPr>
                  <a:t> </a:t>
                </a:r>
                <a:r>
                  <a:rPr lang="de-DE" i="1" dirty="0" err="1">
                    <a:sym typeface="Wingdings" panose="05000000000000000000" pitchFamily="2" charset="2"/>
                  </a:rPr>
                  <a:t>loss</a:t>
                </a:r>
                <a:r>
                  <a:rPr lang="de-DE" i="1" dirty="0">
                    <a:sym typeface="Wingdings" panose="05000000000000000000" pitchFamily="2" charset="2"/>
                  </a:rPr>
                  <a:t> </a:t>
                </a:r>
                <a:r>
                  <a:rPr lang="de-DE" i="1" dirty="0" err="1">
                    <a:sym typeface="Wingdings" panose="05000000000000000000" pitchFamily="2" charset="2"/>
                  </a:rPr>
                  <a:t>is</a:t>
                </a:r>
                <a:r>
                  <a:rPr lang="de-DE" i="1" dirty="0">
                    <a:sym typeface="Wingdings" panose="05000000000000000000" pitchFamily="2" charset="2"/>
                  </a:rPr>
                  <a:t> not limited </a:t>
                </a:r>
                <a:r>
                  <a:rPr lang="de-DE" i="1" dirty="0" err="1">
                    <a:sym typeface="Wingdings" panose="05000000000000000000" pitchFamily="2" charset="2"/>
                  </a:rPr>
                  <a:t>to</a:t>
                </a:r>
                <a:r>
                  <a:rPr lang="de-DE" i="1" dirty="0">
                    <a:sym typeface="Wingdings" panose="05000000000000000000" pitchFamily="2" charset="2"/>
                  </a:rPr>
                  <a:t> </a:t>
                </a:r>
                <a:r>
                  <a:rPr lang="de-DE" i="1" dirty="0" err="1">
                    <a:sym typeface="Wingdings" panose="05000000000000000000" pitchFamily="2" charset="2"/>
                  </a:rPr>
                  <a:t>the</a:t>
                </a:r>
                <a:r>
                  <a:rPr lang="de-DE" i="1" dirty="0">
                    <a:sym typeface="Wingdings" panose="05000000000000000000" pitchFamily="2" charset="2"/>
                  </a:rPr>
                  <a:t> </a:t>
                </a:r>
                <a:r>
                  <a:rPr lang="de-DE" i="1" dirty="0" err="1">
                    <a:sym typeface="Wingdings" panose="05000000000000000000" pitchFamily="2" charset="2"/>
                  </a:rPr>
                  <a:t>region</a:t>
                </a:r>
                <a:r>
                  <a:rPr lang="de-DE" i="1" dirty="0">
                    <a:sym typeface="Wingdings" panose="05000000000000000000" pitchFamily="2" charset="2"/>
                  </a:rPr>
                  <a:t> </a:t>
                </a:r>
                <a:r>
                  <a:rPr lang="de-DE" i="1" dirty="0" err="1">
                    <a:sym typeface="Wingdings" panose="05000000000000000000" pitchFamily="2" charset="2"/>
                  </a:rPr>
                  <a:t>directly</a:t>
                </a:r>
                <a:r>
                  <a:rPr lang="de-DE" i="1" dirty="0">
                    <a:sym typeface="Wingdings" panose="05000000000000000000" pitchFamily="2" charset="2"/>
                  </a:rPr>
                  <a:t> in front </a:t>
                </a:r>
                <a:r>
                  <a:rPr lang="de-DE" i="1" dirty="0" err="1">
                    <a:sym typeface="Wingdings" panose="05000000000000000000" pitchFamily="2" charset="2"/>
                  </a:rPr>
                  <a:t>of</a:t>
                </a:r>
                <a:r>
                  <a:rPr lang="de-DE" i="1" dirty="0">
                    <a:sym typeface="Wingdings" panose="05000000000000000000" pitchFamily="2" charset="2"/>
                  </a:rPr>
                  <a:t> </a:t>
                </a:r>
                <a:r>
                  <a:rPr lang="de-DE" i="1" dirty="0" err="1">
                    <a:sym typeface="Wingdings" panose="05000000000000000000" pitchFamily="2" charset="2"/>
                  </a:rPr>
                  <a:t>the</a:t>
                </a:r>
                <a:r>
                  <a:rPr lang="de-DE" i="1" dirty="0">
                    <a:sym typeface="Wingdings" panose="05000000000000000000" pitchFamily="2" charset="2"/>
                  </a:rPr>
                  <a:t> </a:t>
                </a:r>
                <a:r>
                  <a:rPr lang="de-DE" i="1" dirty="0" err="1">
                    <a:sym typeface="Wingdings" panose="05000000000000000000" pitchFamily="2" charset="2"/>
                  </a:rPr>
                  <a:t>target</a:t>
                </a:r>
                <a:endParaRPr lang="de-DE" i="1" dirty="0">
                  <a:sym typeface="Wingdings" panose="05000000000000000000" pitchFamily="2" charset="2"/>
                </a:endParaRPr>
              </a:p>
              <a:p>
                <a:pPr lvl="3">
                  <a:lnSpc>
                    <a:spcPts val="2300"/>
                  </a:lnSpc>
                  <a:spcBef>
                    <a:spcPts val="1150"/>
                  </a:spcBef>
                </a:pPr>
                <a14:m>
                  <m:oMath xmlns:m="http://schemas.openxmlformats.org/officeDocument/2006/math">
                    <m:r>
                      <a:rPr lang="de-DE" i="1" smtClean="0">
                        <a:latin typeface="Cambria Math" panose="02040503050406030204" pitchFamily="18" charset="0"/>
                        <a:ea typeface="Cambria Math" panose="02040503050406030204" pitchFamily="18" charset="0"/>
                        <a:sym typeface="Wingdings" panose="05000000000000000000" pitchFamily="2" charset="2"/>
                      </a:rPr>
                      <m:t>∴</m:t>
                    </m:r>
                  </m:oMath>
                </a14:m>
                <a:r>
                  <a:rPr lang="de-DE" dirty="0">
                    <a:sym typeface="Wingdings" panose="05000000000000000000" pitchFamily="2" charset="2"/>
                  </a:rPr>
                  <a:t> </a:t>
                </a:r>
                <a:r>
                  <a:rPr lang="de-DE" dirty="0" err="1">
                    <a:sym typeface="Wingdings" panose="05000000000000000000" pitchFamily="2" charset="2"/>
                  </a:rPr>
                  <a:t>increasing</a:t>
                </a:r>
                <a:r>
                  <a:rPr lang="de-DE" dirty="0">
                    <a:sym typeface="Wingdings" panose="05000000000000000000" pitchFamily="2" charset="2"/>
                  </a:rPr>
                  <a:t> </a:t>
                </a:r>
                <a:r>
                  <a:rPr lang="de-DE" dirty="0" err="1">
                    <a:sym typeface="Wingdings" panose="05000000000000000000" pitchFamily="2" charset="2"/>
                  </a:rPr>
                  <a:t>momentum</a:t>
                </a:r>
                <a:r>
                  <a:rPr lang="de-DE" dirty="0">
                    <a:sym typeface="Wingdings" panose="05000000000000000000" pitchFamily="2" charset="2"/>
                  </a:rPr>
                  <a:t> </a:t>
                </a:r>
                <a:r>
                  <a:rPr lang="de-DE" dirty="0" err="1">
                    <a:sym typeface="Wingdings" panose="05000000000000000000" pitchFamily="2" charset="2"/>
                  </a:rPr>
                  <a:t>losses</a:t>
                </a:r>
                <a:r>
                  <a:rPr lang="de-DE" dirty="0">
                    <a:sym typeface="Wingdings" panose="05000000000000000000" pitchFamily="2" charset="2"/>
                  </a:rPr>
                  <a:t> </a:t>
                </a:r>
                <a:r>
                  <a:rPr lang="de-DE" dirty="0" err="1">
                    <a:sym typeface="Wingdings" panose="05000000000000000000" pitchFamily="2" charset="2"/>
                  </a:rPr>
                  <a:t>limit</a:t>
                </a:r>
                <a:r>
                  <a:rPr lang="de-DE" dirty="0">
                    <a:sym typeface="Wingdings" panose="05000000000000000000" pitchFamily="2" charset="2"/>
                  </a:rPr>
                  <a:t> </a:t>
                </a:r>
                <a:r>
                  <a:rPr lang="de-DE" dirty="0" err="1">
                    <a:sym typeface="Wingdings" panose="05000000000000000000" pitchFamily="2" charset="2"/>
                  </a:rPr>
                  <a:t>divertor</a:t>
                </a:r>
                <a:r>
                  <a:rPr lang="de-DE" dirty="0">
                    <a:sym typeface="Wingdings" panose="05000000000000000000" pitchFamily="2" charset="2"/>
                  </a:rPr>
                  <a:t> </a:t>
                </a:r>
                <a:r>
                  <a:rPr lang="de-DE" dirty="0" err="1">
                    <a:sym typeface="Wingdings" panose="05000000000000000000" pitchFamily="2" charset="2"/>
                  </a:rPr>
                  <a:t>performance</a:t>
                </a:r>
                <a:r>
                  <a:rPr lang="de-DE" dirty="0">
                    <a:sym typeface="Wingdings" panose="05000000000000000000" pitchFamily="2" charset="2"/>
                  </a:rPr>
                  <a:t> (</a:t>
                </a:r>
                <a:r>
                  <a:rPr lang="de-DE" dirty="0" err="1">
                    <a:sym typeface="Wingdings" panose="05000000000000000000" pitchFamily="2" charset="2"/>
                  </a:rPr>
                  <a:t>density</a:t>
                </a:r>
                <a:r>
                  <a:rPr lang="de-DE" dirty="0">
                    <a:sym typeface="Wingdings" panose="05000000000000000000" pitchFamily="2" charset="2"/>
                  </a:rPr>
                  <a:t> </a:t>
                </a:r>
                <a:r>
                  <a:rPr lang="de-DE" dirty="0" err="1">
                    <a:sym typeface="Wingdings" panose="05000000000000000000" pitchFamily="2" charset="2"/>
                  </a:rPr>
                  <a:t>buildup</a:t>
                </a:r>
                <a:r>
                  <a:rPr lang="de-DE" dirty="0">
                    <a:sym typeface="Wingdings" panose="05000000000000000000" pitchFamily="2" charset="2"/>
                  </a:rPr>
                  <a:t>)</a:t>
                </a:r>
              </a:p>
              <a:p>
                <a:pPr lvl="3">
                  <a:lnSpc>
                    <a:spcPts val="2300"/>
                  </a:lnSpc>
                  <a:spcBef>
                    <a:spcPts val="1150"/>
                  </a:spcBef>
                </a:pPr>
                <a:endParaRPr lang="de-DE" dirty="0">
                  <a:sym typeface="Wingdings" panose="05000000000000000000" pitchFamily="2" charset="2"/>
                </a:endParaRPr>
              </a:p>
              <a:p>
                <a:pPr lvl="1" algn="ctr">
                  <a:lnSpc>
                    <a:spcPts val="2300"/>
                  </a:lnSpc>
                  <a:spcBef>
                    <a:spcPts val="1150"/>
                  </a:spcBef>
                </a:pPr>
                <a:r>
                  <a:rPr lang="de-DE" b="1" dirty="0" err="1">
                    <a:sym typeface="Wingdings" panose="05000000000000000000" pitchFamily="2" charset="2"/>
                  </a:rPr>
                  <a:t>How</a:t>
                </a:r>
                <a:r>
                  <a:rPr lang="de-DE" b="1" dirty="0">
                    <a:sym typeface="Wingdings" panose="05000000000000000000" pitchFamily="2" charset="2"/>
                  </a:rPr>
                  <a:t> do </a:t>
                </a:r>
                <a:r>
                  <a:rPr lang="de-DE" b="1" dirty="0" err="1">
                    <a:sym typeface="Wingdings" panose="05000000000000000000" pitchFamily="2" charset="2"/>
                  </a:rPr>
                  <a:t>the</a:t>
                </a:r>
                <a:r>
                  <a:rPr lang="de-DE" b="1" dirty="0">
                    <a:sym typeface="Wingdings" panose="05000000000000000000" pitchFamily="2" charset="2"/>
                  </a:rPr>
                  <a:t> different </a:t>
                </a:r>
                <a:r>
                  <a:rPr lang="de-DE" b="1" dirty="0" err="1">
                    <a:sym typeface="Wingdings" panose="05000000000000000000" pitchFamily="2" charset="2"/>
                  </a:rPr>
                  <a:t>stellarator</a:t>
                </a:r>
                <a:r>
                  <a:rPr lang="de-DE" b="1" dirty="0">
                    <a:sym typeface="Wingdings" panose="05000000000000000000" pitchFamily="2" charset="2"/>
                  </a:rPr>
                  <a:t> </a:t>
                </a:r>
                <a:r>
                  <a:rPr lang="de-DE" b="1" dirty="0" err="1">
                    <a:sym typeface="Wingdings" panose="05000000000000000000" pitchFamily="2" charset="2"/>
                  </a:rPr>
                  <a:t>divertors</a:t>
                </a:r>
                <a:r>
                  <a:rPr lang="de-DE" b="1" dirty="0">
                    <a:sym typeface="Wingdings" panose="05000000000000000000" pitchFamily="2" charset="2"/>
                  </a:rPr>
                  <a:t> </a:t>
                </a:r>
                <a:r>
                  <a:rPr lang="de-DE" b="1" dirty="0" err="1">
                    <a:sym typeface="Wingdings" panose="05000000000000000000" pitchFamily="2" charset="2"/>
                  </a:rPr>
                  <a:t>compare</a:t>
                </a:r>
                <a:r>
                  <a:rPr lang="de-DE" b="1" dirty="0">
                    <a:sym typeface="Wingdings" panose="05000000000000000000" pitchFamily="2" charset="2"/>
                  </a:rPr>
                  <a:t> in </a:t>
                </a:r>
                <a:r>
                  <a:rPr lang="de-DE" b="1" dirty="0" err="1">
                    <a:sym typeface="Wingdings" panose="05000000000000000000" pitchFamily="2" charset="2"/>
                  </a:rPr>
                  <a:t>this</a:t>
                </a:r>
                <a:r>
                  <a:rPr lang="de-DE" b="1" dirty="0">
                    <a:sym typeface="Wingdings" panose="05000000000000000000" pitchFamily="2" charset="2"/>
                  </a:rPr>
                  <a:t> </a:t>
                </a:r>
                <a:r>
                  <a:rPr lang="de-DE" b="1" dirty="0" err="1">
                    <a:sym typeface="Wingdings" panose="05000000000000000000" pitchFamily="2" charset="2"/>
                  </a:rPr>
                  <a:t>respect</a:t>
                </a:r>
                <a:r>
                  <a:rPr lang="de-DE" b="1" dirty="0">
                    <a:sym typeface="Wingdings" panose="05000000000000000000" pitchFamily="2" charset="2"/>
                  </a:rPr>
                  <a:t>?</a:t>
                </a:r>
              </a:p>
              <a:p>
                <a:pPr marL="742950" lvl="1" indent="-285750">
                  <a:lnSpc>
                    <a:spcPts val="2300"/>
                  </a:lnSpc>
                  <a:spcBef>
                    <a:spcPts val="1150"/>
                  </a:spcBef>
                  <a:buFont typeface="Wingdings" panose="05000000000000000000" pitchFamily="2" charset="2"/>
                  <a:buChar char="§"/>
                </a:pPr>
                <a:endParaRPr lang="de-DE" dirty="0">
                  <a:sym typeface="Wingdings" panose="05000000000000000000" pitchFamily="2" charset="2"/>
                </a:endParaRPr>
              </a:p>
              <a:p>
                <a:pPr marL="742950" lvl="1" indent="-285750">
                  <a:lnSpc>
                    <a:spcPts val="2300"/>
                  </a:lnSpc>
                  <a:spcBef>
                    <a:spcPts val="1150"/>
                  </a:spcBef>
                  <a:buFont typeface="Wingdings" panose="05000000000000000000" pitchFamily="2" charset="2"/>
                  <a:buChar char="§"/>
                </a:pPr>
                <a:endParaRPr lang="de-DE" sz="1800" dirty="0">
                  <a:sym typeface="Wingdings" panose="05000000000000000000" pitchFamily="2" charset="2"/>
                </a:endParaRPr>
              </a:p>
            </p:txBody>
          </p:sp>
        </mc:Choice>
        <mc:Fallback xmlns="">
          <p:sp>
            <p:nvSpPr>
              <p:cNvPr id="8" name="TextBox 7">
                <a:extLst>
                  <a:ext uri="{FF2B5EF4-FFF2-40B4-BE49-F238E27FC236}">
                    <a16:creationId xmlns:a16="http://schemas.microsoft.com/office/drawing/2014/main" id="{DC5BC8AA-88E2-CE8B-A90C-5348C0256053}"/>
                  </a:ext>
                </a:extLst>
              </p:cNvPr>
              <p:cNvSpPr txBox="1">
                <a:spLocks noRot="1" noChangeAspect="1" noMove="1" noResize="1" noEditPoints="1" noAdjustHandles="1" noChangeArrowheads="1" noChangeShapeType="1" noTextEdit="1"/>
              </p:cNvSpPr>
              <p:nvPr/>
            </p:nvSpPr>
            <p:spPr>
              <a:xfrm>
                <a:off x="199724" y="1432600"/>
                <a:ext cx="6326204" cy="5277727"/>
              </a:xfrm>
              <a:prstGeom prst="rect">
                <a:avLst/>
              </a:prstGeom>
              <a:blipFill>
                <a:blip r:embed="rId3"/>
                <a:stretch>
                  <a:fillRect t="-577" r="-482"/>
                </a:stretch>
              </a:blipFill>
            </p:spPr>
            <p:txBody>
              <a:bodyPr/>
              <a:lstStyle/>
              <a:p>
                <a:r>
                  <a:rPr lang="de-DE">
                    <a:noFill/>
                  </a:rPr>
                  <a:t> </a:t>
                </a:r>
              </a:p>
            </p:txBody>
          </p:sp>
        </mc:Fallback>
      </mc:AlternateContent>
      <p:sp>
        <p:nvSpPr>
          <p:cNvPr id="9" name="TextBox 8">
            <a:extLst>
              <a:ext uri="{FF2B5EF4-FFF2-40B4-BE49-F238E27FC236}">
                <a16:creationId xmlns:a16="http://schemas.microsoft.com/office/drawing/2014/main" id="{793288EE-381B-A3C7-5B8B-D754FAADAA2A}"/>
              </a:ext>
            </a:extLst>
          </p:cNvPr>
          <p:cNvSpPr txBox="1"/>
          <p:nvPr/>
        </p:nvSpPr>
        <p:spPr>
          <a:xfrm>
            <a:off x="8174440" y="6343170"/>
            <a:ext cx="3468186" cy="276999"/>
          </a:xfrm>
          <a:prstGeom prst="rect">
            <a:avLst/>
          </a:prstGeom>
          <a:noFill/>
        </p:spPr>
        <p:txBody>
          <a:bodyPr wrap="square" lIns="0" tIns="0" rIns="0" bIns="0" rtlCol="0" anchor="t" anchorCtr="0">
            <a:spAutoFit/>
          </a:bodyPr>
          <a:lstStyle/>
          <a:p>
            <a:r>
              <a:rPr lang="de-DE" sz="900" baseline="30000" dirty="0"/>
              <a:t>4</a:t>
            </a:r>
            <a:r>
              <a:rPr lang="de-DE" sz="900" dirty="0"/>
              <a:t>P. C. </a:t>
            </a:r>
            <a:r>
              <a:rPr lang="de-DE" sz="900" dirty="0" err="1"/>
              <a:t>Stangeby</a:t>
            </a:r>
            <a:r>
              <a:rPr lang="de-DE" sz="900" dirty="0"/>
              <a:t>, </a:t>
            </a:r>
            <a:r>
              <a:rPr lang="de-DE" sz="900" i="1" dirty="0"/>
              <a:t>Plasma Phys. Control. Fusion </a:t>
            </a:r>
            <a:r>
              <a:rPr lang="de-DE" sz="900" b="1" dirty="0"/>
              <a:t>60</a:t>
            </a:r>
            <a:r>
              <a:rPr lang="de-DE" sz="900" dirty="0"/>
              <a:t> (2018) 044022</a:t>
            </a:r>
          </a:p>
          <a:p>
            <a:r>
              <a:rPr lang="de-DE" sz="900" baseline="30000" dirty="0"/>
              <a:t>3</a:t>
            </a:r>
            <a:r>
              <a:rPr lang="de-DE" sz="900" dirty="0"/>
              <a:t>Y. Feng et al, </a:t>
            </a:r>
            <a:r>
              <a:rPr lang="de-DE" sz="900" i="1" dirty="0"/>
              <a:t>Plasma Phys. Control. Fusion </a:t>
            </a:r>
            <a:r>
              <a:rPr lang="de-DE" sz="900" b="1" dirty="0"/>
              <a:t>53</a:t>
            </a:r>
            <a:r>
              <a:rPr lang="de-DE" sz="900" dirty="0"/>
              <a:t> (2011) 024009 </a:t>
            </a:r>
            <a:endParaRPr lang="de-DE" sz="900" baseline="30000" dirty="0"/>
          </a:p>
        </p:txBody>
      </p:sp>
      <p:pic>
        <p:nvPicPr>
          <p:cNvPr id="10" name="Picture 9">
            <a:extLst>
              <a:ext uri="{FF2B5EF4-FFF2-40B4-BE49-F238E27FC236}">
                <a16:creationId xmlns:a16="http://schemas.microsoft.com/office/drawing/2014/main" id="{111D6F80-6A01-4820-A014-ACB2EDB8E3D1}"/>
              </a:ext>
            </a:extLst>
          </p:cNvPr>
          <p:cNvPicPr>
            <a:picLocks noChangeAspect="1"/>
          </p:cNvPicPr>
          <p:nvPr/>
        </p:nvPicPr>
        <p:blipFill>
          <a:blip r:embed="rId4"/>
          <a:stretch>
            <a:fillRect/>
          </a:stretch>
        </p:blipFill>
        <p:spPr>
          <a:xfrm>
            <a:off x="6930726" y="1846139"/>
            <a:ext cx="4350048" cy="3239641"/>
          </a:xfrm>
          <a:prstGeom prst="rect">
            <a:avLst/>
          </a:prstGeom>
        </p:spPr>
      </p:pic>
      <p:grpSp>
        <p:nvGrpSpPr>
          <p:cNvPr id="11" name="Group 10">
            <a:extLst>
              <a:ext uri="{FF2B5EF4-FFF2-40B4-BE49-F238E27FC236}">
                <a16:creationId xmlns:a16="http://schemas.microsoft.com/office/drawing/2014/main" id="{875E0B41-470E-19C6-F241-ACF53EAE9127}"/>
              </a:ext>
            </a:extLst>
          </p:cNvPr>
          <p:cNvGrpSpPr/>
          <p:nvPr/>
        </p:nvGrpSpPr>
        <p:grpSpPr>
          <a:xfrm>
            <a:off x="8260208" y="3392345"/>
            <a:ext cx="1236733" cy="564013"/>
            <a:chOff x="8433415" y="3341883"/>
            <a:chExt cx="1096803" cy="469292"/>
          </a:xfrm>
        </p:grpSpPr>
        <p:sp>
          <p:nvSpPr>
            <p:cNvPr id="12" name="Right Arrow 31">
              <a:extLst>
                <a:ext uri="{FF2B5EF4-FFF2-40B4-BE49-F238E27FC236}">
                  <a16:creationId xmlns:a16="http://schemas.microsoft.com/office/drawing/2014/main" id="{83A41809-F804-81AF-4A67-8D71859EED9C}"/>
                </a:ext>
              </a:extLst>
            </p:cNvPr>
            <p:cNvSpPr/>
            <p:nvPr/>
          </p:nvSpPr>
          <p:spPr>
            <a:xfrm rot="2280000">
              <a:off x="8823164" y="3341883"/>
              <a:ext cx="643854" cy="162267"/>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3" name="TextBox 12">
              <a:extLst>
                <a:ext uri="{FF2B5EF4-FFF2-40B4-BE49-F238E27FC236}">
                  <a16:creationId xmlns:a16="http://schemas.microsoft.com/office/drawing/2014/main" id="{7A582C98-1AF6-8357-29FB-056633A75DF8}"/>
                </a:ext>
              </a:extLst>
            </p:cNvPr>
            <p:cNvSpPr txBox="1"/>
            <p:nvPr/>
          </p:nvSpPr>
          <p:spPr>
            <a:xfrm rot="2280000">
              <a:off x="8433415" y="3441843"/>
              <a:ext cx="1096803" cy="369332"/>
            </a:xfrm>
            <a:prstGeom prst="rect">
              <a:avLst/>
            </a:prstGeom>
            <a:noFill/>
          </p:spPr>
          <p:txBody>
            <a:bodyPr wrap="square" lIns="0" tIns="0" rIns="0" bIns="0" rtlCol="0" anchor="t" anchorCtr="0">
              <a:spAutoFit/>
            </a:bodyPr>
            <a:lstStyle/>
            <a:p>
              <a:pPr algn="ctr">
                <a:spcBef>
                  <a:spcPts val="1150"/>
                </a:spcBef>
              </a:pPr>
              <a:r>
                <a:rPr lang="de-DE" sz="1200" b="1" dirty="0" err="1">
                  <a:solidFill>
                    <a:schemeClr val="tx2"/>
                  </a:solidFill>
                </a:rPr>
                <a:t>increasing</a:t>
              </a:r>
              <a:r>
                <a:rPr lang="de-DE" sz="1200" b="1" dirty="0">
                  <a:solidFill>
                    <a:schemeClr val="tx2"/>
                  </a:solidFill>
                </a:rPr>
                <a:t> </a:t>
              </a:r>
              <a:r>
                <a:rPr lang="de-DE" sz="1200" b="1" dirty="0" err="1">
                  <a:solidFill>
                    <a:schemeClr val="tx2"/>
                  </a:solidFill>
                </a:rPr>
                <a:t>mom</a:t>
              </a:r>
              <a:r>
                <a:rPr lang="de-DE" sz="1200" b="1" dirty="0">
                  <a:solidFill>
                    <a:schemeClr val="tx2"/>
                  </a:solidFill>
                </a:rPr>
                <a:t> </a:t>
              </a:r>
              <a:r>
                <a:rPr lang="de-DE" sz="1200" b="1" dirty="0" err="1">
                  <a:solidFill>
                    <a:schemeClr val="tx2"/>
                  </a:solidFill>
                </a:rPr>
                <a:t>losses</a:t>
              </a:r>
              <a:endParaRPr lang="en-US" sz="1200" b="1" dirty="0" err="1">
                <a:solidFill>
                  <a:schemeClr val="tx2"/>
                </a:solidFill>
              </a:endParaRPr>
            </a:p>
          </p:txBody>
        </p:sp>
      </p:grpSp>
      <p:sp>
        <p:nvSpPr>
          <p:cNvPr id="2" name="TextBox 1">
            <a:extLst>
              <a:ext uri="{FF2B5EF4-FFF2-40B4-BE49-F238E27FC236}">
                <a16:creationId xmlns:a16="http://schemas.microsoft.com/office/drawing/2014/main" id="{6796152C-5A8E-710F-1B50-5ED2BC8A7A7F}"/>
              </a:ext>
            </a:extLst>
          </p:cNvPr>
          <p:cNvSpPr txBox="1"/>
          <p:nvPr/>
        </p:nvSpPr>
        <p:spPr>
          <a:xfrm>
            <a:off x="10684041" y="1979951"/>
            <a:ext cx="365760"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a:t>[3]</a:t>
            </a:r>
          </a:p>
        </p:txBody>
      </p:sp>
    </p:spTree>
    <p:custDataLst>
      <p:tags r:id="rId1"/>
    </p:custDataLst>
    <p:extLst>
      <p:ext uri="{BB962C8B-B14F-4D97-AF65-F5344CB8AC3E}">
        <p14:creationId xmlns:p14="http://schemas.microsoft.com/office/powerpoint/2010/main" val="1645950915"/>
      </p:ext>
    </p:extLst>
  </p:cSld>
  <p:clrMapOvr>
    <a:masterClrMapping/>
  </p:clrMapOvr>
  <mc:AlternateContent xmlns:mc="http://schemas.openxmlformats.org/markup-compatibility/2006" xmlns:p14="http://schemas.microsoft.com/office/powerpoint/2010/main">
    <mc:Choice Requires="p14">
      <p:transition spd="slow" p14:dur="2000" advTm="119262"/>
    </mc:Choice>
    <mc:Fallback xmlns="">
      <p:transition spd="slow" advTm="119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4</a:t>
            </a:fld>
            <a:endParaRPr lang="de-DE" dirty="0"/>
          </a:p>
        </p:txBody>
      </p:sp>
      <p:sp>
        <p:nvSpPr>
          <p:cNvPr id="6" name="Title 5"/>
          <p:cNvSpPr>
            <a:spLocks noGrp="1"/>
          </p:cNvSpPr>
          <p:nvPr>
            <p:ph type="title"/>
          </p:nvPr>
        </p:nvSpPr>
        <p:spPr/>
        <p:txBody>
          <a:bodyPr/>
          <a:lstStyle/>
          <a:p>
            <a:r>
              <a:rPr lang="de-DE" dirty="0" err="1"/>
              <a:t>Three</a:t>
            </a:r>
            <a:r>
              <a:rPr lang="de-DE" dirty="0"/>
              <a:t> </a:t>
            </a:r>
            <a:r>
              <a:rPr lang="de-DE" dirty="0" err="1"/>
              <a:t>Types</a:t>
            </a:r>
            <a:r>
              <a:rPr lang="de-DE" dirty="0"/>
              <a:t> </a:t>
            </a:r>
            <a:r>
              <a:rPr lang="de-DE" dirty="0" err="1"/>
              <a:t>of</a:t>
            </a:r>
            <a:r>
              <a:rPr lang="de-DE" dirty="0"/>
              <a:t> Stellarator </a:t>
            </a:r>
            <a:r>
              <a:rPr lang="de-DE" dirty="0" err="1"/>
              <a:t>Divertors</a:t>
            </a:r>
            <a:endParaRPr lang="en-US" dirty="0"/>
          </a:p>
        </p:txBody>
      </p:sp>
      <p:grpSp>
        <p:nvGrpSpPr>
          <p:cNvPr id="15" name="Group 14"/>
          <p:cNvGrpSpPr/>
          <p:nvPr/>
        </p:nvGrpSpPr>
        <p:grpSpPr>
          <a:xfrm>
            <a:off x="152732" y="809623"/>
            <a:ext cx="3961735" cy="5751977"/>
            <a:chOff x="152732" y="809623"/>
            <a:chExt cx="3961735" cy="5751977"/>
          </a:xfrm>
        </p:grpSpPr>
        <p:sp>
          <p:nvSpPr>
            <p:cNvPr id="16" name="Rectangle 15"/>
            <p:cNvSpPr/>
            <p:nvPr/>
          </p:nvSpPr>
          <p:spPr>
            <a:xfrm>
              <a:off x="152732" y="809623"/>
              <a:ext cx="3961735" cy="5751977"/>
            </a:xfrm>
            <a:prstGeom prst="rect">
              <a:avLst/>
            </a:prstGeom>
            <a:solidFill>
              <a:schemeClr val="accent5">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7" name="TextBox 16"/>
            <p:cNvSpPr txBox="1"/>
            <p:nvPr/>
          </p:nvSpPr>
          <p:spPr>
            <a:xfrm>
              <a:off x="1066799" y="931850"/>
              <a:ext cx="2133600"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a:t>Island </a:t>
              </a:r>
              <a:r>
                <a:rPr lang="de-DE" sz="1600" b="1" dirty="0" err="1"/>
                <a:t>Divertor</a:t>
              </a:r>
              <a:endParaRPr lang="en-US" sz="1600" b="1" dirty="0" err="1"/>
            </a:p>
          </p:txBody>
        </p:sp>
      </p:gr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3864" t="21405" r="23295" b="13260"/>
          <a:stretch/>
        </p:blipFill>
        <p:spPr>
          <a:xfrm>
            <a:off x="658813" y="1321971"/>
            <a:ext cx="2852611" cy="1789272"/>
          </a:xfrm>
          <a:prstGeom prst="rect">
            <a:avLst/>
          </a:prstGeom>
        </p:spPr>
      </p:pic>
      <p:sp>
        <p:nvSpPr>
          <p:cNvPr id="19" name="TextBox 18">
            <a:extLst>
              <a:ext uri="{FF2B5EF4-FFF2-40B4-BE49-F238E27FC236}">
                <a16:creationId xmlns:a16="http://schemas.microsoft.com/office/drawing/2014/main" id="{99927134-8C65-F990-A218-27E5A41689E4}"/>
              </a:ext>
            </a:extLst>
          </p:cNvPr>
          <p:cNvSpPr txBox="1"/>
          <p:nvPr/>
        </p:nvSpPr>
        <p:spPr>
          <a:xfrm>
            <a:off x="3200399" y="2687082"/>
            <a:ext cx="346109" cy="262059"/>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1</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nvGrpSpPr>
          <p:cNvPr id="20" name="Group 19"/>
          <p:cNvGrpSpPr/>
          <p:nvPr/>
        </p:nvGrpSpPr>
        <p:grpSpPr>
          <a:xfrm>
            <a:off x="318458" y="3216323"/>
            <a:ext cx="1815141" cy="2278185"/>
            <a:chOff x="3078643" y="4151190"/>
            <a:chExt cx="1815141" cy="2278185"/>
          </a:xfrm>
        </p:grpSpPr>
        <p:pic>
          <p:nvPicPr>
            <p:cNvPr id="21" name="Picture 20" descr="A close up of a map&#10;&#10;Description automatically generated">
              <a:extLst>
                <a:ext uri="{FF2B5EF4-FFF2-40B4-BE49-F238E27FC236}">
                  <a16:creationId xmlns:a16="http://schemas.microsoft.com/office/drawing/2014/main" id="{42AEDAD1-C95A-44CD-AD3B-3D55C2BD30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66" t="4650" r="3707" b="12739"/>
            <a:stretch/>
          </p:blipFill>
          <p:spPr>
            <a:xfrm>
              <a:off x="3078643" y="4202175"/>
              <a:ext cx="1815141" cy="2227200"/>
            </a:xfrm>
            <a:prstGeom prst="rect">
              <a:avLst/>
            </a:prstGeom>
          </p:spPr>
        </p:pic>
        <p:sp>
          <p:nvSpPr>
            <p:cNvPr id="26" name="TextBox 25">
              <a:extLst>
                <a:ext uri="{FF2B5EF4-FFF2-40B4-BE49-F238E27FC236}">
                  <a16:creationId xmlns:a16="http://schemas.microsoft.com/office/drawing/2014/main" id="{DE89AF15-F94D-D5E0-E639-4E50762A6AE2}"/>
                </a:ext>
              </a:extLst>
            </p:cNvPr>
            <p:cNvSpPr txBox="1"/>
            <p:nvPr/>
          </p:nvSpPr>
          <p:spPr>
            <a:xfrm>
              <a:off x="3093138" y="4151190"/>
              <a:ext cx="99386" cy="262059"/>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1</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pic>
        <p:nvPicPr>
          <p:cNvPr id="28" name="Picture 27"/>
          <p:cNvPicPr>
            <a:picLocks noChangeAspect="1"/>
          </p:cNvPicPr>
          <p:nvPr/>
        </p:nvPicPr>
        <p:blipFill>
          <a:blip r:embed="rId4"/>
          <a:stretch>
            <a:fillRect/>
          </a:stretch>
        </p:blipFill>
        <p:spPr>
          <a:xfrm>
            <a:off x="680619" y="3281928"/>
            <a:ext cx="797271" cy="289753"/>
          </a:xfrm>
          <a:prstGeom prst="rect">
            <a:avLst/>
          </a:prstGeom>
        </p:spPr>
      </p:pic>
      <p:grpSp>
        <p:nvGrpSpPr>
          <p:cNvPr id="29" name="Group 28"/>
          <p:cNvGrpSpPr/>
          <p:nvPr/>
        </p:nvGrpSpPr>
        <p:grpSpPr>
          <a:xfrm>
            <a:off x="2249197" y="1491288"/>
            <a:ext cx="1917861" cy="4005717"/>
            <a:chOff x="5448874" y="2423658"/>
            <a:chExt cx="1917861" cy="4005717"/>
          </a:xfrm>
        </p:grpSpPr>
        <p:pic>
          <p:nvPicPr>
            <p:cNvPr id="30" name="Picture 29" descr="A close up of a logo&#10;&#10;Description automatically generated">
              <a:extLst>
                <a:ext uri="{FF2B5EF4-FFF2-40B4-BE49-F238E27FC236}">
                  <a16:creationId xmlns:a16="http://schemas.microsoft.com/office/drawing/2014/main" id="{569E0F28-C3DD-4DA1-A746-5D9AEB2EC3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216" t="4620" r="3838" b="12553"/>
            <a:stretch/>
          </p:blipFill>
          <p:spPr>
            <a:xfrm>
              <a:off x="5448874" y="4202175"/>
              <a:ext cx="1746378" cy="2227200"/>
            </a:xfrm>
            <a:prstGeom prst="rect">
              <a:avLst/>
            </a:prstGeom>
          </p:spPr>
        </p:pic>
        <p:sp>
          <p:nvSpPr>
            <p:cNvPr id="31" name="TextBox 30">
              <a:extLst>
                <a:ext uri="{FF2B5EF4-FFF2-40B4-BE49-F238E27FC236}">
                  <a16:creationId xmlns:a16="http://schemas.microsoft.com/office/drawing/2014/main" id="{88B36714-946B-341C-426D-79609397DE34}"/>
                </a:ext>
              </a:extLst>
            </p:cNvPr>
            <p:cNvSpPr txBox="1"/>
            <p:nvPr/>
          </p:nvSpPr>
          <p:spPr>
            <a:xfrm>
              <a:off x="5480710" y="4165160"/>
              <a:ext cx="99386" cy="262059"/>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2</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E8A45310-585A-994D-2350-034B197B9F7F}"/>
                </a:ext>
              </a:extLst>
            </p:cNvPr>
            <p:cNvSpPr txBox="1"/>
            <p:nvPr/>
          </p:nvSpPr>
          <p:spPr>
            <a:xfrm>
              <a:off x="6400076" y="2423658"/>
              <a:ext cx="966659" cy="29495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2</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pic>
        <p:nvPicPr>
          <p:cNvPr id="33" name="Picture 32"/>
          <p:cNvPicPr>
            <a:picLocks noChangeAspect="1"/>
          </p:cNvPicPr>
          <p:nvPr/>
        </p:nvPicPr>
        <p:blipFill>
          <a:blip r:embed="rId6"/>
          <a:stretch>
            <a:fillRect/>
          </a:stretch>
        </p:blipFill>
        <p:spPr>
          <a:xfrm rot="21302558">
            <a:off x="2410727" y="3528989"/>
            <a:ext cx="417138" cy="633069"/>
          </a:xfrm>
          <a:prstGeom prst="rect">
            <a:avLst/>
          </a:prstGeom>
        </p:spPr>
      </p:pic>
      <p:sp>
        <p:nvSpPr>
          <p:cNvPr id="34" name="TextBox 33"/>
          <p:cNvSpPr txBox="1"/>
          <p:nvPr/>
        </p:nvSpPr>
        <p:spPr>
          <a:xfrm>
            <a:off x="233321" y="723214"/>
            <a:ext cx="719011" cy="250390"/>
          </a:xfrm>
          <a:prstGeom prst="rect">
            <a:avLst/>
          </a:prstGeom>
          <a:noFill/>
        </p:spPr>
        <p:txBody>
          <a:bodyPr wrap="square" lIns="0" tIns="0" rIns="0" bIns="0" rtlCol="0" anchor="t" anchorCtr="0">
            <a:spAutoFit/>
          </a:bodyPr>
          <a:lstStyle/>
          <a:p>
            <a:pPr algn="l">
              <a:lnSpc>
                <a:spcPts val="2300"/>
              </a:lnSpc>
              <a:spcBef>
                <a:spcPts val="1150"/>
              </a:spcBef>
            </a:pPr>
            <a:r>
              <a:rPr lang="de-DE" sz="1000" dirty="0"/>
              <a:t>[V. Perseo]</a:t>
            </a:r>
            <a:endParaRPr lang="en-US" sz="1000" dirty="0" err="1"/>
          </a:p>
        </p:txBody>
      </p:sp>
      <p:sp>
        <p:nvSpPr>
          <p:cNvPr id="35" name="TextBox 34"/>
          <p:cNvSpPr txBox="1"/>
          <p:nvPr/>
        </p:nvSpPr>
        <p:spPr>
          <a:xfrm>
            <a:off x="449531" y="5515140"/>
            <a:ext cx="3368136" cy="710900"/>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W7-AS, W7-X</a:t>
            </a:r>
            <a:endParaRPr lang="en-US" sz="1400" dirty="0" err="1"/>
          </a:p>
        </p:txBody>
      </p:sp>
      <p:sp>
        <p:nvSpPr>
          <p:cNvPr id="36" name="Rectangle 35"/>
          <p:cNvSpPr/>
          <p:nvPr/>
        </p:nvSpPr>
        <p:spPr>
          <a:xfrm>
            <a:off x="4124656" y="809623"/>
            <a:ext cx="3954029" cy="5746508"/>
          </a:xfrm>
          <a:prstGeom prst="rect">
            <a:avLst/>
          </a:prstGeom>
          <a:solidFill>
            <a:schemeClr val="tx2">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37" name="TextBox 36"/>
          <p:cNvSpPr txBox="1"/>
          <p:nvPr/>
        </p:nvSpPr>
        <p:spPr>
          <a:xfrm>
            <a:off x="5038724" y="931850"/>
            <a:ext cx="2133600" cy="294953"/>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err="1"/>
              <a:t>Helical</a:t>
            </a:r>
            <a:r>
              <a:rPr lang="de-DE" sz="1600" b="1" dirty="0"/>
              <a:t> </a:t>
            </a:r>
            <a:r>
              <a:rPr lang="de-DE" sz="1600" b="1" dirty="0" err="1"/>
              <a:t>Divertor</a:t>
            </a:r>
            <a:endParaRPr lang="en-US" sz="1600" b="1" dirty="0" err="1"/>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120" y="1346190"/>
            <a:ext cx="2448605" cy="2310805"/>
          </a:xfrm>
          <a:prstGeom prst="rect">
            <a:avLst/>
          </a:prstGeom>
        </p:spPr>
      </p:pic>
      <p:sp>
        <p:nvSpPr>
          <p:cNvPr id="39" name="TextBox 38"/>
          <p:cNvSpPr txBox="1"/>
          <p:nvPr/>
        </p:nvSpPr>
        <p:spPr>
          <a:xfrm>
            <a:off x="4421456" y="5515140"/>
            <a:ext cx="3368136" cy="743793"/>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LHD</a:t>
            </a:r>
            <a:endParaRPr lang="en-US" sz="1400" dirty="0" err="1"/>
          </a:p>
        </p:txBody>
      </p:sp>
      <mc:AlternateContent xmlns:mc="http://schemas.openxmlformats.org/markup-compatibility/2006" xmlns:a14="http://schemas.microsoft.com/office/drawing/2010/main">
        <mc:Choice Requires="a14">
          <p:sp>
            <p:nvSpPr>
              <p:cNvPr id="40" name="TextBox 39"/>
              <p:cNvSpPr txBox="1"/>
              <p:nvPr/>
            </p:nvSpPr>
            <p:spPr>
              <a:xfrm>
                <a:off x="4876120" y="1297308"/>
                <a:ext cx="829355"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𝜑</m:t>
                      </m:r>
                      <m:r>
                        <a:rPr lang="de-DE" sz="1600" b="0" i="1" smtClean="0">
                          <a:latin typeface="Cambria Math" panose="02040503050406030204" pitchFamily="18" charset="0"/>
                        </a:rPr>
                        <m:t>=18°</m:t>
                      </m:r>
                    </m:oMath>
                  </m:oMathPara>
                </a14:m>
                <a:endParaRPr lang="en-US" sz="1600" dirty="0" err="1"/>
              </a:p>
            </p:txBody>
          </p:sp>
        </mc:Choice>
        <mc:Fallback xmlns="">
          <p:sp>
            <p:nvSpPr>
              <p:cNvPr id="40" name="TextBox 39"/>
              <p:cNvSpPr txBox="1">
                <a:spLocks noRot="1" noChangeAspect="1" noMove="1" noResize="1" noEditPoints="1" noAdjustHandles="1" noChangeArrowheads="1" noChangeShapeType="1" noTextEdit="1"/>
              </p:cNvSpPr>
              <p:nvPr/>
            </p:nvSpPr>
            <p:spPr>
              <a:xfrm>
                <a:off x="4876120" y="1297308"/>
                <a:ext cx="829355" cy="294953"/>
              </a:xfrm>
              <a:prstGeom prst="rect">
                <a:avLst/>
              </a:prstGeom>
              <a:blipFill>
                <a:blip r:embed="rId8"/>
                <a:stretch>
                  <a:fillRect l="-1471" b="-14583"/>
                </a:stretch>
              </a:blipFill>
            </p:spPr>
            <p:txBody>
              <a:bodyPr/>
              <a:lstStyle/>
              <a:p>
                <a:r>
                  <a:rPr lang="en-US">
                    <a:noFill/>
                  </a:rPr>
                  <a:t> </a:t>
                </a:r>
              </a:p>
            </p:txBody>
          </p:sp>
        </mc:Fallback>
      </mc:AlternateContent>
      <p:sp>
        <p:nvSpPr>
          <p:cNvPr id="42" name="Rectangle 41"/>
          <p:cNvSpPr/>
          <p:nvPr/>
        </p:nvSpPr>
        <p:spPr>
          <a:xfrm>
            <a:off x="8087056" y="809623"/>
            <a:ext cx="3954029" cy="5746508"/>
          </a:xfrm>
          <a:prstGeom prst="rect">
            <a:avLst/>
          </a:prstGeom>
          <a:solidFill>
            <a:schemeClr val="accent2">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43" name="TextBox 42"/>
          <p:cNvSpPr txBox="1"/>
          <p:nvPr/>
        </p:nvSpPr>
        <p:spPr>
          <a:xfrm>
            <a:off x="9001124" y="931850"/>
            <a:ext cx="2133600"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err="1"/>
              <a:t>Nonresonant</a:t>
            </a:r>
            <a:r>
              <a:rPr lang="de-DE" sz="1600" b="1" dirty="0"/>
              <a:t> </a:t>
            </a:r>
            <a:r>
              <a:rPr lang="de-DE" sz="1600" b="1" dirty="0" err="1"/>
              <a:t>Divertor</a:t>
            </a:r>
            <a:endParaRPr lang="en-US" sz="1600" b="1" dirty="0" err="1"/>
          </a:p>
        </p:txBody>
      </p:sp>
      <p:pic>
        <p:nvPicPr>
          <p:cNvPr id="44" name="Picture 43"/>
          <p:cNvPicPr>
            <a:picLocks noChangeAspect="1"/>
          </p:cNvPicPr>
          <p:nvPr/>
        </p:nvPicPr>
        <p:blipFill>
          <a:blip r:embed="rId9"/>
          <a:stretch>
            <a:fillRect/>
          </a:stretch>
        </p:blipFill>
        <p:spPr>
          <a:xfrm>
            <a:off x="9115894" y="1321971"/>
            <a:ext cx="1896352" cy="2750752"/>
          </a:xfrm>
          <a:prstGeom prst="rect">
            <a:avLst/>
          </a:prstGeom>
        </p:spPr>
      </p:pic>
      <p:sp>
        <p:nvSpPr>
          <p:cNvPr id="45" name="TextBox 44"/>
          <p:cNvSpPr txBox="1"/>
          <p:nvPr/>
        </p:nvSpPr>
        <p:spPr>
          <a:xfrm>
            <a:off x="8383856" y="5515140"/>
            <a:ext cx="3368136" cy="743793"/>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HSX, CTH</a:t>
            </a:r>
            <a:endParaRPr lang="en-US" sz="1400" dirty="0" err="1"/>
          </a:p>
        </p:txBody>
      </p:sp>
    </p:spTree>
    <p:extLst>
      <p:ext uri="{BB962C8B-B14F-4D97-AF65-F5344CB8AC3E}">
        <p14:creationId xmlns:p14="http://schemas.microsoft.com/office/powerpoint/2010/main" val="2909125955"/>
      </p:ext>
    </p:extLst>
  </p:cSld>
  <p:clrMapOvr>
    <a:masterClrMapping/>
  </p:clrMapOvr>
  <mc:AlternateContent xmlns:mc="http://schemas.openxmlformats.org/markup-compatibility/2006" xmlns:p14="http://schemas.microsoft.com/office/powerpoint/2010/main">
    <mc:Choice Requires="p14">
      <p:transition spd="slow" p14:dur="2000" advTm="50891"/>
    </mc:Choice>
    <mc:Fallback xmlns="">
      <p:transition spd="slow" advTm="508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5</a:t>
            </a:fld>
            <a:endParaRPr lang="de-DE" dirty="0"/>
          </a:p>
        </p:txBody>
      </p:sp>
      <p:sp>
        <p:nvSpPr>
          <p:cNvPr id="6" name="Title 5"/>
          <p:cNvSpPr>
            <a:spLocks noGrp="1"/>
          </p:cNvSpPr>
          <p:nvPr>
            <p:ph type="title"/>
          </p:nvPr>
        </p:nvSpPr>
        <p:spPr/>
        <p:txBody>
          <a:bodyPr/>
          <a:lstStyle/>
          <a:p>
            <a:r>
              <a:rPr lang="de-DE" dirty="0" err="1"/>
              <a:t>Three</a:t>
            </a:r>
            <a:r>
              <a:rPr lang="de-DE" dirty="0"/>
              <a:t> </a:t>
            </a:r>
            <a:r>
              <a:rPr lang="de-DE" dirty="0" err="1"/>
              <a:t>main</a:t>
            </a:r>
            <a:r>
              <a:rPr lang="de-DE" dirty="0"/>
              <a:t> </a:t>
            </a:r>
            <a:r>
              <a:rPr lang="de-DE" dirty="0" err="1"/>
              <a:t>types</a:t>
            </a:r>
            <a:r>
              <a:rPr lang="de-DE" dirty="0"/>
              <a:t> </a:t>
            </a:r>
            <a:r>
              <a:rPr lang="de-DE" dirty="0" err="1"/>
              <a:t>of</a:t>
            </a:r>
            <a:r>
              <a:rPr lang="de-DE" dirty="0"/>
              <a:t> </a:t>
            </a:r>
            <a:r>
              <a:rPr lang="de-DE" dirty="0" err="1"/>
              <a:t>stellarator</a:t>
            </a:r>
            <a:r>
              <a:rPr lang="de-DE" dirty="0"/>
              <a:t> </a:t>
            </a:r>
            <a:r>
              <a:rPr lang="de-DE" dirty="0" err="1"/>
              <a:t>divertors</a:t>
            </a:r>
            <a:endParaRPr lang="en-US" dirty="0"/>
          </a:p>
        </p:txBody>
      </p:sp>
      <p:grpSp>
        <p:nvGrpSpPr>
          <p:cNvPr id="13" name="Group 12"/>
          <p:cNvGrpSpPr/>
          <p:nvPr/>
        </p:nvGrpSpPr>
        <p:grpSpPr>
          <a:xfrm>
            <a:off x="152732" y="809623"/>
            <a:ext cx="3961735" cy="5751977"/>
            <a:chOff x="152732" y="809623"/>
            <a:chExt cx="3961735" cy="5751977"/>
          </a:xfrm>
        </p:grpSpPr>
        <p:sp>
          <p:nvSpPr>
            <p:cNvPr id="2" name="Rectangle 1"/>
            <p:cNvSpPr/>
            <p:nvPr/>
          </p:nvSpPr>
          <p:spPr>
            <a:xfrm>
              <a:off x="152732" y="809623"/>
              <a:ext cx="3961735" cy="5751977"/>
            </a:xfrm>
            <a:prstGeom prst="rect">
              <a:avLst/>
            </a:prstGeom>
            <a:solidFill>
              <a:schemeClr val="accent5">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1" name="TextBox 10"/>
            <p:cNvSpPr txBox="1"/>
            <p:nvPr/>
          </p:nvSpPr>
          <p:spPr>
            <a:xfrm>
              <a:off x="1066799" y="931850"/>
              <a:ext cx="2133600"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a:t>Island </a:t>
              </a:r>
              <a:r>
                <a:rPr lang="de-DE" sz="1600" b="1" dirty="0" err="1"/>
                <a:t>Divertor</a:t>
              </a:r>
              <a:endParaRPr lang="en-US" sz="1600" b="1" dirty="0" err="1"/>
            </a:p>
          </p:txBody>
        </p:sp>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3864" t="21405" r="23295" b="13260"/>
          <a:stretch/>
        </p:blipFill>
        <p:spPr>
          <a:xfrm>
            <a:off x="658813" y="1321971"/>
            <a:ext cx="2852611" cy="1789272"/>
          </a:xfrm>
          <a:prstGeom prst="rect">
            <a:avLst/>
          </a:prstGeom>
        </p:spPr>
      </p:pic>
      <p:sp>
        <p:nvSpPr>
          <p:cNvPr id="30" name="TextBox 29">
            <a:extLst>
              <a:ext uri="{FF2B5EF4-FFF2-40B4-BE49-F238E27FC236}">
                <a16:creationId xmlns:a16="http://schemas.microsoft.com/office/drawing/2014/main" id="{99927134-8C65-F990-A218-27E5A41689E4}"/>
              </a:ext>
            </a:extLst>
          </p:cNvPr>
          <p:cNvSpPr txBox="1"/>
          <p:nvPr/>
        </p:nvSpPr>
        <p:spPr>
          <a:xfrm>
            <a:off x="3200399" y="2687082"/>
            <a:ext cx="346109" cy="262059"/>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1</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nvGrpSpPr>
          <p:cNvPr id="31" name="Group 30"/>
          <p:cNvGrpSpPr/>
          <p:nvPr/>
        </p:nvGrpSpPr>
        <p:grpSpPr>
          <a:xfrm>
            <a:off x="318458" y="3216323"/>
            <a:ext cx="1815141" cy="2278185"/>
            <a:chOff x="3078643" y="4151190"/>
            <a:chExt cx="1815141" cy="2278185"/>
          </a:xfrm>
        </p:grpSpPr>
        <p:pic>
          <p:nvPicPr>
            <p:cNvPr id="32" name="Picture 31" descr="A close up of a map&#10;&#10;Description automatically generated">
              <a:extLst>
                <a:ext uri="{FF2B5EF4-FFF2-40B4-BE49-F238E27FC236}">
                  <a16:creationId xmlns:a16="http://schemas.microsoft.com/office/drawing/2014/main" id="{42AEDAD1-C95A-44CD-AD3B-3D55C2BD30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66" t="4650" r="3707" b="12739"/>
            <a:stretch/>
          </p:blipFill>
          <p:spPr>
            <a:xfrm>
              <a:off x="3078643" y="4202175"/>
              <a:ext cx="1815141" cy="2227200"/>
            </a:xfrm>
            <a:prstGeom prst="rect">
              <a:avLst/>
            </a:prstGeom>
          </p:spPr>
        </p:pic>
        <p:sp>
          <p:nvSpPr>
            <p:cNvPr id="34" name="TextBox 33">
              <a:extLst>
                <a:ext uri="{FF2B5EF4-FFF2-40B4-BE49-F238E27FC236}">
                  <a16:creationId xmlns:a16="http://schemas.microsoft.com/office/drawing/2014/main" id="{DE89AF15-F94D-D5E0-E639-4E50762A6AE2}"/>
                </a:ext>
              </a:extLst>
            </p:cNvPr>
            <p:cNvSpPr txBox="1"/>
            <p:nvPr/>
          </p:nvSpPr>
          <p:spPr>
            <a:xfrm>
              <a:off x="3093138" y="4151190"/>
              <a:ext cx="99386" cy="262059"/>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1</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pic>
        <p:nvPicPr>
          <p:cNvPr id="37" name="Picture 36"/>
          <p:cNvPicPr>
            <a:picLocks noChangeAspect="1"/>
          </p:cNvPicPr>
          <p:nvPr/>
        </p:nvPicPr>
        <p:blipFill>
          <a:blip r:embed="rId5"/>
          <a:stretch>
            <a:fillRect/>
          </a:stretch>
        </p:blipFill>
        <p:spPr>
          <a:xfrm>
            <a:off x="680619" y="3281928"/>
            <a:ext cx="797271" cy="289753"/>
          </a:xfrm>
          <a:prstGeom prst="rect">
            <a:avLst/>
          </a:prstGeom>
        </p:spPr>
      </p:pic>
      <p:grpSp>
        <p:nvGrpSpPr>
          <p:cNvPr id="42" name="Group 41"/>
          <p:cNvGrpSpPr/>
          <p:nvPr/>
        </p:nvGrpSpPr>
        <p:grpSpPr>
          <a:xfrm>
            <a:off x="2249197" y="1491288"/>
            <a:ext cx="1917861" cy="4005717"/>
            <a:chOff x="5448874" y="2423658"/>
            <a:chExt cx="1917861" cy="4005717"/>
          </a:xfrm>
        </p:grpSpPr>
        <p:pic>
          <p:nvPicPr>
            <p:cNvPr id="43" name="Picture 42" descr="A close up of a logo&#10;&#10;Description automatically generated">
              <a:extLst>
                <a:ext uri="{FF2B5EF4-FFF2-40B4-BE49-F238E27FC236}">
                  <a16:creationId xmlns:a16="http://schemas.microsoft.com/office/drawing/2014/main" id="{569E0F28-C3DD-4DA1-A746-5D9AEB2EC3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216" t="4620" r="3838" b="12553"/>
            <a:stretch/>
          </p:blipFill>
          <p:spPr>
            <a:xfrm>
              <a:off x="5448874" y="4202175"/>
              <a:ext cx="1746378" cy="2227200"/>
            </a:xfrm>
            <a:prstGeom prst="rect">
              <a:avLst/>
            </a:prstGeom>
          </p:spPr>
        </p:pic>
        <p:sp>
          <p:nvSpPr>
            <p:cNvPr id="44" name="TextBox 43">
              <a:extLst>
                <a:ext uri="{FF2B5EF4-FFF2-40B4-BE49-F238E27FC236}">
                  <a16:creationId xmlns:a16="http://schemas.microsoft.com/office/drawing/2014/main" id="{88B36714-946B-341C-426D-79609397DE34}"/>
                </a:ext>
              </a:extLst>
            </p:cNvPr>
            <p:cNvSpPr txBox="1"/>
            <p:nvPr/>
          </p:nvSpPr>
          <p:spPr>
            <a:xfrm>
              <a:off x="5480710" y="4165160"/>
              <a:ext cx="99386" cy="262059"/>
            </a:xfrm>
            <a:prstGeom prst="rect">
              <a:avLst/>
            </a:prstGeom>
            <a:noFill/>
          </p:spPr>
          <p:txBody>
            <a:bodyPr wrap="non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2</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E8A45310-585A-994D-2350-034B197B9F7F}"/>
                </a:ext>
              </a:extLst>
            </p:cNvPr>
            <p:cNvSpPr txBox="1"/>
            <p:nvPr/>
          </p:nvSpPr>
          <p:spPr>
            <a:xfrm>
              <a:off x="6400076" y="2423658"/>
              <a:ext cx="966659" cy="29495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2300"/>
                </a:lnSpc>
                <a:spcBef>
                  <a:spcPts val="1150"/>
                </a:spcBef>
                <a:spcAft>
                  <a:spcPts val="0"/>
                </a:spcAft>
                <a:buClrTx/>
                <a:buSzTx/>
                <a:buFontTx/>
                <a:buNone/>
                <a:tabLst/>
                <a:defRPr/>
              </a:pPr>
              <a:r>
                <a:rPr lang="en-GB" sz="1400" b="1" dirty="0">
                  <a:solidFill>
                    <a:srgbClr val="000000"/>
                  </a:solidFill>
                  <a:latin typeface="Arial" panose="020B0604020202020204"/>
                </a:rPr>
                <a:t>2</a:t>
              </a:r>
              <a:endParaRPr kumimoji="0" lang="it-IT" sz="14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grpSp>
      <p:pic>
        <p:nvPicPr>
          <p:cNvPr id="49" name="Picture 48"/>
          <p:cNvPicPr>
            <a:picLocks noChangeAspect="1"/>
          </p:cNvPicPr>
          <p:nvPr/>
        </p:nvPicPr>
        <p:blipFill>
          <a:blip r:embed="rId7"/>
          <a:stretch>
            <a:fillRect/>
          </a:stretch>
        </p:blipFill>
        <p:spPr>
          <a:xfrm rot="21302558">
            <a:off x="2410727" y="3528989"/>
            <a:ext cx="417138" cy="633069"/>
          </a:xfrm>
          <a:prstGeom prst="rect">
            <a:avLst/>
          </a:prstGeom>
        </p:spPr>
      </p:pic>
      <p:sp>
        <p:nvSpPr>
          <p:cNvPr id="52" name="TextBox 51"/>
          <p:cNvSpPr txBox="1"/>
          <p:nvPr/>
        </p:nvSpPr>
        <p:spPr>
          <a:xfrm>
            <a:off x="4343400" y="931850"/>
            <a:ext cx="6937374" cy="1487587"/>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large </a:t>
            </a:r>
            <a:r>
              <a:rPr lang="de-DE" sz="1600" dirty="0" err="1"/>
              <a:t>island</a:t>
            </a:r>
            <a:r>
              <a:rPr lang="de-DE" sz="1600" dirty="0"/>
              <a:t> </a:t>
            </a:r>
            <a:r>
              <a:rPr lang="de-DE" sz="1600" dirty="0" err="1"/>
              <a:t>chain</a:t>
            </a:r>
            <a:r>
              <a:rPr lang="de-DE" sz="1600" dirty="0"/>
              <a:t> </a:t>
            </a:r>
            <a:r>
              <a:rPr lang="de-DE" sz="1600" dirty="0" err="1"/>
              <a:t>designed</a:t>
            </a:r>
            <a:r>
              <a:rPr lang="de-DE" sz="1600" dirty="0"/>
              <a:t> at </a:t>
            </a:r>
            <a:r>
              <a:rPr lang="de-DE" sz="1600" dirty="0" err="1"/>
              <a:t>the</a:t>
            </a:r>
            <a:r>
              <a:rPr lang="de-DE" sz="1600" dirty="0"/>
              <a:t> </a:t>
            </a:r>
            <a:r>
              <a:rPr lang="de-DE" sz="1600" dirty="0" err="1"/>
              <a:t>plasma</a:t>
            </a:r>
            <a:r>
              <a:rPr lang="de-DE" sz="1600" dirty="0"/>
              <a:t> </a:t>
            </a:r>
            <a:r>
              <a:rPr lang="de-DE" sz="1600" dirty="0" err="1"/>
              <a:t>edge</a:t>
            </a:r>
            <a:r>
              <a:rPr lang="de-DE" sz="1600" dirty="0"/>
              <a:t>, </a:t>
            </a:r>
            <a:r>
              <a:rPr lang="de-DE" sz="1600" dirty="0" err="1"/>
              <a:t>intersected</a:t>
            </a:r>
            <a:r>
              <a:rPr lang="de-DE" sz="1600" dirty="0"/>
              <a:t> </a:t>
            </a:r>
            <a:r>
              <a:rPr lang="de-DE" sz="1600" dirty="0" err="1"/>
              <a:t>by</a:t>
            </a:r>
            <a:r>
              <a:rPr lang="de-DE" sz="1600" dirty="0"/>
              <a:t> </a:t>
            </a:r>
            <a:r>
              <a:rPr lang="de-DE" sz="1600" dirty="0" err="1"/>
              <a:t>divertor</a:t>
            </a:r>
            <a:r>
              <a:rPr lang="de-DE" sz="1600" dirty="0"/>
              <a:t> </a:t>
            </a:r>
            <a:r>
              <a:rPr lang="de-DE" sz="1600" dirty="0" err="1"/>
              <a:t>target</a:t>
            </a:r>
            <a:r>
              <a:rPr lang="de-DE" sz="1600" dirty="0"/>
              <a:t> </a:t>
            </a:r>
            <a:r>
              <a:rPr lang="de-DE" sz="1600" dirty="0" err="1"/>
              <a:t>plates</a:t>
            </a:r>
            <a:endParaRPr lang="de-DE" sz="1600" dirty="0"/>
          </a:p>
          <a:p>
            <a:pPr marL="742950" lvl="1" indent="-285750">
              <a:lnSpc>
                <a:spcPts val="2300"/>
              </a:lnSpc>
              <a:spcBef>
                <a:spcPts val="1150"/>
              </a:spcBef>
              <a:buFont typeface="Wingdings" panose="05000000000000000000" pitchFamily="2" charset="2"/>
              <a:buChar char="§"/>
            </a:pPr>
            <a:r>
              <a:rPr lang="de-DE" sz="1600" dirty="0" err="1"/>
              <a:t>islands</a:t>
            </a:r>
            <a:r>
              <a:rPr lang="de-DE" sz="1600" dirty="0"/>
              <a:t> </a:t>
            </a:r>
            <a:r>
              <a:rPr lang="de-DE" sz="1600" dirty="0" err="1"/>
              <a:t>precess</a:t>
            </a:r>
            <a:r>
              <a:rPr lang="de-DE" sz="1600" dirty="0"/>
              <a:t> </a:t>
            </a:r>
            <a:r>
              <a:rPr lang="de-DE" sz="1600" dirty="0" err="1"/>
              <a:t>poloidally</a:t>
            </a:r>
            <a:r>
              <a:rPr lang="de-DE" sz="1600" dirty="0"/>
              <a:t> </a:t>
            </a:r>
            <a:r>
              <a:rPr lang="de-DE" sz="1600" dirty="0" err="1"/>
              <a:t>around</a:t>
            </a:r>
            <a:r>
              <a:rPr lang="de-DE" sz="1600" dirty="0"/>
              <a:t> </a:t>
            </a:r>
            <a:r>
              <a:rPr lang="de-DE" sz="1600" dirty="0" err="1"/>
              <a:t>the</a:t>
            </a:r>
            <a:r>
              <a:rPr lang="de-DE" sz="1600" dirty="0"/>
              <a:t> LCFS </a:t>
            </a:r>
            <a:r>
              <a:rPr lang="de-DE" sz="1600" dirty="0" err="1"/>
              <a:t>as</a:t>
            </a:r>
            <a:r>
              <a:rPr lang="de-DE" sz="1600" dirty="0"/>
              <a:t> </a:t>
            </a:r>
            <a:r>
              <a:rPr lang="de-DE" sz="1600" dirty="0" err="1"/>
              <a:t>they</a:t>
            </a:r>
            <a:r>
              <a:rPr lang="de-DE" sz="1600" dirty="0"/>
              <a:t> </a:t>
            </a:r>
            <a:r>
              <a:rPr lang="de-DE" sz="1600" dirty="0" err="1"/>
              <a:t>move</a:t>
            </a:r>
            <a:r>
              <a:rPr lang="de-DE" sz="1600" dirty="0"/>
              <a:t> </a:t>
            </a:r>
            <a:r>
              <a:rPr lang="de-DE" sz="1600" dirty="0" err="1"/>
              <a:t>toroidally</a:t>
            </a:r>
            <a:endParaRPr lang="de-DE" sz="1600" dirty="0"/>
          </a:p>
          <a:p>
            <a:pPr marL="285750" indent="-285750">
              <a:lnSpc>
                <a:spcPts val="2300"/>
              </a:lnSpc>
              <a:spcBef>
                <a:spcPts val="1150"/>
              </a:spcBef>
              <a:buFont typeface="Wingdings" panose="05000000000000000000" pitchFamily="2" charset="2"/>
              <a:buChar char="§"/>
            </a:pPr>
            <a:endParaRPr lang="en-US" sz="1600" dirty="0" err="1"/>
          </a:p>
        </p:txBody>
      </p:sp>
      <p:sp>
        <p:nvSpPr>
          <p:cNvPr id="53" name="TextBox 52"/>
          <p:cNvSpPr txBox="1"/>
          <p:nvPr/>
        </p:nvSpPr>
        <p:spPr>
          <a:xfrm>
            <a:off x="233321" y="723214"/>
            <a:ext cx="719011" cy="250390"/>
          </a:xfrm>
          <a:prstGeom prst="rect">
            <a:avLst/>
          </a:prstGeom>
          <a:noFill/>
        </p:spPr>
        <p:txBody>
          <a:bodyPr wrap="square" lIns="0" tIns="0" rIns="0" bIns="0" rtlCol="0" anchor="t" anchorCtr="0">
            <a:spAutoFit/>
          </a:bodyPr>
          <a:lstStyle/>
          <a:p>
            <a:pPr algn="l">
              <a:lnSpc>
                <a:spcPts val="2300"/>
              </a:lnSpc>
              <a:spcBef>
                <a:spcPts val="1150"/>
              </a:spcBef>
            </a:pPr>
            <a:r>
              <a:rPr lang="de-DE" sz="1000" dirty="0"/>
              <a:t>[V. Perseo]</a:t>
            </a:r>
            <a:endParaRPr lang="en-US" sz="1000" dirty="0" err="1"/>
          </a:p>
        </p:txBody>
      </p:sp>
      <p:pic>
        <p:nvPicPr>
          <p:cNvPr id="54" name="Grafik 26"/>
          <p:cNvPicPr>
            <a:picLocks noChangeAspect="1"/>
          </p:cNvPicPr>
          <p:nvPr/>
        </p:nvPicPr>
        <p:blipFill>
          <a:blip r:embed="rId8"/>
          <a:stretch>
            <a:fillRect/>
          </a:stretch>
        </p:blipFill>
        <p:spPr>
          <a:xfrm flipV="1">
            <a:off x="6053010" y="2470320"/>
            <a:ext cx="3839111" cy="3743847"/>
          </a:xfrm>
          <a:prstGeom prst="rect">
            <a:avLst/>
          </a:prstGeom>
        </p:spPr>
      </p:pic>
      <p:sp>
        <p:nvSpPr>
          <p:cNvPr id="55" name="Textfeld 1"/>
          <p:cNvSpPr txBox="1"/>
          <p:nvPr/>
        </p:nvSpPr>
        <p:spPr>
          <a:xfrm>
            <a:off x="8996491" y="3602588"/>
            <a:ext cx="1637607" cy="492443"/>
          </a:xfrm>
          <a:prstGeom prst="rect">
            <a:avLst/>
          </a:prstGeom>
          <a:noFill/>
        </p:spPr>
        <p:txBody>
          <a:bodyPr wrap="square" lIns="0" tIns="0" rIns="0" bIns="0" rtlCol="0" anchor="t" anchorCtr="0">
            <a:spAutoFit/>
          </a:bodyPr>
          <a:lstStyle/>
          <a:p>
            <a:pPr algn="ctr"/>
            <a:r>
              <a:rPr lang="de-DE" sz="1600" b="1" dirty="0" err="1">
                <a:solidFill>
                  <a:schemeClr val="accent6">
                    <a:lumMod val="50000"/>
                  </a:schemeClr>
                </a:solidFill>
              </a:rPr>
              <a:t>island</a:t>
            </a:r>
            <a:endParaRPr lang="de-DE" sz="1600" b="1" dirty="0">
              <a:solidFill>
                <a:schemeClr val="accent6">
                  <a:lumMod val="50000"/>
                </a:schemeClr>
              </a:solidFill>
            </a:endParaRPr>
          </a:p>
          <a:p>
            <a:pPr algn="ctr"/>
            <a:r>
              <a:rPr lang="de-DE" sz="1600" b="1" dirty="0">
                <a:solidFill>
                  <a:schemeClr val="accent6">
                    <a:lumMod val="50000"/>
                  </a:schemeClr>
                </a:solidFill>
              </a:rPr>
              <a:t> </a:t>
            </a:r>
            <a:r>
              <a:rPr lang="de-DE" sz="1600" b="1" dirty="0" err="1">
                <a:solidFill>
                  <a:schemeClr val="accent6">
                    <a:lumMod val="50000"/>
                  </a:schemeClr>
                </a:solidFill>
              </a:rPr>
              <a:t>separatrix</a:t>
            </a:r>
            <a:endParaRPr lang="de-DE" sz="1600" b="1" dirty="0">
              <a:solidFill>
                <a:schemeClr val="accent6">
                  <a:lumMod val="50000"/>
                </a:schemeClr>
              </a:solidFill>
            </a:endParaRPr>
          </a:p>
        </p:txBody>
      </p:sp>
      <p:pic>
        <p:nvPicPr>
          <p:cNvPr id="56" name="Grafik 12"/>
          <p:cNvPicPr>
            <a:picLocks noChangeAspect="1"/>
          </p:cNvPicPr>
          <p:nvPr/>
        </p:nvPicPr>
        <p:blipFill>
          <a:blip r:embed="rId9"/>
          <a:stretch>
            <a:fillRect/>
          </a:stretch>
        </p:blipFill>
        <p:spPr>
          <a:xfrm flipV="1">
            <a:off x="6053009" y="2465556"/>
            <a:ext cx="3839111" cy="3753374"/>
          </a:xfrm>
          <a:prstGeom prst="rect">
            <a:avLst/>
          </a:prstGeom>
        </p:spPr>
      </p:pic>
      <mc:AlternateContent xmlns:mc="http://schemas.openxmlformats.org/markup-compatibility/2006" xmlns:a14="http://schemas.microsoft.com/office/drawing/2010/main">
        <mc:Choice Requires="a14">
          <p:sp>
            <p:nvSpPr>
              <p:cNvPr id="57" name="Textfeld 13"/>
              <p:cNvSpPr txBox="1"/>
              <p:nvPr/>
            </p:nvSpPr>
            <p:spPr>
              <a:xfrm>
                <a:off x="6792661" y="3596313"/>
                <a:ext cx="603306"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2000" b="0" i="1" smtClean="0">
                              <a:solidFill>
                                <a:srgbClr val="FF0000"/>
                              </a:solidFill>
                              <a:latin typeface="Cambria Math" panose="02040503050406030204" pitchFamily="18" charset="0"/>
                            </a:rPr>
                          </m:ctrlPr>
                        </m:sSubPr>
                        <m:e>
                          <m:r>
                            <m:rPr>
                              <m:sty m:val="p"/>
                            </m:rPr>
                            <a:rPr lang="de-DE" sz="2000" b="0" i="0" smtClean="0">
                              <a:solidFill>
                                <a:srgbClr val="FF0000"/>
                              </a:solidFill>
                              <a:latin typeface="Cambria Math" panose="02040503050406030204" pitchFamily="18" charset="0"/>
                            </a:rPr>
                            <m:t>Γ</m:t>
                          </m:r>
                        </m:e>
                        <m:sub>
                          <m:r>
                            <a:rPr lang="de-DE" sz="2000" b="0" i="1" smtClean="0">
                              <a:solidFill>
                                <a:srgbClr val="FF0000"/>
                              </a:solidFill>
                              <a:latin typeface="Cambria Math" panose="02040503050406030204" pitchFamily="18" charset="0"/>
                            </a:rPr>
                            <m:t>∥</m:t>
                          </m:r>
                        </m:sub>
                      </m:sSub>
                      <m:r>
                        <a:rPr lang="de-DE" sz="2000" b="0" i="1" smtClean="0">
                          <a:solidFill>
                            <a:srgbClr val="FF0000"/>
                          </a:solidFill>
                          <a:latin typeface="Cambria Math" panose="02040503050406030204" pitchFamily="18" charset="0"/>
                        </a:rPr>
                        <m:t>, </m:t>
                      </m:r>
                      <m:sSub>
                        <m:sSubPr>
                          <m:ctrlPr>
                            <a:rPr lang="de-DE" sz="2000" b="0" i="1" smtClean="0">
                              <a:solidFill>
                                <a:srgbClr val="FF0000"/>
                              </a:solidFill>
                              <a:latin typeface="Cambria Math" panose="02040503050406030204" pitchFamily="18" charset="0"/>
                            </a:rPr>
                          </m:ctrlPr>
                        </m:sSubPr>
                        <m:e>
                          <m:r>
                            <a:rPr lang="de-DE" sz="2000" b="0" i="1" smtClean="0">
                              <a:solidFill>
                                <a:srgbClr val="FF0000"/>
                              </a:solidFill>
                              <a:latin typeface="Cambria Math" panose="02040503050406030204" pitchFamily="18" charset="0"/>
                            </a:rPr>
                            <m:t>𝑞</m:t>
                          </m:r>
                        </m:e>
                        <m:sub>
                          <m:r>
                            <a:rPr lang="de-DE" sz="2000" b="0" i="1" smtClean="0">
                              <a:solidFill>
                                <a:srgbClr val="FF0000"/>
                              </a:solidFill>
                              <a:latin typeface="Cambria Math" panose="02040503050406030204" pitchFamily="18" charset="0"/>
                            </a:rPr>
                            <m:t>∥</m:t>
                          </m:r>
                        </m:sub>
                      </m:sSub>
                    </m:oMath>
                  </m:oMathPara>
                </a14:m>
                <a:endParaRPr lang="de-DE" sz="2000" dirty="0" err="1">
                  <a:solidFill>
                    <a:srgbClr val="FF0000"/>
                  </a:solidFill>
                </a:endParaRPr>
              </a:p>
            </p:txBody>
          </p:sp>
        </mc:Choice>
        <mc:Fallback xmlns="">
          <p:sp>
            <p:nvSpPr>
              <p:cNvPr id="57" name="Textfeld 13"/>
              <p:cNvSpPr txBox="1">
                <a:spLocks noRot="1" noChangeAspect="1" noMove="1" noResize="1" noEditPoints="1" noAdjustHandles="1" noChangeArrowheads="1" noChangeShapeType="1" noTextEdit="1"/>
              </p:cNvSpPr>
              <p:nvPr/>
            </p:nvSpPr>
            <p:spPr>
              <a:xfrm>
                <a:off x="6792661" y="3596313"/>
                <a:ext cx="603306" cy="294953"/>
              </a:xfrm>
              <a:prstGeom prst="rect">
                <a:avLst/>
              </a:prstGeom>
              <a:blipFill>
                <a:blip r:embed="rId10"/>
                <a:stretch>
                  <a:fillRect l="-8081" r="-5051" b="-27083"/>
                </a:stretch>
              </a:blipFill>
            </p:spPr>
            <p:txBody>
              <a:bodyPr/>
              <a:lstStyle/>
              <a:p>
                <a:r>
                  <a:rPr lang="en-US">
                    <a:noFill/>
                  </a:rPr>
                  <a:t> </a:t>
                </a:r>
              </a:p>
            </p:txBody>
          </p:sp>
        </mc:Fallback>
      </mc:AlternateContent>
      <p:sp>
        <p:nvSpPr>
          <p:cNvPr id="58" name="Gleichschenkliges Dreieck 25"/>
          <p:cNvSpPr/>
          <p:nvPr/>
        </p:nvSpPr>
        <p:spPr>
          <a:xfrm rot="360000">
            <a:off x="7833397" y="2427950"/>
            <a:ext cx="2211676" cy="455086"/>
          </a:xfrm>
          <a:prstGeom prst="triangle">
            <a:avLst>
              <a:gd name="adj" fmla="val 72520"/>
            </a:avLst>
          </a:prstGeom>
          <a:solidFill>
            <a:srgbClr val="00206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59" name="Gleichschenkliges Dreieck 30"/>
          <p:cNvSpPr/>
          <p:nvPr/>
        </p:nvSpPr>
        <p:spPr>
          <a:xfrm rot="4560000">
            <a:off x="6030985" y="5225340"/>
            <a:ext cx="1191973" cy="233262"/>
          </a:xfrm>
          <a:prstGeom prst="triangle">
            <a:avLst>
              <a:gd name="adj" fmla="val 100000"/>
            </a:avLst>
          </a:prstGeom>
          <a:solidFill>
            <a:srgbClr val="00206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60" name="Textfeld 34"/>
          <p:cNvSpPr txBox="1"/>
          <p:nvPr/>
        </p:nvSpPr>
        <p:spPr>
          <a:xfrm>
            <a:off x="8922712" y="1983980"/>
            <a:ext cx="1898629" cy="562846"/>
          </a:xfrm>
          <a:prstGeom prst="rect">
            <a:avLst/>
          </a:prstGeom>
          <a:noFill/>
        </p:spPr>
        <p:txBody>
          <a:bodyPr wrap="square" lIns="0" tIns="0" rIns="0" bIns="0" rtlCol="0" anchor="t" anchorCtr="0">
            <a:spAutoFit/>
          </a:bodyPr>
          <a:lstStyle/>
          <a:p>
            <a:pPr algn="ctr">
              <a:lnSpc>
                <a:spcPts val="2300"/>
              </a:lnSpc>
              <a:spcBef>
                <a:spcPts val="1150"/>
              </a:spcBef>
            </a:pPr>
            <a:r>
              <a:rPr lang="de-DE" sz="1600" dirty="0" err="1">
                <a:solidFill>
                  <a:srgbClr val="002060"/>
                </a:solidFill>
              </a:rPr>
              <a:t>Shadowed</a:t>
            </a:r>
            <a:r>
              <a:rPr lang="de-DE" sz="1600" dirty="0">
                <a:solidFill>
                  <a:srgbClr val="002060"/>
                </a:solidFill>
              </a:rPr>
              <a:t> </a:t>
            </a:r>
            <a:r>
              <a:rPr lang="de-DE" sz="1600" dirty="0" err="1">
                <a:solidFill>
                  <a:srgbClr val="002060"/>
                </a:solidFill>
              </a:rPr>
              <a:t>by</a:t>
            </a:r>
            <a:r>
              <a:rPr lang="de-DE" sz="1600" dirty="0">
                <a:solidFill>
                  <a:srgbClr val="002060"/>
                </a:solidFill>
              </a:rPr>
              <a:t> </a:t>
            </a:r>
            <a:r>
              <a:rPr lang="de-DE" sz="1600" dirty="0" err="1">
                <a:solidFill>
                  <a:srgbClr val="002060"/>
                </a:solidFill>
              </a:rPr>
              <a:t>other</a:t>
            </a:r>
            <a:r>
              <a:rPr lang="de-DE" sz="1600" dirty="0">
                <a:solidFill>
                  <a:srgbClr val="002060"/>
                </a:solidFill>
              </a:rPr>
              <a:t> </a:t>
            </a:r>
            <a:r>
              <a:rPr lang="de-DE" sz="1600" dirty="0" err="1">
                <a:solidFill>
                  <a:srgbClr val="002060"/>
                </a:solidFill>
              </a:rPr>
              <a:t>targets</a:t>
            </a:r>
            <a:endParaRPr lang="de-DE" sz="1600" dirty="0">
              <a:solidFill>
                <a:srgbClr val="002060"/>
              </a:solidFill>
            </a:endParaRPr>
          </a:p>
        </p:txBody>
      </p:sp>
      <p:sp>
        <p:nvSpPr>
          <p:cNvPr id="62" name="TextBox 61"/>
          <p:cNvSpPr txBox="1"/>
          <p:nvPr/>
        </p:nvSpPr>
        <p:spPr>
          <a:xfrm>
            <a:off x="449531" y="5515140"/>
            <a:ext cx="3368136" cy="710900"/>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W7-AS, W7-X</a:t>
            </a:r>
            <a:endParaRPr lang="en-US" sz="1400" dirty="0" err="1"/>
          </a:p>
        </p:txBody>
      </p:sp>
    </p:spTree>
    <p:custDataLst>
      <p:tags r:id="rId1"/>
    </p:custDataLst>
    <p:extLst>
      <p:ext uri="{BB962C8B-B14F-4D97-AF65-F5344CB8AC3E}">
        <p14:creationId xmlns:p14="http://schemas.microsoft.com/office/powerpoint/2010/main" val="1697121561"/>
      </p:ext>
    </p:extLst>
  </p:cSld>
  <p:clrMapOvr>
    <a:masterClrMapping/>
  </p:clrMapOvr>
  <mc:AlternateContent xmlns:mc="http://schemas.openxmlformats.org/markup-compatibility/2006" xmlns:p14="http://schemas.microsoft.com/office/powerpoint/2010/main">
    <mc:Choice Requires="p14">
      <p:transition spd="slow" p14:dur="2000" advTm="101218"/>
    </mc:Choice>
    <mc:Fallback xmlns="">
      <p:transition spd="slow" advTm="10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8" grpId="0" animBg="1"/>
      <p:bldP spid="59"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CDF8-28A7-9B8F-C981-8F21655B7474}"/>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B612A922-92D6-10A7-C9EB-7AC40B42D139}"/>
              </a:ext>
            </a:extLst>
          </p:cNvPr>
          <p:cNvSpPr>
            <a:spLocks noGrp="1"/>
          </p:cNvSpPr>
          <p:nvPr>
            <p:ph type="dt" sz="half" idx="14"/>
          </p:nvPr>
        </p:nvSpPr>
        <p:spPr/>
        <p:txBody>
          <a:bodyPr/>
          <a:lstStyle/>
          <a:p>
            <a:r>
              <a:rPr lang="en-US" dirty="0"/>
              <a:t>5th IAEA TM </a:t>
            </a:r>
            <a:r>
              <a:rPr lang="en-US" dirty="0" err="1"/>
              <a:t>Divertor</a:t>
            </a:r>
            <a:r>
              <a:rPr lang="en-US" dirty="0"/>
              <a:t> concepts</a:t>
            </a:r>
            <a:endParaRPr lang="de-DE" dirty="0"/>
          </a:p>
        </p:txBody>
      </p:sp>
      <p:sp>
        <p:nvSpPr>
          <p:cNvPr id="4" name="Footer Placeholder 3">
            <a:extLst>
              <a:ext uri="{FF2B5EF4-FFF2-40B4-BE49-F238E27FC236}">
                <a16:creationId xmlns:a16="http://schemas.microsoft.com/office/drawing/2014/main" id="{FF834D2C-8BC7-6709-BB0D-D2A9BAC96930}"/>
              </a:ext>
            </a:extLst>
          </p:cNvPr>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a:extLst>
              <a:ext uri="{FF2B5EF4-FFF2-40B4-BE49-F238E27FC236}">
                <a16:creationId xmlns:a16="http://schemas.microsoft.com/office/drawing/2014/main" id="{D573A29F-D5B4-96A5-5461-FBD73F2E9194}"/>
              </a:ext>
            </a:extLst>
          </p:cNvPr>
          <p:cNvSpPr>
            <a:spLocks noGrp="1"/>
          </p:cNvSpPr>
          <p:nvPr>
            <p:ph type="sldNum" sz="quarter" idx="16"/>
          </p:nvPr>
        </p:nvSpPr>
        <p:spPr/>
        <p:txBody>
          <a:bodyPr/>
          <a:lstStyle/>
          <a:p>
            <a:fld id="{ECE691D0-CC49-4FC7-9C4D-6112B0CB3A76}" type="slidenum">
              <a:rPr lang="de-DE" smtClean="0"/>
              <a:pPr/>
              <a:t>6</a:t>
            </a:fld>
            <a:endParaRPr lang="de-DE" dirty="0"/>
          </a:p>
        </p:txBody>
      </p:sp>
      <p:sp>
        <p:nvSpPr>
          <p:cNvPr id="6" name="Title 5">
            <a:extLst>
              <a:ext uri="{FF2B5EF4-FFF2-40B4-BE49-F238E27FC236}">
                <a16:creationId xmlns:a16="http://schemas.microsoft.com/office/drawing/2014/main" id="{8DF6AC69-D473-2D25-ADF9-3FF41F2161A6}"/>
              </a:ext>
            </a:extLst>
          </p:cNvPr>
          <p:cNvSpPr>
            <a:spLocks noGrp="1"/>
          </p:cNvSpPr>
          <p:nvPr>
            <p:ph type="title"/>
          </p:nvPr>
        </p:nvSpPr>
        <p:spPr/>
        <p:txBody>
          <a:bodyPr/>
          <a:lstStyle/>
          <a:p>
            <a:r>
              <a:rPr lang="de-DE" dirty="0"/>
              <a:t>The Target Shadow Region</a:t>
            </a:r>
            <a:endParaRPr lang="en-US" dirty="0"/>
          </a:p>
        </p:txBody>
      </p:sp>
      <p:sp>
        <p:nvSpPr>
          <p:cNvPr id="51" name="TextBox 50">
            <a:extLst>
              <a:ext uri="{FF2B5EF4-FFF2-40B4-BE49-F238E27FC236}">
                <a16:creationId xmlns:a16="http://schemas.microsoft.com/office/drawing/2014/main" id="{1E4A385B-E13A-BD54-22C2-AE30F727CEA4}"/>
              </a:ext>
            </a:extLst>
          </p:cNvPr>
          <p:cNvSpPr txBox="1"/>
          <p:nvPr/>
        </p:nvSpPr>
        <p:spPr>
          <a:xfrm>
            <a:off x="1036674" y="1306729"/>
            <a:ext cx="3040911" cy="273793"/>
          </a:xfrm>
          <a:prstGeom prst="rect">
            <a:avLst/>
          </a:prstGeom>
          <a:noFill/>
        </p:spPr>
        <p:txBody>
          <a:bodyPr wrap="square" lIns="0" tIns="0" rIns="0" bIns="0" rtlCol="0" anchor="t" anchorCtr="0">
            <a:spAutoFit/>
          </a:bodyPr>
          <a:lstStyle/>
          <a:p>
            <a:pPr algn="ctr">
              <a:lnSpc>
                <a:spcPts val="2300"/>
              </a:lnSpc>
              <a:spcBef>
                <a:spcPts val="1150"/>
              </a:spcBef>
            </a:pPr>
            <a:r>
              <a:rPr lang="de-DE" dirty="0" err="1"/>
              <a:t>Tokamak</a:t>
            </a:r>
            <a:endParaRPr lang="en-US" dirty="0" err="1"/>
          </a:p>
        </p:txBody>
      </p:sp>
      <p:cxnSp>
        <p:nvCxnSpPr>
          <p:cNvPr id="52" name="Straight Connector 51">
            <a:extLst>
              <a:ext uri="{FF2B5EF4-FFF2-40B4-BE49-F238E27FC236}">
                <a16:creationId xmlns:a16="http://schemas.microsoft.com/office/drawing/2014/main" id="{F93A92F3-DC61-8FEC-E86C-2C7EEC2A4AAF}"/>
              </a:ext>
            </a:extLst>
          </p:cNvPr>
          <p:cNvCxnSpPr/>
          <p:nvPr/>
        </p:nvCxnSpPr>
        <p:spPr>
          <a:xfrm>
            <a:off x="6098879" y="1139947"/>
            <a:ext cx="0" cy="4767906"/>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B634F16-A9FE-65F4-A653-F761D93CC814}"/>
              </a:ext>
            </a:extLst>
          </p:cNvPr>
          <p:cNvSpPr txBox="1"/>
          <p:nvPr/>
        </p:nvSpPr>
        <p:spPr>
          <a:xfrm>
            <a:off x="7667114" y="1306729"/>
            <a:ext cx="3040911" cy="273793"/>
          </a:xfrm>
          <a:prstGeom prst="rect">
            <a:avLst/>
          </a:prstGeom>
          <a:noFill/>
        </p:spPr>
        <p:txBody>
          <a:bodyPr wrap="square" lIns="0" tIns="0" rIns="0" bIns="0" rtlCol="0" anchor="t" anchorCtr="0">
            <a:spAutoFit/>
          </a:bodyPr>
          <a:lstStyle/>
          <a:p>
            <a:pPr algn="ctr">
              <a:lnSpc>
                <a:spcPts val="2300"/>
              </a:lnSpc>
              <a:spcBef>
                <a:spcPts val="1150"/>
              </a:spcBef>
            </a:pPr>
            <a:r>
              <a:rPr lang="de-DE" dirty="0"/>
              <a:t>Island </a:t>
            </a:r>
            <a:r>
              <a:rPr lang="de-DE" dirty="0" err="1"/>
              <a:t>Divertor</a:t>
            </a:r>
            <a:endParaRPr lang="en-US" dirty="0" err="1"/>
          </a:p>
        </p:txBody>
      </p:sp>
      <p:sp>
        <p:nvSpPr>
          <p:cNvPr id="54" name="TextBox 53">
            <a:extLst>
              <a:ext uri="{FF2B5EF4-FFF2-40B4-BE49-F238E27FC236}">
                <a16:creationId xmlns:a16="http://schemas.microsoft.com/office/drawing/2014/main" id="{A3564D86-E548-389E-A746-F1BD31A0C9B1}"/>
              </a:ext>
            </a:extLst>
          </p:cNvPr>
          <p:cNvSpPr txBox="1"/>
          <p:nvPr/>
        </p:nvSpPr>
        <p:spPr>
          <a:xfrm>
            <a:off x="653261" y="6348783"/>
            <a:ext cx="4391652" cy="294953"/>
          </a:xfrm>
          <a:prstGeom prst="rect">
            <a:avLst/>
          </a:prstGeom>
          <a:noFill/>
        </p:spPr>
        <p:txBody>
          <a:bodyPr wrap="square" lIns="0" tIns="0" rIns="0" bIns="0" rtlCol="0" anchor="t" anchorCtr="0">
            <a:spAutoFit/>
          </a:bodyPr>
          <a:lstStyle/>
          <a:p>
            <a:pPr algn="l">
              <a:lnSpc>
                <a:spcPts val="2300"/>
              </a:lnSpc>
              <a:spcBef>
                <a:spcPts val="1150"/>
              </a:spcBef>
            </a:pPr>
            <a:r>
              <a:rPr lang="de-DE" sz="900" baseline="30000" dirty="0"/>
              <a:t>9</a:t>
            </a:r>
            <a:r>
              <a:rPr lang="de-DE" sz="900" dirty="0"/>
              <a:t>R. Pitts et al, </a:t>
            </a:r>
            <a:r>
              <a:rPr lang="de-DE" sz="900" i="1" dirty="0" err="1"/>
              <a:t>Nuclear</a:t>
            </a:r>
            <a:r>
              <a:rPr lang="de-DE" sz="900" i="1" dirty="0"/>
              <a:t> Materials </a:t>
            </a:r>
            <a:r>
              <a:rPr lang="de-DE" sz="900" i="1" dirty="0" err="1"/>
              <a:t>and</a:t>
            </a:r>
            <a:r>
              <a:rPr lang="de-DE" sz="900" i="1" dirty="0"/>
              <a:t> </a:t>
            </a:r>
            <a:r>
              <a:rPr lang="de-DE" sz="900" i="1" dirty="0" err="1"/>
              <a:t>Energy</a:t>
            </a:r>
            <a:r>
              <a:rPr lang="de-DE" sz="900" i="1" dirty="0"/>
              <a:t> </a:t>
            </a:r>
            <a:r>
              <a:rPr lang="de-DE" sz="900" b="1" dirty="0"/>
              <a:t>12</a:t>
            </a:r>
            <a:r>
              <a:rPr lang="de-DE" sz="900" dirty="0"/>
              <a:t> (2017) 60-74</a:t>
            </a:r>
            <a:endParaRPr lang="en-US" sz="900" dirty="0" err="1"/>
          </a:p>
        </p:txBody>
      </p:sp>
      <p:sp>
        <p:nvSpPr>
          <p:cNvPr id="64" name="Right Triangle 63">
            <a:extLst>
              <a:ext uri="{FF2B5EF4-FFF2-40B4-BE49-F238E27FC236}">
                <a16:creationId xmlns:a16="http://schemas.microsoft.com/office/drawing/2014/main" id="{46F2DEF8-7D94-7D1B-E66E-C972B6DFD206}"/>
              </a:ext>
            </a:extLst>
          </p:cNvPr>
          <p:cNvSpPr/>
          <p:nvPr/>
        </p:nvSpPr>
        <p:spPr>
          <a:xfrm>
            <a:off x="6673090" y="2574240"/>
            <a:ext cx="2355502" cy="1366221"/>
          </a:xfrm>
          <a:prstGeom prst="rtTriangle">
            <a:avLst/>
          </a:pr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65" name="TextBox 64">
            <a:extLst>
              <a:ext uri="{FF2B5EF4-FFF2-40B4-BE49-F238E27FC236}">
                <a16:creationId xmlns:a16="http://schemas.microsoft.com/office/drawing/2014/main" id="{87A1DC75-8DD2-06AD-3426-108072CBF5B8}"/>
              </a:ext>
            </a:extLst>
          </p:cNvPr>
          <p:cNvSpPr txBox="1"/>
          <p:nvPr/>
        </p:nvSpPr>
        <p:spPr>
          <a:xfrm>
            <a:off x="578808" y="4520233"/>
            <a:ext cx="4886325" cy="589905"/>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a:t>
            </a:r>
            <a:r>
              <a:rPr lang="de-DE" sz="1600" dirty="0" err="1"/>
              <a:t>target</a:t>
            </a:r>
            <a:r>
              <a:rPr lang="de-DE" sz="1600" dirty="0"/>
              <a:t> </a:t>
            </a:r>
            <a:r>
              <a:rPr lang="de-DE" sz="1600" dirty="0" err="1"/>
              <a:t>shadow</a:t>
            </a:r>
            <a:r>
              <a:rPr lang="de-DE" sz="1600" dirty="0"/>
              <a:t>“ </a:t>
            </a:r>
            <a:r>
              <a:rPr lang="de-DE" sz="1600" dirty="0" err="1"/>
              <a:t>corresponds</a:t>
            </a:r>
            <a:r>
              <a:rPr lang="de-DE" sz="1600" dirty="0"/>
              <a:t> </a:t>
            </a:r>
            <a:r>
              <a:rPr lang="de-DE" sz="1600" dirty="0" err="1"/>
              <a:t>to</a:t>
            </a:r>
            <a:r>
              <a:rPr lang="de-DE" sz="1600" dirty="0"/>
              <a:t> </a:t>
            </a:r>
            <a:r>
              <a:rPr lang="de-DE" sz="1600" dirty="0" err="1"/>
              <a:t>extremely</a:t>
            </a:r>
            <a:r>
              <a:rPr lang="de-DE" sz="1600" dirty="0"/>
              <a:t> </a:t>
            </a:r>
            <a:r>
              <a:rPr lang="de-DE" sz="1600" dirty="0" err="1"/>
              <a:t>small</a:t>
            </a:r>
            <a:r>
              <a:rPr lang="de-DE" sz="1600" dirty="0"/>
              <a:t> </a:t>
            </a:r>
            <a:r>
              <a:rPr lang="de-DE" sz="1600" dirty="0" err="1"/>
              <a:t>areas</a:t>
            </a:r>
            <a:r>
              <a:rPr lang="de-DE" sz="1600" dirty="0"/>
              <a:t> (</a:t>
            </a:r>
            <a:r>
              <a:rPr lang="de-DE" sz="1600" dirty="0" err="1"/>
              <a:t>constructed</a:t>
            </a:r>
            <a:r>
              <a:rPr lang="de-DE" sz="1600" dirty="0"/>
              <a:t> </a:t>
            </a:r>
            <a:r>
              <a:rPr lang="de-DE" sz="1600" dirty="0" err="1"/>
              <a:t>to</a:t>
            </a:r>
            <a:r>
              <a:rPr lang="de-DE" sz="1600" dirty="0"/>
              <a:t> </a:t>
            </a:r>
            <a:r>
              <a:rPr lang="de-DE" sz="1600" dirty="0" err="1"/>
              <a:t>avoid</a:t>
            </a:r>
            <a:r>
              <a:rPr lang="de-DE" sz="1600" dirty="0"/>
              <a:t> </a:t>
            </a:r>
            <a:r>
              <a:rPr lang="de-DE" sz="1600" dirty="0" err="1"/>
              <a:t>leading</a:t>
            </a:r>
            <a:r>
              <a:rPr lang="de-DE" sz="1600" dirty="0"/>
              <a:t> </a:t>
            </a:r>
            <a:r>
              <a:rPr lang="de-DE" sz="1600" dirty="0" err="1"/>
              <a:t>edges</a:t>
            </a:r>
            <a:r>
              <a:rPr lang="de-DE" sz="1600" dirty="0"/>
              <a:t>)</a:t>
            </a:r>
            <a:endParaRPr lang="en-US" sz="1600" dirty="0" err="1"/>
          </a:p>
        </p:txBody>
      </p:sp>
      <p:cxnSp>
        <p:nvCxnSpPr>
          <p:cNvPr id="66" name="Straight Connector 65">
            <a:extLst>
              <a:ext uri="{FF2B5EF4-FFF2-40B4-BE49-F238E27FC236}">
                <a16:creationId xmlns:a16="http://schemas.microsoft.com/office/drawing/2014/main" id="{D94D8056-2817-E767-3DAB-2C849531166E}"/>
              </a:ext>
            </a:extLst>
          </p:cNvPr>
          <p:cNvCxnSpPr/>
          <p:nvPr/>
        </p:nvCxnSpPr>
        <p:spPr>
          <a:xfrm flipH="1">
            <a:off x="6673091" y="2547055"/>
            <a:ext cx="4930260" cy="12160"/>
          </a:xfrm>
          <a:prstGeom prst="line">
            <a:avLst/>
          </a:prstGeom>
          <a:ln w="19050" cmpd="sng">
            <a:solidFill>
              <a:schemeClr val="accent6">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176173D-7F20-2468-D88A-ED56A6EEAFF8}"/>
              </a:ext>
            </a:extLst>
          </p:cNvPr>
          <p:cNvCxnSpPr/>
          <p:nvPr/>
        </p:nvCxnSpPr>
        <p:spPr>
          <a:xfrm flipH="1">
            <a:off x="6696796" y="1675690"/>
            <a:ext cx="4906555" cy="880970"/>
          </a:xfrm>
          <a:prstGeom prst="straightConnector1">
            <a:avLst/>
          </a:prstGeom>
          <a:ln w="19050" cmpd="sng">
            <a:solidFill>
              <a:srgbClr val="66A7A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9" name="Arc 68">
            <a:extLst>
              <a:ext uri="{FF2B5EF4-FFF2-40B4-BE49-F238E27FC236}">
                <a16:creationId xmlns:a16="http://schemas.microsoft.com/office/drawing/2014/main" id="{499933A4-10DD-BC23-9801-BFEAB69B037D}"/>
              </a:ext>
            </a:extLst>
          </p:cNvPr>
          <p:cNvSpPr/>
          <p:nvPr/>
        </p:nvSpPr>
        <p:spPr>
          <a:xfrm>
            <a:off x="7066119" y="2299967"/>
            <a:ext cx="539095" cy="914400"/>
          </a:xfrm>
          <a:prstGeom prst="arc">
            <a:avLst>
              <a:gd name="adj1" fmla="val 17882412"/>
              <a:gd name="adj2" fmla="val 19339458"/>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6C7AC91-E925-74CF-C17F-9330986EC065}"/>
                  </a:ext>
                </a:extLst>
              </p:cNvPr>
              <p:cNvSpPr txBox="1"/>
              <p:nvPr/>
            </p:nvSpPr>
            <p:spPr>
              <a:xfrm>
                <a:off x="7613966" y="2309846"/>
                <a:ext cx="848071" cy="294953"/>
              </a:xfrm>
              <a:prstGeom prst="rect">
                <a:avLst/>
              </a:prstGeom>
              <a:noFill/>
            </p:spPr>
            <p:txBody>
              <a:bodyPr wrap="square" lIns="0" tIns="0" rIns="0" bIns="0" rtlCol="0" anchor="t" anchorCtr="0">
                <a:spAutoFit/>
              </a:bodyPr>
              <a:lstStyle/>
              <a:p>
                <a:pPr algn="l">
                  <a:lnSpc>
                    <a:spcPts val="2300"/>
                  </a:lnSpc>
                  <a:spcBef>
                    <a:spcPts val="1150"/>
                  </a:spcBef>
                </a:pPr>
                <a:r>
                  <a:rPr lang="de-DE" sz="1200" b="1" dirty="0"/>
                  <a:t>0.46</a:t>
                </a:r>
                <a14:m>
                  <m:oMath xmlns:m="http://schemas.openxmlformats.org/officeDocument/2006/math">
                    <m:r>
                      <a:rPr lang="de-DE" sz="1200" b="1" i="1" smtClean="0">
                        <a:latin typeface="Cambria Math" panose="02040503050406030204" pitchFamily="18" charset="0"/>
                      </a:rPr>
                      <m:t>°</m:t>
                    </m:r>
                  </m:oMath>
                </a14:m>
                <a:endParaRPr lang="en-US" sz="1200" b="1" dirty="0" err="1"/>
              </a:p>
            </p:txBody>
          </p:sp>
        </mc:Choice>
        <mc:Fallback xmlns="">
          <p:sp>
            <p:nvSpPr>
              <p:cNvPr id="70" name="TextBox 69"/>
              <p:cNvSpPr txBox="1">
                <a:spLocks noRot="1" noChangeAspect="1" noMove="1" noResize="1" noEditPoints="1" noAdjustHandles="1" noChangeArrowheads="1" noChangeShapeType="1" noTextEdit="1"/>
              </p:cNvSpPr>
              <p:nvPr/>
            </p:nvSpPr>
            <p:spPr>
              <a:xfrm>
                <a:off x="7613966" y="2309846"/>
                <a:ext cx="848071" cy="294953"/>
              </a:xfrm>
              <a:prstGeom prst="rect">
                <a:avLst/>
              </a:prstGeom>
              <a:blipFill>
                <a:blip r:embed="rId3"/>
                <a:stretch>
                  <a:fillRect l="-1079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3FF595B-EAD0-4BA5-5E07-4A0A2AC65D99}"/>
                  </a:ext>
                </a:extLst>
              </p:cNvPr>
              <p:cNvSpPr txBox="1"/>
              <p:nvPr/>
            </p:nvSpPr>
            <p:spPr>
              <a:xfrm>
                <a:off x="7613966" y="2099890"/>
                <a:ext cx="206787"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acc>
                        <m:accPr>
                          <m:chr m:val="⃑"/>
                          <m:ctrlPr>
                            <a:rPr lang="en-US" sz="1600" b="1" i="1" smtClean="0">
                              <a:solidFill>
                                <a:srgbClr val="338985"/>
                              </a:solidFill>
                              <a:latin typeface="Cambria Math" panose="02040503050406030204" pitchFamily="18" charset="0"/>
                            </a:rPr>
                          </m:ctrlPr>
                        </m:accPr>
                        <m:e>
                          <m:r>
                            <a:rPr lang="de-DE" sz="1600" b="1" i="1" smtClean="0">
                              <a:solidFill>
                                <a:srgbClr val="338985"/>
                              </a:solidFill>
                              <a:latin typeface="Cambria Math" panose="02040503050406030204" pitchFamily="18" charset="0"/>
                            </a:rPr>
                            <m:t>𝑩</m:t>
                          </m:r>
                        </m:e>
                      </m:acc>
                    </m:oMath>
                  </m:oMathPara>
                </a14:m>
                <a:endParaRPr lang="en-US" sz="1600" b="1" dirty="0" err="1">
                  <a:solidFill>
                    <a:srgbClr val="338985"/>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613966" y="2099890"/>
                <a:ext cx="206787" cy="294953"/>
              </a:xfrm>
              <a:prstGeom prst="rect">
                <a:avLst/>
              </a:prstGeom>
              <a:blipFill>
                <a:blip r:embed="rId4"/>
                <a:stretch>
                  <a:fillRect l="-17647" r="-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B8840D2-6A6C-3461-7E51-8B481E2813F0}"/>
                  </a:ext>
                </a:extLst>
              </p:cNvPr>
              <p:cNvSpPr txBox="1"/>
              <p:nvPr/>
            </p:nvSpPr>
            <p:spPr>
              <a:xfrm>
                <a:off x="6509678" y="4520233"/>
                <a:ext cx="4886325" cy="1487587"/>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angle </a:t>
                </a:r>
                <a:r>
                  <a:rPr lang="de-DE" sz="1600" dirty="0" err="1"/>
                  <a:t>of</a:t>
                </a:r>
                <a:r>
                  <a:rPr lang="de-DE" sz="1600" dirty="0"/>
                  <a:t> </a:t>
                </a:r>
                <a:r>
                  <a:rPr lang="de-DE" sz="1600" dirty="0" err="1"/>
                  <a:t>incidence</a:t>
                </a:r>
                <a:r>
                  <a:rPr lang="de-DE" sz="1600" dirty="0"/>
                  <a:t> so </a:t>
                </a:r>
                <a:r>
                  <a:rPr lang="de-DE" sz="1600" dirty="0" err="1"/>
                  <a:t>small</a:t>
                </a:r>
                <a:r>
                  <a:rPr lang="de-DE" sz="1600" dirty="0"/>
                  <a:t> </a:t>
                </a:r>
                <a:r>
                  <a:rPr lang="de-DE" sz="1600" dirty="0" err="1"/>
                  <a:t>that</a:t>
                </a:r>
                <a:r>
                  <a:rPr lang="de-DE" sz="1600" dirty="0"/>
                  <a:t> </a:t>
                </a:r>
                <a:r>
                  <a:rPr lang="de-DE" sz="1600" dirty="0" err="1"/>
                  <a:t>targets</a:t>
                </a:r>
                <a:r>
                  <a:rPr lang="de-DE" sz="1600" dirty="0"/>
                  <a:t> must </a:t>
                </a:r>
                <a:r>
                  <a:rPr lang="de-DE" sz="1600" dirty="0" err="1"/>
                  <a:t>be</a:t>
                </a:r>
                <a:r>
                  <a:rPr lang="de-DE" sz="1600" dirty="0"/>
                  <a:t> </a:t>
                </a:r>
                <a:r>
                  <a:rPr lang="de-DE" sz="1600" dirty="0" err="1"/>
                  <a:t>tilted</a:t>
                </a:r>
                <a:r>
                  <a:rPr lang="de-DE" sz="1600" dirty="0"/>
                  <a:t> </a:t>
                </a:r>
                <a:r>
                  <a:rPr lang="de-DE" sz="1600" dirty="0" err="1"/>
                  <a:t>to</a:t>
                </a:r>
                <a:r>
                  <a:rPr lang="de-DE" sz="1600" dirty="0"/>
                  <a:t> </a:t>
                </a:r>
                <a:r>
                  <a:rPr lang="de-DE" sz="1600" dirty="0" err="1"/>
                  <a:t>ensure</a:t>
                </a:r>
                <a:r>
                  <a:rPr lang="de-DE" sz="1600" dirty="0"/>
                  <a:t> </a:t>
                </a:r>
                <a:r>
                  <a:rPr lang="de-DE" sz="1600" dirty="0" err="1"/>
                  <a:t>engineering</a:t>
                </a:r>
                <a:r>
                  <a:rPr lang="de-DE" sz="1600" dirty="0"/>
                  <a:t> </a:t>
                </a:r>
                <a:r>
                  <a:rPr lang="de-DE" sz="1600" dirty="0" err="1"/>
                  <a:t>feasibility</a:t>
                </a:r>
                <a:endParaRPr lang="de-DE" sz="1600" dirty="0"/>
              </a:p>
              <a:p>
                <a:pPr marL="742950" lvl="1" indent="-285750">
                  <a:lnSpc>
                    <a:spcPts val="2300"/>
                  </a:lnSpc>
                  <a:spcBef>
                    <a:spcPts val="1150"/>
                  </a:spcBef>
                  <a:buFont typeface="Wingdings" panose="05000000000000000000" pitchFamily="2" charset="2"/>
                  <a:buChar char="§"/>
                </a:pPr>
                <a:r>
                  <a:rPr lang="de-DE" sz="1600" dirty="0"/>
                  <a:t>large </a:t>
                </a:r>
                <a:r>
                  <a:rPr lang="de-DE" sz="1600" dirty="0" err="1"/>
                  <a:t>areas</a:t>
                </a:r>
                <a:r>
                  <a:rPr lang="de-DE" sz="1600" dirty="0"/>
                  <a:t> </a:t>
                </a:r>
                <a:r>
                  <a:rPr lang="de-DE" sz="1600" dirty="0" err="1"/>
                  <a:t>of</a:t>
                </a:r>
                <a:r>
                  <a:rPr lang="de-DE" sz="1600" dirty="0"/>
                  <a:t> </a:t>
                </a:r>
                <a:r>
                  <a:rPr lang="de-DE" sz="1600" dirty="0" err="1"/>
                  <a:t>target</a:t>
                </a:r>
                <a:r>
                  <a:rPr lang="de-DE" sz="1600" dirty="0"/>
                  <a:t> </a:t>
                </a:r>
                <a:r>
                  <a:rPr lang="de-DE" sz="1600" dirty="0" err="1"/>
                  <a:t>shadow</a:t>
                </a:r>
                <a:endParaRPr lang="de-DE" sz="1600" dirty="0"/>
              </a:p>
              <a:p>
                <a:pPr marL="285750" indent="-285750">
                  <a:lnSpc>
                    <a:spcPts val="2300"/>
                  </a:lnSpc>
                  <a:spcBef>
                    <a:spcPts val="1150"/>
                  </a:spcBef>
                  <a:buFont typeface="Wingdings" panose="05000000000000000000" pitchFamily="2" charset="2"/>
                  <a:buChar char="§"/>
                </a:pPr>
                <a:r>
                  <a:rPr lang="de-DE" sz="1600" dirty="0"/>
                  <a:t>Areas </a:t>
                </a:r>
                <a:r>
                  <a:rPr lang="de-DE" sz="1600" dirty="0" err="1"/>
                  <a:t>can</a:t>
                </a:r>
                <a:r>
                  <a:rPr lang="de-DE" sz="1600" dirty="0"/>
                  <a:t> still </a:t>
                </a:r>
                <a:r>
                  <a:rPr lang="de-DE" sz="1600" dirty="0" err="1"/>
                  <a:t>be</a:t>
                </a:r>
                <a:r>
                  <a:rPr lang="de-DE" sz="1600" dirty="0"/>
                  <a:t> </a:t>
                </a:r>
                <a:r>
                  <a:rPr lang="de-DE" sz="1600" dirty="0" err="1"/>
                  <a:t>wetted</a:t>
                </a:r>
                <a:r>
                  <a:rPr lang="de-DE" sz="1600" dirty="0"/>
                  <a:t> </a:t>
                </a:r>
                <a:r>
                  <a:rPr lang="de-DE" sz="1600" dirty="0" err="1"/>
                  <a:t>from</a:t>
                </a:r>
                <a:r>
                  <a:rPr lang="de-DE" sz="1600" dirty="0"/>
                  <a:t> </a:t>
                </a:r>
                <a14:m>
                  <m:oMath xmlns:m="http://schemas.openxmlformats.org/officeDocument/2006/math">
                    <m:r>
                      <a:rPr lang="de-DE" sz="1600" b="0" i="1" smtClean="0">
                        <a:latin typeface="Cambria Math" panose="02040503050406030204" pitchFamily="18" charset="0"/>
                      </a:rPr>
                      <m:t>⊥</m:t>
                    </m:r>
                  </m:oMath>
                </a14:m>
                <a:r>
                  <a:rPr lang="en-US" sz="1600" dirty="0"/>
                  <a:t>-transport!</a:t>
                </a:r>
                <a:r>
                  <a:rPr lang="en-US" sz="1600" baseline="30000" dirty="0"/>
                  <a:t>[10]</a:t>
                </a:r>
                <a:endParaRPr lang="en-US" sz="16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09678" y="4520233"/>
                <a:ext cx="4886325" cy="1487587"/>
              </a:xfrm>
              <a:prstGeom prst="rect">
                <a:avLst/>
              </a:prstGeom>
              <a:blipFill>
                <a:blip r:embed="rId5"/>
                <a:stretch>
                  <a:fillRect l="-2372" t="-2869" b="-5738"/>
                </a:stretch>
              </a:blipFill>
            </p:spPr>
            <p:txBody>
              <a:bodyPr/>
              <a:lstStyle/>
              <a:p>
                <a:r>
                  <a:rPr lang="en-US">
                    <a:noFill/>
                  </a:rPr>
                  <a:t> </a:t>
                </a:r>
              </a:p>
            </p:txBody>
          </p:sp>
        </mc:Fallback>
      </mc:AlternateContent>
      <p:sp>
        <p:nvSpPr>
          <p:cNvPr id="74" name="Right Triangle 73">
            <a:extLst>
              <a:ext uri="{FF2B5EF4-FFF2-40B4-BE49-F238E27FC236}">
                <a16:creationId xmlns:a16="http://schemas.microsoft.com/office/drawing/2014/main" id="{38FF93CD-B0D9-099D-C6A6-EA71E7068452}"/>
              </a:ext>
            </a:extLst>
          </p:cNvPr>
          <p:cNvSpPr/>
          <p:nvPr/>
        </p:nvSpPr>
        <p:spPr>
          <a:xfrm flipH="1">
            <a:off x="10264173" y="2556660"/>
            <a:ext cx="1318227" cy="1380423"/>
          </a:xfrm>
          <a:prstGeom prst="rtTriangle">
            <a:avLst/>
          </a:pr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cxnSp>
        <p:nvCxnSpPr>
          <p:cNvPr id="75" name="Straight Arrow Connector 74">
            <a:extLst>
              <a:ext uri="{FF2B5EF4-FFF2-40B4-BE49-F238E27FC236}">
                <a16:creationId xmlns:a16="http://schemas.microsoft.com/office/drawing/2014/main" id="{08005B05-F23E-B2E9-4311-0A58D2310342}"/>
              </a:ext>
            </a:extLst>
          </p:cNvPr>
          <p:cNvCxnSpPr>
            <a:stCxn id="74" idx="0"/>
          </p:cNvCxnSpPr>
          <p:nvPr/>
        </p:nvCxnSpPr>
        <p:spPr>
          <a:xfrm flipH="1">
            <a:off x="7758517" y="2556660"/>
            <a:ext cx="3823883" cy="653015"/>
          </a:xfrm>
          <a:prstGeom prst="straightConnector1">
            <a:avLst/>
          </a:prstGeom>
          <a:ln w="19050" cmpd="sng">
            <a:solidFill>
              <a:srgbClr val="66A7A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17DB8E-DC7F-2B59-E077-98A0C5D1EB55}"/>
              </a:ext>
            </a:extLst>
          </p:cNvPr>
          <p:cNvCxnSpPr/>
          <p:nvPr/>
        </p:nvCxnSpPr>
        <p:spPr>
          <a:xfrm flipH="1" flipV="1">
            <a:off x="6663299" y="2554291"/>
            <a:ext cx="1152144" cy="673584"/>
          </a:xfrm>
          <a:prstGeom prst="line">
            <a:avLst/>
          </a:prstGeom>
          <a:ln w="3810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2D3DF2EE-A5C1-1954-EA34-1DE5A37FC65F}"/>
              </a:ext>
            </a:extLst>
          </p:cNvPr>
          <p:cNvSpPr txBox="1"/>
          <p:nvPr/>
        </p:nvSpPr>
        <p:spPr>
          <a:xfrm rot="1740000">
            <a:off x="6672474" y="2992758"/>
            <a:ext cx="1323975" cy="267894"/>
          </a:xfrm>
          <a:prstGeom prst="rect">
            <a:avLst/>
          </a:prstGeom>
          <a:noFill/>
        </p:spPr>
        <p:txBody>
          <a:bodyPr wrap="square" lIns="0" tIns="0" rIns="0" bIns="0" rtlCol="0" anchor="t" anchorCtr="0">
            <a:spAutoFit/>
          </a:bodyPr>
          <a:lstStyle/>
          <a:p>
            <a:pPr algn="l">
              <a:lnSpc>
                <a:spcPts val="2300"/>
              </a:lnSpc>
              <a:spcBef>
                <a:spcPts val="1150"/>
              </a:spcBef>
            </a:pPr>
            <a:r>
              <a:rPr lang="de-DE" sz="1600" b="1" dirty="0">
                <a:solidFill>
                  <a:srgbClr val="FF0000"/>
                </a:solidFill>
              </a:rPr>
              <a:t>„</a:t>
            </a:r>
            <a:r>
              <a:rPr lang="de-DE" sz="1600" b="1" dirty="0" err="1">
                <a:solidFill>
                  <a:srgbClr val="FF0000"/>
                </a:solidFill>
              </a:rPr>
              <a:t>wetted</a:t>
            </a:r>
            <a:r>
              <a:rPr lang="de-DE" sz="1600" b="1" dirty="0">
                <a:solidFill>
                  <a:srgbClr val="FF0000"/>
                </a:solidFill>
              </a:rPr>
              <a:t> </a:t>
            </a:r>
            <a:r>
              <a:rPr lang="de-DE" sz="1600" b="1" dirty="0" err="1">
                <a:solidFill>
                  <a:srgbClr val="FF0000"/>
                </a:solidFill>
              </a:rPr>
              <a:t>area</a:t>
            </a:r>
            <a:r>
              <a:rPr lang="de-DE" sz="1600" b="1" dirty="0">
                <a:solidFill>
                  <a:srgbClr val="FF0000"/>
                </a:solidFill>
              </a:rPr>
              <a:t>“</a:t>
            </a:r>
            <a:endParaRPr lang="en-US" sz="1600" b="1" dirty="0" err="1">
              <a:solidFill>
                <a:srgbClr val="FF0000"/>
              </a:solidFill>
            </a:endParaRPr>
          </a:p>
        </p:txBody>
      </p:sp>
      <p:cxnSp>
        <p:nvCxnSpPr>
          <p:cNvPr id="89" name="Straight Connector 88">
            <a:extLst>
              <a:ext uri="{FF2B5EF4-FFF2-40B4-BE49-F238E27FC236}">
                <a16:creationId xmlns:a16="http://schemas.microsoft.com/office/drawing/2014/main" id="{36BD6BEC-531F-4070-E62D-6A7EADCA23A8}"/>
              </a:ext>
            </a:extLst>
          </p:cNvPr>
          <p:cNvCxnSpPr/>
          <p:nvPr/>
        </p:nvCxnSpPr>
        <p:spPr>
          <a:xfrm>
            <a:off x="6677746" y="4038600"/>
            <a:ext cx="4904654" cy="19050"/>
          </a:xfrm>
          <a:prstGeom prst="line">
            <a:avLst/>
          </a:prstGeom>
          <a:ln w="19050" cmpd="sng">
            <a:solidFill>
              <a:schemeClr val="tx1">
                <a:lumMod val="50000"/>
                <a:lumOff val="5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A7D5729-C478-2646-3B3E-47A69A7B0602}"/>
              </a:ext>
            </a:extLst>
          </p:cNvPr>
          <p:cNvSpPr txBox="1"/>
          <p:nvPr/>
        </p:nvSpPr>
        <p:spPr>
          <a:xfrm>
            <a:off x="6943725" y="4076348"/>
            <a:ext cx="4554398"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dirty="0" err="1">
                <a:solidFill>
                  <a:schemeClr val="tx1">
                    <a:lumMod val="50000"/>
                    <a:lumOff val="50000"/>
                  </a:schemeClr>
                </a:solidFill>
              </a:rPr>
              <a:t>full</a:t>
            </a:r>
            <a:r>
              <a:rPr lang="de-DE" sz="1600" dirty="0">
                <a:solidFill>
                  <a:schemeClr val="tx1">
                    <a:lumMod val="50000"/>
                    <a:lumOff val="50000"/>
                  </a:schemeClr>
                </a:solidFill>
              </a:rPr>
              <a:t> </a:t>
            </a:r>
            <a:r>
              <a:rPr lang="de-DE" sz="1600" dirty="0" err="1">
                <a:solidFill>
                  <a:schemeClr val="tx1">
                    <a:lumMod val="50000"/>
                    <a:lumOff val="50000"/>
                  </a:schemeClr>
                </a:solidFill>
              </a:rPr>
              <a:t>toroidal</a:t>
            </a:r>
            <a:r>
              <a:rPr lang="de-DE" sz="1600" dirty="0">
                <a:solidFill>
                  <a:schemeClr val="tx1">
                    <a:lumMod val="50000"/>
                    <a:lumOff val="50000"/>
                  </a:schemeClr>
                </a:solidFill>
              </a:rPr>
              <a:t> </a:t>
            </a:r>
            <a:r>
              <a:rPr lang="de-DE" sz="1600" dirty="0" err="1">
                <a:solidFill>
                  <a:schemeClr val="tx1">
                    <a:lumMod val="50000"/>
                    <a:lumOff val="50000"/>
                  </a:schemeClr>
                </a:solidFill>
              </a:rPr>
              <a:t>extent</a:t>
            </a:r>
            <a:r>
              <a:rPr lang="de-DE" sz="1600" dirty="0">
                <a:solidFill>
                  <a:schemeClr val="tx1">
                    <a:lumMod val="50000"/>
                    <a:lumOff val="50000"/>
                  </a:schemeClr>
                </a:solidFill>
              </a:rPr>
              <a:t>!</a:t>
            </a:r>
            <a:endParaRPr lang="en-US" sz="1600" dirty="0" err="1">
              <a:solidFill>
                <a:schemeClr val="tx1">
                  <a:lumMod val="50000"/>
                  <a:lumOff val="50000"/>
                </a:schemeClr>
              </a:solidFill>
            </a:endParaRPr>
          </a:p>
        </p:txBody>
      </p:sp>
      <p:sp>
        <p:nvSpPr>
          <p:cNvPr id="91" name="TextBox 90">
            <a:extLst>
              <a:ext uri="{FF2B5EF4-FFF2-40B4-BE49-F238E27FC236}">
                <a16:creationId xmlns:a16="http://schemas.microsoft.com/office/drawing/2014/main" id="{890473AA-E6B3-6F29-0DD0-3437B8F8734F}"/>
              </a:ext>
            </a:extLst>
          </p:cNvPr>
          <p:cNvSpPr txBox="1"/>
          <p:nvPr/>
        </p:nvSpPr>
        <p:spPr>
          <a:xfrm>
            <a:off x="6506999" y="4088659"/>
            <a:ext cx="436726" cy="294953"/>
          </a:xfrm>
          <a:prstGeom prst="rect">
            <a:avLst/>
          </a:prstGeom>
          <a:noFill/>
        </p:spPr>
        <p:txBody>
          <a:bodyPr wrap="square" lIns="0" tIns="0" rIns="0" bIns="0" rtlCol="0" anchor="t" anchorCtr="0">
            <a:spAutoFit/>
          </a:bodyPr>
          <a:lstStyle/>
          <a:p>
            <a:pPr algn="ctr">
              <a:lnSpc>
                <a:spcPts val="2300"/>
              </a:lnSpc>
              <a:spcBef>
                <a:spcPts val="1150"/>
              </a:spcBef>
            </a:pPr>
            <a:r>
              <a:rPr lang="de-DE" sz="1600" dirty="0">
                <a:solidFill>
                  <a:schemeClr val="tx1">
                    <a:lumMod val="50000"/>
                    <a:lumOff val="50000"/>
                  </a:schemeClr>
                </a:solidFill>
              </a:rPr>
              <a:t>0</a:t>
            </a:r>
            <a:endParaRPr lang="en-US" sz="1600" dirty="0" err="1">
              <a:solidFill>
                <a:schemeClr val="tx1">
                  <a:lumMod val="50000"/>
                  <a:lumOff val="50000"/>
                </a:schemeClr>
              </a:solidFill>
            </a:endParaRPr>
          </a:p>
        </p:txBody>
      </p:sp>
      <p:sp>
        <p:nvSpPr>
          <p:cNvPr id="92" name="TextBox 91">
            <a:extLst>
              <a:ext uri="{FF2B5EF4-FFF2-40B4-BE49-F238E27FC236}">
                <a16:creationId xmlns:a16="http://schemas.microsoft.com/office/drawing/2014/main" id="{E6666960-8EB4-B3BC-7634-D9BE6361EE9C}"/>
              </a:ext>
            </a:extLst>
          </p:cNvPr>
          <p:cNvSpPr txBox="1"/>
          <p:nvPr/>
        </p:nvSpPr>
        <p:spPr>
          <a:xfrm>
            <a:off x="11270451" y="4088464"/>
            <a:ext cx="436726" cy="267894"/>
          </a:xfrm>
          <a:prstGeom prst="rect">
            <a:avLst/>
          </a:prstGeom>
          <a:noFill/>
        </p:spPr>
        <p:txBody>
          <a:bodyPr wrap="square" lIns="0" tIns="0" rIns="0" bIns="0" rtlCol="0" anchor="t" anchorCtr="0">
            <a:spAutoFit/>
          </a:bodyPr>
          <a:lstStyle/>
          <a:p>
            <a:pPr algn="ctr">
              <a:lnSpc>
                <a:spcPts val="2300"/>
              </a:lnSpc>
              <a:spcBef>
                <a:spcPts val="1150"/>
              </a:spcBef>
            </a:pPr>
            <a:r>
              <a:rPr lang="de-DE" sz="1600" dirty="0">
                <a:solidFill>
                  <a:schemeClr val="tx1">
                    <a:lumMod val="50000"/>
                    <a:lumOff val="50000"/>
                  </a:schemeClr>
                </a:solidFill>
              </a:rPr>
              <a:t>2</a:t>
            </a:r>
            <a:r>
              <a:rPr lang="el-GR" sz="1600" dirty="0">
                <a:solidFill>
                  <a:schemeClr val="tx1">
                    <a:lumMod val="50000"/>
                    <a:lumOff val="50000"/>
                  </a:schemeClr>
                </a:solidFill>
              </a:rPr>
              <a:t>π</a:t>
            </a:r>
            <a:endParaRPr lang="en-US" sz="1600" dirty="0" err="1">
              <a:solidFill>
                <a:schemeClr val="tx1">
                  <a:lumMod val="50000"/>
                  <a:lumOff val="50000"/>
                </a:schemeClr>
              </a:solidFill>
            </a:endParaRPr>
          </a:p>
        </p:txBody>
      </p:sp>
      <p:sp>
        <p:nvSpPr>
          <p:cNvPr id="93" name="TextBox 92">
            <a:extLst>
              <a:ext uri="{FF2B5EF4-FFF2-40B4-BE49-F238E27FC236}">
                <a16:creationId xmlns:a16="http://schemas.microsoft.com/office/drawing/2014/main" id="{3877B5F9-47CC-6C12-51D8-02B883A29855}"/>
              </a:ext>
            </a:extLst>
          </p:cNvPr>
          <p:cNvSpPr txBox="1"/>
          <p:nvPr/>
        </p:nvSpPr>
        <p:spPr>
          <a:xfrm>
            <a:off x="8374744" y="6327517"/>
            <a:ext cx="4391652" cy="276999"/>
          </a:xfrm>
          <a:prstGeom prst="rect">
            <a:avLst/>
          </a:prstGeom>
          <a:noFill/>
        </p:spPr>
        <p:txBody>
          <a:bodyPr wrap="square" lIns="0" tIns="0" rIns="0" bIns="0" rtlCol="0" anchor="t" anchorCtr="0">
            <a:spAutoFit/>
          </a:bodyPr>
          <a:lstStyle/>
          <a:p>
            <a:pPr algn="l"/>
            <a:r>
              <a:rPr lang="de-DE" sz="900" baseline="30000" dirty="0"/>
              <a:t>1</a:t>
            </a:r>
            <a:r>
              <a:rPr lang="de-DE" sz="900" dirty="0"/>
              <a:t>Y. Feng et al, </a:t>
            </a:r>
            <a:r>
              <a:rPr lang="de-DE" sz="900" i="1" dirty="0"/>
              <a:t>Plasma Phys. Control Fusion </a:t>
            </a:r>
            <a:r>
              <a:rPr lang="de-DE" sz="900" b="1" dirty="0"/>
              <a:t>64</a:t>
            </a:r>
            <a:r>
              <a:rPr lang="de-DE" sz="900" dirty="0"/>
              <a:t> (2022) 125012</a:t>
            </a:r>
            <a:endParaRPr lang="en-US" sz="900" dirty="0" err="1"/>
          </a:p>
          <a:p>
            <a:pPr algn="l"/>
            <a:r>
              <a:rPr lang="de-DE" sz="900" baseline="30000" dirty="0"/>
              <a:t>5</a:t>
            </a:r>
            <a:r>
              <a:rPr lang="de-DE" sz="900" dirty="0"/>
              <a:t>Y. Gao et al, </a:t>
            </a:r>
            <a:r>
              <a:rPr lang="de-DE" sz="900" i="1" dirty="0" err="1"/>
              <a:t>Nucl</a:t>
            </a:r>
            <a:r>
              <a:rPr lang="de-DE" sz="900" i="1" dirty="0"/>
              <a:t>. Fusion</a:t>
            </a:r>
            <a:r>
              <a:rPr lang="de-DE" sz="900" dirty="0"/>
              <a:t> </a:t>
            </a:r>
            <a:r>
              <a:rPr lang="de-DE" sz="900" b="1" dirty="0"/>
              <a:t>60</a:t>
            </a:r>
            <a:r>
              <a:rPr lang="de-DE" sz="900" dirty="0"/>
              <a:t> (2020) 096012</a:t>
            </a:r>
            <a:endParaRPr lang="de-DE" sz="900" baseline="30000" dirty="0"/>
          </a:p>
        </p:txBody>
      </p:sp>
      <p:grpSp>
        <p:nvGrpSpPr>
          <p:cNvPr id="9" name="Group 8">
            <a:extLst>
              <a:ext uri="{FF2B5EF4-FFF2-40B4-BE49-F238E27FC236}">
                <a16:creationId xmlns:a16="http://schemas.microsoft.com/office/drawing/2014/main" id="{8295F76B-9633-A0A5-75D0-BC29215F645C}"/>
              </a:ext>
            </a:extLst>
          </p:cNvPr>
          <p:cNvGrpSpPr/>
          <p:nvPr/>
        </p:nvGrpSpPr>
        <p:grpSpPr>
          <a:xfrm>
            <a:off x="7805651" y="2546224"/>
            <a:ext cx="3776749" cy="1402321"/>
            <a:chOff x="7805651" y="2546224"/>
            <a:chExt cx="3776749" cy="1402321"/>
          </a:xfrm>
        </p:grpSpPr>
        <p:sp>
          <p:nvSpPr>
            <p:cNvPr id="7" name="Freeform 6">
              <a:extLst>
                <a:ext uri="{FF2B5EF4-FFF2-40B4-BE49-F238E27FC236}">
                  <a16:creationId xmlns:a16="http://schemas.microsoft.com/office/drawing/2014/main" id="{96F9E2EC-984B-8CAC-297D-0DF881DDB3D6}"/>
                </a:ext>
              </a:extLst>
            </p:cNvPr>
            <p:cNvSpPr/>
            <p:nvPr/>
          </p:nvSpPr>
          <p:spPr>
            <a:xfrm>
              <a:off x="7805651" y="2546224"/>
              <a:ext cx="3776749" cy="1402321"/>
            </a:xfrm>
            <a:custGeom>
              <a:avLst/>
              <a:gdLst>
                <a:gd name="connsiteX0" fmla="*/ 3757353 w 3757353"/>
                <a:gd name="connsiteY0" fmla="*/ 0 h 1396538"/>
                <a:gd name="connsiteX1" fmla="*/ 0 w 3757353"/>
                <a:gd name="connsiteY1" fmla="*/ 656706 h 1396538"/>
                <a:gd name="connsiteX2" fmla="*/ 1221971 w 3757353"/>
                <a:gd name="connsiteY2" fmla="*/ 1388226 h 1396538"/>
                <a:gd name="connsiteX3" fmla="*/ 2452254 w 3757353"/>
                <a:gd name="connsiteY3" fmla="*/ 1396538 h 1396538"/>
                <a:gd name="connsiteX4" fmla="*/ 3757353 w 3757353"/>
                <a:gd name="connsiteY4" fmla="*/ 0 h 1396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53" h="1396538">
                  <a:moveTo>
                    <a:pt x="3757353" y="0"/>
                  </a:moveTo>
                  <a:lnTo>
                    <a:pt x="0" y="656706"/>
                  </a:lnTo>
                  <a:lnTo>
                    <a:pt x="1221971" y="1388226"/>
                  </a:lnTo>
                  <a:lnTo>
                    <a:pt x="2452254" y="1396538"/>
                  </a:lnTo>
                  <a:lnTo>
                    <a:pt x="3757353" y="0"/>
                  </a:lnTo>
                  <a:close/>
                </a:path>
              </a:pathLst>
            </a:custGeom>
            <a:solidFill>
              <a:schemeClr val="accent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84" name="TextBox 83">
              <a:extLst>
                <a:ext uri="{FF2B5EF4-FFF2-40B4-BE49-F238E27FC236}">
                  <a16:creationId xmlns:a16="http://schemas.microsoft.com/office/drawing/2014/main" id="{101425D9-C8B3-8FA4-2946-452CDDB1BD43}"/>
                </a:ext>
              </a:extLst>
            </p:cNvPr>
            <p:cNvSpPr txBox="1"/>
            <p:nvPr/>
          </p:nvSpPr>
          <p:spPr>
            <a:xfrm>
              <a:off x="8770345" y="3469019"/>
              <a:ext cx="1800225" cy="294953"/>
            </a:xfrm>
            <a:prstGeom prst="rect">
              <a:avLst/>
            </a:prstGeom>
            <a:noFill/>
          </p:spPr>
          <p:txBody>
            <a:bodyPr wrap="square" lIns="0" tIns="0" rIns="0" bIns="0" rtlCol="0" anchor="t" anchorCtr="0">
              <a:spAutoFit/>
            </a:bodyPr>
            <a:lstStyle/>
            <a:p>
              <a:pPr algn="l">
                <a:lnSpc>
                  <a:spcPts val="2300"/>
                </a:lnSpc>
                <a:spcBef>
                  <a:spcPts val="1150"/>
                </a:spcBef>
              </a:pPr>
              <a:r>
                <a:rPr lang="de-DE" sz="1600" b="1" dirty="0">
                  <a:solidFill>
                    <a:schemeClr val="bg1"/>
                  </a:solidFill>
                </a:rPr>
                <a:t>„</a:t>
              </a:r>
              <a:r>
                <a:rPr lang="de-DE" sz="1600" b="1" dirty="0" err="1">
                  <a:solidFill>
                    <a:schemeClr val="bg1"/>
                  </a:solidFill>
                </a:rPr>
                <a:t>target</a:t>
              </a:r>
              <a:r>
                <a:rPr lang="de-DE" sz="1600" b="1" dirty="0">
                  <a:solidFill>
                    <a:schemeClr val="bg1"/>
                  </a:solidFill>
                </a:rPr>
                <a:t> </a:t>
              </a:r>
              <a:r>
                <a:rPr lang="de-DE" sz="1600" b="1" dirty="0" err="1">
                  <a:solidFill>
                    <a:schemeClr val="bg1"/>
                  </a:solidFill>
                </a:rPr>
                <a:t>shadow</a:t>
              </a:r>
              <a:r>
                <a:rPr lang="de-DE" sz="1600" b="1" dirty="0">
                  <a:solidFill>
                    <a:schemeClr val="bg1"/>
                  </a:solidFill>
                </a:rPr>
                <a:t>“</a:t>
              </a:r>
              <a:endParaRPr lang="en-US" sz="1600" b="1" dirty="0" err="1">
                <a:solidFill>
                  <a:schemeClr val="bg1"/>
                </a:solidFill>
              </a:endParaRPr>
            </a:p>
          </p:txBody>
        </p:sp>
      </p:grpSp>
      <p:grpSp>
        <p:nvGrpSpPr>
          <p:cNvPr id="14" name="Group 13">
            <a:extLst>
              <a:ext uri="{FF2B5EF4-FFF2-40B4-BE49-F238E27FC236}">
                <a16:creationId xmlns:a16="http://schemas.microsoft.com/office/drawing/2014/main" id="{C5F8514A-56D3-30CF-BC05-C9DC28AB284A}"/>
              </a:ext>
            </a:extLst>
          </p:cNvPr>
          <p:cNvGrpSpPr/>
          <p:nvPr/>
        </p:nvGrpSpPr>
        <p:grpSpPr>
          <a:xfrm>
            <a:off x="9173856" y="2529517"/>
            <a:ext cx="242335" cy="623622"/>
            <a:chOff x="9173856" y="2529517"/>
            <a:chExt cx="242335" cy="623622"/>
          </a:xfrm>
        </p:grpSpPr>
        <p:cxnSp>
          <p:nvCxnSpPr>
            <p:cNvPr id="11" name="Straight Arrow Connector 10">
              <a:extLst>
                <a:ext uri="{FF2B5EF4-FFF2-40B4-BE49-F238E27FC236}">
                  <a16:creationId xmlns:a16="http://schemas.microsoft.com/office/drawing/2014/main" id="{1982B5F5-A7B4-C210-DC85-E67293236742}"/>
                </a:ext>
              </a:extLst>
            </p:cNvPr>
            <p:cNvCxnSpPr/>
            <p:nvPr/>
          </p:nvCxnSpPr>
          <p:spPr>
            <a:xfrm>
              <a:off x="9330466" y="2816848"/>
              <a:ext cx="85725" cy="336291"/>
            </a:xfrm>
            <a:prstGeom prst="straightConnector1">
              <a:avLst/>
            </a:prstGeom>
            <a:ln w="3810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776B92-E571-D0DD-F529-748AAADF4565}"/>
                    </a:ext>
                  </a:extLst>
                </p:cNvPr>
                <p:cNvSpPr txBox="1"/>
                <p:nvPr/>
              </p:nvSpPr>
              <p:spPr>
                <a:xfrm rot="-780000">
                  <a:off x="9173856" y="2529517"/>
                  <a:ext cx="240450"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2000" b="1" i="1" smtClean="0">
                            <a:solidFill>
                              <a:srgbClr val="FF0000"/>
                            </a:solidFill>
                            <a:latin typeface="Cambria Math" panose="02040503050406030204" pitchFamily="18" charset="0"/>
                          </a:rPr>
                          <m:t>⊥</m:t>
                        </m:r>
                      </m:oMath>
                    </m:oMathPara>
                  </a14:m>
                  <a:endParaRPr lang="en-US" sz="2000" b="1" dirty="0" err="1">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rot="-780000">
                  <a:off x="9173856" y="2529517"/>
                  <a:ext cx="240450" cy="294953"/>
                </a:xfrm>
                <a:prstGeom prst="rect">
                  <a:avLst/>
                </a:prstGeom>
                <a:blipFill>
                  <a:blip r:embed="rId6"/>
                  <a:stretch>
                    <a:fillRect l="-9804" r="-15686" b="-7018"/>
                  </a:stretch>
                </a:blipFill>
              </p:spPr>
              <p:txBody>
                <a:bodyPr/>
                <a:lstStyle/>
                <a:p>
                  <a:r>
                    <a:rPr lang="en-US">
                      <a:noFill/>
                    </a:rPr>
                    <a:t> </a:t>
                  </a:r>
                </a:p>
              </p:txBody>
            </p:sp>
          </mc:Fallback>
        </mc:AlternateContent>
      </p:grpSp>
      <p:sp>
        <p:nvSpPr>
          <p:cNvPr id="83" name="Freeform 82">
            <a:extLst>
              <a:ext uri="{FF2B5EF4-FFF2-40B4-BE49-F238E27FC236}">
                <a16:creationId xmlns:a16="http://schemas.microsoft.com/office/drawing/2014/main" id="{DE5F4956-6B9E-B27A-56BD-014BEB81C9BC}"/>
              </a:ext>
            </a:extLst>
          </p:cNvPr>
          <p:cNvSpPr>
            <a:spLocks noChangeAspect="1"/>
          </p:cNvSpPr>
          <p:nvPr/>
        </p:nvSpPr>
        <p:spPr>
          <a:xfrm flipH="1">
            <a:off x="2888552" y="2171348"/>
            <a:ext cx="1845426" cy="1828800"/>
          </a:xfrm>
          <a:custGeom>
            <a:avLst/>
            <a:gdLst>
              <a:gd name="connsiteX0" fmla="*/ 922713 w 922713"/>
              <a:gd name="connsiteY0" fmla="*/ 0 h 914400"/>
              <a:gd name="connsiteX1" fmla="*/ 8313 w 922713"/>
              <a:gd name="connsiteY1" fmla="*/ 74815 h 914400"/>
              <a:gd name="connsiteX2" fmla="*/ 0 w 922713"/>
              <a:gd name="connsiteY2" fmla="*/ 914400 h 914400"/>
              <a:gd name="connsiteX3" fmla="*/ 922713 w 922713"/>
              <a:gd name="connsiteY3" fmla="*/ 914400 h 914400"/>
              <a:gd name="connsiteX4" fmla="*/ 922713 w 92271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13" h="914400">
                <a:moveTo>
                  <a:pt x="922713" y="0"/>
                </a:moveTo>
                <a:lnTo>
                  <a:pt x="8313" y="74815"/>
                </a:lnTo>
                <a:lnTo>
                  <a:pt x="0" y="914400"/>
                </a:lnTo>
                <a:lnTo>
                  <a:pt x="922713" y="914400"/>
                </a:lnTo>
                <a:lnTo>
                  <a:pt x="922713" y="0"/>
                </a:lnTo>
                <a:close/>
              </a:path>
            </a:pathLst>
          </a:cu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cxnSp>
        <p:nvCxnSpPr>
          <p:cNvPr id="85" name="Straight Connector 84">
            <a:extLst>
              <a:ext uri="{FF2B5EF4-FFF2-40B4-BE49-F238E27FC236}">
                <a16:creationId xmlns:a16="http://schemas.microsoft.com/office/drawing/2014/main" id="{062A35DC-4A46-484A-E638-36F7C5285C12}"/>
              </a:ext>
            </a:extLst>
          </p:cNvPr>
          <p:cNvCxnSpPr/>
          <p:nvPr/>
        </p:nvCxnSpPr>
        <p:spPr>
          <a:xfrm flipV="1">
            <a:off x="936142" y="2131644"/>
            <a:ext cx="3825891" cy="2"/>
          </a:xfrm>
          <a:prstGeom prst="line">
            <a:avLst/>
          </a:prstGeom>
          <a:ln w="19050" cmpd="sng">
            <a:solidFill>
              <a:schemeClr val="accent6">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162E1D1-EDF4-EA31-E6B1-F7FBB408AE16}"/>
              </a:ext>
            </a:extLst>
          </p:cNvPr>
          <p:cNvCxnSpPr/>
          <p:nvPr/>
        </p:nvCxnSpPr>
        <p:spPr>
          <a:xfrm flipH="1">
            <a:off x="2516473" y="1733922"/>
            <a:ext cx="1091564" cy="561341"/>
          </a:xfrm>
          <a:prstGeom prst="straightConnector1">
            <a:avLst/>
          </a:prstGeom>
          <a:ln w="19050" cmpd="sng">
            <a:solidFill>
              <a:srgbClr val="66A7A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84404F2-C624-BE3B-CC91-2ED9CA7968DF}"/>
                  </a:ext>
                </a:extLst>
              </p:cNvPr>
              <p:cNvSpPr txBox="1"/>
              <p:nvPr/>
            </p:nvSpPr>
            <p:spPr>
              <a:xfrm flipH="1">
                <a:off x="3105729" y="1700282"/>
                <a:ext cx="206787"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acc>
                        <m:accPr>
                          <m:chr m:val="⃑"/>
                          <m:ctrlPr>
                            <a:rPr lang="en-US" sz="1600" b="1" i="1" smtClean="0">
                              <a:solidFill>
                                <a:srgbClr val="338985"/>
                              </a:solidFill>
                              <a:latin typeface="Cambria Math" panose="02040503050406030204" pitchFamily="18" charset="0"/>
                            </a:rPr>
                          </m:ctrlPr>
                        </m:accPr>
                        <m:e>
                          <m:r>
                            <a:rPr lang="de-DE" sz="1600" b="1" i="1" smtClean="0">
                              <a:solidFill>
                                <a:srgbClr val="338985"/>
                              </a:solidFill>
                              <a:latin typeface="Cambria Math" panose="02040503050406030204" pitchFamily="18" charset="0"/>
                            </a:rPr>
                            <m:t>𝑩</m:t>
                          </m:r>
                        </m:e>
                      </m:acc>
                    </m:oMath>
                  </m:oMathPara>
                </a14:m>
                <a:endParaRPr lang="en-US" sz="1600" b="1" dirty="0" err="1">
                  <a:solidFill>
                    <a:srgbClr val="338985"/>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flipH="1">
                <a:off x="3105729" y="1700282"/>
                <a:ext cx="206787" cy="294953"/>
              </a:xfrm>
              <a:prstGeom prst="rect">
                <a:avLst/>
              </a:prstGeom>
              <a:blipFill>
                <a:blip r:embed="rId7"/>
                <a:stretch>
                  <a:fillRect l="-17647" r="-20588"/>
                </a:stretch>
              </a:blipFill>
            </p:spPr>
            <p:txBody>
              <a:bodyPr/>
              <a:lstStyle/>
              <a:p>
                <a:r>
                  <a:rPr lang="en-US">
                    <a:noFill/>
                  </a:rPr>
                  <a:t> </a:t>
                </a:r>
              </a:p>
            </p:txBody>
          </p:sp>
        </mc:Fallback>
      </mc:AlternateContent>
      <p:sp>
        <p:nvSpPr>
          <p:cNvPr id="95" name="Freeform 94">
            <a:extLst>
              <a:ext uri="{FF2B5EF4-FFF2-40B4-BE49-F238E27FC236}">
                <a16:creationId xmlns:a16="http://schemas.microsoft.com/office/drawing/2014/main" id="{2C0270B8-7048-09FC-889A-B21140B21A6A}"/>
              </a:ext>
            </a:extLst>
          </p:cNvPr>
          <p:cNvSpPr>
            <a:spLocks noChangeAspect="1"/>
          </p:cNvSpPr>
          <p:nvPr/>
        </p:nvSpPr>
        <p:spPr>
          <a:xfrm flipH="1">
            <a:off x="936142" y="2171348"/>
            <a:ext cx="1845426" cy="1828800"/>
          </a:xfrm>
          <a:custGeom>
            <a:avLst/>
            <a:gdLst>
              <a:gd name="connsiteX0" fmla="*/ 922713 w 922713"/>
              <a:gd name="connsiteY0" fmla="*/ 0 h 914400"/>
              <a:gd name="connsiteX1" fmla="*/ 8313 w 922713"/>
              <a:gd name="connsiteY1" fmla="*/ 74815 h 914400"/>
              <a:gd name="connsiteX2" fmla="*/ 0 w 922713"/>
              <a:gd name="connsiteY2" fmla="*/ 914400 h 914400"/>
              <a:gd name="connsiteX3" fmla="*/ 922713 w 922713"/>
              <a:gd name="connsiteY3" fmla="*/ 914400 h 914400"/>
              <a:gd name="connsiteX4" fmla="*/ 922713 w 92271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13" h="914400">
                <a:moveTo>
                  <a:pt x="922713" y="0"/>
                </a:moveTo>
                <a:lnTo>
                  <a:pt x="8313" y="74815"/>
                </a:lnTo>
                <a:lnTo>
                  <a:pt x="0" y="914400"/>
                </a:lnTo>
                <a:lnTo>
                  <a:pt x="922713" y="914400"/>
                </a:lnTo>
                <a:lnTo>
                  <a:pt x="922713" y="0"/>
                </a:lnTo>
                <a:close/>
              </a:path>
            </a:pathLst>
          </a:custGeom>
          <a:solidFill>
            <a:schemeClr val="accent6">
              <a:lumMod val="75000"/>
            </a:schemeClr>
          </a:solidFill>
          <a:ln w="19050" cmpd="sng">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grpSp>
        <p:nvGrpSpPr>
          <p:cNvPr id="96" name="Group 95">
            <a:extLst>
              <a:ext uri="{FF2B5EF4-FFF2-40B4-BE49-F238E27FC236}">
                <a16:creationId xmlns:a16="http://schemas.microsoft.com/office/drawing/2014/main" id="{B0628C53-90AA-7F35-8BF3-340036A047AC}"/>
              </a:ext>
            </a:extLst>
          </p:cNvPr>
          <p:cNvGrpSpPr/>
          <p:nvPr/>
        </p:nvGrpSpPr>
        <p:grpSpPr>
          <a:xfrm flipH="1">
            <a:off x="2516514" y="2099713"/>
            <a:ext cx="2088164" cy="626777"/>
            <a:chOff x="995278" y="2483237"/>
            <a:chExt cx="2088164" cy="626777"/>
          </a:xfrm>
        </p:grpSpPr>
        <p:sp>
          <p:nvSpPr>
            <p:cNvPr id="97" name="Freeform 96">
              <a:extLst>
                <a:ext uri="{FF2B5EF4-FFF2-40B4-BE49-F238E27FC236}">
                  <a16:creationId xmlns:a16="http://schemas.microsoft.com/office/drawing/2014/main" id="{A94C806F-3CF7-3C60-21E4-0E4FE03E7A5D}"/>
                </a:ext>
              </a:extLst>
            </p:cNvPr>
            <p:cNvSpPr/>
            <p:nvPr/>
          </p:nvSpPr>
          <p:spPr>
            <a:xfrm>
              <a:off x="2690037" y="2483237"/>
              <a:ext cx="393405" cy="233916"/>
            </a:xfrm>
            <a:custGeom>
              <a:avLst/>
              <a:gdLst>
                <a:gd name="connsiteX0" fmla="*/ 0 w 393405"/>
                <a:gd name="connsiteY0" fmla="*/ 0 h 233916"/>
                <a:gd name="connsiteX1" fmla="*/ 393405 w 393405"/>
                <a:gd name="connsiteY1" fmla="*/ 202019 h 233916"/>
                <a:gd name="connsiteX2" fmla="*/ 21265 w 393405"/>
                <a:gd name="connsiteY2" fmla="*/ 233916 h 233916"/>
                <a:gd name="connsiteX3" fmla="*/ 0 w 393405"/>
                <a:gd name="connsiteY3" fmla="*/ 0 h 233916"/>
              </a:gdLst>
              <a:ahLst/>
              <a:cxnLst>
                <a:cxn ang="0">
                  <a:pos x="connsiteX0" y="connsiteY0"/>
                </a:cxn>
                <a:cxn ang="0">
                  <a:pos x="connsiteX1" y="connsiteY1"/>
                </a:cxn>
                <a:cxn ang="0">
                  <a:pos x="connsiteX2" y="connsiteY2"/>
                </a:cxn>
                <a:cxn ang="0">
                  <a:pos x="connsiteX3" y="connsiteY3"/>
                </a:cxn>
              </a:cxnLst>
              <a:rect l="l" t="t" r="r" b="b"/>
              <a:pathLst>
                <a:path w="393405" h="233916">
                  <a:moveTo>
                    <a:pt x="0" y="0"/>
                  </a:moveTo>
                  <a:lnTo>
                    <a:pt x="393405" y="202019"/>
                  </a:lnTo>
                  <a:lnTo>
                    <a:pt x="21265" y="233916"/>
                  </a:lnTo>
                  <a:lnTo>
                    <a:pt x="0" y="0"/>
                  </a:lnTo>
                  <a:close/>
                </a:path>
              </a:pathLst>
            </a:custGeom>
            <a:solidFill>
              <a:schemeClr val="accent3"/>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98" name="TextBox 97">
              <a:extLst>
                <a:ext uri="{FF2B5EF4-FFF2-40B4-BE49-F238E27FC236}">
                  <a16:creationId xmlns:a16="http://schemas.microsoft.com/office/drawing/2014/main" id="{A59FC1C9-6A17-B2EF-96EA-28590C2D7DCA}"/>
                </a:ext>
              </a:extLst>
            </p:cNvPr>
            <p:cNvSpPr txBox="1"/>
            <p:nvPr/>
          </p:nvSpPr>
          <p:spPr>
            <a:xfrm>
              <a:off x="995278" y="2815061"/>
              <a:ext cx="1694759" cy="294953"/>
            </a:xfrm>
            <a:prstGeom prst="rect">
              <a:avLst/>
            </a:prstGeom>
            <a:noFill/>
          </p:spPr>
          <p:txBody>
            <a:bodyPr wrap="square" lIns="0" tIns="0" rIns="0" bIns="0" rtlCol="0" anchor="t" anchorCtr="0">
              <a:spAutoFit/>
            </a:bodyPr>
            <a:lstStyle/>
            <a:p>
              <a:pPr>
                <a:lnSpc>
                  <a:spcPts val="2300"/>
                </a:lnSpc>
                <a:spcBef>
                  <a:spcPts val="1150"/>
                </a:spcBef>
              </a:pPr>
              <a:r>
                <a:rPr lang="de-DE" sz="1600" b="1" dirty="0">
                  <a:solidFill>
                    <a:schemeClr val="accent3"/>
                  </a:solidFill>
                </a:rPr>
                <a:t>„</a:t>
              </a:r>
              <a:r>
                <a:rPr lang="de-DE" sz="1600" b="1" dirty="0" err="1">
                  <a:solidFill>
                    <a:schemeClr val="accent3"/>
                  </a:solidFill>
                </a:rPr>
                <a:t>target</a:t>
              </a:r>
              <a:r>
                <a:rPr lang="de-DE" sz="1600" b="1" dirty="0">
                  <a:solidFill>
                    <a:schemeClr val="accent3"/>
                  </a:solidFill>
                </a:rPr>
                <a:t> </a:t>
              </a:r>
              <a:r>
                <a:rPr lang="de-DE" sz="1600" b="1" dirty="0" err="1">
                  <a:solidFill>
                    <a:schemeClr val="accent3"/>
                  </a:solidFill>
                </a:rPr>
                <a:t>shadow</a:t>
              </a:r>
              <a:r>
                <a:rPr lang="de-DE" sz="1600" b="1" dirty="0">
                  <a:solidFill>
                    <a:schemeClr val="accent3"/>
                  </a:solidFill>
                </a:rPr>
                <a:t>“</a:t>
              </a:r>
              <a:endParaRPr lang="en-US" sz="1600" b="1" dirty="0" err="1">
                <a:solidFill>
                  <a:schemeClr val="accent3"/>
                </a:solidFill>
              </a:endParaRPr>
            </a:p>
          </p:txBody>
        </p:sp>
        <p:cxnSp>
          <p:nvCxnSpPr>
            <p:cNvPr id="99" name="Straight Arrow Connector 98">
              <a:extLst>
                <a:ext uri="{FF2B5EF4-FFF2-40B4-BE49-F238E27FC236}">
                  <a16:creationId xmlns:a16="http://schemas.microsoft.com/office/drawing/2014/main" id="{0DF26C9E-1490-FE5F-2EEF-56AE88065E78}"/>
                </a:ext>
              </a:extLst>
            </p:cNvPr>
            <p:cNvCxnSpPr/>
            <p:nvPr/>
          </p:nvCxnSpPr>
          <p:spPr>
            <a:xfrm flipV="1">
              <a:off x="2402958" y="2689285"/>
              <a:ext cx="287079" cy="125777"/>
            </a:xfrm>
            <a:prstGeom prst="straightConnector1">
              <a:avLst/>
            </a:prstGeom>
            <a:ln w="19050" cmpd="sng">
              <a:solidFill>
                <a:schemeClr val="accent3"/>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100" name="Arc 99">
            <a:extLst>
              <a:ext uri="{FF2B5EF4-FFF2-40B4-BE49-F238E27FC236}">
                <a16:creationId xmlns:a16="http://schemas.microsoft.com/office/drawing/2014/main" id="{DA41142F-CC05-7D56-D0C3-AC0C8A4BE3DE}"/>
              </a:ext>
            </a:extLst>
          </p:cNvPr>
          <p:cNvSpPr/>
          <p:nvPr/>
        </p:nvSpPr>
        <p:spPr>
          <a:xfrm>
            <a:off x="2719555" y="1847284"/>
            <a:ext cx="539095" cy="914400"/>
          </a:xfrm>
          <a:prstGeom prst="arc">
            <a:avLst>
              <a:gd name="adj1" fmla="val 17882412"/>
              <a:gd name="adj2" fmla="val 19339458"/>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5B33915B-7B2D-CE15-1083-9C507F181847}"/>
                  </a:ext>
                </a:extLst>
              </p:cNvPr>
              <p:cNvSpPr txBox="1"/>
              <p:nvPr/>
            </p:nvSpPr>
            <p:spPr>
              <a:xfrm flipH="1">
                <a:off x="3031156" y="1840711"/>
                <a:ext cx="84807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1200" b="1" i="1" smtClean="0">
                          <a:latin typeface="Cambria Math" panose="02040503050406030204" pitchFamily="18" charset="0"/>
                        </a:rPr>
                        <m:t>𝟑</m:t>
                      </m:r>
                      <m:r>
                        <a:rPr lang="de-DE" sz="1200" b="1" i="1" smtClean="0">
                          <a:latin typeface="Cambria Math" panose="02040503050406030204" pitchFamily="18" charset="0"/>
                        </a:rPr>
                        <m:t>.</m:t>
                      </m:r>
                      <m:r>
                        <a:rPr lang="de-DE" sz="1200" b="1" i="1" smtClean="0">
                          <a:latin typeface="Cambria Math" panose="02040503050406030204" pitchFamily="18" charset="0"/>
                        </a:rPr>
                        <m:t>𝟐</m:t>
                      </m:r>
                      <m:r>
                        <a:rPr lang="de-DE" sz="1200" b="1" i="1" smtClean="0">
                          <a:latin typeface="Cambria Math" panose="02040503050406030204" pitchFamily="18" charset="0"/>
                        </a:rPr>
                        <m:t>°</m:t>
                      </m:r>
                    </m:oMath>
                  </m:oMathPara>
                </a14:m>
                <a:endParaRPr lang="en-US" sz="1200" b="1" dirty="0" err="1"/>
              </a:p>
            </p:txBody>
          </p:sp>
        </mc:Choice>
        <mc:Fallback xmlns="">
          <p:sp>
            <p:nvSpPr>
              <p:cNvPr id="101" name="TextBox 100"/>
              <p:cNvSpPr txBox="1">
                <a:spLocks noRot="1" noChangeAspect="1" noMove="1" noResize="1" noEditPoints="1" noAdjustHandles="1" noChangeArrowheads="1" noChangeShapeType="1" noTextEdit="1"/>
              </p:cNvSpPr>
              <p:nvPr/>
            </p:nvSpPr>
            <p:spPr>
              <a:xfrm flipH="1">
                <a:off x="3031156" y="1840711"/>
                <a:ext cx="848071" cy="294953"/>
              </a:xfrm>
              <a:prstGeom prst="rect">
                <a:avLst/>
              </a:prstGeom>
              <a:blipFill>
                <a:blip r:embed="rId8"/>
                <a:stretch>
                  <a:fillRect/>
                </a:stretch>
              </a:blipFill>
            </p:spPr>
            <p:txBody>
              <a:bodyPr/>
              <a:lstStyle/>
              <a:p>
                <a:r>
                  <a:rPr lang="en-US">
                    <a:noFill/>
                  </a:rPr>
                  <a:t> </a:t>
                </a:r>
              </a:p>
            </p:txBody>
          </p:sp>
        </mc:Fallback>
      </mc:AlternateContent>
      <p:sp>
        <p:nvSpPr>
          <p:cNvPr id="102" name="Arc 101">
            <a:extLst>
              <a:ext uri="{FF2B5EF4-FFF2-40B4-BE49-F238E27FC236}">
                <a16:creationId xmlns:a16="http://schemas.microsoft.com/office/drawing/2014/main" id="{E7072BE9-10B5-AAD9-50DC-FF3F1B8D2089}"/>
              </a:ext>
            </a:extLst>
          </p:cNvPr>
          <p:cNvSpPr/>
          <p:nvPr/>
        </p:nvSpPr>
        <p:spPr>
          <a:xfrm>
            <a:off x="1094379" y="2096910"/>
            <a:ext cx="267328" cy="397442"/>
          </a:xfrm>
          <a:prstGeom prst="arc">
            <a:avLst>
              <a:gd name="adj1" fmla="val 17882412"/>
              <a:gd name="adj2" fmla="val 19534987"/>
            </a:avLst>
          </a:prstGeom>
          <a:ln w="190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3" name="Straight Connector 102">
            <a:extLst>
              <a:ext uri="{FF2B5EF4-FFF2-40B4-BE49-F238E27FC236}">
                <a16:creationId xmlns:a16="http://schemas.microsoft.com/office/drawing/2014/main" id="{D7189E4A-C1A4-EFD5-B7AF-99BCB412162C}"/>
              </a:ext>
            </a:extLst>
          </p:cNvPr>
          <p:cNvCxnSpPr/>
          <p:nvPr/>
        </p:nvCxnSpPr>
        <p:spPr>
          <a:xfrm flipH="1" flipV="1">
            <a:off x="953314" y="2174177"/>
            <a:ext cx="1568401" cy="121887"/>
          </a:xfrm>
          <a:prstGeom prst="line">
            <a:avLst/>
          </a:prstGeom>
          <a:ln w="28575"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F01DA86-A81F-FB61-90D2-74ED156A4A30}"/>
              </a:ext>
            </a:extLst>
          </p:cNvPr>
          <p:cNvSpPr txBox="1"/>
          <p:nvPr/>
        </p:nvSpPr>
        <p:spPr>
          <a:xfrm flipH="1">
            <a:off x="1139264" y="2250731"/>
            <a:ext cx="1323975" cy="267894"/>
          </a:xfrm>
          <a:prstGeom prst="rect">
            <a:avLst/>
          </a:prstGeom>
          <a:noFill/>
        </p:spPr>
        <p:txBody>
          <a:bodyPr wrap="square" lIns="0" tIns="0" rIns="0" bIns="0" rtlCol="0" anchor="t" anchorCtr="0">
            <a:spAutoFit/>
          </a:bodyPr>
          <a:lstStyle/>
          <a:p>
            <a:pPr algn="l">
              <a:lnSpc>
                <a:spcPts val="2300"/>
              </a:lnSpc>
              <a:spcBef>
                <a:spcPts val="1150"/>
              </a:spcBef>
            </a:pPr>
            <a:r>
              <a:rPr lang="de-DE" sz="1600" b="1" dirty="0">
                <a:solidFill>
                  <a:srgbClr val="FF0000"/>
                </a:solidFill>
              </a:rPr>
              <a:t>„</a:t>
            </a:r>
            <a:r>
              <a:rPr lang="de-DE" sz="1600" b="1" dirty="0" err="1">
                <a:solidFill>
                  <a:srgbClr val="FF0000"/>
                </a:solidFill>
              </a:rPr>
              <a:t>wetted</a:t>
            </a:r>
            <a:r>
              <a:rPr lang="de-DE" sz="1600" b="1" dirty="0">
                <a:solidFill>
                  <a:srgbClr val="FF0000"/>
                </a:solidFill>
              </a:rPr>
              <a:t> </a:t>
            </a:r>
            <a:r>
              <a:rPr lang="de-DE" sz="1600" b="1" dirty="0" err="1">
                <a:solidFill>
                  <a:srgbClr val="FF0000"/>
                </a:solidFill>
              </a:rPr>
              <a:t>area</a:t>
            </a:r>
            <a:r>
              <a:rPr lang="de-DE" sz="1600" b="1" dirty="0">
                <a:solidFill>
                  <a:srgbClr val="FF0000"/>
                </a:solidFill>
              </a:rPr>
              <a:t>“</a:t>
            </a:r>
            <a:endParaRPr lang="en-US" sz="1600" b="1" dirty="0" err="1">
              <a:solidFill>
                <a:srgbClr val="FF0000"/>
              </a:solidFill>
            </a:endParaRPr>
          </a:p>
        </p:txBody>
      </p:sp>
      <p:grpSp>
        <p:nvGrpSpPr>
          <p:cNvPr id="105" name="Group 104">
            <a:extLst>
              <a:ext uri="{FF2B5EF4-FFF2-40B4-BE49-F238E27FC236}">
                <a16:creationId xmlns:a16="http://schemas.microsoft.com/office/drawing/2014/main" id="{F90D532C-902F-A986-6824-985FD2B50D26}"/>
              </a:ext>
            </a:extLst>
          </p:cNvPr>
          <p:cNvGrpSpPr/>
          <p:nvPr/>
        </p:nvGrpSpPr>
        <p:grpSpPr>
          <a:xfrm>
            <a:off x="1482583" y="1334922"/>
            <a:ext cx="10019970" cy="5001654"/>
            <a:chOff x="2768734" y="1482160"/>
            <a:chExt cx="6884396" cy="3813859"/>
          </a:xfrm>
        </p:grpSpPr>
        <p:sp>
          <p:nvSpPr>
            <p:cNvPr id="106" name="Rounded Rectangle 105">
              <a:extLst>
                <a:ext uri="{FF2B5EF4-FFF2-40B4-BE49-F238E27FC236}">
                  <a16:creationId xmlns:a16="http://schemas.microsoft.com/office/drawing/2014/main" id="{D299B94C-7F1B-A09A-CA01-644B1E8C217B}"/>
                </a:ext>
              </a:extLst>
            </p:cNvPr>
            <p:cNvSpPr/>
            <p:nvPr/>
          </p:nvSpPr>
          <p:spPr>
            <a:xfrm>
              <a:off x="2768734" y="1482160"/>
              <a:ext cx="6884396" cy="3750563"/>
            </a:xfrm>
            <a:prstGeom prst="roundRect">
              <a:avLst/>
            </a:prstGeom>
            <a:solidFill>
              <a:schemeClr val="bg1"/>
            </a:solidFill>
            <a:ln w="19050" cmpd="sng">
              <a:solidFill>
                <a:schemeClr val="tx2"/>
              </a:solidFill>
              <a:prstDash val="soli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07" name="TextBox 106">
              <a:extLst>
                <a:ext uri="{FF2B5EF4-FFF2-40B4-BE49-F238E27FC236}">
                  <a16:creationId xmlns:a16="http://schemas.microsoft.com/office/drawing/2014/main" id="{E75E2C71-6135-846D-DC4F-677E8F278343}"/>
                </a:ext>
              </a:extLst>
            </p:cNvPr>
            <p:cNvSpPr txBox="1"/>
            <p:nvPr/>
          </p:nvSpPr>
          <p:spPr>
            <a:xfrm>
              <a:off x="3172190" y="1765956"/>
              <a:ext cx="5943363" cy="3530063"/>
            </a:xfrm>
            <a:prstGeom prst="rect">
              <a:avLst/>
            </a:prstGeom>
            <a:noFill/>
          </p:spPr>
          <p:txBody>
            <a:bodyPr wrap="square" lIns="0" tIns="0" rIns="0" bIns="0" rtlCol="0" anchor="t" anchorCtr="0">
              <a:spAutoFit/>
            </a:bodyPr>
            <a:lstStyle/>
            <a:p>
              <a:pPr marL="285750" indent="-285750">
                <a:lnSpc>
                  <a:spcPts val="2300"/>
                </a:lnSpc>
                <a:spcBef>
                  <a:spcPts val="1150"/>
                </a:spcBef>
                <a:buFont typeface="Wingdings" panose="05000000000000000000" pitchFamily="2" charset="2"/>
                <a:buChar char="§"/>
              </a:pPr>
              <a:r>
                <a:rPr lang="de-DE" sz="1600" dirty="0" err="1"/>
                <a:t>Baffle</a:t>
              </a:r>
              <a:r>
                <a:rPr lang="de-DE" sz="1600" dirty="0"/>
                <a:t> </a:t>
              </a:r>
              <a:r>
                <a:rPr lang="de-DE" sz="1600" dirty="0" err="1"/>
                <a:t>plates</a:t>
              </a:r>
              <a:r>
                <a:rPr lang="de-DE" sz="1600" dirty="0"/>
                <a:t> in </a:t>
              </a:r>
              <a:r>
                <a:rPr lang="de-DE" sz="1600" dirty="0" err="1"/>
                <a:t>target</a:t>
              </a:r>
              <a:r>
                <a:rPr lang="de-DE" sz="1600" dirty="0"/>
                <a:t> </a:t>
              </a:r>
              <a:r>
                <a:rPr lang="de-DE" sz="1600" dirty="0" err="1"/>
                <a:t>shadow</a:t>
              </a:r>
              <a:r>
                <a:rPr lang="de-DE" sz="1600" dirty="0"/>
                <a:t> </a:t>
              </a:r>
              <a:r>
                <a:rPr lang="de-DE" sz="1600" dirty="0" err="1"/>
                <a:t>were</a:t>
              </a:r>
              <a:r>
                <a:rPr lang="de-DE" sz="1600" dirty="0"/>
                <a:t> </a:t>
              </a:r>
              <a:r>
                <a:rPr lang="de-DE" sz="1600" dirty="0" err="1"/>
                <a:t>modified</a:t>
              </a:r>
              <a:r>
                <a:rPr lang="de-DE" sz="1600" dirty="0"/>
                <a:t> in W7-X after </a:t>
              </a:r>
              <a:r>
                <a:rPr lang="de-DE" sz="1600" dirty="0" err="1"/>
                <a:t>heatflux</a:t>
              </a:r>
              <a:r>
                <a:rPr lang="de-DE" sz="1600" dirty="0"/>
                <a:t> </a:t>
              </a:r>
              <a:r>
                <a:rPr lang="de-DE" sz="1600" dirty="0" err="1"/>
                <a:t>overload</a:t>
              </a:r>
              <a:r>
                <a:rPr lang="de-DE" sz="1600" dirty="0"/>
                <a:t> </a:t>
              </a:r>
              <a:r>
                <a:rPr lang="de-DE" sz="1600" dirty="0" err="1"/>
                <a:t>observed</a:t>
              </a:r>
              <a:r>
                <a:rPr lang="de-DE" sz="1600" dirty="0"/>
                <a:t> in </a:t>
              </a:r>
              <a:r>
                <a:rPr lang="de-DE" sz="1600" dirty="0" err="1"/>
                <a:t>first</a:t>
              </a:r>
              <a:r>
                <a:rPr lang="de-DE" sz="1600" dirty="0"/>
                <a:t> </a:t>
              </a:r>
              <a:r>
                <a:rPr lang="de-DE" sz="1600" dirty="0" err="1"/>
                <a:t>divertor</a:t>
              </a:r>
              <a:r>
                <a:rPr lang="de-DE" sz="1600" dirty="0"/>
                <a:t> experimental phase!</a:t>
              </a:r>
              <a:r>
                <a:rPr lang="de-DE" sz="1600" baseline="30000" dirty="0"/>
                <a:t>5</a:t>
              </a:r>
              <a:endParaRPr lang="de-DE" sz="1600" dirty="0"/>
            </a:p>
            <a:p>
              <a:pPr marL="742950" lvl="1" indent="-285750">
                <a:lnSpc>
                  <a:spcPts val="2300"/>
                </a:lnSpc>
                <a:spcBef>
                  <a:spcPts val="1150"/>
                </a:spcBef>
                <a:buFont typeface="Wingdings" panose="05000000000000000000" pitchFamily="2" charset="2"/>
                <a:buChar char="§"/>
              </a:pPr>
              <a:r>
                <a:rPr lang="de-DE" sz="1600" dirty="0" err="1"/>
                <a:t>indicates</a:t>
              </a:r>
              <a:r>
                <a:rPr lang="de-DE" sz="1600" dirty="0"/>
                <a:t> </a:t>
              </a:r>
              <a:r>
                <a:rPr lang="de-DE" sz="1600" dirty="0" err="1"/>
                <a:t>importance</a:t>
              </a:r>
              <a:r>
                <a:rPr lang="de-DE" sz="1600" dirty="0"/>
                <a:t> </a:t>
              </a:r>
              <a:r>
                <a:rPr lang="de-DE" sz="1600" dirty="0" err="1"/>
                <a:t>of</a:t>
              </a:r>
              <a:r>
                <a:rPr lang="de-DE" sz="1600" dirty="0"/>
                <a:t> </a:t>
              </a:r>
              <a:r>
                <a:rPr lang="de-DE" sz="1600" dirty="0" err="1"/>
                <a:t>understanding</a:t>
              </a:r>
              <a:r>
                <a:rPr lang="de-DE" sz="1600" dirty="0"/>
                <a:t> </a:t>
              </a:r>
              <a:r>
                <a:rPr lang="de-DE" sz="1600" dirty="0" err="1"/>
                <a:t>heatflux</a:t>
              </a:r>
              <a:r>
                <a:rPr lang="de-DE" sz="1600" dirty="0"/>
                <a:t> </a:t>
              </a:r>
              <a:r>
                <a:rPr lang="de-DE" sz="1600" dirty="0" err="1"/>
                <a:t>decay</a:t>
              </a:r>
              <a:r>
                <a:rPr lang="de-DE" sz="1600" dirty="0"/>
                <a:t> </a:t>
              </a:r>
              <a:r>
                <a:rPr lang="de-DE" sz="1600" dirty="0" err="1"/>
                <a:t>length</a:t>
              </a:r>
              <a:r>
                <a:rPr lang="de-DE" sz="1600" dirty="0"/>
                <a:t> </a:t>
              </a:r>
              <a:r>
                <a:rPr lang="de-DE" sz="1600" dirty="0" err="1"/>
                <a:t>into</a:t>
              </a:r>
              <a:r>
                <a:rPr lang="de-DE" sz="1600" dirty="0"/>
                <a:t> </a:t>
              </a:r>
              <a:r>
                <a:rPr lang="de-DE" sz="1600" dirty="0" err="1"/>
                <a:t>this</a:t>
              </a:r>
              <a:r>
                <a:rPr lang="de-DE" sz="1600" dirty="0"/>
                <a:t> </a:t>
              </a:r>
              <a:r>
                <a:rPr lang="de-DE" sz="1600" dirty="0" err="1"/>
                <a:t>region</a:t>
              </a:r>
              <a:r>
                <a:rPr lang="de-DE" sz="1600" dirty="0"/>
                <a:t>*</a:t>
              </a:r>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lvl="1">
                <a:lnSpc>
                  <a:spcPts val="2300"/>
                </a:lnSpc>
                <a:spcBef>
                  <a:spcPts val="1150"/>
                </a:spcBef>
              </a:pPr>
              <a:endParaRPr lang="de-DE" sz="1600" dirty="0"/>
            </a:p>
            <a:p>
              <a:pPr algn="ctr">
                <a:lnSpc>
                  <a:spcPts val="2300"/>
                </a:lnSpc>
                <a:spcBef>
                  <a:spcPts val="1150"/>
                </a:spcBef>
              </a:pPr>
              <a:r>
                <a:rPr lang="de-DE" b="1" dirty="0">
                  <a:solidFill>
                    <a:srgbClr val="FF0000"/>
                  </a:solidFill>
                </a:rPr>
                <a:t>*More </a:t>
              </a:r>
              <a:r>
                <a:rPr lang="de-DE" b="1" dirty="0" err="1">
                  <a:solidFill>
                    <a:srgbClr val="FF0000"/>
                  </a:solidFill>
                </a:rPr>
                <a:t>details</a:t>
              </a:r>
              <a:r>
                <a:rPr lang="de-DE" b="1" dirty="0">
                  <a:solidFill>
                    <a:srgbClr val="FF0000"/>
                  </a:solidFill>
                </a:rPr>
                <a:t> in </a:t>
              </a:r>
              <a:r>
                <a:rPr lang="de-DE" b="1" dirty="0" err="1">
                  <a:solidFill>
                    <a:srgbClr val="FF0000"/>
                  </a:solidFill>
                </a:rPr>
                <a:t>talk</a:t>
              </a:r>
              <a:r>
                <a:rPr lang="de-DE" b="1" dirty="0">
                  <a:solidFill>
                    <a:srgbClr val="FF0000"/>
                  </a:solidFill>
                </a:rPr>
                <a:t> </a:t>
              </a:r>
              <a:r>
                <a:rPr lang="de-DE" b="1" dirty="0" err="1">
                  <a:solidFill>
                    <a:srgbClr val="FF0000"/>
                  </a:solidFill>
                </a:rPr>
                <a:t>by</a:t>
              </a:r>
              <a:r>
                <a:rPr lang="de-DE" b="1" dirty="0">
                  <a:solidFill>
                    <a:srgbClr val="FF0000"/>
                  </a:solidFill>
                </a:rPr>
                <a:t> A. Kharwandikar</a:t>
              </a:r>
            </a:p>
            <a:p>
              <a:pPr marL="285750" indent="-285750">
                <a:lnSpc>
                  <a:spcPts val="2300"/>
                </a:lnSpc>
                <a:spcBef>
                  <a:spcPts val="1150"/>
                </a:spcBef>
                <a:buFont typeface="Arial" panose="020B0604020202020204" pitchFamily="34" charset="0"/>
                <a:buChar char="•"/>
              </a:pPr>
              <a:endParaRPr lang="de-DE" sz="1600" dirty="0"/>
            </a:p>
          </p:txBody>
        </p:sp>
      </p:grpSp>
      <p:pic>
        <p:nvPicPr>
          <p:cNvPr id="15" name="Picture 14">
            <a:extLst>
              <a:ext uri="{FF2B5EF4-FFF2-40B4-BE49-F238E27FC236}">
                <a16:creationId xmlns:a16="http://schemas.microsoft.com/office/drawing/2014/main" id="{6C0F5968-9745-3ADF-0DBE-0284E7290166}"/>
              </a:ext>
            </a:extLst>
          </p:cNvPr>
          <p:cNvPicPr>
            <a:picLocks noChangeAspect="1"/>
          </p:cNvPicPr>
          <p:nvPr/>
        </p:nvPicPr>
        <p:blipFill>
          <a:blip r:embed="rId9"/>
          <a:stretch>
            <a:fillRect/>
          </a:stretch>
        </p:blipFill>
        <p:spPr>
          <a:xfrm>
            <a:off x="2842663" y="2931335"/>
            <a:ext cx="3714207" cy="2545111"/>
          </a:xfrm>
          <a:prstGeom prst="rect">
            <a:avLst/>
          </a:prstGeom>
        </p:spPr>
      </p:pic>
      <p:cxnSp>
        <p:nvCxnSpPr>
          <p:cNvPr id="22" name="Straight Arrow Connector 21">
            <a:extLst>
              <a:ext uri="{FF2B5EF4-FFF2-40B4-BE49-F238E27FC236}">
                <a16:creationId xmlns:a16="http://schemas.microsoft.com/office/drawing/2014/main" id="{76A08D08-9E32-BDD6-2FD5-78A25AD7DEE4}"/>
              </a:ext>
            </a:extLst>
          </p:cNvPr>
          <p:cNvCxnSpPr/>
          <p:nvPr/>
        </p:nvCxnSpPr>
        <p:spPr>
          <a:xfrm flipH="1">
            <a:off x="6157074" y="3308352"/>
            <a:ext cx="667125" cy="280339"/>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610962A-D785-BB69-CFF0-D4FA5715B360}"/>
              </a:ext>
            </a:extLst>
          </p:cNvPr>
          <p:cNvSpPr txBox="1"/>
          <p:nvPr/>
        </p:nvSpPr>
        <p:spPr>
          <a:xfrm>
            <a:off x="6853329" y="3057913"/>
            <a:ext cx="3618957" cy="562846"/>
          </a:xfrm>
          <a:prstGeom prst="rect">
            <a:avLst/>
          </a:prstGeom>
          <a:noFill/>
        </p:spPr>
        <p:txBody>
          <a:bodyPr wrap="square" lIns="0" tIns="0" rIns="0" bIns="0" rtlCol="0" anchor="t" anchorCtr="0">
            <a:spAutoFit/>
          </a:bodyPr>
          <a:lstStyle/>
          <a:p>
            <a:pPr algn="ctr">
              <a:lnSpc>
                <a:spcPts val="2300"/>
              </a:lnSpc>
              <a:spcBef>
                <a:spcPts val="1150"/>
              </a:spcBef>
            </a:pPr>
            <a:r>
              <a:rPr lang="de-DE" sz="1600" dirty="0" err="1"/>
              <a:t>Simulations</a:t>
            </a:r>
            <a:r>
              <a:rPr lang="de-DE" sz="1600" dirty="0"/>
              <a:t> </a:t>
            </a:r>
            <a:r>
              <a:rPr lang="de-DE" sz="1600" dirty="0" err="1"/>
              <a:t>show</a:t>
            </a:r>
            <a:r>
              <a:rPr lang="de-DE" sz="1600" dirty="0"/>
              <a:t> </a:t>
            </a:r>
            <a:r>
              <a:rPr lang="de-DE" sz="1600" dirty="0" err="1"/>
              <a:t>significant</a:t>
            </a:r>
            <a:r>
              <a:rPr lang="de-DE" sz="1600" dirty="0"/>
              <a:t> </a:t>
            </a:r>
            <a:r>
              <a:rPr lang="de-DE" sz="1600" dirty="0" err="1"/>
              <a:t>momentum</a:t>
            </a:r>
            <a:r>
              <a:rPr lang="de-DE" sz="1600" dirty="0"/>
              <a:t> </a:t>
            </a:r>
            <a:r>
              <a:rPr lang="de-DE" sz="1600" dirty="0" err="1"/>
              <a:t>deposition</a:t>
            </a:r>
            <a:r>
              <a:rPr lang="de-DE" sz="1600" dirty="0"/>
              <a:t> </a:t>
            </a:r>
            <a:r>
              <a:rPr lang="de-DE" sz="1600" dirty="0" err="1"/>
              <a:t>inTSR</a:t>
            </a:r>
            <a:r>
              <a:rPr lang="de-DE" sz="1600" dirty="0"/>
              <a:t> in W7-X</a:t>
            </a:r>
            <a:r>
              <a:rPr lang="de-DE" sz="1600" baseline="30000" dirty="0"/>
              <a:t>6</a:t>
            </a:r>
            <a:endParaRPr lang="en-US" sz="1600" dirty="0" err="1"/>
          </a:p>
        </p:txBody>
      </p:sp>
      <p:sp>
        <p:nvSpPr>
          <p:cNvPr id="109" name="TextBox 108">
            <a:extLst>
              <a:ext uri="{FF2B5EF4-FFF2-40B4-BE49-F238E27FC236}">
                <a16:creationId xmlns:a16="http://schemas.microsoft.com/office/drawing/2014/main" id="{10A9AB86-4726-DAE3-8746-FFED60F92EA0}"/>
              </a:ext>
            </a:extLst>
          </p:cNvPr>
          <p:cNvSpPr txBox="1"/>
          <p:nvPr/>
        </p:nvSpPr>
        <p:spPr>
          <a:xfrm>
            <a:off x="3653268" y="2748174"/>
            <a:ext cx="4391652" cy="247440"/>
          </a:xfrm>
          <a:prstGeom prst="rect">
            <a:avLst/>
          </a:prstGeom>
          <a:noFill/>
        </p:spPr>
        <p:txBody>
          <a:bodyPr wrap="square" lIns="0" tIns="0" rIns="0" bIns="0" rtlCol="0" anchor="t" anchorCtr="0">
            <a:spAutoFit/>
          </a:bodyPr>
          <a:lstStyle/>
          <a:p>
            <a:pPr algn="l">
              <a:lnSpc>
                <a:spcPts val="2300"/>
              </a:lnSpc>
              <a:spcBef>
                <a:spcPts val="1150"/>
              </a:spcBef>
            </a:pPr>
            <a:r>
              <a:rPr lang="de-DE" sz="900" baseline="30000" dirty="0"/>
              <a:t>6</a:t>
            </a:r>
            <a:r>
              <a:rPr lang="de-DE" sz="900" dirty="0"/>
              <a:t>Y. Feng et al, </a:t>
            </a:r>
            <a:r>
              <a:rPr lang="de-DE" sz="900" i="1" dirty="0" err="1"/>
              <a:t>Nucl</a:t>
            </a:r>
            <a:r>
              <a:rPr lang="de-DE" sz="900" i="1" dirty="0"/>
              <a:t>. Fusion </a:t>
            </a:r>
            <a:r>
              <a:rPr lang="de-DE" sz="900" b="1" dirty="0"/>
              <a:t>61</a:t>
            </a:r>
            <a:r>
              <a:rPr lang="de-DE" sz="900" dirty="0"/>
              <a:t> (2021) 086012</a:t>
            </a:r>
            <a:endParaRPr lang="en-US" sz="900" dirty="0" err="1"/>
          </a:p>
        </p:txBody>
      </p:sp>
    </p:spTree>
    <p:custDataLst>
      <p:tags r:id="rId1"/>
    </p:custDataLst>
    <p:extLst>
      <p:ext uri="{BB962C8B-B14F-4D97-AF65-F5344CB8AC3E}">
        <p14:creationId xmlns:p14="http://schemas.microsoft.com/office/powerpoint/2010/main" val="3303927022"/>
      </p:ext>
    </p:extLst>
  </p:cSld>
  <p:clrMapOvr>
    <a:masterClrMapping/>
  </p:clrMapOvr>
  <mc:AlternateContent xmlns:mc="http://schemas.openxmlformats.org/markup-compatibility/2006" xmlns:p14="http://schemas.microsoft.com/office/powerpoint/2010/main">
    <mc:Choice Requires="p14">
      <p:transition spd="slow" p14:dur="2000" advTm="155350"/>
    </mc:Choice>
    <mc:Fallback xmlns="">
      <p:transition spd="slow" advTm="155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8E21F0-CE4D-36BD-E7B4-342DE23A16D6}"/>
              </a:ext>
            </a:extLst>
          </p:cNvPr>
          <p:cNvSpPr>
            <a:spLocks noGrp="1"/>
          </p:cNvSpPr>
          <p:nvPr>
            <p:ph type="dt" sz="half" idx="14"/>
          </p:nvPr>
        </p:nvSpPr>
        <p:spPr/>
        <p:txBody>
          <a:bodyPr/>
          <a:lstStyle/>
          <a:p>
            <a:r>
              <a:rPr lang="en-US" dirty="0"/>
              <a:t>5th IAEA TM Divertor concepts</a:t>
            </a:r>
            <a:endParaRPr lang="de-DE" dirty="0"/>
          </a:p>
        </p:txBody>
      </p:sp>
      <p:sp>
        <p:nvSpPr>
          <p:cNvPr id="4" name="Footer Placeholder 3">
            <a:extLst>
              <a:ext uri="{FF2B5EF4-FFF2-40B4-BE49-F238E27FC236}">
                <a16:creationId xmlns:a16="http://schemas.microsoft.com/office/drawing/2014/main" id="{36BEEF51-6627-5FAF-FF0A-2768C4674D4A}"/>
              </a:ext>
            </a:extLst>
          </p:cNvPr>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a:extLst>
              <a:ext uri="{FF2B5EF4-FFF2-40B4-BE49-F238E27FC236}">
                <a16:creationId xmlns:a16="http://schemas.microsoft.com/office/drawing/2014/main" id="{8056F9C5-2AC0-5BF3-BA37-D65059B8BC51}"/>
              </a:ext>
            </a:extLst>
          </p:cNvPr>
          <p:cNvSpPr>
            <a:spLocks noGrp="1"/>
          </p:cNvSpPr>
          <p:nvPr>
            <p:ph type="sldNum" sz="quarter" idx="16"/>
          </p:nvPr>
        </p:nvSpPr>
        <p:spPr/>
        <p:txBody>
          <a:bodyPr/>
          <a:lstStyle/>
          <a:p>
            <a:fld id="{ECE691D0-CC49-4FC7-9C4D-6112B0CB3A76}" type="slidenum">
              <a:rPr lang="de-DE" smtClean="0"/>
              <a:pPr/>
              <a:t>7</a:t>
            </a:fld>
            <a:endParaRPr lang="de-DE" dirty="0"/>
          </a:p>
        </p:txBody>
      </p:sp>
      <p:sp>
        <p:nvSpPr>
          <p:cNvPr id="6" name="Title 5">
            <a:extLst>
              <a:ext uri="{FF2B5EF4-FFF2-40B4-BE49-F238E27FC236}">
                <a16:creationId xmlns:a16="http://schemas.microsoft.com/office/drawing/2014/main" id="{F516E73F-F1EA-4042-9139-831736D042D6}"/>
              </a:ext>
            </a:extLst>
          </p:cNvPr>
          <p:cNvSpPr>
            <a:spLocks noGrp="1"/>
          </p:cNvSpPr>
          <p:nvPr>
            <p:ph type="title"/>
          </p:nvPr>
        </p:nvSpPr>
        <p:spPr/>
        <p:txBody>
          <a:bodyPr/>
          <a:lstStyle/>
          <a:p>
            <a:r>
              <a:rPr lang="de-DE" dirty="0"/>
              <a:t>Momentum </a:t>
            </a:r>
            <a:r>
              <a:rPr lang="de-DE" dirty="0" err="1"/>
              <a:t>losses</a:t>
            </a:r>
            <a:r>
              <a:rPr lang="de-DE" dirty="0"/>
              <a:t> </a:t>
            </a:r>
            <a:r>
              <a:rPr lang="de-DE" dirty="0" err="1"/>
              <a:t>to</a:t>
            </a:r>
            <a:r>
              <a:rPr lang="de-DE" dirty="0"/>
              <a:t> TSR </a:t>
            </a:r>
            <a:r>
              <a:rPr lang="de-DE" dirty="0">
                <a:sym typeface="Wingdings" panose="05000000000000000000" pitchFamily="2" charset="2"/>
              </a:rPr>
              <a:t> </a:t>
            </a:r>
            <a:r>
              <a:rPr lang="de-DE" dirty="0" err="1">
                <a:sym typeface="Wingdings" panose="05000000000000000000" pitchFamily="2" charset="2"/>
              </a:rPr>
              <a:t>Suspected</a:t>
            </a:r>
            <a:r>
              <a:rPr lang="de-DE" dirty="0">
                <a:sym typeface="Wingdings" panose="05000000000000000000" pitchFamily="2" charset="2"/>
              </a:rPr>
              <a:t> (</a:t>
            </a:r>
            <a:r>
              <a:rPr lang="de-DE" dirty="0" err="1">
                <a:sym typeface="Wingdings" panose="05000000000000000000" pitchFamily="2" charset="2"/>
              </a:rPr>
              <a:t>as</a:t>
            </a:r>
            <a:r>
              <a:rPr lang="de-DE" dirty="0">
                <a:sym typeface="Wingdings" panose="05000000000000000000" pitchFamily="2" charset="2"/>
              </a:rPr>
              <a:t> </a:t>
            </a:r>
            <a:r>
              <a:rPr lang="de-DE" dirty="0" err="1">
                <a:sym typeface="Wingdings" panose="05000000000000000000" pitchFamily="2" charset="2"/>
              </a:rPr>
              <a:t>part</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density</a:t>
            </a:r>
            <a:r>
              <a:rPr lang="de-DE" dirty="0">
                <a:sym typeface="Wingdings" panose="05000000000000000000" pitchFamily="2" charset="2"/>
              </a:rPr>
              <a:t> </a:t>
            </a:r>
            <a:r>
              <a:rPr lang="de-DE" dirty="0" err="1">
                <a:sym typeface="Wingdings" panose="05000000000000000000" pitchFamily="2" charset="2"/>
              </a:rPr>
              <a:t>build-up</a:t>
            </a:r>
            <a:r>
              <a:rPr lang="de-DE" dirty="0">
                <a:sym typeface="Wingdings" panose="05000000000000000000" pitchFamily="2" charset="2"/>
              </a:rPr>
              <a:t> </a:t>
            </a:r>
            <a:r>
              <a:rPr lang="de-DE" dirty="0" err="1">
                <a:sym typeface="Wingdings" panose="05000000000000000000" pitchFamily="2" charset="2"/>
              </a:rPr>
              <a:t>difficulties</a:t>
            </a:r>
            <a:r>
              <a:rPr lang="de-DE" dirty="0">
                <a:sym typeface="Wingdings" panose="05000000000000000000" pitchFamily="2" charset="2"/>
              </a:rPr>
              <a:t> in W7-X </a:t>
            </a:r>
            <a:r>
              <a:rPr lang="de-DE" dirty="0" err="1">
                <a:sym typeface="Wingdings" panose="05000000000000000000" pitchFamily="2" charset="2"/>
              </a:rPr>
              <a:t>island</a:t>
            </a:r>
            <a:r>
              <a:rPr lang="de-DE" dirty="0">
                <a:sym typeface="Wingdings" panose="05000000000000000000" pitchFamily="2" charset="2"/>
              </a:rPr>
              <a:t> </a:t>
            </a:r>
            <a:r>
              <a:rPr lang="de-DE" dirty="0" err="1">
                <a:sym typeface="Wingdings" panose="05000000000000000000" pitchFamily="2" charset="2"/>
              </a:rPr>
              <a:t>divertor</a:t>
            </a:r>
            <a:endParaRPr lang="de-DE" dirty="0"/>
          </a:p>
        </p:txBody>
      </p:sp>
      <p:grpSp>
        <p:nvGrpSpPr>
          <p:cNvPr id="7" name="Group 6">
            <a:extLst>
              <a:ext uri="{FF2B5EF4-FFF2-40B4-BE49-F238E27FC236}">
                <a16:creationId xmlns:a16="http://schemas.microsoft.com/office/drawing/2014/main" id="{B43D3072-EFFD-E4C9-EF91-B6D05BDF546A}"/>
              </a:ext>
            </a:extLst>
          </p:cNvPr>
          <p:cNvGrpSpPr/>
          <p:nvPr/>
        </p:nvGrpSpPr>
        <p:grpSpPr>
          <a:xfrm>
            <a:off x="658813" y="1220752"/>
            <a:ext cx="4857750" cy="3623794"/>
            <a:chOff x="658813" y="1220752"/>
            <a:chExt cx="4857750" cy="3623794"/>
          </a:xfrm>
        </p:grpSpPr>
        <p:pic>
          <p:nvPicPr>
            <p:cNvPr id="8" name="Picture 7">
              <a:extLst>
                <a:ext uri="{FF2B5EF4-FFF2-40B4-BE49-F238E27FC236}">
                  <a16:creationId xmlns:a16="http://schemas.microsoft.com/office/drawing/2014/main" id="{59222FDC-2E90-ADD9-BFB9-244427D4DF4E}"/>
                </a:ext>
              </a:extLst>
            </p:cNvPr>
            <p:cNvPicPr>
              <a:picLocks noChangeAspect="1"/>
            </p:cNvPicPr>
            <p:nvPr/>
          </p:nvPicPr>
          <p:blipFill>
            <a:blip r:embed="rId2"/>
            <a:stretch>
              <a:fillRect/>
            </a:stretch>
          </p:blipFill>
          <p:spPr>
            <a:xfrm>
              <a:off x="658813" y="1220752"/>
              <a:ext cx="4857750" cy="3600450"/>
            </a:xfrm>
            <a:prstGeom prst="rect">
              <a:avLst/>
            </a:prstGeom>
          </p:spPr>
        </p:pic>
        <p:sp>
          <p:nvSpPr>
            <p:cNvPr id="9" name="TextBox 8">
              <a:extLst>
                <a:ext uri="{FF2B5EF4-FFF2-40B4-BE49-F238E27FC236}">
                  <a16:creationId xmlns:a16="http://schemas.microsoft.com/office/drawing/2014/main" id="{2BEDF6C2-5285-FA61-BF28-54D3682EE389}"/>
                </a:ext>
              </a:extLst>
            </p:cNvPr>
            <p:cNvSpPr txBox="1"/>
            <p:nvPr/>
          </p:nvSpPr>
          <p:spPr>
            <a:xfrm rot="16200000">
              <a:off x="-702577" y="2850904"/>
              <a:ext cx="3189767" cy="294953"/>
            </a:xfrm>
            <a:prstGeom prst="rect">
              <a:avLst/>
            </a:prstGeom>
            <a:solidFill>
              <a:schemeClr val="bg1"/>
            </a:solidFill>
          </p:spPr>
          <p:txBody>
            <a:bodyPr wrap="square" lIns="0" tIns="0" rIns="0" bIns="0" rtlCol="0" anchor="t" anchorCtr="0">
              <a:spAutoFit/>
            </a:bodyPr>
            <a:lstStyle/>
            <a:p>
              <a:pPr algn="ctr">
                <a:lnSpc>
                  <a:spcPts val="2300"/>
                </a:lnSpc>
                <a:spcBef>
                  <a:spcPts val="1150"/>
                </a:spcBef>
              </a:pPr>
              <a:r>
                <a:rPr lang="de-DE" sz="1600" dirty="0" err="1"/>
                <a:t>n</a:t>
              </a:r>
              <a:r>
                <a:rPr lang="de-DE" sz="1600" baseline="-25000" dirty="0" err="1"/>
                <a:t>d</a:t>
              </a:r>
              <a:r>
                <a:rPr lang="de-DE" sz="1600" dirty="0"/>
                <a:t> (Stark </a:t>
              </a:r>
              <a:r>
                <a:rPr lang="de-DE" sz="1600" dirty="0" err="1"/>
                <a:t>Broadening</a:t>
              </a:r>
              <a:r>
                <a:rPr lang="de-DE" sz="1600" dirty="0"/>
                <a:t>) [10</a:t>
              </a:r>
              <a:r>
                <a:rPr lang="de-DE" sz="1600" baseline="30000" dirty="0"/>
                <a:t>19</a:t>
              </a:r>
              <a:r>
                <a:rPr lang="de-DE" sz="1600" dirty="0"/>
                <a:t> m</a:t>
              </a:r>
              <a:r>
                <a:rPr lang="de-DE" sz="1600" baseline="30000" dirty="0"/>
                <a:t>-3</a:t>
              </a:r>
              <a:r>
                <a:rPr lang="de-DE" sz="1600" dirty="0"/>
                <a:t>]</a:t>
              </a:r>
              <a:endParaRPr lang="en-US" sz="1600" dirty="0" err="1"/>
            </a:p>
          </p:txBody>
        </p:sp>
        <p:sp>
          <p:nvSpPr>
            <p:cNvPr id="10" name="TextBox 9">
              <a:extLst>
                <a:ext uri="{FF2B5EF4-FFF2-40B4-BE49-F238E27FC236}">
                  <a16:creationId xmlns:a16="http://schemas.microsoft.com/office/drawing/2014/main" id="{EA95B255-391E-9DD9-6134-867B2CD026B6}"/>
                </a:ext>
              </a:extLst>
            </p:cNvPr>
            <p:cNvSpPr txBox="1"/>
            <p:nvPr/>
          </p:nvSpPr>
          <p:spPr>
            <a:xfrm>
              <a:off x="1460906" y="4576652"/>
              <a:ext cx="3253563" cy="267894"/>
            </a:xfrm>
            <a:prstGeom prst="rect">
              <a:avLst/>
            </a:prstGeom>
            <a:solidFill>
              <a:schemeClr val="bg1"/>
            </a:solidFill>
          </p:spPr>
          <p:txBody>
            <a:bodyPr wrap="square" lIns="0" tIns="0" rIns="0" bIns="0" rtlCol="0" anchor="t" anchorCtr="0">
              <a:spAutoFit/>
            </a:bodyPr>
            <a:lstStyle/>
            <a:p>
              <a:pPr algn="ctr">
                <a:lnSpc>
                  <a:spcPts val="2300"/>
                </a:lnSpc>
                <a:spcBef>
                  <a:spcPts val="1150"/>
                </a:spcBef>
              </a:pPr>
              <a:r>
                <a:rPr lang="de-DE" sz="1600" dirty="0"/>
                <a:t>Line Int. </a:t>
              </a:r>
              <a:r>
                <a:rPr lang="de-DE" sz="1600" dirty="0" err="1"/>
                <a:t>Density</a:t>
              </a:r>
              <a:r>
                <a:rPr lang="de-DE" sz="1600" dirty="0"/>
                <a:t> [10</a:t>
              </a:r>
              <a:r>
                <a:rPr lang="de-DE" sz="1600" baseline="30000" dirty="0"/>
                <a:t>19</a:t>
              </a:r>
              <a:r>
                <a:rPr lang="de-DE" sz="1600" dirty="0"/>
                <a:t> m</a:t>
              </a:r>
              <a:r>
                <a:rPr lang="de-DE" sz="1600" baseline="30000" dirty="0"/>
                <a:t>-2</a:t>
              </a:r>
              <a:r>
                <a:rPr lang="de-DE" sz="1600" dirty="0"/>
                <a:t>]</a:t>
              </a:r>
              <a:endParaRPr lang="en-US" sz="1600" dirty="0" err="1"/>
            </a:p>
          </p:txBody>
        </p:sp>
      </p:grpSp>
      <p:sp>
        <p:nvSpPr>
          <p:cNvPr id="11" name="TextBox 10">
            <a:extLst>
              <a:ext uri="{FF2B5EF4-FFF2-40B4-BE49-F238E27FC236}">
                <a16:creationId xmlns:a16="http://schemas.microsoft.com/office/drawing/2014/main" id="{26DDADFF-F4DD-4063-DCD5-69448A57A0A1}"/>
              </a:ext>
            </a:extLst>
          </p:cNvPr>
          <p:cNvSpPr txBox="1"/>
          <p:nvPr/>
        </p:nvSpPr>
        <p:spPr>
          <a:xfrm>
            <a:off x="3148340" y="4116779"/>
            <a:ext cx="2083981"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[F. Henke </a:t>
            </a:r>
            <a:r>
              <a:rPr lang="de-DE" sz="1200" i="1" dirty="0" err="1"/>
              <a:t>PhD</a:t>
            </a:r>
            <a:r>
              <a:rPr lang="de-DE" sz="1200" i="1" dirty="0"/>
              <a:t> Thesis</a:t>
            </a:r>
            <a:r>
              <a:rPr lang="de-DE" sz="1200" dirty="0"/>
              <a:t>]</a:t>
            </a:r>
            <a:endParaRPr lang="en-US" sz="1200" dirty="0" err="1"/>
          </a:p>
        </p:txBody>
      </p:sp>
      <p:grpSp>
        <p:nvGrpSpPr>
          <p:cNvPr id="12" name="Group 11">
            <a:extLst>
              <a:ext uri="{FF2B5EF4-FFF2-40B4-BE49-F238E27FC236}">
                <a16:creationId xmlns:a16="http://schemas.microsoft.com/office/drawing/2014/main" id="{4A4E01BC-7176-7D14-0610-4B7C2E600BEF}"/>
              </a:ext>
            </a:extLst>
          </p:cNvPr>
          <p:cNvGrpSpPr/>
          <p:nvPr/>
        </p:nvGrpSpPr>
        <p:grpSpPr>
          <a:xfrm>
            <a:off x="1531088" y="1553070"/>
            <a:ext cx="1382233" cy="2660590"/>
            <a:chOff x="1531088" y="1553070"/>
            <a:chExt cx="1382233" cy="2660590"/>
          </a:xfrm>
        </p:grpSpPr>
        <p:cxnSp>
          <p:nvCxnSpPr>
            <p:cNvPr id="13" name="Straight Arrow Connector 12">
              <a:extLst>
                <a:ext uri="{FF2B5EF4-FFF2-40B4-BE49-F238E27FC236}">
                  <a16:creationId xmlns:a16="http://schemas.microsoft.com/office/drawing/2014/main" id="{292F8594-9F76-3003-A6D4-4EB8EE6348A5}"/>
                </a:ext>
              </a:extLst>
            </p:cNvPr>
            <p:cNvCxnSpPr/>
            <p:nvPr/>
          </p:nvCxnSpPr>
          <p:spPr>
            <a:xfrm flipV="1">
              <a:off x="1531088" y="2296633"/>
              <a:ext cx="1382233" cy="1701209"/>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489E23F-A618-1735-FDE8-84F7CFAFCD07}"/>
                </a:ext>
              </a:extLst>
            </p:cNvPr>
            <p:cNvSpPr txBox="1"/>
            <p:nvPr/>
          </p:nvSpPr>
          <p:spPr>
            <a:xfrm rot="-3060000">
              <a:off x="891909" y="2755220"/>
              <a:ext cx="2660590"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a:solidFill>
                    <a:srgbClr val="FF0000"/>
                  </a:solidFill>
                </a:rPr>
                <a:t>moderate </a:t>
              </a:r>
              <a:r>
                <a:rPr lang="de-DE" sz="1200" b="1" dirty="0" err="1">
                  <a:solidFill>
                    <a:srgbClr val="FF0000"/>
                  </a:solidFill>
                </a:rPr>
                <a:t>increase</a:t>
              </a:r>
              <a:r>
                <a:rPr lang="de-DE" sz="1200" b="1" dirty="0">
                  <a:solidFill>
                    <a:srgbClr val="FF0000"/>
                  </a:solidFill>
                </a:rPr>
                <a:t> </a:t>
              </a:r>
              <a:r>
                <a:rPr lang="de-DE" sz="1200" b="1" dirty="0" err="1">
                  <a:solidFill>
                    <a:srgbClr val="FF0000"/>
                  </a:solidFill>
                </a:rPr>
                <a:t>until</a:t>
              </a:r>
              <a:r>
                <a:rPr lang="de-DE" sz="1200" b="1" dirty="0">
                  <a:solidFill>
                    <a:srgbClr val="FF0000"/>
                  </a:solidFill>
                </a:rPr>
                <a:t> f</a:t>
              </a:r>
              <a:r>
                <a:rPr lang="de-DE" sz="1200" b="1" baseline="-25000" dirty="0">
                  <a:solidFill>
                    <a:srgbClr val="FF0000"/>
                  </a:solidFill>
                </a:rPr>
                <a:t>rad</a:t>
              </a:r>
              <a:r>
                <a:rPr lang="de-DE" sz="1200" b="1" dirty="0">
                  <a:solidFill>
                    <a:srgbClr val="FF0000"/>
                  </a:solidFill>
                </a:rPr>
                <a:t>~50% </a:t>
              </a:r>
              <a:endParaRPr lang="en-US" sz="1200" b="1" dirty="0" err="1">
                <a:solidFill>
                  <a:srgbClr val="FF0000"/>
                </a:solidFill>
              </a:endParaRPr>
            </a:p>
          </p:txBody>
        </p:sp>
      </p:grpSp>
      <p:grpSp>
        <p:nvGrpSpPr>
          <p:cNvPr id="15" name="Group 14">
            <a:extLst>
              <a:ext uri="{FF2B5EF4-FFF2-40B4-BE49-F238E27FC236}">
                <a16:creationId xmlns:a16="http://schemas.microsoft.com/office/drawing/2014/main" id="{5B74A031-1B8A-D1BA-C4F0-FF4F3D992E49}"/>
              </a:ext>
            </a:extLst>
          </p:cNvPr>
          <p:cNvGrpSpPr/>
          <p:nvPr/>
        </p:nvGrpSpPr>
        <p:grpSpPr>
          <a:xfrm>
            <a:off x="3327991" y="1319598"/>
            <a:ext cx="649143" cy="2561677"/>
            <a:chOff x="3327991" y="1319598"/>
            <a:chExt cx="649143" cy="2561677"/>
          </a:xfrm>
        </p:grpSpPr>
        <p:cxnSp>
          <p:nvCxnSpPr>
            <p:cNvPr id="16" name="Straight Arrow Connector 15">
              <a:extLst>
                <a:ext uri="{FF2B5EF4-FFF2-40B4-BE49-F238E27FC236}">
                  <a16:creationId xmlns:a16="http://schemas.microsoft.com/office/drawing/2014/main" id="{EA3B9A93-092E-1DA2-2096-12D56A63DCC0}"/>
                </a:ext>
              </a:extLst>
            </p:cNvPr>
            <p:cNvCxnSpPr/>
            <p:nvPr/>
          </p:nvCxnSpPr>
          <p:spPr>
            <a:xfrm>
              <a:off x="3327991" y="2115879"/>
              <a:ext cx="388347" cy="1148316"/>
            </a:xfrm>
            <a:prstGeom prst="straightConnector1">
              <a:avLst/>
            </a:prstGeom>
            <a:ln w="19050" cmpd="sng">
              <a:solidFill>
                <a:srgbClr val="FF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9FBCC58-DF28-2652-FB58-1D49FD2FF58A}"/>
                    </a:ext>
                  </a:extLst>
                </p:cNvPr>
                <p:cNvSpPr txBox="1"/>
                <p:nvPr/>
              </p:nvSpPr>
              <p:spPr>
                <a:xfrm rot="4260000">
                  <a:off x="2511629" y="2415771"/>
                  <a:ext cx="2561677" cy="369332"/>
                </a:xfrm>
                <a:prstGeom prst="rect">
                  <a:avLst/>
                </a:prstGeom>
                <a:noFill/>
              </p:spPr>
              <p:txBody>
                <a:bodyPr wrap="square" lIns="0" tIns="0" rIns="0" bIns="0" rtlCol="0" anchor="t" anchorCtr="0">
                  <a:spAutoFit/>
                </a:bodyPr>
                <a:lstStyle/>
                <a:p>
                  <a:pPr algn="ctr"/>
                  <a:r>
                    <a:rPr lang="de-DE" sz="1200" b="1" dirty="0">
                      <a:solidFill>
                        <a:srgbClr val="FF0000"/>
                      </a:solidFill>
                    </a:rPr>
                    <a:t>strong </a:t>
                  </a:r>
                  <a:r>
                    <a:rPr lang="de-DE" sz="1200" b="1" dirty="0" err="1">
                      <a:solidFill>
                        <a:srgbClr val="FF0000"/>
                      </a:solidFill>
                    </a:rPr>
                    <a:t>n</a:t>
                  </a:r>
                  <a:r>
                    <a:rPr lang="de-DE" sz="1200" b="1" baseline="-25000" dirty="0" err="1">
                      <a:solidFill>
                        <a:srgbClr val="FF0000"/>
                      </a:solidFill>
                    </a:rPr>
                    <a:t>d</a:t>
                  </a:r>
                  <a:r>
                    <a:rPr lang="de-DE" sz="1200" b="1" dirty="0">
                      <a:solidFill>
                        <a:srgbClr val="FF0000"/>
                      </a:solidFill>
                    </a:rPr>
                    <a:t> </a:t>
                  </a:r>
                  <a:r>
                    <a:rPr lang="de-DE" sz="1200" b="1" dirty="0" err="1">
                      <a:solidFill>
                        <a:srgbClr val="FF0000"/>
                      </a:solidFill>
                    </a:rPr>
                    <a:t>decrease</a:t>
                  </a:r>
                  <a:endParaRPr lang="de-DE" sz="1200" b="1" dirty="0">
                    <a:solidFill>
                      <a:srgbClr val="FF0000"/>
                    </a:solidFill>
                  </a:endParaRPr>
                </a:p>
                <a:p>
                  <a:pPr algn="ctr"/>
                  <a:r>
                    <a:rPr lang="de-DE" sz="1200" b="1" dirty="0">
                      <a:solidFill>
                        <a:srgbClr val="FF0000"/>
                      </a:solidFill>
                    </a:rPr>
                    <a:t> @ </a:t>
                  </a:r>
                  <a14:m>
                    <m:oMath xmlns:m="http://schemas.openxmlformats.org/officeDocument/2006/math">
                      <m:sSub>
                        <m:sSubPr>
                          <m:ctrlPr>
                            <a:rPr lang="de-DE" sz="1200" b="1" i="1" smtClean="0">
                              <a:solidFill>
                                <a:srgbClr val="FF0000"/>
                              </a:solidFill>
                              <a:latin typeface="Cambria Math" panose="02040503050406030204" pitchFamily="18" charset="0"/>
                            </a:rPr>
                          </m:ctrlPr>
                        </m:sSubPr>
                        <m:e>
                          <m:r>
                            <a:rPr lang="de-DE" sz="1200" b="1" i="1" smtClean="0">
                              <a:solidFill>
                                <a:srgbClr val="FF0000"/>
                              </a:solidFill>
                              <a:latin typeface="Cambria Math" panose="02040503050406030204" pitchFamily="18" charset="0"/>
                            </a:rPr>
                            <m:t>𝒇</m:t>
                          </m:r>
                        </m:e>
                        <m:sub>
                          <m:r>
                            <a:rPr lang="de-DE" sz="1200" b="1" i="1" smtClean="0">
                              <a:solidFill>
                                <a:srgbClr val="FF0000"/>
                              </a:solidFill>
                              <a:latin typeface="Cambria Math" panose="02040503050406030204" pitchFamily="18" charset="0"/>
                            </a:rPr>
                            <m:t>𝒓𝒂𝒅</m:t>
                          </m:r>
                        </m:sub>
                      </m:sSub>
                      <m:r>
                        <a:rPr lang="de-DE" sz="1200" b="1" i="1" smtClean="0">
                          <a:solidFill>
                            <a:srgbClr val="FF0000"/>
                          </a:solidFill>
                          <a:latin typeface="Cambria Math" panose="02040503050406030204" pitchFamily="18" charset="0"/>
                        </a:rPr>
                        <m:t>&gt;</m:t>
                      </m:r>
                      <m:r>
                        <a:rPr lang="de-DE" sz="1200" b="1" i="1" smtClean="0">
                          <a:solidFill>
                            <a:srgbClr val="FF0000"/>
                          </a:solidFill>
                          <a:latin typeface="Cambria Math" panose="02040503050406030204" pitchFamily="18" charset="0"/>
                        </a:rPr>
                        <m:t>𝟓𝟎</m:t>
                      </m:r>
                      <m:r>
                        <a:rPr lang="de-DE" sz="1200" b="1" i="1" smtClean="0">
                          <a:solidFill>
                            <a:srgbClr val="FF0000"/>
                          </a:solidFill>
                          <a:latin typeface="Cambria Math" panose="02040503050406030204" pitchFamily="18" charset="0"/>
                        </a:rPr>
                        <m:t>%</m:t>
                      </m:r>
                    </m:oMath>
                  </a14:m>
                  <a:endParaRPr lang="en-US" sz="1100" b="1" dirty="0" err="1">
                    <a:solidFill>
                      <a:srgbClr val="FF0000"/>
                    </a:solidFill>
                  </a:endParaRPr>
                </a:p>
              </p:txBody>
            </p:sp>
          </mc:Choice>
          <mc:Fallback xmlns="">
            <p:sp>
              <p:nvSpPr>
                <p:cNvPr id="17" name="TextBox 16">
                  <a:extLst>
                    <a:ext uri="{FF2B5EF4-FFF2-40B4-BE49-F238E27FC236}">
                      <a16:creationId xmlns:a16="http://schemas.microsoft.com/office/drawing/2014/main" id="{59FBCC58-DF28-2652-FB58-1D49FD2FF58A}"/>
                    </a:ext>
                  </a:extLst>
                </p:cNvPr>
                <p:cNvSpPr txBox="1">
                  <a:spLocks noRot="1" noChangeAspect="1" noMove="1" noResize="1" noEditPoints="1" noAdjustHandles="1" noChangeArrowheads="1" noChangeShapeType="1" noTextEdit="1"/>
                </p:cNvSpPr>
                <p:nvPr/>
              </p:nvSpPr>
              <p:spPr>
                <a:xfrm rot="4260000">
                  <a:off x="2511629" y="2415771"/>
                  <a:ext cx="2561677" cy="369332"/>
                </a:xfrm>
                <a:prstGeom prst="rect">
                  <a:avLst/>
                </a:prstGeom>
                <a:blipFill>
                  <a:blip r:embed="rId3"/>
                  <a:stretch>
                    <a:fillRect/>
                  </a:stretch>
                </a:blipFill>
              </p:spPr>
              <p:txBody>
                <a:bodyPr/>
                <a:lstStyle/>
                <a:p>
                  <a:r>
                    <a:rPr lang="de-DE">
                      <a:noFill/>
                    </a:rPr>
                    <a:t> </a:t>
                  </a:r>
                </a:p>
              </p:txBody>
            </p:sp>
          </mc:Fallback>
        </mc:AlternateContent>
      </p:grpSp>
      <p:sp>
        <p:nvSpPr>
          <p:cNvPr id="18" name="Right Arrow 22">
            <a:extLst>
              <a:ext uri="{FF2B5EF4-FFF2-40B4-BE49-F238E27FC236}">
                <a16:creationId xmlns:a16="http://schemas.microsoft.com/office/drawing/2014/main" id="{FA7796C2-E2BA-2EDB-1A1D-8B1A95A82BA2}"/>
              </a:ext>
            </a:extLst>
          </p:cNvPr>
          <p:cNvSpPr/>
          <p:nvPr/>
        </p:nvSpPr>
        <p:spPr>
          <a:xfrm>
            <a:off x="5762848" y="2764465"/>
            <a:ext cx="945760" cy="425302"/>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12327E6-5702-F627-6C96-7EF582F31E0A}"/>
                  </a:ext>
                </a:extLst>
              </p:cNvPr>
              <p:cNvSpPr txBox="1"/>
              <p:nvPr/>
            </p:nvSpPr>
            <p:spPr>
              <a:xfrm>
                <a:off x="892306" y="5066367"/>
                <a:ext cx="10697182" cy="1192634"/>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a:t>increased </a:t>
                </a:r>
                <a:r>
                  <a:rPr lang="de-DE" sz="1600" dirty="0" err="1"/>
                  <a:t>momentum</a:t>
                </a:r>
                <a:r>
                  <a:rPr lang="de-DE" sz="1600" dirty="0"/>
                  <a:t> </a:t>
                </a:r>
                <a:r>
                  <a:rPr lang="de-DE" sz="1600" dirty="0" err="1"/>
                  <a:t>losses</a:t>
                </a:r>
                <a:r>
                  <a:rPr lang="de-DE" sz="1600" dirty="0"/>
                  <a:t> (ex: </a:t>
                </a:r>
                <a:r>
                  <a:rPr lang="de-DE" sz="1600" dirty="0" err="1"/>
                  <a:t>into</a:t>
                </a:r>
                <a:r>
                  <a:rPr lang="de-DE" sz="1600" dirty="0"/>
                  <a:t> </a:t>
                </a:r>
                <a:r>
                  <a:rPr lang="de-DE" sz="1600" dirty="0" err="1"/>
                  <a:t>target</a:t>
                </a:r>
                <a:r>
                  <a:rPr lang="de-DE" sz="1600" dirty="0"/>
                  <a:t> </a:t>
                </a:r>
                <a:r>
                  <a:rPr lang="de-DE" sz="1600" dirty="0" err="1"/>
                  <a:t>shadow</a:t>
                </a:r>
                <a:r>
                  <a:rPr lang="de-DE" sz="1600" dirty="0"/>
                  <a:t> </a:t>
                </a:r>
                <a:r>
                  <a:rPr lang="de-DE" sz="1600" dirty="0" err="1"/>
                  <a:t>region</a:t>
                </a:r>
                <a:r>
                  <a:rPr lang="de-DE" sz="1600" dirty="0"/>
                  <a:t>) </a:t>
                </a:r>
                <a:r>
                  <a:rPr lang="de-DE" sz="1600" dirty="0" err="1"/>
                  <a:t>reduces</a:t>
                </a:r>
                <a:r>
                  <a:rPr lang="de-DE" sz="1600" dirty="0"/>
                  <a:t> </a:t>
                </a:r>
                <a:r>
                  <a:rPr lang="de-DE" sz="1600" dirty="0" err="1"/>
                  <a:t>density</a:t>
                </a:r>
                <a:r>
                  <a:rPr lang="de-DE" sz="1600" dirty="0"/>
                  <a:t> </a:t>
                </a:r>
                <a:r>
                  <a:rPr lang="de-DE" sz="1600" dirty="0" err="1"/>
                  <a:t>build-up</a:t>
                </a:r>
                <a:r>
                  <a:rPr lang="de-DE" sz="1600" dirty="0"/>
                  <a:t> </a:t>
                </a:r>
                <a:r>
                  <a:rPr lang="de-DE" sz="1600" dirty="0" err="1"/>
                  <a:t>capability</a:t>
                </a:r>
                <a:endParaRPr lang="de-DE" sz="1600" dirty="0"/>
              </a:p>
              <a:p>
                <a:pPr marL="742950" lvl="1" indent="-285750">
                  <a:lnSpc>
                    <a:spcPts val="2300"/>
                  </a:lnSpc>
                  <a:spcBef>
                    <a:spcPts val="1150"/>
                  </a:spcBef>
                  <a:buFont typeface="Wingdings" panose="05000000000000000000" pitchFamily="2" charset="2"/>
                  <a:buChar char="§"/>
                </a:pP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𝑛</m:t>
                        </m:r>
                      </m:e>
                      <m:sub>
                        <m:r>
                          <a:rPr lang="de-DE" sz="1600" b="0" i="1" smtClean="0">
                            <a:latin typeface="Cambria Math" panose="02040503050406030204" pitchFamily="18" charset="0"/>
                          </a:rPr>
                          <m:t>𝑑</m:t>
                        </m:r>
                      </m:sub>
                    </m:sSub>
                    <m:r>
                      <a:rPr lang="de-DE" sz="1600" b="0" i="1" smtClean="0">
                        <a:latin typeface="Cambria Math" panose="02040503050406030204" pitchFamily="18" charset="0"/>
                      </a:rPr>
                      <m:t>&lt;</m:t>
                    </m:r>
                    <m:sSubSup>
                      <m:sSubSupPr>
                        <m:ctrlPr>
                          <a:rPr lang="de-DE" sz="1600" b="0" i="1" smtClean="0">
                            <a:latin typeface="Cambria Math" panose="02040503050406030204" pitchFamily="18" charset="0"/>
                          </a:rPr>
                        </m:ctrlPr>
                      </m:sSubSupPr>
                      <m:e>
                        <m:r>
                          <a:rPr lang="de-DE" sz="1600" b="0" i="1" smtClean="0">
                            <a:latin typeface="Cambria Math" panose="02040503050406030204" pitchFamily="18" charset="0"/>
                          </a:rPr>
                          <m:t>𝑛</m:t>
                        </m:r>
                      </m:e>
                      <m:sub>
                        <m:r>
                          <a:rPr lang="de-DE" sz="1600" b="0" i="1" smtClean="0">
                            <a:latin typeface="Cambria Math" panose="02040503050406030204" pitchFamily="18" charset="0"/>
                          </a:rPr>
                          <m:t>𝑠𝑒𝑝</m:t>
                        </m:r>
                      </m:sub>
                      <m:sup>
                        <m:r>
                          <a:rPr lang="de-DE" sz="1600" b="0" i="1" smtClean="0">
                            <a:latin typeface="Cambria Math" panose="02040503050406030204" pitchFamily="18" charset="0"/>
                          </a:rPr>
                          <m:t>3</m:t>
                        </m:r>
                      </m:sup>
                    </m:sSubSup>
                  </m:oMath>
                </a14:m>
                <a:r>
                  <a:rPr lang="en-US" sz="1600" dirty="0"/>
                  <a:t> </a:t>
                </a:r>
                <a:r>
                  <a:rPr lang="en-US" sz="1600" dirty="0">
                    <a:sym typeface="Wingdings" panose="05000000000000000000" pitchFamily="2" charset="2"/>
                  </a:rPr>
                  <a:t> issue for particle/heat exhaust!</a:t>
                </a:r>
              </a:p>
              <a:p>
                <a:pPr marL="285750" indent="-285750">
                  <a:lnSpc>
                    <a:spcPts val="2300"/>
                  </a:lnSpc>
                  <a:spcBef>
                    <a:spcPts val="1150"/>
                  </a:spcBef>
                  <a:buFont typeface="Wingdings" panose="05000000000000000000" pitchFamily="2" charset="2"/>
                  <a:buChar char="§"/>
                </a:pPr>
                <a:r>
                  <a:rPr lang="de-DE" sz="1600" dirty="0" err="1">
                    <a:sym typeface="Wingdings" panose="05000000000000000000" pitchFamily="2" charset="2"/>
                  </a:rPr>
                  <a:t>significant</a:t>
                </a:r>
                <a:r>
                  <a:rPr lang="de-DE" sz="1600" dirty="0">
                    <a:sym typeface="Wingdings" panose="05000000000000000000" pitchFamily="2" charset="2"/>
                  </a:rPr>
                  <a:t> </a:t>
                </a:r>
                <a:r>
                  <a:rPr lang="de-DE" sz="1600" dirty="0" err="1">
                    <a:sym typeface="Wingdings" panose="05000000000000000000" pitchFamily="2" charset="2"/>
                  </a:rPr>
                  <a:t>degradation</a:t>
                </a:r>
                <a:r>
                  <a:rPr lang="de-DE" sz="1600" dirty="0">
                    <a:sym typeface="Wingdings" panose="05000000000000000000" pitchFamily="2" charset="2"/>
                  </a:rPr>
                  <a:t> </a:t>
                </a:r>
                <a:r>
                  <a:rPr lang="de-DE" sz="1600" dirty="0" err="1">
                    <a:sym typeface="Wingdings" panose="05000000000000000000" pitchFamily="2" charset="2"/>
                  </a:rPr>
                  <a:t>of</a:t>
                </a:r>
                <a:r>
                  <a:rPr lang="de-DE" sz="1600" dirty="0">
                    <a:sym typeface="Wingdings" panose="05000000000000000000" pitchFamily="2" charset="2"/>
                  </a:rPr>
                  <a:t> </a:t>
                </a:r>
                <a:r>
                  <a:rPr lang="de-DE" sz="1600" dirty="0" err="1">
                    <a:sym typeface="Wingdings" panose="05000000000000000000" pitchFamily="2" charset="2"/>
                  </a:rPr>
                  <a:t>n</a:t>
                </a:r>
                <a:r>
                  <a:rPr lang="de-DE" sz="1600" baseline="-25000" dirty="0" err="1">
                    <a:sym typeface="Wingdings" panose="05000000000000000000" pitchFamily="2" charset="2"/>
                  </a:rPr>
                  <a:t>d</a:t>
                </a:r>
                <a:r>
                  <a:rPr lang="de-DE" sz="1600" dirty="0">
                    <a:sym typeface="Wingdings" panose="05000000000000000000" pitchFamily="2" charset="2"/>
                  </a:rPr>
                  <a:t> at f</a:t>
                </a:r>
                <a:r>
                  <a:rPr lang="de-DE" sz="1600" baseline="-25000" dirty="0">
                    <a:sym typeface="Wingdings" panose="05000000000000000000" pitchFamily="2" charset="2"/>
                  </a:rPr>
                  <a:t>rad</a:t>
                </a:r>
                <a:r>
                  <a:rPr lang="de-DE" sz="1600" dirty="0">
                    <a:sym typeface="Wingdings" panose="05000000000000000000" pitchFamily="2" charset="2"/>
                  </a:rPr>
                  <a:t>~50%  power </a:t>
                </a:r>
                <a:r>
                  <a:rPr lang="de-DE" sz="1600" dirty="0" err="1">
                    <a:sym typeface="Wingdings" panose="05000000000000000000" pitchFamily="2" charset="2"/>
                  </a:rPr>
                  <a:t>starvation</a:t>
                </a:r>
                <a:r>
                  <a:rPr lang="de-DE" sz="1600" dirty="0">
                    <a:sym typeface="Wingdings" panose="05000000000000000000" pitchFamily="2" charset="2"/>
                  </a:rPr>
                  <a:t> </a:t>
                </a:r>
                <a:r>
                  <a:rPr lang="de-DE" sz="1600" dirty="0" err="1">
                    <a:sym typeface="Wingdings" panose="05000000000000000000" pitchFamily="2" charset="2"/>
                  </a:rPr>
                  <a:t>detachment</a:t>
                </a:r>
                <a:endParaRPr lang="en-US" sz="1600" dirty="0"/>
              </a:p>
            </p:txBody>
          </p:sp>
        </mc:Choice>
        <mc:Fallback xmlns="">
          <p:sp>
            <p:nvSpPr>
              <p:cNvPr id="19" name="TextBox 18">
                <a:extLst>
                  <a:ext uri="{FF2B5EF4-FFF2-40B4-BE49-F238E27FC236}">
                    <a16:creationId xmlns:a16="http://schemas.microsoft.com/office/drawing/2014/main" id="{412327E6-5702-F627-6C96-7EF582F31E0A}"/>
                  </a:ext>
                </a:extLst>
              </p:cNvPr>
              <p:cNvSpPr txBox="1">
                <a:spLocks noRot="1" noChangeAspect="1" noMove="1" noResize="1" noEditPoints="1" noAdjustHandles="1" noChangeArrowheads="1" noChangeShapeType="1" noTextEdit="1"/>
              </p:cNvSpPr>
              <p:nvPr/>
            </p:nvSpPr>
            <p:spPr>
              <a:xfrm>
                <a:off x="892306" y="5066367"/>
                <a:ext cx="10697182" cy="1192634"/>
              </a:xfrm>
              <a:prstGeom prst="rect">
                <a:avLst/>
              </a:prstGeom>
              <a:blipFill>
                <a:blip r:embed="rId4"/>
                <a:stretch>
                  <a:fillRect l="-1083" t="-3061" b="-7653"/>
                </a:stretch>
              </a:blipFill>
            </p:spPr>
            <p:txBody>
              <a:bodyPr/>
              <a:lstStyle/>
              <a:p>
                <a:r>
                  <a:rPr lang="de-DE">
                    <a:noFill/>
                  </a:rPr>
                  <a:t> </a:t>
                </a:r>
              </a:p>
            </p:txBody>
          </p:sp>
        </mc:Fallback>
      </mc:AlternateContent>
      <p:grpSp>
        <p:nvGrpSpPr>
          <p:cNvPr id="20" name="Group 19">
            <a:extLst>
              <a:ext uri="{FF2B5EF4-FFF2-40B4-BE49-F238E27FC236}">
                <a16:creationId xmlns:a16="http://schemas.microsoft.com/office/drawing/2014/main" id="{1A9FCF1E-CAE6-41D9-91D1-A981CDA438F1}"/>
              </a:ext>
            </a:extLst>
          </p:cNvPr>
          <p:cNvGrpSpPr/>
          <p:nvPr/>
        </p:nvGrpSpPr>
        <p:grpSpPr>
          <a:xfrm>
            <a:off x="6783554" y="1254860"/>
            <a:ext cx="4932742" cy="3699557"/>
            <a:chOff x="6783554" y="1254860"/>
            <a:chExt cx="4932742" cy="3699557"/>
          </a:xfrm>
        </p:grpSpPr>
        <p:pic>
          <p:nvPicPr>
            <p:cNvPr id="21" name="Picture 20">
              <a:extLst>
                <a:ext uri="{FF2B5EF4-FFF2-40B4-BE49-F238E27FC236}">
                  <a16:creationId xmlns:a16="http://schemas.microsoft.com/office/drawing/2014/main" id="{F98EC308-D2FF-7B62-F010-A01A44BFB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3554" y="1254860"/>
              <a:ext cx="4932742" cy="3699557"/>
            </a:xfrm>
            <a:prstGeom prst="rect">
              <a:avLst/>
            </a:prstGeom>
          </p:spPr>
        </p:pic>
        <p:sp>
          <p:nvSpPr>
            <p:cNvPr id="22" name="TextBox 21">
              <a:extLst>
                <a:ext uri="{FF2B5EF4-FFF2-40B4-BE49-F238E27FC236}">
                  <a16:creationId xmlns:a16="http://schemas.microsoft.com/office/drawing/2014/main" id="{6F5313DB-AB9D-A62D-4B33-5E1512374E30}"/>
                </a:ext>
              </a:extLst>
            </p:cNvPr>
            <p:cNvSpPr txBox="1"/>
            <p:nvPr/>
          </p:nvSpPr>
          <p:spPr>
            <a:xfrm>
              <a:off x="9426055" y="4026832"/>
              <a:ext cx="1372001" cy="294953"/>
            </a:xfrm>
            <a:prstGeom prst="rect">
              <a:avLst/>
            </a:prstGeom>
            <a:noFill/>
          </p:spPr>
          <p:txBody>
            <a:bodyPr wrap="square" lIns="0" tIns="0" rIns="0" bIns="0" rtlCol="0" anchor="t" anchorCtr="0">
              <a:spAutoFit/>
            </a:bodyPr>
            <a:lstStyle/>
            <a:p>
              <a:pPr algn="l">
                <a:lnSpc>
                  <a:spcPts val="2300"/>
                </a:lnSpc>
                <a:spcBef>
                  <a:spcPts val="1150"/>
                </a:spcBef>
              </a:pPr>
              <a:r>
                <a:rPr lang="de-DE" sz="1600" dirty="0"/>
                <a:t>EMC3-Eirene </a:t>
              </a:r>
              <a:endParaRPr lang="en-US" sz="1600" dirty="0" err="1"/>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D8E1676-69DD-B2FD-370E-3E0101EF75F1}"/>
                    </a:ext>
                  </a:extLst>
                </p:cNvPr>
                <p:cNvSpPr txBox="1"/>
                <p:nvPr/>
              </p:nvSpPr>
              <p:spPr>
                <a:xfrm rot="16440000">
                  <a:off x="7630545" y="1968403"/>
                  <a:ext cx="809709"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400" b="0" i="1" smtClean="0">
                                <a:solidFill>
                                  <a:schemeClr val="tx1">
                                    <a:lumMod val="50000"/>
                                    <a:lumOff val="50000"/>
                                  </a:schemeClr>
                                </a:solidFill>
                                <a:latin typeface="Cambria Math" panose="02040503050406030204" pitchFamily="18" charset="0"/>
                              </a:rPr>
                            </m:ctrlPr>
                          </m:sSub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𝑑</m:t>
                            </m:r>
                          </m:sub>
                        </m:sSub>
                        <m:r>
                          <a:rPr lang="de-DE" sz="1400" b="0" i="1" smtClean="0">
                            <a:solidFill>
                              <a:schemeClr val="tx1">
                                <a:lumMod val="50000"/>
                                <a:lumOff val="50000"/>
                              </a:schemeClr>
                            </a:solidFill>
                            <a:latin typeface="Cambria Math" panose="02040503050406030204" pitchFamily="18" charset="0"/>
                          </a:rPr>
                          <m:t>=</m:t>
                        </m:r>
                        <m:sSubSup>
                          <m:sSubSupPr>
                            <m:ctrlPr>
                              <a:rPr lang="de-DE" sz="1400" b="0" i="1" smtClean="0">
                                <a:solidFill>
                                  <a:schemeClr val="tx1">
                                    <a:lumMod val="50000"/>
                                    <a:lumOff val="50000"/>
                                  </a:schemeClr>
                                </a:solidFill>
                                <a:latin typeface="Cambria Math" panose="02040503050406030204" pitchFamily="18" charset="0"/>
                              </a:rPr>
                            </m:ctrlPr>
                          </m:sSubSup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𝑠𝑒𝑝</m:t>
                            </m:r>
                          </m:sub>
                          <m:sup>
                            <m:r>
                              <a:rPr lang="de-DE" sz="1400" b="0" i="1" smtClean="0">
                                <a:solidFill>
                                  <a:schemeClr val="tx1">
                                    <a:lumMod val="50000"/>
                                    <a:lumOff val="50000"/>
                                  </a:schemeClr>
                                </a:solidFill>
                                <a:latin typeface="Cambria Math" panose="02040503050406030204" pitchFamily="18" charset="0"/>
                              </a:rPr>
                              <m:t>3</m:t>
                            </m:r>
                          </m:sup>
                        </m:sSubSup>
                      </m:oMath>
                    </m:oMathPara>
                  </a14:m>
                  <a:endParaRPr lang="en-US" sz="1400" dirty="0" err="1">
                    <a:solidFill>
                      <a:schemeClr val="tx1">
                        <a:lumMod val="50000"/>
                        <a:lumOff val="50000"/>
                      </a:schemeClr>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6440000">
                  <a:off x="7630545" y="1968403"/>
                  <a:ext cx="809709" cy="294953"/>
                </a:xfrm>
                <a:prstGeom prst="rect">
                  <a:avLst/>
                </a:prstGeom>
                <a:blipFill>
                  <a:blip r:embed="rId6"/>
                  <a:stretch>
                    <a:fillRect r="-8621" b="-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5B3B8B6-54FA-5898-F313-D08590AAD756}"/>
                    </a:ext>
                  </a:extLst>
                </p:cNvPr>
                <p:cNvSpPr txBox="1"/>
                <p:nvPr/>
              </p:nvSpPr>
              <p:spPr>
                <a:xfrm rot="19800000">
                  <a:off x="9670566" y="2540420"/>
                  <a:ext cx="809709"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400" b="0" i="1" smtClean="0">
                                <a:solidFill>
                                  <a:schemeClr val="tx1">
                                    <a:lumMod val="50000"/>
                                    <a:lumOff val="50000"/>
                                  </a:schemeClr>
                                </a:solidFill>
                                <a:latin typeface="Cambria Math" panose="02040503050406030204" pitchFamily="18" charset="0"/>
                              </a:rPr>
                            </m:ctrlPr>
                          </m:sSub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𝑑</m:t>
                            </m:r>
                          </m:sub>
                        </m:sSub>
                        <m:r>
                          <a:rPr lang="de-DE" sz="1400" b="0" i="1" smtClean="0">
                            <a:solidFill>
                              <a:schemeClr val="tx1">
                                <a:lumMod val="50000"/>
                                <a:lumOff val="50000"/>
                              </a:schemeClr>
                            </a:solidFill>
                            <a:latin typeface="Cambria Math" panose="02040503050406030204" pitchFamily="18" charset="0"/>
                          </a:rPr>
                          <m:t>=</m:t>
                        </m:r>
                        <m:sSub>
                          <m:sSubPr>
                            <m:ctrlPr>
                              <a:rPr lang="de-DE" sz="1400" b="0" i="1" smtClean="0">
                                <a:solidFill>
                                  <a:schemeClr val="tx1">
                                    <a:lumMod val="50000"/>
                                    <a:lumOff val="50000"/>
                                  </a:schemeClr>
                                </a:solidFill>
                                <a:latin typeface="Cambria Math" panose="02040503050406030204" pitchFamily="18" charset="0"/>
                              </a:rPr>
                            </m:ctrlPr>
                          </m:sSubPr>
                          <m:e>
                            <m:r>
                              <a:rPr lang="de-DE" sz="1400" b="0" i="1" smtClean="0">
                                <a:solidFill>
                                  <a:schemeClr val="tx1">
                                    <a:lumMod val="50000"/>
                                    <a:lumOff val="50000"/>
                                  </a:schemeClr>
                                </a:solidFill>
                                <a:latin typeface="Cambria Math" panose="02040503050406030204" pitchFamily="18" charset="0"/>
                              </a:rPr>
                              <m:t>𝑛</m:t>
                            </m:r>
                          </m:e>
                          <m:sub>
                            <m:r>
                              <a:rPr lang="de-DE" sz="1400" b="0" i="1" smtClean="0">
                                <a:solidFill>
                                  <a:schemeClr val="tx1">
                                    <a:lumMod val="50000"/>
                                    <a:lumOff val="50000"/>
                                  </a:schemeClr>
                                </a:solidFill>
                                <a:latin typeface="Cambria Math" panose="02040503050406030204" pitchFamily="18" charset="0"/>
                              </a:rPr>
                              <m:t>𝑠𝑒𝑝</m:t>
                            </m:r>
                          </m:sub>
                        </m:sSub>
                      </m:oMath>
                    </m:oMathPara>
                  </a14:m>
                  <a:endParaRPr lang="en-US" sz="1400" dirty="0" err="1">
                    <a:solidFill>
                      <a:schemeClr val="tx1">
                        <a:lumMod val="50000"/>
                        <a:lumOff val="50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rot="19800000">
                  <a:off x="9670566" y="2540420"/>
                  <a:ext cx="809709" cy="294953"/>
                </a:xfrm>
                <a:prstGeom prst="rect">
                  <a:avLst/>
                </a:prstGeom>
                <a:blipFill>
                  <a:blip r:embed="rId7"/>
                  <a:stretch>
                    <a:fillRect r="-1429"/>
                  </a:stretch>
                </a:blipFill>
              </p:spPr>
              <p:txBody>
                <a:bodyPr/>
                <a:lstStyle/>
                <a:p>
                  <a:r>
                    <a:rPr lang="en-US">
                      <a:noFill/>
                    </a:rPr>
                    <a:t> </a:t>
                  </a:r>
                </a:p>
              </p:txBody>
            </p:sp>
          </mc:Fallback>
        </mc:AlternateContent>
      </p:grpSp>
      <p:sp>
        <p:nvSpPr>
          <p:cNvPr id="25" name="TextBox 24">
            <a:extLst>
              <a:ext uri="{FF2B5EF4-FFF2-40B4-BE49-F238E27FC236}">
                <a16:creationId xmlns:a16="http://schemas.microsoft.com/office/drawing/2014/main" id="{E54586DB-9FB5-8BCB-95A9-0BD1EB657D99}"/>
              </a:ext>
            </a:extLst>
          </p:cNvPr>
          <p:cNvSpPr txBox="1"/>
          <p:nvPr/>
        </p:nvSpPr>
        <p:spPr>
          <a:xfrm>
            <a:off x="10186487" y="4506506"/>
            <a:ext cx="732901" cy="267894"/>
          </a:xfrm>
          <a:prstGeom prst="rect">
            <a:avLst/>
          </a:prstGeom>
          <a:noFill/>
        </p:spPr>
        <p:txBody>
          <a:bodyPr wrap="square" lIns="0" tIns="0" rIns="0" bIns="0" rtlCol="0" anchor="t" anchorCtr="0">
            <a:spAutoFit/>
          </a:bodyPr>
          <a:lstStyle/>
          <a:p>
            <a:pPr algn="l">
              <a:lnSpc>
                <a:spcPts val="2300"/>
              </a:lnSpc>
              <a:spcBef>
                <a:spcPts val="1150"/>
              </a:spcBef>
            </a:pPr>
            <a:r>
              <a:rPr lang="de-DE" sz="1400" dirty="0"/>
              <a:t>(</a:t>
            </a:r>
            <a:r>
              <a:rPr lang="de-DE" sz="1400" dirty="0" err="1"/>
              <a:t>approx</a:t>
            </a:r>
            <a:r>
              <a:rPr lang="de-DE" sz="1400" dirty="0"/>
              <a:t>)</a:t>
            </a:r>
            <a:endParaRPr lang="en-US" sz="1400" dirty="0" err="1"/>
          </a:p>
        </p:txBody>
      </p:sp>
      <p:sp>
        <p:nvSpPr>
          <p:cNvPr id="26" name="TextBox 25">
            <a:extLst>
              <a:ext uri="{FF2B5EF4-FFF2-40B4-BE49-F238E27FC236}">
                <a16:creationId xmlns:a16="http://schemas.microsoft.com/office/drawing/2014/main" id="{8DC69602-2526-9451-5F19-40F237A8508F}"/>
              </a:ext>
            </a:extLst>
          </p:cNvPr>
          <p:cNvSpPr txBox="1"/>
          <p:nvPr/>
        </p:nvSpPr>
        <p:spPr>
          <a:xfrm>
            <a:off x="9459618" y="5706843"/>
            <a:ext cx="1624358" cy="562846"/>
          </a:xfrm>
          <a:prstGeom prst="rect">
            <a:avLst/>
          </a:prstGeom>
          <a:noFill/>
        </p:spPr>
        <p:txBody>
          <a:bodyPr wrap="square" lIns="0" tIns="0" rIns="0" bIns="0" rtlCol="0" anchor="t" anchorCtr="0">
            <a:spAutoFit/>
          </a:bodyPr>
          <a:lstStyle/>
          <a:p>
            <a:pPr algn="ctr">
              <a:lnSpc>
                <a:spcPts val="2300"/>
              </a:lnSpc>
              <a:spcBef>
                <a:spcPts val="1150"/>
              </a:spcBef>
            </a:pPr>
            <a:r>
              <a:rPr lang="de-DE" sz="1600" dirty="0">
                <a:solidFill>
                  <a:srgbClr val="FF0000"/>
                </a:solidFill>
              </a:rPr>
              <a:t>*More Details in F. </a:t>
            </a:r>
            <a:r>
              <a:rPr lang="de-DE" sz="1600" dirty="0" err="1">
                <a:solidFill>
                  <a:srgbClr val="FF0000"/>
                </a:solidFill>
              </a:rPr>
              <a:t>Henke‘s</a:t>
            </a:r>
            <a:r>
              <a:rPr lang="de-DE" sz="1600" dirty="0">
                <a:solidFill>
                  <a:srgbClr val="FF0000"/>
                </a:solidFill>
              </a:rPr>
              <a:t> </a:t>
            </a:r>
            <a:r>
              <a:rPr lang="de-DE" sz="1600" dirty="0" err="1">
                <a:solidFill>
                  <a:srgbClr val="FF0000"/>
                </a:solidFill>
              </a:rPr>
              <a:t>talk</a:t>
            </a:r>
            <a:endParaRPr lang="en-US" sz="1600" dirty="0" err="1">
              <a:solidFill>
                <a:srgbClr val="FF0000"/>
              </a:solidFill>
            </a:endParaRPr>
          </a:p>
        </p:txBody>
      </p:sp>
      <p:sp>
        <p:nvSpPr>
          <p:cNvPr id="27" name="Rounded Rectangle 32">
            <a:extLst>
              <a:ext uri="{FF2B5EF4-FFF2-40B4-BE49-F238E27FC236}">
                <a16:creationId xmlns:a16="http://schemas.microsoft.com/office/drawing/2014/main" id="{6E26FAD4-E77D-101B-3FEB-16305DACE85D}"/>
              </a:ext>
            </a:extLst>
          </p:cNvPr>
          <p:cNvSpPr/>
          <p:nvPr/>
        </p:nvSpPr>
        <p:spPr>
          <a:xfrm>
            <a:off x="2101635" y="1606217"/>
            <a:ext cx="8185590" cy="4518700"/>
          </a:xfrm>
          <a:prstGeom prst="roundRect">
            <a:avLst/>
          </a:prstGeom>
          <a:solidFill>
            <a:schemeClr val="bg1"/>
          </a:solidFill>
          <a:ln w="19050" cmpd="sng">
            <a:solidFill>
              <a:schemeClr val="tx2"/>
            </a:solidFill>
            <a:prstDash val="soli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marL="285750" indent="-285750">
              <a:lnSpc>
                <a:spcPts val="2300"/>
              </a:lnSpc>
              <a:spcBef>
                <a:spcPts val="1150"/>
              </a:spcBef>
              <a:buFont typeface="Wingdings" panose="05000000000000000000" pitchFamily="2" charset="2"/>
              <a:buChar char="§"/>
            </a:pPr>
            <a:r>
              <a:rPr lang="de-DE" dirty="0" err="1"/>
              <a:t>Difficulties</a:t>
            </a:r>
            <a:r>
              <a:rPr lang="de-DE" dirty="0"/>
              <a:t> in </a:t>
            </a:r>
            <a:r>
              <a:rPr lang="de-DE" dirty="0" err="1"/>
              <a:t>density</a:t>
            </a:r>
            <a:r>
              <a:rPr lang="de-DE" dirty="0"/>
              <a:t> </a:t>
            </a:r>
            <a:r>
              <a:rPr lang="de-DE" dirty="0" err="1"/>
              <a:t>build-up</a:t>
            </a:r>
            <a:r>
              <a:rPr lang="de-DE" dirty="0"/>
              <a:t> </a:t>
            </a:r>
            <a:r>
              <a:rPr lang="de-DE" dirty="0">
                <a:sym typeface="Wingdings" panose="05000000000000000000" pitchFamily="2" charset="2"/>
              </a:rPr>
              <a:t> </a:t>
            </a:r>
            <a:r>
              <a:rPr lang="de-DE" dirty="0" err="1">
                <a:sym typeface="Wingdings" panose="05000000000000000000" pitchFamily="2" charset="2"/>
              </a:rPr>
              <a:t>poor</a:t>
            </a:r>
            <a:r>
              <a:rPr lang="de-DE" dirty="0">
                <a:sym typeface="Wingdings" panose="05000000000000000000" pitchFamily="2" charset="2"/>
              </a:rPr>
              <a:t> </a:t>
            </a:r>
            <a:r>
              <a:rPr lang="de-DE" dirty="0" err="1">
                <a:sym typeface="Wingdings" panose="05000000000000000000" pitchFamily="2" charset="2"/>
              </a:rPr>
              <a:t>particle</a:t>
            </a:r>
            <a:r>
              <a:rPr lang="de-DE" dirty="0">
                <a:sym typeface="Wingdings" panose="05000000000000000000" pitchFamily="2" charset="2"/>
              </a:rPr>
              <a:t> exhaust</a:t>
            </a:r>
            <a:r>
              <a:rPr lang="de-DE" baseline="30000" dirty="0">
                <a:sym typeface="Wingdings" panose="05000000000000000000" pitchFamily="2" charset="2"/>
              </a:rPr>
              <a:t>7</a:t>
            </a:r>
            <a:r>
              <a:rPr lang="de-DE" dirty="0">
                <a:sym typeface="Wingdings" panose="05000000000000000000" pitchFamily="2" charset="2"/>
              </a:rPr>
              <a:t> in W7-X </a:t>
            </a:r>
            <a:r>
              <a:rPr lang="de-DE" dirty="0" err="1">
                <a:sym typeface="Wingdings" panose="05000000000000000000" pitchFamily="2" charset="2"/>
              </a:rPr>
              <a:t>island</a:t>
            </a:r>
            <a:r>
              <a:rPr lang="de-DE" dirty="0">
                <a:sym typeface="Wingdings" panose="05000000000000000000" pitchFamily="2" charset="2"/>
              </a:rPr>
              <a:t> </a:t>
            </a:r>
            <a:r>
              <a:rPr lang="de-DE" dirty="0" err="1">
                <a:sym typeface="Wingdings" panose="05000000000000000000" pitchFamily="2" charset="2"/>
              </a:rPr>
              <a:t>divertor</a:t>
            </a:r>
            <a:endParaRPr lang="de-DE" dirty="0">
              <a:sym typeface="Wingdings" panose="05000000000000000000" pitchFamily="2" charset="2"/>
            </a:endParaRPr>
          </a:p>
          <a:p>
            <a:pPr marL="285750" indent="-285750">
              <a:lnSpc>
                <a:spcPts val="2300"/>
              </a:lnSpc>
              <a:spcBef>
                <a:spcPts val="1150"/>
              </a:spcBef>
              <a:buFont typeface="Wingdings" panose="05000000000000000000" pitchFamily="2" charset="2"/>
              <a:buChar char="§"/>
            </a:pPr>
            <a:r>
              <a:rPr lang="de-DE" dirty="0">
                <a:sym typeface="Wingdings" panose="05000000000000000000" pitchFamily="2" charset="2"/>
              </a:rPr>
              <a:t> Not </a:t>
            </a:r>
            <a:r>
              <a:rPr lang="de-DE" dirty="0" err="1">
                <a:sym typeface="Wingdings" panose="05000000000000000000" pitchFamily="2" charset="2"/>
              </a:rPr>
              <a:t>yet</a:t>
            </a:r>
            <a:r>
              <a:rPr lang="de-DE" dirty="0">
                <a:sym typeface="Wingdings" panose="05000000000000000000" pitchFamily="2" charset="2"/>
              </a:rPr>
              <a:t> </a:t>
            </a:r>
            <a:r>
              <a:rPr lang="de-DE" dirty="0" err="1">
                <a:sym typeface="Wingdings" panose="05000000000000000000" pitchFamily="2" charset="2"/>
              </a:rPr>
              <a:t>clear</a:t>
            </a:r>
            <a:r>
              <a:rPr lang="de-DE" dirty="0">
                <a:sym typeface="Wingdings" panose="05000000000000000000" pitchFamily="2" charset="2"/>
              </a:rPr>
              <a:t> </a:t>
            </a:r>
            <a:r>
              <a:rPr lang="de-DE" dirty="0" err="1">
                <a:sym typeface="Wingdings" panose="05000000000000000000" pitchFamily="2" charset="2"/>
              </a:rPr>
              <a:t>if</a:t>
            </a:r>
            <a:r>
              <a:rPr lang="de-DE" dirty="0">
                <a:sym typeface="Wingdings" panose="05000000000000000000" pitchFamily="2" charset="2"/>
              </a:rPr>
              <a:t> a „</a:t>
            </a:r>
            <a:r>
              <a:rPr lang="de-DE" dirty="0" err="1">
                <a:sym typeface="Wingdings" panose="05000000000000000000" pitchFamily="2" charset="2"/>
              </a:rPr>
              <a:t>closed</a:t>
            </a:r>
            <a:r>
              <a:rPr lang="de-DE" dirty="0">
                <a:sym typeface="Wingdings" panose="05000000000000000000" pitchFamily="2" charset="2"/>
              </a:rPr>
              <a:t>“ </a:t>
            </a:r>
            <a:r>
              <a:rPr lang="de-DE" dirty="0" err="1">
                <a:sym typeface="Wingdings" panose="05000000000000000000" pitchFamily="2" charset="2"/>
              </a:rPr>
              <a:t>divertor</a:t>
            </a:r>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full</a:t>
            </a:r>
            <a:r>
              <a:rPr lang="de-DE" dirty="0">
                <a:sym typeface="Wingdings" panose="05000000000000000000" pitchFamily="2" charset="2"/>
              </a:rPr>
              <a:t> </a:t>
            </a:r>
            <a:r>
              <a:rPr lang="de-DE" dirty="0" err="1">
                <a:sym typeface="Wingdings" panose="05000000000000000000" pitchFamily="2" charset="2"/>
              </a:rPr>
              <a:t>solution</a:t>
            </a:r>
            <a:r>
              <a:rPr lang="de-DE" dirty="0">
                <a:sym typeface="Wingdings" panose="05000000000000000000" pitchFamily="2" charset="2"/>
              </a:rPr>
              <a:t>, </a:t>
            </a:r>
            <a:r>
              <a:rPr lang="de-DE" dirty="0" err="1">
                <a:sym typeface="Wingdings" panose="05000000000000000000" pitchFamily="2" charset="2"/>
              </a:rPr>
              <a:t>though</a:t>
            </a:r>
            <a:r>
              <a:rPr lang="de-DE" dirty="0">
                <a:sym typeface="Wingdings" panose="05000000000000000000" pitchFamily="2" charset="2"/>
              </a:rPr>
              <a:t> </a:t>
            </a:r>
            <a:r>
              <a:rPr lang="de-DE" dirty="0" err="1">
                <a:sym typeface="Wingdings" panose="05000000000000000000" pitchFamily="2" charset="2"/>
              </a:rPr>
              <a:t>there</a:t>
            </a:r>
            <a:r>
              <a:rPr lang="de-DE" dirty="0">
                <a:sym typeface="Wingdings" panose="05000000000000000000" pitchFamily="2" charset="2"/>
              </a:rPr>
              <a:t> </a:t>
            </a:r>
            <a:r>
              <a:rPr lang="de-DE" dirty="0" err="1">
                <a:sym typeface="Wingdings" panose="05000000000000000000" pitchFamily="2" charset="2"/>
              </a:rPr>
              <a:t>are</a:t>
            </a:r>
            <a:r>
              <a:rPr lang="de-DE" dirty="0">
                <a:sym typeface="Wingdings" panose="05000000000000000000" pitchFamily="2" charset="2"/>
              </a:rPr>
              <a:t> promising results</a:t>
            </a:r>
            <a:r>
              <a:rPr lang="de-DE" baseline="30000" dirty="0">
                <a:sym typeface="Wingdings" panose="05000000000000000000" pitchFamily="2" charset="2"/>
              </a:rPr>
              <a:t>8</a:t>
            </a:r>
          </a:p>
        </p:txBody>
      </p:sp>
      <p:sp>
        <p:nvSpPr>
          <p:cNvPr id="2" name="TextBox 1">
            <a:extLst>
              <a:ext uri="{FF2B5EF4-FFF2-40B4-BE49-F238E27FC236}">
                <a16:creationId xmlns:a16="http://schemas.microsoft.com/office/drawing/2014/main" id="{5CB99001-D1F1-802D-68B2-428A229D5E0B}"/>
              </a:ext>
            </a:extLst>
          </p:cNvPr>
          <p:cNvSpPr txBox="1"/>
          <p:nvPr/>
        </p:nvSpPr>
        <p:spPr>
          <a:xfrm>
            <a:off x="8374744" y="6327517"/>
            <a:ext cx="4391652" cy="276999"/>
          </a:xfrm>
          <a:prstGeom prst="rect">
            <a:avLst/>
          </a:prstGeom>
          <a:noFill/>
        </p:spPr>
        <p:txBody>
          <a:bodyPr wrap="square" lIns="0" tIns="0" rIns="0" bIns="0" rtlCol="0" anchor="t" anchorCtr="0">
            <a:spAutoFit/>
          </a:bodyPr>
          <a:lstStyle/>
          <a:p>
            <a:pPr algn="l"/>
            <a:r>
              <a:rPr lang="de-DE" sz="900" baseline="30000" dirty="0"/>
              <a:t>7</a:t>
            </a:r>
            <a:r>
              <a:rPr lang="de-DE" sz="900" dirty="0"/>
              <a:t>T. </a:t>
            </a:r>
            <a:r>
              <a:rPr lang="de-DE" sz="900" dirty="0" err="1"/>
              <a:t>Kremeyer</a:t>
            </a:r>
            <a:r>
              <a:rPr lang="de-DE" sz="900" dirty="0"/>
              <a:t> et al, </a:t>
            </a:r>
            <a:r>
              <a:rPr lang="de-DE" sz="900" i="1" dirty="0" err="1"/>
              <a:t>Nucl</a:t>
            </a:r>
            <a:r>
              <a:rPr lang="de-DE" sz="900" i="1" dirty="0"/>
              <a:t>. Fusion</a:t>
            </a:r>
            <a:r>
              <a:rPr lang="de-DE" sz="900" dirty="0"/>
              <a:t> </a:t>
            </a:r>
            <a:r>
              <a:rPr lang="de-DE" sz="900" b="1" dirty="0"/>
              <a:t>62 </a:t>
            </a:r>
            <a:r>
              <a:rPr lang="de-DE" sz="900" dirty="0"/>
              <a:t>(2022) 036023</a:t>
            </a:r>
            <a:endParaRPr lang="en-US" sz="900" dirty="0" err="1"/>
          </a:p>
          <a:p>
            <a:pPr algn="l"/>
            <a:r>
              <a:rPr lang="de-DE" sz="900" baseline="30000" dirty="0"/>
              <a:t>8</a:t>
            </a:r>
            <a:r>
              <a:rPr lang="de-DE" sz="900" dirty="0"/>
              <a:t>N. </a:t>
            </a:r>
            <a:r>
              <a:rPr lang="de-DE" sz="900" dirty="0" err="1"/>
              <a:t>Maaziz</a:t>
            </a:r>
            <a:r>
              <a:rPr lang="de-DE" sz="900" dirty="0"/>
              <a:t> et al, </a:t>
            </a:r>
            <a:r>
              <a:rPr lang="de-DE" sz="900" i="1" dirty="0" err="1"/>
              <a:t>Nuclear</a:t>
            </a:r>
            <a:r>
              <a:rPr lang="de-DE" sz="900" i="1" dirty="0"/>
              <a:t> Materials and Energy </a:t>
            </a:r>
            <a:r>
              <a:rPr lang="de-DE" sz="900" dirty="0"/>
              <a:t>(2025) </a:t>
            </a:r>
            <a:r>
              <a:rPr lang="de-DE" sz="900" b="1" dirty="0"/>
              <a:t>42</a:t>
            </a:r>
            <a:r>
              <a:rPr lang="de-DE" sz="900" dirty="0"/>
              <a:t> 101886</a:t>
            </a:r>
            <a:endParaRPr lang="de-DE" sz="900" baseline="30000" dirty="0"/>
          </a:p>
        </p:txBody>
      </p:sp>
    </p:spTree>
    <p:extLst>
      <p:ext uri="{BB962C8B-B14F-4D97-AF65-F5344CB8AC3E}">
        <p14:creationId xmlns:p14="http://schemas.microsoft.com/office/powerpoint/2010/main" val="1511945899"/>
      </p:ext>
    </p:extLst>
  </p:cSld>
  <p:clrMapOvr>
    <a:masterClrMapping/>
  </p:clrMapOvr>
  <mc:AlternateContent xmlns:mc="http://schemas.openxmlformats.org/markup-compatibility/2006" xmlns:p14="http://schemas.microsoft.com/office/powerpoint/2010/main">
    <mc:Choice Requires="p14">
      <p:transition spd="slow" p14:dur="2000" advTm="6857"/>
    </mc:Choice>
    <mc:Fallback xmlns="">
      <p:transition spd="slow" advTm="68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a:t>5th IAEA TM Divertor concepts</a:t>
            </a:r>
            <a:endParaRPr lang="de-DE" dirty="0"/>
          </a:p>
        </p:txBody>
      </p:sp>
      <p:sp>
        <p:nvSpPr>
          <p:cNvPr id="4" name="Footer Placeholder 3"/>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8</a:t>
            </a:fld>
            <a:endParaRPr lang="de-DE" dirty="0"/>
          </a:p>
        </p:txBody>
      </p:sp>
      <p:sp>
        <p:nvSpPr>
          <p:cNvPr id="6" name="Title 5"/>
          <p:cNvSpPr>
            <a:spLocks noGrp="1"/>
          </p:cNvSpPr>
          <p:nvPr>
            <p:ph type="title"/>
          </p:nvPr>
        </p:nvSpPr>
        <p:spPr/>
        <p:txBody>
          <a:bodyPr/>
          <a:lstStyle/>
          <a:p>
            <a:r>
              <a:rPr lang="de-DE" dirty="0" err="1"/>
              <a:t>Three</a:t>
            </a:r>
            <a:r>
              <a:rPr lang="de-DE" dirty="0"/>
              <a:t> </a:t>
            </a:r>
            <a:r>
              <a:rPr lang="de-DE" dirty="0" err="1"/>
              <a:t>main</a:t>
            </a:r>
            <a:r>
              <a:rPr lang="de-DE" dirty="0"/>
              <a:t> </a:t>
            </a:r>
            <a:r>
              <a:rPr lang="de-DE" dirty="0" err="1"/>
              <a:t>types</a:t>
            </a:r>
            <a:r>
              <a:rPr lang="de-DE" dirty="0"/>
              <a:t> </a:t>
            </a:r>
            <a:r>
              <a:rPr lang="de-DE" dirty="0" err="1"/>
              <a:t>of</a:t>
            </a:r>
            <a:r>
              <a:rPr lang="de-DE" dirty="0"/>
              <a:t> </a:t>
            </a:r>
            <a:r>
              <a:rPr lang="de-DE" dirty="0" err="1"/>
              <a:t>stellarator</a:t>
            </a:r>
            <a:r>
              <a:rPr lang="de-DE" dirty="0"/>
              <a:t> </a:t>
            </a:r>
            <a:r>
              <a:rPr lang="de-DE" dirty="0" err="1"/>
              <a:t>divertors</a:t>
            </a:r>
            <a:endParaRPr lang="en-US" dirty="0"/>
          </a:p>
        </p:txBody>
      </p:sp>
      <p:sp>
        <p:nvSpPr>
          <p:cNvPr id="35" name="Rectangle 34"/>
          <p:cNvSpPr/>
          <p:nvPr/>
        </p:nvSpPr>
        <p:spPr>
          <a:xfrm>
            <a:off x="152731" y="809623"/>
            <a:ext cx="3954029" cy="5746508"/>
          </a:xfrm>
          <a:prstGeom prst="rect">
            <a:avLst/>
          </a:prstGeom>
          <a:solidFill>
            <a:schemeClr val="tx2">
              <a:alpha val="4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36" name="TextBox 35"/>
          <p:cNvSpPr txBox="1"/>
          <p:nvPr/>
        </p:nvSpPr>
        <p:spPr>
          <a:xfrm>
            <a:off x="1066799" y="931850"/>
            <a:ext cx="2133600" cy="294953"/>
          </a:xfrm>
          <a:prstGeom prst="rect">
            <a:avLst/>
          </a:prstGeom>
          <a:noFill/>
        </p:spPr>
        <p:txBody>
          <a:bodyPr wrap="square" lIns="0" tIns="0" rIns="0" bIns="0" rtlCol="0" anchor="t" anchorCtr="0">
            <a:spAutoFit/>
          </a:bodyPr>
          <a:lstStyle/>
          <a:p>
            <a:pPr algn="ctr">
              <a:lnSpc>
                <a:spcPts val="2300"/>
              </a:lnSpc>
              <a:spcBef>
                <a:spcPts val="1150"/>
              </a:spcBef>
            </a:pPr>
            <a:r>
              <a:rPr lang="de-DE" sz="1600" b="1" dirty="0" err="1"/>
              <a:t>Helical</a:t>
            </a:r>
            <a:r>
              <a:rPr lang="de-DE" sz="1600" b="1" dirty="0"/>
              <a:t> </a:t>
            </a:r>
            <a:r>
              <a:rPr lang="de-DE" sz="1600" b="1" dirty="0" err="1"/>
              <a:t>Divertor</a:t>
            </a:r>
            <a:endParaRPr lang="en-US" sz="1600" b="1" dirty="0" err="1"/>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95" y="1346190"/>
            <a:ext cx="2448605" cy="2310805"/>
          </a:xfrm>
          <a:prstGeom prst="rect">
            <a:avLst/>
          </a:prstGeom>
        </p:spPr>
      </p:pic>
      <p:sp>
        <p:nvSpPr>
          <p:cNvPr id="39" name="TextBox 38"/>
          <p:cNvSpPr txBox="1"/>
          <p:nvPr/>
        </p:nvSpPr>
        <p:spPr>
          <a:xfrm>
            <a:off x="4343400" y="931850"/>
            <a:ext cx="6937374" cy="2358210"/>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sz="1600" dirty="0" err="1"/>
              <a:t>utilizes</a:t>
            </a:r>
            <a:r>
              <a:rPr lang="de-DE" sz="1600" dirty="0"/>
              <a:t> </a:t>
            </a:r>
            <a:r>
              <a:rPr lang="de-DE" sz="1600" dirty="0" err="1"/>
              <a:t>inherent</a:t>
            </a:r>
            <a:r>
              <a:rPr lang="de-DE" sz="1600" dirty="0"/>
              <a:t> </a:t>
            </a:r>
            <a:r>
              <a:rPr lang="de-DE" sz="1600" dirty="0" err="1"/>
              <a:t>helical</a:t>
            </a:r>
            <a:r>
              <a:rPr lang="de-DE" sz="1600" dirty="0"/>
              <a:t> </a:t>
            </a:r>
            <a:r>
              <a:rPr lang="de-DE" sz="1600" dirty="0" err="1"/>
              <a:t>geometry</a:t>
            </a:r>
            <a:r>
              <a:rPr lang="de-DE" sz="1600" dirty="0"/>
              <a:t> </a:t>
            </a:r>
            <a:r>
              <a:rPr lang="de-DE" sz="1600" dirty="0" err="1"/>
              <a:t>of</a:t>
            </a:r>
            <a:r>
              <a:rPr lang="de-DE" sz="1600" dirty="0"/>
              <a:t> </a:t>
            </a:r>
            <a:r>
              <a:rPr lang="de-DE" sz="1600" dirty="0" err="1"/>
              <a:t>magnetic</a:t>
            </a:r>
            <a:r>
              <a:rPr lang="de-DE" sz="1600" dirty="0"/>
              <a:t> coils</a:t>
            </a:r>
            <a:r>
              <a:rPr lang="de-DE" sz="1600" baseline="30000" dirty="0"/>
              <a:t>9,10</a:t>
            </a:r>
            <a:endParaRPr lang="de-DE" sz="1600" dirty="0"/>
          </a:p>
          <a:p>
            <a:pPr marL="742950" lvl="1" indent="-285750">
              <a:lnSpc>
                <a:spcPts val="2300"/>
              </a:lnSpc>
              <a:spcBef>
                <a:spcPts val="1150"/>
              </a:spcBef>
              <a:buFont typeface="Wingdings" panose="05000000000000000000" pitchFamily="2" charset="2"/>
              <a:buChar char="§"/>
            </a:pPr>
            <a:r>
              <a:rPr lang="de-DE" sz="1600" dirty="0"/>
              <a:t>X-points follow </a:t>
            </a:r>
            <a:r>
              <a:rPr lang="de-DE" sz="1600" dirty="0" err="1"/>
              <a:t>helical</a:t>
            </a:r>
            <a:r>
              <a:rPr lang="de-DE" sz="1600" dirty="0"/>
              <a:t> </a:t>
            </a:r>
            <a:r>
              <a:rPr lang="de-DE" sz="1600" dirty="0" err="1"/>
              <a:t>pattern</a:t>
            </a:r>
            <a:r>
              <a:rPr lang="de-DE" sz="1600" dirty="0"/>
              <a:t> </a:t>
            </a:r>
            <a:r>
              <a:rPr lang="de-DE" sz="1600" dirty="0">
                <a:sym typeface="Wingdings" panose="05000000000000000000" pitchFamily="2" charset="2"/>
              </a:rPr>
              <a:t> </a:t>
            </a:r>
            <a:r>
              <a:rPr lang="de-DE" sz="1600" dirty="0" err="1">
                <a:sym typeface="Wingdings" panose="05000000000000000000" pitchFamily="2" charset="2"/>
              </a:rPr>
              <a:t>looks</a:t>
            </a:r>
            <a:r>
              <a:rPr lang="de-DE" sz="1600" dirty="0">
                <a:sym typeface="Wingdings" panose="05000000000000000000" pitchFamily="2" charset="2"/>
              </a:rPr>
              <a:t> a </a:t>
            </a:r>
            <a:r>
              <a:rPr lang="de-DE" sz="1600" dirty="0" err="1">
                <a:sym typeface="Wingdings" panose="05000000000000000000" pitchFamily="2" charset="2"/>
              </a:rPr>
              <a:t>bit</a:t>
            </a:r>
            <a:r>
              <a:rPr lang="de-DE" sz="1600" dirty="0">
                <a:sym typeface="Wingdings" panose="05000000000000000000" pitchFamily="2" charset="2"/>
              </a:rPr>
              <a:t> </a:t>
            </a:r>
            <a:r>
              <a:rPr lang="de-DE" sz="1600" dirty="0" err="1">
                <a:sym typeface="Wingdings" panose="05000000000000000000" pitchFamily="2" charset="2"/>
              </a:rPr>
              <a:t>familiar</a:t>
            </a:r>
            <a:r>
              <a:rPr lang="de-DE" sz="1600" dirty="0">
                <a:sym typeface="Wingdings" panose="05000000000000000000" pitchFamily="2" charset="2"/>
              </a:rPr>
              <a:t> </a:t>
            </a:r>
            <a:r>
              <a:rPr lang="de-DE" sz="1600" dirty="0" err="1">
                <a:sym typeface="Wingdings" panose="05000000000000000000" pitchFamily="2" charset="2"/>
              </a:rPr>
              <a:t>to</a:t>
            </a:r>
            <a:r>
              <a:rPr lang="de-DE" sz="1600" dirty="0">
                <a:sym typeface="Wingdings" panose="05000000000000000000" pitchFamily="2" charset="2"/>
              </a:rPr>
              <a:t> </a:t>
            </a:r>
            <a:r>
              <a:rPr lang="de-DE" sz="1600" dirty="0" err="1">
                <a:sym typeface="Wingdings" panose="05000000000000000000" pitchFamily="2" charset="2"/>
              </a:rPr>
              <a:t>tokamak</a:t>
            </a:r>
            <a:r>
              <a:rPr lang="de-DE" sz="1600" dirty="0">
                <a:sym typeface="Wingdings" panose="05000000000000000000" pitchFamily="2" charset="2"/>
              </a:rPr>
              <a:t> </a:t>
            </a:r>
            <a:r>
              <a:rPr lang="de-DE" sz="1600" dirty="0" err="1">
                <a:sym typeface="Wingdings" panose="05000000000000000000" pitchFamily="2" charset="2"/>
              </a:rPr>
              <a:t>geometry</a:t>
            </a:r>
            <a:endParaRPr lang="de-DE" sz="1600" dirty="0">
              <a:sym typeface="Wingdings" panose="05000000000000000000" pitchFamily="2" charset="2"/>
            </a:endParaRPr>
          </a:p>
          <a:p>
            <a:pPr marL="742950" lvl="1" indent="-285750">
              <a:lnSpc>
                <a:spcPts val="2300"/>
              </a:lnSpc>
              <a:spcBef>
                <a:spcPts val="1150"/>
              </a:spcBef>
              <a:buFont typeface="Wingdings" panose="05000000000000000000" pitchFamily="2" charset="2"/>
              <a:buChar char="§"/>
            </a:pPr>
            <a:endParaRPr lang="de-DE" sz="1600" dirty="0"/>
          </a:p>
          <a:p>
            <a:pPr marL="742950" lvl="1" indent="-285750">
              <a:lnSpc>
                <a:spcPts val="2300"/>
              </a:lnSpc>
              <a:spcBef>
                <a:spcPts val="1150"/>
              </a:spcBef>
              <a:buFont typeface="Wingdings" panose="05000000000000000000" pitchFamily="2" charset="2"/>
              <a:buChar char="§"/>
            </a:pPr>
            <a:r>
              <a:rPr lang="de-DE" sz="1600" dirty="0" err="1"/>
              <a:t>higher</a:t>
            </a:r>
            <a:r>
              <a:rPr lang="de-DE" sz="1600" dirty="0"/>
              <a:t> </a:t>
            </a:r>
            <a:r>
              <a:rPr lang="de-DE" sz="1600" dirty="0" err="1"/>
              <a:t>shear</a:t>
            </a:r>
            <a:r>
              <a:rPr lang="de-DE" sz="1600" dirty="0"/>
              <a:t> </a:t>
            </a:r>
            <a:r>
              <a:rPr lang="de-DE" sz="1600" dirty="0" err="1"/>
              <a:t>near</a:t>
            </a:r>
            <a:r>
              <a:rPr lang="de-DE" sz="1600" dirty="0"/>
              <a:t> </a:t>
            </a:r>
            <a:r>
              <a:rPr lang="de-DE" sz="1600" dirty="0" err="1"/>
              <a:t>the</a:t>
            </a:r>
            <a:r>
              <a:rPr lang="de-DE" sz="1600" dirty="0"/>
              <a:t> </a:t>
            </a:r>
            <a:r>
              <a:rPr lang="de-DE" sz="1600" dirty="0" err="1"/>
              <a:t>plasma</a:t>
            </a:r>
            <a:r>
              <a:rPr lang="de-DE" sz="1600" dirty="0"/>
              <a:t> </a:t>
            </a:r>
            <a:r>
              <a:rPr lang="de-DE" sz="1600" dirty="0" err="1"/>
              <a:t>edge</a:t>
            </a:r>
            <a:r>
              <a:rPr lang="de-DE" sz="1600" dirty="0"/>
              <a:t> </a:t>
            </a:r>
            <a:r>
              <a:rPr lang="de-DE" sz="1600" dirty="0" err="1"/>
              <a:t>leads</a:t>
            </a:r>
            <a:r>
              <a:rPr lang="de-DE" sz="1600" dirty="0"/>
              <a:t> </a:t>
            </a:r>
            <a:r>
              <a:rPr lang="de-DE" sz="1600" dirty="0" err="1"/>
              <a:t>to</a:t>
            </a:r>
            <a:r>
              <a:rPr lang="de-DE" sz="1600" dirty="0"/>
              <a:t> „</a:t>
            </a:r>
            <a:r>
              <a:rPr lang="de-DE" sz="1600" dirty="0" err="1"/>
              <a:t>edge</a:t>
            </a:r>
            <a:r>
              <a:rPr lang="de-DE" sz="1600" dirty="0"/>
              <a:t> </a:t>
            </a:r>
            <a:r>
              <a:rPr lang="de-DE" sz="1600" dirty="0" err="1"/>
              <a:t>stochastic</a:t>
            </a:r>
            <a:r>
              <a:rPr lang="de-DE" sz="1600" dirty="0"/>
              <a:t> layer“</a:t>
            </a:r>
            <a:r>
              <a:rPr lang="de-DE" sz="1600" baseline="30000" dirty="0"/>
              <a:t>10</a:t>
            </a:r>
            <a:endParaRPr lang="de-DE" sz="1600" dirty="0"/>
          </a:p>
          <a:p>
            <a:pPr marL="285750" indent="-285750">
              <a:lnSpc>
                <a:spcPts val="2300"/>
              </a:lnSpc>
              <a:spcBef>
                <a:spcPts val="1150"/>
              </a:spcBef>
              <a:buFont typeface="Wingdings" panose="05000000000000000000" pitchFamily="2" charset="2"/>
              <a:buChar char="§"/>
            </a:pPr>
            <a:endParaRPr lang="en-US" sz="1600" dirty="0" err="1"/>
          </a:p>
        </p:txBody>
      </p:sp>
      <p:pic>
        <p:nvPicPr>
          <p:cNvPr id="40" name="Picture 39"/>
          <p:cNvPicPr>
            <a:picLocks noChangeAspect="1"/>
          </p:cNvPicPr>
          <p:nvPr/>
        </p:nvPicPr>
        <p:blipFill>
          <a:blip r:embed="rId3"/>
          <a:stretch>
            <a:fillRect/>
          </a:stretch>
        </p:blipFill>
        <p:spPr>
          <a:xfrm>
            <a:off x="5005064" y="3166253"/>
            <a:ext cx="5324100" cy="2261742"/>
          </a:xfrm>
          <a:prstGeom prst="rect">
            <a:avLst/>
          </a:prstGeom>
        </p:spPr>
      </p:pic>
      <p:sp>
        <p:nvSpPr>
          <p:cNvPr id="41" name="TextBox 40"/>
          <p:cNvSpPr txBox="1"/>
          <p:nvPr/>
        </p:nvSpPr>
        <p:spPr>
          <a:xfrm>
            <a:off x="449531" y="5515140"/>
            <a:ext cx="3368136" cy="743793"/>
          </a:xfrm>
          <a:prstGeom prst="rect">
            <a:avLst/>
          </a:prstGeom>
          <a:noFill/>
        </p:spPr>
        <p:txBody>
          <a:bodyPr wrap="square" lIns="0" tIns="0" rIns="0" bIns="0" rtlCol="0" anchor="t" anchorCtr="0">
            <a:spAutoFit/>
          </a:bodyPr>
          <a:lstStyle/>
          <a:p>
            <a:pPr algn="ctr">
              <a:lnSpc>
                <a:spcPts val="2300"/>
              </a:lnSpc>
              <a:spcBef>
                <a:spcPts val="1150"/>
              </a:spcBef>
            </a:pPr>
            <a:r>
              <a:rPr lang="de-DE" sz="1400" u="sng" dirty="0" err="1"/>
              <a:t>Machine</a:t>
            </a:r>
            <a:r>
              <a:rPr lang="de-DE" sz="1400" u="sng" dirty="0"/>
              <a:t> </a:t>
            </a:r>
            <a:r>
              <a:rPr lang="de-DE" sz="1400" u="sng" dirty="0" err="1"/>
              <a:t>Examples</a:t>
            </a:r>
            <a:endParaRPr lang="de-DE" sz="1400" u="sng" dirty="0"/>
          </a:p>
          <a:p>
            <a:pPr algn="ctr">
              <a:lnSpc>
                <a:spcPts val="2300"/>
              </a:lnSpc>
              <a:spcBef>
                <a:spcPts val="1150"/>
              </a:spcBef>
            </a:pPr>
            <a:r>
              <a:rPr lang="de-DE" sz="1400" dirty="0"/>
              <a:t>LHD</a:t>
            </a:r>
            <a:endParaRPr lang="en-US" sz="1400" dirty="0" err="1"/>
          </a:p>
        </p:txBody>
      </p:sp>
      <mc:AlternateContent xmlns:mc="http://schemas.openxmlformats.org/markup-compatibility/2006" xmlns:a14="http://schemas.microsoft.com/office/drawing/2010/main">
        <mc:Choice Requires="a14">
          <p:sp>
            <p:nvSpPr>
              <p:cNvPr id="9" name="TextBox 8"/>
              <p:cNvSpPr txBox="1"/>
              <p:nvPr/>
            </p:nvSpPr>
            <p:spPr>
              <a:xfrm>
                <a:off x="904195" y="1297308"/>
                <a:ext cx="829355"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𝜑</m:t>
                      </m:r>
                      <m:r>
                        <a:rPr lang="de-DE" sz="1600" b="0" i="1" smtClean="0">
                          <a:latin typeface="Cambria Math" panose="02040503050406030204" pitchFamily="18" charset="0"/>
                        </a:rPr>
                        <m:t>=18°</m:t>
                      </m:r>
                    </m:oMath>
                  </m:oMathPara>
                </a14:m>
                <a:endParaRPr lang="en-US" sz="1600" dirty="0" err="1"/>
              </a:p>
            </p:txBody>
          </p:sp>
        </mc:Choice>
        <mc:Fallback xmlns="">
          <p:sp>
            <p:nvSpPr>
              <p:cNvPr id="9" name="TextBox 8"/>
              <p:cNvSpPr txBox="1">
                <a:spLocks noRot="1" noChangeAspect="1" noMove="1" noResize="1" noEditPoints="1" noAdjustHandles="1" noChangeArrowheads="1" noChangeShapeType="1" noTextEdit="1"/>
              </p:cNvSpPr>
              <p:nvPr/>
            </p:nvSpPr>
            <p:spPr>
              <a:xfrm>
                <a:off x="904195" y="1297308"/>
                <a:ext cx="829355" cy="294953"/>
              </a:xfrm>
              <a:prstGeom prst="rect">
                <a:avLst/>
              </a:prstGeom>
              <a:blipFill>
                <a:blip r:embed="rId6"/>
                <a:stretch>
                  <a:fillRect l="-1471" r="-735" b="-14583"/>
                </a:stretch>
              </a:blipFill>
            </p:spPr>
            <p:txBody>
              <a:bodyPr/>
              <a:lstStyle/>
              <a:p>
                <a:r>
                  <a:rPr lang="en-US">
                    <a:noFill/>
                  </a:rPr>
                  <a:t> </a:t>
                </a:r>
              </a:p>
            </p:txBody>
          </p:sp>
        </mc:Fallback>
      </mc:AlternateContent>
      <p:sp>
        <p:nvSpPr>
          <p:cNvPr id="10" name="TextBox 9"/>
          <p:cNvSpPr txBox="1"/>
          <p:nvPr/>
        </p:nvSpPr>
        <p:spPr>
          <a:xfrm>
            <a:off x="4125558" y="6023007"/>
            <a:ext cx="6772275" cy="415498"/>
          </a:xfrm>
          <a:prstGeom prst="rect">
            <a:avLst/>
          </a:prstGeom>
          <a:noFill/>
        </p:spPr>
        <p:txBody>
          <a:bodyPr wrap="square" lIns="0" tIns="0" rIns="0" bIns="0" rtlCol="0" anchor="t" anchorCtr="0">
            <a:spAutoFit/>
          </a:bodyPr>
          <a:lstStyle/>
          <a:p>
            <a:r>
              <a:rPr lang="de-DE" sz="900" baseline="30000" dirty="0"/>
              <a:t>9</a:t>
            </a:r>
            <a:r>
              <a:rPr lang="de-DE" sz="900" dirty="0"/>
              <a:t>N. </a:t>
            </a:r>
            <a:r>
              <a:rPr lang="de-DE" sz="900" dirty="0" err="1"/>
              <a:t>Ohyabu</a:t>
            </a:r>
            <a:r>
              <a:rPr lang="de-DE" sz="900" dirty="0"/>
              <a:t> et al, </a:t>
            </a:r>
            <a:r>
              <a:rPr lang="de-DE" sz="900" i="1" dirty="0" err="1"/>
              <a:t>Nucl</a:t>
            </a:r>
            <a:r>
              <a:rPr lang="de-DE" sz="900" i="1" dirty="0"/>
              <a:t>. Fusion</a:t>
            </a:r>
            <a:r>
              <a:rPr lang="de-DE" sz="900" dirty="0"/>
              <a:t> </a:t>
            </a:r>
            <a:r>
              <a:rPr lang="de-DE" sz="900" b="1" dirty="0"/>
              <a:t>34</a:t>
            </a:r>
            <a:r>
              <a:rPr lang="de-DE" sz="900" dirty="0"/>
              <a:t> (1994) 387</a:t>
            </a:r>
          </a:p>
          <a:p>
            <a:r>
              <a:rPr lang="de-DE" sz="900" baseline="30000" dirty="0"/>
              <a:t>10</a:t>
            </a:r>
            <a:r>
              <a:rPr lang="de-DE" sz="900" dirty="0"/>
              <a:t>M. Kobayashi et al, </a:t>
            </a:r>
            <a:r>
              <a:rPr lang="de-DE" sz="900" i="1" dirty="0" err="1"/>
              <a:t>Nuclear</a:t>
            </a:r>
            <a:r>
              <a:rPr lang="de-DE" sz="900" i="1" dirty="0"/>
              <a:t> Materials </a:t>
            </a:r>
            <a:r>
              <a:rPr lang="de-DE" sz="900" i="1" dirty="0" err="1"/>
              <a:t>and</a:t>
            </a:r>
            <a:r>
              <a:rPr lang="de-DE" sz="900" i="1" dirty="0"/>
              <a:t> </a:t>
            </a:r>
            <a:r>
              <a:rPr lang="de-DE" sz="900" i="1" dirty="0" err="1"/>
              <a:t>Energy</a:t>
            </a:r>
            <a:r>
              <a:rPr lang="de-DE" sz="900" i="1" dirty="0"/>
              <a:t> </a:t>
            </a:r>
            <a:r>
              <a:rPr lang="de-DE" sz="900" b="1" dirty="0"/>
              <a:t>12</a:t>
            </a:r>
            <a:r>
              <a:rPr lang="de-DE" sz="900" dirty="0"/>
              <a:t> (2017) 1043-1048</a:t>
            </a:r>
          </a:p>
          <a:p>
            <a:r>
              <a:rPr lang="de-DE" sz="900" baseline="30000" dirty="0"/>
              <a:t>3</a:t>
            </a:r>
            <a:r>
              <a:rPr lang="de-DE" sz="900" dirty="0"/>
              <a:t>Y. Feng et al, </a:t>
            </a:r>
            <a:r>
              <a:rPr lang="de-DE" sz="900" i="1" dirty="0"/>
              <a:t>Plasma Phys. Control. Fusion</a:t>
            </a:r>
            <a:r>
              <a:rPr lang="de-DE" sz="900" i="1" baseline="30000" dirty="0"/>
              <a:t> </a:t>
            </a:r>
            <a:r>
              <a:rPr lang="de-DE" sz="900" b="1" dirty="0"/>
              <a:t>53 </a:t>
            </a:r>
            <a:r>
              <a:rPr lang="de-DE" sz="900" dirty="0"/>
              <a:t>(2011) 024009</a:t>
            </a:r>
            <a:endParaRPr lang="en-US" sz="900" baseline="30000" dirty="0" err="1"/>
          </a:p>
        </p:txBody>
      </p:sp>
      <p:sp>
        <p:nvSpPr>
          <p:cNvPr id="46" name="TextBox 45"/>
          <p:cNvSpPr txBox="1"/>
          <p:nvPr/>
        </p:nvSpPr>
        <p:spPr>
          <a:xfrm>
            <a:off x="926304" y="3362042"/>
            <a:ext cx="280989"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t>[9]</a:t>
            </a:r>
            <a:endParaRPr lang="en-US" sz="1200" dirty="0" err="1"/>
          </a:p>
        </p:txBody>
      </p:sp>
      <p:sp>
        <p:nvSpPr>
          <p:cNvPr id="2" name="TextBox 1">
            <a:extLst>
              <a:ext uri="{FF2B5EF4-FFF2-40B4-BE49-F238E27FC236}">
                <a16:creationId xmlns:a16="http://schemas.microsoft.com/office/drawing/2014/main" id="{2865A39C-2D63-D5FB-BBF4-C5319FD8FFED}"/>
              </a:ext>
            </a:extLst>
          </p:cNvPr>
          <p:cNvSpPr txBox="1"/>
          <p:nvPr/>
        </p:nvSpPr>
        <p:spPr>
          <a:xfrm>
            <a:off x="9201752" y="3607093"/>
            <a:ext cx="616016"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a:solidFill>
                  <a:schemeClr val="bg1"/>
                </a:solidFill>
              </a:rPr>
              <a:t>[3]</a:t>
            </a:r>
          </a:p>
        </p:txBody>
      </p:sp>
    </p:spTree>
    <p:extLst>
      <p:ext uri="{BB962C8B-B14F-4D97-AF65-F5344CB8AC3E}">
        <p14:creationId xmlns:p14="http://schemas.microsoft.com/office/powerpoint/2010/main" val="30377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CE4D5B8-FAC9-A194-B920-D63E35B5B9DC}"/>
              </a:ext>
            </a:extLst>
          </p:cNvPr>
          <p:cNvSpPr>
            <a:spLocks noGrp="1"/>
          </p:cNvSpPr>
          <p:nvPr>
            <p:ph type="dt" sz="half" idx="14"/>
          </p:nvPr>
        </p:nvSpPr>
        <p:spPr/>
        <p:txBody>
          <a:bodyPr/>
          <a:lstStyle/>
          <a:p>
            <a:r>
              <a:rPr lang="en-US"/>
              <a:t>5th IAEA TM Divertor concepts</a:t>
            </a:r>
            <a:endParaRPr lang="de-DE" dirty="0"/>
          </a:p>
        </p:txBody>
      </p:sp>
      <p:sp>
        <p:nvSpPr>
          <p:cNvPr id="4" name="Footer Placeholder 3">
            <a:extLst>
              <a:ext uri="{FF2B5EF4-FFF2-40B4-BE49-F238E27FC236}">
                <a16:creationId xmlns:a16="http://schemas.microsoft.com/office/drawing/2014/main" id="{6A379007-7D62-0205-7821-B59B130006B1}"/>
              </a:ext>
            </a:extLst>
          </p:cNvPr>
          <p:cNvSpPr>
            <a:spLocks noGrp="1"/>
          </p:cNvSpPr>
          <p:nvPr>
            <p:ph type="ftr" sz="quarter" idx="15"/>
          </p:nvPr>
        </p:nvSpPr>
        <p:spPr/>
        <p:txBody>
          <a:bodyPr/>
          <a:lstStyle/>
          <a:p>
            <a:r>
              <a:rPr lang="de-DE"/>
              <a:t>Max-Planck-Institut für Plasmaphysik | V R Winters | 30.10.2025</a:t>
            </a:r>
            <a:endParaRPr lang="de-DE" dirty="0"/>
          </a:p>
        </p:txBody>
      </p:sp>
      <p:sp>
        <p:nvSpPr>
          <p:cNvPr id="5" name="Slide Number Placeholder 4">
            <a:extLst>
              <a:ext uri="{FF2B5EF4-FFF2-40B4-BE49-F238E27FC236}">
                <a16:creationId xmlns:a16="http://schemas.microsoft.com/office/drawing/2014/main" id="{B6DFD03E-E638-8414-AF25-F7C857ABCB57}"/>
              </a:ext>
            </a:extLst>
          </p:cNvPr>
          <p:cNvSpPr>
            <a:spLocks noGrp="1"/>
          </p:cNvSpPr>
          <p:nvPr>
            <p:ph type="sldNum" sz="quarter" idx="16"/>
          </p:nvPr>
        </p:nvSpPr>
        <p:spPr/>
        <p:txBody>
          <a:bodyPr/>
          <a:lstStyle/>
          <a:p>
            <a:fld id="{ECE691D0-CC49-4FC7-9C4D-6112B0CB3A76}" type="slidenum">
              <a:rPr lang="de-DE" smtClean="0"/>
              <a:pPr/>
              <a:t>9</a:t>
            </a:fld>
            <a:endParaRPr lang="de-DE" dirty="0"/>
          </a:p>
        </p:txBody>
      </p:sp>
      <p:sp>
        <p:nvSpPr>
          <p:cNvPr id="6" name="Title 5">
            <a:extLst>
              <a:ext uri="{FF2B5EF4-FFF2-40B4-BE49-F238E27FC236}">
                <a16:creationId xmlns:a16="http://schemas.microsoft.com/office/drawing/2014/main" id="{E6246FC7-00F3-EBD4-CA5C-1AEE49B99307}"/>
              </a:ext>
            </a:extLst>
          </p:cNvPr>
          <p:cNvSpPr>
            <a:spLocks noGrp="1"/>
          </p:cNvSpPr>
          <p:nvPr>
            <p:ph type="title"/>
          </p:nvPr>
        </p:nvSpPr>
        <p:spPr/>
        <p:txBody>
          <a:bodyPr/>
          <a:lstStyle/>
          <a:p>
            <a:r>
              <a:rPr lang="de-DE" dirty="0"/>
              <a:t>Density </a:t>
            </a:r>
            <a:r>
              <a:rPr lang="de-DE" dirty="0" err="1"/>
              <a:t>Build-up</a:t>
            </a:r>
            <a:r>
              <a:rPr lang="de-DE" dirty="0"/>
              <a:t> in LHD</a:t>
            </a:r>
          </a:p>
        </p:txBody>
      </p:sp>
      <p:pic>
        <p:nvPicPr>
          <p:cNvPr id="8" name="Picture 7">
            <a:extLst>
              <a:ext uri="{FF2B5EF4-FFF2-40B4-BE49-F238E27FC236}">
                <a16:creationId xmlns:a16="http://schemas.microsoft.com/office/drawing/2014/main" id="{F6547140-93A0-DB97-34A4-EC6A5F6D6D68}"/>
              </a:ext>
            </a:extLst>
          </p:cNvPr>
          <p:cNvPicPr>
            <a:picLocks noChangeAspect="1"/>
          </p:cNvPicPr>
          <p:nvPr/>
        </p:nvPicPr>
        <p:blipFill>
          <a:blip r:embed="rId2"/>
          <a:stretch>
            <a:fillRect/>
          </a:stretch>
        </p:blipFill>
        <p:spPr>
          <a:xfrm>
            <a:off x="6903164" y="1860969"/>
            <a:ext cx="4145368" cy="3136061"/>
          </a:xfrm>
          <a:prstGeom prst="rect">
            <a:avLst/>
          </a:prstGeom>
        </p:spPr>
      </p:pic>
      <p:sp>
        <p:nvSpPr>
          <p:cNvPr id="9" name="TextBox 8">
            <a:extLst>
              <a:ext uri="{FF2B5EF4-FFF2-40B4-BE49-F238E27FC236}">
                <a16:creationId xmlns:a16="http://schemas.microsoft.com/office/drawing/2014/main" id="{D1DEDDB2-6406-18EE-22BB-2F7340343E6E}"/>
              </a:ext>
            </a:extLst>
          </p:cNvPr>
          <p:cNvSpPr txBox="1"/>
          <p:nvPr/>
        </p:nvSpPr>
        <p:spPr>
          <a:xfrm>
            <a:off x="658812" y="1440287"/>
            <a:ext cx="6115051" cy="4005584"/>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
            </a:pPr>
            <a:r>
              <a:rPr lang="de-DE" dirty="0" err="1"/>
              <a:t>Historically</a:t>
            </a:r>
            <a:r>
              <a:rPr lang="de-DE" dirty="0"/>
              <a:t>, </a:t>
            </a:r>
            <a:r>
              <a:rPr lang="de-DE" dirty="0" err="1"/>
              <a:t>no</a:t>
            </a:r>
            <a:r>
              <a:rPr lang="de-DE" dirty="0"/>
              <a:t> high </a:t>
            </a:r>
            <a:r>
              <a:rPr lang="de-DE" dirty="0" err="1"/>
              <a:t>recycling</a:t>
            </a:r>
            <a:r>
              <a:rPr lang="de-DE" dirty="0"/>
              <a:t> </a:t>
            </a:r>
            <a:r>
              <a:rPr lang="de-DE" dirty="0" err="1"/>
              <a:t>regime</a:t>
            </a:r>
            <a:r>
              <a:rPr lang="de-DE" dirty="0"/>
              <a:t> </a:t>
            </a:r>
            <a:r>
              <a:rPr lang="de-DE" dirty="0" err="1"/>
              <a:t>observed</a:t>
            </a:r>
            <a:r>
              <a:rPr lang="de-DE" dirty="0"/>
              <a:t> in LHD</a:t>
            </a:r>
            <a:r>
              <a:rPr lang="de-DE" baseline="30000" dirty="0"/>
              <a:t>11</a:t>
            </a:r>
            <a:endParaRPr lang="de-DE" dirty="0"/>
          </a:p>
          <a:p>
            <a:pPr marL="285750" indent="-285750" algn="l">
              <a:lnSpc>
                <a:spcPts val="2300"/>
              </a:lnSpc>
              <a:spcBef>
                <a:spcPts val="1150"/>
              </a:spcBef>
              <a:buFont typeface="Wingdings" panose="05000000000000000000" pitchFamily="2" charset="2"/>
              <a:buChar char="§"/>
            </a:pPr>
            <a:r>
              <a:rPr lang="de-DE" dirty="0"/>
              <a:t>Hypothesis</a:t>
            </a:r>
            <a:r>
              <a:rPr lang="de-DE" baseline="30000" dirty="0"/>
              <a:t>11</a:t>
            </a:r>
            <a:r>
              <a:rPr lang="de-DE" dirty="0"/>
              <a:t>:</a:t>
            </a:r>
          </a:p>
          <a:p>
            <a:pPr marL="742950" lvl="1" indent="-285750">
              <a:lnSpc>
                <a:spcPts val="2300"/>
              </a:lnSpc>
              <a:spcBef>
                <a:spcPts val="1150"/>
              </a:spcBef>
              <a:buFont typeface="Wingdings" panose="05000000000000000000" pitchFamily="2" charset="2"/>
              <a:buChar char="§"/>
            </a:pPr>
            <a:r>
              <a:rPr lang="de-DE" dirty="0" err="1"/>
              <a:t>momentum</a:t>
            </a:r>
            <a:r>
              <a:rPr lang="de-DE" dirty="0"/>
              <a:t> </a:t>
            </a:r>
            <a:r>
              <a:rPr lang="de-DE" dirty="0" err="1"/>
              <a:t>losses</a:t>
            </a:r>
            <a:r>
              <a:rPr lang="de-DE" dirty="0"/>
              <a:t> </a:t>
            </a:r>
            <a:r>
              <a:rPr lang="de-DE" dirty="0" err="1"/>
              <a:t>between</a:t>
            </a:r>
            <a:r>
              <a:rPr lang="de-DE" dirty="0"/>
              <a:t> counter-streaming </a:t>
            </a:r>
            <a:r>
              <a:rPr lang="de-DE" dirty="0" err="1"/>
              <a:t>flows</a:t>
            </a:r>
            <a:endParaRPr lang="de-DE" dirty="0"/>
          </a:p>
          <a:p>
            <a:pPr marL="742950" lvl="1" indent="-285750">
              <a:lnSpc>
                <a:spcPts val="2300"/>
              </a:lnSpc>
              <a:spcBef>
                <a:spcPts val="1150"/>
              </a:spcBef>
              <a:buFont typeface="Wingdings" panose="05000000000000000000" pitchFamily="2" charset="2"/>
              <a:buChar char="§"/>
            </a:pPr>
            <a:r>
              <a:rPr lang="de-DE" dirty="0"/>
              <a:t>Enhanced </a:t>
            </a:r>
            <a:r>
              <a:rPr lang="de-DE" dirty="0" err="1"/>
              <a:t>momentum</a:t>
            </a:r>
            <a:r>
              <a:rPr lang="de-DE" dirty="0"/>
              <a:t> </a:t>
            </a:r>
            <a:r>
              <a:rPr lang="de-DE" dirty="0" err="1"/>
              <a:t>losses</a:t>
            </a:r>
            <a:r>
              <a:rPr lang="de-DE" dirty="0"/>
              <a:t> </a:t>
            </a:r>
            <a:r>
              <a:rPr lang="de-DE" dirty="0" err="1"/>
              <a:t>from</a:t>
            </a:r>
            <a:r>
              <a:rPr lang="de-DE" dirty="0"/>
              <a:t> </a:t>
            </a:r>
            <a:r>
              <a:rPr lang="de-DE" dirty="0" err="1"/>
              <a:t>viscous</a:t>
            </a:r>
            <a:r>
              <a:rPr lang="de-DE" dirty="0"/>
              <a:t> </a:t>
            </a:r>
            <a:r>
              <a:rPr lang="de-DE" dirty="0" err="1"/>
              <a:t>losses</a:t>
            </a:r>
            <a:r>
              <a:rPr lang="de-DE" dirty="0"/>
              <a:t> </a:t>
            </a:r>
            <a:r>
              <a:rPr lang="de-DE" dirty="0" err="1"/>
              <a:t>between</a:t>
            </a:r>
            <a:r>
              <a:rPr lang="de-DE" dirty="0"/>
              <a:t> high and </a:t>
            </a:r>
            <a:r>
              <a:rPr lang="de-DE" dirty="0" err="1"/>
              <a:t>low</a:t>
            </a:r>
            <a:r>
              <a:rPr lang="de-DE" dirty="0"/>
              <a:t> </a:t>
            </a:r>
            <a:r>
              <a:rPr lang="de-DE" dirty="0" err="1"/>
              <a:t>L</a:t>
            </a:r>
            <a:r>
              <a:rPr lang="de-DE" baseline="-25000" dirty="0" err="1"/>
              <a:t>c</a:t>
            </a:r>
            <a:r>
              <a:rPr lang="de-DE" dirty="0"/>
              <a:t> </a:t>
            </a:r>
            <a:r>
              <a:rPr lang="de-DE" dirty="0" err="1"/>
              <a:t>regions</a:t>
            </a:r>
            <a:r>
              <a:rPr lang="de-DE" dirty="0"/>
              <a:t> (</a:t>
            </a:r>
            <a:r>
              <a:rPr lang="de-DE" dirty="0" err="1"/>
              <a:t>chaos</a:t>
            </a:r>
            <a:r>
              <a:rPr lang="de-DE" dirty="0"/>
              <a:t>)</a:t>
            </a:r>
          </a:p>
          <a:p>
            <a:pPr marL="742950" lvl="1" indent="-285750">
              <a:lnSpc>
                <a:spcPts val="2300"/>
              </a:lnSpc>
              <a:spcBef>
                <a:spcPts val="1150"/>
              </a:spcBef>
              <a:buFont typeface="Wingdings" panose="05000000000000000000" pitchFamily="2" charset="2"/>
              <a:buChar char="§"/>
            </a:pPr>
            <a:endParaRPr lang="de-DE" dirty="0"/>
          </a:p>
          <a:p>
            <a:pPr marL="285750" indent="-285750">
              <a:lnSpc>
                <a:spcPts val="2300"/>
              </a:lnSpc>
              <a:spcBef>
                <a:spcPts val="1150"/>
              </a:spcBef>
              <a:buFont typeface="Wingdings" panose="05000000000000000000" pitchFamily="2" charset="2"/>
              <a:buChar char="§"/>
            </a:pPr>
            <a:r>
              <a:rPr lang="de-DE" dirty="0" err="1"/>
              <a:t>Recently</a:t>
            </a:r>
            <a:r>
              <a:rPr lang="de-DE" dirty="0"/>
              <a:t>: </a:t>
            </a:r>
            <a:r>
              <a:rPr lang="de-DE" dirty="0" err="1"/>
              <a:t>Record</a:t>
            </a:r>
            <a:r>
              <a:rPr lang="de-DE" dirty="0"/>
              <a:t> neutral </a:t>
            </a:r>
            <a:r>
              <a:rPr lang="de-DE" dirty="0" err="1"/>
              <a:t>pressures</a:t>
            </a:r>
            <a:r>
              <a:rPr lang="de-DE" dirty="0"/>
              <a:t> </a:t>
            </a:r>
            <a:r>
              <a:rPr lang="de-DE" dirty="0" err="1"/>
              <a:t>observed</a:t>
            </a:r>
            <a:r>
              <a:rPr lang="de-DE" dirty="0"/>
              <a:t> </a:t>
            </a:r>
            <a:r>
              <a:rPr lang="de-DE" dirty="0" err="1"/>
              <a:t>for</a:t>
            </a:r>
            <a:r>
              <a:rPr lang="de-DE" dirty="0"/>
              <a:t> a </a:t>
            </a:r>
            <a:r>
              <a:rPr lang="de-DE" dirty="0" err="1"/>
              <a:t>stellarator</a:t>
            </a:r>
            <a:r>
              <a:rPr lang="de-DE" dirty="0"/>
              <a:t> in LHD</a:t>
            </a:r>
            <a:r>
              <a:rPr lang="de-DE" baseline="30000" dirty="0"/>
              <a:t>12</a:t>
            </a:r>
            <a:r>
              <a:rPr lang="de-DE" dirty="0">
                <a:sym typeface="Wingdings" panose="05000000000000000000" pitchFamily="2" charset="2"/>
              </a:rPr>
              <a:t> </a:t>
            </a:r>
            <a:r>
              <a:rPr lang="de-DE" dirty="0" err="1">
                <a:solidFill>
                  <a:srgbClr val="FF0000"/>
                </a:solidFill>
                <a:sym typeface="Wingdings" panose="05000000000000000000" pitchFamily="2" charset="2"/>
              </a:rPr>
              <a:t>see</a:t>
            </a:r>
            <a:r>
              <a:rPr lang="de-DE" dirty="0">
                <a:solidFill>
                  <a:srgbClr val="FF0000"/>
                </a:solidFill>
                <a:sym typeface="Wingdings" panose="05000000000000000000" pitchFamily="2" charset="2"/>
              </a:rPr>
              <a:t> </a:t>
            </a:r>
            <a:r>
              <a:rPr lang="de-DE" dirty="0" err="1">
                <a:solidFill>
                  <a:srgbClr val="FF0000"/>
                </a:solidFill>
                <a:sym typeface="Wingdings" panose="05000000000000000000" pitchFamily="2" charset="2"/>
              </a:rPr>
              <a:t>talk</a:t>
            </a:r>
            <a:r>
              <a:rPr lang="de-DE" dirty="0">
                <a:solidFill>
                  <a:srgbClr val="FF0000"/>
                </a:solidFill>
                <a:sym typeface="Wingdings" panose="05000000000000000000" pitchFamily="2" charset="2"/>
              </a:rPr>
              <a:t> G. </a:t>
            </a:r>
            <a:r>
              <a:rPr lang="de-DE" dirty="0" err="1">
                <a:solidFill>
                  <a:srgbClr val="FF0000"/>
                </a:solidFill>
                <a:sym typeface="Wingdings" panose="05000000000000000000" pitchFamily="2" charset="2"/>
              </a:rPr>
              <a:t>Motojima</a:t>
            </a:r>
            <a:r>
              <a:rPr lang="de-DE" dirty="0">
                <a:solidFill>
                  <a:srgbClr val="FF0000"/>
                </a:solidFill>
                <a:sym typeface="Wingdings" panose="05000000000000000000" pitchFamily="2" charset="2"/>
              </a:rPr>
              <a:t> (</a:t>
            </a:r>
            <a:r>
              <a:rPr lang="de-DE" dirty="0" err="1">
                <a:solidFill>
                  <a:srgbClr val="FF0000"/>
                </a:solidFill>
                <a:sym typeface="Wingdings" panose="05000000000000000000" pitchFamily="2" charset="2"/>
              </a:rPr>
              <a:t>Fri</a:t>
            </a:r>
            <a:r>
              <a:rPr lang="de-DE" dirty="0">
                <a:solidFill>
                  <a:srgbClr val="FF0000"/>
                </a:solidFill>
                <a:sym typeface="Wingdings" panose="05000000000000000000" pitchFamily="2" charset="2"/>
              </a:rPr>
              <a:t>)</a:t>
            </a:r>
          </a:p>
          <a:p>
            <a:pPr marL="742950" lvl="1" indent="-285750">
              <a:lnSpc>
                <a:spcPts val="2300"/>
              </a:lnSpc>
              <a:spcBef>
                <a:spcPts val="1150"/>
              </a:spcBef>
              <a:buFont typeface="Wingdings" panose="05000000000000000000" pitchFamily="2" charset="2"/>
              <a:buChar char="§"/>
            </a:pPr>
            <a:r>
              <a:rPr lang="de-DE" dirty="0">
                <a:sym typeface="Wingdings" panose="05000000000000000000" pitchFamily="2" charset="2"/>
              </a:rPr>
              <a:t>Physics </a:t>
            </a:r>
            <a:r>
              <a:rPr lang="de-DE" dirty="0" err="1">
                <a:sym typeface="Wingdings" panose="05000000000000000000" pitchFamily="2" charset="2"/>
              </a:rPr>
              <a:t>mechanism</a:t>
            </a:r>
            <a:r>
              <a:rPr lang="de-DE" dirty="0">
                <a:sym typeface="Wingdings" panose="05000000000000000000" pitchFamily="2" charset="2"/>
              </a:rPr>
              <a:t> not </a:t>
            </a:r>
            <a:r>
              <a:rPr lang="de-DE" dirty="0" err="1">
                <a:sym typeface="Wingdings" panose="05000000000000000000" pitchFamily="2" charset="2"/>
              </a:rPr>
              <a:t>exactly</a:t>
            </a:r>
            <a:r>
              <a:rPr lang="de-DE" dirty="0">
                <a:sym typeface="Wingdings" panose="05000000000000000000" pitchFamily="2" charset="2"/>
              </a:rPr>
              <a:t> </a:t>
            </a:r>
            <a:r>
              <a:rPr lang="de-DE" dirty="0" err="1">
                <a:sym typeface="Wingdings" panose="05000000000000000000" pitchFamily="2" charset="2"/>
              </a:rPr>
              <a:t>clear</a:t>
            </a:r>
            <a:r>
              <a:rPr lang="de-DE" dirty="0">
                <a:sym typeface="Wingdings" panose="05000000000000000000" pitchFamily="2" charset="2"/>
              </a:rPr>
              <a:t> </a:t>
            </a:r>
            <a:r>
              <a:rPr lang="de-DE" dirty="0" err="1">
                <a:sym typeface="Wingdings" panose="05000000000000000000" pitchFamily="2" charset="2"/>
              </a:rPr>
              <a:t>yet</a:t>
            </a:r>
            <a:r>
              <a:rPr lang="de-DE" dirty="0">
                <a:sym typeface="Wingdings" panose="05000000000000000000" pitchFamily="2" charset="2"/>
              </a:rPr>
              <a:t>?</a:t>
            </a:r>
            <a:endParaRPr lang="de-DE" dirty="0"/>
          </a:p>
          <a:p>
            <a:pPr marL="742950" lvl="1" indent="-285750">
              <a:lnSpc>
                <a:spcPts val="2300"/>
              </a:lnSpc>
              <a:spcBef>
                <a:spcPts val="1150"/>
              </a:spcBef>
              <a:buFont typeface="Wingdings" panose="05000000000000000000" pitchFamily="2" charset="2"/>
              <a:buChar char="§"/>
            </a:pPr>
            <a:endParaRPr lang="de-DE" dirty="0"/>
          </a:p>
        </p:txBody>
      </p:sp>
      <p:pic>
        <p:nvPicPr>
          <p:cNvPr id="11" name="Picture 10">
            <a:extLst>
              <a:ext uri="{FF2B5EF4-FFF2-40B4-BE49-F238E27FC236}">
                <a16:creationId xmlns:a16="http://schemas.microsoft.com/office/drawing/2014/main" id="{D11888B0-2CFA-65EC-925C-9742BD9F463C}"/>
              </a:ext>
            </a:extLst>
          </p:cNvPr>
          <p:cNvPicPr>
            <a:picLocks noChangeAspect="1"/>
          </p:cNvPicPr>
          <p:nvPr/>
        </p:nvPicPr>
        <p:blipFill>
          <a:blip r:embed="rId3"/>
          <a:stretch>
            <a:fillRect/>
          </a:stretch>
        </p:blipFill>
        <p:spPr>
          <a:xfrm>
            <a:off x="7667114" y="688180"/>
            <a:ext cx="4153989" cy="5481637"/>
          </a:xfrm>
          <a:prstGeom prst="rect">
            <a:avLst/>
          </a:prstGeom>
        </p:spPr>
      </p:pic>
      <p:sp>
        <p:nvSpPr>
          <p:cNvPr id="2" name="TextBox 1">
            <a:extLst>
              <a:ext uri="{FF2B5EF4-FFF2-40B4-BE49-F238E27FC236}">
                <a16:creationId xmlns:a16="http://schemas.microsoft.com/office/drawing/2014/main" id="{B6A48003-90C2-70AA-F4D8-944F0C60D060}"/>
              </a:ext>
            </a:extLst>
          </p:cNvPr>
          <p:cNvSpPr txBox="1"/>
          <p:nvPr/>
        </p:nvSpPr>
        <p:spPr>
          <a:xfrm>
            <a:off x="8305596" y="5203207"/>
            <a:ext cx="489247"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a:t>[11]</a:t>
            </a:r>
          </a:p>
        </p:txBody>
      </p:sp>
      <p:pic>
        <p:nvPicPr>
          <p:cNvPr id="13" name="Picture 12">
            <a:extLst>
              <a:ext uri="{FF2B5EF4-FFF2-40B4-BE49-F238E27FC236}">
                <a16:creationId xmlns:a16="http://schemas.microsoft.com/office/drawing/2014/main" id="{964D718A-4001-2668-406D-9F7B4CFFEAB3}"/>
              </a:ext>
            </a:extLst>
          </p:cNvPr>
          <p:cNvPicPr>
            <a:picLocks noChangeAspect="1"/>
          </p:cNvPicPr>
          <p:nvPr/>
        </p:nvPicPr>
        <p:blipFill>
          <a:blip r:embed="rId4"/>
          <a:stretch>
            <a:fillRect/>
          </a:stretch>
        </p:blipFill>
        <p:spPr>
          <a:xfrm>
            <a:off x="6934778" y="670164"/>
            <a:ext cx="4886325" cy="5438775"/>
          </a:xfrm>
          <a:prstGeom prst="rect">
            <a:avLst/>
          </a:prstGeom>
        </p:spPr>
      </p:pic>
      <p:sp>
        <p:nvSpPr>
          <p:cNvPr id="7" name="TextBox 6">
            <a:extLst>
              <a:ext uri="{FF2B5EF4-FFF2-40B4-BE49-F238E27FC236}">
                <a16:creationId xmlns:a16="http://schemas.microsoft.com/office/drawing/2014/main" id="{45E28FDB-58A1-DDC3-0C74-4D0991B7DF4A}"/>
              </a:ext>
            </a:extLst>
          </p:cNvPr>
          <p:cNvSpPr txBox="1"/>
          <p:nvPr/>
        </p:nvSpPr>
        <p:spPr>
          <a:xfrm>
            <a:off x="7957482" y="670163"/>
            <a:ext cx="489247"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a:t>[11]</a:t>
            </a:r>
          </a:p>
        </p:txBody>
      </p:sp>
      <p:sp>
        <p:nvSpPr>
          <p:cNvPr id="10" name="TextBox 9">
            <a:extLst>
              <a:ext uri="{FF2B5EF4-FFF2-40B4-BE49-F238E27FC236}">
                <a16:creationId xmlns:a16="http://schemas.microsoft.com/office/drawing/2014/main" id="{21063688-D313-6A67-1452-C2E8F7CF442A}"/>
              </a:ext>
            </a:extLst>
          </p:cNvPr>
          <p:cNvSpPr txBox="1"/>
          <p:nvPr/>
        </p:nvSpPr>
        <p:spPr>
          <a:xfrm>
            <a:off x="693877" y="6304832"/>
            <a:ext cx="6772275" cy="276999"/>
          </a:xfrm>
          <a:prstGeom prst="rect">
            <a:avLst/>
          </a:prstGeom>
          <a:noFill/>
        </p:spPr>
        <p:txBody>
          <a:bodyPr wrap="square" lIns="0" tIns="0" rIns="0" bIns="0" rtlCol="0" anchor="t" anchorCtr="0">
            <a:spAutoFit/>
          </a:bodyPr>
          <a:lstStyle/>
          <a:p>
            <a:r>
              <a:rPr lang="de-DE" sz="900" baseline="30000" dirty="0"/>
              <a:t>11</a:t>
            </a:r>
            <a:r>
              <a:rPr lang="de-DE" sz="900" dirty="0"/>
              <a:t>M. Kobayashi et al, </a:t>
            </a:r>
            <a:r>
              <a:rPr lang="de-DE" sz="900" i="1" dirty="0" err="1"/>
              <a:t>Nucl</a:t>
            </a:r>
            <a:r>
              <a:rPr lang="de-DE" sz="900" i="1" dirty="0"/>
              <a:t>. Fusion</a:t>
            </a:r>
            <a:r>
              <a:rPr lang="de-DE" sz="900" dirty="0"/>
              <a:t> </a:t>
            </a:r>
            <a:r>
              <a:rPr lang="de-DE" sz="900" b="1" dirty="0"/>
              <a:t>55</a:t>
            </a:r>
            <a:r>
              <a:rPr lang="de-DE" sz="900" dirty="0"/>
              <a:t> (2015) 104021</a:t>
            </a:r>
          </a:p>
          <a:p>
            <a:r>
              <a:rPr lang="de-DE" sz="900" baseline="30000" dirty="0"/>
              <a:t>12</a:t>
            </a:r>
            <a:r>
              <a:rPr lang="de-DE" sz="900" dirty="0"/>
              <a:t>U. Wenzel et al, </a:t>
            </a:r>
            <a:r>
              <a:rPr lang="de-DE" sz="900" i="1" dirty="0" err="1"/>
              <a:t>Nucl</a:t>
            </a:r>
            <a:r>
              <a:rPr lang="de-DE" sz="900" i="1" dirty="0"/>
              <a:t>. Fusion</a:t>
            </a:r>
            <a:r>
              <a:rPr lang="de-DE" sz="900" dirty="0"/>
              <a:t> </a:t>
            </a:r>
            <a:r>
              <a:rPr lang="de-DE" sz="900" b="1" dirty="0"/>
              <a:t>64</a:t>
            </a:r>
            <a:r>
              <a:rPr lang="de-DE" sz="900" dirty="0"/>
              <a:t> (2024) 034002</a:t>
            </a:r>
            <a:endParaRPr lang="en-US" sz="900" baseline="30000" dirty="0" err="1"/>
          </a:p>
        </p:txBody>
      </p:sp>
    </p:spTree>
    <p:extLst>
      <p:ext uri="{BB962C8B-B14F-4D97-AF65-F5344CB8AC3E}">
        <p14:creationId xmlns:p14="http://schemas.microsoft.com/office/powerpoint/2010/main" val="40766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9.xml><?xml version="1.0" encoding="utf-8"?>
<p:tagLst xmlns:a="http://schemas.openxmlformats.org/drawingml/2006/main" xmlns:r="http://schemas.openxmlformats.org/officeDocument/2006/relationships" xmlns:p="http://schemas.openxmlformats.org/presentationml/2006/main">
  <p:tag name="TIMING" val="|84.9|23.6|56.8|82.7"/>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IMING" val="|94.5"/>
</p:tagLst>
</file>

<file path=ppt/tags/tag31.xml><?xml version="1.0" encoding="utf-8"?>
<p:tagLst xmlns:a="http://schemas.openxmlformats.org/drawingml/2006/main" xmlns:r="http://schemas.openxmlformats.org/officeDocument/2006/relationships" xmlns:p="http://schemas.openxmlformats.org/presentationml/2006/main">
  <p:tag name="TIMING" val="|33|9.7|11.8|7.8|13.1|15.5"/>
</p:tagLst>
</file>

<file path=ppt/tags/tag32.xml><?xml version="1.0" encoding="utf-8"?>
<p:tagLst xmlns:a="http://schemas.openxmlformats.org/drawingml/2006/main" xmlns:r="http://schemas.openxmlformats.org/officeDocument/2006/relationships" xmlns:p="http://schemas.openxmlformats.org/presentationml/2006/main">
  <p:tag name="TIMING" val="|40.2|5.3|45.2|2.9|9|8.2|20.9"/>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Template>
  <TotalTime>0</TotalTime>
  <Words>3036</Words>
  <Application>Microsoft Office PowerPoint</Application>
  <PresentationFormat>Widescreen</PresentationFormat>
  <Paragraphs>408</Paragraphs>
  <Slides>21</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.SF NS Symbols Regular</vt:lpstr>
      <vt:lpstr>Arial</vt:lpstr>
      <vt:lpstr>Arial Narrow</vt:lpstr>
      <vt:lpstr>Calibri</vt:lpstr>
      <vt:lpstr>Cambria Math</vt:lpstr>
      <vt:lpstr>Symbol</vt:lpstr>
      <vt:lpstr>Wingdings</vt:lpstr>
      <vt:lpstr>Wingdings 3</vt:lpstr>
      <vt:lpstr>W7-X</vt:lpstr>
      <vt:lpstr>IPP</vt:lpstr>
      <vt:lpstr>think-cell Folie</vt:lpstr>
      <vt:lpstr>Status of Divertor Operation in Stellarators</vt:lpstr>
      <vt:lpstr>Geometry as a basis for understanding differences in stellarator performance</vt:lpstr>
      <vt:lpstr>Momentum losses in stellarator SOLS: Not just plasma-neutral friction</vt:lpstr>
      <vt:lpstr>Three Types of Stellarator Divertors</vt:lpstr>
      <vt:lpstr>Three main types of stellarator divertors</vt:lpstr>
      <vt:lpstr>The Target Shadow Region</vt:lpstr>
      <vt:lpstr>Momentum losses to TSR  Suspected (as part) of density build-up difficulties in W7-X island divertor</vt:lpstr>
      <vt:lpstr>Three main types of stellarator divertors</vt:lpstr>
      <vt:lpstr>Density Build-up in LHD</vt:lpstr>
      <vt:lpstr>Three main types of stellarator divertors</vt:lpstr>
      <vt:lpstr>Three main types of stellarator divertors</vt:lpstr>
      <vt:lpstr>Three types of stellarator divertors</vt:lpstr>
      <vt:lpstr>Preview at the scale of the work ahead of us: First simulation results of reactor-size W7-X17</vt:lpstr>
      <vt:lpstr>Outlook and Conclusions: Stellarator Divertor Operation</vt:lpstr>
      <vt:lpstr>Back-up Slides</vt:lpstr>
      <vt:lpstr>density buildup</vt:lpstr>
      <vt:lpstr>Geometrical properties of the stellarator divertor compared to tokamaks</vt:lpstr>
      <vt:lpstr>Different areas of the SOL with similar geometric properties</vt:lpstr>
      <vt:lpstr>The Target Shadow Region</vt:lpstr>
      <vt:lpstr>Geometrical properties of the stellarator divertor compared to tokamaks</vt:lpstr>
      <vt:lpstr>Momentum losses in stellarator SOLS: Not just plasma-neutral friction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Divertor Operation in Stellarators</dc:title>
  <dc:creator>Victoria Winters</dc:creator>
  <cp:lastModifiedBy>Victoria Winters</cp:lastModifiedBy>
  <cp:revision>97</cp:revision>
  <dcterms:created xsi:type="dcterms:W3CDTF">2025-10-21T13:41:59Z</dcterms:created>
  <dcterms:modified xsi:type="dcterms:W3CDTF">2025-10-30T09:11:00Z</dcterms:modified>
</cp:coreProperties>
</file>