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53"/>
  </p:notesMasterIdLst>
  <p:sldIdLst>
    <p:sldId id="369" r:id="rId3"/>
    <p:sldId id="431" r:id="rId4"/>
    <p:sldId id="402" r:id="rId5"/>
    <p:sldId id="414" r:id="rId6"/>
    <p:sldId id="399" r:id="rId7"/>
    <p:sldId id="446" r:id="rId8"/>
    <p:sldId id="440" r:id="rId9"/>
    <p:sldId id="441" r:id="rId10"/>
    <p:sldId id="411" r:id="rId11"/>
    <p:sldId id="397" r:id="rId12"/>
    <p:sldId id="432" r:id="rId13"/>
    <p:sldId id="433" r:id="rId14"/>
    <p:sldId id="434" r:id="rId15"/>
    <p:sldId id="412" r:id="rId16"/>
    <p:sldId id="445" r:id="rId17"/>
    <p:sldId id="298" r:id="rId18"/>
    <p:sldId id="442" r:id="rId19"/>
    <p:sldId id="406" r:id="rId20"/>
    <p:sldId id="410" r:id="rId21"/>
    <p:sldId id="387" r:id="rId22"/>
    <p:sldId id="447" r:id="rId23"/>
    <p:sldId id="426" r:id="rId24"/>
    <p:sldId id="267" r:id="rId25"/>
    <p:sldId id="268" r:id="rId26"/>
    <p:sldId id="324" r:id="rId27"/>
    <p:sldId id="288" r:id="rId28"/>
    <p:sldId id="322" r:id="rId29"/>
    <p:sldId id="287" r:id="rId30"/>
    <p:sldId id="317" r:id="rId31"/>
    <p:sldId id="429" r:id="rId32"/>
    <p:sldId id="430" r:id="rId33"/>
    <p:sldId id="413" r:id="rId34"/>
    <p:sldId id="409" r:id="rId35"/>
    <p:sldId id="427" r:id="rId36"/>
    <p:sldId id="444" r:id="rId37"/>
    <p:sldId id="415" r:id="rId38"/>
    <p:sldId id="418" r:id="rId39"/>
    <p:sldId id="417" r:id="rId40"/>
    <p:sldId id="416" r:id="rId41"/>
    <p:sldId id="419" r:id="rId42"/>
    <p:sldId id="422" r:id="rId43"/>
    <p:sldId id="386" r:id="rId44"/>
    <p:sldId id="421" r:id="rId45"/>
    <p:sldId id="423" r:id="rId46"/>
    <p:sldId id="424" r:id="rId47"/>
    <p:sldId id="425" r:id="rId48"/>
    <p:sldId id="391" r:id="rId49"/>
    <p:sldId id="405" r:id="rId50"/>
    <p:sldId id="383" r:id="rId51"/>
    <p:sldId id="395" r:id="rId5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2AE0"/>
    <a:srgbClr val="29485D"/>
    <a:srgbClr val="6600FF"/>
    <a:srgbClr val="008882"/>
    <a:srgbClr val="FF7C80"/>
    <a:srgbClr val="FF5050"/>
    <a:srgbClr val="000000"/>
    <a:srgbClr val="00FFFF"/>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84" d="100"/>
          <a:sy n="84" d="100"/>
        </p:scale>
        <p:origin x="108" y="336"/>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5A3DF9-246B-4052-B61C-A12A754616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C8870C1C-514F-4643-BD5C-9E560596718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F61836-3AF4-4D6F-BD59-9E430E1A3A14}" type="datetimeFigureOut">
              <a:rPr lang="de-DE"/>
              <a:pPr>
                <a:defRPr/>
              </a:pPr>
              <a:t>28.10.2025</a:t>
            </a:fld>
            <a:endParaRPr lang="de-DE"/>
          </a:p>
        </p:txBody>
      </p:sp>
      <p:sp>
        <p:nvSpPr>
          <p:cNvPr id="4" name="Folienbildplatzhalter 3">
            <a:extLst>
              <a:ext uri="{FF2B5EF4-FFF2-40B4-BE49-F238E27FC236}">
                <a16:creationId xmlns:a16="http://schemas.microsoft.com/office/drawing/2014/main" id="{F376F809-EDE7-4B76-8A51-C6BE36F97A6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C643DB8B-8ECB-4F9C-8A7C-9F313366F23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1629AB2E-35AC-493D-94F5-3F597A1882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CC3B8E07-B987-4DA9-99EE-060237964E1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E405922-BE04-4BEA-9C14-F102F5F6BCFB}"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14.vml"/><Relationship Id="rId6" Type="http://schemas.openxmlformats.org/officeDocument/2006/relationships/oleObject" Target="../embeddings/oleObject15.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6.xml"/><Relationship Id="rId10" Type="http://schemas.openxmlformats.org/officeDocument/2006/relationships/oleObject" Target="../embeddings/oleObject3.bin"/><Relationship Id="rId4" Type="http://schemas.openxmlformats.org/officeDocument/2006/relationships/tags" Target="../tags/tag5.xml"/><Relationship Id="rId9"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4706D24E-0A50-4118-B8E0-557A74748808}"/>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5CD55E76-4BCC-4CF5-BEB0-A9E8F2C6DF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EDFA8FE4-FC80-490F-906E-26B7DDF1EA00}"/>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12945C9C-692C-4561-A7EA-32289B7A1A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CCB501A1-4C9C-4CC0-A139-CBECA894474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85F2FB45-37AD-43B0-82D0-0B23D28E0BB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0" name="Datumsplatzhalter 4">
            <a:extLst>
              <a:ext uri="{FF2B5EF4-FFF2-40B4-BE49-F238E27FC236}">
                <a16:creationId xmlns:a16="http://schemas.microsoft.com/office/drawing/2014/main" id="{B32FD047-FDC7-4AB2-9D17-BB3E61B2E5A5}"/>
              </a:ext>
            </a:extLst>
          </p:cNvPr>
          <p:cNvSpPr>
            <a:spLocks noGrp="1"/>
          </p:cNvSpPr>
          <p:nvPr>
            <p:ph type="dt" sz="half" idx="10"/>
          </p:nvPr>
        </p:nvSpPr>
        <p:spPr/>
        <p:txBody>
          <a:bodyPr/>
          <a:lstStyle>
            <a:lvl1pPr>
              <a:defRPr/>
            </a:lvl1pPr>
          </a:lstStyle>
          <a:p>
            <a:pPr>
              <a:defRPr/>
            </a:pPr>
            <a:r>
              <a:t>Short title goes here</a:t>
            </a:r>
          </a:p>
        </p:txBody>
      </p:sp>
      <p:sp>
        <p:nvSpPr>
          <p:cNvPr id="11" name="Fußzeilenplatzhalter 5">
            <a:extLst>
              <a:ext uri="{FF2B5EF4-FFF2-40B4-BE49-F238E27FC236}">
                <a16:creationId xmlns:a16="http://schemas.microsoft.com/office/drawing/2014/main" id="{ECFF7D6F-4676-4506-A88C-C3E9F6BDC0D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2" name="Foliennummernplatzhalter 6">
            <a:extLst>
              <a:ext uri="{FF2B5EF4-FFF2-40B4-BE49-F238E27FC236}">
                <a16:creationId xmlns:a16="http://schemas.microsoft.com/office/drawing/2014/main" id="{95BED3E9-8A62-4BC3-8C31-52F8B5D0A063}"/>
              </a:ext>
            </a:extLst>
          </p:cNvPr>
          <p:cNvSpPr>
            <a:spLocks noGrp="1"/>
          </p:cNvSpPr>
          <p:nvPr>
            <p:ph type="sldNum" sz="quarter" idx="12"/>
          </p:nvPr>
        </p:nvSpPr>
        <p:spPr/>
        <p:txBody>
          <a:bodyPr/>
          <a:lstStyle>
            <a:lvl1pPr>
              <a:defRPr/>
            </a:lvl1pPr>
          </a:lstStyle>
          <a:p>
            <a:pPr>
              <a:defRPr/>
            </a:pPr>
            <a:fld id="{3211B40C-AD18-4831-997C-67A06628560A}" type="slidenum">
              <a:rPr/>
              <a:pPr>
                <a:defRPr/>
              </a:pPr>
              <a:t>‹#›</a:t>
            </a:fld>
            <a:endParaRPr dirty="0"/>
          </a:p>
        </p:txBody>
      </p:sp>
    </p:spTree>
    <p:extLst>
      <p:ext uri="{BB962C8B-B14F-4D97-AF65-F5344CB8AC3E}">
        <p14:creationId xmlns:p14="http://schemas.microsoft.com/office/powerpoint/2010/main" val="397240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4F5944B9-4F7D-4D86-A975-DD7A1F22474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0304" name="think-cell Folie" r:id="rId5" imgW="360" imgH="360" progId="TCLayout.ActiveDocument.1">
                  <p:embed/>
                </p:oleObj>
              </mc:Choice>
              <mc:Fallback>
                <p:oleObj name="think-cell Folie" r:id="rId5" imgW="360" imgH="360" progId="TCLayout.ActiveDocument.1">
                  <p:embed/>
                  <p:pic>
                    <p:nvPicPr>
                      <p:cNvPr id="12294" name="Object 11" hidden="1">
                        <a:extLst>
                          <a:ext uri="{FF2B5EF4-FFF2-40B4-BE49-F238E27FC236}">
                            <a16:creationId xmlns:a16="http://schemas.microsoft.com/office/drawing/2014/main" id="{720B5935-7F9D-4CB1-A244-1DB4D4505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EDEA6DC-6D74-4695-BAAC-1D1387190EF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5" name="Datumsplatzhalter 10">
            <a:extLst>
              <a:ext uri="{FF2B5EF4-FFF2-40B4-BE49-F238E27FC236}">
                <a16:creationId xmlns:a16="http://schemas.microsoft.com/office/drawing/2014/main" id="{4A0D6793-92E9-4AEA-A1E1-DECA321F2B8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05FDBF63-3D66-4398-B669-2159CB6C17F8}"/>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7DE8F5A2-9E00-4FCB-9C5C-FAC5261C9994}"/>
              </a:ext>
            </a:extLst>
          </p:cNvPr>
          <p:cNvSpPr>
            <a:spLocks noGrp="1"/>
          </p:cNvSpPr>
          <p:nvPr>
            <p:ph type="sldNum" sz="quarter" idx="12"/>
          </p:nvPr>
        </p:nvSpPr>
        <p:spPr/>
        <p:txBody>
          <a:bodyPr/>
          <a:lstStyle>
            <a:lvl1pPr>
              <a:defRPr/>
            </a:lvl1pPr>
          </a:lstStyle>
          <a:p>
            <a:pPr>
              <a:defRPr/>
            </a:pPr>
            <a:fld id="{D779B2A7-63F7-4A41-98CD-E0C83BCFCCDC}" type="slidenum">
              <a:rPr/>
              <a:pPr>
                <a:defRPr/>
              </a:pPr>
              <a:t>‹#›</a:t>
            </a:fld>
            <a:endParaRPr dirty="0"/>
          </a:p>
        </p:txBody>
      </p:sp>
    </p:spTree>
    <p:extLst>
      <p:ext uri="{BB962C8B-B14F-4D97-AF65-F5344CB8AC3E}">
        <p14:creationId xmlns:p14="http://schemas.microsoft.com/office/powerpoint/2010/main" val="368223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A08FF0A9-73CC-4017-A998-16174F3BB94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328" name="think-cell Folie" r:id="rId6" imgW="360" imgH="360" progId="TCLayout.ActiveDocument.1">
                  <p:embed/>
                </p:oleObj>
              </mc:Choice>
              <mc:Fallback>
                <p:oleObj name="think-cell Folie" r:id="rId6" imgW="360" imgH="360" progId="TCLayout.ActiveDocument.1">
                  <p:embed/>
                  <p:pic>
                    <p:nvPicPr>
                      <p:cNvPr id="13314" name="Object 11" hidden="1">
                        <a:extLst>
                          <a:ext uri="{FF2B5EF4-FFF2-40B4-BE49-F238E27FC236}">
                            <a16:creationId xmlns:a16="http://schemas.microsoft.com/office/drawing/2014/main" id="{6CA86404-4D52-4198-BF83-FBD1A359B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DDF1142-34D7-4EBF-9C21-FDC9B4848D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5" name="Datumsplatzhalter 9">
            <a:extLst>
              <a:ext uri="{FF2B5EF4-FFF2-40B4-BE49-F238E27FC236}">
                <a16:creationId xmlns:a16="http://schemas.microsoft.com/office/drawing/2014/main" id="{537F3102-58EB-4AF6-A9CF-5BAD404080DF}"/>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889A2C69-3466-431D-A3C7-F19234305705}"/>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1C001A84-41D9-464F-B9D0-707AF2D50BD9}"/>
              </a:ext>
            </a:extLst>
          </p:cNvPr>
          <p:cNvSpPr>
            <a:spLocks noGrp="1"/>
          </p:cNvSpPr>
          <p:nvPr>
            <p:ph type="sldNum" sz="quarter" idx="12"/>
          </p:nvPr>
        </p:nvSpPr>
        <p:spPr/>
        <p:txBody>
          <a:bodyPr/>
          <a:lstStyle>
            <a:lvl1pPr>
              <a:defRPr/>
            </a:lvl1pPr>
          </a:lstStyle>
          <a:p>
            <a:pPr>
              <a:defRPr/>
            </a:pPr>
            <a:fld id="{9AA871E6-47EC-45C1-9C2D-95BD86679787}" type="slidenum">
              <a:rPr/>
              <a:pPr>
                <a:defRPr/>
              </a:pPr>
              <a:t>‹#›</a:t>
            </a:fld>
            <a:endParaRPr dirty="0"/>
          </a:p>
        </p:txBody>
      </p:sp>
    </p:spTree>
    <p:extLst>
      <p:ext uri="{BB962C8B-B14F-4D97-AF65-F5344CB8AC3E}">
        <p14:creationId xmlns:p14="http://schemas.microsoft.com/office/powerpoint/2010/main" val="22234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43ECD95-7180-45D5-91D0-485191956BC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2352" name="think-cell Folie" r:id="rId6" imgW="360" imgH="360" progId="TCLayout.ActiveDocument.1">
                  <p:embed/>
                </p:oleObj>
              </mc:Choice>
              <mc:Fallback>
                <p:oleObj name="think-cell Folie" r:id="rId6" imgW="360" imgH="360" progId="TCLayout.ActiveDocument.1">
                  <p:embed/>
                  <p:pic>
                    <p:nvPicPr>
                      <p:cNvPr id="14342" name="Object 11" hidden="1">
                        <a:extLst>
                          <a:ext uri="{FF2B5EF4-FFF2-40B4-BE49-F238E27FC236}">
                            <a16:creationId xmlns:a16="http://schemas.microsoft.com/office/drawing/2014/main" id="{B873717D-0163-4C3B-BE0C-7C9289999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AFEDD0D2-D5E4-424D-A1D8-3812A72764F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7" name="Datumsplatzhalter 11">
            <a:extLst>
              <a:ext uri="{FF2B5EF4-FFF2-40B4-BE49-F238E27FC236}">
                <a16:creationId xmlns:a16="http://schemas.microsoft.com/office/drawing/2014/main" id="{7657B8D9-9F8D-4F5D-B1F5-814423AB051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C149EF44-DB46-4FEF-A161-BEE2178C2A85}"/>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70288A2E-80A1-4836-9492-AA0B68F61129}"/>
              </a:ext>
            </a:extLst>
          </p:cNvPr>
          <p:cNvSpPr>
            <a:spLocks noGrp="1"/>
          </p:cNvSpPr>
          <p:nvPr>
            <p:ph type="sldNum" sz="quarter" idx="16"/>
          </p:nvPr>
        </p:nvSpPr>
        <p:spPr/>
        <p:txBody>
          <a:bodyPr/>
          <a:lstStyle>
            <a:lvl1pPr>
              <a:defRPr/>
            </a:lvl1pPr>
          </a:lstStyle>
          <a:p>
            <a:pPr>
              <a:defRPr/>
            </a:pPr>
            <a:fld id="{6EF2D389-8DE3-4650-BDE1-EF18A21271C8}" type="slidenum">
              <a:rPr/>
              <a:pPr>
                <a:defRPr/>
              </a:pPr>
              <a:t>‹#›</a:t>
            </a:fld>
            <a:endParaRPr dirty="0"/>
          </a:p>
        </p:txBody>
      </p:sp>
    </p:spTree>
    <p:extLst>
      <p:ext uri="{BB962C8B-B14F-4D97-AF65-F5344CB8AC3E}">
        <p14:creationId xmlns:p14="http://schemas.microsoft.com/office/powerpoint/2010/main" val="422342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98FF5006-7585-468E-9FA1-1C206381C86A}"/>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49E9FC35-F3D6-4A6B-B3EF-CEEF615D25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535899E-1A9C-4E08-894E-4A469F9FB0F7}"/>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21">
            <a:extLst>
              <a:ext uri="{FF2B5EF4-FFF2-40B4-BE49-F238E27FC236}">
                <a16:creationId xmlns:a16="http://schemas.microsoft.com/office/drawing/2014/main" id="{43009632-27FC-46CF-BFF4-83072342E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
            <a:extLst>
              <a:ext uri="{FF2B5EF4-FFF2-40B4-BE49-F238E27FC236}">
                <a16:creationId xmlns:a16="http://schemas.microsoft.com/office/drawing/2014/main" id="{E2CBAE70-74D4-488D-B48F-7FB4065B3B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Datumsplatzhalter 4">
            <a:extLst>
              <a:ext uri="{FF2B5EF4-FFF2-40B4-BE49-F238E27FC236}">
                <a16:creationId xmlns:a16="http://schemas.microsoft.com/office/drawing/2014/main" id="{3DF74F3B-AD68-4EE5-A66A-A68EE0D913A6}"/>
              </a:ext>
            </a:extLst>
          </p:cNvPr>
          <p:cNvSpPr>
            <a:spLocks noGrp="1"/>
          </p:cNvSpPr>
          <p:nvPr>
            <p:ph type="dt" sz="half" idx="10"/>
          </p:nvPr>
        </p:nvSpPr>
        <p:spPr/>
        <p:txBody>
          <a:bodyPr/>
          <a:lstStyle>
            <a:lvl1pPr>
              <a:defRPr/>
            </a:lvl1pPr>
          </a:lstStyle>
          <a:p>
            <a:pPr>
              <a:defRPr/>
            </a:pPr>
            <a:r>
              <a:t>Short title goes here</a:t>
            </a:r>
          </a:p>
        </p:txBody>
      </p:sp>
      <p:sp>
        <p:nvSpPr>
          <p:cNvPr id="10" name="Fußzeilenplatzhalter 5">
            <a:extLst>
              <a:ext uri="{FF2B5EF4-FFF2-40B4-BE49-F238E27FC236}">
                <a16:creationId xmlns:a16="http://schemas.microsoft.com/office/drawing/2014/main" id="{C967E23B-635E-4C61-B960-FF38FBAF748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1" name="Foliennummernplatzhalter 6">
            <a:extLst>
              <a:ext uri="{FF2B5EF4-FFF2-40B4-BE49-F238E27FC236}">
                <a16:creationId xmlns:a16="http://schemas.microsoft.com/office/drawing/2014/main" id="{A8B8ED46-97B7-42E9-82BF-05B653B70D32}"/>
              </a:ext>
            </a:extLst>
          </p:cNvPr>
          <p:cNvSpPr>
            <a:spLocks noGrp="1"/>
          </p:cNvSpPr>
          <p:nvPr>
            <p:ph type="sldNum" sz="quarter" idx="12"/>
          </p:nvPr>
        </p:nvSpPr>
        <p:spPr/>
        <p:txBody>
          <a:bodyPr/>
          <a:lstStyle>
            <a:lvl1pPr>
              <a:defRPr/>
            </a:lvl1pPr>
          </a:lstStyle>
          <a:p>
            <a:pPr>
              <a:defRPr/>
            </a:pPr>
            <a:fld id="{56C90234-19F7-473A-8BFD-35A2BD444B62}" type="slidenum">
              <a:rPr/>
              <a:pPr>
                <a:defRPr/>
              </a:pPr>
              <a:t>‹#›</a:t>
            </a:fld>
            <a:endParaRPr dirty="0"/>
          </a:p>
        </p:txBody>
      </p:sp>
    </p:spTree>
    <p:extLst>
      <p:ext uri="{BB962C8B-B14F-4D97-AF65-F5344CB8AC3E}">
        <p14:creationId xmlns:p14="http://schemas.microsoft.com/office/powerpoint/2010/main" val="90951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21">
            <a:extLst>
              <a:ext uri="{FF2B5EF4-FFF2-40B4-BE49-F238E27FC236}">
                <a16:creationId xmlns:a16="http://schemas.microsoft.com/office/drawing/2014/main" id="{AFD3B4D1-3B98-4A05-ADDC-118D31F113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5" name="Datumsplatzhalter 4">
            <a:extLst>
              <a:ext uri="{FF2B5EF4-FFF2-40B4-BE49-F238E27FC236}">
                <a16:creationId xmlns:a16="http://schemas.microsoft.com/office/drawing/2014/main" id="{B254B838-A189-4237-8E84-CB8A5F82A962}"/>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5">
            <a:extLst>
              <a:ext uri="{FF2B5EF4-FFF2-40B4-BE49-F238E27FC236}">
                <a16:creationId xmlns:a16="http://schemas.microsoft.com/office/drawing/2014/main" id="{2B7813A3-C299-4BFF-8C79-3F34D9221C9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6">
            <a:extLst>
              <a:ext uri="{FF2B5EF4-FFF2-40B4-BE49-F238E27FC236}">
                <a16:creationId xmlns:a16="http://schemas.microsoft.com/office/drawing/2014/main" id="{C6B64D97-A43F-4BAC-963C-632B04D4B4FE}"/>
              </a:ext>
            </a:extLst>
          </p:cNvPr>
          <p:cNvSpPr>
            <a:spLocks noGrp="1"/>
          </p:cNvSpPr>
          <p:nvPr>
            <p:ph type="sldNum" sz="quarter" idx="12"/>
          </p:nvPr>
        </p:nvSpPr>
        <p:spPr/>
        <p:txBody>
          <a:bodyPr/>
          <a:lstStyle>
            <a:lvl1pPr>
              <a:defRPr/>
            </a:lvl1pPr>
          </a:lstStyle>
          <a:p>
            <a:pPr>
              <a:defRPr/>
            </a:pPr>
            <a:fld id="{1AE79EB5-9029-49C2-9E05-F93A5CAAD68C}" type="slidenum">
              <a:rPr/>
              <a:pPr>
                <a:defRPr/>
              </a:pPr>
              <a:t>‹#›</a:t>
            </a:fld>
            <a:endParaRPr dirty="0"/>
          </a:p>
        </p:txBody>
      </p:sp>
    </p:spTree>
    <p:extLst>
      <p:ext uri="{BB962C8B-B14F-4D97-AF65-F5344CB8AC3E}">
        <p14:creationId xmlns:p14="http://schemas.microsoft.com/office/powerpoint/2010/main" val="3436351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Gruppieren 25">
            <a:extLst>
              <a:ext uri="{FF2B5EF4-FFF2-40B4-BE49-F238E27FC236}">
                <a16:creationId xmlns:a16="http://schemas.microsoft.com/office/drawing/2014/main" id="{3BDA6460-5418-4FF2-B962-E195660EC265}"/>
              </a:ext>
            </a:extLst>
          </p:cNvPr>
          <p:cNvGrpSpPr>
            <a:grpSpLocks/>
          </p:cNvGrpSpPr>
          <p:nvPr userDrawn="1"/>
        </p:nvGrpSpPr>
        <p:grpSpPr bwMode="auto">
          <a:xfrm>
            <a:off x="2643188" y="5826125"/>
            <a:ext cx="3952875" cy="566738"/>
            <a:chOff x="2016531" y="5875547"/>
            <a:chExt cx="3698065" cy="566770"/>
          </a:xfrm>
        </p:grpSpPr>
        <p:pic>
          <p:nvPicPr>
            <p:cNvPr id="6" name="Grafik 26">
              <a:extLst>
                <a:ext uri="{FF2B5EF4-FFF2-40B4-BE49-F238E27FC236}">
                  <a16:creationId xmlns:a16="http://schemas.microsoft.com/office/drawing/2014/main" id="{9AF81316-34F9-4B85-A46A-25AF45B6EF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E75DFB47-910F-418F-B54C-9BA135E84492}"/>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8" name="Grafik 21">
            <a:extLst>
              <a:ext uri="{FF2B5EF4-FFF2-40B4-BE49-F238E27FC236}">
                <a16:creationId xmlns:a16="http://schemas.microsoft.com/office/drawing/2014/main" id="{4408CBB6-F604-4472-8FAC-C08D33C66D0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a:extLst>
              <a:ext uri="{FF2B5EF4-FFF2-40B4-BE49-F238E27FC236}">
                <a16:creationId xmlns:a16="http://schemas.microsoft.com/office/drawing/2014/main" id="{3D6FB24F-E6D7-42CE-A160-32CBEC11084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Bildplatzhalter 8"/>
          <p:cNvSpPr>
            <a:spLocks noGrp="1"/>
          </p:cNvSpPr>
          <p:nvPr>
            <p:ph type="pic" sz="quarter" idx="13"/>
          </p:nvPr>
        </p:nvSpPr>
        <p:spPr>
          <a:xfrm>
            <a:off x="6705602" y="3662363"/>
            <a:ext cx="4864608" cy="2128266"/>
          </a:xfrm>
          <a:noFill/>
        </p:spPr>
        <p:txBody>
          <a:bodyPr/>
          <a:lstStyle>
            <a:lvl1pPr>
              <a:defRPr sz="4800" b="1" baseline="0">
                <a:solidFill>
                  <a:schemeClr val="bg1"/>
                </a:solidFill>
              </a:defRPr>
            </a:lvl1pPr>
          </a:lstStyle>
          <a:p>
            <a:pPr lvl="0"/>
            <a:r>
              <a:rPr lang="en-US" noProof="0"/>
              <a:t>Click icon to add picture</a:t>
            </a:r>
            <a:endParaRPr lang="de-DE" noProof="0" dirty="0"/>
          </a:p>
        </p:txBody>
      </p:sp>
      <p:sp>
        <p:nvSpPr>
          <p:cNvPr id="11" name="Datumsplatzhalter 4">
            <a:extLst>
              <a:ext uri="{FF2B5EF4-FFF2-40B4-BE49-F238E27FC236}">
                <a16:creationId xmlns:a16="http://schemas.microsoft.com/office/drawing/2014/main" id="{DA6C93B8-630C-46CF-AE75-73E6393F6816}"/>
              </a:ext>
            </a:extLst>
          </p:cNvPr>
          <p:cNvSpPr>
            <a:spLocks noGrp="1"/>
          </p:cNvSpPr>
          <p:nvPr>
            <p:ph type="dt" sz="half" idx="14"/>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2FC3341-EDA3-49E0-BDC0-5956D17BA901}"/>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21113A03-C7A4-413E-B3A0-9E7F8B0EF2A3}"/>
              </a:ext>
            </a:extLst>
          </p:cNvPr>
          <p:cNvSpPr>
            <a:spLocks noGrp="1"/>
          </p:cNvSpPr>
          <p:nvPr>
            <p:ph type="sldNum" sz="quarter" idx="16"/>
          </p:nvPr>
        </p:nvSpPr>
        <p:spPr/>
        <p:txBody>
          <a:bodyPr/>
          <a:lstStyle>
            <a:lvl1pPr>
              <a:defRPr/>
            </a:lvl1pPr>
          </a:lstStyle>
          <a:p>
            <a:pPr>
              <a:defRPr/>
            </a:pPr>
            <a:fld id="{EC6653B0-8749-4037-9640-726A7D8905E2}" type="slidenum">
              <a:rPr/>
              <a:pPr>
                <a:defRPr/>
              </a:pPr>
              <a:t>‹#›</a:t>
            </a:fld>
            <a:endParaRPr dirty="0"/>
          </a:p>
        </p:txBody>
      </p:sp>
    </p:spTree>
    <p:extLst>
      <p:ext uri="{BB962C8B-B14F-4D97-AF65-F5344CB8AC3E}">
        <p14:creationId xmlns:p14="http://schemas.microsoft.com/office/powerpoint/2010/main" val="1282380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Grafik 21">
            <a:extLst>
              <a:ext uri="{FF2B5EF4-FFF2-40B4-BE49-F238E27FC236}">
                <a16:creationId xmlns:a16="http://schemas.microsoft.com/office/drawing/2014/main" id="{D4C08B7B-45E5-4528-84F1-F384737C9A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8" name="Bildplatzhalter 7"/>
          <p:cNvSpPr>
            <a:spLocks noGrp="1"/>
          </p:cNvSpPr>
          <p:nvPr>
            <p:ph type="pic" sz="quarter" idx="13"/>
          </p:nvPr>
        </p:nvSpPr>
        <p:spPr>
          <a:xfrm>
            <a:off x="6705600" y="3662363"/>
            <a:ext cx="4864100" cy="2128837"/>
          </a:xfrm>
        </p:spPr>
        <p:txBody>
          <a:bodyPr>
            <a:noAutofit/>
          </a:bodyPr>
          <a:lstStyle>
            <a:lvl1pPr>
              <a:defRPr sz="4800" b="1" baseline="0">
                <a:solidFill>
                  <a:schemeClr val="bg1"/>
                </a:solidFill>
              </a:defRPr>
            </a:lvl1pPr>
          </a:lstStyle>
          <a:p>
            <a:pPr lvl="0"/>
            <a:r>
              <a:rPr lang="en-US" noProof="0"/>
              <a:t>Click icon to add picture</a:t>
            </a:r>
            <a:endParaRPr lang="de-DE" noProof="0" dirty="0"/>
          </a:p>
        </p:txBody>
      </p:sp>
      <p:sp>
        <p:nvSpPr>
          <p:cNvPr id="6" name="Datumsplatzhalter 4">
            <a:extLst>
              <a:ext uri="{FF2B5EF4-FFF2-40B4-BE49-F238E27FC236}">
                <a16:creationId xmlns:a16="http://schemas.microsoft.com/office/drawing/2014/main" id="{7774407B-56A5-447E-BA06-005E0C76390B}"/>
              </a:ext>
            </a:extLst>
          </p:cNvPr>
          <p:cNvSpPr>
            <a:spLocks noGrp="1"/>
          </p:cNvSpPr>
          <p:nvPr>
            <p:ph type="dt" sz="half" idx="14"/>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B7458044-03BB-4183-9187-E86E39169B2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B9D49BD9-5AEB-4E6A-A6A1-D5D33C10E0E2}"/>
              </a:ext>
            </a:extLst>
          </p:cNvPr>
          <p:cNvSpPr>
            <a:spLocks noGrp="1"/>
          </p:cNvSpPr>
          <p:nvPr>
            <p:ph type="sldNum" sz="quarter" idx="16"/>
          </p:nvPr>
        </p:nvSpPr>
        <p:spPr/>
        <p:txBody>
          <a:bodyPr/>
          <a:lstStyle>
            <a:lvl1pPr>
              <a:defRPr/>
            </a:lvl1pPr>
          </a:lstStyle>
          <a:p>
            <a:pPr>
              <a:defRPr/>
            </a:pPr>
            <a:fld id="{EEF76C4A-75E7-466A-A0FB-C35C0B372EDE}" type="slidenum">
              <a:rPr/>
              <a:pPr>
                <a:defRPr/>
              </a:pPr>
              <a:t>‹#›</a:t>
            </a:fld>
            <a:endParaRPr dirty="0"/>
          </a:p>
        </p:txBody>
      </p:sp>
    </p:spTree>
    <p:extLst>
      <p:ext uri="{BB962C8B-B14F-4D97-AF65-F5344CB8AC3E}">
        <p14:creationId xmlns:p14="http://schemas.microsoft.com/office/powerpoint/2010/main" val="35343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0AEEE10-64E5-4590-9D6D-73A0F30837B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3376" name="think-cell Folie" r:id="rId5" imgW="360" imgH="360" progId="TCLayout.ActiveDocument.1">
                  <p:embed/>
                </p:oleObj>
              </mc:Choice>
              <mc:Fallback>
                <p:oleObj name="think-cell Folie" r:id="rId5" imgW="360" imgH="360" progId="TCLayout.ActiveDocument.1">
                  <p:embed/>
                  <p:pic>
                    <p:nvPicPr>
                      <p:cNvPr id="19461" name="Object 11" hidden="1">
                        <a:extLst>
                          <a:ext uri="{FF2B5EF4-FFF2-40B4-BE49-F238E27FC236}">
                            <a16:creationId xmlns:a16="http://schemas.microsoft.com/office/drawing/2014/main" id="{2CBAAEAC-B237-4B78-BD1B-FE1153201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0298B169-3AD0-42E5-A511-58144D4BC6A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p:cNvSpPr>
            <a:spLocks noGrp="1"/>
          </p:cNvSpPr>
          <p:nvPr>
            <p:ph type="title"/>
          </p:nvPr>
        </p:nvSpPr>
        <p:spPr/>
        <p:txBody>
          <a:bodyPr/>
          <a:lstStyle/>
          <a:p>
            <a:r>
              <a:rPr lang="de-DE"/>
              <a:t>Titelmasterformat durch Klicken bearbeiten</a:t>
            </a:r>
          </a:p>
        </p:txBody>
      </p:sp>
      <p:sp>
        <p:nvSpPr>
          <p:cNvPr id="7" name="Datumsplatzhalter 7">
            <a:extLst>
              <a:ext uri="{FF2B5EF4-FFF2-40B4-BE49-F238E27FC236}">
                <a16:creationId xmlns:a16="http://schemas.microsoft.com/office/drawing/2014/main" id="{FDD93360-9BFF-4F0C-9000-820DBB9D66B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8">
            <a:extLst>
              <a:ext uri="{FF2B5EF4-FFF2-40B4-BE49-F238E27FC236}">
                <a16:creationId xmlns:a16="http://schemas.microsoft.com/office/drawing/2014/main" id="{79862048-AD40-4A5F-B3E9-E0080803558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9">
            <a:extLst>
              <a:ext uri="{FF2B5EF4-FFF2-40B4-BE49-F238E27FC236}">
                <a16:creationId xmlns:a16="http://schemas.microsoft.com/office/drawing/2014/main" id="{6190EB9E-97F9-4C41-A3FC-CF373B7C49AC}"/>
              </a:ext>
            </a:extLst>
          </p:cNvPr>
          <p:cNvSpPr>
            <a:spLocks noGrp="1"/>
          </p:cNvSpPr>
          <p:nvPr>
            <p:ph type="sldNum" sz="quarter" idx="16"/>
          </p:nvPr>
        </p:nvSpPr>
        <p:spPr/>
        <p:txBody>
          <a:bodyPr/>
          <a:lstStyle>
            <a:lvl1pPr>
              <a:defRPr/>
            </a:lvl1pPr>
          </a:lstStyle>
          <a:p>
            <a:pPr>
              <a:defRPr/>
            </a:pPr>
            <a:fld id="{A71344F2-E0C7-4ACC-BF10-00FFF7B17F69}" type="slidenum">
              <a:rPr/>
              <a:pPr>
                <a:defRPr/>
              </a:pPr>
              <a:t>‹#›</a:t>
            </a:fld>
            <a:endParaRPr dirty="0"/>
          </a:p>
        </p:txBody>
      </p:sp>
    </p:spTree>
    <p:extLst>
      <p:ext uri="{BB962C8B-B14F-4D97-AF65-F5344CB8AC3E}">
        <p14:creationId xmlns:p14="http://schemas.microsoft.com/office/powerpoint/2010/main" val="416349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EAF44517-054B-4721-82C9-C50594B0ECA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4400" name="think-cell Folie" r:id="rId5" imgW="360" imgH="360" progId="TCLayout.ActiveDocument.1">
                  <p:embed/>
                </p:oleObj>
              </mc:Choice>
              <mc:Fallback>
                <p:oleObj name="think-cell Folie" r:id="rId5" imgW="360" imgH="360" progId="TCLayout.ActiveDocument.1">
                  <p:embed/>
                  <p:pic>
                    <p:nvPicPr>
                      <p:cNvPr id="20485" name="Object 11" hidden="1">
                        <a:extLst>
                          <a:ext uri="{FF2B5EF4-FFF2-40B4-BE49-F238E27FC236}">
                            <a16:creationId xmlns:a16="http://schemas.microsoft.com/office/drawing/2014/main" id="{B4CA8C93-D99B-4B46-ADFC-F7DC6DF47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4D73F9CC-E4D2-4797-AFDC-802B58AD7DD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
        <p:nvSpPr>
          <p:cNvPr id="6" name="Datumsplatzhalter 14">
            <a:extLst>
              <a:ext uri="{FF2B5EF4-FFF2-40B4-BE49-F238E27FC236}">
                <a16:creationId xmlns:a16="http://schemas.microsoft.com/office/drawing/2014/main" id="{2D26AD6F-0757-489F-9C2F-16C891D53A4F}"/>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9189B77B-243C-478E-93AD-246292B33AC8}"/>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C28A98-E2A9-44FC-B216-3B778101EEDB}"/>
              </a:ext>
            </a:extLst>
          </p:cNvPr>
          <p:cNvSpPr>
            <a:spLocks noGrp="1"/>
          </p:cNvSpPr>
          <p:nvPr>
            <p:ph type="sldNum" sz="quarter" idx="20"/>
          </p:nvPr>
        </p:nvSpPr>
        <p:spPr/>
        <p:txBody>
          <a:bodyPr/>
          <a:lstStyle>
            <a:lvl1pPr>
              <a:defRPr/>
            </a:lvl1pPr>
          </a:lstStyle>
          <a:p>
            <a:pPr>
              <a:defRPr/>
            </a:pPr>
            <a:fld id="{98761906-2F39-48D8-8CB9-4D27E2FBE901}" type="slidenum">
              <a:rPr/>
              <a:pPr>
                <a:defRPr/>
              </a:pPr>
              <a:t>‹#›</a:t>
            </a:fld>
            <a:endParaRPr dirty="0"/>
          </a:p>
        </p:txBody>
      </p:sp>
    </p:spTree>
    <p:extLst>
      <p:ext uri="{BB962C8B-B14F-4D97-AF65-F5344CB8AC3E}">
        <p14:creationId xmlns:p14="http://schemas.microsoft.com/office/powerpoint/2010/main" val="2961444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D10A868B-264D-4B37-83C6-D4F432D09E4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5424" name="think-cell Folie" r:id="rId5" imgW="360" imgH="360" progId="TCLayout.ActiveDocument.1">
                  <p:embed/>
                </p:oleObj>
              </mc:Choice>
              <mc:Fallback>
                <p:oleObj name="think-cell Folie" r:id="rId5" imgW="360" imgH="360" progId="TCLayout.ActiveDocument.1">
                  <p:embed/>
                  <p:pic>
                    <p:nvPicPr>
                      <p:cNvPr id="21509" name="Object 11" hidden="1">
                        <a:extLst>
                          <a:ext uri="{FF2B5EF4-FFF2-40B4-BE49-F238E27FC236}">
                            <a16:creationId xmlns:a16="http://schemas.microsoft.com/office/drawing/2014/main" id="{AFB9A566-0721-4278-89FD-2037C31C5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495C136-1363-4A51-822C-396C15AE7F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7" name="Datumsplatzhalter 11">
            <a:extLst>
              <a:ext uri="{FF2B5EF4-FFF2-40B4-BE49-F238E27FC236}">
                <a16:creationId xmlns:a16="http://schemas.microsoft.com/office/drawing/2014/main" id="{A176B9B4-3D19-45E3-AD73-C201DFDA20A6}"/>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E3B50C3A-8216-4DF0-ADCB-D7B79B40F01B}"/>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1EBB785A-36B7-4A69-9379-D8952E6CFB2B}"/>
              </a:ext>
            </a:extLst>
          </p:cNvPr>
          <p:cNvSpPr>
            <a:spLocks noGrp="1"/>
          </p:cNvSpPr>
          <p:nvPr>
            <p:ph type="sldNum" sz="quarter" idx="12"/>
          </p:nvPr>
        </p:nvSpPr>
        <p:spPr/>
        <p:txBody>
          <a:bodyPr/>
          <a:lstStyle>
            <a:lvl1pPr>
              <a:defRPr/>
            </a:lvl1pPr>
          </a:lstStyle>
          <a:p>
            <a:pPr>
              <a:defRPr/>
            </a:pPr>
            <a:fld id="{FD706A64-F843-46E4-AF18-968AD531FDD9}" type="slidenum">
              <a:rPr/>
              <a:pPr>
                <a:defRPr/>
              </a:pPr>
              <a:t>‹#›</a:t>
            </a:fld>
            <a:endParaRPr dirty="0"/>
          </a:p>
        </p:txBody>
      </p:sp>
    </p:spTree>
    <p:extLst>
      <p:ext uri="{BB962C8B-B14F-4D97-AF65-F5344CB8AC3E}">
        <p14:creationId xmlns:p14="http://schemas.microsoft.com/office/powerpoint/2010/main" val="198084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C38A7CD4-D51E-4830-A4E2-BF7E5A7E44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19178B36-B48E-472D-8D9E-1B61BACD7A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6" name="Datumsplatzhalter 4">
            <a:extLst>
              <a:ext uri="{FF2B5EF4-FFF2-40B4-BE49-F238E27FC236}">
                <a16:creationId xmlns:a16="http://schemas.microsoft.com/office/drawing/2014/main" id="{E73894E4-1FFC-4117-B0A6-548CEF70FE62}"/>
              </a:ext>
            </a:extLst>
          </p:cNvPr>
          <p:cNvSpPr>
            <a:spLocks noGrp="1"/>
          </p:cNvSpPr>
          <p:nvPr>
            <p:ph type="dt" sz="half" idx="10"/>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62B1BFE2-1E71-4173-AD7E-6B9803CDEA9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8" name="Foliennummernplatzhalter 6">
            <a:extLst>
              <a:ext uri="{FF2B5EF4-FFF2-40B4-BE49-F238E27FC236}">
                <a16:creationId xmlns:a16="http://schemas.microsoft.com/office/drawing/2014/main" id="{9A0B78C3-4FBF-4AC4-8A40-7801EF7A001E}"/>
              </a:ext>
            </a:extLst>
          </p:cNvPr>
          <p:cNvSpPr>
            <a:spLocks noGrp="1"/>
          </p:cNvSpPr>
          <p:nvPr>
            <p:ph type="sldNum" sz="quarter" idx="12"/>
          </p:nvPr>
        </p:nvSpPr>
        <p:spPr/>
        <p:txBody>
          <a:bodyPr/>
          <a:lstStyle>
            <a:lvl1pPr>
              <a:defRPr/>
            </a:lvl1pPr>
          </a:lstStyle>
          <a:p>
            <a:pPr>
              <a:defRPr/>
            </a:pPr>
            <a:fld id="{503406AA-D218-4860-AEDB-EEBF9C6604C7}" type="slidenum">
              <a:rPr/>
              <a:pPr>
                <a:defRPr/>
              </a:pPr>
              <a:t>‹#›</a:t>
            </a:fld>
            <a:endParaRPr dirty="0"/>
          </a:p>
        </p:txBody>
      </p:sp>
    </p:spTree>
    <p:extLst>
      <p:ext uri="{BB962C8B-B14F-4D97-AF65-F5344CB8AC3E}">
        <p14:creationId xmlns:p14="http://schemas.microsoft.com/office/powerpoint/2010/main" val="2998934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439C06C3-B696-466D-9549-8F015D1734BC}"/>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BC479506-9D3D-484F-A1A4-9CAD9C022AE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F10E59A9-95AE-4932-9956-C0F9A39CD209}"/>
              </a:ext>
            </a:extLst>
          </p:cNvPr>
          <p:cNvSpPr>
            <a:spLocks noGrp="1"/>
          </p:cNvSpPr>
          <p:nvPr>
            <p:ph type="sldNum" sz="quarter" idx="16"/>
          </p:nvPr>
        </p:nvSpPr>
        <p:spPr/>
        <p:txBody>
          <a:bodyPr/>
          <a:lstStyle>
            <a:lvl1pPr>
              <a:defRPr/>
            </a:lvl1pPr>
          </a:lstStyle>
          <a:p>
            <a:pPr>
              <a:defRPr/>
            </a:pPr>
            <a:fld id="{B8B07D4D-B840-4140-84B0-F296B580C893}" type="slidenum">
              <a:rPr/>
              <a:pPr>
                <a:defRPr/>
              </a:pPr>
              <a:t>‹#›</a:t>
            </a:fld>
            <a:endParaRPr dirty="0"/>
          </a:p>
        </p:txBody>
      </p:sp>
    </p:spTree>
    <p:extLst>
      <p:ext uri="{BB962C8B-B14F-4D97-AF65-F5344CB8AC3E}">
        <p14:creationId xmlns:p14="http://schemas.microsoft.com/office/powerpoint/2010/main" val="88939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9CFC6F6A-016D-4820-BCFB-6C2EE86FA71E}"/>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7DB9703C-2D61-4654-A9DE-9088E267E68F}"/>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4FBE4788-8DBA-441D-9713-BE997B341EAF}"/>
              </a:ext>
            </a:extLst>
          </p:cNvPr>
          <p:cNvSpPr>
            <a:spLocks noGrp="1"/>
          </p:cNvSpPr>
          <p:nvPr>
            <p:ph type="sldNum" sz="quarter" idx="12"/>
          </p:nvPr>
        </p:nvSpPr>
        <p:spPr/>
        <p:txBody>
          <a:bodyPr/>
          <a:lstStyle>
            <a:lvl1pPr>
              <a:defRPr/>
            </a:lvl1pPr>
          </a:lstStyle>
          <a:p>
            <a:pPr>
              <a:defRPr/>
            </a:pPr>
            <a:fld id="{285B9C86-482C-41F4-ABAF-9ED7310D311C}" type="slidenum">
              <a:rPr/>
              <a:pPr>
                <a:defRPr/>
              </a:pPr>
              <a:t>‹#›</a:t>
            </a:fld>
            <a:endParaRPr dirty="0"/>
          </a:p>
        </p:txBody>
      </p:sp>
    </p:spTree>
    <p:extLst>
      <p:ext uri="{BB962C8B-B14F-4D97-AF65-F5344CB8AC3E}">
        <p14:creationId xmlns:p14="http://schemas.microsoft.com/office/powerpoint/2010/main" val="688107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8B9A35D9-849A-4AED-A808-DE85D477D0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448" name="think-cell Folie" r:id="rId5" imgW="360" imgH="360" progId="TCLayout.ActiveDocument.1">
                  <p:embed/>
                </p:oleObj>
              </mc:Choice>
              <mc:Fallback>
                <p:oleObj name="think-cell Folie" r:id="rId5" imgW="360" imgH="360" progId="TCLayout.ActiveDocument.1">
                  <p:embed/>
                  <p:pic>
                    <p:nvPicPr>
                      <p:cNvPr id="24581" name="Object 11" hidden="1">
                        <a:extLst>
                          <a:ext uri="{FF2B5EF4-FFF2-40B4-BE49-F238E27FC236}">
                            <a16:creationId xmlns:a16="http://schemas.microsoft.com/office/drawing/2014/main" id="{81195953-80D7-4E21-8728-983BBE90E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AF4940E-846B-4AC6-A8EE-53B65E75EAB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5" name="Datumsplatzhalter 10">
            <a:extLst>
              <a:ext uri="{FF2B5EF4-FFF2-40B4-BE49-F238E27FC236}">
                <a16:creationId xmlns:a16="http://schemas.microsoft.com/office/drawing/2014/main" id="{6F48B8AA-F09F-4F6A-AA53-319EA22FA3B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2CBA0A06-DFFC-4A02-8868-4DDC4D572FAC}"/>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CB6B8A4B-BEF8-410F-B1D1-25CA9EBF85E0}"/>
              </a:ext>
            </a:extLst>
          </p:cNvPr>
          <p:cNvSpPr>
            <a:spLocks noGrp="1"/>
          </p:cNvSpPr>
          <p:nvPr>
            <p:ph type="sldNum" sz="quarter" idx="12"/>
          </p:nvPr>
        </p:nvSpPr>
        <p:spPr/>
        <p:txBody>
          <a:bodyPr/>
          <a:lstStyle>
            <a:lvl1pPr>
              <a:defRPr/>
            </a:lvl1pPr>
          </a:lstStyle>
          <a:p>
            <a:pPr>
              <a:defRPr/>
            </a:pPr>
            <a:fld id="{7A10FD57-7A24-465F-808E-86316074AE4C}" type="slidenum">
              <a:rPr/>
              <a:pPr>
                <a:defRPr/>
              </a:pPr>
              <a:t>‹#›</a:t>
            </a:fld>
            <a:endParaRPr dirty="0"/>
          </a:p>
        </p:txBody>
      </p:sp>
    </p:spTree>
    <p:extLst>
      <p:ext uri="{BB962C8B-B14F-4D97-AF65-F5344CB8AC3E}">
        <p14:creationId xmlns:p14="http://schemas.microsoft.com/office/powerpoint/2010/main" val="1567412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E4AB0122-DD7A-4197-A487-5DB1A292193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7472" name="think-cell Folie" r:id="rId6" imgW="360" imgH="360" progId="TCLayout.ActiveDocument.1">
                  <p:embed/>
                </p:oleObj>
              </mc:Choice>
              <mc:Fallback>
                <p:oleObj name="think-cell Folie" r:id="rId6" imgW="360" imgH="360" progId="TCLayout.ActiveDocument.1">
                  <p:embed/>
                  <p:pic>
                    <p:nvPicPr>
                      <p:cNvPr id="25602" name="Object 11" hidden="1">
                        <a:extLst>
                          <a:ext uri="{FF2B5EF4-FFF2-40B4-BE49-F238E27FC236}">
                            <a16:creationId xmlns:a16="http://schemas.microsoft.com/office/drawing/2014/main" id="{F5951578-9B53-416F-AD6E-057B0935A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40A9EAF-3278-46AA-98C0-8B03B304E0A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5" name="Datumsplatzhalter 9">
            <a:extLst>
              <a:ext uri="{FF2B5EF4-FFF2-40B4-BE49-F238E27FC236}">
                <a16:creationId xmlns:a16="http://schemas.microsoft.com/office/drawing/2014/main" id="{78C22C2A-5316-4D87-B84E-745BAF122A6B}"/>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CF057E84-A276-4C0F-A8CF-4FD116F2455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9B43FC5B-4024-4370-9C0D-81A564727169}"/>
              </a:ext>
            </a:extLst>
          </p:cNvPr>
          <p:cNvSpPr>
            <a:spLocks noGrp="1"/>
          </p:cNvSpPr>
          <p:nvPr>
            <p:ph type="sldNum" sz="quarter" idx="12"/>
          </p:nvPr>
        </p:nvSpPr>
        <p:spPr/>
        <p:txBody>
          <a:bodyPr/>
          <a:lstStyle>
            <a:lvl1pPr>
              <a:defRPr/>
            </a:lvl1pPr>
          </a:lstStyle>
          <a:p>
            <a:pPr>
              <a:defRPr/>
            </a:pPr>
            <a:fld id="{7D2971B9-6236-4437-8D12-77C12D993221}" type="slidenum">
              <a:rPr/>
              <a:pPr>
                <a:defRPr/>
              </a:pPr>
              <a:t>‹#›</a:t>
            </a:fld>
            <a:endParaRPr dirty="0"/>
          </a:p>
        </p:txBody>
      </p:sp>
    </p:spTree>
    <p:extLst>
      <p:ext uri="{BB962C8B-B14F-4D97-AF65-F5344CB8AC3E}">
        <p14:creationId xmlns:p14="http://schemas.microsoft.com/office/powerpoint/2010/main" val="2551755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36427132-BD3E-4D9D-98E3-D343DDB786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496" name="think-cell Folie" r:id="rId6" imgW="360" imgH="360" progId="TCLayout.ActiveDocument.1">
                  <p:embed/>
                </p:oleObj>
              </mc:Choice>
              <mc:Fallback>
                <p:oleObj name="think-cell Folie" r:id="rId6" imgW="360" imgH="360" progId="TCLayout.ActiveDocument.1">
                  <p:embed/>
                  <p:pic>
                    <p:nvPicPr>
                      <p:cNvPr id="26629" name="Object 11" hidden="1">
                        <a:extLst>
                          <a:ext uri="{FF2B5EF4-FFF2-40B4-BE49-F238E27FC236}">
                            <a16:creationId xmlns:a16="http://schemas.microsoft.com/office/drawing/2014/main" id="{620EA314-5A42-4156-9A7A-37AF95BD1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2A2D37D-ED24-44E3-8C4E-E0118D33A4C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7" name="Datumsplatzhalter 11">
            <a:extLst>
              <a:ext uri="{FF2B5EF4-FFF2-40B4-BE49-F238E27FC236}">
                <a16:creationId xmlns:a16="http://schemas.microsoft.com/office/drawing/2014/main" id="{3B7658D6-D357-4235-AD6C-435DC9A1B2ED}"/>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370F76FD-8BB3-4F85-A37B-0594CF7A749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BF6803A6-1AD0-4A12-B334-AE2D57725BEC}"/>
              </a:ext>
            </a:extLst>
          </p:cNvPr>
          <p:cNvSpPr>
            <a:spLocks noGrp="1"/>
          </p:cNvSpPr>
          <p:nvPr>
            <p:ph type="sldNum" sz="quarter" idx="16"/>
          </p:nvPr>
        </p:nvSpPr>
        <p:spPr/>
        <p:txBody>
          <a:bodyPr/>
          <a:lstStyle>
            <a:lvl1pPr>
              <a:defRPr/>
            </a:lvl1pPr>
          </a:lstStyle>
          <a:p>
            <a:pPr>
              <a:defRPr/>
            </a:pPr>
            <a:fld id="{2E94991F-1A57-4869-8C4F-3AED6022C955}" type="slidenum">
              <a:rPr/>
              <a:pPr>
                <a:defRPr/>
              </a:pPr>
              <a:t>‹#›</a:t>
            </a:fld>
            <a:endParaRPr dirty="0"/>
          </a:p>
        </p:txBody>
      </p:sp>
    </p:spTree>
    <p:extLst>
      <p:ext uri="{BB962C8B-B14F-4D97-AF65-F5344CB8AC3E}">
        <p14:creationId xmlns:p14="http://schemas.microsoft.com/office/powerpoint/2010/main" val="331479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DEC2545C-A4F1-48A1-9A3D-F2D5E9018791}"/>
              </a:ext>
            </a:extLst>
          </p:cNvPr>
          <p:cNvGrpSpPr>
            <a:grpSpLocks/>
          </p:cNvGrpSpPr>
          <p:nvPr userDrawn="1"/>
        </p:nvGrpSpPr>
        <p:grpSpPr bwMode="auto">
          <a:xfrm>
            <a:off x="2643188" y="5826125"/>
            <a:ext cx="3952875" cy="566738"/>
            <a:chOff x="2016531" y="5875547"/>
            <a:chExt cx="3698065" cy="566770"/>
          </a:xfrm>
        </p:grpSpPr>
        <p:pic>
          <p:nvPicPr>
            <p:cNvPr id="5" name="Grafik 26">
              <a:extLst>
                <a:ext uri="{FF2B5EF4-FFF2-40B4-BE49-F238E27FC236}">
                  <a16:creationId xmlns:a16="http://schemas.microsoft.com/office/drawing/2014/main" id="{6917599E-0E8B-424E-AA4E-8160EC6817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68F93C4-45E2-4952-A311-02CF5E2DE56D}"/>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77EA06C4-0D82-4172-86D9-74E7948A86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E122EA3A-3105-45D1-BAD2-093BE8295D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E8962519-AD1D-4434-B2FA-5831FDD457F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a:extLst>
              <a:ext uri="{FF2B5EF4-FFF2-40B4-BE49-F238E27FC236}">
                <a16:creationId xmlns:a16="http://schemas.microsoft.com/office/drawing/2014/main" id="{04086788-CE36-4A8B-B9E0-11606125601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1" name="Datumsplatzhalter 4">
            <a:extLst>
              <a:ext uri="{FF2B5EF4-FFF2-40B4-BE49-F238E27FC236}">
                <a16:creationId xmlns:a16="http://schemas.microsoft.com/office/drawing/2014/main" id="{4B156149-78C7-469C-A992-51314DB7FC0B}"/>
              </a:ext>
            </a:extLst>
          </p:cNvPr>
          <p:cNvSpPr>
            <a:spLocks noGrp="1"/>
          </p:cNvSpPr>
          <p:nvPr>
            <p:ph type="dt" sz="half" idx="10"/>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732F27B-69D8-40ED-8178-56FFE431BB44}"/>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57EFECC1-DF3D-49C1-B7F0-9FD7C01B927B}"/>
              </a:ext>
            </a:extLst>
          </p:cNvPr>
          <p:cNvSpPr>
            <a:spLocks noGrp="1"/>
          </p:cNvSpPr>
          <p:nvPr>
            <p:ph type="sldNum" sz="quarter" idx="12"/>
          </p:nvPr>
        </p:nvSpPr>
        <p:spPr/>
        <p:txBody>
          <a:bodyPr/>
          <a:lstStyle>
            <a:lvl1pPr>
              <a:defRPr/>
            </a:lvl1pPr>
          </a:lstStyle>
          <a:p>
            <a:pPr>
              <a:defRPr/>
            </a:pPr>
            <a:fld id="{2C121A2F-446B-4E2A-9DA6-E02634F0B3A8}" type="slidenum">
              <a:rPr/>
              <a:pPr>
                <a:defRPr/>
              </a:pPr>
              <a:t>‹#›</a:t>
            </a:fld>
            <a:endParaRPr dirty="0"/>
          </a:p>
        </p:txBody>
      </p:sp>
    </p:spTree>
    <p:extLst>
      <p:ext uri="{BB962C8B-B14F-4D97-AF65-F5344CB8AC3E}">
        <p14:creationId xmlns:p14="http://schemas.microsoft.com/office/powerpoint/2010/main" val="215997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2DF474D6-1DB1-4674-910A-2DDF61FB3C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34468EB4-2815-4CBA-8968-F04385320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
            <a:extLst>
              <a:ext uri="{FF2B5EF4-FFF2-40B4-BE49-F238E27FC236}">
                <a16:creationId xmlns:a16="http://schemas.microsoft.com/office/drawing/2014/main" id="{13CBB69B-00AD-46C7-AFBF-83B7ACEE8F7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7" name="Datumsplatzhalter 4">
            <a:extLst>
              <a:ext uri="{FF2B5EF4-FFF2-40B4-BE49-F238E27FC236}">
                <a16:creationId xmlns:a16="http://schemas.microsoft.com/office/drawing/2014/main" id="{7D82ED40-7D98-49AE-A9E3-E57C5A99C1B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5">
            <a:extLst>
              <a:ext uri="{FF2B5EF4-FFF2-40B4-BE49-F238E27FC236}">
                <a16:creationId xmlns:a16="http://schemas.microsoft.com/office/drawing/2014/main" id="{DC6BCC1E-C0EF-4324-9BED-79A99C7621D3}"/>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6B8CE144-4CA2-4519-8E9E-7037076C2E9A}"/>
              </a:ext>
            </a:extLst>
          </p:cNvPr>
          <p:cNvSpPr>
            <a:spLocks noGrp="1"/>
          </p:cNvSpPr>
          <p:nvPr>
            <p:ph type="sldNum" sz="quarter" idx="12"/>
          </p:nvPr>
        </p:nvSpPr>
        <p:spPr/>
        <p:txBody>
          <a:bodyPr/>
          <a:lstStyle>
            <a:lvl1pPr>
              <a:defRPr/>
            </a:lvl1pPr>
          </a:lstStyle>
          <a:p>
            <a:pPr>
              <a:defRPr/>
            </a:pPr>
            <a:fld id="{8AE4A22A-EC18-439C-AAB5-C8600A1E9188}" type="slidenum">
              <a:rPr/>
              <a:pPr>
                <a:defRPr/>
              </a:pPr>
              <a:t>‹#›</a:t>
            </a:fld>
            <a:endParaRPr dirty="0"/>
          </a:p>
        </p:txBody>
      </p:sp>
    </p:spTree>
    <p:extLst>
      <p:ext uri="{BB962C8B-B14F-4D97-AF65-F5344CB8AC3E}">
        <p14:creationId xmlns:p14="http://schemas.microsoft.com/office/powerpoint/2010/main" val="40696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pic>
        <p:nvPicPr>
          <p:cNvPr id="5" name="Picture 14" descr="logo">
            <a:extLst>
              <a:ext uri="{FF2B5EF4-FFF2-40B4-BE49-F238E27FC236}">
                <a16:creationId xmlns:a16="http://schemas.microsoft.com/office/drawing/2014/main" id="{192B69FA-84CA-43A8-AEA9-387E997E76A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25238" y="185738"/>
            <a:ext cx="622300" cy="627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3F2D7265-5004-489F-80B3-62CB1E2427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438" name="think-cell Folie" r:id="rId8" imgW="360" imgH="360" progId="TCLayout.ActiveDocument.1">
                  <p:embed/>
                </p:oleObj>
              </mc:Choice>
              <mc:Fallback>
                <p:oleObj name="think-cell Folie" r:id="rId8" imgW="360" imgH="360" progId="TCLayout.ActiveDocument.1">
                  <p:embed/>
                  <p:pic>
                    <p:nvPicPr>
                      <p:cNvPr id="7171" name="Object 5" hidden="1">
                        <a:extLst>
                          <a:ext uri="{FF2B5EF4-FFF2-40B4-BE49-F238E27FC236}">
                            <a16:creationId xmlns:a16="http://schemas.microsoft.com/office/drawing/2014/main" id="{EA441F92-113B-4928-8603-FCAF850A9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hidden="1">
            <a:extLst>
              <a:ext uri="{FF2B5EF4-FFF2-40B4-BE49-F238E27FC236}">
                <a16:creationId xmlns:a16="http://schemas.microsoft.com/office/drawing/2014/main" id="{9760568A-7822-4989-AF33-7E4D2C81093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graphicFrame>
        <p:nvGraphicFramePr>
          <p:cNvPr id="8" name="Object 11" hidden="1">
            <a:extLst>
              <a:ext uri="{FF2B5EF4-FFF2-40B4-BE49-F238E27FC236}">
                <a16:creationId xmlns:a16="http://schemas.microsoft.com/office/drawing/2014/main" id="{B5287FC1-3275-4DB8-B5CB-2F17A60805C7}"/>
              </a:ext>
            </a:extLst>
          </p:cNvPr>
          <p:cNvGraphicFramePr>
            <a:graphicFrameLocks noChangeAspect="1"/>
          </p:cNvGraphicFramePr>
          <p:nvPr>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439" name="think-cell Folie" r:id="rId10" imgW="360" imgH="360" progId="TCLayout.ActiveDocument.1">
                  <p:embed/>
                </p:oleObj>
              </mc:Choice>
              <mc:Fallback>
                <p:oleObj name="think-cell Folie" r:id="rId10" imgW="360" imgH="360" progId="TCLayout.ActiveDocument.1">
                  <p:embed/>
                  <p:pic>
                    <p:nvPicPr>
                      <p:cNvPr id="7174" name="Object 11" hidden="1">
                        <a:extLst>
                          <a:ext uri="{FF2B5EF4-FFF2-40B4-BE49-F238E27FC236}">
                            <a16:creationId xmlns:a16="http://schemas.microsoft.com/office/drawing/2014/main" id="{34DF66D3-3FE4-4A21-9698-C87D8E354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22973B8E-30BE-48D7-8CDA-FA59877CABAD}"/>
              </a:ext>
            </a:extLst>
          </p:cNvPr>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
        <p:nvSpPr>
          <p:cNvPr id="10" name="Datumsplatzhalter 7">
            <a:extLst>
              <a:ext uri="{FF2B5EF4-FFF2-40B4-BE49-F238E27FC236}">
                <a16:creationId xmlns:a16="http://schemas.microsoft.com/office/drawing/2014/main" id="{BABC6E6E-2557-4640-BCFC-EC6FB4CD4E60}"/>
              </a:ext>
            </a:extLst>
          </p:cNvPr>
          <p:cNvSpPr>
            <a:spLocks noGrp="1"/>
          </p:cNvSpPr>
          <p:nvPr>
            <p:ph type="dt" sz="half" idx="14"/>
          </p:nvPr>
        </p:nvSpPr>
        <p:spPr/>
        <p:txBody>
          <a:bodyPr/>
          <a:lstStyle>
            <a:lvl1pPr>
              <a:defRPr/>
            </a:lvl1pPr>
          </a:lstStyle>
          <a:p>
            <a:pPr>
              <a:defRPr/>
            </a:pPr>
            <a:r>
              <a:t>Short title goes here</a:t>
            </a:r>
          </a:p>
        </p:txBody>
      </p:sp>
      <p:sp>
        <p:nvSpPr>
          <p:cNvPr id="11" name="Fußzeilenplatzhalter 8">
            <a:extLst>
              <a:ext uri="{FF2B5EF4-FFF2-40B4-BE49-F238E27FC236}">
                <a16:creationId xmlns:a16="http://schemas.microsoft.com/office/drawing/2014/main" id="{A3D570CB-A540-4188-ADAA-C80DA1C16DFE}"/>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9">
            <a:extLst>
              <a:ext uri="{FF2B5EF4-FFF2-40B4-BE49-F238E27FC236}">
                <a16:creationId xmlns:a16="http://schemas.microsoft.com/office/drawing/2014/main" id="{1FDA2FD6-03D8-44F2-B651-429DD550A9B6}"/>
              </a:ext>
            </a:extLst>
          </p:cNvPr>
          <p:cNvSpPr>
            <a:spLocks noGrp="1"/>
          </p:cNvSpPr>
          <p:nvPr>
            <p:ph type="sldNum" sz="quarter" idx="16"/>
          </p:nvPr>
        </p:nvSpPr>
        <p:spPr/>
        <p:txBody>
          <a:bodyPr/>
          <a:lstStyle>
            <a:lvl1pPr>
              <a:defRPr/>
            </a:lvl1pPr>
          </a:lstStyle>
          <a:p>
            <a:pPr>
              <a:defRPr/>
            </a:pPr>
            <a:fld id="{2CCCCADB-D885-4CE5-A27D-7D928008042B}" type="slidenum">
              <a:rPr/>
              <a:pPr>
                <a:defRPr/>
              </a:pPr>
              <a:t>‹#›</a:t>
            </a:fld>
            <a:endParaRPr dirty="0"/>
          </a:p>
        </p:txBody>
      </p:sp>
    </p:spTree>
    <p:extLst>
      <p:ext uri="{BB962C8B-B14F-4D97-AF65-F5344CB8AC3E}">
        <p14:creationId xmlns:p14="http://schemas.microsoft.com/office/powerpoint/2010/main" val="344733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4E3534E4-7516-4950-9275-7E98692A9D6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256" name="think-cell Folie" r:id="rId5" imgW="360" imgH="360" progId="TCLayout.ActiveDocument.1">
                  <p:embed/>
                </p:oleObj>
              </mc:Choice>
              <mc:Fallback>
                <p:oleObj name="think-cell Folie" r:id="rId5" imgW="360" imgH="360" progId="TCLayout.ActiveDocument.1">
                  <p:embed/>
                  <p:pic>
                    <p:nvPicPr>
                      <p:cNvPr id="8198" name="Object 11" hidden="1">
                        <a:extLst>
                          <a:ext uri="{FF2B5EF4-FFF2-40B4-BE49-F238E27FC236}">
                            <a16:creationId xmlns:a16="http://schemas.microsoft.com/office/drawing/2014/main" id="{E79FEFE4-D1DB-4299-89D3-D438A29C9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EC711880-91AE-48C5-B9DA-7BC4C899285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
        <p:nvSpPr>
          <p:cNvPr id="6" name="Datumsplatzhalter 14">
            <a:extLst>
              <a:ext uri="{FF2B5EF4-FFF2-40B4-BE49-F238E27FC236}">
                <a16:creationId xmlns:a16="http://schemas.microsoft.com/office/drawing/2014/main" id="{21924AC0-4ECA-4F97-8764-3A1C17EE6754}"/>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E18BB2BC-8B3F-4DF5-8B29-D4AA19535B80}"/>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DE962E-086D-40CD-84EE-EB9B9264D25D}"/>
              </a:ext>
            </a:extLst>
          </p:cNvPr>
          <p:cNvSpPr>
            <a:spLocks noGrp="1"/>
          </p:cNvSpPr>
          <p:nvPr>
            <p:ph type="sldNum" sz="quarter" idx="20"/>
          </p:nvPr>
        </p:nvSpPr>
        <p:spPr/>
        <p:txBody>
          <a:bodyPr/>
          <a:lstStyle>
            <a:lvl1pPr>
              <a:defRPr/>
            </a:lvl1pPr>
          </a:lstStyle>
          <a:p>
            <a:pPr>
              <a:defRPr/>
            </a:pPr>
            <a:fld id="{15466DE2-3FBF-4FB1-8415-BE5046562858}" type="slidenum">
              <a:rPr/>
              <a:pPr>
                <a:defRPr/>
              </a:pPr>
              <a:t>‹#›</a:t>
            </a:fld>
            <a:endParaRPr dirty="0"/>
          </a:p>
        </p:txBody>
      </p:sp>
    </p:spTree>
    <p:extLst>
      <p:ext uri="{BB962C8B-B14F-4D97-AF65-F5344CB8AC3E}">
        <p14:creationId xmlns:p14="http://schemas.microsoft.com/office/powerpoint/2010/main" val="77120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039AF685-08EC-4D92-8C58-2AE6CE8F240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9280" name="think-cell Folie" r:id="rId5" imgW="360" imgH="360" progId="TCLayout.ActiveDocument.1">
                  <p:embed/>
                </p:oleObj>
              </mc:Choice>
              <mc:Fallback>
                <p:oleObj name="think-cell Folie" r:id="rId5" imgW="360" imgH="360" progId="TCLayout.ActiveDocument.1">
                  <p:embed/>
                  <p:pic>
                    <p:nvPicPr>
                      <p:cNvPr id="9222" name="Object 11" hidden="1">
                        <a:extLst>
                          <a:ext uri="{FF2B5EF4-FFF2-40B4-BE49-F238E27FC236}">
                            <a16:creationId xmlns:a16="http://schemas.microsoft.com/office/drawing/2014/main" id="{63B2EEFB-5FFA-4A89-8885-2072340AC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63203EA4-E682-479E-96B0-DE936402EB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7" name="Datumsplatzhalter 11">
            <a:extLst>
              <a:ext uri="{FF2B5EF4-FFF2-40B4-BE49-F238E27FC236}">
                <a16:creationId xmlns:a16="http://schemas.microsoft.com/office/drawing/2014/main" id="{E3C220F1-49FF-415B-AD53-E80966BA337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5CAA0047-B355-45D6-811F-DC1FCCBEA322}"/>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6409FF79-47C2-407A-8D4D-C5A4A78FC43D}"/>
              </a:ext>
            </a:extLst>
          </p:cNvPr>
          <p:cNvSpPr>
            <a:spLocks noGrp="1"/>
          </p:cNvSpPr>
          <p:nvPr>
            <p:ph type="sldNum" sz="quarter" idx="12"/>
          </p:nvPr>
        </p:nvSpPr>
        <p:spPr/>
        <p:txBody>
          <a:bodyPr/>
          <a:lstStyle>
            <a:lvl1pPr>
              <a:defRPr/>
            </a:lvl1pPr>
          </a:lstStyle>
          <a:p>
            <a:pPr>
              <a:defRPr/>
            </a:pPr>
            <a:fld id="{5E6A6A54-D8F9-46E3-B2BC-ADACB8EB50E8}" type="slidenum">
              <a:rPr/>
              <a:pPr>
                <a:defRPr/>
              </a:pPr>
              <a:t>‹#›</a:t>
            </a:fld>
            <a:endParaRPr dirty="0"/>
          </a:p>
        </p:txBody>
      </p:sp>
    </p:spTree>
    <p:extLst>
      <p:ext uri="{BB962C8B-B14F-4D97-AF65-F5344CB8AC3E}">
        <p14:creationId xmlns:p14="http://schemas.microsoft.com/office/powerpoint/2010/main" val="424987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7F76F9BD-5277-4B23-AE2E-55C334715151}"/>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C1D17783-B3C2-42AC-A5F3-BC89C893FB58}"/>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354A9DAC-C431-465D-9061-2AF565A3FE42}"/>
              </a:ext>
            </a:extLst>
          </p:cNvPr>
          <p:cNvSpPr>
            <a:spLocks noGrp="1"/>
          </p:cNvSpPr>
          <p:nvPr>
            <p:ph type="sldNum" sz="quarter" idx="16"/>
          </p:nvPr>
        </p:nvSpPr>
        <p:spPr/>
        <p:txBody>
          <a:bodyPr/>
          <a:lstStyle>
            <a:lvl1pPr>
              <a:defRPr/>
            </a:lvl1pPr>
          </a:lstStyle>
          <a:p>
            <a:pPr>
              <a:defRPr/>
            </a:pPr>
            <a:fld id="{183A5006-5EC2-400F-862E-12A7D85040C0}" type="slidenum">
              <a:rPr/>
              <a:pPr>
                <a:defRPr/>
              </a:pPr>
              <a:t>‹#›</a:t>
            </a:fld>
            <a:endParaRPr dirty="0"/>
          </a:p>
        </p:txBody>
      </p:sp>
    </p:spTree>
    <p:extLst>
      <p:ext uri="{BB962C8B-B14F-4D97-AF65-F5344CB8AC3E}">
        <p14:creationId xmlns:p14="http://schemas.microsoft.com/office/powerpoint/2010/main" val="360807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D72A3BC5-F4CD-405F-92D6-B0CA4882F174}"/>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8F2ED74D-4B79-4BA7-A99A-F6CABE1C217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254CF1D0-51E6-4C3D-9818-91E7A9FB1932}"/>
              </a:ext>
            </a:extLst>
          </p:cNvPr>
          <p:cNvSpPr>
            <a:spLocks noGrp="1"/>
          </p:cNvSpPr>
          <p:nvPr>
            <p:ph type="sldNum" sz="quarter" idx="12"/>
          </p:nvPr>
        </p:nvSpPr>
        <p:spPr/>
        <p:txBody>
          <a:bodyPr/>
          <a:lstStyle>
            <a:lvl1pPr>
              <a:defRPr/>
            </a:lvl1pPr>
          </a:lstStyle>
          <a:p>
            <a:pPr>
              <a:defRPr/>
            </a:pPr>
            <a:fld id="{7171B894-55AB-4A65-A503-902928258BAD}" type="slidenum">
              <a:rPr/>
              <a:pPr>
                <a:defRPr/>
              </a:pPr>
              <a:t>‹#›</a:t>
            </a:fld>
            <a:endParaRPr dirty="0"/>
          </a:p>
        </p:txBody>
      </p:sp>
    </p:spTree>
    <p:extLst>
      <p:ext uri="{BB962C8B-B14F-4D97-AF65-F5344CB8AC3E}">
        <p14:creationId xmlns:p14="http://schemas.microsoft.com/office/powerpoint/2010/main" val="222189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9.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7.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10">
            <a:extLst>
              <a:ext uri="{FF2B5EF4-FFF2-40B4-BE49-F238E27FC236}">
                <a16:creationId xmlns:a16="http://schemas.microsoft.com/office/drawing/2014/main" id="{7679FAD3-34AA-4BFA-9361-91D2BA3B5D79}"/>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5" hidden="1">
            <a:extLst>
              <a:ext uri="{FF2B5EF4-FFF2-40B4-BE49-F238E27FC236}">
                <a16:creationId xmlns:a16="http://schemas.microsoft.com/office/drawing/2014/main" id="{4655E28D-5174-495C-BC7B-FE32D4537221}"/>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1"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1029" name="Title Placeholder 1">
            <a:extLst>
              <a:ext uri="{FF2B5EF4-FFF2-40B4-BE49-F238E27FC236}">
                <a16:creationId xmlns:a16="http://schemas.microsoft.com/office/drawing/2014/main" id="{81034423-4EB6-4E00-B1BE-0FF296524A5C}"/>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15ECFD4B-6D11-483A-A4DC-C1D5E632176C}"/>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1031" name="Grafik 7">
            <a:extLst>
              <a:ext uri="{FF2B5EF4-FFF2-40B4-BE49-F238E27FC236}">
                <a16:creationId xmlns:a16="http://schemas.microsoft.com/office/drawing/2014/main" id="{CED9D4BF-BF95-4A0B-96F5-ED9378F13CF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25150" y="250825"/>
            <a:ext cx="5572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a:extLst>
              <a:ext uri="{FF2B5EF4-FFF2-40B4-BE49-F238E27FC236}">
                <a16:creationId xmlns:a16="http://schemas.microsoft.com/office/drawing/2014/main" id="{7047C730-1D7E-424D-BC50-7EDBE9E160B7}"/>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6B7C41CC-6E4B-4026-A0B8-88016A6A3510}"/>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386AD991-70AF-4C90-9185-53187CAAF3FF}"/>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D1B88ACA-2B66-48AA-BBBD-213287E6C185}"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Grafik 10">
            <a:extLst>
              <a:ext uri="{FF2B5EF4-FFF2-40B4-BE49-F238E27FC236}">
                <a16:creationId xmlns:a16="http://schemas.microsoft.com/office/drawing/2014/main" id="{92333137-51EF-477F-B7E3-B495990256F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1" name="Object 5" hidden="1">
            <a:extLst>
              <a:ext uri="{FF2B5EF4-FFF2-40B4-BE49-F238E27FC236}">
                <a16:creationId xmlns:a16="http://schemas.microsoft.com/office/drawing/2014/main" id="{4B738786-F98F-43E9-9E8F-2250163D7C36}"/>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64"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2053" name="Title Placeholder 1">
            <a:extLst>
              <a:ext uri="{FF2B5EF4-FFF2-40B4-BE49-F238E27FC236}">
                <a16:creationId xmlns:a16="http://schemas.microsoft.com/office/drawing/2014/main" id="{C6152BCC-947F-43E6-82F6-22FFF7C36305}"/>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53171801-A11A-4D32-AF4E-40C3AF6BCA5A}"/>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a:extLst>
              <a:ext uri="{FF2B5EF4-FFF2-40B4-BE49-F238E27FC236}">
                <a16:creationId xmlns:a16="http://schemas.microsoft.com/office/drawing/2014/main" id="{EC609673-EE6C-4C74-889F-A9495C875D6E}"/>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34DEBC42-1C3B-4BEA-B993-E53FC7086F08}"/>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492649BB-26E8-4024-B78E-379196C27B5B}"/>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7A76E6A0-D54D-4BCC-BC2A-D921179DCF52}"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9.png"/><Relationship Id="rId4" Type="http://schemas.openxmlformats.org/officeDocument/2006/relationships/image" Target="../media/image112.pn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5" Type="http://schemas.openxmlformats.org/officeDocument/2006/relationships/image" Target="../media/image122.jpeg"/><Relationship Id="rId4" Type="http://schemas.openxmlformats.org/officeDocument/2006/relationships/image" Target="../media/image121.pn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6.png"/><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8.png"/><Relationship Id="rId7" Type="http://schemas.openxmlformats.org/officeDocument/2006/relationships/image" Target="../media/image137.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87.png"/><Relationship Id="rId4" Type="http://schemas.openxmlformats.org/officeDocument/2006/relationships/image" Target="../media/image134.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150.jpe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5.png"/></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13.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Titel 6">
            <a:extLst>
              <a:ext uri="{FF2B5EF4-FFF2-40B4-BE49-F238E27FC236}">
                <a16:creationId xmlns:a16="http://schemas.microsoft.com/office/drawing/2014/main" id="{94EBDD23-48ED-40EB-8EF1-3D97A7B33A31}"/>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First high power experiments of Alternative Divertor Experiments in ASDEX Upgrade</a:t>
            </a:r>
            <a:endParaRPr lang="en-GB" altLang="en-DE" sz="3200" dirty="0">
              <a:solidFill>
                <a:schemeClr val="bg1"/>
              </a:solidFill>
            </a:endParaRPr>
          </a:p>
        </p:txBody>
      </p:sp>
      <p:sp>
        <p:nvSpPr>
          <p:cNvPr id="9" name="Titel 6">
            <a:extLst>
              <a:ext uri="{FF2B5EF4-FFF2-40B4-BE49-F238E27FC236}">
                <a16:creationId xmlns:a16="http://schemas.microsoft.com/office/drawing/2014/main" id="{379EACAA-B232-485C-993C-D65969590837}"/>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Overview </a:t>
            </a:r>
            <a:r>
              <a:rPr lang="en-US" altLang="en-DE" sz="3200" dirty="0">
                <a:solidFill>
                  <a:srgbClr val="29485D"/>
                </a:solidFill>
              </a:rPr>
              <a:t>ADC and</a:t>
            </a:r>
            <a:r>
              <a:rPr lang="en-US" altLang="en-DE" sz="3200" dirty="0">
                <a:solidFill>
                  <a:schemeClr val="bg1"/>
                </a:solidFill>
              </a:rPr>
              <a:t> XPR experiments and gaps in extrapolating to future devices</a:t>
            </a:r>
            <a:endParaRPr lang="en-GB" altLang="en-DE" sz="3200" dirty="0">
              <a:solidFill>
                <a:schemeClr val="bg1"/>
              </a:solidFill>
            </a:endParaRPr>
          </a:p>
        </p:txBody>
      </p:sp>
      <p:sp>
        <p:nvSpPr>
          <p:cNvPr id="7" name="Titel 6">
            <a:extLst>
              <a:ext uri="{FF2B5EF4-FFF2-40B4-BE49-F238E27FC236}">
                <a16:creationId xmlns:a16="http://schemas.microsoft.com/office/drawing/2014/main" id="{DDBBFC3E-EDDF-42D4-A36B-840143982207}"/>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Overview ADC and XPR experiments and gaps in extrapolating to future devices</a:t>
            </a:r>
            <a:endParaRPr lang="en-GB" altLang="en-DE" sz="3200" dirty="0">
              <a:solidFill>
                <a:schemeClr val="bg1"/>
              </a:solidFill>
            </a:endParaRPr>
          </a:p>
        </p:txBody>
      </p:sp>
      <p:sp>
        <p:nvSpPr>
          <p:cNvPr id="198661" name="Untertitel 7">
            <a:extLst>
              <a:ext uri="{FF2B5EF4-FFF2-40B4-BE49-F238E27FC236}">
                <a16:creationId xmlns:a16="http://schemas.microsoft.com/office/drawing/2014/main" id="{5C76A023-ECFC-48E4-B723-E29404AF01D7}"/>
              </a:ext>
            </a:extLst>
          </p:cNvPr>
          <p:cNvSpPr>
            <a:spLocks noChangeArrowheads="1"/>
          </p:cNvSpPr>
          <p:nvPr/>
        </p:nvSpPr>
        <p:spPr bwMode="auto">
          <a:xfrm>
            <a:off x="1036638" y="3278460"/>
            <a:ext cx="10003895" cy="112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lstStyle>
            <a:lvl1pPr algn="ctr">
              <a:lnSpc>
                <a:spcPct val="120000"/>
              </a:lnSpc>
              <a:spcBef>
                <a:spcPts val="600"/>
              </a:spcBef>
              <a:buFont typeface="Arial" panose="020B0604020202020204" pitchFamily="34" charset="0"/>
              <a:defRPr>
                <a:solidFill>
                  <a:schemeClr val="tx1"/>
                </a:solidFill>
                <a:latin typeface="Arial" panose="020B0604020202020204" pitchFamily="34" charset="0"/>
              </a:defRPr>
            </a:lvl1pPr>
            <a:lvl2pPr algn="ctr">
              <a:lnSpc>
                <a:spcPct val="120000"/>
              </a:lnSpc>
              <a:spcBef>
                <a:spcPts val="600"/>
              </a:spcBef>
              <a:buFont typeface="Arial" panose="020B0604020202020204" pitchFamily="34" charset="0"/>
              <a:defRPr b="1">
                <a:solidFill>
                  <a:schemeClr val="tx2"/>
                </a:solidFill>
                <a:latin typeface="Arial" panose="020B0604020202020204" pitchFamily="34" charset="0"/>
              </a:defRPr>
            </a:lvl2pPr>
            <a:lvl3pPr marL="179388" indent="-179388" algn="ctr">
              <a:lnSpc>
                <a:spcPct val="120000"/>
              </a:lnSpc>
              <a:spcBef>
                <a:spcPts val="600"/>
              </a:spcBef>
              <a:buFont typeface="Arial" panose="020B0604020202020204" pitchFamily="34" charset="0"/>
              <a:defRPr b="1">
                <a:solidFill>
                  <a:srgbClr val="29485D"/>
                </a:solidFill>
                <a:latin typeface="Arial" panose="020B0604020202020204" pitchFamily="34" charset="0"/>
              </a:defRPr>
            </a:lvl3pPr>
            <a:lvl4pPr marL="1793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4pPr>
            <a:lvl5pPr marL="3571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5pPr>
            <a:lvl6pPr marL="8143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6pPr>
            <a:lvl7pPr marL="12715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7pPr>
            <a:lvl8pPr marL="17287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8pPr>
            <a:lvl9pPr marL="21859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9pPr>
          </a:lstStyle>
          <a:p>
            <a:pPr algn="l" defTabSz="914400" eaLnBrk="1" hangingPunct="1">
              <a:spcBef>
                <a:spcPts val="2300"/>
              </a:spcBef>
            </a:pPr>
            <a:r>
              <a:rPr lang="en-GB" altLang="en-DE" sz="1900" u="sng" dirty="0">
                <a:solidFill>
                  <a:schemeClr val="bg1"/>
                </a:solidFill>
              </a:rPr>
              <a:t>T.Lunt</a:t>
            </a:r>
            <a:r>
              <a:rPr lang="en-GB" altLang="en-DE" sz="1900" baseline="30000" dirty="0">
                <a:solidFill>
                  <a:schemeClr val="bg1"/>
                </a:solidFill>
              </a:rPr>
              <a:t>1 </a:t>
            </a:r>
            <a:r>
              <a:rPr lang="en-GB" altLang="en-DE" sz="1900" dirty="0">
                <a:solidFill>
                  <a:schemeClr val="bg1"/>
                </a:solidFill>
              </a:rPr>
              <a:t>on behalf of the ASDEX Upgrade and </a:t>
            </a:r>
            <a:r>
              <a:rPr lang="en-GB" altLang="en-DE" sz="1900" dirty="0" err="1">
                <a:solidFill>
                  <a:schemeClr val="bg1"/>
                </a:solidFill>
              </a:rPr>
              <a:t>EUROfusion</a:t>
            </a:r>
            <a:r>
              <a:rPr lang="en-GB" altLang="en-DE" sz="1900" dirty="0">
                <a:solidFill>
                  <a:schemeClr val="bg1"/>
                </a:solidFill>
              </a:rPr>
              <a:t> teams</a:t>
            </a:r>
            <a:br>
              <a:rPr lang="en-GB" altLang="en-DE" sz="1900" dirty="0">
                <a:solidFill>
                  <a:schemeClr val="bg1"/>
                </a:solidFill>
              </a:rPr>
            </a:br>
            <a:r>
              <a:rPr lang="en-GB" altLang="en-DE" sz="1200" baseline="30000" dirty="0">
                <a:solidFill>
                  <a:schemeClr val="bg1"/>
                </a:solidFill>
              </a:rPr>
              <a:t>1</a:t>
            </a:r>
            <a:r>
              <a:rPr lang="en-GB" altLang="en-DE" sz="1200" dirty="0">
                <a:solidFill>
                  <a:schemeClr val="bg1"/>
                </a:solidFill>
              </a:rPr>
              <a:t>Max Planck Institute for Plasma Physics, </a:t>
            </a:r>
            <a:r>
              <a:rPr lang="en-GB" altLang="en-DE" sz="1200" dirty="0" err="1">
                <a:solidFill>
                  <a:schemeClr val="bg1"/>
                </a:solidFill>
              </a:rPr>
              <a:t>Boltzmannstr</a:t>
            </a:r>
            <a:r>
              <a:rPr lang="en-GB" altLang="en-DE" sz="1200" dirty="0">
                <a:solidFill>
                  <a:schemeClr val="bg1"/>
                </a:solidFill>
              </a:rPr>
              <a:t>. 2, 85748 </a:t>
            </a:r>
            <a:r>
              <a:rPr lang="en-GB" altLang="en-DE" sz="1200" dirty="0" err="1">
                <a:solidFill>
                  <a:schemeClr val="bg1"/>
                </a:solidFill>
              </a:rPr>
              <a:t>Garching</a:t>
            </a:r>
            <a:r>
              <a:rPr lang="en-GB" altLang="en-DE" sz="1200" dirty="0">
                <a:solidFill>
                  <a:schemeClr val="bg1"/>
                </a:solidFill>
              </a:rPr>
              <a:t>, Germany</a:t>
            </a:r>
            <a:br>
              <a:rPr lang="en-GB" altLang="en-DE" sz="1200" dirty="0">
                <a:solidFill>
                  <a:schemeClr val="bg1"/>
                </a:solidFill>
              </a:rPr>
            </a:br>
            <a:endParaRPr lang="en-GB" altLang="en-DE" sz="1200" dirty="0">
              <a:solidFill>
                <a:schemeClr val="bg1"/>
              </a:solidFill>
            </a:endParaRPr>
          </a:p>
        </p:txBody>
      </p:sp>
      <p:pic>
        <p:nvPicPr>
          <p:cNvPr id="3" name="Picture 2">
            <a:extLst>
              <a:ext uri="{FF2B5EF4-FFF2-40B4-BE49-F238E27FC236}">
                <a16:creationId xmlns:a16="http://schemas.microsoft.com/office/drawing/2014/main" id="{3E5D5A48-6E82-4484-913B-594AF5E09936}"/>
              </a:ext>
            </a:extLst>
          </p:cNvPr>
          <p:cNvPicPr>
            <a:picLocks noChangeAspect="1"/>
          </p:cNvPicPr>
          <p:nvPr/>
        </p:nvPicPr>
        <p:blipFill>
          <a:blip r:embed="rId2"/>
          <a:stretch>
            <a:fillRect/>
          </a:stretch>
        </p:blipFill>
        <p:spPr>
          <a:xfrm>
            <a:off x="198304" y="154781"/>
            <a:ext cx="3899971" cy="1061676"/>
          </a:xfrm>
          <a:prstGeom prst="rect">
            <a:avLst/>
          </a:prstGeom>
        </p:spPr>
      </p:pic>
      <p:sp>
        <p:nvSpPr>
          <p:cNvPr id="5" name="TextBox 4">
            <a:extLst>
              <a:ext uri="{FF2B5EF4-FFF2-40B4-BE49-F238E27FC236}">
                <a16:creationId xmlns:a16="http://schemas.microsoft.com/office/drawing/2014/main" id="{D1754B7D-85FF-433C-86C3-EF03BE0DE931}"/>
              </a:ext>
            </a:extLst>
          </p:cNvPr>
          <p:cNvSpPr txBox="1"/>
          <p:nvPr/>
        </p:nvSpPr>
        <p:spPr>
          <a:xfrm>
            <a:off x="1564764" y="4405927"/>
            <a:ext cx="3888986" cy="2255718"/>
          </a:xfrm>
          <a:prstGeom prst="rect">
            <a:avLst/>
          </a:prstGeom>
          <a:solidFill>
            <a:schemeClr val="bg1"/>
          </a:solidFill>
          <a:ln w="28575">
            <a:solidFill>
              <a:schemeClr val="tx1"/>
            </a:solidFill>
          </a:ln>
        </p:spPr>
        <p:txBody>
          <a:bodyPr wrap="none" lIns="108000" tIns="108000" rIns="108000" bIns="108000" rtlCol="0" anchor="t" anchorCtr="0">
            <a:spAutoFit/>
          </a:bodyPr>
          <a:lstStyle/>
          <a:p>
            <a:pPr algn="l">
              <a:lnSpc>
                <a:spcPts val="2300"/>
              </a:lnSpc>
              <a:spcBef>
                <a:spcPts val="1150"/>
              </a:spcBef>
            </a:pPr>
            <a:r>
              <a:rPr lang="en-GB" sz="1600" b="1" dirty="0"/>
              <a:t>Outline:</a:t>
            </a:r>
            <a:br>
              <a:rPr lang="en-GB" sz="1600" dirty="0"/>
            </a:br>
            <a:r>
              <a:rPr lang="en-GB" sz="1600" dirty="0"/>
              <a:t>- Introduction</a:t>
            </a:r>
            <a:br>
              <a:rPr lang="en-GB" sz="1600" dirty="0"/>
            </a:br>
            <a:r>
              <a:rPr lang="en-GB" sz="1600" dirty="0"/>
              <a:t>- New upper divertor of ASDEX Upgrade</a:t>
            </a:r>
            <a:br>
              <a:rPr lang="en-GB" sz="1600" dirty="0"/>
            </a:br>
            <a:r>
              <a:rPr lang="en-GB" sz="1600" dirty="0"/>
              <a:t>- Overview experimental campaign 2025</a:t>
            </a:r>
            <a:br>
              <a:rPr lang="en-GB" sz="1600" dirty="0"/>
            </a:br>
            <a:r>
              <a:rPr lang="en-GB" sz="1600" dirty="0"/>
              <a:t>- First experimental observations</a:t>
            </a:r>
            <a:br>
              <a:rPr lang="en-GB" sz="1600" dirty="0"/>
            </a:br>
            <a:r>
              <a:rPr lang="en-GB" sz="1600" dirty="0"/>
              <a:t>- Gaps in extrapolating to future devices</a:t>
            </a:r>
            <a:br>
              <a:rPr lang="en-GB" sz="1600" dirty="0"/>
            </a:br>
            <a:r>
              <a:rPr lang="en-GB" sz="1600" dirty="0"/>
              <a:t>- Summary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511883-38C8-4D53-91B3-2F2B01F4C648}"/>
              </a:ext>
            </a:extLst>
          </p:cNvPr>
          <p:cNvPicPr>
            <a:picLocks noChangeAspect="1"/>
          </p:cNvPicPr>
          <p:nvPr/>
        </p:nvPicPr>
        <p:blipFill>
          <a:blip r:embed="rId2"/>
          <a:stretch>
            <a:fillRect/>
          </a:stretch>
        </p:blipFill>
        <p:spPr>
          <a:xfrm>
            <a:off x="9022560" y="5555340"/>
            <a:ext cx="2828925" cy="438150"/>
          </a:xfrm>
          <a:prstGeom prst="rect">
            <a:avLst/>
          </a:prstGeom>
        </p:spPr>
      </p:pic>
      <p:sp>
        <p:nvSpPr>
          <p:cNvPr id="16" name="TextBox 15">
            <a:extLst>
              <a:ext uri="{FF2B5EF4-FFF2-40B4-BE49-F238E27FC236}">
                <a16:creationId xmlns:a16="http://schemas.microsoft.com/office/drawing/2014/main" id="{916C0BB0-2F2A-4FA6-9ED4-7B9B97D54D4A}"/>
              </a:ext>
            </a:extLst>
          </p:cNvPr>
          <p:cNvSpPr txBox="1"/>
          <p:nvPr/>
        </p:nvSpPr>
        <p:spPr>
          <a:xfrm>
            <a:off x="9799965" y="6016184"/>
            <a:ext cx="141064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[Dunne NF 2024]</a:t>
            </a:r>
          </a:p>
        </p:txBody>
      </p:sp>
      <p:sp>
        <p:nvSpPr>
          <p:cNvPr id="14" name="TextBox 13">
            <a:extLst>
              <a:ext uri="{FF2B5EF4-FFF2-40B4-BE49-F238E27FC236}">
                <a16:creationId xmlns:a16="http://schemas.microsoft.com/office/drawing/2014/main" id="{133B68EE-07F9-48BD-BC2C-15C087CB2317}"/>
              </a:ext>
            </a:extLst>
          </p:cNvPr>
          <p:cNvSpPr txBox="1"/>
          <p:nvPr/>
        </p:nvSpPr>
        <p:spPr>
          <a:xfrm>
            <a:off x="239114" y="5064291"/>
            <a:ext cx="2249014"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shots</a:t>
            </a:r>
            <a:r>
              <a:rPr lang="de-DE" sz="1400" b="1" dirty="0"/>
              <a:t> </a:t>
            </a:r>
            <a:r>
              <a:rPr lang="de-DE" sz="1400" b="1" dirty="0" err="1"/>
              <a:t>by</a:t>
            </a:r>
            <a:r>
              <a:rPr lang="de-DE" sz="1400" b="1" dirty="0"/>
              <a:t> G. Birkenmeier]</a:t>
            </a: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Small-ELM regime (QCE?)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sp>
        <p:nvSpPr>
          <p:cNvPr id="17" name="Foliennummernplatzhalter 5">
            <a:extLst>
              <a:ext uri="{FF2B5EF4-FFF2-40B4-BE49-F238E27FC236}">
                <a16:creationId xmlns:a16="http://schemas.microsoft.com/office/drawing/2014/main" id="{5AC4E44C-3089-4490-95BC-FBFD3FE09AC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10</a:t>
            </a:fld>
            <a:endParaRPr lang="de-DE" sz="800" kern="600" cap="all" spc="90" dirty="0">
              <a:solidFill>
                <a:schemeClr val="tx1">
                  <a:tint val="75000"/>
                </a:schemeClr>
              </a:solidFill>
              <a:latin typeface="+mn-lt"/>
            </a:endParaRPr>
          </a:p>
        </p:txBody>
      </p:sp>
      <p:sp>
        <p:nvSpPr>
          <p:cNvPr id="20" name="Fußzeilenplatzhalter 1">
            <a:extLst>
              <a:ext uri="{FF2B5EF4-FFF2-40B4-BE49-F238E27FC236}">
                <a16:creationId xmlns:a16="http://schemas.microsoft.com/office/drawing/2014/main" id="{D116C806-028D-4856-A110-571AEF32F75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18" name="Picture 17">
            <a:extLst>
              <a:ext uri="{FF2B5EF4-FFF2-40B4-BE49-F238E27FC236}">
                <a16:creationId xmlns:a16="http://schemas.microsoft.com/office/drawing/2014/main" id="{C2FFE0A2-A2DC-45F4-834E-04C8C0E8B41C}"/>
              </a:ext>
            </a:extLst>
          </p:cNvPr>
          <p:cNvPicPr>
            <a:picLocks noChangeAspect="1"/>
          </p:cNvPicPr>
          <p:nvPr/>
        </p:nvPicPr>
        <p:blipFill rotWithShape="1">
          <a:blip r:embed="rId4"/>
          <a:srcRect t="7154"/>
          <a:stretch/>
        </p:blipFill>
        <p:spPr>
          <a:xfrm>
            <a:off x="8282959" y="1197468"/>
            <a:ext cx="3688439" cy="4068044"/>
          </a:xfrm>
          <a:prstGeom prst="rect">
            <a:avLst/>
          </a:prstGeom>
        </p:spPr>
      </p:pic>
      <p:sp>
        <p:nvSpPr>
          <p:cNvPr id="21" name="TextBox 20">
            <a:extLst>
              <a:ext uri="{FF2B5EF4-FFF2-40B4-BE49-F238E27FC236}">
                <a16:creationId xmlns:a16="http://schemas.microsoft.com/office/drawing/2014/main" id="{6B8A0848-F7B0-41F8-93BF-C874EA782238}"/>
              </a:ext>
            </a:extLst>
          </p:cNvPr>
          <p:cNvSpPr txBox="1"/>
          <p:nvPr/>
        </p:nvSpPr>
        <p:spPr>
          <a:xfrm>
            <a:off x="10067909" y="2294537"/>
            <a:ext cx="163987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Faitsch</a:t>
            </a:r>
            <a:r>
              <a:rPr lang="de-DE" sz="1400" b="1" dirty="0"/>
              <a:t> NME 2021]</a:t>
            </a:r>
          </a:p>
        </p:txBody>
      </p:sp>
      <p:pic>
        <p:nvPicPr>
          <p:cNvPr id="22" name="Picture 21">
            <a:extLst>
              <a:ext uri="{FF2B5EF4-FFF2-40B4-BE49-F238E27FC236}">
                <a16:creationId xmlns:a16="http://schemas.microsoft.com/office/drawing/2014/main" id="{5093C1DC-EFCF-4749-BB89-E4F90C8499A0}"/>
              </a:ext>
            </a:extLst>
          </p:cNvPr>
          <p:cNvPicPr>
            <a:picLocks noChangeAspect="1"/>
          </p:cNvPicPr>
          <p:nvPr/>
        </p:nvPicPr>
        <p:blipFill>
          <a:blip r:embed="rId5"/>
          <a:stretch>
            <a:fillRect/>
          </a:stretch>
        </p:blipFill>
        <p:spPr>
          <a:xfrm>
            <a:off x="32183" y="961152"/>
            <a:ext cx="8136086" cy="4068043"/>
          </a:xfrm>
          <a:prstGeom prst="rect">
            <a:avLst/>
          </a:prstGeom>
        </p:spPr>
      </p:pic>
      <p:grpSp>
        <p:nvGrpSpPr>
          <p:cNvPr id="23" name="Group 22">
            <a:extLst>
              <a:ext uri="{FF2B5EF4-FFF2-40B4-BE49-F238E27FC236}">
                <a16:creationId xmlns:a16="http://schemas.microsoft.com/office/drawing/2014/main" id="{D4705D36-CB66-43DC-9D29-1DA2E75D480B}"/>
              </a:ext>
            </a:extLst>
          </p:cNvPr>
          <p:cNvGrpSpPr/>
          <p:nvPr/>
        </p:nvGrpSpPr>
        <p:grpSpPr>
          <a:xfrm>
            <a:off x="2561126" y="2556596"/>
            <a:ext cx="5040136" cy="3805233"/>
            <a:chOff x="-4241711" y="3008350"/>
            <a:chExt cx="4236280" cy="3050122"/>
          </a:xfrm>
        </p:grpSpPr>
        <p:pic>
          <p:nvPicPr>
            <p:cNvPr id="24" name="Picture 23">
              <a:extLst>
                <a:ext uri="{FF2B5EF4-FFF2-40B4-BE49-F238E27FC236}">
                  <a16:creationId xmlns:a16="http://schemas.microsoft.com/office/drawing/2014/main" id="{3EB251BF-F1F1-40FD-8CE7-33FE2AD0CBE6}"/>
                </a:ext>
              </a:extLst>
            </p:cNvPr>
            <p:cNvPicPr>
              <a:picLocks noChangeAspect="1"/>
            </p:cNvPicPr>
            <p:nvPr/>
          </p:nvPicPr>
          <p:blipFill>
            <a:blip r:embed="rId6"/>
            <a:stretch>
              <a:fillRect/>
            </a:stretch>
          </p:blipFill>
          <p:spPr>
            <a:xfrm>
              <a:off x="-4241711" y="3008350"/>
              <a:ext cx="4236280" cy="3050122"/>
            </a:xfrm>
            <a:prstGeom prst="rect">
              <a:avLst/>
            </a:prstGeom>
          </p:spPr>
        </p:pic>
        <p:cxnSp>
          <p:nvCxnSpPr>
            <p:cNvPr id="25" name="Straight Arrow Connector 24">
              <a:extLst>
                <a:ext uri="{FF2B5EF4-FFF2-40B4-BE49-F238E27FC236}">
                  <a16:creationId xmlns:a16="http://schemas.microsoft.com/office/drawing/2014/main" id="{ADCAB786-86A1-454A-A75F-DFA146BDD762}"/>
                </a:ext>
              </a:extLst>
            </p:cNvPr>
            <p:cNvCxnSpPr/>
            <p:nvPr/>
          </p:nvCxnSpPr>
          <p:spPr>
            <a:xfrm>
              <a:off x="-917113" y="4062680"/>
              <a:ext cx="345056" cy="825156"/>
            </a:xfrm>
            <a:prstGeom prst="straightConnector1">
              <a:avLst/>
            </a:prstGeom>
            <a:ln w="3810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132EAB41-7FA7-4E3F-948E-3806AA1CDD92}"/>
                </a:ext>
              </a:extLst>
            </p:cNvPr>
            <p:cNvSpPr txBox="1"/>
            <p:nvPr/>
          </p:nvSpPr>
          <p:spPr>
            <a:xfrm>
              <a:off x="-3944443" y="5612727"/>
              <a:ext cx="3856825" cy="325217"/>
            </a:xfrm>
            <a:prstGeom prst="rect">
              <a:avLst/>
            </a:prstGeom>
            <a:noFill/>
          </p:spPr>
          <p:txBody>
            <a:bodyPr wrap="none" lIns="0" tIns="0" rIns="0" bIns="0" rtlCol="0" anchor="t" anchorCtr="0">
              <a:spAutoFit/>
            </a:bodyPr>
            <a:lstStyle/>
            <a:p>
              <a:pPr algn="l">
                <a:lnSpc>
                  <a:spcPts val="2300"/>
                </a:lnSpc>
                <a:spcBef>
                  <a:spcPts val="1150"/>
                </a:spcBef>
              </a:pPr>
              <a:r>
                <a:rPr lang="de-DE" sz="3600" dirty="0" err="1">
                  <a:solidFill>
                    <a:schemeClr val="bg1"/>
                  </a:solidFill>
                  <a:latin typeface="Symbol" panose="05050102010706020507" pitchFamily="18" charset="2"/>
                </a:rPr>
                <a:t>F</a:t>
              </a:r>
              <a:r>
                <a:rPr lang="de-DE" sz="3600" baseline="-25000" dirty="0" err="1">
                  <a:solidFill>
                    <a:schemeClr val="bg1"/>
                  </a:solidFill>
                </a:rPr>
                <a:t>mc,USN</a:t>
              </a:r>
              <a:r>
                <a:rPr lang="de-DE" sz="3600" dirty="0">
                  <a:solidFill>
                    <a:schemeClr val="bg1"/>
                  </a:solidFill>
                </a:rPr>
                <a:t>/</a:t>
              </a:r>
              <a:r>
                <a:rPr lang="de-DE" sz="3600" dirty="0" err="1">
                  <a:solidFill>
                    <a:schemeClr val="bg1"/>
                  </a:solidFill>
                  <a:latin typeface="Symbol" panose="05050102010706020507" pitchFamily="18" charset="2"/>
                </a:rPr>
                <a:t>F</a:t>
              </a:r>
              <a:r>
                <a:rPr lang="de-DE" sz="3600" baseline="-25000" dirty="0" err="1">
                  <a:solidFill>
                    <a:schemeClr val="bg1"/>
                  </a:solidFill>
                </a:rPr>
                <a:t>mc,LSN</a:t>
              </a:r>
              <a:r>
                <a:rPr lang="de-DE" sz="3600" dirty="0">
                  <a:solidFill>
                    <a:schemeClr val="bg1"/>
                  </a:solidFill>
                </a:rPr>
                <a:t> ~ 7</a:t>
              </a:r>
            </a:p>
          </p:txBody>
        </p:sp>
      </p:grpSp>
      <p:sp>
        <p:nvSpPr>
          <p:cNvPr id="13" name="Text Box 17">
            <a:extLst>
              <a:ext uri="{FF2B5EF4-FFF2-40B4-BE49-F238E27FC236}">
                <a16:creationId xmlns:a16="http://schemas.microsoft.com/office/drawing/2014/main" id="{B6FF355D-C1E3-4079-883C-A4CA8E74FABB}"/>
              </a:ext>
            </a:extLst>
          </p:cNvPr>
          <p:cNvSpPr txBox="1">
            <a:spLocks noChangeArrowheads="1"/>
          </p:cNvSpPr>
          <p:nvPr/>
        </p:nvSpPr>
        <p:spPr bwMode="auto">
          <a:xfrm>
            <a:off x="2106367" y="4442078"/>
            <a:ext cx="8156575"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3:</a:t>
            </a:r>
          </a:p>
          <a:p>
            <a:pPr marL="285750" indent="-285750" defTabSz="914400">
              <a:buFont typeface="Arial" panose="020B0604020202020204" pitchFamily="34" charset="0"/>
              <a:buChar char="•"/>
            </a:pPr>
            <a:r>
              <a:rPr lang="de-DE" altLang="en-DE" b="1" dirty="0">
                <a:solidFill>
                  <a:srgbClr val="29485D"/>
                </a:solidFill>
              </a:rPr>
              <a:t>Most (all?)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ADC </a:t>
            </a:r>
            <a:r>
              <a:rPr lang="de-DE" altLang="en-DE" b="1" dirty="0" err="1">
                <a:solidFill>
                  <a:srgbClr val="29485D"/>
                </a:solidFill>
              </a:rPr>
              <a:t>discharges</a:t>
            </a:r>
            <a:r>
              <a:rPr lang="de-DE" altLang="en-DE" b="1" dirty="0">
                <a:solidFill>
                  <a:srgbClr val="29485D"/>
                </a:solidFill>
              </a:rPr>
              <a:t> </a:t>
            </a:r>
            <a:r>
              <a:rPr lang="de-DE" altLang="en-DE" b="1" dirty="0" err="1">
                <a:solidFill>
                  <a:srgbClr val="29485D"/>
                </a:solidFill>
              </a:rPr>
              <a:t>are</a:t>
            </a:r>
            <a:r>
              <a:rPr lang="de-DE" altLang="en-DE" b="1" dirty="0">
                <a:solidFill>
                  <a:srgbClr val="29485D"/>
                </a:solidFill>
              </a:rPr>
              <a:t> in a </a:t>
            </a:r>
            <a:r>
              <a:rPr lang="de-DE" altLang="en-DE" b="1" dirty="0" err="1">
                <a:solidFill>
                  <a:srgbClr val="29485D"/>
                </a:solidFill>
              </a:rPr>
              <a:t>small</a:t>
            </a:r>
            <a:r>
              <a:rPr lang="de-DE" altLang="en-DE" b="1" dirty="0">
                <a:solidFill>
                  <a:srgbClr val="29485D"/>
                </a:solidFill>
              </a:rPr>
              <a:t>-ELM (QCE?) </a:t>
            </a:r>
            <a:r>
              <a:rPr lang="de-DE" altLang="en-DE" b="1" dirty="0" err="1">
                <a:solidFill>
                  <a:srgbClr val="29485D"/>
                </a:solidFill>
              </a:rPr>
              <a:t>regime</a:t>
            </a:r>
            <a:endParaRPr lang="de-DE" altLang="en-DE" b="1" dirty="0">
              <a:solidFill>
                <a:srgbClr val="29485D"/>
              </a:solidFill>
            </a:endParaRPr>
          </a:p>
          <a:p>
            <a:pPr marL="285750" indent="-285750" defTabSz="914400">
              <a:buFont typeface="Arial" panose="020B0604020202020204" pitchFamily="34" charset="0"/>
              <a:buChar char="•"/>
            </a:pPr>
            <a:r>
              <a:rPr lang="de-DE" altLang="en-DE" b="1" dirty="0">
                <a:solidFill>
                  <a:srgbClr val="29485D"/>
                </a:solidFill>
              </a:rPr>
              <a:t>The different </a:t>
            </a:r>
            <a:r>
              <a:rPr lang="de-DE" altLang="en-DE" b="1" dirty="0" err="1">
                <a:solidFill>
                  <a:srgbClr val="29485D"/>
                </a:solidFill>
              </a:rPr>
              <a:t>shape</a:t>
            </a:r>
            <a:r>
              <a:rPr lang="de-DE" altLang="en-DE" b="1" dirty="0">
                <a:solidFill>
                  <a:srgbClr val="29485D"/>
                </a:solidFill>
              </a:rPr>
              <a:t> …</a:t>
            </a:r>
          </a:p>
          <a:p>
            <a:pPr marL="285750" indent="-285750" defTabSz="914400">
              <a:buFont typeface="Arial" panose="020B0604020202020204" pitchFamily="34" charset="0"/>
              <a:buChar char="•"/>
            </a:pPr>
            <a:r>
              <a:rPr lang="de-DE" altLang="en-DE" b="1" dirty="0">
                <a:solidFill>
                  <a:srgbClr val="29485D"/>
                </a:solidFill>
              </a:rPr>
              <a:t>…</a:t>
            </a:r>
            <a:r>
              <a:rPr lang="de-DE" altLang="en-DE" b="1" dirty="0" err="1">
                <a:solidFill>
                  <a:srgbClr val="29485D"/>
                </a:solidFill>
              </a:rPr>
              <a:t>or</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high </a:t>
            </a:r>
            <a:r>
              <a:rPr lang="de-DE" altLang="en-DE" b="1" dirty="0" err="1">
                <a:solidFill>
                  <a:srgbClr val="29485D"/>
                </a:solidFill>
              </a:rPr>
              <a:t>main</a:t>
            </a:r>
            <a:r>
              <a:rPr lang="de-DE" altLang="en-DE" b="1" dirty="0">
                <a:solidFill>
                  <a:srgbClr val="29485D"/>
                </a:solidFill>
              </a:rPr>
              <a:t> </a:t>
            </a:r>
            <a:r>
              <a:rPr lang="de-DE" altLang="en-DE" b="1" dirty="0" err="1">
                <a:solidFill>
                  <a:srgbClr val="29485D"/>
                </a:solidFill>
              </a:rPr>
              <a:t>chamber</a:t>
            </a:r>
            <a:r>
              <a:rPr lang="de-DE" altLang="en-DE" b="1" dirty="0">
                <a:solidFill>
                  <a:srgbClr val="29485D"/>
                </a:solidFill>
              </a:rPr>
              <a:t> neutral </a:t>
            </a:r>
            <a:r>
              <a:rPr lang="de-DE" altLang="en-DE" b="1" dirty="0" err="1">
                <a:solidFill>
                  <a:srgbClr val="29485D"/>
                </a:solidFill>
              </a:rPr>
              <a:t>density</a:t>
            </a:r>
            <a:r>
              <a:rPr lang="de-DE" altLang="en-DE" b="1" dirty="0">
                <a:solidFill>
                  <a:srgbClr val="29485D"/>
                </a:solidFill>
              </a:rPr>
              <a:t> </a:t>
            </a:r>
            <a:r>
              <a:rPr lang="de-DE" altLang="en-DE" b="1" dirty="0" err="1">
                <a:solidFill>
                  <a:srgbClr val="29485D"/>
                </a:solidFill>
              </a:rPr>
              <a:t>might</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reason</a:t>
            </a:r>
            <a:endParaRPr lang="de-DE" altLang="en-DE" b="1" dirty="0">
              <a:solidFill>
                <a:srgbClr val="29485D"/>
              </a:solidFill>
            </a:endParaRPr>
          </a:p>
        </p:txBody>
      </p:sp>
    </p:spTree>
    <p:extLst>
      <p:ext uri="{BB962C8B-B14F-4D97-AF65-F5344CB8AC3E}">
        <p14:creationId xmlns:p14="http://schemas.microsoft.com/office/powerpoint/2010/main" val="2822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600 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11</a:t>
            </a:fld>
            <a:endParaRPr lang="de-DE" sz="800" kern="600" cap="all" spc="90" dirty="0">
              <a:solidFill>
                <a:schemeClr val="tx1">
                  <a:tint val="75000"/>
                </a:schemeClr>
              </a:solidFill>
              <a:latin typeface="+mn-lt"/>
            </a:endParaRPr>
          </a:p>
        </p:txBody>
      </p:sp>
      <p:pic>
        <p:nvPicPr>
          <p:cNvPr id="10" name="Picture 9">
            <a:extLst>
              <a:ext uri="{FF2B5EF4-FFF2-40B4-BE49-F238E27FC236}">
                <a16:creationId xmlns:a16="http://schemas.microsoft.com/office/drawing/2014/main" id="{AAF664EE-B1D5-466D-B164-51ED5D0ED18D}"/>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12" name="Picture 11">
            <a:extLst>
              <a:ext uri="{FF2B5EF4-FFF2-40B4-BE49-F238E27FC236}">
                <a16:creationId xmlns:a16="http://schemas.microsoft.com/office/drawing/2014/main" id="{4B0DA45F-8CE2-4A4F-879E-C4336EB362FC}"/>
              </a:ext>
            </a:extLst>
          </p:cNvPr>
          <p:cNvPicPr>
            <a:picLocks noChangeAspect="1"/>
          </p:cNvPicPr>
          <p:nvPr/>
        </p:nvPicPr>
        <p:blipFill>
          <a:blip r:embed="rId4"/>
          <a:stretch>
            <a:fillRect/>
          </a:stretch>
        </p:blipFill>
        <p:spPr>
          <a:xfrm>
            <a:off x="36000" y="972000"/>
            <a:ext cx="11814072" cy="5559563"/>
          </a:xfrm>
          <a:prstGeom prst="rect">
            <a:avLst/>
          </a:prstGeom>
        </p:spPr>
      </p:pic>
      <p:sp>
        <p:nvSpPr>
          <p:cNvPr id="11" name="Fußzeilenplatzhalter 1">
            <a:extLst>
              <a:ext uri="{FF2B5EF4-FFF2-40B4-BE49-F238E27FC236}">
                <a16:creationId xmlns:a16="http://schemas.microsoft.com/office/drawing/2014/main" id="{49552CAE-6894-410F-BA47-4421DA61C250}"/>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8" name="TextBox 7">
            <a:extLst>
              <a:ext uri="{FF2B5EF4-FFF2-40B4-BE49-F238E27FC236}">
                <a16:creationId xmlns:a16="http://schemas.microsoft.com/office/drawing/2014/main" id="{D3D1139A-D3C6-4F8A-8C3D-5A6FDD37E388}"/>
              </a:ext>
            </a:extLst>
          </p:cNvPr>
          <p:cNvSpPr txBox="1"/>
          <p:nvPr/>
        </p:nvSpPr>
        <p:spPr>
          <a:xfrm>
            <a:off x="68294" y="6280135"/>
            <a:ext cx="1668727"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shots</a:t>
            </a:r>
            <a:r>
              <a:rPr lang="de-DE" sz="1400" b="1" dirty="0"/>
              <a:t> </a:t>
            </a:r>
            <a:r>
              <a:rPr lang="de-DE" sz="1400" b="1" dirty="0" err="1"/>
              <a:t>by</a:t>
            </a:r>
            <a:r>
              <a:rPr lang="de-DE" sz="1400" b="1" dirty="0"/>
              <a:t> </a:t>
            </a:r>
            <a:r>
              <a:rPr lang="de-DE" sz="1400" b="1" dirty="0" err="1"/>
              <a:t>B.Sieglin</a:t>
            </a:r>
            <a:r>
              <a:rPr lang="de-DE" sz="1400" b="1" dirty="0"/>
              <a:t>]</a:t>
            </a:r>
          </a:p>
        </p:txBody>
      </p:sp>
      <p:sp>
        <p:nvSpPr>
          <p:cNvPr id="9" name="TextBox 8">
            <a:extLst>
              <a:ext uri="{FF2B5EF4-FFF2-40B4-BE49-F238E27FC236}">
                <a16:creationId xmlns:a16="http://schemas.microsoft.com/office/drawing/2014/main" id="{A30FBE64-411C-4B4F-A4CB-2B04028F334D}"/>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103419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600 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12</a:t>
            </a:fld>
            <a:endParaRPr lang="de-DE" sz="800" kern="600" cap="all" spc="90" dirty="0">
              <a:solidFill>
                <a:schemeClr val="tx1">
                  <a:tint val="75000"/>
                </a:schemeClr>
              </a:solidFill>
              <a:latin typeface="+mn-lt"/>
            </a:endParaRPr>
          </a:p>
        </p:txBody>
      </p:sp>
      <p:pic>
        <p:nvPicPr>
          <p:cNvPr id="3" name="Picture 2">
            <a:extLst>
              <a:ext uri="{FF2B5EF4-FFF2-40B4-BE49-F238E27FC236}">
                <a16:creationId xmlns:a16="http://schemas.microsoft.com/office/drawing/2014/main" id="{695E97D0-0376-4764-9A60-210E7FE3DAEB}"/>
              </a:ext>
            </a:extLst>
          </p:cNvPr>
          <p:cNvPicPr>
            <a:picLocks noChangeAspect="1"/>
          </p:cNvPicPr>
          <p:nvPr/>
        </p:nvPicPr>
        <p:blipFill>
          <a:blip r:embed="rId3"/>
          <a:stretch>
            <a:fillRect/>
          </a:stretch>
        </p:blipFill>
        <p:spPr>
          <a:xfrm>
            <a:off x="720000" y="972000"/>
            <a:ext cx="11192278" cy="5596139"/>
          </a:xfrm>
          <a:prstGeom prst="rect">
            <a:avLst/>
          </a:prstGeom>
        </p:spPr>
      </p:pic>
      <p:pic>
        <p:nvPicPr>
          <p:cNvPr id="5" name="Picture 4">
            <a:extLst>
              <a:ext uri="{FF2B5EF4-FFF2-40B4-BE49-F238E27FC236}">
                <a16:creationId xmlns:a16="http://schemas.microsoft.com/office/drawing/2014/main" id="{5D948330-3366-4EF3-B499-4B80B650862D}"/>
              </a:ext>
            </a:extLst>
          </p:cNvPr>
          <p:cNvPicPr>
            <a:picLocks noChangeAspect="1"/>
          </p:cNvPicPr>
          <p:nvPr/>
        </p:nvPicPr>
        <p:blipFill>
          <a:blip r:embed="rId4"/>
          <a:stretch>
            <a:fillRect/>
          </a:stretch>
        </p:blipFill>
        <p:spPr>
          <a:xfrm>
            <a:off x="720000" y="972000"/>
            <a:ext cx="11192278" cy="5596139"/>
          </a:xfrm>
          <a:prstGeom prst="rect">
            <a:avLst/>
          </a:prstGeom>
        </p:spPr>
      </p:pic>
      <p:sp>
        <p:nvSpPr>
          <p:cNvPr id="8" name="Fußzeilenplatzhalter 1">
            <a:extLst>
              <a:ext uri="{FF2B5EF4-FFF2-40B4-BE49-F238E27FC236}">
                <a16:creationId xmlns:a16="http://schemas.microsoft.com/office/drawing/2014/main" id="{EEF2A02C-5B8E-4730-A843-AA1F7898CDBB}"/>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9" name="Text Box 17">
            <a:extLst>
              <a:ext uri="{FF2B5EF4-FFF2-40B4-BE49-F238E27FC236}">
                <a16:creationId xmlns:a16="http://schemas.microsoft.com/office/drawing/2014/main" id="{8D499472-86C5-4FB8-8EEE-B2746731A3DB}"/>
              </a:ext>
            </a:extLst>
          </p:cNvPr>
          <p:cNvSpPr txBox="1">
            <a:spLocks noChangeArrowheads="1"/>
          </p:cNvSpPr>
          <p:nvPr/>
        </p:nvSpPr>
        <p:spPr bwMode="auto">
          <a:xfrm>
            <a:off x="1864748" y="4670439"/>
            <a:ext cx="8156575" cy="923330"/>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en-US" altLang="en-DE" b="1" dirty="0">
                <a:solidFill>
                  <a:srgbClr val="29485D"/>
                </a:solidFill>
              </a:rPr>
              <a:t>Observation 4:</a:t>
            </a:r>
          </a:p>
          <a:p>
            <a:pPr marL="285750" indent="-285750" defTabSz="914400">
              <a:buFont typeface="Arial" panose="020B0604020202020204" pitchFamily="34" charset="0"/>
              <a:buChar char="•"/>
            </a:pPr>
            <a:r>
              <a:rPr lang="en-US" altLang="en-DE" b="1" dirty="0">
                <a:solidFill>
                  <a:srgbClr val="29485D"/>
                </a:solidFill>
              </a:rPr>
              <a:t>Despite the very large volume of large </a:t>
            </a:r>
            <a:r>
              <a:rPr lang="en-US" altLang="en-DE" b="1" dirty="0" err="1">
                <a:solidFill>
                  <a:srgbClr val="29485D"/>
                </a:solidFill>
              </a:rPr>
              <a:t>f</a:t>
            </a:r>
            <a:r>
              <a:rPr lang="en-US" altLang="en-DE" b="1" baseline="-25000" dirty="0" err="1">
                <a:solidFill>
                  <a:srgbClr val="29485D"/>
                </a:solidFill>
              </a:rPr>
              <a:t>x</a:t>
            </a:r>
            <a:r>
              <a:rPr lang="en-US" altLang="en-DE" b="1" dirty="0">
                <a:solidFill>
                  <a:srgbClr val="29485D"/>
                </a:solidFill>
              </a:rPr>
              <a:t> and </a:t>
            </a:r>
            <a:r>
              <a:rPr lang="en-US" altLang="en-DE" b="1" dirty="0" err="1">
                <a:solidFill>
                  <a:srgbClr val="29485D"/>
                </a:solidFill>
              </a:rPr>
              <a:t>L</a:t>
            </a:r>
            <a:r>
              <a:rPr lang="en-US" altLang="en-DE" b="1" baseline="-25000" dirty="0" err="1">
                <a:solidFill>
                  <a:srgbClr val="29485D"/>
                </a:solidFill>
              </a:rPr>
              <a:t>c</a:t>
            </a:r>
            <a:r>
              <a:rPr lang="en-US" altLang="en-DE" b="1" dirty="0">
                <a:solidFill>
                  <a:srgbClr val="29485D"/>
                </a:solidFill>
              </a:rPr>
              <a:t> an XPR is not established/excited if </a:t>
            </a:r>
            <a:r>
              <a:rPr lang="en-US" altLang="en-DE" b="1" dirty="0" err="1">
                <a:solidFill>
                  <a:srgbClr val="29485D"/>
                </a:solidFill>
                <a:latin typeface="Symbol" panose="05050102010706020507" pitchFamily="18" charset="2"/>
              </a:rPr>
              <a:t>l</a:t>
            </a:r>
            <a:r>
              <a:rPr lang="en-US" altLang="en-DE" b="1" baseline="-25000" dirty="0" err="1">
                <a:solidFill>
                  <a:srgbClr val="29485D"/>
                </a:solidFill>
              </a:rPr>
              <a:t>q</a:t>
            </a:r>
            <a:r>
              <a:rPr lang="en-US" altLang="en-DE" b="1" dirty="0">
                <a:solidFill>
                  <a:srgbClr val="29485D"/>
                </a:solidFill>
              </a:rPr>
              <a:t>&gt;&gt; </a:t>
            </a:r>
            <a:r>
              <a:rPr lang="en-US" altLang="en-DE" b="1" dirty="0" err="1">
                <a:solidFill>
                  <a:srgbClr val="29485D"/>
                </a:solidFill>
                <a:latin typeface="Symbol" panose="05050102010706020507" pitchFamily="18" charset="2"/>
              </a:rPr>
              <a:t>D</a:t>
            </a:r>
            <a:r>
              <a:rPr lang="en-US" altLang="en-DE" b="1" dirty="0" err="1">
                <a:solidFill>
                  <a:srgbClr val="29485D"/>
                </a:solidFill>
              </a:rPr>
              <a:t>r</a:t>
            </a:r>
            <a:r>
              <a:rPr lang="en-US" altLang="en-DE" b="1" baseline="-25000" dirty="0" err="1">
                <a:solidFill>
                  <a:srgbClr val="29485D"/>
                </a:solidFill>
              </a:rPr>
              <a:t>XPR</a:t>
            </a:r>
            <a:endParaRPr lang="en-US" altLang="en-DE" b="1" dirty="0">
              <a:solidFill>
                <a:srgbClr val="29485D"/>
              </a:solidFill>
            </a:endParaRPr>
          </a:p>
        </p:txBody>
      </p:sp>
    </p:spTree>
    <p:extLst>
      <p:ext uri="{BB962C8B-B14F-4D97-AF65-F5344CB8AC3E}">
        <p14:creationId xmlns:p14="http://schemas.microsoft.com/office/powerpoint/2010/main" val="255969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at 800 kA</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13</a:t>
            </a:fld>
            <a:endParaRPr lang="de-DE" sz="800" kern="600" cap="all" spc="90" dirty="0">
              <a:solidFill>
                <a:schemeClr val="tx1">
                  <a:tint val="75000"/>
                </a:schemeClr>
              </a:solidFill>
              <a:latin typeface="+mn-lt"/>
            </a:endParaRPr>
          </a:p>
        </p:txBody>
      </p:sp>
      <p:pic>
        <p:nvPicPr>
          <p:cNvPr id="3" name="Picture 2">
            <a:extLst>
              <a:ext uri="{FF2B5EF4-FFF2-40B4-BE49-F238E27FC236}">
                <a16:creationId xmlns:a16="http://schemas.microsoft.com/office/drawing/2014/main" id="{DFEA15EA-3693-47F4-A286-F14E76ABD783}"/>
              </a:ext>
            </a:extLst>
          </p:cNvPr>
          <p:cNvPicPr>
            <a:picLocks noChangeAspect="1"/>
          </p:cNvPicPr>
          <p:nvPr/>
        </p:nvPicPr>
        <p:blipFill>
          <a:blip r:embed="rId3"/>
          <a:stretch>
            <a:fillRect/>
          </a:stretch>
        </p:blipFill>
        <p:spPr>
          <a:xfrm>
            <a:off x="36000" y="972001"/>
            <a:ext cx="11814072" cy="5559563"/>
          </a:xfrm>
          <a:prstGeom prst="rect">
            <a:avLst/>
          </a:prstGeom>
        </p:spPr>
      </p:pic>
      <p:sp>
        <p:nvSpPr>
          <p:cNvPr id="10" name="Fußzeilenplatzhalter 1">
            <a:extLst>
              <a:ext uri="{FF2B5EF4-FFF2-40B4-BE49-F238E27FC236}">
                <a16:creationId xmlns:a16="http://schemas.microsoft.com/office/drawing/2014/main" id="{CB60D250-4592-4E28-940C-65239FEEC4CE}"/>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4" name="Picture 3">
            <a:extLst>
              <a:ext uri="{FF2B5EF4-FFF2-40B4-BE49-F238E27FC236}">
                <a16:creationId xmlns:a16="http://schemas.microsoft.com/office/drawing/2014/main" id="{DA9560BC-C010-41A7-99E2-63C8C8F115C2}"/>
              </a:ext>
            </a:extLst>
          </p:cNvPr>
          <p:cNvPicPr>
            <a:picLocks noChangeAspect="1"/>
          </p:cNvPicPr>
          <p:nvPr/>
        </p:nvPicPr>
        <p:blipFill>
          <a:blip r:embed="rId4"/>
          <a:stretch>
            <a:fillRect/>
          </a:stretch>
        </p:blipFill>
        <p:spPr>
          <a:xfrm>
            <a:off x="36000" y="972000"/>
            <a:ext cx="11814072" cy="5559563"/>
          </a:xfrm>
          <a:prstGeom prst="rect">
            <a:avLst/>
          </a:prstGeom>
        </p:spPr>
      </p:pic>
      <p:sp>
        <p:nvSpPr>
          <p:cNvPr id="145" name="Text Box 17">
            <a:extLst>
              <a:ext uri="{FF2B5EF4-FFF2-40B4-BE49-F238E27FC236}">
                <a16:creationId xmlns:a16="http://schemas.microsoft.com/office/drawing/2014/main" id="{C9ACD7B1-1709-4742-9CDD-158282E92272}"/>
              </a:ext>
            </a:extLst>
          </p:cNvPr>
          <p:cNvSpPr txBox="1">
            <a:spLocks noChangeArrowheads="1"/>
          </p:cNvSpPr>
          <p:nvPr/>
        </p:nvSpPr>
        <p:spPr bwMode="auto">
          <a:xfrm>
            <a:off x="1864748" y="4008871"/>
            <a:ext cx="8156575" cy="923330"/>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5:</a:t>
            </a:r>
          </a:p>
          <a:p>
            <a:pPr marL="285750" indent="-285750" defTabSz="914400">
              <a:buFont typeface="Arial" panose="020B0604020202020204" pitchFamily="34" charset="0"/>
              <a:buChar char="•"/>
            </a:pPr>
            <a:r>
              <a:rPr lang="de-DE" altLang="en-DE" b="1" dirty="0">
                <a:solidFill>
                  <a:srgbClr val="29485D"/>
                </a:solidFill>
              </a:rPr>
              <a:t>A </a:t>
            </a:r>
            <a:r>
              <a:rPr lang="de-DE" altLang="en-DE" b="1" dirty="0" err="1">
                <a:solidFill>
                  <a:srgbClr val="29485D"/>
                </a:solidFill>
              </a:rPr>
              <a:t>stable</a:t>
            </a:r>
            <a:r>
              <a:rPr lang="de-DE" altLang="en-DE" b="1" dirty="0">
                <a:solidFill>
                  <a:srgbClr val="29485D"/>
                </a:solidFill>
              </a:rPr>
              <a:t> XPR </a:t>
            </a: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observed</a:t>
            </a:r>
            <a:r>
              <a:rPr lang="de-DE" altLang="en-DE" b="1" dirty="0">
                <a:solidFill>
                  <a:srgbClr val="29485D"/>
                </a:solidFill>
              </a:rPr>
              <a:t> in </a:t>
            </a:r>
            <a:r>
              <a:rPr lang="de-DE" altLang="en-DE" b="1" dirty="0" err="1">
                <a:solidFill>
                  <a:srgbClr val="29485D"/>
                </a:solidFill>
              </a:rPr>
              <a:t>sCRD</a:t>
            </a:r>
            <a:r>
              <a:rPr lang="de-DE" altLang="en-DE" b="1" dirty="0">
                <a:solidFill>
                  <a:srgbClr val="29485D"/>
                </a:solidFill>
              </a:rPr>
              <a:t> </a:t>
            </a:r>
            <a:r>
              <a:rPr lang="de-DE" altLang="en-DE" b="1" dirty="0" err="1">
                <a:solidFill>
                  <a:srgbClr val="29485D"/>
                </a:solidFill>
              </a:rPr>
              <a:t>configuration</a:t>
            </a:r>
            <a:r>
              <a:rPr lang="de-DE" altLang="en-DE" b="1" dirty="0">
                <a:solidFill>
                  <a:srgbClr val="29485D"/>
                </a:solidFill>
              </a:rPr>
              <a:t> </a:t>
            </a:r>
            <a:r>
              <a:rPr lang="de-DE" altLang="en-DE" b="1" dirty="0" err="1">
                <a:solidFill>
                  <a:srgbClr val="29485D"/>
                </a:solidFill>
              </a:rPr>
              <a:t>with</a:t>
            </a:r>
            <a:r>
              <a:rPr lang="de-DE" altLang="en-DE" b="1" dirty="0">
                <a:solidFill>
                  <a:srgbClr val="29485D"/>
                </a:solidFill>
              </a:rPr>
              <a:t> N2 </a:t>
            </a:r>
            <a:r>
              <a:rPr lang="de-DE" altLang="en-DE" b="1" dirty="0" err="1">
                <a:solidFill>
                  <a:srgbClr val="29485D"/>
                </a:solidFill>
              </a:rPr>
              <a:t>seeding</a:t>
            </a:r>
            <a:endParaRPr lang="de-DE" altLang="en-DE" b="1" dirty="0">
              <a:solidFill>
                <a:srgbClr val="29485D"/>
              </a:solidFill>
            </a:endParaRPr>
          </a:p>
          <a:p>
            <a:pPr marL="285750" indent="-285750" defTabSz="914400">
              <a:buFont typeface="Arial" panose="020B0604020202020204" pitchFamily="34" charset="0"/>
              <a:buChar char="•"/>
            </a:pPr>
            <a:r>
              <a:rPr lang="de-DE" altLang="en-DE" b="1" dirty="0">
                <a:solidFill>
                  <a:srgbClr val="29485D"/>
                </a:solidFill>
              </a:rPr>
              <a:t>ELM </a:t>
            </a:r>
            <a:r>
              <a:rPr lang="de-DE" altLang="en-DE" b="1" dirty="0" err="1">
                <a:solidFill>
                  <a:srgbClr val="29485D"/>
                </a:solidFill>
              </a:rPr>
              <a:t>size</a:t>
            </a:r>
            <a:r>
              <a:rPr lang="de-DE" altLang="en-DE" b="1" dirty="0">
                <a:solidFill>
                  <a:srgbClr val="29485D"/>
                </a:solidFill>
              </a:rPr>
              <a:t> and </a:t>
            </a:r>
            <a:r>
              <a:rPr lang="de-DE" altLang="en-DE" b="1" dirty="0" err="1">
                <a:solidFill>
                  <a:srgbClr val="29485D"/>
                </a:solidFill>
              </a:rPr>
              <a:t>far</a:t>
            </a:r>
            <a:r>
              <a:rPr lang="de-DE" altLang="en-DE" b="1" dirty="0">
                <a:solidFill>
                  <a:srgbClr val="29485D"/>
                </a:solidFill>
              </a:rPr>
              <a:t>-SOL </a:t>
            </a:r>
            <a:r>
              <a:rPr lang="de-DE" altLang="en-DE" b="1" dirty="0" err="1">
                <a:solidFill>
                  <a:srgbClr val="29485D"/>
                </a:solidFill>
              </a:rPr>
              <a:t>heat</a:t>
            </a:r>
            <a:r>
              <a:rPr lang="de-DE" altLang="en-DE" b="1" dirty="0">
                <a:solidFill>
                  <a:srgbClr val="29485D"/>
                </a:solidFill>
              </a:rPr>
              <a:t> </a:t>
            </a:r>
            <a:r>
              <a:rPr lang="de-DE" altLang="en-DE" b="1" dirty="0" err="1">
                <a:solidFill>
                  <a:srgbClr val="29485D"/>
                </a:solidFill>
              </a:rPr>
              <a:t>fluxes</a:t>
            </a:r>
            <a:r>
              <a:rPr lang="de-DE" altLang="en-DE" b="1" dirty="0">
                <a:solidFill>
                  <a:srgbClr val="29485D"/>
                </a:solidFill>
              </a:rPr>
              <a:t> </a:t>
            </a:r>
            <a:r>
              <a:rPr lang="de-DE" altLang="en-DE" b="1" dirty="0" err="1">
                <a:solidFill>
                  <a:srgbClr val="29485D"/>
                </a:solidFill>
              </a:rPr>
              <a:t>strongly</a:t>
            </a:r>
            <a:r>
              <a:rPr lang="de-DE" altLang="en-DE" b="1" dirty="0">
                <a:solidFill>
                  <a:srgbClr val="29485D"/>
                </a:solidFill>
              </a:rPr>
              <a:t> </a:t>
            </a:r>
            <a:r>
              <a:rPr lang="de-DE" altLang="en-DE" b="1" dirty="0" err="1">
                <a:solidFill>
                  <a:srgbClr val="29485D"/>
                </a:solidFill>
              </a:rPr>
              <a:t>reduced</a:t>
            </a:r>
            <a:endParaRPr lang="de-DE" altLang="en-DE" b="1" dirty="0">
              <a:solidFill>
                <a:srgbClr val="29485D"/>
              </a:solidFill>
            </a:endParaRPr>
          </a:p>
        </p:txBody>
      </p:sp>
      <p:sp>
        <p:nvSpPr>
          <p:cNvPr id="9" name="TextBox 8">
            <a:extLst>
              <a:ext uri="{FF2B5EF4-FFF2-40B4-BE49-F238E27FC236}">
                <a16:creationId xmlns:a16="http://schemas.microsoft.com/office/drawing/2014/main" id="{92AA1A13-9D02-44FD-BB30-CB63CE11250F}"/>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29154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Strike point splitting in 1MA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9FF68DC8-139F-44B6-A8E3-88C2D6F68F0C}"/>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5" name="Picture 4">
            <a:extLst>
              <a:ext uri="{FF2B5EF4-FFF2-40B4-BE49-F238E27FC236}">
                <a16:creationId xmlns:a16="http://schemas.microsoft.com/office/drawing/2014/main" id="{19E52F26-EEBE-493F-92E5-B622DFA81A7F}"/>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9" name="Picture 8">
            <a:extLst>
              <a:ext uri="{FF2B5EF4-FFF2-40B4-BE49-F238E27FC236}">
                <a16:creationId xmlns:a16="http://schemas.microsoft.com/office/drawing/2014/main" id="{B258DBF1-54D8-4B34-9337-A63117A549E1}"/>
              </a:ext>
            </a:extLst>
          </p:cNvPr>
          <p:cNvPicPr>
            <a:picLocks noChangeAspect="1"/>
          </p:cNvPicPr>
          <p:nvPr/>
        </p:nvPicPr>
        <p:blipFill>
          <a:blip r:embed="rId5"/>
          <a:stretch>
            <a:fillRect/>
          </a:stretch>
        </p:blipFill>
        <p:spPr>
          <a:xfrm>
            <a:off x="36000" y="972000"/>
            <a:ext cx="11814072" cy="5559563"/>
          </a:xfrm>
          <a:prstGeom prst="rect">
            <a:avLst/>
          </a:prstGeom>
        </p:spPr>
      </p:pic>
      <p:sp>
        <p:nvSpPr>
          <p:cNvPr id="15" name="Text Box 17">
            <a:extLst>
              <a:ext uri="{FF2B5EF4-FFF2-40B4-BE49-F238E27FC236}">
                <a16:creationId xmlns:a16="http://schemas.microsoft.com/office/drawing/2014/main" id="{0623BB15-7190-4472-A4C7-C649443DEDBF}"/>
              </a:ext>
            </a:extLst>
          </p:cNvPr>
          <p:cNvSpPr txBox="1">
            <a:spLocks noChangeArrowheads="1"/>
          </p:cNvSpPr>
          <p:nvPr/>
        </p:nvSpPr>
        <p:spPr bwMode="auto">
          <a:xfrm>
            <a:off x="1934512" y="4008941"/>
            <a:ext cx="8017048"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6:</a:t>
            </a:r>
          </a:p>
          <a:p>
            <a:pPr marL="285750" indent="-285750" defTabSz="914400">
              <a:buFont typeface="Arial" panose="020B0604020202020204" pitchFamily="34" charset="0"/>
              <a:buChar char="•"/>
            </a:pPr>
            <a:r>
              <a:rPr lang="de-DE" altLang="en-DE" b="1" dirty="0">
                <a:solidFill>
                  <a:srgbClr val="29485D"/>
                </a:solidFill>
              </a:rPr>
              <a:t>A </a:t>
            </a:r>
            <a:r>
              <a:rPr lang="de-DE" altLang="en-DE" b="1" dirty="0" err="1">
                <a:solidFill>
                  <a:srgbClr val="29485D"/>
                </a:solidFill>
              </a:rPr>
              <a:t>splitting</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point</a:t>
            </a:r>
            <a:r>
              <a:rPr lang="de-DE" altLang="en-DE" b="1" dirty="0">
                <a:solidFill>
                  <a:srgbClr val="29485D"/>
                </a:solidFill>
              </a:rPr>
              <a:t> </a:t>
            </a: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observed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 </a:t>
            </a:r>
            <a:r>
              <a:rPr lang="de-DE" altLang="en-DE" b="1" dirty="0" err="1">
                <a:solidFill>
                  <a:srgbClr val="29485D"/>
                </a:solidFill>
              </a:rPr>
              <a:t>reduction</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 </a:t>
            </a:r>
            <a:r>
              <a:rPr lang="de-DE" altLang="en-DE" b="1" dirty="0" err="1">
                <a:solidFill>
                  <a:srgbClr val="29485D"/>
                </a:solidFill>
              </a:rPr>
              <a:t>factor</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2 in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heat</a:t>
            </a:r>
            <a:r>
              <a:rPr lang="de-DE" altLang="en-DE" b="1" dirty="0">
                <a:solidFill>
                  <a:srgbClr val="29485D"/>
                </a:solidFill>
              </a:rPr>
              <a:t> </a:t>
            </a:r>
            <a:r>
              <a:rPr lang="de-DE" altLang="en-DE" b="1" dirty="0" err="1">
                <a:solidFill>
                  <a:srgbClr val="29485D"/>
                </a:solidFill>
              </a:rPr>
              <a:t>flux</a:t>
            </a:r>
            <a:r>
              <a:rPr lang="de-DE" altLang="en-DE" b="1" dirty="0">
                <a:solidFill>
                  <a:srgbClr val="29485D"/>
                </a:solidFill>
              </a:rPr>
              <a:t> </a:t>
            </a:r>
            <a:r>
              <a:rPr lang="de-DE" altLang="en-DE" b="1" dirty="0" err="1">
                <a:solidFill>
                  <a:srgbClr val="29485D"/>
                </a:solidFill>
              </a:rPr>
              <a:t>measured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Langmuir </a:t>
            </a:r>
            <a:r>
              <a:rPr lang="de-DE" altLang="en-DE" b="1" dirty="0" err="1">
                <a:solidFill>
                  <a:srgbClr val="29485D"/>
                </a:solidFill>
              </a:rPr>
              <a:t>probes</a:t>
            </a:r>
            <a:endParaRPr lang="de-DE" altLang="en-DE" b="1" dirty="0">
              <a:solidFill>
                <a:srgbClr val="29485D"/>
              </a:solidFill>
            </a:endParaRPr>
          </a:p>
        </p:txBody>
      </p:sp>
      <p:sp>
        <p:nvSpPr>
          <p:cNvPr id="10" name="Foliennummernplatzhalter 5">
            <a:extLst>
              <a:ext uri="{FF2B5EF4-FFF2-40B4-BE49-F238E27FC236}">
                <a16:creationId xmlns:a16="http://schemas.microsoft.com/office/drawing/2014/main" id="{75DA1EAE-D6B9-4409-98CC-2E3FA7D555A4}"/>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14</a:t>
            </a:fld>
            <a:endParaRPr lang="de-DE" sz="800" kern="600" cap="all" spc="90" dirty="0">
              <a:solidFill>
                <a:schemeClr val="tx1">
                  <a:tint val="75000"/>
                </a:schemeClr>
              </a:solidFill>
              <a:latin typeface="+mn-lt"/>
            </a:endParaRPr>
          </a:p>
        </p:txBody>
      </p:sp>
      <p:sp>
        <p:nvSpPr>
          <p:cNvPr id="12" name="TextBox 11">
            <a:extLst>
              <a:ext uri="{FF2B5EF4-FFF2-40B4-BE49-F238E27FC236}">
                <a16:creationId xmlns:a16="http://schemas.microsoft.com/office/drawing/2014/main" id="{6B143AEF-9129-4023-AC35-1127F0414C53}"/>
              </a:ext>
            </a:extLst>
          </p:cNvPr>
          <p:cNvSpPr txBox="1"/>
          <p:nvPr/>
        </p:nvSpPr>
        <p:spPr>
          <a:xfrm>
            <a:off x="5146087" y="6492875"/>
            <a:ext cx="296395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NME 2017], [Pan PPCF 2018]</a:t>
            </a:r>
          </a:p>
        </p:txBody>
      </p:sp>
      <p:sp>
        <p:nvSpPr>
          <p:cNvPr id="13" name="Rectangle 18">
            <a:extLst>
              <a:ext uri="{FF2B5EF4-FFF2-40B4-BE49-F238E27FC236}">
                <a16:creationId xmlns:a16="http://schemas.microsoft.com/office/drawing/2014/main" id="{FAC4443B-F6E5-4256-81B5-2AF5AFAEA459}"/>
              </a:ext>
            </a:extLst>
          </p:cNvPr>
          <p:cNvSpPr>
            <a:spLocks noChangeArrowheads="1"/>
          </p:cNvSpPr>
          <p:nvPr/>
        </p:nvSpPr>
        <p:spPr bwMode="auto">
          <a:xfrm>
            <a:off x="5089525" y="6511728"/>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ußzeilenplatzhalter 1">
            <a:extLst>
              <a:ext uri="{FF2B5EF4-FFF2-40B4-BE49-F238E27FC236}">
                <a16:creationId xmlns:a16="http://schemas.microsoft.com/office/drawing/2014/main" id="{CA4D0360-C18C-4C98-9FF3-CD5267A78010}"/>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16" name="TextBox 15">
            <a:extLst>
              <a:ext uri="{FF2B5EF4-FFF2-40B4-BE49-F238E27FC236}">
                <a16:creationId xmlns:a16="http://schemas.microsoft.com/office/drawing/2014/main" id="{776AFB70-2CCE-455F-A0FC-61A1B4A5251A}"/>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5846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15</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0" y="3037681"/>
            <a:ext cx="12192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sz="2800" dirty="0"/>
              <a:t>Gaps in extrapolating to future devices</a:t>
            </a:r>
            <a:br>
              <a:rPr lang="en-GB" sz="2800" dirty="0"/>
            </a:b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8" name="Fußzeilenplatzhalter 1">
            <a:extLst>
              <a:ext uri="{FF2B5EF4-FFF2-40B4-BE49-F238E27FC236}">
                <a16:creationId xmlns:a16="http://schemas.microsoft.com/office/drawing/2014/main" id="{6B3A31C4-9E9A-4051-9B3D-DCFAF31CF4A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71979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a:extLst>
              <a:ext uri="{FF2B5EF4-FFF2-40B4-BE49-F238E27FC236}">
                <a16:creationId xmlns:a16="http://schemas.microsoft.com/office/drawing/2014/main" id="{B8D2DF0E-95B1-402D-88E4-8B3A89CCD016}"/>
              </a:ext>
            </a:extLst>
          </p:cNvPr>
          <p:cNvSpPr txBox="1">
            <a:spLocks noChangeArrowheads="1"/>
          </p:cNvSpPr>
          <p:nvPr/>
        </p:nvSpPr>
        <p:spPr bwMode="auto">
          <a:xfrm>
            <a:off x="1376363" y="985838"/>
            <a:ext cx="406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latin typeface="Calibri" panose="020F0502020204030204" pitchFamily="34" charset="0"/>
              </a:rPr>
              <a:t>DEMO (9m/1.65m=5.45 times larger)</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0082A52D-8D9D-48E4-97E2-5B6AF8F7765F}" type="slidenum">
              <a:rPr lang="de-DE" sz="600" kern="600" cap="all" spc="90">
                <a:solidFill>
                  <a:schemeClr val="tx1">
                    <a:tint val="75000"/>
                  </a:schemeClr>
                </a:solidFill>
                <a:latin typeface="+mn-lt"/>
              </a:rPr>
              <a:pPr algn="r" eaLnBrk="1" fontAlgn="auto" hangingPunct="1">
                <a:spcBef>
                  <a:spcPts val="0"/>
                </a:spcBef>
                <a:spcAft>
                  <a:spcPts val="0"/>
                </a:spcAft>
                <a:defRPr/>
              </a:pPr>
              <a:t>16</a:t>
            </a:fld>
            <a:endParaRPr lang="de-DE" sz="600" kern="600" cap="all" spc="90" dirty="0">
              <a:solidFill>
                <a:schemeClr val="tx1">
                  <a:tint val="75000"/>
                </a:schemeClr>
              </a:solidFill>
              <a:latin typeface="+mn-lt"/>
            </a:endParaRPr>
          </a:p>
        </p:txBody>
      </p:sp>
      <p:pic>
        <p:nvPicPr>
          <p:cNvPr id="92193" name="Picture 33" descr="Lc2D_01">
            <a:extLst>
              <a:ext uri="{FF2B5EF4-FFF2-40B4-BE49-F238E27FC236}">
                <a16:creationId xmlns:a16="http://schemas.microsoft.com/office/drawing/2014/main" id="{6FBDCD50-38AF-4214-86A4-1811C082B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4" name="Picture 34" descr="Lc2D_02">
            <a:extLst>
              <a:ext uri="{FF2B5EF4-FFF2-40B4-BE49-F238E27FC236}">
                <a16:creationId xmlns:a16="http://schemas.microsoft.com/office/drawing/2014/main" id="{E37DDA1F-506B-46CB-8AC6-D63838E5D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5" name="Picture 35" descr="Lc2D_05">
            <a:extLst>
              <a:ext uri="{FF2B5EF4-FFF2-40B4-BE49-F238E27FC236}">
                <a16:creationId xmlns:a16="http://schemas.microsoft.com/office/drawing/2014/main" id="{80A0D652-7476-4DFB-A08B-36F2F03B8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6" name="Picture 36" descr="Lc2D_06">
            <a:extLst>
              <a:ext uri="{FF2B5EF4-FFF2-40B4-BE49-F238E27FC236}">
                <a16:creationId xmlns:a16="http://schemas.microsoft.com/office/drawing/2014/main" id="{003CB4A2-FBE8-40B7-ADB6-C3D43CB99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sp>
        <p:nvSpPr>
          <p:cNvPr id="92177" name="Text Box 17">
            <a:extLst>
              <a:ext uri="{FF2B5EF4-FFF2-40B4-BE49-F238E27FC236}">
                <a16:creationId xmlns:a16="http://schemas.microsoft.com/office/drawing/2014/main" id="{E93675FA-3836-4FE3-B275-DB9B48806D6B}"/>
              </a:ext>
            </a:extLst>
          </p:cNvPr>
          <p:cNvSpPr txBox="1">
            <a:spLocks noChangeArrowheads="1"/>
          </p:cNvSpPr>
          <p:nvPr/>
        </p:nvSpPr>
        <p:spPr bwMode="auto">
          <a:xfrm>
            <a:off x="9666288" y="4848225"/>
            <a:ext cx="2362200" cy="6604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t>[Lunt, Bernert et al. </a:t>
            </a:r>
          </a:p>
          <a:p>
            <a:pPr defTabSz="914400"/>
            <a:r>
              <a:rPr lang="de-DE" altLang="en-DE" b="1"/>
              <a:t>PRL 2023]</a:t>
            </a:r>
          </a:p>
        </p:txBody>
      </p:sp>
      <p:pic>
        <p:nvPicPr>
          <p:cNvPr id="92202" name="Picture 42" descr="Lc1D_01">
            <a:extLst>
              <a:ext uri="{FF2B5EF4-FFF2-40B4-BE49-F238E27FC236}">
                <a16:creationId xmlns:a16="http://schemas.microsoft.com/office/drawing/2014/main" id="{350F107D-20C4-446E-9CF9-A6FDE73C0D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3" name="Picture 43" descr="Lc1D_02">
            <a:extLst>
              <a:ext uri="{FF2B5EF4-FFF2-40B4-BE49-F238E27FC236}">
                <a16:creationId xmlns:a16="http://schemas.microsoft.com/office/drawing/2014/main" id="{9A9ED992-3D86-462F-9926-E62201EC5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4" name="Picture 44" descr="Lc1D_05">
            <a:extLst>
              <a:ext uri="{FF2B5EF4-FFF2-40B4-BE49-F238E27FC236}">
                <a16:creationId xmlns:a16="http://schemas.microsoft.com/office/drawing/2014/main" id="{42AA4E14-8F26-4897-BB92-A80789C786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5" name="Picture 45" descr="Lc1D_06">
            <a:extLst>
              <a:ext uri="{FF2B5EF4-FFF2-40B4-BE49-F238E27FC236}">
                <a16:creationId xmlns:a16="http://schemas.microsoft.com/office/drawing/2014/main" id="{5E70B5B6-5B97-4006-B26E-1FB2E3E1B6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sp>
        <p:nvSpPr>
          <p:cNvPr id="92206" name="Text Box 46">
            <a:extLst>
              <a:ext uri="{FF2B5EF4-FFF2-40B4-BE49-F238E27FC236}">
                <a16:creationId xmlns:a16="http://schemas.microsoft.com/office/drawing/2014/main" id="{EF4AE889-A194-427C-8A3A-0B32185CC20F}"/>
              </a:ext>
            </a:extLst>
          </p:cNvPr>
          <p:cNvSpPr txBox="1">
            <a:spLocks noChangeArrowheads="1"/>
          </p:cNvSpPr>
          <p:nvPr/>
        </p:nvSpPr>
        <p:spPr bwMode="auto">
          <a:xfrm rot="16200000">
            <a:off x="2116932" y="2247106"/>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0000FF"/>
                </a:solidFill>
              </a:rPr>
              <a:t>XPR</a:t>
            </a:r>
          </a:p>
        </p:txBody>
      </p:sp>
      <p:sp>
        <p:nvSpPr>
          <p:cNvPr id="92207" name="Text Box 47">
            <a:extLst>
              <a:ext uri="{FF2B5EF4-FFF2-40B4-BE49-F238E27FC236}">
                <a16:creationId xmlns:a16="http://schemas.microsoft.com/office/drawing/2014/main" id="{4A768975-EAA1-4C07-B8A5-E2543D9FD17B}"/>
              </a:ext>
            </a:extLst>
          </p:cNvPr>
          <p:cNvSpPr txBox="1">
            <a:spLocks noChangeArrowheads="1"/>
          </p:cNvSpPr>
          <p:nvPr/>
        </p:nvSpPr>
        <p:spPr bwMode="auto">
          <a:xfrm>
            <a:off x="5007362" y="1870759"/>
            <a:ext cx="2185214" cy="646331"/>
          </a:xfrm>
          <a:prstGeom prst="rect">
            <a:avLst/>
          </a:prstGeom>
          <a:solidFill>
            <a:schemeClr val="bg1"/>
          </a:solidFill>
          <a:ln w="28575">
            <a:solidFill>
              <a:schemeClr val="tx1"/>
            </a:solidFill>
          </a:ln>
          <a:effec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[Eich, PRL 2011] </a:t>
            </a:r>
          </a:p>
          <a:p>
            <a:pPr defTabSz="914400"/>
            <a:r>
              <a:rPr lang="de-DE" altLang="en-DE" b="1" dirty="0"/>
              <a:t>[Brunner NF 2018]</a:t>
            </a:r>
          </a:p>
        </p:txBody>
      </p:sp>
      <p:sp>
        <p:nvSpPr>
          <p:cNvPr id="19" name="Titel 2">
            <a:extLst>
              <a:ext uri="{FF2B5EF4-FFF2-40B4-BE49-F238E27FC236}">
                <a16:creationId xmlns:a16="http://schemas.microsoft.com/office/drawing/2014/main" id="{52764328-DE5D-4D75-A2D4-05AB852DFA32}"/>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Gaps: stability of XPR at short </a:t>
            </a:r>
            <a:r>
              <a:rPr lang="en-GB" altLang="en-DE" dirty="0" err="1">
                <a:latin typeface="Symbol" panose="05050102010706020507" pitchFamily="18" charset="2"/>
              </a:rPr>
              <a:t>l</a:t>
            </a:r>
            <a:r>
              <a:rPr lang="en-GB" altLang="en-DE" baseline="-25000" dirty="0" err="1"/>
              <a:t>q</a:t>
            </a:r>
            <a:endParaRPr lang="en-GB" altLang="en-DE" baseline="-25000" dirty="0"/>
          </a:p>
        </p:txBody>
      </p:sp>
      <p:sp>
        <p:nvSpPr>
          <p:cNvPr id="20" name="Fußzeilenplatzhalter 1">
            <a:extLst>
              <a:ext uri="{FF2B5EF4-FFF2-40B4-BE49-F238E27FC236}">
                <a16:creationId xmlns:a16="http://schemas.microsoft.com/office/drawing/2014/main" id="{96673476-4ACF-4720-84AA-7C15EAE98D48}"/>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22" name="Text Box 17">
            <a:extLst>
              <a:ext uri="{FF2B5EF4-FFF2-40B4-BE49-F238E27FC236}">
                <a16:creationId xmlns:a16="http://schemas.microsoft.com/office/drawing/2014/main" id="{A31129B7-0178-4A83-A669-6D62A7959E8E}"/>
              </a:ext>
            </a:extLst>
          </p:cNvPr>
          <p:cNvSpPr txBox="1">
            <a:spLocks noChangeArrowheads="1"/>
          </p:cNvSpPr>
          <p:nvPr/>
        </p:nvSpPr>
        <p:spPr bwMode="auto">
          <a:xfrm>
            <a:off x="80394" y="5670006"/>
            <a:ext cx="8498456" cy="646331"/>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85750" indent="-285750" defTabSz="914400">
              <a:buFont typeface="Arial" panose="020B0604020202020204" pitchFamily="34" charset="0"/>
              <a:buChar char="•"/>
            </a:pPr>
            <a:r>
              <a:rPr lang="de-DE" altLang="en-DE" b="1" dirty="0">
                <a:solidFill>
                  <a:srgbClr val="29485D"/>
                </a:solidFill>
              </a:rPr>
              <a:t>Radial </a:t>
            </a:r>
            <a:r>
              <a:rPr lang="de-DE" altLang="en-DE" b="1" dirty="0" err="1">
                <a:solidFill>
                  <a:srgbClr val="29485D"/>
                </a:solidFill>
              </a:rPr>
              <a:t>extension</a:t>
            </a:r>
            <a:r>
              <a:rPr lang="de-DE" altLang="en-DE" b="1" dirty="0">
                <a:solidFill>
                  <a:srgbClr val="29485D"/>
                </a:solidFill>
              </a:rPr>
              <a:t> </a:t>
            </a:r>
            <a:r>
              <a:rPr lang="de-DE" altLang="en-DE" b="1" dirty="0" err="1">
                <a:solidFill>
                  <a:srgbClr val="29485D"/>
                </a:solidFill>
                <a:latin typeface="Symbol" panose="05050102010706020507" pitchFamily="18" charset="2"/>
              </a:rPr>
              <a:t>D</a:t>
            </a:r>
            <a:r>
              <a:rPr lang="de-DE" altLang="en-DE" b="1" dirty="0" err="1">
                <a:solidFill>
                  <a:srgbClr val="29485D"/>
                </a:solidFill>
              </a:rPr>
              <a:t>r</a:t>
            </a:r>
            <a:r>
              <a:rPr lang="de-DE" altLang="en-DE" b="1" baseline="-25000" dirty="0" err="1">
                <a:solidFill>
                  <a:srgbClr val="29485D"/>
                </a:solidFill>
              </a:rPr>
              <a:t>u,xpr</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XPR </a:t>
            </a:r>
            <a:r>
              <a:rPr lang="de-DE" altLang="en-DE" b="1" dirty="0" err="1">
                <a:solidFill>
                  <a:srgbClr val="29485D"/>
                </a:solidFill>
              </a:rPr>
              <a:t>increases</a:t>
            </a:r>
            <a:r>
              <a:rPr lang="de-DE" altLang="en-DE" b="1" dirty="0">
                <a:solidFill>
                  <a:srgbClr val="29485D"/>
                </a:solidFill>
              </a:rPr>
              <a:t> </a:t>
            </a:r>
            <a:r>
              <a:rPr lang="de-DE" altLang="en-DE" b="1" dirty="0" err="1">
                <a:solidFill>
                  <a:srgbClr val="29485D"/>
                </a:solidFill>
              </a:rPr>
              <a:t>compared</a:t>
            </a:r>
            <a:r>
              <a:rPr lang="de-DE" altLang="en-DE" b="1" dirty="0">
                <a:solidFill>
                  <a:srgbClr val="29485D"/>
                </a:solidFill>
              </a:rPr>
              <a:t> </a:t>
            </a:r>
            <a:r>
              <a:rPr lang="de-DE" altLang="en-DE" b="1" dirty="0" err="1">
                <a:solidFill>
                  <a:srgbClr val="29485D"/>
                </a:solidFill>
              </a:rPr>
              <a:t>to</a:t>
            </a:r>
            <a:r>
              <a:rPr lang="de-DE" altLang="en-DE" b="1" dirty="0">
                <a:solidFill>
                  <a:srgbClr val="29485D"/>
                </a:solidFill>
              </a:rPr>
              <a:t> </a:t>
            </a:r>
            <a:r>
              <a:rPr lang="de-DE" altLang="en-DE" b="1" dirty="0" err="1">
                <a:solidFill>
                  <a:srgbClr val="29485D"/>
                </a:solidFill>
                <a:latin typeface="Symbol" panose="05050102010706020507" pitchFamily="18" charset="2"/>
              </a:rPr>
              <a:t>l</a:t>
            </a:r>
            <a:r>
              <a:rPr lang="de-DE" altLang="en-DE" b="1" baseline="-25000" dirty="0" err="1">
                <a:solidFill>
                  <a:srgbClr val="29485D"/>
                </a:solidFill>
              </a:rPr>
              <a:t>q</a:t>
            </a:r>
            <a:r>
              <a:rPr lang="de-DE" altLang="en-DE" b="1" dirty="0">
                <a:solidFill>
                  <a:srgbClr val="29485D"/>
                </a:solidFill>
              </a:rPr>
              <a:t> in ITER &amp; DEMO</a:t>
            </a:r>
          </a:p>
          <a:p>
            <a:pPr marL="285750" indent="-285750" defTabSz="914400">
              <a:buFont typeface="Arial" panose="020B0604020202020204" pitchFamily="34" charset="0"/>
              <a:buChar char="•"/>
            </a:pP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it</a:t>
            </a:r>
            <a:r>
              <a:rPr lang="de-DE" altLang="en-DE" b="1" dirty="0">
                <a:solidFill>
                  <a:srgbClr val="29485D"/>
                </a:solidFill>
              </a:rPr>
              <a:t> </a:t>
            </a:r>
            <a:r>
              <a:rPr lang="de-DE" altLang="en-DE" b="1" dirty="0" err="1">
                <a:solidFill>
                  <a:srgbClr val="29485D"/>
                </a:solidFill>
              </a:rPr>
              <a:t>stable</a:t>
            </a:r>
            <a:r>
              <a:rPr lang="de-DE" altLang="en-DE" b="1" dirty="0">
                <a:solidFill>
                  <a:srgbClr val="29485D"/>
                </a:solidFill>
              </a:rPr>
              <a:t>?</a:t>
            </a:r>
          </a:p>
        </p:txBody>
      </p:sp>
      <p:sp>
        <p:nvSpPr>
          <p:cNvPr id="2" name="TextBox 1">
            <a:extLst>
              <a:ext uri="{FF2B5EF4-FFF2-40B4-BE49-F238E27FC236}">
                <a16:creationId xmlns:a16="http://schemas.microsoft.com/office/drawing/2014/main" id="{6CB48302-1B60-48E4-B04D-34776294B81E}"/>
              </a:ext>
            </a:extLst>
          </p:cNvPr>
          <p:cNvSpPr txBox="1"/>
          <p:nvPr/>
        </p:nvSpPr>
        <p:spPr>
          <a:xfrm>
            <a:off x="1989571" y="1406770"/>
            <a:ext cx="759823" cy="294953"/>
          </a:xfrm>
          <a:prstGeom prst="rect">
            <a:avLst/>
          </a:prstGeom>
          <a:noFill/>
        </p:spPr>
        <p:txBody>
          <a:bodyPr wrap="none" lIns="0" tIns="0" rIns="0" bIns="0" rtlCol="0" anchor="t" anchorCtr="0">
            <a:spAutoFit/>
          </a:bodyPr>
          <a:lstStyle/>
          <a:p>
            <a:pPr algn="l">
              <a:lnSpc>
                <a:spcPts val="2300"/>
              </a:lnSpc>
              <a:spcBef>
                <a:spcPts val="1150"/>
              </a:spcBef>
            </a:pPr>
            <a:r>
              <a:rPr lang="en-GB" sz="2000" b="1" dirty="0" err="1">
                <a:solidFill>
                  <a:srgbClr val="4A2AE0"/>
                </a:solidFill>
                <a:latin typeface="Symbol" panose="05050102010706020507" pitchFamily="18" charset="2"/>
              </a:rPr>
              <a:t>D</a:t>
            </a:r>
            <a:r>
              <a:rPr lang="en-GB" sz="2000" b="1" dirty="0" err="1">
                <a:solidFill>
                  <a:srgbClr val="4A2AE0"/>
                </a:solidFill>
              </a:rPr>
              <a:t>r</a:t>
            </a:r>
            <a:r>
              <a:rPr lang="en-GB" sz="2000" b="1" baseline="-25000" dirty="0" err="1">
                <a:solidFill>
                  <a:srgbClr val="4A2AE0"/>
                </a:solidFill>
              </a:rPr>
              <a:t>u,XPR</a:t>
            </a:r>
            <a:endParaRPr lang="en-DE" sz="2000" b="1" baseline="-25000" dirty="0" err="1">
              <a:solidFill>
                <a:srgbClr val="4A2AE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2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22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6" grpId="0"/>
      <p:bldP spid="92207" grpId="0" animBg="1"/>
      <p:bldP spid="22"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17</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Gaps: Near/Far-SOL fall-off length</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4" name="Picture 3">
            <a:extLst>
              <a:ext uri="{FF2B5EF4-FFF2-40B4-BE49-F238E27FC236}">
                <a16:creationId xmlns:a16="http://schemas.microsoft.com/office/drawing/2014/main" id="{B45A0152-23BD-43C4-BC5C-DC004EAB4B57}"/>
              </a:ext>
            </a:extLst>
          </p:cNvPr>
          <p:cNvPicPr>
            <a:picLocks noChangeAspect="1"/>
          </p:cNvPicPr>
          <p:nvPr/>
        </p:nvPicPr>
        <p:blipFill>
          <a:blip r:embed="rId3"/>
          <a:stretch>
            <a:fillRect/>
          </a:stretch>
        </p:blipFill>
        <p:spPr>
          <a:xfrm>
            <a:off x="21648" y="889330"/>
            <a:ext cx="8581617" cy="3801423"/>
          </a:xfrm>
          <a:prstGeom prst="rect">
            <a:avLst/>
          </a:prstGeom>
        </p:spPr>
      </p:pic>
      <p:pic>
        <p:nvPicPr>
          <p:cNvPr id="12" name="Picture 11">
            <a:extLst>
              <a:ext uri="{FF2B5EF4-FFF2-40B4-BE49-F238E27FC236}">
                <a16:creationId xmlns:a16="http://schemas.microsoft.com/office/drawing/2014/main" id="{1777A15C-4FA9-4C50-B491-634BE648EC43}"/>
              </a:ext>
            </a:extLst>
          </p:cNvPr>
          <p:cNvPicPr>
            <a:picLocks noChangeAspect="1"/>
          </p:cNvPicPr>
          <p:nvPr/>
        </p:nvPicPr>
        <p:blipFill>
          <a:blip r:embed="rId4"/>
          <a:stretch>
            <a:fillRect/>
          </a:stretch>
        </p:blipFill>
        <p:spPr>
          <a:xfrm>
            <a:off x="170979" y="5399291"/>
            <a:ext cx="4554727" cy="326475"/>
          </a:xfrm>
          <a:prstGeom prst="rect">
            <a:avLst/>
          </a:prstGeom>
        </p:spPr>
      </p:pic>
      <p:sp>
        <p:nvSpPr>
          <p:cNvPr id="11" name="TextBox 10">
            <a:extLst>
              <a:ext uri="{FF2B5EF4-FFF2-40B4-BE49-F238E27FC236}">
                <a16:creationId xmlns:a16="http://schemas.microsoft.com/office/drawing/2014/main" id="{E4AB8C54-A60F-40D4-8959-E51F43F8D0CC}"/>
              </a:ext>
            </a:extLst>
          </p:cNvPr>
          <p:cNvSpPr txBox="1"/>
          <p:nvPr/>
        </p:nvSpPr>
        <p:spPr>
          <a:xfrm>
            <a:off x="5464969" y="5457872"/>
            <a:ext cx="3485891" cy="267894"/>
          </a:xfrm>
          <a:prstGeom prst="rect">
            <a:avLst/>
          </a:prstGeom>
          <a:noFill/>
        </p:spPr>
        <p:txBody>
          <a:bodyPr wrap="none" lIns="0" tIns="0" rIns="0" bIns="0" rtlCol="0" anchor="t" anchorCtr="0">
            <a:spAutoFit/>
          </a:bodyPr>
          <a:lstStyle/>
          <a:p>
            <a:pPr>
              <a:lnSpc>
                <a:spcPts val="2300"/>
              </a:lnSpc>
              <a:spcBef>
                <a:spcPts val="1150"/>
              </a:spcBef>
            </a:pPr>
            <a:r>
              <a:rPr lang="de-DE" sz="1600" b="1" dirty="0"/>
              <a:t>[Eich PRL 2011] / [Brunner NF 2018]</a:t>
            </a:r>
          </a:p>
        </p:txBody>
      </p:sp>
      <p:sp>
        <p:nvSpPr>
          <p:cNvPr id="13" name="TextBox 12">
            <a:extLst>
              <a:ext uri="{FF2B5EF4-FFF2-40B4-BE49-F238E27FC236}">
                <a16:creationId xmlns:a16="http://schemas.microsoft.com/office/drawing/2014/main" id="{EB7B69E5-71F7-40F1-8073-73012E7707D7}"/>
              </a:ext>
            </a:extLst>
          </p:cNvPr>
          <p:cNvSpPr txBox="1"/>
          <p:nvPr/>
        </p:nvSpPr>
        <p:spPr>
          <a:xfrm>
            <a:off x="6535851" y="3012687"/>
            <a:ext cx="1697581"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a:t>[Lunt PPCF 2020]</a:t>
            </a:r>
          </a:p>
        </p:txBody>
      </p:sp>
      <p:sp>
        <p:nvSpPr>
          <p:cNvPr id="14" name="Fußzeilenplatzhalter 1">
            <a:extLst>
              <a:ext uri="{FF2B5EF4-FFF2-40B4-BE49-F238E27FC236}">
                <a16:creationId xmlns:a16="http://schemas.microsoft.com/office/drawing/2014/main" id="{31EE8CF2-78A0-4DA2-BB76-A9CDD563A6E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2" name="TextBox 1">
            <a:extLst>
              <a:ext uri="{FF2B5EF4-FFF2-40B4-BE49-F238E27FC236}">
                <a16:creationId xmlns:a16="http://schemas.microsoft.com/office/drawing/2014/main" id="{4AB64B4D-16FD-469A-863C-7B2A39CF6542}"/>
              </a:ext>
            </a:extLst>
          </p:cNvPr>
          <p:cNvSpPr txBox="1"/>
          <p:nvPr/>
        </p:nvSpPr>
        <p:spPr>
          <a:xfrm>
            <a:off x="170979" y="4905634"/>
            <a:ext cx="345434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Near</a:t>
            </a:r>
            <a:r>
              <a:rPr lang="de-DE" sz="1600" dirty="0"/>
              <a:t>-SOL power fall-off </a:t>
            </a:r>
            <a:r>
              <a:rPr lang="de-DE" sz="1600" dirty="0" err="1"/>
              <a:t>length</a:t>
            </a:r>
            <a:r>
              <a:rPr lang="de-DE" sz="1600" dirty="0"/>
              <a:t> </a:t>
            </a:r>
            <a:r>
              <a:rPr lang="de-DE" sz="1600" dirty="0" err="1"/>
              <a:t>scaling</a:t>
            </a:r>
            <a:endParaRPr lang="de-DE" sz="1600" dirty="0"/>
          </a:p>
        </p:txBody>
      </p:sp>
      <p:sp>
        <p:nvSpPr>
          <p:cNvPr id="15" name="TextBox 14">
            <a:extLst>
              <a:ext uri="{FF2B5EF4-FFF2-40B4-BE49-F238E27FC236}">
                <a16:creationId xmlns:a16="http://schemas.microsoft.com/office/drawing/2014/main" id="{F2E07E3C-7B93-4686-A68C-10A532C344E0}"/>
              </a:ext>
            </a:extLst>
          </p:cNvPr>
          <p:cNvSpPr txBox="1"/>
          <p:nvPr/>
        </p:nvSpPr>
        <p:spPr>
          <a:xfrm>
            <a:off x="170979" y="6058936"/>
            <a:ext cx="3576172" cy="302968"/>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Far</a:t>
            </a:r>
            <a:r>
              <a:rPr lang="de-DE" sz="1600" dirty="0"/>
              <a:t>-SOL power fall-off </a:t>
            </a:r>
            <a:r>
              <a:rPr lang="de-DE" sz="1600" dirty="0" err="1"/>
              <a:t>length</a:t>
            </a:r>
            <a:r>
              <a:rPr lang="de-DE" sz="1600" dirty="0"/>
              <a:t> </a:t>
            </a:r>
            <a:r>
              <a:rPr lang="de-DE" sz="1600" dirty="0" err="1"/>
              <a:t>scaling</a:t>
            </a:r>
            <a:r>
              <a:rPr lang="de-DE" sz="1600" dirty="0"/>
              <a:t> </a:t>
            </a:r>
            <a:r>
              <a:rPr lang="de-DE" sz="2800" b="1" dirty="0"/>
              <a:t>?</a:t>
            </a:r>
            <a:endParaRPr lang="de-DE" sz="1600" b="1" dirty="0"/>
          </a:p>
        </p:txBody>
      </p:sp>
      <p:sp>
        <p:nvSpPr>
          <p:cNvPr id="16" name="TextBox 15">
            <a:extLst>
              <a:ext uri="{FF2B5EF4-FFF2-40B4-BE49-F238E27FC236}">
                <a16:creationId xmlns:a16="http://schemas.microsoft.com/office/drawing/2014/main" id="{A429663B-801F-4BE3-8EFB-87E3D508BB53}"/>
              </a:ext>
            </a:extLst>
          </p:cNvPr>
          <p:cNvSpPr txBox="1"/>
          <p:nvPr/>
        </p:nvSpPr>
        <p:spPr>
          <a:xfrm>
            <a:off x="5237029" y="6080708"/>
            <a:ext cx="1668727" cy="302968"/>
          </a:xfrm>
          <a:prstGeom prst="rect">
            <a:avLst/>
          </a:prstGeom>
          <a:noFill/>
        </p:spPr>
        <p:txBody>
          <a:bodyPr wrap="none" lIns="0" tIns="0" rIns="0" bIns="0" rtlCol="0" anchor="t" anchorCtr="0">
            <a:spAutoFit/>
          </a:bodyPr>
          <a:lstStyle/>
          <a:p>
            <a:pPr algn="l">
              <a:lnSpc>
                <a:spcPts val="2300"/>
              </a:lnSpc>
              <a:spcBef>
                <a:spcPts val="1150"/>
              </a:spcBef>
            </a:pPr>
            <a:r>
              <a:rPr lang="de-DE" sz="1600" dirty="0"/>
              <a:t>Access </a:t>
            </a:r>
            <a:r>
              <a:rPr lang="de-DE" sz="1600" dirty="0" err="1"/>
              <a:t>to</a:t>
            </a:r>
            <a:r>
              <a:rPr lang="de-DE" sz="1600" dirty="0"/>
              <a:t> QCE </a:t>
            </a:r>
            <a:r>
              <a:rPr lang="de-DE" sz="2800" b="1" dirty="0"/>
              <a:t>?</a:t>
            </a:r>
            <a:endParaRPr lang="de-DE" sz="1600" b="1" dirty="0"/>
          </a:p>
        </p:txBody>
      </p:sp>
      <p:sp>
        <p:nvSpPr>
          <p:cNvPr id="17" name="Text Box 27">
            <a:extLst>
              <a:ext uri="{FF2B5EF4-FFF2-40B4-BE49-F238E27FC236}">
                <a16:creationId xmlns:a16="http://schemas.microsoft.com/office/drawing/2014/main" id="{20C1D268-F167-48FF-B268-BA49735A0D99}"/>
              </a:ext>
            </a:extLst>
          </p:cNvPr>
          <p:cNvSpPr txBox="1">
            <a:spLocks noChangeArrowheads="1"/>
          </p:cNvSpPr>
          <p:nvPr/>
        </p:nvSpPr>
        <p:spPr bwMode="auto">
          <a:xfrm>
            <a:off x="7120694" y="6016099"/>
            <a:ext cx="18598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600" b="1" dirty="0"/>
              <a:t>[Dunne NF 2024]</a:t>
            </a:r>
          </a:p>
        </p:txBody>
      </p:sp>
    </p:spTree>
    <p:extLst>
      <p:ext uri="{BB962C8B-B14F-4D97-AF65-F5344CB8AC3E}">
        <p14:creationId xmlns:p14="http://schemas.microsoft.com/office/powerpoint/2010/main" val="129907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Summary</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1" name="TextBox 10">
            <a:extLst>
              <a:ext uri="{FF2B5EF4-FFF2-40B4-BE49-F238E27FC236}">
                <a16:creationId xmlns:a16="http://schemas.microsoft.com/office/drawing/2014/main" id="{322E2BB8-B8DC-4559-9E9A-7713E3944280}"/>
              </a:ext>
            </a:extLst>
          </p:cNvPr>
          <p:cNvSpPr txBox="1"/>
          <p:nvPr/>
        </p:nvSpPr>
        <p:spPr>
          <a:xfrm>
            <a:off x="463866" y="1052849"/>
            <a:ext cx="11293493" cy="5923288"/>
          </a:xfrm>
          <a:prstGeom prst="rect">
            <a:avLst/>
          </a:prstGeom>
          <a:noFill/>
        </p:spPr>
        <p:txBody>
          <a:bodyPr wrap="square" lIns="0" tIns="0" rIns="0" bIns="0" rtlCol="0" anchor="t" anchorCtr="0">
            <a:spAutoFit/>
          </a:bodyPr>
          <a:lstStyle/>
          <a:p>
            <a:pPr algn="l">
              <a:lnSpc>
                <a:spcPts val="2300"/>
              </a:lnSpc>
              <a:spcBef>
                <a:spcPts val="1150"/>
              </a:spcBef>
            </a:pPr>
            <a:r>
              <a:rPr lang="en-GB" sz="1600" dirty="0"/>
              <a:t>Hardware installation of a pair of in-vessel coils, a charcoal coated cryo-pump and new divertor targets completed</a:t>
            </a:r>
            <a:br>
              <a:rPr lang="en-GB" sz="1600" dirty="0"/>
            </a:br>
            <a:br>
              <a:rPr lang="en-GB" sz="1600" dirty="0"/>
            </a:br>
            <a:r>
              <a:rPr lang="en-GB" sz="1600" dirty="0"/>
              <a:t>All alternative divertor configurations (ADC) successfully established, stable for seconds and during ELMs (except SF+)</a:t>
            </a:r>
            <a:br>
              <a:rPr lang="en-GB" sz="1600" dirty="0"/>
            </a:br>
            <a:br>
              <a:rPr lang="en-GB" sz="1600" dirty="0"/>
            </a:br>
            <a:r>
              <a:rPr lang="en-GB" sz="1600" dirty="0"/>
              <a:t>Heating power up to 20 MW and plasma current up to 1 MA in ADC</a:t>
            </a:r>
          </a:p>
          <a:p>
            <a:pPr>
              <a:lnSpc>
                <a:spcPts val="2300"/>
              </a:lnSpc>
              <a:spcBef>
                <a:spcPts val="1150"/>
              </a:spcBef>
            </a:pPr>
            <a:r>
              <a:rPr lang="en-GB" sz="1600" b="1" dirty="0"/>
              <a:t>Observations:</a:t>
            </a:r>
            <a:endParaRPr lang="en-GB" sz="1600" dirty="0"/>
          </a:p>
          <a:p>
            <a:pPr marL="342900" indent="-342900">
              <a:lnSpc>
                <a:spcPts val="2300"/>
              </a:lnSpc>
              <a:spcBef>
                <a:spcPts val="1150"/>
              </a:spcBef>
              <a:buFont typeface="+mj-lt"/>
              <a:buAutoNum type="arabicPeriod"/>
            </a:pPr>
            <a:r>
              <a:rPr lang="en-GB" sz="1600" dirty="0"/>
              <a:t>Even at high heating powers field line incidence angles can be made arbitrarily small – or even negative – due to outstanding target alignment accuracy and small magnetic error fields</a:t>
            </a:r>
          </a:p>
          <a:p>
            <a:pPr marL="342900" indent="-342900">
              <a:lnSpc>
                <a:spcPts val="2300"/>
              </a:lnSpc>
              <a:spcBef>
                <a:spcPts val="1150"/>
              </a:spcBef>
              <a:buFont typeface="+mj-lt"/>
              <a:buAutoNum type="arabicPeriod"/>
            </a:pPr>
            <a:r>
              <a:rPr lang="en-GB" sz="1600" dirty="0"/>
              <a:t>X-point radiator forms in a LFS SF- configuration even without impurity seeding, where the primary strike point is fully detached, but far-SOL heat fluxes still high</a:t>
            </a:r>
            <a:r>
              <a:rPr lang="en-GB" sz="1600" dirty="0">
                <a:sym typeface="Wingdings" panose="05000000000000000000" pitchFamily="2" charset="2"/>
              </a:rPr>
              <a:t> </a:t>
            </a:r>
          </a:p>
          <a:p>
            <a:pPr marL="342900" indent="-342900">
              <a:lnSpc>
                <a:spcPts val="2300"/>
              </a:lnSpc>
              <a:spcBef>
                <a:spcPts val="1150"/>
              </a:spcBef>
              <a:buFont typeface="+mj-lt"/>
              <a:buAutoNum type="arabicPeriod"/>
            </a:pPr>
            <a:r>
              <a:rPr lang="en-GB" sz="1600" dirty="0">
                <a:sym typeface="Wingdings" panose="05000000000000000000" pitchFamily="2" charset="2"/>
              </a:rPr>
              <a:t>Most (all?) of the ADC discharges are in a small-ELM (QCE?) regime</a:t>
            </a:r>
          </a:p>
          <a:p>
            <a:pPr marL="342900" indent="-342900">
              <a:lnSpc>
                <a:spcPts val="2300"/>
              </a:lnSpc>
              <a:spcBef>
                <a:spcPts val="1150"/>
              </a:spcBef>
              <a:buFont typeface="+mj-lt"/>
              <a:buAutoNum type="arabicPeriod"/>
            </a:pPr>
            <a:r>
              <a:rPr lang="en-GB" sz="1600" dirty="0">
                <a:sym typeface="Wingdings" panose="05000000000000000000" pitchFamily="2" charset="2"/>
              </a:rPr>
              <a:t>Large XPR volume no guarantee for XPR formation</a:t>
            </a:r>
          </a:p>
          <a:p>
            <a:pPr marL="342900" indent="-342900">
              <a:lnSpc>
                <a:spcPts val="2300"/>
              </a:lnSpc>
              <a:spcBef>
                <a:spcPts val="1150"/>
              </a:spcBef>
              <a:buFont typeface="+mj-lt"/>
              <a:buAutoNum type="arabicPeriod"/>
            </a:pPr>
            <a:r>
              <a:rPr lang="en-GB" sz="1600" dirty="0"/>
              <a:t>Stable XPR observed in </a:t>
            </a:r>
            <a:r>
              <a:rPr lang="en-GB" sz="1600" dirty="0" err="1"/>
              <a:t>sCRD</a:t>
            </a:r>
            <a:r>
              <a:rPr lang="en-GB" sz="1600" dirty="0"/>
              <a:t> configuration</a:t>
            </a:r>
          </a:p>
          <a:p>
            <a:pPr marL="342900" indent="-342900">
              <a:lnSpc>
                <a:spcPts val="2300"/>
              </a:lnSpc>
              <a:spcBef>
                <a:spcPts val="1150"/>
              </a:spcBef>
              <a:buFont typeface="+mj-lt"/>
              <a:buAutoNum type="arabicPeriod"/>
            </a:pPr>
            <a:r>
              <a:rPr lang="en-GB" sz="1600" dirty="0"/>
              <a:t>Splitting of the outer strike point observed, accompanied by reduction of the peak heat flux of a factor of ~2 in 1 MA LFS SF</a:t>
            </a:r>
            <a:r>
              <a:rPr lang="en-GB" sz="1600" baseline="30000" dirty="0"/>
              <a:t>-</a:t>
            </a:r>
            <a:r>
              <a:rPr lang="en-GB" sz="1600" dirty="0"/>
              <a:t> discharges measured by Langmuir probes</a:t>
            </a:r>
          </a:p>
          <a:p>
            <a:pPr marL="180000" indent="-180000" algn="l">
              <a:lnSpc>
                <a:spcPts val="2300"/>
              </a:lnSpc>
              <a:spcBef>
                <a:spcPts val="1150"/>
              </a:spcBef>
              <a:buFont typeface="Arial" panose="020B0604020202020204" pitchFamily="34" charset="0"/>
              <a:buChar char="•"/>
            </a:pPr>
            <a:endParaRPr lang="en-GB" sz="1600" dirty="0"/>
          </a:p>
        </p:txBody>
      </p:sp>
      <p:sp>
        <p:nvSpPr>
          <p:cNvPr id="8" name="Foliennummernplatzhalter 5">
            <a:extLst>
              <a:ext uri="{FF2B5EF4-FFF2-40B4-BE49-F238E27FC236}">
                <a16:creationId xmlns:a16="http://schemas.microsoft.com/office/drawing/2014/main" id="{61D1F7FC-4074-485E-957D-F6507EA941F3}"/>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18</a:t>
            </a:fld>
            <a:endParaRPr lang="de-DE" sz="800" kern="600" cap="all" spc="90" dirty="0">
              <a:solidFill>
                <a:schemeClr val="tx1">
                  <a:tint val="75000"/>
                </a:schemeClr>
              </a:solidFill>
              <a:latin typeface="+mn-lt"/>
            </a:endParaRPr>
          </a:p>
        </p:txBody>
      </p:sp>
      <p:sp>
        <p:nvSpPr>
          <p:cNvPr id="7" name="Fußzeilenplatzhalter 1">
            <a:extLst>
              <a:ext uri="{FF2B5EF4-FFF2-40B4-BE49-F238E27FC236}">
                <a16:creationId xmlns:a16="http://schemas.microsoft.com/office/drawing/2014/main" id="{91CEC60F-E62E-4BAE-8DDF-1915FFD30B7D}"/>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74651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Outlook</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1" name="TextBox 10">
            <a:extLst>
              <a:ext uri="{FF2B5EF4-FFF2-40B4-BE49-F238E27FC236}">
                <a16:creationId xmlns:a16="http://schemas.microsoft.com/office/drawing/2014/main" id="{322E2BB8-B8DC-4559-9E9A-7713E3944280}"/>
              </a:ext>
            </a:extLst>
          </p:cNvPr>
          <p:cNvSpPr txBox="1"/>
          <p:nvPr/>
        </p:nvSpPr>
        <p:spPr>
          <a:xfrm>
            <a:off x="301941" y="1190710"/>
            <a:ext cx="11013983" cy="3858620"/>
          </a:xfrm>
          <a:prstGeom prst="rect">
            <a:avLst/>
          </a:prstGeom>
          <a:noFill/>
        </p:spPr>
        <p:txBody>
          <a:bodyPr wrap="square" lIns="0" tIns="0" rIns="0" bIns="0" rtlCol="0" anchor="t" anchorCtr="0">
            <a:spAutoFit/>
          </a:bodyPr>
          <a:lstStyle/>
          <a:p>
            <a:pPr algn="l">
              <a:lnSpc>
                <a:spcPts val="2300"/>
              </a:lnSpc>
              <a:spcBef>
                <a:spcPts val="1150"/>
              </a:spcBef>
            </a:pPr>
            <a:r>
              <a:rPr lang="en-GB" sz="1600" b="1" dirty="0"/>
              <a:t>Upcoming campaign</a:t>
            </a:r>
          </a:p>
          <a:p>
            <a:pPr marL="180000" indent="-180000" algn="l">
              <a:lnSpc>
                <a:spcPts val="2300"/>
              </a:lnSpc>
              <a:spcBef>
                <a:spcPts val="1150"/>
              </a:spcBef>
              <a:buFont typeface="Arial" panose="020B0604020202020204" pitchFamily="34" charset="0"/>
              <a:buChar char="•"/>
            </a:pPr>
            <a:r>
              <a:rPr lang="en-GB" sz="1600" dirty="0"/>
              <a:t>Install protection plates on cryo-pump</a:t>
            </a:r>
          </a:p>
          <a:p>
            <a:pPr marL="180000" indent="-180000" algn="l">
              <a:lnSpc>
                <a:spcPts val="2300"/>
              </a:lnSpc>
              <a:spcBef>
                <a:spcPts val="1150"/>
              </a:spcBef>
              <a:buFont typeface="Arial" panose="020B0604020202020204" pitchFamily="34" charset="0"/>
              <a:buChar char="•"/>
            </a:pPr>
            <a:r>
              <a:rPr lang="en-GB" sz="1600" dirty="0"/>
              <a:t>Carry out 1 MA discharges in (s)CRD configuration</a:t>
            </a:r>
          </a:p>
          <a:p>
            <a:pPr marL="180000" indent="-180000">
              <a:lnSpc>
                <a:spcPts val="2300"/>
              </a:lnSpc>
              <a:spcBef>
                <a:spcPts val="1150"/>
              </a:spcBef>
              <a:buFont typeface="Arial" panose="020B0604020202020204" pitchFamily="34" charset="0"/>
              <a:buChar char="•"/>
            </a:pPr>
            <a:r>
              <a:rPr lang="en-GB" sz="1600" dirty="0"/>
              <a:t>Try other seeding gases to reduce far-SOL heat fluxes</a:t>
            </a:r>
          </a:p>
          <a:p>
            <a:pPr algn="l">
              <a:lnSpc>
                <a:spcPts val="2300"/>
              </a:lnSpc>
              <a:spcBef>
                <a:spcPts val="1150"/>
              </a:spcBef>
            </a:pPr>
            <a:endParaRPr lang="en-GB" sz="1600" dirty="0"/>
          </a:p>
          <a:p>
            <a:pPr marL="180000" indent="-180000" algn="l">
              <a:lnSpc>
                <a:spcPts val="2300"/>
              </a:lnSpc>
              <a:spcBef>
                <a:spcPts val="1150"/>
              </a:spcBef>
              <a:buFont typeface="Arial" panose="020B0604020202020204" pitchFamily="34" charset="0"/>
              <a:buChar char="•"/>
            </a:pPr>
            <a:endParaRPr lang="en-GB" sz="1600" dirty="0"/>
          </a:p>
          <a:p>
            <a:pPr algn="l">
              <a:lnSpc>
                <a:spcPts val="2300"/>
              </a:lnSpc>
              <a:spcBef>
                <a:spcPts val="1150"/>
              </a:spcBef>
            </a:pPr>
            <a:r>
              <a:rPr lang="en-GB" sz="1600" b="1" dirty="0"/>
              <a:t>Long term</a:t>
            </a:r>
          </a:p>
          <a:p>
            <a:pPr marL="180000" indent="-180000" algn="l">
              <a:lnSpc>
                <a:spcPts val="2300"/>
              </a:lnSpc>
              <a:spcBef>
                <a:spcPts val="1150"/>
              </a:spcBef>
              <a:buFont typeface="Arial" panose="020B0604020202020204" pitchFamily="34" charset="0"/>
              <a:buChar char="•"/>
            </a:pPr>
            <a:r>
              <a:rPr lang="en-GB" sz="1600" dirty="0"/>
              <a:t>Install baffles</a:t>
            </a:r>
          </a:p>
          <a:p>
            <a:pPr marL="180000" indent="-180000" algn="l">
              <a:lnSpc>
                <a:spcPts val="2300"/>
              </a:lnSpc>
              <a:spcBef>
                <a:spcPts val="1150"/>
              </a:spcBef>
              <a:buFont typeface="Arial" panose="020B0604020202020204" pitchFamily="34" charset="0"/>
              <a:buChar char="•"/>
            </a:pPr>
            <a:endParaRPr lang="en-GB" sz="1600" dirty="0"/>
          </a:p>
        </p:txBody>
      </p:sp>
      <p:pic>
        <p:nvPicPr>
          <p:cNvPr id="3" name="Picture 2">
            <a:extLst>
              <a:ext uri="{FF2B5EF4-FFF2-40B4-BE49-F238E27FC236}">
                <a16:creationId xmlns:a16="http://schemas.microsoft.com/office/drawing/2014/main" id="{D825F107-6983-4E85-B2CE-8D14A8CA5B25}"/>
              </a:ext>
            </a:extLst>
          </p:cNvPr>
          <p:cNvPicPr>
            <a:picLocks noChangeAspect="1"/>
          </p:cNvPicPr>
          <p:nvPr/>
        </p:nvPicPr>
        <p:blipFill rotWithShape="1">
          <a:blip r:embed="rId3">
            <a:clrChange>
              <a:clrFrom>
                <a:srgbClr val="FFFFFF"/>
              </a:clrFrom>
              <a:clrTo>
                <a:srgbClr val="FFFFFF">
                  <a:alpha val="0"/>
                </a:srgbClr>
              </a:clrTo>
            </a:clrChange>
          </a:blip>
          <a:srcRect t="476"/>
          <a:stretch/>
        </p:blipFill>
        <p:spPr>
          <a:xfrm>
            <a:off x="5343524" y="2646009"/>
            <a:ext cx="6789947" cy="3729558"/>
          </a:xfrm>
          <a:prstGeom prst="rect">
            <a:avLst/>
          </a:prstGeom>
        </p:spPr>
      </p:pic>
      <p:sp>
        <p:nvSpPr>
          <p:cNvPr id="8" name="Foliennummernplatzhalter 5">
            <a:extLst>
              <a:ext uri="{FF2B5EF4-FFF2-40B4-BE49-F238E27FC236}">
                <a16:creationId xmlns:a16="http://schemas.microsoft.com/office/drawing/2014/main" id="{F1AD09D4-A90D-49B4-9EB3-9E5F5F82C34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19</a:t>
            </a:fld>
            <a:endParaRPr lang="de-DE" sz="800" kern="600" cap="all" spc="90" dirty="0">
              <a:solidFill>
                <a:schemeClr val="tx1">
                  <a:tint val="75000"/>
                </a:schemeClr>
              </a:solidFill>
              <a:latin typeface="+mn-lt"/>
            </a:endParaRPr>
          </a:p>
        </p:txBody>
      </p:sp>
      <p:sp>
        <p:nvSpPr>
          <p:cNvPr id="10" name="Fußzeilenplatzhalter 1">
            <a:extLst>
              <a:ext uri="{FF2B5EF4-FFF2-40B4-BE49-F238E27FC236}">
                <a16:creationId xmlns:a16="http://schemas.microsoft.com/office/drawing/2014/main" id="{71FB4F3A-3C67-421C-8AE0-AEBC15BD862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69406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2</a:t>
            </a:fld>
            <a:endParaRPr lang="de-DE" sz="8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Introduction: Power and He exhaust challenge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7" name="Picture 6">
            <a:extLst>
              <a:ext uri="{FF2B5EF4-FFF2-40B4-BE49-F238E27FC236}">
                <a16:creationId xmlns:a16="http://schemas.microsoft.com/office/drawing/2014/main" id="{2D607430-8814-463F-AD7A-64AE3EBD9005}"/>
              </a:ext>
            </a:extLst>
          </p:cNvPr>
          <p:cNvPicPr>
            <a:picLocks noChangeAspect="1"/>
          </p:cNvPicPr>
          <p:nvPr/>
        </p:nvPicPr>
        <p:blipFill>
          <a:blip r:embed="rId3"/>
          <a:stretch>
            <a:fillRect/>
          </a:stretch>
        </p:blipFill>
        <p:spPr>
          <a:xfrm>
            <a:off x="7414626" y="2729481"/>
            <a:ext cx="4413059" cy="2880401"/>
          </a:xfrm>
          <a:prstGeom prst="rect">
            <a:avLst/>
          </a:prstGeom>
        </p:spPr>
      </p:pic>
      <p:pic>
        <p:nvPicPr>
          <p:cNvPr id="8" name="Picture 7">
            <a:extLst>
              <a:ext uri="{FF2B5EF4-FFF2-40B4-BE49-F238E27FC236}">
                <a16:creationId xmlns:a16="http://schemas.microsoft.com/office/drawing/2014/main" id="{2EDF414D-682B-4831-9EF9-F9C100D0C054}"/>
              </a:ext>
            </a:extLst>
          </p:cNvPr>
          <p:cNvPicPr>
            <a:picLocks noChangeAspect="1"/>
          </p:cNvPicPr>
          <p:nvPr/>
        </p:nvPicPr>
        <p:blipFill>
          <a:blip r:embed="rId4"/>
          <a:stretch>
            <a:fillRect/>
          </a:stretch>
        </p:blipFill>
        <p:spPr>
          <a:xfrm>
            <a:off x="6619025" y="6144345"/>
            <a:ext cx="5448300" cy="390525"/>
          </a:xfrm>
          <a:prstGeom prst="rect">
            <a:avLst/>
          </a:prstGeom>
        </p:spPr>
      </p:pic>
      <p:pic>
        <p:nvPicPr>
          <p:cNvPr id="9" name="Picture 9" descr="FPP">
            <a:extLst>
              <a:ext uri="{FF2B5EF4-FFF2-40B4-BE49-F238E27FC236}">
                <a16:creationId xmlns:a16="http://schemas.microsoft.com/office/drawing/2014/main" id="{5AEEC873-95D0-4EE5-9530-3A4A771E8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00" y="955675"/>
            <a:ext cx="2863850" cy="2159000"/>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2">
            <a:extLst>
              <a:ext uri="{FF2B5EF4-FFF2-40B4-BE49-F238E27FC236}">
                <a16:creationId xmlns:a16="http://schemas.microsoft.com/office/drawing/2014/main" id="{FD1E31FA-1819-4381-A01B-63C14B932F43}"/>
              </a:ext>
            </a:extLst>
          </p:cNvPr>
          <p:cNvSpPr>
            <a:spLocks noChangeShapeType="1"/>
          </p:cNvSpPr>
          <p:nvPr/>
        </p:nvSpPr>
        <p:spPr bwMode="auto">
          <a:xfrm>
            <a:off x="5976000" y="3006725"/>
            <a:ext cx="1384300" cy="8445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Text Box 13">
            <a:extLst>
              <a:ext uri="{FF2B5EF4-FFF2-40B4-BE49-F238E27FC236}">
                <a16:creationId xmlns:a16="http://schemas.microsoft.com/office/drawing/2014/main" id="{A812179E-57DB-4F88-8DDA-E7E8E0F05A2A}"/>
              </a:ext>
            </a:extLst>
          </p:cNvPr>
          <p:cNvSpPr txBox="1">
            <a:spLocks noChangeArrowheads="1"/>
          </p:cNvSpPr>
          <p:nvPr/>
        </p:nvSpPr>
        <p:spPr bwMode="auto">
          <a:xfrm rot="1909286">
            <a:off x="5849000" y="3459163"/>
            <a:ext cx="1417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P</a:t>
            </a:r>
            <a:r>
              <a:rPr lang="de-DE" altLang="de-DE" baseline="-25000">
                <a:latin typeface="Symbol" panose="05050102010706020507" pitchFamily="18" charset="2"/>
              </a:rPr>
              <a:t>a</a:t>
            </a:r>
            <a:r>
              <a:rPr lang="de-DE" altLang="de-DE"/>
              <a:t>=400 MW</a:t>
            </a:r>
          </a:p>
        </p:txBody>
      </p:sp>
      <p:sp>
        <p:nvSpPr>
          <p:cNvPr id="12" name="Line 14">
            <a:extLst>
              <a:ext uri="{FF2B5EF4-FFF2-40B4-BE49-F238E27FC236}">
                <a16:creationId xmlns:a16="http://schemas.microsoft.com/office/drawing/2014/main" id="{6B01A19C-0DD8-40EF-B5A5-177E9E631085}"/>
              </a:ext>
            </a:extLst>
          </p:cNvPr>
          <p:cNvSpPr>
            <a:spLocks noChangeShapeType="1"/>
          </p:cNvSpPr>
          <p:nvPr/>
        </p:nvSpPr>
        <p:spPr bwMode="auto">
          <a:xfrm flipH="1">
            <a:off x="3286775" y="2978150"/>
            <a:ext cx="1765300" cy="17875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Rectangle 15">
            <a:extLst>
              <a:ext uri="{FF2B5EF4-FFF2-40B4-BE49-F238E27FC236}">
                <a16:creationId xmlns:a16="http://schemas.microsoft.com/office/drawing/2014/main" id="{FCA94E49-E49F-4D1F-8452-8E9B0C41F82F}"/>
              </a:ext>
            </a:extLst>
          </p:cNvPr>
          <p:cNvSpPr>
            <a:spLocks noChangeArrowheads="1"/>
          </p:cNvSpPr>
          <p:nvPr/>
        </p:nvSpPr>
        <p:spPr bwMode="auto">
          <a:xfrm rot="18850974">
            <a:off x="3270900" y="3803650"/>
            <a:ext cx="2328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defTabSz="914400"/>
            <a:r>
              <a:rPr lang="de-DE" altLang="de-DE">
                <a:latin typeface="Symbol" panose="05050102010706020507" pitchFamily="18" charset="2"/>
              </a:rPr>
              <a:t>F</a:t>
            </a:r>
            <a:r>
              <a:rPr lang="de-DE" altLang="de-DE" baseline="-25000"/>
              <a:t>He</a:t>
            </a:r>
            <a:r>
              <a:rPr lang="de-DE" altLang="de-DE"/>
              <a:t>= 7x10</a:t>
            </a:r>
            <a:r>
              <a:rPr lang="de-DE" altLang="de-DE" baseline="30000"/>
              <a:t>20</a:t>
            </a:r>
            <a:r>
              <a:rPr lang="de-DE" altLang="de-DE"/>
              <a:t> 1/s</a:t>
            </a:r>
          </a:p>
        </p:txBody>
      </p:sp>
      <p:sp>
        <p:nvSpPr>
          <p:cNvPr id="14" name="Text Box 16">
            <a:extLst>
              <a:ext uri="{FF2B5EF4-FFF2-40B4-BE49-F238E27FC236}">
                <a16:creationId xmlns:a16="http://schemas.microsoft.com/office/drawing/2014/main" id="{E8BD295B-3360-41EF-B21E-8EC79CDA1F68}"/>
              </a:ext>
            </a:extLst>
          </p:cNvPr>
          <p:cNvSpPr txBox="1">
            <a:spLocks noChangeArrowheads="1"/>
          </p:cNvSpPr>
          <p:nvPr/>
        </p:nvSpPr>
        <p:spPr bwMode="auto">
          <a:xfrm>
            <a:off x="483250" y="5503863"/>
            <a:ext cx="4070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High neutral He densities (pressures) in subdivertor volume mandatory for reactor to remove He ‚ash‘</a:t>
            </a:r>
          </a:p>
        </p:txBody>
      </p:sp>
      <p:sp>
        <p:nvSpPr>
          <p:cNvPr id="15" name="Text Box 17">
            <a:extLst>
              <a:ext uri="{FF2B5EF4-FFF2-40B4-BE49-F238E27FC236}">
                <a16:creationId xmlns:a16="http://schemas.microsoft.com/office/drawing/2014/main" id="{7DE89E89-0BA7-4468-AFD6-2C7F018763CC}"/>
              </a:ext>
            </a:extLst>
          </p:cNvPr>
          <p:cNvSpPr txBox="1">
            <a:spLocks noChangeArrowheads="1"/>
          </p:cNvSpPr>
          <p:nvPr/>
        </p:nvSpPr>
        <p:spPr bwMode="auto">
          <a:xfrm>
            <a:off x="1508775" y="4938713"/>
            <a:ext cx="2130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latin typeface="Symbol" panose="05050102010706020507" pitchFamily="18" charset="2"/>
              </a:rPr>
              <a:t>F</a:t>
            </a:r>
            <a:r>
              <a:rPr lang="de-DE" altLang="de-DE" baseline="-25000"/>
              <a:t>He </a:t>
            </a:r>
            <a:r>
              <a:rPr lang="de-DE" altLang="de-DE"/>
              <a:t>= S</a:t>
            </a:r>
            <a:r>
              <a:rPr lang="de-DE" altLang="de-DE" baseline="-25000"/>
              <a:t>pump</a:t>
            </a:r>
            <a:r>
              <a:rPr lang="de-DE" altLang="de-DE"/>
              <a:t> n</a:t>
            </a:r>
            <a:r>
              <a:rPr lang="de-DE" altLang="de-DE" baseline="-25000"/>
              <a:t>He,pump</a:t>
            </a:r>
          </a:p>
        </p:txBody>
      </p:sp>
      <p:pic>
        <p:nvPicPr>
          <p:cNvPr id="16" name="Picture 25" descr="DT_fusion">
            <a:extLst>
              <a:ext uri="{FF2B5EF4-FFF2-40B4-BE49-F238E27FC236}">
                <a16:creationId xmlns:a16="http://schemas.microsoft.com/office/drawing/2014/main" id="{FAD9E2D1-4FD1-4792-B281-19F5A6F76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568"/>
          <a:stretch>
            <a:fillRect/>
          </a:stretch>
        </p:blipFill>
        <p:spPr bwMode="auto">
          <a:xfrm>
            <a:off x="3736038" y="987425"/>
            <a:ext cx="2468562"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DT_fusion">
            <a:extLst>
              <a:ext uri="{FF2B5EF4-FFF2-40B4-BE49-F238E27FC236}">
                <a16:creationId xmlns:a16="http://schemas.microsoft.com/office/drawing/2014/main" id="{2A22923F-AB31-4A75-A700-623FA46CC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939" t="79919" b="-803"/>
          <a:stretch>
            <a:fillRect/>
          </a:stretch>
        </p:blipFill>
        <p:spPr bwMode="auto">
          <a:xfrm>
            <a:off x="6307788" y="1196975"/>
            <a:ext cx="890587" cy="495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8" descr="DT_fusion">
            <a:extLst>
              <a:ext uri="{FF2B5EF4-FFF2-40B4-BE49-F238E27FC236}">
                <a16:creationId xmlns:a16="http://schemas.microsoft.com/office/drawing/2014/main" id="{C34C20FE-C759-486E-A412-260585697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9789" b="19276"/>
          <a:stretch>
            <a:fillRect/>
          </a:stretch>
        </p:blipFill>
        <p:spPr bwMode="auto">
          <a:xfrm>
            <a:off x="2964513" y="3092450"/>
            <a:ext cx="2468562"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Q_P_DT">
            <a:extLst>
              <a:ext uri="{FF2B5EF4-FFF2-40B4-BE49-F238E27FC236}">
                <a16:creationId xmlns:a16="http://schemas.microsoft.com/office/drawing/2014/main" id="{D7AB42A6-6631-4025-9FA9-C3BDBDDCA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150" y="901700"/>
            <a:ext cx="2755900" cy="1665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C90FD7-C8A3-438B-B557-21D41A7B3DC5}"/>
              </a:ext>
            </a:extLst>
          </p:cNvPr>
          <p:cNvSpPr txBox="1"/>
          <p:nvPr/>
        </p:nvSpPr>
        <p:spPr>
          <a:xfrm>
            <a:off x="10471620" y="3903308"/>
            <a:ext cx="1551707" cy="710900"/>
          </a:xfrm>
          <a:prstGeom prst="rect">
            <a:avLst/>
          </a:prstGeom>
          <a:noFill/>
        </p:spPr>
        <p:txBody>
          <a:bodyPr wrap="none" lIns="0" tIns="0" rIns="0" bIns="0" rtlCol="0" anchor="t" anchorCtr="0">
            <a:spAutoFit/>
          </a:bodyPr>
          <a:lstStyle/>
          <a:p>
            <a:pPr algn="l">
              <a:lnSpc>
                <a:spcPts val="2300"/>
              </a:lnSpc>
              <a:spcBef>
                <a:spcPts val="1150"/>
              </a:spcBef>
            </a:pPr>
            <a:r>
              <a:rPr lang="de-DE" sz="1400" b="1" dirty="0"/>
              <a:t>[Eich PRL 2011]</a:t>
            </a:r>
          </a:p>
          <a:p>
            <a:pPr algn="l">
              <a:lnSpc>
                <a:spcPts val="2300"/>
              </a:lnSpc>
              <a:spcBef>
                <a:spcPts val="1150"/>
              </a:spcBef>
            </a:pPr>
            <a:r>
              <a:rPr lang="de-DE" sz="1400" b="1" dirty="0"/>
              <a:t>[Brunner NF 2018]</a:t>
            </a:r>
          </a:p>
        </p:txBody>
      </p:sp>
      <p:sp>
        <p:nvSpPr>
          <p:cNvPr id="21" name="Text Box 13">
            <a:extLst>
              <a:ext uri="{FF2B5EF4-FFF2-40B4-BE49-F238E27FC236}">
                <a16:creationId xmlns:a16="http://schemas.microsoft.com/office/drawing/2014/main" id="{1C154A66-1BF4-4877-8203-73EB30645359}"/>
              </a:ext>
            </a:extLst>
          </p:cNvPr>
          <p:cNvSpPr txBox="1">
            <a:spLocks noChangeArrowheads="1"/>
          </p:cNvSpPr>
          <p:nvPr/>
        </p:nvSpPr>
        <p:spPr bwMode="auto">
          <a:xfrm rot="1909286">
            <a:off x="6160403" y="3912177"/>
            <a:ext cx="7200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dirty="0"/>
              <a:t>+</a:t>
            </a:r>
            <a:r>
              <a:rPr lang="de-DE" altLang="de-DE" dirty="0" err="1"/>
              <a:t>P</a:t>
            </a:r>
            <a:r>
              <a:rPr lang="de-DE" altLang="de-DE" baseline="-25000" dirty="0" err="1">
                <a:latin typeface="+mj-lt"/>
              </a:rPr>
              <a:t>aux</a:t>
            </a:r>
            <a:endParaRPr lang="de-DE" altLang="de-DE" dirty="0"/>
          </a:p>
        </p:txBody>
      </p:sp>
      <p:sp>
        <p:nvSpPr>
          <p:cNvPr id="3" name="TextBox 2">
            <a:extLst>
              <a:ext uri="{FF2B5EF4-FFF2-40B4-BE49-F238E27FC236}">
                <a16:creationId xmlns:a16="http://schemas.microsoft.com/office/drawing/2014/main" id="{DE74D611-8F5F-4826-B230-49A428D2A21F}"/>
              </a:ext>
            </a:extLst>
          </p:cNvPr>
          <p:cNvSpPr txBox="1"/>
          <p:nvPr/>
        </p:nvSpPr>
        <p:spPr>
          <a:xfrm>
            <a:off x="6719979" y="5779692"/>
            <a:ext cx="2070310" cy="294953"/>
          </a:xfrm>
          <a:prstGeom prst="rect">
            <a:avLst/>
          </a:prstGeom>
          <a:noFill/>
        </p:spPr>
        <p:txBody>
          <a:bodyPr wrap="none" lIns="0" tIns="0" rIns="0" bIns="0" rtlCol="0" anchor="t" anchorCtr="0">
            <a:spAutoFit/>
          </a:bodyPr>
          <a:lstStyle/>
          <a:p>
            <a:pPr algn="l">
              <a:lnSpc>
                <a:spcPts val="2300"/>
              </a:lnSpc>
              <a:spcBef>
                <a:spcPts val="1150"/>
              </a:spcBef>
            </a:pPr>
            <a:r>
              <a:rPr lang="de-DE" sz="2400" dirty="0" err="1"/>
              <a:t>A</a:t>
            </a:r>
            <a:r>
              <a:rPr lang="de-DE" sz="2400" baseline="-25000" dirty="0" err="1"/>
              <a:t>wet</a:t>
            </a:r>
            <a:r>
              <a:rPr lang="de-DE" sz="2400" dirty="0"/>
              <a:t>=2 </a:t>
            </a:r>
            <a:r>
              <a:rPr lang="de-DE" sz="2400" dirty="0">
                <a:latin typeface="Symbol" panose="05050102010706020507" pitchFamily="18" charset="2"/>
              </a:rPr>
              <a:t>p</a:t>
            </a:r>
            <a:r>
              <a:rPr lang="de-DE" sz="2400" dirty="0"/>
              <a:t> R </a:t>
            </a:r>
            <a:r>
              <a:rPr lang="de-DE" sz="2400" dirty="0" err="1"/>
              <a:t>f</a:t>
            </a:r>
            <a:r>
              <a:rPr lang="de-DE" sz="2400" baseline="-25000" dirty="0" err="1"/>
              <a:t>x</a:t>
            </a:r>
            <a:r>
              <a:rPr lang="de-DE" sz="2400" dirty="0"/>
              <a:t> </a:t>
            </a:r>
            <a:r>
              <a:rPr lang="de-DE" sz="2400" dirty="0" err="1">
                <a:latin typeface="Symbol" panose="05050102010706020507" pitchFamily="18" charset="2"/>
              </a:rPr>
              <a:t>l</a:t>
            </a:r>
            <a:r>
              <a:rPr lang="de-DE" sz="2400" baseline="-25000" dirty="0" err="1"/>
              <a:t>q</a:t>
            </a:r>
            <a:endParaRPr lang="de-DE" sz="2400" baseline="-25000" dirty="0"/>
          </a:p>
        </p:txBody>
      </p:sp>
      <p:sp>
        <p:nvSpPr>
          <p:cNvPr id="22" name="Fußzeilenplatzhalter 1">
            <a:extLst>
              <a:ext uri="{FF2B5EF4-FFF2-40B4-BE49-F238E27FC236}">
                <a16:creationId xmlns:a16="http://schemas.microsoft.com/office/drawing/2014/main" id="{365E3A40-D2F9-4261-B607-FA5611A982A6}"/>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13639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20</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00758" y="3037681"/>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altLang="en-DE" dirty="0"/>
              <a:t>Backup slides</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7" name="Fußzeilenplatzhalter 1">
            <a:extLst>
              <a:ext uri="{FF2B5EF4-FFF2-40B4-BE49-F238E27FC236}">
                <a16:creationId xmlns:a16="http://schemas.microsoft.com/office/drawing/2014/main" id="{51291A65-C47F-4EDC-B6F5-783074DB3F4A}"/>
              </a:ext>
            </a:extLst>
          </p:cNvPr>
          <p:cNvSpPr txBox="1">
            <a:spLocks noGrp="1"/>
          </p:cNvSpPr>
          <p:nvPr/>
        </p:nvSpPr>
        <p:spPr>
          <a:xfrm>
            <a:off x="473754" y="6637340"/>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dirty="0" err="1">
                <a:solidFill>
                  <a:srgbClr val="898989"/>
                </a:solidFill>
              </a:rPr>
              <a:t>T.Lunt</a:t>
            </a:r>
            <a:r>
              <a:rPr lang="de-DE" altLang="en-DE" sz="600" dirty="0">
                <a:solidFill>
                  <a:srgbClr val="898989"/>
                </a:solidFill>
              </a:rPr>
              <a:t>, IAEA-FEC 2025 Chengdu, China </a:t>
            </a:r>
          </a:p>
        </p:txBody>
      </p:sp>
    </p:spTree>
    <p:extLst>
      <p:ext uri="{BB962C8B-B14F-4D97-AF65-F5344CB8AC3E}">
        <p14:creationId xmlns:p14="http://schemas.microsoft.com/office/powerpoint/2010/main" val="1655228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21</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Access to QCE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7" name="Fußzeilenplatzhalter 1">
            <a:extLst>
              <a:ext uri="{FF2B5EF4-FFF2-40B4-BE49-F238E27FC236}">
                <a16:creationId xmlns:a16="http://schemas.microsoft.com/office/drawing/2014/main" id="{C104C51E-ADB4-41A3-966F-C4AEE0BC2D87}"/>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9" name="Text Box 27">
            <a:extLst>
              <a:ext uri="{FF2B5EF4-FFF2-40B4-BE49-F238E27FC236}">
                <a16:creationId xmlns:a16="http://schemas.microsoft.com/office/drawing/2014/main" id="{CC74983E-73FB-4BE4-9895-0580B3FDE131}"/>
              </a:ext>
            </a:extLst>
          </p:cNvPr>
          <p:cNvSpPr txBox="1">
            <a:spLocks noChangeArrowheads="1"/>
          </p:cNvSpPr>
          <p:nvPr/>
        </p:nvSpPr>
        <p:spPr bwMode="auto">
          <a:xfrm>
            <a:off x="9532298" y="5523736"/>
            <a:ext cx="26597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[Dunne et al., NF 2024]</a:t>
            </a:r>
          </a:p>
        </p:txBody>
      </p:sp>
      <p:pic>
        <p:nvPicPr>
          <p:cNvPr id="3" name="Picture 2">
            <a:extLst>
              <a:ext uri="{FF2B5EF4-FFF2-40B4-BE49-F238E27FC236}">
                <a16:creationId xmlns:a16="http://schemas.microsoft.com/office/drawing/2014/main" id="{5DAF5C2B-26DE-437F-ABEF-29EACD5C20E4}"/>
              </a:ext>
            </a:extLst>
          </p:cNvPr>
          <p:cNvPicPr>
            <a:picLocks noChangeAspect="1"/>
          </p:cNvPicPr>
          <p:nvPr/>
        </p:nvPicPr>
        <p:blipFill>
          <a:blip r:embed="rId3"/>
          <a:stretch>
            <a:fillRect/>
          </a:stretch>
        </p:blipFill>
        <p:spPr>
          <a:xfrm>
            <a:off x="0" y="1633002"/>
            <a:ext cx="12192000" cy="3591996"/>
          </a:xfrm>
          <a:prstGeom prst="rect">
            <a:avLst/>
          </a:prstGeom>
        </p:spPr>
      </p:pic>
    </p:spTree>
    <p:extLst>
      <p:ext uri="{BB962C8B-B14F-4D97-AF65-F5344CB8AC3E}">
        <p14:creationId xmlns:p14="http://schemas.microsoft.com/office/powerpoint/2010/main" val="415227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22</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Filamentary transport</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7" name="Fußzeilenplatzhalter 1">
            <a:extLst>
              <a:ext uri="{FF2B5EF4-FFF2-40B4-BE49-F238E27FC236}">
                <a16:creationId xmlns:a16="http://schemas.microsoft.com/office/drawing/2014/main" id="{C104C51E-ADB4-41A3-966F-C4AEE0BC2D87}"/>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4" name="Picture 3">
            <a:extLst>
              <a:ext uri="{FF2B5EF4-FFF2-40B4-BE49-F238E27FC236}">
                <a16:creationId xmlns:a16="http://schemas.microsoft.com/office/drawing/2014/main" id="{4AFF0821-3DF4-41AA-91CB-A4DFC5AA2206}"/>
              </a:ext>
            </a:extLst>
          </p:cNvPr>
          <p:cNvPicPr>
            <a:picLocks noChangeAspect="1"/>
          </p:cNvPicPr>
          <p:nvPr/>
        </p:nvPicPr>
        <p:blipFill>
          <a:blip r:embed="rId3"/>
          <a:stretch>
            <a:fillRect/>
          </a:stretch>
        </p:blipFill>
        <p:spPr>
          <a:xfrm>
            <a:off x="3476625" y="1395412"/>
            <a:ext cx="5238750" cy="4067175"/>
          </a:xfrm>
          <a:prstGeom prst="rect">
            <a:avLst/>
          </a:prstGeom>
        </p:spPr>
      </p:pic>
      <p:sp>
        <p:nvSpPr>
          <p:cNvPr id="9" name="Text Box 27">
            <a:extLst>
              <a:ext uri="{FF2B5EF4-FFF2-40B4-BE49-F238E27FC236}">
                <a16:creationId xmlns:a16="http://schemas.microsoft.com/office/drawing/2014/main" id="{CC74983E-73FB-4BE4-9895-0580B3FDE131}"/>
              </a:ext>
            </a:extLst>
          </p:cNvPr>
          <p:cNvSpPr txBox="1">
            <a:spLocks noChangeArrowheads="1"/>
          </p:cNvSpPr>
          <p:nvPr/>
        </p:nvSpPr>
        <p:spPr bwMode="auto">
          <a:xfrm>
            <a:off x="6473634" y="5876627"/>
            <a:ext cx="34889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a:t>
            </a:r>
            <a:r>
              <a:rPr lang="de-DE" altLang="en-DE" b="1" dirty="0" err="1"/>
              <a:t>Krasheninnikov</a:t>
            </a:r>
            <a:r>
              <a:rPr lang="de-DE" altLang="en-DE" b="1" dirty="0"/>
              <a:t>, </a:t>
            </a:r>
            <a:r>
              <a:rPr lang="de-DE" altLang="en-DE" b="1" dirty="0" err="1"/>
              <a:t>Phys.Rev</a:t>
            </a:r>
            <a:r>
              <a:rPr lang="de-DE" altLang="en-DE" b="1" dirty="0"/>
              <a:t>. A]</a:t>
            </a:r>
          </a:p>
        </p:txBody>
      </p:sp>
    </p:spTree>
    <p:extLst>
      <p:ext uri="{BB962C8B-B14F-4D97-AF65-F5344CB8AC3E}">
        <p14:creationId xmlns:p14="http://schemas.microsoft.com/office/powerpoint/2010/main" val="605360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itel 2">
            <a:extLst>
              <a:ext uri="{FF2B5EF4-FFF2-40B4-BE49-F238E27FC236}">
                <a16:creationId xmlns:a16="http://schemas.microsoft.com/office/drawing/2014/main" id="{A35AD593-CEF6-4742-8511-64E60201C4CC}"/>
              </a:ext>
            </a:extLst>
          </p:cNvPr>
          <p:cNvSpPr>
            <a:spLocks noGrp="1" noChangeArrowheads="1"/>
          </p:cNvSpPr>
          <p:nvPr>
            <p:ph type="title" idx="4294967295"/>
          </p:nvPr>
        </p:nvSpPr>
        <p:spPr/>
        <p:txBody>
          <a:bodyPr/>
          <a:lstStyle/>
          <a:p>
            <a:r>
              <a:rPr lang="en-GB" altLang="en-DE"/>
              <a:t>Experiments – discharges</a:t>
            </a:r>
            <a:br>
              <a:rPr lang="en-GB" altLang="en-DE"/>
            </a:br>
            <a:endParaRPr lang="en-GB" altLang="en-DE"/>
          </a:p>
        </p:txBody>
      </p:sp>
      <p:pic>
        <p:nvPicPr>
          <p:cNvPr id="51226" name="Picture 26" descr="configs_00">
            <a:extLst>
              <a:ext uri="{FF2B5EF4-FFF2-40B4-BE49-F238E27FC236}">
                <a16:creationId xmlns:a16="http://schemas.microsoft.com/office/drawing/2014/main" id="{08F20B3F-16EA-48DF-A16A-1FC8A4A7B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790575"/>
            <a:ext cx="34544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27" descr="configs_01">
            <a:extLst>
              <a:ext uri="{FF2B5EF4-FFF2-40B4-BE49-F238E27FC236}">
                <a16:creationId xmlns:a16="http://schemas.microsoft.com/office/drawing/2014/main" id="{2A2C2E82-A3A5-4DCC-838A-92B399ABF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790575"/>
            <a:ext cx="34544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28" descr="configs_02">
            <a:extLst>
              <a:ext uri="{FF2B5EF4-FFF2-40B4-BE49-F238E27FC236}">
                <a16:creationId xmlns:a16="http://schemas.microsoft.com/office/drawing/2014/main" id="{F98E01A5-DDBE-41AD-B5DE-4DE925EAE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0" y="790575"/>
            <a:ext cx="34544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9" name="Picture 39" descr="traces_39521_00">
            <a:extLst>
              <a:ext uri="{FF2B5EF4-FFF2-40B4-BE49-F238E27FC236}">
                <a16:creationId xmlns:a16="http://schemas.microsoft.com/office/drawing/2014/main" id="{2AB33958-B57C-4276-9574-57BFA3FB0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90575"/>
            <a:ext cx="7135812" cy="5813425"/>
          </a:xfrm>
          <a:prstGeom prst="rect">
            <a:avLst/>
          </a:prstGeom>
          <a:noFill/>
          <a:extLst>
            <a:ext uri="{909E8E84-426E-40DD-AFC4-6F175D3DCCD1}">
              <a14:hiddenFill xmlns:a14="http://schemas.microsoft.com/office/drawing/2010/main">
                <a:solidFill>
                  <a:srgbClr val="FFFFFF"/>
                </a:solidFill>
              </a14:hiddenFill>
            </a:ext>
          </a:extLst>
        </p:spPr>
      </p:pic>
      <p:pic>
        <p:nvPicPr>
          <p:cNvPr id="51240" name="Picture 40" descr="traces_39521_01">
            <a:extLst>
              <a:ext uri="{FF2B5EF4-FFF2-40B4-BE49-F238E27FC236}">
                <a16:creationId xmlns:a16="http://schemas.microsoft.com/office/drawing/2014/main" id="{6512EA25-1C9A-472E-8A7B-2BDEFDCBC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790575"/>
            <a:ext cx="7135812" cy="5813425"/>
          </a:xfrm>
          <a:prstGeom prst="rect">
            <a:avLst/>
          </a:prstGeom>
          <a:noFill/>
          <a:extLst>
            <a:ext uri="{909E8E84-426E-40DD-AFC4-6F175D3DCCD1}">
              <a14:hiddenFill xmlns:a14="http://schemas.microsoft.com/office/drawing/2010/main">
                <a:solidFill>
                  <a:srgbClr val="FFFFFF"/>
                </a:solidFill>
              </a14:hiddenFill>
            </a:ext>
          </a:extLst>
        </p:spPr>
      </p:pic>
      <p:pic>
        <p:nvPicPr>
          <p:cNvPr id="51241" name="Picture 41" descr="traces_39521_02">
            <a:extLst>
              <a:ext uri="{FF2B5EF4-FFF2-40B4-BE49-F238E27FC236}">
                <a16:creationId xmlns:a16="http://schemas.microsoft.com/office/drawing/2014/main" id="{07EBE563-044B-4C61-B32C-E5821F676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790575"/>
            <a:ext cx="7135812" cy="5813425"/>
          </a:xfrm>
          <a:prstGeom prst="rect">
            <a:avLst/>
          </a:prstGeom>
          <a:noFill/>
          <a:extLst>
            <a:ext uri="{909E8E84-426E-40DD-AFC4-6F175D3DCCD1}">
              <a14:hiddenFill xmlns:a14="http://schemas.microsoft.com/office/drawing/2010/main">
                <a:solidFill>
                  <a:srgbClr val="FFFFFF"/>
                </a:solidFill>
              </a14:hiddenFill>
            </a:ext>
          </a:extLst>
        </p:spPr>
      </p:pic>
      <p:pic>
        <p:nvPicPr>
          <p:cNvPr id="51242" name="Picture 42" descr="traces_39521_03">
            <a:extLst>
              <a:ext uri="{FF2B5EF4-FFF2-40B4-BE49-F238E27FC236}">
                <a16:creationId xmlns:a16="http://schemas.microsoft.com/office/drawing/2014/main" id="{23A3445B-DA72-432B-9080-D59F26730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790575"/>
            <a:ext cx="7135812" cy="5813425"/>
          </a:xfrm>
          <a:prstGeom prst="rect">
            <a:avLst/>
          </a:prstGeom>
          <a:noFill/>
          <a:extLst>
            <a:ext uri="{909E8E84-426E-40DD-AFC4-6F175D3DCCD1}">
              <a14:hiddenFill xmlns:a14="http://schemas.microsoft.com/office/drawing/2010/main">
                <a:solidFill>
                  <a:srgbClr val="FFFFFF"/>
                </a:solidFill>
              </a14:hiddenFill>
            </a:ext>
          </a:extLst>
        </p:spPr>
      </p:pic>
      <p:pic>
        <p:nvPicPr>
          <p:cNvPr id="51243" name="Picture 43" descr="traces_40700_00">
            <a:extLst>
              <a:ext uri="{FF2B5EF4-FFF2-40B4-BE49-F238E27FC236}">
                <a16:creationId xmlns:a16="http://schemas.microsoft.com/office/drawing/2014/main" id="{C8058883-BD1D-4366-BDBA-1FE82807A5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790575"/>
            <a:ext cx="7135812" cy="5813425"/>
          </a:xfrm>
          <a:prstGeom prst="rect">
            <a:avLst/>
          </a:prstGeom>
          <a:noFill/>
          <a:extLst>
            <a:ext uri="{909E8E84-426E-40DD-AFC4-6F175D3DCCD1}">
              <a14:hiddenFill xmlns:a14="http://schemas.microsoft.com/office/drawing/2010/main">
                <a:solidFill>
                  <a:srgbClr val="FFFFFF"/>
                </a:solidFill>
              </a14:hiddenFill>
            </a:ext>
          </a:extLst>
        </p:spPr>
      </p:pic>
      <p:sp>
        <p:nvSpPr>
          <p:cNvPr id="51244" name="Rectangle 44">
            <a:extLst>
              <a:ext uri="{FF2B5EF4-FFF2-40B4-BE49-F238E27FC236}">
                <a16:creationId xmlns:a16="http://schemas.microsoft.com/office/drawing/2014/main" id="{0AB4741A-F22E-494B-B756-AC1E872EA434}"/>
              </a:ext>
            </a:extLst>
          </p:cNvPr>
          <p:cNvSpPr>
            <a:spLocks noChangeArrowheads="1"/>
          </p:cNvSpPr>
          <p:nvPr/>
        </p:nvSpPr>
        <p:spPr bwMode="auto">
          <a:xfrm>
            <a:off x="266700" y="2463800"/>
            <a:ext cx="7023100" cy="152400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51245" name="Line 45">
            <a:extLst>
              <a:ext uri="{FF2B5EF4-FFF2-40B4-BE49-F238E27FC236}">
                <a16:creationId xmlns:a16="http://schemas.microsoft.com/office/drawing/2014/main" id="{FE5C2E4F-0D04-4CC5-A7CC-6538F2398DC4}"/>
              </a:ext>
            </a:extLst>
          </p:cNvPr>
          <p:cNvSpPr>
            <a:spLocks noChangeShapeType="1"/>
          </p:cNvSpPr>
          <p:nvPr/>
        </p:nvSpPr>
        <p:spPr bwMode="auto">
          <a:xfrm flipH="1">
            <a:off x="666750" y="2533650"/>
            <a:ext cx="6591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51246" name="Rectangle 46">
            <a:extLst>
              <a:ext uri="{FF2B5EF4-FFF2-40B4-BE49-F238E27FC236}">
                <a16:creationId xmlns:a16="http://schemas.microsoft.com/office/drawing/2014/main" id="{B3DDEBD9-16DA-417E-9E00-54DE7740FF7E}"/>
              </a:ext>
            </a:extLst>
          </p:cNvPr>
          <p:cNvSpPr>
            <a:spLocks noChangeArrowheads="1"/>
          </p:cNvSpPr>
          <p:nvPr/>
        </p:nvSpPr>
        <p:spPr bwMode="auto">
          <a:xfrm>
            <a:off x="311150" y="3987800"/>
            <a:ext cx="7023100" cy="78105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51247" name="Rectangle 47">
            <a:extLst>
              <a:ext uri="{FF2B5EF4-FFF2-40B4-BE49-F238E27FC236}">
                <a16:creationId xmlns:a16="http://schemas.microsoft.com/office/drawing/2014/main" id="{FDFCAA8B-8E4E-4B05-A27D-2424E91539D3}"/>
              </a:ext>
            </a:extLst>
          </p:cNvPr>
          <p:cNvSpPr>
            <a:spLocks noChangeArrowheads="1"/>
          </p:cNvSpPr>
          <p:nvPr/>
        </p:nvSpPr>
        <p:spPr bwMode="auto">
          <a:xfrm>
            <a:off x="247650" y="5530850"/>
            <a:ext cx="7023100" cy="78105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51248" name="Rectangle 48">
            <a:extLst>
              <a:ext uri="{FF2B5EF4-FFF2-40B4-BE49-F238E27FC236}">
                <a16:creationId xmlns:a16="http://schemas.microsoft.com/office/drawing/2014/main" id="{7C7DF4FD-D615-4C5E-98AC-81B07EDC32A0}"/>
              </a:ext>
            </a:extLst>
          </p:cNvPr>
          <p:cNvSpPr>
            <a:spLocks noChangeArrowheads="1"/>
          </p:cNvSpPr>
          <p:nvPr/>
        </p:nvSpPr>
        <p:spPr bwMode="auto">
          <a:xfrm>
            <a:off x="273050" y="4762500"/>
            <a:ext cx="7023100" cy="78105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3E6FBCB1-F68B-4694-9473-56C66898AEF5}"/>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CC50E646-31BF-4240-A611-4B6A71A43042}" type="slidenum">
              <a:rPr lang="de-DE" sz="600" kern="600" cap="all" spc="90">
                <a:solidFill>
                  <a:schemeClr val="tx1">
                    <a:tint val="75000"/>
                  </a:schemeClr>
                </a:solidFill>
                <a:latin typeface="+mn-lt"/>
              </a:rPr>
              <a:pPr algn="r" eaLnBrk="1" fontAlgn="auto" hangingPunct="1">
                <a:spcBef>
                  <a:spcPts val="0"/>
                </a:spcBef>
                <a:spcAft>
                  <a:spcPts val="0"/>
                </a:spcAft>
                <a:defRPr/>
              </a:pPr>
              <a:t>23</a:t>
            </a:fld>
            <a:endParaRPr lang="de-DE" sz="600" kern="600" cap="all" spc="90" dirty="0">
              <a:solidFill>
                <a:schemeClr val="tx1">
                  <a:tint val="75000"/>
                </a:schemeClr>
              </a:solidFill>
              <a:latin typeface="+mn-lt"/>
            </a:endParaRPr>
          </a:p>
        </p:txBody>
      </p:sp>
      <p:sp>
        <p:nvSpPr>
          <p:cNvPr id="51252" name="Text Box 52">
            <a:extLst>
              <a:ext uri="{FF2B5EF4-FFF2-40B4-BE49-F238E27FC236}">
                <a16:creationId xmlns:a16="http://schemas.microsoft.com/office/drawing/2014/main" id="{F3200CA6-9BC0-4DB8-BE2B-587BE0BCEE59}"/>
              </a:ext>
            </a:extLst>
          </p:cNvPr>
          <p:cNvSpPr txBox="1">
            <a:spLocks noChangeArrowheads="1"/>
          </p:cNvSpPr>
          <p:nvPr/>
        </p:nvSpPr>
        <p:spPr bwMode="auto">
          <a:xfrm>
            <a:off x="7432675" y="5218113"/>
            <a:ext cx="4165600" cy="1209675"/>
          </a:xfrm>
          <a:prstGeom prst="rect">
            <a:avLst/>
          </a:prstGeom>
          <a:solidFill>
            <a:schemeClr val="bg1"/>
          </a:solidFill>
          <a:ln w="1905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rgbClr val="000099"/>
                </a:solidFill>
              </a:rPr>
              <a:t>CRD successfully established, even </a:t>
            </a:r>
          </a:p>
          <a:p>
            <a:pPr defTabSz="914400">
              <a:buFontTx/>
              <a:buChar char="•"/>
            </a:pPr>
            <a:r>
              <a:rPr lang="de-DE" altLang="en-DE">
                <a:solidFill>
                  <a:srgbClr val="000099"/>
                </a:solidFill>
              </a:rPr>
              <a:t> without feed-back control </a:t>
            </a:r>
          </a:p>
          <a:p>
            <a:pPr defTabSz="914400">
              <a:buFontTx/>
              <a:buChar char="•"/>
            </a:pPr>
            <a:r>
              <a:rPr lang="de-DE" altLang="en-DE">
                <a:solidFill>
                  <a:srgbClr val="000099"/>
                </a:solidFill>
              </a:rPr>
              <a:t> 15 MW total heating</a:t>
            </a:r>
          </a:p>
          <a:p>
            <a:pPr defTabSz="914400">
              <a:buFontTx/>
              <a:buChar char="•"/>
            </a:pPr>
            <a:r>
              <a:rPr lang="de-DE" altLang="en-DE">
                <a:solidFill>
                  <a:srgbClr val="000099"/>
                </a:solidFill>
              </a:rPr>
              <a:t> with X-point exactly on target</a:t>
            </a:r>
          </a:p>
        </p:txBody>
      </p:sp>
      <p:sp>
        <p:nvSpPr>
          <p:cNvPr id="51253" name="AutoShape 53">
            <a:extLst>
              <a:ext uri="{FF2B5EF4-FFF2-40B4-BE49-F238E27FC236}">
                <a16:creationId xmlns:a16="http://schemas.microsoft.com/office/drawing/2014/main" id="{71A13310-9E4D-4BC9-9588-F731ED65AF6A}"/>
              </a:ext>
            </a:extLst>
          </p:cNvPr>
          <p:cNvSpPr>
            <a:spLocks noChangeArrowheads="1"/>
          </p:cNvSpPr>
          <p:nvPr/>
        </p:nvSpPr>
        <p:spPr bwMode="auto">
          <a:xfrm>
            <a:off x="9877425" y="1562100"/>
            <a:ext cx="350838" cy="333375"/>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124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5124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4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4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2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12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2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4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124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itel 2">
            <a:extLst>
              <a:ext uri="{FF2B5EF4-FFF2-40B4-BE49-F238E27FC236}">
                <a16:creationId xmlns:a16="http://schemas.microsoft.com/office/drawing/2014/main" id="{082F945D-71B8-471E-B08A-790D37BA748F}"/>
              </a:ext>
            </a:extLst>
          </p:cNvPr>
          <p:cNvSpPr>
            <a:spLocks noGrp="1" noChangeArrowheads="1"/>
          </p:cNvSpPr>
          <p:nvPr>
            <p:ph type="title" idx="4294967295"/>
          </p:nvPr>
        </p:nvSpPr>
        <p:spPr/>
        <p:txBody>
          <a:bodyPr/>
          <a:lstStyle/>
          <a:p>
            <a:r>
              <a:rPr lang="en-GB" altLang="en-DE"/>
              <a:t>Experiments – IR thermography</a:t>
            </a:r>
            <a:br>
              <a:rPr lang="en-GB" altLang="en-DE"/>
            </a:br>
            <a:endParaRPr lang="en-GB" altLang="en-DE"/>
          </a:p>
        </p:txBody>
      </p:sp>
      <p:pic>
        <p:nvPicPr>
          <p:cNvPr id="52235" name="Picture 11" descr="camera_images_0">
            <a:extLst>
              <a:ext uri="{FF2B5EF4-FFF2-40B4-BE49-F238E27FC236}">
                <a16:creationId xmlns:a16="http://schemas.microsoft.com/office/drawing/2014/main" id="{EEDADABC-2007-4007-808A-7F4F01652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2" descr="camera_images_1">
            <a:extLst>
              <a:ext uri="{FF2B5EF4-FFF2-40B4-BE49-F238E27FC236}">
                <a16:creationId xmlns:a16="http://schemas.microsoft.com/office/drawing/2014/main" id="{2F16B129-A901-458F-B494-EFFFA4822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13" descr="camera_images_2">
            <a:extLst>
              <a:ext uri="{FF2B5EF4-FFF2-40B4-BE49-F238E27FC236}">
                <a16:creationId xmlns:a16="http://schemas.microsoft.com/office/drawing/2014/main" id="{65795692-2190-4E29-A9AE-D3985E6F1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camera_images_3">
            <a:extLst>
              <a:ext uri="{FF2B5EF4-FFF2-40B4-BE49-F238E27FC236}">
                <a16:creationId xmlns:a16="http://schemas.microsoft.com/office/drawing/2014/main" id="{28E644C7-511F-4A3E-B7E1-EF3CB1A70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5" descr="camera_images_4">
            <a:extLst>
              <a:ext uri="{FF2B5EF4-FFF2-40B4-BE49-F238E27FC236}">
                <a16:creationId xmlns:a16="http://schemas.microsoft.com/office/drawing/2014/main" id="{E9683DAE-4E5B-40B9-ACED-236CC2FCE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6" descr="camera_images_5">
            <a:extLst>
              <a:ext uri="{FF2B5EF4-FFF2-40B4-BE49-F238E27FC236}">
                <a16:creationId xmlns:a16="http://schemas.microsoft.com/office/drawing/2014/main" id="{5EA36C58-0411-48BF-B94F-F50D1DFC2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258888"/>
            <a:ext cx="1182528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Text Box 17">
            <a:extLst>
              <a:ext uri="{FF2B5EF4-FFF2-40B4-BE49-F238E27FC236}">
                <a16:creationId xmlns:a16="http://schemas.microsoft.com/office/drawing/2014/main" id="{C2D04EB6-C18D-4EB3-9F95-E5130376E6D9}"/>
              </a:ext>
            </a:extLst>
          </p:cNvPr>
          <p:cNvSpPr txBox="1">
            <a:spLocks noChangeArrowheads="1"/>
          </p:cNvSpPr>
          <p:nvPr/>
        </p:nvSpPr>
        <p:spPr bwMode="auto">
          <a:xfrm>
            <a:off x="250825" y="5389563"/>
            <a:ext cx="5683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t>IR camera images superimposed to 3D-CAD drawings</a:t>
            </a:r>
          </a:p>
          <a:p>
            <a:pPr defTabSz="914400"/>
            <a:r>
              <a:rPr lang="de-DE" altLang="en-DE">
                <a:latin typeface="Symbol" panose="05050102010706020507" pitchFamily="18" charset="2"/>
              </a:rPr>
              <a:t>D</a:t>
            </a:r>
            <a:r>
              <a:rPr lang="de-DE" altLang="en-DE"/>
              <a:t>T</a:t>
            </a:r>
            <a:r>
              <a:rPr lang="de-DE" altLang="en-DE" baseline="-25000"/>
              <a:t>surf</a:t>
            </a:r>
            <a:r>
              <a:rPr lang="de-DE" altLang="en-DE"/>
              <a:t>=T</a:t>
            </a:r>
            <a:r>
              <a:rPr lang="de-DE" altLang="en-DE" baseline="-25000"/>
              <a:t>surf</a:t>
            </a:r>
            <a:r>
              <a:rPr lang="de-DE" altLang="en-DE"/>
              <a:t>-T</a:t>
            </a:r>
            <a:r>
              <a:rPr lang="de-DE" altLang="en-DE" baseline="-25000"/>
              <a:t>surf,0</a:t>
            </a:r>
            <a:r>
              <a:rPr lang="de-DE" altLang="en-DE"/>
              <a:t>, T</a:t>
            </a:r>
            <a:r>
              <a:rPr lang="de-DE" altLang="en-DE" baseline="-25000"/>
              <a:t>surf,0</a:t>
            </a:r>
            <a:r>
              <a:rPr lang="de-DE" altLang="en-DE"/>
              <a:t>=373 ± 30 K</a:t>
            </a:r>
          </a:p>
          <a:p>
            <a:pPr defTabSz="914400"/>
            <a:r>
              <a:rPr lang="de-DE" altLang="en-DE"/>
              <a:t>Large toroidal coverage: </a:t>
            </a:r>
            <a:r>
              <a:rPr lang="de-DE" altLang="en-DE">
                <a:latin typeface="Symbol" panose="05050102010706020507" pitchFamily="18" charset="2"/>
              </a:rPr>
              <a:t>Df</a:t>
            </a:r>
            <a:r>
              <a:rPr lang="de-DE" altLang="en-DE"/>
              <a:t>=70°</a:t>
            </a:r>
          </a:p>
        </p:txBody>
      </p:sp>
      <p:sp>
        <p:nvSpPr>
          <p:cNvPr id="52242" name="Text Box 18">
            <a:extLst>
              <a:ext uri="{FF2B5EF4-FFF2-40B4-BE49-F238E27FC236}">
                <a16:creationId xmlns:a16="http://schemas.microsoft.com/office/drawing/2014/main" id="{5DEDCAC1-8A27-4518-95A9-6405F7878967}"/>
              </a:ext>
            </a:extLst>
          </p:cNvPr>
          <p:cNvSpPr txBox="1">
            <a:spLocks noChangeArrowheads="1"/>
          </p:cNvSpPr>
          <p:nvPr/>
        </p:nvSpPr>
        <p:spPr bwMode="auto">
          <a:xfrm>
            <a:off x="6013450" y="1985963"/>
            <a:ext cx="1163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FF7C80"/>
                </a:solidFill>
              </a:rPr>
              <a:t>1.5x</a:t>
            </a:r>
            <a:r>
              <a:rPr lang="de-DE" altLang="en-DE">
                <a:solidFill>
                  <a:srgbClr val="FF7C80"/>
                </a:solidFill>
                <a:latin typeface="Symbol" panose="05050102010706020507" pitchFamily="18" charset="2"/>
              </a:rPr>
              <a:t>l</a:t>
            </a:r>
            <a:r>
              <a:rPr lang="de-DE" altLang="en-DE" baseline="-25000">
                <a:solidFill>
                  <a:srgbClr val="FF7C80"/>
                </a:solidFill>
              </a:rPr>
              <a:t>q,Eich</a:t>
            </a:r>
          </a:p>
        </p:txBody>
      </p:sp>
      <p:sp>
        <p:nvSpPr>
          <p:cNvPr id="52245" name="Text Box 21">
            <a:extLst>
              <a:ext uri="{FF2B5EF4-FFF2-40B4-BE49-F238E27FC236}">
                <a16:creationId xmlns:a16="http://schemas.microsoft.com/office/drawing/2014/main" id="{EC7083AF-1803-4E72-8F5B-E4BE32D6B8A7}"/>
              </a:ext>
            </a:extLst>
          </p:cNvPr>
          <p:cNvSpPr txBox="1">
            <a:spLocks noChangeArrowheads="1"/>
          </p:cNvSpPr>
          <p:nvPr/>
        </p:nvSpPr>
        <p:spPr bwMode="auto">
          <a:xfrm>
            <a:off x="5184775" y="4541838"/>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FF7C80"/>
                </a:solidFill>
              </a:rPr>
              <a:t>separatrix</a:t>
            </a:r>
          </a:p>
        </p:txBody>
      </p:sp>
      <p:sp>
        <p:nvSpPr>
          <p:cNvPr id="52246" name="Line 22">
            <a:extLst>
              <a:ext uri="{FF2B5EF4-FFF2-40B4-BE49-F238E27FC236}">
                <a16:creationId xmlns:a16="http://schemas.microsoft.com/office/drawing/2014/main" id="{016646EC-5593-4505-8698-62455F04AD2F}"/>
              </a:ext>
            </a:extLst>
          </p:cNvPr>
          <p:cNvSpPr>
            <a:spLocks noChangeShapeType="1"/>
          </p:cNvSpPr>
          <p:nvPr/>
        </p:nvSpPr>
        <p:spPr bwMode="auto">
          <a:xfrm flipH="1" flipV="1">
            <a:off x="5086350" y="4524375"/>
            <a:ext cx="152400" cy="142875"/>
          </a:xfrm>
          <a:prstGeom prst="line">
            <a:avLst/>
          </a:prstGeom>
          <a:noFill/>
          <a:ln w="9525">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52247" name="Line 23">
            <a:extLst>
              <a:ext uri="{FF2B5EF4-FFF2-40B4-BE49-F238E27FC236}">
                <a16:creationId xmlns:a16="http://schemas.microsoft.com/office/drawing/2014/main" id="{1B40F44D-03FE-4704-8011-1CAEB2F66556}"/>
              </a:ext>
            </a:extLst>
          </p:cNvPr>
          <p:cNvSpPr>
            <a:spLocks noChangeShapeType="1"/>
          </p:cNvSpPr>
          <p:nvPr/>
        </p:nvSpPr>
        <p:spPr bwMode="auto">
          <a:xfrm flipH="1">
            <a:off x="5619750" y="2247900"/>
            <a:ext cx="428625" cy="133350"/>
          </a:xfrm>
          <a:prstGeom prst="line">
            <a:avLst/>
          </a:prstGeom>
          <a:noFill/>
          <a:ln w="9525">
            <a:solidFill>
              <a:srgbClr val="FF7C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46F8B395-F590-4422-8E1F-D6E9520F74E8}"/>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12A17585-3323-4134-8940-1A67193059C3}" type="slidenum">
              <a:rPr lang="de-DE" sz="600" kern="600" cap="all" spc="90">
                <a:solidFill>
                  <a:schemeClr val="tx1">
                    <a:tint val="75000"/>
                  </a:schemeClr>
                </a:solidFill>
                <a:latin typeface="+mn-lt"/>
              </a:rPr>
              <a:pPr algn="r" eaLnBrk="1" fontAlgn="auto" hangingPunct="1">
                <a:spcBef>
                  <a:spcPts val="0"/>
                </a:spcBef>
                <a:spcAft>
                  <a:spcPts val="0"/>
                </a:spcAft>
                <a:defRPr/>
              </a:pPr>
              <a:t>24</a:t>
            </a:fld>
            <a:endParaRPr lang="de-DE" sz="600" kern="600" cap="all" spc="90" dirty="0">
              <a:solidFill>
                <a:schemeClr val="tx1">
                  <a:tint val="75000"/>
                </a:schemeClr>
              </a:solidFill>
              <a:latin typeface="+mn-lt"/>
            </a:endParaRPr>
          </a:p>
        </p:txBody>
      </p:sp>
      <p:sp>
        <p:nvSpPr>
          <p:cNvPr id="52251" name="Text Box 27">
            <a:extLst>
              <a:ext uri="{FF2B5EF4-FFF2-40B4-BE49-F238E27FC236}">
                <a16:creationId xmlns:a16="http://schemas.microsoft.com/office/drawing/2014/main" id="{6845CB28-23DD-4533-97F0-48BB3173A9FB}"/>
              </a:ext>
            </a:extLst>
          </p:cNvPr>
          <p:cNvSpPr txBox="1">
            <a:spLocks noChangeArrowheads="1"/>
          </p:cNvSpPr>
          <p:nvPr/>
        </p:nvSpPr>
        <p:spPr bwMode="auto">
          <a:xfrm>
            <a:off x="7970838" y="5635625"/>
            <a:ext cx="344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[Lunt, Bernert et al. PRL 2023]</a:t>
            </a:r>
          </a:p>
        </p:txBody>
      </p:sp>
      <p:sp>
        <p:nvSpPr>
          <p:cNvPr id="52252" name="Text Box 28">
            <a:extLst>
              <a:ext uri="{FF2B5EF4-FFF2-40B4-BE49-F238E27FC236}">
                <a16:creationId xmlns:a16="http://schemas.microsoft.com/office/drawing/2014/main" id="{FEC8D965-8113-4250-A2A3-D7013E7E88C6}"/>
              </a:ext>
            </a:extLst>
          </p:cNvPr>
          <p:cNvSpPr txBox="1">
            <a:spLocks noChangeArrowheads="1"/>
          </p:cNvSpPr>
          <p:nvPr/>
        </p:nvSpPr>
        <p:spPr bwMode="auto">
          <a:xfrm>
            <a:off x="7623175" y="6142038"/>
            <a:ext cx="4346575" cy="385762"/>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No hotspots observed in CRD &amp; PXD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22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223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223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223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224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2" grpId="0"/>
      <p:bldP spid="52245" grpId="0"/>
      <p:bldP spid="522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el 2">
            <a:extLst>
              <a:ext uri="{FF2B5EF4-FFF2-40B4-BE49-F238E27FC236}">
                <a16:creationId xmlns:a16="http://schemas.microsoft.com/office/drawing/2014/main" id="{59B701D4-F1F0-4AB7-8A98-6C57038D4863}"/>
              </a:ext>
            </a:extLst>
          </p:cNvPr>
          <p:cNvSpPr>
            <a:spLocks noGrp="1" noChangeArrowheads="1"/>
          </p:cNvSpPr>
          <p:nvPr>
            <p:ph type="title" idx="4294967295"/>
          </p:nvPr>
        </p:nvSpPr>
        <p:spPr/>
        <p:txBody>
          <a:bodyPr/>
          <a:lstStyle/>
          <a:p>
            <a:r>
              <a:rPr lang="en-GB" altLang="en-DE"/>
              <a:t>Experiments – heat fluxes</a:t>
            </a:r>
            <a:br>
              <a:rPr lang="en-GB" altLang="en-DE"/>
            </a:br>
            <a:endParaRPr lang="en-GB" altLang="en-DE"/>
          </a:p>
        </p:txBody>
      </p:sp>
      <p:pic>
        <p:nvPicPr>
          <p:cNvPr id="133123" name="Picture 3" descr="qperp_ru_00">
            <a:extLst>
              <a:ext uri="{FF2B5EF4-FFF2-40B4-BE49-F238E27FC236}">
                <a16:creationId xmlns:a16="http://schemas.microsoft.com/office/drawing/2014/main" id="{EFEDF465-541D-4E10-8C64-1E0B7E2A3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qperp_ru_01">
            <a:extLst>
              <a:ext uri="{FF2B5EF4-FFF2-40B4-BE49-F238E27FC236}">
                <a16:creationId xmlns:a16="http://schemas.microsoft.com/office/drawing/2014/main" id="{8F1B6542-679E-484F-ABC8-C4C8C15C6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qperp_ru_02">
            <a:extLst>
              <a:ext uri="{FF2B5EF4-FFF2-40B4-BE49-F238E27FC236}">
                <a16:creationId xmlns:a16="http://schemas.microsoft.com/office/drawing/2014/main" id="{3A2A230D-74DC-4B7A-A178-D7E2139B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6" descr="qperp_ru_03">
            <a:extLst>
              <a:ext uri="{FF2B5EF4-FFF2-40B4-BE49-F238E27FC236}">
                <a16:creationId xmlns:a16="http://schemas.microsoft.com/office/drawing/2014/main" id="{F53E385C-121F-4B82-8FC1-A2D2FDE8D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descr="qperp_ru_04">
            <a:extLst>
              <a:ext uri="{FF2B5EF4-FFF2-40B4-BE49-F238E27FC236}">
                <a16:creationId xmlns:a16="http://schemas.microsoft.com/office/drawing/2014/main" id="{81F8B040-116C-42DC-B863-77F80B6B6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Text Box 9">
            <a:extLst>
              <a:ext uri="{FF2B5EF4-FFF2-40B4-BE49-F238E27FC236}">
                <a16:creationId xmlns:a16="http://schemas.microsoft.com/office/drawing/2014/main" id="{F607ECA5-B197-4500-AE39-D3B343229E91}"/>
              </a:ext>
            </a:extLst>
          </p:cNvPr>
          <p:cNvSpPr txBox="1">
            <a:spLocks noChangeArrowheads="1"/>
          </p:cNvSpPr>
          <p:nvPr/>
        </p:nvSpPr>
        <p:spPr bwMode="auto">
          <a:xfrm>
            <a:off x="306388" y="5724525"/>
            <a:ext cx="344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t>[Lunt, Bernert et al. PRL 2023]</a:t>
            </a:r>
          </a:p>
        </p:txBody>
      </p:sp>
      <p:sp>
        <p:nvSpPr>
          <p:cNvPr id="133130" name="Text Box 10">
            <a:extLst>
              <a:ext uri="{FF2B5EF4-FFF2-40B4-BE49-F238E27FC236}">
                <a16:creationId xmlns:a16="http://schemas.microsoft.com/office/drawing/2014/main" id="{930EC9EC-B057-49C8-AF2E-53D4375B6703}"/>
              </a:ext>
            </a:extLst>
          </p:cNvPr>
          <p:cNvSpPr txBox="1">
            <a:spLocks noChangeArrowheads="1"/>
          </p:cNvSpPr>
          <p:nvPr/>
        </p:nvSpPr>
        <p:spPr bwMode="auto">
          <a:xfrm rot="16200000">
            <a:off x="-48418" y="3367881"/>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t>&lt;    &gt;</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2E8FA8E6-FAB6-4D95-95E6-38B590C5B456}"/>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60273B6D-6F3D-4DF9-BB55-25EDAD80DF66}" type="slidenum">
              <a:rPr lang="de-DE" sz="600" kern="600" cap="all" spc="90">
                <a:solidFill>
                  <a:schemeClr val="tx1">
                    <a:tint val="75000"/>
                  </a:schemeClr>
                </a:solidFill>
                <a:latin typeface="+mn-lt"/>
              </a:rPr>
              <a:pPr algn="r" eaLnBrk="1" fontAlgn="auto" hangingPunct="1">
                <a:spcBef>
                  <a:spcPts val="0"/>
                </a:spcBef>
                <a:spcAft>
                  <a:spcPts val="0"/>
                </a:spcAft>
                <a:defRPr/>
              </a:pPr>
              <a:t>25</a:t>
            </a:fld>
            <a:endParaRPr lang="de-DE" sz="600" kern="600" cap="all" spc="90" dirty="0">
              <a:solidFill>
                <a:schemeClr val="tx1">
                  <a:tint val="75000"/>
                </a:schemeClr>
              </a:solidFill>
              <a:latin typeface="+mn-lt"/>
            </a:endParaRPr>
          </a:p>
        </p:txBody>
      </p:sp>
      <p:sp>
        <p:nvSpPr>
          <p:cNvPr id="133135" name="Text Box 15">
            <a:extLst>
              <a:ext uri="{FF2B5EF4-FFF2-40B4-BE49-F238E27FC236}">
                <a16:creationId xmlns:a16="http://schemas.microsoft.com/office/drawing/2014/main" id="{A65EEE3A-53D8-4A4C-8706-5F0EAB25FE94}"/>
              </a:ext>
            </a:extLst>
          </p:cNvPr>
          <p:cNvSpPr txBox="1">
            <a:spLocks noChangeArrowheads="1"/>
          </p:cNvSpPr>
          <p:nvPr/>
        </p:nvSpPr>
        <p:spPr bwMode="auto">
          <a:xfrm>
            <a:off x="3841750" y="5637213"/>
            <a:ext cx="8321675" cy="660400"/>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strong reduction of heat flux of charged particles in CRD compared to SN</a:t>
            </a:r>
          </a:p>
          <a:p>
            <a:pPr defTabSz="914400">
              <a:buFontTx/>
              <a:buChar char="•"/>
            </a:pPr>
            <a:r>
              <a:rPr lang="de-DE" altLang="en-DE" b="1">
                <a:solidFill>
                  <a:srgbClr val="000099"/>
                </a:solidFill>
              </a:rPr>
              <a:t> heatflux dominated by radiation in CRD</a:t>
            </a:r>
          </a:p>
        </p:txBody>
      </p:sp>
      <p:pic>
        <p:nvPicPr>
          <p:cNvPr id="133136" name="Picture 16" descr="qperp_ru_05">
            <a:extLst>
              <a:ext uri="{FF2B5EF4-FFF2-40B4-BE49-F238E27FC236}">
                <a16:creationId xmlns:a16="http://schemas.microsoft.com/office/drawing/2014/main" id="{B5B94FFC-B402-4305-A0DA-2FF590B54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1079500"/>
            <a:ext cx="5854700" cy="4391025"/>
          </a:xfrm>
          <a:prstGeom prst="rect">
            <a:avLst/>
          </a:prstGeom>
          <a:noFill/>
          <a:extLst>
            <a:ext uri="{909E8E84-426E-40DD-AFC4-6F175D3DCCD1}">
              <a14:hiddenFill xmlns:a14="http://schemas.microsoft.com/office/drawing/2010/main">
                <a:solidFill>
                  <a:srgbClr val="FFFFFF"/>
                </a:solidFill>
              </a14:hiddenFill>
            </a:ext>
          </a:extLst>
        </p:spPr>
      </p:pic>
      <p:pic>
        <p:nvPicPr>
          <p:cNvPr id="133137" name="Picture 17" descr="bolo_40700_1900ms">
            <a:extLst>
              <a:ext uri="{FF2B5EF4-FFF2-40B4-BE49-F238E27FC236}">
                <a16:creationId xmlns:a16="http://schemas.microsoft.com/office/drawing/2014/main" id="{2A64D1CC-4545-44FD-9AD9-76F165780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388" y="971550"/>
            <a:ext cx="5467350" cy="4005263"/>
          </a:xfrm>
          <a:prstGeom prst="rect">
            <a:avLst/>
          </a:prstGeom>
          <a:noFill/>
          <a:extLst>
            <a:ext uri="{909E8E84-426E-40DD-AFC4-6F175D3DCCD1}">
              <a14:hiddenFill xmlns:a14="http://schemas.microsoft.com/office/drawing/2010/main">
                <a:solidFill>
                  <a:srgbClr val="FFFFFF"/>
                </a:solidFill>
              </a14:hiddenFill>
            </a:ext>
          </a:extLst>
        </p:spPr>
      </p:pic>
      <p:pic>
        <p:nvPicPr>
          <p:cNvPr id="133138" name="Picture 18" descr="bolo_40700_3000ms">
            <a:extLst>
              <a:ext uri="{FF2B5EF4-FFF2-40B4-BE49-F238E27FC236}">
                <a16:creationId xmlns:a16="http://schemas.microsoft.com/office/drawing/2014/main" id="{62D0F2D8-BFFE-4652-9B11-B94140B915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6388" y="971550"/>
            <a:ext cx="5467350" cy="4005263"/>
          </a:xfrm>
          <a:prstGeom prst="rect">
            <a:avLst/>
          </a:prstGeom>
          <a:noFill/>
          <a:extLst>
            <a:ext uri="{909E8E84-426E-40DD-AFC4-6F175D3DCCD1}">
              <a14:hiddenFill xmlns:a14="http://schemas.microsoft.com/office/drawing/2010/main">
                <a:solidFill>
                  <a:srgbClr val="FFFFFF"/>
                </a:solidFill>
              </a14:hiddenFill>
            </a:ext>
          </a:extLst>
        </p:spPr>
      </p:pic>
      <p:pic>
        <p:nvPicPr>
          <p:cNvPr id="133139" name="Picture 19" descr="bolo_40700_5000ms">
            <a:extLst>
              <a:ext uri="{FF2B5EF4-FFF2-40B4-BE49-F238E27FC236}">
                <a16:creationId xmlns:a16="http://schemas.microsoft.com/office/drawing/2014/main" id="{EB168781-D3CE-4C7A-A76A-9A475538EB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6388" y="971550"/>
            <a:ext cx="5467350" cy="4005263"/>
          </a:xfrm>
          <a:prstGeom prst="rect">
            <a:avLst/>
          </a:prstGeom>
          <a:noFill/>
          <a:extLst>
            <a:ext uri="{909E8E84-426E-40DD-AFC4-6F175D3DCCD1}">
              <a14:hiddenFill xmlns:a14="http://schemas.microsoft.com/office/drawing/2010/main">
                <a:solidFill>
                  <a:srgbClr val="FFFFFF"/>
                </a:solidFill>
              </a14:hiddenFill>
            </a:ext>
          </a:extLst>
        </p:spPr>
      </p:pic>
      <p:sp>
        <p:nvSpPr>
          <p:cNvPr id="133134" name="Rectangle 14">
            <a:extLst>
              <a:ext uri="{FF2B5EF4-FFF2-40B4-BE49-F238E27FC236}">
                <a16:creationId xmlns:a16="http://schemas.microsoft.com/office/drawing/2014/main" id="{438FF10E-193B-4A01-9511-19371345AEAF}"/>
              </a:ext>
            </a:extLst>
          </p:cNvPr>
          <p:cNvSpPr>
            <a:spLocks noChangeArrowheads="1"/>
          </p:cNvSpPr>
          <p:nvPr/>
        </p:nvSpPr>
        <p:spPr bwMode="auto">
          <a:xfrm>
            <a:off x="6219825" y="742950"/>
            <a:ext cx="5972175" cy="43338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3313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3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17" name="Picture 21" descr="EMC3_zoom">
            <a:extLst>
              <a:ext uri="{FF2B5EF4-FFF2-40B4-BE49-F238E27FC236}">
                <a16:creationId xmlns:a16="http://schemas.microsoft.com/office/drawing/2014/main" id="{B3D90517-3DF5-4EB5-B01C-9A8275D6F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1047750"/>
            <a:ext cx="12145962" cy="4548188"/>
          </a:xfrm>
          <a:prstGeom prst="rect">
            <a:avLst/>
          </a:prstGeom>
          <a:noFill/>
          <a:extLst>
            <a:ext uri="{909E8E84-426E-40DD-AFC4-6F175D3DCCD1}">
              <a14:hiddenFill xmlns:a14="http://schemas.microsoft.com/office/drawing/2010/main">
                <a:solidFill>
                  <a:srgbClr val="FFFFFF"/>
                </a:solidFill>
              </a14:hiddenFill>
            </a:ext>
          </a:extLst>
        </p:spPr>
      </p:pic>
      <p:sp>
        <p:nvSpPr>
          <p:cNvPr id="80898" name="Titel 2">
            <a:extLst>
              <a:ext uri="{FF2B5EF4-FFF2-40B4-BE49-F238E27FC236}">
                <a16:creationId xmlns:a16="http://schemas.microsoft.com/office/drawing/2014/main" id="{05135850-649A-47BF-BE13-CC2F495DBCD3}"/>
              </a:ext>
            </a:extLst>
          </p:cNvPr>
          <p:cNvSpPr>
            <a:spLocks noGrp="1" noChangeArrowheads="1"/>
          </p:cNvSpPr>
          <p:nvPr>
            <p:ph type="title" idx="4294967295"/>
          </p:nvPr>
        </p:nvSpPr>
        <p:spPr/>
        <p:txBody>
          <a:bodyPr/>
          <a:lstStyle/>
          <a:p>
            <a:r>
              <a:rPr lang="en-GB" altLang="en-DE"/>
              <a:t>Experiments – Interpretation with EMC3-EIRENE</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183D89CC-19A4-477A-8BE6-42286C053660}"/>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B24A041C-27CD-4D59-B128-4722E47588D5}" type="slidenum">
              <a:rPr lang="de-DE" sz="600" kern="600" cap="all" spc="90">
                <a:solidFill>
                  <a:schemeClr val="tx1">
                    <a:tint val="75000"/>
                  </a:schemeClr>
                </a:solidFill>
                <a:latin typeface="+mn-lt"/>
              </a:rPr>
              <a:pPr algn="r" eaLnBrk="1" fontAlgn="auto" hangingPunct="1">
                <a:spcBef>
                  <a:spcPts val="0"/>
                </a:spcBef>
                <a:spcAft>
                  <a:spcPts val="0"/>
                </a:spcAft>
                <a:defRPr/>
              </a:pPr>
              <a:t>26</a:t>
            </a:fld>
            <a:endParaRPr lang="de-DE" sz="600" kern="600" cap="all" spc="90" dirty="0">
              <a:solidFill>
                <a:schemeClr val="tx1">
                  <a:tint val="75000"/>
                </a:schemeClr>
              </a:solidFill>
              <a:latin typeface="+mn-lt"/>
            </a:endParaRPr>
          </a:p>
        </p:txBody>
      </p:sp>
      <p:sp>
        <p:nvSpPr>
          <p:cNvPr id="80916" name="Line 20">
            <a:extLst>
              <a:ext uri="{FF2B5EF4-FFF2-40B4-BE49-F238E27FC236}">
                <a16:creationId xmlns:a16="http://schemas.microsoft.com/office/drawing/2014/main" id="{C8E12B52-4AAC-4836-A45B-CE2E4DBEF7D5}"/>
              </a:ext>
            </a:extLst>
          </p:cNvPr>
          <p:cNvSpPr>
            <a:spLocks noChangeShapeType="1"/>
          </p:cNvSpPr>
          <p:nvPr/>
        </p:nvSpPr>
        <p:spPr bwMode="auto">
          <a:xfrm>
            <a:off x="9420225" y="1857375"/>
            <a:ext cx="419100" cy="4191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80918" name="Text Box 22">
            <a:extLst>
              <a:ext uri="{FF2B5EF4-FFF2-40B4-BE49-F238E27FC236}">
                <a16:creationId xmlns:a16="http://schemas.microsoft.com/office/drawing/2014/main" id="{177A936D-A5A9-4667-A3EB-92C6082BFF2D}"/>
              </a:ext>
            </a:extLst>
          </p:cNvPr>
          <p:cNvSpPr txBox="1">
            <a:spLocks noChangeArrowheads="1"/>
          </p:cNvSpPr>
          <p:nvPr/>
        </p:nvSpPr>
        <p:spPr bwMode="auto">
          <a:xfrm>
            <a:off x="365125" y="5541963"/>
            <a:ext cx="9032875" cy="935037"/>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modeling of CRD successful with EMC3-EIRENE </a:t>
            </a:r>
          </a:p>
          <a:p>
            <a:pPr defTabSz="914400">
              <a:buFontTx/>
              <a:buChar char="•"/>
            </a:pPr>
            <a:r>
              <a:rPr lang="de-DE" altLang="en-DE" b="1">
                <a:solidFill>
                  <a:srgbClr val="000099"/>
                </a:solidFill>
              </a:rPr>
              <a:t> state of deep detachment</a:t>
            </a:r>
          </a:p>
          <a:p>
            <a:pPr defTabSz="914400">
              <a:buFontTx/>
              <a:buChar char="•"/>
            </a:pPr>
            <a:r>
              <a:rPr lang="de-DE" altLang="en-DE" b="1">
                <a:solidFill>
                  <a:srgbClr val="000099"/>
                </a:solidFill>
              </a:rPr>
              <a:t> large flux expansion</a:t>
            </a:r>
            <a:r>
              <a:rPr lang="de-DE" altLang="en-DE"/>
              <a:t> </a:t>
            </a:r>
            <a:r>
              <a:rPr lang="de-DE" altLang="en-DE" b="1">
                <a:solidFill>
                  <a:srgbClr val="000099"/>
                </a:solidFill>
              </a:rPr>
              <a:t>at target seems to be favorable for neutral particle trapping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sep_16Boc_40700_05054ms">
            <a:extLst>
              <a:ext uri="{FF2B5EF4-FFF2-40B4-BE49-F238E27FC236}">
                <a16:creationId xmlns:a16="http://schemas.microsoft.com/office/drawing/2014/main" id="{399CB8CB-EF3C-423A-9A46-7B35FD8EC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179388" y="1079500"/>
            <a:ext cx="6311900" cy="5318125"/>
          </a:xfrm>
          <a:prstGeom prst="rect">
            <a:avLst/>
          </a:prstGeom>
          <a:noFill/>
          <a:extLst>
            <a:ext uri="{909E8E84-426E-40DD-AFC4-6F175D3DCCD1}">
              <a14:hiddenFill xmlns:a14="http://schemas.microsoft.com/office/drawing/2010/main">
                <a:solidFill>
                  <a:srgbClr val="FFFFFF"/>
                </a:solidFill>
              </a14:hiddenFill>
            </a:ext>
          </a:extLst>
        </p:spPr>
      </p:pic>
      <p:pic>
        <p:nvPicPr>
          <p:cNvPr id="126980" name="Picture 4" descr="sep_16Boc_40700_05248ms">
            <a:extLst>
              <a:ext uri="{FF2B5EF4-FFF2-40B4-BE49-F238E27FC236}">
                <a16:creationId xmlns:a16="http://schemas.microsoft.com/office/drawing/2014/main" id="{6BEA660B-1549-4FEB-ABE2-119DBEDB8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46"/>
          <a:stretch>
            <a:fillRect/>
          </a:stretch>
        </p:blipFill>
        <p:spPr bwMode="auto">
          <a:xfrm>
            <a:off x="179388" y="1079500"/>
            <a:ext cx="6311900" cy="5318125"/>
          </a:xfrm>
          <a:prstGeom prst="rect">
            <a:avLst/>
          </a:prstGeom>
          <a:noFill/>
          <a:extLst>
            <a:ext uri="{909E8E84-426E-40DD-AFC4-6F175D3DCCD1}">
              <a14:hiddenFill xmlns:a14="http://schemas.microsoft.com/office/drawing/2010/main">
                <a:solidFill>
                  <a:srgbClr val="FFFFFF"/>
                </a:solidFill>
              </a14:hiddenFill>
            </a:ext>
          </a:extLst>
        </p:spPr>
      </p:pic>
      <p:pic>
        <p:nvPicPr>
          <p:cNvPr id="126981" name="Picture 5" descr="sep_16Boc_40700_05390ms">
            <a:extLst>
              <a:ext uri="{FF2B5EF4-FFF2-40B4-BE49-F238E27FC236}">
                <a16:creationId xmlns:a16="http://schemas.microsoft.com/office/drawing/2014/main" id="{675D5091-D044-4702-A0C0-3611063DA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746"/>
          <a:stretch>
            <a:fillRect/>
          </a:stretch>
        </p:blipFill>
        <p:spPr bwMode="auto">
          <a:xfrm>
            <a:off x="179388" y="1079500"/>
            <a:ext cx="6311900" cy="5318125"/>
          </a:xfrm>
          <a:prstGeom prst="rect">
            <a:avLst/>
          </a:prstGeom>
          <a:noFill/>
          <a:extLst>
            <a:ext uri="{909E8E84-426E-40DD-AFC4-6F175D3DCCD1}">
              <a14:hiddenFill xmlns:a14="http://schemas.microsoft.com/office/drawing/2010/main">
                <a:solidFill>
                  <a:srgbClr val="FFFFFF"/>
                </a:solidFill>
              </a14:hiddenFill>
            </a:ext>
          </a:extLst>
        </p:spPr>
      </p:pic>
      <p:sp>
        <p:nvSpPr>
          <p:cNvPr id="126982" name="Titel 2">
            <a:extLst>
              <a:ext uri="{FF2B5EF4-FFF2-40B4-BE49-F238E27FC236}">
                <a16:creationId xmlns:a16="http://schemas.microsoft.com/office/drawing/2014/main" id="{4837C180-7D70-4D59-9EC5-8F77F753E2E6}"/>
              </a:ext>
            </a:extLst>
          </p:cNvPr>
          <p:cNvSpPr>
            <a:spLocks noGrp="1" noChangeArrowheads="1"/>
          </p:cNvSpPr>
          <p:nvPr>
            <p:ph type="title" idx="4294967295"/>
          </p:nvPr>
        </p:nvSpPr>
        <p:spPr/>
        <p:txBody>
          <a:bodyPr/>
          <a:lstStyle/>
          <a:p>
            <a:r>
              <a:rPr lang="en-GB" altLang="en-DE"/>
              <a:t>Experiments – target tile alignment accuracy</a:t>
            </a:r>
            <a:br>
              <a:rPr lang="en-GB" altLang="en-DE"/>
            </a:br>
            <a:endParaRPr lang="en-GB" altLang="en-DE"/>
          </a:p>
        </p:txBody>
      </p:sp>
      <p:pic>
        <p:nvPicPr>
          <p:cNvPr id="126983" name="Picture 7" descr="Photo_S15-16">
            <a:extLst>
              <a:ext uri="{FF2B5EF4-FFF2-40B4-BE49-F238E27FC236}">
                <a16:creationId xmlns:a16="http://schemas.microsoft.com/office/drawing/2014/main" id="{D2337CC7-EEC0-4B05-B69D-4894B901F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0825" y="1079500"/>
            <a:ext cx="3176588" cy="4764088"/>
          </a:xfrm>
          <a:prstGeom prst="rect">
            <a:avLst/>
          </a:prstGeom>
          <a:noFill/>
          <a:extLst>
            <a:ext uri="{909E8E84-426E-40DD-AFC4-6F175D3DCCD1}">
              <a14:hiddenFill xmlns:a14="http://schemas.microsoft.com/office/drawing/2010/main">
                <a:solidFill>
                  <a:srgbClr val="FFFFFF"/>
                </a:solidFill>
              </a14:hiddenFill>
            </a:ext>
          </a:extLst>
        </p:spPr>
      </p:pic>
      <p:sp>
        <p:nvSpPr>
          <p:cNvPr id="126984" name="Text Box 8">
            <a:extLst>
              <a:ext uri="{FF2B5EF4-FFF2-40B4-BE49-F238E27FC236}">
                <a16:creationId xmlns:a16="http://schemas.microsoft.com/office/drawing/2014/main" id="{79C59F70-0FB5-4D7C-99F2-C3349EF17DA3}"/>
              </a:ext>
            </a:extLst>
          </p:cNvPr>
          <p:cNvSpPr txBox="1">
            <a:spLocks noChangeArrowheads="1"/>
          </p:cNvSpPr>
          <p:nvPr/>
        </p:nvSpPr>
        <p:spPr bwMode="auto">
          <a:xfrm>
            <a:off x="222250" y="5849938"/>
            <a:ext cx="31988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400" b="1">
                <a:solidFill>
                  <a:srgbClr val="00CC00"/>
                </a:solidFill>
              </a:rPr>
              <a:t>Visible true color camera 16Boc </a:t>
            </a:r>
          </a:p>
          <a:p>
            <a:pPr defTabSz="914400"/>
            <a:r>
              <a:rPr lang="de-DE" altLang="en-DE" sz="1400" b="1">
                <a:solidFill>
                  <a:srgbClr val="00CC00"/>
                </a:solidFill>
              </a:rPr>
              <a:t>superimposed to 3D CAD drawings </a:t>
            </a:r>
          </a:p>
        </p:txBody>
      </p:sp>
      <p:sp>
        <p:nvSpPr>
          <p:cNvPr id="126985" name="Text Box 9">
            <a:extLst>
              <a:ext uri="{FF2B5EF4-FFF2-40B4-BE49-F238E27FC236}">
                <a16:creationId xmlns:a16="http://schemas.microsoft.com/office/drawing/2014/main" id="{F1303BEC-2035-449D-8C9F-5780C028CD30}"/>
              </a:ext>
            </a:extLst>
          </p:cNvPr>
          <p:cNvSpPr txBox="1">
            <a:spLocks noChangeArrowheads="1"/>
          </p:cNvSpPr>
          <p:nvPr/>
        </p:nvSpPr>
        <p:spPr bwMode="auto">
          <a:xfrm rot="-899608">
            <a:off x="2522538" y="2974975"/>
            <a:ext cx="454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200" b="1">
                <a:solidFill>
                  <a:schemeClr val="bg1"/>
                </a:solidFill>
              </a:rPr>
              <a:t>S15</a:t>
            </a:r>
          </a:p>
        </p:txBody>
      </p:sp>
      <p:sp>
        <p:nvSpPr>
          <p:cNvPr id="126986" name="Text Box 10">
            <a:extLst>
              <a:ext uri="{FF2B5EF4-FFF2-40B4-BE49-F238E27FC236}">
                <a16:creationId xmlns:a16="http://schemas.microsoft.com/office/drawing/2014/main" id="{FC8EE827-E80E-462E-88F6-93200C71D2B9}"/>
              </a:ext>
            </a:extLst>
          </p:cNvPr>
          <p:cNvSpPr txBox="1">
            <a:spLocks noChangeArrowheads="1"/>
          </p:cNvSpPr>
          <p:nvPr/>
        </p:nvSpPr>
        <p:spPr bwMode="auto">
          <a:xfrm>
            <a:off x="3332163" y="2914650"/>
            <a:ext cx="454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200" b="1">
                <a:solidFill>
                  <a:schemeClr val="bg1"/>
                </a:solidFill>
              </a:rPr>
              <a:t>S16</a:t>
            </a:r>
          </a:p>
        </p:txBody>
      </p:sp>
      <p:sp>
        <p:nvSpPr>
          <p:cNvPr id="126987" name="Text Box 11">
            <a:extLst>
              <a:ext uri="{FF2B5EF4-FFF2-40B4-BE49-F238E27FC236}">
                <a16:creationId xmlns:a16="http://schemas.microsoft.com/office/drawing/2014/main" id="{DDC49EDE-240F-4E9C-993A-19E4029AFD1E}"/>
              </a:ext>
            </a:extLst>
          </p:cNvPr>
          <p:cNvSpPr txBox="1">
            <a:spLocks noChangeArrowheads="1"/>
          </p:cNvSpPr>
          <p:nvPr/>
        </p:nvSpPr>
        <p:spPr bwMode="auto">
          <a:xfrm>
            <a:off x="7966075" y="1160463"/>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rgbClr val="00CC00"/>
                </a:solidFill>
              </a:rPr>
              <a:t>S15</a:t>
            </a:r>
          </a:p>
        </p:txBody>
      </p:sp>
      <p:sp>
        <p:nvSpPr>
          <p:cNvPr id="126988" name="Text Box 12">
            <a:extLst>
              <a:ext uri="{FF2B5EF4-FFF2-40B4-BE49-F238E27FC236}">
                <a16:creationId xmlns:a16="http://schemas.microsoft.com/office/drawing/2014/main" id="{CEE27E52-DA2D-438F-942A-CD53981F87C4}"/>
              </a:ext>
            </a:extLst>
          </p:cNvPr>
          <p:cNvSpPr txBox="1">
            <a:spLocks noChangeArrowheads="1"/>
          </p:cNvSpPr>
          <p:nvPr/>
        </p:nvSpPr>
        <p:spPr bwMode="auto">
          <a:xfrm>
            <a:off x="9985375" y="1160463"/>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rgbClr val="00CC00"/>
                </a:solidFill>
              </a:rPr>
              <a:t>S16</a:t>
            </a:r>
          </a:p>
        </p:txBody>
      </p:sp>
      <p:sp>
        <p:nvSpPr>
          <p:cNvPr id="126989" name="Line 13">
            <a:extLst>
              <a:ext uri="{FF2B5EF4-FFF2-40B4-BE49-F238E27FC236}">
                <a16:creationId xmlns:a16="http://schemas.microsoft.com/office/drawing/2014/main" id="{2C4968FF-F7D8-4637-9E49-8B0A47335E8F}"/>
              </a:ext>
            </a:extLst>
          </p:cNvPr>
          <p:cNvSpPr>
            <a:spLocks noChangeShapeType="1"/>
          </p:cNvSpPr>
          <p:nvPr/>
        </p:nvSpPr>
        <p:spPr bwMode="auto">
          <a:xfrm flipV="1">
            <a:off x="1609725" y="3467100"/>
            <a:ext cx="333375" cy="523875"/>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126990" name="Line 14">
            <a:extLst>
              <a:ext uri="{FF2B5EF4-FFF2-40B4-BE49-F238E27FC236}">
                <a16:creationId xmlns:a16="http://schemas.microsoft.com/office/drawing/2014/main" id="{C0A95E27-78FF-4DCC-B4C3-0F94B74A22DA}"/>
              </a:ext>
            </a:extLst>
          </p:cNvPr>
          <p:cNvSpPr>
            <a:spLocks noChangeShapeType="1"/>
          </p:cNvSpPr>
          <p:nvPr/>
        </p:nvSpPr>
        <p:spPr bwMode="auto">
          <a:xfrm flipH="1">
            <a:off x="3086100" y="2162175"/>
            <a:ext cx="542925" cy="76200"/>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126991" name="Text Box 15">
            <a:extLst>
              <a:ext uri="{FF2B5EF4-FFF2-40B4-BE49-F238E27FC236}">
                <a16:creationId xmlns:a16="http://schemas.microsoft.com/office/drawing/2014/main" id="{408C896E-ECB5-4F41-9936-972E6B96EBF5}"/>
              </a:ext>
            </a:extLst>
          </p:cNvPr>
          <p:cNvSpPr txBox="1">
            <a:spLocks noChangeArrowheads="1"/>
          </p:cNvSpPr>
          <p:nvPr/>
        </p:nvSpPr>
        <p:spPr bwMode="auto">
          <a:xfrm>
            <a:off x="5010150" y="1627188"/>
            <a:ext cx="954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00CC00"/>
                </a:solidFill>
              </a:rPr>
              <a:t>q</a:t>
            </a:r>
            <a:r>
              <a:rPr lang="de-DE" altLang="en-DE" baseline="-25000">
                <a:solidFill>
                  <a:srgbClr val="00CC00"/>
                </a:solidFill>
                <a:latin typeface="Symbol" panose="05050102010706020507" pitchFamily="18" charset="2"/>
              </a:rPr>
              <a:t>^</a:t>
            </a:r>
            <a:r>
              <a:rPr lang="de-DE" altLang="en-DE">
                <a:solidFill>
                  <a:srgbClr val="00CC00"/>
                </a:solidFill>
              </a:rPr>
              <a:t>=0.2°</a:t>
            </a:r>
          </a:p>
        </p:txBody>
      </p:sp>
      <p:sp>
        <p:nvSpPr>
          <p:cNvPr id="126992" name="Text Box 16">
            <a:extLst>
              <a:ext uri="{FF2B5EF4-FFF2-40B4-BE49-F238E27FC236}">
                <a16:creationId xmlns:a16="http://schemas.microsoft.com/office/drawing/2014/main" id="{9E395C4A-2176-46C4-A054-75691589EA67}"/>
              </a:ext>
            </a:extLst>
          </p:cNvPr>
          <p:cNvSpPr txBox="1">
            <a:spLocks noChangeArrowheads="1"/>
          </p:cNvSpPr>
          <p:nvPr/>
        </p:nvSpPr>
        <p:spPr bwMode="auto">
          <a:xfrm>
            <a:off x="7902575" y="3783013"/>
            <a:ext cx="2965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chemeClr val="bg1"/>
                </a:solidFill>
              </a:rPr>
              <a:t>Leading edge as large as </a:t>
            </a:r>
          </a:p>
          <a:p>
            <a:pPr defTabSz="914400"/>
            <a:r>
              <a:rPr lang="de-DE" altLang="en-DE" b="1">
                <a:solidFill>
                  <a:schemeClr val="bg1"/>
                </a:solidFill>
              </a:rPr>
              <a:t>1.7 mm!</a:t>
            </a:r>
          </a:p>
          <a:p>
            <a:pPr defTabSz="914400"/>
            <a:endParaRPr lang="de-DE" altLang="en-DE" b="1">
              <a:solidFill>
                <a:schemeClr val="bg1"/>
              </a:solidFill>
            </a:endParaRPr>
          </a:p>
        </p:txBody>
      </p:sp>
      <p:sp>
        <p:nvSpPr>
          <p:cNvPr id="126993" name="Rectangle 17">
            <a:extLst>
              <a:ext uri="{FF2B5EF4-FFF2-40B4-BE49-F238E27FC236}">
                <a16:creationId xmlns:a16="http://schemas.microsoft.com/office/drawing/2014/main" id="{6D08ED10-CF47-43F8-9216-7CB622FBAB44}"/>
              </a:ext>
            </a:extLst>
          </p:cNvPr>
          <p:cNvSpPr>
            <a:spLocks noChangeArrowheads="1"/>
          </p:cNvSpPr>
          <p:nvPr/>
        </p:nvSpPr>
        <p:spPr bwMode="auto">
          <a:xfrm>
            <a:off x="0" y="993775"/>
            <a:ext cx="6578600" cy="5518150"/>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126994" name="Text Box 18">
            <a:extLst>
              <a:ext uri="{FF2B5EF4-FFF2-40B4-BE49-F238E27FC236}">
                <a16:creationId xmlns:a16="http://schemas.microsoft.com/office/drawing/2014/main" id="{2D52EA59-F698-4B71-9390-C97672804967}"/>
              </a:ext>
            </a:extLst>
          </p:cNvPr>
          <p:cNvSpPr txBox="1">
            <a:spLocks noChangeArrowheads="1"/>
          </p:cNvSpPr>
          <p:nvPr/>
        </p:nvSpPr>
        <p:spPr bwMode="auto">
          <a:xfrm rot="957336">
            <a:off x="4202113" y="3014663"/>
            <a:ext cx="3698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200" b="1">
                <a:solidFill>
                  <a:schemeClr val="bg1"/>
                </a:solidFill>
              </a:rPr>
              <a:t>S1</a:t>
            </a:r>
          </a:p>
        </p:txBody>
      </p:sp>
      <p:sp>
        <p:nvSpPr>
          <p:cNvPr id="126995" name="Text Box 19">
            <a:extLst>
              <a:ext uri="{FF2B5EF4-FFF2-40B4-BE49-F238E27FC236}">
                <a16:creationId xmlns:a16="http://schemas.microsoft.com/office/drawing/2014/main" id="{E9D6C660-7099-4F57-96D0-27450694B222}"/>
              </a:ext>
            </a:extLst>
          </p:cNvPr>
          <p:cNvSpPr txBox="1">
            <a:spLocks noChangeArrowheads="1"/>
          </p:cNvSpPr>
          <p:nvPr/>
        </p:nvSpPr>
        <p:spPr bwMode="auto">
          <a:xfrm rot="-1769740">
            <a:off x="2082800" y="3151188"/>
            <a:ext cx="454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200" b="1">
                <a:solidFill>
                  <a:schemeClr val="bg1"/>
                </a:solidFill>
              </a:rPr>
              <a:t>S14</a:t>
            </a:r>
          </a:p>
        </p:txBody>
      </p:sp>
      <p:sp>
        <p:nvSpPr>
          <p:cNvPr id="126996" name="Text Box 20">
            <a:extLst>
              <a:ext uri="{FF2B5EF4-FFF2-40B4-BE49-F238E27FC236}">
                <a16:creationId xmlns:a16="http://schemas.microsoft.com/office/drawing/2014/main" id="{CD85A6AA-EA63-436F-BFDF-6239822D482C}"/>
              </a:ext>
            </a:extLst>
          </p:cNvPr>
          <p:cNvSpPr txBox="1">
            <a:spLocks noChangeArrowheads="1"/>
          </p:cNvSpPr>
          <p:nvPr/>
        </p:nvSpPr>
        <p:spPr bwMode="auto">
          <a:xfrm>
            <a:off x="7966075" y="508793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chemeClr val="bg1"/>
                </a:solidFill>
              </a:rPr>
              <a:t>Tile state since 2003 (!)</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5F55371C-D9D1-4115-BEAC-03A352F41F42}"/>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37BC04F0-F844-4324-B4F8-B3A3EC296675}" type="slidenum">
              <a:rPr lang="de-DE" sz="600" kern="600" cap="all" spc="90">
                <a:solidFill>
                  <a:schemeClr val="tx1">
                    <a:tint val="75000"/>
                  </a:schemeClr>
                </a:solidFill>
                <a:latin typeface="+mn-lt"/>
              </a:rPr>
              <a:pPr algn="r" eaLnBrk="1" fontAlgn="auto" hangingPunct="1">
                <a:spcBef>
                  <a:spcPts val="0"/>
                </a:spcBef>
                <a:spcAft>
                  <a:spcPts val="0"/>
                </a:spcAft>
                <a:defRPr/>
              </a:pPr>
              <a:t>27</a:t>
            </a:fld>
            <a:endParaRPr lang="de-DE" sz="600" kern="600" cap="all" spc="90" dirty="0">
              <a:solidFill>
                <a:schemeClr val="tx1">
                  <a:tint val="75000"/>
                </a:schemeClr>
              </a:solidFill>
              <a:latin typeface="+mn-lt"/>
            </a:endParaRPr>
          </a:p>
        </p:txBody>
      </p:sp>
      <p:sp>
        <p:nvSpPr>
          <p:cNvPr id="127000" name="Text Box 24">
            <a:extLst>
              <a:ext uri="{FF2B5EF4-FFF2-40B4-BE49-F238E27FC236}">
                <a16:creationId xmlns:a16="http://schemas.microsoft.com/office/drawing/2014/main" id="{EE327D0E-BDD3-4A45-AC21-4D32FD8E39D3}"/>
              </a:ext>
            </a:extLst>
          </p:cNvPr>
          <p:cNvSpPr txBox="1">
            <a:spLocks noChangeArrowheads="1"/>
          </p:cNvSpPr>
          <p:nvPr/>
        </p:nvSpPr>
        <p:spPr bwMode="auto">
          <a:xfrm>
            <a:off x="7178675" y="5929313"/>
            <a:ext cx="4549775" cy="660400"/>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substantial (1.7 mm) tile misalignment </a:t>
            </a:r>
            <a:br>
              <a:rPr lang="de-DE" altLang="en-DE" b="1">
                <a:solidFill>
                  <a:srgbClr val="000099"/>
                </a:solidFill>
              </a:rPr>
            </a:br>
            <a:r>
              <a:rPr lang="de-DE" altLang="en-DE" b="1">
                <a:solidFill>
                  <a:srgbClr val="000099"/>
                </a:solidFill>
              </a:rPr>
              <a:t>  compatible with CRD operation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2699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6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698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69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698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70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6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p:bldP spid="126992" grpId="0"/>
      <p:bldP spid="126996" grpId="0"/>
      <p:bldP spid="12700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2">
            <a:extLst>
              <a:ext uri="{FF2B5EF4-FFF2-40B4-BE49-F238E27FC236}">
                <a16:creationId xmlns:a16="http://schemas.microsoft.com/office/drawing/2014/main" id="{B63A640D-A6EF-4E49-84A1-70DB4494A67F}"/>
              </a:ext>
            </a:extLst>
          </p:cNvPr>
          <p:cNvSpPr>
            <a:spLocks noGrp="1" noChangeArrowheads="1"/>
          </p:cNvSpPr>
          <p:nvPr>
            <p:ph type="title" idx="4294967295"/>
          </p:nvPr>
        </p:nvSpPr>
        <p:spPr/>
        <p:txBody>
          <a:bodyPr/>
          <a:lstStyle/>
          <a:p>
            <a:r>
              <a:rPr lang="en-GB" altLang="en-DE"/>
              <a:t>Core impurity pollution &amp; dilution</a:t>
            </a:r>
            <a:br>
              <a:rPr lang="en-GB" altLang="en-DE"/>
            </a:br>
            <a:endParaRPr lang="en-GB" altLang="en-DE"/>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72CBB04A-2DCD-4B31-A564-52C03C4A85F9}"/>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A49F733E-474A-4E0B-8AAE-A6240FC4F2AF}" type="slidenum">
              <a:rPr lang="de-DE" sz="600" kern="600" cap="all" spc="90">
                <a:solidFill>
                  <a:schemeClr val="tx1">
                    <a:tint val="75000"/>
                  </a:schemeClr>
                </a:solidFill>
                <a:latin typeface="+mn-lt"/>
              </a:rPr>
              <a:pPr algn="r" eaLnBrk="1" fontAlgn="auto" hangingPunct="1">
                <a:spcBef>
                  <a:spcPts val="0"/>
                </a:spcBef>
                <a:spcAft>
                  <a:spcPts val="0"/>
                </a:spcAft>
                <a:defRPr/>
              </a:pPr>
              <a:t>28</a:t>
            </a:fld>
            <a:endParaRPr lang="de-DE" sz="600" kern="600" cap="all" spc="90" dirty="0">
              <a:solidFill>
                <a:schemeClr val="tx1">
                  <a:tint val="75000"/>
                </a:schemeClr>
              </a:solidFill>
              <a:latin typeface="+mn-lt"/>
            </a:endParaRPr>
          </a:p>
        </p:txBody>
      </p:sp>
      <p:pic>
        <p:nvPicPr>
          <p:cNvPr id="79879" name="Picture 7" descr="puetterich_NF2019_Fig3">
            <a:extLst>
              <a:ext uri="{FF2B5EF4-FFF2-40B4-BE49-F238E27FC236}">
                <a16:creationId xmlns:a16="http://schemas.microsoft.com/office/drawing/2014/main" id="{A0575FEE-BAE4-4CFE-975C-F8517D040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0"/>
            <a:ext cx="6630988" cy="5146675"/>
          </a:xfrm>
          <a:prstGeom prst="rect">
            <a:avLst/>
          </a:prstGeom>
          <a:noFill/>
          <a:extLst>
            <a:ext uri="{909E8E84-426E-40DD-AFC4-6F175D3DCCD1}">
              <a14:hiddenFill xmlns:a14="http://schemas.microsoft.com/office/drawing/2010/main">
                <a:solidFill>
                  <a:srgbClr val="FFFFFF"/>
                </a:solidFill>
              </a14:hiddenFill>
            </a:ext>
          </a:extLst>
        </p:spPr>
      </p:pic>
      <p:sp>
        <p:nvSpPr>
          <p:cNvPr id="79880" name="Text Box 8">
            <a:extLst>
              <a:ext uri="{FF2B5EF4-FFF2-40B4-BE49-F238E27FC236}">
                <a16:creationId xmlns:a16="http://schemas.microsoft.com/office/drawing/2014/main" id="{C12D2D6D-6F17-485F-81E1-EF80BD1D7E8B}"/>
              </a:ext>
            </a:extLst>
          </p:cNvPr>
          <p:cNvSpPr txBox="1">
            <a:spLocks noChangeArrowheads="1"/>
          </p:cNvSpPr>
          <p:nvPr/>
        </p:nvSpPr>
        <p:spPr bwMode="auto">
          <a:xfrm>
            <a:off x="212725" y="49196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endParaRPr lang="de-DE" altLang="en-DE"/>
          </a:p>
        </p:txBody>
      </p:sp>
      <p:sp>
        <p:nvSpPr>
          <p:cNvPr id="79884" name="Rectangle 12">
            <a:extLst>
              <a:ext uri="{FF2B5EF4-FFF2-40B4-BE49-F238E27FC236}">
                <a16:creationId xmlns:a16="http://schemas.microsoft.com/office/drawing/2014/main" id="{D91F2124-A0D4-42FB-A9B0-0FC97C9B95FE}"/>
              </a:ext>
            </a:extLst>
          </p:cNvPr>
          <p:cNvSpPr>
            <a:spLocks noChangeArrowheads="1"/>
          </p:cNvSpPr>
          <p:nvPr/>
        </p:nvSpPr>
        <p:spPr bwMode="auto">
          <a:xfrm>
            <a:off x="0" y="4870450"/>
            <a:ext cx="425450" cy="134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
        <p:nvSpPr>
          <p:cNvPr id="79888" name="Freeform 16">
            <a:extLst>
              <a:ext uri="{FF2B5EF4-FFF2-40B4-BE49-F238E27FC236}">
                <a16:creationId xmlns:a16="http://schemas.microsoft.com/office/drawing/2014/main" id="{7A3D8E6A-4C0F-476D-A9BB-9774B2DC2B51}"/>
              </a:ext>
            </a:extLst>
          </p:cNvPr>
          <p:cNvSpPr>
            <a:spLocks/>
          </p:cNvSpPr>
          <p:nvPr/>
        </p:nvSpPr>
        <p:spPr bwMode="auto">
          <a:xfrm>
            <a:off x="1000125" y="2378075"/>
            <a:ext cx="1722438" cy="3030538"/>
          </a:xfrm>
          <a:custGeom>
            <a:avLst/>
            <a:gdLst>
              <a:gd name="T0" fmla="*/ 813 w 813"/>
              <a:gd name="T1" fmla="*/ 1453 h 1453"/>
              <a:gd name="T2" fmla="*/ 813 w 813"/>
              <a:gd name="T3" fmla="*/ 0 h 1453"/>
              <a:gd name="T4" fmla="*/ 0 w 813"/>
              <a:gd name="T5" fmla="*/ 5 h 1453"/>
            </a:gdLst>
            <a:ahLst/>
            <a:cxnLst>
              <a:cxn ang="0">
                <a:pos x="T0" y="T1"/>
              </a:cxn>
              <a:cxn ang="0">
                <a:pos x="T2" y="T3"/>
              </a:cxn>
              <a:cxn ang="0">
                <a:pos x="T4" y="T5"/>
              </a:cxn>
            </a:cxnLst>
            <a:rect l="0" t="0" r="r" b="b"/>
            <a:pathLst>
              <a:path w="813" h="1453">
                <a:moveTo>
                  <a:pt x="813" y="1453"/>
                </a:moveTo>
                <a:lnTo>
                  <a:pt x="813" y="0"/>
                </a:lnTo>
                <a:lnTo>
                  <a:pt x="0" y="5"/>
                </a:lnTo>
              </a:path>
            </a:pathLst>
          </a:custGeom>
          <a:noFill/>
          <a:ln w="28575"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79889" name="Text Box 17">
            <a:extLst>
              <a:ext uri="{FF2B5EF4-FFF2-40B4-BE49-F238E27FC236}">
                <a16:creationId xmlns:a16="http://schemas.microsoft.com/office/drawing/2014/main" id="{79250E3B-02F3-4437-9F19-270622E1E90A}"/>
              </a:ext>
            </a:extLst>
          </p:cNvPr>
          <p:cNvSpPr txBox="1">
            <a:spLocks noChangeArrowheads="1"/>
          </p:cNvSpPr>
          <p:nvPr/>
        </p:nvSpPr>
        <p:spPr bwMode="auto">
          <a:xfrm>
            <a:off x="1401763" y="1671638"/>
            <a:ext cx="1411287" cy="385762"/>
          </a:xfrm>
          <a:prstGeom prst="rect">
            <a:avLst/>
          </a:prstGeom>
          <a:solidFill>
            <a:schemeClr val="bg1"/>
          </a:solidFill>
          <a:ln w="1905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0099FF"/>
                </a:solidFill>
              </a:rPr>
              <a:t>c</a:t>
            </a:r>
            <a:r>
              <a:rPr lang="de-DE" altLang="en-DE" baseline="-25000">
                <a:solidFill>
                  <a:srgbClr val="0099FF"/>
                </a:solidFill>
              </a:rPr>
              <a:t>N,max</a:t>
            </a:r>
            <a:r>
              <a:rPr lang="de-DE" altLang="en-DE">
                <a:solidFill>
                  <a:srgbClr val="0099FF"/>
                </a:solidFill>
              </a:rPr>
              <a:t>=3.5%</a:t>
            </a:r>
          </a:p>
        </p:txBody>
      </p:sp>
      <p:sp>
        <p:nvSpPr>
          <p:cNvPr id="79890" name="Freeform 18">
            <a:extLst>
              <a:ext uri="{FF2B5EF4-FFF2-40B4-BE49-F238E27FC236}">
                <a16:creationId xmlns:a16="http://schemas.microsoft.com/office/drawing/2014/main" id="{378E737F-2C27-4CA0-9D79-600FD86CDD97}"/>
              </a:ext>
            </a:extLst>
          </p:cNvPr>
          <p:cNvSpPr>
            <a:spLocks/>
          </p:cNvSpPr>
          <p:nvPr/>
        </p:nvSpPr>
        <p:spPr bwMode="auto">
          <a:xfrm>
            <a:off x="968375" y="3881438"/>
            <a:ext cx="5037138" cy="1557337"/>
          </a:xfrm>
          <a:custGeom>
            <a:avLst/>
            <a:gdLst>
              <a:gd name="T0" fmla="*/ 813 w 813"/>
              <a:gd name="T1" fmla="*/ 1453 h 1453"/>
              <a:gd name="T2" fmla="*/ 813 w 813"/>
              <a:gd name="T3" fmla="*/ 0 h 1453"/>
              <a:gd name="T4" fmla="*/ 0 w 813"/>
              <a:gd name="T5" fmla="*/ 5 h 1453"/>
            </a:gdLst>
            <a:ahLst/>
            <a:cxnLst>
              <a:cxn ang="0">
                <a:pos x="T0" y="T1"/>
              </a:cxn>
              <a:cxn ang="0">
                <a:pos x="T2" y="T3"/>
              </a:cxn>
              <a:cxn ang="0">
                <a:pos x="T4" y="T5"/>
              </a:cxn>
            </a:cxnLst>
            <a:rect l="0" t="0" r="r" b="b"/>
            <a:pathLst>
              <a:path w="813" h="1453">
                <a:moveTo>
                  <a:pt x="813" y="1453"/>
                </a:moveTo>
                <a:lnTo>
                  <a:pt x="813" y="0"/>
                </a:lnTo>
                <a:lnTo>
                  <a:pt x="0" y="5"/>
                </a:lnTo>
              </a:path>
            </a:pathLst>
          </a:custGeom>
          <a:noFill/>
          <a:ln w="28575" cmpd="sng">
            <a:solidFill>
              <a:srgbClr val="00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79891" name="Text Box 19">
            <a:extLst>
              <a:ext uri="{FF2B5EF4-FFF2-40B4-BE49-F238E27FC236}">
                <a16:creationId xmlns:a16="http://schemas.microsoft.com/office/drawing/2014/main" id="{301F6E1B-87EE-42AB-9BEB-EB2A1B0B3CE1}"/>
              </a:ext>
            </a:extLst>
          </p:cNvPr>
          <p:cNvSpPr txBox="1">
            <a:spLocks noChangeArrowheads="1"/>
          </p:cNvSpPr>
          <p:nvPr/>
        </p:nvSpPr>
        <p:spPr bwMode="auto">
          <a:xfrm>
            <a:off x="3567113" y="3298825"/>
            <a:ext cx="1555750" cy="385763"/>
          </a:xfrm>
          <a:prstGeom prst="rect">
            <a:avLst/>
          </a:prstGeom>
          <a:solidFill>
            <a:schemeClr val="bg1"/>
          </a:solidFill>
          <a:ln w="1905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0099FF"/>
                </a:solidFill>
              </a:rPr>
              <a:t>c</a:t>
            </a:r>
            <a:r>
              <a:rPr lang="de-DE" altLang="en-DE" baseline="-25000">
                <a:solidFill>
                  <a:srgbClr val="0099FF"/>
                </a:solidFill>
              </a:rPr>
              <a:t>W,max</a:t>
            </a:r>
            <a:r>
              <a:rPr lang="de-DE" altLang="en-DE">
                <a:solidFill>
                  <a:srgbClr val="0099FF"/>
                </a:solidFill>
              </a:rPr>
              <a:t>=2x10</a:t>
            </a:r>
            <a:r>
              <a:rPr lang="de-DE" altLang="en-DE" baseline="30000">
                <a:solidFill>
                  <a:srgbClr val="0099FF"/>
                </a:solidFill>
              </a:rPr>
              <a:t>-4</a:t>
            </a:r>
          </a:p>
        </p:txBody>
      </p:sp>
      <p:pic>
        <p:nvPicPr>
          <p:cNvPr id="79896" name="Picture 24" descr="rho_star">
            <a:extLst>
              <a:ext uri="{FF2B5EF4-FFF2-40B4-BE49-F238E27FC236}">
                <a16:creationId xmlns:a16="http://schemas.microsoft.com/office/drawing/2014/main" id="{07069ADF-98ED-4A8F-BB24-290B81271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5" y="4786313"/>
            <a:ext cx="1503363" cy="382587"/>
          </a:xfrm>
          <a:prstGeom prst="rect">
            <a:avLst/>
          </a:prstGeom>
          <a:noFill/>
          <a:extLst>
            <a:ext uri="{909E8E84-426E-40DD-AFC4-6F175D3DCCD1}">
              <a14:hiddenFill xmlns:a14="http://schemas.microsoft.com/office/drawing/2010/main">
                <a:solidFill>
                  <a:srgbClr val="FFFFFF"/>
                </a:solidFill>
              </a14:hiddenFill>
            </a:ext>
          </a:extLst>
        </p:spPr>
      </p:pic>
      <p:sp>
        <p:nvSpPr>
          <p:cNvPr id="79881" name="Text Box 9">
            <a:extLst>
              <a:ext uri="{FF2B5EF4-FFF2-40B4-BE49-F238E27FC236}">
                <a16:creationId xmlns:a16="http://schemas.microsoft.com/office/drawing/2014/main" id="{85FA63AD-9916-4BE1-85FB-BC3FD8F0095F}"/>
              </a:ext>
            </a:extLst>
          </p:cNvPr>
          <p:cNvSpPr txBox="1">
            <a:spLocks noChangeArrowheads="1"/>
          </p:cNvSpPr>
          <p:nvPr/>
        </p:nvSpPr>
        <p:spPr bwMode="auto">
          <a:xfrm>
            <a:off x="0" y="6094413"/>
            <a:ext cx="285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t>[Pütterich et al. NF 2019]</a:t>
            </a:r>
          </a:p>
        </p:txBody>
      </p:sp>
      <p:sp>
        <p:nvSpPr>
          <p:cNvPr id="79899" name="Text Box 27">
            <a:extLst>
              <a:ext uri="{FF2B5EF4-FFF2-40B4-BE49-F238E27FC236}">
                <a16:creationId xmlns:a16="http://schemas.microsoft.com/office/drawing/2014/main" id="{191FD85C-F4CA-427E-9FB1-1C4EAFEC9884}"/>
              </a:ext>
            </a:extLst>
          </p:cNvPr>
          <p:cNvSpPr txBox="1">
            <a:spLocks noChangeArrowheads="1"/>
          </p:cNvSpPr>
          <p:nvPr/>
        </p:nvSpPr>
        <p:spPr bwMode="auto">
          <a:xfrm>
            <a:off x="7000875" y="2300288"/>
            <a:ext cx="3254375" cy="12065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2400" b="1"/>
              <a:t>Spectroscopy 40700:</a:t>
            </a:r>
          </a:p>
          <a:p>
            <a:pPr defTabSz="914400"/>
            <a:r>
              <a:rPr lang="de-DE" altLang="en-DE" sz="2400" b="1"/>
              <a:t>c</a:t>
            </a:r>
            <a:r>
              <a:rPr lang="de-DE" altLang="en-DE" sz="2400" b="1" baseline="-25000"/>
              <a:t>N</a:t>
            </a:r>
            <a:r>
              <a:rPr lang="de-DE" altLang="en-DE" sz="2400" b="1"/>
              <a:t>&lt;~2.5%</a:t>
            </a:r>
          </a:p>
          <a:p>
            <a:pPr defTabSz="914400"/>
            <a:r>
              <a:rPr lang="de-DE" altLang="en-DE" sz="2400" b="1"/>
              <a:t>c</a:t>
            </a:r>
            <a:r>
              <a:rPr lang="de-DE" altLang="en-DE" sz="2400" b="1" baseline="-25000"/>
              <a:t>W</a:t>
            </a:r>
            <a:r>
              <a:rPr lang="de-DE" altLang="en-DE" sz="2400" b="1"/>
              <a:t>=2x10</a:t>
            </a:r>
            <a:r>
              <a:rPr lang="de-DE" altLang="en-DE" sz="2400" b="1" baseline="30000"/>
              <a:t>-5 </a:t>
            </a:r>
            <a:endParaRPr lang="de-DE" altLang="en-DE" sz="2400" b="1"/>
          </a:p>
        </p:txBody>
      </p:sp>
      <p:sp>
        <p:nvSpPr>
          <p:cNvPr id="79900" name="Text Box 28">
            <a:extLst>
              <a:ext uri="{FF2B5EF4-FFF2-40B4-BE49-F238E27FC236}">
                <a16:creationId xmlns:a16="http://schemas.microsoft.com/office/drawing/2014/main" id="{35BD7E1D-C58B-4100-8D69-38B5B37DE5E4}"/>
              </a:ext>
            </a:extLst>
          </p:cNvPr>
          <p:cNvSpPr txBox="1">
            <a:spLocks noChangeArrowheads="1"/>
          </p:cNvSpPr>
          <p:nvPr/>
        </p:nvSpPr>
        <p:spPr bwMode="auto">
          <a:xfrm>
            <a:off x="6797675" y="4151313"/>
            <a:ext cx="5324475" cy="935037"/>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individual impurity concentrations below limit</a:t>
            </a:r>
          </a:p>
          <a:p>
            <a:pPr defTabSz="914400">
              <a:buFontTx/>
              <a:buChar char="•"/>
            </a:pPr>
            <a:r>
              <a:rPr lang="de-DE" altLang="en-DE" b="1">
                <a:solidFill>
                  <a:srgbClr val="000099"/>
                </a:solidFill>
              </a:rPr>
              <a:t> what about all impuritites together?</a:t>
            </a:r>
          </a:p>
          <a:p>
            <a:pPr defTabSz="914400">
              <a:buFontTx/>
              <a:buChar char="•"/>
            </a:pPr>
            <a:r>
              <a:rPr lang="de-DE" altLang="en-DE" b="1">
                <a:solidFill>
                  <a:srgbClr val="000099"/>
                </a:solidFill>
              </a:rPr>
              <a:t> how does this scale to a reactor?</a:t>
            </a:r>
          </a:p>
        </p:txBody>
      </p:sp>
      <p:sp>
        <p:nvSpPr>
          <p:cNvPr id="79901" name="Rectangle 29">
            <a:extLst>
              <a:ext uri="{FF2B5EF4-FFF2-40B4-BE49-F238E27FC236}">
                <a16:creationId xmlns:a16="http://schemas.microsoft.com/office/drawing/2014/main" id="{1EECEC79-0071-445D-8EDD-D7D4C10F88A1}"/>
              </a:ext>
            </a:extLst>
          </p:cNvPr>
          <p:cNvSpPr>
            <a:spLocks noChangeArrowheads="1"/>
          </p:cNvSpPr>
          <p:nvPr/>
        </p:nvSpPr>
        <p:spPr bwMode="auto">
          <a:xfrm>
            <a:off x="6838950" y="2190750"/>
            <a:ext cx="3505200" cy="1447800"/>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8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98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89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990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9" grpId="0" animBg="1"/>
      <p:bldP spid="79891" grpId="0" animBg="1"/>
      <p:bldP spid="799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2">
            <a:extLst>
              <a:ext uri="{FF2B5EF4-FFF2-40B4-BE49-F238E27FC236}">
                <a16:creationId xmlns:a16="http://schemas.microsoft.com/office/drawing/2014/main" id="{A5DC5346-0A47-4208-9149-61CF2F6FA6C9}"/>
              </a:ext>
            </a:extLst>
          </p:cNvPr>
          <p:cNvSpPr>
            <a:spLocks noGrp="1" noChangeArrowheads="1"/>
          </p:cNvSpPr>
          <p:nvPr>
            <p:ph type="title" idx="4294967295"/>
          </p:nvPr>
        </p:nvSpPr>
        <p:spPr/>
        <p:txBody>
          <a:bodyPr/>
          <a:lstStyle/>
          <a:p>
            <a:r>
              <a:rPr lang="en-GB" altLang="en-DE"/>
              <a:t>Extrapolation to (EU-)DEMO – SOLPS-ITER modelling</a:t>
            </a:r>
            <a:br>
              <a:rPr lang="en-GB" altLang="en-DE"/>
            </a:br>
            <a:endParaRPr lang="en-GB" altLang="en-DE"/>
          </a:p>
        </p:txBody>
      </p:sp>
      <p:sp>
        <p:nvSpPr>
          <p:cNvPr id="118787" name="Text Box 3">
            <a:extLst>
              <a:ext uri="{FF2B5EF4-FFF2-40B4-BE49-F238E27FC236}">
                <a16:creationId xmlns:a16="http://schemas.microsoft.com/office/drawing/2014/main" id="{E508090A-BEE3-48EB-8135-1754A1D1B953}"/>
              </a:ext>
            </a:extLst>
          </p:cNvPr>
          <p:cNvSpPr txBox="1">
            <a:spLocks noChangeArrowheads="1"/>
          </p:cNvSpPr>
          <p:nvPr/>
        </p:nvSpPr>
        <p:spPr bwMode="auto">
          <a:xfrm>
            <a:off x="8308975" y="5637213"/>
            <a:ext cx="371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t>[Pan et al, upcoming IAEA 2023]</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6B3B5C15-57A2-4973-A554-CAC2A26DA999}"/>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B8E214CC-772F-4B69-8516-F29CEDF278F0}" type="slidenum">
              <a:rPr lang="de-DE" sz="600" kern="600" cap="all" spc="90">
                <a:solidFill>
                  <a:schemeClr val="tx1">
                    <a:tint val="75000"/>
                  </a:schemeClr>
                </a:solidFill>
                <a:latin typeface="+mn-lt"/>
              </a:rPr>
              <a:pPr algn="r" eaLnBrk="1" fontAlgn="auto" hangingPunct="1">
                <a:spcBef>
                  <a:spcPts val="0"/>
                </a:spcBef>
                <a:spcAft>
                  <a:spcPts val="0"/>
                </a:spcAft>
                <a:defRPr/>
              </a:pPr>
              <a:t>29</a:t>
            </a:fld>
            <a:endParaRPr lang="de-DE" sz="600" kern="600" cap="all" spc="90" dirty="0">
              <a:solidFill>
                <a:schemeClr val="tx1">
                  <a:tint val="75000"/>
                </a:schemeClr>
              </a:solidFill>
              <a:latin typeface="+mn-lt"/>
            </a:endParaRPr>
          </a:p>
        </p:txBody>
      </p:sp>
      <p:pic>
        <p:nvPicPr>
          <p:cNvPr id="118795" name="Picture 11" descr="SOLPS_AUGCRD_2023-06">
            <a:extLst>
              <a:ext uri="{FF2B5EF4-FFF2-40B4-BE49-F238E27FC236}">
                <a16:creationId xmlns:a16="http://schemas.microsoft.com/office/drawing/2014/main" id="{8AF3240F-9950-423C-8E7E-55521D20A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121491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12" descr="SOLPS_DEMOCRD_2023-06">
            <a:extLst>
              <a:ext uri="{FF2B5EF4-FFF2-40B4-BE49-F238E27FC236}">
                <a16:creationId xmlns:a16="http://schemas.microsoft.com/office/drawing/2014/main" id="{89CF035D-6B58-41CD-8E52-F8836A6E1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121491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Oval 9">
            <a:extLst>
              <a:ext uri="{FF2B5EF4-FFF2-40B4-BE49-F238E27FC236}">
                <a16:creationId xmlns:a16="http://schemas.microsoft.com/office/drawing/2014/main" id="{4D32C214-FB37-4E3F-91F0-63F201F8F17A}"/>
              </a:ext>
            </a:extLst>
          </p:cNvPr>
          <p:cNvSpPr>
            <a:spLocks noChangeArrowheads="1"/>
          </p:cNvSpPr>
          <p:nvPr/>
        </p:nvSpPr>
        <p:spPr bwMode="auto">
          <a:xfrm>
            <a:off x="9544050" y="609600"/>
            <a:ext cx="2647950" cy="11334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pic>
        <p:nvPicPr>
          <p:cNvPr id="118797" name="Picture 13" descr="deomscale_qperp_pla_rad">
            <a:extLst>
              <a:ext uri="{FF2B5EF4-FFF2-40B4-BE49-F238E27FC236}">
                <a16:creationId xmlns:a16="http://schemas.microsoft.com/office/drawing/2014/main" id="{DC972CFE-2E9B-4076-9D92-5285EBADA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63" b="3053"/>
          <a:stretch>
            <a:fillRect/>
          </a:stretch>
        </p:blipFill>
        <p:spPr bwMode="auto">
          <a:xfrm>
            <a:off x="600075" y="2387600"/>
            <a:ext cx="4813300" cy="24193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794" name="Text Box 10">
            <a:extLst>
              <a:ext uri="{FF2B5EF4-FFF2-40B4-BE49-F238E27FC236}">
                <a16:creationId xmlns:a16="http://schemas.microsoft.com/office/drawing/2014/main" id="{EC0AB408-A98C-4E69-B446-DCBA5E5EC468}"/>
              </a:ext>
            </a:extLst>
          </p:cNvPr>
          <p:cNvSpPr txBox="1">
            <a:spLocks noChangeArrowheads="1"/>
          </p:cNvSpPr>
          <p:nvPr/>
        </p:nvSpPr>
        <p:spPr bwMode="auto">
          <a:xfrm>
            <a:off x="231775" y="5256213"/>
            <a:ext cx="7483475" cy="1209675"/>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Modeling of AUG geometry scaled to DEMO</a:t>
            </a:r>
          </a:p>
          <a:p>
            <a:pPr defTabSz="914400">
              <a:buFontTx/>
              <a:buChar char="•"/>
            </a:pPr>
            <a:r>
              <a:rPr lang="de-DE" altLang="en-DE" b="1">
                <a:solidFill>
                  <a:srgbClr val="000099"/>
                </a:solidFill>
              </a:rPr>
              <a:t> divertor neutral pressures up to 15 Pa (beneficial for He pumping)</a:t>
            </a:r>
          </a:p>
          <a:p>
            <a:pPr defTabSz="914400">
              <a:buFontTx/>
              <a:buChar char="•"/>
            </a:pPr>
            <a:r>
              <a:rPr lang="de-DE" altLang="en-DE" b="1">
                <a:solidFill>
                  <a:srgbClr val="000099"/>
                </a:solidFill>
              </a:rPr>
              <a:t> impurity concentration far below tolerable limits</a:t>
            </a:r>
          </a:p>
          <a:p>
            <a:pPr defTabSz="914400">
              <a:buFontTx/>
              <a:buChar char="•"/>
            </a:pPr>
            <a:r>
              <a:rPr lang="de-DE" altLang="en-DE" b="1">
                <a:solidFill>
                  <a:srgbClr val="000099"/>
                </a:solidFill>
              </a:rPr>
              <a:t> heat flux &lt;=2 MW/m</a:t>
            </a:r>
            <a:r>
              <a:rPr lang="de-DE" altLang="en-DE" b="1" baseline="30000">
                <a:solidFill>
                  <a:srgbClr val="000099"/>
                </a:solidFill>
              </a:rPr>
              <a:t>2</a:t>
            </a:r>
            <a:r>
              <a:rPr lang="de-DE" altLang="en-DE" b="1">
                <a:solidFill>
                  <a:srgbClr val="000099"/>
                </a:solidFill>
              </a:rPr>
              <a:t> dominated by radiation</a:t>
            </a:r>
          </a:p>
        </p:txBody>
      </p:sp>
      <p:sp>
        <p:nvSpPr>
          <p:cNvPr id="118799" name="Oval 15">
            <a:extLst>
              <a:ext uri="{FF2B5EF4-FFF2-40B4-BE49-F238E27FC236}">
                <a16:creationId xmlns:a16="http://schemas.microsoft.com/office/drawing/2014/main" id="{8B3D833F-B341-493F-96D0-82CA98C810AE}"/>
              </a:ext>
            </a:extLst>
          </p:cNvPr>
          <p:cNvSpPr>
            <a:spLocks noChangeArrowheads="1"/>
          </p:cNvSpPr>
          <p:nvPr/>
        </p:nvSpPr>
        <p:spPr bwMode="auto">
          <a:xfrm>
            <a:off x="2095500" y="4848225"/>
            <a:ext cx="609600" cy="295275"/>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7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3</a:t>
            </a:fld>
            <a:endParaRPr lang="de-DE" sz="8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Introduction: Power and He exhaust challenge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2" name="Fußzeilenplatzhalter 1">
            <a:extLst>
              <a:ext uri="{FF2B5EF4-FFF2-40B4-BE49-F238E27FC236}">
                <a16:creationId xmlns:a16="http://schemas.microsoft.com/office/drawing/2014/main" id="{365E3A40-D2F9-4261-B607-FA5611A982A6}"/>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23" name="Picture 17" descr="bolo_40700_5000ms">
            <a:extLst>
              <a:ext uri="{FF2B5EF4-FFF2-40B4-BE49-F238E27FC236}">
                <a16:creationId xmlns:a16="http://schemas.microsoft.com/office/drawing/2014/main" id="{2914ADC3-241E-41B5-9E88-B640CB5CB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917" y="3850091"/>
            <a:ext cx="3484540" cy="25526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4BCC14D-2424-4756-87D9-472E8C1EB5DB}"/>
              </a:ext>
            </a:extLst>
          </p:cNvPr>
          <p:cNvPicPr>
            <a:picLocks noChangeAspect="1"/>
          </p:cNvPicPr>
          <p:nvPr/>
        </p:nvPicPr>
        <p:blipFill>
          <a:blip r:embed="rId4"/>
          <a:stretch>
            <a:fillRect/>
          </a:stretch>
        </p:blipFill>
        <p:spPr>
          <a:xfrm>
            <a:off x="7414626" y="2871981"/>
            <a:ext cx="4413059" cy="2880401"/>
          </a:xfrm>
          <a:prstGeom prst="rect">
            <a:avLst/>
          </a:prstGeom>
        </p:spPr>
      </p:pic>
      <p:pic>
        <p:nvPicPr>
          <p:cNvPr id="25" name="Picture 24">
            <a:extLst>
              <a:ext uri="{FF2B5EF4-FFF2-40B4-BE49-F238E27FC236}">
                <a16:creationId xmlns:a16="http://schemas.microsoft.com/office/drawing/2014/main" id="{8BC80471-261D-4219-BF5A-AD3B67E7C04E}"/>
              </a:ext>
            </a:extLst>
          </p:cNvPr>
          <p:cNvPicPr>
            <a:picLocks noChangeAspect="1"/>
          </p:cNvPicPr>
          <p:nvPr/>
        </p:nvPicPr>
        <p:blipFill rotWithShape="1">
          <a:blip r:embed="rId5"/>
          <a:srcRect t="7154"/>
          <a:stretch/>
        </p:blipFill>
        <p:spPr>
          <a:xfrm>
            <a:off x="7221496" y="2021884"/>
            <a:ext cx="3688439" cy="4068044"/>
          </a:xfrm>
          <a:prstGeom prst="rect">
            <a:avLst/>
          </a:prstGeom>
        </p:spPr>
      </p:pic>
      <p:pic>
        <p:nvPicPr>
          <p:cNvPr id="5" name="Picture 4">
            <a:extLst>
              <a:ext uri="{FF2B5EF4-FFF2-40B4-BE49-F238E27FC236}">
                <a16:creationId xmlns:a16="http://schemas.microsoft.com/office/drawing/2014/main" id="{F75A79DB-BC2A-41A8-B828-825C4E91EC31}"/>
              </a:ext>
            </a:extLst>
          </p:cNvPr>
          <p:cNvPicPr>
            <a:picLocks noChangeAspect="1"/>
          </p:cNvPicPr>
          <p:nvPr/>
        </p:nvPicPr>
        <p:blipFill>
          <a:blip r:embed="rId6"/>
          <a:stretch>
            <a:fillRect/>
          </a:stretch>
        </p:blipFill>
        <p:spPr>
          <a:xfrm>
            <a:off x="3533057" y="1833187"/>
            <a:ext cx="3688439" cy="1552693"/>
          </a:xfrm>
          <a:prstGeom prst="rect">
            <a:avLst/>
          </a:prstGeom>
        </p:spPr>
      </p:pic>
      <p:sp>
        <p:nvSpPr>
          <p:cNvPr id="27" name="TextBox 26">
            <a:extLst>
              <a:ext uri="{FF2B5EF4-FFF2-40B4-BE49-F238E27FC236}">
                <a16:creationId xmlns:a16="http://schemas.microsoft.com/office/drawing/2014/main" id="{0BC75E03-235F-48F3-9F55-6F6D117657D9}"/>
              </a:ext>
            </a:extLst>
          </p:cNvPr>
          <p:cNvSpPr txBox="1"/>
          <p:nvPr/>
        </p:nvSpPr>
        <p:spPr>
          <a:xfrm>
            <a:off x="3533057" y="3306483"/>
            <a:ext cx="149239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[Bernert NF 2021]</a:t>
            </a:r>
          </a:p>
        </p:txBody>
      </p:sp>
      <p:sp>
        <p:nvSpPr>
          <p:cNvPr id="29" name="TextBox 28">
            <a:extLst>
              <a:ext uri="{FF2B5EF4-FFF2-40B4-BE49-F238E27FC236}">
                <a16:creationId xmlns:a16="http://schemas.microsoft.com/office/drawing/2014/main" id="{4D03121B-6A9E-4CC4-B365-EC2F6291EA06}"/>
              </a:ext>
            </a:extLst>
          </p:cNvPr>
          <p:cNvSpPr txBox="1"/>
          <p:nvPr/>
        </p:nvSpPr>
        <p:spPr>
          <a:xfrm>
            <a:off x="4217113" y="5816297"/>
            <a:ext cx="2045368"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[Lunt/Bernert PRL 2023]</a:t>
            </a:r>
          </a:p>
        </p:txBody>
      </p:sp>
      <p:sp>
        <p:nvSpPr>
          <p:cNvPr id="30" name="TextBox 29">
            <a:extLst>
              <a:ext uri="{FF2B5EF4-FFF2-40B4-BE49-F238E27FC236}">
                <a16:creationId xmlns:a16="http://schemas.microsoft.com/office/drawing/2014/main" id="{CA90F667-B2DF-4332-B5C0-529D5004C770}"/>
              </a:ext>
            </a:extLst>
          </p:cNvPr>
          <p:cNvSpPr txBox="1"/>
          <p:nvPr/>
        </p:nvSpPr>
        <p:spPr>
          <a:xfrm>
            <a:off x="9069729" y="3847087"/>
            <a:ext cx="163987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Faitsch</a:t>
            </a:r>
            <a:r>
              <a:rPr lang="de-DE" sz="1400" b="1" dirty="0"/>
              <a:t> NME 2021]</a:t>
            </a:r>
          </a:p>
        </p:txBody>
      </p:sp>
      <p:pic>
        <p:nvPicPr>
          <p:cNvPr id="31" name="Picture 30">
            <a:extLst>
              <a:ext uri="{FF2B5EF4-FFF2-40B4-BE49-F238E27FC236}">
                <a16:creationId xmlns:a16="http://schemas.microsoft.com/office/drawing/2014/main" id="{50ACDD0C-85E9-4FC4-85E9-C63874DB57E4}"/>
              </a:ext>
            </a:extLst>
          </p:cNvPr>
          <p:cNvPicPr>
            <a:picLocks noChangeAspect="1"/>
          </p:cNvPicPr>
          <p:nvPr/>
        </p:nvPicPr>
        <p:blipFill>
          <a:blip r:embed="rId7"/>
          <a:stretch>
            <a:fillRect/>
          </a:stretch>
        </p:blipFill>
        <p:spPr>
          <a:xfrm>
            <a:off x="67115" y="1679366"/>
            <a:ext cx="2715305" cy="3981484"/>
          </a:xfrm>
          <a:prstGeom prst="rect">
            <a:avLst/>
          </a:prstGeom>
        </p:spPr>
      </p:pic>
      <p:sp>
        <p:nvSpPr>
          <p:cNvPr id="33" name="TextBox 32">
            <a:extLst>
              <a:ext uri="{FF2B5EF4-FFF2-40B4-BE49-F238E27FC236}">
                <a16:creationId xmlns:a16="http://schemas.microsoft.com/office/drawing/2014/main" id="{94602F2C-CF3E-4ADA-ABEE-8A76BEB3CCEA}"/>
              </a:ext>
            </a:extLst>
          </p:cNvPr>
          <p:cNvSpPr txBox="1"/>
          <p:nvPr/>
        </p:nvSpPr>
        <p:spPr>
          <a:xfrm>
            <a:off x="265982" y="5715778"/>
            <a:ext cx="2069477"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Ryutov</a:t>
            </a:r>
            <a:r>
              <a:rPr lang="de-DE" sz="1400" b="1" dirty="0"/>
              <a:t> IAEA-FEC 2012]</a:t>
            </a:r>
          </a:p>
        </p:txBody>
      </p:sp>
      <p:sp>
        <p:nvSpPr>
          <p:cNvPr id="2" name="TextBox 1">
            <a:extLst>
              <a:ext uri="{FF2B5EF4-FFF2-40B4-BE49-F238E27FC236}">
                <a16:creationId xmlns:a16="http://schemas.microsoft.com/office/drawing/2014/main" id="{BC6840F9-F827-4FD7-8346-4450DAD09B6A}"/>
              </a:ext>
            </a:extLst>
          </p:cNvPr>
          <p:cNvSpPr txBox="1"/>
          <p:nvPr/>
        </p:nvSpPr>
        <p:spPr>
          <a:xfrm>
            <a:off x="476072" y="1140031"/>
            <a:ext cx="2141612" cy="568745"/>
          </a:xfrm>
          <a:prstGeom prst="rect">
            <a:avLst/>
          </a:prstGeom>
          <a:noFill/>
        </p:spPr>
        <p:txBody>
          <a:bodyPr wrap="none" lIns="0" tIns="0" rIns="0" bIns="0" rtlCol="0" anchor="t" anchorCtr="0">
            <a:spAutoFit/>
          </a:bodyPr>
          <a:lstStyle/>
          <a:p>
            <a:pPr algn="ctr">
              <a:lnSpc>
                <a:spcPts val="2300"/>
              </a:lnSpc>
              <a:spcBef>
                <a:spcPts val="1150"/>
              </a:spcBef>
            </a:pPr>
            <a:r>
              <a:rPr lang="de-DE" b="1" dirty="0"/>
              <a:t>Alternative </a:t>
            </a:r>
            <a:r>
              <a:rPr lang="de-DE" b="1" dirty="0" err="1"/>
              <a:t>Divertor</a:t>
            </a:r>
            <a:br>
              <a:rPr lang="de-DE" b="1" dirty="0"/>
            </a:br>
            <a:r>
              <a:rPr lang="de-DE" b="1" dirty="0" err="1"/>
              <a:t>Configurations</a:t>
            </a:r>
            <a:endParaRPr lang="de-DE" b="1" dirty="0"/>
          </a:p>
        </p:txBody>
      </p:sp>
      <p:sp>
        <p:nvSpPr>
          <p:cNvPr id="16" name="TextBox 15">
            <a:extLst>
              <a:ext uri="{FF2B5EF4-FFF2-40B4-BE49-F238E27FC236}">
                <a16:creationId xmlns:a16="http://schemas.microsoft.com/office/drawing/2014/main" id="{9EBA2584-F8BE-4129-9C2B-435862350379}"/>
              </a:ext>
            </a:extLst>
          </p:cNvPr>
          <p:cNvSpPr txBox="1"/>
          <p:nvPr/>
        </p:nvSpPr>
        <p:spPr>
          <a:xfrm>
            <a:off x="4071360" y="1138056"/>
            <a:ext cx="2167260" cy="273793"/>
          </a:xfrm>
          <a:prstGeom prst="rect">
            <a:avLst/>
          </a:prstGeom>
          <a:noFill/>
        </p:spPr>
        <p:txBody>
          <a:bodyPr wrap="none" lIns="0" tIns="0" rIns="0" bIns="0" rtlCol="0" anchor="t" anchorCtr="0">
            <a:spAutoFit/>
          </a:bodyPr>
          <a:lstStyle/>
          <a:p>
            <a:pPr algn="ctr">
              <a:lnSpc>
                <a:spcPts val="2300"/>
              </a:lnSpc>
              <a:spcBef>
                <a:spcPts val="1150"/>
              </a:spcBef>
            </a:pPr>
            <a:r>
              <a:rPr lang="de-DE" b="1" dirty="0" err="1"/>
              <a:t>Radiative</a:t>
            </a:r>
            <a:r>
              <a:rPr lang="de-DE" b="1" dirty="0"/>
              <a:t> </a:t>
            </a:r>
            <a:r>
              <a:rPr lang="de-DE" b="1" dirty="0" err="1"/>
              <a:t>scenarios</a:t>
            </a:r>
            <a:endParaRPr lang="de-DE" b="1" dirty="0"/>
          </a:p>
        </p:txBody>
      </p:sp>
      <p:sp>
        <p:nvSpPr>
          <p:cNvPr id="17" name="TextBox 16">
            <a:extLst>
              <a:ext uri="{FF2B5EF4-FFF2-40B4-BE49-F238E27FC236}">
                <a16:creationId xmlns:a16="http://schemas.microsoft.com/office/drawing/2014/main" id="{883F9D54-2635-45A5-9B28-1010C400A701}"/>
              </a:ext>
            </a:extLst>
          </p:cNvPr>
          <p:cNvSpPr txBox="1"/>
          <p:nvPr/>
        </p:nvSpPr>
        <p:spPr>
          <a:xfrm>
            <a:off x="8021506" y="1136081"/>
            <a:ext cx="2551981" cy="273793"/>
          </a:xfrm>
          <a:prstGeom prst="rect">
            <a:avLst/>
          </a:prstGeom>
          <a:noFill/>
        </p:spPr>
        <p:txBody>
          <a:bodyPr wrap="none" lIns="0" tIns="0" rIns="0" bIns="0" rtlCol="0" anchor="t" anchorCtr="0">
            <a:spAutoFit/>
          </a:bodyPr>
          <a:lstStyle/>
          <a:p>
            <a:pPr algn="ctr">
              <a:lnSpc>
                <a:spcPts val="2300"/>
              </a:lnSpc>
              <a:spcBef>
                <a:spcPts val="1150"/>
              </a:spcBef>
            </a:pPr>
            <a:r>
              <a:rPr lang="de-DE" b="1" dirty="0"/>
              <a:t>Small-ELM / QCE / EDA</a:t>
            </a:r>
          </a:p>
        </p:txBody>
      </p:sp>
    </p:spTree>
    <p:extLst>
      <p:ext uri="{BB962C8B-B14F-4D97-AF65-F5344CB8AC3E}">
        <p14:creationId xmlns:p14="http://schemas.microsoft.com/office/powerpoint/2010/main" val="271296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30</a:t>
            </a:fld>
            <a:endParaRPr lang="de-DE" sz="600" kern="600" cap="all" spc="90" dirty="0">
              <a:solidFill>
                <a:schemeClr val="tx1">
                  <a:tint val="75000"/>
                </a:schemeClr>
              </a:solidFill>
              <a:latin typeface="+mn-lt"/>
            </a:endParaRPr>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334616" y="441325"/>
            <a:ext cx="7919922" cy="782638"/>
          </a:xfrm>
          <a:prstGeom prst="rect">
            <a:avLst/>
          </a:prstGeom>
          <a:solidFill>
            <a:schemeClr val="bg1"/>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SOL splitting</a:t>
            </a:r>
            <a:endParaRPr lang="en-GB" altLang="en-DE" baseline="30000" dirty="0"/>
          </a:p>
        </p:txBody>
      </p:sp>
      <p:pic>
        <p:nvPicPr>
          <p:cNvPr id="4" name="Picture 3">
            <a:extLst>
              <a:ext uri="{FF2B5EF4-FFF2-40B4-BE49-F238E27FC236}">
                <a16:creationId xmlns:a16="http://schemas.microsoft.com/office/drawing/2014/main" id="{D099365F-122B-4053-B511-57493E6F969B}"/>
              </a:ext>
            </a:extLst>
          </p:cNvPr>
          <p:cNvPicPr>
            <a:picLocks noChangeAspect="1"/>
          </p:cNvPicPr>
          <p:nvPr/>
        </p:nvPicPr>
        <p:blipFill>
          <a:blip r:embed="rId3"/>
          <a:stretch>
            <a:fillRect/>
          </a:stretch>
        </p:blipFill>
        <p:spPr>
          <a:xfrm>
            <a:off x="-1" y="886452"/>
            <a:ext cx="11990896" cy="5444144"/>
          </a:xfrm>
          <a:prstGeom prst="rect">
            <a:avLst/>
          </a:prstGeom>
        </p:spPr>
      </p:pic>
      <p:sp>
        <p:nvSpPr>
          <p:cNvPr id="9" name="TextBox 8">
            <a:extLst>
              <a:ext uri="{FF2B5EF4-FFF2-40B4-BE49-F238E27FC236}">
                <a16:creationId xmlns:a16="http://schemas.microsoft.com/office/drawing/2014/main" id="{C67EBEA6-6E40-4B41-BECB-C1416464140A}"/>
              </a:ext>
            </a:extLst>
          </p:cNvPr>
          <p:cNvSpPr txBox="1"/>
          <p:nvPr/>
        </p:nvSpPr>
        <p:spPr>
          <a:xfrm>
            <a:off x="5146087" y="6492875"/>
            <a:ext cx="1450718"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NME 2017]</a:t>
            </a:r>
          </a:p>
        </p:txBody>
      </p:sp>
      <p:sp>
        <p:nvSpPr>
          <p:cNvPr id="8" name="Fußzeilenplatzhalter 1">
            <a:extLst>
              <a:ext uri="{FF2B5EF4-FFF2-40B4-BE49-F238E27FC236}">
                <a16:creationId xmlns:a16="http://schemas.microsoft.com/office/drawing/2014/main" id="{9DEDA740-197D-4377-93BD-39D240EECD2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39978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31</a:t>
            </a:fld>
            <a:endParaRPr lang="de-DE" sz="600" kern="600" cap="all" spc="90" dirty="0">
              <a:solidFill>
                <a:schemeClr val="tx1">
                  <a:tint val="75000"/>
                </a:schemeClr>
              </a:solidFill>
              <a:latin typeface="+mn-lt"/>
            </a:endParaRPr>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334616" y="441325"/>
            <a:ext cx="7919922" cy="782638"/>
          </a:xfrm>
          <a:prstGeom prst="rect">
            <a:avLst/>
          </a:prstGeom>
          <a:solidFill>
            <a:schemeClr val="bg1"/>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SOL splitting</a:t>
            </a:r>
            <a:endParaRPr lang="en-GB" altLang="en-DE" baseline="30000" dirty="0"/>
          </a:p>
        </p:txBody>
      </p:sp>
      <p:sp>
        <p:nvSpPr>
          <p:cNvPr id="9" name="TextBox 8">
            <a:extLst>
              <a:ext uri="{FF2B5EF4-FFF2-40B4-BE49-F238E27FC236}">
                <a16:creationId xmlns:a16="http://schemas.microsoft.com/office/drawing/2014/main" id="{C67EBEA6-6E40-4B41-BECB-C1416464140A}"/>
              </a:ext>
            </a:extLst>
          </p:cNvPr>
          <p:cNvSpPr txBox="1"/>
          <p:nvPr/>
        </p:nvSpPr>
        <p:spPr>
          <a:xfrm>
            <a:off x="5146087" y="6492875"/>
            <a:ext cx="1473160"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[Pan PPCF 2018]</a:t>
            </a:r>
          </a:p>
        </p:txBody>
      </p:sp>
      <p:pic>
        <p:nvPicPr>
          <p:cNvPr id="7" name="Picture 6">
            <a:extLst>
              <a:ext uri="{FF2B5EF4-FFF2-40B4-BE49-F238E27FC236}">
                <a16:creationId xmlns:a16="http://schemas.microsoft.com/office/drawing/2014/main" id="{3884ED19-54A7-4B4E-B053-14716051070D}"/>
              </a:ext>
            </a:extLst>
          </p:cNvPr>
          <p:cNvPicPr>
            <a:picLocks noChangeAspect="1"/>
          </p:cNvPicPr>
          <p:nvPr/>
        </p:nvPicPr>
        <p:blipFill>
          <a:blip r:embed="rId3"/>
          <a:stretch>
            <a:fillRect/>
          </a:stretch>
        </p:blipFill>
        <p:spPr>
          <a:xfrm>
            <a:off x="1140643" y="933975"/>
            <a:ext cx="9910713" cy="5162561"/>
          </a:xfrm>
          <a:prstGeom prst="rect">
            <a:avLst/>
          </a:prstGeom>
        </p:spPr>
      </p:pic>
      <p:sp>
        <p:nvSpPr>
          <p:cNvPr id="8" name="Fußzeilenplatzhalter 1">
            <a:extLst>
              <a:ext uri="{FF2B5EF4-FFF2-40B4-BE49-F238E27FC236}">
                <a16:creationId xmlns:a16="http://schemas.microsoft.com/office/drawing/2014/main" id="{919C6950-A789-482E-B6CB-E0B637A5D5F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154499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E055B-30EC-4701-A1BD-473EAA5841B1}"/>
              </a:ext>
            </a:extLst>
          </p:cNvPr>
          <p:cNvPicPr>
            <a:picLocks noChangeAspect="1"/>
          </p:cNvPicPr>
          <p:nvPr/>
        </p:nvPicPr>
        <p:blipFill>
          <a:blip r:embed="rId2"/>
          <a:stretch>
            <a:fillRect/>
          </a:stretch>
        </p:blipFill>
        <p:spPr>
          <a:xfrm>
            <a:off x="193619" y="2660012"/>
            <a:ext cx="3023406" cy="4009556"/>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pic>
        <p:nvPicPr>
          <p:cNvPr id="9" name="Picture 8">
            <a:extLst>
              <a:ext uri="{FF2B5EF4-FFF2-40B4-BE49-F238E27FC236}">
                <a16:creationId xmlns:a16="http://schemas.microsoft.com/office/drawing/2014/main" id="{EBC82132-DA59-46A8-9E37-73750FC7B016}"/>
              </a:ext>
            </a:extLst>
          </p:cNvPr>
          <p:cNvPicPr>
            <a:picLocks noChangeAspect="1"/>
          </p:cNvPicPr>
          <p:nvPr/>
        </p:nvPicPr>
        <p:blipFill>
          <a:blip r:embed="rId4"/>
          <a:stretch>
            <a:fillRect/>
          </a:stretch>
        </p:blipFill>
        <p:spPr>
          <a:xfrm>
            <a:off x="180000" y="972000"/>
            <a:ext cx="3493932" cy="1719192"/>
          </a:xfrm>
          <a:prstGeom prst="rect">
            <a:avLst/>
          </a:prstGeom>
        </p:spPr>
      </p:pic>
      <p:pic>
        <p:nvPicPr>
          <p:cNvPr id="5" name="Picture 4">
            <a:extLst>
              <a:ext uri="{FF2B5EF4-FFF2-40B4-BE49-F238E27FC236}">
                <a16:creationId xmlns:a16="http://schemas.microsoft.com/office/drawing/2014/main" id="{17DAFC72-AEF9-4061-A3B2-4A13066906DA}"/>
              </a:ext>
            </a:extLst>
          </p:cNvPr>
          <p:cNvPicPr>
            <a:picLocks noChangeAspect="1"/>
          </p:cNvPicPr>
          <p:nvPr/>
        </p:nvPicPr>
        <p:blipFill>
          <a:blip r:embed="rId5"/>
          <a:stretch>
            <a:fillRect/>
          </a:stretch>
        </p:blipFill>
        <p:spPr>
          <a:xfrm>
            <a:off x="4139999" y="972000"/>
            <a:ext cx="7955296" cy="4242825"/>
          </a:xfrm>
          <a:prstGeom prst="rect">
            <a:avLst/>
          </a:prstGeom>
        </p:spPr>
      </p:pic>
      <p:pic>
        <p:nvPicPr>
          <p:cNvPr id="10" name="Picture 9">
            <a:extLst>
              <a:ext uri="{FF2B5EF4-FFF2-40B4-BE49-F238E27FC236}">
                <a16:creationId xmlns:a16="http://schemas.microsoft.com/office/drawing/2014/main" id="{E2C52F88-A360-4C92-8862-0E02AF66FC3C}"/>
              </a:ext>
            </a:extLst>
          </p:cNvPr>
          <p:cNvPicPr>
            <a:picLocks noChangeAspect="1"/>
          </p:cNvPicPr>
          <p:nvPr/>
        </p:nvPicPr>
        <p:blipFill>
          <a:blip r:embed="rId6"/>
          <a:stretch>
            <a:fillRect/>
          </a:stretch>
        </p:blipFill>
        <p:spPr>
          <a:xfrm>
            <a:off x="4139999" y="972000"/>
            <a:ext cx="7955296" cy="4242825"/>
          </a:xfrm>
          <a:prstGeom prst="rect">
            <a:avLst/>
          </a:prstGeom>
        </p:spPr>
      </p:pic>
      <p:pic>
        <p:nvPicPr>
          <p:cNvPr id="13" name="Picture 12">
            <a:extLst>
              <a:ext uri="{FF2B5EF4-FFF2-40B4-BE49-F238E27FC236}">
                <a16:creationId xmlns:a16="http://schemas.microsoft.com/office/drawing/2014/main" id="{52B9C2E4-1E4A-4996-9C5B-7A54F950BFEE}"/>
              </a:ext>
            </a:extLst>
          </p:cNvPr>
          <p:cNvPicPr>
            <a:picLocks noChangeAspect="1"/>
          </p:cNvPicPr>
          <p:nvPr/>
        </p:nvPicPr>
        <p:blipFill>
          <a:blip r:embed="rId7"/>
          <a:stretch>
            <a:fillRect/>
          </a:stretch>
        </p:blipFill>
        <p:spPr>
          <a:xfrm>
            <a:off x="4139999" y="972000"/>
            <a:ext cx="7955296" cy="4242825"/>
          </a:xfrm>
          <a:prstGeom prst="rect">
            <a:avLst/>
          </a:prstGeom>
        </p:spPr>
      </p:pic>
      <p:pic>
        <p:nvPicPr>
          <p:cNvPr id="15" name="Picture 14">
            <a:extLst>
              <a:ext uri="{FF2B5EF4-FFF2-40B4-BE49-F238E27FC236}">
                <a16:creationId xmlns:a16="http://schemas.microsoft.com/office/drawing/2014/main" id="{DD33C270-DE1B-4732-8477-4684B8069924}"/>
              </a:ext>
            </a:extLst>
          </p:cNvPr>
          <p:cNvPicPr>
            <a:picLocks noChangeAspect="1"/>
          </p:cNvPicPr>
          <p:nvPr/>
        </p:nvPicPr>
        <p:blipFill>
          <a:blip r:embed="rId8"/>
          <a:stretch>
            <a:fillRect/>
          </a:stretch>
        </p:blipFill>
        <p:spPr>
          <a:xfrm>
            <a:off x="4139999" y="972000"/>
            <a:ext cx="7955296" cy="4242825"/>
          </a:xfrm>
          <a:prstGeom prst="rect">
            <a:avLst/>
          </a:prstGeom>
        </p:spPr>
      </p:pic>
      <p:pic>
        <p:nvPicPr>
          <p:cNvPr id="17" name="Picture 16">
            <a:extLst>
              <a:ext uri="{FF2B5EF4-FFF2-40B4-BE49-F238E27FC236}">
                <a16:creationId xmlns:a16="http://schemas.microsoft.com/office/drawing/2014/main" id="{284FC199-34CB-446D-A6EE-C0714A460C63}"/>
              </a:ext>
            </a:extLst>
          </p:cNvPr>
          <p:cNvPicPr>
            <a:picLocks noChangeAspect="1"/>
          </p:cNvPicPr>
          <p:nvPr/>
        </p:nvPicPr>
        <p:blipFill>
          <a:blip r:embed="rId9"/>
          <a:stretch>
            <a:fillRect/>
          </a:stretch>
        </p:blipFill>
        <p:spPr>
          <a:xfrm>
            <a:off x="4139999" y="972000"/>
            <a:ext cx="7955296" cy="4242825"/>
          </a:xfrm>
          <a:prstGeom prst="rect">
            <a:avLst/>
          </a:prstGeom>
        </p:spPr>
      </p:pic>
      <p:pic>
        <p:nvPicPr>
          <p:cNvPr id="20" name="Picture 19">
            <a:extLst>
              <a:ext uri="{FF2B5EF4-FFF2-40B4-BE49-F238E27FC236}">
                <a16:creationId xmlns:a16="http://schemas.microsoft.com/office/drawing/2014/main" id="{19DE5DC8-9D6E-4248-8A05-87A45C13663C}"/>
              </a:ext>
            </a:extLst>
          </p:cNvPr>
          <p:cNvPicPr>
            <a:picLocks noChangeAspect="1"/>
          </p:cNvPicPr>
          <p:nvPr/>
        </p:nvPicPr>
        <p:blipFill>
          <a:blip r:embed="rId10"/>
          <a:stretch>
            <a:fillRect/>
          </a:stretch>
        </p:blipFill>
        <p:spPr>
          <a:xfrm>
            <a:off x="4139999" y="972000"/>
            <a:ext cx="7955296" cy="4242825"/>
          </a:xfrm>
          <a:prstGeom prst="rect">
            <a:avLst/>
          </a:prstGeom>
        </p:spPr>
      </p:pic>
      <p:pic>
        <p:nvPicPr>
          <p:cNvPr id="22" name="Picture 21">
            <a:extLst>
              <a:ext uri="{FF2B5EF4-FFF2-40B4-BE49-F238E27FC236}">
                <a16:creationId xmlns:a16="http://schemas.microsoft.com/office/drawing/2014/main" id="{72C6EF30-0E04-4C11-88F6-9410EDA5125C}"/>
              </a:ext>
            </a:extLst>
          </p:cNvPr>
          <p:cNvPicPr>
            <a:picLocks noChangeAspect="1"/>
          </p:cNvPicPr>
          <p:nvPr/>
        </p:nvPicPr>
        <p:blipFill>
          <a:blip r:embed="rId11"/>
          <a:stretch>
            <a:fillRect/>
          </a:stretch>
        </p:blipFill>
        <p:spPr>
          <a:xfrm>
            <a:off x="4139999" y="972000"/>
            <a:ext cx="7955296" cy="4242825"/>
          </a:xfrm>
          <a:prstGeom prst="rect">
            <a:avLst/>
          </a:prstGeom>
        </p:spPr>
      </p:pic>
      <p:pic>
        <p:nvPicPr>
          <p:cNvPr id="24" name="Picture 23">
            <a:extLst>
              <a:ext uri="{FF2B5EF4-FFF2-40B4-BE49-F238E27FC236}">
                <a16:creationId xmlns:a16="http://schemas.microsoft.com/office/drawing/2014/main" id="{4F209246-9F82-4DE7-9544-18B500CF1014}"/>
              </a:ext>
            </a:extLst>
          </p:cNvPr>
          <p:cNvPicPr>
            <a:picLocks noChangeAspect="1"/>
          </p:cNvPicPr>
          <p:nvPr/>
        </p:nvPicPr>
        <p:blipFill>
          <a:blip r:embed="rId12"/>
          <a:stretch>
            <a:fillRect/>
          </a:stretch>
        </p:blipFill>
        <p:spPr>
          <a:xfrm>
            <a:off x="4139999" y="972000"/>
            <a:ext cx="7955296" cy="4242825"/>
          </a:xfrm>
          <a:prstGeom prst="rect">
            <a:avLst/>
          </a:prstGeom>
        </p:spPr>
      </p:pic>
      <p:pic>
        <p:nvPicPr>
          <p:cNvPr id="26" name="Picture 25">
            <a:extLst>
              <a:ext uri="{FF2B5EF4-FFF2-40B4-BE49-F238E27FC236}">
                <a16:creationId xmlns:a16="http://schemas.microsoft.com/office/drawing/2014/main" id="{E87AF49F-4C9D-43F9-9C6A-E08E4402F875}"/>
              </a:ext>
            </a:extLst>
          </p:cNvPr>
          <p:cNvPicPr>
            <a:picLocks noChangeAspect="1"/>
          </p:cNvPicPr>
          <p:nvPr/>
        </p:nvPicPr>
        <p:blipFill>
          <a:blip r:embed="rId13"/>
          <a:stretch>
            <a:fillRect/>
          </a:stretch>
        </p:blipFill>
        <p:spPr>
          <a:xfrm>
            <a:off x="4139999" y="972000"/>
            <a:ext cx="7955296" cy="4242825"/>
          </a:xfrm>
          <a:prstGeom prst="rect">
            <a:avLst/>
          </a:prstGeom>
        </p:spPr>
      </p:pic>
      <p:pic>
        <p:nvPicPr>
          <p:cNvPr id="28" name="Picture 27">
            <a:extLst>
              <a:ext uri="{FF2B5EF4-FFF2-40B4-BE49-F238E27FC236}">
                <a16:creationId xmlns:a16="http://schemas.microsoft.com/office/drawing/2014/main" id="{2CF1FBF2-D901-48E1-9F7B-CDF9FFFF9B39}"/>
              </a:ext>
            </a:extLst>
          </p:cNvPr>
          <p:cNvPicPr>
            <a:picLocks noChangeAspect="1"/>
          </p:cNvPicPr>
          <p:nvPr/>
        </p:nvPicPr>
        <p:blipFill>
          <a:blip r:embed="rId14"/>
          <a:stretch>
            <a:fillRect/>
          </a:stretch>
        </p:blipFill>
        <p:spPr>
          <a:xfrm>
            <a:off x="4139999" y="972000"/>
            <a:ext cx="7955296" cy="4242825"/>
          </a:xfrm>
          <a:prstGeom prst="rect">
            <a:avLst/>
          </a:prstGeom>
        </p:spPr>
      </p:pic>
      <p:pic>
        <p:nvPicPr>
          <p:cNvPr id="30" name="Picture 29">
            <a:extLst>
              <a:ext uri="{FF2B5EF4-FFF2-40B4-BE49-F238E27FC236}">
                <a16:creationId xmlns:a16="http://schemas.microsoft.com/office/drawing/2014/main" id="{9C4831EE-D66B-4E5D-AEF1-1D9F8C8A201B}"/>
              </a:ext>
            </a:extLst>
          </p:cNvPr>
          <p:cNvPicPr>
            <a:picLocks noChangeAspect="1"/>
          </p:cNvPicPr>
          <p:nvPr/>
        </p:nvPicPr>
        <p:blipFill>
          <a:blip r:embed="rId15"/>
          <a:stretch>
            <a:fillRect/>
          </a:stretch>
        </p:blipFill>
        <p:spPr>
          <a:xfrm>
            <a:off x="4139999" y="972000"/>
            <a:ext cx="7955296" cy="4242825"/>
          </a:xfrm>
          <a:prstGeom prst="rect">
            <a:avLst/>
          </a:prstGeom>
        </p:spPr>
      </p:pic>
      <p:sp>
        <p:nvSpPr>
          <p:cNvPr id="31" name="TextBox 30">
            <a:extLst>
              <a:ext uri="{FF2B5EF4-FFF2-40B4-BE49-F238E27FC236}">
                <a16:creationId xmlns:a16="http://schemas.microsoft.com/office/drawing/2014/main" id="{59B2D584-AFAF-4046-9A8E-43F8E991B4EE}"/>
              </a:ext>
            </a:extLst>
          </p:cNvPr>
          <p:cNvSpPr txBox="1"/>
          <p:nvPr/>
        </p:nvSpPr>
        <p:spPr>
          <a:xfrm>
            <a:off x="2488457" y="6204030"/>
            <a:ext cx="147372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[Lunt NME 2019]</a:t>
            </a:r>
            <a:endParaRPr lang="en-DE" sz="1400" b="1" dirty="0" err="1"/>
          </a:p>
        </p:txBody>
      </p:sp>
      <p:sp>
        <p:nvSpPr>
          <p:cNvPr id="33" name="TextBox 32">
            <a:extLst>
              <a:ext uri="{FF2B5EF4-FFF2-40B4-BE49-F238E27FC236}">
                <a16:creationId xmlns:a16="http://schemas.microsoft.com/office/drawing/2014/main" id="{50E490BE-319D-495B-BD21-7F725A072BB1}"/>
              </a:ext>
            </a:extLst>
          </p:cNvPr>
          <p:cNvSpPr txBox="1"/>
          <p:nvPr/>
        </p:nvSpPr>
        <p:spPr>
          <a:xfrm>
            <a:off x="824320" y="2309449"/>
            <a:ext cx="250926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Alignment tolerance &lt;300µm</a:t>
            </a:r>
            <a:endParaRPr lang="en-DE" sz="1400" b="1" dirty="0" err="1"/>
          </a:p>
        </p:txBody>
      </p:sp>
      <p:cxnSp>
        <p:nvCxnSpPr>
          <p:cNvPr id="34" name="Straight Arrow Connector 33">
            <a:extLst>
              <a:ext uri="{FF2B5EF4-FFF2-40B4-BE49-F238E27FC236}">
                <a16:creationId xmlns:a16="http://schemas.microsoft.com/office/drawing/2014/main" id="{BE264192-12D5-43D2-9FBD-CA0FA8876149}"/>
              </a:ext>
            </a:extLst>
          </p:cNvPr>
          <p:cNvCxnSpPr/>
          <p:nvPr/>
        </p:nvCxnSpPr>
        <p:spPr>
          <a:xfrm>
            <a:off x="5318760" y="1413926"/>
            <a:ext cx="777240" cy="458497"/>
          </a:xfrm>
          <a:prstGeom prst="straightConnector1">
            <a:avLst/>
          </a:prstGeom>
          <a:ln w="571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9249995-A794-4A26-9134-CC969D3CE49D}"/>
              </a:ext>
            </a:extLst>
          </p:cNvPr>
          <p:cNvSpPr txBox="1"/>
          <p:nvPr/>
        </p:nvSpPr>
        <p:spPr>
          <a:xfrm>
            <a:off x="4247802" y="4628147"/>
            <a:ext cx="22233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chemeClr val="bg1"/>
                </a:solidFill>
              </a:rPr>
              <a:t>AUG 43638 NIR </a:t>
            </a:r>
            <a:r>
              <a:rPr lang="de-DE" sz="1600" dirty="0" err="1">
                <a:solidFill>
                  <a:schemeClr val="bg1"/>
                </a:solidFill>
              </a:rPr>
              <a:t>camera</a:t>
            </a:r>
            <a:endParaRPr lang="de-DE" sz="1600" dirty="0">
              <a:solidFill>
                <a:schemeClr val="bg1"/>
              </a:solidFill>
            </a:endParaRPr>
          </a:p>
        </p:txBody>
      </p:sp>
      <p:sp>
        <p:nvSpPr>
          <p:cNvPr id="36" name="Text Box 17">
            <a:extLst>
              <a:ext uri="{FF2B5EF4-FFF2-40B4-BE49-F238E27FC236}">
                <a16:creationId xmlns:a16="http://schemas.microsoft.com/office/drawing/2014/main" id="{57ED3912-404D-4AAC-B2EE-EE9356E552FF}"/>
              </a:ext>
            </a:extLst>
          </p:cNvPr>
          <p:cNvSpPr txBox="1">
            <a:spLocks noChangeArrowheads="1"/>
          </p:cNvSpPr>
          <p:nvPr/>
        </p:nvSpPr>
        <p:spPr bwMode="auto">
          <a:xfrm>
            <a:off x="2988187" y="3914235"/>
            <a:ext cx="6534713"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err="1">
                <a:solidFill>
                  <a:srgbClr val="29485D"/>
                </a:solidFill>
              </a:rPr>
              <a:t>Result</a:t>
            </a:r>
            <a:r>
              <a:rPr lang="de-DE" altLang="en-DE" b="1" dirty="0">
                <a:solidFill>
                  <a:srgbClr val="29485D"/>
                </a:solidFill>
              </a:rPr>
              <a:t> 2:</a:t>
            </a:r>
          </a:p>
          <a:p>
            <a:pPr marL="285750" indent="-285750" defTabSz="914400">
              <a:buFont typeface="Arial" panose="020B0604020202020204" pitchFamily="34" charset="0"/>
              <a:buChar char="•"/>
            </a:pPr>
            <a:r>
              <a:rPr lang="de-DE" altLang="en-DE" b="1" dirty="0">
                <a:solidFill>
                  <a:srgbClr val="29485D"/>
                </a:solidFill>
              </a:rPr>
              <a:t>Small </a:t>
            </a:r>
            <a:r>
              <a:rPr lang="de-DE" altLang="en-DE" b="1" dirty="0" err="1">
                <a:solidFill>
                  <a:srgbClr val="29485D"/>
                </a:solidFill>
              </a:rPr>
              <a:t>field</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incidence</a:t>
            </a:r>
            <a:r>
              <a:rPr lang="de-DE" altLang="en-DE" b="1" dirty="0">
                <a:solidFill>
                  <a:srgbClr val="29485D"/>
                </a:solidFill>
              </a:rPr>
              <a:t> </a:t>
            </a:r>
            <a:r>
              <a:rPr lang="de-DE" altLang="en-DE" b="1" dirty="0" err="1">
                <a:solidFill>
                  <a:srgbClr val="29485D"/>
                </a:solidFill>
              </a:rPr>
              <a:t>angles</a:t>
            </a:r>
            <a:r>
              <a:rPr lang="de-DE" altLang="en-DE" b="1" dirty="0">
                <a:solidFill>
                  <a:srgbClr val="29485D"/>
                </a:solidFill>
              </a:rPr>
              <a:t> </a:t>
            </a:r>
            <a:r>
              <a:rPr lang="de-DE" altLang="en-DE" b="1" dirty="0">
                <a:solidFill>
                  <a:srgbClr val="29485D"/>
                </a:solidFill>
                <a:latin typeface="Symbol" panose="05050102010706020507" pitchFamily="18" charset="2"/>
              </a:rPr>
              <a:t>q</a:t>
            </a:r>
            <a:r>
              <a:rPr lang="de-DE" altLang="en-DE" b="1" baseline="-25000" dirty="0">
                <a:solidFill>
                  <a:srgbClr val="29485D"/>
                </a:solidFill>
                <a:latin typeface="Symbol" panose="05050102010706020507" pitchFamily="18" charset="2"/>
              </a:rPr>
              <a:t>^</a:t>
            </a:r>
            <a:r>
              <a:rPr lang="de-DE" altLang="en-DE" b="1" dirty="0">
                <a:solidFill>
                  <a:srgbClr val="29485D"/>
                </a:solidFill>
              </a:rPr>
              <a:t>&lt;2</a:t>
            </a:r>
            <a:r>
              <a:rPr lang="de-DE" altLang="en-DE" b="1" baseline="30000" dirty="0">
                <a:solidFill>
                  <a:srgbClr val="29485D"/>
                </a:solidFill>
              </a:rPr>
              <a:t>o</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handled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with</a:t>
            </a:r>
            <a:r>
              <a:rPr lang="de-DE" altLang="en-DE" b="1" dirty="0">
                <a:solidFill>
                  <a:srgbClr val="29485D"/>
                </a:solidFill>
              </a:rPr>
              <a:t> a </a:t>
            </a:r>
            <a:r>
              <a:rPr lang="de-DE" altLang="en-DE" b="1" dirty="0" err="1">
                <a:solidFill>
                  <a:srgbClr val="29485D"/>
                </a:solidFill>
              </a:rPr>
              <a:t>tile</a:t>
            </a:r>
            <a:r>
              <a:rPr lang="de-DE" altLang="en-DE" b="1" dirty="0">
                <a:solidFill>
                  <a:srgbClr val="29485D"/>
                </a:solidFill>
              </a:rPr>
              <a:t> </a:t>
            </a:r>
            <a:r>
              <a:rPr lang="de-DE" altLang="en-DE" b="1" dirty="0" err="1">
                <a:solidFill>
                  <a:srgbClr val="29485D"/>
                </a:solidFill>
              </a:rPr>
              <a:t>aligment</a:t>
            </a:r>
            <a:r>
              <a:rPr lang="de-DE" altLang="en-DE" b="1" dirty="0">
                <a:solidFill>
                  <a:srgbClr val="29485D"/>
                </a:solidFill>
              </a:rPr>
              <a:t> </a:t>
            </a:r>
            <a:r>
              <a:rPr lang="de-DE" altLang="en-DE" b="1" dirty="0" err="1">
                <a:solidFill>
                  <a:srgbClr val="29485D"/>
                </a:solidFill>
              </a:rPr>
              <a:t>accuracy</a:t>
            </a:r>
            <a:r>
              <a:rPr lang="de-DE" altLang="en-DE" b="1" dirty="0">
                <a:solidFill>
                  <a:srgbClr val="29485D"/>
                </a:solidFill>
              </a:rPr>
              <a:t> </a:t>
            </a:r>
            <a:r>
              <a:rPr lang="de-DE" altLang="en-DE" b="1" dirty="0" err="1">
                <a:solidFill>
                  <a:srgbClr val="29485D"/>
                </a:solidFill>
              </a:rPr>
              <a:t>better</a:t>
            </a:r>
            <a:r>
              <a:rPr lang="de-DE" altLang="en-DE" b="1" dirty="0">
                <a:solidFill>
                  <a:srgbClr val="29485D"/>
                </a:solidFill>
              </a:rPr>
              <a:t> </a:t>
            </a:r>
            <a:r>
              <a:rPr lang="de-DE" altLang="en-DE" b="1" dirty="0" err="1">
                <a:solidFill>
                  <a:srgbClr val="29485D"/>
                </a:solidFill>
              </a:rPr>
              <a:t>than</a:t>
            </a:r>
            <a:r>
              <a:rPr lang="de-DE" altLang="en-DE" b="1" dirty="0">
                <a:solidFill>
                  <a:srgbClr val="29485D"/>
                </a:solidFill>
              </a:rPr>
              <a:t> 300 µm</a:t>
            </a:r>
          </a:p>
          <a:p>
            <a:pPr marL="285750" indent="-285750" defTabSz="914400">
              <a:buFont typeface="Arial" panose="020B0604020202020204" pitchFamily="34" charset="0"/>
              <a:buChar char="•"/>
            </a:pPr>
            <a:r>
              <a:rPr lang="de-DE" altLang="en-DE" b="1" dirty="0">
                <a:solidFill>
                  <a:srgbClr val="29485D"/>
                </a:solidFill>
              </a:rPr>
              <a:t>and </a:t>
            </a:r>
            <a:r>
              <a:rPr lang="de-DE" altLang="en-DE" b="1" dirty="0" err="1">
                <a:solidFill>
                  <a:srgbClr val="29485D"/>
                </a:solidFill>
              </a:rPr>
              <a:t>optimized</a:t>
            </a:r>
            <a:r>
              <a:rPr lang="de-DE" altLang="en-DE" b="1" dirty="0">
                <a:solidFill>
                  <a:srgbClr val="29485D"/>
                </a:solidFill>
              </a:rPr>
              <a:t> </a:t>
            </a:r>
            <a:r>
              <a:rPr lang="de-DE" altLang="en-DE" b="1" dirty="0" err="1">
                <a:solidFill>
                  <a:srgbClr val="29485D"/>
                </a:solidFill>
              </a:rPr>
              <a:t>error</a:t>
            </a:r>
            <a:r>
              <a:rPr lang="de-DE" altLang="en-DE" b="1" dirty="0">
                <a:solidFill>
                  <a:srgbClr val="29485D"/>
                </a:solidFill>
              </a:rPr>
              <a:t> </a:t>
            </a:r>
            <a:r>
              <a:rPr lang="de-DE" altLang="en-DE" b="1" dirty="0" err="1">
                <a:solidFill>
                  <a:srgbClr val="29485D"/>
                </a:solidFill>
              </a:rPr>
              <a:t>fields</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current</a:t>
            </a:r>
            <a:r>
              <a:rPr lang="de-DE" altLang="en-DE" b="1" dirty="0">
                <a:solidFill>
                  <a:srgbClr val="29485D"/>
                </a:solidFill>
              </a:rPr>
              <a:t> </a:t>
            </a:r>
            <a:r>
              <a:rPr lang="de-DE" altLang="en-DE" b="1" dirty="0" err="1">
                <a:solidFill>
                  <a:srgbClr val="29485D"/>
                </a:solidFill>
              </a:rPr>
              <a:t>feeds</a:t>
            </a:r>
            <a:endParaRPr lang="de-DE" altLang="en-DE" b="1" dirty="0">
              <a:solidFill>
                <a:srgbClr val="29485D"/>
              </a:solidFill>
            </a:endParaRPr>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32</a:t>
            </a:fld>
            <a:endParaRPr lang="de-DE" sz="800" kern="600" cap="all" spc="90" dirty="0">
              <a:solidFill>
                <a:schemeClr val="tx1">
                  <a:tint val="75000"/>
                </a:schemeClr>
              </a:solidFill>
              <a:latin typeface="+mn-lt"/>
            </a:endParaRPr>
          </a:p>
        </p:txBody>
      </p:sp>
      <p:sp>
        <p:nvSpPr>
          <p:cNvPr id="29" name="Fußzeilenplatzhalter 1">
            <a:extLst>
              <a:ext uri="{FF2B5EF4-FFF2-40B4-BE49-F238E27FC236}">
                <a16:creationId xmlns:a16="http://schemas.microsoft.com/office/drawing/2014/main" id="{8EB200B4-FD6D-484F-9C3D-D5C29CBE2609}"/>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6555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5648E88F-8D6C-4A46-B97D-C76A12BC7123}"/>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Energy Balance</a:t>
            </a:r>
            <a:endParaRPr lang="en-GB" altLang="en-DE" baseline="30000" dirty="0"/>
          </a:p>
        </p:txBody>
      </p:sp>
      <p:pic>
        <p:nvPicPr>
          <p:cNvPr id="4" name="Picture 3">
            <a:extLst>
              <a:ext uri="{FF2B5EF4-FFF2-40B4-BE49-F238E27FC236}">
                <a16:creationId xmlns:a16="http://schemas.microsoft.com/office/drawing/2014/main" id="{96D55ACC-7E1F-478F-97AC-144C9836C8E1}"/>
              </a:ext>
            </a:extLst>
          </p:cNvPr>
          <p:cNvPicPr>
            <a:picLocks noChangeAspect="1"/>
          </p:cNvPicPr>
          <p:nvPr/>
        </p:nvPicPr>
        <p:blipFill>
          <a:blip r:embed="rId2"/>
          <a:stretch>
            <a:fillRect/>
          </a:stretch>
        </p:blipFill>
        <p:spPr>
          <a:xfrm>
            <a:off x="0" y="1440000"/>
            <a:ext cx="5838752" cy="4671002"/>
          </a:xfrm>
          <a:prstGeom prst="rect">
            <a:avLst/>
          </a:prstGeom>
        </p:spPr>
      </p:pic>
      <p:pic>
        <p:nvPicPr>
          <p:cNvPr id="6" name="Picture 5">
            <a:extLst>
              <a:ext uri="{FF2B5EF4-FFF2-40B4-BE49-F238E27FC236}">
                <a16:creationId xmlns:a16="http://schemas.microsoft.com/office/drawing/2014/main" id="{7343253D-7ADD-405F-BD9A-6F7590009FBE}"/>
              </a:ext>
            </a:extLst>
          </p:cNvPr>
          <p:cNvPicPr>
            <a:picLocks noChangeAspect="1"/>
          </p:cNvPicPr>
          <p:nvPr/>
        </p:nvPicPr>
        <p:blipFill>
          <a:blip r:embed="rId3"/>
          <a:stretch>
            <a:fillRect/>
          </a:stretch>
        </p:blipFill>
        <p:spPr>
          <a:xfrm>
            <a:off x="6444000" y="1440000"/>
            <a:ext cx="5594676" cy="4681738"/>
          </a:xfrm>
          <a:prstGeom prst="rect">
            <a:avLst/>
          </a:prstGeom>
        </p:spPr>
      </p:pic>
      <p:sp>
        <p:nvSpPr>
          <p:cNvPr id="5" name="Fußzeilenplatzhalter 1">
            <a:extLst>
              <a:ext uri="{FF2B5EF4-FFF2-40B4-BE49-F238E27FC236}">
                <a16:creationId xmlns:a16="http://schemas.microsoft.com/office/drawing/2014/main" id="{DCF4A25A-B863-4F51-B907-CB811B028B30}"/>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413032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34</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Effect on </a:t>
            </a:r>
            <a:r>
              <a:rPr lang="en-GB" altLang="en-DE" dirty="0" err="1"/>
              <a:t>Lc</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C0F4508B-ACE3-4AD4-9956-FA237E3FB1C3}"/>
              </a:ext>
            </a:extLst>
          </p:cNvPr>
          <p:cNvPicPr>
            <a:picLocks noChangeAspect="1"/>
          </p:cNvPicPr>
          <p:nvPr/>
        </p:nvPicPr>
        <p:blipFill>
          <a:blip r:embed="rId3"/>
          <a:stretch>
            <a:fillRect/>
          </a:stretch>
        </p:blipFill>
        <p:spPr>
          <a:xfrm>
            <a:off x="24753" y="1113197"/>
            <a:ext cx="7166622" cy="5374967"/>
          </a:xfrm>
          <a:prstGeom prst="rect">
            <a:avLst/>
          </a:prstGeom>
        </p:spPr>
      </p:pic>
      <p:pic>
        <p:nvPicPr>
          <p:cNvPr id="5" name="Picture 4">
            <a:extLst>
              <a:ext uri="{FF2B5EF4-FFF2-40B4-BE49-F238E27FC236}">
                <a16:creationId xmlns:a16="http://schemas.microsoft.com/office/drawing/2014/main" id="{C823E4B5-C31E-4F59-B5E5-0D7D53197C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96150" y="447547"/>
            <a:ext cx="4781551" cy="6395323"/>
          </a:xfrm>
          <a:prstGeom prst="rect">
            <a:avLst/>
          </a:prstGeom>
        </p:spPr>
      </p:pic>
      <p:sp>
        <p:nvSpPr>
          <p:cNvPr id="8" name="Fußzeilenplatzhalter 1">
            <a:extLst>
              <a:ext uri="{FF2B5EF4-FFF2-40B4-BE49-F238E27FC236}">
                <a16:creationId xmlns:a16="http://schemas.microsoft.com/office/drawing/2014/main" id="{FA4A227A-2C71-4042-AAA5-2B5107F48C7F}"/>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208452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35</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Gaps: importance of the XPR volume in large device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4" name="Fußzeilenplatzhalter 1">
            <a:extLst>
              <a:ext uri="{FF2B5EF4-FFF2-40B4-BE49-F238E27FC236}">
                <a16:creationId xmlns:a16="http://schemas.microsoft.com/office/drawing/2014/main" id="{31EE8CF2-78A0-4DA2-BB76-A9CDD563A6E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23" name="Text Box 13">
            <a:extLst>
              <a:ext uri="{FF2B5EF4-FFF2-40B4-BE49-F238E27FC236}">
                <a16:creationId xmlns:a16="http://schemas.microsoft.com/office/drawing/2014/main" id="{EB5DB159-829C-4C21-B322-98C589654BEB}"/>
              </a:ext>
            </a:extLst>
          </p:cNvPr>
          <p:cNvSpPr txBox="1">
            <a:spLocks noChangeArrowheads="1"/>
          </p:cNvSpPr>
          <p:nvPr/>
        </p:nvSpPr>
        <p:spPr bwMode="auto">
          <a:xfrm>
            <a:off x="1376363" y="1125538"/>
            <a:ext cx="406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latin typeface="Calibri" panose="020F0502020204030204" pitchFamily="34" charset="0"/>
              </a:rPr>
              <a:t>DEMO (9m/1.65m=5.45 times larger)</a:t>
            </a:r>
          </a:p>
        </p:txBody>
      </p:sp>
      <p:pic>
        <p:nvPicPr>
          <p:cNvPr id="24" name="Picture 20" descr="Lc1D_01">
            <a:extLst>
              <a:ext uri="{FF2B5EF4-FFF2-40B4-BE49-F238E27FC236}">
                <a16:creationId xmlns:a16="http://schemas.microsoft.com/office/drawing/2014/main" id="{BC797074-C4AD-461E-BFA0-D4FB4BB19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1650"/>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1" descr="Lc1D_02">
            <a:extLst>
              <a:ext uri="{FF2B5EF4-FFF2-40B4-BE49-F238E27FC236}">
                <a16:creationId xmlns:a16="http://schemas.microsoft.com/office/drawing/2014/main" id="{B24294AA-55A0-4762-A81F-2CC07EC34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1650"/>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Lc1D_03">
            <a:extLst>
              <a:ext uri="{FF2B5EF4-FFF2-40B4-BE49-F238E27FC236}">
                <a16:creationId xmlns:a16="http://schemas.microsoft.com/office/drawing/2014/main" id="{F707267C-0C3B-45F3-8B8F-77EDC1C48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1650"/>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 descr="Lc1D_04">
            <a:extLst>
              <a:ext uri="{FF2B5EF4-FFF2-40B4-BE49-F238E27FC236}">
                <a16:creationId xmlns:a16="http://schemas.microsoft.com/office/drawing/2014/main" id="{F835C5C2-E436-46DA-99FB-F8BA8F56F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71650"/>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Lc1D_05">
            <a:extLst>
              <a:ext uri="{FF2B5EF4-FFF2-40B4-BE49-F238E27FC236}">
                <a16:creationId xmlns:a16="http://schemas.microsoft.com/office/drawing/2014/main" id="{472055F5-87FC-42BA-B391-43F9E1B49B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71650"/>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5" descr="Lc2D_01">
            <a:extLst>
              <a:ext uri="{FF2B5EF4-FFF2-40B4-BE49-F238E27FC236}">
                <a16:creationId xmlns:a16="http://schemas.microsoft.com/office/drawing/2014/main" id="{B153D0E4-7F14-4733-86AE-88B8D9929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3700" y="797591"/>
            <a:ext cx="4381500" cy="61261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Lc2D_02">
            <a:extLst>
              <a:ext uri="{FF2B5EF4-FFF2-40B4-BE49-F238E27FC236}">
                <a16:creationId xmlns:a16="http://schemas.microsoft.com/office/drawing/2014/main" id="{4E8ED938-1079-4624-A41B-93FFD5CC15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3700" y="797591"/>
            <a:ext cx="4381500" cy="61261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7" descr="Lc2D_03">
            <a:extLst>
              <a:ext uri="{FF2B5EF4-FFF2-40B4-BE49-F238E27FC236}">
                <a16:creationId xmlns:a16="http://schemas.microsoft.com/office/drawing/2014/main" id="{ACD43371-0D10-4A7D-B3DB-3325BA94D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3700" y="797591"/>
            <a:ext cx="4381500" cy="61261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8" descr="Lc2D_04">
            <a:extLst>
              <a:ext uri="{FF2B5EF4-FFF2-40B4-BE49-F238E27FC236}">
                <a16:creationId xmlns:a16="http://schemas.microsoft.com/office/drawing/2014/main" id="{D42FADB5-D7A2-415D-A159-C13BB9C2E0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3700" y="797591"/>
            <a:ext cx="4381500" cy="61261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9" descr="Lc2D_05">
            <a:extLst>
              <a:ext uri="{FF2B5EF4-FFF2-40B4-BE49-F238E27FC236}">
                <a16:creationId xmlns:a16="http://schemas.microsoft.com/office/drawing/2014/main" id="{F6E416FC-16DC-4073-9214-5932D32934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3700" y="797591"/>
            <a:ext cx="4381500"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82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36</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A80788F3-62E5-46C7-89FC-24BF659BDA4D}"/>
              </a:ext>
            </a:extLst>
          </p:cNvPr>
          <p:cNvPicPr>
            <a:picLocks noChangeAspect="1"/>
          </p:cNvPicPr>
          <p:nvPr/>
        </p:nvPicPr>
        <p:blipFill>
          <a:blip r:embed="rId3"/>
          <a:stretch>
            <a:fillRect/>
          </a:stretch>
        </p:blipFill>
        <p:spPr>
          <a:xfrm>
            <a:off x="269038" y="1162204"/>
            <a:ext cx="6054528" cy="3532626"/>
          </a:xfrm>
          <a:prstGeom prst="rect">
            <a:avLst/>
          </a:prstGeom>
        </p:spPr>
      </p:pic>
      <p:pic>
        <p:nvPicPr>
          <p:cNvPr id="5" name="Picture 4">
            <a:extLst>
              <a:ext uri="{FF2B5EF4-FFF2-40B4-BE49-F238E27FC236}">
                <a16:creationId xmlns:a16="http://schemas.microsoft.com/office/drawing/2014/main" id="{3D72C3E7-56AE-4269-BFDC-851EFC90D25E}"/>
              </a:ext>
            </a:extLst>
          </p:cNvPr>
          <p:cNvPicPr>
            <a:picLocks noChangeAspect="1"/>
          </p:cNvPicPr>
          <p:nvPr/>
        </p:nvPicPr>
        <p:blipFill rotWithShape="1">
          <a:blip r:embed="rId4"/>
          <a:srcRect r="32332"/>
          <a:stretch/>
        </p:blipFill>
        <p:spPr>
          <a:xfrm>
            <a:off x="6390580" y="1223962"/>
            <a:ext cx="5605804" cy="3470867"/>
          </a:xfrm>
          <a:prstGeom prst="rect">
            <a:avLst/>
          </a:prstGeom>
        </p:spPr>
      </p:pic>
      <p:sp>
        <p:nvSpPr>
          <p:cNvPr id="8" name="Fußzeilenplatzhalter 1">
            <a:extLst>
              <a:ext uri="{FF2B5EF4-FFF2-40B4-BE49-F238E27FC236}">
                <a16:creationId xmlns:a16="http://schemas.microsoft.com/office/drawing/2014/main" id="{3DA8B686-D2B5-4540-9FF8-DA07C5DCDEBF}"/>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350451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37</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4" name="Picture 3">
            <a:extLst>
              <a:ext uri="{FF2B5EF4-FFF2-40B4-BE49-F238E27FC236}">
                <a16:creationId xmlns:a16="http://schemas.microsoft.com/office/drawing/2014/main" id="{E63194BA-B725-4589-97FC-76C18E44D51A}"/>
              </a:ext>
            </a:extLst>
          </p:cNvPr>
          <p:cNvPicPr>
            <a:picLocks noChangeAspect="1"/>
          </p:cNvPicPr>
          <p:nvPr/>
        </p:nvPicPr>
        <p:blipFill>
          <a:blip r:embed="rId3"/>
          <a:stretch>
            <a:fillRect/>
          </a:stretch>
        </p:blipFill>
        <p:spPr>
          <a:xfrm>
            <a:off x="1904163" y="851334"/>
            <a:ext cx="8713795" cy="5688551"/>
          </a:xfrm>
          <a:prstGeom prst="rect">
            <a:avLst/>
          </a:prstGeom>
        </p:spPr>
      </p:pic>
      <p:sp>
        <p:nvSpPr>
          <p:cNvPr id="8" name="Rectangle 7">
            <a:extLst>
              <a:ext uri="{FF2B5EF4-FFF2-40B4-BE49-F238E27FC236}">
                <a16:creationId xmlns:a16="http://schemas.microsoft.com/office/drawing/2014/main" id="{ED003AEB-5331-47D0-B1F3-8E57F5EEE555}"/>
              </a:ext>
            </a:extLst>
          </p:cNvPr>
          <p:cNvSpPr/>
          <p:nvPr/>
        </p:nvSpPr>
        <p:spPr>
          <a:xfrm>
            <a:off x="9536881" y="5930072"/>
            <a:ext cx="2544286" cy="366126"/>
          </a:xfrm>
          <a:prstGeom prst="rect">
            <a:avLst/>
          </a:prstGeom>
          <a:solidFill>
            <a:schemeClr val="bg1"/>
          </a:solidFill>
          <a:ln>
            <a:solidFill>
              <a:schemeClr val="tx1"/>
            </a:solidFill>
          </a:ln>
        </p:spPr>
        <p:txBody>
          <a:bodyPr wrap="none">
            <a:spAutoFit/>
          </a:bodyPr>
          <a:lstStyle/>
          <a:p>
            <a:pPr>
              <a:lnSpc>
                <a:spcPts val="2300"/>
              </a:lnSpc>
              <a:spcBef>
                <a:spcPts val="1150"/>
              </a:spcBef>
            </a:pPr>
            <a:r>
              <a:rPr lang="en-GB" b="1" dirty="0"/>
              <a:t>[</a:t>
            </a:r>
            <a:r>
              <a:rPr lang="en-GB" b="1" dirty="0" err="1"/>
              <a:t>Zammuto</a:t>
            </a:r>
            <a:r>
              <a:rPr lang="en-GB" b="1" dirty="0"/>
              <a:t> IEEE 2024]</a:t>
            </a:r>
            <a:endParaRPr lang="en-DE" b="1" dirty="0" err="1"/>
          </a:p>
        </p:txBody>
      </p:sp>
      <p:sp>
        <p:nvSpPr>
          <p:cNvPr id="9" name="Fußzeilenplatzhalter 1">
            <a:extLst>
              <a:ext uri="{FF2B5EF4-FFF2-40B4-BE49-F238E27FC236}">
                <a16:creationId xmlns:a16="http://schemas.microsoft.com/office/drawing/2014/main" id="{704A19CA-C2F0-4404-B78A-F617170AA662}"/>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36298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38</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AUG mechanical twin</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8" name="Rectangle 7">
            <a:extLst>
              <a:ext uri="{FF2B5EF4-FFF2-40B4-BE49-F238E27FC236}">
                <a16:creationId xmlns:a16="http://schemas.microsoft.com/office/drawing/2014/main" id="{ED003AEB-5331-47D0-B1F3-8E57F5EEE555}"/>
              </a:ext>
            </a:extLst>
          </p:cNvPr>
          <p:cNvSpPr/>
          <p:nvPr/>
        </p:nvSpPr>
        <p:spPr>
          <a:xfrm>
            <a:off x="9536881" y="5930072"/>
            <a:ext cx="2544286" cy="366126"/>
          </a:xfrm>
          <a:prstGeom prst="rect">
            <a:avLst/>
          </a:prstGeom>
          <a:solidFill>
            <a:schemeClr val="bg1"/>
          </a:solidFill>
          <a:ln>
            <a:solidFill>
              <a:schemeClr val="tx1"/>
            </a:solidFill>
          </a:ln>
        </p:spPr>
        <p:txBody>
          <a:bodyPr wrap="none">
            <a:spAutoFit/>
          </a:bodyPr>
          <a:lstStyle/>
          <a:p>
            <a:pPr>
              <a:lnSpc>
                <a:spcPts val="2300"/>
              </a:lnSpc>
              <a:spcBef>
                <a:spcPts val="1150"/>
              </a:spcBef>
            </a:pPr>
            <a:r>
              <a:rPr lang="en-GB" b="1" dirty="0"/>
              <a:t>[</a:t>
            </a:r>
            <a:r>
              <a:rPr lang="en-GB" b="1" dirty="0" err="1"/>
              <a:t>Zammuto</a:t>
            </a:r>
            <a:r>
              <a:rPr lang="en-GB" b="1" dirty="0"/>
              <a:t> IEEE 2024]</a:t>
            </a:r>
            <a:endParaRPr lang="en-DE" b="1" dirty="0" err="1"/>
          </a:p>
        </p:txBody>
      </p:sp>
      <p:pic>
        <p:nvPicPr>
          <p:cNvPr id="3" name="Picture 2">
            <a:extLst>
              <a:ext uri="{FF2B5EF4-FFF2-40B4-BE49-F238E27FC236}">
                <a16:creationId xmlns:a16="http://schemas.microsoft.com/office/drawing/2014/main" id="{F2ECD1D5-C618-43B9-8BC5-2ED8D728E6C3}"/>
              </a:ext>
            </a:extLst>
          </p:cNvPr>
          <p:cNvPicPr>
            <a:picLocks noChangeAspect="1"/>
          </p:cNvPicPr>
          <p:nvPr/>
        </p:nvPicPr>
        <p:blipFill>
          <a:blip r:embed="rId3"/>
          <a:stretch>
            <a:fillRect/>
          </a:stretch>
        </p:blipFill>
        <p:spPr>
          <a:xfrm>
            <a:off x="355960" y="976459"/>
            <a:ext cx="7270228" cy="5398342"/>
          </a:xfrm>
          <a:prstGeom prst="rect">
            <a:avLst/>
          </a:prstGeom>
        </p:spPr>
      </p:pic>
      <p:pic>
        <p:nvPicPr>
          <p:cNvPr id="7" name="Picture 6">
            <a:extLst>
              <a:ext uri="{FF2B5EF4-FFF2-40B4-BE49-F238E27FC236}">
                <a16:creationId xmlns:a16="http://schemas.microsoft.com/office/drawing/2014/main" id="{91520B4B-B28F-4C80-893A-F963509DE152}"/>
              </a:ext>
            </a:extLst>
          </p:cNvPr>
          <p:cNvPicPr>
            <a:picLocks noChangeAspect="1"/>
          </p:cNvPicPr>
          <p:nvPr/>
        </p:nvPicPr>
        <p:blipFill>
          <a:blip r:embed="rId4"/>
          <a:stretch>
            <a:fillRect/>
          </a:stretch>
        </p:blipFill>
        <p:spPr>
          <a:xfrm>
            <a:off x="7888699" y="978241"/>
            <a:ext cx="4129749" cy="2774893"/>
          </a:xfrm>
          <a:prstGeom prst="rect">
            <a:avLst/>
          </a:prstGeom>
        </p:spPr>
      </p:pic>
      <p:sp>
        <p:nvSpPr>
          <p:cNvPr id="9" name="Fußzeilenplatzhalter 1">
            <a:extLst>
              <a:ext uri="{FF2B5EF4-FFF2-40B4-BE49-F238E27FC236}">
                <a16:creationId xmlns:a16="http://schemas.microsoft.com/office/drawing/2014/main" id="{3BF797D0-A97C-41F4-A539-6C61D91E5D5C}"/>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530608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21C6DB-E0AF-42F8-A866-2D38B6C81135}"/>
              </a:ext>
            </a:extLst>
          </p:cNvPr>
          <p:cNvPicPr>
            <a:picLocks noChangeAspect="1"/>
          </p:cNvPicPr>
          <p:nvPr/>
        </p:nvPicPr>
        <p:blipFill>
          <a:blip r:embed="rId2"/>
          <a:stretch>
            <a:fillRect/>
          </a:stretch>
        </p:blipFill>
        <p:spPr>
          <a:xfrm>
            <a:off x="6361567" y="4079950"/>
            <a:ext cx="5537010" cy="2443507"/>
          </a:xfrm>
          <a:prstGeom prst="rect">
            <a:avLst/>
          </a:prstGeom>
        </p:spPr>
      </p:pic>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39</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sp>
        <p:nvSpPr>
          <p:cNvPr id="8" name="Rectangle 7">
            <a:extLst>
              <a:ext uri="{FF2B5EF4-FFF2-40B4-BE49-F238E27FC236}">
                <a16:creationId xmlns:a16="http://schemas.microsoft.com/office/drawing/2014/main" id="{ED003AEB-5331-47D0-B1F3-8E57F5EEE555}"/>
              </a:ext>
            </a:extLst>
          </p:cNvPr>
          <p:cNvSpPr/>
          <p:nvPr/>
        </p:nvSpPr>
        <p:spPr>
          <a:xfrm>
            <a:off x="9536881" y="5930072"/>
            <a:ext cx="2544286" cy="366126"/>
          </a:xfrm>
          <a:prstGeom prst="rect">
            <a:avLst/>
          </a:prstGeom>
          <a:solidFill>
            <a:schemeClr val="bg1"/>
          </a:solidFill>
          <a:ln>
            <a:solidFill>
              <a:schemeClr val="tx1"/>
            </a:solidFill>
          </a:ln>
        </p:spPr>
        <p:txBody>
          <a:bodyPr wrap="none">
            <a:spAutoFit/>
          </a:bodyPr>
          <a:lstStyle/>
          <a:p>
            <a:pPr>
              <a:lnSpc>
                <a:spcPts val="2300"/>
              </a:lnSpc>
              <a:spcBef>
                <a:spcPts val="1150"/>
              </a:spcBef>
            </a:pPr>
            <a:r>
              <a:rPr lang="en-GB" b="1" dirty="0"/>
              <a:t>[</a:t>
            </a:r>
            <a:r>
              <a:rPr lang="en-GB" b="1" dirty="0" err="1"/>
              <a:t>Zammuto</a:t>
            </a:r>
            <a:r>
              <a:rPr lang="en-GB" b="1" dirty="0"/>
              <a:t> IEEE 2024]</a:t>
            </a:r>
            <a:endParaRPr lang="en-DE" b="1" dirty="0" err="1"/>
          </a:p>
        </p:txBody>
      </p:sp>
      <p:pic>
        <p:nvPicPr>
          <p:cNvPr id="10" name="Picture 9">
            <a:extLst>
              <a:ext uri="{FF2B5EF4-FFF2-40B4-BE49-F238E27FC236}">
                <a16:creationId xmlns:a16="http://schemas.microsoft.com/office/drawing/2014/main" id="{5CA85452-6142-4A00-A8A1-6EBBC064CEDC}"/>
              </a:ext>
            </a:extLst>
          </p:cNvPr>
          <p:cNvPicPr>
            <a:picLocks noChangeAspect="1"/>
          </p:cNvPicPr>
          <p:nvPr/>
        </p:nvPicPr>
        <p:blipFill>
          <a:blip r:embed="rId4"/>
          <a:stretch>
            <a:fillRect/>
          </a:stretch>
        </p:blipFill>
        <p:spPr>
          <a:xfrm>
            <a:off x="218364" y="1192042"/>
            <a:ext cx="5440451" cy="2236958"/>
          </a:xfrm>
          <a:prstGeom prst="rect">
            <a:avLst/>
          </a:prstGeom>
        </p:spPr>
      </p:pic>
      <p:pic>
        <p:nvPicPr>
          <p:cNvPr id="14" name="Picture 13">
            <a:extLst>
              <a:ext uri="{FF2B5EF4-FFF2-40B4-BE49-F238E27FC236}">
                <a16:creationId xmlns:a16="http://schemas.microsoft.com/office/drawing/2014/main" id="{B23AE0F4-2D82-444A-9690-E9AB0B8B926B}"/>
              </a:ext>
            </a:extLst>
          </p:cNvPr>
          <p:cNvPicPr>
            <a:picLocks noChangeAspect="1"/>
          </p:cNvPicPr>
          <p:nvPr/>
        </p:nvPicPr>
        <p:blipFill>
          <a:blip r:embed="rId5"/>
          <a:stretch>
            <a:fillRect/>
          </a:stretch>
        </p:blipFill>
        <p:spPr>
          <a:xfrm>
            <a:off x="218364" y="3474580"/>
            <a:ext cx="5745708" cy="3063516"/>
          </a:xfrm>
          <a:prstGeom prst="rect">
            <a:avLst/>
          </a:prstGeom>
        </p:spPr>
      </p:pic>
      <p:pic>
        <p:nvPicPr>
          <p:cNvPr id="16" name="Picture 15">
            <a:extLst>
              <a:ext uri="{FF2B5EF4-FFF2-40B4-BE49-F238E27FC236}">
                <a16:creationId xmlns:a16="http://schemas.microsoft.com/office/drawing/2014/main" id="{ABF03946-79D3-4C61-AB16-2C31BC364E8C}"/>
              </a:ext>
            </a:extLst>
          </p:cNvPr>
          <p:cNvPicPr>
            <a:picLocks noChangeAspect="1"/>
          </p:cNvPicPr>
          <p:nvPr/>
        </p:nvPicPr>
        <p:blipFill>
          <a:blip r:embed="rId6"/>
          <a:stretch>
            <a:fillRect/>
          </a:stretch>
        </p:blipFill>
        <p:spPr>
          <a:xfrm>
            <a:off x="7275736" y="871625"/>
            <a:ext cx="4602787" cy="3094441"/>
          </a:xfrm>
          <a:prstGeom prst="rect">
            <a:avLst/>
          </a:prstGeom>
        </p:spPr>
      </p:pic>
      <p:sp>
        <p:nvSpPr>
          <p:cNvPr id="11" name="Fußzeilenplatzhalter 1">
            <a:extLst>
              <a:ext uri="{FF2B5EF4-FFF2-40B4-BE49-F238E27FC236}">
                <a16:creationId xmlns:a16="http://schemas.microsoft.com/office/drawing/2014/main" id="{5A0E7266-C078-4C91-877A-F60178389725}"/>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203054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81" name="Rectangle 33">
            <a:extLst>
              <a:ext uri="{FF2B5EF4-FFF2-40B4-BE49-F238E27FC236}">
                <a16:creationId xmlns:a16="http://schemas.microsoft.com/office/drawing/2014/main" id="{3EEE3D97-B65F-4E03-92E1-5C89498D501A}"/>
              </a:ext>
            </a:extLst>
          </p:cNvPr>
          <p:cNvSpPr>
            <a:spLocks noChangeArrowheads="1"/>
          </p:cNvSpPr>
          <p:nvPr/>
        </p:nvSpPr>
        <p:spPr bwMode="auto">
          <a:xfrm>
            <a:off x="5962650" y="542925"/>
            <a:ext cx="3581400" cy="466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51" name="Titel 2">
            <a:extLst>
              <a:ext uri="{FF2B5EF4-FFF2-40B4-BE49-F238E27FC236}">
                <a16:creationId xmlns:a16="http://schemas.microsoft.com/office/drawing/2014/main" id="{1C966DD3-17C5-4353-9E66-C878A8218DD5}"/>
              </a:ext>
            </a:extLst>
          </p:cNvPr>
          <p:cNvSpPr>
            <a:spLocks noGrp="1" noChangeArrowheads="1"/>
          </p:cNvSpPr>
          <p:nvPr>
            <p:ph type="title" idx="4294967295"/>
          </p:nvPr>
        </p:nvSpPr>
        <p:spPr/>
        <p:txBody>
          <a:bodyPr/>
          <a:lstStyle/>
          <a:p>
            <a:r>
              <a:rPr lang="en-US" altLang="de-DE"/>
              <a:t>New Upper Divertor of ASDEX Upgrade: Configurations</a:t>
            </a:r>
            <a:br>
              <a:rPr lang="en-GB" altLang="de-DE"/>
            </a:br>
            <a:endParaRPr lang="en-GB" altLang="de-DE"/>
          </a:p>
        </p:txBody>
      </p:sp>
      <p:sp>
        <p:nvSpPr>
          <p:cNvPr id="18" name="TextBox 17">
            <a:extLst>
              <a:ext uri="{FF2B5EF4-FFF2-40B4-BE49-F238E27FC236}">
                <a16:creationId xmlns:a16="http://schemas.microsoft.com/office/drawing/2014/main" id="{6795ED6E-D3DE-4D80-8257-72513D8BC1D6}"/>
              </a:ext>
            </a:extLst>
          </p:cNvPr>
          <p:cNvSpPr txBox="1"/>
          <p:nvPr/>
        </p:nvSpPr>
        <p:spPr>
          <a:xfrm>
            <a:off x="8372961" y="6453173"/>
            <a:ext cx="181453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et al. PRL 2023]</a:t>
            </a:r>
          </a:p>
        </p:txBody>
      </p:sp>
      <p:sp>
        <p:nvSpPr>
          <p:cNvPr id="20" name="Foliennummernplatzhalter 5">
            <a:extLst>
              <a:ext uri="{FF2B5EF4-FFF2-40B4-BE49-F238E27FC236}">
                <a16:creationId xmlns:a16="http://schemas.microsoft.com/office/drawing/2014/main" id="{2969827F-E317-4AF7-BE87-7AD782E8808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4</a:t>
            </a:fld>
            <a:endParaRPr lang="de-DE" sz="800" kern="600" cap="all" spc="90" dirty="0">
              <a:solidFill>
                <a:schemeClr val="tx1">
                  <a:tint val="75000"/>
                </a:schemeClr>
              </a:solidFill>
              <a:latin typeface="+mn-lt"/>
            </a:endParaRPr>
          </a:p>
        </p:txBody>
      </p:sp>
      <p:sp>
        <p:nvSpPr>
          <p:cNvPr id="19" name="Fußzeilenplatzhalter 1">
            <a:extLst>
              <a:ext uri="{FF2B5EF4-FFF2-40B4-BE49-F238E27FC236}">
                <a16:creationId xmlns:a16="http://schemas.microsoft.com/office/drawing/2014/main" id="{7BB4E651-88BC-4A1F-8C45-2AB4F8E2B9BB}"/>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37" name="Picture 36">
            <a:extLst>
              <a:ext uri="{FF2B5EF4-FFF2-40B4-BE49-F238E27FC236}">
                <a16:creationId xmlns:a16="http://schemas.microsoft.com/office/drawing/2014/main" id="{B3B34028-D1ED-419A-8448-A3FD9E02F4A0}"/>
              </a:ext>
            </a:extLst>
          </p:cNvPr>
          <p:cNvPicPr>
            <a:picLocks noChangeAspect="1"/>
          </p:cNvPicPr>
          <p:nvPr/>
        </p:nvPicPr>
        <p:blipFill>
          <a:blip r:embed="rId2"/>
          <a:stretch>
            <a:fillRect/>
          </a:stretch>
        </p:blipFill>
        <p:spPr>
          <a:xfrm>
            <a:off x="0" y="900000"/>
            <a:ext cx="12192000" cy="5516742"/>
          </a:xfrm>
          <a:prstGeom prst="rect">
            <a:avLst/>
          </a:prstGeom>
        </p:spPr>
      </p:pic>
      <p:pic>
        <p:nvPicPr>
          <p:cNvPr id="39" name="Picture 38">
            <a:extLst>
              <a:ext uri="{FF2B5EF4-FFF2-40B4-BE49-F238E27FC236}">
                <a16:creationId xmlns:a16="http://schemas.microsoft.com/office/drawing/2014/main" id="{DB5B42B2-74A4-4E5C-B2D4-D7B66E5A411D}"/>
              </a:ext>
            </a:extLst>
          </p:cNvPr>
          <p:cNvPicPr>
            <a:picLocks noChangeAspect="1"/>
          </p:cNvPicPr>
          <p:nvPr/>
        </p:nvPicPr>
        <p:blipFill>
          <a:blip r:embed="rId3"/>
          <a:stretch>
            <a:fillRect/>
          </a:stretch>
        </p:blipFill>
        <p:spPr>
          <a:xfrm>
            <a:off x="0" y="900000"/>
            <a:ext cx="12192000" cy="5516742"/>
          </a:xfrm>
          <a:prstGeom prst="rect">
            <a:avLst/>
          </a:prstGeom>
        </p:spPr>
      </p:pic>
      <p:pic>
        <p:nvPicPr>
          <p:cNvPr id="41" name="Picture 40">
            <a:extLst>
              <a:ext uri="{FF2B5EF4-FFF2-40B4-BE49-F238E27FC236}">
                <a16:creationId xmlns:a16="http://schemas.microsoft.com/office/drawing/2014/main" id="{3F886977-251E-4866-A877-3248052BB6B6}"/>
              </a:ext>
            </a:extLst>
          </p:cNvPr>
          <p:cNvPicPr>
            <a:picLocks noChangeAspect="1"/>
          </p:cNvPicPr>
          <p:nvPr/>
        </p:nvPicPr>
        <p:blipFill>
          <a:blip r:embed="rId4"/>
          <a:stretch>
            <a:fillRect/>
          </a:stretch>
        </p:blipFill>
        <p:spPr>
          <a:xfrm>
            <a:off x="0" y="900000"/>
            <a:ext cx="12192000" cy="5516742"/>
          </a:xfrm>
          <a:prstGeom prst="rect">
            <a:avLst/>
          </a:prstGeom>
        </p:spPr>
      </p:pic>
      <p:pic>
        <p:nvPicPr>
          <p:cNvPr id="43" name="Picture 42">
            <a:extLst>
              <a:ext uri="{FF2B5EF4-FFF2-40B4-BE49-F238E27FC236}">
                <a16:creationId xmlns:a16="http://schemas.microsoft.com/office/drawing/2014/main" id="{BEEEF3C4-9BB0-4B1B-A8FB-4BC2943DB6F1}"/>
              </a:ext>
            </a:extLst>
          </p:cNvPr>
          <p:cNvPicPr>
            <a:picLocks noChangeAspect="1"/>
          </p:cNvPicPr>
          <p:nvPr/>
        </p:nvPicPr>
        <p:blipFill>
          <a:blip r:embed="rId5"/>
          <a:stretch>
            <a:fillRect/>
          </a:stretch>
        </p:blipFill>
        <p:spPr>
          <a:xfrm>
            <a:off x="0" y="900000"/>
            <a:ext cx="12192000" cy="5516742"/>
          </a:xfrm>
          <a:prstGeom prst="rect">
            <a:avLst/>
          </a:prstGeom>
        </p:spPr>
      </p:pic>
      <p:pic>
        <p:nvPicPr>
          <p:cNvPr id="45" name="Picture 44">
            <a:extLst>
              <a:ext uri="{FF2B5EF4-FFF2-40B4-BE49-F238E27FC236}">
                <a16:creationId xmlns:a16="http://schemas.microsoft.com/office/drawing/2014/main" id="{EDFCC302-9F61-4E46-9DF3-FB01BBE7AA31}"/>
              </a:ext>
            </a:extLst>
          </p:cNvPr>
          <p:cNvPicPr>
            <a:picLocks noChangeAspect="1"/>
          </p:cNvPicPr>
          <p:nvPr/>
        </p:nvPicPr>
        <p:blipFill>
          <a:blip r:embed="rId6"/>
          <a:stretch>
            <a:fillRect/>
          </a:stretch>
        </p:blipFill>
        <p:spPr>
          <a:xfrm>
            <a:off x="0" y="900000"/>
            <a:ext cx="12192000" cy="5516742"/>
          </a:xfrm>
          <a:prstGeom prst="rect">
            <a:avLst/>
          </a:prstGeom>
        </p:spPr>
      </p:pic>
      <p:pic>
        <p:nvPicPr>
          <p:cNvPr id="47" name="Picture 46">
            <a:extLst>
              <a:ext uri="{FF2B5EF4-FFF2-40B4-BE49-F238E27FC236}">
                <a16:creationId xmlns:a16="http://schemas.microsoft.com/office/drawing/2014/main" id="{ED1F5EE2-8ED3-494C-AA93-D8DC28661403}"/>
              </a:ext>
            </a:extLst>
          </p:cNvPr>
          <p:cNvPicPr>
            <a:picLocks noChangeAspect="1"/>
          </p:cNvPicPr>
          <p:nvPr/>
        </p:nvPicPr>
        <p:blipFill>
          <a:blip r:embed="rId7"/>
          <a:stretch>
            <a:fillRect/>
          </a:stretch>
        </p:blipFill>
        <p:spPr>
          <a:xfrm>
            <a:off x="0" y="900000"/>
            <a:ext cx="12192000" cy="5516742"/>
          </a:xfrm>
          <a:prstGeom prst="rect">
            <a:avLst/>
          </a:prstGeom>
        </p:spPr>
      </p:pic>
      <p:pic>
        <p:nvPicPr>
          <p:cNvPr id="49" name="Picture 48">
            <a:extLst>
              <a:ext uri="{FF2B5EF4-FFF2-40B4-BE49-F238E27FC236}">
                <a16:creationId xmlns:a16="http://schemas.microsoft.com/office/drawing/2014/main" id="{FB526C3E-9393-47D3-80AF-796E72927DFA}"/>
              </a:ext>
            </a:extLst>
          </p:cNvPr>
          <p:cNvPicPr>
            <a:picLocks noChangeAspect="1"/>
          </p:cNvPicPr>
          <p:nvPr/>
        </p:nvPicPr>
        <p:blipFill>
          <a:blip r:embed="rId8"/>
          <a:stretch>
            <a:fillRect/>
          </a:stretch>
        </p:blipFill>
        <p:spPr>
          <a:xfrm>
            <a:off x="0" y="900000"/>
            <a:ext cx="12192000" cy="5516742"/>
          </a:xfrm>
          <a:prstGeom prst="rect">
            <a:avLst/>
          </a:prstGeom>
        </p:spPr>
      </p:pic>
      <p:pic>
        <p:nvPicPr>
          <p:cNvPr id="51" name="Picture 50">
            <a:extLst>
              <a:ext uri="{FF2B5EF4-FFF2-40B4-BE49-F238E27FC236}">
                <a16:creationId xmlns:a16="http://schemas.microsoft.com/office/drawing/2014/main" id="{933C972C-E4FD-46D9-928D-9AF3293EF81D}"/>
              </a:ext>
            </a:extLst>
          </p:cNvPr>
          <p:cNvPicPr>
            <a:picLocks noChangeAspect="1"/>
          </p:cNvPicPr>
          <p:nvPr/>
        </p:nvPicPr>
        <p:blipFill>
          <a:blip r:embed="rId9"/>
          <a:stretch>
            <a:fillRect/>
          </a:stretch>
        </p:blipFill>
        <p:spPr>
          <a:xfrm>
            <a:off x="0" y="900000"/>
            <a:ext cx="12192000" cy="5516742"/>
          </a:xfrm>
          <a:prstGeom prst="rect">
            <a:avLst/>
          </a:prstGeom>
        </p:spPr>
      </p:pic>
      <p:pic>
        <p:nvPicPr>
          <p:cNvPr id="53" name="Picture 52">
            <a:extLst>
              <a:ext uri="{FF2B5EF4-FFF2-40B4-BE49-F238E27FC236}">
                <a16:creationId xmlns:a16="http://schemas.microsoft.com/office/drawing/2014/main" id="{7D52A15E-8835-43EF-B378-65A52525D6F0}"/>
              </a:ext>
            </a:extLst>
          </p:cNvPr>
          <p:cNvPicPr>
            <a:picLocks noChangeAspect="1"/>
          </p:cNvPicPr>
          <p:nvPr/>
        </p:nvPicPr>
        <p:blipFill>
          <a:blip r:embed="rId10"/>
          <a:stretch>
            <a:fillRect/>
          </a:stretch>
        </p:blipFill>
        <p:spPr>
          <a:xfrm>
            <a:off x="0" y="900000"/>
            <a:ext cx="12192000" cy="5516742"/>
          </a:xfrm>
          <a:prstGeom prst="rect">
            <a:avLst/>
          </a:prstGeom>
        </p:spPr>
      </p:pic>
      <p:pic>
        <p:nvPicPr>
          <p:cNvPr id="55" name="Picture 54">
            <a:extLst>
              <a:ext uri="{FF2B5EF4-FFF2-40B4-BE49-F238E27FC236}">
                <a16:creationId xmlns:a16="http://schemas.microsoft.com/office/drawing/2014/main" id="{6E2FE20C-09B6-474A-B818-930B00FDADAC}"/>
              </a:ext>
            </a:extLst>
          </p:cNvPr>
          <p:cNvPicPr>
            <a:picLocks noChangeAspect="1"/>
          </p:cNvPicPr>
          <p:nvPr/>
        </p:nvPicPr>
        <p:blipFill>
          <a:blip r:embed="rId11"/>
          <a:stretch>
            <a:fillRect/>
          </a:stretch>
        </p:blipFill>
        <p:spPr>
          <a:xfrm>
            <a:off x="0" y="900000"/>
            <a:ext cx="12192000" cy="5516742"/>
          </a:xfrm>
          <a:prstGeom prst="rect">
            <a:avLst/>
          </a:prstGeom>
        </p:spPr>
      </p:pic>
      <p:pic>
        <p:nvPicPr>
          <p:cNvPr id="57" name="Picture 56">
            <a:extLst>
              <a:ext uri="{FF2B5EF4-FFF2-40B4-BE49-F238E27FC236}">
                <a16:creationId xmlns:a16="http://schemas.microsoft.com/office/drawing/2014/main" id="{D3B4DA19-14AC-42B3-AD86-3CB47A47CE03}"/>
              </a:ext>
            </a:extLst>
          </p:cNvPr>
          <p:cNvPicPr>
            <a:picLocks noChangeAspect="1"/>
          </p:cNvPicPr>
          <p:nvPr/>
        </p:nvPicPr>
        <p:blipFill>
          <a:blip r:embed="rId12"/>
          <a:stretch>
            <a:fillRect/>
          </a:stretch>
        </p:blipFill>
        <p:spPr>
          <a:xfrm>
            <a:off x="0" y="900000"/>
            <a:ext cx="12192000" cy="5516742"/>
          </a:xfrm>
          <a:prstGeom prst="rect">
            <a:avLst/>
          </a:prstGeom>
        </p:spPr>
      </p:pic>
      <p:sp>
        <p:nvSpPr>
          <p:cNvPr id="78866" name="Rectangle 18">
            <a:extLst>
              <a:ext uri="{FF2B5EF4-FFF2-40B4-BE49-F238E27FC236}">
                <a16:creationId xmlns:a16="http://schemas.microsoft.com/office/drawing/2014/main" id="{A0834F4D-362F-47E3-B2A3-282527834644}"/>
              </a:ext>
            </a:extLst>
          </p:cNvPr>
          <p:cNvSpPr>
            <a:spLocks noChangeArrowheads="1"/>
          </p:cNvSpPr>
          <p:nvPr/>
        </p:nvSpPr>
        <p:spPr bwMode="auto">
          <a:xfrm>
            <a:off x="3326147" y="919831"/>
            <a:ext cx="8897937" cy="5459412"/>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70" name="Rectangle 22">
            <a:extLst>
              <a:ext uri="{FF2B5EF4-FFF2-40B4-BE49-F238E27FC236}">
                <a16:creationId xmlns:a16="http://schemas.microsoft.com/office/drawing/2014/main" id="{F4161B65-444D-459A-9F0D-B460CDF5D93D}"/>
              </a:ext>
            </a:extLst>
          </p:cNvPr>
          <p:cNvSpPr>
            <a:spLocks noChangeArrowheads="1"/>
          </p:cNvSpPr>
          <p:nvPr/>
        </p:nvSpPr>
        <p:spPr bwMode="auto">
          <a:xfrm>
            <a:off x="9328355" y="1062121"/>
            <a:ext cx="2768600" cy="2486423"/>
          </a:xfrm>
          <a:prstGeom prst="rect">
            <a:avLst/>
          </a:prstGeom>
          <a:noFill/>
          <a:ln w="28575">
            <a:solidFill>
              <a:srgbClr val="0283D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7" name="Picture 16">
            <a:extLst>
              <a:ext uri="{FF2B5EF4-FFF2-40B4-BE49-F238E27FC236}">
                <a16:creationId xmlns:a16="http://schemas.microsoft.com/office/drawing/2014/main" id="{020DCD28-543A-4C35-9473-ABA4CA8AFA89}"/>
              </a:ext>
            </a:extLst>
          </p:cNvPr>
          <p:cNvPicPr>
            <a:picLocks noChangeAspect="1"/>
          </p:cNvPicPr>
          <p:nvPr/>
        </p:nvPicPr>
        <p:blipFill>
          <a:blip r:embed="rId13"/>
          <a:stretch>
            <a:fillRect/>
          </a:stretch>
        </p:blipFill>
        <p:spPr>
          <a:xfrm>
            <a:off x="0" y="900000"/>
            <a:ext cx="12192000" cy="5516742"/>
          </a:xfrm>
          <a:prstGeom prst="rect">
            <a:avLst/>
          </a:prstGeom>
        </p:spPr>
      </p:pic>
    </p:spTree>
    <p:extLst>
      <p:ext uri="{BB962C8B-B14F-4D97-AF65-F5344CB8AC3E}">
        <p14:creationId xmlns:p14="http://schemas.microsoft.com/office/powerpoint/2010/main" val="40701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88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8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40</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grpSp>
        <p:nvGrpSpPr>
          <p:cNvPr id="11" name="Group 17">
            <a:extLst>
              <a:ext uri="{FF2B5EF4-FFF2-40B4-BE49-F238E27FC236}">
                <a16:creationId xmlns:a16="http://schemas.microsoft.com/office/drawing/2014/main" id="{BDB957C1-0A41-4E12-838E-3805F2C08E31}"/>
              </a:ext>
            </a:extLst>
          </p:cNvPr>
          <p:cNvGrpSpPr/>
          <p:nvPr/>
        </p:nvGrpSpPr>
        <p:grpSpPr>
          <a:xfrm>
            <a:off x="8534000" y="1124744"/>
            <a:ext cx="3415830" cy="5087429"/>
            <a:chOff x="6870314" y="571150"/>
            <a:chExt cx="4725839" cy="7504557"/>
          </a:xfrm>
        </p:grpSpPr>
        <p:grpSp>
          <p:nvGrpSpPr>
            <p:cNvPr id="13" name="Group 18">
              <a:extLst>
                <a:ext uri="{FF2B5EF4-FFF2-40B4-BE49-F238E27FC236}">
                  <a16:creationId xmlns:a16="http://schemas.microsoft.com/office/drawing/2014/main" id="{E8A9E149-4EFD-4841-875D-80FDFC417C78}"/>
                </a:ext>
              </a:extLst>
            </p:cNvPr>
            <p:cNvGrpSpPr/>
            <p:nvPr/>
          </p:nvGrpSpPr>
          <p:grpSpPr>
            <a:xfrm>
              <a:off x="6870314" y="571150"/>
              <a:ext cx="4725839" cy="7504557"/>
              <a:chOff x="6870314" y="571150"/>
              <a:chExt cx="4725839" cy="7504557"/>
            </a:xfrm>
          </p:grpSpPr>
          <p:pic>
            <p:nvPicPr>
              <p:cNvPr id="17" name="Picture 20">
                <a:extLst>
                  <a:ext uri="{FF2B5EF4-FFF2-40B4-BE49-F238E27FC236}">
                    <a16:creationId xmlns:a16="http://schemas.microsoft.com/office/drawing/2014/main" id="{F623A0DE-EA9C-438B-8282-428FCA983062}"/>
                  </a:ext>
                </a:extLst>
              </p:cNvPr>
              <p:cNvPicPr>
                <a:picLocks noChangeAspect="1"/>
              </p:cNvPicPr>
              <p:nvPr/>
            </p:nvPicPr>
            <p:blipFill>
              <a:blip r:embed="rId3"/>
              <a:stretch>
                <a:fillRect/>
              </a:stretch>
            </p:blipFill>
            <p:spPr>
              <a:xfrm>
                <a:off x="6870314" y="571150"/>
                <a:ext cx="4306557" cy="7504557"/>
              </a:xfrm>
              <a:prstGeom prst="rect">
                <a:avLst/>
              </a:prstGeom>
            </p:spPr>
          </p:pic>
          <p:sp>
            <p:nvSpPr>
              <p:cNvPr id="18" name="TextBox 21">
                <a:extLst>
                  <a:ext uri="{FF2B5EF4-FFF2-40B4-BE49-F238E27FC236}">
                    <a16:creationId xmlns:a16="http://schemas.microsoft.com/office/drawing/2014/main" id="{E37C73F3-A7A3-44FD-A88B-CBDA7BEB843E}"/>
                  </a:ext>
                </a:extLst>
              </p:cNvPr>
              <p:cNvSpPr txBox="1"/>
              <p:nvPr/>
            </p:nvSpPr>
            <p:spPr>
              <a:xfrm>
                <a:off x="9949174" y="5634459"/>
                <a:ext cx="1646979" cy="1225818"/>
              </a:xfrm>
              <a:prstGeom prst="rect">
                <a:avLst/>
              </a:prstGeom>
              <a:noFill/>
            </p:spPr>
            <p:txBody>
              <a:bodyPr wrap="square" rtlCol="0">
                <a:spAutoFit/>
              </a:bodyPr>
              <a:lstStyle/>
              <a:p>
                <a:r>
                  <a:rPr lang="en-US" sz="1200" b="1" dirty="0">
                    <a:cs typeface="Times New Roman" panose="02020603050405020304" pitchFamily="18" charset="0"/>
                  </a:rPr>
                  <a:t>Unspooler and straightening machine</a:t>
                </a:r>
              </a:p>
            </p:txBody>
          </p:sp>
          <p:sp>
            <p:nvSpPr>
              <p:cNvPr id="20" name="TextBox 22">
                <a:extLst>
                  <a:ext uri="{FF2B5EF4-FFF2-40B4-BE49-F238E27FC236}">
                    <a16:creationId xmlns:a16="http://schemas.microsoft.com/office/drawing/2014/main" id="{10EBAA0B-5889-4BE8-B51E-680B4A616315}"/>
                  </a:ext>
                </a:extLst>
              </p:cNvPr>
              <p:cNvSpPr txBox="1"/>
              <p:nvPr/>
            </p:nvSpPr>
            <p:spPr>
              <a:xfrm>
                <a:off x="8270444" y="2135439"/>
                <a:ext cx="1019631" cy="862612"/>
              </a:xfrm>
              <a:prstGeom prst="rect">
                <a:avLst/>
              </a:prstGeom>
              <a:noFill/>
            </p:spPr>
            <p:txBody>
              <a:bodyPr wrap="square" rtlCol="0">
                <a:spAutoFit/>
              </a:bodyPr>
              <a:lstStyle/>
              <a:p>
                <a:pPr algn="ctr"/>
                <a:r>
                  <a:rPr lang="en-US" sz="1600" b="1" dirty="0">
                    <a:cs typeface="Times New Roman" panose="02020603050405020304" pitchFamily="18" charset="0"/>
                  </a:rPr>
                  <a:t>AUG VV</a:t>
                </a:r>
              </a:p>
            </p:txBody>
          </p:sp>
          <p:sp>
            <p:nvSpPr>
              <p:cNvPr id="21" name="TextBox 23">
                <a:extLst>
                  <a:ext uri="{FF2B5EF4-FFF2-40B4-BE49-F238E27FC236}">
                    <a16:creationId xmlns:a16="http://schemas.microsoft.com/office/drawing/2014/main" id="{89D9B3C4-B538-42CD-80BB-1DFCC78E5BCB}"/>
                  </a:ext>
                </a:extLst>
              </p:cNvPr>
              <p:cNvSpPr txBox="1"/>
              <p:nvPr/>
            </p:nvSpPr>
            <p:spPr>
              <a:xfrm>
                <a:off x="6914474" y="4429551"/>
                <a:ext cx="1217733" cy="596330"/>
              </a:xfrm>
              <a:prstGeom prst="rect">
                <a:avLst/>
              </a:prstGeom>
              <a:noFill/>
            </p:spPr>
            <p:txBody>
              <a:bodyPr wrap="square" rtlCol="0">
                <a:spAutoFit/>
              </a:bodyPr>
              <a:lstStyle/>
              <a:p>
                <a:r>
                  <a:rPr lang="en-US" sz="1200" b="1" dirty="0">
                    <a:cs typeface="Times New Roman" panose="02020603050405020304" pitchFamily="18" charset="0"/>
                  </a:rPr>
                  <a:t>Bending</a:t>
                </a:r>
              </a:p>
              <a:p>
                <a:r>
                  <a:rPr lang="en-US" sz="1200" b="1" dirty="0">
                    <a:cs typeface="Times New Roman" panose="02020603050405020304" pitchFamily="18" charset="0"/>
                  </a:rPr>
                  <a:t>machine</a:t>
                </a:r>
              </a:p>
            </p:txBody>
          </p:sp>
        </p:grpSp>
        <p:cxnSp>
          <p:nvCxnSpPr>
            <p:cNvPr id="15" name="Straight Arrow Connector 19">
              <a:extLst>
                <a:ext uri="{FF2B5EF4-FFF2-40B4-BE49-F238E27FC236}">
                  <a16:creationId xmlns:a16="http://schemas.microsoft.com/office/drawing/2014/main" id="{6678BBD6-8C93-4715-8976-011BB18B1BF6}"/>
                </a:ext>
              </a:extLst>
            </p:cNvPr>
            <p:cNvCxnSpPr>
              <a:cxnSpLocks/>
              <a:stCxn id="21" idx="0"/>
            </p:cNvCxnSpPr>
            <p:nvPr/>
          </p:nvCxnSpPr>
          <p:spPr>
            <a:xfrm flipV="1">
              <a:off x="7523341" y="3153195"/>
              <a:ext cx="651526" cy="1276356"/>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B56F2C4-7F04-4987-A317-4BD05843DBA8}"/>
              </a:ext>
            </a:extLst>
          </p:cNvPr>
          <p:cNvPicPr>
            <a:picLocks noChangeAspect="1"/>
          </p:cNvPicPr>
          <p:nvPr/>
        </p:nvPicPr>
        <p:blipFill>
          <a:blip r:embed="rId4"/>
          <a:stretch>
            <a:fillRect/>
          </a:stretch>
        </p:blipFill>
        <p:spPr>
          <a:xfrm>
            <a:off x="464493" y="747094"/>
            <a:ext cx="7766451" cy="5597858"/>
          </a:xfrm>
          <a:prstGeom prst="rect">
            <a:avLst/>
          </a:prstGeom>
        </p:spPr>
      </p:pic>
      <p:sp>
        <p:nvSpPr>
          <p:cNvPr id="14" name="Fußzeilenplatzhalter 1">
            <a:extLst>
              <a:ext uri="{FF2B5EF4-FFF2-40B4-BE49-F238E27FC236}">
                <a16:creationId xmlns:a16="http://schemas.microsoft.com/office/drawing/2014/main" id="{F7750782-361B-4900-9270-AC3B8DB84BF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4085736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41</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7" name="Picture 1">
            <a:extLst>
              <a:ext uri="{FF2B5EF4-FFF2-40B4-BE49-F238E27FC236}">
                <a16:creationId xmlns:a16="http://schemas.microsoft.com/office/drawing/2014/main" id="{67088BC2-62AD-475F-9F5C-1081E6C01523}"/>
              </a:ext>
            </a:extLst>
          </p:cNvPr>
          <p:cNvPicPr>
            <a:picLocks noChangeAspect="1"/>
          </p:cNvPicPr>
          <p:nvPr/>
        </p:nvPicPr>
        <p:blipFill>
          <a:blip r:embed="rId3"/>
          <a:stretch>
            <a:fillRect/>
          </a:stretch>
        </p:blipFill>
        <p:spPr>
          <a:xfrm flipV="1">
            <a:off x="948839" y="1034029"/>
            <a:ext cx="4390153" cy="2915177"/>
          </a:xfrm>
          <a:prstGeom prst="rect">
            <a:avLst/>
          </a:prstGeom>
        </p:spPr>
      </p:pic>
      <p:grpSp>
        <p:nvGrpSpPr>
          <p:cNvPr id="8" name="Group 10">
            <a:extLst>
              <a:ext uri="{FF2B5EF4-FFF2-40B4-BE49-F238E27FC236}">
                <a16:creationId xmlns:a16="http://schemas.microsoft.com/office/drawing/2014/main" id="{86DA1FD8-3192-46AA-B7E2-17C9E3AFF6D1}"/>
              </a:ext>
            </a:extLst>
          </p:cNvPr>
          <p:cNvGrpSpPr>
            <a:grpSpLocks noChangeAspect="1"/>
          </p:cNvGrpSpPr>
          <p:nvPr/>
        </p:nvGrpSpPr>
        <p:grpSpPr>
          <a:xfrm>
            <a:off x="865566" y="3445184"/>
            <a:ext cx="4806643" cy="2824462"/>
            <a:chOff x="269622" y="2522928"/>
            <a:chExt cx="6839573" cy="4019045"/>
          </a:xfrm>
        </p:grpSpPr>
        <p:sp>
          <p:nvSpPr>
            <p:cNvPr id="9" name="Rechteck 22">
              <a:extLst>
                <a:ext uri="{FF2B5EF4-FFF2-40B4-BE49-F238E27FC236}">
                  <a16:creationId xmlns:a16="http://schemas.microsoft.com/office/drawing/2014/main" id="{67C0B1A8-54E0-4A1F-85EB-200409D0BB30}"/>
                </a:ext>
              </a:extLst>
            </p:cNvPr>
            <p:cNvSpPr/>
            <p:nvPr/>
          </p:nvSpPr>
          <p:spPr>
            <a:xfrm>
              <a:off x="2223196" y="6060230"/>
              <a:ext cx="2194758" cy="481743"/>
            </a:xfrm>
            <a:prstGeom prst="rect">
              <a:avLst/>
            </a:prstGeom>
          </p:spPr>
          <p:txBody>
            <a:bodyPr wrap="none">
              <a:spAutoFit/>
            </a:bodyPr>
            <a:lstStyle/>
            <a:p>
              <a:pPr algn="ctr"/>
              <a:r>
                <a:rPr lang="en-US" sz="1600" b="1" dirty="0"/>
                <a:t>Eccentric bolt</a:t>
              </a:r>
            </a:p>
          </p:txBody>
        </p:sp>
        <p:grpSp>
          <p:nvGrpSpPr>
            <p:cNvPr id="10" name="Group 12">
              <a:extLst>
                <a:ext uri="{FF2B5EF4-FFF2-40B4-BE49-F238E27FC236}">
                  <a16:creationId xmlns:a16="http://schemas.microsoft.com/office/drawing/2014/main" id="{63A63CA0-1BAD-4F8D-8604-9BB09304448C}"/>
                </a:ext>
              </a:extLst>
            </p:cNvPr>
            <p:cNvGrpSpPr/>
            <p:nvPr/>
          </p:nvGrpSpPr>
          <p:grpSpPr>
            <a:xfrm>
              <a:off x="269622" y="2522928"/>
              <a:ext cx="6839573" cy="3734559"/>
              <a:chOff x="269622" y="2419565"/>
              <a:chExt cx="6839573" cy="3734559"/>
            </a:xfrm>
          </p:grpSpPr>
          <p:pic>
            <p:nvPicPr>
              <p:cNvPr id="11" name="Picture 5" descr="C:\Users\thv\Desktop\DIVSPULEN\Review\PFCs_1.jpg">
                <a:extLst>
                  <a:ext uri="{FF2B5EF4-FFF2-40B4-BE49-F238E27FC236}">
                    <a16:creationId xmlns:a16="http://schemas.microsoft.com/office/drawing/2014/main" id="{FC83DE3B-C317-48F3-8B60-FB1754FBF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22" y="2419565"/>
                <a:ext cx="6839573" cy="333380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erade Verbindung mit Pfeil 25">
                <a:extLst>
                  <a:ext uri="{FF2B5EF4-FFF2-40B4-BE49-F238E27FC236}">
                    <a16:creationId xmlns:a16="http://schemas.microsoft.com/office/drawing/2014/main" id="{C1C3992C-844C-4564-A2EF-32D5DCCB5FFF}"/>
                  </a:ext>
                </a:extLst>
              </p:cNvPr>
              <p:cNvCxnSpPr/>
              <p:nvPr/>
            </p:nvCxnSpPr>
            <p:spPr bwMode="auto">
              <a:xfrm flipH="1" flipV="1">
                <a:off x="1250306" y="3842608"/>
                <a:ext cx="1055572" cy="2010896"/>
              </a:xfrm>
              <a:prstGeom prst="straightConnector1">
                <a:avLst/>
              </a:prstGeom>
              <a:solidFill>
                <a:schemeClr val="accent1"/>
              </a:solidFill>
              <a:ln w="952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hteck 26">
                <a:extLst>
                  <a:ext uri="{FF2B5EF4-FFF2-40B4-BE49-F238E27FC236}">
                    <a16:creationId xmlns:a16="http://schemas.microsoft.com/office/drawing/2014/main" id="{F0884405-9A55-4964-AD4D-DA5F987CD343}"/>
                  </a:ext>
                </a:extLst>
              </p:cNvPr>
              <p:cNvSpPr/>
              <p:nvPr/>
            </p:nvSpPr>
            <p:spPr>
              <a:xfrm>
                <a:off x="2278430" y="3194794"/>
                <a:ext cx="2276143" cy="744512"/>
              </a:xfrm>
              <a:prstGeom prst="rect">
                <a:avLst/>
              </a:prstGeom>
            </p:spPr>
            <p:txBody>
              <a:bodyPr wrap="none">
                <a:spAutoFit/>
              </a:bodyPr>
              <a:lstStyle/>
              <a:p>
                <a:pPr algn="ctr"/>
                <a:r>
                  <a:rPr lang="en-US" sz="1400" b="1" dirty="0"/>
                  <a:t>Tungsten coated</a:t>
                </a:r>
              </a:p>
              <a:p>
                <a:pPr algn="ctr"/>
                <a:r>
                  <a:rPr lang="en-US" sz="1400" b="1" dirty="0"/>
                  <a:t>graphite tile</a:t>
                </a:r>
              </a:p>
            </p:txBody>
          </p:sp>
          <p:sp>
            <p:nvSpPr>
              <p:cNvPr id="14" name="Pfeil nach unten 32">
                <a:extLst>
                  <a:ext uri="{FF2B5EF4-FFF2-40B4-BE49-F238E27FC236}">
                    <a16:creationId xmlns:a16="http://schemas.microsoft.com/office/drawing/2014/main" id="{451C8797-5510-4C6F-B037-82AC3D3B56CC}"/>
                  </a:ext>
                </a:extLst>
              </p:cNvPr>
              <p:cNvSpPr/>
              <p:nvPr/>
            </p:nvSpPr>
            <p:spPr>
              <a:xfrm rot="10800000">
                <a:off x="1250303" y="4854600"/>
                <a:ext cx="293607" cy="6012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33">
                <a:extLst>
                  <a:ext uri="{FF2B5EF4-FFF2-40B4-BE49-F238E27FC236}">
                    <a16:creationId xmlns:a16="http://schemas.microsoft.com/office/drawing/2014/main" id="{3D171319-24F6-4C73-A360-9D918E203AEA}"/>
                  </a:ext>
                </a:extLst>
              </p:cNvPr>
              <p:cNvSpPr/>
              <p:nvPr/>
            </p:nvSpPr>
            <p:spPr>
              <a:xfrm rot="10800000">
                <a:off x="4964496" y="5552883"/>
                <a:ext cx="293607" cy="6012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3">
                <a:extLst>
                  <a:ext uri="{FF2B5EF4-FFF2-40B4-BE49-F238E27FC236}">
                    <a16:creationId xmlns:a16="http://schemas.microsoft.com/office/drawing/2014/main" id="{48C4F5F3-639C-42BD-9057-B11B01E33E54}"/>
                  </a:ext>
                </a:extLst>
              </p:cNvPr>
              <p:cNvSpPr/>
              <p:nvPr/>
            </p:nvSpPr>
            <p:spPr>
              <a:xfrm>
                <a:off x="2788687" y="5353905"/>
                <a:ext cx="1032976" cy="307777"/>
              </a:xfrm>
              <a:prstGeom prst="rect">
                <a:avLst/>
              </a:prstGeom>
            </p:spPr>
            <p:txBody>
              <a:bodyPr wrap="none">
                <a:spAutoFit/>
              </a:bodyPr>
              <a:lstStyle/>
              <a:p>
                <a:pPr algn="ctr"/>
                <a:r>
                  <a:rPr lang="en-US" sz="1400" b="1" dirty="0"/>
                  <a:t>Papyex pad</a:t>
                </a:r>
              </a:p>
            </p:txBody>
          </p:sp>
        </p:grpSp>
      </p:grpSp>
      <p:pic>
        <p:nvPicPr>
          <p:cNvPr id="17" name="Picture 7">
            <a:extLst>
              <a:ext uri="{FF2B5EF4-FFF2-40B4-BE49-F238E27FC236}">
                <a16:creationId xmlns:a16="http://schemas.microsoft.com/office/drawing/2014/main" id="{3B26A35F-63B1-4FC8-9137-4EF12FB1C9EF}"/>
              </a:ext>
            </a:extLst>
          </p:cNvPr>
          <p:cNvPicPr>
            <a:picLocks noChangeAspect="1"/>
          </p:cNvPicPr>
          <p:nvPr/>
        </p:nvPicPr>
        <p:blipFill>
          <a:blip r:embed="rId5"/>
          <a:srcRect l="1067" t="1741" r="867" b="1750"/>
          <a:stretch>
            <a:fillRect/>
          </a:stretch>
        </p:blipFill>
        <p:spPr>
          <a:xfrm>
            <a:off x="6228000" y="1152000"/>
            <a:ext cx="5508000" cy="2952000"/>
          </a:xfrm>
          <a:prstGeom prst="rect">
            <a:avLst/>
          </a:prstGeom>
        </p:spPr>
      </p:pic>
      <p:sp>
        <p:nvSpPr>
          <p:cNvPr id="18" name="Fußzeilenplatzhalter 1">
            <a:extLst>
              <a:ext uri="{FF2B5EF4-FFF2-40B4-BE49-F238E27FC236}">
                <a16:creationId xmlns:a16="http://schemas.microsoft.com/office/drawing/2014/main" id="{66BBCB9C-8EF4-4BAA-B5CD-1F497508138D}"/>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770917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42</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7" name="Picture 8" descr="cryo_pump_installed">
            <a:extLst>
              <a:ext uri="{FF2B5EF4-FFF2-40B4-BE49-F238E27FC236}">
                <a16:creationId xmlns:a16="http://schemas.microsoft.com/office/drawing/2014/main" id="{12AA55D8-3437-4893-A25E-95FEDF561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1085850"/>
            <a:ext cx="7170737" cy="2598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ryo_pump_coating">
            <a:extLst>
              <a:ext uri="{FF2B5EF4-FFF2-40B4-BE49-F238E27FC236}">
                <a16:creationId xmlns:a16="http://schemas.microsoft.com/office/drawing/2014/main" id="{E7E9FED3-0F6D-41B2-86CC-58138EE96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183063"/>
            <a:ext cx="8891588" cy="235743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
            <a:extLst>
              <a:ext uri="{FF2B5EF4-FFF2-40B4-BE49-F238E27FC236}">
                <a16:creationId xmlns:a16="http://schemas.microsoft.com/office/drawing/2014/main" id="{786FC931-30AF-42B1-B9E3-6D18C6D3A255}"/>
              </a:ext>
            </a:extLst>
          </p:cNvPr>
          <p:cNvSpPr txBox="1">
            <a:spLocks noChangeArrowheads="1"/>
          </p:cNvSpPr>
          <p:nvPr/>
        </p:nvSpPr>
        <p:spPr bwMode="auto">
          <a:xfrm>
            <a:off x="8804275" y="3265488"/>
            <a:ext cx="323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rgbClr val="FFFF00"/>
                </a:solidFill>
              </a:rPr>
              <a:t>Cryo-pump installed in AUG</a:t>
            </a:r>
          </a:p>
        </p:txBody>
      </p:sp>
      <p:sp>
        <p:nvSpPr>
          <p:cNvPr id="12" name="Text Box 14">
            <a:extLst>
              <a:ext uri="{FF2B5EF4-FFF2-40B4-BE49-F238E27FC236}">
                <a16:creationId xmlns:a16="http://schemas.microsoft.com/office/drawing/2014/main" id="{64504CEB-C2EC-4D40-A2B8-7B827A3EA4D5}"/>
              </a:ext>
            </a:extLst>
          </p:cNvPr>
          <p:cNvSpPr txBox="1">
            <a:spLocks noChangeArrowheads="1"/>
          </p:cNvSpPr>
          <p:nvPr/>
        </p:nvSpPr>
        <p:spPr bwMode="auto">
          <a:xfrm>
            <a:off x="3222625" y="4141788"/>
            <a:ext cx="594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solidFill>
                  <a:srgbClr val="FFFF00"/>
                </a:solidFill>
              </a:rPr>
              <a:t>(coconut) charcoal coated cryo-pump for He-removal</a:t>
            </a:r>
          </a:p>
        </p:txBody>
      </p:sp>
      <p:sp>
        <p:nvSpPr>
          <p:cNvPr id="16" name="Text Box 17">
            <a:extLst>
              <a:ext uri="{FF2B5EF4-FFF2-40B4-BE49-F238E27FC236}">
                <a16:creationId xmlns:a16="http://schemas.microsoft.com/office/drawing/2014/main" id="{2E780D50-1227-4BA2-9D56-CD5ECE4CE2E1}"/>
              </a:ext>
            </a:extLst>
          </p:cNvPr>
          <p:cNvSpPr txBox="1">
            <a:spLocks noChangeArrowheads="1"/>
          </p:cNvSpPr>
          <p:nvPr/>
        </p:nvSpPr>
        <p:spPr bwMode="auto">
          <a:xfrm>
            <a:off x="3806825" y="5180013"/>
            <a:ext cx="8156575" cy="1209675"/>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29485D"/>
                </a:solidFill>
              </a:rPr>
              <a:t> cryo-pump installation finished</a:t>
            </a:r>
          </a:p>
          <a:p>
            <a:pPr defTabSz="914400">
              <a:buFontTx/>
              <a:buChar char="•"/>
            </a:pPr>
            <a:r>
              <a:rPr lang="de-DE" altLang="en-DE" b="1">
                <a:solidFill>
                  <a:srgbClr val="29485D"/>
                </a:solidFill>
              </a:rPr>
              <a:t> charcoal coating allows He-pumping</a:t>
            </a:r>
          </a:p>
          <a:p>
            <a:pPr defTabSz="914400">
              <a:buFontTx/>
              <a:buChar char="•"/>
            </a:pPr>
            <a:r>
              <a:rPr lang="de-DE" altLang="en-DE" b="1">
                <a:solidFill>
                  <a:srgbClr val="29485D"/>
                </a:solidFill>
              </a:rPr>
              <a:t> challenges for 3D in-vessel conductor bending and installation solved</a:t>
            </a:r>
          </a:p>
          <a:p>
            <a:pPr defTabSz="914400">
              <a:buFontTx/>
              <a:buChar char="•"/>
            </a:pPr>
            <a:r>
              <a:rPr lang="de-DE" altLang="en-DE" b="1">
                <a:solidFill>
                  <a:srgbClr val="29485D"/>
                </a:solidFill>
              </a:rPr>
              <a:t> completion of installation expected after summer 2024 </a:t>
            </a:r>
          </a:p>
        </p:txBody>
      </p:sp>
      <p:sp>
        <p:nvSpPr>
          <p:cNvPr id="11" name="Fußzeilenplatzhalter 1">
            <a:extLst>
              <a:ext uri="{FF2B5EF4-FFF2-40B4-BE49-F238E27FC236}">
                <a16:creationId xmlns:a16="http://schemas.microsoft.com/office/drawing/2014/main" id="{BCC378B5-97ED-4E60-94E9-6710E88FE435}"/>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84433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BB5831-E19E-4994-804D-E104DEF67488}"/>
              </a:ext>
            </a:extLst>
          </p:cNvPr>
          <p:cNvPicPr>
            <a:picLocks noChangeAspect="1"/>
          </p:cNvPicPr>
          <p:nvPr/>
        </p:nvPicPr>
        <p:blipFill>
          <a:blip r:embed="rId2"/>
          <a:stretch>
            <a:fillRect/>
          </a:stretch>
        </p:blipFill>
        <p:spPr>
          <a:xfrm>
            <a:off x="848632" y="845789"/>
            <a:ext cx="9640074" cy="5631941"/>
          </a:xfrm>
          <a:prstGeom prst="rect">
            <a:avLst/>
          </a:prstGeom>
        </p:spPr>
      </p:pic>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43</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sp>
        <p:nvSpPr>
          <p:cNvPr id="7" name="TextBox 6">
            <a:extLst>
              <a:ext uri="{FF2B5EF4-FFF2-40B4-BE49-F238E27FC236}">
                <a16:creationId xmlns:a16="http://schemas.microsoft.com/office/drawing/2014/main" id="{E58A4201-2C65-4D66-89F8-D7F8AEF6C057}"/>
              </a:ext>
            </a:extLst>
          </p:cNvPr>
          <p:cNvSpPr txBox="1"/>
          <p:nvPr/>
        </p:nvSpPr>
        <p:spPr>
          <a:xfrm>
            <a:off x="4750438" y="1437148"/>
            <a:ext cx="2691124" cy="589905"/>
          </a:xfrm>
          <a:prstGeom prst="rect">
            <a:avLst/>
          </a:prstGeom>
          <a:solidFill>
            <a:schemeClr val="bg1">
              <a:lumMod val="85000"/>
            </a:schemeClr>
          </a:solidFill>
        </p:spPr>
        <p:txBody>
          <a:bodyPr wrap="square" lIns="0" tIns="0" rIns="0" bIns="0" rtlCol="0" anchor="t" anchorCtr="0">
            <a:spAutoFit/>
          </a:bodyPr>
          <a:lstStyle/>
          <a:p>
            <a:pPr algn="l">
              <a:lnSpc>
                <a:spcPts val="2300"/>
              </a:lnSpc>
              <a:spcBef>
                <a:spcPts val="1150"/>
              </a:spcBef>
            </a:pPr>
            <a:r>
              <a:rPr lang="en-US" sz="2400" dirty="0"/>
              <a:t>New charcoal coated </a:t>
            </a:r>
            <a:r>
              <a:rPr lang="en-US" sz="2400" dirty="0" err="1"/>
              <a:t>cryo</a:t>
            </a:r>
            <a:r>
              <a:rPr lang="en-US" sz="2400" dirty="0"/>
              <a:t> pump</a:t>
            </a:r>
            <a:endParaRPr lang="en-US" sz="1600" dirty="0"/>
          </a:p>
        </p:txBody>
      </p:sp>
      <p:cxnSp>
        <p:nvCxnSpPr>
          <p:cNvPr id="8" name="Straight Arrow Connector 7">
            <a:extLst>
              <a:ext uri="{FF2B5EF4-FFF2-40B4-BE49-F238E27FC236}">
                <a16:creationId xmlns:a16="http://schemas.microsoft.com/office/drawing/2014/main" id="{027EFE31-74C6-4956-84C8-8758F1B9F441}"/>
              </a:ext>
            </a:extLst>
          </p:cNvPr>
          <p:cNvCxnSpPr>
            <a:cxnSpLocks/>
          </p:cNvCxnSpPr>
          <p:nvPr/>
        </p:nvCxnSpPr>
        <p:spPr>
          <a:xfrm>
            <a:off x="6007835" y="2055511"/>
            <a:ext cx="88165" cy="483649"/>
          </a:xfrm>
          <a:prstGeom prst="straightConnector1">
            <a:avLst/>
          </a:prstGeom>
          <a:ln w="539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7EB95A-40D8-4ED8-805F-B5586D86A2F8}"/>
              </a:ext>
            </a:extLst>
          </p:cNvPr>
          <p:cNvCxnSpPr>
            <a:cxnSpLocks/>
          </p:cNvCxnSpPr>
          <p:nvPr/>
        </p:nvCxnSpPr>
        <p:spPr>
          <a:xfrm flipH="1">
            <a:off x="4750438" y="2027053"/>
            <a:ext cx="433681" cy="591359"/>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C697F6-C554-41B7-912E-63940C766770}"/>
              </a:ext>
            </a:extLst>
          </p:cNvPr>
          <p:cNvCxnSpPr>
            <a:cxnSpLocks/>
          </p:cNvCxnSpPr>
          <p:nvPr/>
        </p:nvCxnSpPr>
        <p:spPr>
          <a:xfrm>
            <a:off x="7216959" y="2055511"/>
            <a:ext cx="612119" cy="778373"/>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35DF74-7F9F-4D67-8E93-8EC6EC897572}"/>
              </a:ext>
            </a:extLst>
          </p:cNvPr>
          <p:cNvCxnSpPr>
            <a:cxnSpLocks/>
          </p:cNvCxnSpPr>
          <p:nvPr/>
        </p:nvCxnSpPr>
        <p:spPr>
          <a:xfrm flipH="1">
            <a:off x="3519002" y="2017986"/>
            <a:ext cx="1242369" cy="116138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Fußzeilenplatzhalter 1">
            <a:extLst>
              <a:ext uri="{FF2B5EF4-FFF2-40B4-BE49-F238E27FC236}">
                <a16:creationId xmlns:a16="http://schemas.microsoft.com/office/drawing/2014/main" id="{2C88557E-0AF4-4BD9-A41C-7EF87AC9823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916553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44</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415703EF-348D-4A68-B354-C8752BD87A77}"/>
              </a:ext>
            </a:extLst>
          </p:cNvPr>
          <p:cNvPicPr>
            <a:picLocks noChangeAspect="1"/>
          </p:cNvPicPr>
          <p:nvPr/>
        </p:nvPicPr>
        <p:blipFill>
          <a:blip r:embed="rId3"/>
          <a:stretch>
            <a:fillRect/>
          </a:stretch>
        </p:blipFill>
        <p:spPr>
          <a:xfrm>
            <a:off x="628333" y="1223963"/>
            <a:ext cx="3549832" cy="4102311"/>
          </a:xfrm>
          <a:prstGeom prst="rect">
            <a:avLst/>
          </a:prstGeom>
        </p:spPr>
      </p:pic>
      <p:pic>
        <p:nvPicPr>
          <p:cNvPr id="5" name="Picture 4">
            <a:extLst>
              <a:ext uri="{FF2B5EF4-FFF2-40B4-BE49-F238E27FC236}">
                <a16:creationId xmlns:a16="http://schemas.microsoft.com/office/drawing/2014/main" id="{B7C3329D-4791-4811-8EEC-AC6A1789F8DA}"/>
              </a:ext>
            </a:extLst>
          </p:cNvPr>
          <p:cNvPicPr>
            <a:picLocks noChangeAspect="1"/>
          </p:cNvPicPr>
          <p:nvPr/>
        </p:nvPicPr>
        <p:blipFill>
          <a:blip r:embed="rId4"/>
          <a:stretch>
            <a:fillRect/>
          </a:stretch>
        </p:blipFill>
        <p:spPr>
          <a:xfrm>
            <a:off x="5880578" y="1223963"/>
            <a:ext cx="6186924" cy="4262437"/>
          </a:xfrm>
          <a:prstGeom prst="rect">
            <a:avLst/>
          </a:prstGeom>
        </p:spPr>
      </p:pic>
      <p:sp>
        <p:nvSpPr>
          <p:cNvPr id="8" name="Fußzeilenplatzhalter 1">
            <a:extLst>
              <a:ext uri="{FF2B5EF4-FFF2-40B4-BE49-F238E27FC236}">
                <a16:creationId xmlns:a16="http://schemas.microsoft.com/office/drawing/2014/main" id="{59924A86-F758-45C1-847C-C709184A6B97}"/>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415968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45</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New upper divertor hardware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2C4929D1-78AD-4696-8B61-146D857E83B7}"/>
              </a:ext>
            </a:extLst>
          </p:cNvPr>
          <p:cNvPicPr>
            <a:picLocks noChangeAspect="1"/>
          </p:cNvPicPr>
          <p:nvPr/>
        </p:nvPicPr>
        <p:blipFill>
          <a:blip r:embed="rId3"/>
          <a:stretch>
            <a:fillRect/>
          </a:stretch>
        </p:blipFill>
        <p:spPr>
          <a:xfrm>
            <a:off x="191192" y="972798"/>
            <a:ext cx="11850085" cy="4929237"/>
          </a:xfrm>
          <a:prstGeom prst="rect">
            <a:avLst/>
          </a:prstGeom>
        </p:spPr>
      </p:pic>
      <p:sp>
        <p:nvSpPr>
          <p:cNvPr id="7" name="Fußzeilenplatzhalter 1">
            <a:extLst>
              <a:ext uri="{FF2B5EF4-FFF2-40B4-BE49-F238E27FC236}">
                <a16:creationId xmlns:a16="http://schemas.microsoft.com/office/drawing/2014/main" id="{318FE9F3-BFFC-441A-81DB-93A662B6464F}"/>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805974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46</a:t>
            </a:fld>
            <a:endParaRPr lang="de-DE" sz="600" kern="600" cap="all" spc="90" dirty="0">
              <a:solidFill>
                <a:schemeClr val="tx1">
                  <a:tint val="75000"/>
                </a:schemeClr>
              </a:solidFill>
              <a:latin typeface="+mn-lt"/>
            </a:endParaRPr>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77966F94-5BE1-4C9C-A857-CBFD5F3D426D}"/>
              </a:ext>
            </a:extLst>
          </p:cNvPr>
          <p:cNvPicPr>
            <a:picLocks noChangeAspect="1"/>
          </p:cNvPicPr>
          <p:nvPr/>
        </p:nvPicPr>
        <p:blipFill>
          <a:blip r:embed="rId3"/>
          <a:stretch>
            <a:fillRect/>
          </a:stretch>
        </p:blipFill>
        <p:spPr>
          <a:xfrm>
            <a:off x="65508" y="774452"/>
            <a:ext cx="10408527" cy="5628887"/>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334616" y="441325"/>
            <a:ext cx="7919922" cy="782638"/>
          </a:xfrm>
          <a:prstGeom prst="rect">
            <a:avLst/>
          </a:prstGeom>
          <a:solidFill>
            <a:schemeClr val="bg1"/>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err="1"/>
              <a:t>Cryopanel</a:t>
            </a:r>
            <a:r>
              <a:rPr lang="en-GB" altLang="en-DE" dirty="0"/>
              <a:t> Temperature on stainless steel surface</a:t>
            </a:r>
            <a:endParaRPr lang="en-GB" altLang="en-DE" baseline="30000" dirty="0"/>
          </a:p>
        </p:txBody>
      </p:sp>
      <p:sp>
        <p:nvSpPr>
          <p:cNvPr id="7" name="Fußzeilenplatzhalter 1">
            <a:extLst>
              <a:ext uri="{FF2B5EF4-FFF2-40B4-BE49-F238E27FC236}">
                <a16:creationId xmlns:a16="http://schemas.microsoft.com/office/drawing/2014/main" id="{B48EFE17-1EBA-4298-B4CC-79C3A3339F27}"/>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735072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47</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Backup: 3D asymmetries (detachment?)</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8" name="Picture 7">
            <a:extLst>
              <a:ext uri="{FF2B5EF4-FFF2-40B4-BE49-F238E27FC236}">
                <a16:creationId xmlns:a16="http://schemas.microsoft.com/office/drawing/2014/main" id="{F182DD97-E14B-4273-BC7D-B7A336C1C0AD}"/>
              </a:ext>
            </a:extLst>
          </p:cNvPr>
          <p:cNvPicPr>
            <a:picLocks noChangeAspect="1"/>
          </p:cNvPicPr>
          <p:nvPr/>
        </p:nvPicPr>
        <p:blipFill>
          <a:blip r:embed="rId3"/>
          <a:stretch>
            <a:fillRect/>
          </a:stretch>
        </p:blipFill>
        <p:spPr>
          <a:xfrm>
            <a:off x="1080000" y="900000"/>
            <a:ext cx="8778258" cy="5852172"/>
          </a:xfrm>
          <a:prstGeom prst="rect">
            <a:avLst/>
          </a:prstGeom>
        </p:spPr>
      </p:pic>
      <p:pic>
        <p:nvPicPr>
          <p:cNvPr id="11" name="Picture 10">
            <a:extLst>
              <a:ext uri="{FF2B5EF4-FFF2-40B4-BE49-F238E27FC236}">
                <a16:creationId xmlns:a16="http://schemas.microsoft.com/office/drawing/2014/main" id="{CCB65B03-0806-4C03-A664-D7C786B38040}"/>
              </a:ext>
            </a:extLst>
          </p:cNvPr>
          <p:cNvPicPr>
            <a:picLocks noChangeAspect="1"/>
          </p:cNvPicPr>
          <p:nvPr/>
        </p:nvPicPr>
        <p:blipFill>
          <a:blip r:embed="rId4"/>
          <a:stretch>
            <a:fillRect/>
          </a:stretch>
        </p:blipFill>
        <p:spPr>
          <a:xfrm>
            <a:off x="1080000" y="900000"/>
            <a:ext cx="8778258" cy="5852172"/>
          </a:xfrm>
          <a:prstGeom prst="rect">
            <a:avLst/>
          </a:prstGeom>
        </p:spPr>
      </p:pic>
      <p:pic>
        <p:nvPicPr>
          <p:cNvPr id="14" name="Picture 13">
            <a:extLst>
              <a:ext uri="{FF2B5EF4-FFF2-40B4-BE49-F238E27FC236}">
                <a16:creationId xmlns:a16="http://schemas.microsoft.com/office/drawing/2014/main" id="{98CB19CA-04C9-47E9-98F5-2C5E4D43398D}"/>
              </a:ext>
            </a:extLst>
          </p:cNvPr>
          <p:cNvPicPr>
            <a:picLocks noChangeAspect="1"/>
          </p:cNvPicPr>
          <p:nvPr/>
        </p:nvPicPr>
        <p:blipFill>
          <a:blip r:embed="rId5"/>
          <a:stretch>
            <a:fillRect/>
          </a:stretch>
        </p:blipFill>
        <p:spPr>
          <a:xfrm>
            <a:off x="1080000" y="900000"/>
            <a:ext cx="8778258" cy="5852172"/>
          </a:xfrm>
          <a:prstGeom prst="rect">
            <a:avLst/>
          </a:prstGeom>
        </p:spPr>
      </p:pic>
      <p:pic>
        <p:nvPicPr>
          <p:cNvPr id="16" name="Picture 15">
            <a:extLst>
              <a:ext uri="{FF2B5EF4-FFF2-40B4-BE49-F238E27FC236}">
                <a16:creationId xmlns:a16="http://schemas.microsoft.com/office/drawing/2014/main" id="{5F462CF7-0667-46ED-86F5-69D2494C5E75}"/>
              </a:ext>
            </a:extLst>
          </p:cNvPr>
          <p:cNvPicPr>
            <a:picLocks noChangeAspect="1"/>
          </p:cNvPicPr>
          <p:nvPr/>
        </p:nvPicPr>
        <p:blipFill>
          <a:blip r:embed="rId6"/>
          <a:stretch>
            <a:fillRect/>
          </a:stretch>
        </p:blipFill>
        <p:spPr>
          <a:xfrm>
            <a:off x="1080000" y="900000"/>
            <a:ext cx="8778258" cy="5852172"/>
          </a:xfrm>
          <a:prstGeom prst="rect">
            <a:avLst/>
          </a:prstGeom>
        </p:spPr>
      </p:pic>
    </p:spTree>
    <p:extLst>
      <p:ext uri="{BB962C8B-B14F-4D97-AF65-F5344CB8AC3E}">
        <p14:creationId xmlns:p14="http://schemas.microsoft.com/office/powerpoint/2010/main" val="8832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48</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Near/Far-SOL fall-off length</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4" name="Picture 3">
            <a:extLst>
              <a:ext uri="{FF2B5EF4-FFF2-40B4-BE49-F238E27FC236}">
                <a16:creationId xmlns:a16="http://schemas.microsoft.com/office/drawing/2014/main" id="{B45A0152-23BD-43C4-BC5C-DC004EAB4B57}"/>
              </a:ext>
            </a:extLst>
          </p:cNvPr>
          <p:cNvPicPr>
            <a:picLocks noChangeAspect="1"/>
          </p:cNvPicPr>
          <p:nvPr/>
        </p:nvPicPr>
        <p:blipFill>
          <a:blip r:embed="rId3"/>
          <a:stretch>
            <a:fillRect/>
          </a:stretch>
        </p:blipFill>
        <p:spPr>
          <a:xfrm>
            <a:off x="287815" y="3693701"/>
            <a:ext cx="6600665" cy="2923915"/>
          </a:xfrm>
          <a:prstGeom prst="rect">
            <a:avLst/>
          </a:prstGeom>
        </p:spPr>
      </p:pic>
      <p:pic>
        <p:nvPicPr>
          <p:cNvPr id="8" name="Picture 7">
            <a:extLst>
              <a:ext uri="{FF2B5EF4-FFF2-40B4-BE49-F238E27FC236}">
                <a16:creationId xmlns:a16="http://schemas.microsoft.com/office/drawing/2014/main" id="{C3A369B9-F2D3-46EA-B2BD-0AFDCD741B87}"/>
              </a:ext>
            </a:extLst>
          </p:cNvPr>
          <p:cNvPicPr>
            <a:picLocks noChangeAspect="1"/>
          </p:cNvPicPr>
          <p:nvPr/>
        </p:nvPicPr>
        <p:blipFill>
          <a:blip r:embed="rId4"/>
          <a:stretch>
            <a:fillRect/>
          </a:stretch>
        </p:blipFill>
        <p:spPr>
          <a:xfrm>
            <a:off x="8404082" y="1223963"/>
            <a:ext cx="3094181" cy="3721041"/>
          </a:xfrm>
          <a:prstGeom prst="rect">
            <a:avLst/>
          </a:prstGeom>
          <a:solidFill>
            <a:schemeClr val="bg1"/>
          </a:solidFill>
        </p:spPr>
      </p:pic>
      <p:pic>
        <p:nvPicPr>
          <p:cNvPr id="10" name="Picture 9">
            <a:extLst>
              <a:ext uri="{FF2B5EF4-FFF2-40B4-BE49-F238E27FC236}">
                <a16:creationId xmlns:a16="http://schemas.microsoft.com/office/drawing/2014/main" id="{78CBE643-8A62-4088-AC57-74328012AC82}"/>
              </a:ext>
            </a:extLst>
          </p:cNvPr>
          <p:cNvPicPr>
            <a:picLocks noChangeAspect="1"/>
          </p:cNvPicPr>
          <p:nvPr/>
        </p:nvPicPr>
        <p:blipFill>
          <a:blip r:embed="rId5"/>
          <a:stretch>
            <a:fillRect/>
          </a:stretch>
        </p:blipFill>
        <p:spPr>
          <a:xfrm>
            <a:off x="266121" y="852627"/>
            <a:ext cx="4413059" cy="2880401"/>
          </a:xfrm>
          <a:prstGeom prst="rect">
            <a:avLst/>
          </a:prstGeom>
        </p:spPr>
      </p:pic>
      <p:pic>
        <p:nvPicPr>
          <p:cNvPr id="12" name="Picture 11">
            <a:extLst>
              <a:ext uri="{FF2B5EF4-FFF2-40B4-BE49-F238E27FC236}">
                <a16:creationId xmlns:a16="http://schemas.microsoft.com/office/drawing/2014/main" id="{1777A15C-4FA9-4C50-B491-634BE648EC43}"/>
              </a:ext>
            </a:extLst>
          </p:cNvPr>
          <p:cNvPicPr>
            <a:picLocks noChangeAspect="1"/>
          </p:cNvPicPr>
          <p:nvPr/>
        </p:nvPicPr>
        <p:blipFill>
          <a:blip r:embed="rId6"/>
          <a:stretch>
            <a:fillRect/>
          </a:stretch>
        </p:blipFill>
        <p:spPr>
          <a:xfrm>
            <a:off x="3558679" y="2198942"/>
            <a:ext cx="4554727" cy="326475"/>
          </a:xfrm>
          <a:prstGeom prst="rect">
            <a:avLst/>
          </a:prstGeom>
        </p:spPr>
      </p:pic>
      <p:sp>
        <p:nvSpPr>
          <p:cNvPr id="11" name="TextBox 10">
            <a:extLst>
              <a:ext uri="{FF2B5EF4-FFF2-40B4-BE49-F238E27FC236}">
                <a16:creationId xmlns:a16="http://schemas.microsoft.com/office/drawing/2014/main" id="{E4AB8C54-A60F-40D4-8959-E51F43F8D0CC}"/>
              </a:ext>
            </a:extLst>
          </p:cNvPr>
          <p:cNvSpPr txBox="1"/>
          <p:nvPr/>
        </p:nvSpPr>
        <p:spPr>
          <a:xfrm>
            <a:off x="4992060" y="2707718"/>
            <a:ext cx="168796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[Brunner NF 2018]</a:t>
            </a:r>
          </a:p>
        </p:txBody>
      </p:sp>
      <p:sp>
        <p:nvSpPr>
          <p:cNvPr id="13" name="TextBox 12">
            <a:extLst>
              <a:ext uri="{FF2B5EF4-FFF2-40B4-BE49-F238E27FC236}">
                <a16:creationId xmlns:a16="http://schemas.microsoft.com/office/drawing/2014/main" id="{EB7B69E5-71F7-40F1-8073-73012E7707D7}"/>
              </a:ext>
            </a:extLst>
          </p:cNvPr>
          <p:cNvSpPr txBox="1"/>
          <p:nvPr/>
        </p:nvSpPr>
        <p:spPr>
          <a:xfrm>
            <a:off x="4992059" y="5232544"/>
            <a:ext cx="163025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[Lunt PPCF 2020]</a:t>
            </a:r>
          </a:p>
        </p:txBody>
      </p:sp>
      <p:sp>
        <p:nvSpPr>
          <p:cNvPr id="14" name="Fußzeilenplatzhalter 1">
            <a:extLst>
              <a:ext uri="{FF2B5EF4-FFF2-40B4-BE49-F238E27FC236}">
                <a16:creationId xmlns:a16="http://schemas.microsoft.com/office/drawing/2014/main" id="{31EE8CF2-78A0-4DA2-BB76-A9CDD563A6E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060015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49</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1 MA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A0DC4DC8-CB25-419F-B657-6E2635D326E4}"/>
              </a:ext>
            </a:extLst>
          </p:cNvPr>
          <p:cNvPicPr>
            <a:picLocks noChangeAspect="1"/>
          </p:cNvPicPr>
          <p:nvPr/>
        </p:nvPicPr>
        <p:blipFill>
          <a:blip r:embed="rId3"/>
          <a:stretch>
            <a:fillRect/>
          </a:stretch>
        </p:blipFill>
        <p:spPr>
          <a:xfrm>
            <a:off x="0" y="921329"/>
            <a:ext cx="4634454" cy="5860473"/>
          </a:xfrm>
          <a:prstGeom prst="rect">
            <a:avLst/>
          </a:prstGeom>
        </p:spPr>
      </p:pic>
      <p:pic>
        <p:nvPicPr>
          <p:cNvPr id="5" name="Picture 4">
            <a:extLst>
              <a:ext uri="{FF2B5EF4-FFF2-40B4-BE49-F238E27FC236}">
                <a16:creationId xmlns:a16="http://schemas.microsoft.com/office/drawing/2014/main" id="{97BBF533-D37F-440E-96E0-A7AE6009675C}"/>
              </a:ext>
            </a:extLst>
          </p:cNvPr>
          <p:cNvPicPr>
            <a:picLocks noChangeAspect="1"/>
          </p:cNvPicPr>
          <p:nvPr/>
        </p:nvPicPr>
        <p:blipFill>
          <a:blip r:embed="rId4"/>
          <a:stretch>
            <a:fillRect/>
          </a:stretch>
        </p:blipFill>
        <p:spPr>
          <a:xfrm>
            <a:off x="4643104" y="2032001"/>
            <a:ext cx="7237211" cy="4290291"/>
          </a:xfrm>
          <a:prstGeom prst="rect">
            <a:avLst/>
          </a:prstGeom>
        </p:spPr>
      </p:pic>
      <p:sp>
        <p:nvSpPr>
          <p:cNvPr id="2" name="TextBox 1">
            <a:extLst>
              <a:ext uri="{FF2B5EF4-FFF2-40B4-BE49-F238E27FC236}">
                <a16:creationId xmlns:a16="http://schemas.microsoft.com/office/drawing/2014/main" id="{CBFCD07D-FB1F-4DED-A3AC-614E9801F077}"/>
              </a:ext>
            </a:extLst>
          </p:cNvPr>
          <p:cNvSpPr txBox="1"/>
          <p:nvPr/>
        </p:nvSpPr>
        <p:spPr>
          <a:xfrm>
            <a:off x="5228501" y="1583230"/>
            <a:ext cx="1819409" cy="267446"/>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latin typeface="Symbol" panose="05050102010706020507" pitchFamily="18" charset="2"/>
              </a:rPr>
              <a:t>l</a:t>
            </a:r>
            <a:r>
              <a:rPr lang="de-DE" sz="1600" baseline="-25000" dirty="0" err="1"/>
              <a:t>q,Eich</a:t>
            </a:r>
            <a:r>
              <a:rPr lang="de-DE" sz="1600" baseline="-25000" dirty="0"/>
              <a:t>/Brunner</a:t>
            </a:r>
            <a:r>
              <a:rPr lang="de-DE" sz="1600" dirty="0"/>
              <a:t>=1.9 mm</a:t>
            </a:r>
          </a:p>
        </p:txBody>
      </p:sp>
      <p:sp>
        <p:nvSpPr>
          <p:cNvPr id="4" name="TextBox 3">
            <a:extLst>
              <a:ext uri="{FF2B5EF4-FFF2-40B4-BE49-F238E27FC236}">
                <a16:creationId xmlns:a16="http://schemas.microsoft.com/office/drawing/2014/main" id="{776650A3-07D8-496A-8E6E-710B3F315F54}"/>
              </a:ext>
            </a:extLst>
          </p:cNvPr>
          <p:cNvSpPr txBox="1"/>
          <p:nvPr/>
        </p:nvSpPr>
        <p:spPr>
          <a:xfrm>
            <a:off x="9999254" y="1588958"/>
            <a:ext cx="1372171" cy="267446"/>
          </a:xfrm>
          <a:prstGeom prst="rect">
            <a:avLst/>
          </a:prstGeom>
          <a:noFill/>
        </p:spPr>
        <p:txBody>
          <a:bodyPr wrap="none" lIns="0" tIns="0" rIns="0" bIns="0" rtlCol="0" anchor="t" anchorCtr="0">
            <a:spAutoFit/>
          </a:bodyPr>
          <a:lstStyle/>
          <a:p>
            <a:pPr algn="l">
              <a:lnSpc>
                <a:spcPts val="2300"/>
              </a:lnSpc>
              <a:spcBef>
                <a:spcPts val="1150"/>
              </a:spcBef>
            </a:pPr>
            <a:r>
              <a:rPr lang="de-DE" sz="1600" dirty="0">
                <a:latin typeface="Symbol" panose="05050102010706020507" pitchFamily="18" charset="2"/>
              </a:rPr>
              <a:t>D</a:t>
            </a:r>
            <a:r>
              <a:rPr lang="de-DE" sz="1600" dirty="0"/>
              <a:t>r</a:t>
            </a:r>
            <a:r>
              <a:rPr lang="de-DE" sz="1600" baseline="-25000" dirty="0"/>
              <a:t>u,x2</a:t>
            </a:r>
            <a:r>
              <a:rPr lang="de-DE" sz="1600" dirty="0"/>
              <a:t>=10.8 mm</a:t>
            </a:r>
          </a:p>
        </p:txBody>
      </p:sp>
      <p:sp>
        <p:nvSpPr>
          <p:cNvPr id="10" name="Fußzeilenplatzhalter 1">
            <a:extLst>
              <a:ext uri="{FF2B5EF4-FFF2-40B4-BE49-F238E27FC236}">
                <a16:creationId xmlns:a16="http://schemas.microsoft.com/office/drawing/2014/main" id="{A60817B6-3A1C-4F69-9AF2-127E22FEDC93}"/>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77289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928AE8-E09A-42F7-99A5-A2DCF01FE859}"/>
              </a:ext>
            </a:extLst>
          </p:cNvPr>
          <p:cNvPicPr>
            <a:picLocks noChangeAspect="1"/>
          </p:cNvPicPr>
          <p:nvPr/>
        </p:nvPicPr>
        <p:blipFill>
          <a:blip r:embed="rId2"/>
          <a:stretch>
            <a:fillRect/>
          </a:stretch>
        </p:blipFill>
        <p:spPr>
          <a:xfrm>
            <a:off x="6324640" y="1801937"/>
            <a:ext cx="5307705" cy="4128216"/>
          </a:xfrm>
          <a:prstGeom prst="rect">
            <a:avLst/>
          </a:prstGeom>
        </p:spPr>
      </p:pic>
      <p:pic>
        <p:nvPicPr>
          <p:cNvPr id="12" name="Picture 11">
            <a:extLst>
              <a:ext uri="{FF2B5EF4-FFF2-40B4-BE49-F238E27FC236}">
                <a16:creationId xmlns:a16="http://schemas.microsoft.com/office/drawing/2014/main" id="{539F11E8-578B-48A8-8F3A-23C67F05D2A1}"/>
              </a:ext>
            </a:extLst>
          </p:cNvPr>
          <p:cNvPicPr>
            <a:picLocks noChangeAspect="1"/>
          </p:cNvPicPr>
          <p:nvPr/>
        </p:nvPicPr>
        <p:blipFill>
          <a:blip r:embed="rId3"/>
          <a:stretch>
            <a:fillRect/>
          </a:stretch>
        </p:blipFill>
        <p:spPr>
          <a:xfrm>
            <a:off x="6203609" y="1801936"/>
            <a:ext cx="5349137" cy="4160441"/>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Overview experimental campaign 2025</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4"/>
          <a:stretch>
            <a:fillRect/>
          </a:stretch>
        </p:blipFill>
        <p:spPr>
          <a:xfrm>
            <a:off x="9054716" y="139986"/>
            <a:ext cx="2316709" cy="630670"/>
          </a:xfrm>
          <a:prstGeom prst="rect">
            <a:avLst/>
          </a:prstGeom>
        </p:spPr>
      </p:pic>
      <p:sp>
        <p:nvSpPr>
          <p:cNvPr id="2" name="TextBox 1">
            <a:extLst>
              <a:ext uri="{FF2B5EF4-FFF2-40B4-BE49-F238E27FC236}">
                <a16:creationId xmlns:a16="http://schemas.microsoft.com/office/drawing/2014/main" id="{D81F1B36-6785-42CA-AB0D-F972E3F13FEC}"/>
              </a:ext>
            </a:extLst>
          </p:cNvPr>
          <p:cNvSpPr txBox="1"/>
          <p:nvPr/>
        </p:nvSpPr>
        <p:spPr>
          <a:xfrm>
            <a:off x="9145376" y="1204591"/>
            <a:ext cx="235642" cy="294953"/>
          </a:xfrm>
          <a:prstGeom prst="rect">
            <a:avLst/>
          </a:prstGeom>
          <a:noFill/>
        </p:spPr>
        <p:txBody>
          <a:bodyPr wrap="none" lIns="0" tIns="0" rIns="0" bIns="0" rtlCol="0" anchor="t" anchorCtr="0">
            <a:spAutoFit/>
          </a:bodyPr>
          <a:lstStyle/>
          <a:p>
            <a:pPr algn="l">
              <a:lnSpc>
                <a:spcPts val="2300"/>
              </a:lnSpc>
              <a:spcBef>
                <a:spcPts val="1150"/>
              </a:spcBef>
            </a:pPr>
            <a:r>
              <a:rPr lang="de-DE" sz="2000" dirty="0" err="1">
                <a:latin typeface="Symbol" panose="05050102010706020507" pitchFamily="18" charset="2"/>
              </a:rPr>
              <a:t>l</a:t>
            </a:r>
            <a:r>
              <a:rPr lang="de-DE" sz="2000" baseline="-25000" dirty="0" err="1"/>
              <a:t>q</a:t>
            </a:r>
            <a:endParaRPr lang="de-DE" sz="2000" baseline="-25000" dirty="0"/>
          </a:p>
        </p:txBody>
      </p:sp>
      <p:cxnSp>
        <p:nvCxnSpPr>
          <p:cNvPr id="4" name="Straight Arrow Connector 3">
            <a:extLst>
              <a:ext uri="{FF2B5EF4-FFF2-40B4-BE49-F238E27FC236}">
                <a16:creationId xmlns:a16="http://schemas.microsoft.com/office/drawing/2014/main" id="{E1C27A14-B0BF-42E4-9401-D9DD010C9052}"/>
              </a:ext>
            </a:extLst>
          </p:cNvPr>
          <p:cNvCxnSpPr/>
          <p:nvPr/>
        </p:nvCxnSpPr>
        <p:spPr>
          <a:xfrm flipH="1">
            <a:off x="7250274" y="1371445"/>
            <a:ext cx="164407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0022BA8-37E2-4832-8E91-7D5F823829BF}"/>
              </a:ext>
            </a:extLst>
          </p:cNvPr>
          <p:cNvCxnSpPr>
            <a:cxnSpLocks/>
          </p:cNvCxnSpPr>
          <p:nvPr/>
        </p:nvCxnSpPr>
        <p:spPr>
          <a:xfrm>
            <a:off x="9580150" y="1382327"/>
            <a:ext cx="166353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529ABFF-9744-4A2E-AE3D-34473BC8E041}"/>
              </a:ext>
            </a:extLst>
          </p:cNvPr>
          <p:cNvSpPr txBox="1"/>
          <p:nvPr/>
        </p:nvSpPr>
        <p:spPr>
          <a:xfrm>
            <a:off x="9828539" y="1022430"/>
            <a:ext cx="100187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decreasing</a:t>
            </a:r>
            <a:endParaRPr lang="de-DE" sz="1600" dirty="0"/>
          </a:p>
        </p:txBody>
      </p:sp>
      <p:sp>
        <p:nvSpPr>
          <p:cNvPr id="21" name="TextBox 20">
            <a:extLst>
              <a:ext uri="{FF2B5EF4-FFF2-40B4-BE49-F238E27FC236}">
                <a16:creationId xmlns:a16="http://schemas.microsoft.com/office/drawing/2014/main" id="{E6D26EDB-41B3-4658-A967-483F7A969AB6}"/>
              </a:ext>
            </a:extLst>
          </p:cNvPr>
          <p:cNvSpPr txBox="1"/>
          <p:nvPr/>
        </p:nvSpPr>
        <p:spPr>
          <a:xfrm>
            <a:off x="7596971" y="1033315"/>
            <a:ext cx="93294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increasing</a:t>
            </a:r>
            <a:endParaRPr lang="de-DE" sz="1600" dirty="0"/>
          </a:p>
        </p:txBody>
      </p:sp>
      <p:sp>
        <p:nvSpPr>
          <p:cNvPr id="9" name="Oval 8">
            <a:extLst>
              <a:ext uri="{FF2B5EF4-FFF2-40B4-BE49-F238E27FC236}">
                <a16:creationId xmlns:a16="http://schemas.microsoft.com/office/drawing/2014/main" id="{4EDB3A06-6B24-488F-9EBF-2D6C36655B23}"/>
              </a:ext>
            </a:extLst>
          </p:cNvPr>
          <p:cNvSpPr/>
          <p:nvPr/>
        </p:nvSpPr>
        <p:spPr>
          <a:xfrm>
            <a:off x="6170939" y="1883870"/>
            <a:ext cx="859971" cy="522514"/>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pic>
        <p:nvPicPr>
          <p:cNvPr id="5" name="Picture 4">
            <a:extLst>
              <a:ext uri="{FF2B5EF4-FFF2-40B4-BE49-F238E27FC236}">
                <a16:creationId xmlns:a16="http://schemas.microsoft.com/office/drawing/2014/main" id="{68E1DFA4-66E2-4ACD-9BFD-CBB9C406A3A6}"/>
              </a:ext>
            </a:extLst>
          </p:cNvPr>
          <p:cNvPicPr>
            <a:picLocks noChangeAspect="1"/>
          </p:cNvPicPr>
          <p:nvPr/>
        </p:nvPicPr>
        <p:blipFill>
          <a:blip r:embed="rId5"/>
          <a:stretch>
            <a:fillRect/>
          </a:stretch>
        </p:blipFill>
        <p:spPr>
          <a:xfrm>
            <a:off x="36000" y="1800000"/>
            <a:ext cx="5349137" cy="4160441"/>
          </a:xfrm>
          <a:prstGeom prst="rect">
            <a:avLst/>
          </a:prstGeom>
        </p:spPr>
      </p:pic>
      <p:sp>
        <p:nvSpPr>
          <p:cNvPr id="23" name="Oval 22">
            <a:extLst>
              <a:ext uri="{FF2B5EF4-FFF2-40B4-BE49-F238E27FC236}">
                <a16:creationId xmlns:a16="http://schemas.microsoft.com/office/drawing/2014/main" id="{AA46E7C5-CB6B-414A-84B0-28D86FEA3A4C}"/>
              </a:ext>
            </a:extLst>
          </p:cNvPr>
          <p:cNvSpPr/>
          <p:nvPr/>
        </p:nvSpPr>
        <p:spPr>
          <a:xfrm>
            <a:off x="10904313" y="5288437"/>
            <a:ext cx="697441" cy="547132"/>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 name="TextBox 2">
            <a:extLst>
              <a:ext uri="{FF2B5EF4-FFF2-40B4-BE49-F238E27FC236}">
                <a16:creationId xmlns:a16="http://schemas.microsoft.com/office/drawing/2014/main" id="{07C994F4-B9F5-4EA2-A204-67018C6B9D42}"/>
              </a:ext>
            </a:extLst>
          </p:cNvPr>
          <p:cNvSpPr txBox="1"/>
          <p:nvPr/>
        </p:nvSpPr>
        <p:spPr>
          <a:xfrm>
            <a:off x="423514" y="1087200"/>
            <a:ext cx="397211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Database </a:t>
            </a:r>
            <a:r>
              <a:rPr lang="de-DE" sz="1600" dirty="0" err="1"/>
              <a:t>of</a:t>
            </a:r>
            <a:r>
              <a:rPr lang="de-DE" sz="1600" dirty="0"/>
              <a:t> &gt;100 </a:t>
            </a:r>
            <a:r>
              <a:rPr lang="de-DE" sz="1600" dirty="0" err="1"/>
              <a:t>discharges</a:t>
            </a:r>
            <a:r>
              <a:rPr lang="de-DE" sz="1600" dirty="0"/>
              <a:t> in </a:t>
            </a:r>
            <a:r>
              <a:rPr lang="de-DE" sz="1600" dirty="0" err="1"/>
              <a:t>stable</a:t>
            </a:r>
            <a:r>
              <a:rPr lang="de-DE" sz="1600" dirty="0"/>
              <a:t> ADC</a:t>
            </a:r>
          </a:p>
        </p:txBody>
      </p:sp>
      <p:sp>
        <p:nvSpPr>
          <p:cNvPr id="7" name="TextBox 6">
            <a:extLst>
              <a:ext uri="{FF2B5EF4-FFF2-40B4-BE49-F238E27FC236}">
                <a16:creationId xmlns:a16="http://schemas.microsoft.com/office/drawing/2014/main" id="{09D5FA49-E747-4111-A338-E8312FBAE97C}"/>
              </a:ext>
            </a:extLst>
          </p:cNvPr>
          <p:cNvSpPr txBox="1"/>
          <p:nvPr/>
        </p:nvSpPr>
        <p:spPr>
          <a:xfrm>
            <a:off x="9962567" y="6004289"/>
            <a:ext cx="159017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f</a:t>
            </a:r>
            <a:r>
              <a:rPr lang="de-DE" sz="1600" baseline="-25000" dirty="0" err="1"/>
              <a:t>x</a:t>
            </a:r>
            <a:r>
              <a:rPr lang="de-DE" sz="1600" dirty="0"/>
              <a:t>=</a:t>
            </a:r>
            <a:r>
              <a:rPr lang="de-DE" sz="1600" dirty="0" err="1"/>
              <a:t>flux</a:t>
            </a:r>
            <a:r>
              <a:rPr lang="de-DE" sz="1600" dirty="0"/>
              <a:t> </a:t>
            </a:r>
            <a:r>
              <a:rPr lang="de-DE" sz="1600" dirty="0" err="1"/>
              <a:t>expansion</a:t>
            </a:r>
            <a:endParaRPr lang="de-DE" sz="1600" dirty="0"/>
          </a:p>
        </p:txBody>
      </p:sp>
      <p:sp>
        <p:nvSpPr>
          <p:cNvPr id="20" name="TextBox 19">
            <a:extLst>
              <a:ext uri="{FF2B5EF4-FFF2-40B4-BE49-F238E27FC236}">
                <a16:creationId xmlns:a16="http://schemas.microsoft.com/office/drawing/2014/main" id="{7B10867D-45CA-4C4A-BF95-77B8E6374C51}"/>
              </a:ext>
            </a:extLst>
          </p:cNvPr>
          <p:cNvSpPr txBox="1"/>
          <p:nvPr/>
        </p:nvSpPr>
        <p:spPr>
          <a:xfrm>
            <a:off x="1751033" y="1590312"/>
            <a:ext cx="240610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Position </a:t>
            </a:r>
            <a:r>
              <a:rPr lang="de-DE" sz="1600" dirty="0" err="1"/>
              <a:t>of</a:t>
            </a:r>
            <a:r>
              <a:rPr lang="de-DE" sz="1600" dirty="0"/>
              <a:t> </a:t>
            </a:r>
            <a:r>
              <a:rPr lang="de-DE" sz="1600" dirty="0" err="1"/>
              <a:t>the</a:t>
            </a:r>
            <a:r>
              <a:rPr lang="de-DE" sz="1600" dirty="0"/>
              <a:t> 2</a:t>
            </a:r>
            <a:r>
              <a:rPr lang="de-DE" sz="1600" baseline="30000" dirty="0"/>
              <a:t>nd</a:t>
            </a:r>
            <a:r>
              <a:rPr lang="de-DE" sz="1600" dirty="0"/>
              <a:t> X-point</a:t>
            </a:r>
          </a:p>
        </p:txBody>
      </p:sp>
      <p:sp>
        <p:nvSpPr>
          <p:cNvPr id="22" name="TextBox 21">
            <a:extLst>
              <a:ext uri="{FF2B5EF4-FFF2-40B4-BE49-F238E27FC236}">
                <a16:creationId xmlns:a16="http://schemas.microsoft.com/office/drawing/2014/main" id="{769992B6-9ACF-4A1C-95E9-2286B4AB5753}"/>
              </a:ext>
            </a:extLst>
          </p:cNvPr>
          <p:cNvSpPr txBox="1"/>
          <p:nvPr/>
        </p:nvSpPr>
        <p:spPr>
          <a:xfrm>
            <a:off x="8402384" y="1590312"/>
            <a:ext cx="172162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Operational </a:t>
            </a:r>
            <a:r>
              <a:rPr lang="de-DE" sz="1600" dirty="0" err="1"/>
              <a:t>space</a:t>
            </a:r>
            <a:endParaRPr lang="de-DE" sz="1600" dirty="0"/>
          </a:p>
        </p:txBody>
      </p:sp>
      <p:sp>
        <p:nvSpPr>
          <p:cNvPr id="24" name="Text Box 17">
            <a:extLst>
              <a:ext uri="{FF2B5EF4-FFF2-40B4-BE49-F238E27FC236}">
                <a16:creationId xmlns:a16="http://schemas.microsoft.com/office/drawing/2014/main" id="{028832C1-24A1-45B1-9C18-5043EA0BF9EF}"/>
              </a:ext>
            </a:extLst>
          </p:cNvPr>
          <p:cNvSpPr txBox="1">
            <a:spLocks noChangeArrowheads="1"/>
          </p:cNvSpPr>
          <p:nvPr/>
        </p:nvSpPr>
        <p:spPr bwMode="auto">
          <a:xfrm>
            <a:off x="1346663" y="3832481"/>
            <a:ext cx="9483754" cy="1477328"/>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85750" indent="-285750" defTabSz="914400">
              <a:buFont typeface="Arial" panose="020B0604020202020204" pitchFamily="34" charset="0"/>
              <a:buChar char="•"/>
            </a:pPr>
            <a:r>
              <a:rPr lang="en-US" altLang="en-DE" b="1" dirty="0">
                <a:solidFill>
                  <a:srgbClr val="29485D"/>
                </a:solidFill>
              </a:rPr>
              <a:t>Hardware installation completed</a:t>
            </a:r>
          </a:p>
          <a:p>
            <a:pPr marL="285750" indent="-285750" defTabSz="914400">
              <a:buFont typeface="Arial" panose="020B0604020202020204" pitchFamily="34" charset="0"/>
              <a:buChar char="•"/>
            </a:pPr>
            <a:r>
              <a:rPr lang="en-US" altLang="en-DE" b="1" dirty="0">
                <a:solidFill>
                  <a:srgbClr val="29485D"/>
                </a:solidFill>
              </a:rPr>
              <a:t>New upper divertor of AUG operational, but cryo-pump not yet at full performance</a:t>
            </a:r>
          </a:p>
          <a:p>
            <a:pPr marL="285750" indent="-285750" defTabSz="914400">
              <a:buFont typeface="Arial" panose="020B0604020202020204" pitchFamily="34" charset="0"/>
              <a:buChar char="•"/>
            </a:pPr>
            <a:r>
              <a:rPr lang="en-US" altLang="en-DE" b="1" dirty="0">
                <a:solidFill>
                  <a:srgbClr val="29485D"/>
                </a:solidFill>
              </a:rPr>
              <a:t>All alternative divertor configurations (ADC) successfully established, stable for seconds and during ELMs (except SF+)</a:t>
            </a:r>
          </a:p>
          <a:p>
            <a:pPr marL="285750" indent="-285750" defTabSz="914400">
              <a:buFont typeface="Arial" panose="020B0604020202020204" pitchFamily="34" charset="0"/>
              <a:buChar char="•"/>
            </a:pPr>
            <a:r>
              <a:rPr lang="en-US" altLang="en-DE" b="1" dirty="0">
                <a:solidFill>
                  <a:srgbClr val="29485D"/>
                </a:solidFill>
              </a:rPr>
              <a:t>Heating power up to 20 MW and plasma current up to 1 MA in ADC</a:t>
            </a:r>
          </a:p>
        </p:txBody>
      </p:sp>
      <p:sp>
        <p:nvSpPr>
          <p:cNvPr id="25" name="Foliennummernplatzhalter 5">
            <a:extLst>
              <a:ext uri="{FF2B5EF4-FFF2-40B4-BE49-F238E27FC236}">
                <a16:creationId xmlns:a16="http://schemas.microsoft.com/office/drawing/2014/main" id="{431A5981-C21B-42C3-B61E-2D594D8B1F1B}"/>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5</a:t>
            </a:fld>
            <a:endParaRPr lang="de-DE" sz="800" kern="600" cap="all" spc="90" dirty="0">
              <a:solidFill>
                <a:schemeClr val="tx1">
                  <a:tint val="75000"/>
                </a:schemeClr>
              </a:solidFill>
              <a:latin typeface="+mn-lt"/>
            </a:endParaRPr>
          </a:p>
        </p:txBody>
      </p:sp>
      <p:sp>
        <p:nvSpPr>
          <p:cNvPr id="27" name="Fußzeilenplatzhalter 1">
            <a:extLst>
              <a:ext uri="{FF2B5EF4-FFF2-40B4-BE49-F238E27FC236}">
                <a16:creationId xmlns:a16="http://schemas.microsoft.com/office/drawing/2014/main" id="{5F75BAC6-9528-4089-9583-018CDB84649C}"/>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0835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1" grpId="0"/>
      <p:bldP spid="9" grpId="0" animBg="1"/>
      <p:bldP spid="23" grpId="0" animBg="1"/>
      <p:bldP spid="7" grpId="0"/>
      <p:bldP spid="22" grpId="0"/>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50</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800 kA H-mode strong gas puff</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6056D094-E6F1-42DF-96B2-F0EA95361BBF}"/>
              </a:ext>
            </a:extLst>
          </p:cNvPr>
          <p:cNvPicPr>
            <a:picLocks noChangeAspect="1"/>
          </p:cNvPicPr>
          <p:nvPr/>
        </p:nvPicPr>
        <p:blipFill>
          <a:blip r:embed="rId3"/>
          <a:stretch>
            <a:fillRect/>
          </a:stretch>
        </p:blipFill>
        <p:spPr>
          <a:xfrm>
            <a:off x="179370" y="832644"/>
            <a:ext cx="4417681" cy="5615779"/>
          </a:xfrm>
          <a:prstGeom prst="rect">
            <a:avLst/>
          </a:prstGeom>
        </p:spPr>
      </p:pic>
      <p:pic>
        <p:nvPicPr>
          <p:cNvPr id="7" name="Picture 6">
            <a:extLst>
              <a:ext uri="{FF2B5EF4-FFF2-40B4-BE49-F238E27FC236}">
                <a16:creationId xmlns:a16="http://schemas.microsoft.com/office/drawing/2014/main" id="{4BA6582F-ADD2-4CE4-8C85-A0557E35AF85}"/>
              </a:ext>
            </a:extLst>
          </p:cNvPr>
          <p:cNvPicPr>
            <a:picLocks noChangeAspect="1"/>
          </p:cNvPicPr>
          <p:nvPr/>
        </p:nvPicPr>
        <p:blipFill>
          <a:blip r:embed="rId4"/>
          <a:stretch>
            <a:fillRect/>
          </a:stretch>
        </p:blipFill>
        <p:spPr>
          <a:xfrm>
            <a:off x="4871485" y="1291039"/>
            <a:ext cx="7141145" cy="4258849"/>
          </a:xfrm>
          <a:prstGeom prst="rect">
            <a:avLst/>
          </a:prstGeom>
        </p:spPr>
      </p:pic>
      <p:sp>
        <p:nvSpPr>
          <p:cNvPr id="8" name="TextBox 7">
            <a:extLst>
              <a:ext uri="{FF2B5EF4-FFF2-40B4-BE49-F238E27FC236}">
                <a16:creationId xmlns:a16="http://schemas.microsoft.com/office/drawing/2014/main" id="{ACA7754C-4CA8-402B-AB2C-8D8614C51576}"/>
              </a:ext>
            </a:extLst>
          </p:cNvPr>
          <p:cNvSpPr txBox="1"/>
          <p:nvPr/>
        </p:nvSpPr>
        <p:spPr>
          <a:xfrm>
            <a:off x="5228501" y="864776"/>
            <a:ext cx="1819409" cy="267446"/>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latin typeface="Symbol" panose="05050102010706020507" pitchFamily="18" charset="2"/>
              </a:rPr>
              <a:t>l</a:t>
            </a:r>
            <a:r>
              <a:rPr lang="de-DE" sz="1600" baseline="-25000" dirty="0" err="1"/>
              <a:t>q,Eich</a:t>
            </a:r>
            <a:r>
              <a:rPr lang="de-DE" sz="1600" baseline="-25000" dirty="0"/>
              <a:t>/Brunner</a:t>
            </a:r>
            <a:r>
              <a:rPr lang="de-DE" sz="1600" dirty="0"/>
              <a:t>=2.1 mm</a:t>
            </a:r>
          </a:p>
        </p:txBody>
      </p:sp>
      <p:sp>
        <p:nvSpPr>
          <p:cNvPr id="9" name="TextBox 8">
            <a:extLst>
              <a:ext uri="{FF2B5EF4-FFF2-40B4-BE49-F238E27FC236}">
                <a16:creationId xmlns:a16="http://schemas.microsoft.com/office/drawing/2014/main" id="{1C05B147-8DA7-4898-A5B4-7832F56EC123}"/>
              </a:ext>
            </a:extLst>
          </p:cNvPr>
          <p:cNvSpPr txBox="1"/>
          <p:nvPr/>
        </p:nvSpPr>
        <p:spPr>
          <a:xfrm>
            <a:off x="10271125" y="875112"/>
            <a:ext cx="1258358" cy="267446"/>
          </a:xfrm>
          <a:prstGeom prst="rect">
            <a:avLst/>
          </a:prstGeom>
          <a:noFill/>
        </p:spPr>
        <p:txBody>
          <a:bodyPr wrap="none" lIns="0" tIns="0" rIns="0" bIns="0" rtlCol="0" anchor="t" anchorCtr="0">
            <a:spAutoFit/>
          </a:bodyPr>
          <a:lstStyle/>
          <a:p>
            <a:pPr algn="l">
              <a:lnSpc>
                <a:spcPts val="2300"/>
              </a:lnSpc>
              <a:spcBef>
                <a:spcPts val="1150"/>
              </a:spcBef>
            </a:pPr>
            <a:r>
              <a:rPr lang="de-DE" sz="1600" dirty="0">
                <a:latin typeface="Symbol" panose="05050102010706020507" pitchFamily="18" charset="2"/>
              </a:rPr>
              <a:t>D</a:t>
            </a:r>
            <a:r>
              <a:rPr lang="de-DE" sz="1600" dirty="0"/>
              <a:t>r</a:t>
            </a:r>
            <a:r>
              <a:rPr lang="de-DE" sz="1600" baseline="-25000" dirty="0"/>
              <a:t>u,x2</a:t>
            </a:r>
            <a:r>
              <a:rPr lang="de-DE" sz="1600" dirty="0"/>
              <a:t>=1.2 mm</a:t>
            </a:r>
          </a:p>
        </p:txBody>
      </p:sp>
      <p:sp>
        <p:nvSpPr>
          <p:cNvPr id="10" name="TextBox 9">
            <a:extLst>
              <a:ext uri="{FF2B5EF4-FFF2-40B4-BE49-F238E27FC236}">
                <a16:creationId xmlns:a16="http://schemas.microsoft.com/office/drawing/2014/main" id="{836FBB93-CE64-43AC-9244-B7499FB48EC9}"/>
              </a:ext>
            </a:extLst>
          </p:cNvPr>
          <p:cNvSpPr txBox="1"/>
          <p:nvPr/>
        </p:nvSpPr>
        <p:spPr>
          <a:xfrm>
            <a:off x="7820266" y="851429"/>
            <a:ext cx="1356910" cy="267446"/>
          </a:xfrm>
          <a:prstGeom prst="rect">
            <a:avLst/>
          </a:prstGeom>
          <a:noFill/>
        </p:spPr>
        <p:txBody>
          <a:bodyPr wrap="none" lIns="0" tIns="0" rIns="0" bIns="0" rtlCol="0" anchor="t" anchorCtr="0">
            <a:spAutoFit/>
          </a:bodyPr>
          <a:lstStyle/>
          <a:p>
            <a:pPr algn="l">
              <a:lnSpc>
                <a:spcPts val="2300"/>
              </a:lnSpc>
              <a:spcBef>
                <a:spcPts val="1150"/>
              </a:spcBef>
            </a:pPr>
            <a:r>
              <a:rPr lang="de-DE" sz="1600" dirty="0">
                <a:latin typeface="Symbol" panose="05050102010706020507" pitchFamily="18" charset="2"/>
              </a:rPr>
              <a:t>D</a:t>
            </a:r>
            <a:r>
              <a:rPr lang="de-DE" sz="1600" dirty="0"/>
              <a:t>r</a:t>
            </a:r>
            <a:r>
              <a:rPr lang="de-DE" sz="1600" baseline="-25000" dirty="0"/>
              <a:t>u,x2</a:t>
            </a:r>
            <a:r>
              <a:rPr lang="de-DE" sz="1600" dirty="0"/>
              <a:t>=11.8 mm</a:t>
            </a:r>
          </a:p>
        </p:txBody>
      </p:sp>
      <p:sp>
        <p:nvSpPr>
          <p:cNvPr id="11" name="Fußzeilenplatzhalter 1">
            <a:extLst>
              <a:ext uri="{FF2B5EF4-FFF2-40B4-BE49-F238E27FC236}">
                <a16:creationId xmlns:a16="http://schemas.microsoft.com/office/drawing/2014/main" id="{D47CD208-7879-4EC5-A811-F9BE3E3D5F25}"/>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34371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6</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0" y="3037681"/>
            <a:ext cx="12192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sz="2800" dirty="0"/>
              <a:t>First experimental observations</a:t>
            </a:r>
            <a:br>
              <a:rPr lang="en-GB" sz="2800" dirty="0"/>
            </a:br>
            <a:br>
              <a:rPr lang="en-GB" sz="2800" dirty="0"/>
            </a:b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8" name="Fußzeilenplatzhalter 1">
            <a:extLst>
              <a:ext uri="{FF2B5EF4-FFF2-40B4-BE49-F238E27FC236}">
                <a16:creationId xmlns:a16="http://schemas.microsoft.com/office/drawing/2014/main" id="{6B3A31C4-9E9A-4051-9B3D-DCFAF31CF4A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408018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E055B-30EC-4701-A1BD-473EAA5841B1}"/>
              </a:ext>
            </a:extLst>
          </p:cNvPr>
          <p:cNvPicPr>
            <a:picLocks noChangeAspect="1"/>
          </p:cNvPicPr>
          <p:nvPr/>
        </p:nvPicPr>
        <p:blipFill rotWithShape="1">
          <a:blip r:embed="rId2"/>
          <a:srcRect b="47829"/>
          <a:stretch/>
        </p:blipFill>
        <p:spPr>
          <a:xfrm>
            <a:off x="8684322" y="962795"/>
            <a:ext cx="3413760" cy="2361902"/>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pic>
        <p:nvPicPr>
          <p:cNvPr id="9" name="Picture 8">
            <a:extLst>
              <a:ext uri="{FF2B5EF4-FFF2-40B4-BE49-F238E27FC236}">
                <a16:creationId xmlns:a16="http://schemas.microsoft.com/office/drawing/2014/main" id="{EBC82132-DA59-46A8-9E37-73750FC7B016}"/>
              </a:ext>
            </a:extLst>
          </p:cNvPr>
          <p:cNvPicPr>
            <a:picLocks noChangeAspect="1"/>
          </p:cNvPicPr>
          <p:nvPr/>
        </p:nvPicPr>
        <p:blipFill>
          <a:blip r:embed="rId4"/>
          <a:stretch>
            <a:fillRect/>
          </a:stretch>
        </p:blipFill>
        <p:spPr>
          <a:xfrm>
            <a:off x="179999" y="1043249"/>
            <a:ext cx="4492599" cy="2210587"/>
          </a:xfrm>
          <a:prstGeom prst="rect">
            <a:avLst/>
          </a:prstGeom>
        </p:spPr>
      </p:pic>
      <p:sp>
        <p:nvSpPr>
          <p:cNvPr id="31" name="TextBox 30">
            <a:extLst>
              <a:ext uri="{FF2B5EF4-FFF2-40B4-BE49-F238E27FC236}">
                <a16:creationId xmlns:a16="http://schemas.microsoft.com/office/drawing/2014/main" id="{59B2D584-AFAF-4046-9A8E-43F8E991B4EE}"/>
              </a:ext>
            </a:extLst>
          </p:cNvPr>
          <p:cNvSpPr txBox="1"/>
          <p:nvPr/>
        </p:nvSpPr>
        <p:spPr>
          <a:xfrm>
            <a:off x="10550638" y="6025456"/>
            <a:ext cx="147372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[Lunt NME 2019]</a:t>
            </a:r>
            <a:endParaRPr lang="en-DE" sz="1400" b="1" dirty="0" err="1"/>
          </a:p>
        </p:txBody>
      </p:sp>
      <p:sp>
        <p:nvSpPr>
          <p:cNvPr id="33" name="TextBox 32">
            <a:extLst>
              <a:ext uri="{FF2B5EF4-FFF2-40B4-BE49-F238E27FC236}">
                <a16:creationId xmlns:a16="http://schemas.microsoft.com/office/drawing/2014/main" id="{50E490BE-319D-495B-BD21-7F725A072BB1}"/>
              </a:ext>
            </a:extLst>
          </p:cNvPr>
          <p:cNvSpPr txBox="1"/>
          <p:nvPr/>
        </p:nvSpPr>
        <p:spPr>
          <a:xfrm>
            <a:off x="978699" y="1295213"/>
            <a:ext cx="250926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Alignment tolerance &lt;300µm</a:t>
            </a:r>
            <a:endParaRPr lang="en-DE" sz="1400" b="1" dirty="0" err="1"/>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7</a:t>
            </a:fld>
            <a:endParaRPr lang="de-DE" sz="800" kern="600" cap="all" spc="90" dirty="0">
              <a:solidFill>
                <a:schemeClr val="tx1">
                  <a:tint val="75000"/>
                </a:schemeClr>
              </a:solidFill>
              <a:latin typeface="+mn-lt"/>
            </a:endParaRPr>
          </a:p>
        </p:txBody>
      </p:sp>
      <p:pic>
        <p:nvPicPr>
          <p:cNvPr id="27" name="Picture 7">
            <a:extLst>
              <a:ext uri="{FF2B5EF4-FFF2-40B4-BE49-F238E27FC236}">
                <a16:creationId xmlns:a16="http://schemas.microsoft.com/office/drawing/2014/main" id="{BAEADF0A-AD76-451D-978C-7BB440A3D7DF}"/>
              </a:ext>
            </a:extLst>
          </p:cNvPr>
          <p:cNvPicPr>
            <a:picLocks noChangeAspect="1"/>
          </p:cNvPicPr>
          <p:nvPr/>
        </p:nvPicPr>
        <p:blipFill>
          <a:blip r:embed="rId5"/>
          <a:srcRect l="1067" t="1741" r="867" b="1750"/>
          <a:stretch>
            <a:fillRect/>
          </a:stretch>
        </p:blipFill>
        <p:spPr>
          <a:xfrm>
            <a:off x="25625" y="3998185"/>
            <a:ext cx="4902639" cy="2627558"/>
          </a:xfrm>
          <a:prstGeom prst="rect">
            <a:avLst/>
          </a:prstGeom>
        </p:spPr>
      </p:pic>
      <p:pic>
        <p:nvPicPr>
          <p:cNvPr id="3" name="Picture 2">
            <a:extLst>
              <a:ext uri="{FF2B5EF4-FFF2-40B4-BE49-F238E27FC236}">
                <a16:creationId xmlns:a16="http://schemas.microsoft.com/office/drawing/2014/main" id="{BD2A0303-DB41-457F-A1D0-34335525711B}"/>
              </a:ext>
            </a:extLst>
          </p:cNvPr>
          <p:cNvPicPr>
            <a:picLocks noChangeAspect="1"/>
          </p:cNvPicPr>
          <p:nvPr/>
        </p:nvPicPr>
        <p:blipFill>
          <a:blip r:embed="rId6"/>
          <a:stretch>
            <a:fillRect/>
          </a:stretch>
        </p:blipFill>
        <p:spPr>
          <a:xfrm>
            <a:off x="4947064" y="3498923"/>
            <a:ext cx="7188846" cy="2396282"/>
          </a:xfrm>
          <a:prstGeom prst="rect">
            <a:avLst/>
          </a:prstGeom>
        </p:spPr>
      </p:pic>
      <p:pic>
        <p:nvPicPr>
          <p:cNvPr id="32" name="Picture 31">
            <a:extLst>
              <a:ext uri="{FF2B5EF4-FFF2-40B4-BE49-F238E27FC236}">
                <a16:creationId xmlns:a16="http://schemas.microsoft.com/office/drawing/2014/main" id="{1DD323EA-8694-4772-B322-F7AD47E8322A}"/>
              </a:ext>
            </a:extLst>
          </p:cNvPr>
          <p:cNvPicPr>
            <a:picLocks noChangeAspect="1"/>
          </p:cNvPicPr>
          <p:nvPr/>
        </p:nvPicPr>
        <p:blipFill rotWithShape="1">
          <a:blip r:embed="rId2"/>
          <a:srcRect t="52221"/>
          <a:stretch/>
        </p:blipFill>
        <p:spPr>
          <a:xfrm>
            <a:off x="5160818" y="1138890"/>
            <a:ext cx="3614260" cy="2290110"/>
          </a:xfrm>
          <a:prstGeom prst="rect">
            <a:avLst/>
          </a:prstGeom>
        </p:spPr>
      </p:pic>
      <p:sp>
        <p:nvSpPr>
          <p:cNvPr id="35" name="Rectangle 18">
            <a:extLst>
              <a:ext uri="{FF2B5EF4-FFF2-40B4-BE49-F238E27FC236}">
                <a16:creationId xmlns:a16="http://schemas.microsoft.com/office/drawing/2014/main" id="{30F5E959-7EAC-46EC-8469-E88A1949F8BA}"/>
              </a:ext>
            </a:extLst>
          </p:cNvPr>
          <p:cNvSpPr>
            <a:spLocks noChangeArrowheads="1"/>
          </p:cNvSpPr>
          <p:nvPr/>
        </p:nvSpPr>
        <p:spPr bwMode="auto">
          <a:xfrm>
            <a:off x="4959928" y="962795"/>
            <a:ext cx="7175981" cy="5453879"/>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ußzeilenplatzhalter 1">
            <a:extLst>
              <a:ext uri="{FF2B5EF4-FFF2-40B4-BE49-F238E27FC236}">
                <a16:creationId xmlns:a16="http://schemas.microsoft.com/office/drawing/2014/main" id="{F7936A17-E13F-4D8D-B16B-51A6A9A7AFC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3239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5" name="Picture 4">
            <a:extLst>
              <a:ext uri="{FF2B5EF4-FFF2-40B4-BE49-F238E27FC236}">
                <a16:creationId xmlns:a16="http://schemas.microsoft.com/office/drawing/2014/main" id="{17DAFC72-AEF9-4061-A3B2-4A13066906DA}"/>
              </a:ext>
            </a:extLst>
          </p:cNvPr>
          <p:cNvPicPr>
            <a:picLocks noChangeAspect="1"/>
          </p:cNvPicPr>
          <p:nvPr/>
        </p:nvPicPr>
        <p:blipFill>
          <a:blip r:embed="rId3"/>
          <a:stretch>
            <a:fillRect/>
          </a:stretch>
        </p:blipFill>
        <p:spPr>
          <a:xfrm>
            <a:off x="985651" y="972000"/>
            <a:ext cx="10515877" cy="5608468"/>
          </a:xfrm>
          <a:prstGeom prst="rect">
            <a:avLst/>
          </a:prstGeom>
        </p:spPr>
      </p:pic>
      <p:pic>
        <p:nvPicPr>
          <p:cNvPr id="10" name="Picture 9">
            <a:extLst>
              <a:ext uri="{FF2B5EF4-FFF2-40B4-BE49-F238E27FC236}">
                <a16:creationId xmlns:a16="http://schemas.microsoft.com/office/drawing/2014/main" id="{E2C52F88-A360-4C92-8862-0E02AF66FC3C}"/>
              </a:ext>
            </a:extLst>
          </p:cNvPr>
          <p:cNvPicPr>
            <a:picLocks noChangeAspect="1"/>
          </p:cNvPicPr>
          <p:nvPr/>
        </p:nvPicPr>
        <p:blipFill>
          <a:blip r:embed="rId4"/>
          <a:stretch>
            <a:fillRect/>
          </a:stretch>
        </p:blipFill>
        <p:spPr>
          <a:xfrm>
            <a:off x="985651" y="972000"/>
            <a:ext cx="10515877" cy="5608468"/>
          </a:xfrm>
          <a:prstGeom prst="rect">
            <a:avLst/>
          </a:prstGeom>
        </p:spPr>
      </p:pic>
      <p:pic>
        <p:nvPicPr>
          <p:cNvPr id="13" name="Picture 12">
            <a:extLst>
              <a:ext uri="{FF2B5EF4-FFF2-40B4-BE49-F238E27FC236}">
                <a16:creationId xmlns:a16="http://schemas.microsoft.com/office/drawing/2014/main" id="{52B9C2E4-1E4A-4996-9C5B-7A54F950BFEE}"/>
              </a:ext>
            </a:extLst>
          </p:cNvPr>
          <p:cNvPicPr>
            <a:picLocks noChangeAspect="1"/>
          </p:cNvPicPr>
          <p:nvPr/>
        </p:nvPicPr>
        <p:blipFill>
          <a:blip r:embed="rId5"/>
          <a:stretch>
            <a:fillRect/>
          </a:stretch>
        </p:blipFill>
        <p:spPr>
          <a:xfrm>
            <a:off x="985651" y="972000"/>
            <a:ext cx="10515877" cy="5608468"/>
          </a:xfrm>
          <a:prstGeom prst="rect">
            <a:avLst/>
          </a:prstGeom>
        </p:spPr>
      </p:pic>
      <p:pic>
        <p:nvPicPr>
          <p:cNvPr id="15" name="Picture 14">
            <a:extLst>
              <a:ext uri="{FF2B5EF4-FFF2-40B4-BE49-F238E27FC236}">
                <a16:creationId xmlns:a16="http://schemas.microsoft.com/office/drawing/2014/main" id="{DD33C270-DE1B-4732-8477-4684B8069924}"/>
              </a:ext>
            </a:extLst>
          </p:cNvPr>
          <p:cNvPicPr>
            <a:picLocks noChangeAspect="1"/>
          </p:cNvPicPr>
          <p:nvPr/>
        </p:nvPicPr>
        <p:blipFill>
          <a:blip r:embed="rId6"/>
          <a:stretch>
            <a:fillRect/>
          </a:stretch>
        </p:blipFill>
        <p:spPr>
          <a:xfrm>
            <a:off x="985651" y="972000"/>
            <a:ext cx="10515877" cy="5608468"/>
          </a:xfrm>
          <a:prstGeom prst="rect">
            <a:avLst/>
          </a:prstGeom>
        </p:spPr>
      </p:pic>
      <p:pic>
        <p:nvPicPr>
          <p:cNvPr id="17" name="Picture 16">
            <a:extLst>
              <a:ext uri="{FF2B5EF4-FFF2-40B4-BE49-F238E27FC236}">
                <a16:creationId xmlns:a16="http://schemas.microsoft.com/office/drawing/2014/main" id="{284FC199-34CB-446D-A6EE-C0714A460C63}"/>
              </a:ext>
            </a:extLst>
          </p:cNvPr>
          <p:cNvPicPr>
            <a:picLocks noChangeAspect="1"/>
          </p:cNvPicPr>
          <p:nvPr/>
        </p:nvPicPr>
        <p:blipFill>
          <a:blip r:embed="rId7"/>
          <a:stretch>
            <a:fillRect/>
          </a:stretch>
        </p:blipFill>
        <p:spPr>
          <a:xfrm>
            <a:off x="985651" y="972000"/>
            <a:ext cx="10515877" cy="5608468"/>
          </a:xfrm>
          <a:prstGeom prst="rect">
            <a:avLst/>
          </a:prstGeom>
        </p:spPr>
      </p:pic>
      <p:pic>
        <p:nvPicPr>
          <p:cNvPr id="20" name="Picture 19">
            <a:extLst>
              <a:ext uri="{FF2B5EF4-FFF2-40B4-BE49-F238E27FC236}">
                <a16:creationId xmlns:a16="http://schemas.microsoft.com/office/drawing/2014/main" id="{19DE5DC8-9D6E-4248-8A05-87A45C13663C}"/>
              </a:ext>
            </a:extLst>
          </p:cNvPr>
          <p:cNvPicPr>
            <a:picLocks noChangeAspect="1"/>
          </p:cNvPicPr>
          <p:nvPr/>
        </p:nvPicPr>
        <p:blipFill>
          <a:blip r:embed="rId8"/>
          <a:stretch>
            <a:fillRect/>
          </a:stretch>
        </p:blipFill>
        <p:spPr>
          <a:xfrm>
            <a:off x="985651" y="972000"/>
            <a:ext cx="10515877" cy="5608468"/>
          </a:xfrm>
          <a:prstGeom prst="rect">
            <a:avLst/>
          </a:prstGeom>
        </p:spPr>
      </p:pic>
      <p:pic>
        <p:nvPicPr>
          <p:cNvPr id="22" name="Picture 21">
            <a:extLst>
              <a:ext uri="{FF2B5EF4-FFF2-40B4-BE49-F238E27FC236}">
                <a16:creationId xmlns:a16="http://schemas.microsoft.com/office/drawing/2014/main" id="{72C6EF30-0E04-4C11-88F6-9410EDA5125C}"/>
              </a:ext>
            </a:extLst>
          </p:cNvPr>
          <p:cNvPicPr>
            <a:picLocks noChangeAspect="1"/>
          </p:cNvPicPr>
          <p:nvPr/>
        </p:nvPicPr>
        <p:blipFill>
          <a:blip r:embed="rId9"/>
          <a:stretch>
            <a:fillRect/>
          </a:stretch>
        </p:blipFill>
        <p:spPr>
          <a:xfrm>
            <a:off x="985651" y="972000"/>
            <a:ext cx="10515877" cy="5608468"/>
          </a:xfrm>
          <a:prstGeom prst="rect">
            <a:avLst/>
          </a:prstGeom>
        </p:spPr>
      </p:pic>
      <p:pic>
        <p:nvPicPr>
          <p:cNvPr id="24" name="Picture 23">
            <a:extLst>
              <a:ext uri="{FF2B5EF4-FFF2-40B4-BE49-F238E27FC236}">
                <a16:creationId xmlns:a16="http://schemas.microsoft.com/office/drawing/2014/main" id="{4F209246-9F82-4DE7-9544-18B500CF1014}"/>
              </a:ext>
            </a:extLst>
          </p:cNvPr>
          <p:cNvPicPr>
            <a:picLocks noChangeAspect="1"/>
          </p:cNvPicPr>
          <p:nvPr/>
        </p:nvPicPr>
        <p:blipFill>
          <a:blip r:embed="rId10"/>
          <a:stretch>
            <a:fillRect/>
          </a:stretch>
        </p:blipFill>
        <p:spPr>
          <a:xfrm>
            <a:off x="985651" y="972000"/>
            <a:ext cx="10515877" cy="5608468"/>
          </a:xfrm>
          <a:prstGeom prst="rect">
            <a:avLst/>
          </a:prstGeom>
        </p:spPr>
      </p:pic>
      <p:pic>
        <p:nvPicPr>
          <p:cNvPr id="26" name="Picture 25">
            <a:extLst>
              <a:ext uri="{FF2B5EF4-FFF2-40B4-BE49-F238E27FC236}">
                <a16:creationId xmlns:a16="http://schemas.microsoft.com/office/drawing/2014/main" id="{E87AF49F-4C9D-43F9-9C6A-E08E4402F875}"/>
              </a:ext>
            </a:extLst>
          </p:cNvPr>
          <p:cNvPicPr>
            <a:picLocks noChangeAspect="1"/>
          </p:cNvPicPr>
          <p:nvPr/>
        </p:nvPicPr>
        <p:blipFill>
          <a:blip r:embed="rId11"/>
          <a:stretch>
            <a:fillRect/>
          </a:stretch>
        </p:blipFill>
        <p:spPr>
          <a:xfrm>
            <a:off x="985651" y="972000"/>
            <a:ext cx="10515877" cy="5608468"/>
          </a:xfrm>
          <a:prstGeom prst="rect">
            <a:avLst/>
          </a:prstGeom>
        </p:spPr>
      </p:pic>
      <p:pic>
        <p:nvPicPr>
          <p:cNvPr id="28" name="Picture 27">
            <a:extLst>
              <a:ext uri="{FF2B5EF4-FFF2-40B4-BE49-F238E27FC236}">
                <a16:creationId xmlns:a16="http://schemas.microsoft.com/office/drawing/2014/main" id="{2CF1FBF2-D901-48E1-9F7B-CDF9FFFF9B39}"/>
              </a:ext>
            </a:extLst>
          </p:cNvPr>
          <p:cNvPicPr>
            <a:picLocks noChangeAspect="1"/>
          </p:cNvPicPr>
          <p:nvPr/>
        </p:nvPicPr>
        <p:blipFill>
          <a:blip r:embed="rId12"/>
          <a:stretch>
            <a:fillRect/>
          </a:stretch>
        </p:blipFill>
        <p:spPr>
          <a:xfrm>
            <a:off x="985651" y="972000"/>
            <a:ext cx="10515877" cy="5608468"/>
          </a:xfrm>
          <a:prstGeom prst="rect">
            <a:avLst/>
          </a:prstGeom>
        </p:spPr>
      </p:pic>
      <p:pic>
        <p:nvPicPr>
          <p:cNvPr id="30" name="Picture 29">
            <a:extLst>
              <a:ext uri="{FF2B5EF4-FFF2-40B4-BE49-F238E27FC236}">
                <a16:creationId xmlns:a16="http://schemas.microsoft.com/office/drawing/2014/main" id="{9C4831EE-D66B-4E5D-AEF1-1D9F8C8A201B}"/>
              </a:ext>
            </a:extLst>
          </p:cNvPr>
          <p:cNvPicPr>
            <a:picLocks noChangeAspect="1"/>
          </p:cNvPicPr>
          <p:nvPr/>
        </p:nvPicPr>
        <p:blipFill>
          <a:blip r:embed="rId13"/>
          <a:stretch>
            <a:fillRect/>
          </a:stretch>
        </p:blipFill>
        <p:spPr>
          <a:xfrm>
            <a:off x="985651" y="972000"/>
            <a:ext cx="10515877" cy="5608468"/>
          </a:xfrm>
          <a:prstGeom prst="rect">
            <a:avLst/>
          </a:prstGeom>
        </p:spPr>
      </p:pic>
      <p:cxnSp>
        <p:nvCxnSpPr>
          <p:cNvPr id="34" name="Straight Arrow Connector 33">
            <a:extLst>
              <a:ext uri="{FF2B5EF4-FFF2-40B4-BE49-F238E27FC236}">
                <a16:creationId xmlns:a16="http://schemas.microsoft.com/office/drawing/2014/main" id="{BE264192-12D5-43D2-9FBD-CA0FA8876149}"/>
              </a:ext>
            </a:extLst>
          </p:cNvPr>
          <p:cNvCxnSpPr>
            <a:cxnSpLocks/>
          </p:cNvCxnSpPr>
          <p:nvPr/>
        </p:nvCxnSpPr>
        <p:spPr>
          <a:xfrm>
            <a:off x="2421180" y="1808342"/>
            <a:ext cx="777240" cy="458497"/>
          </a:xfrm>
          <a:prstGeom prst="straightConnector1">
            <a:avLst/>
          </a:prstGeom>
          <a:ln w="571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9249995-A794-4A26-9134-CC969D3CE49D}"/>
              </a:ext>
            </a:extLst>
          </p:cNvPr>
          <p:cNvSpPr txBox="1"/>
          <p:nvPr/>
        </p:nvSpPr>
        <p:spPr>
          <a:xfrm>
            <a:off x="1062097" y="5983881"/>
            <a:ext cx="2939004" cy="273793"/>
          </a:xfrm>
          <a:prstGeom prst="rect">
            <a:avLst/>
          </a:prstGeom>
          <a:noFill/>
        </p:spPr>
        <p:txBody>
          <a:bodyPr wrap="square" lIns="0" tIns="0" rIns="0" bIns="0" rtlCol="0" anchor="t" anchorCtr="0">
            <a:spAutoFit/>
          </a:bodyPr>
          <a:lstStyle/>
          <a:p>
            <a:pPr algn="l">
              <a:lnSpc>
                <a:spcPts val="2300"/>
              </a:lnSpc>
              <a:spcBef>
                <a:spcPts val="1150"/>
              </a:spcBef>
            </a:pPr>
            <a:r>
              <a:rPr lang="de-DE" b="1" dirty="0">
                <a:solidFill>
                  <a:schemeClr val="bg1"/>
                </a:solidFill>
              </a:rPr>
              <a:t>AUG 43638 NIR </a:t>
            </a:r>
            <a:r>
              <a:rPr lang="de-DE" b="1" dirty="0" err="1">
                <a:solidFill>
                  <a:schemeClr val="bg1"/>
                </a:solidFill>
              </a:rPr>
              <a:t>camera</a:t>
            </a:r>
            <a:endParaRPr lang="de-DE" b="1" dirty="0">
              <a:solidFill>
                <a:schemeClr val="bg1"/>
              </a:solidFill>
            </a:endParaRPr>
          </a:p>
        </p:txBody>
      </p:sp>
      <p:sp>
        <p:nvSpPr>
          <p:cNvPr id="36" name="Text Box 17">
            <a:extLst>
              <a:ext uri="{FF2B5EF4-FFF2-40B4-BE49-F238E27FC236}">
                <a16:creationId xmlns:a16="http://schemas.microsoft.com/office/drawing/2014/main" id="{57ED3912-404D-4AAC-B2EE-EE9356E552FF}"/>
              </a:ext>
            </a:extLst>
          </p:cNvPr>
          <p:cNvSpPr txBox="1">
            <a:spLocks noChangeArrowheads="1"/>
          </p:cNvSpPr>
          <p:nvPr/>
        </p:nvSpPr>
        <p:spPr bwMode="auto">
          <a:xfrm>
            <a:off x="3032643" y="4755609"/>
            <a:ext cx="6534713"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1:</a:t>
            </a:r>
          </a:p>
          <a:p>
            <a:pPr marL="285750" indent="-285750" defTabSz="914400">
              <a:buFont typeface="Arial" panose="020B0604020202020204" pitchFamily="34" charset="0"/>
              <a:buChar char="•"/>
            </a:pPr>
            <a:r>
              <a:rPr lang="de-DE" altLang="en-DE" b="1" dirty="0">
                <a:solidFill>
                  <a:srgbClr val="29485D"/>
                </a:solidFill>
              </a:rPr>
              <a:t>Small </a:t>
            </a:r>
            <a:r>
              <a:rPr lang="de-DE" altLang="en-DE" b="1" dirty="0" err="1">
                <a:solidFill>
                  <a:srgbClr val="29485D"/>
                </a:solidFill>
              </a:rPr>
              <a:t>field</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incidence</a:t>
            </a:r>
            <a:r>
              <a:rPr lang="de-DE" altLang="en-DE" b="1" dirty="0">
                <a:solidFill>
                  <a:srgbClr val="29485D"/>
                </a:solidFill>
              </a:rPr>
              <a:t> </a:t>
            </a:r>
            <a:r>
              <a:rPr lang="de-DE" altLang="en-DE" b="1" dirty="0" err="1">
                <a:solidFill>
                  <a:srgbClr val="29485D"/>
                </a:solidFill>
              </a:rPr>
              <a:t>angles</a:t>
            </a:r>
            <a:r>
              <a:rPr lang="de-DE" altLang="en-DE" b="1" dirty="0">
                <a:solidFill>
                  <a:srgbClr val="29485D"/>
                </a:solidFill>
              </a:rPr>
              <a:t> </a:t>
            </a:r>
            <a:r>
              <a:rPr lang="de-DE" altLang="en-DE" b="1" dirty="0">
                <a:solidFill>
                  <a:srgbClr val="29485D"/>
                </a:solidFill>
                <a:latin typeface="Symbol" panose="05050102010706020507" pitchFamily="18" charset="2"/>
              </a:rPr>
              <a:t>q</a:t>
            </a:r>
            <a:r>
              <a:rPr lang="de-DE" altLang="en-DE" b="1" baseline="-25000" dirty="0">
                <a:solidFill>
                  <a:srgbClr val="29485D"/>
                </a:solidFill>
                <a:latin typeface="Symbol" panose="05050102010706020507" pitchFamily="18" charset="2"/>
              </a:rPr>
              <a:t>^</a:t>
            </a:r>
            <a:r>
              <a:rPr lang="de-DE" altLang="en-DE" b="1" dirty="0">
                <a:solidFill>
                  <a:srgbClr val="29485D"/>
                </a:solidFill>
              </a:rPr>
              <a:t>&lt;2</a:t>
            </a:r>
            <a:r>
              <a:rPr lang="de-DE" altLang="en-DE" b="1" baseline="30000" dirty="0">
                <a:solidFill>
                  <a:srgbClr val="29485D"/>
                </a:solidFill>
              </a:rPr>
              <a:t>o</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handled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with</a:t>
            </a:r>
            <a:r>
              <a:rPr lang="de-DE" altLang="en-DE" b="1" dirty="0">
                <a:solidFill>
                  <a:srgbClr val="29485D"/>
                </a:solidFill>
              </a:rPr>
              <a:t> a </a:t>
            </a:r>
            <a:r>
              <a:rPr lang="de-DE" altLang="en-DE" b="1" dirty="0" err="1">
                <a:solidFill>
                  <a:srgbClr val="29485D"/>
                </a:solidFill>
              </a:rPr>
              <a:t>tile</a:t>
            </a:r>
            <a:r>
              <a:rPr lang="de-DE" altLang="en-DE" b="1" dirty="0">
                <a:solidFill>
                  <a:srgbClr val="29485D"/>
                </a:solidFill>
              </a:rPr>
              <a:t> </a:t>
            </a:r>
            <a:r>
              <a:rPr lang="de-DE" altLang="en-DE" b="1" dirty="0" err="1">
                <a:solidFill>
                  <a:srgbClr val="29485D"/>
                </a:solidFill>
              </a:rPr>
              <a:t>aligment</a:t>
            </a:r>
            <a:r>
              <a:rPr lang="de-DE" altLang="en-DE" b="1" dirty="0">
                <a:solidFill>
                  <a:srgbClr val="29485D"/>
                </a:solidFill>
              </a:rPr>
              <a:t> </a:t>
            </a:r>
            <a:r>
              <a:rPr lang="de-DE" altLang="en-DE" b="1" dirty="0" err="1">
                <a:solidFill>
                  <a:srgbClr val="29485D"/>
                </a:solidFill>
              </a:rPr>
              <a:t>accuracy</a:t>
            </a:r>
            <a:r>
              <a:rPr lang="de-DE" altLang="en-DE" b="1" dirty="0">
                <a:solidFill>
                  <a:srgbClr val="29485D"/>
                </a:solidFill>
              </a:rPr>
              <a:t> </a:t>
            </a:r>
            <a:r>
              <a:rPr lang="de-DE" altLang="en-DE" b="1" dirty="0" err="1">
                <a:solidFill>
                  <a:srgbClr val="29485D"/>
                </a:solidFill>
              </a:rPr>
              <a:t>better</a:t>
            </a:r>
            <a:r>
              <a:rPr lang="de-DE" altLang="en-DE" b="1" dirty="0">
                <a:solidFill>
                  <a:srgbClr val="29485D"/>
                </a:solidFill>
              </a:rPr>
              <a:t> </a:t>
            </a:r>
            <a:r>
              <a:rPr lang="de-DE" altLang="en-DE" b="1" dirty="0" err="1">
                <a:solidFill>
                  <a:srgbClr val="29485D"/>
                </a:solidFill>
              </a:rPr>
              <a:t>than</a:t>
            </a:r>
            <a:r>
              <a:rPr lang="de-DE" altLang="en-DE" b="1" dirty="0">
                <a:solidFill>
                  <a:srgbClr val="29485D"/>
                </a:solidFill>
              </a:rPr>
              <a:t> 300 µm</a:t>
            </a:r>
          </a:p>
          <a:p>
            <a:pPr marL="285750" indent="-285750" defTabSz="914400">
              <a:buFont typeface="Arial" panose="020B0604020202020204" pitchFamily="34" charset="0"/>
              <a:buChar char="•"/>
            </a:pPr>
            <a:r>
              <a:rPr lang="de-DE" altLang="en-DE" b="1" dirty="0">
                <a:solidFill>
                  <a:srgbClr val="29485D"/>
                </a:solidFill>
              </a:rPr>
              <a:t>and </a:t>
            </a:r>
            <a:r>
              <a:rPr lang="de-DE" altLang="en-DE" b="1" dirty="0" err="1">
                <a:solidFill>
                  <a:srgbClr val="29485D"/>
                </a:solidFill>
              </a:rPr>
              <a:t>optimized</a:t>
            </a:r>
            <a:r>
              <a:rPr lang="de-DE" altLang="en-DE" b="1" dirty="0">
                <a:solidFill>
                  <a:srgbClr val="29485D"/>
                </a:solidFill>
              </a:rPr>
              <a:t> </a:t>
            </a:r>
            <a:r>
              <a:rPr lang="de-DE" altLang="en-DE" b="1" dirty="0" err="1">
                <a:solidFill>
                  <a:srgbClr val="29485D"/>
                </a:solidFill>
              </a:rPr>
              <a:t>error</a:t>
            </a:r>
            <a:r>
              <a:rPr lang="de-DE" altLang="en-DE" b="1" dirty="0">
                <a:solidFill>
                  <a:srgbClr val="29485D"/>
                </a:solidFill>
              </a:rPr>
              <a:t> </a:t>
            </a:r>
            <a:r>
              <a:rPr lang="de-DE" altLang="en-DE" b="1" dirty="0" err="1">
                <a:solidFill>
                  <a:srgbClr val="29485D"/>
                </a:solidFill>
              </a:rPr>
              <a:t>fields</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current</a:t>
            </a:r>
            <a:r>
              <a:rPr lang="de-DE" altLang="en-DE" b="1" dirty="0">
                <a:solidFill>
                  <a:srgbClr val="29485D"/>
                </a:solidFill>
              </a:rPr>
              <a:t> </a:t>
            </a:r>
            <a:r>
              <a:rPr lang="de-DE" altLang="en-DE" b="1" dirty="0" err="1">
                <a:solidFill>
                  <a:srgbClr val="29485D"/>
                </a:solidFill>
              </a:rPr>
              <a:t>feeds</a:t>
            </a:r>
            <a:endParaRPr lang="de-DE" altLang="en-DE" b="1" dirty="0">
              <a:solidFill>
                <a:srgbClr val="29485D"/>
              </a:solidFill>
            </a:endParaRPr>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8</a:t>
            </a:fld>
            <a:endParaRPr lang="de-DE" sz="800" kern="600" cap="all" spc="90" dirty="0">
              <a:solidFill>
                <a:schemeClr val="tx1">
                  <a:tint val="75000"/>
                </a:schemeClr>
              </a:solidFill>
              <a:latin typeface="+mn-lt"/>
            </a:endParaRPr>
          </a:p>
        </p:txBody>
      </p:sp>
      <p:sp>
        <p:nvSpPr>
          <p:cNvPr id="21" name="Fußzeilenplatzhalter 1">
            <a:extLst>
              <a:ext uri="{FF2B5EF4-FFF2-40B4-BE49-F238E27FC236}">
                <a16:creationId xmlns:a16="http://schemas.microsoft.com/office/drawing/2014/main" id="{5DF5B85C-2EEB-4D74-B80E-4A96BD331613}"/>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6485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w/o impurity seeding in 800kA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186405" name="Picture 186404">
            <a:extLst>
              <a:ext uri="{FF2B5EF4-FFF2-40B4-BE49-F238E27FC236}">
                <a16:creationId xmlns:a16="http://schemas.microsoft.com/office/drawing/2014/main" id="{D2D78BD8-C46D-498C-927C-483426D91442}"/>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186407" name="Picture 186406">
            <a:extLst>
              <a:ext uri="{FF2B5EF4-FFF2-40B4-BE49-F238E27FC236}">
                <a16:creationId xmlns:a16="http://schemas.microsoft.com/office/drawing/2014/main" id="{79719A16-0BDC-4227-8238-4782C9630A48}"/>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186409" name="Picture 186408">
            <a:extLst>
              <a:ext uri="{FF2B5EF4-FFF2-40B4-BE49-F238E27FC236}">
                <a16:creationId xmlns:a16="http://schemas.microsoft.com/office/drawing/2014/main" id="{38CE0B3E-0065-4910-BA4E-A7AB497481E4}"/>
              </a:ext>
            </a:extLst>
          </p:cNvPr>
          <p:cNvPicPr>
            <a:picLocks noChangeAspect="1"/>
          </p:cNvPicPr>
          <p:nvPr/>
        </p:nvPicPr>
        <p:blipFill>
          <a:blip r:embed="rId5"/>
          <a:stretch>
            <a:fillRect/>
          </a:stretch>
        </p:blipFill>
        <p:spPr>
          <a:xfrm>
            <a:off x="36000" y="972000"/>
            <a:ext cx="11814072" cy="5559563"/>
          </a:xfrm>
          <a:prstGeom prst="rect">
            <a:avLst/>
          </a:prstGeom>
        </p:spPr>
      </p:pic>
      <p:pic>
        <p:nvPicPr>
          <p:cNvPr id="186411" name="Picture 186410">
            <a:extLst>
              <a:ext uri="{FF2B5EF4-FFF2-40B4-BE49-F238E27FC236}">
                <a16:creationId xmlns:a16="http://schemas.microsoft.com/office/drawing/2014/main" id="{4EDCC0A7-996B-40B2-8E81-FC99C37C941C}"/>
              </a:ext>
            </a:extLst>
          </p:cNvPr>
          <p:cNvPicPr>
            <a:picLocks noChangeAspect="1"/>
          </p:cNvPicPr>
          <p:nvPr/>
        </p:nvPicPr>
        <p:blipFill>
          <a:blip r:embed="rId6"/>
          <a:stretch>
            <a:fillRect/>
          </a:stretch>
        </p:blipFill>
        <p:spPr>
          <a:xfrm>
            <a:off x="36000" y="972000"/>
            <a:ext cx="11814072" cy="5559563"/>
          </a:xfrm>
          <a:prstGeom prst="rect">
            <a:avLst/>
          </a:prstGeom>
        </p:spPr>
      </p:pic>
      <p:pic>
        <p:nvPicPr>
          <p:cNvPr id="186413" name="Picture 186412">
            <a:extLst>
              <a:ext uri="{FF2B5EF4-FFF2-40B4-BE49-F238E27FC236}">
                <a16:creationId xmlns:a16="http://schemas.microsoft.com/office/drawing/2014/main" id="{BE2C36AF-2A25-4021-B856-EBCC0C12A881}"/>
              </a:ext>
            </a:extLst>
          </p:cNvPr>
          <p:cNvPicPr>
            <a:picLocks noChangeAspect="1"/>
          </p:cNvPicPr>
          <p:nvPr/>
        </p:nvPicPr>
        <p:blipFill>
          <a:blip r:embed="rId7"/>
          <a:stretch>
            <a:fillRect/>
          </a:stretch>
        </p:blipFill>
        <p:spPr>
          <a:xfrm>
            <a:off x="36000" y="972000"/>
            <a:ext cx="11814072" cy="5559563"/>
          </a:xfrm>
          <a:prstGeom prst="rect">
            <a:avLst/>
          </a:prstGeom>
        </p:spPr>
      </p:pic>
      <p:pic>
        <p:nvPicPr>
          <p:cNvPr id="186415" name="Picture 186414">
            <a:extLst>
              <a:ext uri="{FF2B5EF4-FFF2-40B4-BE49-F238E27FC236}">
                <a16:creationId xmlns:a16="http://schemas.microsoft.com/office/drawing/2014/main" id="{A2EC1230-F816-40AB-9369-3299382F2F5F}"/>
              </a:ext>
            </a:extLst>
          </p:cNvPr>
          <p:cNvPicPr>
            <a:picLocks noChangeAspect="1"/>
          </p:cNvPicPr>
          <p:nvPr/>
        </p:nvPicPr>
        <p:blipFill>
          <a:blip r:embed="rId8"/>
          <a:stretch>
            <a:fillRect/>
          </a:stretch>
        </p:blipFill>
        <p:spPr>
          <a:xfrm>
            <a:off x="36000" y="972000"/>
            <a:ext cx="11814072" cy="5559563"/>
          </a:xfrm>
          <a:prstGeom prst="rect">
            <a:avLst/>
          </a:prstGeom>
        </p:spPr>
      </p:pic>
      <p:pic>
        <p:nvPicPr>
          <p:cNvPr id="186417" name="Picture 186416">
            <a:extLst>
              <a:ext uri="{FF2B5EF4-FFF2-40B4-BE49-F238E27FC236}">
                <a16:creationId xmlns:a16="http://schemas.microsoft.com/office/drawing/2014/main" id="{0AD79794-42B4-4D61-A864-D470AC672898}"/>
              </a:ext>
            </a:extLst>
          </p:cNvPr>
          <p:cNvPicPr>
            <a:picLocks noChangeAspect="1"/>
          </p:cNvPicPr>
          <p:nvPr/>
        </p:nvPicPr>
        <p:blipFill>
          <a:blip r:embed="rId9"/>
          <a:stretch>
            <a:fillRect/>
          </a:stretch>
        </p:blipFill>
        <p:spPr>
          <a:xfrm>
            <a:off x="36000" y="972000"/>
            <a:ext cx="11814072" cy="5559563"/>
          </a:xfrm>
          <a:prstGeom prst="rect">
            <a:avLst/>
          </a:prstGeom>
        </p:spPr>
      </p:pic>
      <p:pic>
        <p:nvPicPr>
          <p:cNvPr id="186419" name="Picture 186418">
            <a:extLst>
              <a:ext uri="{FF2B5EF4-FFF2-40B4-BE49-F238E27FC236}">
                <a16:creationId xmlns:a16="http://schemas.microsoft.com/office/drawing/2014/main" id="{7F214A17-B78C-4B89-B72A-3D9FB950C62C}"/>
              </a:ext>
            </a:extLst>
          </p:cNvPr>
          <p:cNvPicPr>
            <a:picLocks noChangeAspect="1"/>
          </p:cNvPicPr>
          <p:nvPr/>
        </p:nvPicPr>
        <p:blipFill>
          <a:blip r:embed="rId10"/>
          <a:stretch>
            <a:fillRect/>
          </a:stretch>
        </p:blipFill>
        <p:spPr>
          <a:xfrm>
            <a:off x="36000" y="972000"/>
            <a:ext cx="11814072" cy="5559563"/>
          </a:xfrm>
          <a:prstGeom prst="rect">
            <a:avLst/>
          </a:prstGeom>
        </p:spPr>
      </p:pic>
      <p:pic>
        <p:nvPicPr>
          <p:cNvPr id="186421" name="Picture 186420">
            <a:extLst>
              <a:ext uri="{FF2B5EF4-FFF2-40B4-BE49-F238E27FC236}">
                <a16:creationId xmlns:a16="http://schemas.microsoft.com/office/drawing/2014/main" id="{DCA1665A-4E94-47A2-963B-8966BAAB6252}"/>
              </a:ext>
            </a:extLst>
          </p:cNvPr>
          <p:cNvPicPr>
            <a:picLocks noChangeAspect="1"/>
          </p:cNvPicPr>
          <p:nvPr/>
        </p:nvPicPr>
        <p:blipFill>
          <a:blip r:embed="rId11"/>
          <a:stretch>
            <a:fillRect/>
          </a:stretch>
        </p:blipFill>
        <p:spPr>
          <a:xfrm>
            <a:off x="36000" y="972000"/>
            <a:ext cx="11814072" cy="5559563"/>
          </a:xfrm>
          <a:prstGeom prst="rect">
            <a:avLst/>
          </a:prstGeom>
        </p:spPr>
      </p:pic>
      <p:pic>
        <p:nvPicPr>
          <p:cNvPr id="186423" name="Picture 186422">
            <a:extLst>
              <a:ext uri="{FF2B5EF4-FFF2-40B4-BE49-F238E27FC236}">
                <a16:creationId xmlns:a16="http://schemas.microsoft.com/office/drawing/2014/main" id="{691D920C-7882-4ADF-88CA-F9D2CCA473E4}"/>
              </a:ext>
            </a:extLst>
          </p:cNvPr>
          <p:cNvPicPr>
            <a:picLocks noChangeAspect="1"/>
          </p:cNvPicPr>
          <p:nvPr/>
        </p:nvPicPr>
        <p:blipFill>
          <a:blip r:embed="rId12"/>
          <a:stretch>
            <a:fillRect/>
          </a:stretch>
        </p:blipFill>
        <p:spPr>
          <a:xfrm>
            <a:off x="36000" y="972000"/>
            <a:ext cx="11814072" cy="5559563"/>
          </a:xfrm>
          <a:prstGeom prst="rect">
            <a:avLst/>
          </a:prstGeom>
        </p:spPr>
      </p:pic>
      <p:pic>
        <p:nvPicPr>
          <p:cNvPr id="186425" name="Picture 186424">
            <a:extLst>
              <a:ext uri="{FF2B5EF4-FFF2-40B4-BE49-F238E27FC236}">
                <a16:creationId xmlns:a16="http://schemas.microsoft.com/office/drawing/2014/main" id="{988FA58B-077A-466E-8813-B51D571C73D0}"/>
              </a:ext>
            </a:extLst>
          </p:cNvPr>
          <p:cNvPicPr>
            <a:picLocks noChangeAspect="1"/>
          </p:cNvPicPr>
          <p:nvPr/>
        </p:nvPicPr>
        <p:blipFill>
          <a:blip r:embed="rId13"/>
          <a:stretch>
            <a:fillRect/>
          </a:stretch>
        </p:blipFill>
        <p:spPr>
          <a:xfrm>
            <a:off x="36000" y="972000"/>
            <a:ext cx="11814072" cy="5559563"/>
          </a:xfrm>
          <a:prstGeom prst="rect">
            <a:avLst/>
          </a:prstGeom>
        </p:spPr>
      </p:pic>
      <p:pic>
        <p:nvPicPr>
          <p:cNvPr id="186427" name="Picture 186426">
            <a:extLst>
              <a:ext uri="{FF2B5EF4-FFF2-40B4-BE49-F238E27FC236}">
                <a16:creationId xmlns:a16="http://schemas.microsoft.com/office/drawing/2014/main" id="{8D3144F6-665B-47E3-B6E2-5F7C49B4F87E}"/>
              </a:ext>
            </a:extLst>
          </p:cNvPr>
          <p:cNvPicPr>
            <a:picLocks noChangeAspect="1"/>
          </p:cNvPicPr>
          <p:nvPr/>
        </p:nvPicPr>
        <p:blipFill>
          <a:blip r:embed="rId14"/>
          <a:stretch>
            <a:fillRect/>
          </a:stretch>
        </p:blipFill>
        <p:spPr>
          <a:xfrm>
            <a:off x="36000" y="972000"/>
            <a:ext cx="11814072" cy="5559563"/>
          </a:xfrm>
          <a:prstGeom prst="rect">
            <a:avLst/>
          </a:prstGeom>
        </p:spPr>
      </p:pic>
      <p:pic>
        <p:nvPicPr>
          <p:cNvPr id="186430" name="Picture 186429">
            <a:extLst>
              <a:ext uri="{FF2B5EF4-FFF2-40B4-BE49-F238E27FC236}">
                <a16:creationId xmlns:a16="http://schemas.microsoft.com/office/drawing/2014/main" id="{3FEA7065-5E7C-4EF7-98D1-20119E07F956}"/>
              </a:ext>
            </a:extLst>
          </p:cNvPr>
          <p:cNvPicPr>
            <a:picLocks noChangeAspect="1"/>
          </p:cNvPicPr>
          <p:nvPr/>
        </p:nvPicPr>
        <p:blipFill>
          <a:blip r:embed="rId15"/>
          <a:stretch>
            <a:fillRect/>
          </a:stretch>
        </p:blipFill>
        <p:spPr>
          <a:xfrm>
            <a:off x="36000" y="972000"/>
            <a:ext cx="11814072" cy="5559563"/>
          </a:xfrm>
          <a:prstGeom prst="rect">
            <a:avLst/>
          </a:prstGeom>
        </p:spPr>
      </p:pic>
      <p:pic>
        <p:nvPicPr>
          <p:cNvPr id="68" name="Picture 67">
            <a:extLst>
              <a:ext uri="{FF2B5EF4-FFF2-40B4-BE49-F238E27FC236}">
                <a16:creationId xmlns:a16="http://schemas.microsoft.com/office/drawing/2014/main" id="{ADB1E087-0090-4709-95E8-5C8FC2C485F2}"/>
              </a:ext>
            </a:extLst>
          </p:cNvPr>
          <p:cNvPicPr>
            <a:picLocks noChangeAspect="1"/>
          </p:cNvPicPr>
          <p:nvPr/>
        </p:nvPicPr>
        <p:blipFill>
          <a:blip r:embed="rId16"/>
          <a:stretch>
            <a:fillRect/>
          </a:stretch>
        </p:blipFill>
        <p:spPr>
          <a:xfrm>
            <a:off x="36000" y="972000"/>
            <a:ext cx="11814072" cy="5559563"/>
          </a:xfrm>
          <a:prstGeom prst="rect">
            <a:avLst/>
          </a:prstGeom>
        </p:spPr>
      </p:pic>
      <p:pic>
        <p:nvPicPr>
          <p:cNvPr id="70" name="Picture 69">
            <a:extLst>
              <a:ext uri="{FF2B5EF4-FFF2-40B4-BE49-F238E27FC236}">
                <a16:creationId xmlns:a16="http://schemas.microsoft.com/office/drawing/2014/main" id="{B3CC1AF1-9E67-41AD-BD8E-E3FE25F9D39D}"/>
              </a:ext>
            </a:extLst>
          </p:cNvPr>
          <p:cNvPicPr>
            <a:picLocks noChangeAspect="1"/>
          </p:cNvPicPr>
          <p:nvPr/>
        </p:nvPicPr>
        <p:blipFill>
          <a:blip r:embed="rId17"/>
          <a:stretch>
            <a:fillRect/>
          </a:stretch>
        </p:blipFill>
        <p:spPr>
          <a:xfrm>
            <a:off x="36000" y="972000"/>
            <a:ext cx="11814072" cy="5559563"/>
          </a:xfrm>
          <a:prstGeom prst="rect">
            <a:avLst/>
          </a:prstGeom>
        </p:spPr>
      </p:pic>
      <p:pic>
        <p:nvPicPr>
          <p:cNvPr id="72" name="Picture 71">
            <a:extLst>
              <a:ext uri="{FF2B5EF4-FFF2-40B4-BE49-F238E27FC236}">
                <a16:creationId xmlns:a16="http://schemas.microsoft.com/office/drawing/2014/main" id="{BE671A24-9B08-4742-AEEB-F80858616669}"/>
              </a:ext>
            </a:extLst>
          </p:cNvPr>
          <p:cNvPicPr>
            <a:picLocks noChangeAspect="1"/>
          </p:cNvPicPr>
          <p:nvPr/>
        </p:nvPicPr>
        <p:blipFill>
          <a:blip r:embed="rId18"/>
          <a:stretch>
            <a:fillRect/>
          </a:stretch>
        </p:blipFill>
        <p:spPr>
          <a:xfrm>
            <a:off x="36000" y="972000"/>
            <a:ext cx="11814072" cy="5559563"/>
          </a:xfrm>
          <a:prstGeom prst="rect">
            <a:avLst/>
          </a:prstGeom>
        </p:spPr>
      </p:pic>
      <p:pic>
        <p:nvPicPr>
          <p:cNvPr id="74" name="Picture 73">
            <a:extLst>
              <a:ext uri="{FF2B5EF4-FFF2-40B4-BE49-F238E27FC236}">
                <a16:creationId xmlns:a16="http://schemas.microsoft.com/office/drawing/2014/main" id="{759D8F80-DDF7-447B-BAB7-78F89D134D99}"/>
              </a:ext>
            </a:extLst>
          </p:cNvPr>
          <p:cNvPicPr>
            <a:picLocks noChangeAspect="1"/>
          </p:cNvPicPr>
          <p:nvPr/>
        </p:nvPicPr>
        <p:blipFill>
          <a:blip r:embed="rId19"/>
          <a:stretch>
            <a:fillRect/>
          </a:stretch>
        </p:blipFill>
        <p:spPr>
          <a:xfrm>
            <a:off x="36000" y="972000"/>
            <a:ext cx="11814072" cy="5559563"/>
          </a:xfrm>
          <a:prstGeom prst="rect">
            <a:avLst/>
          </a:prstGeom>
        </p:spPr>
      </p:pic>
      <p:pic>
        <p:nvPicPr>
          <p:cNvPr id="76" name="Picture 75">
            <a:extLst>
              <a:ext uri="{FF2B5EF4-FFF2-40B4-BE49-F238E27FC236}">
                <a16:creationId xmlns:a16="http://schemas.microsoft.com/office/drawing/2014/main" id="{63348B91-8B72-42F5-B872-5001B1EEB36A}"/>
              </a:ext>
            </a:extLst>
          </p:cNvPr>
          <p:cNvPicPr>
            <a:picLocks noChangeAspect="1"/>
          </p:cNvPicPr>
          <p:nvPr/>
        </p:nvPicPr>
        <p:blipFill>
          <a:blip r:embed="rId20"/>
          <a:stretch>
            <a:fillRect/>
          </a:stretch>
        </p:blipFill>
        <p:spPr>
          <a:xfrm>
            <a:off x="36000" y="972000"/>
            <a:ext cx="11814072" cy="5559563"/>
          </a:xfrm>
          <a:prstGeom prst="rect">
            <a:avLst/>
          </a:prstGeom>
        </p:spPr>
      </p:pic>
      <p:pic>
        <p:nvPicPr>
          <p:cNvPr id="80" name="Picture 79">
            <a:extLst>
              <a:ext uri="{FF2B5EF4-FFF2-40B4-BE49-F238E27FC236}">
                <a16:creationId xmlns:a16="http://schemas.microsoft.com/office/drawing/2014/main" id="{9D9DB7A9-4AED-4FC6-B473-A19FCFACD9A9}"/>
              </a:ext>
            </a:extLst>
          </p:cNvPr>
          <p:cNvPicPr>
            <a:picLocks noChangeAspect="1"/>
          </p:cNvPicPr>
          <p:nvPr/>
        </p:nvPicPr>
        <p:blipFill>
          <a:blip r:embed="rId21"/>
          <a:stretch>
            <a:fillRect/>
          </a:stretch>
        </p:blipFill>
        <p:spPr>
          <a:xfrm>
            <a:off x="36000" y="972000"/>
            <a:ext cx="11814072" cy="5559563"/>
          </a:xfrm>
          <a:prstGeom prst="rect">
            <a:avLst/>
          </a:prstGeom>
        </p:spPr>
      </p:pic>
      <p:sp>
        <p:nvSpPr>
          <p:cNvPr id="145" name="Text Box 17">
            <a:extLst>
              <a:ext uri="{FF2B5EF4-FFF2-40B4-BE49-F238E27FC236}">
                <a16:creationId xmlns:a16="http://schemas.microsoft.com/office/drawing/2014/main" id="{C9ACD7B1-1709-4742-9CDD-158282E92272}"/>
              </a:ext>
            </a:extLst>
          </p:cNvPr>
          <p:cNvSpPr txBox="1">
            <a:spLocks noChangeArrowheads="1"/>
          </p:cNvSpPr>
          <p:nvPr/>
        </p:nvSpPr>
        <p:spPr bwMode="auto">
          <a:xfrm>
            <a:off x="2106367" y="4442078"/>
            <a:ext cx="8156575" cy="1508105"/>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2:</a:t>
            </a:r>
          </a:p>
          <a:p>
            <a:pPr marL="285750" indent="-285750" defTabSz="914400">
              <a:buFont typeface="Arial" panose="020B0604020202020204" pitchFamily="34" charset="0"/>
              <a:buChar char="•"/>
            </a:pPr>
            <a:r>
              <a:rPr lang="de-DE" altLang="en-DE" b="1" dirty="0">
                <a:solidFill>
                  <a:srgbClr val="29485D"/>
                </a:solidFill>
              </a:rPr>
              <a:t>Even </a:t>
            </a:r>
            <a:r>
              <a:rPr lang="de-DE" altLang="en-DE" b="1" dirty="0" err="1">
                <a:solidFill>
                  <a:srgbClr val="29485D"/>
                </a:solidFill>
              </a:rPr>
              <a:t>without</a:t>
            </a:r>
            <a:r>
              <a:rPr lang="de-DE" altLang="en-DE" b="1" dirty="0">
                <a:solidFill>
                  <a:srgbClr val="29485D"/>
                </a:solidFill>
              </a:rPr>
              <a:t> </a:t>
            </a:r>
            <a:r>
              <a:rPr lang="de-DE" altLang="en-DE" b="1" dirty="0" err="1">
                <a:solidFill>
                  <a:srgbClr val="29485D"/>
                </a:solidFill>
              </a:rPr>
              <a:t>impurity</a:t>
            </a:r>
            <a:r>
              <a:rPr lang="de-DE" altLang="en-DE" b="1" dirty="0">
                <a:solidFill>
                  <a:srgbClr val="29485D"/>
                </a:solidFill>
              </a:rPr>
              <a:t> </a:t>
            </a:r>
            <a:r>
              <a:rPr lang="de-DE" altLang="en-DE" b="1" dirty="0" err="1">
                <a:solidFill>
                  <a:srgbClr val="29485D"/>
                </a:solidFill>
              </a:rPr>
              <a:t>seeding</a:t>
            </a:r>
            <a:r>
              <a:rPr lang="de-DE" altLang="en-DE" b="1" dirty="0">
                <a:solidFill>
                  <a:srgbClr val="29485D"/>
                </a:solidFill>
              </a:rPr>
              <a:t> an X-point </a:t>
            </a:r>
            <a:r>
              <a:rPr lang="de-DE" altLang="en-DE" b="1" dirty="0" err="1">
                <a:solidFill>
                  <a:srgbClr val="29485D"/>
                </a:solidFill>
              </a:rPr>
              <a:t>radiator</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established</a:t>
            </a:r>
            <a:r>
              <a:rPr lang="de-DE" altLang="en-DE" b="1" dirty="0">
                <a:solidFill>
                  <a:srgbClr val="29485D"/>
                </a:solidFill>
              </a:rPr>
              <a:t> in a LFS SF- </a:t>
            </a:r>
            <a:r>
              <a:rPr lang="de-DE" altLang="en-DE" b="1" dirty="0" err="1">
                <a:solidFill>
                  <a:srgbClr val="29485D"/>
                </a:solidFill>
              </a:rPr>
              <a:t>configuration</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t>
            </a:r>
            <a:r>
              <a:rPr lang="de-DE" altLang="en-DE" b="1" dirty="0" err="1">
                <a:solidFill>
                  <a:srgbClr val="29485D"/>
                </a:solidFill>
              </a:rPr>
              <a:t>detachment</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i="1" dirty="0" err="1">
                <a:solidFill>
                  <a:srgbClr val="29485D"/>
                </a:solidFill>
              </a:rPr>
              <a:t>primary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a:t>
            </a:r>
          </a:p>
          <a:p>
            <a:pPr marL="285750" indent="-285750" defTabSz="914400">
              <a:buFont typeface="Arial" panose="020B0604020202020204" pitchFamily="34" charset="0"/>
              <a:buChar char="•"/>
            </a:pPr>
            <a:r>
              <a:rPr lang="de-DE" altLang="en-DE" b="1" dirty="0">
                <a:solidFill>
                  <a:srgbClr val="29485D"/>
                </a:solidFill>
              </a:rPr>
              <a:t>but </a:t>
            </a:r>
            <a:r>
              <a:rPr lang="de-DE" altLang="en-DE" b="1" dirty="0" err="1">
                <a:solidFill>
                  <a:srgbClr val="29485D"/>
                </a:solidFill>
              </a:rPr>
              <a:t>far</a:t>
            </a:r>
            <a:r>
              <a:rPr lang="de-DE" altLang="en-DE" b="1" dirty="0">
                <a:solidFill>
                  <a:srgbClr val="29485D"/>
                </a:solidFill>
              </a:rPr>
              <a:t>-SOL </a:t>
            </a:r>
            <a:r>
              <a:rPr lang="de-DE" altLang="en-DE" b="1" dirty="0" err="1">
                <a:solidFill>
                  <a:srgbClr val="29485D"/>
                </a:solidFill>
              </a:rPr>
              <a:t>heat-fluxes</a:t>
            </a:r>
            <a:r>
              <a:rPr lang="de-DE" altLang="en-DE" b="1" dirty="0">
                <a:solidFill>
                  <a:srgbClr val="29485D"/>
                </a:solidFill>
              </a:rPr>
              <a:t> </a:t>
            </a:r>
            <a:r>
              <a:rPr lang="de-DE" altLang="en-DE" b="1" dirty="0" err="1">
                <a:solidFill>
                  <a:srgbClr val="29485D"/>
                </a:solidFill>
              </a:rPr>
              <a:t>beyond</a:t>
            </a:r>
            <a:r>
              <a:rPr lang="de-DE" altLang="en-DE" b="1" dirty="0">
                <a:solidFill>
                  <a:srgbClr val="29485D"/>
                </a:solidFill>
              </a:rPr>
              <a:t> </a:t>
            </a:r>
            <a:r>
              <a:rPr lang="de-DE" altLang="en-DE" b="1" i="1" dirty="0" err="1">
                <a:solidFill>
                  <a:srgbClr val="29485D"/>
                </a:solidFill>
              </a:rPr>
              <a:t>secondary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remain</a:t>
            </a:r>
            <a:r>
              <a:rPr lang="de-DE" altLang="en-DE" b="1" dirty="0">
                <a:solidFill>
                  <a:srgbClr val="29485D"/>
                </a:solidFill>
              </a:rPr>
              <a:t> high</a:t>
            </a:r>
          </a:p>
        </p:txBody>
      </p:sp>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9</a:t>
            </a:fld>
            <a:endParaRPr lang="de-DE" sz="800" kern="600" cap="all" spc="90" dirty="0">
              <a:solidFill>
                <a:schemeClr val="tx1">
                  <a:tint val="75000"/>
                </a:schemeClr>
              </a:solidFill>
              <a:latin typeface="+mn-lt"/>
            </a:endParaRPr>
          </a:p>
        </p:txBody>
      </p:sp>
      <p:sp>
        <p:nvSpPr>
          <p:cNvPr id="27" name="TextBox 26">
            <a:extLst>
              <a:ext uri="{FF2B5EF4-FFF2-40B4-BE49-F238E27FC236}">
                <a16:creationId xmlns:a16="http://schemas.microsoft.com/office/drawing/2014/main" id="{04C57386-04C4-4A8C-AE5F-46401FE467BD}"/>
              </a:ext>
            </a:extLst>
          </p:cNvPr>
          <p:cNvSpPr txBox="1"/>
          <p:nvPr/>
        </p:nvSpPr>
        <p:spPr>
          <a:xfrm>
            <a:off x="5146087" y="6492875"/>
            <a:ext cx="2973571"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[Bernert NF 2021], [</a:t>
            </a:r>
            <a:r>
              <a:rPr lang="de-DE" sz="1400" b="1" dirty="0" err="1"/>
              <a:t>Stroth</a:t>
            </a:r>
            <a:r>
              <a:rPr lang="de-DE" sz="1400" b="1" dirty="0"/>
              <a:t> NF 2022]</a:t>
            </a:r>
          </a:p>
        </p:txBody>
      </p:sp>
      <p:sp>
        <p:nvSpPr>
          <p:cNvPr id="29" name="Rectangle 18">
            <a:extLst>
              <a:ext uri="{FF2B5EF4-FFF2-40B4-BE49-F238E27FC236}">
                <a16:creationId xmlns:a16="http://schemas.microsoft.com/office/drawing/2014/main" id="{45162B8C-4EC0-458C-A1DD-1E552227071B}"/>
              </a:ext>
            </a:extLst>
          </p:cNvPr>
          <p:cNvSpPr>
            <a:spLocks noChangeArrowheads="1"/>
          </p:cNvSpPr>
          <p:nvPr/>
        </p:nvSpPr>
        <p:spPr bwMode="auto">
          <a:xfrm>
            <a:off x="5146087" y="6492875"/>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Fußzeilenplatzhalter 1">
            <a:extLst>
              <a:ext uri="{FF2B5EF4-FFF2-40B4-BE49-F238E27FC236}">
                <a16:creationId xmlns:a16="http://schemas.microsoft.com/office/drawing/2014/main" id="{51722099-DA2F-447C-ADEC-DA4D3D14491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30" name="TextBox 29">
            <a:extLst>
              <a:ext uri="{FF2B5EF4-FFF2-40B4-BE49-F238E27FC236}">
                <a16:creationId xmlns:a16="http://schemas.microsoft.com/office/drawing/2014/main" id="{008AFAD2-5183-4C3E-9332-38351E03E00F}"/>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395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4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4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6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4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642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64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64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DDC366DC-51BD-4532-B2D0-6FCAEACE6952}"/>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AUG 2022_Final</Template>
  <TotalTime>1112</TotalTime>
  <Words>2514</Words>
  <Application>Microsoft Office PowerPoint</Application>
  <PresentationFormat>Widescreen</PresentationFormat>
  <Paragraphs>332</Paragraphs>
  <Slides>50</Slides>
  <Notes>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1" baseType="lpstr">
      <vt:lpstr>.SF NS Symbols Regular</vt:lpstr>
      <vt:lpstr>Arial</vt:lpstr>
      <vt:lpstr>Arial Narrow</vt:lpstr>
      <vt:lpstr>Calibri</vt:lpstr>
      <vt:lpstr>Symbol</vt:lpstr>
      <vt:lpstr>Times New Roman</vt:lpstr>
      <vt:lpstr>Wingdings</vt:lpstr>
      <vt:lpstr>Wingdings 3</vt:lpstr>
      <vt:lpstr>AUG</vt:lpstr>
      <vt:lpstr>IPP</vt:lpstr>
      <vt:lpstr>think-cell Folie</vt:lpstr>
      <vt:lpstr>PowerPoint Presentation</vt:lpstr>
      <vt:lpstr>PowerPoint Presentation</vt:lpstr>
      <vt:lpstr>PowerPoint Presentation</vt:lpstr>
      <vt:lpstr>New Upper Divertor of ASDEX Upgrade: Configurations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 discharges </vt:lpstr>
      <vt:lpstr>Experiments – IR thermography </vt:lpstr>
      <vt:lpstr>Experiments – heat fluxes </vt:lpstr>
      <vt:lpstr>Experiments – Interpretation with EMC3-EIRENE</vt:lpstr>
      <vt:lpstr>Experiments – target tile alignment accuracy </vt:lpstr>
      <vt:lpstr>Core impurity pollution &amp; dilution </vt:lpstr>
      <vt:lpstr>Extrapolation to (EU-)DEMO – SOLPS-ITER modelling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Tilmann Lunt</dc:creator>
  <cp:lastModifiedBy>Tilmann Lunt</cp:lastModifiedBy>
  <cp:revision>481</cp:revision>
  <dcterms:created xsi:type="dcterms:W3CDTF">2022-10-01T09:43:12Z</dcterms:created>
  <dcterms:modified xsi:type="dcterms:W3CDTF">2025-10-29T07:01:45Z</dcterms:modified>
</cp:coreProperties>
</file>