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48" r:id="rId2"/>
    <p:sldId id="347" r:id="rId3"/>
    <p:sldId id="349" r:id="rId4"/>
    <p:sldId id="350" r:id="rId5"/>
    <p:sldId id="356" r:id="rId6"/>
    <p:sldId id="354" r:id="rId7"/>
    <p:sldId id="355" r:id="rId8"/>
    <p:sldId id="351" r:id="rId9"/>
    <p:sldId id="352" r:id="rId10"/>
    <p:sldId id="366" r:id="rId11"/>
    <p:sldId id="357" r:id="rId12"/>
    <p:sldId id="365" r:id="rId13"/>
    <p:sldId id="358" r:id="rId14"/>
    <p:sldId id="359" r:id="rId15"/>
    <p:sldId id="362" r:id="rId16"/>
  </p:sldIdLst>
  <p:sldSz cx="9144000" cy="5143500" type="screen16x9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0B0B0F-0337-BCA7-0C39-ECC57B1772BD}" name="Pinches Simon" initials="SP" userId="S::Simon.Pinches@iter.org::5987219a-fc29-40b9-8d67-0834697130fd" providerId="AD"/>
  <p188:author id="{D896A5EB-38F8-4F89-74EE-5693849BDCA0}" name="Hoenen Olivier" initials="OH" userId="S::Olivier.Hoenen@iter.org::75e42c8f-3a75-4e3d-890e-990082762a5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FCC7C3"/>
    <a:srgbClr val="FAACA6"/>
    <a:srgbClr val="F9928A"/>
    <a:srgbClr val="F7776E"/>
    <a:srgbClr val="F44336"/>
    <a:srgbClr val="EFB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1B424B-9A8A-4E33-932B-95208E118B7B}" v="795" dt="2025-09-11T04:11:56.4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1332" y="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5029E26-3CDE-4E2A-9243-F4CFA73F77C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71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5"/>
            <a:ext cx="4984962" cy="44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4D204273-9E39-4C9A-A251-EF1633DCAA4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993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6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31286"/>
          </a:xfrm>
        </p:spPr>
        <p:txBody>
          <a:bodyPr/>
          <a:lstStyle>
            <a:lvl1pPr marL="0" indent="0" algn="ctr">
              <a:buFontTx/>
              <a:buNone/>
              <a:defRPr sz="2000" baseline="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539552" y="4470235"/>
            <a:ext cx="8352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err="1">
                <a:latin typeface="+mn-lt"/>
              </a:rPr>
              <a:t>Disclaimer</a:t>
            </a:r>
            <a:r>
              <a:rPr lang="fr-FR" sz="1100" i="1">
                <a:latin typeface="+mn-lt"/>
              </a:rPr>
              <a:t>: The </a:t>
            </a:r>
            <a:r>
              <a:rPr lang="fr-FR" sz="1100" i="1" err="1">
                <a:latin typeface="+mn-lt"/>
              </a:rPr>
              <a:t>views</a:t>
            </a:r>
            <a:r>
              <a:rPr lang="fr-FR" sz="1100" i="1">
                <a:latin typeface="+mn-lt"/>
              </a:rPr>
              <a:t> and opinions </a:t>
            </a:r>
            <a:r>
              <a:rPr lang="fr-FR" sz="1100" i="1" err="1">
                <a:latin typeface="+mn-lt"/>
              </a:rPr>
              <a:t>expressed</a:t>
            </a:r>
            <a:r>
              <a:rPr lang="fr-FR" sz="1100" i="1">
                <a:latin typeface="+mn-lt"/>
              </a:rPr>
              <a:t> </a:t>
            </a:r>
            <a:r>
              <a:rPr lang="fr-FR" sz="1100" i="1" err="1">
                <a:latin typeface="+mn-lt"/>
              </a:rPr>
              <a:t>herein</a:t>
            </a:r>
            <a:r>
              <a:rPr lang="fr-FR" sz="1100" i="1">
                <a:latin typeface="+mn-lt"/>
              </a:rPr>
              <a:t> do not </a:t>
            </a:r>
            <a:r>
              <a:rPr lang="fr-FR" sz="1100" i="1" err="1">
                <a:latin typeface="+mn-lt"/>
              </a:rPr>
              <a:t>necessarily</a:t>
            </a:r>
            <a:r>
              <a:rPr lang="fr-FR" sz="1100" i="1">
                <a:latin typeface="+mn-lt"/>
              </a:rPr>
              <a:t> </a:t>
            </a:r>
            <a:r>
              <a:rPr lang="fr-FR" sz="1100" i="1" err="1">
                <a:latin typeface="+mn-lt"/>
              </a:rPr>
              <a:t>reflect</a:t>
            </a:r>
            <a:r>
              <a:rPr lang="fr-FR" sz="1100" i="1">
                <a:latin typeface="+mn-lt"/>
              </a:rPr>
              <a:t> </a:t>
            </a:r>
            <a:r>
              <a:rPr lang="fr-FR" sz="1100" i="1" err="1">
                <a:latin typeface="+mn-lt"/>
              </a:rPr>
              <a:t>those</a:t>
            </a:r>
            <a:r>
              <a:rPr lang="fr-FR" sz="1100" i="1">
                <a:latin typeface="+mn-lt"/>
              </a:rPr>
              <a:t> of the ITER Organization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1524000"/>
            <a:ext cx="8001000" cy="4381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61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457200"/>
            <a:ext cx="200025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457200"/>
            <a:ext cx="5848350" cy="4114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7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98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134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314450"/>
            <a:ext cx="3924300" cy="325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314450"/>
            <a:ext cx="3924300" cy="325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08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15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55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036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7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135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0"/>
            <a:ext cx="800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819150"/>
            <a:ext cx="8001000" cy="364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706689" y="4873883"/>
            <a:ext cx="460851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3600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2025, ITER Organization</a:t>
            </a:r>
            <a:endParaRPr lang="en-GB" sz="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458200" y="4788000"/>
            <a:ext cx="5857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00">
                <a:latin typeface="+mj-lt"/>
              </a:rPr>
              <a:t>Page </a:t>
            </a:r>
            <a:fld id="{47BA91C2-74BF-4480-8BF1-C44F20807924}" type="slidenum">
              <a:rPr lang="en-GB" sz="800" smtClean="0">
                <a:latin typeface="+mj-lt"/>
              </a:rPr>
              <a:pPr>
                <a:spcBef>
                  <a:spcPct val="50000"/>
                </a:spcBef>
              </a:pPr>
              <a:t>‹#›</a:t>
            </a:fld>
            <a:endParaRPr lang="en-GB" sz="800"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4731514"/>
            <a:ext cx="9144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8388424" y="4731514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7308304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699792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52000"/>
            <a:ext cx="592767" cy="29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4953600"/>
            <a:ext cx="2016224" cy="971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87338" indent="-287338" algn="just" defTabSz="795338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just" defTabSz="795338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36650" indent="-188913" algn="just" defTabSz="795338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11300" indent="-184150" algn="just" defTabSz="79533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just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nucleus.iaea.org/sites/fusionportal/Pages/FusDIS.aspx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iter.org/e/imas-data-mapping-2026" TargetMode="External"/><Relationship Id="rId3" Type="http://schemas.openxmlformats.org/officeDocument/2006/relationships/image" Target="../media/image52.svg"/><Relationship Id="rId7" Type="http://schemas.openxmlformats.org/officeDocument/2006/relationships/image" Target="../media/image55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hyperlink" Target="https://github.com/iterorganization/IMAS-Data-Mapping" TargetMode="Externa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xusformat.org/" TargetMode="External"/><Relationship Id="rId2" Type="http://schemas.openxmlformats.org/officeDocument/2006/relationships/hyperlink" Target="https://cfconventions.org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7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iterorganization/IMAS-Standard-Names" TargetMode="External"/><Relationship Id="rId11" Type="http://schemas.openxmlformats.org/officeDocument/2006/relationships/image" Target="../media/image61.svg"/><Relationship Id="rId5" Type="http://schemas.openxmlformats.org/officeDocument/2006/relationships/hyperlink" Target="https://pypi.org/project/imas-mcp/" TargetMode="External"/><Relationship Id="rId10" Type="http://schemas.openxmlformats.org/officeDocument/2006/relationships/image" Target="../media/image60.png"/><Relationship Id="rId4" Type="http://schemas.microsoft.com/office/2007/relationships/hdphoto" Target="../media/hdphoto2.wdp"/><Relationship Id="rId9" Type="http://schemas.openxmlformats.org/officeDocument/2006/relationships/hyperlink" Target="https://github.com/iterorganization/imas-mcp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5.png"/><Relationship Id="rId4" Type="http://schemas.openxmlformats.org/officeDocument/2006/relationships/hyperlink" Target="https://imas-python.readthedocs.io/en/stable/netcdf/conventions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hyperlink" Target="https://github.com/iterorganization/IMAS-Data-Dictionary" TargetMode="External"/><Relationship Id="rId7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iterorganization/IMAS-Data-Mapping" TargetMode="External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hyperlink" Target="mailto:Olivier.Hoenen@iter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hyperlink" Target="https://www.fair4fusion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hyperlink" Target="https://pypi.org/project/imas-data-dictionary/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s://imas-data-dictionary.readthedocs.io/en/lates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iterorganization/IMAS-Data-Dictionary" TargetMode="External"/><Relationship Id="rId5" Type="http://schemas.openxmlformats.org/officeDocument/2006/relationships/hyperlink" Target="https://github.com/iterorganization/IMAS-Data-Dictionary/blob/develop/.github/CODEOWNERS" TargetMode="External"/><Relationship Id="rId10" Type="http://schemas.openxmlformats.org/officeDocument/2006/relationships/image" Target="../media/image37.svg"/><Relationship Id="rId4" Type="http://schemas.openxmlformats.org/officeDocument/2006/relationships/hyperlink" Target="https://pypi.org/project/imas-data-dictionaries/" TargetMode="External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svg"/><Relationship Id="rId18" Type="http://schemas.openxmlformats.org/officeDocument/2006/relationships/image" Target="../media/image48.png"/><Relationship Id="rId3" Type="http://schemas.openxmlformats.org/officeDocument/2006/relationships/image" Target="../media/image39.png"/><Relationship Id="rId21" Type="http://schemas.openxmlformats.org/officeDocument/2006/relationships/image" Target="../media/image50.svg"/><Relationship Id="rId7" Type="http://schemas.openxmlformats.org/officeDocument/2006/relationships/hyperlink" Target="https://github.com/iterorganization/IMAS-ParaView" TargetMode="External"/><Relationship Id="rId12" Type="http://schemas.openxmlformats.org/officeDocument/2006/relationships/image" Target="../media/image43.png"/><Relationship Id="rId17" Type="http://schemas.openxmlformats.org/officeDocument/2006/relationships/image" Target="../media/image47.svg"/><Relationship Id="rId2" Type="http://schemas.openxmlformats.org/officeDocument/2006/relationships/image" Target="../media/image38.gif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11" Type="http://schemas.openxmlformats.org/officeDocument/2006/relationships/hyperlink" Target="https://github.com/iterorganization/Waveform-Editor" TargetMode="External"/><Relationship Id="rId5" Type="http://schemas.openxmlformats.org/officeDocument/2006/relationships/image" Target="../media/image34.png"/><Relationship Id="rId15" Type="http://schemas.openxmlformats.org/officeDocument/2006/relationships/hyperlink" Target="SimDB" TargetMode="External"/><Relationship Id="rId10" Type="http://schemas.openxmlformats.org/officeDocument/2006/relationships/image" Target="../media/image42.png"/><Relationship Id="rId19" Type="http://schemas.openxmlformats.org/officeDocument/2006/relationships/hyperlink" Target="https://github.com/iterorganization/SimDB-Dashboard" TargetMode="External"/><Relationship Id="rId4" Type="http://schemas.openxmlformats.org/officeDocument/2006/relationships/hyperlink" Target="https://github.com/iterorganization/IMAS-Python" TargetMode="External"/><Relationship Id="rId9" Type="http://schemas.openxmlformats.org/officeDocument/2006/relationships/image" Target="../media/image41.sv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E24BF-C44B-655A-7607-412228F0D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80602"/>
            <a:ext cx="9144000" cy="384374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BBA7A47-F75F-3EB7-5C2F-1E1683F1F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0602"/>
            <a:ext cx="9144000" cy="3843748"/>
          </a:xfrm>
          <a:solidFill>
            <a:schemeClr val="tx1">
              <a:alpha val="41000"/>
            </a:schemeClr>
          </a:solidFill>
          <a:effectLst/>
        </p:spPr>
        <p:txBody>
          <a:bodyPr anchor="ctr"/>
          <a:lstStyle/>
          <a:p>
            <a:r>
              <a:rPr lang="en-US" sz="4800" baseline="30000">
                <a:solidFill>
                  <a:schemeClr val="bg1"/>
                </a:solidFill>
              </a:rPr>
              <a:t>Development of the IMAS Data Model</a:t>
            </a:r>
            <a:r>
              <a:rPr lang="en-US" sz="4000" baseline="30000">
                <a:solidFill>
                  <a:schemeClr val="bg1"/>
                </a:solidFill>
              </a:rPr>
              <a:t> </a:t>
            </a:r>
            <a:br>
              <a:rPr lang="en-US" sz="4000" baseline="30000">
                <a:solidFill>
                  <a:schemeClr val="bg1"/>
                </a:solidFill>
              </a:rPr>
            </a:br>
            <a:r>
              <a:rPr lang="en-US" sz="4000" baseline="30000">
                <a:solidFill>
                  <a:schemeClr val="bg1"/>
                </a:solidFill>
              </a:rPr>
              <a:t>Towards an Open Standard for Fusion Data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5452E048-69A2-CDFD-7B48-F9BB7604C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900" y="3105150"/>
            <a:ext cx="7696200" cy="988368"/>
          </a:xfrm>
        </p:spPr>
        <p:txBody>
          <a:bodyPr/>
          <a:lstStyle/>
          <a:p>
            <a:r>
              <a:rPr lang="en-US" sz="1600" b="1">
                <a:solidFill>
                  <a:schemeClr val="bg1"/>
                </a:solidFill>
              </a:rPr>
              <a:t>O. Hoenen</a:t>
            </a:r>
            <a:r>
              <a:rPr lang="en-US" sz="1600" b="1" baseline="30000">
                <a:solidFill>
                  <a:schemeClr val="bg1"/>
                </a:solidFill>
              </a:rPr>
              <a:t>1</a:t>
            </a:r>
            <a:r>
              <a:rPr lang="en-US" sz="1600" b="1">
                <a:solidFill>
                  <a:schemeClr val="bg1"/>
                </a:solidFill>
              </a:rPr>
              <a:t>, S. Mcintosh</a:t>
            </a:r>
            <a:r>
              <a:rPr lang="en-US" sz="1600" b="1" baseline="30000">
                <a:solidFill>
                  <a:schemeClr val="bg1"/>
                </a:solidFill>
              </a:rPr>
              <a:t>1</a:t>
            </a:r>
            <a:r>
              <a:rPr lang="en-US" sz="1600" b="1">
                <a:solidFill>
                  <a:schemeClr val="bg1"/>
                </a:solidFill>
              </a:rPr>
              <a:t>, M. Sebregts</a:t>
            </a:r>
            <a:r>
              <a:rPr lang="en-US" sz="1600" b="1" baseline="30000">
                <a:solidFill>
                  <a:schemeClr val="bg1"/>
                </a:solidFill>
              </a:rPr>
              <a:t>2</a:t>
            </a:r>
            <a:r>
              <a:rPr lang="en-US" sz="1600" b="1">
                <a:solidFill>
                  <a:schemeClr val="bg1"/>
                </a:solidFill>
              </a:rPr>
              <a:t>, D. van Vugt</a:t>
            </a:r>
            <a:r>
              <a:rPr lang="en-US" sz="1600" b="1" baseline="30000">
                <a:solidFill>
                  <a:schemeClr val="bg1"/>
                </a:solidFill>
              </a:rPr>
              <a:t>2</a:t>
            </a:r>
            <a:r>
              <a:rPr lang="en-US" sz="1600" b="1">
                <a:solidFill>
                  <a:schemeClr val="bg1"/>
                </a:solidFill>
              </a:rPr>
              <a:t>, S. Pinches</a:t>
            </a:r>
            <a:r>
              <a:rPr lang="en-US" sz="1600" b="1" baseline="30000">
                <a:solidFill>
                  <a:schemeClr val="bg1"/>
                </a:solidFill>
              </a:rPr>
              <a:t>1</a:t>
            </a:r>
            <a:endParaRPr lang="en-US" sz="1600" b="1">
              <a:solidFill>
                <a:schemeClr val="bg1"/>
              </a:solidFill>
            </a:endParaRPr>
          </a:p>
          <a:p>
            <a:r>
              <a:rPr lang="en-US" sz="1600">
                <a:solidFill>
                  <a:schemeClr val="bg1"/>
                </a:solidFill>
              </a:rPr>
              <a:t>and many other IMAS contributors</a:t>
            </a:r>
          </a:p>
          <a:p>
            <a:endParaRPr lang="en-US" sz="1100" b="1" baseline="30000">
              <a:solidFill>
                <a:schemeClr val="bg1"/>
              </a:solidFill>
            </a:endParaRPr>
          </a:p>
          <a:p>
            <a:r>
              <a:rPr lang="en-US" sz="1400" baseline="30000">
                <a:solidFill>
                  <a:schemeClr val="bg1"/>
                </a:solidFill>
              </a:rPr>
              <a:t>1 </a:t>
            </a:r>
            <a:r>
              <a:rPr lang="en-US" sz="1400">
                <a:solidFill>
                  <a:schemeClr val="bg1"/>
                </a:solidFill>
              </a:rPr>
              <a:t>ITER Organization, </a:t>
            </a:r>
            <a:r>
              <a:rPr lang="en-US" sz="1400" baseline="30000">
                <a:solidFill>
                  <a:schemeClr val="bg1"/>
                </a:solidFill>
              </a:rPr>
              <a:t>2 </a:t>
            </a:r>
            <a:r>
              <a:rPr lang="en-US" sz="1400">
                <a:solidFill>
                  <a:schemeClr val="bg1"/>
                </a:solidFill>
              </a:rPr>
              <a:t>Ignition Computing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8294A-D568-7930-F8D9-575244496A3A}"/>
              </a:ext>
            </a:extLst>
          </p:cNvPr>
          <p:cNvSpPr txBox="1"/>
          <p:nvPr/>
        </p:nvSpPr>
        <p:spPr>
          <a:xfrm>
            <a:off x="0" y="4093518"/>
            <a:ext cx="10134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rgbClr val="0070C0"/>
                </a:solidFill>
                <a:latin typeface="+mn-lt"/>
                <a:hlinkClick r:id="rId4"/>
              </a:rPr>
              <a:t>@ IAEA </a:t>
            </a:r>
            <a:r>
              <a:rPr lang="en-US" sz="900" err="1">
                <a:solidFill>
                  <a:srgbClr val="0070C0"/>
                </a:solidFill>
                <a:latin typeface="+mn-lt"/>
                <a:hlinkClick r:id="rId4"/>
              </a:rPr>
              <a:t>FusDIS</a:t>
            </a:r>
            <a:endParaRPr lang="en-GB" sz="900" err="1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A55AA5-BD36-9E4E-A409-8830B4037411}"/>
              </a:ext>
            </a:extLst>
          </p:cNvPr>
          <p:cNvSpPr txBox="1"/>
          <p:nvPr/>
        </p:nvSpPr>
        <p:spPr>
          <a:xfrm>
            <a:off x="838200" y="203603"/>
            <a:ext cx="7467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IAEA Technical Meeting on Fusion Data Processing, Validation and Analysis, 12 September 2025</a:t>
            </a:r>
            <a:r>
              <a:rPr lang="en-GB" sz="1200" b="0" i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​, Shanghai</a:t>
            </a:r>
            <a:endParaRPr lang="en-GB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8FA6DB6-9DA2-E2F9-A556-D2A644BCF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514" y="4813706"/>
            <a:ext cx="914400" cy="22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686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Bullseye with solid fill">
            <a:extLst>
              <a:ext uri="{FF2B5EF4-FFF2-40B4-BE49-F238E27FC236}">
                <a16:creationId xmlns:a16="http://schemas.microsoft.com/office/drawing/2014/main" id="{90475639-3991-1769-FFA5-303CB4C52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5" y="3881568"/>
            <a:ext cx="648874" cy="648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C0ADD-185A-1D58-EC47-63F45FA6D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Engage in Data Mapping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E0EC7-F8CA-296B-2CFB-467BA54BD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0570"/>
            <a:ext cx="4953000" cy="391995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Open platform to centralize knowledge </a:t>
            </a:r>
          </a:p>
          <a:p>
            <a:pPr lvl="1"/>
            <a:r>
              <a:rPr lang="en-GB"/>
              <a:t>Update status, list of IDS, tools, … </a:t>
            </a:r>
          </a:p>
          <a:p>
            <a:pPr lvl="1"/>
            <a:r>
              <a:rPr lang="en-GB"/>
              <a:t>Monthly online meetings</a:t>
            </a:r>
          </a:p>
          <a:p>
            <a:pPr lvl="1"/>
            <a:r>
              <a:rPr lang="en-GB"/>
              <a:t>Promote open mapping, data samples</a:t>
            </a:r>
          </a:p>
          <a:p>
            <a:pPr lvl="1"/>
            <a:r>
              <a:rPr lang="en-GB"/>
              <a:t>Collect feedback, data needs</a:t>
            </a:r>
          </a:p>
          <a:p>
            <a:pPr lvl="1" algn="l"/>
            <a:r>
              <a:rPr lang="en-GB"/>
              <a:t>Dedicated workshop will be organized at ITER (26-29 Jan 2026)</a:t>
            </a:r>
          </a:p>
          <a:p>
            <a:pPr lvl="1"/>
            <a:endParaRPr lang="en-GB" sz="2000"/>
          </a:p>
          <a:p>
            <a:pPr marL="477838" lvl="1" indent="0">
              <a:buNone/>
            </a:pPr>
            <a:endParaRPr lang="en-GB" sz="2000"/>
          </a:p>
          <a:p>
            <a:pPr marL="477838" lvl="1" indent="0">
              <a:buNone/>
            </a:pPr>
            <a:endParaRPr lang="en-GB" sz="900"/>
          </a:p>
          <a:p>
            <a:pPr marL="477838" lvl="1" indent="0">
              <a:buNone/>
            </a:pPr>
            <a:r>
              <a:rPr lang="en-GB"/>
              <a:t>Support application validation effort</a:t>
            </a:r>
          </a:p>
          <a:p>
            <a:pPr marL="477838" lvl="1" indent="0">
              <a:buNone/>
            </a:pPr>
            <a:r>
              <a:rPr lang="en-GB"/>
              <a:t>Prepare ITER CODAC</a:t>
            </a:r>
            <a:r>
              <a:rPr lang="en-GB">
                <a:sym typeface="Wingdings" panose="05000000000000000000" pitchFamily="2" charset="2"/>
              </a:rPr>
              <a:t>IMAS mapping</a:t>
            </a:r>
            <a:endParaRPr lang="en-GB"/>
          </a:p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29873A-9E2B-3AE1-9CAF-D90BB7765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31512"/>
            <a:ext cx="3962400" cy="4307590"/>
          </a:xfrm>
          <a:prstGeom prst="rect">
            <a:avLst/>
          </a:prstGeom>
        </p:spPr>
      </p:pic>
      <p:pic>
        <p:nvPicPr>
          <p:cNvPr id="7" name="Graphic 6">
            <a:hlinkClick r:id="rId5"/>
            <a:extLst>
              <a:ext uri="{FF2B5EF4-FFF2-40B4-BE49-F238E27FC236}">
                <a16:creationId xmlns:a16="http://schemas.microsoft.com/office/drawing/2014/main" id="{3083425F-4A23-4BC4-DB96-C5BC95BA4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13684" y="3439097"/>
            <a:ext cx="642555" cy="642555"/>
          </a:xfrm>
          <a:prstGeom prst="rect">
            <a:avLst/>
          </a:prstGeom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90850AE9-1B6A-04CB-C737-7389BBB5EDB4}"/>
              </a:ext>
            </a:extLst>
          </p:cNvPr>
          <p:cNvSpPr/>
          <p:nvPr/>
        </p:nvSpPr>
        <p:spPr bwMode="auto">
          <a:xfrm rot="5400000">
            <a:off x="2798394" y="1079052"/>
            <a:ext cx="309148" cy="3974165"/>
          </a:xfrm>
          <a:prstGeom prst="rightBrace">
            <a:avLst>
              <a:gd name="adj1" fmla="val 34571"/>
              <a:gd name="adj2" fmla="val 50000"/>
            </a:avLst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Century Gothic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E20E6-9886-037B-B57D-BD5F434FE8F2}"/>
              </a:ext>
            </a:extLst>
          </p:cNvPr>
          <p:cNvSpPr txBox="1"/>
          <p:nvPr/>
        </p:nvSpPr>
        <p:spPr>
          <a:xfrm>
            <a:off x="860850" y="3147481"/>
            <a:ext cx="4202625" cy="61555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rgbClr val="0070C0"/>
                </a:solidFill>
                <a:latin typeface="+mn-lt"/>
              </a:rPr>
              <a:t>Aim at a </a:t>
            </a:r>
            <a:r>
              <a:rPr lang="en-US" sz="1600" b="1">
                <a:solidFill>
                  <a:srgbClr val="0070C0"/>
                </a:solidFill>
                <a:latin typeface="+mn-lt"/>
              </a:rPr>
              <a:t>unified syntax </a:t>
            </a:r>
            <a:r>
              <a:rPr lang="en-US" sz="1600">
                <a:solidFill>
                  <a:srgbClr val="0070C0"/>
                </a:solidFill>
                <a:latin typeface="+mn-lt"/>
              </a:rPr>
              <a:t>for data mapping</a:t>
            </a:r>
            <a:br>
              <a:rPr lang="en-US" sz="1600">
                <a:solidFill>
                  <a:srgbClr val="0070C0"/>
                </a:solidFill>
                <a:latin typeface="+mn-lt"/>
              </a:rPr>
            </a:br>
            <a:r>
              <a:rPr lang="en-GB" sz="1800">
                <a:latin typeface="Arial Narrow" panose="020B0606020202030204" pitchFamily="34" charset="0"/>
                <a:hlinkClick r:id="rId8"/>
              </a:rPr>
              <a:t>https://indico.iter.org/e/imas-data-mapping-2026</a:t>
            </a:r>
            <a:endParaRPr lang="en-GB" sz="160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99C79-FB96-E79D-3CE9-6921CC58592A}"/>
              </a:ext>
            </a:extLst>
          </p:cNvPr>
          <p:cNvSpPr txBox="1"/>
          <p:nvPr/>
        </p:nvSpPr>
        <p:spPr>
          <a:xfrm>
            <a:off x="5619281" y="3224425"/>
            <a:ext cx="12747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accent1"/>
                </a:solidFill>
                <a:latin typeface="Consolas" panose="020B0609020204030204" pitchFamily="49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IMAS-Data-Mapping</a:t>
            </a:r>
            <a:endParaRPr lang="en-GB" sz="1000">
              <a:solidFill>
                <a:schemeClr val="accent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7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F2E1F-5D15-4B0F-D01E-52CD22690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Disentangle Data Model and Interfaces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3A2AD-CFB0-39CA-175A-9121A6530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1018"/>
            <a:ext cx="8382000" cy="438150"/>
          </a:xfrm>
        </p:spPr>
        <p:txBody>
          <a:bodyPr/>
          <a:lstStyle/>
          <a:p>
            <a:pPr marL="0" indent="0">
              <a:buNone/>
            </a:pPr>
            <a:r>
              <a:rPr lang="en-US" sz="1800"/>
              <a:t>Reflect ideas from other domains (</a:t>
            </a:r>
            <a:r>
              <a:rPr lang="en-US" sz="1800">
                <a:hlinkClick r:id="rId2"/>
              </a:rPr>
              <a:t>CF-Conventions</a:t>
            </a:r>
            <a:r>
              <a:rPr lang="en-US" sz="1800"/>
              <a:t>, </a:t>
            </a:r>
            <a:r>
              <a:rPr lang="en-US" sz="1800" err="1">
                <a:hlinkClick r:id="rId3"/>
              </a:rPr>
              <a:t>NeXus</a:t>
            </a:r>
            <a:r>
              <a:rPr lang="en-US" sz="1800"/>
              <a:t>) + lessons learned</a:t>
            </a:r>
            <a:endParaRPr lang="en-GB" sz="18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FD188D-C0C6-FEEB-D5FE-56B79DB24DB6}"/>
              </a:ext>
            </a:extLst>
          </p:cNvPr>
          <p:cNvGrpSpPr/>
          <p:nvPr/>
        </p:nvGrpSpPr>
        <p:grpSpPr>
          <a:xfrm>
            <a:off x="3765129" y="895350"/>
            <a:ext cx="1675804" cy="837902"/>
            <a:chOff x="2210097" y="2093"/>
            <a:chExt cx="1675804" cy="837902"/>
          </a:xfrm>
          <a:solidFill>
            <a:srgbClr val="92D050"/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F4CBD98-EA7A-448B-25FB-295A2E59DDAF}"/>
                </a:ext>
              </a:extLst>
            </p:cNvPr>
            <p:cNvSpPr/>
            <p:nvPr/>
          </p:nvSpPr>
          <p:spPr>
            <a:xfrm>
              <a:off x="2210097" y="2093"/>
              <a:ext cx="1675804" cy="83790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Rectangle: Rounded Corners 4">
              <a:extLst>
                <a:ext uri="{FF2B5EF4-FFF2-40B4-BE49-F238E27FC236}">
                  <a16:creationId xmlns:a16="http://schemas.microsoft.com/office/drawing/2014/main" id="{574F55A8-5C1F-D9AC-88D0-42801D83BB57}"/>
                </a:ext>
              </a:extLst>
            </p:cNvPr>
            <p:cNvSpPr txBox="1"/>
            <p:nvPr/>
          </p:nvSpPr>
          <p:spPr>
            <a:xfrm>
              <a:off x="2234638" y="26634"/>
              <a:ext cx="1626722" cy="7888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Fusion Conventions</a:t>
              </a:r>
              <a:endParaRPr lang="en-GB" sz="1800" kern="12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EB7B754-747B-3294-5893-8D8749AB4921}"/>
              </a:ext>
            </a:extLst>
          </p:cNvPr>
          <p:cNvGrpSpPr/>
          <p:nvPr/>
        </p:nvGrpSpPr>
        <p:grpSpPr>
          <a:xfrm>
            <a:off x="5410796" y="2293809"/>
            <a:ext cx="1675804" cy="837902"/>
            <a:chOff x="3821052" y="1613048"/>
            <a:chExt cx="1675804" cy="837902"/>
          </a:xfrm>
          <a:solidFill>
            <a:srgbClr val="92D050"/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7B718AD-4777-4A59-EAFE-A98D0FE4BA6E}"/>
                </a:ext>
              </a:extLst>
            </p:cNvPr>
            <p:cNvSpPr/>
            <p:nvPr/>
          </p:nvSpPr>
          <p:spPr>
            <a:xfrm>
              <a:off x="3821052" y="1613048"/>
              <a:ext cx="1675804" cy="83790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Rectangle: Rounded Corners 8">
              <a:extLst>
                <a:ext uri="{FF2B5EF4-FFF2-40B4-BE49-F238E27FC236}">
                  <a16:creationId xmlns:a16="http://schemas.microsoft.com/office/drawing/2014/main" id="{94D8EA04-DC41-BB12-9F30-4042CB376320}"/>
                </a:ext>
              </a:extLst>
            </p:cNvPr>
            <p:cNvSpPr txBox="1"/>
            <p:nvPr/>
          </p:nvSpPr>
          <p:spPr>
            <a:xfrm>
              <a:off x="3845593" y="1637589"/>
              <a:ext cx="1626722" cy="7888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Standard Names</a:t>
              </a:r>
              <a:endParaRPr lang="en-GB" sz="1800" kern="12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CBA7EB2-B878-67E8-1695-709EB3420932}"/>
              </a:ext>
            </a:extLst>
          </p:cNvPr>
          <p:cNvGrpSpPr/>
          <p:nvPr/>
        </p:nvGrpSpPr>
        <p:grpSpPr>
          <a:xfrm>
            <a:off x="3769419" y="3772734"/>
            <a:ext cx="1675804" cy="837902"/>
            <a:chOff x="2210097" y="3224003"/>
            <a:chExt cx="1675804" cy="837902"/>
          </a:xfrm>
          <a:solidFill>
            <a:srgbClr val="92D050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4DC3DB7-6192-5D71-48BB-EA01673A61BE}"/>
                </a:ext>
              </a:extLst>
            </p:cNvPr>
            <p:cNvSpPr/>
            <p:nvPr/>
          </p:nvSpPr>
          <p:spPr>
            <a:xfrm>
              <a:off x="2210097" y="3224003"/>
              <a:ext cx="1675804" cy="83790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Rectangle: Rounded Corners 12">
              <a:extLst>
                <a:ext uri="{FF2B5EF4-FFF2-40B4-BE49-F238E27FC236}">
                  <a16:creationId xmlns:a16="http://schemas.microsoft.com/office/drawing/2014/main" id="{B65F508C-EE5C-1EE7-07B5-FED964E57DCA}"/>
                </a:ext>
              </a:extLst>
            </p:cNvPr>
            <p:cNvSpPr txBox="1"/>
            <p:nvPr/>
          </p:nvSpPr>
          <p:spPr>
            <a:xfrm>
              <a:off x="2234638" y="3248544"/>
              <a:ext cx="1626722" cy="7888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err="1"/>
                <a:t>netCDF</a:t>
              </a:r>
              <a:br>
                <a:rPr lang="en-US" sz="1800" kern="1200"/>
              </a:br>
              <a:r>
                <a:rPr lang="en-US" sz="1600" kern="1200"/>
                <a:t>(self-described</a:t>
              </a:r>
              <a:r>
                <a:rPr lang="en-US" sz="1600"/>
                <a:t>)</a:t>
              </a:r>
              <a:endParaRPr lang="en-GB" sz="1800" kern="12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E7B24A-654B-573F-CA31-77DD37D46196}"/>
              </a:ext>
            </a:extLst>
          </p:cNvPr>
          <p:cNvGrpSpPr/>
          <p:nvPr/>
        </p:nvGrpSpPr>
        <p:grpSpPr>
          <a:xfrm>
            <a:off x="2044533" y="2293809"/>
            <a:ext cx="1675804" cy="837902"/>
            <a:chOff x="599142" y="1613048"/>
            <a:chExt cx="1675804" cy="837902"/>
          </a:xfrm>
          <a:solidFill>
            <a:srgbClr val="92D050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AB54F6E-E8E9-A842-0406-5E9FA90FF3FC}"/>
                </a:ext>
              </a:extLst>
            </p:cNvPr>
            <p:cNvSpPr/>
            <p:nvPr/>
          </p:nvSpPr>
          <p:spPr>
            <a:xfrm>
              <a:off x="599142" y="1613048"/>
              <a:ext cx="1675804" cy="83790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Rectangle: Rounded Corners 16">
              <a:extLst>
                <a:ext uri="{FF2B5EF4-FFF2-40B4-BE49-F238E27FC236}">
                  <a16:creationId xmlns:a16="http://schemas.microsoft.com/office/drawing/2014/main" id="{5C5019BD-B879-6EF9-BE81-2766718DE6D5}"/>
                </a:ext>
              </a:extLst>
            </p:cNvPr>
            <p:cNvSpPr txBox="1"/>
            <p:nvPr/>
          </p:nvSpPr>
          <p:spPr>
            <a:xfrm>
              <a:off x="623683" y="1637589"/>
              <a:ext cx="1626722" cy="7888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Interfaces</a:t>
              </a:r>
              <a:endParaRPr lang="en-GB" sz="1800" kern="120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B3E969-7260-0067-9BA4-DA0FB6CB3BEE}"/>
              </a:ext>
            </a:extLst>
          </p:cNvPr>
          <p:cNvGrpSpPr/>
          <p:nvPr/>
        </p:nvGrpSpPr>
        <p:grpSpPr>
          <a:xfrm>
            <a:off x="2069074" y="3772119"/>
            <a:ext cx="1675804" cy="837902"/>
            <a:chOff x="2210097" y="3224003"/>
            <a:chExt cx="1675804" cy="837902"/>
          </a:xfrm>
          <a:solidFill>
            <a:srgbClr val="92D050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923762E-2228-6A86-4560-3261D1370B9E}"/>
                </a:ext>
              </a:extLst>
            </p:cNvPr>
            <p:cNvSpPr/>
            <p:nvPr/>
          </p:nvSpPr>
          <p:spPr>
            <a:xfrm>
              <a:off x="2210097" y="3224003"/>
              <a:ext cx="1675804" cy="83790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Rectangle: Rounded Corners 12">
              <a:extLst>
                <a:ext uri="{FF2B5EF4-FFF2-40B4-BE49-F238E27FC236}">
                  <a16:creationId xmlns:a16="http://schemas.microsoft.com/office/drawing/2014/main" id="{66573CB4-BED8-1917-8F24-E7C3CA6ACE3C}"/>
                </a:ext>
              </a:extLst>
            </p:cNvPr>
            <p:cNvSpPr txBox="1"/>
            <p:nvPr/>
          </p:nvSpPr>
          <p:spPr>
            <a:xfrm>
              <a:off x="2234638" y="3248544"/>
              <a:ext cx="1626722" cy="7888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HDF5</a:t>
              </a:r>
              <a:endParaRPr lang="en-GB" sz="1800" kern="12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E2C371F-88E7-0BF2-EBF1-B83B622E5DA5}"/>
              </a:ext>
            </a:extLst>
          </p:cNvPr>
          <p:cNvGrpSpPr/>
          <p:nvPr/>
        </p:nvGrpSpPr>
        <p:grpSpPr>
          <a:xfrm>
            <a:off x="381000" y="3772119"/>
            <a:ext cx="1675804" cy="837902"/>
            <a:chOff x="2210097" y="3224003"/>
            <a:chExt cx="1675804" cy="837902"/>
          </a:xfrm>
          <a:solidFill>
            <a:srgbClr val="92D050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DFEDC6F-0CA3-8516-0F53-0BFEFA7C00E5}"/>
                </a:ext>
              </a:extLst>
            </p:cNvPr>
            <p:cNvSpPr/>
            <p:nvPr/>
          </p:nvSpPr>
          <p:spPr>
            <a:xfrm>
              <a:off x="2210097" y="3224003"/>
              <a:ext cx="1675804" cy="83790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Rectangle: Rounded Corners 12">
              <a:extLst>
                <a:ext uri="{FF2B5EF4-FFF2-40B4-BE49-F238E27FC236}">
                  <a16:creationId xmlns:a16="http://schemas.microsoft.com/office/drawing/2014/main" id="{0439C072-D362-64F2-29D2-539268A4C77C}"/>
                </a:ext>
              </a:extLst>
            </p:cNvPr>
            <p:cNvSpPr txBox="1"/>
            <p:nvPr/>
          </p:nvSpPr>
          <p:spPr>
            <a:xfrm>
              <a:off x="2234638" y="3248544"/>
              <a:ext cx="1626722" cy="7888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err="1"/>
                <a:t>MDSplus</a:t>
              </a:r>
              <a:endParaRPr lang="en-GB" sz="1800" kern="1200"/>
            </a:p>
          </p:txBody>
        </p:sp>
      </p:grpSp>
      <p:sp>
        <p:nvSpPr>
          <p:cNvPr id="41" name="Arrow: Up-Down 40">
            <a:extLst>
              <a:ext uri="{FF2B5EF4-FFF2-40B4-BE49-F238E27FC236}">
                <a16:creationId xmlns:a16="http://schemas.microsoft.com/office/drawing/2014/main" id="{F2E00DF0-D867-0C83-6F33-D88E1BA3B2EB}"/>
              </a:ext>
            </a:extLst>
          </p:cNvPr>
          <p:cNvSpPr/>
          <p:nvPr/>
        </p:nvSpPr>
        <p:spPr bwMode="auto">
          <a:xfrm>
            <a:off x="2738589" y="3162835"/>
            <a:ext cx="359270" cy="609283"/>
          </a:xfrm>
          <a:prstGeom prst="upDownArrow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2" name="Arrow: Up-Down 41">
            <a:extLst>
              <a:ext uri="{FF2B5EF4-FFF2-40B4-BE49-F238E27FC236}">
                <a16:creationId xmlns:a16="http://schemas.microsoft.com/office/drawing/2014/main" id="{4686952F-CB5B-372C-C9B6-B303C45557C0}"/>
              </a:ext>
            </a:extLst>
          </p:cNvPr>
          <p:cNvSpPr/>
          <p:nvPr/>
        </p:nvSpPr>
        <p:spPr bwMode="auto">
          <a:xfrm rot="2694096">
            <a:off x="1713234" y="3063978"/>
            <a:ext cx="359270" cy="792164"/>
          </a:xfrm>
          <a:prstGeom prst="upDownArrow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3" name="Arrow: Up-Down 42">
            <a:extLst>
              <a:ext uri="{FF2B5EF4-FFF2-40B4-BE49-F238E27FC236}">
                <a16:creationId xmlns:a16="http://schemas.microsoft.com/office/drawing/2014/main" id="{E779038F-625B-F072-2B8C-BB7B994A8512}"/>
              </a:ext>
            </a:extLst>
          </p:cNvPr>
          <p:cNvSpPr/>
          <p:nvPr/>
        </p:nvSpPr>
        <p:spPr bwMode="auto">
          <a:xfrm rot="18774944">
            <a:off x="3699011" y="3054298"/>
            <a:ext cx="359270" cy="804769"/>
          </a:xfrm>
          <a:prstGeom prst="upDownArrow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4" name="Arrow: Up-Down 43">
            <a:extLst>
              <a:ext uri="{FF2B5EF4-FFF2-40B4-BE49-F238E27FC236}">
                <a16:creationId xmlns:a16="http://schemas.microsoft.com/office/drawing/2014/main" id="{D8626B5F-257D-B7F7-561D-8B0F1C3B1945}"/>
              </a:ext>
            </a:extLst>
          </p:cNvPr>
          <p:cNvSpPr/>
          <p:nvPr/>
        </p:nvSpPr>
        <p:spPr bwMode="auto">
          <a:xfrm rot="2688985">
            <a:off x="5200521" y="3045791"/>
            <a:ext cx="359270" cy="804769"/>
          </a:xfrm>
          <a:prstGeom prst="upDownArrow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3DC8DC4-D7BF-6AC3-2E64-F9FC9C7E56FA}"/>
              </a:ext>
            </a:extLst>
          </p:cNvPr>
          <p:cNvCxnSpPr>
            <a:cxnSpLocks/>
            <a:stCxn id="27" idx="2"/>
          </p:cNvCxnSpPr>
          <p:nvPr/>
        </p:nvCxnSpPr>
        <p:spPr bwMode="auto">
          <a:xfrm>
            <a:off x="4603031" y="1733252"/>
            <a:ext cx="4290" cy="20712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217902D-712D-1245-3828-C5B13DB13048}"/>
              </a:ext>
            </a:extLst>
          </p:cNvPr>
          <p:cNvCxnSpPr/>
          <p:nvPr/>
        </p:nvCxnSpPr>
        <p:spPr bwMode="auto">
          <a:xfrm>
            <a:off x="5445223" y="1740298"/>
            <a:ext cx="498377" cy="53621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B4F83B9-2DA7-2030-F0C3-34701ADC0026}"/>
              </a:ext>
            </a:extLst>
          </p:cNvPr>
          <p:cNvCxnSpPr/>
          <p:nvPr/>
        </p:nvCxnSpPr>
        <p:spPr bwMode="auto">
          <a:xfrm flipH="1">
            <a:off x="3352800" y="1764376"/>
            <a:ext cx="436870" cy="5221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BD206684-9E81-B5BA-253F-AC5C3FCACF2B}"/>
              </a:ext>
            </a:extLst>
          </p:cNvPr>
          <p:cNvSpPr txBox="1"/>
          <p:nvPr/>
        </p:nvSpPr>
        <p:spPr>
          <a:xfrm>
            <a:off x="5430494" y="3790950"/>
            <a:ext cx="2906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+mn-lt"/>
              </a:rPr>
              <a:t>File has </a:t>
            </a:r>
            <a:r>
              <a:rPr lang="en-US" sz="1200" b="1" err="1">
                <a:latin typeface="+mn-lt"/>
              </a:rPr>
              <a:t>data+metadata</a:t>
            </a:r>
            <a:r>
              <a:rPr lang="en-US" sz="1200" b="1">
                <a:latin typeface="+mn-lt"/>
              </a:rPr>
              <a:t> </a:t>
            </a:r>
            <a:r>
              <a:rPr lang="en-US" sz="1200">
                <a:latin typeface="+mn-lt"/>
              </a:rPr>
              <a:t>to describe it</a:t>
            </a:r>
            <a:endParaRPr lang="en-GB" sz="120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latin typeface="+mn-lt"/>
              </a:rPr>
              <a:t>variable name, dimensions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latin typeface="+mn-lt"/>
              </a:rPr>
              <a:t>units and coordinates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latin typeface="+mn-lt"/>
              </a:rPr>
              <a:t>allow use of standard access libraries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EE7E2F5-60E9-8417-ED43-1BBF3303F270}"/>
              </a:ext>
            </a:extLst>
          </p:cNvPr>
          <p:cNvCxnSpPr>
            <a:stCxn id="24" idx="1"/>
            <a:endCxn id="15" idx="3"/>
          </p:cNvCxnSpPr>
          <p:nvPr/>
        </p:nvCxnSpPr>
        <p:spPr bwMode="auto">
          <a:xfrm flipH="1">
            <a:off x="3720337" y="2712760"/>
            <a:ext cx="1715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6A64539A-0775-A431-64FC-496C66E88E57}"/>
              </a:ext>
            </a:extLst>
          </p:cNvPr>
          <p:cNvSpPr txBox="1"/>
          <p:nvPr/>
        </p:nvSpPr>
        <p:spPr>
          <a:xfrm>
            <a:off x="7086600" y="2380775"/>
            <a:ext cx="2109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+mn-lt"/>
              </a:rPr>
              <a:t>Identify </a:t>
            </a:r>
            <a:r>
              <a:rPr lang="en-US" sz="1200" b="1">
                <a:latin typeface="+mn-lt"/>
              </a:rPr>
              <a:t>physical quantities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latin typeface="+mn-lt"/>
              </a:rPr>
              <a:t>name + aliases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latin typeface="+mn-lt"/>
              </a:rPr>
              <a:t>units, description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E860671-D396-5204-FC2B-37AE5EAEED67}"/>
              </a:ext>
            </a:extLst>
          </p:cNvPr>
          <p:cNvSpPr txBox="1"/>
          <p:nvPr/>
        </p:nvSpPr>
        <p:spPr>
          <a:xfrm>
            <a:off x="5430494" y="899641"/>
            <a:ext cx="3264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+mn-lt"/>
              </a:rPr>
              <a:t>Defines the </a:t>
            </a:r>
            <a:r>
              <a:rPr lang="en-US" sz="1200" b="1">
                <a:latin typeface="+mn-lt"/>
              </a:rPr>
              <a:t>metadata</a:t>
            </a:r>
            <a:r>
              <a:rPr lang="en-US" sz="1200">
                <a:latin typeface="+mn-lt"/>
              </a:rPr>
              <a:t> vocabulary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latin typeface="+mn-lt"/>
              </a:rPr>
              <a:t>to describe what the data represents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latin typeface="+mn-lt"/>
              </a:rPr>
              <a:t>the spatial/temporal properties of the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latin typeface="+mn-lt"/>
              </a:rPr>
              <a:t>relations with </a:t>
            </a:r>
            <a:r>
              <a:rPr lang="en-GB" sz="1200" i="1">
                <a:latin typeface="+mn-lt"/>
              </a:rPr>
              <a:t>ancillary </a:t>
            </a:r>
            <a:r>
              <a:rPr lang="en-GB" sz="1200">
                <a:latin typeface="+mn-lt"/>
              </a:rPr>
              <a:t>and</a:t>
            </a:r>
            <a:r>
              <a:rPr lang="en-GB" sz="1200" i="1">
                <a:latin typeface="+mn-lt"/>
              </a:rPr>
              <a:t> modifiers</a:t>
            </a:r>
            <a:endParaRPr lang="en-GB" sz="1200">
              <a:latin typeface="+mn-l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82DDFB-8AE2-5D27-F772-9A4D659ED4DD}"/>
              </a:ext>
            </a:extLst>
          </p:cNvPr>
          <p:cNvSpPr txBox="1"/>
          <p:nvPr/>
        </p:nvSpPr>
        <p:spPr>
          <a:xfrm>
            <a:off x="215180" y="2382619"/>
            <a:ext cx="18368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>
                <a:latin typeface="+mn-lt"/>
              </a:rPr>
              <a:t>IDS have metadata</a:t>
            </a:r>
          </a:p>
          <a:p>
            <a:r>
              <a:rPr lang="en-GB" sz="1200">
                <a:latin typeface="+mn-lt"/>
              </a:rPr>
              <a:t>Same IDS for code coupling and acquisition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50700CD-68FA-BF84-5DB0-57D7EA04A626}"/>
              </a:ext>
            </a:extLst>
          </p:cNvPr>
          <p:cNvSpPr txBox="1"/>
          <p:nvPr/>
        </p:nvSpPr>
        <p:spPr>
          <a:xfrm>
            <a:off x="210224" y="2419350"/>
            <a:ext cx="18293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+mn-lt"/>
              </a:rPr>
              <a:t>Smaller/</a:t>
            </a:r>
            <a:r>
              <a:rPr lang="en-US" sz="1200" b="1">
                <a:latin typeface="+mn-lt"/>
              </a:rPr>
              <a:t>stricter IDS</a:t>
            </a:r>
          </a:p>
          <a:p>
            <a:r>
              <a:rPr lang="en-GB" sz="1200">
                <a:latin typeface="+mn-lt"/>
              </a:rPr>
              <a:t>(especially for code coupling)</a:t>
            </a:r>
          </a:p>
        </p:txBody>
      </p:sp>
    </p:spTree>
    <p:extLst>
      <p:ext uri="{BB962C8B-B14F-4D97-AF65-F5344CB8AC3E}">
        <p14:creationId xmlns:p14="http://schemas.microsoft.com/office/powerpoint/2010/main" val="112618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3" grpId="0" animBg="1"/>
      <p:bldP spid="44" grpId="0" animBg="1"/>
      <p:bldP spid="72" grpId="0"/>
      <p:bldP spid="76" grpId="0"/>
      <p:bldP spid="77" grpId="0"/>
      <p:bldP spid="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536B3-281C-E9A5-06C6-7230B3C1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Standard Names (SN)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551C6-68A3-D3AB-A600-C77293317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20478"/>
            <a:ext cx="5424242" cy="4084872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Large community-driven effort</a:t>
            </a:r>
          </a:p>
          <a:p>
            <a:pPr lvl="1"/>
            <a:r>
              <a:rPr lang="en-US"/>
              <a:t>CF (30 years!) = 4990 names (595 aliases)</a:t>
            </a:r>
          </a:p>
          <a:p>
            <a:pPr lvl="1"/>
            <a:endParaRPr lang="en-US" sz="1050"/>
          </a:p>
          <a:p>
            <a:pPr marL="0" indent="0">
              <a:buNone/>
            </a:pPr>
            <a:r>
              <a:rPr lang="en-GB"/>
              <a:t>Does not start from scratch for fusion</a:t>
            </a:r>
          </a:p>
          <a:p>
            <a:pPr lvl="1"/>
            <a:r>
              <a:rPr lang="en-GB"/>
              <a:t>Years of knowledge in IMAS DD</a:t>
            </a:r>
          </a:p>
          <a:p>
            <a:pPr lvl="1"/>
            <a:r>
              <a:rPr lang="en-GB"/>
              <a:t>Modern supporting tools (LLMs)</a:t>
            </a:r>
          </a:p>
          <a:p>
            <a:pPr lvl="2"/>
            <a:r>
              <a:rPr lang="en-GB"/>
              <a:t>DD-aware via Model Context Protocol (MCP)</a:t>
            </a:r>
          </a:p>
          <a:p>
            <a:pPr lvl="2"/>
            <a:r>
              <a:rPr lang="en-GB"/>
              <a:t>Via a prompt: generate SN +</a:t>
            </a:r>
            <a:r>
              <a:rPr lang="en-GB">
                <a:sym typeface="Wingdings" panose="05000000000000000000" pitchFamily="2" charset="2"/>
              </a:rPr>
              <a:t> </a:t>
            </a:r>
            <a:r>
              <a:rPr lang="en-GB"/>
              <a:t>submit PR</a:t>
            </a:r>
          </a:p>
          <a:p>
            <a:pPr lvl="2"/>
            <a:r>
              <a:rPr lang="en-GB"/>
              <a:t>Extend with more knowledge (e.g. JIRA?)</a:t>
            </a:r>
          </a:p>
          <a:p>
            <a:pPr lvl="2"/>
            <a:endParaRPr lang="en-GB" sz="800"/>
          </a:p>
          <a:p>
            <a:pPr lvl="1"/>
            <a:r>
              <a:rPr lang="en-GB"/>
              <a:t>Open IMAS Standard Names repository</a:t>
            </a:r>
          </a:p>
          <a:p>
            <a:pPr lvl="2"/>
            <a:r>
              <a:rPr lang="en-GB"/>
              <a:t>Curate and review proposed SN</a:t>
            </a:r>
          </a:p>
          <a:p>
            <a:pPr lvl="2"/>
            <a:r>
              <a:rPr lang="en-GB"/>
              <a:t>Host official SN list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DD2623-9B30-4AFB-0748-DD12B5665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842" y="544278"/>
            <a:ext cx="3491158" cy="41925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4C104B3-7FF9-3542-2769-8711326A9B82}"/>
              </a:ext>
            </a:extLst>
          </p:cNvPr>
          <p:cNvGrpSpPr/>
          <p:nvPr/>
        </p:nvGrpSpPr>
        <p:grpSpPr>
          <a:xfrm>
            <a:off x="7623696" y="1123950"/>
            <a:ext cx="1289135" cy="735418"/>
            <a:chOff x="7696200" y="970331"/>
            <a:chExt cx="1289135" cy="73541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1782D5-09AD-E642-7F90-C1220CE35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74" b="94681" l="9600" r="89600">
                          <a14:foregroundMark x1="56800" y1="70213" x2="56800" y2="70213"/>
                          <a14:foregroundMark x1="48000" y1="9574" x2="48000" y2="9574"/>
                          <a14:foregroundMark x1="12000" y1="64894" x2="12000" y2="64894"/>
                          <a14:foregroundMark x1="45600" y1="94681" x2="45600" y2="9468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5967" y="970331"/>
              <a:ext cx="609600" cy="458419"/>
            </a:xfrm>
            <a:prstGeom prst="ellipse">
              <a:avLst/>
            </a:prstGeom>
            <a:ln>
              <a:noFill/>
            </a:ln>
            <a:effectLst>
              <a:softEdge rad="0"/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C1CFE0-6CFA-8D91-1D6D-8BE10018AC28}"/>
                </a:ext>
              </a:extLst>
            </p:cNvPr>
            <p:cNvSpPr txBox="1"/>
            <p:nvPr/>
          </p:nvSpPr>
          <p:spPr>
            <a:xfrm>
              <a:off x="7696200" y="1428750"/>
              <a:ext cx="12891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err="1">
                  <a:solidFill>
                    <a:schemeClr val="accent1"/>
                  </a:solidFill>
                  <a:latin typeface="Consolas" panose="020B0609020204030204" pitchFamily="49" charset="0"/>
                </a:rPr>
                <a:t>pypi:</a:t>
              </a:r>
              <a:r>
                <a:rPr lang="en-US" sz="1200" err="1">
                  <a:solidFill>
                    <a:schemeClr val="accent1"/>
                  </a:solidFill>
                  <a:latin typeface="Consolas" panose="020B0609020204030204" pitchFamily="49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imas-mcp</a:t>
              </a:r>
              <a:endParaRPr lang="en-GB" sz="1200" err="1">
                <a:solidFill>
                  <a:schemeClr val="accent1"/>
                </a:solidFill>
                <a:latin typeface="Consolas" panose="020B0609020204030204" pitchFamily="49" charset="0"/>
              </a:endParaRPr>
            </a:p>
          </p:txBody>
        </p:sp>
      </p:grpSp>
      <p:pic>
        <p:nvPicPr>
          <p:cNvPr id="9" name="Graphic 8">
            <a:hlinkClick r:id="rId6"/>
            <a:extLst>
              <a:ext uri="{FF2B5EF4-FFF2-40B4-BE49-F238E27FC236}">
                <a16:creationId xmlns:a16="http://schemas.microsoft.com/office/drawing/2014/main" id="{C9D3C7E0-E878-DB1B-C49B-5DDBC676D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3660" y="3921210"/>
            <a:ext cx="784139" cy="784139"/>
          </a:xfrm>
          <a:prstGeom prst="rect">
            <a:avLst/>
          </a:prstGeom>
        </p:spPr>
      </p:pic>
      <p:pic>
        <p:nvPicPr>
          <p:cNvPr id="12" name="Graphic 11">
            <a:hlinkClick r:id="rId9"/>
            <a:extLst>
              <a:ext uri="{FF2B5EF4-FFF2-40B4-BE49-F238E27FC236}">
                <a16:creationId xmlns:a16="http://schemas.microsoft.com/office/drawing/2014/main" id="{FBD21A14-1F2E-34B5-EB62-D7B285D157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0980" y="2631473"/>
            <a:ext cx="762516" cy="762516"/>
          </a:xfrm>
          <a:prstGeom prst="rect">
            <a:avLst/>
          </a:prstGeom>
        </p:spPr>
      </p:pic>
      <p:pic>
        <p:nvPicPr>
          <p:cNvPr id="23" name="Picture 22" descr="A red triangle sign with a black and yellow triangle and a black background&#10;&#10;AI-generated content may be incorrect.">
            <a:extLst>
              <a:ext uri="{FF2B5EF4-FFF2-40B4-BE49-F238E27FC236}">
                <a16:creationId xmlns:a16="http://schemas.microsoft.com/office/drawing/2014/main" id="{95CB3236-F69B-5366-9837-7D8B2AC5C7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171950"/>
            <a:ext cx="480758" cy="41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5FEA9-E4C8-D4E9-A3AC-B8BAE9C94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Self-Describing Storage Format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9CA1D-07C0-39C1-4AD9-34700A4E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742950"/>
            <a:ext cx="5025081" cy="37190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Available in IMAS-Python with netCDF-4</a:t>
            </a:r>
          </a:p>
          <a:p>
            <a:pPr lvl="1"/>
            <a:r>
              <a:rPr lang="en-US" dirty="0"/>
              <a:t>Store various attributes (DD metadata)</a:t>
            </a:r>
          </a:p>
          <a:p>
            <a:pPr lvl="1"/>
            <a:r>
              <a:rPr lang="en-US" dirty="0"/>
              <a:t>Data is tensorized (padded if irregular)</a:t>
            </a:r>
          </a:p>
          <a:p>
            <a:pPr lvl="1"/>
            <a:r>
              <a:rPr lang="en-US" dirty="0"/>
              <a:t>Support </a:t>
            </a:r>
            <a:r>
              <a:rPr lang="en-US" dirty="0">
                <a:latin typeface="Consolas" panose="020B0609020204030204" pitchFamily="49" charset="0"/>
              </a:rPr>
              <a:t>get*</a:t>
            </a:r>
            <a:r>
              <a:rPr lang="en-US" dirty="0"/>
              <a:t>/</a:t>
            </a:r>
            <a:r>
              <a:rPr lang="en-US" dirty="0">
                <a:latin typeface="Consolas" panose="020B0609020204030204" pitchFamily="49" charset="0"/>
              </a:rPr>
              <a:t>put</a:t>
            </a:r>
            <a:r>
              <a:rPr lang="en-US" dirty="0"/>
              <a:t> but not slicing</a:t>
            </a:r>
          </a:p>
          <a:p>
            <a:pPr lvl="1"/>
            <a:r>
              <a:rPr lang="en-US" dirty="0"/>
              <a:t>File readable by tools other libs (</a:t>
            </a:r>
            <a:r>
              <a:rPr lang="en-US" dirty="0" err="1"/>
              <a:t>Xarray</a:t>
            </a:r>
            <a:r>
              <a:rPr lang="en-US" dirty="0"/>
              <a:t>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More ND Array prototypes</a:t>
            </a:r>
          </a:p>
          <a:p>
            <a:pPr lvl="1"/>
            <a:r>
              <a:rPr lang="en-US" dirty="0"/>
              <a:t>Fortran data access </a:t>
            </a:r>
          </a:p>
          <a:p>
            <a:pPr lvl="1"/>
            <a:r>
              <a:rPr lang="en-US" dirty="0"/>
              <a:t>Remote data access (Zarr)</a:t>
            </a:r>
          </a:p>
          <a:p>
            <a:pPr lvl="1" algn="l"/>
            <a:r>
              <a:rPr lang="en-US" dirty="0"/>
              <a:t>Serialized IDS for streaming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C704BF-E8D0-E866-3EDB-448AA798C97C}"/>
              </a:ext>
            </a:extLst>
          </p:cNvPr>
          <p:cNvSpPr txBox="1"/>
          <p:nvPr/>
        </p:nvSpPr>
        <p:spPr>
          <a:xfrm>
            <a:off x="0" y="4495540"/>
            <a:ext cx="27943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Consolas" panose="020B0609020204030204" pitchFamily="49" charset="0"/>
              </a:rPr>
              <a:t>*</a:t>
            </a:r>
            <a:r>
              <a:rPr lang="en-US" sz="1000">
                <a:latin typeface="+mn-lt"/>
              </a:rPr>
              <a:t> with lazy loading and DD version conversion</a:t>
            </a:r>
            <a:endParaRPr lang="en-GB" sz="1000" err="1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D7E413-1AFF-3D69-0805-75B87ED42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607388"/>
            <a:ext cx="3505869" cy="37931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4FE19-39A6-B264-0FC4-1C27E009A8A8}"/>
              </a:ext>
            </a:extLst>
          </p:cNvPr>
          <p:cNvGrpSpPr/>
          <p:nvPr/>
        </p:nvGrpSpPr>
        <p:grpSpPr>
          <a:xfrm>
            <a:off x="7702569" y="2096930"/>
            <a:ext cx="1060672" cy="246220"/>
            <a:chOff x="8003662" y="963990"/>
            <a:chExt cx="1097125" cy="246220"/>
          </a:xfrm>
        </p:grpSpPr>
        <p:pic>
          <p:nvPicPr>
            <p:cNvPr id="7" name="Picture 6" descr="A black and white image of a book&#10;&#10;AI-generated content may be incorrect.">
              <a:extLst>
                <a:ext uri="{FF2B5EF4-FFF2-40B4-BE49-F238E27FC236}">
                  <a16:creationId xmlns:a16="http://schemas.microsoft.com/office/drawing/2014/main" id="{6C8833B3-D4F5-53D7-70BE-615AA2FE0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567" y="963990"/>
              <a:ext cx="246220" cy="2462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EC6146-355A-7EA4-89A2-2992004A3BDC}"/>
                </a:ext>
              </a:extLst>
            </p:cNvPr>
            <p:cNvSpPr txBox="1"/>
            <p:nvPr/>
          </p:nvSpPr>
          <p:spPr>
            <a:xfrm>
              <a:off x="8003662" y="963990"/>
              <a:ext cx="8765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err="1">
                  <a:solidFill>
                    <a:schemeClr val="accent1"/>
                  </a:solidFill>
                  <a:latin typeface="Consolas" panose="020B0609020204030204" pitchFamily="49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imas</a:t>
              </a:r>
              <a:r>
                <a:rPr lang="en-US" sz="900">
                  <a:solidFill>
                    <a:schemeClr val="accent1"/>
                  </a:solidFill>
                  <a:latin typeface="Consolas" panose="020B0609020204030204" pitchFamily="49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-python</a:t>
              </a:r>
              <a:endParaRPr lang="en-GB" sz="900" err="1">
                <a:solidFill>
                  <a:schemeClr val="accent1"/>
                </a:solidFill>
                <a:latin typeface="Consolas" panose="020B0609020204030204" pitchFamily="49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F625ADA-208E-446F-55C9-B8E214A84975}"/>
              </a:ext>
            </a:extLst>
          </p:cNvPr>
          <p:cNvSpPr txBox="1"/>
          <p:nvPr/>
        </p:nvSpPr>
        <p:spPr>
          <a:xfrm>
            <a:off x="5424517" y="4392808"/>
            <a:ext cx="355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+mn-lt"/>
              </a:rPr>
              <a:t>Shall serve as a basis for the Fusion Conventions</a:t>
            </a:r>
            <a:endParaRPr lang="en-GB" sz="1200">
              <a:latin typeface="+mn-lt"/>
            </a:endParaRPr>
          </a:p>
        </p:txBody>
      </p:sp>
      <p:pic>
        <p:nvPicPr>
          <p:cNvPr id="16" name="Picture 15" descr="A cartoon of a construction site&#10;&#10;AI-generated content may be incorrect.">
            <a:extLst>
              <a:ext uri="{FF2B5EF4-FFF2-40B4-BE49-F238E27FC236}">
                <a16:creationId xmlns:a16="http://schemas.microsoft.com/office/drawing/2014/main" id="{B4548E98-6319-5105-0656-890E0F2FEE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58" b="91549" l="10000" r="90000">
                        <a14:foregroundMark x1="16304" y1="91933" x2="16304" y2="91933"/>
                        <a14:foregroundMark x1="70000" y1="8067" x2="70000" y2="8067"/>
                        <a14:foregroundMark x1="66630" y1="7810" x2="66630" y2="7810"/>
                        <a14:foregroundMark x1="38261" y1="18822" x2="38261" y2="18822"/>
                        <a14:foregroundMark x1="42283" y1="19334" x2="42283" y2="19334"/>
                        <a14:foregroundMark x1="39891" y1="19334" x2="39891" y2="19334"/>
                        <a14:foregroundMark x1="70000" y1="6658" x2="70000" y2="6658"/>
                        <a14:backgroundMark x1="69565" y1="31754" x2="69565" y2="31754"/>
                        <a14:backgroundMark x1="68261" y1="32907" x2="68261" y2="32907"/>
                        <a14:backgroundMark x1="69457" y1="34955" x2="69457" y2="34955"/>
                        <a14:backgroundMark x1="70978" y1="32907" x2="70978" y2="32907"/>
                        <a14:backgroundMark x1="70978" y1="36364" x2="70978" y2="36364"/>
                        <a14:backgroundMark x1="69457" y1="38668" x2="69457" y2="38668"/>
                        <a14:backgroundMark x1="67826" y1="36620" x2="67826" y2="36620"/>
                        <a14:backgroundMark x1="70543" y1="40333" x2="70543" y2="40333"/>
                        <a14:backgroundMark x1="67826" y1="40077" x2="67826" y2="40077"/>
                        <a14:backgroundMark x1="69022" y1="41229" x2="69022" y2="41229"/>
                        <a14:backgroundMark x1="68261" y1="46863" x2="68261" y2="46863"/>
                        <a14:backgroundMark x1="70761" y1="46863" x2="70761" y2="46863"/>
                        <a14:backgroundMark x1="69565" y1="46223" x2="69565" y2="46223"/>
                        <a14:backgroundMark x1="68370" y1="51601" x2="68370" y2="51601"/>
                        <a14:backgroundMark x1="70761" y1="52497" x2="70761" y2="52497"/>
                        <a14:backgroundMark x1="68261" y1="57106" x2="68261" y2="57106"/>
                        <a14:backgroundMark x1="71413" y1="56978" x2="71413" y2="56978"/>
                        <a14:backgroundMark x1="67826" y1="62740" x2="67826" y2="62740"/>
                        <a14:backgroundMark x1="70978" y1="62996" x2="70978" y2="62996"/>
                        <a14:backgroundMark x1="67826" y1="69014" x2="67826" y2="69014"/>
                        <a14:backgroundMark x1="71413" y1="69526" x2="71413" y2="69526"/>
                        <a14:backgroundMark x1="69783" y1="18182" x2="69783" y2="18182"/>
                        <a14:backgroundMark x1="69783" y1="16005" x2="69783" y2="16005"/>
                        <a14:backgroundMark x1="69239" y1="17029" x2="69239" y2="17029"/>
                        <a14:backgroundMark x1="55761" y1="71191" x2="55761" y2="71191"/>
                        <a14:backgroundMark x1="69783" y1="54161" x2="69783" y2="54161"/>
                        <a14:backgroundMark x1="69239" y1="50192" x2="69239" y2="50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964" y="3199889"/>
            <a:ext cx="1260548" cy="107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5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2F92E-EE3D-5E8D-9D4A-8029DF60A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Performance POC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DBA70-6B73-6513-0066-E20321304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18984"/>
            <a:ext cx="8382000" cy="3942976"/>
          </a:xfrm>
        </p:spPr>
        <p:txBody>
          <a:bodyPr/>
          <a:lstStyle/>
          <a:p>
            <a:pPr marL="0" indent="0">
              <a:buNone/>
            </a:pPr>
            <a:r>
              <a:rPr lang="en-US" sz="1800"/>
              <a:t>Compare with existing software stack before pushing major changes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D58273-4023-97DA-3B42-2A240740A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344" y="2843996"/>
            <a:ext cx="3670844" cy="186135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FD152F3-42DE-5765-E54B-C823E08182CB}"/>
              </a:ext>
            </a:extLst>
          </p:cNvPr>
          <p:cNvGrpSpPr/>
          <p:nvPr/>
        </p:nvGrpSpPr>
        <p:grpSpPr>
          <a:xfrm>
            <a:off x="467758" y="1047750"/>
            <a:ext cx="4068050" cy="1573711"/>
            <a:chOff x="457200" y="1090311"/>
            <a:chExt cx="4068050" cy="15737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61627D-9317-0816-5106-43951996B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090311"/>
              <a:ext cx="3991850" cy="157371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DA618A9-7F7D-CA73-7BFD-EB2AADB8303B}"/>
                </a:ext>
              </a:extLst>
            </p:cNvPr>
            <p:cNvSpPr txBox="1"/>
            <p:nvPr/>
          </p:nvSpPr>
          <p:spPr>
            <a:xfrm>
              <a:off x="2846585" y="1090311"/>
              <a:ext cx="167866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latin typeface="+mn-lt"/>
                </a:rPr>
                <a:t>IMAS-Python </a:t>
              </a:r>
              <a:r>
                <a:rPr lang="en-US" sz="900" err="1">
                  <a:latin typeface="+mn-lt"/>
                </a:rPr>
                <a:t>asv</a:t>
              </a:r>
              <a:r>
                <a:rPr lang="en-US" sz="900">
                  <a:latin typeface="+mn-lt"/>
                </a:rPr>
                <a:t> benchmark</a:t>
              </a:r>
              <a:endParaRPr lang="en-GB" sz="900" err="1">
                <a:latin typeface="+mn-lt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660128A-BC91-4DDE-EFFF-EE114E7369AC}"/>
              </a:ext>
            </a:extLst>
          </p:cNvPr>
          <p:cNvSpPr txBox="1"/>
          <p:nvPr/>
        </p:nvSpPr>
        <p:spPr>
          <a:xfrm>
            <a:off x="4542549" y="1309989"/>
            <a:ext cx="4307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>
                <a:latin typeface="+mn-lt"/>
              </a:rPr>
              <a:t>netCDF</a:t>
            </a:r>
            <a:r>
              <a:rPr lang="en-US" sz="1200">
                <a:latin typeface="+mn-lt"/>
              </a:rPr>
              <a:t> compared to IMAS-Core backends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+mn-lt"/>
              </a:rPr>
              <a:t>Faster than HDF5 (also tensorized, but AL logic overhead)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+mn-lt"/>
              </a:rPr>
              <a:t>Faster than </a:t>
            </a:r>
            <a:r>
              <a:rPr lang="en-US" sz="1200" err="1">
                <a:latin typeface="+mn-lt"/>
              </a:rPr>
              <a:t>MDSplus</a:t>
            </a:r>
            <a:r>
              <a:rPr lang="en-US" sz="1200">
                <a:latin typeface="+mn-lt"/>
              </a:rPr>
              <a:t> for homogeneous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err="1">
                <a:latin typeface="+mn-lt"/>
              </a:rPr>
              <a:t>MDSplus</a:t>
            </a:r>
            <a:r>
              <a:rPr lang="en-US" sz="1200">
                <a:latin typeface="+mn-lt"/>
              </a:rPr>
              <a:t> faster when reading inhomogeneous data (GGD)</a:t>
            </a:r>
            <a:endParaRPr lang="en-GB" sz="1200" err="1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92991B-64B3-429F-2A13-7FABBF3989A3}"/>
              </a:ext>
            </a:extLst>
          </p:cNvPr>
          <p:cNvSpPr txBox="1"/>
          <p:nvPr/>
        </p:nvSpPr>
        <p:spPr>
          <a:xfrm>
            <a:off x="201099" y="4367499"/>
            <a:ext cx="4267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>
                <a:latin typeface="Arial Narrow" panose="020B0606020202030204" pitchFamily="34" charset="0"/>
              </a:rPr>
              <a:t>Test dataset with </a:t>
            </a:r>
            <a:r>
              <a:rPr lang="en-GB" sz="1000" err="1">
                <a:latin typeface="Consolas" panose="020B0609020204030204" pitchFamily="49" charset="0"/>
              </a:rPr>
              <a:t>core_profiles</a:t>
            </a:r>
            <a:r>
              <a:rPr lang="en-GB" sz="1000">
                <a:latin typeface="Consolas" panose="020B0609020204030204" pitchFamily="49" charset="0"/>
              </a:rPr>
              <a:t> </a:t>
            </a:r>
            <a:r>
              <a:rPr lang="en-GB" sz="1000">
                <a:latin typeface="Arial Narrow" panose="020B0606020202030204" pitchFamily="34" charset="0"/>
              </a:rPr>
              <a:t>and </a:t>
            </a:r>
            <a:r>
              <a:rPr lang="en-GB" sz="1000">
                <a:latin typeface="Consolas" panose="020B0609020204030204" pitchFamily="49" charset="0"/>
              </a:rPr>
              <a:t>equilibrium</a:t>
            </a:r>
            <a:r>
              <a:rPr lang="en-GB" sz="1000">
                <a:latin typeface="Arial Narrow" panose="020B0606020202030204" pitchFamily="34" charset="0"/>
              </a:rPr>
              <a:t> IDS imas://uda.iter.org/uda?path=/work/imas/shared/imasdb/ITER_SCENARIOS/3/135013/2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8B5321-3599-AC73-5D0C-9F7E5C22A6AE}"/>
              </a:ext>
            </a:extLst>
          </p:cNvPr>
          <p:cNvGrpSpPr/>
          <p:nvPr/>
        </p:nvGrpSpPr>
        <p:grpSpPr>
          <a:xfrm>
            <a:off x="568863" y="2927110"/>
            <a:ext cx="3388936" cy="1466046"/>
            <a:chOff x="319801" y="2934504"/>
            <a:chExt cx="4199375" cy="18046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BB7153-C191-1D85-946E-51782508F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6529"/>
            <a:stretch>
              <a:fillRect/>
            </a:stretch>
          </p:blipFill>
          <p:spPr>
            <a:xfrm>
              <a:off x="319801" y="3575507"/>
              <a:ext cx="4199375" cy="116360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F103BF4-6B9F-D7FF-4E15-6188E54A6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801" y="2934504"/>
              <a:ext cx="4188237" cy="93264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F09B576-086A-59C2-034D-47AD10609860}"/>
              </a:ext>
            </a:extLst>
          </p:cNvPr>
          <p:cNvSpPr txBox="1"/>
          <p:nvPr/>
        </p:nvSpPr>
        <p:spPr>
          <a:xfrm>
            <a:off x="778574" y="2714431"/>
            <a:ext cx="27446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+mn-lt"/>
              </a:rPr>
              <a:t>Local vs remote access and UDA vs Zarr</a:t>
            </a:r>
            <a:endParaRPr lang="en-GB" sz="1100" err="1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D69098-72FC-1C86-1884-7661240C9DD9}"/>
              </a:ext>
            </a:extLst>
          </p:cNvPr>
          <p:cNvSpPr txBox="1"/>
          <p:nvPr/>
        </p:nvSpPr>
        <p:spPr>
          <a:xfrm>
            <a:off x="5334000" y="2582385"/>
            <a:ext cx="2621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+mn-lt"/>
              </a:rPr>
              <a:t>Serialized IDS for streaming (workflow)</a:t>
            </a:r>
            <a:endParaRPr lang="en-GB" sz="1100" err="1">
              <a:latin typeface="+mn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721439-3744-82B6-3444-99D23284F08D}"/>
              </a:ext>
            </a:extLst>
          </p:cNvPr>
          <p:cNvGrpSpPr/>
          <p:nvPr/>
        </p:nvGrpSpPr>
        <p:grpSpPr>
          <a:xfrm>
            <a:off x="4890188" y="2839846"/>
            <a:ext cx="768159" cy="230832"/>
            <a:chOff x="4841955" y="2878684"/>
            <a:chExt cx="768159" cy="230832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C29D6E78-971A-F200-1830-B90E137157B8}"/>
                </a:ext>
              </a:extLst>
            </p:cNvPr>
            <p:cNvSpPr/>
            <p:nvPr/>
          </p:nvSpPr>
          <p:spPr bwMode="auto">
            <a:xfrm>
              <a:off x="4856390" y="2908712"/>
              <a:ext cx="739291" cy="170777"/>
            </a:xfrm>
            <a:prstGeom prst="wedgeRoundRectCallout">
              <a:avLst>
                <a:gd name="adj1" fmla="val 39592"/>
                <a:gd name="adj2" fmla="val 99461"/>
                <a:gd name="adj3" fmla="val 16667"/>
              </a:avLst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A5B3B94-08E7-A442-7643-C4702461F2AC}"/>
                </a:ext>
              </a:extLst>
            </p:cNvPr>
            <p:cNvSpPr txBox="1"/>
            <p:nvPr/>
          </p:nvSpPr>
          <p:spPr>
            <a:xfrm>
              <a:off x="4841955" y="2878684"/>
              <a:ext cx="7681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err="1">
                  <a:latin typeface="+mn-lt"/>
                </a:rPr>
                <a:t>FlexBuffers</a:t>
              </a:r>
              <a:endParaRPr lang="en-GB" sz="900" err="1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76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puzzle piece with white text&#10;&#10;AI-generated content may be incorrect.">
            <a:extLst>
              <a:ext uri="{FF2B5EF4-FFF2-40B4-BE49-F238E27FC236}">
                <a16:creationId xmlns:a16="http://schemas.microsoft.com/office/drawing/2014/main" id="{03B860AA-751A-9B7D-52B9-123A17A31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203" y="381447"/>
            <a:ext cx="1450994" cy="1446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2D6B4D-619E-66AE-9E54-C5D3DF43F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84D95-84FB-265E-C2F9-3484E0D0A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92679"/>
            <a:ext cx="7543800" cy="3642810"/>
          </a:xfrm>
        </p:spPr>
        <p:txBody>
          <a:bodyPr/>
          <a:lstStyle/>
          <a:p>
            <a:r>
              <a:rPr lang="en-GB" dirty="0"/>
              <a:t>Vision of common, robust, data processing pipelines portable across multiple devices</a:t>
            </a:r>
            <a:endParaRPr lang="en-US" dirty="0"/>
          </a:p>
          <a:p>
            <a:pPr lvl="1"/>
            <a:r>
              <a:rPr lang="en-US" dirty="0"/>
              <a:t>Validation of pipelines for ITER on current machines/data</a:t>
            </a:r>
          </a:p>
          <a:p>
            <a:pPr lvl="1"/>
            <a:r>
              <a:rPr lang="en-US" dirty="0"/>
              <a:t>Building consistent multi-machines databases (datasets for AI)</a:t>
            </a:r>
          </a:p>
          <a:p>
            <a:pPr lvl="1"/>
            <a:endParaRPr lang="en-US" sz="1400" dirty="0"/>
          </a:p>
          <a:p>
            <a:r>
              <a:rPr lang="en-US" dirty="0"/>
              <a:t>IMAS DM aims at providing a much-needed data standard</a:t>
            </a:r>
          </a:p>
          <a:p>
            <a:pPr lvl="1"/>
            <a:r>
              <a:rPr lang="en-US" dirty="0"/>
              <a:t>Now openly accessible and welcoming contributions on GitHub</a:t>
            </a:r>
          </a:p>
          <a:p>
            <a:pPr lvl="1"/>
            <a:r>
              <a:rPr lang="en-GB" dirty="0"/>
              <a:t>Various improvements explored on the data model and storage</a:t>
            </a:r>
          </a:p>
          <a:p>
            <a:pPr lvl="1"/>
            <a:endParaRPr lang="en-GB" sz="1400" dirty="0"/>
          </a:p>
          <a:p>
            <a:r>
              <a:rPr lang="en-GB" dirty="0"/>
              <a:t>Needs mapping of existing data into IMAS format</a:t>
            </a:r>
          </a:p>
          <a:p>
            <a:pPr lvl="1"/>
            <a:r>
              <a:rPr lang="en-GB" dirty="0"/>
              <a:t>Building an open community to engage more in this effort</a:t>
            </a:r>
          </a:p>
        </p:txBody>
      </p:sp>
      <p:pic>
        <p:nvPicPr>
          <p:cNvPr id="4" name="Graphic 3">
            <a:hlinkClick r:id="rId3"/>
            <a:extLst>
              <a:ext uri="{FF2B5EF4-FFF2-40B4-BE49-F238E27FC236}">
                <a16:creationId xmlns:a16="http://schemas.microsoft.com/office/drawing/2014/main" id="{677FB915-2187-9FBB-7F3B-6CA07B401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8600" y="2252532"/>
            <a:ext cx="838200" cy="838200"/>
          </a:xfrm>
          <a:prstGeom prst="rect">
            <a:avLst/>
          </a:prstGeom>
        </p:spPr>
      </p:pic>
      <p:pic>
        <p:nvPicPr>
          <p:cNvPr id="5" name="Graphic 4">
            <a:hlinkClick r:id="rId6"/>
            <a:extLst>
              <a:ext uri="{FF2B5EF4-FFF2-40B4-BE49-F238E27FC236}">
                <a16:creationId xmlns:a16="http://schemas.microsoft.com/office/drawing/2014/main" id="{9C14EF2E-F84D-2B88-6E53-F38B63D63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48600" y="3482028"/>
            <a:ext cx="838200" cy="838200"/>
          </a:xfrm>
          <a:prstGeom prst="rect">
            <a:avLst/>
          </a:prstGeom>
        </p:spPr>
      </p:pic>
      <p:sp>
        <p:nvSpPr>
          <p:cNvPr id="7" name="TextBox 6">
            <a:hlinkClick r:id="rId9"/>
            <a:extLst>
              <a:ext uri="{FF2B5EF4-FFF2-40B4-BE49-F238E27FC236}">
                <a16:creationId xmlns:a16="http://schemas.microsoft.com/office/drawing/2014/main" id="{D86FD948-4D8F-5BAC-BEB3-6876AC8829E6}"/>
              </a:ext>
            </a:extLst>
          </p:cNvPr>
          <p:cNvSpPr txBox="1"/>
          <p:nvPr/>
        </p:nvSpPr>
        <p:spPr>
          <a:xfrm>
            <a:off x="3527740" y="4436129"/>
            <a:ext cx="2088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5">
                    <a:lumMod val="50000"/>
                  </a:schemeClr>
                </a:solidFill>
                <a:latin typeface="+mn-lt"/>
              </a:rPr>
              <a:t>Olivier.Hoenen@iter.org</a:t>
            </a:r>
            <a:endParaRPr lang="en-GB" sz="1400" err="1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1309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puzzle piece with white text&#10;&#10;AI-generated content may be incorrect.">
            <a:extLst>
              <a:ext uri="{FF2B5EF4-FFF2-40B4-BE49-F238E27FC236}">
                <a16:creationId xmlns:a16="http://schemas.microsoft.com/office/drawing/2014/main" id="{DCA8C637-D436-21F9-1244-136A2FD5A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28" y="1200150"/>
            <a:ext cx="2368988" cy="2362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7789D-114C-68EB-A913-706801B4F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D2D6-9722-23A2-8CA7-DB16CF134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88" y="1047750"/>
            <a:ext cx="8001000" cy="3048000"/>
          </a:xfrm>
        </p:spPr>
        <p:txBody>
          <a:bodyPr/>
          <a:lstStyle/>
          <a:p>
            <a:r>
              <a:rPr lang="en-US"/>
              <a:t>Introduction</a:t>
            </a:r>
          </a:p>
          <a:p>
            <a:pPr lvl="1"/>
            <a:r>
              <a:rPr lang="en-US"/>
              <a:t>IMAS overview</a:t>
            </a:r>
          </a:p>
          <a:p>
            <a:pPr lvl="1"/>
            <a:r>
              <a:rPr lang="en-US"/>
              <a:t>Lessons learned on IMAS data model</a:t>
            </a:r>
          </a:p>
          <a:p>
            <a:r>
              <a:rPr lang="en-US"/>
              <a:t>Ongoing developments</a:t>
            </a:r>
          </a:p>
          <a:p>
            <a:pPr lvl="1"/>
            <a:r>
              <a:rPr lang="en-US"/>
              <a:t>Opening IMAS Data Dictionary and tools</a:t>
            </a:r>
          </a:p>
          <a:p>
            <a:pPr lvl="1"/>
            <a:r>
              <a:rPr lang="en-US"/>
              <a:t>Mapping the existing data</a:t>
            </a:r>
          </a:p>
          <a:p>
            <a:pPr lvl="1"/>
            <a:r>
              <a:rPr lang="en-US"/>
              <a:t>Improving the data model with Standard Names</a:t>
            </a:r>
          </a:p>
          <a:p>
            <a:pPr lvl="1"/>
            <a:r>
              <a:rPr lang="en-US"/>
              <a:t>Data storage and performance tests</a:t>
            </a:r>
          </a:p>
          <a:p>
            <a:r>
              <a:rPr lang="en-US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41980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1908-B693-257A-CBAD-5B3DADD30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IMAS Overview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6FD927-FF35-42A4-3E6D-793991629669}"/>
              </a:ext>
            </a:extLst>
          </p:cNvPr>
          <p:cNvSpPr txBox="1"/>
          <p:nvPr/>
        </p:nvSpPr>
        <p:spPr>
          <a:xfrm>
            <a:off x="356285" y="596730"/>
            <a:ext cx="8474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>
                <a:solidFill>
                  <a:srgbClr val="C00000"/>
                </a:solidFill>
                <a:latin typeface="+mn-lt"/>
              </a:rPr>
              <a:t>I</a:t>
            </a:r>
            <a:r>
              <a:rPr lang="en-GB" sz="1600" i="1">
                <a:latin typeface="+mn-lt"/>
              </a:rPr>
              <a:t>ntegrated </a:t>
            </a:r>
            <a:r>
              <a:rPr lang="en-GB" sz="1600" b="1" i="1">
                <a:solidFill>
                  <a:srgbClr val="C00000"/>
                </a:solidFill>
                <a:latin typeface="+mn-lt"/>
              </a:rPr>
              <a:t>M</a:t>
            </a:r>
            <a:r>
              <a:rPr lang="en-GB" sz="1600" i="1">
                <a:latin typeface="+mn-lt"/>
              </a:rPr>
              <a:t>odelling &amp; </a:t>
            </a:r>
            <a:r>
              <a:rPr lang="en-GB" sz="1600" b="1" i="1">
                <a:solidFill>
                  <a:srgbClr val="C00000"/>
                </a:solidFill>
                <a:latin typeface="+mn-lt"/>
              </a:rPr>
              <a:t>A</a:t>
            </a:r>
            <a:r>
              <a:rPr lang="en-GB" sz="1600" i="1">
                <a:latin typeface="+mn-lt"/>
              </a:rPr>
              <a:t>nalysis </a:t>
            </a:r>
            <a:r>
              <a:rPr lang="en-GB" sz="1600" b="1" i="1">
                <a:solidFill>
                  <a:srgbClr val="C00000"/>
                </a:solidFill>
                <a:latin typeface="+mn-lt"/>
              </a:rPr>
              <a:t>S</a:t>
            </a:r>
            <a:r>
              <a:rPr lang="en-GB" sz="1600" i="1">
                <a:latin typeface="+mn-lt"/>
              </a:rPr>
              <a:t>uite is the </a:t>
            </a:r>
            <a:r>
              <a:rPr lang="en-GB" sz="1600" i="1">
                <a:solidFill>
                  <a:srgbClr val="0070C0"/>
                </a:solidFill>
                <a:latin typeface="+mn-lt"/>
              </a:rPr>
              <a:t>collection of physics software </a:t>
            </a:r>
            <a:r>
              <a:rPr lang="en-GB" sz="1600" i="1">
                <a:latin typeface="+mn-lt"/>
              </a:rPr>
              <a:t>that will be used to </a:t>
            </a:r>
            <a:r>
              <a:rPr lang="en-GB" sz="1600" i="1">
                <a:solidFill>
                  <a:srgbClr val="0070C0"/>
                </a:solidFill>
                <a:latin typeface="+mn-lt"/>
              </a:rPr>
              <a:t>support ITER operations and research</a:t>
            </a:r>
            <a:r>
              <a:rPr lang="en-GB" sz="1600" i="1">
                <a:latin typeface="+mn-lt"/>
              </a:rPr>
              <a:t> as defined in the </a:t>
            </a:r>
            <a:r>
              <a:rPr lang="en-GB" sz="1600" i="1">
                <a:solidFill>
                  <a:srgbClr val="0070C0"/>
                </a:solidFill>
                <a:latin typeface="+mn-lt"/>
              </a:rPr>
              <a:t>Integrated Modelling </a:t>
            </a:r>
            <a:r>
              <a:rPr lang="en-GB" sz="1600" i="1">
                <a:latin typeface="+mn-lt"/>
              </a:rPr>
              <a:t>Programme</a:t>
            </a:r>
            <a:endParaRPr lang="en-GB" sz="1800" i="1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D01370-847D-ED4F-B2EB-FA44FDF5821E}"/>
              </a:ext>
            </a:extLst>
          </p:cNvPr>
          <p:cNvSpPr/>
          <p:nvPr/>
        </p:nvSpPr>
        <p:spPr bwMode="auto">
          <a:xfrm>
            <a:off x="3276600" y="1428750"/>
            <a:ext cx="2682873" cy="3200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5F5F5F"/>
            </a:solidFill>
            <a:prstDash val="dash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353468195">
                  <a:custGeom>
                    <a:avLst/>
                    <a:gdLst>
                      <a:gd name="connsiteX0" fmla="*/ 0 w 2682873"/>
                      <a:gd name="connsiteY0" fmla="*/ 0 h 3200400"/>
                      <a:gd name="connsiteX1" fmla="*/ 697547 w 2682873"/>
                      <a:gd name="connsiteY1" fmla="*/ 0 h 3200400"/>
                      <a:gd name="connsiteX2" fmla="*/ 1395094 w 2682873"/>
                      <a:gd name="connsiteY2" fmla="*/ 0 h 3200400"/>
                      <a:gd name="connsiteX3" fmla="*/ 2682873 w 2682873"/>
                      <a:gd name="connsiteY3" fmla="*/ 0 h 3200400"/>
                      <a:gd name="connsiteX4" fmla="*/ 2682873 w 2682873"/>
                      <a:gd name="connsiteY4" fmla="*/ 672084 h 3200400"/>
                      <a:gd name="connsiteX5" fmla="*/ 2682873 w 2682873"/>
                      <a:gd name="connsiteY5" fmla="*/ 1312164 h 3200400"/>
                      <a:gd name="connsiteX6" fmla="*/ 2682873 w 2682873"/>
                      <a:gd name="connsiteY6" fmla="*/ 1952244 h 3200400"/>
                      <a:gd name="connsiteX7" fmla="*/ 2682873 w 2682873"/>
                      <a:gd name="connsiteY7" fmla="*/ 2496312 h 3200400"/>
                      <a:gd name="connsiteX8" fmla="*/ 2682873 w 2682873"/>
                      <a:gd name="connsiteY8" fmla="*/ 3200400 h 3200400"/>
                      <a:gd name="connsiteX9" fmla="*/ 1958497 w 2682873"/>
                      <a:gd name="connsiteY9" fmla="*/ 3200400 h 3200400"/>
                      <a:gd name="connsiteX10" fmla="*/ 1368265 w 2682873"/>
                      <a:gd name="connsiteY10" fmla="*/ 3200400 h 3200400"/>
                      <a:gd name="connsiteX11" fmla="*/ 751204 w 2682873"/>
                      <a:gd name="connsiteY11" fmla="*/ 3200400 h 3200400"/>
                      <a:gd name="connsiteX12" fmla="*/ 0 w 2682873"/>
                      <a:gd name="connsiteY12" fmla="*/ 3200400 h 3200400"/>
                      <a:gd name="connsiteX13" fmla="*/ 0 w 2682873"/>
                      <a:gd name="connsiteY13" fmla="*/ 2656332 h 3200400"/>
                      <a:gd name="connsiteX14" fmla="*/ 0 w 2682873"/>
                      <a:gd name="connsiteY14" fmla="*/ 1984248 h 3200400"/>
                      <a:gd name="connsiteX15" fmla="*/ 0 w 2682873"/>
                      <a:gd name="connsiteY15" fmla="*/ 1376172 h 3200400"/>
                      <a:gd name="connsiteX16" fmla="*/ 0 w 2682873"/>
                      <a:gd name="connsiteY16" fmla="*/ 832104 h 3200400"/>
                      <a:gd name="connsiteX17" fmla="*/ 0 w 2682873"/>
                      <a:gd name="connsiteY17" fmla="*/ 0 h 320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682873" h="3200400" fill="none" extrusionOk="0">
                        <a:moveTo>
                          <a:pt x="0" y="0"/>
                        </a:moveTo>
                        <a:cubicBezTo>
                          <a:pt x="308711" y="-27634"/>
                          <a:pt x="455805" y="-30542"/>
                          <a:pt x="697547" y="0"/>
                        </a:cubicBezTo>
                        <a:cubicBezTo>
                          <a:pt x="939289" y="30542"/>
                          <a:pt x="1115971" y="33122"/>
                          <a:pt x="1395094" y="0"/>
                        </a:cubicBezTo>
                        <a:cubicBezTo>
                          <a:pt x="1674217" y="-33122"/>
                          <a:pt x="2100305" y="-2037"/>
                          <a:pt x="2682873" y="0"/>
                        </a:cubicBezTo>
                        <a:cubicBezTo>
                          <a:pt x="2682303" y="241464"/>
                          <a:pt x="2683322" y="410762"/>
                          <a:pt x="2682873" y="672084"/>
                        </a:cubicBezTo>
                        <a:cubicBezTo>
                          <a:pt x="2682424" y="933406"/>
                          <a:pt x="2658631" y="1112504"/>
                          <a:pt x="2682873" y="1312164"/>
                        </a:cubicBezTo>
                        <a:cubicBezTo>
                          <a:pt x="2707115" y="1511824"/>
                          <a:pt x="2705590" y="1693172"/>
                          <a:pt x="2682873" y="1952244"/>
                        </a:cubicBezTo>
                        <a:cubicBezTo>
                          <a:pt x="2660156" y="2211316"/>
                          <a:pt x="2689710" y="2292065"/>
                          <a:pt x="2682873" y="2496312"/>
                        </a:cubicBezTo>
                        <a:cubicBezTo>
                          <a:pt x="2676036" y="2700559"/>
                          <a:pt x="2675092" y="2951108"/>
                          <a:pt x="2682873" y="3200400"/>
                        </a:cubicBezTo>
                        <a:cubicBezTo>
                          <a:pt x="2430515" y="3216572"/>
                          <a:pt x="2151414" y="3210546"/>
                          <a:pt x="1958497" y="3200400"/>
                        </a:cubicBezTo>
                        <a:cubicBezTo>
                          <a:pt x="1765580" y="3190254"/>
                          <a:pt x="1551123" y="3186359"/>
                          <a:pt x="1368265" y="3200400"/>
                        </a:cubicBezTo>
                        <a:cubicBezTo>
                          <a:pt x="1185407" y="3214441"/>
                          <a:pt x="1024144" y="3187463"/>
                          <a:pt x="751204" y="3200400"/>
                        </a:cubicBezTo>
                        <a:cubicBezTo>
                          <a:pt x="478264" y="3213337"/>
                          <a:pt x="164591" y="3203001"/>
                          <a:pt x="0" y="3200400"/>
                        </a:cubicBezTo>
                        <a:cubicBezTo>
                          <a:pt x="21442" y="2965164"/>
                          <a:pt x="-3572" y="2886968"/>
                          <a:pt x="0" y="2656332"/>
                        </a:cubicBezTo>
                        <a:cubicBezTo>
                          <a:pt x="3572" y="2425696"/>
                          <a:pt x="1417" y="2287387"/>
                          <a:pt x="0" y="1984248"/>
                        </a:cubicBezTo>
                        <a:cubicBezTo>
                          <a:pt x="-1417" y="1681109"/>
                          <a:pt x="-3665" y="1543931"/>
                          <a:pt x="0" y="1376172"/>
                        </a:cubicBezTo>
                        <a:cubicBezTo>
                          <a:pt x="3665" y="1208413"/>
                          <a:pt x="-18041" y="1088015"/>
                          <a:pt x="0" y="832104"/>
                        </a:cubicBezTo>
                        <a:cubicBezTo>
                          <a:pt x="18041" y="576193"/>
                          <a:pt x="39282" y="303985"/>
                          <a:pt x="0" y="0"/>
                        </a:cubicBezTo>
                        <a:close/>
                      </a:path>
                      <a:path w="2682873" h="3200400" stroke="0" extrusionOk="0">
                        <a:moveTo>
                          <a:pt x="0" y="0"/>
                        </a:moveTo>
                        <a:cubicBezTo>
                          <a:pt x="265239" y="-12777"/>
                          <a:pt x="423028" y="4751"/>
                          <a:pt x="617061" y="0"/>
                        </a:cubicBezTo>
                        <a:cubicBezTo>
                          <a:pt x="811094" y="-4751"/>
                          <a:pt x="1106610" y="16612"/>
                          <a:pt x="1287779" y="0"/>
                        </a:cubicBezTo>
                        <a:cubicBezTo>
                          <a:pt x="1468948" y="-16612"/>
                          <a:pt x="1813404" y="-16992"/>
                          <a:pt x="1958497" y="0"/>
                        </a:cubicBezTo>
                        <a:cubicBezTo>
                          <a:pt x="2103590" y="16992"/>
                          <a:pt x="2458863" y="15458"/>
                          <a:pt x="2682873" y="0"/>
                        </a:cubicBezTo>
                        <a:cubicBezTo>
                          <a:pt x="2668517" y="125936"/>
                          <a:pt x="2704110" y="334894"/>
                          <a:pt x="2682873" y="576072"/>
                        </a:cubicBezTo>
                        <a:cubicBezTo>
                          <a:pt x="2661636" y="817250"/>
                          <a:pt x="2696220" y="992968"/>
                          <a:pt x="2682873" y="1184148"/>
                        </a:cubicBezTo>
                        <a:cubicBezTo>
                          <a:pt x="2669526" y="1375328"/>
                          <a:pt x="2694184" y="1701261"/>
                          <a:pt x="2682873" y="1888236"/>
                        </a:cubicBezTo>
                        <a:cubicBezTo>
                          <a:pt x="2671562" y="2075211"/>
                          <a:pt x="2673135" y="2368534"/>
                          <a:pt x="2682873" y="2496312"/>
                        </a:cubicBezTo>
                        <a:cubicBezTo>
                          <a:pt x="2692611" y="2624090"/>
                          <a:pt x="2676245" y="2989157"/>
                          <a:pt x="2682873" y="3200400"/>
                        </a:cubicBezTo>
                        <a:cubicBezTo>
                          <a:pt x="2392030" y="3197195"/>
                          <a:pt x="2337046" y="3191973"/>
                          <a:pt x="2038983" y="3200400"/>
                        </a:cubicBezTo>
                        <a:cubicBezTo>
                          <a:pt x="1740920" y="3208828"/>
                          <a:pt x="1505220" y="3171844"/>
                          <a:pt x="1368265" y="3200400"/>
                        </a:cubicBezTo>
                        <a:cubicBezTo>
                          <a:pt x="1231310" y="3228956"/>
                          <a:pt x="937980" y="3166591"/>
                          <a:pt x="643890" y="3200400"/>
                        </a:cubicBezTo>
                        <a:cubicBezTo>
                          <a:pt x="349800" y="3234209"/>
                          <a:pt x="156089" y="3207634"/>
                          <a:pt x="0" y="3200400"/>
                        </a:cubicBezTo>
                        <a:cubicBezTo>
                          <a:pt x="-986" y="3065886"/>
                          <a:pt x="4930" y="2899570"/>
                          <a:pt x="0" y="2656332"/>
                        </a:cubicBezTo>
                        <a:cubicBezTo>
                          <a:pt x="-4930" y="2413094"/>
                          <a:pt x="24014" y="2302042"/>
                          <a:pt x="0" y="1984248"/>
                        </a:cubicBezTo>
                        <a:cubicBezTo>
                          <a:pt x="-24014" y="1666454"/>
                          <a:pt x="26855" y="1670535"/>
                          <a:pt x="0" y="1408176"/>
                        </a:cubicBezTo>
                        <a:cubicBezTo>
                          <a:pt x="-26855" y="1145817"/>
                          <a:pt x="-1181" y="933151"/>
                          <a:pt x="0" y="800100"/>
                        </a:cubicBezTo>
                        <a:cubicBezTo>
                          <a:pt x="1181" y="667049"/>
                          <a:pt x="19806" y="3813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rgbClr val="5F5F5F"/>
                </a:solidFill>
                <a:effectLst/>
                <a:latin typeface="+mn-lt"/>
              </a:rPr>
              <a:t>Generic tools</a:t>
            </a:r>
            <a:endParaRPr kumimoji="0" lang="en-GB" sz="1600" b="0" i="0" u="none" strike="noStrike" cap="none" normalizeH="0" baseline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CE3583-0E50-D057-C8E2-080B2BD9D98C}"/>
              </a:ext>
            </a:extLst>
          </p:cNvPr>
          <p:cNvSpPr/>
          <p:nvPr/>
        </p:nvSpPr>
        <p:spPr bwMode="auto">
          <a:xfrm>
            <a:off x="6172200" y="1428750"/>
            <a:ext cx="2682873" cy="3200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5F5F5F"/>
            </a:solidFill>
            <a:prstDash val="dash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114239217">
                  <a:custGeom>
                    <a:avLst/>
                    <a:gdLst>
                      <a:gd name="connsiteX0" fmla="*/ 0 w 2682873"/>
                      <a:gd name="connsiteY0" fmla="*/ 0 h 3200400"/>
                      <a:gd name="connsiteX1" fmla="*/ 617061 w 2682873"/>
                      <a:gd name="connsiteY1" fmla="*/ 0 h 3200400"/>
                      <a:gd name="connsiteX2" fmla="*/ 1341437 w 2682873"/>
                      <a:gd name="connsiteY2" fmla="*/ 0 h 3200400"/>
                      <a:gd name="connsiteX3" fmla="*/ 1931669 w 2682873"/>
                      <a:gd name="connsiteY3" fmla="*/ 0 h 3200400"/>
                      <a:gd name="connsiteX4" fmla="*/ 2682873 w 2682873"/>
                      <a:gd name="connsiteY4" fmla="*/ 0 h 3200400"/>
                      <a:gd name="connsiteX5" fmla="*/ 2682873 w 2682873"/>
                      <a:gd name="connsiteY5" fmla="*/ 640080 h 3200400"/>
                      <a:gd name="connsiteX6" fmla="*/ 2682873 w 2682873"/>
                      <a:gd name="connsiteY6" fmla="*/ 1184148 h 3200400"/>
                      <a:gd name="connsiteX7" fmla="*/ 2682873 w 2682873"/>
                      <a:gd name="connsiteY7" fmla="*/ 1856232 h 3200400"/>
                      <a:gd name="connsiteX8" fmla="*/ 2682873 w 2682873"/>
                      <a:gd name="connsiteY8" fmla="*/ 2528316 h 3200400"/>
                      <a:gd name="connsiteX9" fmla="*/ 2682873 w 2682873"/>
                      <a:gd name="connsiteY9" fmla="*/ 3200400 h 3200400"/>
                      <a:gd name="connsiteX10" fmla="*/ 1958497 w 2682873"/>
                      <a:gd name="connsiteY10" fmla="*/ 3200400 h 3200400"/>
                      <a:gd name="connsiteX11" fmla="*/ 1368265 w 2682873"/>
                      <a:gd name="connsiteY11" fmla="*/ 3200400 h 3200400"/>
                      <a:gd name="connsiteX12" fmla="*/ 778033 w 2682873"/>
                      <a:gd name="connsiteY12" fmla="*/ 3200400 h 3200400"/>
                      <a:gd name="connsiteX13" fmla="*/ 0 w 2682873"/>
                      <a:gd name="connsiteY13" fmla="*/ 3200400 h 3200400"/>
                      <a:gd name="connsiteX14" fmla="*/ 0 w 2682873"/>
                      <a:gd name="connsiteY14" fmla="*/ 2496312 h 3200400"/>
                      <a:gd name="connsiteX15" fmla="*/ 0 w 2682873"/>
                      <a:gd name="connsiteY15" fmla="*/ 1952244 h 3200400"/>
                      <a:gd name="connsiteX16" fmla="*/ 0 w 2682873"/>
                      <a:gd name="connsiteY16" fmla="*/ 1248156 h 3200400"/>
                      <a:gd name="connsiteX17" fmla="*/ 0 w 2682873"/>
                      <a:gd name="connsiteY17" fmla="*/ 672084 h 3200400"/>
                      <a:gd name="connsiteX18" fmla="*/ 0 w 2682873"/>
                      <a:gd name="connsiteY18" fmla="*/ 0 h 320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682873" h="3200400" fill="none" extrusionOk="0">
                        <a:moveTo>
                          <a:pt x="0" y="0"/>
                        </a:moveTo>
                        <a:cubicBezTo>
                          <a:pt x="272598" y="-17902"/>
                          <a:pt x="408619" y="24465"/>
                          <a:pt x="617061" y="0"/>
                        </a:cubicBezTo>
                        <a:cubicBezTo>
                          <a:pt x="825503" y="-24465"/>
                          <a:pt x="1179180" y="1594"/>
                          <a:pt x="1341437" y="0"/>
                        </a:cubicBezTo>
                        <a:cubicBezTo>
                          <a:pt x="1503694" y="-1594"/>
                          <a:pt x="1664331" y="-21819"/>
                          <a:pt x="1931669" y="0"/>
                        </a:cubicBezTo>
                        <a:cubicBezTo>
                          <a:pt x="2199007" y="21819"/>
                          <a:pt x="2410734" y="2156"/>
                          <a:pt x="2682873" y="0"/>
                        </a:cubicBezTo>
                        <a:cubicBezTo>
                          <a:pt x="2677194" y="275235"/>
                          <a:pt x="2669588" y="345219"/>
                          <a:pt x="2682873" y="640080"/>
                        </a:cubicBezTo>
                        <a:cubicBezTo>
                          <a:pt x="2696158" y="934941"/>
                          <a:pt x="2689581" y="996981"/>
                          <a:pt x="2682873" y="1184148"/>
                        </a:cubicBezTo>
                        <a:cubicBezTo>
                          <a:pt x="2676165" y="1371315"/>
                          <a:pt x="2690852" y="1682851"/>
                          <a:pt x="2682873" y="1856232"/>
                        </a:cubicBezTo>
                        <a:cubicBezTo>
                          <a:pt x="2674894" y="2029613"/>
                          <a:pt x="2694415" y="2255874"/>
                          <a:pt x="2682873" y="2528316"/>
                        </a:cubicBezTo>
                        <a:cubicBezTo>
                          <a:pt x="2671331" y="2800758"/>
                          <a:pt x="2674044" y="2986679"/>
                          <a:pt x="2682873" y="3200400"/>
                        </a:cubicBezTo>
                        <a:cubicBezTo>
                          <a:pt x="2336454" y="3164607"/>
                          <a:pt x="2193971" y="3174585"/>
                          <a:pt x="1958497" y="3200400"/>
                        </a:cubicBezTo>
                        <a:cubicBezTo>
                          <a:pt x="1723023" y="3226215"/>
                          <a:pt x="1604935" y="3189209"/>
                          <a:pt x="1368265" y="3200400"/>
                        </a:cubicBezTo>
                        <a:cubicBezTo>
                          <a:pt x="1131595" y="3211591"/>
                          <a:pt x="995037" y="3190340"/>
                          <a:pt x="778033" y="3200400"/>
                        </a:cubicBezTo>
                        <a:cubicBezTo>
                          <a:pt x="561029" y="3210460"/>
                          <a:pt x="343136" y="3212443"/>
                          <a:pt x="0" y="3200400"/>
                        </a:cubicBezTo>
                        <a:cubicBezTo>
                          <a:pt x="-30168" y="2910615"/>
                          <a:pt x="-16044" y="2808960"/>
                          <a:pt x="0" y="2496312"/>
                        </a:cubicBezTo>
                        <a:cubicBezTo>
                          <a:pt x="16044" y="2183664"/>
                          <a:pt x="18299" y="2194947"/>
                          <a:pt x="0" y="1952244"/>
                        </a:cubicBezTo>
                        <a:cubicBezTo>
                          <a:pt x="-18299" y="1709541"/>
                          <a:pt x="-10509" y="1410371"/>
                          <a:pt x="0" y="1248156"/>
                        </a:cubicBezTo>
                        <a:cubicBezTo>
                          <a:pt x="10509" y="1085941"/>
                          <a:pt x="22688" y="911220"/>
                          <a:pt x="0" y="672084"/>
                        </a:cubicBezTo>
                        <a:cubicBezTo>
                          <a:pt x="-22688" y="432948"/>
                          <a:pt x="23826" y="187647"/>
                          <a:pt x="0" y="0"/>
                        </a:cubicBezTo>
                        <a:close/>
                      </a:path>
                      <a:path w="2682873" h="3200400" stroke="0" extrusionOk="0">
                        <a:moveTo>
                          <a:pt x="0" y="0"/>
                        </a:moveTo>
                        <a:cubicBezTo>
                          <a:pt x="303147" y="10337"/>
                          <a:pt x="517347" y="-13453"/>
                          <a:pt x="724376" y="0"/>
                        </a:cubicBezTo>
                        <a:cubicBezTo>
                          <a:pt x="931405" y="13453"/>
                          <a:pt x="1128342" y="7066"/>
                          <a:pt x="1448751" y="0"/>
                        </a:cubicBezTo>
                        <a:cubicBezTo>
                          <a:pt x="1769161" y="-7066"/>
                          <a:pt x="2327840" y="-15138"/>
                          <a:pt x="2682873" y="0"/>
                        </a:cubicBezTo>
                        <a:cubicBezTo>
                          <a:pt x="2685963" y="159620"/>
                          <a:pt x="2668601" y="412588"/>
                          <a:pt x="2682873" y="640080"/>
                        </a:cubicBezTo>
                        <a:cubicBezTo>
                          <a:pt x="2697145" y="867572"/>
                          <a:pt x="2679462" y="956134"/>
                          <a:pt x="2682873" y="1184148"/>
                        </a:cubicBezTo>
                        <a:cubicBezTo>
                          <a:pt x="2686284" y="1412162"/>
                          <a:pt x="2683414" y="1606084"/>
                          <a:pt x="2682873" y="1888236"/>
                        </a:cubicBezTo>
                        <a:cubicBezTo>
                          <a:pt x="2682332" y="2170388"/>
                          <a:pt x="2688015" y="2320870"/>
                          <a:pt x="2682873" y="2496312"/>
                        </a:cubicBezTo>
                        <a:cubicBezTo>
                          <a:pt x="2677731" y="2671754"/>
                          <a:pt x="2694835" y="2926867"/>
                          <a:pt x="2682873" y="3200400"/>
                        </a:cubicBezTo>
                        <a:cubicBezTo>
                          <a:pt x="2508231" y="3199592"/>
                          <a:pt x="2289848" y="3195990"/>
                          <a:pt x="2038983" y="3200400"/>
                        </a:cubicBezTo>
                        <a:cubicBezTo>
                          <a:pt x="1788118" y="3204811"/>
                          <a:pt x="1541666" y="3184142"/>
                          <a:pt x="1395094" y="3200400"/>
                        </a:cubicBezTo>
                        <a:cubicBezTo>
                          <a:pt x="1248522" y="3216658"/>
                          <a:pt x="990173" y="3210710"/>
                          <a:pt x="724376" y="3200400"/>
                        </a:cubicBezTo>
                        <a:cubicBezTo>
                          <a:pt x="458579" y="3190090"/>
                          <a:pt x="294329" y="3228476"/>
                          <a:pt x="0" y="3200400"/>
                        </a:cubicBezTo>
                        <a:cubicBezTo>
                          <a:pt x="-12625" y="3041849"/>
                          <a:pt x="-15555" y="2911895"/>
                          <a:pt x="0" y="2624328"/>
                        </a:cubicBezTo>
                        <a:cubicBezTo>
                          <a:pt x="15555" y="2336761"/>
                          <a:pt x="9649" y="2207919"/>
                          <a:pt x="0" y="2048256"/>
                        </a:cubicBezTo>
                        <a:cubicBezTo>
                          <a:pt x="-9649" y="1888593"/>
                          <a:pt x="9494" y="1545719"/>
                          <a:pt x="0" y="1376172"/>
                        </a:cubicBezTo>
                        <a:cubicBezTo>
                          <a:pt x="-9494" y="1206625"/>
                          <a:pt x="3802" y="869175"/>
                          <a:pt x="0" y="672084"/>
                        </a:cubicBezTo>
                        <a:cubicBezTo>
                          <a:pt x="-3802" y="474993"/>
                          <a:pt x="32144" y="2383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rgbClr val="5F5F5F"/>
                </a:solidFill>
                <a:effectLst/>
                <a:latin typeface="+mn-lt"/>
              </a:rPr>
              <a:t>Applications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BCB23-9946-F67E-6C0E-0C1603EE89AC}"/>
              </a:ext>
            </a:extLst>
          </p:cNvPr>
          <p:cNvSpPr/>
          <p:nvPr/>
        </p:nvSpPr>
        <p:spPr bwMode="auto">
          <a:xfrm>
            <a:off x="381000" y="1428750"/>
            <a:ext cx="2682873" cy="3200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5F5F5F"/>
            </a:solidFill>
            <a:prstDash val="dash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935865666">
                  <a:custGeom>
                    <a:avLst/>
                    <a:gdLst>
                      <a:gd name="connsiteX0" fmla="*/ 0 w 2682873"/>
                      <a:gd name="connsiteY0" fmla="*/ 0 h 3200400"/>
                      <a:gd name="connsiteX1" fmla="*/ 590232 w 2682873"/>
                      <a:gd name="connsiteY1" fmla="*/ 0 h 3200400"/>
                      <a:gd name="connsiteX2" fmla="*/ 1260950 w 2682873"/>
                      <a:gd name="connsiteY2" fmla="*/ 0 h 3200400"/>
                      <a:gd name="connsiteX3" fmla="*/ 1904840 w 2682873"/>
                      <a:gd name="connsiteY3" fmla="*/ 0 h 3200400"/>
                      <a:gd name="connsiteX4" fmla="*/ 2682873 w 2682873"/>
                      <a:gd name="connsiteY4" fmla="*/ 0 h 3200400"/>
                      <a:gd name="connsiteX5" fmla="*/ 2682873 w 2682873"/>
                      <a:gd name="connsiteY5" fmla="*/ 608076 h 3200400"/>
                      <a:gd name="connsiteX6" fmla="*/ 2682873 w 2682873"/>
                      <a:gd name="connsiteY6" fmla="*/ 1312164 h 3200400"/>
                      <a:gd name="connsiteX7" fmla="*/ 2682873 w 2682873"/>
                      <a:gd name="connsiteY7" fmla="*/ 1952244 h 3200400"/>
                      <a:gd name="connsiteX8" fmla="*/ 2682873 w 2682873"/>
                      <a:gd name="connsiteY8" fmla="*/ 3200400 h 3200400"/>
                      <a:gd name="connsiteX9" fmla="*/ 1985326 w 2682873"/>
                      <a:gd name="connsiteY9" fmla="*/ 3200400 h 3200400"/>
                      <a:gd name="connsiteX10" fmla="*/ 1287779 w 2682873"/>
                      <a:gd name="connsiteY10" fmla="*/ 3200400 h 3200400"/>
                      <a:gd name="connsiteX11" fmla="*/ 0 w 2682873"/>
                      <a:gd name="connsiteY11" fmla="*/ 3200400 h 3200400"/>
                      <a:gd name="connsiteX12" fmla="*/ 0 w 2682873"/>
                      <a:gd name="connsiteY12" fmla="*/ 2624328 h 3200400"/>
                      <a:gd name="connsiteX13" fmla="*/ 0 w 2682873"/>
                      <a:gd name="connsiteY13" fmla="*/ 2048256 h 3200400"/>
                      <a:gd name="connsiteX14" fmla="*/ 0 w 2682873"/>
                      <a:gd name="connsiteY14" fmla="*/ 1472184 h 3200400"/>
                      <a:gd name="connsiteX15" fmla="*/ 0 w 2682873"/>
                      <a:gd name="connsiteY15" fmla="*/ 832104 h 3200400"/>
                      <a:gd name="connsiteX16" fmla="*/ 0 w 2682873"/>
                      <a:gd name="connsiteY16" fmla="*/ 0 h 320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82873" h="3200400" fill="none" extrusionOk="0">
                        <a:moveTo>
                          <a:pt x="0" y="0"/>
                        </a:moveTo>
                        <a:cubicBezTo>
                          <a:pt x="240132" y="2085"/>
                          <a:pt x="371817" y="3591"/>
                          <a:pt x="590232" y="0"/>
                        </a:cubicBezTo>
                        <a:cubicBezTo>
                          <a:pt x="808647" y="-3591"/>
                          <a:pt x="959411" y="10525"/>
                          <a:pt x="1260950" y="0"/>
                        </a:cubicBezTo>
                        <a:cubicBezTo>
                          <a:pt x="1562489" y="-10525"/>
                          <a:pt x="1718477" y="-26453"/>
                          <a:pt x="1904840" y="0"/>
                        </a:cubicBezTo>
                        <a:cubicBezTo>
                          <a:pt x="2091203" y="26453"/>
                          <a:pt x="2353158" y="17726"/>
                          <a:pt x="2682873" y="0"/>
                        </a:cubicBezTo>
                        <a:cubicBezTo>
                          <a:pt x="2706417" y="277074"/>
                          <a:pt x="2686831" y="305834"/>
                          <a:pt x="2682873" y="608076"/>
                        </a:cubicBezTo>
                        <a:cubicBezTo>
                          <a:pt x="2678915" y="910318"/>
                          <a:pt x="2677097" y="960750"/>
                          <a:pt x="2682873" y="1312164"/>
                        </a:cubicBezTo>
                        <a:cubicBezTo>
                          <a:pt x="2688649" y="1663578"/>
                          <a:pt x="2669918" y="1703864"/>
                          <a:pt x="2682873" y="1952244"/>
                        </a:cubicBezTo>
                        <a:cubicBezTo>
                          <a:pt x="2695828" y="2200624"/>
                          <a:pt x="2671551" y="2616190"/>
                          <a:pt x="2682873" y="3200400"/>
                        </a:cubicBezTo>
                        <a:cubicBezTo>
                          <a:pt x="2507852" y="3173950"/>
                          <a:pt x="2287093" y="3228162"/>
                          <a:pt x="1985326" y="3200400"/>
                        </a:cubicBezTo>
                        <a:cubicBezTo>
                          <a:pt x="1683559" y="3172638"/>
                          <a:pt x="1591085" y="3194479"/>
                          <a:pt x="1287779" y="3200400"/>
                        </a:cubicBezTo>
                        <a:cubicBezTo>
                          <a:pt x="984473" y="3206321"/>
                          <a:pt x="444255" y="3248079"/>
                          <a:pt x="0" y="3200400"/>
                        </a:cubicBezTo>
                        <a:cubicBezTo>
                          <a:pt x="-27674" y="3072631"/>
                          <a:pt x="4720" y="2772766"/>
                          <a:pt x="0" y="2624328"/>
                        </a:cubicBezTo>
                        <a:cubicBezTo>
                          <a:pt x="-4720" y="2475890"/>
                          <a:pt x="-10324" y="2299344"/>
                          <a:pt x="0" y="2048256"/>
                        </a:cubicBezTo>
                        <a:cubicBezTo>
                          <a:pt x="10324" y="1797168"/>
                          <a:pt x="-6832" y="1632753"/>
                          <a:pt x="0" y="1472184"/>
                        </a:cubicBezTo>
                        <a:cubicBezTo>
                          <a:pt x="6832" y="1311615"/>
                          <a:pt x="-2350" y="1003046"/>
                          <a:pt x="0" y="832104"/>
                        </a:cubicBezTo>
                        <a:cubicBezTo>
                          <a:pt x="2350" y="661162"/>
                          <a:pt x="14613" y="255386"/>
                          <a:pt x="0" y="0"/>
                        </a:cubicBezTo>
                        <a:close/>
                      </a:path>
                      <a:path w="2682873" h="3200400" stroke="0" extrusionOk="0">
                        <a:moveTo>
                          <a:pt x="0" y="0"/>
                        </a:moveTo>
                        <a:cubicBezTo>
                          <a:pt x="138281" y="-30070"/>
                          <a:pt x="442059" y="-32847"/>
                          <a:pt x="670718" y="0"/>
                        </a:cubicBezTo>
                        <a:cubicBezTo>
                          <a:pt x="899377" y="32847"/>
                          <a:pt x="1071291" y="29832"/>
                          <a:pt x="1287779" y="0"/>
                        </a:cubicBezTo>
                        <a:cubicBezTo>
                          <a:pt x="1504267" y="-29832"/>
                          <a:pt x="1741758" y="-5459"/>
                          <a:pt x="1958497" y="0"/>
                        </a:cubicBezTo>
                        <a:cubicBezTo>
                          <a:pt x="2175236" y="5459"/>
                          <a:pt x="2452855" y="-33789"/>
                          <a:pt x="2682873" y="0"/>
                        </a:cubicBezTo>
                        <a:cubicBezTo>
                          <a:pt x="2662370" y="183624"/>
                          <a:pt x="2666814" y="421648"/>
                          <a:pt x="2682873" y="608076"/>
                        </a:cubicBezTo>
                        <a:cubicBezTo>
                          <a:pt x="2698932" y="794504"/>
                          <a:pt x="2698285" y="1117081"/>
                          <a:pt x="2682873" y="1312164"/>
                        </a:cubicBezTo>
                        <a:cubicBezTo>
                          <a:pt x="2667461" y="1507247"/>
                          <a:pt x="2687658" y="1850754"/>
                          <a:pt x="2682873" y="2016252"/>
                        </a:cubicBezTo>
                        <a:cubicBezTo>
                          <a:pt x="2678088" y="2181750"/>
                          <a:pt x="2704022" y="2434695"/>
                          <a:pt x="2682873" y="2560320"/>
                        </a:cubicBezTo>
                        <a:cubicBezTo>
                          <a:pt x="2661724" y="2685945"/>
                          <a:pt x="2672772" y="2884499"/>
                          <a:pt x="2682873" y="3200400"/>
                        </a:cubicBezTo>
                        <a:cubicBezTo>
                          <a:pt x="2391672" y="3171661"/>
                          <a:pt x="2285203" y="3204831"/>
                          <a:pt x="1958497" y="3200400"/>
                        </a:cubicBezTo>
                        <a:cubicBezTo>
                          <a:pt x="1631791" y="3195969"/>
                          <a:pt x="1446369" y="3185848"/>
                          <a:pt x="1314608" y="3200400"/>
                        </a:cubicBezTo>
                        <a:cubicBezTo>
                          <a:pt x="1182847" y="3214952"/>
                          <a:pt x="839880" y="3199127"/>
                          <a:pt x="617061" y="3200400"/>
                        </a:cubicBezTo>
                        <a:cubicBezTo>
                          <a:pt x="394242" y="3201673"/>
                          <a:pt x="162823" y="3188351"/>
                          <a:pt x="0" y="3200400"/>
                        </a:cubicBezTo>
                        <a:cubicBezTo>
                          <a:pt x="-22860" y="3034291"/>
                          <a:pt x="12924" y="2837630"/>
                          <a:pt x="0" y="2496312"/>
                        </a:cubicBezTo>
                        <a:cubicBezTo>
                          <a:pt x="-12924" y="2154994"/>
                          <a:pt x="17891" y="2142375"/>
                          <a:pt x="0" y="1952244"/>
                        </a:cubicBezTo>
                        <a:cubicBezTo>
                          <a:pt x="-17891" y="1762113"/>
                          <a:pt x="-16192" y="1478106"/>
                          <a:pt x="0" y="1344168"/>
                        </a:cubicBezTo>
                        <a:cubicBezTo>
                          <a:pt x="16192" y="1210230"/>
                          <a:pt x="-20933" y="879078"/>
                          <a:pt x="0" y="672084"/>
                        </a:cubicBezTo>
                        <a:cubicBezTo>
                          <a:pt x="20933" y="465090"/>
                          <a:pt x="25602" y="2743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F5F5F"/>
                </a:solidFill>
                <a:effectLst/>
                <a:latin typeface="+mn-lt"/>
              </a:rPr>
              <a:t>Data </a:t>
            </a:r>
            <a:r>
              <a:rPr lang="en-US" sz="1600" dirty="0">
                <a:solidFill>
                  <a:srgbClr val="5F5F5F"/>
                </a:solidFill>
                <a:latin typeface="+mn-lt"/>
              </a:rPr>
              <a:t>m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5F5F5F"/>
                </a:solidFill>
                <a:effectLst/>
                <a:latin typeface="+mn-lt"/>
              </a:rPr>
              <a:t>odel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rgbClr val="5F5F5F"/>
              </a:solidFill>
              <a:effectLst/>
              <a:latin typeface="+mn-lt"/>
            </a:endParaRPr>
          </a:p>
        </p:txBody>
      </p:sp>
      <p:pic>
        <p:nvPicPr>
          <p:cNvPr id="12" name="Picture Placeholder 11" descr="A graph of a graph with colored lines&#10;&#10;AI-generated content may be incorrect.">
            <a:extLst>
              <a:ext uri="{FF2B5EF4-FFF2-40B4-BE49-F238E27FC236}">
                <a16:creationId xmlns:a16="http://schemas.microsoft.com/office/drawing/2014/main" id="{9F4D2B5B-887D-B93B-0C9B-41CA2BCDA5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1" t="2191" r="-9" b="3972"/>
          <a:stretch/>
        </p:blipFill>
        <p:spPr>
          <a:xfrm>
            <a:off x="6197100" y="1733550"/>
            <a:ext cx="2633072" cy="7438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39CCAA6-7FF1-4CCB-2D4B-31C16B6D1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810" y="3530433"/>
            <a:ext cx="2584894" cy="1022517"/>
          </a:xfrm>
          <a:prstGeom prst="rect">
            <a:avLst/>
          </a:prstGeom>
        </p:spPr>
      </p:pic>
      <p:pic>
        <p:nvPicPr>
          <p:cNvPr id="67" name="Picture 66" descr="A group of logos with text&#10;&#10;AI-generated content may be incorrect.">
            <a:extLst>
              <a:ext uri="{FF2B5EF4-FFF2-40B4-BE49-F238E27FC236}">
                <a16:creationId xmlns:a16="http://schemas.microsoft.com/office/drawing/2014/main" id="{A47D10D1-039A-056E-608E-E3003D42A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724" y="1809750"/>
            <a:ext cx="1045829" cy="7071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76BDED7-B952-317F-DFAD-92B218BE5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515" y="1891276"/>
            <a:ext cx="1457362" cy="125287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B79BCF-851F-EEAF-B650-6E22CC3D25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1976"/>
          <a:stretch>
            <a:fillRect/>
          </a:stretch>
        </p:blipFill>
        <p:spPr>
          <a:xfrm>
            <a:off x="3321815" y="2585685"/>
            <a:ext cx="1086485" cy="70713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FD83A82-2DD8-D608-3C34-A6A3C3C781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0881"/>
          <a:stretch>
            <a:fillRect/>
          </a:stretch>
        </p:blipFill>
        <p:spPr>
          <a:xfrm>
            <a:off x="3372780" y="3334522"/>
            <a:ext cx="2476853" cy="1268798"/>
          </a:xfrm>
          <a:prstGeom prst="rect">
            <a:avLst/>
          </a:prstGeom>
        </p:spPr>
      </p:pic>
      <p:pic>
        <p:nvPicPr>
          <p:cNvPr id="85" name="Picture 84" descr="A blue and white logo&#10;&#10;AI-generated content may be incorrect.">
            <a:extLst>
              <a:ext uri="{FF2B5EF4-FFF2-40B4-BE49-F238E27FC236}">
                <a16:creationId xmlns:a16="http://schemas.microsoft.com/office/drawing/2014/main" id="{57076E13-DD52-0847-98E8-61420F4649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76" y="3349211"/>
            <a:ext cx="701923" cy="32219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FDA6387-08E7-CE1E-1057-E0485B0961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341" y="1733550"/>
            <a:ext cx="2500189" cy="28326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9" name="Picture Placeholder 13" descr="A colorful sphere with text&#10;&#10;AI-generated content may be incorrect.">
            <a:extLst>
              <a:ext uri="{FF2B5EF4-FFF2-40B4-BE49-F238E27FC236}">
                <a16:creationId xmlns:a16="http://schemas.microsoft.com/office/drawing/2014/main" id="{B579824A-473F-BE3F-28CA-52A9B42E59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012" b="4577"/>
          <a:stretch/>
        </p:blipFill>
        <p:spPr>
          <a:xfrm>
            <a:off x="7318906" y="2610203"/>
            <a:ext cx="1482547" cy="8759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FE35F1C6-1F9F-61E1-3C29-6067BC662D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9740" y="2538467"/>
            <a:ext cx="1066800" cy="1023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396F73-7054-F30A-C7F1-D362288553C9}"/>
              </a:ext>
            </a:extLst>
          </p:cNvPr>
          <p:cNvSpPr/>
          <p:nvPr/>
        </p:nvSpPr>
        <p:spPr bwMode="auto">
          <a:xfrm>
            <a:off x="380999" y="1428750"/>
            <a:ext cx="2682873" cy="3200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12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7D5DAE-E522-C40A-ED0E-F1EB1F1F9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359" y="1671496"/>
            <a:ext cx="3169327" cy="2820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EC6CA7-BF5F-FC23-2D5E-D701F3C36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IMAS Data Model (DM)… so far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F41A6-CE10-9FFB-23AE-3E8659A61190}"/>
              </a:ext>
            </a:extLst>
          </p:cNvPr>
          <p:cNvSpPr txBox="1">
            <a:spLocks/>
          </p:cNvSpPr>
          <p:nvPr/>
        </p:nvSpPr>
        <p:spPr bwMode="auto">
          <a:xfrm>
            <a:off x="228600" y="590550"/>
            <a:ext cx="8534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kern="0"/>
              <a:t>      Cover </a:t>
            </a:r>
            <a:r>
              <a:rPr lang="en-US" sz="1800" kern="0">
                <a:solidFill>
                  <a:srgbClr val="0070C0"/>
                </a:solidFill>
              </a:rPr>
              <a:t>experimental</a:t>
            </a:r>
            <a:r>
              <a:rPr lang="en-US" sz="1800" kern="0"/>
              <a:t> and </a:t>
            </a:r>
            <a:r>
              <a:rPr lang="en-US" sz="1800" kern="0">
                <a:solidFill>
                  <a:srgbClr val="0070C0"/>
                </a:solidFill>
              </a:rPr>
              <a:t>simulation</a:t>
            </a:r>
            <a:r>
              <a:rPr lang="en-US" sz="1800" kern="0"/>
              <a:t> data </a:t>
            </a:r>
            <a:r>
              <a:rPr lang="en-US" sz="1800" kern="0">
                <a:sym typeface="Wingdings" panose="05000000000000000000" pitchFamily="2" charset="2"/>
              </a:rPr>
              <a:t> </a:t>
            </a:r>
            <a:r>
              <a:rPr lang="en-US" sz="1800" kern="0">
                <a:solidFill>
                  <a:srgbClr val="0070C0"/>
                </a:solidFill>
                <a:sym typeface="Wingdings" panose="05000000000000000000" pitchFamily="2" charset="2"/>
              </a:rPr>
              <a:t>Integrated Modelling</a:t>
            </a:r>
            <a:endParaRPr lang="en-US" sz="1800" kern="0">
              <a:solidFill>
                <a:srgbClr val="0070C0"/>
              </a:solidFill>
            </a:endParaRPr>
          </a:p>
          <a:p>
            <a:pPr lvl="1"/>
            <a:r>
              <a:rPr lang="en-US" sz="1600" kern="0"/>
              <a:t>Set of </a:t>
            </a:r>
            <a:r>
              <a:rPr lang="en-US" sz="1600" kern="0">
                <a:solidFill>
                  <a:srgbClr val="0070C0"/>
                </a:solidFill>
              </a:rPr>
              <a:t>Interface Data Structure</a:t>
            </a:r>
            <a:r>
              <a:rPr lang="en-US" sz="1600" kern="0">
                <a:solidFill>
                  <a:srgbClr val="00B050"/>
                </a:solidFill>
              </a:rPr>
              <a:t> </a:t>
            </a:r>
            <a:r>
              <a:rPr lang="en-US" sz="1600" kern="0"/>
              <a:t>(</a:t>
            </a:r>
            <a:r>
              <a:rPr lang="en-US" sz="1600" b="1" kern="0">
                <a:solidFill>
                  <a:srgbClr val="0070C0"/>
                </a:solidFill>
              </a:rPr>
              <a:t>IDS</a:t>
            </a:r>
            <a:r>
              <a:rPr lang="en-US" sz="1600" kern="0"/>
              <a:t>), described in XML by the </a:t>
            </a:r>
            <a:r>
              <a:rPr lang="en-US" sz="1600" kern="0">
                <a:solidFill>
                  <a:srgbClr val="0070C0"/>
                </a:solidFill>
              </a:rPr>
              <a:t>Data Dictionary </a:t>
            </a:r>
            <a:r>
              <a:rPr lang="en-US" sz="1600" kern="0"/>
              <a:t>(</a:t>
            </a:r>
            <a:r>
              <a:rPr lang="en-US" sz="1600" b="1" kern="0">
                <a:solidFill>
                  <a:srgbClr val="0070C0"/>
                </a:solidFill>
              </a:rPr>
              <a:t>DD</a:t>
            </a:r>
            <a:r>
              <a:rPr lang="en-US" sz="1600" kern="0"/>
              <a:t>)</a:t>
            </a:r>
          </a:p>
          <a:p>
            <a:pPr lvl="1" algn="l"/>
            <a:r>
              <a:rPr lang="en-US" sz="1600" kern="0"/>
              <a:t>Made </a:t>
            </a:r>
            <a:r>
              <a:rPr lang="en-US" sz="1600" kern="0">
                <a:solidFill>
                  <a:srgbClr val="0070C0"/>
                </a:solidFill>
              </a:rPr>
              <a:t>device agnostic </a:t>
            </a:r>
            <a:r>
              <a:rPr lang="en-US" sz="1600" kern="0"/>
              <a:t>to allow validation of ITER application on existing experiments</a:t>
            </a:r>
            <a:br>
              <a:rPr lang="en-US" sz="1600" kern="0">
                <a:solidFill>
                  <a:srgbClr val="00B050"/>
                </a:solidFill>
                <a:sym typeface="Wingdings" panose="05000000000000000000" pitchFamily="2" charset="2"/>
              </a:rPr>
            </a:br>
            <a:endParaRPr lang="en-US" kern="0">
              <a:solidFill>
                <a:srgbClr val="00B050"/>
              </a:solidFill>
            </a:endParaRPr>
          </a:p>
        </p:txBody>
      </p:sp>
      <p:pic>
        <p:nvPicPr>
          <p:cNvPr id="7" name="Picture Placeholder 3" descr="A diagram of a structure&#10;&#10;AI-generated content may be incorrect.">
            <a:extLst>
              <a:ext uri="{FF2B5EF4-FFF2-40B4-BE49-F238E27FC236}">
                <a16:creationId xmlns:a16="http://schemas.microsoft.com/office/drawing/2014/main" id="{BCE2AC80-41FF-2A43-A4A4-8CE7E13C19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" r="223" b="779"/>
          <a:stretch/>
        </p:blipFill>
        <p:spPr>
          <a:xfrm>
            <a:off x="14347" y="1733550"/>
            <a:ext cx="5929253" cy="2696371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FEC70D-A2A6-0078-43EB-67E3A26E8686}"/>
              </a:ext>
            </a:extLst>
          </p:cNvPr>
          <p:cNvSpPr txBox="1"/>
          <p:nvPr/>
        </p:nvSpPr>
        <p:spPr>
          <a:xfrm>
            <a:off x="7162800" y="3361855"/>
            <a:ext cx="1918172" cy="102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953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Rules for 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versioning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00038" indent="-279400" defTabSz="795338" eaLnBrk="1" hangingPunct="1">
              <a:spcBef>
                <a:spcPct val="20000"/>
              </a:spcBef>
              <a:buFontTx/>
              <a:buChar char="–"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IDS lifecycle (</a:t>
            </a: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alpha</a:t>
            </a: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vs </a:t>
            </a: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active</a:t>
            </a: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, last change)</a:t>
            </a:r>
          </a:p>
          <a:p>
            <a:pPr marL="300038" indent="-279400" defTabSz="795338" eaLnBrk="1" hangingPunct="1">
              <a:spcBef>
                <a:spcPct val="20000"/>
              </a:spcBef>
              <a:buFontTx/>
              <a:buChar char="–"/>
              <a:defRPr/>
            </a:pPr>
            <a:r>
              <a:rPr lang="en-GB" sz="1100" kern="0">
                <a:solidFill>
                  <a:srgbClr val="000000"/>
                </a:solidFill>
                <a:latin typeface="Arial"/>
              </a:rPr>
              <a:t>Track n</a:t>
            </a: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on</a:t>
            </a:r>
            <a:r>
              <a:rPr lang="en-GB" sz="1100" kern="0">
                <a:solidFill>
                  <a:srgbClr val="000000"/>
                </a:solidFill>
                <a:latin typeface="Arial"/>
              </a:rPr>
              <a:t>-</a:t>
            </a: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backward compatible change</a:t>
            </a:r>
          </a:p>
        </p:txBody>
      </p:sp>
    </p:spTree>
    <p:extLst>
      <p:ext uri="{BB962C8B-B14F-4D97-AF65-F5344CB8AC3E}">
        <p14:creationId xmlns:p14="http://schemas.microsoft.com/office/powerpoint/2010/main" val="98038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77DC-3BFF-6318-EAFE-BA573F1F6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4B05E-B5DA-6DD9-7D41-807496CB6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763016"/>
            <a:ext cx="5078362" cy="32565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(too?) broad scope </a:t>
            </a:r>
            <a:r>
              <a:rPr lang="en-US" dirty="0">
                <a:sym typeface="Wingdings" panose="05000000000000000000" pitchFamily="2" charset="2"/>
              </a:rPr>
              <a:t> complex structures</a:t>
            </a:r>
            <a:r>
              <a:rPr lang="en-US" dirty="0"/>
              <a:t> </a:t>
            </a:r>
          </a:p>
          <a:p>
            <a:pPr lvl="1"/>
            <a:r>
              <a:rPr lang="en-GB" dirty="0">
                <a:highlight>
                  <a:srgbClr val="FFFF00"/>
                </a:highlight>
              </a:rPr>
              <a:t>Data providers</a:t>
            </a:r>
            <a:r>
              <a:rPr lang="en-GB" dirty="0"/>
              <a:t> vs consumers</a:t>
            </a:r>
          </a:p>
          <a:p>
            <a:pPr lvl="1"/>
            <a:r>
              <a:rPr lang="en-GB" dirty="0">
                <a:highlight>
                  <a:srgbClr val="FFFF00"/>
                </a:highlight>
              </a:rPr>
              <a:t>Coupling codes</a:t>
            </a:r>
            <a:r>
              <a:rPr lang="en-GB" dirty="0"/>
              <a:t> vs data archiving</a:t>
            </a:r>
          </a:p>
          <a:p>
            <a:pPr lvl="1"/>
            <a:r>
              <a:rPr lang="en-GB" dirty="0"/>
              <a:t>“plasma state” vs </a:t>
            </a:r>
            <a:r>
              <a:rPr lang="en-GB" dirty="0">
                <a:highlight>
                  <a:srgbClr val="FFFF00"/>
                </a:highlight>
              </a:rPr>
              <a:t>separate “interfaces”</a:t>
            </a:r>
          </a:p>
          <a:p>
            <a:pPr lvl="1"/>
            <a:r>
              <a:rPr lang="en-GB" dirty="0"/>
              <a:t>Premature compatibility constraints on alpha versions vs releasing active IDS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dd-evo">
            <a:hlinkClick r:id="" action="ppaction://media"/>
            <a:extLst>
              <a:ext uri="{FF2B5EF4-FFF2-40B4-BE49-F238E27FC236}">
                <a16:creationId xmlns:a16="http://schemas.microsoft.com/office/drawing/2014/main" id="{6BA4A90B-7816-ED5E-0459-3428F45ABF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2465" y="791349"/>
            <a:ext cx="3589135" cy="3589135"/>
          </a:xfrm>
          <a:prstGeom prst="rect">
            <a:avLst/>
          </a:prstGeom>
        </p:spPr>
      </p:pic>
      <p:sp>
        <p:nvSpPr>
          <p:cNvPr id="5" name="ZoneTexte 12">
            <a:extLst>
              <a:ext uri="{FF2B5EF4-FFF2-40B4-BE49-F238E27FC236}">
                <a16:creationId xmlns:a16="http://schemas.microsoft.com/office/drawing/2014/main" id="{6B29EE10-3A99-ACD4-8574-1DF2A1E337D9}"/>
              </a:ext>
            </a:extLst>
          </p:cNvPr>
          <p:cNvSpPr txBox="1"/>
          <p:nvPr/>
        </p:nvSpPr>
        <p:spPr>
          <a:xfrm>
            <a:off x="5402465" y="514350"/>
            <a:ext cx="3589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2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the number of IDS, fields and nesting</a:t>
            </a:r>
            <a:endParaRPr lang="en-US" sz="1800" i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CA741B-B744-5EC4-7796-EBED1E7AF967}"/>
              </a:ext>
            </a:extLst>
          </p:cNvPr>
          <p:cNvSpPr txBox="1"/>
          <p:nvPr/>
        </p:nvSpPr>
        <p:spPr>
          <a:xfrm>
            <a:off x="869092" y="4370345"/>
            <a:ext cx="7405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7953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0" dirty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C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an’t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store data outside </a:t>
            </a:r>
            <a:r>
              <a:rPr lang="en-GB" sz="1800" kern="0" dirty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of an IDS  require adding </a:t>
            </a:r>
            <a:r>
              <a:rPr lang="en-GB" sz="1800" i="1" kern="0" dirty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edge</a:t>
            </a:r>
            <a:r>
              <a:rPr lang="en-GB" sz="1800" kern="0" dirty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 cases in IDS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D96EC6-1AAE-A517-F9CD-2AC0B577E5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963" r="98" b="13822"/>
          <a:stretch>
            <a:fillRect/>
          </a:stretch>
        </p:blipFill>
        <p:spPr>
          <a:xfrm>
            <a:off x="3846871" y="2753660"/>
            <a:ext cx="1828800" cy="15920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1CD5FA7-7048-62AE-D451-A113FA9819E6}"/>
              </a:ext>
            </a:extLst>
          </p:cNvPr>
          <p:cNvGrpSpPr/>
          <p:nvPr/>
        </p:nvGrpSpPr>
        <p:grpSpPr>
          <a:xfrm>
            <a:off x="5668297" y="3210860"/>
            <a:ext cx="578861" cy="812885"/>
            <a:chOff x="9982884" y="4321737"/>
            <a:chExt cx="737933" cy="96528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6F69C9-E522-5160-A8AA-565BC8E2C81B}"/>
                </a:ext>
              </a:extLst>
            </p:cNvPr>
            <p:cNvSpPr/>
            <p:nvPr/>
          </p:nvSpPr>
          <p:spPr>
            <a:xfrm>
              <a:off x="9982885" y="4321737"/>
              <a:ext cx="737932" cy="161886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0-5%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98EB3A8-A5FE-3B98-CA5A-953D50405600}"/>
                </a:ext>
              </a:extLst>
            </p:cNvPr>
            <p:cNvSpPr/>
            <p:nvPr/>
          </p:nvSpPr>
          <p:spPr>
            <a:xfrm>
              <a:off x="9982884" y="4520843"/>
              <a:ext cx="737931" cy="163629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5-10%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DC7ACEC-78FE-8A2A-201D-5A6C4E20A3EA}"/>
                </a:ext>
              </a:extLst>
            </p:cNvPr>
            <p:cNvSpPr/>
            <p:nvPr/>
          </p:nvSpPr>
          <p:spPr>
            <a:xfrm>
              <a:off x="9982884" y="4721693"/>
              <a:ext cx="737932" cy="163629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10-15%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F08E7E9-168D-A9B4-2E60-E78275DDA686}"/>
                </a:ext>
              </a:extLst>
            </p:cNvPr>
            <p:cNvSpPr/>
            <p:nvPr/>
          </p:nvSpPr>
          <p:spPr>
            <a:xfrm>
              <a:off x="9982884" y="4922543"/>
              <a:ext cx="737932" cy="163629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15-20%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9170891-A030-9C76-876B-B83B165A85A7}"/>
                </a:ext>
              </a:extLst>
            </p:cNvPr>
            <p:cNvSpPr/>
            <p:nvPr/>
          </p:nvSpPr>
          <p:spPr>
            <a:xfrm>
              <a:off x="9982884" y="5123393"/>
              <a:ext cx="737932" cy="163629"/>
            </a:xfrm>
            <a:prstGeom prst="rect">
              <a:avLst/>
            </a:prstGeom>
            <a:solidFill>
              <a:srgbClr val="A2C4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&gt;20%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12874D4-C27A-BFEE-82FC-62908A0CE0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165" r="34895" b="13822"/>
          <a:stretch>
            <a:fillRect/>
          </a:stretch>
        </p:blipFill>
        <p:spPr>
          <a:xfrm>
            <a:off x="2008239" y="2753660"/>
            <a:ext cx="1828800" cy="15920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D4D76F1-05EB-7DB4-2629-B3C67D8E9A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68" r="69693" b="13822"/>
          <a:stretch>
            <a:fillRect/>
          </a:stretch>
        </p:blipFill>
        <p:spPr>
          <a:xfrm>
            <a:off x="152400" y="2753660"/>
            <a:ext cx="1828800" cy="1592068"/>
          </a:xfrm>
          <a:prstGeom prst="rect">
            <a:avLst/>
          </a:prstGeom>
        </p:spPr>
      </p:pic>
      <p:pic>
        <p:nvPicPr>
          <p:cNvPr id="7" name="Graphic 6" descr="Sad face outline with solid fill">
            <a:extLst>
              <a:ext uri="{FF2B5EF4-FFF2-40B4-BE49-F238E27FC236}">
                <a16:creationId xmlns:a16="http://schemas.microsoft.com/office/drawing/2014/main" id="{F4BCBECF-9272-207A-3634-42306E3EE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31653" y="4345728"/>
            <a:ext cx="410077" cy="41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4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6319C-0DBB-1FC5-88A6-B7CBC6DD2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 (cont.)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A4AB1-F837-3EA8-5017-B88F97BF0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514350"/>
            <a:ext cx="8610600" cy="371901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Mapped data is the ultimate justification for IMAS design (but is WIP)</a:t>
            </a:r>
          </a:p>
          <a:p>
            <a:pPr lvl="1" algn="l"/>
            <a:r>
              <a:rPr lang="en-GB">
                <a:hlinkClick r:id="rId2"/>
              </a:rPr>
              <a:t>https://www.fair4fusion.eu/</a:t>
            </a:r>
            <a:r>
              <a:rPr lang="en-GB"/>
              <a:t> </a:t>
            </a:r>
            <a:r>
              <a:rPr lang="en-GB">
                <a:sym typeface="Wingdings" panose="05000000000000000000" pitchFamily="2" charset="2"/>
              </a:rPr>
              <a:t> pulse cataloguing via the </a:t>
            </a:r>
            <a:r>
              <a:rPr lang="en-GB">
                <a:latin typeface="Consolas" panose="020B0609020204030204" pitchFamily="49" charset="0"/>
                <a:sym typeface="Wingdings" panose="05000000000000000000" pitchFamily="2" charset="2"/>
              </a:rPr>
              <a:t>summary</a:t>
            </a:r>
            <a:r>
              <a:rPr lang="en-GB">
                <a:sym typeface="Wingdings" panose="05000000000000000000" pitchFamily="2" charset="2"/>
              </a:rPr>
              <a:t> IDS</a:t>
            </a:r>
            <a:endParaRPr lang="en-GB"/>
          </a:p>
          <a:p>
            <a:pPr lvl="1" algn="l"/>
            <a:r>
              <a:rPr lang="en-GB"/>
              <a:t>Experimental data </a:t>
            </a:r>
            <a:br>
              <a:rPr lang="en-GB"/>
            </a:br>
            <a:r>
              <a:rPr lang="en-GB"/>
              <a:t>(survey 2023)</a:t>
            </a:r>
          </a:p>
          <a:p>
            <a:pPr lvl="1" algn="l"/>
            <a:endParaRPr lang="en-GB"/>
          </a:p>
          <a:p>
            <a:pPr lvl="1"/>
            <a:r>
              <a:rPr lang="en-GB"/>
              <a:t>Databases </a:t>
            </a:r>
          </a:p>
          <a:p>
            <a:pPr lvl="2"/>
            <a:r>
              <a:rPr lang="en-GB"/>
              <a:t>ITPA H-mode confinement, 45% in 2021 (tool and mapping in </a:t>
            </a:r>
            <a:r>
              <a:rPr lang="en-GB" err="1"/>
              <a:t>IDStools</a:t>
            </a:r>
            <a:r>
              <a:rPr lang="en-GB"/>
              <a:t>)</a:t>
            </a:r>
          </a:p>
          <a:p>
            <a:pPr lvl="2"/>
            <a:r>
              <a:rPr lang="en-GB"/>
              <a:t>GKDB and MGKDB </a:t>
            </a:r>
            <a:r>
              <a:rPr lang="en-GB">
                <a:sym typeface="Wingdings" panose="05000000000000000000" pitchFamily="2" charset="2"/>
              </a:rPr>
              <a:t> both efforts follow the </a:t>
            </a:r>
            <a:r>
              <a:rPr lang="en-GB" err="1">
                <a:latin typeface="Consolas" panose="020B0609020204030204" pitchFamily="49" charset="0"/>
                <a:sym typeface="Wingdings" panose="05000000000000000000" pitchFamily="2" charset="2"/>
              </a:rPr>
              <a:t>gyrokinetics_local</a:t>
            </a:r>
            <a:r>
              <a:rPr lang="en-GB">
                <a:sym typeface="Wingdings" panose="05000000000000000000" pitchFamily="2" charset="2"/>
              </a:rPr>
              <a:t> IDS </a:t>
            </a:r>
          </a:p>
          <a:p>
            <a:pPr lvl="1"/>
            <a:r>
              <a:rPr lang="en-GB"/>
              <a:t>Machine description </a:t>
            </a:r>
          </a:p>
        </p:txBody>
      </p:sp>
      <p:pic>
        <p:nvPicPr>
          <p:cNvPr id="6" name="Picture 5" descr="A graph with numbers and a number of months&#10;&#10;AI-generated content may be incorrect.">
            <a:extLst>
              <a:ext uri="{FF2B5EF4-FFF2-40B4-BE49-F238E27FC236}">
                <a16:creationId xmlns:a16="http://schemas.microsoft.com/office/drawing/2014/main" id="{8A93E255-9B6C-D6A2-710F-F9ED06C55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1"/>
          <a:stretch>
            <a:fillRect/>
          </a:stretch>
        </p:blipFill>
        <p:spPr>
          <a:xfrm>
            <a:off x="3124200" y="1276350"/>
            <a:ext cx="5486400" cy="1094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6EF2F-83F0-E39C-D1F5-1ED076841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394837"/>
            <a:ext cx="546020" cy="937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28E8D1-D6DB-5D3A-734D-7B3F50C55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880" y="3419670"/>
            <a:ext cx="731520" cy="935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4742E4-7B53-68A7-6387-2F91BD37C8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3390534"/>
            <a:ext cx="594360" cy="965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D48D07-B9C9-7BCF-42FB-358EEA99B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3124968"/>
            <a:ext cx="881863" cy="1232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91E36E-A7CC-1FE9-81BA-43CEAD6669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8760" y="3105150"/>
            <a:ext cx="904240" cy="12626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8CE2A4-3298-1A23-EE37-D4B231F716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6640" y="3122532"/>
            <a:ext cx="594360" cy="12324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56AB1B-4A56-4117-DE49-5D9013659C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3436" y="3124968"/>
            <a:ext cx="766564" cy="12324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C9C52D-6B31-74A1-7F00-BFC3814E6A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8677" y="3117945"/>
            <a:ext cx="1047723" cy="12370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FB1D62-F483-49F9-833E-C8D35FC994C6}"/>
              </a:ext>
            </a:extLst>
          </p:cNvPr>
          <p:cNvSpPr txBox="1"/>
          <p:nvPr/>
        </p:nvSpPr>
        <p:spPr>
          <a:xfrm>
            <a:off x="2001926" y="4382917"/>
            <a:ext cx="5140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638" algn="just" defTabSz="795338" eaLnBrk="1" hangingPunct="1">
              <a:spcBef>
                <a:spcPct val="20000"/>
              </a:spcBef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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Mapping needs local experts and a joint effort</a:t>
            </a:r>
          </a:p>
        </p:txBody>
      </p:sp>
    </p:spTree>
    <p:extLst>
      <p:ext uri="{BB962C8B-B14F-4D97-AF65-F5344CB8AC3E}">
        <p14:creationId xmlns:p14="http://schemas.microsoft.com/office/powerpoint/2010/main" val="38385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CF31-B623-B375-DBCC-48056742F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 (cont.)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45181-5119-F9B4-4542-1AD16D417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129" y="590550"/>
            <a:ext cx="8534400" cy="4038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Burden of compatibility with legacy software, Access-Layer (AL)</a:t>
            </a:r>
          </a:p>
          <a:p>
            <a:pPr lvl="1"/>
            <a:r>
              <a:rPr lang="en-US" dirty="0"/>
              <a:t>DD+AL forked in 2011 from ITM-CPO (dev started in 2003)</a:t>
            </a:r>
          </a:p>
          <a:p>
            <a:pPr lvl="1"/>
            <a:r>
              <a:rPr lang="en-US" i="1" dirty="0"/>
              <a:t>Hidden</a:t>
            </a:r>
            <a:r>
              <a:rPr lang="en-US" dirty="0"/>
              <a:t> major change (2018): DD 3.21.0 (AL3) </a:t>
            </a:r>
            <a:r>
              <a:rPr lang="en-US" dirty="0">
                <a:sym typeface="Wingdings" panose="05000000000000000000" pitchFamily="2" charset="2"/>
              </a:rPr>
              <a:t> 3.21.1 (AL4) </a:t>
            </a:r>
          </a:p>
          <a:p>
            <a:pPr lvl="1"/>
            <a:r>
              <a:rPr lang="en-US" dirty="0"/>
              <a:t>Complicated software stack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slow adoption      </a:t>
            </a:r>
          </a:p>
          <a:p>
            <a:pPr lvl="2"/>
            <a:r>
              <a:rPr lang="en-US" dirty="0"/>
              <a:t>Code generation (for each DD update)</a:t>
            </a:r>
          </a:p>
          <a:p>
            <a:pPr lvl="2"/>
            <a:r>
              <a:rPr lang="en-US" dirty="0"/>
              <a:t>Interfaces: F90, C++, Py, Java, </a:t>
            </a:r>
            <a:r>
              <a:rPr lang="en-US" dirty="0" err="1"/>
              <a:t>Matlab</a:t>
            </a:r>
            <a:endParaRPr lang="en-US" dirty="0"/>
          </a:p>
          <a:p>
            <a:pPr lvl="2"/>
            <a:r>
              <a:rPr lang="en-US" dirty="0"/>
              <a:t>Backends: </a:t>
            </a:r>
            <a:r>
              <a:rPr lang="en-US" dirty="0" err="1"/>
              <a:t>MDSplus</a:t>
            </a:r>
            <a:r>
              <a:rPr lang="en-US" dirty="0"/>
              <a:t>, HDF5, UDA, ASCII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Fast pace of changes in the DD</a:t>
            </a:r>
          </a:p>
          <a:p>
            <a:pPr lvl="1"/>
            <a:endParaRPr lang="en-US" sz="1200" dirty="0"/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Access to information + code</a:t>
            </a:r>
          </a:p>
          <a:p>
            <a:pPr lvl="1"/>
            <a:endParaRPr lang="en-US" dirty="0"/>
          </a:p>
          <a:p>
            <a:endParaRPr lang="en-GB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2CC4B5C-EF6F-3BDE-5302-0F6CAC330F3A}"/>
              </a:ext>
            </a:extLst>
          </p:cNvPr>
          <p:cNvSpPr/>
          <p:nvPr/>
        </p:nvSpPr>
        <p:spPr bwMode="auto">
          <a:xfrm>
            <a:off x="7042752" y="1657350"/>
            <a:ext cx="228600" cy="1143000"/>
          </a:xfrm>
          <a:prstGeom prst="rightBrace">
            <a:avLst>
              <a:gd name="adj1" fmla="val 54301"/>
              <a:gd name="adj2" fmla="val 50000"/>
            </a:avLst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2D0D1ED-DCAC-0E01-91AB-EEDE52D8B716}"/>
              </a:ext>
            </a:extLst>
          </p:cNvPr>
          <p:cNvSpPr/>
          <p:nvPr/>
        </p:nvSpPr>
        <p:spPr bwMode="auto">
          <a:xfrm>
            <a:off x="5394767" y="2038350"/>
            <a:ext cx="228600" cy="787850"/>
          </a:xfrm>
          <a:prstGeom prst="rightBrace">
            <a:avLst>
              <a:gd name="adj1" fmla="val 54301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1F44A1-2F9A-298C-CC4E-DF9E2F615EE6}"/>
              </a:ext>
            </a:extLst>
          </p:cNvPr>
          <p:cNvSpPr txBox="1"/>
          <p:nvPr/>
        </p:nvSpPr>
        <p:spPr>
          <a:xfrm>
            <a:off x="5606891" y="2122899"/>
            <a:ext cx="1534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+mn-lt"/>
              </a:rPr>
              <a:t>AL mono-repo,</a:t>
            </a:r>
          </a:p>
          <a:p>
            <a:r>
              <a:rPr lang="en-US" sz="1600">
                <a:latin typeface="Consolas" panose="020B0609020204030204" pitchFamily="49" charset="0"/>
              </a:rPr>
              <a:t>Installer</a:t>
            </a:r>
            <a:endParaRPr lang="en-GB" sz="1600">
              <a:latin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5B5294-D905-214D-7D53-0C356FBEC27D}"/>
              </a:ext>
            </a:extLst>
          </p:cNvPr>
          <p:cNvSpPr txBox="1"/>
          <p:nvPr/>
        </p:nvSpPr>
        <p:spPr>
          <a:xfrm>
            <a:off x="7291750" y="1813351"/>
            <a:ext cx="1553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rgbClr val="00B050"/>
                </a:solidFill>
                <a:latin typeface="+mn-lt"/>
              </a:rPr>
              <a:t>2023-24</a:t>
            </a:r>
          </a:p>
          <a:p>
            <a:pPr algn="ctr"/>
            <a:r>
              <a:rPr lang="en-US" sz="1600">
                <a:solidFill>
                  <a:srgbClr val="00B050"/>
                </a:solidFill>
                <a:latin typeface="+mn-lt"/>
              </a:rPr>
              <a:t>AL5, split repo,</a:t>
            </a:r>
          </a:p>
          <a:p>
            <a:pPr algn="ctr"/>
            <a:r>
              <a:rPr lang="en-US" sz="1600" err="1">
                <a:solidFill>
                  <a:srgbClr val="00B050"/>
                </a:solidFill>
                <a:latin typeface="Consolas" panose="020B0609020204030204" pitchFamily="49" charset="0"/>
              </a:rPr>
              <a:t>Cmake</a:t>
            </a:r>
            <a:r>
              <a:rPr lang="en-US" sz="1600">
                <a:solidFill>
                  <a:srgbClr val="00B050"/>
                </a:solidFill>
                <a:latin typeface="Consolas" panose="020B0609020204030204" pitchFamily="49" charset="0"/>
              </a:rPr>
              <a:t> </a:t>
            </a:r>
            <a:endParaRPr lang="en-GB" sz="1600" err="1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E4566B37-6463-B1B4-928A-78887934CA7C}"/>
              </a:ext>
            </a:extLst>
          </p:cNvPr>
          <p:cNvSpPr/>
          <p:nvPr/>
        </p:nvSpPr>
        <p:spPr bwMode="auto">
          <a:xfrm rot="5400000">
            <a:off x="1990764" y="2505114"/>
            <a:ext cx="304800" cy="3486071"/>
          </a:xfrm>
          <a:prstGeom prst="rightBrace">
            <a:avLst>
              <a:gd name="adj1" fmla="val 42204"/>
              <a:gd name="adj2" fmla="val 50000"/>
            </a:avLst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77B6E2-B02A-1FB7-598B-34AA20A73F12}"/>
              </a:ext>
            </a:extLst>
          </p:cNvPr>
          <p:cNvSpPr txBox="1"/>
          <p:nvPr/>
        </p:nvSpPr>
        <p:spPr>
          <a:xfrm>
            <a:off x="228600" y="4366796"/>
            <a:ext cx="3772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B050"/>
                </a:solidFill>
                <a:latin typeface="+mn-lt"/>
              </a:rPr>
              <a:t>Apply </a:t>
            </a:r>
            <a:r>
              <a:rPr lang="en-US" sz="1600" b="1">
                <a:solidFill>
                  <a:srgbClr val="00B050"/>
                </a:solidFill>
                <a:latin typeface="+mn-lt"/>
              </a:rPr>
              <a:t>FAIR</a:t>
            </a:r>
            <a:r>
              <a:rPr lang="en-US" sz="1600">
                <a:solidFill>
                  <a:srgbClr val="00B050"/>
                </a:solidFill>
                <a:latin typeface="+mn-lt"/>
              </a:rPr>
              <a:t> principles, go </a:t>
            </a:r>
            <a:r>
              <a:rPr lang="en-US" sz="1600" b="1">
                <a:solidFill>
                  <a:srgbClr val="00B050"/>
                </a:solidFill>
                <a:latin typeface="+mn-lt"/>
              </a:rPr>
              <a:t>open-source</a:t>
            </a:r>
            <a:endParaRPr lang="en-GB" sz="1600" b="1" err="1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18" name="Graphic 17" descr="Lock with solid fill">
            <a:extLst>
              <a:ext uri="{FF2B5EF4-FFF2-40B4-BE49-F238E27FC236}">
                <a16:creationId xmlns:a16="http://schemas.microsoft.com/office/drawing/2014/main" id="{0B917C8C-3F68-B8CE-02BF-B49DB0677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800" y="3749359"/>
            <a:ext cx="304800" cy="30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A243AF-00C8-E8B8-769B-A68298CAE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694" y="2908952"/>
            <a:ext cx="3657600" cy="1788160"/>
          </a:xfrm>
          <a:prstGeom prst="rect">
            <a:avLst/>
          </a:prstGeom>
        </p:spPr>
      </p:pic>
      <p:pic>
        <p:nvPicPr>
          <p:cNvPr id="5" name="Graphic 4" descr="Sad face outline with solid fill">
            <a:extLst>
              <a:ext uri="{FF2B5EF4-FFF2-40B4-BE49-F238E27FC236}">
                <a16:creationId xmlns:a16="http://schemas.microsoft.com/office/drawing/2014/main" id="{BF875D02-DBB2-7720-E384-CAA5781D22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3505" y="1581670"/>
            <a:ext cx="405305" cy="40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5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61C6A-8693-E526-0199-8B4A4553E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Towards an open Community Standard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53610-9FA7-4C0B-1F03-8456C6B03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590550"/>
            <a:ext cx="8534400" cy="4038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IMAS is gaining momentum</a:t>
            </a:r>
          </a:p>
          <a:p>
            <a:pPr lvl="1"/>
            <a:r>
              <a:rPr lang="en-US" dirty="0"/>
              <a:t>Through continued effort from early adopters! </a:t>
            </a:r>
          </a:p>
          <a:p>
            <a:pPr lvl="1"/>
            <a:r>
              <a:rPr lang="en-US" dirty="0"/>
              <a:t>No emerging alternate candidate for fusion</a:t>
            </a:r>
            <a:r>
              <a:rPr lang="en-US" dirty="0">
                <a:latin typeface="Consolas" panose="020B0609020204030204" pitchFamily="49" charset="0"/>
              </a:rPr>
              <a:t>*</a:t>
            </a:r>
            <a:r>
              <a:rPr lang="en-US" dirty="0"/>
              <a:t> data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>
                <a:solidFill>
                  <a:srgbClr val="0070C0"/>
                </a:solidFill>
              </a:rPr>
              <a:t>IMAS-Data-Dictionary</a:t>
            </a:r>
            <a:r>
              <a:rPr lang="en-US" dirty="0"/>
              <a:t> is open access on GitHub!</a:t>
            </a:r>
          </a:p>
          <a:p>
            <a:pPr lvl="1"/>
            <a:r>
              <a:rPr lang="en-US" dirty="0"/>
              <a:t>Doc at </a:t>
            </a:r>
            <a:r>
              <a:rPr lang="en-US" dirty="0">
                <a:hlinkClick r:id="rId2"/>
              </a:rPr>
              <a:t>https://imas-data-dictionary.readthedocs.io/en/latest/</a:t>
            </a:r>
            <a:r>
              <a:rPr lang="en-US" dirty="0"/>
              <a:t> </a:t>
            </a:r>
          </a:p>
          <a:p>
            <a:pPr lvl="1" algn="l"/>
            <a:r>
              <a:rPr lang="en-US" dirty="0"/>
              <a:t>Package (CLI) on </a:t>
            </a:r>
            <a:r>
              <a:rPr lang="en-US" dirty="0" err="1"/>
              <a:t>PyPI</a:t>
            </a:r>
            <a:r>
              <a:rPr lang="en-US" dirty="0"/>
              <a:t>: </a:t>
            </a:r>
            <a:r>
              <a:rPr lang="en-US" dirty="0" err="1">
                <a:hlinkClick r:id="rId3"/>
              </a:rPr>
              <a:t>imas</a:t>
            </a:r>
            <a:r>
              <a:rPr lang="en-US" dirty="0">
                <a:hlinkClick r:id="rId3"/>
              </a:rPr>
              <a:t>-data-dictionary</a:t>
            </a:r>
            <a:r>
              <a:rPr lang="en-US" dirty="0"/>
              <a:t> </a:t>
            </a:r>
          </a:p>
          <a:p>
            <a:pPr lvl="1" algn="l"/>
            <a:r>
              <a:rPr lang="en-US" dirty="0"/>
              <a:t>All-versions package (XML only): </a:t>
            </a:r>
            <a:r>
              <a:rPr lang="en-US" dirty="0" err="1">
                <a:hlinkClick r:id="rId4"/>
              </a:rPr>
              <a:t>imas</a:t>
            </a:r>
            <a:r>
              <a:rPr lang="en-US" dirty="0">
                <a:hlinkClick r:id="rId4"/>
              </a:rPr>
              <a:t>-data-dictionaries</a:t>
            </a:r>
            <a:r>
              <a:rPr lang="en-US" dirty="0"/>
              <a:t> </a:t>
            </a:r>
            <a:endParaRPr lang="en-GB" sz="1600" dirty="0"/>
          </a:p>
          <a:p>
            <a:pPr marL="0" indent="0" algn="l">
              <a:buNone/>
            </a:pPr>
            <a:r>
              <a:rPr lang="en-GB" dirty="0">
                <a:solidFill>
                  <a:srgbClr val="0070C0"/>
                </a:solidFill>
              </a:rPr>
              <a:t>Contributions</a:t>
            </a:r>
            <a:r>
              <a:rPr lang="en-GB" dirty="0"/>
              <a:t> in all forms are welcome</a:t>
            </a:r>
          </a:p>
          <a:p>
            <a:pPr lvl="1" algn="l"/>
            <a:r>
              <a:rPr lang="en-GB" dirty="0"/>
              <a:t>Questions, discussions, issues, additions in existing IDS, new IDS, …</a:t>
            </a:r>
          </a:p>
          <a:p>
            <a:pPr lvl="1" algn="l"/>
            <a:r>
              <a:rPr lang="en-GB" dirty="0"/>
              <a:t>Pull-requests reviewed by </a:t>
            </a:r>
            <a:r>
              <a:rPr lang="en-GB" dirty="0">
                <a:hlinkClick r:id="rId5"/>
              </a:rPr>
              <a:t>contact-persons</a:t>
            </a:r>
            <a:r>
              <a:rPr lang="en-GB" dirty="0"/>
              <a:t> for each ITER member</a:t>
            </a:r>
          </a:p>
        </p:txBody>
      </p:sp>
      <p:pic>
        <p:nvPicPr>
          <p:cNvPr id="4" name="Graphic 3">
            <a:hlinkClick r:id="rId6"/>
            <a:extLst>
              <a:ext uri="{FF2B5EF4-FFF2-40B4-BE49-F238E27FC236}">
                <a16:creationId xmlns:a16="http://schemas.microsoft.com/office/drawing/2014/main" id="{60B90664-CB27-4468-AE68-D73C200611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4924" y="2133090"/>
            <a:ext cx="1447800" cy="1447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696380-32B4-B50C-D498-701DA19C9A20}"/>
              </a:ext>
            </a:extLst>
          </p:cNvPr>
          <p:cNvSpPr txBox="1"/>
          <p:nvPr/>
        </p:nvSpPr>
        <p:spPr>
          <a:xfrm>
            <a:off x="7133964" y="848496"/>
            <a:ext cx="15322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*</a:t>
            </a:r>
            <a:r>
              <a:rPr lang="en-US" sz="1400" dirty="0">
                <a:latin typeface="+mn-lt"/>
              </a:rPr>
              <a:t> very few attempts 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on stellarators </a:t>
            </a:r>
            <a:endParaRPr lang="en-GB" sz="1400" dirty="0" err="1">
              <a:latin typeface="+mn-lt"/>
            </a:endParaRPr>
          </a:p>
        </p:txBody>
      </p:sp>
      <p:pic>
        <p:nvPicPr>
          <p:cNvPr id="7" name="Graphic 6" descr="Magnifying glass with solid fill">
            <a:extLst>
              <a:ext uri="{FF2B5EF4-FFF2-40B4-BE49-F238E27FC236}">
                <a16:creationId xmlns:a16="http://schemas.microsoft.com/office/drawing/2014/main" id="{67943107-784A-E50A-B92E-7DC59102A6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29741" y="914315"/>
            <a:ext cx="607026" cy="60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9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6A810-E6E8-9AA6-99AF-04D6E0834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Growing List of IDS Open-Source Software</a:t>
            </a:r>
            <a:endParaRPr lang="en-GB"/>
          </a:p>
        </p:txBody>
      </p:sp>
      <p:pic>
        <p:nvPicPr>
          <p:cNvPr id="13" name="Content Placeholder 12" descr="A red and yellow object with white spots&#10;&#10;AI-generated content may be incorrect.">
            <a:extLst>
              <a:ext uri="{FF2B5EF4-FFF2-40B4-BE49-F238E27FC236}">
                <a16:creationId xmlns:a16="http://schemas.microsoft.com/office/drawing/2014/main" id="{BEE7EB5C-C8AD-7312-3245-3E7AD9AA6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800350"/>
            <a:ext cx="3180228" cy="1810130"/>
          </a:xfr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1BD5E8-76E2-4E1E-97F8-0450C9C694D9}"/>
              </a:ext>
            </a:extLst>
          </p:cNvPr>
          <p:cNvGrpSpPr/>
          <p:nvPr/>
        </p:nvGrpSpPr>
        <p:grpSpPr>
          <a:xfrm>
            <a:off x="457200" y="635538"/>
            <a:ext cx="3445248" cy="1981200"/>
            <a:chOff x="239166" y="590550"/>
            <a:chExt cx="3445248" cy="19812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5003A2-C14D-1202-1FF0-9C01809E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166" y="590550"/>
              <a:ext cx="3445248" cy="1981200"/>
            </a:xfrm>
            <a:prstGeom prst="rect">
              <a:avLst/>
            </a:prstGeom>
          </p:spPr>
        </p:pic>
        <p:pic>
          <p:nvPicPr>
            <p:cNvPr id="5" name="Graphic 4">
              <a:hlinkClick r:id="rId4"/>
              <a:extLst>
                <a:ext uri="{FF2B5EF4-FFF2-40B4-BE49-F238E27FC236}">
                  <a16:creationId xmlns:a16="http://schemas.microsoft.com/office/drawing/2014/main" id="{95B1E307-DFF9-9CC3-80A1-5AA01B7C6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71800" y="666750"/>
              <a:ext cx="609600" cy="6096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F482B0-CB95-B51E-EECE-C19D04AF97EA}"/>
                </a:ext>
              </a:extLst>
            </p:cNvPr>
            <p:cNvSpPr txBox="1"/>
            <p:nvPr/>
          </p:nvSpPr>
          <p:spPr>
            <a:xfrm>
              <a:off x="2133600" y="893118"/>
              <a:ext cx="8899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solidFill>
                    <a:schemeClr val="bg1"/>
                  </a:solidFill>
                  <a:latin typeface="Consolas" panose="020B0609020204030204" pitchFamily="49" charset="0"/>
                </a:rPr>
                <a:t>IMAS-Python</a:t>
              </a:r>
              <a:endParaRPr lang="en-GB" sz="1000" b="1" err="1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D7561C-880F-77D6-A875-8EE0EDB0EC43}"/>
              </a:ext>
            </a:extLst>
          </p:cNvPr>
          <p:cNvGrpSpPr/>
          <p:nvPr/>
        </p:nvGrpSpPr>
        <p:grpSpPr>
          <a:xfrm>
            <a:off x="5771031" y="2800350"/>
            <a:ext cx="1630982" cy="713680"/>
            <a:chOff x="5085230" y="697472"/>
            <a:chExt cx="1630982" cy="713680"/>
          </a:xfrm>
        </p:grpSpPr>
        <p:pic>
          <p:nvPicPr>
            <p:cNvPr id="14" name="Graphic 13">
              <a:hlinkClick r:id="rId7"/>
              <a:extLst>
                <a:ext uri="{FF2B5EF4-FFF2-40B4-BE49-F238E27FC236}">
                  <a16:creationId xmlns:a16="http://schemas.microsoft.com/office/drawing/2014/main" id="{887C34D5-7C1A-9EF8-FEDA-C83B51861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85230" y="798397"/>
              <a:ext cx="612755" cy="6127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54A382-C113-76D0-BC24-5568B6E68CB7}"/>
                </a:ext>
              </a:extLst>
            </p:cNvPr>
            <p:cNvSpPr txBox="1"/>
            <p:nvPr/>
          </p:nvSpPr>
          <p:spPr>
            <a:xfrm>
              <a:off x="5697985" y="697472"/>
              <a:ext cx="10182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solidFill>
                    <a:schemeClr val="bg1"/>
                  </a:solidFill>
                  <a:latin typeface="Consolas" panose="020B0609020204030204" pitchFamily="49" charset="0"/>
                </a:rPr>
                <a:t>IMAS-</a:t>
              </a:r>
              <a:r>
                <a:rPr lang="en-US" sz="900" b="1" err="1">
                  <a:solidFill>
                    <a:schemeClr val="bg1"/>
                  </a:solidFill>
                  <a:latin typeface="Consolas" panose="020B0609020204030204" pitchFamily="49" charset="0"/>
                </a:rPr>
                <a:t>ParaView</a:t>
              </a:r>
              <a:endParaRPr lang="en-GB" sz="1000" b="1" err="1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54DAE2C-E723-28F5-AAB4-55A938329B15}"/>
              </a:ext>
            </a:extLst>
          </p:cNvPr>
          <p:cNvGrpSpPr/>
          <p:nvPr/>
        </p:nvGrpSpPr>
        <p:grpSpPr>
          <a:xfrm>
            <a:off x="167165" y="2672475"/>
            <a:ext cx="4723406" cy="1728075"/>
            <a:chOff x="167165" y="2876550"/>
            <a:chExt cx="4723406" cy="1728075"/>
          </a:xfrm>
        </p:grpSpPr>
        <p:pic>
          <p:nvPicPr>
            <p:cNvPr id="19" name="Picture 1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243EF2A5-4DD7-1B72-AA7A-102DC6473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65" y="2876550"/>
              <a:ext cx="4723406" cy="1728075"/>
            </a:xfrm>
            <a:prstGeom prst="rect">
              <a:avLst/>
            </a:prstGeom>
          </p:spPr>
        </p:pic>
        <p:pic>
          <p:nvPicPr>
            <p:cNvPr id="23" name="Graphic 22">
              <a:hlinkClick r:id="rId11"/>
              <a:extLst>
                <a:ext uri="{FF2B5EF4-FFF2-40B4-BE49-F238E27FC236}">
                  <a16:creationId xmlns:a16="http://schemas.microsoft.com/office/drawing/2014/main" id="{94D9BCB3-1EB4-60D3-D5E8-CA8AA2644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204172" y="3842626"/>
              <a:ext cx="612755" cy="61275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9BC518-BF62-4EE7-1C4A-0256F5C33329}"/>
                </a:ext>
              </a:extLst>
            </p:cNvPr>
            <p:cNvSpPr txBox="1"/>
            <p:nvPr/>
          </p:nvSpPr>
          <p:spPr>
            <a:xfrm>
              <a:off x="1057704" y="4033587"/>
              <a:ext cx="114646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Consolas" panose="020B0609020204030204" pitchFamily="49" charset="0"/>
                </a:rPr>
                <a:t>Waveform-Editor</a:t>
              </a:r>
              <a:endParaRPr lang="en-GB" sz="900" b="1" err="1">
                <a:latin typeface="Consolas" panose="020B0609020204030204" pitchFamily="49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D13458B-DA09-F9D1-0121-AFD4CE1C3E9D}"/>
              </a:ext>
            </a:extLst>
          </p:cNvPr>
          <p:cNvGrpSpPr/>
          <p:nvPr/>
        </p:nvGrpSpPr>
        <p:grpSpPr>
          <a:xfrm>
            <a:off x="4572000" y="1911937"/>
            <a:ext cx="4389105" cy="736013"/>
            <a:chOff x="4572000" y="1962150"/>
            <a:chExt cx="4389105" cy="736013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81B8DBC-84DB-E866-7A25-E54915059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572000" y="1962150"/>
              <a:ext cx="4389105" cy="736013"/>
            </a:xfrm>
            <a:prstGeom prst="rect">
              <a:avLst/>
            </a:prstGeom>
          </p:spPr>
        </p:pic>
        <p:pic>
          <p:nvPicPr>
            <p:cNvPr id="60" name="Graphic 59">
              <a:hlinkClick r:id="rId15" action="ppaction://hlinkfile"/>
              <a:extLst>
                <a:ext uri="{FF2B5EF4-FFF2-40B4-BE49-F238E27FC236}">
                  <a16:creationId xmlns:a16="http://schemas.microsoft.com/office/drawing/2014/main" id="{B8F8DFF9-FD1A-AFA6-F5C6-FD390E8D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359235" y="2088563"/>
              <a:ext cx="563207" cy="56320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97D177-D085-5CD7-0269-0F8EF1C17266}"/>
                </a:ext>
              </a:extLst>
            </p:cNvPr>
            <p:cNvSpPr txBox="1"/>
            <p:nvPr/>
          </p:nvSpPr>
          <p:spPr>
            <a:xfrm>
              <a:off x="7924800" y="2324572"/>
              <a:ext cx="5052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err="1">
                  <a:solidFill>
                    <a:schemeClr val="bg1"/>
                  </a:solidFill>
                  <a:latin typeface="Consolas" panose="020B0609020204030204" pitchFamily="49" charset="0"/>
                </a:rPr>
                <a:t>SimDB</a:t>
              </a:r>
              <a:endParaRPr lang="en-GB" sz="1000" b="1" err="1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909D3A1-E627-B780-2BA1-72DE451D1DB3}"/>
              </a:ext>
            </a:extLst>
          </p:cNvPr>
          <p:cNvGrpSpPr/>
          <p:nvPr/>
        </p:nvGrpSpPr>
        <p:grpSpPr>
          <a:xfrm>
            <a:off x="4572000" y="555058"/>
            <a:ext cx="4394548" cy="1356879"/>
            <a:chOff x="4572000" y="605271"/>
            <a:chExt cx="4394548" cy="135687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BA41541-D29D-76C7-D51A-1BDC67C18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b="15473"/>
            <a:stretch>
              <a:fillRect/>
            </a:stretch>
          </p:blipFill>
          <p:spPr>
            <a:xfrm>
              <a:off x="4572000" y="605271"/>
              <a:ext cx="4389105" cy="1356879"/>
            </a:xfrm>
            <a:prstGeom prst="rect">
              <a:avLst/>
            </a:prstGeom>
          </p:spPr>
        </p:pic>
        <p:pic>
          <p:nvPicPr>
            <p:cNvPr id="68" name="Graphic 67">
              <a:hlinkClick r:id="rId19"/>
              <a:extLst>
                <a:ext uri="{FF2B5EF4-FFF2-40B4-BE49-F238E27FC236}">
                  <a16:creationId xmlns:a16="http://schemas.microsoft.com/office/drawing/2014/main" id="{21ECE455-0D2A-9FD3-B114-DAA417CEE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275993" y="841411"/>
              <a:ext cx="563207" cy="563207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A64772F-F1BB-AFE0-6D6C-F556EE13AC52}"/>
                </a:ext>
              </a:extLst>
            </p:cNvPr>
            <p:cNvSpPr txBox="1"/>
            <p:nvPr/>
          </p:nvSpPr>
          <p:spPr>
            <a:xfrm>
              <a:off x="7820080" y="1360582"/>
              <a:ext cx="114646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err="1">
                  <a:latin typeface="Consolas" panose="020B0609020204030204" pitchFamily="49" charset="0"/>
                </a:rPr>
                <a:t>SimDB</a:t>
              </a:r>
              <a:r>
                <a:rPr lang="en-US" sz="900" b="1">
                  <a:latin typeface="Consolas" panose="020B0609020204030204" pitchFamily="49" charset="0"/>
                </a:rPr>
                <a:t>-Dashboard</a:t>
              </a:r>
              <a:endParaRPr lang="en-GB" sz="900" b="1" err="1">
                <a:latin typeface="Consolas" panose="020B0609020204030204" pitchFamily="49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8C5553E-5BD4-7465-8E1C-BF8F6597CC83}"/>
              </a:ext>
            </a:extLst>
          </p:cNvPr>
          <p:cNvSpPr txBox="1"/>
          <p:nvPr/>
        </p:nvSpPr>
        <p:spPr>
          <a:xfrm>
            <a:off x="145773" y="4439848"/>
            <a:ext cx="5625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+mn-lt"/>
              </a:rPr>
              <a:t>… and more by the community (e.g. </a:t>
            </a:r>
            <a:r>
              <a:rPr lang="en-US" sz="1100" b="1">
                <a:latin typeface="Consolas" panose="020B0609020204030204" pitchFamily="49" charset="0"/>
              </a:rPr>
              <a:t>tofu</a:t>
            </a:r>
            <a:r>
              <a:rPr lang="en-US" sz="1100">
                <a:latin typeface="+mn-lt"/>
              </a:rPr>
              <a:t>, </a:t>
            </a:r>
            <a:r>
              <a:rPr lang="en-US" sz="1100" b="1" err="1">
                <a:latin typeface="Consolas" panose="020B0609020204030204" pitchFamily="49" charset="0"/>
              </a:rPr>
              <a:t>omas</a:t>
            </a:r>
            <a:r>
              <a:rPr lang="en-US" sz="1100">
                <a:latin typeface="+mn-lt"/>
              </a:rPr>
              <a:t>, </a:t>
            </a:r>
            <a:r>
              <a:rPr lang="en-US" sz="1100" b="1" err="1">
                <a:latin typeface="Consolas" panose="020B0609020204030204" pitchFamily="49" charset="0"/>
              </a:rPr>
              <a:t>duqtools</a:t>
            </a:r>
            <a:r>
              <a:rPr lang="en-US" sz="1100">
                <a:latin typeface="+mn-lt"/>
              </a:rPr>
              <a:t>): search for #imas #fusion</a:t>
            </a:r>
            <a:endParaRPr lang="en-GB" sz="120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348434"/>
      </p:ext>
    </p:extLst>
  </p:cSld>
  <p:clrMapOvr>
    <a:masterClrMapping/>
  </p:clrMapOvr>
</p:sld>
</file>

<file path=ppt/theme/theme1.xml><?xml version="1.0" encoding="utf-8"?>
<a:theme xmlns:a="http://schemas.openxmlformats.org/drawingml/2006/main" name="ITER_Scientific_and_General_Presentation_N4CUXK_v1_2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200" dirty="0" err="1" smtClean="0">
            <a:latin typeface="+mn-lt"/>
          </a:defRPr>
        </a:defPPr>
      </a:lstStyle>
    </a:tx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TER_Scientific_and_General_Presentation_N4CUXK_v1_8 (3).pptx" id="{84690348-23F2-4165-BCE0-733FB791AA1E}" vid="{99E8E174-E2F5-4CD3-9D90-FE22B1137E7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ITER_Scientific_and_General_Presentation_N4CUXK_v1_8</Template>
  <TotalTime>99</TotalTime>
  <Words>1119</Words>
  <Application>Microsoft Office PowerPoint</Application>
  <PresentationFormat>On-screen Show (16:9)</PresentationFormat>
  <Paragraphs>180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Century Gothic</vt:lpstr>
      <vt:lpstr>Consolas</vt:lpstr>
      <vt:lpstr>Wingdings</vt:lpstr>
      <vt:lpstr>ITER_Scientific_and_General_Presentation_N4CUXK_v1_2</vt:lpstr>
      <vt:lpstr>Development of the IMAS Data Model  Towards an Open Standard for Fusion Data</vt:lpstr>
      <vt:lpstr>Outline</vt:lpstr>
      <vt:lpstr>IMAS Overview</vt:lpstr>
      <vt:lpstr>IMAS Data Model (DM)… so far</vt:lpstr>
      <vt:lpstr>Lessons Learned</vt:lpstr>
      <vt:lpstr>Lessons Learned (cont.)</vt:lpstr>
      <vt:lpstr>Lessons Learned (cont.)</vt:lpstr>
      <vt:lpstr>Towards an open Community Standard</vt:lpstr>
      <vt:lpstr>A Growing List of IDS Open-Source Software</vt:lpstr>
      <vt:lpstr>Engage in Data Mapping</vt:lpstr>
      <vt:lpstr>Disentangle Data Model and Interfaces</vt:lpstr>
      <vt:lpstr>Defining Standard Names (SN)</vt:lpstr>
      <vt:lpstr>Self-Describing Storage Format</vt:lpstr>
      <vt:lpstr>Early Performance POC</vt:lpstr>
      <vt:lpstr>Conclusion</vt:lpstr>
    </vt:vector>
  </TitlesOfParts>
  <Company>ITER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Hoenen Olivier</dc:creator>
  <cp:lastModifiedBy>Hoenen Olivier</cp:lastModifiedBy>
  <cp:revision>11</cp:revision>
  <cp:lastPrinted>2013-12-05T09:32:24Z</cp:lastPrinted>
  <dcterms:created xsi:type="dcterms:W3CDTF">2022-11-03T15:19:26Z</dcterms:created>
  <dcterms:modified xsi:type="dcterms:W3CDTF">2025-09-11T16:59:36Z</dcterms:modified>
</cp:coreProperties>
</file>