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omments/modernComment_11B_93E8FB3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83" r:id="rId2"/>
    <p:sldId id="320" r:id="rId3"/>
    <p:sldId id="328" r:id="rId4"/>
    <p:sldId id="294" r:id="rId5"/>
    <p:sldId id="329" r:id="rId6"/>
    <p:sldId id="330" r:id="rId7"/>
    <p:sldId id="331" r:id="rId8"/>
    <p:sldId id="293" r:id="rId9"/>
    <p:sldId id="332" r:id="rId10"/>
    <p:sldId id="333" r:id="rId11"/>
    <p:sldId id="334" r:id="rId12"/>
    <p:sldId id="341" r:id="rId13"/>
    <p:sldId id="306" r:id="rId14"/>
    <p:sldId id="308" r:id="rId15"/>
    <p:sldId id="335" r:id="rId16"/>
    <p:sldId id="336" r:id="rId17"/>
    <p:sldId id="339" r:id="rId18"/>
    <p:sldId id="338" r:id="rId19"/>
    <p:sldId id="315" r:id="rId20"/>
    <p:sldId id="295" r:id="rId21"/>
    <p:sldId id="342" r:id="rId22"/>
    <p:sldId id="327" r:id="rId23"/>
    <p:sldId id="345" r:id="rId24"/>
    <p:sldId id="344" r:id="rId25"/>
    <p:sldId id="346" r:id="rId26"/>
    <p:sldId id="290" r:id="rId27"/>
    <p:sldId id="32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0B0B0F-0337-BCA7-0C39-ECC57B1772BD}" name="Pinches Simon" initials="SP" userId="S::Simon.Pinches@iter.org::5987219a-fc29-40b9-8d67-0834697130fd" providerId="AD"/>
  <p188:author id="{B913D09A-28F6-DC94-54FD-8807AD03B911}" name="Hoenen Olivier" initials="HO" userId="S::olivier.hoenen@iter.org::75e42c8f-3a75-4e3d-890e-990082762a57" providerId="AD"/>
  <p188:author id="{E8E03EFD-31F7-3456-94B9-0A60A471F752}" name="Abreu Paulo" initials="PA" userId="S::Paulo.Abreu@iter.org::4e051a3f-11e2-408b-8e11-0d848797aca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blentz Laban" initials="CL" lastIdx="1" clrIdx="0">
    <p:extLst>
      <p:ext uri="{19B8F6BF-5375-455C-9EA6-DF929625EA0E}">
        <p15:presenceInfo xmlns:p15="http://schemas.microsoft.com/office/powerpoint/2012/main" userId="S-1-5-21-2854862015-1470449784-792596272-41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2"/>
    <a:srgbClr val="FFFFFF"/>
    <a:srgbClr val="125C7F"/>
    <a:srgbClr val="EB5D40"/>
    <a:srgbClr val="003C58"/>
    <a:srgbClr val="FDC830"/>
    <a:srgbClr val="7F7F7F"/>
    <a:srgbClr val="003D58"/>
    <a:srgbClr val="17375E"/>
    <a:srgbClr val="001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2"/>
    <p:restoredTop sz="96111"/>
  </p:normalViewPr>
  <p:slideViewPr>
    <p:cSldViewPr snapToGrid="0">
      <p:cViewPr varScale="1">
        <p:scale>
          <a:sx n="88" d="100"/>
          <a:sy n="88" d="100"/>
        </p:scale>
        <p:origin x="184" y="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omments/modernComment_11B_93E8FB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ACE0FF-6E21-4838-BD05-CC6442CB343E}" authorId="{CC0B0B0F-0337-BCA7-0C39-ECC57B1772BD}" status="resolved" created="2025-09-07T10:30:41.716" complete="100000">
    <pc:sldMkLst xmlns:pc="http://schemas.microsoft.com/office/powerpoint/2013/main/command">
      <pc:docMk/>
      <pc:sldMk cId="2481519419" sldId="283"/>
    </pc:sldMkLst>
    <p188:txBody>
      <a:bodyPr/>
      <a:lstStyle/>
      <a:p>
        <a:r>
          <a:rPr lang="en-GB"/>
          <a:t>I would drop the “on behalf of” and just list the authors/co-authors with affiliations. 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07T10:59:40.190" authorId="{E8E03EFD-31F7-3456-94B9-0A60A471F752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D996A-CF11-854E-ACEF-5602CEBA4EA3}" type="datetimeFigureOut">
              <a:rPr lang="fr-FR"/>
              <a:t>11/09/2025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A41C8-293B-EF4D-B6A0-B59951CEC87B}" type="slidenum">
              <a:r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10263141" y="6271108"/>
            <a:ext cx="457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100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100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10291015" y="6248982"/>
            <a:ext cx="0" cy="270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6">
            <a:extLst>
              <a:ext uri="{FF2B5EF4-FFF2-40B4-BE49-F238E27FC236}">
                <a16:creationId xmlns:a16="http://schemas.microsoft.com/office/drawing/2014/main" id="{1EE29EDE-FCC0-39DE-2FD1-6D37651A67D3}"/>
              </a:ext>
            </a:extLst>
          </p:cNvPr>
          <p:cNvSpPr txBox="1"/>
          <p:nvPr userDrawn="1"/>
        </p:nvSpPr>
        <p:spPr>
          <a:xfrm>
            <a:off x="7348273" y="6105736"/>
            <a:ext cx="28993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In-pulse data analysis at ITER</a:t>
            </a:r>
          </a:p>
          <a:p>
            <a:pPr algn="r"/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Paulo Abreu, 6</a:t>
            </a:r>
            <a:r>
              <a:rPr lang="en-US" sz="900" baseline="300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</a:t>
            </a:r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IAEA TM FDPVA</a:t>
            </a:r>
          </a:p>
          <a:p>
            <a:pPr algn="r"/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9th September 2025, Shanghai, China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911" y="5955968"/>
            <a:ext cx="11808178" cy="258304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" name="Espace réservé du texte 21">
            <a:extLst>
              <a:ext uri="{FF2B5EF4-FFF2-40B4-BE49-F238E27FC236}">
                <a16:creationId xmlns:a16="http://schemas.microsoft.com/office/drawing/2014/main" id="{9C913F84-12A9-C3C2-69D5-EEFF09F92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7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2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6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C06C4116-E05B-CFE8-996B-0AC7B5EF6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911" y="5955968"/>
            <a:ext cx="11808178" cy="258304"/>
          </a:xfrm>
          <a:prstGeom prst="rect">
            <a:avLst/>
          </a:prstGeom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ZoneTexte 8">
            <a:extLst>
              <a:ext uri="{FF2B5EF4-FFF2-40B4-BE49-F238E27FC236}">
                <a16:creationId xmlns:a16="http://schemas.microsoft.com/office/drawing/2014/main" id="{8B2C9F98-3C59-CE30-322C-83D4FE043211}"/>
              </a:ext>
            </a:extLst>
          </p:cNvPr>
          <p:cNvSpPr txBox="1"/>
          <p:nvPr userDrawn="1"/>
        </p:nvSpPr>
        <p:spPr>
          <a:xfrm>
            <a:off x="10263141" y="6271108"/>
            <a:ext cx="457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100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100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4" name="Connecteur droit 9">
            <a:extLst>
              <a:ext uri="{FF2B5EF4-FFF2-40B4-BE49-F238E27FC236}">
                <a16:creationId xmlns:a16="http://schemas.microsoft.com/office/drawing/2014/main" id="{827EF32E-A091-C626-B1E0-996A83F49470}"/>
              </a:ext>
            </a:extLst>
          </p:cNvPr>
          <p:cNvCxnSpPr>
            <a:cxnSpLocks/>
          </p:cNvCxnSpPr>
          <p:nvPr userDrawn="1"/>
        </p:nvCxnSpPr>
        <p:spPr>
          <a:xfrm>
            <a:off x="10291015" y="6248982"/>
            <a:ext cx="0" cy="270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6">
            <a:extLst>
              <a:ext uri="{FF2B5EF4-FFF2-40B4-BE49-F238E27FC236}">
                <a16:creationId xmlns:a16="http://schemas.microsoft.com/office/drawing/2014/main" id="{5FBBD202-18ED-C489-C077-079E97CEF5B4}"/>
              </a:ext>
            </a:extLst>
          </p:cNvPr>
          <p:cNvSpPr txBox="1"/>
          <p:nvPr userDrawn="1"/>
        </p:nvSpPr>
        <p:spPr>
          <a:xfrm>
            <a:off x="7348273" y="6105736"/>
            <a:ext cx="28993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In-pulse data analysis at ITER</a:t>
            </a:r>
          </a:p>
          <a:p>
            <a:pPr algn="r"/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Paulo Abreu, 6</a:t>
            </a:r>
            <a:r>
              <a:rPr lang="en-US" sz="900" baseline="300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</a:t>
            </a:r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IAEA TM FDPVA</a:t>
            </a:r>
          </a:p>
          <a:p>
            <a:pPr algn="r"/>
            <a:r>
              <a:rPr lang="en-US" sz="90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9th September 2025, Shanghai, China  </a:t>
            </a:r>
          </a:p>
        </p:txBody>
      </p:sp>
      <p:pic>
        <p:nvPicPr>
          <p:cNvPr id="6" name="Graphique 12">
            <a:extLst>
              <a:ext uri="{FF2B5EF4-FFF2-40B4-BE49-F238E27FC236}">
                <a16:creationId xmlns:a16="http://schemas.microsoft.com/office/drawing/2014/main" id="{B39127FA-2163-CA47-EC1A-3219F6AB0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1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microsoft.com/office/2018/10/relationships/comments" Target="../comments/modernComment_11B_93E8FB3B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terorganization/IMAS-ParaView" TargetMode="External"/><Relationship Id="rId2" Type="http://schemas.openxmlformats.org/officeDocument/2006/relationships/hyperlink" Target="https://imas-paraview.readthedocs.io/en/latest/training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D52FBC-1A85-63FE-2F79-F17642A13C3A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562" r="20976"/>
          <a:stretch>
            <a:fillRect/>
          </a:stretch>
        </p:blipFill>
        <p:spPr>
          <a:xfrm>
            <a:off x="192024" y="662432"/>
            <a:ext cx="5696712" cy="358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0" y="4151544"/>
            <a:ext cx="12191999" cy="2706456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83331">
                <a:moveTo>
                  <a:pt x="0" y="10434"/>
                </a:moveTo>
                <a:cubicBezTo>
                  <a:pt x="26487" y="12974"/>
                  <a:pt x="5218072" y="-115331"/>
                  <a:pt x="12180278" y="462942"/>
                </a:cubicBezTo>
                <a:cubicBezTo>
                  <a:pt x="12184186" y="1069738"/>
                  <a:pt x="12188093" y="1676535"/>
                  <a:pt x="12192001" y="2283331"/>
                </a:cubicBezTo>
                <a:lnTo>
                  <a:pt x="0" y="2283331"/>
                </a:lnTo>
                <a:lnTo>
                  <a:pt x="0" y="10434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38B5B8-CA14-BEB6-EAA3-3456B1FDD9EB}"/>
              </a:ext>
            </a:extLst>
          </p:cNvPr>
          <p:cNvSpPr txBox="1"/>
          <p:nvPr/>
        </p:nvSpPr>
        <p:spPr>
          <a:xfrm>
            <a:off x="179936" y="4543359"/>
            <a:ext cx="753832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4200" b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In-pulse analysis at ITER: </a:t>
            </a:r>
            <a:r>
              <a:rPr lang="en-US" sz="3100" i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workflow managers and 3D visualization tools</a:t>
            </a:r>
            <a:endParaRPr lang="en-US" sz="3100" i="1" dirty="0">
              <a:solidFill>
                <a:schemeClr val="accent1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4EF857-EA7A-474F-C32F-BC729B027792}"/>
              </a:ext>
            </a:extLst>
          </p:cNvPr>
          <p:cNvSpPr txBox="1"/>
          <p:nvPr/>
        </p:nvSpPr>
        <p:spPr>
          <a:xfrm>
            <a:off x="166487" y="5468894"/>
            <a:ext cx="868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 Abreu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(ITER Organization)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S. Rajesh (IO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intership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Kalasalingam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Academy of Research and Education, India)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S.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Blockhuizen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M.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Sebregts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D. V.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Vougt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(Ignition Computing, Netherlands)</a:t>
            </a:r>
            <a:endParaRPr lang="en-US" i="1" dirty="0">
              <a:solidFill>
                <a:schemeClr val="tx2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49C68AE-032A-46A1-1ACD-E07091A60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720997" y="4954641"/>
            <a:ext cx="3075040" cy="1590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53803B-F106-DD55-FA8E-FEE4A2E14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256" y="336165"/>
            <a:ext cx="5854790" cy="395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2A9CB0-09E0-D01D-6EBB-52EB23C89D2F}"/>
              </a:ext>
            </a:extLst>
          </p:cNvPr>
          <p:cNvSpPr txBox="1"/>
          <p:nvPr/>
        </p:nvSpPr>
        <p:spPr>
          <a:xfrm>
            <a:off x="163034" y="6500740"/>
            <a:ext cx="783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latin typeface="+mn-lt"/>
              </a:rPr>
              <a:t>Disclaimer</a:t>
            </a:r>
            <a:r>
              <a:rPr lang="fr-FR" sz="1200" i="1" dirty="0">
                <a:latin typeface="+mn-lt"/>
              </a:rPr>
              <a:t>: The </a:t>
            </a:r>
            <a:r>
              <a:rPr lang="fr-FR" sz="1200" i="1" dirty="0" err="1">
                <a:latin typeface="+mn-lt"/>
              </a:rPr>
              <a:t>views</a:t>
            </a:r>
            <a:r>
              <a:rPr lang="fr-FR" sz="1200" i="1" dirty="0">
                <a:latin typeface="+mn-lt"/>
              </a:rPr>
              <a:t> and opinions </a:t>
            </a:r>
            <a:r>
              <a:rPr lang="fr-FR" sz="1200" i="1" dirty="0" err="1">
                <a:latin typeface="+mn-lt"/>
              </a:rPr>
              <a:t>expressed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herein</a:t>
            </a:r>
            <a:r>
              <a:rPr lang="fr-FR" sz="1200" i="1" dirty="0">
                <a:latin typeface="+mn-lt"/>
              </a:rPr>
              <a:t> do not </a:t>
            </a:r>
            <a:r>
              <a:rPr lang="fr-FR" sz="1200" i="1" dirty="0" err="1">
                <a:latin typeface="+mn-lt"/>
              </a:rPr>
              <a:t>necessarily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reflect</a:t>
            </a:r>
            <a:r>
              <a:rPr lang="fr-FR" sz="1200" i="1" dirty="0">
                <a:latin typeface="+mn-lt"/>
              </a:rPr>
              <a:t> </a:t>
            </a:r>
            <a:r>
              <a:rPr lang="fr-FR" sz="1200" i="1" dirty="0" err="1">
                <a:latin typeface="+mn-lt"/>
              </a:rPr>
              <a:t>those</a:t>
            </a:r>
            <a:r>
              <a:rPr lang="fr-FR" sz="1200" i="1" dirty="0">
                <a:latin typeface="+mn-lt"/>
              </a:rPr>
              <a:t> of the ITER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4815194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2BB2F8-59A2-D4C1-9DAE-FBE88A57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57" y="1730575"/>
            <a:ext cx="8135485" cy="177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19FB4-1B54-0374-91A6-17A05512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74" y="3643461"/>
            <a:ext cx="10402752" cy="186716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9771BF-8CB7-BC25-592E-DC3A0A5FA8B1}"/>
              </a:ext>
            </a:extLst>
          </p:cNvPr>
          <p:cNvSpPr txBox="1">
            <a:spLocks/>
          </p:cNvSpPr>
          <p:nvPr/>
        </p:nvSpPr>
        <p:spPr>
          <a:xfrm>
            <a:off x="431997" y="3600632"/>
            <a:ext cx="11157610" cy="772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Or per workflow:	</a:t>
            </a: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DEDF-59E2-E239-9C7E-01A72CBE4B28}"/>
              </a:ext>
            </a:extLst>
          </p:cNvPr>
          <p:cNvSpPr txBox="1">
            <a:spLocks/>
          </p:cNvSpPr>
          <p:nvPr/>
        </p:nvSpPr>
        <p:spPr>
          <a:xfrm>
            <a:off x="354638" y="347602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parallelization per time slice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54638" y="1023291"/>
            <a:ext cx="11312328" cy="772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Most in-pulse actors process single time slices.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We can process time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slcies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in batches / ranges with simple parallelism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Per actor / task: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3053D-E8F8-B9BA-5543-3CC4DEE5D81B}"/>
              </a:ext>
            </a:extLst>
          </p:cNvPr>
          <p:cNvSpPr/>
          <p:nvPr/>
        </p:nvSpPr>
        <p:spPr>
          <a:xfrm>
            <a:off x="3827282" y="3186260"/>
            <a:ext cx="4213782" cy="273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C86669-33A5-D5A7-F019-3276C0262102}"/>
              </a:ext>
            </a:extLst>
          </p:cNvPr>
          <p:cNvSpPr/>
          <p:nvPr/>
        </p:nvSpPr>
        <p:spPr>
          <a:xfrm>
            <a:off x="3932548" y="5176886"/>
            <a:ext cx="4213782" cy="273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1D2D983C-1FFA-0B6D-1AB3-6513370500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6273800"/>
            <a:ext cx="4610100" cy="2587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Airflow</a:t>
            </a:r>
          </a:p>
          <a:p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5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106837" y="274343"/>
            <a:ext cx="12085163" cy="781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application: equilibrium reconstruction with synthetic magnetics constraints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273AAE0-9872-E9D7-850F-2E7FB110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equilibrium reconstruction 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6BB71A-833D-85C9-618D-2D19B53A1716}"/>
              </a:ext>
            </a:extLst>
          </p:cNvPr>
          <p:cNvSpPr txBox="1">
            <a:spLocks/>
          </p:cNvSpPr>
          <p:nvPr/>
        </p:nvSpPr>
        <p:spPr>
          <a:xfrm>
            <a:off x="573400" y="1631192"/>
            <a:ext cx="11264701" cy="436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Magnetics Actor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Magnetics_prep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Reads machine/diagnostic specific data.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Magnetics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Synthetic diagnostic modelling for magnetics measurements.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Actor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Equilibrium_prep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Reads machine/diagnostic specific data for the equilibrium reconstruction.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Equilibrium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–Actor used to reconstruct plasma equilibrium.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agnostic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diagnostic/machine specificities are parameters to the actors.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agnostic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actors exchange data in IDS format, easily replaceable by other actors with the same inputs and outputs.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this particular exercise: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predictMagnetics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(from the Minerva framework, L. Appel, UKAEA)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EFIT++ (L. Appel, UKAEA)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AEFB4-55EA-DEA2-8582-5612F2082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679" y="706095"/>
            <a:ext cx="5664689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7C10CA6-6086-D8AD-96A4-897DCF1F0BC0}"/>
              </a:ext>
            </a:extLst>
          </p:cNvPr>
          <p:cNvSpPr txBox="1"/>
          <p:nvPr/>
        </p:nvSpPr>
        <p:spPr>
          <a:xfrm>
            <a:off x="324105" y="977984"/>
            <a:ext cx="4057780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00020">
              <a:buSzPct val="50000"/>
              <a:buBlip>
                <a:blip r:embed="rId2"/>
              </a:buBlip>
              <a:tabLst>
                <a:tab pos="213355" algn="l"/>
                <a:tab pos="548626" algn="l"/>
              </a:tabLst>
            </a:pPr>
            <a:r>
              <a:rPr lang="en-US" sz="1920" dirty="0">
                <a:solidFill>
                  <a:srgbClr val="008000"/>
                </a:solidFill>
                <a:sym typeface="Wingdings" panose="05000000000000000000" pitchFamily="2" charset="2"/>
              </a:rPr>
              <a:t>55.A* magnetic diagnostics</a:t>
            </a:r>
            <a:endParaRPr lang="en-US" sz="960" dirty="0">
              <a:sym typeface="Wingdings" panose="05000000000000000000" pitchFamily="2" charset="2"/>
            </a:endParaRPr>
          </a:p>
          <a:p>
            <a:pPr marL="0" lvl="1" indent="-200020">
              <a:buSzPct val="50000"/>
              <a:buBlip>
                <a:blip r:embed="rId2"/>
              </a:buBlip>
              <a:tabLst>
                <a:tab pos="213355" algn="l"/>
                <a:tab pos="548626" algn="l"/>
              </a:tabLst>
            </a:pPr>
            <a:endParaRPr lang="en-GB" sz="1200" dirty="0">
              <a:sym typeface="Wingdings" panose="05000000000000000000" pitchFamily="2" charset="2"/>
            </a:endParaRPr>
          </a:p>
          <a:p>
            <a:pPr marL="0" lvl="1" indent="-200020">
              <a:buSzPct val="50000"/>
              <a:buBlip>
                <a:blip r:embed="rId2"/>
              </a:buBlip>
              <a:tabLst>
                <a:tab pos="213355" algn="l"/>
                <a:tab pos="548626" algn="l"/>
              </a:tabLst>
            </a:pPr>
            <a:r>
              <a:rPr lang="en-GB" sz="1920" dirty="0" err="1">
                <a:solidFill>
                  <a:srgbClr val="C00000"/>
                </a:solidFill>
                <a:sym typeface="Wingdings" panose="05000000000000000000" pitchFamily="2" charset="2"/>
              </a:rPr>
              <a:t>PredictMagnetics</a:t>
            </a:r>
            <a:r>
              <a:rPr lang="en-GB" sz="1920" dirty="0">
                <a:sym typeface="Wingdings" panose="05000000000000000000" pitchFamily="2" charset="2"/>
              </a:rPr>
              <a:t> by L. Appel within the Minerva framework</a:t>
            </a:r>
            <a:endParaRPr lang="en-GB" sz="1200" dirty="0">
              <a:sym typeface="Wingdings" panose="05000000000000000000" pitchFamily="2" charset="2"/>
            </a:endParaRPr>
          </a:p>
          <a:p>
            <a:pPr marL="0" lvl="1" indent="-200020">
              <a:buSzPct val="50000"/>
              <a:buBlip>
                <a:blip r:embed="rId2"/>
              </a:buBlip>
              <a:tabLst>
                <a:tab pos="213355" algn="l"/>
                <a:tab pos="548626" algn="l"/>
              </a:tabLst>
            </a:pPr>
            <a:r>
              <a:rPr lang="en-GB" sz="1920" dirty="0">
                <a:sym typeface="Wingdings" panose="05000000000000000000" pitchFamily="2" charset="2"/>
              </a:rPr>
              <a:t>	</a:t>
            </a:r>
            <a:r>
              <a:rPr lang="en-GB" sz="1920" dirty="0">
                <a:solidFill>
                  <a:srgbClr val="C00000"/>
                </a:solidFill>
                <a:sym typeface="Wingdings" panose="05000000000000000000" pitchFamily="2" charset="2"/>
              </a:rPr>
              <a:t>EFIT++ </a:t>
            </a:r>
            <a:r>
              <a:rPr lang="en-GB" sz="1920" dirty="0">
                <a:sym typeface="Wingdings" panose="05000000000000000000" pitchFamily="2" charset="2"/>
              </a:rPr>
              <a:t>actor</a:t>
            </a:r>
          </a:p>
        </p:txBody>
      </p:sp>
      <p:pic>
        <p:nvPicPr>
          <p:cNvPr id="8" name="Picture 1" descr="image001">
            <a:extLst>
              <a:ext uri="{FF2B5EF4-FFF2-40B4-BE49-F238E27FC236}">
                <a16:creationId xmlns:a16="http://schemas.microsoft.com/office/drawing/2014/main" id="{DCD6FE4D-C098-6AF7-5189-E39155418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2"/>
          <a:stretch/>
        </p:blipFill>
        <p:spPr bwMode="auto">
          <a:xfrm>
            <a:off x="1068929" y="3267009"/>
            <a:ext cx="6567129" cy="2913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A6762-731B-53EA-6702-72DC1198A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" t="4288" r="9496"/>
          <a:stretch/>
        </p:blipFill>
        <p:spPr>
          <a:xfrm>
            <a:off x="4590881" y="596082"/>
            <a:ext cx="3230825" cy="2670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3F9F34-465F-7A44-5331-5807A737ED37}"/>
              </a:ext>
            </a:extLst>
          </p:cNvPr>
          <p:cNvSpPr txBox="1"/>
          <p:nvPr/>
        </p:nvSpPr>
        <p:spPr>
          <a:xfrm>
            <a:off x="1223001" y="80090"/>
            <a:ext cx="914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3C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application: equilibrium reconstruction with synthetic magnetics constraints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C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2B688F-824D-68A2-0941-F98176E310F7}"/>
              </a:ext>
            </a:extLst>
          </p:cNvPr>
          <p:cNvSpPr/>
          <p:nvPr/>
        </p:nvSpPr>
        <p:spPr bwMode="auto">
          <a:xfrm>
            <a:off x="7910601" y="763426"/>
            <a:ext cx="3456384" cy="2508093"/>
          </a:xfrm>
          <a:prstGeom prst="roundRect">
            <a:avLst>
              <a:gd name="adj" fmla="val 5571"/>
            </a:avLst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288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1463C3-5D82-D758-2F5C-AB3275EEEBD5}"/>
              </a:ext>
            </a:extLst>
          </p:cNvPr>
          <p:cNvSpPr/>
          <p:nvPr/>
        </p:nvSpPr>
        <p:spPr bwMode="auto">
          <a:xfrm>
            <a:off x="8003407" y="920245"/>
            <a:ext cx="1289749" cy="635059"/>
          </a:xfrm>
          <a:prstGeom prst="roundRect">
            <a:avLst>
              <a:gd name="adj" fmla="val 693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endParaRPr lang="en-GB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009F39-8E5B-DA3B-95DA-6A4C54988631}"/>
              </a:ext>
            </a:extLst>
          </p:cNvPr>
          <p:cNvSpPr txBox="1"/>
          <p:nvPr/>
        </p:nvSpPr>
        <p:spPr>
          <a:xfrm>
            <a:off x="8214315" y="903107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Scenario</a:t>
            </a:r>
            <a:endParaRPr lang="en-GB" sz="1200" b="1" dirty="0" err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1C256F-A40D-6079-276A-4FBB4F970D50}"/>
              </a:ext>
            </a:extLst>
          </p:cNvPr>
          <p:cNvCxnSpPr/>
          <p:nvPr/>
        </p:nvCxnSpPr>
        <p:spPr bwMode="auto">
          <a:xfrm>
            <a:off x="8003407" y="1161185"/>
            <a:ext cx="129628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EB50D4-C1D8-A00B-82C8-B513A6205027}"/>
              </a:ext>
            </a:extLst>
          </p:cNvPr>
          <p:cNvSpPr/>
          <p:nvPr/>
        </p:nvSpPr>
        <p:spPr bwMode="auto">
          <a:xfrm>
            <a:off x="9494682" y="920453"/>
            <a:ext cx="1699485" cy="634851"/>
          </a:xfrm>
          <a:prstGeom prst="roundRect">
            <a:avLst>
              <a:gd name="adj" fmla="val 693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endParaRPr lang="en-GB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CC5743-89EB-99D8-7492-3A658A8D2F42}"/>
              </a:ext>
            </a:extLst>
          </p:cNvPr>
          <p:cNvSpPr txBox="1"/>
          <p:nvPr/>
        </p:nvSpPr>
        <p:spPr>
          <a:xfrm>
            <a:off x="9534660" y="915319"/>
            <a:ext cx="168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Machine Description</a:t>
            </a:r>
            <a:endParaRPr lang="en-GB" sz="1200" b="1" dirty="0" err="1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B1BF0A-D9DF-185C-30D8-CD267533EFB0}"/>
              </a:ext>
            </a:extLst>
          </p:cNvPr>
          <p:cNvCxnSpPr/>
          <p:nvPr/>
        </p:nvCxnSpPr>
        <p:spPr bwMode="auto">
          <a:xfrm>
            <a:off x="9514953" y="1163447"/>
            <a:ext cx="16792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835A78-9F1B-7E27-2308-46F2462ECA4E}"/>
              </a:ext>
            </a:extLst>
          </p:cNvPr>
          <p:cNvSpPr txBox="1"/>
          <p:nvPr/>
        </p:nvSpPr>
        <p:spPr>
          <a:xfrm>
            <a:off x="8151326" y="129613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pf_active</a:t>
            </a:r>
            <a:endParaRPr lang="en-GB" sz="12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5FA888-CDC7-9D15-5A00-AC1F9080E6B5}"/>
              </a:ext>
            </a:extLst>
          </p:cNvPr>
          <p:cNvSpPr txBox="1"/>
          <p:nvPr/>
        </p:nvSpPr>
        <p:spPr>
          <a:xfrm>
            <a:off x="8242637" y="1114078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equilibrium</a:t>
            </a:r>
            <a:endParaRPr lang="en-GB" sz="1200" dirty="0" err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75C4ED-1EAF-A413-2F70-283C2C5C2B36}"/>
              </a:ext>
            </a:extLst>
          </p:cNvPr>
          <p:cNvSpPr/>
          <p:nvPr/>
        </p:nvSpPr>
        <p:spPr bwMode="auto">
          <a:xfrm>
            <a:off x="8601881" y="1969877"/>
            <a:ext cx="1649161" cy="375041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B477D1-EA98-CBF1-A409-DBF91D432894}"/>
              </a:ext>
            </a:extLst>
          </p:cNvPr>
          <p:cNvSpPr txBox="1"/>
          <p:nvPr/>
        </p:nvSpPr>
        <p:spPr>
          <a:xfrm>
            <a:off x="8699340" y="2012019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PredictMagnetics</a:t>
            </a:r>
            <a:endParaRPr lang="en-GB" sz="1200" b="1" dirty="0" err="1">
              <a:solidFill>
                <a:schemeClr val="bg1"/>
              </a:solidFill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F8C3A6B-0CA2-128B-E360-C90B9C108C62}"/>
              </a:ext>
            </a:extLst>
          </p:cNvPr>
          <p:cNvSpPr/>
          <p:nvPr/>
        </p:nvSpPr>
        <p:spPr bwMode="auto">
          <a:xfrm>
            <a:off x="9346875" y="2357989"/>
            <a:ext cx="172819" cy="25889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37B11EA-376D-09A5-D2B4-3EA31D2B8627}"/>
              </a:ext>
            </a:extLst>
          </p:cNvPr>
          <p:cNvSpPr/>
          <p:nvPr/>
        </p:nvSpPr>
        <p:spPr bwMode="auto">
          <a:xfrm rot="19800000" flipH="1">
            <a:off x="9092393" y="1611537"/>
            <a:ext cx="170383" cy="33317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B845BE7-CC3F-129D-AF67-0A94E7DF6449}"/>
              </a:ext>
            </a:extLst>
          </p:cNvPr>
          <p:cNvSpPr/>
          <p:nvPr/>
        </p:nvSpPr>
        <p:spPr bwMode="auto">
          <a:xfrm rot="1800000">
            <a:off x="9604317" y="1601305"/>
            <a:ext cx="170383" cy="33317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CE38CF7-894B-E9E5-B79A-916C2C52BD5C}"/>
              </a:ext>
            </a:extLst>
          </p:cNvPr>
          <p:cNvSpPr/>
          <p:nvPr/>
        </p:nvSpPr>
        <p:spPr bwMode="auto">
          <a:xfrm>
            <a:off x="7916374" y="3593623"/>
            <a:ext cx="3450612" cy="2168436"/>
          </a:xfrm>
          <a:prstGeom prst="roundRect">
            <a:avLst>
              <a:gd name="adj" fmla="val 5571"/>
            </a:avLst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288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3D43613-B75D-3261-6D4E-C7F2049E5150}"/>
              </a:ext>
            </a:extLst>
          </p:cNvPr>
          <p:cNvSpPr/>
          <p:nvPr/>
        </p:nvSpPr>
        <p:spPr bwMode="auto">
          <a:xfrm>
            <a:off x="8951883" y="5311888"/>
            <a:ext cx="992011" cy="253856"/>
          </a:xfrm>
          <a:prstGeom prst="roundRect">
            <a:avLst>
              <a:gd name="adj" fmla="val 693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endParaRPr lang="en-GB" sz="12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1B5FBE5-520F-D605-85B9-28CC226C65F2}"/>
              </a:ext>
            </a:extLst>
          </p:cNvPr>
          <p:cNvSpPr/>
          <p:nvPr/>
        </p:nvSpPr>
        <p:spPr bwMode="auto">
          <a:xfrm>
            <a:off x="9338505" y="3669020"/>
            <a:ext cx="1726127" cy="557560"/>
          </a:xfrm>
          <a:prstGeom prst="roundRect">
            <a:avLst>
              <a:gd name="adj" fmla="val 693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endParaRPr lang="en-GB" sz="1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B3A1FD-30E7-4EAF-B042-C53FA842AD01}"/>
              </a:ext>
            </a:extLst>
          </p:cNvPr>
          <p:cNvSpPr txBox="1"/>
          <p:nvPr/>
        </p:nvSpPr>
        <p:spPr>
          <a:xfrm>
            <a:off x="8979783" y="5293775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equilibrium</a:t>
            </a:r>
            <a:endParaRPr lang="en-GB" sz="1200" dirty="0" err="1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FD8A5E-EEF2-7695-60C3-25BCDE0035B5}"/>
              </a:ext>
            </a:extLst>
          </p:cNvPr>
          <p:cNvSpPr/>
          <p:nvPr/>
        </p:nvSpPr>
        <p:spPr bwMode="auto">
          <a:xfrm>
            <a:off x="9024877" y="4520672"/>
            <a:ext cx="877512" cy="375041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4A5332-7FCC-FEAB-87BC-F4DEAB3B683C}"/>
              </a:ext>
            </a:extLst>
          </p:cNvPr>
          <p:cNvSpPr txBox="1"/>
          <p:nvPr/>
        </p:nvSpPr>
        <p:spPr>
          <a:xfrm>
            <a:off x="9141061" y="4562814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EFIT++</a:t>
            </a:r>
            <a:endParaRPr lang="en-GB" sz="1200" b="1" dirty="0" err="1">
              <a:solidFill>
                <a:schemeClr val="bg1"/>
              </a:solidFill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3058BA3F-827A-9901-7E77-9EDA697C2051}"/>
              </a:ext>
            </a:extLst>
          </p:cNvPr>
          <p:cNvSpPr/>
          <p:nvPr/>
        </p:nvSpPr>
        <p:spPr bwMode="auto">
          <a:xfrm>
            <a:off x="9339021" y="4984704"/>
            <a:ext cx="172819" cy="25889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0CFE6CB-47AB-DA3D-591C-7A7213DA3581}"/>
              </a:ext>
            </a:extLst>
          </p:cNvPr>
          <p:cNvSpPr/>
          <p:nvPr/>
        </p:nvSpPr>
        <p:spPr bwMode="auto">
          <a:xfrm rot="1800000">
            <a:off x="9833657" y="4245999"/>
            <a:ext cx="170383" cy="33317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F1AA9F-4D55-537A-F6DB-EBEBC0435C18}"/>
              </a:ext>
            </a:extLst>
          </p:cNvPr>
          <p:cNvSpPr txBox="1"/>
          <p:nvPr/>
        </p:nvSpPr>
        <p:spPr>
          <a:xfrm>
            <a:off x="9667110" y="1224746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magnetics</a:t>
            </a:r>
            <a:endParaRPr lang="en-GB" sz="12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C2937E-59E4-4050-4C1B-545B229DE019}"/>
              </a:ext>
            </a:extLst>
          </p:cNvPr>
          <p:cNvSpPr txBox="1"/>
          <p:nvPr/>
        </p:nvSpPr>
        <p:spPr>
          <a:xfrm>
            <a:off x="9315962" y="3909846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pf_passive</a:t>
            </a:r>
            <a:endParaRPr lang="en-GB" sz="1200" dirty="0" err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D90342-4E32-2C34-366C-2C19F2586A4F}"/>
              </a:ext>
            </a:extLst>
          </p:cNvPr>
          <p:cNvSpPr txBox="1"/>
          <p:nvPr/>
        </p:nvSpPr>
        <p:spPr>
          <a:xfrm>
            <a:off x="10801520" y="3909846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tf</a:t>
            </a:r>
            <a:endParaRPr lang="en-GB" sz="1200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EF674-E84E-2877-4E8D-B2A67E8801BA}"/>
              </a:ext>
            </a:extLst>
          </p:cNvPr>
          <p:cNvSpPr txBox="1"/>
          <p:nvPr/>
        </p:nvSpPr>
        <p:spPr>
          <a:xfrm>
            <a:off x="10291496" y="3909846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wall</a:t>
            </a:r>
            <a:endParaRPr lang="en-GB" sz="1200" dirty="0" err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940A76-AE91-431F-C0E0-67CA8BE26B56}"/>
              </a:ext>
            </a:extLst>
          </p:cNvPr>
          <p:cNvSpPr txBox="1"/>
          <p:nvPr/>
        </p:nvSpPr>
        <p:spPr>
          <a:xfrm>
            <a:off x="9363516" y="3646934"/>
            <a:ext cx="168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Machine Description</a:t>
            </a:r>
            <a:endParaRPr lang="en-GB" sz="1200" b="1" dirty="0" err="1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067C5F-9C4E-530A-E25F-2201F63CC0E2}"/>
              </a:ext>
            </a:extLst>
          </p:cNvPr>
          <p:cNvCxnSpPr/>
          <p:nvPr/>
        </p:nvCxnSpPr>
        <p:spPr bwMode="auto">
          <a:xfrm>
            <a:off x="9343809" y="3922267"/>
            <a:ext cx="17208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00689F3-4101-42D2-EC09-A1AAB89F667E}"/>
              </a:ext>
            </a:extLst>
          </p:cNvPr>
          <p:cNvSpPr/>
          <p:nvPr/>
        </p:nvSpPr>
        <p:spPr bwMode="auto">
          <a:xfrm>
            <a:off x="8298653" y="3741996"/>
            <a:ext cx="914332" cy="464464"/>
          </a:xfrm>
          <a:prstGeom prst="roundRect">
            <a:avLst>
              <a:gd name="adj" fmla="val 693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endParaRPr lang="en-GB" sz="1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A78B50-16D4-B760-1769-E9EC6A91C489}"/>
              </a:ext>
            </a:extLst>
          </p:cNvPr>
          <p:cNvSpPr txBox="1"/>
          <p:nvPr/>
        </p:nvSpPr>
        <p:spPr>
          <a:xfrm>
            <a:off x="8293117" y="391099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pf_active</a:t>
            </a:r>
            <a:endParaRPr lang="en-GB" sz="1200" dirty="0" err="1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FF44D0-22A2-82D2-E15E-C08608C6DDFF}"/>
              </a:ext>
            </a:extLst>
          </p:cNvPr>
          <p:cNvSpPr txBox="1"/>
          <p:nvPr/>
        </p:nvSpPr>
        <p:spPr>
          <a:xfrm>
            <a:off x="8293117" y="374199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magnetics</a:t>
            </a:r>
            <a:endParaRPr lang="en-GB" sz="1200" dirty="0" err="1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A0F0D5E-361D-AD67-D4E5-011B621B0662}"/>
              </a:ext>
            </a:extLst>
          </p:cNvPr>
          <p:cNvSpPr/>
          <p:nvPr/>
        </p:nvSpPr>
        <p:spPr bwMode="auto">
          <a:xfrm>
            <a:off x="9004871" y="2664437"/>
            <a:ext cx="914332" cy="464464"/>
          </a:xfrm>
          <a:prstGeom prst="roundRect">
            <a:avLst>
              <a:gd name="adj" fmla="val 693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endParaRPr lang="en-GB" sz="1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DA79BB-9A57-4269-1517-095C24476B32}"/>
              </a:ext>
            </a:extLst>
          </p:cNvPr>
          <p:cNvSpPr txBox="1"/>
          <p:nvPr/>
        </p:nvSpPr>
        <p:spPr>
          <a:xfrm>
            <a:off x="8999334" y="283343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pf_active</a:t>
            </a:r>
            <a:endParaRPr lang="en-GB" sz="1200" dirty="0" err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D93B8B-AF84-933B-C636-8035B1E1E766}"/>
              </a:ext>
            </a:extLst>
          </p:cNvPr>
          <p:cNvSpPr txBox="1"/>
          <p:nvPr/>
        </p:nvSpPr>
        <p:spPr>
          <a:xfrm>
            <a:off x="8999334" y="2664437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magnetics</a:t>
            </a:r>
            <a:endParaRPr lang="en-GB" sz="1200" dirty="0" err="1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06BD82C-9381-8CC1-32CE-DF8899EA687B}"/>
              </a:ext>
            </a:extLst>
          </p:cNvPr>
          <p:cNvCxnSpPr/>
          <p:nvPr/>
        </p:nvCxnSpPr>
        <p:spPr bwMode="auto">
          <a:xfrm flipH="1">
            <a:off x="8859472" y="3234212"/>
            <a:ext cx="334248" cy="4820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Down Arrow 45">
            <a:extLst>
              <a:ext uri="{FF2B5EF4-FFF2-40B4-BE49-F238E27FC236}">
                <a16:creationId xmlns:a16="http://schemas.microsoft.com/office/drawing/2014/main" id="{4954A8C4-AD91-4F43-C625-0C570E8BAB4F}"/>
              </a:ext>
            </a:extLst>
          </p:cNvPr>
          <p:cNvSpPr/>
          <p:nvPr/>
        </p:nvSpPr>
        <p:spPr bwMode="auto">
          <a:xfrm rot="19800000" flipH="1">
            <a:off x="8931354" y="4252167"/>
            <a:ext cx="170383" cy="33317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GB" sz="1200"/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0531DC18-2067-593A-6D52-968ED5D77BF5}"/>
              </a:ext>
            </a:extLst>
          </p:cNvPr>
          <p:cNvSpPr txBox="1">
            <a:spLocks noChangeArrowheads="1"/>
          </p:cNvSpPr>
          <p:nvPr/>
        </p:nvSpPr>
        <p:spPr>
          <a:xfrm>
            <a:off x="9109216" y="5714082"/>
            <a:ext cx="2527172" cy="335569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1000" kern="0" dirty="0"/>
              <a:t> M. Schneider @ ITPA TG </a:t>
            </a:r>
            <a:r>
              <a:rPr lang="en-GB" sz="1000" kern="0" dirty="0" err="1"/>
              <a:t>Diag</a:t>
            </a:r>
            <a:r>
              <a:rPr lang="en-GB" sz="1000" kern="0" dirty="0"/>
              <a:t> 2022 </a:t>
            </a:r>
          </a:p>
        </p:txBody>
      </p:sp>
      <p:sp>
        <p:nvSpPr>
          <p:cNvPr id="48" name="Espace réservé du texte 1">
            <a:extLst>
              <a:ext uri="{FF2B5EF4-FFF2-40B4-BE49-F238E27FC236}">
                <a16:creationId xmlns:a16="http://schemas.microsoft.com/office/drawing/2014/main" id="{BCFE9ABD-8C5E-7FC4-1EE3-D73ECDA28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equilibrium reconstruction 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3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53">
            <a:extLst>
              <a:ext uri="{FF2B5EF4-FFF2-40B4-BE49-F238E27FC236}">
                <a16:creationId xmlns:a16="http://schemas.microsoft.com/office/drawing/2014/main" id="{1ECC62A6-2B8E-B331-671F-02BF3E3F1DFB}"/>
              </a:ext>
            </a:extLst>
          </p:cNvPr>
          <p:cNvSpPr txBox="1"/>
          <p:nvPr/>
        </p:nvSpPr>
        <p:spPr>
          <a:xfrm>
            <a:off x="411110" y="775861"/>
            <a:ext cx="648499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Workflow info:</a:t>
            </a:r>
            <a:r>
              <a:rPr lang="en-GB" dirty="0"/>
              <a:t> the </a:t>
            </a:r>
            <a:r>
              <a:rPr lang="en-GB" b="1" dirty="0"/>
              <a:t>Magnetics Actor </a:t>
            </a:r>
            <a:r>
              <a:rPr lang="en-GB" dirty="0"/>
              <a:t>for IMAS </a:t>
            </a:r>
            <a:r>
              <a:rPr lang="en-GB" b="1" dirty="0"/>
              <a:t>Pulse 105027</a:t>
            </a:r>
            <a:r>
              <a:rPr lang="en-GB" dirty="0"/>
              <a:t>, consisting of </a:t>
            </a:r>
            <a:r>
              <a:rPr lang="en-GB" b="1" dirty="0"/>
              <a:t>614 timeslices.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Serial Execution: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Total execution time: </a:t>
            </a:r>
            <a:r>
              <a:rPr lang="en-GB" b="1" dirty="0"/>
              <a:t>7.8 minutes</a:t>
            </a:r>
            <a:r>
              <a:rPr lang="en-GB" dirty="0"/>
              <a:t>.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Tasks were executed sequentially without concurrency.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Parallel Execution + Merge: 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Average execution time of </a:t>
            </a:r>
            <a:r>
              <a:rPr lang="en-GB" b="1" dirty="0"/>
              <a:t>5 parallel runs </a:t>
            </a:r>
            <a:r>
              <a:rPr lang="en-GB" dirty="0"/>
              <a:t>: 1.5 minutes.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Merge operation of the runs : 0.5 minutes.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Total execution time reduced to </a:t>
            </a:r>
            <a:r>
              <a:rPr lang="en-GB" b="1" dirty="0"/>
              <a:t>2.0 minutes </a:t>
            </a:r>
            <a:r>
              <a:rPr lang="en-GB" dirty="0"/>
              <a:t>(1.5 + 0.5 minutes).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Conclusion: 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Even with the </a:t>
            </a:r>
            <a:r>
              <a:rPr lang="en-GB" b="1" dirty="0">
                <a:solidFill>
                  <a:srgbClr val="0084C2"/>
                </a:solidFill>
              </a:rPr>
              <a:t>overhead of the merge step, </a:t>
            </a:r>
            <a:r>
              <a:rPr lang="en-GB" dirty="0"/>
              <a:t>the average execution time of the parallel runs combined is significantly faster than the serial/direct run.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6" name="ZoneTexte 53">
            <a:extLst>
              <a:ext uri="{FF2B5EF4-FFF2-40B4-BE49-F238E27FC236}">
                <a16:creationId xmlns:a16="http://schemas.microsoft.com/office/drawing/2014/main" id="{615A0903-283B-C939-EB05-F02C33F3A71D}"/>
              </a:ext>
            </a:extLst>
          </p:cNvPr>
          <p:cNvSpPr txBox="1"/>
          <p:nvPr/>
        </p:nvSpPr>
        <p:spPr>
          <a:xfrm>
            <a:off x="1905767" y="212233"/>
            <a:ext cx="838046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b="1" dirty="0">
                <a:solidFill>
                  <a:schemeClr val="accent1"/>
                </a:solidFill>
                <a:ea typeface="Open Sans" pitchFamily="2" charset="0"/>
                <a:cs typeface="Arial" panose="020B0604020202020204" pitchFamily="34" charset="0"/>
              </a:rPr>
              <a:t>First application: simple parallelism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54D532-ED5B-6042-CB94-C99C0459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66" y="855832"/>
            <a:ext cx="4848224" cy="4902981"/>
          </a:xfrm>
          <a:prstGeom prst="rect">
            <a:avLst/>
          </a:prstGeom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D8453B18-C858-99EC-A628-B4C9C5D08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equilibrium reconstruction 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43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36BDF-4179-2104-1AC3-357E86EB8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DBADA-6D41-3C53-0338-162B3ABEA513}"/>
              </a:ext>
            </a:extLst>
          </p:cNvPr>
          <p:cNvSpPr txBox="1">
            <a:spLocks/>
          </p:cNvSpPr>
          <p:nvPr/>
        </p:nvSpPr>
        <p:spPr>
          <a:xfrm>
            <a:off x="354638" y="347602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Workflow Framework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71EB56-B3B6-35E4-3024-A99B0141517B}"/>
              </a:ext>
            </a:extLst>
          </p:cNvPr>
          <p:cNvSpPr txBox="1">
            <a:spLocks/>
          </p:cNvSpPr>
          <p:nvPr/>
        </p:nvSpPr>
        <p:spPr>
          <a:xfrm>
            <a:off x="568719" y="1263193"/>
            <a:ext cx="10998001" cy="2922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Developed a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mock in-pulse processing workflow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to simulate a complete plasma analysis workflow during a pulse.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workflow serves as a </a:t>
            </a:r>
            <a:r>
              <a:rPr lang="en-GB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blueprint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for future integration of real physics-based codes in ITER's real-time processing pipeline.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computational steps currently use </a:t>
            </a:r>
            <a:r>
              <a:rPr lang="en-GB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actors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designed to be replaced with validated physics modules in future iterations.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establishes a baseline architecture for modular, scalable in-pulse workflows spanning multiple diagnostics and control loops.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4A93F813-471E-0A03-4B51-E30CCD03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framework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66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4018D-F611-ED07-A7C2-B1E15AC96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669E452C-B6E5-E3C5-1DBF-9F94E31D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41"/>
          <a:stretch/>
        </p:blipFill>
        <p:spPr>
          <a:xfrm>
            <a:off x="0" y="523191"/>
            <a:ext cx="12192000" cy="55817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A987-391F-9E25-7EB2-755E43A057BC}"/>
              </a:ext>
            </a:extLst>
          </p:cNvPr>
          <p:cNvSpPr txBox="1">
            <a:spLocks/>
          </p:cNvSpPr>
          <p:nvPr/>
        </p:nvSpPr>
        <p:spPr>
          <a:xfrm>
            <a:off x="402129" y="28280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Workflow Simulation </a:t>
            </a:r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C57E5CEE-1C5F-30A6-BC6D-FE7C27FA9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framework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C7802-7859-695D-EC6E-12D24E1A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A407-2252-0E6B-C1EA-4BD1655D4A09}"/>
              </a:ext>
            </a:extLst>
          </p:cNvPr>
          <p:cNvSpPr txBox="1">
            <a:spLocks/>
          </p:cNvSpPr>
          <p:nvPr/>
        </p:nvSpPr>
        <p:spPr>
          <a:xfrm>
            <a:off x="354638" y="347602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Workflow Simulation in Airflow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56EB0-8924-D260-4F01-D318D7BD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133"/>
            <a:ext cx="12192001" cy="4694506"/>
          </a:xfrm>
          <a:prstGeom prst="rect">
            <a:avLst/>
          </a:prstGeom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4AE6C540-C5C8-E086-C102-549BE40531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framework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1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04C56-6EAB-1186-58E9-855B3F8E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58520-9855-C1A8-3E8D-F52E47FCFDFC}"/>
              </a:ext>
            </a:extLst>
          </p:cNvPr>
          <p:cNvSpPr txBox="1">
            <a:spLocks/>
          </p:cNvSpPr>
          <p:nvPr/>
        </p:nvSpPr>
        <p:spPr>
          <a:xfrm>
            <a:off x="354638" y="347602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Workflow Simulation in Airflow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83C42-9207-F0BB-BB89-CC3904E9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133"/>
            <a:ext cx="12192001" cy="46945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CD1EDE-E038-2AE6-05D2-8C8E994D9669}"/>
              </a:ext>
            </a:extLst>
          </p:cNvPr>
          <p:cNvSpPr txBox="1">
            <a:spLocks/>
          </p:cNvSpPr>
          <p:nvPr/>
        </p:nvSpPr>
        <p:spPr>
          <a:xfrm>
            <a:off x="160257" y="975896"/>
            <a:ext cx="6872140" cy="5189233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detection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 detects failures and supports resolution through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retry logic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fallback paths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2000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execution monitoring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resolution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 includes alternative placeholder codes that can be triggered dynamically if a primary actor fails enabling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 tolerance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architecture supports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scaling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where multiple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timeslices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can be processed concurrently as they arrive.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It also enables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scaling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allowing additional dependent tasks (e.g., diagnostics, post-processing) to be added without disrupting existing workflows.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orchestration setup is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000" b="1" dirty="0">
                <a:solidFill>
                  <a:srgbClr val="0084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extensible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allowing increased complexity and integration over time without changing the core design.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0B7D94B1-B588-98D8-36F2-862C0D77A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framework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2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0124-FFDF-2F3E-B41C-51AF306C9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3F7FE-85D6-A6AB-C6EE-B288DD53DFB5}"/>
              </a:ext>
            </a:extLst>
          </p:cNvPr>
          <p:cNvSpPr txBox="1">
            <a:spLocks/>
          </p:cNvSpPr>
          <p:nvPr/>
        </p:nvSpPr>
        <p:spPr>
          <a:xfrm>
            <a:off x="354638" y="347602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Simulation: in-pulse and reprocessing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88841C-46AD-2011-FDAB-454989DF0EE1}"/>
              </a:ext>
            </a:extLst>
          </p:cNvPr>
          <p:cNvSpPr txBox="1">
            <a:spLocks/>
          </p:cNvSpPr>
          <p:nvPr/>
        </p:nvSpPr>
        <p:spPr>
          <a:xfrm>
            <a:off x="596999" y="1004177"/>
            <a:ext cx="10677459" cy="482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GB" sz="2000" dirty="0"/>
          </a:p>
          <a:p>
            <a:pPr lvl="1" algn="l"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1. </a:t>
            </a:r>
            <a:r>
              <a:rPr lang="en-GB" b="1" dirty="0">
                <a:solidFill>
                  <a:srgbClr val="0084C2"/>
                </a:solidFill>
              </a:rPr>
              <a:t>In-Pulse Workflow </a:t>
            </a:r>
            <a:r>
              <a:rPr lang="en-GB" dirty="0"/>
              <a:t>(Simulated):</a:t>
            </a:r>
          </a:p>
          <a:p>
            <a:pPr lvl="2" algn="l">
              <a:spcBef>
                <a:spcPts val="0"/>
              </a:spcBef>
              <a:spcAft>
                <a:spcPts val="1200"/>
              </a:spcAft>
            </a:pPr>
            <a:r>
              <a:rPr lang="en-GB" sz="2000" dirty="0"/>
              <a:t>Mimics online </a:t>
            </a:r>
            <a:r>
              <a:rPr lang="en-GB" sz="2000" dirty="0" err="1"/>
              <a:t>timeslice</a:t>
            </a:r>
            <a:r>
              <a:rPr lang="en-GB" sz="2000" dirty="0"/>
              <a:t>-by-</a:t>
            </a:r>
            <a:r>
              <a:rPr lang="en-GB" sz="2000" dirty="0" err="1"/>
              <a:t>timeslice</a:t>
            </a:r>
            <a:r>
              <a:rPr lang="en-GB" sz="2000" dirty="0"/>
              <a:t> processing during an active pulse. Tasks triggered sequentially as new </a:t>
            </a:r>
            <a:r>
              <a:rPr lang="en-GB" sz="2000" dirty="0" err="1"/>
              <a:t>timeslices</a:t>
            </a:r>
            <a:r>
              <a:rPr lang="en-GB" sz="2000" dirty="0"/>
              <a:t> arrive.</a:t>
            </a:r>
          </a:p>
          <a:p>
            <a:pPr lvl="1" algn="l"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2. </a:t>
            </a:r>
            <a:r>
              <a:rPr lang="en-GB" b="1" dirty="0">
                <a:solidFill>
                  <a:srgbClr val="0084C2"/>
                </a:solidFill>
              </a:rPr>
              <a:t>Reprocessing Workflow</a:t>
            </a:r>
            <a:r>
              <a:rPr lang="en-GB" dirty="0">
                <a:solidFill>
                  <a:srgbClr val="0084C2"/>
                </a:solidFill>
              </a:rPr>
              <a:t> </a:t>
            </a:r>
            <a:r>
              <a:rPr lang="en-GB" dirty="0"/>
              <a:t>(Simulated):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Executes after pulse completion using full data availability. Represents a traditional, serial processing pipeline.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Both workflows use identical placeholder actors and input conditions, isolating orchestration behaviour for easier comparison.  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Each actor had randomized processing times, generated deterministically using the component's name as a seed.</a:t>
            </a:r>
          </a:p>
          <a:p>
            <a:pPr lvl="1" algn="l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5240C835-8716-AD70-3166-6526BE3CB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framework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18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221F-ECD5-7B3F-D343-0DB8B44D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5CDB-1A81-9ADD-A59C-72F6D1AF1F62}"/>
              </a:ext>
            </a:extLst>
          </p:cNvPr>
          <p:cNvSpPr txBox="1">
            <a:spLocks/>
          </p:cNvSpPr>
          <p:nvPr/>
        </p:nvSpPr>
        <p:spPr>
          <a:xfrm>
            <a:off x="354638" y="239614"/>
            <a:ext cx="11312328" cy="60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Simulation: in-pulse and reprocessing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115205-8AD8-BB77-ADA7-2A95110FCCC6}"/>
              </a:ext>
            </a:extLst>
          </p:cNvPr>
          <p:cNvSpPr txBox="1">
            <a:spLocks/>
          </p:cNvSpPr>
          <p:nvPr/>
        </p:nvSpPr>
        <p:spPr>
          <a:xfrm>
            <a:off x="596999" y="1004176"/>
            <a:ext cx="10998001" cy="4759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9981E-0E83-4C56-2267-B6A4F597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47" y="1093509"/>
            <a:ext cx="10964878" cy="3350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6E78F-E119-4992-0B22-BE4869418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27" y="4845377"/>
            <a:ext cx="10805073" cy="1119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BE147F-9EDE-5A22-5B92-7EF765E60C53}"/>
              </a:ext>
            </a:extLst>
          </p:cNvPr>
          <p:cNvSpPr txBox="1"/>
          <p:nvPr/>
        </p:nvSpPr>
        <p:spPr>
          <a:xfrm>
            <a:off x="122980" y="4456313"/>
            <a:ext cx="2629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Reprocessing: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9209B9-769E-B1A4-D14D-417DC41E4103}"/>
              </a:ext>
            </a:extLst>
          </p:cNvPr>
          <p:cNvSpPr txBox="1"/>
          <p:nvPr/>
        </p:nvSpPr>
        <p:spPr>
          <a:xfrm>
            <a:off x="75847" y="632409"/>
            <a:ext cx="1309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In-pulse: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5BD50E1A-D5F8-2AF4-102C-A1BE8C32DC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framework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0A03A1D-A591-831F-5FAF-851FA47F18F5}"/>
              </a:ext>
            </a:extLst>
          </p:cNvPr>
          <p:cNvSpPr/>
          <p:nvPr/>
        </p:nvSpPr>
        <p:spPr>
          <a:xfrm>
            <a:off x="2249424" y="704088"/>
            <a:ext cx="8229600" cy="47548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Airflow execution time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B48CD232-E87B-32C1-F9E6-CFED2C36AFCB}"/>
              </a:ext>
            </a:extLst>
          </p:cNvPr>
          <p:cNvSpPr/>
          <p:nvPr/>
        </p:nvSpPr>
        <p:spPr>
          <a:xfrm>
            <a:off x="592836" y="1408176"/>
            <a:ext cx="292608" cy="411480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1B84F1F0-6F38-900F-DBD3-EEA4DC5E5B20}"/>
              </a:ext>
            </a:extLst>
          </p:cNvPr>
          <p:cNvSpPr/>
          <p:nvPr/>
        </p:nvSpPr>
        <p:spPr>
          <a:xfrm>
            <a:off x="592836" y="1888541"/>
            <a:ext cx="292608" cy="411480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CE922900-C1DA-3C64-4526-6656C393949F}"/>
              </a:ext>
            </a:extLst>
          </p:cNvPr>
          <p:cNvSpPr/>
          <p:nvPr/>
        </p:nvSpPr>
        <p:spPr>
          <a:xfrm>
            <a:off x="592836" y="2368906"/>
            <a:ext cx="292608" cy="411480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>
            <a:extLst>
              <a:ext uri="{FF2B5EF4-FFF2-40B4-BE49-F238E27FC236}">
                <a16:creationId xmlns:a16="http://schemas.microsoft.com/office/drawing/2014/main" id="{8AF40850-11CE-8FFE-41DE-9D3F9182B0FB}"/>
              </a:ext>
            </a:extLst>
          </p:cNvPr>
          <p:cNvSpPr/>
          <p:nvPr/>
        </p:nvSpPr>
        <p:spPr>
          <a:xfrm>
            <a:off x="592836" y="2849271"/>
            <a:ext cx="292608" cy="411480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08139875-1AD8-A645-A497-09D02C57F205}"/>
              </a:ext>
            </a:extLst>
          </p:cNvPr>
          <p:cNvSpPr/>
          <p:nvPr/>
        </p:nvSpPr>
        <p:spPr>
          <a:xfrm>
            <a:off x="592836" y="3329636"/>
            <a:ext cx="292608" cy="411480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883162E0-375A-0DE7-566F-5C592460E4F6}"/>
              </a:ext>
            </a:extLst>
          </p:cNvPr>
          <p:cNvSpPr/>
          <p:nvPr/>
        </p:nvSpPr>
        <p:spPr>
          <a:xfrm>
            <a:off x="592836" y="3810000"/>
            <a:ext cx="292608" cy="411480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559ACA-9504-ED02-C2B1-5D27F533578D}"/>
              </a:ext>
            </a:extLst>
          </p:cNvPr>
          <p:cNvSpPr txBox="1"/>
          <p:nvPr/>
        </p:nvSpPr>
        <p:spPr>
          <a:xfrm>
            <a:off x="91440" y="138988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∆t</a:t>
            </a:r>
            <a:r>
              <a:rPr lang="en-US" baseline="-25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32E2C-C45E-1A8A-782D-8AF33AEE9BA7}"/>
              </a:ext>
            </a:extLst>
          </p:cNvPr>
          <p:cNvSpPr txBox="1"/>
          <p:nvPr/>
        </p:nvSpPr>
        <p:spPr>
          <a:xfrm>
            <a:off x="0" y="391972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</a:t>
            </a:r>
            <a:r>
              <a:rPr lang="en-US" dirty="0" err="1"/>
              <a:t>t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D1A4CB-460D-D799-9A89-C5B5039B6F26}"/>
              </a:ext>
            </a:extLst>
          </p:cNvPr>
          <p:cNvSpPr txBox="1"/>
          <p:nvPr/>
        </p:nvSpPr>
        <p:spPr>
          <a:xfrm rot="16200000">
            <a:off x="-801817" y="264871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processing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59947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536AE-5A35-360E-8E37-107698447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AF8D-92BD-30B5-C526-756B0D61AD57}"/>
              </a:ext>
            </a:extLst>
          </p:cNvPr>
          <p:cNvGrpSpPr/>
          <p:nvPr/>
        </p:nvGrpSpPr>
        <p:grpSpPr>
          <a:xfrm>
            <a:off x="721341" y="3745064"/>
            <a:ext cx="10569512" cy="2671973"/>
            <a:chOff x="522557" y="1084014"/>
            <a:chExt cx="8398877" cy="3679152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B38F336-059F-02AD-4A4C-27B7BF4CB9FB}"/>
                </a:ext>
              </a:extLst>
            </p:cNvPr>
            <p:cNvSpPr/>
            <p:nvPr/>
          </p:nvSpPr>
          <p:spPr bwMode="auto">
            <a:xfrm>
              <a:off x="4769320" y="3511604"/>
              <a:ext cx="1792617" cy="647703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Orchestrator(s)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B3E0394-DE8B-63F5-2EE2-C171162BEABF}"/>
                </a:ext>
              </a:extLst>
            </p:cNvPr>
            <p:cNvCxnSpPr/>
            <p:nvPr/>
          </p:nvCxnSpPr>
          <p:spPr bwMode="auto">
            <a:xfrm flipV="1">
              <a:off x="6409537" y="3683055"/>
              <a:ext cx="566465" cy="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716FCC6-22F2-1CB6-2607-3669EE629798}"/>
                </a:ext>
              </a:extLst>
            </p:cNvPr>
            <p:cNvCxnSpPr/>
            <p:nvPr/>
          </p:nvCxnSpPr>
          <p:spPr bwMode="auto">
            <a:xfrm flipV="1">
              <a:off x="6561937" y="3835455"/>
              <a:ext cx="566465" cy="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B6FC4BBE-C8A0-D7EF-B986-234311BCC21E}"/>
                </a:ext>
              </a:extLst>
            </p:cNvPr>
            <p:cNvSpPr/>
            <p:nvPr/>
          </p:nvSpPr>
          <p:spPr bwMode="auto">
            <a:xfrm>
              <a:off x="4616920" y="3359204"/>
              <a:ext cx="1792617" cy="647703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Orchestrator(s)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7DF00F1-420E-25E8-2FB9-C38E57FEBB84}"/>
                </a:ext>
              </a:extLst>
            </p:cNvPr>
            <p:cNvSpPr/>
            <p:nvPr/>
          </p:nvSpPr>
          <p:spPr bwMode="auto">
            <a:xfrm>
              <a:off x="4761738" y="2225903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A4FA8C3-1514-A09D-843F-7BFE3313E8DC}"/>
                </a:ext>
              </a:extLst>
            </p:cNvPr>
            <p:cNvSpPr/>
            <p:nvPr/>
          </p:nvSpPr>
          <p:spPr bwMode="auto">
            <a:xfrm>
              <a:off x="4609338" y="2073503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7843838-6277-E5AB-14A5-828BAA7B9EDB}"/>
                </a:ext>
              </a:extLst>
            </p:cNvPr>
            <p:cNvSpPr/>
            <p:nvPr/>
          </p:nvSpPr>
          <p:spPr bwMode="auto">
            <a:xfrm>
              <a:off x="541793" y="2496798"/>
              <a:ext cx="1448050" cy="648073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Trigger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615964A9-0F96-8723-9EE9-B6FFC2B0EC08}"/>
                </a:ext>
              </a:extLst>
            </p:cNvPr>
            <p:cNvSpPr/>
            <p:nvPr/>
          </p:nvSpPr>
          <p:spPr bwMode="auto">
            <a:xfrm>
              <a:off x="2469518" y="2496798"/>
              <a:ext cx="1512168" cy="647703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4450C332-41A9-6BD7-7E67-F9E9E7164C10}"/>
                </a:ext>
              </a:extLst>
            </p:cNvPr>
            <p:cNvSpPr/>
            <p:nvPr/>
          </p:nvSpPr>
          <p:spPr bwMode="auto">
            <a:xfrm>
              <a:off x="4456938" y="1921103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8B42F5D-5AA4-5036-C3AA-7D34E658C395}"/>
                </a:ext>
              </a:extLst>
            </p:cNvPr>
            <p:cNvCxnSpPr>
              <a:stCxn id="44" idx="3"/>
              <a:endCxn id="45" idx="1"/>
            </p:cNvCxnSpPr>
            <p:nvPr/>
          </p:nvCxnSpPr>
          <p:spPr bwMode="auto">
            <a:xfrm flipV="1">
              <a:off x="1989843" y="2820650"/>
              <a:ext cx="479675" cy="185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747E9A8-5D29-692C-0046-46D33CF8C321}"/>
                </a:ext>
              </a:extLst>
            </p:cNvPr>
            <p:cNvCxnSpPr>
              <a:stCxn id="45" idx="3"/>
              <a:endCxn id="46" idx="1"/>
            </p:cNvCxnSpPr>
            <p:nvPr/>
          </p:nvCxnSpPr>
          <p:spPr bwMode="auto">
            <a:xfrm flipV="1">
              <a:off x="3981686" y="2208951"/>
              <a:ext cx="475252" cy="611699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EEA14B-E043-5BA1-2B45-6501D7B3401F}"/>
                </a:ext>
              </a:extLst>
            </p:cNvPr>
            <p:cNvSpPr txBox="1"/>
            <p:nvPr/>
          </p:nvSpPr>
          <p:spPr>
            <a:xfrm>
              <a:off x="3037606" y="3250854"/>
              <a:ext cx="512322" cy="38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Airflow</a:t>
              </a:r>
              <a:endParaRPr lang="en-GB" sz="1200" dirty="0" err="1">
                <a:latin typeface="+mn-lt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5A9229-AAD1-871C-5887-CE35E3536810}"/>
                </a:ext>
              </a:extLst>
            </p:cNvPr>
            <p:cNvSpPr txBox="1"/>
            <p:nvPr/>
          </p:nvSpPr>
          <p:spPr>
            <a:xfrm>
              <a:off x="522557" y="3207173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new pulse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or reprocessing</a:t>
              </a:r>
              <a:endParaRPr lang="en-GB" sz="1200" dirty="0" err="1">
                <a:latin typeface="+mn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6583C6-F241-8699-1A42-8779DC9FEA37}"/>
                </a:ext>
              </a:extLst>
            </p:cNvPr>
            <p:cNvSpPr txBox="1"/>
            <p:nvPr/>
          </p:nvSpPr>
          <p:spPr>
            <a:xfrm>
              <a:off x="4840939" y="2777405"/>
              <a:ext cx="1641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partial if reprocessing</a:t>
              </a:r>
              <a:endParaRPr lang="en-GB" sz="1200" dirty="0" err="1">
                <a:latin typeface="+mn-lt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B78F298-2431-55F2-B008-F290C5577AA9}"/>
                </a:ext>
              </a:extLst>
            </p:cNvPr>
            <p:cNvSpPr/>
            <p:nvPr/>
          </p:nvSpPr>
          <p:spPr bwMode="auto">
            <a:xfrm>
              <a:off x="4464520" y="3206804"/>
              <a:ext cx="1792617" cy="647703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Orchestrator(s)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55B1F0-BD6D-851F-EF84-B74A4C2A57C4}"/>
                </a:ext>
              </a:extLst>
            </p:cNvPr>
            <p:cNvCxnSpPr>
              <a:stCxn id="45" idx="3"/>
              <a:endCxn id="52" idx="1"/>
            </p:cNvCxnSpPr>
            <p:nvPr/>
          </p:nvCxnSpPr>
          <p:spPr bwMode="auto">
            <a:xfrm>
              <a:off x="3981686" y="2820650"/>
              <a:ext cx="482834" cy="71000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22EDFC0-9083-7885-A2AE-9DF8545F2FD5}"/>
                </a:ext>
              </a:extLst>
            </p:cNvPr>
            <p:cNvCxnSpPr>
              <a:stCxn id="52" idx="3"/>
              <a:endCxn id="57" idx="1"/>
            </p:cNvCxnSpPr>
            <p:nvPr/>
          </p:nvCxnSpPr>
          <p:spPr bwMode="auto">
            <a:xfrm flipV="1">
              <a:off x="6257137" y="3530655"/>
              <a:ext cx="566465" cy="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D070A369-5D4D-9EB0-DDD8-39C54448E6AD}"/>
                </a:ext>
              </a:extLst>
            </p:cNvPr>
            <p:cNvSpPr/>
            <p:nvPr/>
          </p:nvSpPr>
          <p:spPr bwMode="auto">
            <a:xfrm>
              <a:off x="7121235" y="3577656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8111E3A7-C791-E3F3-7BC8-70C94A2D51BB}"/>
                </a:ext>
              </a:extLst>
            </p:cNvPr>
            <p:cNvSpPr/>
            <p:nvPr/>
          </p:nvSpPr>
          <p:spPr bwMode="auto">
            <a:xfrm>
              <a:off x="6968835" y="3425256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27EC3E6A-2ABF-7B25-A889-E8BA7539F285}"/>
                </a:ext>
              </a:extLst>
            </p:cNvPr>
            <p:cNvSpPr/>
            <p:nvPr/>
          </p:nvSpPr>
          <p:spPr bwMode="auto">
            <a:xfrm>
              <a:off x="6823602" y="3242807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6E221A6-D0EE-7B0A-2C02-F18E6FAF6487}"/>
                </a:ext>
              </a:extLst>
            </p:cNvPr>
            <p:cNvGrpSpPr/>
            <p:nvPr/>
          </p:nvGrpSpPr>
          <p:grpSpPr>
            <a:xfrm>
              <a:off x="6945938" y="1084014"/>
              <a:ext cx="1005013" cy="1795622"/>
              <a:chOff x="7452320" y="781132"/>
              <a:chExt cx="1005013" cy="1795622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1DE677C3-A1E9-8FBA-5AF4-45F4EEEDC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2320" y="781132"/>
                <a:ext cx="972244" cy="723733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093C95D7-3815-DC8C-5FED-205F81EF4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2320" y="1552020"/>
                <a:ext cx="972244" cy="723733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5E90E6A-40BB-511D-D05F-F558B189BA39}"/>
                  </a:ext>
                </a:extLst>
              </p:cNvPr>
              <p:cNvSpPr txBox="1"/>
              <p:nvPr/>
            </p:nvSpPr>
            <p:spPr>
              <a:xfrm>
                <a:off x="7472768" y="2299755"/>
                <a:ext cx="984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+mn-lt"/>
                  </a:rPr>
                  <a:t>Live display</a:t>
                </a:r>
                <a:endParaRPr lang="en-GB" sz="1200" dirty="0" err="1">
                  <a:latin typeface="+mn-lt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51CE480-D34A-17ED-76ED-01E4C8C41A29}"/>
                </a:ext>
              </a:extLst>
            </p:cNvPr>
            <p:cNvGrpSpPr/>
            <p:nvPr/>
          </p:nvGrpSpPr>
          <p:grpSpPr>
            <a:xfrm>
              <a:off x="2710667" y="4000951"/>
              <a:ext cx="1548834" cy="762215"/>
              <a:chOff x="5357038" y="1255924"/>
              <a:chExt cx="1548834" cy="762215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33E7FCD-F9FC-B5A6-71BC-6E20C5557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7038" y="1255924"/>
                <a:ext cx="1287169" cy="264171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ED9E0670-578E-0445-DC96-D425D6AAC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8703" y="1496169"/>
                <a:ext cx="1287169" cy="264171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689191-CCBB-8151-2390-28810F232F01}"/>
                  </a:ext>
                </a:extLst>
              </p:cNvPr>
              <p:cNvSpPr txBox="1"/>
              <p:nvPr/>
            </p:nvSpPr>
            <p:spPr>
              <a:xfrm>
                <a:off x="5552616" y="1741140"/>
                <a:ext cx="13532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+mn-lt"/>
                  </a:rPr>
                  <a:t>Progress monitor</a:t>
                </a:r>
                <a:endParaRPr lang="en-GB" sz="1200" dirty="0" err="1">
                  <a:latin typeface="+mn-lt"/>
                </a:endParaRPr>
              </a:p>
            </p:txBody>
          </p:sp>
        </p:grpSp>
        <p:sp>
          <p:nvSpPr>
            <p:cNvPr id="60" name="Up Arrow 59">
              <a:extLst>
                <a:ext uri="{FF2B5EF4-FFF2-40B4-BE49-F238E27FC236}">
                  <a16:creationId xmlns:a16="http://schemas.microsoft.com/office/drawing/2014/main" id="{EC629393-A475-B467-9853-4A12CD4F3EC2}"/>
                </a:ext>
              </a:extLst>
            </p:cNvPr>
            <p:cNvSpPr/>
            <p:nvPr/>
          </p:nvSpPr>
          <p:spPr bwMode="auto">
            <a:xfrm rot="10800000">
              <a:off x="3251172" y="3656646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1" name="Up Arrow 60">
              <a:extLst>
                <a:ext uri="{FF2B5EF4-FFF2-40B4-BE49-F238E27FC236}">
                  <a16:creationId xmlns:a16="http://schemas.microsoft.com/office/drawing/2014/main" id="{5E8C190C-7EDE-D683-AF43-168D55760317}"/>
                </a:ext>
              </a:extLst>
            </p:cNvPr>
            <p:cNvSpPr/>
            <p:nvPr/>
          </p:nvSpPr>
          <p:spPr bwMode="auto">
            <a:xfrm rot="13500000">
              <a:off x="4360771" y="3976705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2" name="Up Arrow 61">
              <a:extLst>
                <a:ext uri="{FF2B5EF4-FFF2-40B4-BE49-F238E27FC236}">
                  <a16:creationId xmlns:a16="http://schemas.microsoft.com/office/drawing/2014/main" id="{F6A5977F-76D7-90D4-977B-4B3EF13E774F}"/>
                </a:ext>
              </a:extLst>
            </p:cNvPr>
            <p:cNvSpPr/>
            <p:nvPr/>
          </p:nvSpPr>
          <p:spPr bwMode="auto">
            <a:xfrm rot="4500000">
              <a:off x="6578730" y="1914410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3" name="Up Arrow 62">
              <a:extLst>
                <a:ext uri="{FF2B5EF4-FFF2-40B4-BE49-F238E27FC236}">
                  <a16:creationId xmlns:a16="http://schemas.microsoft.com/office/drawing/2014/main" id="{354C4E50-52B7-BFC2-75D9-01352729B005}"/>
                </a:ext>
              </a:extLst>
            </p:cNvPr>
            <p:cNvSpPr/>
            <p:nvPr/>
          </p:nvSpPr>
          <p:spPr bwMode="auto">
            <a:xfrm>
              <a:off x="7458668" y="2878068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A8F1947-7504-4A15-CCE4-26050496C8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E455B-7A81-B6D0-B9C1-C88B2F936212}"/>
              </a:ext>
            </a:extLst>
          </p:cNvPr>
          <p:cNvSpPr txBox="1"/>
          <p:nvPr/>
        </p:nvSpPr>
        <p:spPr>
          <a:xfrm>
            <a:off x="449981" y="262909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4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in-pulse data processing?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85FD4EA-ADE5-36C2-8EA8-2F1400B1E75C}"/>
              </a:ext>
            </a:extLst>
          </p:cNvPr>
          <p:cNvSpPr txBox="1">
            <a:spLocks noChangeArrowheads="1"/>
          </p:cNvSpPr>
          <p:nvPr/>
        </p:nvSpPr>
        <p:spPr>
          <a:xfrm>
            <a:off x="445865" y="948690"/>
            <a:ext cx="11489043" cy="338477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set of interdependent programs/actors that </a:t>
            </a:r>
            <a:r>
              <a:rPr lang="en-US" sz="2900" dirty="0"/>
              <a:t>calculate </a:t>
            </a:r>
            <a:r>
              <a:rPr lang="en-US" sz="2900" b="1" dirty="0">
                <a:solidFill>
                  <a:srgbClr val="0084C2"/>
                </a:solidFill>
              </a:rPr>
              <a:t>plasma</a:t>
            </a:r>
            <a:r>
              <a:rPr lang="en-US" sz="2900" dirty="0"/>
              <a:t> </a:t>
            </a:r>
            <a:r>
              <a:rPr lang="en-US" b="1" dirty="0">
                <a:solidFill>
                  <a:srgbClr val="0084C2"/>
                </a:solidFill>
              </a:rPr>
              <a:t>parameters</a:t>
            </a:r>
            <a:r>
              <a:rPr lang="en-US" dirty="0">
                <a:solidFill>
                  <a:srgbClr val="0084C2"/>
                </a:solidFill>
              </a:rPr>
              <a:t> </a:t>
            </a:r>
            <a:r>
              <a:rPr lang="en-US" dirty="0"/>
              <a:t>from measurements</a:t>
            </a:r>
            <a:r>
              <a:rPr lang="en-US" b="1" dirty="0"/>
              <a:t>. 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They use as </a:t>
            </a:r>
            <a:r>
              <a:rPr lang="en-US" b="1" dirty="0">
                <a:solidFill>
                  <a:srgbClr val="0084C2"/>
                </a:solidFill>
              </a:rPr>
              <a:t>input</a:t>
            </a:r>
            <a:r>
              <a:rPr lang="en-US" dirty="0"/>
              <a:t> both the </a:t>
            </a:r>
            <a:r>
              <a:rPr lang="en-US" b="1" dirty="0">
                <a:solidFill>
                  <a:srgbClr val="0084C2"/>
                </a:solidFill>
              </a:rPr>
              <a:t>raw data </a:t>
            </a:r>
            <a:r>
              <a:rPr lang="en-US" dirty="0"/>
              <a:t>from the diagnostics and </a:t>
            </a:r>
            <a:r>
              <a:rPr lang="en-US" b="1" dirty="0">
                <a:solidFill>
                  <a:srgbClr val="0084C2"/>
                </a:solidFill>
              </a:rPr>
              <a:t>processed data </a:t>
            </a:r>
            <a:r>
              <a:rPr lang="en-US" dirty="0"/>
              <a:t>by other programs (hence the interdependence). </a:t>
            </a:r>
          </a:p>
          <a:p>
            <a:endParaRPr lang="en-US" dirty="0"/>
          </a:p>
          <a:p>
            <a:r>
              <a:rPr lang="en-US" dirty="0"/>
              <a:t>The complete workflow(s) can be represented by a directed acyclic graph (</a:t>
            </a:r>
            <a:r>
              <a:rPr lang="en-US" b="1" dirty="0">
                <a:solidFill>
                  <a:srgbClr val="0084C2"/>
                </a:solidFill>
              </a:rPr>
              <a:t>DAG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The wider goal is to provide a consistent </a:t>
            </a:r>
            <a:r>
              <a:rPr lang="en-US" b="1" dirty="0">
                <a:solidFill>
                  <a:srgbClr val="0084C2"/>
                </a:solidFill>
              </a:rPr>
              <a:t>interpretation of the plasma state</a:t>
            </a:r>
            <a:r>
              <a:rPr lang="en-US" dirty="0"/>
              <a:t> (with uncertainties) from the measurements </a:t>
            </a:r>
            <a:r>
              <a:rPr lang="en-US" b="1" dirty="0">
                <a:solidFill>
                  <a:srgbClr val="0084C2"/>
                </a:solidFill>
              </a:rPr>
              <a:t>during</a:t>
            </a:r>
            <a:r>
              <a:rPr lang="en-US" dirty="0"/>
              <a:t> each pulse to guide the current experimental session.</a:t>
            </a:r>
          </a:p>
          <a:p>
            <a:endParaRPr lang="en-US" dirty="0"/>
          </a:p>
          <a:p>
            <a:r>
              <a:rPr lang="en-US" dirty="0"/>
              <a:t>More specifically to provide </a:t>
            </a:r>
            <a:r>
              <a:rPr lang="en-US" b="1" dirty="0">
                <a:solidFill>
                  <a:srgbClr val="0084C2"/>
                </a:solidFill>
              </a:rPr>
              <a:t>accurate measurement parameters</a:t>
            </a:r>
            <a:r>
              <a:rPr lang="en-US" dirty="0">
                <a:solidFill>
                  <a:srgbClr val="0084C2"/>
                </a:solidFill>
              </a:rPr>
              <a:t> </a:t>
            </a:r>
            <a:r>
              <a:rPr lang="en-US" b="1" dirty="0"/>
              <a:t>(MP)</a:t>
            </a:r>
            <a:r>
              <a:rPr lang="en-US" dirty="0"/>
              <a:t> in time to prepare the next pulse in the control room.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2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A894168-2F86-74AE-5027-C7D827129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99341A-9CB2-F59F-D77B-1DAFE2914A4D}"/>
              </a:ext>
            </a:extLst>
          </p:cNvPr>
          <p:cNvSpPr txBox="1">
            <a:spLocks/>
          </p:cNvSpPr>
          <p:nvPr/>
        </p:nvSpPr>
        <p:spPr>
          <a:xfrm>
            <a:off x="431998" y="576000"/>
            <a:ext cx="11421747" cy="461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Integrated Modelling and Analysis Suite (IMAS)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9FFE0B-E2C6-F5E0-345C-C51527634C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871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DC53582-E67D-1C1A-483D-91AA6A28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031" y="2210999"/>
            <a:ext cx="8025269" cy="303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A16632-32F2-F1D0-BD5C-90FD12FDFDA7}"/>
              </a:ext>
            </a:extLst>
          </p:cNvPr>
          <p:cNvSpPr txBox="1"/>
          <p:nvPr/>
        </p:nvSpPr>
        <p:spPr>
          <a:xfrm>
            <a:off x="490537" y="1107341"/>
            <a:ext cx="715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+mn-lt"/>
              </a:rPr>
              <a:t>I</a:t>
            </a:r>
            <a:r>
              <a:rPr lang="en-GB" dirty="0">
                <a:latin typeface="+mn-lt"/>
              </a:rPr>
              <a:t>ntegrated 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M</a:t>
            </a:r>
            <a:r>
              <a:rPr lang="en-GB" dirty="0">
                <a:latin typeface="+mn-lt"/>
              </a:rPr>
              <a:t>odelling &amp; 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GB" dirty="0">
                <a:latin typeface="+mn-lt"/>
              </a:rPr>
              <a:t>nalysis 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S</a:t>
            </a:r>
            <a:r>
              <a:rPr lang="en-GB" dirty="0">
                <a:latin typeface="+mn-lt"/>
              </a:rPr>
              <a:t>uite is the 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collection of physics software </a:t>
            </a:r>
            <a:r>
              <a:rPr lang="en-GB" dirty="0">
                <a:latin typeface="+mn-lt"/>
              </a:rPr>
              <a:t>that will be used to 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support ITER operations and research </a:t>
            </a:r>
            <a:r>
              <a:rPr lang="en-GB" dirty="0">
                <a:latin typeface="+mn-lt"/>
              </a:rPr>
              <a:t>as defined in the ITER Integrated Modelling Programme.</a:t>
            </a:r>
            <a:endParaRPr lang="en-GB" sz="2000" dirty="0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2CAAF-59A5-6371-409D-FE3F645F8004}"/>
              </a:ext>
            </a:extLst>
          </p:cNvPr>
          <p:cNvSpPr txBox="1">
            <a:spLocks/>
          </p:cNvSpPr>
          <p:nvPr/>
        </p:nvSpPr>
        <p:spPr>
          <a:xfrm>
            <a:off x="8489483" y="775098"/>
            <a:ext cx="3535016" cy="2208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8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Dictionary</a:t>
            </a:r>
          </a:p>
          <a:p>
            <a:pPr marL="285750" lvl="0" indent="-285750" algn="l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Implements the </a:t>
            </a:r>
            <a:r>
              <a:rPr lang="en-US" sz="1600" b="1" dirty="0">
                <a:solidFill>
                  <a:srgbClr val="125C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IMAS data model </a:t>
            </a:r>
            <a:r>
              <a:rPr lang="en-US" sz="16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Interface Data Structures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(IDS).</a:t>
            </a:r>
          </a:p>
          <a:p>
            <a:pPr marL="285750" lvl="0" indent="-285750" algn="l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125C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Abstracts the storage format</a:t>
            </a:r>
            <a:endParaRPr lang="en-US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lvl="0" indent="-285750" algn="l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Both for </a:t>
            </a:r>
            <a:r>
              <a:rPr lang="en-US" sz="1600" b="1" dirty="0">
                <a:solidFill>
                  <a:srgbClr val="125C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simulation</a:t>
            </a:r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solidFill>
                  <a:srgbClr val="125C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experimental</a:t>
            </a:r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data.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8726799-FF8C-5218-BC60-ADDD242F547F}"/>
              </a:ext>
            </a:extLst>
          </p:cNvPr>
          <p:cNvSpPr/>
          <p:nvPr/>
        </p:nvSpPr>
        <p:spPr>
          <a:xfrm rot="19966244">
            <a:off x="7993862" y="2215069"/>
            <a:ext cx="480948" cy="351875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group of logos with text&#10;&#10;AI-generated content may be incorrect.">
            <a:extLst>
              <a:ext uri="{FF2B5EF4-FFF2-40B4-BE49-F238E27FC236}">
                <a16:creationId xmlns:a16="http://schemas.microsoft.com/office/drawing/2014/main" id="{9A5EC584-2945-4FFC-AB06-4281874A8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88" y="3303649"/>
            <a:ext cx="2051825" cy="1387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17772-AD65-6123-EA00-BE8EBD0AE108}"/>
              </a:ext>
            </a:extLst>
          </p:cNvPr>
          <p:cNvGrpSpPr/>
          <p:nvPr/>
        </p:nvGrpSpPr>
        <p:grpSpPr>
          <a:xfrm>
            <a:off x="9133196" y="4840310"/>
            <a:ext cx="2470785" cy="1419008"/>
            <a:chOff x="145021" y="3903841"/>
            <a:chExt cx="3901804" cy="1978835"/>
          </a:xfrm>
        </p:grpSpPr>
        <p:pic>
          <p:nvPicPr>
            <p:cNvPr id="11" name="Picture 10" descr="A computer screen shot of a blue roll&#10;&#10;AI-generated content may be incorrect.">
              <a:extLst>
                <a:ext uri="{FF2B5EF4-FFF2-40B4-BE49-F238E27FC236}">
                  <a16:creationId xmlns:a16="http://schemas.microsoft.com/office/drawing/2014/main" id="{F6B4BA81-8605-0C81-0635-ADFBBC4A9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021" y="3903841"/>
              <a:ext cx="3901804" cy="19788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5814248-0422-C092-0FC3-F43B5FFE7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3521" y="3938862"/>
              <a:ext cx="1587526" cy="24996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D138F93-FF50-5CF6-D53F-B64CAC65AAAF}"/>
              </a:ext>
            </a:extLst>
          </p:cNvPr>
          <p:cNvSpPr txBox="1"/>
          <p:nvPr/>
        </p:nvSpPr>
        <p:spPr>
          <a:xfrm rot="5400000">
            <a:off x="11001377" y="3714753"/>
            <a:ext cx="1681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Access Layer API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44057-7ACE-C26C-0A61-90C6FDDFDEB9}"/>
              </a:ext>
            </a:extLst>
          </p:cNvPr>
          <p:cNvSpPr txBox="1"/>
          <p:nvPr/>
        </p:nvSpPr>
        <p:spPr>
          <a:xfrm rot="5400000">
            <a:off x="11200102" y="5410203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Visualization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C1EFC5C-8035-C6E1-8CC3-894E245D49C0}"/>
              </a:ext>
            </a:extLst>
          </p:cNvPr>
          <p:cNvSpPr/>
          <p:nvPr/>
        </p:nvSpPr>
        <p:spPr>
          <a:xfrm rot="1800000">
            <a:off x="8374862" y="3853377"/>
            <a:ext cx="480948" cy="351875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Placeholder 11" descr="A graph of a graph with colored lines&#10;&#10;AI-generated content may be incorrect.">
            <a:extLst>
              <a:ext uri="{FF2B5EF4-FFF2-40B4-BE49-F238E27FC236}">
                <a16:creationId xmlns:a16="http://schemas.microsoft.com/office/drawing/2014/main" id="{B239CB3D-E274-75B2-6A04-D6E8F1A7F8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-71" t="2191" r="-9" b="3972"/>
          <a:stretch/>
        </p:blipFill>
        <p:spPr>
          <a:xfrm>
            <a:off x="3847466" y="5383700"/>
            <a:ext cx="4067810" cy="1149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4A662936-6DA6-DAB2-E6DE-B5D4EEEFBE60}"/>
              </a:ext>
            </a:extLst>
          </p:cNvPr>
          <p:cNvSpPr/>
          <p:nvPr/>
        </p:nvSpPr>
        <p:spPr>
          <a:xfrm rot="1800000">
            <a:off x="3112304" y="5205934"/>
            <a:ext cx="480948" cy="351875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3" grpId="0"/>
      <p:bldP spid="14" grpId="0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545D-52A5-0B73-2DB6-01958626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A0CF5F-683E-72DC-5F70-CC462164371B}"/>
              </a:ext>
            </a:extLst>
          </p:cNvPr>
          <p:cNvSpPr txBox="1">
            <a:spLocks/>
          </p:cNvSpPr>
          <p:nvPr/>
        </p:nvSpPr>
        <p:spPr>
          <a:xfrm>
            <a:off x="275783" y="227035"/>
            <a:ext cx="5073457" cy="5250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visualization and exploration</a:t>
            </a:r>
            <a:b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is useless without insight.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There is an ongoing development of ITER plotting library (L. Abadie):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iplot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ecosystem and MINT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DAN, SDN, IMAS, …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1D and 2D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control room display and user desktop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3D scientific data exploration tool was missing:</a:t>
            </a:r>
          </a:p>
          <a:p>
            <a:pPr lvl="2" algn="l">
              <a:spcBef>
                <a:spcPts val="0"/>
              </a:spcBef>
              <a:spcAft>
                <a:spcPts val="1200"/>
              </a:spcAft>
            </a:pP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Kitware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Paraview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spcBef>
                <a:spcPts val="0"/>
              </a:spcBef>
              <a:spcAft>
                <a:spcPts val="1200"/>
              </a:spcAft>
            </a:pPr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500" kern="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lvl="2" algn="l">
              <a:spcBef>
                <a:spcPts val="0"/>
              </a:spcBef>
              <a:spcAft>
                <a:spcPts val="1200"/>
              </a:spcAft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IMAS plugin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79D24-5684-DD29-1EAA-A4A6BCD9D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838" y="471639"/>
            <a:ext cx="6132287" cy="5257372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0B778050-7406-1C90-AF3B-15394DB98A2F}"/>
              </a:ext>
            </a:extLst>
          </p:cNvPr>
          <p:cNvSpPr txBox="1">
            <a:spLocks/>
          </p:cNvSpPr>
          <p:nvPr/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4F281EA-B6FC-974C-7DE1-4F967658438C}"/>
              </a:ext>
            </a:extLst>
          </p:cNvPr>
          <p:cNvSpPr txBox="1">
            <a:spLocks/>
          </p:cNvSpPr>
          <p:nvPr/>
        </p:nvSpPr>
        <p:spPr>
          <a:xfrm>
            <a:off x="432000" y="62871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</a:t>
            </a:r>
            <a:endParaRPr lang="en-US" sz="1200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CD9DB-E633-D874-CDE1-5B8819B12D81}"/>
              </a:ext>
            </a:extLst>
          </p:cNvPr>
          <p:cNvSpPr txBox="1"/>
          <p:nvPr/>
        </p:nvSpPr>
        <p:spPr>
          <a:xfrm>
            <a:off x="2551176" y="5367528"/>
            <a:ext cx="25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SOLPS + Limiter + ECE LOS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B9F0EAA-1F59-812A-E2B2-C1E699B80AF4}"/>
              </a:ext>
            </a:extLst>
          </p:cNvPr>
          <p:cNvSpPr/>
          <p:nvPr/>
        </p:nvSpPr>
        <p:spPr>
          <a:xfrm>
            <a:off x="5065776" y="5330952"/>
            <a:ext cx="749808" cy="3566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B4B88-8E14-5F98-555B-C87035F56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D1CF76-0625-86B7-4DE3-1EC9D9F0FEEC}"/>
              </a:ext>
            </a:extLst>
          </p:cNvPr>
          <p:cNvSpPr txBox="1">
            <a:spLocks/>
          </p:cNvSpPr>
          <p:nvPr/>
        </p:nvSpPr>
        <p:spPr>
          <a:xfrm>
            <a:off x="376367" y="455635"/>
            <a:ext cx="5576377" cy="5250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visualization and exploration</a:t>
            </a:r>
            <a:b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IMAS-Paraview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manual and example.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source on github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GUI and CLI (export to VTK)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GGD data (2D and 3D)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JOREK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1D profile data: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Integrate 1D core with 2D edge</a:t>
            </a: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Machine/diagnostic description data: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Magnetic sensors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l">
              <a:spcBef>
                <a:spcPts val="1000"/>
              </a:spcBef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850F6-EB2D-9BFF-22EA-A2075ADA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838" y="471639"/>
            <a:ext cx="6132287" cy="5257372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721573BB-F3C9-9687-C076-FD71F6CFE091}"/>
              </a:ext>
            </a:extLst>
          </p:cNvPr>
          <p:cNvSpPr txBox="1">
            <a:spLocks/>
          </p:cNvSpPr>
          <p:nvPr/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9A22B2-BBE1-8329-3E58-F50B429BD303}"/>
              </a:ext>
            </a:extLst>
          </p:cNvPr>
          <p:cNvSpPr txBox="1">
            <a:spLocks/>
          </p:cNvSpPr>
          <p:nvPr/>
        </p:nvSpPr>
        <p:spPr>
          <a:xfrm>
            <a:off x="432000" y="62871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</a:t>
            </a:r>
            <a:endParaRPr lang="en-US" sz="1200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5D0FD-53F1-2D22-C202-F8D2A3AAE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F7D536-1FA3-1E92-05EA-3B2723955053}"/>
              </a:ext>
            </a:extLst>
          </p:cNvPr>
          <p:cNvSpPr txBox="1">
            <a:spLocks/>
          </p:cNvSpPr>
          <p:nvPr/>
        </p:nvSpPr>
        <p:spPr>
          <a:xfrm>
            <a:off x="659831" y="720811"/>
            <a:ext cx="3016057" cy="2058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JOREK data (psi)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Limiter</a:t>
            </a:r>
          </a:p>
          <a:p>
            <a:pPr lvl="1" algn="l">
              <a:spcBef>
                <a:spcPts val="0"/>
              </a:spcBef>
              <a:spcAft>
                <a:spcPts val="1200"/>
              </a:spcAft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l">
              <a:spcBef>
                <a:spcPts val="1000"/>
              </a:spcBef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FA06732D-EF19-9696-B605-75025205D7E2}"/>
              </a:ext>
            </a:extLst>
          </p:cNvPr>
          <p:cNvSpPr txBox="1">
            <a:spLocks/>
          </p:cNvSpPr>
          <p:nvPr/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6B000E5-DE06-04B4-69E2-205617897580}"/>
              </a:ext>
            </a:extLst>
          </p:cNvPr>
          <p:cNvSpPr txBox="1">
            <a:spLocks/>
          </p:cNvSpPr>
          <p:nvPr/>
        </p:nvSpPr>
        <p:spPr>
          <a:xfrm>
            <a:off x="432000" y="62871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</a:t>
            </a:r>
            <a:endParaRPr lang="en-US" sz="1200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314F19F3-6C34-5B43-8BE9-B943E3A57C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6864" y="137160"/>
            <a:ext cx="6799022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A9C14-7CBA-D09C-BE28-6D56E0907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354B9EF8-C338-B16B-93A1-6782C32C5731}"/>
              </a:ext>
            </a:extLst>
          </p:cNvPr>
          <p:cNvSpPr txBox="1">
            <a:spLocks/>
          </p:cNvSpPr>
          <p:nvPr/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488DFF7-DD22-A77E-09EC-7AD29D6487CC}"/>
              </a:ext>
            </a:extLst>
          </p:cNvPr>
          <p:cNvSpPr txBox="1">
            <a:spLocks/>
          </p:cNvSpPr>
          <p:nvPr/>
        </p:nvSpPr>
        <p:spPr>
          <a:xfrm>
            <a:off x="432000" y="62871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</a:t>
            </a:r>
            <a:endParaRPr lang="en-US" sz="1200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530EA5-1DCB-E718-79A1-61B6ACD5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9" y="320040"/>
            <a:ext cx="9687497" cy="551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B43EDF-077A-765C-CC27-6CCB0964A58C}"/>
              </a:ext>
            </a:extLst>
          </p:cNvPr>
          <p:cNvSpPr txBox="1">
            <a:spLocks/>
          </p:cNvSpPr>
          <p:nvPr/>
        </p:nvSpPr>
        <p:spPr>
          <a:xfrm>
            <a:off x="138623" y="272755"/>
            <a:ext cx="2147377" cy="3183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JOREK data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900" dirty="0"/>
              <a:t>Animation of the electron temperature and wall currents. 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900" dirty="0"/>
              <a:t>Data provided by J. Artola.</a:t>
            </a:r>
            <a:endParaRPr lang="en-US" sz="1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spcBef>
                <a:spcPts val="0"/>
              </a:spcBef>
              <a:spcAft>
                <a:spcPts val="1200"/>
              </a:spcAft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l">
              <a:spcBef>
                <a:spcPts val="1000"/>
              </a:spcBef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577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FC35C-15FE-7BA1-2F36-4A638886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5D725C5-2B18-E1F8-0C53-CB2BE5A3FD5E}"/>
              </a:ext>
            </a:extLst>
          </p:cNvPr>
          <p:cNvSpPr txBox="1">
            <a:spLocks/>
          </p:cNvSpPr>
          <p:nvPr/>
        </p:nvSpPr>
        <p:spPr>
          <a:xfrm>
            <a:off x="431998" y="576000"/>
            <a:ext cx="11421747" cy="461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5BF7AF3-3CAB-F56F-C311-1187DF736B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871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84DD5-EC17-022C-EE5C-D79AD3FFC57F}"/>
              </a:ext>
            </a:extLst>
          </p:cNvPr>
          <p:cNvSpPr txBox="1"/>
          <p:nvPr/>
        </p:nvSpPr>
        <p:spPr>
          <a:xfrm>
            <a:off x="490537" y="1107341"/>
            <a:ext cx="7153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Workflows:</a:t>
            </a:r>
          </a:p>
          <a:p>
            <a:endParaRPr lang="en-GB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Realistic </a:t>
            </a:r>
            <a:r>
              <a:rPr lang="en-GB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input data</a:t>
            </a:r>
            <a:r>
              <a:rPr lang="en-GB" dirty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/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Use </a:t>
            </a:r>
            <a:r>
              <a:rPr lang="en-GB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synthetic diagnostic models </a:t>
            </a:r>
            <a:r>
              <a:rPr lang="en-GB" dirty="0"/>
              <a:t>as input to the workflows (see presentation from S. Pinches).</a:t>
            </a:r>
          </a:p>
          <a:p>
            <a:endParaRPr lang="en-GB" dirty="0"/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Use </a:t>
            </a:r>
            <a:r>
              <a:rPr lang="en-GB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</a:rPr>
              <a:t>mapped experimental data </a:t>
            </a:r>
            <a:r>
              <a:rPr lang="en-GB" dirty="0">
                <a:latin typeface="+mn-lt"/>
              </a:rPr>
              <a:t>from other devices.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Integrate with </a:t>
            </a:r>
            <a:r>
              <a:rPr lang="en-GB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</a:rPr>
              <a:t>MUSCLE3</a:t>
            </a:r>
            <a:r>
              <a:rPr lang="en-GB" dirty="0">
                <a:latin typeface="+mn-lt"/>
              </a:rPr>
              <a:t> (persistent actor framework):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GB" dirty="0"/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Work by F. Poli based on the ETS-PAF</a:t>
            </a:r>
          </a:p>
          <a:p>
            <a:pPr lvl="1"/>
            <a:endParaRPr lang="en-GB" dirty="0">
              <a:latin typeface="+mn-lt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H&amp;CD workflow by M. Schneider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en-GB" dirty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3D visualization: further improvements based on user request</a:t>
            </a:r>
            <a:endParaRPr lang="en-GB" dirty="0">
              <a:latin typeface="+mn-lt"/>
            </a:endParaRPr>
          </a:p>
        </p:txBody>
      </p:sp>
      <p:pic>
        <p:nvPicPr>
          <p:cNvPr id="18" name="Picture Placeholder 5">
            <a:extLst>
              <a:ext uri="{FF2B5EF4-FFF2-40B4-BE49-F238E27FC236}">
                <a16:creationId xmlns:a16="http://schemas.microsoft.com/office/drawing/2014/main" id="{B167C5E5-9126-6D25-42CC-A8322E8C59F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562" r="20976"/>
          <a:stretch>
            <a:fillRect/>
          </a:stretch>
        </p:blipFill>
        <p:spPr>
          <a:xfrm>
            <a:off x="7455408" y="1920240"/>
            <a:ext cx="4736592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0713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05BF8A-94BC-4CD1-D0BB-239F9D64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34057"/>
            <a:ext cx="5071418" cy="3423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A9538E74-8D17-5D1E-4A59-CB3A190F7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012" r="23012"/>
          <a:stretch/>
        </p:blipFill>
        <p:spPr>
          <a:xfrm>
            <a:off x="6514984" y="203200"/>
            <a:ext cx="55139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0" y="3175000"/>
            <a:ext cx="12215446" cy="3683000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  <a:gd name="connsiteX0" fmla="*/ 0 w 12192001"/>
              <a:gd name="connsiteY0" fmla="*/ 39989 h 2312886"/>
              <a:gd name="connsiteX1" fmla="*/ 12180278 w 12192001"/>
              <a:gd name="connsiteY1" fmla="*/ 398328 h 2312886"/>
              <a:gd name="connsiteX2" fmla="*/ 12192001 w 12192001"/>
              <a:gd name="connsiteY2" fmla="*/ 2312886 h 2312886"/>
              <a:gd name="connsiteX3" fmla="*/ 0 w 12192001"/>
              <a:gd name="connsiteY3" fmla="*/ 2312886 h 2312886"/>
              <a:gd name="connsiteX4" fmla="*/ 0 w 12192001"/>
              <a:gd name="connsiteY4" fmla="*/ 39989 h 2312886"/>
              <a:gd name="connsiteX0" fmla="*/ 0 w 12192001"/>
              <a:gd name="connsiteY0" fmla="*/ 1017 h 2273914"/>
              <a:gd name="connsiteX1" fmla="*/ 12180278 w 12192001"/>
              <a:gd name="connsiteY1" fmla="*/ 359356 h 2273914"/>
              <a:gd name="connsiteX2" fmla="*/ 12192001 w 12192001"/>
              <a:gd name="connsiteY2" fmla="*/ 2273914 h 2273914"/>
              <a:gd name="connsiteX3" fmla="*/ 0 w 12192001"/>
              <a:gd name="connsiteY3" fmla="*/ 2273914 h 2273914"/>
              <a:gd name="connsiteX4" fmla="*/ 0 w 12192001"/>
              <a:gd name="connsiteY4" fmla="*/ 1017 h 227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73914">
                <a:moveTo>
                  <a:pt x="0" y="1017"/>
                </a:moveTo>
                <a:cubicBezTo>
                  <a:pt x="26487" y="3557"/>
                  <a:pt x="5546318" y="-49413"/>
                  <a:pt x="12180278" y="359356"/>
                </a:cubicBezTo>
                <a:cubicBezTo>
                  <a:pt x="12184186" y="966152"/>
                  <a:pt x="12188093" y="1667118"/>
                  <a:pt x="12192001" y="2273914"/>
                </a:cubicBezTo>
                <a:lnTo>
                  <a:pt x="0" y="2273914"/>
                </a:lnTo>
                <a:lnTo>
                  <a:pt x="0" y="1017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860385-D9BA-7199-F8D6-059C0BA2806C}"/>
              </a:ext>
            </a:extLst>
          </p:cNvPr>
          <p:cNvSpPr txBox="1"/>
          <p:nvPr/>
        </p:nvSpPr>
        <p:spPr>
          <a:xfrm>
            <a:off x="2271849" y="2702212"/>
            <a:ext cx="7538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spc="-30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Thank you!</a:t>
            </a:r>
            <a:endParaRPr lang="en-US" sz="12000" i="1" spc="-300" dirty="0">
              <a:solidFill>
                <a:schemeClr val="accent1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BEBEB5A-A821-17CF-0C71-AC43C6139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43999" y="5173435"/>
            <a:ext cx="2652037" cy="1371743"/>
          </a:xfrm>
          <a:prstGeom prst="rect">
            <a:avLst/>
          </a:prstGeom>
        </p:spPr>
      </p:pic>
      <p:sp>
        <p:nvSpPr>
          <p:cNvPr id="7" name="ZoneTexte 4">
            <a:extLst>
              <a:ext uri="{FF2B5EF4-FFF2-40B4-BE49-F238E27FC236}">
                <a16:creationId xmlns:a16="http://schemas.microsoft.com/office/drawing/2014/main" id="{F27A23F7-BC59-81DC-A91F-E900EB72E1D4}"/>
              </a:ext>
            </a:extLst>
          </p:cNvPr>
          <p:cNvSpPr txBox="1"/>
          <p:nvPr/>
        </p:nvSpPr>
        <p:spPr>
          <a:xfrm>
            <a:off x="414131" y="5767404"/>
            <a:ext cx="8537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Paulo Abreu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ITER Organization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Sixth IAEA Technical Meeting on Fusion Data Processing, Validation and Analysis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September 2025, Shanghai, China</a:t>
            </a:r>
            <a:endParaRPr lang="en-US" i="1" dirty="0">
              <a:solidFill>
                <a:schemeClr val="tx2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CAB2C8D2-2BE2-FA00-BA6E-D73BED0E2F0D}"/>
              </a:ext>
            </a:extLst>
          </p:cNvPr>
          <p:cNvSpPr txBox="1"/>
          <p:nvPr/>
        </p:nvSpPr>
        <p:spPr>
          <a:xfrm>
            <a:off x="435429" y="4771958"/>
            <a:ext cx="753832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4200" b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In-pulse analysis at ITER: </a:t>
            </a:r>
            <a:r>
              <a:rPr lang="en-US" sz="3100" i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workflow managers and 3D visualization tools</a:t>
            </a:r>
            <a:endParaRPr lang="en-US" sz="3100" i="1" dirty="0">
              <a:solidFill>
                <a:schemeClr val="accent1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19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116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5CE7-BFA5-08F0-7208-829C813A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1320ED-1696-B1AE-380C-1644FF3F6718}"/>
              </a:ext>
            </a:extLst>
          </p:cNvPr>
          <p:cNvGrpSpPr/>
          <p:nvPr/>
        </p:nvGrpSpPr>
        <p:grpSpPr>
          <a:xfrm>
            <a:off x="721341" y="3745064"/>
            <a:ext cx="10569512" cy="2671973"/>
            <a:chOff x="522557" y="1084014"/>
            <a:chExt cx="8398877" cy="36791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5D76191-75D7-9E7E-EEC9-254819D80F40}"/>
                </a:ext>
              </a:extLst>
            </p:cNvPr>
            <p:cNvSpPr/>
            <p:nvPr/>
          </p:nvSpPr>
          <p:spPr bwMode="auto">
            <a:xfrm>
              <a:off x="4769320" y="3511604"/>
              <a:ext cx="1792617" cy="647703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Orchestrator(s)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5FE403-2631-6888-6C6D-2F6C292C0E7D}"/>
                </a:ext>
              </a:extLst>
            </p:cNvPr>
            <p:cNvCxnSpPr/>
            <p:nvPr/>
          </p:nvCxnSpPr>
          <p:spPr bwMode="auto">
            <a:xfrm flipV="1">
              <a:off x="6409537" y="3683055"/>
              <a:ext cx="566465" cy="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CDA5602-270F-AFEE-BD01-FF198E20BC6F}"/>
                </a:ext>
              </a:extLst>
            </p:cNvPr>
            <p:cNvCxnSpPr/>
            <p:nvPr/>
          </p:nvCxnSpPr>
          <p:spPr bwMode="auto">
            <a:xfrm flipV="1">
              <a:off x="6561937" y="3835455"/>
              <a:ext cx="566465" cy="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2001368-7940-24BF-5C0B-2DD61585C7A4}"/>
                </a:ext>
              </a:extLst>
            </p:cNvPr>
            <p:cNvSpPr/>
            <p:nvPr/>
          </p:nvSpPr>
          <p:spPr bwMode="auto">
            <a:xfrm>
              <a:off x="4616920" y="3359204"/>
              <a:ext cx="1792617" cy="647703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Orchestrator(s)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A319FC5-66CF-2C81-5040-97C2FB694878}"/>
                </a:ext>
              </a:extLst>
            </p:cNvPr>
            <p:cNvSpPr/>
            <p:nvPr/>
          </p:nvSpPr>
          <p:spPr bwMode="auto">
            <a:xfrm>
              <a:off x="4761738" y="2225903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33F9C10-5631-5B57-1B85-CA6635407DAE}"/>
                </a:ext>
              </a:extLst>
            </p:cNvPr>
            <p:cNvSpPr/>
            <p:nvPr/>
          </p:nvSpPr>
          <p:spPr bwMode="auto">
            <a:xfrm>
              <a:off x="4609338" y="2073503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3B4CC30-23D1-818B-00A9-2FD5244B6DF8}"/>
                </a:ext>
              </a:extLst>
            </p:cNvPr>
            <p:cNvSpPr/>
            <p:nvPr/>
          </p:nvSpPr>
          <p:spPr bwMode="auto">
            <a:xfrm>
              <a:off x="541793" y="2496798"/>
              <a:ext cx="1448050" cy="648073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Trigger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20F85C2-BA7B-B32B-3542-0F8440384771}"/>
                </a:ext>
              </a:extLst>
            </p:cNvPr>
            <p:cNvSpPr/>
            <p:nvPr/>
          </p:nvSpPr>
          <p:spPr bwMode="auto">
            <a:xfrm>
              <a:off x="2469518" y="2496798"/>
              <a:ext cx="1512168" cy="647703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105E103-AE7E-68F8-C4EC-DC06E097F315}"/>
                </a:ext>
              </a:extLst>
            </p:cNvPr>
            <p:cNvSpPr/>
            <p:nvPr/>
          </p:nvSpPr>
          <p:spPr bwMode="auto">
            <a:xfrm>
              <a:off x="4456938" y="1921103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A23A49E-CB05-2DBA-41F9-6FD846AC0DA0}"/>
                </a:ext>
              </a:extLst>
            </p:cNvPr>
            <p:cNvCxnSpPr>
              <a:stCxn id="17" idx="3"/>
              <a:endCxn id="18" idx="1"/>
            </p:cNvCxnSpPr>
            <p:nvPr/>
          </p:nvCxnSpPr>
          <p:spPr bwMode="auto">
            <a:xfrm flipV="1">
              <a:off x="1989843" y="2820650"/>
              <a:ext cx="479675" cy="185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1746C52-D8CD-2323-EE52-B20B02BFC542}"/>
                </a:ext>
              </a:extLst>
            </p:cNvPr>
            <p:cNvCxnSpPr>
              <a:stCxn id="18" idx="3"/>
              <a:endCxn id="19" idx="1"/>
            </p:cNvCxnSpPr>
            <p:nvPr/>
          </p:nvCxnSpPr>
          <p:spPr bwMode="auto">
            <a:xfrm flipV="1">
              <a:off x="3981686" y="2208951"/>
              <a:ext cx="475252" cy="611699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EB55A3-5412-CF8B-66B9-D4D483F1604B}"/>
                </a:ext>
              </a:extLst>
            </p:cNvPr>
            <p:cNvSpPr txBox="1"/>
            <p:nvPr/>
          </p:nvSpPr>
          <p:spPr>
            <a:xfrm>
              <a:off x="3037606" y="3250854"/>
              <a:ext cx="512322" cy="38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Airflow</a:t>
              </a:r>
              <a:endParaRPr lang="en-GB" sz="1200" dirty="0" err="1"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2E0C77-BA67-FB1E-5EF7-89CCFA96AC3F}"/>
                </a:ext>
              </a:extLst>
            </p:cNvPr>
            <p:cNvSpPr txBox="1"/>
            <p:nvPr/>
          </p:nvSpPr>
          <p:spPr>
            <a:xfrm>
              <a:off x="522557" y="3207173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new pulse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or reprocessing</a:t>
              </a:r>
              <a:endParaRPr lang="en-GB" sz="1200" dirty="0" err="1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8332F7-86F3-37CC-30C8-126F298745E9}"/>
                </a:ext>
              </a:extLst>
            </p:cNvPr>
            <p:cNvSpPr txBox="1"/>
            <p:nvPr/>
          </p:nvSpPr>
          <p:spPr>
            <a:xfrm>
              <a:off x="4840939" y="2777405"/>
              <a:ext cx="1641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partial if reprocessing</a:t>
              </a:r>
              <a:endParaRPr lang="en-GB" sz="1200" dirty="0" err="1">
                <a:latin typeface="+mn-lt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1F3C081-3693-A8C0-A838-DB104C70D914}"/>
                </a:ext>
              </a:extLst>
            </p:cNvPr>
            <p:cNvSpPr/>
            <p:nvPr/>
          </p:nvSpPr>
          <p:spPr bwMode="auto">
            <a:xfrm>
              <a:off x="4464520" y="3206804"/>
              <a:ext cx="1792617" cy="647703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Orchestrator(s)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4E17FA6-BB28-531A-647A-B1C020278408}"/>
                </a:ext>
              </a:extLst>
            </p:cNvPr>
            <p:cNvCxnSpPr>
              <a:stCxn id="18" idx="3"/>
              <a:endCxn id="25" idx="1"/>
            </p:cNvCxnSpPr>
            <p:nvPr/>
          </p:nvCxnSpPr>
          <p:spPr bwMode="auto">
            <a:xfrm>
              <a:off x="3981686" y="2820650"/>
              <a:ext cx="482834" cy="71000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431CD0-FD56-0CDE-87E1-2F5FB7068211}"/>
                </a:ext>
              </a:extLst>
            </p:cNvPr>
            <p:cNvCxnSpPr>
              <a:stCxn id="25" idx="3"/>
              <a:endCxn id="30" idx="1"/>
            </p:cNvCxnSpPr>
            <p:nvPr/>
          </p:nvCxnSpPr>
          <p:spPr bwMode="auto">
            <a:xfrm flipV="1">
              <a:off x="6257137" y="3530655"/>
              <a:ext cx="566465" cy="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05CC0B47-EE38-4024-6419-F09657DE1094}"/>
                </a:ext>
              </a:extLst>
            </p:cNvPr>
            <p:cNvSpPr/>
            <p:nvPr/>
          </p:nvSpPr>
          <p:spPr bwMode="auto">
            <a:xfrm>
              <a:off x="7121235" y="3577656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7AB5428-214E-DD15-1635-C1FB1A223977}"/>
                </a:ext>
              </a:extLst>
            </p:cNvPr>
            <p:cNvSpPr/>
            <p:nvPr/>
          </p:nvSpPr>
          <p:spPr bwMode="auto">
            <a:xfrm>
              <a:off x="6968835" y="3425256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FCBA1B0-1EE2-9E56-9713-350FD087BFA3}"/>
                </a:ext>
              </a:extLst>
            </p:cNvPr>
            <p:cNvSpPr/>
            <p:nvPr/>
          </p:nvSpPr>
          <p:spPr bwMode="auto">
            <a:xfrm>
              <a:off x="6823602" y="3242807"/>
              <a:ext cx="1800199" cy="575695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Workflow(s)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38C183-5BD5-7EA7-AF40-CC2F909EE60A}"/>
                </a:ext>
              </a:extLst>
            </p:cNvPr>
            <p:cNvGrpSpPr/>
            <p:nvPr/>
          </p:nvGrpSpPr>
          <p:grpSpPr>
            <a:xfrm>
              <a:off x="6945938" y="1084014"/>
              <a:ext cx="1005013" cy="1795622"/>
              <a:chOff x="7452320" y="781132"/>
              <a:chExt cx="1005013" cy="1795622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F05B624D-4D8D-6484-AE64-2E3DD7461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2320" y="781132"/>
                <a:ext cx="972244" cy="723733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F6396E7E-1B49-622A-4427-A38C65C07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2320" y="1552020"/>
                <a:ext cx="972244" cy="723733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A6990F1-5BA4-2BA9-EF41-865D3217676A}"/>
                  </a:ext>
                </a:extLst>
              </p:cNvPr>
              <p:cNvSpPr txBox="1"/>
              <p:nvPr/>
            </p:nvSpPr>
            <p:spPr>
              <a:xfrm>
                <a:off x="7472768" y="2299755"/>
                <a:ext cx="984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+mn-lt"/>
                  </a:rPr>
                  <a:t>Live display</a:t>
                </a:r>
                <a:endParaRPr lang="en-GB" sz="1200" dirty="0" err="1">
                  <a:latin typeface="+mn-lt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CF21792-A1AF-1B8F-C59F-D8EB6B626AA0}"/>
                </a:ext>
              </a:extLst>
            </p:cNvPr>
            <p:cNvGrpSpPr/>
            <p:nvPr/>
          </p:nvGrpSpPr>
          <p:grpSpPr>
            <a:xfrm>
              <a:off x="2710667" y="4000951"/>
              <a:ext cx="1548834" cy="762215"/>
              <a:chOff x="5357038" y="1255924"/>
              <a:chExt cx="1548834" cy="762215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80E1F170-8A82-6239-355A-F94C03392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7038" y="1255924"/>
                <a:ext cx="1287169" cy="264171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8BAE7A1-6889-6AB1-034E-2C1EA004B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8703" y="1496169"/>
                <a:ext cx="1287169" cy="264171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65BF4C8-E0F8-94DE-CC51-F391BED48737}"/>
                  </a:ext>
                </a:extLst>
              </p:cNvPr>
              <p:cNvSpPr txBox="1"/>
              <p:nvPr/>
            </p:nvSpPr>
            <p:spPr>
              <a:xfrm>
                <a:off x="5552616" y="1741140"/>
                <a:ext cx="13532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+mn-lt"/>
                  </a:rPr>
                  <a:t>Progress monitor</a:t>
                </a:r>
                <a:endParaRPr lang="en-GB" sz="1200" dirty="0" err="1">
                  <a:latin typeface="+mn-lt"/>
                </a:endParaRPr>
              </a:p>
            </p:txBody>
          </p:sp>
        </p:grpSp>
        <p:sp>
          <p:nvSpPr>
            <p:cNvPr id="33" name="Up Arrow 32">
              <a:extLst>
                <a:ext uri="{FF2B5EF4-FFF2-40B4-BE49-F238E27FC236}">
                  <a16:creationId xmlns:a16="http://schemas.microsoft.com/office/drawing/2014/main" id="{89DEA1FB-E408-A168-E8A9-71437C9E5AF7}"/>
                </a:ext>
              </a:extLst>
            </p:cNvPr>
            <p:cNvSpPr/>
            <p:nvPr/>
          </p:nvSpPr>
          <p:spPr bwMode="auto">
            <a:xfrm rot="10800000">
              <a:off x="3251172" y="3656646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4" name="Up Arrow 33">
              <a:extLst>
                <a:ext uri="{FF2B5EF4-FFF2-40B4-BE49-F238E27FC236}">
                  <a16:creationId xmlns:a16="http://schemas.microsoft.com/office/drawing/2014/main" id="{30AC407D-C313-389F-38F7-502D44DBB987}"/>
                </a:ext>
              </a:extLst>
            </p:cNvPr>
            <p:cNvSpPr/>
            <p:nvPr/>
          </p:nvSpPr>
          <p:spPr bwMode="auto">
            <a:xfrm rot="13500000">
              <a:off x="4360771" y="3976705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5" name="Up Arrow 34">
              <a:extLst>
                <a:ext uri="{FF2B5EF4-FFF2-40B4-BE49-F238E27FC236}">
                  <a16:creationId xmlns:a16="http://schemas.microsoft.com/office/drawing/2014/main" id="{99F44603-1309-D0BE-44AE-4D72AA0EDAD7}"/>
                </a:ext>
              </a:extLst>
            </p:cNvPr>
            <p:cNvSpPr/>
            <p:nvPr/>
          </p:nvSpPr>
          <p:spPr bwMode="auto">
            <a:xfrm rot="4500000">
              <a:off x="6578730" y="1914410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6" name="Up Arrow 35">
              <a:extLst>
                <a:ext uri="{FF2B5EF4-FFF2-40B4-BE49-F238E27FC236}">
                  <a16:creationId xmlns:a16="http://schemas.microsoft.com/office/drawing/2014/main" id="{CF1FD620-660C-A8CD-E8E7-DAC3230907C0}"/>
                </a:ext>
              </a:extLst>
            </p:cNvPr>
            <p:cNvSpPr/>
            <p:nvPr/>
          </p:nvSpPr>
          <p:spPr bwMode="auto">
            <a:xfrm>
              <a:off x="7458668" y="2878068"/>
              <a:ext cx="198014" cy="25808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9A7DB9-7255-A54B-0591-45DAA7EA1978}"/>
              </a:ext>
            </a:extLst>
          </p:cNvPr>
          <p:cNvSpPr txBox="1"/>
          <p:nvPr/>
        </p:nvSpPr>
        <p:spPr>
          <a:xfrm>
            <a:off x="449981" y="262909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4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in-pulse data processing?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9D62615-D183-F528-B7F3-61DCBDBFC887}"/>
              </a:ext>
            </a:extLst>
          </p:cNvPr>
          <p:cNvSpPr txBox="1">
            <a:spLocks noChangeArrowheads="1"/>
          </p:cNvSpPr>
          <p:nvPr/>
        </p:nvSpPr>
        <p:spPr>
          <a:xfrm>
            <a:off x="445865" y="948690"/>
            <a:ext cx="11489043" cy="338477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set of interdependent programs/actors that </a:t>
            </a:r>
            <a:r>
              <a:rPr lang="en-US" sz="2900" dirty="0"/>
              <a:t>calculate </a:t>
            </a:r>
            <a:r>
              <a:rPr lang="en-US" sz="2900" b="1" dirty="0">
                <a:solidFill>
                  <a:srgbClr val="0084C2"/>
                </a:solidFill>
              </a:rPr>
              <a:t>plasma</a:t>
            </a:r>
            <a:r>
              <a:rPr lang="en-US" sz="2900" dirty="0"/>
              <a:t> </a:t>
            </a:r>
            <a:r>
              <a:rPr lang="en-US" b="1" dirty="0">
                <a:solidFill>
                  <a:srgbClr val="0084C2"/>
                </a:solidFill>
              </a:rPr>
              <a:t>parameters</a:t>
            </a:r>
            <a:r>
              <a:rPr lang="en-US" dirty="0">
                <a:solidFill>
                  <a:srgbClr val="0084C2"/>
                </a:solidFill>
              </a:rPr>
              <a:t> </a:t>
            </a:r>
            <a:r>
              <a:rPr lang="en-US" dirty="0"/>
              <a:t>from measurements</a:t>
            </a:r>
            <a:r>
              <a:rPr lang="en-US" b="1" dirty="0"/>
              <a:t>. 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They use as </a:t>
            </a:r>
            <a:r>
              <a:rPr lang="en-US" b="1" dirty="0">
                <a:solidFill>
                  <a:srgbClr val="0084C2"/>
                </a:solidFill>
              </a:rPr>
              <a:t>input</a:t>
            </a:r>
            <a:r>
              <a:rPr lang="en-US" dirty="0"/>
              <a:t> both the </a:t>
            </a:r>
            <a:r>
              <a:rPr lang="en-US" b="1" dirty="0">
                <a:solidFill>
                  <a:srgbClr val="0084C2"/>
                </a:solidFill>
              </a:rPr>
              <a:t>raw data </a:t>
            </a:r>
            <a:r>
              <a:rPr lang="en-US" dirty="0"/>
              <a:t>from the diagnostics and </a:t>
            </a:r>
            <a:r>
              <a:rPr lang="en-US" b="1" dirty="0">
                <a:solidFill>
                  <a:srgbClr val="0084C2"/>
                </a:solidFill>
              </a:rPr>
              <a:t>processed data </a:t>
            </a:r>
            <a:r>
              <a:rPr lang="en-US" dirty="0"/>
              <a:t>by other programs (hence the interdependence). </a:t>
            </a:r>
          </a:p>
          <a:p>
            <a:endParaRPr lang="en-US" dirty="0"/>
          </a:p>
          <a:p>
            <a:r>
              <a:rPr lang="en-US" dirty="0"/>
              <a:t>The complete workflow(s) can be represented by a directed acyclic graph (</a:t>
            </a:r>
            <a:r>
              <a:rPr lang="en-US" b="1" dirty="0">
                <a:solidFill>
                  <a:srgbClr val="0084C2"/>
                </a:solidFill>
              </a:rPr>
              <a:t>DAG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The wider goal is to provide a consistent </a:t>
            </a:r>
            <a:r>
              <a:rPr lang="en-US" b="1" dirty="0">
                <a:solidFill>
                  <a:srgbClr val="0084C2"/>
                </a:solidFill>
              </a:rPr>
              <a:t>interpretation of the plasma state</a:t>
            </a:r>
            <a:r>
              <a:rPr lang="en-US" dirty="0"/>
              <a:t> (with uncertainties) from the measurements </a:t>
            </a:r>
            <a:r>
              <a:rPr lang="en-US" b="1" dirty="0">
                <a:solidFill>
                  <a:srgbClr val="0084C2"/>
                </a:solidFill>
              </a:rPr>
              <a:t>during</a:t>
            </a:r>
            <a:r>
              <a:rPr lang="en-US" dirty="0"/>
              <a:t> each pulse to guide the current experimental session.</a:t>
            </a:r>
          </a:p>
          <a:p>
            <a:endParaRPr lang="en-US" dirty="0"/>
          </a:p>
          <a:p>
            <a:r>
              <a:rPr lang="en-US" dirty="0"/>
              <a:t>More specifically to provide </a:t>
            </a:r>
            <a:r>
              <a:rPr lang="en-US" b="1" dirty="0">
                <a:solidFill>
                  <a:srgbClr val="0084C2"/>
                </a:solidFill>
              </a:rPr>
              <a:t>accurate measurement parameters</a:t>
            </a:r>
            <a:r>
              <a:rPr lang="en-US" dirty="0">
                <a:solidFill>
                  <a:srgbClr val="0084C2"/>
                </a:solidFill>
              </a:rPr>
              <a:t> </a:t>
            </a:r>
            <a:r>
              <a:rPr lang="en-US" b="1" dirty="0"/>
              <a:t>(MP)</a:t>
            </a:r>
            <a:r>
              <a:rPr lang="en-US" dirty="0"/>
              <a:t> in time to prepare the next pulse in the control room.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915C09-F026-1B4D-696A-529C7FA05C07}"/>
              </a:ext>
            </a:extLst>
          </p:cNvPr>
          <p:cNvSpPr/>
          <p:nvPr/>
        </p:nvSpPr>
        <p:spPr>
          <a:xfrm>
            <a:off x="3045350" y="4627659"/>
            <a:ext cx="2234316" cy="946205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BDFC43-F2AC-8BB6-2A4C-6A0AF362E38A}"/>
              </a:ext>
            </a:extLst>
          </p:cNvPr>
          <p:cNvSpPr/>
          <p:nvPr/>
        </p:nvSpPr>
        <p:spPr>
          <a:xfrm>
            <a:off x="5575189" y="4112149"/>
            <a:ext cx="2877047" cy="1095955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D31ED4-E910-3085-1E12-8C20673C2F97}"/>
              </a:ext>
            </a:extLst>
          </p:cNvPr>
          <p:cNvSpPr/>
          <p:nvPr/>
        </p:nvSpPr>
        <p:spPr>
          <a:xfrm>
            <a:off x="8677523" y="3946497"/>
            <a:ext cx="1730734" cy="999214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68ABCA5A-22EA-AA25-9647-4A927980871A}"/>
              </a:ext>
            </a:extLst>
          </p:cNvPr>
          <p:cNvSpPr txBox="1">
            <a:spLocks/>
          </p:cNvSpPr>
          <p:nvPr/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43FAAB6-A89E-1ABD-9625-2C2EA0744785}"/>
              </a:ext>
            </a:extLst>
          </p:cNvPr>
          <p:cNvSpPr txBox="1"/>
          <p:nvPr/>
        </p:nvSpPr>
        <p:spPr>
          <a:xfrm>
            <a:off x="4480560" y="4142232"/>
            <a:ext cx="1067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62387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FA91C-454D-F60E-1960-70B4592E7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5277DA5-DB95-BFA7-1DC9-0E38E6DF72A2}"/>
              </a:ext>
            </a:extLst>
          </p:cNvPr>
          <p:cNvSpPr txBox="1">
            <a:spLocks/>
          </p:cNvSpPr>
          <p:nvPr/>
        </p:nvSpPr>
        <p:spPr>
          <a:xfrm>
            <a:off x="1015854" y="750024"/>
            <a:ext cx="3995057" cy="470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algn="l">
              <a:buFont typeface="+mj-lt"/>
              <a:buAutoNum type="alphaUcPeriod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marL="628650" indent="-342900" algn="l">
              <a:buFont typeface="+mj-lt"/>
              <a:buAutoNum type="alphaUcPeriod"/>
            </a:pP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algn="l">
              <a:buFont typeface="+mj-lt"/>
              <a:buAutoNum type="alphaUcPeriod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</a:t>
            </a:r>
          </a:p>
          <a:p>
            <a:pPr marL="1085850" lvl="1" indent="-342900" algn="l">
              <a:buFont typeface="+mj-lt"/>
              <a:buAutoNum type="alphaUcPeriod"/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Airflow</a:t>
            </a:r>
          </a:p>
          <a:p>
            <a:pPr marL="1085850" lvl="1" indent="-342900" algn="l">
              <a:buFont typeface="+mj-lt"/>
              <a:buAutoNum type="alphaUcPeriod"/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application: equilibrium reconstruction</a:t>
            </a:r>
          </a:p>
          <a:p>
            <a:pPr marL="1085850" lvl="1" indent="-342900" algn="l">
              <a:buFont typeface="+mj-lt"/>
              <a:buAutoNum type="alphaUcPeriod"/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framework</a:t>
            </a:r>
          </a:p>
          <a:p>
            <a:pPr marL="628650" indent="-342900" algn="l">
              <a:buFont typeface="+mj-lt"/>
              <a:buAutoNum type="alphaUcPeriod"/>
            </a:pP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algn="l">
              <a:buFont typeface="+mj-lt"/>
              <a:buAutoNum type="alphaUcPeriod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 </a:t>
            </a:r>
          </a:p>
          <a:p>
            <a:pPr marL="628650" indent="-342900" algn="l">
              <a:buFont typeface="+mj-lt"/>
              <a:buAutoNum type="alphaUcPeriod"/>
            </a:pP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algn="l">
              <a:buFont typeface="+mj-lt"/>
              <a:buAutoNum type="alphaUcPeriod"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&amp; future work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D61770A0-F51A-E899-921A-07519E59BE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120" r="8120"/>
          <a:stretch/>
        </p:blipFill>
        <p:spPr>
          <a:xfrm>
            <a:off x="5424616" y="546099"/>
            <a:ext cx="6109016" cy="5065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191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FB935-2DEF-2692-2984-23B437B30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AAB0D5-3B2F-F3AB-C323-8B509050F4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5E070-ACC0-16BA-492F-5D7973234F32}"/>
              </a:ext>
            </a:extLst>
          </p:cNvPr>
          <p:cNvSpPr txBox="1"/>
          <p:nvPr/>
        </p:nvSpPr>
        <p:spPr>
          <a:xfrm>
            <a:off x="449980" y="262909"/>
            <a:ext cx="9544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4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analysis workflows: from diagnostics to physics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B5A9E0A-C35B-65CA-58F5-9E187C2EB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772" y="1000098"/>
            <a:ext cx="10530785" cy="47701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7A8765-D452-05C7-009E-4A6303907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180" y="5626984"/>
            <a:ext cx="4178300" cy="2794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58298BA4-293B-1DBD-C60E-200040F442AE}"/>
              </a:ext>
            </a:extLst>
          </p:cNvPr>
          <p:cNvGrpSpPr/>
          <p:nvPr/>
        </p:nvGrpSpPr>
        <p:grpSpPr>
          <a:xfrm>
            <a:off x="1193844" y="5187774"/>
            <a:ext cx="4921857" cy="755375"/>
            <a:chOff x="1193844" y="5187774"/>
            <a:chExt cx="4921857" cy="75537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52FDD7-D780-725E-9255-B1F86C283EA9}"/>
                </a:ext>
              </a:extLst>
            </p:cNvPr>
            <p:cNvGrpSpPr/>
            <p:nvPr/>
          </p:nvGrpSpPr>
          <p:grpSpPr>
            <a:xfrm>
              <a:off x="1193844" y="5187774"/>
              <a:ext cx="4921857" cy="755375"/>
              <a:chOff x="1288112" y="5216054"/>
              <a:chExt cx="4921857" cy="75537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13FC102-4675-AEAB-033A-6E6BE566267E}"/>
                  </a:ext>
                </a:extLst>
              </p:cNvPr>
              <p:cNvSpPr/>
              <p:nvPr/>
            </p:nvSpPr>
            <p:spPr>
              <a:xfrm>
                <a:off x="1288112" y="5216054"/>
                <a:ext cx="4921857" cy="755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76A6515-8C9F-AC4E-84B9-1B5F27263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7206" y="5286071"/>
                <a:ext cx="4457484" cy="601870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3B5154-621B-186D-074B-D8D9E1E5EBCF}"/>
                </a:ext>
              </a:extLst>
            </p:cNvPr>
            <p:cNvSpPr/>
            <p:nvPr/>
          </p:nvSpPr>
          <p:spPr>
            <a:xfrm>
              <a:off x="2498103" y="5194169"/>
              <a:ext cx="3299382" cy="641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934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84C22-B83A-0DCA-1B66-5CD19F37A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45ADD61-8EB9-AE19-A599-945E4122C2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ECCCBE-4B3D-C7CB-8919-808042CEA1F6}"/>
              </a:ext>
            </a:extLst>
          </p:cNvPr>
          <p:cNvSpPr txBox="1"/>
          <p:nvPr/>
        </p:nvSpPr>
        <p:spPr>
          <a:xfrm>
            <a:off x="449980" y="262909"/>
            <a:ext cx="9544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4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analysis workflows: from diagnostics to physics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6258F1-4E05-FC19-5A0D-745729A8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180" y="5626984"/>
            <a:ext cx="41783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82BF81F-30DD-EEB2-99DA-81B16E809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912" y="1006500"/>
            <a:ext cx="10562325" cy="48377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26BBF5-B212-F340-7939-FCECE4DF3AAF}"/>
              </a:ext>
            </a:extLst>
          </p:cNvPr>
          <p:cNvSpPr/>
          <p:nvPr/>
        </p:nvSpPr>
        <p:spPr>
          <a:xfrm>
            <a:off x="1197204" y="5213023"/>
            <a:ext cx="3120272" cy="697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684599-A74D-59C8-2F92-423E59494799}"/>
              </a:ext>
            </a:extLst>
          </p:cNvPr>
          <p:cNvGrpSpPr/>
          <p:nvPr/>
        </p:nvGrpSpPr>
        <p:grpSpPr>
          <a:xfrm>
            <a:off x="1288112" y="5167459"/>
            <a:ext cx="4921857" cy="803970"/>
            <a:chOff x="1288112" y="5167459"/>
            <a:chExt cx="4921857" cy="8039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C6C70C-D63F-BA20-33A6-16176F331770}"/>
                </a:ext>
              </a:extLst>
            </p:cNvPr>
            <p:cNvGrpSpPr/>
            <p:nvPr/>
          </p:nvGrpSpPr>
          <p:grpSpPr>
            <a:xfrm>
              <a:off x="1288112" y="5216054"/>
              <a:ext cx="4921857" cy="755375"/>
              <a:chOff x="1288112" y="5216054"/>
              <a:chExt cx="4921857" cy="75537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37F771-C2AF-44D4-731A-82781650C2D3}"/>
                  </a:ext>
                </a:extLst>
              </p:cNvPr>
              <p:cNvSpPr/>
              <p:nvPr/>
            </p:nvSpPr>
            <p:spPr>
              <a:xfrm>
                <a:off x="1288112" y="5216054"/>
                <a:ext cx="4921857" cy="755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F0F9B9-30D6-3208-64EE-EBEA6B1B8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7206" y="5286071"/>
                <a:ext cx="4457484" cy="601870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ABC0B7-4051-484B-ADF4-E51F5D0F5500}"/>
                </a:ext>
              </a:extLst>
            </p:cNvPr>
            <p:cNvSpPr/>
            <p:nvPr/>
          </p:nvSpPr>
          <p:spPr>
            <a:xfrm>
              <a:off x="4319047" y="5167459"/>
              <a:ext cx="1582132" cy="697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835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89EB9-7F0D-93ED-2E02-1F6ED88BF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24AEBF3-9F0C-56E7-D38E-EB06C9BE463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C0194-D65C-602C-E1D0-D61D65E785D7}"/>
              </a:ext>
            </a:extLst>
          </p:cNvPr>
          <p:cNvSpPr txBox="1"/>
          <p:nvPr/>
        </p:nvSpPr>
        <p:spPr>
          <a:xfrm>
            <a:off x="449980" y="262909"/>
            <a:ext cx="9544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4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In-pulse analysis workflows: from diagnostics to physics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A9AE831-EBEF-22EC-F471-CDAAB1B3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180" y="5626984"/>
            <a:ext cx="4178300" cy="2794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9415ED2-FEAC-BADF-F55C-46B9871C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" y="1013805"/>
            <a:ext cx="10534043" cy="482245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DDFB5F01-4726-E214-6E50-8177024DD619}"/>
              </a:ext>
            </a:extLst>
          </p:cNvPr>
          <p:cNvGrpSpPr/>
          <p:nvPr/>
        </p:nvGrpSpPr>
        <p:grpSpPr>
          <a:xfrm>
            <a:off x="1288112" y="5216054"/>
            <a:ext cx="4921857" cy="755375"/>
            <a:chOff x="1288112" y="5216054"/>
            <a:chExt cx="4921857" cy="7553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7BBD3D3-E424-DD2F-0E7B-9E17C0AEFCB0}"/>
                </a:ext>
              </a:extLst>
            </p:cNvPr>
            <p:cNvSpPr/>
            <p:nvPr/>
          </p:nvSpPr>
          <p:spPr>
            <a:xfrm>
              <a:off x="1288112" y="5216054"/>
              <a:ext cx="4921857" cy="755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564B2E8-4853-F57C-3316-245BEDC4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7206" y="5286071"/>
              <a:ext cx="4457484" cy="601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25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205B9-4D06-834C-36A8-0FA92B6C3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345989B-B581-9583-8E9E-160A258B639F}"/>
              </a:ext>
            </a:extLst>
          </p:cNvPr>
          <p:cNvSpPr txBox="1">
            <a:spLocks/>
          </p:cNvSpPr>
          <p:nvPr/>
        </p:nvSpPr>
        <p:spPr>
          <a:xfrm>
            <a:off x="403124" y="383494"/>
            <a:ext cx="5271812" cy="4678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Apache Airflow as the workflow manager</a:t>
            </a:r>
            <a:endParaRPr lang="en-US" sz="1800" dirty="0">
              <a:solidFill>
                <a:srgbClr val="C00000"/>
              </a:solidFill>
            </a:endParaRPr>
          </a:p>
          <a:p>
            <a:pPr marL="742950" lvl="2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Open source</a:t>
            </a:r>
          </a:p>
          <a:p>
            <a:pPr marL="742950" lvl="2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</a:p>
          <a:p>
            <a:pPr marL="742950" lvl="2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</a:p>
          <a:p>
            <a:pPr marL="742950" lvl="2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Web and CL interfaces</a:t>
            </a:r>
          </a:p>
          <a:p>
            <a:pPr marL="742950" lvl="2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Scalable (built-in task parallelism)</a:t>
            </a:r>
          </a:p>
          <a:p>
            <a:pPr marL="742950" lvl="2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Operators can have introspection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into actors:</a:t>
            </a:r>
          </a:p>
          <a:p>
            <a:pPr marL="1200150" lvl="3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Fault detection</a:t>
            </a:r>
          </a:p>
          <a:p>
            <a:pPr marL="1200150" lvl="3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Restart</a:t>
            </a:r>
          </a:p>
          <a:p>
            <a:pPr marL="1200150" lvl="3" indent="-285750" algn="l"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</a:p>
          <a:p>
            <a:pPr marL="1200150" lvl="3" indent="-285750" algn="l">
              <a:spcBef>
                <a:spcPts val="1000"/>
              </a:spcBef>
              <a:buFont typeface="Wingdings" pitchFamily="2" charset="2"/>
              <a:buChar char="§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3437F09-3F99-386C-9CA8-0E25B18D7DF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Airflow</a:t>
            </a:r>
          </a:p>
          <a:p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1B938-39BA-FF14-8BD3-03326ABA2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757" y="1011416"/>
            <a:ext cx="6879955" cy="44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8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9FB8F6-7EF3-CF93-2A56-0B4916B0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4318" y="216818"/>
            <a:ext cx="5859881" cy="556181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3E643D-E465-C4C2-7120-B5CE8407C921}"/>
              </a:ext>
            </a:extLst>
          </p:cNvPr>
          <p:cNvCxnSpPr>
            <a:cxnSpLocks/>
          </p:cNvCxnSpPr>
          <p:nvPr/>
        </p:nvCxnSpPr>
        <p:spPr>
          <a:xfrm>
            <a:off x="2927157" y="4993062"/>
            <a:ext cx="3087144" cy="6347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5385CA-C95D-AA20-08A6-362A5A06B2D9}"/>
              </a:ext>
            </a:extLst>
          </p:cNvPr>
          <p:cNvSpPr txBox="1">
            <a:spLocks/>
          </p:cNvSpPr>
          <p:nvPr/>
        </p:nvSpPr>
        <p:spPr>
          <a:xfrm>
            <a:off x="330791" y="325229"/>
            <a:ext cx="4610101" cy="5949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solidFill>
                  <a:schemeClr val="accent1"/>
                </a:solidFill>
                <a:cs typeface="Arial" panose="020B0604020202020204" pitchFamily="34" charset="0"/>
              </a:rPr>
              <a:t>Airflow features at a glance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/>
              <a:t>Retry Mechanism: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/>
              <a:t>Automatically retries failed tasks to enhance reliability.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800" b="1" kern="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1800" b="1" dirty="0"/>
              <a:t>Configuring Task Scheduling: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Inbuild scheduling with Airflow.</a:t>
            </a:r>
          </a:p>
          <a:p>
            <a:pPr marL="800100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External scheduling.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/>
              <a:t>Parallel Execution: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b="1" dirty="0"/>
              <a:t>Parallelism: </a:t>
            </a:r>
            <a:r>
              <a:rPr lang="en-GB" sz="1800" dirty="0"/>
              <a:t>Maximum number of tasks running across all DAGs.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b="1" dirty="0"/>
              <a:t>Concurrency: </a:t>
            </a:r>
            <a:r>
              <a:rPr lang="en-GB" sz="1800" dirty="0"/>
              <a:t>Maximum tasks allowed for a single DAG.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/>
              <a:t>Task Dependencies: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/>
              <a:t>Specify execution order explicitly.</a:t>
            </a:r>
          </a:p>
          <a:p>
            <a:pPr lvl="1" algn="l"/>
            <a:endParaRPr lang="en-GB" sz="2000" dirty="0"/>
          </a:p>
          <a:p>
            <a:pPr marL="228600" indent="-228600" algn="l">
              <a:spcBef>
                <a:spcPts val="0"/>
              </a:spcBef>
              <a:spcAft>
                <a:spcPts val="1200"/>
              </a:spcAft>
              <a:buAutoNum type="arabicPeriod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AutoNum type="arabicPeriod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0FA15C-64A8-11F2-515A-7FFEE5A515C6}"/>
              </a:ext>
            </a:extLst>
          </p:cNvPr>
          <p:cNvCxnSpPr>
            <a:cxnSpLocks/>
          </p:cNvCxnSpPr>
          <p:nvPr/>
        </p:nvCxnSpPr>
        <p:spPr>
          <a:xfrm>
            <a:off x="2737050" y="1041660"/>
            <a:ext cx="3358950" cy="155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A8D647-1697-9019-1948-0CF8C93B2F36}"/>
              </a:ext>
            </a:extLst>
          </p:cNvPr>
          <p:cNvCxnSpPr>
            <a:cxnSpLocks/>
          </p:cNvCxnSpPr>
          <p:nvPr/>
        </p:nvCxnSpPr>
        <p:spPr>
          <a:xfrm>
            <a:off x="4001813" y="2165020"/>
            <a:ext cx="2094187" cy="314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34CA90-BB72-8D10-17A4-300819B7330E}"/>
              </a:ext>
            </a:extLst>
          </p:cNvPr>
          <p:cNvCxnSpPr>
            <a:cxnSpLocks/>
          </p:cNvCxnSpPr>
          <p:nvPr/>
        </p:nvCxnSpPr>
        <p:spPr>
          <a:xfrm flipV="1">
            <a:off x="2825819" y="2639505"/>
            <a:ext cx="3270181" cy="854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F881A3DC-3B7D-E913-9E33-03160495B0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manager: Airflow</a:t>
            </a:r>
          </a:p>
          <a:p>
            <a:endParaRPr lang="en-US" sz="1200" b="1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16468"/>
      </p:ext>
    </p:extLst>
  </p:cSld>
  <p:clrMapOvr>
    <a:masterClrMapping/>
  </p:clrMapOvr>
</p:sld>
</file>

<file path=ppt/theme/theme1.xml><?xml version="1.0" encoding="utf-8"?>
<a:theme xmlns:a="http://schemas.openxmlformats.org/drawingml/2006/main" name="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_standard.pptx" id="{1B526D83-5337-435F-BF32-E45C45B82899}" vid="{2C7D21AC-B790-48D7-8A31-126BB72BBC2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26960</TotalTime>
  <Words>1550</Words>
  <Application>Microsoft Macintosh PowerPoint</Application>
  <PresentationFormat>Widescreen</PresentationFormat>
  <Paragraphs>267</Paragraphs>
  <Slides>27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Open Sans</vt:lpstr>
      <vt:lpstr>Wingdings</vt:lpstr>
      <vt:lpstr>ITER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ITER Organization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Paulo Abreu</dc:creator>
  <cp:keywords/>
  <dc:description/>
  <cp:lastModifiedBy>Abreu Paulo</cp:lastModifiedBy>
  <cp:revision>179</cp:revision>
  <dcterms:created xsi:type="dcterms:W3CDTF">2022-12-30T14:42:15Z</dcterms:created>
  <dcterms:modified xsi:type="dcterms:W3CDTF">2025-09-11T01:11:23Z</dcterms:modified>
  <cp:category/>
</cp:coreProperties>
</file>